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63" r:id="rId3"/>
    <p:sldId id="283" r:id="rId4"/>
    <p:sldId id="273" r:id="rId5"/>
    <p:sldId id="284" r:id="rId6"/>
    <p:sldId id="285" r:id="rId7"/>
    <p:sldId id="286" r:id="rId8"/>
    <p:sldId id="287" r:id="rId9"/>
    <p:sldId id="288" r:id="rId10"/>
    <p:sldId id="290" r:id="rId11"/>
    <p:sldId id="291" r:id="rId12"/>
    <p:sldId id="292" r:id="rId13"/>
    <p:sldId id="293" r:id="rId14"/>
    <p:sldId id="295" r:id="rId15"/>
    <p:sldId id="294" r:id="rId16"/>
    <p:sldId id="296" r:id="rId17"/>
    <p:sldId id="297" r:id="rId18"/>
    <p:sldId id="312" r:id="rId19"/>
    <p:sldId id="298" r:id="rId20"/>
    <p:sldId id="299" r:id="rId21"/>
    <p:sldId id="300" r:id="rId22"/>
    <p:sldId id="302" r:id="rId23"/>
    <p:sldId id="303" r:id="rId24"/>
    <p:sldId id="304" r:id="rId25"/>
    <p:sldId id="305" r:id="rId26"/>
    <p:sldId id="306" r:id="rId27"/>
    <p:sldId id="307" r:id="rId28"/>
    <p:sldId id="308" r:id="rId29"/>
    <p:sldId id="309" r:id="rId30"/>
    <p:sldId id="310" r:id="rId31"/>
    <p:sldId id="311" r:id="rId32"/>
    <p:sldId id="264" r:id="rId3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24" autoAdjust="0"/>
    <p:restoredTop sz="85482" autoAdjust="0"/>
  </p:normalViewPr>
  <p:slideViewPr>
    <p:cSldViewPr>
      <p:cViewPr varScale="1">
        <p:scale>
          <a:sx n="61" d="100"/>
          <a:sy n="61" d="100"/>
        </p:scale>
        <p:origin x="7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5CF123B6-544B-4B53-805A-D1ADC6026978}" type="datetimeFigureOut">
              <a:rPr lang="en-US"/>
              <a:pPr>
                <a:defRPr/>
              </a:pPr>
              <a:t>9/5/2019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60289876-7922-4809-8443-A0C320DF8359}" type="slidenum">
              <a:rPr lang="en-US"/>
              <a:pPr>
                <a:defRPr/>
              </a:pPr>
              <a:t>‹#›</a:t>
            </a:fld>
            <a:endParaRPr lang="en-US"/>
          </a:p>
        </p:txBody>
      </p:sp>
    </p:spTree>
    <p:extLst>
      <p:ext uri="{BB962C8B-B14F-4D97-AF65-F5344CB8AC3E}">
        <p14:creationId xmlns:p14="http://schemas.microsoft.com/office/powerpoint/2010/main" val="199781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4DC72217-22D9-4868-9844-1A8DAF0A4E83}" type="datetimeFigureOut">
              <a:rPr lang="en-US"/>
              <a:pPr>
                <a:defRPr/>
              </a:pPr>
              <a:t>9/5/2019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903080A8-6CC2-4817-89DF-3456353FEFE5}" type="slidenum">
              <a:rPr lang="en-US"/>
              <a:pPr>
                <a:defRPr/>
              </a:pPr>
              <a:t>‹#›</a:t>
            </a:fld>
            <a:endParaRPr lang="en-US"/>
          </a:p>
        </p:txBody>
      </p:sp>
    </p:spTree>
    <p:extLst>
      <p:ext uri="{BB962C8B-B14F-4D97-AF65-F5344CB8AC3E}">
        <p14:creationId xmlns:p14="http://schemas.microsoft.com/office/powerpoint/2010/main" val="2667147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54BF2F-B3CC-4CCF-9EDA-0BC13BFAD063}"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3197244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10</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78948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11</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91115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12</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7370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13</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04166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14</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79471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15</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4217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48923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17</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73750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19</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28234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20</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515215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76A7D4-A621-412A-8B66-46459D076E4C}"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84002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21</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33943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22</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72594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23</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75074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24</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37219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25</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02077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88510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27</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46387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28</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25913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29</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43083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30</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0667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76A7D4-A621-412A-8B66-46459D076E4C}"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56492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31</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93977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6F4E4E-5E4B-4196-8A07-CBE718D1D63B}" type="slidenum">
              <a:rPr lang="en-US"/>
              <a:pPr fontAlgn="base">
                <a:spcBef>
                  <a:spcPct val="0"/>
                </a:spcBef>
                <a:spcAft>
                  <a:spcPct val="0"/>
                </a:spcAft>
              </a:pPr>
              <a:t>32</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29359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4</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33771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5</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7254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8361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7</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0382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8</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66301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D782809-B9F5-48BF-BFF4-98777D117E57}" type="slidenum">
              <a:rPr lang="en-US"/>
              <a:pPr fontAlgn="base">
                <a:spcBef>
                  <a:spcPct val="0"/>
                </a:spcBef>
                <a:spcAft>
                  <a:spcPct val="0"/>
                </a:spcAft>
              </a:pPr>
              <a:t>9</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5511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04801"/>
            <a:ext cx="3505200" cy="3276600"/>
          </a:xfrm>
        </p:spPr>
        <p:txBody>
          <a:bodyPr/>
          <a:lstStyle/>
          <a:p>
            <a:r>
              <a:rPr lang="en-US" dirty="0"/>
              <a:t>Click to edit Master title style</a:t>
            </a:r>
          </a:p>
        </p:txBody>
      </p:sp>
      <p:sp>
        <p:nvSpPr>
          <p:cNvPr id="3" name="Subtitle 2"/>
          <p:cNvSpPr>
            <a:spLocks noGrp="1"/>
          </p:cNvSpPr>
          <p:nvPr>
            <p:ph type="subTitle" idx="1"/>
          </p:nvPr>
        </p:nvSpPr>
        <p:spPr>
          <a:xfrm>
            <a:off x="5486400" y="3733800"/>
            <a:ext cx="3505200" cy="2590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69D1E69-BAD0-42D7-94B0-F0FD286C2D9E}"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366986B9-5A9C-43C4-9E7E-C6B524A4B4F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15698D0-4710-487B-8FBB-F34A8DCCEFCC}"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BFFF719-FEB5-4D88-9AA4-613E87D8C09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6AFDE1E-3C62-4BCE-8A6D-7B2B220353B1}"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E6E97918-22BA-4BEE-95B4-DC43A6E7B52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9D4410D-F41C-48C9-89B9-17D1AE923BB0}"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AB1F04F-5AFE-4205-ADA0-3D30727251D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6856F2B-DECA-4F85-94DC-366B9583CA20}"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E6041E0-3503-478A-B934-D44B21198D7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FC1ACA7-B197-465F-9467-9BC8950A99CC}" type="datetimeFigureOut">
              <a:rPr lang="en-US"/>
              <a:pPr>
                <a:defRPr/>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73BE9AB-D95B-4DCA-87CF-1F16937D758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0DCEFC3-4456-44D1-9B83-0ACB7DBE1D70}" type="datetimeFigureOut">
              <a:rPr lang="en-US"/>
              <a:pPr>
                <a:defRPr/>
              </a:pPr>
              <a:t>9/5/2019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5D1852F-FACE-4C65-89A3-ED09784E8F7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C017497-7EC6-4986-998C-A130124F3870}" type="datetimeFigureOut">
              <a:rPr lang="en-US"/>
              <a:pPr>
                <a:defRPr/>
              </a:pPr>
              <a:t>9/5/2019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D68EEF2-A5D4-49AF-A3FD-A81EA6DB07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402E7377-EAE8-4BE9-9D8B-B74C0991BABE}" type="datetimeFigureOut">
              <a:rPr lang="en-US"/>
              <a:pPr>
                <a:defRPr/>
              </a:pPr>
              <a:t>9/5/2019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A550F2E-1733-4EB7-BFCE-F19EF93425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508A68B-0E48-4129-8620-C7582086F5AA}" type="datetimeFigureOut">
              <a:rPr lang="en-US"/>
              <a:pPr>
                <a:defRPr/>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C5DAB60-425D-47A0-AC5D-DB62C9CB62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3EB17B6-452C-4272-837A-6E321243450C}" type="datetimeFigureOut">
              <a:rPr lang="en-US"/>
              <a:pPr>
                <a:defRPr/>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D2526F8B-8525-4216-BB2F-0F53AE2AD1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D032D5DE-9E7C-4BC2-81AF-06AB5F8DCA68}"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2133600" y="762000"/>
            <a:ext cx="5029200" cy="1981200"/>
          </a:xfrm>
        </p:spPr>
        <p:txBody>
          <a:bodyPr/>
          <a:lstStyle/>
          <a:p>
            <a:r>
              <a:rPr lang="en-US" sz="7200" dirty="0"/>
              <a:t>Chapter 7</a:t>
            </a:r>
          </a:p>
        </p:txBody>
      </p:sp>
      <p:sp>
        <p:nvSpPr>
          <p:cNvPr id="15362" name="Subtitle 2"/>
          <p:cNvSpPr>
            <a:spLocks noGrp="1"/>
          </p:cNvSpPr>
          <p:nvPr>
            <p:ph type="subTitle" idx="1"/>
          </p:nvPr>
        </p:nvSpPr>
        <p:spPr>
          <a:xfrm>
            <a:off x="2971800" y="3581400"/>
            <a:ext cx="3352800" cy="2057400"/>
          </a:xfrm>
        </p:spPr>
        <p:txBody>
          <a:bodyPr/>
          <a:lstStyle/>
          <a:p>
            <a:r>
              <a:rPr lang="en-US" dirty="0">
                <a:solidFill>
                  <a:schemeClr val="tx1"/>
                </a:solidFill>
              </a:rPr>
              <a:t>Data Ethics</a:t>
            </a:r>
          </a:p>
          <a:p>
            <a:endParaRPr lang="en-US" dirty="0">
              <a:solidFill>
                <a:schemeClr val="tx1"/>
              </a:solidFill>
            </a:endParaRPr>
          </a:p>
          <a:p>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Institutional Review Boards 1</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a:spAutoFit/>
          </a:bodyPr>
          <a:lstStyle/>
          <a:p>
            <a:pPr fontAlgn="auto">
              <a:spcBef>
                <a:spcPts val="0"/>
              </a:spcBef>
              <a:spcAft>
                <a:spcPts val="0"/>
              </a:spcAft>
              <a:defRPr/>
            </a:pPr>
            <a:r>
              <a:rPr lang="en-US" sz="2400" dirty="0"/>
              <a:t>The purpose of an </a:t>
            </a:r>
            <a:r>
              <a:rPr lang="en-US" sz="2400" b="1" dirty="0">
                <a:solidFill>
                  <a:srgbClr val="8B0000"/>
                </a:solidFill>
              </a:rPr>
              <a:t>institutional review board</a:t>
            </a:r>
            <a:r>
              <a:rPr lang="en-US" sz="2400" dirty="0"/>
              <a:t> (often abbreviated IRB) is to protect the rights and welfare of human subjects. </a:t>
            </a:r>
          </a:p>
          <a:p>
            <a:pPr fontAlgn="auto">
              <a:spcBef>
                <a:spcPts val="0"/>
              </a:spcBef>
              <a:spcAft>
                <a:spcPts val="0"/>
              </a:spcAft>
              <a:defRPr/>
            </a:pPr>
            <a:endParaRPr lang="en-US" sz="2400" dirty="0"/>
          </a:p>
          <a:p>
            <a:pPr fontAlgn="auto">
              <a:spcBef>
                <a:spcPts val="0"/>
              </a:spcBef>
              <a:spcAft>
                <a:spcPts val="0"/>
              </a:spcAft>
              <a:defRPr/>
            </a:pPr>
            <a:r>
              <a:rPr lang="en-US" sz="2400" dirty="0"/>
              <a:t>The IRB does not decide whether a study will produce valuable information or is statistically sound. </a:t>
            </a:r>
          </a:p>
          <a:p>
            <a:pPr fontAlgn="auto">
              <a:spcBef>
                <a:spcPts val="0"/>
              </a:spcBef>
              <a:spcAft>
                <a:spcPts val="0"/>
              </a:spcAft>
              <a:defRPr/>
            </a:pPr>
            <a:endParaRPr lang="en-US" sz="2400" dirty="0"/>
          </a:p>
          <a:p>
            <a:pPr fontAlgn="auto">
              <a:spcBef>
                <a:spcPts val="0"/>
              </a:spcBef>
              <a:spcAft>
                <a:spcPts val="0"/>
              </a:spcAft>
              <a:defRPr/>
            </a:pPr>
            <a:r>
              <a:rPr lang="en-US" sz="2400" dirty="0"/>
              <a:t>The board reviews the plan of the study and can require changes. It reviews the consent form to ensure that subjects are informed about the nature of the study and about any potential risks. It then monitors progress at least once a year.</a:t>
            </a:r>
            <a:endParaRPr lang="en-US" sz="2400" dirty="0">
              <a:latin typeface="+mj-lt"/>
            </a:endParaRPr>
          </a:p>
        </p:txBody>
      </p:sp>
    </p:spTree>
    <p:extLst>
      <p:ext uri="{BB962C8B-B14F-4D97-AF65-F5344CB8AC3E}">
        <p14:creationId xmlns:p14="http://schemas.microsoft.com/office/powerpoint/2010/main" val="26455906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Institutional Review Boards 2</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a:spAutoFit/>
          </a:bodyPr>
          <a:lstStyle/>
          <a:p>
            <a:pPr fontAlgn="auto">
              <a:spcBef>
                <a:spcPts val="0"/>
              </a:spcBef>
              <a:spcAft>
                <a:spcPts val="0"/>
              </a:spcAft>
              <a:defRPr/>
            </a:pPr>
            <a:r>
              <a:rPr lang="en-US" sz="2400" dirty="0"/>
              <a:t>The most pressing issue concerning IRBs is whether their workload has become so large that their effectiveness in protecting subjects drops. </a:t>
            </a:r>
          </a:p>
          <a:p>
            <a:pPr fontAlgn="auto">
              <a:spcBef>
                <a:spcPts val="0"/>
              </a:spcBef>
              <a:spcAft>
                <a:spcPts val="0"/>
              </a:spcAft>
              <a:defRPr/>
            </a:pPr>
            <a:endParaRPr lang="en-US" sz="2400" dirty="0"/>
          </a:p>
          <a:p>
            <a:pPr fontAlgn="auto">
              <a:spcBef>
                <a:spcPts val="0"/>
              </a:spcBef>
              <a:spcAft>
                <a:spcPts val="0"/>
              </a:spcAft>
              <a:defRPr/>
            </a:pPr>
            <a:r>
              <a:rPr lang="en-US" sz="2400" dirty="0"/>
              <a:t>When the government temporarily stopped human-subject research at Duke University Medical Center in 1999 due to inadequate protection of subjects, more than 2000 studies at Duke were in progress. </a:t>
            </a:r>
          </a:p>
          <a:p>
            <a:pPr fontAlgn="auto">
              <a:spcBef>
                <a:spcPts val="0"/>
              </a:spcBef>
              <a:spcAft>
                <a:spcPts val="0"/>
              </a:spcAft>
              <a:defRPr/>
            </a:pPr>
            <a:endParaRPr lang="en-US" sz="2400" dirty="0"/>
          </a:p>
          <a:p>
            <a:pPr fontAlgn="auto">
              <a:spcBef>
                <a:spcPts val="0"/>
              </a:spcBef>
              <a:spcAft>
                <a:spcPts val="0"/>
              </a:spcAft>
              <a:defRPr/>
            </a:pPr>
            <a:r>
              <a:rPr lang="en-US" sz="2400" dirty="0"/>
              <a:t>Projects that involve only minimal risks to subjects, such as most sample surveys, have shorter review. It can be tempting to put more proposals in the minimal-risk category to speed the work when overloaded.</a:t>
            </a:r>
          </a:p>
        </p:txBody>
      </p:sp>
    </p:spTree>
    <p:extLst>
      <p:ext uri="{BB962C8B-B14F-4D97-AF65-F5344CB8AC3E}">
        <p14:creationId xmlns:p14="http://schemas.microsoft.com/office/powerpoint/2010/main" val="39118326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Informed consent</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a:spAutoFit/>
          </a:bodyPr>
          <a:lstStyle/>
          <a:p>
            <a:pPr fontAlgn="auto">
              <a:spcBef>
                <a:spcPts val="0"/>
              </a:spcBef>
              <a:spcAft>
                <a:spcPts val="0"/>
              </a:spcAft>
              <a:defRPr/>
            </a:pPr>
            <a:r>
              <a:rPr lang="en-US" sz="2400" dirty="0"/>
              <a:t>Both words in the phrase “informed consent” are important, and both can be controversial. </a:t>
            </a:r>
          </a:p>
          <a:p>
            <a:pPr fontAlgn="auto">
              <a:spcBef>
                <a:spcPts val="0"/>
              </a:spcBef>
              <a:spcAft>
                <a:spcPts val="0"/>
              </a:spcAft>
              <a:defRPr/>
            </a:pPr>
            <a:endParaRPr lang="en-US" sz="2400" dirty="0"/>
          </a:p>
          <a:p>
            <a:pPr fontAlgn="auto">
              <a:spcBef>
                <a:spcPts val="0"/>
              </a:spcBef>
              <a:spcAft>
                <a:spcPts val="0"/>
              </a:spcAft>
              <a:defRPr/>
            </a:pPr>
            <a:r>
              <a:rPr lang="en-US" sz="2400" dirty="0"/>
              <a:t>Subjects must be informed in advance about the nature of a study and any risk of harm it may bring. </a:t>
            </a:r>
          </a:p>
          <a:p>
            <a:pPr fontAlgn="auto">
              <a:spcBef>
                <a:spcPts val="0"/>
              </a:spcBef>
              <a:spcAft>
                <a:spcPts val="0"/>
              </a:spcAft>
              <a:defRPr/>
            </a:pPr>
            <a:endParaRPr lang="en-US" sz="2400" dirty="0"/>
          </a:p>
          <a:p>
            <a:pPr fontAlgn="auto">
              <a:spcBef>
                <a:spcPts val="0"/>
              </a:spcBef>
              <a:spcAft>
                <a:spcPts val="0"/>
              </a:spcAft>
              <a:defRPr/>
            </a:pPr>
            <a:r>
              <a:rPr lang="en-US" sz="2400" dirty="0"/>
              <a:t>In the case of a sample survey, physical harm is not possible. The subjects should be told what kinds of questions the survey will ask and about how much of their time it will take. </a:t>
            </a:r>
          </a:p>
          <a:p>
            <a:pPr fontAlgn="auto">
              <a:spcBef>
                <a:spcPts val="0"/>
              </a:spcBef>
              <a:spcAft>
                <a:spcPts val="0"/>
              </a:spcAft>
              <a:defRPr/>
            </a:pPr>
            <a:endParaRPr lang="en-US" sz="2400" dirty="0"/>
          </a:p>
          <a:p>
            <a:pPr fontAlgn="auto">
              <a:spcBef>
                <a:spcPts val="0"/>
              </a:spcBef>
              <a:spcAft>
                <a:spcPts val="0"/>
              </a:spcAft>
              <a:defRPr/>
            </a:pPr>
            <a:r>
              <a:rPr lang="en-US" sz="2400" dirty="0"/>
              <a:t>Subjects must consent, usually in writing. </a:t>
            </a:r>
          </a:p>
        </p:txBody>
      </p:sp>
    </p:spTree>
    <p:extLst>
      <p:ext uri="{BB962C8B-B14F-4D97-AF65-F5344CB8AC3E}">
        <p14:creationId xmlns:p14="http://schemas.microsoft.com/office/powerpoint/2010/main" val="8668907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Who can consent? 1</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Are there some subjects who can’t give informed consent? </a:t>
            </a:r>
          </a:p>
          <a:p>
            <a:pPr fontAlgn="auto">
              <a:spcBef>
                <a:spcPts val="0"/>
              </a:spcBef>
              <a:spcAft>
                <a:spcPts val="0"/>
              </a:spcAft>
              <a:defRPr/>
            </a:pPr>
            <a:endParaRPr lang="en-US" sz="2800" dirty="0"/>
          </a:p>
          <a:p>
            <a:pPr fontAlgn="auto">
              <a:spcBef>
                <a:spcPts val="0"/>
              </a:spcBef>
              <a:spcAft>
                <a:spcPts val="0"/>
              </a:spcAft>
              <a:defRPr/>
            </a:pPr>
            <a:r>
              <a:rPr lang="en-US" sz="2800" dirty="0"/>
              <a:t>It was once common to test new vaccines on prison inmates who gave their consent in return for good-behavior credit. Now we worry that prisoners are not really free to refuse, and the law forbids medical experiments in prisons. </a:t>
            </a:r>
          </a:p>
          <a:p>
            <a:pPr fontAlgn="auto">
              <a:spcBef>
                <a:spcPts val="0"/>
              </a:spcBef>
              <a:spcAft>
                <a:spcPts val="0"/>
              </a:spcAft>
              <a:defRPr/>
            </a:pPr>
            <a:endParaRPr lang="en-US" sz="2800" dirty="0"/>
          </a:p>
          <a:p>
            <a:pPr fontAlgn="auto">
              <a:spcBef>
                <a:spcPts val="0"/>
              </a:spcBef>
              <a:spcAft>
                <a:spcPts val="0"/>
              </a:spcAft>
              <a:defRPr/>
            </a:pPr>
            <a:r>
              <a:rPr lang="en-US" sz="2800" dirty="0"/>
              <a:t>Children can’t give fully informed consent, so the usual procedure is to ask their parents. </a:t>
            </a:r>
          </a:p>
        </p:txBody>
      </p:sp>
    </p:spTree>
    <p:extLst>
      <p:ext uri="{BB962C8B-B14F-4D97-AF65-F5344CB8AC3E}">
        <p14:creationId xmlns:p14="http://schemas.microsoft.com/office/powerpoint/2010/main" val="29150405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Who can consent? 2</a:t>
            </a:r>
            <a:br>
              <a:rPr lang="en-US" sz="3600" b="1" dirty="0">
                <a:solidFill>
                  <a:schemeClr val="accent1"/>
                </a:solidFill>
              </a:rPr>
            </a:br>
            <a:endParaRPr lang="en-US" sz="3600" dirty="0"/>
          </a:p>
        </p:txBody>
      </p:sp>
      <p:sp>
        <p:nvSpPr>
          <p:cNvPr id="8" name="Rectangle 7"/>
          <p:cNvSpPr/>
          <p:nvPr/>
        </p:nvSpPr>
        <p:spPr>
          <a:xfrm>
            <a:off x="301752" y="1737360"/>
            <a:ext cx="8759952" cy="4401205"/>
          </a:xfrm>
          <a:prstGeom prst="rect">
            <a:avLst/>
          </a:prstGeom>
        </p:spPr>
        <p:txBody>
          <a:bodyPr>
            <a:spAutoFit/>
          </a:bodyPr>
          <a:lstStyle/>
          <a:p>
            <a:pPr fontAlgn="auto">
              <a:spcBef>
                <a:spcPts val="0"/>
              </a:spcBef>
              <a:spcAft>
                <a:spcPts val="0"/>
              </a:spcAft>
              <a:defRPr/>
            </a:pPr>
            <a:r>
              <a:rPr lang="en-US" sz="2800" dirty="0"/>
              <a:t>A study of new ways to teach reading is about to start at a local elementary school, so the study team sends consent forms home to parents. </a:t>
            </a:r>
          </a:p>
          <a:p>
            <a:pPr fontAlgn="auto">
              <a:spcBef>
                <a:spcPts val="0"/>
              </a:spcBef>
              <a:spcAft>
                <a:spcPts val="0"/>
              </a:spcAft>
              <a:defRPr/>
            </a:pPr>
            <a:endParaRPr lang="en-US" sz="2800" dirty="0"/>
          </a:p>
          <a:p>
            <a:pPr fontAlgn="auto">
              <a:spcBef>
                <a:spcPts val="0"/>
              </a:spcBef>
              <a:spcAft>
                <a:spcPts val="0"/>
              </a:spcAft>
              <a:defRPr/>
            </a:pPr>
            <a:r>
              <a:rPr lang="en-US" sz="2800" dirty="0"/>
              <a:t>Many parents don’t return the forms. Can their children take part in the study because the parents did not say “No,” or should we allow only children whose parents returned the form and said “Yes”? </a:t>
            </a:r>
          </a:p>
          <a:p>
            <a:pPr fontAlgn="auto">
              <a:spcBef>
                <a:spcPts val="0"/>
              </a:spcBef>
              <a:spcAft>
                <a:spcPts val="0"/>
              </a:spcAft>
              <a:defRPr/>
            </a:pPr>
            <a:endParaRPr lang="en-US" sz="2800" dirty="0"/>
          </a:p>
          <a:p>
            <a:pPr fontAlgn="auto">
              <a:spcBef>
                <a:spcPts val="0"/>
              </a:spcBef>
              <a:spcAft>
                <a:spcPts val="0"/>
              </a:spcAft>
              <a:defRPr/>
            </a:pPr>
            <a:endParaRPr lang="en-US" sz="2800" dirty="0"/>
          </a:p>
        </p:txBody>
      </p:sp>
    </p:spTree>
    <p:extLst>
      <p:ext uri="{BB962C8B-B14F-4D97-AF65-F5344CB8AC3E}">
        <p14:creationId xmlns:p14="http://schemas.microsoft.com/office/powerpoint/2010/main" val="308406973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Who can consent? 3</a:t>
            </a:r>
            <a:br>
              <a:rPr lang="en-US" sz="3600" b="1" dirty="0">
                <a:solidFill>
                  <a:schemeClr val="accent1"/>
                </a:solidFill>
              </a:rPr>
            </a:br>
            <a:endParaRPr lang="en-US" sz="3600" dirty="0"/>
          </a:p>
        </p:txBody>
      </p:sp>
      <p:sp>
        <p:nvSpPr>
          <p:cNvPr id="8" name="Rectangle 7"/>
          <p:cNvSpPr/>
          <p:nvPr/>
        </p:nvSpPr>
        <p:spPr>
          <a:xfrm>
            <a:off x="301752" y="1737360"/>
            <a:ext cx="8759952" cy="4524315"/>
          </a:xfrm>
          <a:prstGeom prst="rect">
            <a:avLst/>
          </a:prstGeom>
        </p:spPr>
        <p:txBody>
          <a:bodyPr>
            <a:spAutoFit/>
          </a:bodyPr>
          <a:lstStyle/>
          <a:p>
            <a:pPr fontAlgn="auto">
              <a:spcBef>
                <a:spcPts val="0"/>
              </a:spcBef>
              <a:spcAft>
                <a:spcPts val="0"/>
              </a:spcAft>
              <a:defRPr/>
            </a:pPr>
            <a:r>
              <a:rPr lang="en-US" sz="2400" dirty="0"/>
              <a:t>What about research into new medical treatments for people with mental disorders? </a:t>
            </a:r>
          </a:p>
          <a:p>
            <a:pPr fontAlgn="auto">
              <a:spcBef>
                <a:spcPts val="0"/>
              </a:spcBef>
              <a:spcAft>
                <a:spcPts val="0"/>
              </a:spcAft>
              <a:defRPr/>
            </a:pPr>
            <a:endParaRPr lang="en-US" sz="2400" dirty="0"/>
          </a:p>
          <a:p>
            <a:pPr fontAlgn="auto">
              <a:spcBef>
                <a:spcPts val="0"/>
              </a:spcBef>
              <a:spcAft>
                <a:spcPts val="0"/>
              </a:spcAft>
              <a:defRPr/>
            </a:pPr>
            <a:r>
              <a:rPr lang="en-US" sz="2400" dirty="0"/>
              <a:t>What about studies of new ways to help emergency room patients who may be unconscious or have suffered a stroke? In most cases, there is no time even to get the consent of the family. </a:t>
            </a:r>
          </a:p>
          <a:p>
            <a:pPr fontAlgn="auto">
              <a:spcBef>
                <a:spcPts val="0"/>
              </a:spcBef>
              <a:spcAft>
                <a:spcPts val="0"/>
              </a:spcAft>
              <a:defRPr/>
            </a:pPr>
            <a:endParaRPr lang="en-US" sz="2400" dirty="0"/>
          </a:p>
          <a:p>
            <a:pPr fontAlgn="auto">
              <a:spcBef>
                <a:spcPts val="0"/>
              </a:spcBef>
              <a:spcAft>
                <a:spcPts val="0"/>
              </a:spcAft>
              <a:defRPr/>
            </a:pPr>
            <a:r>
              <a:rPr lang="en-US" sz="2400" dirty="0"/>
              <a:t>Does the principle of informed consent bar realistic trials of new treatments for unconscious patients? These are questions without clear answers. Reasonable people differ strongly on all of them. There is nothing simple about informed consent.</a:t>
            </a:r>
          </a:p>
        </p:txBody>
      </p:sp>
    </p:spTree>
    <p:extLst>
      <p:ext uri="{BB962C8B-B14F-4D97-AF65-F5344CB8AC3E}">
        <p14:creationId xmlns:p14="http://schemas.microsoft.com/office/powerpoint/2010/main" val="12958080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Confidentiality 1</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a:spAutoFit/>
          </a:bodyPr>
          <a:lstStyle/>
          <a:p>
            <a:pPr fontAlgn="auto">
              <a:spcBef>
                <a:spcPts val="0"/>
              </a:spcBef>
              <a:spcAft>
                <a:spcPts val="0"/>
              </a:spcAft>
              <a:defRPr/>
            </a:pPr>
            <a:r>
              <a:rPr lang="en-US" sz="2400" dirty="0"/>
              <a:t>Ethical problems do not disappear once a study has been cleared by the review board, has obtained consent from its subjects, and has actually collected data about the subjects. </a:t>
            </a:r>
          </a:p>
          <a:p>
            <a:pPr fontAlgn="auto">
              <a:spcBef>
                <a:spcPts val="0"/>
              </a:spcBef>
              <a:spcAft>
                <a:spcPts val="0"/>
              </a:spcAft>
              <a:defRPr/>
            </a:pPr>
            <a:endParaRPr lang="en-US" sz="2400" dirty="0"/>
          </a:p>
          <a:p>
            <a:pPr fontAlgn="auto">
              <a:spcBef>
                <a:spcPts val="0"/>
              </a:spcBef>
              <a:spcAft>
                <a:spcPts val="0"/>
              </a:spcAft>
              <a:defRPr/>
            </a:pPr>
            <a:r>
              <a:rPr lang="en-US" sz="2400" dirty="0"/>
              <a:t>It is important to protect the subjects’ privacy by keeping all data about individuals </a:t>
            </a:r>
            <a:r>
              <a:rPr lang="en-US" sz="2400" b="1" dirty="0">
                <a:solidFill>
                  <a:srgbClr val="8B0000"/>
                </a:solidFill>
              </a:rPr>
              <a:t>confidential</a:t>
            </a:r>
            <a:r>
              <a:rPr lang="en-US" sz="2400" dirty="0"/>
              <a:t>. </a:t>
            </a:r>
          </a:p>
          <a:p>
            <a:pPr fontAlgn="auto">
              <a:spcBef>
                <a:spcPts val="0"/>
              </a:spcBef>
              <a:spcAft>
                <a:spcPts val="0"/>
              </a:spcAft>
              <a:defRPr/>
            </a:pPr>
            <a:endParaRPr lang="en-US" sz="2400" dirty="0"/>
          </a:p>
          <a:p>
            <a:pPr fontAlgn="auto">
              <a:spcBef>
                <a:spcPts val="0"/>
              </a:spcBef>
              <a:spcAft>
                <a:spcPts val="0"/>
              </a:spcAft>
              <a:defRPr/>
            </a:pPr>
            <a:r>
              <a:rPr lang="en-US" sz="2400" dirty="0"/>
              <a:t>The report of an opinion poll may say what percentage of the 1500 respondents felt that legal immigration should be reduced, but it may not report what you said about this or any other issue. </a:t>
            </a:r>
          </a:p>
        </p:txBody>
      </p:sp>
    </p:spTree>
    <p:extLst>
      <p:ext uri="{BB962C8B-B14F-4D97-AF65-F5344CB8AC3E}">
        <p14:creationId xmlns:p14="http://schemas.microsoft.com/office/powerpoint/2010/main" val="1988847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Confidentiality 2</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a:spAutoFit/>
          </a:bodyPr>
          <a:lstStyle/>
          <a:p>
            <a:pPr fontAlgn="auto">
              <a:spcBef>
                <a:spcPts val="0"/>
              </a:spcBef>
              <a:spcAft>
                <a:spcPts val="0"/>
              </a:spcAft>
              <a:defRPr/>
            </a:pPr>
            <a:r>
              <a:rPr lang="en-US" sz="2400" dirty="0"/>
              <a:t>Confidentiality is not the same as </a:t>
            </a:r>
            <a:r>
              <a:rPr lang="en-US" sz="2400" b="1" dirty="0">
                <a:solidFill>
                  <a:srgbClr val="8B0000"/>
                </a:solidFill>
              </a:rPr>
              <a:t>anonymity</a:t>
            </a:r>
            <a:r>
              <a:rPr lang="en-US" sz="2400" dirty="0"/>
              <a:t>. </a:t>
            </a:r>
          </a:p>
          <a:p>
            <a:pPr fontAlgn="auto">
              <a:spcBef>
                <a:spcPts val="0"/>
              </a:spcBef>
              <a:spcAft>
                <a:spcPts val="0"/>
              </a:spcAft>
              <a:defRPr/>
            </a:pPr>
            <a:endParaRPr lang="en-US" sz="2400" dirty="0"/>
          </a:p>
          <a:p>
            <a:pPr fontAlgn="auto">
              <a:spcBef>
                <a:spcPts val="0"/>
              </a:spcBef>
              <a:spcAft>
                <a:spcPts val="0"/>
              </a:spcAft>
              <a:defRPr/>
            </a:pPr>
            <a:r>
              <a:rPr lang="en-US" sz="2400" b="1" dirty="0">
                <a:solidFill>
                  <a:srgbClr val="8B0000"/>
                </a:solidFill>
              </a:rPr>
              <a:t>Anonymity</a:t>
            </a:r>
            <a:r>
              <a:rPr lang="en-US" sz="2400" dirty="0"/>
              <a:t> means that subjects are anonymous—their names are not known even to the director of the study. It is not possible to determine which subject produced which data. </a:t>
            </a:r>
          </a:p>
          <a:p>
            <a:pPr fontAlgn="auto">
              <a:spcBef>
                <a:spcPts val="0"/>
              </a:spcBef>
              <a:spcAft>
                <a:spcPts val="0"/>
              </a:spcAft>
              <a:defRPr/>
            </a:pPr>
            <a:endParaRPr lang="en-US" sz="2400" dirty="0"/>
          </a:p>
          <a:p>
            <a:pPr fontAlgn="auto">
              <a:spcBef>
                <a:spcPts val="0"/>
              </a:spcBef>
              <a:spcAft>
                <a:spcPts val="0"/>
              </a:spcAft>
              <a:defRPr/>
            </a:pPr>
            <a:r>
              <a:rPr lang="en-US" sz="2400" dirty="0"/>
              <a:t>Anonymity is rare in statistical studies. </a:t>
            </a:r>
          </a:p>
          <a:p>
            <a:pPr fontAlgn="auto">
              <a:spcBef>
                <a:spcPts val="0"/>
              </a:spcBef>
              <a:spcAft>
                <a:spcPts val="0"/>
              </a:spcAft>
              <a:defRPr/>
            </a:pPr>
            <a:endParaRPr lang="en-US" sz="2400" dirty="0"/>
          </a:p>
          <a:p>
            <a:pPr fontAlgn="auto">
              <a:spcBef>
                <a:spcPts val="0"/>
              </a:spcBef>
              <a:spcAft>
                <a:spcPts val="0"/>
              </a:spcAft>
              <a:defRPr/>
            </a:pPr>
            <a:r>
              <a:rPr lang="en-US" sz="2400" dirty="0"/>
              <a:t>Even where anonymity is possible (mainly in surveys conducted by mail), it prevents any follow-up to improve nonresponse or inform subjects of results. </a:t>
            </a:r>
          </a:p>
        </p:txBody>
      </p:sp>
    </p:spTree>
    <p:extLst>
      <p:ext uri="{BB962C8B-B14F-4D97-AF65-F5344CB8AC3E}">
        <p14:creationId xmlns:p14="http://schemas.microsoft.com/office/powerpoint/2010/main" val="27291596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Confidentiality 3</a:t>
            </a:r>
            <a:br>
              <a:rPr lang="en-US" sz="3600" b="1" dirty="0">
                <a:solidFill>
                  <a:schemeClr val="accent1"/>
                </a:solidFill>
              </a:rPr>
            </a:br>
            <a:endParaRPr lang="en-US" sz="3600" dirty="0"/>
          </a:p>
        </p:txBody>
      </p:sp>
      <p:sp>
        <p:nvSpPr>
          <p:cNvPr id="3" name="Rectangle 2"/>
          <p:cNvSpPr/>
          <p:nvPr/>
        </p:nvSpPr>
        <p:spPr>
          <a:xfrm>
            <a:off x="228600" y="914400"/>
            <a:ext cx="8915400" cy="954107"/>
          </a:xfrm>
          <a:prstGeom prst="rect">
            <a:avLst/>
          </a:prstGeom>
        </p:spPr>
        <p:txBody>
          <a:bodyPr>
            <a:spAutoFit/>
          </a:bodyPr>
          <a:lstStyle/>
          <a:p>
            <a:pPr fontAlgn="auto">
              <a:spcBef>
                <a:spcPts val="0"/>
              </a:spcBef>
              <a:spcAft>
                <a:spcPts val="0"/>
              </a:spcAft>
              <a:defRPr/>
            </a:pPr>
            <a:r>
              <a:rPr lang="en-US" sz="2800" dirty="0"/>
              <a:t>A picture illustrating an interesting problem with anonymity…</a:t>
            </a:r>
          </a:p>
        </p:txBody>
      </p:sp>
      <p:pic>
        <p:nvPicPr>
          <p:cNvPr id="2050" name="Picture 2" descr="Cartoon of a researcher with a clipboard talking to a man sitting with a bag over his head.  The cartoon is captioned &quot;I realized that participants in this study are to be anonymous, but you're going to have to expose your eye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4572000" cy="480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3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Use of government databases</a:t>
            </a:r>
            <a:endParaRPr lang="en-US" sz="3600" dirty="0"/>
          </a:p>
        </p:txBody>
      </p:sp>
      <p:sp>
        <p:nvSpPr>
          <p:cNvPr id="8" name="Rectangle 7"/>
          <p:cNvSpPr/>
          <p:nvPr/>
        </p:nvSpPr>
        <p:spPr>
          <a:xfrm>
            <a:off x="301752" y="1645920"/>
            <a:ext cx="8759952" cy="4154984"/>
          </a:xfrm>
          <a:prstGeom prst="rect">
            <a:avLst/>
          </a:prstGeom>
        </p:spPr>
        <p:txBody>
          <a:bodyPr>
            <a:spAutoFit/>
          </a:bodyPr>
          <a:lstStyle/>
          <a:p>
            <a:pPr fontAlgn="auto">
              <a:spcBef>
                <a:spcPts val="0"/>
              </a:spcBef>
              <a:spcAft>
                <a:spcPts val="0"/>
              </a:spcAft>
              <a:defRPr/>
            </a:pPr>
            <a:r>
              <a:rPr lang="en-US" sz="2400" dirty="0"/>
              <a:t>Citizens are required to give information to the government. The government needs these data for administrative purposes—to see if we paid the right amount of tax and how large a Social Security benefit we are owed when we retire. </a:t>
            </a:r>
          </a:p>
          <a:p>
            <a:pPr fontAlgn="auto">
              <a:spcBef>
                <a:spcPts val="0"/>
              </a:spcBef>
              <a:spcAft>
                <a:spcPts val="0"/>
              </a:spcAft>
              <a:defRPr/>
            </a:pPr>
            <a:endParaRPr lang="en-US" sz="2400" dirty="0"/>
          </a:p>
          <a:p>
            <a:pPr fontAlgn="auto">
              <a:spcBef>
                <a:spcPts val="0"/>
              </a:spcBef>
              <a:spcAft>
                <a:spcPts val="0"/>
              </a:spcAft>
              <a:defRPr/>
            </a:pPr>
            <a:r>
              <a:rPr lang="en-US" sz="2400" dirty="0"/>
              <a:t>Some people feel that individuals should be able to forbid any other use of their data, even with all identification removed. This would prevent using government records to study, say, the ages, incomes, and household sizes of Social Security recipients. Such a study could well be vital to debates on reforming Social Security. </a:t>
            </a:r>
          </a:p>
        </p:txBody>
      </p:sp>
    </p:spTree>
    <p:extLst>
      <p:ext uri="{BB962C8B-B14F-4D97-AF65-F5344CB8AC3E}">
        <p14:creationId xmlns:p14="http://schemas.microsoft.com/office/powerpoint/2010/main" val="3657928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Case Study: Data Ethics 1</a:t>
            </a:r>
            <a:br>
              <a:rPr lang="en-US" sz="3600" b="1" dirty="0">
                <a:solidFill>
                  <a:schemeClr val="accent1"/>
                </a:solidFill>
              </a:rPr>
            </a:br>
            <a:endParaRPr lang="en-US" sz="3600" dirty="0"/>
          </a:p>
        </p:txBody>
      </p:sp>
      <p:sp>
        <p:nvSpPr>
          <p:cNvPr id="5" name="Rectangle 4"/>
          <p:cNvSpPr/>
          <p:nvPr/>
        </p:nvSpPr>
        <p:spPr>
          <a:xfrm>
            <a:off x="301752" y="1280160"/>
            <a:ext cx="5184648" cy="3416320"/>
          </a:xfrm>
          <a:prstGeom prst="rect">
            <a:avLst/>
          </a:prstGeom>
        </p:spPr>
        <p:txBody>
          <a:bodyPr wrap="square">
            <a:spAutoFit/>
          </a:bodyPr>
          <a:lstStyle/>
          <a:p>
            <a:pPr fontAlgn="auto">
              <a:spcBef>
                <a:spcPts val="0"/>
              </a:spcBef>
              <a:spcAft>
                <a:spcPts val="0"/>
              </a:spcAft>
              <a:defRPr/>
            </a:pPr>
            <a:r>
              <a:rPr lang="en-US" sz="2400" dirty="0"/>
              <a:t>Does alcohol increase our perception of the attractiveness of members of the opposite sex? </a:t>
            </a:r>
          </a:p>
          <a:p>
            <a:pPr fontAlgn="auto">
              <a:spcBef>
                <a:spcPts val="0"/>
              </a:spcBef>
              <a:spcAft>
                <a:spcPts val="0"/>
              </a:spcAft>
              <a:defRPr/>
            </a:pPr>
            <a:endParaRPr lang="en-US" sz="2400" dirty="0"/>
          </a:p>
          <a:p>
            <a:pPr fontAlgn="auto">
              <a:spcBef>
                <a:spcPts val="0"/>
              </a:spcBef>
              <a:spcAft>
                <a:spcPts val="0"/>
              </a:spcAft>
              <a:defRPr/>
            </a:pPr>
            <a:r>
              <a:rPr lang="en-US" sz="2400" dirty="0"/>
              <a:t>Researchers at the University of Bristol in England recruited 42 male and 42 female students.</a:t>
            </a:r>
          </a:p>
          <a:p>
            <a:pPr fontAlgn="auto">
              <a:spcBef>
                <a:spcPts val="0"/>
              </a:spcBef>
              <a:spcAft>
                <a:spcPts val="0"/>
              </a:spcAft>
              <a:defRPr/>
            </a:pPr>
            <a:endParaRPr lang="en-US" sz="2400" dirty="0"/>
          </a:p>
          <a:p>
            <a:pPr marL="514350" indent="-514350" fontAlgn="auto">
              <a:spcBef>
                <a:spcPts val="0"/>
              </a:spcBef>
              <a:spcAft>
                <a:spcPts val="0"/>
              </a:spcAft>
              <a:buFontTx/>
              <a:buAutoNum type="alphaUcPeriod"/>
              <a:defRPr/>
            </a:pPr>
            <a:endParaRPr lang="en-US" sz="2400" dirty="0">
              <a:latin typeface="+mj-lt"/>
            </a:endParaRPr>
          </a:p>
        </p:txBody>
      </p:sp>
      <p:sp>
        <p:nvSpPr>
          <p:cNvPr id="8" name="Rectangle 7"/>
          <p:cNvSpPr/>
          <p:nvPr/>
        </p:nvSpPr>
        <p:spPr>
          <a:xfrm>
            <a:off x="301752" y="4572000"/>
            <a:ext cx="8581030" cy="1569660"/>
          </a:xfrm>
          <a:prstGeom prst="rect">
            <a:avLst/>
          </a:prstGeom>
        </p:spPr>
        <p:txBody>
          <a:bodyPr wrap="square">
            <a:spAutoFit/>
          </a:bodyPr>
          <a:lstStyle/>
          <a:p>
            <a:pPr fontAlgn="auto">
              <a:spcBef>
                <a:spcPts val="0"/>
              </a:spcBef>
              <a:spcAft>
                <a:spcPts val="0"/>
              </a:spcAft>
              <a:defRPr/>
            </a:pPr>
            <a:r>
              <a:rPr lang="en-US" sz="2400" dirty="0"/>
              <a:t>Students were randomly assigned to receive either a strong alcoholic drink (vodka, tonic water, and lime cordial) or a placebo (tonic water and lime cordial). </a:t>
            </a:r>
          </a:p>
          <a:p>
            <a:pPr fontAlgn="auto">
              <a:spcBef>
                <a:spcPts val="0"/>
              </a:spcBef>
              <a:spcAft>
                <a:spcPts val="0"/>
              </a:spcAft>
              <a:defRPr/>
            </a:pPr>
            <a:r>
              <a:rPr lang="en-US" sz="2400" dirty="0"/>
              <a:t>They were given 15 minutes to consume their drink. </a:t>
            </a:r>
            <a:endParaRPr lang="en-US" sz="2400" dirty="0">
              <a:latin typeface="+mj-lt"/>
            </a:endParaRPr>
          </a:p>
        </p:txBody>
      </p:sp>
      <p:pic>
        <p:nvPicPr>
          <p:cNvPr id="1026" name="Picture 2" descr="Photograph of a young man woman flirting while drinking an alcoholic beverage at a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445" y="1185354"/>
            <a:ext cx="2635155" cy="3372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Clinical trials 1</a:t>
            </a:r>
            <a:br>
              <a:rPr lang="en-US" sz="3600" b="1" dirty="0">
                <a:solidFill>
                  <a:schemeClr val="accent1"/>
                </a:solidFill>
              </a:rPr>
            </a:br>
            <a:endParaRPr lang="en-US" sz="3600" dirty="0"/>
          </a:p>
        </p:txBody>
      </p:sp>
      <p:sp>
        <p:nvSpPr>
          <p:cNvPr id="8" name="Rectangle 7"/>
          <p:cNvSpPr/>
          <p:nvPr/>
        </p:nvSpPr>
        <p:spPr>
          <a:xfrm>
            <a:off x="301752" y="1280160"/>
            <a:ext cx="8759952" cy="2677656"/>
          </a:xfrm>
          <a:prstGeom prst="rect">
            <a:avLst/>
          </a:prstGeom>
        </p:spPr>
        <p:txBody>
          <a:bodyPr>
            <a:spAutoFit/>
          </a:bodyPr>
          <a:lstStyle/>
          <a:p>
            <a:pPr fontAlgn="auto">
              <a:spcBef>
                <a:spcPts val="0"/>
              </a:spcBef>
              <a:spcAft>
                <a:spcPts val="0"/>
              </a:spcAft>
              <a:defRPr/>
            </a:pPr>
            <a:r>
              <a:rPr lang="en-US" sz="2800" dirty="0"/>
              <a:t>Clinical trials are experiments that study the effectiveness of medical treatments on actual patients. </a:t>
            </a:r>
          </a:p>
          <a:p>
            <a:pPr fontAlgn="auto">
              <a:spcBef>
                <a:spcPts val="0"/>
              </a:spcBef>
              <a:spcAft>
                <a:spcPts val="0"/>
              </a:spcAft>
              <a:defRPr/>
            </a:pPr>
            <a:endParaRPr lang="en-US" sz="2800" dirty="0"/>
          </a:p>
          <a:p>
            <a:pPr fontAlgn="auto">
              <a:spcBef>
                <a:spcPts val="0"/>
              </a:spcBef>
              <a:spcAft>
                <a:spcPts val="0"/>
              </a:spcAft>
              <a:defRPr/>
            </a:pPr>
            <a:r>
              <a:rPr lang="en-US" sz="2800" dirty="0"/>
              <a:t>Medical treatments can harm as well as heal, so clinical trials spotlight the ethical problems of experiments with human subjects. </a:t>
            </a:r>
          </a:p>
        </p:txBody>
      </p:sp>
    </p:spTree>
    <p:extLst>
      <p:ext uri="{BB962C8B-B14F-4D97-AF65-F5344CB8AC3E}">
        <p14:creationId xmlns:p14="http://schemas.microsoft.com/office/powerpoint/2010/main" val="20604654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Clinical trials 2</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a:spAutoFit/>
          </a:bodyPr>
          <a:lstStyle/>
          <a:p>
            <a:pPr fontAlgn="auto">
              <a:spcBef>
                <a:spcPts val="0"/>
              </a:spcBef>
              <a:spcAft>
                <a:spcPts val="0"/>
              </a:spcAft>
              <a:defRPr/>
            </a:pPr>
            <a:r>
              <a:rPr lang="en-US" sz="2400" dirty="0"/>
              <a:t>Randomized comparative experiments are the only way to see the true effects of new treatments. </a:t>
            </a:r>
          </a:p>
          <a:p>
            <a:pPr fontAlgn="auto">
              <a:spcBef>
                <a:spcPts val="0"/>
              </a:spcBef>
              <a:spcAft>
                <a:spcPts val="0"/>
              </a:spcAft>
              <a:defRPr/>
            </a:pPr>
            <a:endParaRPr lang="en-US" sz="2400" dirty="0"/>
          </a:p>
          <a:p>
            <a:pPr fontAlgn="auto">
              <a:spcBef>
                <a:spcPts val="0"/>
              </a:spcBef>
              <a:spcAft>
                <a:spcPts val="0"/>
              </a:spcAft>
              <a:defRPr/>
            </a:pPr>
            <a:r>
              <a:rPr lang="en-US" sz="2400" dirty="0"/>
              <a:t>Clinical trials produce great benefits, but most of these benefits go to future patients. We must balance future benefits against present risks. </a:t>
            </a:r>
          </a:p>
          <a:p>
            <a:pPr fontAlgn="auto">
              <a:spcBef>
                <a:spcPts val="0"/>
              </a:spcBef>
              <a:spcAft>
                <a:spcPts val="0"/>
              </a:spcAft>
              <a:defRPr/>
            </a:pPr>
            <a:endParaRPr lang="en-US" sz="2400" dirty="0"/>
          </a:p>
          <a:p>
            <a:pPr fontAlgn="auto">
              <a:spcBef>
                <a:spcPts val="0"/>
              </a:spcBef>
              <a:spcAft>
                <a:spcPts val="0"/>
              </a:spcAft>
              <a:defRPr/>
            </a:pPr>
            <a:r>
              <a:rPr lang="en-US" sz="2400" dirty="0"/>
              <a:t>Both medical ethics and international human rights standards say that “the interests of the subject must always prevail over the interests of science and society.” The quoted words are from the 1964 Helsinki Declaration of the World Medical Association.</a:t>
            </a:r>
          </a:p>
        </p:txBody>
      </p:sp>
    </p:spTree>
    <p:extLst>
      <p:ext uri="{BB962C8B-B14F-4D97-AF65-F5344CB8AC3E}">
        <p14:creationId xmlns:p14="http://schemas.microsoft.com/office/powerpoint/2010/main" val="24414272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Tuskegee Syphilis </a:t>
            </a:r>
            <a:r>
              <a:rPr lang="en-US" sz="3600" b="1" dirty="0" smtClean="0">
                <a:solidFill>
                  <a:schemeClr val="accent1"/>
                </a:solidFill>
              </a:rPr>
              <a:t>Study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In the 1930s, syphilis was common among black men in the rural South of the United States, a group that had almost no access to medical care. </a:t>
            </a:r>
          </a:p>
          <a:p>
            <a:pPr fontAlgn="auto">
              <a:spcBef>
                <a:spcPts val="0"/>
              </a:spcBef>
              <a:spcAft>
                <a:spcPts val="0"/>
              </a:spcAft>
              <a:defRPr/>
            </a:pPr>
            <a:endParaRPr lang="en-US" sz="2800" dirty="0"/>
          </a:p>
          <a:p>
            <a:pPr fontAlgn="auto">
              <a:spcBef>
                <a:spcPts val="0"/>
              </a:spcBef>
              <a:spcAft>
                <a:spcPts val="0"/>
              </a:spcAft>
              <a:defRPr/>
            </a:pPr>
            <a:r>
              <a:rPr lang="en-US" sz="2800" dirty="0"/>
              <a:t>The Public Health Service recruited 399 poor black sharecroppers with syphilis and 201 others without the disease in order to observe how syphilis progressed when no treatment was given. Beginning in 1943, penicillin became available to treat syphilis. However, the study subjects were not treated, even after penicillin became a standard treatment for syphilis. </a:t>
            </a:r>
          </a:p>
        </p:txBody>
      </p:sp>
    </p:spTree>
    <p:extLst>
      <p:ext uri="{BB962C8B-B14F-4D97-AF65-F5344CB8AC3E}">
        <p14:creationId xmlns:p14="http://schemas.microsoft.com/office/powerpoint/2010/main" val="7162946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Tuskegee Syphilis Study </a:t>
            </a:r>
            <a:r>
              <a:rPr lang="en-US" sz="3600" b="1" dirty="0">
                <a:solidFill>
                  <a:schemeClr val="accent1"/>
                </a:solidFill>
              </a:rPr>
              <a:t>2</a:t>
            </a:r>
            <a:endParaRPr lang="en-US" sz="3600" dirty="0"/>
          </a:p>
        </p:txBody>
      </p:sp>
      <p:sp>
        <p:nvSpPr>
          <p:cNvPr id="8" name="Rectangle 7"/>
          <p:cNvSpPr/>
          <p:nvPr/>
        </p:nvSpPr>
        <p:spPr>
          <a:xfrm>
            <a:off x="301752" y="1737360"/>
            <a:ext cx="8759952" cy="4154984"/>
          </a:xfrm>
          <a:prstGeom prst="rect">
            <a:avLst/>
          </a:prstGeom>
        </p:spPr>
        <p:txBody>
          <a:bodyPr>
            <a:spAutoFit/>
          </a:bodyPr>
          <a:lstStyle/>
          <a:p>
            <a:pPr fontAlgn="auto">
              <a:spcBef>
                <a:spcPts val="0"/>
              </a:spcBef>
              <a:spcAft>
                <a:spcPts val="0"/>
              </a:spcAft>
              <a:defRPr/>
            </a:pPr>
            <a:r>
              <a:rPr lang="en-US" sz="2400" dirty="0"/>
              <a:t>The Public Health Service tried to prevent any treatment until word leaked out and forced an end to the study in 1972. </a:t>
            </a:r>
          </a:p>
          <a:p>
            <a:pPr fontAlgn="auto">
              <a:spcBef>
                <a:spcPts val="0"/>
              </a:spcBef>
              <a:spcAft>
                <a:spcPts val="0"/>
              </a:spcAft>
              <a:defRPr/>
            </a:pPr>
            <a:endParaRPr lang="en-US" sz="2400" dirty="0"/>
          </a:p>
          <a:p>
            <a:pPr fontAlgn="auto">
              <a:spcBef>
                <a:spcPts val="0"/>
              </a:spcBef>
              <a:spcAft>
                <a:spcPts val="0"/>
              </a:spcAft>
              <a:defRPr/>
            </a:pPr>
            <a:r>
              <a:rPr lang="en-US" sz="2400" dirty="0"/>
              <a:t>The Tuskegee study is an extreme example of investigators following their own interests and ignoring the well-being of their subjects. In 1997, President Clinton formally apologized to the surviving participants in a White House ceremony. </a:t>
            </a:r>
          </a:p>
          <a:p>
            <a:pPr fontAlgn="auto">
              <a:spcBef>
                <a:spcPts val="0"/>
              </a:spcBef>
              <a:spcAft>
                <a:spcPts val="0"/>
              </a:spcAft>
              <a:defRPr/>
            </a:pPr>
            <a:endParaRPr lang="en-US" sz="2400" dirty="0"/>
          </a:p>
          <a:p>
            <a:pPr fontAlgn="auto">
              <a:spcBef>
                <a:spcPts val="0"/>
              </a:spcBef>
              <a:spcAft>
                <a:spcPts val="0"/>
              </a:spcAft>
              <a:defRPr/>
            </a:pPr>
            <a:r>
              <a:rPr lang="en-US" sz="2400" dirty="0"/>
              <a:t>The Tuskegee study helps explain the lack of trust that lies behind the reluctance of many blacks to take part in clinical trials.</a:t>
            </a:r>
          </a:p>
        </p:txBody>
      </p:sp>
    </p:spTree>
    <p:extLst>
      <p:ext uri="{BB962C8B-B14F-4D97-AF65-F5344CB8AC3E}">
        <p14:creationId xmlns:p14="http://schemas.microsoft.com/office/powerpoint/2010/main" val="6272188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Placebo </a:t>
            </a:r>
            <a:r>
              <a:rPr lang="en-US" sz="3600" b="1" dirty="0" smtClean="0">
                <a:solidFill>
                  <a:schemeClr val="accent1"/>
                </a:solidFill>
              </a:rPr>
              <a:t>controls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554480"/>
            <a:ext cx="8759952" cy="4770537"/>
          </a:xfrm>
          <a:prstGeom prst="rect">
            <a:avLst/>
          </a:prstGeom>
        </p:spPr>
        <p:txBody>
          <a:bodyPr wrap="square">
            <a:spAutoFit/>
          </a:bodyPr>
          <a:lstStyle/>
          <a:p>
            <a:pPr fontAlgn="auto">
              <a:spcBef>
                <a:spcPts val="0"/>
              </a:spcBef>
              <a:spcAft>
                <a:spcPts val="0"/>
              </a:spcAft>
              <a:defRPr/>
            </a:pPr>
            <a:r>
              <a:rPr lang="en-US" sz="2800" b="1" dirty="0"/>
              <a:t>Are placebo controls ethical? You are testing a new drug. Is it ethical to give a placebo to a control group if an effective drug already exists? </a:t>
            </a:r>
          </a:p>
          <a:p>
            <a:pPr fontAlgn="auto">
              <a:spcBef>
                <a:spcPts val="0"/>
              </a:spcBef>
              <a:spcAft>
                <a:spcPts val="0"/>
              </a:spcAft>
              <a:defRPr/>
            </a:pPr>
            <a:endParaRPr lang="en-US" sz="2800" dirty="0"/>
          </a:p>
          <a:p>
            <a:pPr fontAlgn="auto">
              <a:spcBef>
                <a:spcPts val="0"/>
              </a:spcBef>
              <a:spcAft>
                <a:spcPts val="0"/>
              </a:spcAft>
              <a:defRPr/>
            </a:pPr>
            <a:r>
              <a:rPr lang="en-US" sz="2400" b="1" dirty="0"/>
              <a:t>Yes: </a:t>
            </a:r>
            <a:r>
              <a:rPr lang="en-US" sz="2400" dirty="0"/>
              <a:t>The placebo gives a true baseline for the effectiveness of the new drug. Every clinical trial is a bit different, and not even genuinely effective treatments work in every setting. The placebo control helps us see if the study is flawed so that even the best existing drug does not beat the placebo. Sometimes the placebo wins, so the doubt about the efficacy of the new and the existing drugs is justified. Placebo controls are ethical except for life-threatening conditions.</a:t>
            </a:r>
          </a:p>
        </p:txBody>
      </p:sp>
    </p:spTree>
    <p:extLst>
      <p:ext uri="{BB962C8B-B14F-4D97-AF65-F5344CB8AC3E}">
        <p14:creationId xmlns:p14="http://schemas.microsoft.com/office/powerpoint/2010/main" val="20740430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Placebo controls </a:t>
            </a:r>
            <a:r>
              <a:rPr lang="en-US" sz="3600" b="1" dirty="0">
                <a:solidFill>
                  <a:schemeClr val="accent1"/>
                </a:solidFill>
              </a:rPr>
              <a:t>2</a:t>
            </a:r>
            <a:endParaRPr lang="en-US" sz="3600" dirty="0"/>
          </a:p>
        </p:txBody>
      </p:sp>
      <p:sp>
        <p:nvSpPr>
          <p:cNvPr id="8" name="Rectangle 7"/>
          <p:cNvSpPr/>
          <p:nvPr/>
        </p:nvSpPr>
        <p:spPr>
          <a:xfrm>
            <a:off x="301752" y="1554480"/>
            <a:ext cx="8759952" cy="5201424"/>
          </a:xfrm>
          <a:prstGeom prst="rect">
            <a:avLst/>
          </a:prstGeom>
        </p:spPr>
        <p:txBody>
          <a:bodyPr wrap="square">
            <a:spAutoFit/>
          </a:bodyPr>
          <a:lstStyle/>
          <a:p>
            <a:pPr fontAlgn="auto">
              <a:spcBef>
                <a:spcPts val="0"/>
              </a:spcBef>
              <a:spcAft>
                <a:spcPts val="0"/>
              </a:spcAft>
              <a:defRPr/>
            </a:pPr>
            <a:r>
              <a:rPr lang="en-US" sz="2800" b="1" dirty="0"/>
              <a:t>Are placebo controls ethical? You are testing a new drug. Is it ethical to give a placebo to a control group if an effective drug already exists? </a:t>
            </a:r>
          </a:p>
          <a:p>
            <a:pPr fontAlgn="auto">
              <a:spcBef>
                <a:spcPts val="0"/>
              </a:spcBef>
              <a:spcAft>
                <a:spcPts val="0"/>
              </a:spcAft>
              <a:defRPr/>
            </a:pPr>
            <a:endParaRPr lang="en-US" sz="2800" dirty="0"/>
          </a:p>
          <a:p>
            <a:pPr fontAlgn="auto">
              <a:spcBef>
                <a:spcPts val="0"/>
              </a:spcBef>
              <a:spcAft>
                <a:spcPts val="0"/>
              </a:spcAft>
              <a:defRPr/>
            </a:pPr>
            <a:r>
              <a:rPr lang="en-US" sz="2400" b="1" dirty="0"/>
              <a:t>No: </a:t>
            </a:r>
            <a:r>
              <a:rPr lang="en-US" sz="2400" dirty="0"/>
              <a:t>It isn’t ethical to deliberately give patients an inferior treatment. We don’t know whether the new drug is better than the existing drug, so it is ethical to give both in order to find out. If past trials showed that the existing drug is better than a placebo, it is no longer right to give patients a placebo. A placebo group is ethical only if the existing drug is an older one that did not undergo proper clinical trials or doesn’t work well or is dangerous. </a:t>
            </a:r>
          </a:p>
        </p:txBody>
      </p:sp>
    </p:spTree>
    <p:extLst>
      <p:ext uri="{BB962C8B-B14F-4D97-AF65-F5344CB8AC3E}">
        <p14:creationId xmlns:p14="http://schemas.microsoft.com/office/powerpoint/2010/main" val="2583704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Behavioral and social science experiments 1</a:t>
            </a:r>
            <a:endParaRPr lang="en-US" sz="3600" dirty="0"/>
          </a:p>
        </p:txBody>
      </p:sp>
      <p:sp>
        <p:nvSpPr>
          <p:cNvPr id="8" name="Rectangle 7"/>
          <p:cNvSpPr/>
          <p:nvPr/>
        </p:nvSpPr>
        <p:spPr>
          <a:xfrm>
            <a:off x="301752" y="1828800"/>
            <a:ext cx="8759952" cy="3108543"/>
          </a:xfrm>
          <a:prstGeom prst="rect">
            <a:avLst/>
          </a:prstGeom>
        </p:spPr>
        <p:txBody>
          <a:bodyPr>
            <a:spAutoFit/>
          </a:bodyPr>
          <a:lstStyle/>
          <a:p>
            <a:pPr fontAlgn="auto">
              <a:spcBef>
                <a:spcPts val="0"/>
              </a:spcBef>
              <a:spcAft>
                <a:spcPts val="0"/>
              </a:spcAft>
              <a:defRPr/>
            </a:pPr>
            <a:r>
              <a:rPr lang="en-US" sz="2800" dirty="0"/>
              <a:t>When we move from medicine to the behavioral and social sciences, the direct risks to experimental subjects are less acute, but so are the possible benefits to the subjects. </a:t>
            </a:r>
          </a:p>
          <a:p>
            <a:pPr fontAlgn="auto">
              <a:spcBef>
                <a:spcPts val="0"/>
              </a:spcBef>
              <a:spcAft>
                <a:spcPts val="0"/>
              </a:spcAft>
              <a:defRPr/>
            </a:pPr>
            <a:endParaRPr lang="en-US" sz="2800" dirty="0"/>
          </a:p>
          <a:p>
            <a:pPr fontAlgn="auto">
              <a:spcBef>
                <a:spcPts val="0"/>
              </a:spcBef>
              <a:spcAft>
                <a:spcPts val="0"/>
              </a:spcAft>
              <a:defRPr/>
            </a:pPr>
            <a:r>
              <a:rPr lang="en-US" sz="2800" dirty="0"/>
              <a:t>Consider, for example, the experiments conducted by psychologists in their study of human behavior.</a:t>
            </a:r>
          </a:p>
        </p:txBody>
      </p:sp>
    </p:spTree>
    <p:extLst>
      <p:ext uri="{BB962C8B-B14F-4D97-AF65-F5344CB8AC3E}">
        <p14:creationId xmlns:p14="http://schemas.microsoft.com/office/powerpoint/2010/main" val="38831355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Keep out of my </a:t>
            </a:r>
            <a:r>
              <a:rPr lang="en-US" sz="3600" b="1" dirty="0" smtClean="0">
                <a:solidFill>
                  <a:schemeClr val="accent1"/>
                </a:solidFill>
              </a:rPr>
              <a:t>space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Psychologists observe that people have a “personal space” and get annoyed if others come too close to them. We don’t like strangers to sit at our table in a coffee shop if other tables are available, and we see people move apart in elevators if there is room to do so. </a:t>
            </a:r>
          </a:p>
          <a:p>
            <a:pPr fontAlgn="auto">
              <a:spcBef>
                <a:spcPts val="0"/>
              </a:spcBef>
              <a:spcAft>
                <a:spcPts val="0"/>
              </a:spcAft>
              <a:defRPr/>
            </a:pPr>
            <a:endParaRPr lang="en-US" sz="2800" dirty="0"/>
          </a:p>
          <a:p>
            <a:pPr fontAlgn="auto">
              <a:spcBef>
                <a:spcPts val="0"/>
              </a:spcBef>
              <a:spcAft>
                <a:spcPts val="0"/>
              </a:spcAft>
              <a:defRPr/>
            </a:pPr>
            <a:r>
              <a:rPr lang="en-US" sz="2800" dirty="0"/>
              <a:t>Americans tend to require more personal space than people in most other cultures. Can violations of personal space have physical, as well as emotional, effects? </a:t>
            </a:r>
          </a:p>
        </p:txBody>
      </p:sp>
    </p:spTree>
    <p:extLst>
      <p:ext uri="{BB962C8B-B14F-4D97-AF65-F5344CB8AC3E}">
        <p14:creationId xmlns:p14="http://schemas.microsoft.com/office/powerpoint/2010/main" val="373114184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Keep out of my </a:t>
            </a:r>
            <a:r>
              <a:rPr lang="en-US" sz="3600" b="1" dirty="0" smtClean="0">
                <a:solidFill>
                  <a:schemeClr val="accent1"/>
                </a:solidFill>
              </a:rPr>
              <a:t>space 2</a:t>
            </a:r>
            <a:endParaRPr lang="en-US" sz="3600" dirty="0"/>
          </a:p>
        </p:txBody>
      </p:sp>
      <p:sp>
        <p:nvSpPr>
          <p:cNvPr id="8" name="Rectangle 7"/>
          <p:cNvSpPr/>
          <p:nvPr/>
        </p:nvSpPr>
        <p:spPr>
          <a:xfrm>
            <a:off x="301752" y="1645920"/>
            <a:ext cx="8759952" cy="3970318"/>
          </a:xfrm>
          <a:prstGeom prst="rect">
            <a:avLst/>
          </a:prstGeom>
        </p:spPr>
        <p:txBody>
          <a:bodyPr>
            <a:spAutoFit/>
          </a:bodyPr>
          <a:lstStyle/>
          <a:p>
            <a:pPr fontAlgn="auto">
              <a:spcBef>
                <a:spcPts val="0"/>
              </a:spcBef>
              <a:spcAft>
                <a:spcPts val="0"/>
              </a:spcAft>
              <a:defRPr/>
            </a:pPr>
            <a:r>
              <a:rPr lang="en-US" sz="2800" dirty="0"/>
              <a:t>Investigators set up shop in a men’s public restroom. They blocked off urinals to force men walking in to use either a urinal next to an experimenter (treatment group) or a urinal separated from the experimenter (control group). </a:t>
            </a:r>
          </a:p>
          <a:p>
            <a:pPr fontAlgn="auto">
              <a:spcBef>
                <a:spcPts val="0"/>
              </a:spcBef>
              <a:spcAft>
                <a:spcPts val="0"/>
              </a:spcAft>
              <a:defRPr/>
            </a:pPr>
            <a:endParaRPr lang="en-US" sz="2800" dirty="0"/>
          </a:p>
          <a:p>
            <a:pPr fontAlgn="auto">
              <a:spcBef>
                <a:spcPts val="0"/>
              </a:spcBef>
              <a:spcAft>
                <a:spcPts val="0"/>
              </a:spcAft>
              <a:defRPr/>
            </a:pPr>
            <a:r>
              <a:rPr lang="en-US" sz="2800" dirty="0"/>
              <a:t>Another experimenter, using a periscope from a toilet stall, measured how long the subject took to start urinating and how long he kept at it.</a:t>
            </a:r>
          </a:p>
        </p:txBody>
      </p:sp>
    </p:spTree>
    <p:extLst>
      <p:ext uri="{BB962C8B-B14F-4D97-AF65-F5344CB8AC3E}">
        <p14:creationId xmlns:p14="http://schemas.microsoft.com/office/powerpoint/2010/main" val="15529868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Behavioral and social science experiments 2</a:t>
            </a:r>
            <a:endParaRPr lang="en-US" sz="3600" dirty="0"/>
          </a:p>
        </p:txBody>
      </p:sp>
      <p:sp>
        <p:nvSpPr>
          <p:cNvPr id="8" name="Rectangle 7"/>
          <p:cNvSpPr/>
          <p:nvPr/>
        </p:nvSpPr>
        <p:spPr>
          <a:xfrm>
            <a:off x="301752" y="1645920"/>
            <a:ext cx="8759952" cy="3046988"/>
          </a:xfrm>
          <a:prstGeom prst="rect">
            <a:avLst/>
          </a:prstGeom>
        </p:spPr>
        <p:txBody>
          <a:bodyPr wrap="square">
            <a:spAutoFit/>
          </a:bodyPr>
          <a:lstStyle/>
          <a:p>
            <a:pPr fontAlgn="auto">
              <a:spcBef>
                <a:spcPts val="0"/>
              </a:spcBef>
              <a:spcAft>
                <a:spcPts val="0"/>
              </a:spcAft>
              <a:defRPr/>
            </a:pPr>
            <a:r>
              <a:rPr lang="en-US" sz="2400" dirty="0"/>
              <a:t>This personal space experiment illustrates the difficulties facing those who plan and review behavioral studies. </a:t>
            </a:r>
          </a:p>
          <a:p>
            <a:pPr fontAlgn="auto">
              <a:spcBef>
                <a:spcPts val="0"/>
              </a:spcBef>
              <a:spcAft>
                <a:spcPts val="0"/>
              </a:spcAft>
              <a:defRPr/>
            </a:pPr>
            <a:endParaRPr lang="en-US" sz="2400" dirty="0"/>
          </a:p>
          <a:p>
            <a:pPr marL="342900" indent="-342900" fontAlgn="auto">
              <a:spcBef>
                <a:spcPts val="0"/>
              </a:spcBef>
              <a:spcAft>
                <a:spcPts val="0"/>
              </a:spcAft>
              <a:buFont typeface="Arial" charset="0"/>
              <a:buChar char="•"/>
              <a:defRPr/>
            </a:pPr>
            <a:r>
              <a:rPr lang="en-US" sz="2400" dirty="0"/>
              <a:t>There is no risk of harm to the subjects, although they would certainly object to being watched through a periscope. What should we protect subjects from when physical harm is unlikely? Possible emotional harm? Undignified situations? Invasion of privacy? </a:t>
            </a:r>
          </a:p>
        </p:txBody>
      </p:sp>
    </p:spTree>
    <p:extLst>
      <p:ext uri="{BB962C8B-B14F-4D97-AF65-F5344CB8AC3E}">
        <p14:creationId xmlns:p14="http://schemas.microsoft.com/office/powerpoint/2010/main" val="34075526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Case Study: Data Ethics 2</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a:spAutoFit/>
          </a:bodyPr>
          <a:lstStyle/>
          <a:p>
            <a:pPr fontAlgn="auto">
              <a:spcBef>
                <a:spcPts val="0"/>
              </a:spcBef>
              <a:spcAft>
                <a:spcPts val="0"/>
              </a:spcAft>
              <a:defRPr/>
            </a:pPr>
            <a:r>
              <a:rPr lang="en-US" sz="2400" dirty="0"/>
              <a:t>The students were asked to rate the facial attractiveness of 20 male and female faces. </a:t>
            </a:r>
          </a:p>
          <a:p>
            <a:pPr fontAlgn="auto">
              <a:spcBef>
                <a:spcPts val="0"/>
              </a:spcBef>
              <a:spcAft>
                <a:spcPts val="0"/>
              </a:spcAft>
              <a:defRPr/>
            </a:pPr>
            <a:endParaRPr lang="en-US" sz="2400" dirty="0"/>
          </a:p>
          <a:p>
            <a:pPr fontAlgn="auto">
              <a:spcBef>
                <a:spcPts val="0"/>
              </a:spcBef>
              <a:spcAft>
                <a:spcPts val="0"/>
              </a:spcAft>
              <a:defRPr/>
            </a:pPr>
            <a:r>
              <a:rPr lang="en-US" sz="2400" dirty="0"/>
              <a:t>Researchers compared the ratings of those receiving the alcoholic drink with those receiving the placebo.</a:t>
            </a:r>
          </a:p>
          <a:p>
            <a:pPr fontAlgn="auto">
              <a:spcBef>
                <a:spcPts val="0"/>
              </a:spcBef>
              <a:spcAft>
                <a:spcPts val="0"/>
              </a:spcAft>
              <a:defRPr/>
            </a:pPr>
            <a:endParaRPr lang="en-US" sz="2400" dirty="0">
              <a:latin typeface="+mj-lt"/>
            </a:endParaRPr>
          </a:p>
          <a:p>
            <a:pPr fontAlgn="auto">
              <a:spcBef>
                <a:spcPts val="0"/>
              </a:spcBef>
              <a:spcAft>
                <a:spcPts val="0"/>
              </a:spcAft>
              <a:defRPr/>
            </a:pPr>
            <a:r>
              <a:rPr lang="en-US" sz="2400" dirty="0"/>
              <a:t>Is having subjects consume a strong alcoholic drink so that their judgment is impaired ethical? </a:t>
            </a:r>
          </a:p>
          <a:p>
            <a:pPr fontAlgn="auto">
              <a:spcBef>
                <a:spcPts val="0"/>
              </a:spcBef>
              <a:spcAft>
                <a:spcPts val="0"/>
              </a:spcAft>
              <a:defRPr/>
            </a:pPr>
            <a:endParaRPr lang="en-US" sz="2400" dirty="0"/>
          </a:p>
          <a:p>
            <a:pPr fontAlgn="auto">
              <a:spcBef>
                <a:spcPts val="0"/>
              </a:spcBef>
              <a:spcAft>
                <a:spcPts val="0"/>
              </a:spcAft>
              <a:defRPr/>
            </a:pPr>
            <a:r>
              <a:rPr lang="en-US" sz="2400" dirty="0"/>
              <a:t>By the end of this chapter you will have learned the principles that will help you answer this question.</a:t>
            </a:r>
            <a:endParaRPr lang="en-US" sz="2400" dirty="0">
              <a:latin typeface="+mj-lt"/>
            </a:endParaRPr>
          </a:p>
        </p:txBody>
      </p:sp>
    </p:spTree>
    <p:extLst>
      <p:ext uri="{BB962C8B-B14F-4D97-AF65-F5344CB8AC3E}">
        <p14:creationId xmlns:p14="http://schemas.microsoft.com/office/powerpoint/2010/main" val="34813933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Behavioral and social science experiments 3</a:t>
            </a:r>
            <a:endParaRPr lang="en-US" sz="3600" dirty="0"/>
          </a:p>
        </p:txBody>
      </p:sp>
      <p:sp>
        <p:nvSpPr>
          <p:cNvPr id="8" name="Rectangle 7"/>
          <p:cNvSpPr/>
          <p:nvPr/>
        </p:nvSpPr>
        <p:spPr>
          <a:xfrm>
            <a:off x="301752" y="1645920"/>
            <a:ext cx="8759952" cy="4154984"/>
          </a:xfrm>
          <a:prstGeom prst="rect">
            <a:avLst/>
          </a:prstGeom>
        </p:spPr>
        <p:txBody>
          <a:bodyPr wrap="square">
            <a:spAutoFit/>
          </a:bodyPr>
          <a:lstStyle/>
          <a:p>
            <a:pPr fontAlgn="auto">
              <a:spcBef>
                <a:spcPts val="0"/>
              </a:spcBef>
              <a:spcAft>
                <a:spcPts val="0"/>
              </a:spcAft>
              <a:defRPr/>
            </a:pPr>
            <a:r>
              <a:rPr lang="en-US" sz="2400" dirty="0"/>
              <a:t>This personal space experiment illustrates the difficulties facing those who plan and review behavioral studies. </a:t>
            </a:r>
          </a:p>
          <a:p>
            <a:pPr fontAlgn="auto">
              <a:spcBef>
                <a:spcPts val="0"/>
              </a:spcBef>
              <a:spcAft>
                <a:spcPts val="0"/>
              </a:spcAft>
              <a:defRPr/>
            </a:pPr>
            <a:endParaRPr lang="en-US" sz="2400" dirty="0"/>
          </a:p>
          <a:p>
            <a:pPr marL="342900" indent="-342900" fontAlgn="auto">
              <a:spcBef>
                <a:spcPts val="0"/>
              </a:spcBef>
              <a:spcAft>
                <a:spcPts val="0"/>
              </a:spcAft>
              <a:buFont typeface="Arial" charset="0"/>
              <a:buChar char="•"/>
              <a:defRPr/>
            </a:pPr>
            <a:r>
              <a:rPr lang="en-US" sz="2400" dirty="0"/>
              <a:t>What about informed consent? The subjects in the personal space experiment did not even know they were participating in an experiment. Many behavioral experiments rely on hiding the true purpose of the study. The subjects would change their behavior if told in advance what the investigators were looking for. Subjects are asked to consent on the basis of vague information. They receive full information only after the experiment.</a:t>
            </a:r>
          </a:p>
        </p:txBody>
      </p:sp>
    </p:spTree>
    <p:extLst>
      <p:ext uri="{BB962C8B-B14F-4D97-AF65-F5344CB8AC3E}">
        <p14:creationId xmlns:p14="http://schemas.microsoft.com/office/powerpoint/2010/main" val="14411478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Behavioral and social science experiments 4</a:t>
            </a:r>
            <a:endParaRPr lang="en-US" sz="3600" dirty="0"/>
          </a:p>
        </p:txBody>
      </p:sp>
      <p:sp>
        <p:nvSpPr>
          <p:cNvPr id="8" name="Rectangle 7"/>
          <p:cNvSpPr/>
          <p:nvPr/>
        </p:nvSpPr>
        <p:spPr>
          <a:xfrm>
            <a:off x="301752" y="1752600"/>
            <a:ext cx="8759952" cy="4191000"/>
          </a:xfrm>
          <a:prstGeom prst="rect">
            <a:avLst/>
          </a:prstGeom>
        </p:spPr>
        <p:txBody>
          <a:bodyPr wrap="square">
            <a:spAutoFit/>
          </a:bodyPr>
          <a:lstStyle/>
          <a:p>
            <a:pPr fontAlgn="auto">
              <a:spcBef>
                <a:spcPts val="0"/>
              </a:spcBef>
              <a:spcAft>
                <a:spcPts val="0"/>
              </a:spcAft>
              <a:defRPr/>
            </a:pPr>
            <a:r>
              <a:rPr lang="en-US" sz="2400" dirty="0"/>
              <a:t>The “Ethical Principles” of the American Psychological Association require consent unless a study merely observes behavior in a public place. </a:t>
            </a:r>
          </a:p>
          <a:p>
            <a:pPr fontAlgn="auto">
              <a:spcBef>
                <a:spcPts val="0"/>
              </a:spcBef>
              <a:spcAft>
                <a:spcPts val="0"/>
              </a:spcAft>
              <a:defRPr/>
            </a:pPr>
            <a:endParaRPr lang="en-US" sz="2400" dirty="0"/>
          </a:p>
          <a:p>
            <a:pPr fontAlgn="auto">
              <a:spcBef>
                <a:spcPts val="0"/>
              </a:spcBef>
              <a:spcAft>
                <a:spcPts val="0"/>
              </a:spcAft>
              <a:defRPr/>
            </a:pPr>
            <a:r>
              <a:rPr lang="en-US" sz="2400" dirty="0"/>
              <a:t>They allow deception only when it is necessary to the study, does not hide information that might influence a subject’s willingness to participate, and is explained to subjects as soon as possible. </a:t>
            </a:r>
          </a:p>
          <a:p>
            <a:pPr fontAlgn="auto">
              <a:spcBef>
                <a:spcPts val="0"/>
              </a:spcBef>
              <a:spcAft>
                <a:spcPts val="0"/>
              </a:spcAft>
              <a:defRPr/>
            </a:pPr>
            <a:endParaRPr lang="en-US" sz="2400" dirty="0"/>
          </a:p>
          <a:p>
            <a:pPr fontAlgn="auto">
              <a:spcBef>
                <a:spcPts val="0"/>
              </a:spcBef>
              <a:spcAft>
                <a:spcPts val="0"/>
              </a:spcAft>
              <a:defRPr/>
            </a:pPr>
            <a:r>
              <a:rPr lang="en-US" sz="2400" dirty="0"/>
              <a:t>The personal space study of the previous example (from the 1970s) does not meet current ethical standards. </a:t>
            </a:r>
          </a:p>
        </p:txBody>
      </p:sp>
    </p:spTree>
    <p:extLst>
      <p:ext uri="{BB962C8B-B14F-4D97-AF65-F5344CB8AC3E}">
        <p14:creationId xmlns:p14="http://schemas.microsoft.com/office/powerpoint/2010/main" val="1625920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 Data ethics begin with some principles that go beyond just being honest. Studies with human subjects must be screened in advance by an </a:t>
            </a:r>
            <a:r>
              <a:rPr lang="en-US" sz="2800" b="1" dirty="0">
                <a:solidFill>
                  <a:srgbClr val="8B0000"/>
                </a:solidFill>
              </a:rPr>
              <a:t>institutional review board</a:t>
            </a:r>
            <a:r>
              <a:rPr lang="en-US" sz="2800" dirty="0"/>
              <a:t>. </a:t>
            </a:r>
          </a:p>
          <a:p>
            <a:pPr fontAlgn="auto">
              <a:spcBef>
                <a:spcPts val="0"/>
              </a:spcBef>
              <a:spcAft>
                <a:spcPts val="0"/>
              </a:spcAft>
              <a:defRPr/>
            </a:pPr>
            <a:endParaRPr lang="en-US" sz="2800" dirty="0"/>
          </a:p>
          <a:p>
            <a:pPr fontAlgn="auto">
              <a:spcBef>
                <a:spcPts val="0"/>
              </a:spcBef>
              <a:spcAft>
                <a:spcPts val="0"/>
              </a:spcAft>
              <a:defRPr/>
            </a:pPr>
            <a:r>
              <a:rPr lang="en-US" sz="2800" dirty="0"/>
              <a:t>• All subjects must give their </a:t>
            </a:r>
            <a:r>
              <a:rPr lang="en-US" sz="2800" b="1" dirty="0">
                <a:solidFill>
                  <a:srgbClr val="8B0000"/>
                </a:solidFill>
              </a:rPr>
              <a:t>informed consent</a:t>
            </a:r>
            <a:r>
              <a:rPr lang="en-US" sz="2800" dirty="0"/>
              <a:t> before taking part. </a:t>
            </a:r>
          </a:p>
          <a:p>
            <a:pPr fontAlgn="auto">
              <a:spcBef>
                <a:spcPts val="0"/>
              </a:spcBef>
              <a:spcAft>
                <a:spcPts val="0"/>
              </a:spcAft>
              <a:defRPr/>
            </a:pPr>
            <a:endParaRPr lang="en-US" sz="2800" dirty="0"/>
          </a:p>
          <a:p>
            <a:pPr fontAlgn="auto">
              <a:spcBef>
                <a:spcPts val="0"/>
              </a:spcBef>
              <a:spcAft>
                <a:spcPts val="0"/>
              </a:spcAft>
              <a:defRPr/>
            </a:pPr>
            <a:r>
              <a:rPr lang="en-US" sz="2800" dirty="0"/>
              <a:t>• All information about individual subjects must be kept </a:t>
            </a:r>
            <a:r>
              <a:rPr lang="en-US" sz="2800" b="1" dirty="0">
                <a:solidFill>
                  <a:srgbClr val="8B0000"/>
                </a:solidFill>
              </a:rPr>
              <a:t>confidential.</a:t>
            </a:r>
            <a:endParaRPr lang="en-US" sz="2800" b="1" dirty="0">
              <a:solidFill>
                <a:srgbClr val="8B0000"/>
              </a:solidFill>
              <a:latin typeface="+mj-lt"/>
            </a:endParaRPr>
          </a:p>
          <a:p>
            <a:pPr marL="514350" indent="-514350" fontAlgn="auto">
              <a:spcBef>
                <a:spcPts val="0"/>
              </a:spcBef>
              <a:spcAft>
                <a:spcPts val="0"/>
              </a:spcAft>
              <a:buFontTx/>
              <a:buAutoNum type="alphaUcPeriod"/>
              <a:defRPr/>
            </a:pPr>
            <a:endParaRPr lang="en-US" sz="2800" dirty="0">
              <a:latin typeface="+mj-lt"/>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First principles 1</a:t>
            </a:r>
            <a:br>
              <a:rPr lang="en-US" sz="3600" b="1" dirty="0">
                <a:solidFill>
                  <a:schemeClr val="accent1"/>
                </a:solidFill>
              </a:rPr>
            </a:br>
            <a:endParaRPr lang="en-US" sz="3600" dirty="0"/>
          </a:p>
        </p:txBody>
      </p:sp>
      <p:sp>
        <p:nvSpPr>
          <p:cNvPr id="8" name="Rectangle 7"/>
          <p:cNvSpPr/>
          <p:nvPr/>
        </p:nvSpPr>
        <p:spPr>
          <a:xfrm>
            <a:off x="301752" y="1280160"/>
            <a:ext cx="8759952" cy="4401205"/>
          </a:xfrm>
          <a:prstGeom prst="rect">
            <a:avLst/>
          </a:prstGeom>
        </p:spPr>
        <p:txBody>
          <a:bodyPr>
            <a:spAutoFit/>
          </a:bodyPr>
          <a:lstStyle/>
          <a:p>
            <a:pPr fontAlgn="auto">
              <a:spcBef>
                <a:spcPts val="0"/>
              </a:spcBef>
              <a:spcAft>
                <a:spcPts val="0"/>
              </a:spcAft>
              <a:defRPr/>
            </a:pPr>
            <a:r>
              <a:rPr lang="en-US" sz="2800" dirty="0"/>
              <a:t>The production and use of data, like all human endeavors, raise ethical questions. </a:t>
            </a:r>
          </a:p>
          <a:p>
            <a:pPr fontAlgn="auto">
              <a:spcBef>
                <a:spcPts val="0"/>
              </a:spcBef>
              <a:spcAft>
                <a:spcPts val="0"/>
              </a:spcAft>
              <a:defRPr/>
            </a:pPr>
            <a:endParaRPr lang="en-US" sz="2800" dirty="0"/>
          </a:p>
          <a:p>
            <a:pPr fontAlgn="auto">
              <a:spcBef>
                <a:spcPts val="0"/>
              </a:spcBef>
              <a:spcAft>
                <a:spcPts val="0"/>
              </a:spcAft>
              <a:defRPr/>
            </a:pPr>
            <a:r>
              <a:rPr lang="en-US" sz="2800" dirty="0"/>
              <a:t>Using deception or publishing fake data is clearly unethical. </a:t>
            </a:r>
          </a:p>
          <a:p>
            <a:pPr fontAlgn="auto">
              <a:spcBef>
                <a:spcPts val="0"/>
              </a:spcBef>
              <a:spcAft>
                <a:spcPts val="0"/>
              </a:spcAft>
              <a:defRPr/>
            </a:pPr>
            <a:endParaRPr lang="en-US" sz="2800" dirty="0"/>
          </a:p>
          <a:p>
            <a:pPr fontAlgn="auto">
              <a:spcBef>
                <a:spcPts val="0"/>
              </a:spcBef>
              <a:spcAft>
                <a:spcPts val="0"/>
              </a:spcAft>
              <a:defRPr/>
            </a:pPr>
            <a:r>
              <a:rPr lang="en-US" sz="2800" dirty="0"/>
              <a:t>Other situations are not so cut and dried.</a:t>
            </a:r>
          </a:p>
          <a:p>
            <a:pPr fontAlgn="auto">
              <a:spcBef>
                <a:spcPts val="0"/>
              </a:spcBef>
              <a:spcAft>
                <a:spcPts val="0"/>
              </a:spcAft>
              <a:defRPr/>
            </a:pPr>
            <a:endParaRPr lang="en-US" sz="2800" dirty="0"/>
          </a:p>
          <a:p>
            <a:pPr fontAlgn="auto">
              <a:spcBef>
                <a:spcPts val="0"/>
              </a:spcBef>
              <a:spcAft>
                <a:spcPts val="0"/>
              </a:spcAft>
              <a:defRPr/>
            </a:pPr>
            <a:r>
              <a:rPr lang="en-US" sz="2800" dirty="0"/>
              <a:t>Just how honest must researchers be about real, </a:t>
            </a:r>
            <a:r>
              <a:rPr lang="en-US" sz="2800" dirty="0" err="1"/>
              <a:t>unfaked</a:t>
            </a:r>
            <a:r>
              <a:rPr lang="en-US" sz="2800" dirty="0"/>
              <a:t> data? </a:t>
            </a:r>
            <a:endParaRPr lang="en-US" sz="2800" dirty="0">
              <a:latin typeface="+mj-lt"/>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nchor="t"/>
          <a:lstStyle/>
          <a:p>
            <a:r>
              <a:rPr lang="en-US" sz="3600" b="1" dirty="0">
                <a:solidFill>
                  <a:schemeClr val="accent6"/>
                </a:solidFill>
              </a:rPr>
              <a:t>Example: Missing </a:t>
            </a:r>
            <a:r>
              <a:rPr lang="en-US" sz="3600" b="1" dirty="0" smtClean="0">
                <a:solidFill>
                  <a:schemeClr val="accent6"/>
                </a:solidFill>
              </a:rPr>
              <a:t>details 1</a:t>
            </a:r>
            <a:endParaRPr lang="en-US" sz="3600" b="1" dirty="0">
              <a:solidFill>
                <a:schemeClr val="accent6"/>
              </a:solidFill>
            </a:endParaRPr>
          </a:p>
        </p:txBody>
      </p:sp>
      <p:sp>
        <p:nvSpPr>
          <p:cNvPr id="8" name="Rectangle 7"/>
          <p:cNvSpPr/>
          <p:nvPr/>
        </p:nvSpPr>
        <p:spPr>
          <a:xfrm>
            <a:off x="301752" y="1280160"/>
            <a:ext cx="8759952" cy="3785652"/>
          </a:xfrm>
          <a:prstGeom prst="rect">
            <a:avLst/>
          </a:prstGeom>
        </p:spPr>
        <p:txBody>
          <a:bodyPr>
            <a:spAutoFit/>
          </a:bodyPr>
          <a:lstStyle/>
          <a:p>
            <a:pPr fontAlgn="auto">
              <a:spcBef>
                <a:spcPts val="0"/>
              </a:spcBef>
              <a:spcAft>
                <a:spcPts val="0"/>
              </a:spcAft>
              <a:defRPr/>
            </a:pPr>
            <a:r>
              <a:rPr lang="en-US" sz="2400" dirty="0"/>
              <a:t>Papers reporting scientific research are supposed to be short, with no extra baggage. Brevity can allow the researchers to avoid complete honesty about their data. </a:t>
            </a:r>
          </a:p>
          <a:p>
            <a:pPr fontAlgn="auto">
              <a:spcBef>
                <a:spcPts val="0"/>
              </a:spcBef>
              <a:spcAft>
                <a:spcPts val="0"/>
              </a:spcAft>
              <a:defRPr/>
            </a:pPr>
            <a:endParaRPr lang="en-US" sz="2400" dirty="0"/>
          </a:p>
          <a:p>
            <a:pPr fontAlgn="auto">
              <a:spcBef>
                <a:spcPts val="0"/>
              </a:spcBef>
              <a:spcAft>
                <a:spcPts val="0"/>
              </a:spcAft>
              <a:defRPr/>
            </a:pPr>
            <a:r>
              <a:rPr lang="en-US" sz="2400" dirty="0"/>
              <a:t>Did they choose their subjects in a biased way? </a:t>
            </a:r>
          </a:p>
          <a:p>
            <a:pPr fontAlgn="auto">
              <a:spcBef>
                <a:spcPts val="0"/>
              </a:spcBef>
              <a:spcAft>
                <a:spcPts val="0"/>
              </a:spcAft>
              <a:defRPr/>
            </a:pPr>
            <a:endParaRPr lang="en-US" sz="2400" dirty="0"/>
          </a:p>
          <a:p>
            <a:pPr fontAlgn="auto">
              <a:spcBef>
                <a:spcPts val="0"/>
              </a:spcBef>
              <a:spcAft>
                <a:spcPts val="0"/>
              </a:spcAft>
              <a:defRPr/>
            </a:pPr>
            <a:r>
              <a:rPr lang="en-US" sz="2400" dirty="0"/>
              <a:t>Did they report data on only some of their subjects? </a:t>
            </a:r>
          </a:p>
          <a:p>
            <a:pPr fontAlgn="auto">
              <a:spcBef>
                <a:spcPts val="0"/>
              </a:spcBef>
              <a:spcAft>
                <a:spcPts val="0"/>
              </a:spcAft>
              <a:defRPr/>
            </a:pPr>
            <a:endParaRPr lang="en-US" sz="2400" dirty="0"/>
          </a:p>
          <a:p>
            <a:pPr fontAlgn="auto">
              <a:spcBef>
                <a:spcPts val="0"/>
              </a:spcBef>
              <a:spcAft>
                <a:spcPts val="0"/>
              </a:spcAft>
              <a:defRPr/>
            </a:pPr>
            <a:r>
              <a:rPr lang="en-US" sz="2400" dirty="0"/>
              <a:t>Did they try several statistical analyses and report only the ones that supported what the researchers hoped to find? </a:t>
            </a:r>
            <a:endParaRPr lang="en-US" sz="2400" dirty="0">
              <a:latin typeface="+mj-lt"/>
            </a:endParaRPr>
          </a:p>
        </p:txBody>
      </p:sp>
    </p:spTree>
    <p:extLst>
      <p:ext uri="{BB962C8B-B14F-4D97-AF65-F5344CB8AC3E}">
        <p14:creationId xmlns:p14="http://schemas.microsoft.com/office/powerpoint/2010/main" val="2595952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6"/>
                </a:solidFill>
              </a:rPr>
              <a:t>Example: Missing details </a:t>
            </a:r>
            <a:r>
              <a:rPr lang="en-US" sz="3600" b="1" dirty="0">
                <a:solidFill>
                  <a:schemeClr val="accent6"/>
                </a:solidFill>
              </a:rPr>
              <a:t>2</a:t>
            </a:r>
            <a:endParaRPr lang="en-US" sz="3600" dirty="0"/>
          </a:p>
        </p:txBody>
      </p:sp>
      <p:sp>
        <p:nvSpPr>
          <p:cNvPr id="8" name="Rectangle 7"/>
          <p:cNvSpPr/>
          <p:nvPr/>
        </p:nvSpPr>
        <p:spPr>
          <a:xfrm>
            <a:off x="301752" y="1737360"/>
            <a:ext cx="8759952" cy="4154984"/>
          </a:xfrm>
          <a:prstGeom prst="rect">
            <a:avLst/>
          </a:prstGeom>
        </p:spPr>
        <p:txBody>
          <a:bodyPr>
            <a:spAutoFit/>
          </a:bodyPr>
          <a:lstStyle/>
          <a:p>
            <a:pPr fontAlgn="auto">
              <a:spcBef>
                <a:spcPts val="0"/>
              </a:spcBef>
              <a:spcAft>
                <a:spcPts val="0"/>
              </a:spcAft>
              <a:defRPr/>
            </a:pPr>
            <a:r>
              <a:rPr lang="en-US" sz="2400" dirty="0"/>
              <a:t>The statistician John </a:t>
            </a:r>
            <a:r>
              <a:rPr lang="en-US" sz="2400" dirty="0" err="1"/>
              <a:t>Bailar</a:t>
            </a:r>
            <a:r>
              <a:rPr lang="en-US" sz="2400" dirty="0"/>
              <a:t> screened more than 4000 medical papers in more than a decade as consultant to the New England Journal of Medicine. </a:t>
            </a:r>
          </a:p>
          <a:p>
            <a:pPr fontAlgn="auto">
              <a:spcBef>
                <a:spcPts val="0"/>
              </a:spcBef>
              <a:spcAft>
                <a:spcPts val="0"/>
              </a:spcAft>
              <a:defRPr/>
            </a:pPr>
            <a:endParaRPr lang="en-US" sz="2400" dirty="0"/>
          </a:p>
          <a:p>
            <a:pPr fontAlgn="auto">
              <a:spcBef>
                <a:spcPts val="0"/>
              </a:spcBef>
              <a:spcAft>
                <a:spcPts val="0"/>
              </a:spcAft>
              <a:defRPr/>
            </a:pPr>
            <a:r>
              <a:rPr lang="en-US" sz="2400" dirty="0"/>
              <a:t>He says, “When it came to the statistical review, it was often clear that critical information was lacking, and the gaps nearly always had the practical effect of making the authors’ conclusions look stronger than they should have.” </a:t>
            </a:r>
          </a:p>
          <a:p>
            <a:pPr fontAlgn="auto">
              <a:spcBef>
                <a:spcPts val="0"/>
              </a:spcBef>
              <a:spcAft>
                <a:spcPts val="0"/>
              </a:spcAft>
              <a:defRPr/>
            </a:pPr>
            <a:endParaRPr lang="en-US" sz="2400" dirty="0"/>
          </a:p>
          <a:p>
            <a:pPr fontAlgn="auto">
              <a:spcBef>
                <a:spcPts val="0"/>
              </a:spcBef>
              <a:spcAft>
                <a:spcPts val="0"/>
              </a:spcAft>
              <a:defRPr/>
            </a:pPr>
            <a:r>
              <a:rPr lang="en-US" sz="2400" dirty="0"/>
              <a:t>The situation is no doubt worse in fields that screen published work less carefully.</a:t>
            </a:r>
            <a:endParaRPr lang="en-US" sz="2400" dirty="0">
              <a:latin typeface="+mj-lt"/>
            </a:endParaRPr>
          </a:p>
        </p:txBody>
      </p:sp>
    </p:spTree>
    <p:extLst>
      <p:ext uri="{BB962C8B-B14F-4D97-AF65-F5344CB8AC3E}">
        <p14:creationId xmlns:p14="http://schemas.microsoft.com/office/powerpoint/2010/main" val="40777680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First principles 2</a:t>
            </a:r>
            <a:br>
              <a:rPr lang="en-US" sz="3600" b="1" dirty="0">
                <a:solidFill>
                  <a:schemeClr val="accent1"/>
                </a:solidFill>
              </a:rPr>
            </a:br>
            <a:endParaRPr lang="en-US" sz="3600" dirty="0"/>
          </a:p>
        </p:txBody>
      </p:sp>
      <p:sp>
        <p:nvSpPr>
          <p:cNvPr id="8" name="Rectangle 7"/>
          <p:cNvSpPr/>
          <p:nvPr/>
        </p:nvSpPr>
        <p:spPr>
          <a:xfrm>
            <a:off x="301752" y="1280160"/>
            <a:ext cx="8759952" cy="4154984"/>
          </a:xfrm>
          <a:prstGeom prst="rect">
            <a:avLst/>
          </a:prstGeom>
        </p:spPr>
        <p:txBody>
          <a:bodyPr>
            <a:spAutoFit/>
          </a:bodyPr>
          <a:lstStyle/>
          <a:p>
            <a:pPr fontAlgn="auto">
              <a:spcBef>
                <a:spcPts val="0"/>
              </a:spcBef>
              <a:spcAft>
                <a:spcPts val="0"/>
              </a:spcAft>
              <a:defRPr/>
            </a:pPr>
            <a:r>
              <a:rPr lang="en-US" sz="2400" dirty="0"/>
              <a:t>The most complex issues of data ethics arise when we collect data from people (but research with animals also raises ethical issues). </a:t>
            </a:r>
          </a:p>
          <a:p>
            <a:pPr fontAlgn="auto">
              <a:spcBef>
                <a:spcPts val="0"/>
              </a:spcBef>
              <a:spcAft>
                <a:spcPts val="0"/>
              </a:spcAft>
              <a:defRPr/>
            </a:pPr>
            <a:endParaRPr lang="en-US" sz="2400" dirty="0"/>
          </a:p>
          <a:p>
            <a:pPr fontAlgn="auto">
              <a:spcBef>
                <a:spcPts val="0"/>
              </a:spcBef>
              <a:spcAft>
                <a:spcPts val="0"/>
              </a:spcAft>
              <a:defRPr/>
            </a:pPr>
            <a:r>
              <a:rPr lang="en-US" sz="2400" dirty="0"/>
              <a:t>The ethical difficulties are more severe for experiments that impose some treatment on people than for sample surveys that simply gather information. </a:t>
            </a:r>
          </a:p>
          <a:p>
            <a:pPr fontAlgn="auto">
              <a:spcBef>
                <a:spcPts val="0"/>
              </a:spcBef>
              <a:spcAft>
                <a:spcPts val="0"/>
              </a:spcAft>
              <a:defRPr/>
            </a:pPr>
            <a:endParaRPr lang="en-US" sz="2400" dirty="0"/>
          </a:p>
          <a:p>
            <a:pPr fontAlgn="auto">
              <a:spcBef>
                <a:spcPts val="0"/>
              </a:spcBef>
              <a:spcAft>
                <a:spcPts val="0"/>
              </a:spcAft>
              <a:defRPr/>
            </a:pPr>
            <a:r>
              <a:rPr lang="en-US" sz="2400" dirty="0"/>
              <a:t>There are some basic standards of data ethics that must be obeyed by any study that gathers data from human subjects, whether sample survey or experiment.</a:t>
            </a:r>
            <a:endParaRPr lang="en-US" sz="2400" dirty="0">
              <a:latin typeface="+mj-lt"/>
            </a:endParaRPr>
          </a:p>
        </p:txBody>
      </p:sp>
    </p:spTree>
    <p:extLst>
      <p:ext uri="{BB962C8B-B14F-4D97-AF65-F5344CB8AC3E}">
        <p14:creationId xmlns:p14="http://schemas.microsoft.com/office/powerpoint/2010/main" val="30810507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First principles 3</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The organization that carries out the study must have an </a:t>
            </a:r>
            <a:r>
              <a:rPr lang="en-US" sz="2800" b="1" dirty="0">
                <a:solidFill>
                  <a:srgbClr val="8B0000"/>
                </a:solidFill>
              </a:rPr>
              <a:t>institutional review board</a:t>
            </a:r>
            <a:r>
              <a:rPr lang="en-US" sz="2800" dirty="0"/>
              <a:t> that reviews all planned studies in advance in order to protect the subjects from possible harm. </a:t>
            </a:r>
          </a:p>
          <a:p>
            <a:pPr fontAlgn="auto">
              <a:spcBef>
                <a:spcPts val="0"/>
              </a:spcBef>
              <a:spcAft>
                <a:spcPts val="0"/>
              </a:spcAft>
              <a:defRPr/>
            </a:pPr>
            <a:endParaRPr lang="en-US" sz="2800" dirty="0"/>
          </a:p>
          <a:p>
            <a:pPr fontAlgn="auto">
              <a:spcBef>
                <a:spcPts val="0"/>
              </a:spcBef>
              <a:spcAft>
                <a:spcPts val="0"/>
              </a:spcAft>
              <a:defRPr/>
            </a:pPr>
            <a:r>
              <a:rPr lang="en-US" sz="2800" dirty="0"/>
              <a:t>All individuals who are subjects in a study must give their </a:t>
            </a:r>
            <a:r>
              <a:rPr lang="en-US" sz="2800" b="1" dirty="0">
                <a:solidFill>
                  <a:srgbClr val="8B0000"/>
                </a:solidFill>
              </a:rPr>
              <a:t>informed consent</a:t>
            </a:r>
            <a:r>
              <a:rPr lang="en-US" sz="2800" dirty="0"/>
              <a:t> before data are collected. </a:t>
            </a:r>
          </a:p>
          <a:p>
            <a:pPr fontAlgn="auto">
              <a:spcBef>
                <a:spcPts val="0"/>
              </a:spcBef>
              <a:spcAft>
                <a:spcPts val="0"/>
              </a:spcAft>
              <a:defRPr/>
            </a:pPr>
            <a:endParaRPr lang="en-US" sz="2800" dirty="0"/>
          </a:p>
          <a:p>
            <a:pPr fontAlgn="auto">
              <a:spcBef>
                <a:spcPts val="0"/>
              </a:spcBef>
              <a:spcAft>
                <a:spcPts val="0"/>
              </a:spcAft>
              <a:defRPr/>
            </a:pPr>
            <a:r>
              <a:rPr lang="en-US" sz="2800" dirty="0"/>
              <a:t>All individual data must be kept </a:t>
            </a:r>
            <a:r>
              <a:rPr lang="en-US" sz="2800" b="1" dirty="0">
                <a:solidFill>
                  <a:srgbClr val="8B0000"/>
                </a:solidFill>
              </a:rPr>
              <a:t>confidential</a:t>
            </a:r>
            <a:r>
              <a:rPr lang="en-US" sz="2800" dirty="0"/>
              <a:t>. Only statistical summaries for groups of subjects may be made public.</a:t>
            </a:r>
            <a:endParaRPr lang="en-US" sz="2800" dirty="0">
              <a:latin typeface="+mj-lt"/>
            </a:endParaRPr>
          </a:p>
        </p:txBody>
      </p:sp>
    </p:spTree>
    <p:extLst>
      <p:ext uri="{BB962C8B-B14F-4D97-AF65-F5344CB8AC3E}">
        <p14:creationId xmlns:p14="http://schemas.microsoft.com/office/powerpoint/2010/main" val="128857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65760"/>
            <a:ext cx="8229600" cy="1143000"/>
          </a:xfrm>
        </p:spPr>
        <p:txBody>
          <a:bodyPr/>
          <a:lstStyle/>
          <a:p>
            <a:r>
              <a:rPr lang="en-US" sz="3600" b="1" dirty="0">
                <a:solidFill>
                  <a:schemeClr val="accent1"/>
                </a:solidFill>
              </a:rPr>
              <a:t>First principles 4</a:t>
            </a:r>
            <a:br>
              <a:rPr lang="en-US" sz="3600" b="1" dirty="0">
                <a:solidFill>
                  <a:schemeClr val="accent1"/>
                </a:solidFill>
              </a:rPr>
            </a:br>
            <a:endParaRPr lang="en-US" sz="3600" dirty="0"/>
          </a:p>
        </p:txBody>
      </p:sp>
      <p:sp>
        <p:nvSpPr>
          <p:cNvPr id="8" name="Rectangle 7"/>
          <p:cNvSpPr/>
          <p:nvPr/>
        </p:nvSpPr>
        <p:spPr>
          <a:xfrm>
            <a:off x="301752" y="1280160"/>
            <a:ext cx="8759952" cy="4832092"/>
          </a:xfrm>
          <a:prstGeom prst="rect">
            <a:avLst/>
          </a:prstGeom>
        </p:spPr>
        <p:txBody>
          <a:bodyPr>
            <a:spAutoFit/>
          </a:bodyPr>
          <a:lstStyle/>
          <a:p>
            <a:pPr fontAlgn="auto">
              <a:spcBef>
                <a:spcPts val="0"/>
              </a:spcBef>
              <a:spcAft>
                <a:spcPts val="0"/>
              </a:spcAft>
              <a:defRPr/>
            </a:pPr>
            <a:r>
              <a:rPr lang="en-US" sz="2800" dirty="0"/>
              <a:t>If subjects are children then their consent is needed in addition to that of the parents or guardians. </a:t>
            </a:r>
          </a:p>
          <a:p>
            <a:pPr fontAlgn="auto">
              <a:spcBef>
                <a:spcPts val="0"/>
              </a:spcBef>
              <a:spcAft>
                <a:spcPts val="0"/>
              </a:spcAft>
              <a:defRPr/>
            </a:pPr>
            <a:endParaRPr lang="en-US" sz="2800" dirty="0"/>
          </a:p>
          <a:p>
            <a:pPr fontAlgn="auto">
              <a:spcBef>
                <a:spcPts val="0"/>
              </a:spcBef>
              <a:spcAft>
                <a:spcPts val="0"/>
              </a:spcAft>
              <a:defRPr/>
            </a:pPr>
            <a:r>
              <a:rPr lang="en-US" sz="2800" dirty="0"/>
              <a:t>Many journals have a formal requirement of explicitly addressing human subjects issues if the study is classified as human subjects research.</a:t>
            </a:r>
          </a:p>
          <a:p>
            <a:pPr fontAlgn="auto">
              <a:spcBef>
                <a:spcPts val="0"/>
              </a:spcBef>
              <a:spcAft>
                <a:spcPts val="0"/>
              </a:spcAft>
              <a:defRPr/>
            </a:pPr>
            <a:endParaRPr lang="en-US" sz="2800" dirty="0">
              <a:latin typeface="+mj-lt"/>
            </a:endParaRPr>
          </a:p>
          <a:p>
            <a:pPr fontAlgn="auto">
              <a:spcBef>
                <a:spcPts val="0"/>
              </a:spcBef>
              <a:spcAft>
                <a:spcPts val="0"/>
              </a:spcAft>
              <a:defRPr/>
            </a:pPr>
            <a:r>
              <a:rPr lang="en-US" sz="2800" dirty="0"/>
              <a:t>The law requires that studies funded by the federal government obey these principles. But neither the law nor the consensus of experts is completely clear about the details of their application.</a:t>
            </a:r>
            <a:endParaRPr lang="en-US" sz="2800" dirty="0">
              <a:latin typeface="+mj-lt"/>
            </a:endParaRPr>
          </a:p>
        </p:txBody>
      </p:sp>
    </p:spTree>
    <p:extLst>
      <p:ext uri="{BB962C8B-B14F-4D97-AF65-F5344CB8AC3E}">
        <p14:creationId xmlns:p14="http://schemas.microsoft.com/office/powerpoint/2010/main" val="3076047282"/>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6261</TotalTime>
  <Words>2525</Words>
  <Application>Microsoft Office PowerPoint</Application>
  <PresentationFormat>On-screen Show (4:3)</PresentationFormat>
  <Paragraphs>205</Paragraphs>
  <Slides>32</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Chapter 7</vt:lpstr>
      <vt:lpstr>Case Study: Data Ethics 1 </vt:lpstr>
      <vt:lpstr>Case Study: Data Ethics 2 </vt:lpstr>
      <vt:lpstr>First principles 1 </vt:lpstr>
      <vt:lpstr>Example: Missing details 1</vt:lpstr>
      <vt:lpstr>Example: Missing details 2</vt:lpstr>
      <vt:lpstr>First principles 2 </vt:lpstr>
      <vt:lpstr>First principles 3 </vt:lpstr>
      <vt:lpstr>First principles 4 </vt:lpstr>
      <vt:lpstr>Institutional Review Boards 1 </vt:lpstr>
      <vt:lpstr>Institutional Review Boards 2 </vt:lpstr>
      <vt:lpstr>Informed consent </vt:lpstr>
      <vt:lpstr>Example: Who can consent? 1 </vt:lpstr>
      <vt:lpstr>Example: Who can consent? 2 </vt:lpstr>
      <vt:lpstr>Example: Who can consent? 3 </vt:lpstr>
      <vt:lpstr>Confidentiality 1 </vt:lpstr>
      <vt:lpstr>Confidentiality 2 </vt:lpstr>
      <vt:lpstr>Confidentiality 3 </vt:lpstr>
      <vt:lpstr>Example: Use of government databases</vt:lpstr>
      <vt:lpstr>Clinical trials 1 </vt:lpstr>
      <vt:lpstr>Clinical trials 2 </vt:lpstr>
      <vt:lpstr>Example: Tuskegee Syphilis Study 1 </vt:lpstr>
      <vt:lpstr>Example: Tuskegee Syphilis Study 2</vt:lpstr>
      <vt:lpstr>Example: Placebo controls 1 </vt:lpstr>
      <vt:lpstr>Example: Placebo controls 2</vt:lpstr>
      <vt:lpstr>Behavioral and social science experiments 1</vt:lpstr>
      <vt:lpstr>Example: Keep out of my space 1 </vt:lpstr>
      <vt:lpstr>Example: Keep out of my space 2</vt:lpstr>
      <vt:lpstr>Behavioral and social science experiments 2</vt:lpstr>
      <vt:lpstr>Behavioral and social science experiments 3</vt:lpstr>
      <vt:lpstr>Behavioral and social science experiments 4</vt:lpstr>
      <vt:lpstr>Statistics in 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502</cp:revision>
  <cp:lastPrinted>2011-08-21T16:22:14Z</cp:lastPrinted>
  <dcterms:created xsi:type="dcterms:W3CDTF">2009-09-07T22:06:52Z</dcterms:created>
  <dcterms:modified xsi:type="dcterms:W3CDTF">2019-09-05T14:52:21Z</dcterms:modified>
</cp:coreProperties>
</file>