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63" r:id="rId3"/>
    <p:sldId id="287" r:id="rId4"/>
    <p:sldId id="331" r:id="rId5"/>
    <p:sldId id="276" r:id="rId6"/>
    <p:sldId id="264" r:id="rId7"/>
    <p:sldId id="288" r:id="rId8"/>
    <p:sldId id="289" r:id="rId9"/>
    <p:sldId id="290" r:id="rId10"/>
    <p:sldId id="291" r:id="rId11"/>
    <p:sldId id="292" r:id="rId12"/>
    <p:sldId id="293" r:id="rId13"/>
    <p:sldId id="277" r:id="rId14"/>
    <p:sldId id="294" r:id="rId15"/>
    <p:sldId id="265" r:id="rId16"/>
    <p:sldId id="295" r:id="rId17"/>
    <p:sldId id="332"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3" r:id="rId45"/>
    <p:sldId id="324" r:id="rId46"/>
    <p:sldId id="325" r:id="rId47"/>
    <p:sldId id="326" r:id="rId48"/>
    <p:sldId id="327" r:id="rId49"/>
    <p:sldId id="328" r:id="rId50"/>
    <p:sldId id="329" r:id="rId51"/>
    <p:sldId id="330" r:id="rId5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VL" initials="MV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810" autoAdjust="0"/>
    <p:restoredTop sz="85732" autoAdjust="0"/>
  </p:normalViewPr>
  <p:slideViewPr>
    <p:cSldViewPr>
      <p:cViewPr varScale="1">
        <p:scale>
          <a:sx n="62" d="100"/>
          <a:sy n="62" d="100"/>
        </p:scale>
        <p:origin x="72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365610C-5671-4886-9AE6-7EE7A6377FBB}" type="datetimeFigureOut">
              <a:rPr lang="en-US" smtClean="0"/>
              <a:pPr/>
              <a:t>9/5/2019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5C35D6D-997A-48C7-BDEA-07052B64E62F}" type="slidenum">
              <a:rPr lang="en-US" smtClean="0"/>
              <a:pPr/>
              <a:t>‹#›</a:t>
            </a:fld>
            <a:endParaRPr lang="en-US"/>
          </a:p>
        </p:txBody>
      </p:sp>
    </p:spTree>
    <p:extLst>
      <p:ext uri="{BB962C8B-B14F-4D97-AF65-F5344CB8AC3E}">
        <p14:creationId xmlns:p14="http://schemas.microsoft.com/office/powerpoint/2010/main" val="2061582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1FAD237-A112-40ED-8DF3-06D136A492D4}" type="datetimeFigureOut">
              <a:rPr lang="en-US" smtClean="0"/>
              <a:pPr/>
              <a:t>9/5/2019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93507CF-9662-4939-8130-181ACD0B25E2}" type="slidenum">
              <a:rPr lang="en-US" smtClean="0"/>
              <a:pPr/>
              <a:t>‹#›</a:t>
            </a:fld>
            <a:endParaRPr lang="en-US"/>
          </a:p>
        </p:txBody>
      </p:sp>
    </p:spTree>
    <p:extLst>
      <p:ext uri="{BB962C8B-B14F-4D97-AF65-F5344CB8AC3E}">
        <p14:creationId xmlns:p14="http://schemas.microsoft.com/office/powerpoint/2010/main" val="881939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93507CF-9662-4939-8130-181ACD0B25E2}" type="slidenum">
              <a:rPr lang="en-US" smtClean="0"/>
              <a:pPr/>
              <a:t>1</a:t>
            </a:fld>
            <a:endParaRPr lang="en-US"/>
          </a:p>
        </p:txBody>
      </p:sp>
    </p:spTree>
    <p:extLst>
      <p:ext uri="{BB962C8B-B14F-4D97-AF65-F5344CB8AC3E}">
        <p14:creationId xmlns:p14="http://schemas.microsoft.com/office/powerpoint/2010/main" val="1101813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11</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2704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12</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1552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13</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448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14</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4178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15</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57838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16</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5762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18</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34141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19</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67804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20</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3114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21</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1134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158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22</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1116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23</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0650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24</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93180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25</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4600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26</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7212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27</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32026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28</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7757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29</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35024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30</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1153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31</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33196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4230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32</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89295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33</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49515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34</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3779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35</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39537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36</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01970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37</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5597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38</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89113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39</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6331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40</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3801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41</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4406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5</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9903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42</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12906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43</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974963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44</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913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45</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94055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46</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564099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47</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71700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48</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453740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49</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421338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50</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171012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51</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5034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6</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9277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7</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8617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8</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4141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9</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7140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10</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7866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2600" y="304800"/>
            <a:ext cx="3429000" cy="3352800"/>
          </a:xfrm>
        </p:spPr>
        <p:txBody>
          <a:bodyPr/>
          <a:lstStyle/>
          <a:p>
            <a:r>
              <a:rPr lang="en-US" dirty="0"/>
              <a:t>Click to edit Master title style</a:t>
            </a:r>
          </a:p>
        </p:txBody>
      </p:sp>
      <p:sp>
        <p:nvSpPr>
          <p:cNvPr id="3" name="Subtitle 2"/>
          <p:cNvSpPr>
            <a:spLocks noGrp="1"/>
          </p:cNvSpPr>
          <p:nvPr>
            <p:ph type="subTitle" idx="1"/>
          </p:nvPr>
        </p:nvSpPr>
        <p:spPr>
          <a:xfrm>
            <a:off x="5499140" y="3810000"/>
            <a:ext cx="3416259" cy="2514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152400" cy="6858000"/>
          </a:xfrm>
          <a:prstGeom prst="rect">
            <a:avLst/>
          </a:prstGeom>
          <a:solidFill>
            <a:srgbClr val="000099"/>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86800" y="6581001"/>
            <a:ext cx="457200" cy="276999"/>
          </a:xfrm>
          <a:prstGeom prst="rect">
            <a:avLst/>
          </a:prstGeom>
          <a:noFill/>
        </p:spPr>
        <p:txBody>
          <a:bodyPr wrap="square" rtlCol="0">
            <a:spAutoFit/>
          </a:bodyPr>
          <a:lstStyle/>
          <a:p>
            <a:pPr algn="r"/>
            <a:fld id="{B6DA821F-403A-4037-A384-B54BCC4CAC79}" type="slidenum">
              <a:rPr lang="en-US" sz="1200" smtClean="0"/>
              <a:pPr algn="r"/>
              <a:t>‹#›</a:t>
            </a:fld>
            <a:endParaRPr lang="en-US" sz="1200" dirty="0"/>
          </a:p>
        </p:txBody>
      </p:sp>
      <p:sp>
        <p:nvSpPr>
          <p:cNvPr id="14" name="Rectangle 13"/>
          <p:cNvSpPr/>
          <p:nvPr/>
        </p:nvSpPr>
        <p:spPr>
          <a:xfrm>
            <a:off x="152400" y="6553200"/>
            <a:ext cx="899160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8092" y="609600"/>
            <a:ext cx="4876800" cy="2187804"/>
          </a:xfrm>
        </p:spPr>
        <p:txBody>
          <a:bodyPr>
            <a:normAutofit/>
          </a:bodyPr>
          <a:lstStyle/>
          <a:p>
            <a:r>
              <a:rPr lang="en-US" sz="7200" dirty="0"/>
              <a:t>Chapter 8</a:t>
            </a:r>
          </a:p>
        </p:txBody>
      </p:sp>
      <p:sp>
        <p:nvSpPr>
          <p:cNvPr id="3" name="Subtitle 2"/>
          <p:cNvSpPr>
            <a:spLocks noGrp="1"/>
          </p:cNvSpPr>
          <p:nvPr>
            <p:ph type="subTitle" idx="1"/>
          </p:nvPr>
        </p:nvSpPr>
        <p:spPr>
          <a:xfrm>
            <a:off x="3091992" y="3733800"/>
            <a:ext cx="3429000" cy="2057400"/>
          </a:xfrm>
        </p:spPr>
        <p:txBody>
          <a:bodyPr/>
          <a:lstStyle/>
          <a:p>
            <a:r>
              <a:rPr lang="en-US" dirty="0">
                <a:solidFill>
                  <a:schemeClr val="tx1"/>
                </a:solidFill>
              </a:rPr>
              <a:t>Measuring</a:t>
            </a:r>
          </a:p>
          <a:p>
            <a:endParaRPr lang="en-US" dirty="0">
              <a:solidFill>
                <a:schemeClr val="tx1"/>
              </a:solidFill>
              <a:latin typeface="+mj-lt"/>
            </a:endParaRPr>
          </a:p>
          <a:p>
            <a:r>
              <a:rPr lang="en-US" i="1" dirty="0">
                <a:solidFill>
                  <a:schemeClr val="tx2"/>
                </a:solidFill>
              </a:rPr>
              <a:t>Lecture 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 Basics 3</a:t>
            </a:r>
            <a:br>
              <a:rPr lang="en-US" sz="3600" b="1" dirty="0">
                <a:solidFill>
                  <a:schemeClr val="accent1"/>
                </a:solidFill>
              </a:rPr>
            </a:br>
            <a:endParaRPr lang="en-US" sz="3600" dirty="0"/>
          </a:p>
        </p:txBody>
      </p:sp>
      <p:sp>
        <p:nvSpPr>
          <p:cNvPr id="8" name="Rectangle 7"/>
          <p:cNvSpPr/>
          <p:nvPr/>
        </p:nvSpPr>
        <p:spPr>
          <a:xfrm>
            <a:off x="301752" y="1280160"/>
            <a:ext cx="8759952" cy="3970318"/>
          </a:xfrm>
          <a:prstGeom prst="rect">
            <a:avLst/>
          </a:prstGeom>
        </p:spPr>
        <p:txBody>
          <a:bodyPr wrap="square">
            <a:spAutoFit/>
          </a:bodyPr>
          <a:lstStyle/>
          <a:p>
            <a:r>
              <a:rPr lang="en-US" sz="2800" dirty="0">
                <a:latin typeface="+mj-lt"/>
              </a:rPr>
              <a:t>Here are some questions you should ask about the variables in any statistical study:</a:t>
            </a:r>
          </a:p>
          <a:p>
            <a:endParaRPr lang="en-US" sz="2800" dirty="0">
              <a:latin typeface="+mj-lt"/>
            </a:endParaRPr>
          </a:p>
          <a:p>
            <a:pPr marL="514350" indent="-514350">
              <a:buAutoNum type="arabicPeriod"/>
            </a:pPr>
            <a:r>
              <a:rPr lang="en-US" sz="2800" dirty="0">
                <a:latin typeface="+mj-lt"/>
              </a:rPr>
              <a:t>Exactly how is the variable defined?</a:t>
            </a:r>
          </a:p>
          <a:p>
            <a:pPr marL="514350" indent="-514350">
              <a:buAutoNum type="arabicPeriod"/>
            </a:pPr>
            <a:endParaRPr lang="en-US" sz="2800" dirty="0">
              <a:latin typeface="+mj-lt"/>
            </a:endParaRPr>
          </a:p>
          <a:p>
            <a:pPr marL="514350" indent="-514350">
              <a:buAutoNum type="arabicPeriod" startAt="2"/>
            </a:pPr>
            <a:r>
              <a:rPr lang="en-US" sz="2800" dirty="0">
                <a:latin typeface="+mj-lt"/>
              </a:rPr>
              <a:t>Is the variable an accurate way to describe the    </a:t>
            </a:r>
          </a:p>
          <a:p>
            <a:pPr marL="514350" indent="-514350"/>
            <a:r>
              <a:rPr lang="en-US" sz="2800" dirty="0">
                <a:latin typeface="+mj-lt"/>
              </a:rPr>
              <a:t>     property it claims to measure?</a:t>
            </a:r>
          </a:p>
          <a:p>
            <a:endParaRPr lang="en-US" sz="2800" dirty="0">
              <a:latin typeface="+mj-lt"/>
            </a:endParaRPr>
          </a:p>
          <a:p>
            <a:r>
              <a:rPr lang="en-US" sz="2800" dirty="0">
                <a:latin typeface="+mj-lt"/>
              </a:rPr>
              <a:t>3.  How dependable are the measurements?</a:t>
            </a:r>
          </a:p>
        </p:txBody>
      </p:sp>
    </p:spTree>
    <p:extLst>
      <p:ext uri="{BB962C8B-B14F-4D97-AF65-F5344CB8AC3E}">
        <p14:creationId xmlns:p14="http://schemas.microsoft.com/office/powerpoint/2010/main" val="168201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Know Your Variables 1</a:t>
            </a:r>
            <a:br>
              <a:rPr lang="en-US" sz="3600" b="1" dirty="0">
                <a:solidFill>
                  <a:schemeClr val="accent1"/>
                </a:solidFill>
              </a:rPr>
            </a:br>
            <a:endParaRPr lang="en-US" sz="3600" dirty="0"/>
          </a:p>
        </p:txBody>
      </p:sp>
      <p:sp>
        <p:nvSpPr>
          <p:cNvPr id="8" name="Rectangle 7"/>
          <p:cNvSpPr/>
          <p:nvPr/>
        </p:nvSpPr>
        <p:spPr>
          <a:xfrm>
            <a:off x="301752" y="1280160"/>
            <a:ext cx="8759952" cy="4401205"/>
          </a:xfrm>
          <a:prstGeom prst="rect">
            <a:avLst/>
          </a:prstGeom>
        </p:spPr>
        <p:txBody>
          <a:bodyPr wrap="square">
            <a:spAutoFit/>
          </a:bodyPr>
          <a:lstStyle/>
          <a:p>
            <a:r>
              <a:rPr lang="en-US" sz="2800" dirty="0">
                <a:latin typeface="+mj-lt"/>
              </a:rPr>
              <a:t>Measurement is the process of turning concepts such as length or employment status into precisely defined variables. Using a tape measure to turn the idea of length into a number is straightforward because we know exactly what we mean by length.</a:t>
            </a:r>
          </a:p>
          <a:p>
            <a:endParaRPr lang="en-US" sz="2800" dirty="0">
              <a:latin typeface="+mj-lt"/>
            </a:endParaRPr>
          </a:p>
          <a:p>
            <a:r>
              <a:rPr lang="en-US" sz="2800" dirty="0">
                <a:latin typeface="+mj-lt"/>
              </a:rPr>
              <a:t>Measuring college readiness is controversial because it isn’t clear exactly what makes a student ready for college work. Using SAT scores at least says exactly how we will get numbers. </a:t>
            </a:r>
          </a:p>
        </p:txBody>
      </p:sp>
    </p:spTree>
    <p:extLst>
      <p:ext uri="{BB962C8B-B14F-4D97-AF65-F5344CB8AC3E}">
        <p14:creationId xmlns:p14="http://schemas.microsoft.com/office/powerpoint/2010/main" val="293694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Know Your Variables 2</a:t>
            </a:r>
            <a:br>
              <a:rPr lang="en-US" sz="3600" b="1" dirty="0">
                <a:solidFill>
                  <a:schemeClr val="accent1"/>
                </a:solidFill>
              </a:rPr>
            </a:br>
            <a:endParaRPr lang="en-US" sz="3600" dirty="0"/>
          </a:p>
        </p:txBody>
      </p:sp>
      <p:sp>
        <p:nvSpPr>
          <p:cNvPr id="8" name="Rectangle 7"/>
          <p:cNvSpPr/>
          <p:nvPr/>
        </p:nvSpPr>
        <p:spPr>
          <a:xfrm>
            <a:off x="301752" y="1280160"/>
            <a:ext cx="8759952" cy="4401205"/>
          </a:xfrm>
          <a:prstGeom prst="rect">
            <a:avLst/>
          </a:prstGeom>
        </p:spPr>
        <p:txBody>
          <a:bodyPr wrap="square">
            <a:spAutoFit/>
          </a:bodyPr>
          <a:lstStyle/>
          <a:p>
            <a:r>
              <a:rPr lang="en-US" sz="2800" dirty="0">
                <a:latin typeface="+mj-lt"/>
              </a:rPr>
              <a:t>Measuring leisure time requires that we first say what time counts as leisure. </a:t>
            </a:r>
          </a:p>
          <a:p>
            <a:endParaRPr lang="en-US" sz="2800" dirty="0">
              <a:latin typeface="+mj-lt"/>
            </a:endParaRPr>
          </a:p>
          <a:p>
            <a:r>
              <a:rPr lang="en-US" sz="2800" dirty="0">
                <a:latin typeface="+mj-lt"/>
              </a:rPr>
              <a:t>Even counting highway deaths requires us to say exactly what counts as a highway death: </a:t>
            </a:r>
          </a:p>
          <a:p>
            <a:endParaRPr lang="en-US" sz="2800" dirty="0">
              <a:latin typeface="+mj-lt"/>
            </a:endParaRPr>
          </a:p>
          <a:p>
            <a:r>
              <a:rPr lang="en-US" sz="2800" dirty="0">
                <a:latin typeface="+mj-lt"/>
              </a:rPr>
              <a:t>Pedestrians hit by cars? </a:t>
            </a:r>
          </a:p>
          <a:p>
            <a:r>
              <a:rPr lang="en-US" sz="2800" dirty="0">
                <a:latin typeface="+mj-lt"/>
              </a:rPr>
              <a:t>People in cars hit by a train at a crossing?</a:t>
            </a:r>
          </a:p>
          <a:p>
            <a:r>
              <a:rPr lang="en-US" sz="2800" dirty="0">
                <a:latin typeface="+mj-lt"/>
              </a:rPr>
              <a:t>People who die from injuries six months after an accident? </a:t>
            </a:r>
          </a:p>
        </p:txBody>
      </p:sp>
    </p:spTree>
    <p:extLst>
      <p:ext uri="{BB962C8B-B14F-4D97-AF65-F5344CB8AC3E}">
        <p14:creationId xmlns:p14="http://schemas.microsoft.com/office/powerpoint/2010/main" val="50153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60"/>
            <a:ext cx="8613648" cy="1143000"/>
          </a:xfrm>
        </p:spPr>
        <p:txBody>
          <a:bodyPr>
            <a:noAutofit/>
          </a:bodyPr>
          <a:lstStyle/>
          <a:p>
            <a:r>
              <a:rPr lang="en-US" sz="3600" b="1" dirty="0">
                <a:solidFill>
                  <a:schemeClr val="accent1"/>
                </a:solidFill>
              </a:rPr>
              <a:t>Example: Measuring </a:t>
            </a:r>
            <a:r>
              <a:rPr lang="en-US" sz="3600" b="1" dirty="0" smtClean="0">
                <a:solidFill>
                  <a:schemeClr val="accent1"/>
                </a:solidFill>
              </a:rPr>
              <a:t>unemployment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463040"/>
            <a:ext cx="8759952" cy="4154984"/>
          </a:xfrm>
          <a:prstGeom prst="rect">
            <a:avLst/>
          </a:prstGeom>
        </p:spPr>
        <p:txBody>
          <a:bodyPr wrap="square">
            <a:spAutoFit/>
          </a:bodyPr>
          <a:lstStyle/>
          <a:p>
            <a:r>
              <a:rPr lang="en-US" sz="2400" dirty="0">
                <a:latin typeface="+mj-lt"/>
              </a:rPr>
              <a:t>Each month, the Bureau of Labor Statistics (BLS) announces the unemployment rate for the previous month. </a:t>
            </a:r>
          </a:p>
          <a:p>
            <a:endParaRPr lang="en-US" sz="2400" dirty="0">
              <a:latin typeface="+mj-lt"/>
            </a:endParaRPr>
          </a:p>
          <a:p>
            <a:r>
              <a:rPr lang="en-US" sz="2400" dirty="0">
                <a:latin typeface="+mj-lt"/>
              </a:rPr>
              <a:t>People who are not available for work (retired people, for example, or students who do not want to work</a:t>
            </a:r>
          </a:p>
          <a:p>
            <a:r>
              <a:rPr lang="en-US" sz="2400" dirty="0">
                <a:latin typeface="+mj-lt"/>
              </a:rPr>
              <a:t>while in school) should not be counted as unemployed just because they don’t have a job. </a:t>
            </a:r>
          </a:p>
          <a:p>
            <a:endParaRPr lang="en-US" sz="2400" dirty="0">
              <a:latin typeface="+mj-lt"/>
            </a:endParaRPr>
          </a:p>
          <a:p>
            <a:r>
              <a:rPr lang="en-US" sz="2400" dirty="0">
                <a:latin typeface="+mj-lt"/>
              </a:rPr>
              <a:t>To be unemployed, a person must first be in the labor</a:t>
            </a:r>
          </a:p>
          <a:p>
            <a:r>
              <a:rPr lang="en-US" sz="2400" dirty="0">
                <a:latin typeface="+mj-lt"/>
              </a:rPr>
              <a:t>force. That is, the person must be available for work and looking for work. </a:t>
            </a:r>
          </a:p>
        </p:txBody>
      </p:sp>
    </p:spTree>
    <p:extLst>
      <p:ext uri="{BB962C8B-B14F-4D97-AF65-F5344CB8AC3E}">
        <p14:creationId xmlns:p14="http://schemas.microsoft.com/office/powerpoint/2010/main" val="3213733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76" y="381000"/>
            <a:ext cx="8604504" cy="1143000"/>
          </a:xfrm>
        </p:spPr>
        <p:txBody>
          <a:bodyPr>
            <a:noAutofit/>
          </a:bodyPr>
          <a:lstStyle/>
          <a:p>
            <a:r>
              <a:rPr lang="en-US" sz="3600" b="1" dirty="0">
                <a:solidFill>
                  <a:schemeClr val="accent1"/>
                </a:solidFill>
              </a:rPr>
              <a:t>Example: Measuring </a:t>
            </a:r>
            <a:r>
              <a:rPr lang="en-US" sz="3600" b="1" dirty="0" smtClean="0">
                <a:solidFill>
                  <a:schemeClr val="accent1"/>
                </a:solidFill>
              </a:rPr>
              <a:t>unemployment 2</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645920"/>
                <a:ext cx="8759952" cy="4927696"/>
              </a:xfrm>
              <a:prstGeom prst="rect">
                <a:avLst/>
              </a:prstGeom>
            </p:spPr>
            <p:txBody>
              <a:bodyPr wrap="square">
                <a:spAutoFit/>
              </a:bodyPr>
              <a:lstStyle/>
              <a:p>
                <a:pPr algn="ctr"/>
                <a14:m>
                  <m:oMath xmlns:m="http://schemas.openxmlformats.org/officeDocument/2006/math">
                    <m:r>
                      <m:rPr>
                        <m:sty m:val="p"/>
                      </m:rPr>
                      <a:rPr lang="en-US" sz="3200" b="0" i="0" smtClean="0">
                        <a:latin typeface="Cambria Math"/>
                      </a:rPr>
                      <m:t>unemployment</m:t>
                    </m:r>
                    <m:r>
                      <a:rPr lang="en-US" sz="3200" b="0" i="0" smtClean="0">
                        <a:latin typeface="Cambria Math"/>
                      </a:rPr>
                      <m:t> </m:t>
                    </m:r>
                    <m:r>
                      <m:rPr>
                        <m:sty m:val="p"/>
                      </m:rPr>
                      <a:rPr lang="en-US" sz="3200" b="0" i="0" smtClean="0">
                        <a:latin typeface="Cambria Math"/>
                      </a:rPr>
                      <m:t>rate</m:t>
                    </m:r>
                    <m:r>
                      <a:rPr lang="en-US" sz="3200" b="0" i="0" smtClean="0">
                        <a:latin typeface="Cambria Math"/>
                      </a:rPr>
                      <m:t>= </m:t>
                    </m:r>
                    <m:f>
                      <m:fPr>
                        <m:ctrlPr>
                          <a:rPr lang="en-US" sz="3200" b="0" i="1" smtClean="0">
                            <a:latin typeface="Cambria Math" panose="02040503050406030204" pitchFamily="18" charset="0"/>
                          </a:rPr>
                        </m:ctrlPr>
                      </m:fPr>
                      <m:num>
                        <m:r>
                          <m:rPr>
                            <m:sty m:val="p"/>
                          </m:rPr>
                          <a:rPr lang="en-US" sz="3200" b="0" i="0" smtClean="0">
                            <a:latin typeface="Cambria Math"/>
                          </a:rPr>
                          <m:t>number</m:t>
                        </m:r>
                        <m:r>
                          <a:rPr lang="en-US" sz="3200" b="0" i="0" smtClean="0">
                            <a:latin typeface="Cambria Math"/>
                          </a:rPr>
                          <m:t> </m:t>
                        </m:r>
                        <m:r>
                          <m:rPr>
                            <m:sty m:val="p"/>
                          </m:rPr>
                          <a:rPr lang="en-US" sz="3200" b="0" i="0" smtClean="0">
                            <a:latin typeface="Cambria Math"/>
                          </a:rPr>
                          <m:t>of</m:t>
                        </m:r>
                        <m:r>
                          <a:rPr lang="en-US" sz="3200" b="0" i="0" smtClean="0">
                            <a:latin typeface="Cambria Math"/>
                          </a:rPr>
                          <m:t> </m:t>
                        </m:r>
                        <m:r>
                          <m:rPr>
                            <m:sty m:val="p"/>
                          </m:rPr>
                          <a:rPr lang="en-US" sz="3200" b="0" i="0" smtClean="0">
                            <a:latin typeface="Cambria Math"/>
                          </a:rPr>
                          <m:t>people</m:t>
                        </m:r>
                        <m:r>
                          <a:rPr lang="en-US" sz="3200" b="0" i="0" smtClean="0">
                            <a:latin typeface="Cambria Math"/>
                          </a:rPr>
                          <m:t> </m:t>
                        </m:r>
                        <m:r>
                          <m:rPr>
                            <m:sty m:val="p"/>
                          </m:rPr>
                          <a:rPr lang="en-US" sz="3200" b="0" i="0" smtClean="0">
                            <a:latin typeface="Cambria Math"/>
                          </a:rPr>
                          <m:t>unemployed</m:t>
                        </m:r>
                      </m:num>
                      <m:den>
                        <m:r>
                          <m:rPr>
                            <m:sty m:val="p"/>
                          </m:rPr>
                          <a:rPr lang="en-US" sz="3200" b="0" i="0" smtClean="0">
                            <a:latin typeface="Cambria Math"/>
                          </a:rPr>
                          <m:t>number</m:t>
                        </m:r>
                        <m:r>
                          <a:rPr lang="en-US" sz="3200" b="0" i="0" smtClean="0">
                            <a:latin typeface="Cambria Math"/>
                          </a:rPr>
                          <m:t> </m:t>
                        </m:r>
                        <m:r>
                          <m:rPr>
                            <m:sty m:val="p"/>
                          </m:rPr>
                          <a:rPr lang="en-US" sz="3200" b="0" i="0" smtClean="0">
                            <a:latin typeface="Cambria Math"/>
                          </a:rPr>
                          <m:t>of</m:t>
                        </m:r>
                        <m:r>
                          <a:rPr lang="en-US" sz="3200" b="0" i="0" smtClean="0">
                            <a:latin typeface="Cambria Math"/>
                          </a:rPr>
                          <m:t> </m:t>
                        </m:r>
                        <m:r>
                          <m:rPr>
                            <m:sty m:val="p"/>
                          </m:rPr>
                          <a:rPr lang="en-US" sz="3200" b="0" i="0" smtClean="0">
                            <a:latin typeface="Cambria Math"/>
                          </a:rPr>
                          <m:t>people</m:t>
                        </m:r>
                        <m:r>
                          <a:rPr lang="en-US" sz="3200" b="0" i="0" smtClean="0">
                            <a:latin typeface="Cambria Math"/>
                          </a:rPr>
                          <m:t> </m:t>
                        </m:r>
                        <m:r>
                          <m:rPr>
                            <m:sty m:val="p"/>
                          </m:rPr>
                          <a:rPr lang="en-US" sz="3200" b="0" i="0" smtClean="0">
                            <a:latin typeface="Cambria Math"/>
                          </a:rPr>
                          <m:t>in</m:t>
                        </m:r>
                        <m:r>
                          <a:rPr lang="en-US" sz="3200" b="0" i="0" smtClean="0">
                            <a:latin typeface="Cambria Math"/>
                          </a:rPr>
                          <m:t> </m:t>
                        </m:r>
                        <m:r>
                          <m:rPr>
                            <m:sty m:val="p"/>
                          </m:rPr>
                          <a:rPr lang="en-US" sz="3200" b="0" i="0" smtClean="0">
                            <a:latin typeface="Cambria Math"/>
                          </a:rPr>
                          <m:t>the</m:t>
                        </m:r>
                        <m:r>
                          <a:rPr lang="en-US" sz="3200" b="0" i="0" smtClean="0">
                            <a:latin typeface="Cambria Math"/>
                          </a:rPr>
                          <m:t> </m:t>
                        </m:r>
                        <m:r>
                          <m:rPr>
                            <m:sty m:val="p"/>
                          </m:rPr>
                          <a:rPr lang="en-US" sz="3200" b="0" i="0" smtClean="0">
                            <a:latin typeface="Cambria Math"/>
                          </a:rPr>
                          <m:t>workforce</m:t>
                        </m:r>
                      </m:den>
                    </m:f>
                  </m:oMath>
                </a14:m>
                <a:r>
                  <a:rPr lang="en-US" sz="3200" dirty="0">
                    <a:latin typeface="+mj-lt"/>
                  </a:rPr>
                  <a:t> </a:t>
                </a:r>
              </a:p>
              <a:p>
                <a:endParaRPr lang="en-US" sz="2800" dirty="0">
                  <a:latin typeface="+mj-lt"/>
                </a:endParaRPr>
              </a:p>
              <a:p>
                <a:r>
                  <a:rPr lang="en-US" sz="2400" dirty="0">
                    <a:latin typeface="+mj-lt"/>
                  </a:rPr>
                  <a:t>The BLS has very detailed descriptions of what it means to be “in the labor force” and what it means to be “employed.” </a:t>
                </a:r>
              </a:p>
              <a:p>
                <a:pPr marL="457200" indent="-457200">
                  <a:buFont typeface="Arial" panose="020B0604020202020204" pitchFamily="34" charset="0"/>
                  <a:buChar char="•"/>
                </a:pPr>
                <a:r>
                  <a:rPr lang="en-US" sz="2400" dirty="0">
                    <a:latin typeface="+mj-lt"/>
                  </a:rPr>
                  <a:t>If you are on strike but expect to return to the same job, you are employed. </a:t>
                </a:r>
              </a:p>
              <a:p>
                <a:pPr marL="457200" indent="-457200">
                  <a:buFont typeface="Arial" panose="020B0604020202020204" pitchFamily="34" charset="0"/>
                  <a:buChar char="•"/>
                </a:pPr>
                <a:r>
                  <a:rPr lang="en-US" sz="2400" dirty="0">
                    <a:latin typeface="+mj-lt"/>
                  </a:rPr>
                  <a:t>If you are not working and did not look for work in the last two weeks, you are not in the labor force, so people who say they want to work but are too discouraged to keep looking for a job don’t count as unemployed. </a:t>
                </a:r>
              </a:p>
            </p:txBody>
          </p:sp>
        </mc:Choice>
        <mc:Fallback xmlns="">
          <p:sp>
            <p:nvSpPr>
              <p:cNvPr id="8" name="Rectangle 7"/>
              <p:cNvSpPr>
                <a:spLocks noRot="1" noChangeAspect="1" noMove="1" noResize="1" noEditPoints="1" noAdjustHandles="1" noChangeArrowheads="1" noChangeShapeType="1" noTextEdit="1"/>
              </p:cNvSpPr>
              <p:nvPr/>
            </p:nvSpPr>
            <p:spPr>
              <a:xfrm>
                <a:off x="301752" y="1645920"/>
                <a:ext cx="8759952" cy="4927696"/>
              </a:xfrm>
              <a:prstGeom prst="rect">
                <a:avLst/>
              </a:prstGeom>
              <a:blipFill>
                <a:blip r:embed="rId3"/>
                <a:stretch>
                  <a:fillRect l="-1113" r="-1183"/>
                </a:stretch>
              </a:blipFill>
            </p:spPr>
            <p:txBody>
              <a:bodyPr/>
              <a:lstStyle/>
              <a:p>
                <a:r>
                  <a:rPr lang="en-US">
                    <a:noFill/>
                  </a:rPr>
                  <a:t> </a:t>
                </a:r>
              </a:p>
            </p:txBody>
          </p:sp>
        </mc:Fallback>
      </mc:AlternateContent>
    </p:spTree>
    <p:extLst>
      <p:ext uri="{BB962C8B-B14F-4D97-AF65-F5344CB8AC3E}">
        <p14:creationId xmlns:p14="http://schemas.microsoft.com/office/powerpoint/2010/main" val="13115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Measurements, valid and invalid 1</a:t>
            </a:r>
            <a:br>
              <a:rPr lang="en-US" sz="3600" b="1" dirty="0">
                <a:solidFill>
                  <a:schemeClr val="accent1"/>
                </a:solidFill>
              </a:rPr>
            </a:br>
            <a:endParaRPr lang="en-US" sz="3600" dirty="0"/>
          </a:p>
        </p:txBody>
      </p:sp>
      <p:sp>
        <p:nvSpPr>
          <p:cNvPr id="8" name="Rectangle 7"/>
          <p:cNvSpPr/>
          <p:nvPr/>
        </p:nvSpPr>
        <p:spPr>
          <a:xfrm>
            <a:off x="301752" y="1280160"/>
            <a:ext cx="8759952" cy="5262979"/>
          </a:xfrm>
          <a:prstGeom prst="rect">
            <a:avLst/>
          </a:prstGeom>
        </p:spPr>
        <p:txBody>
          <a:bodyPr wrap="square">
            <a:spAutoFit/>
          </a:bodyPr>
          <a:lstStyle/>
          <a:p>
            <a:r>
              <a:rPr lang="en-US" sz="2400" dirty="0">
                <a:latin typeface="+mj-lt"/>
              </a:rPr>
              <a:t>No one would object to using a tape measure reading in centimeters to measure the length of a bed. </a:t>
            </a:r>
          </a:p>
          <a:p>
            <a:endParaRPr lang="en-US" sz="2400" dirty="0">
              <a:latin typeface="+mj-lt"/>
            </a:endParaRPr>
          </a:p>
          <a:p>
            <a:r>
              <a:rPr lang="en-US" sz="2400" dirty="0">
                <a:latin typeface="+mj-lt"/>
              </a:rPr>
              <a:t>Many people object to using SAT scores to measure readiness for college. </a:t>
            </a:r>
          </a:p>
          <a:p>
            <a:endParaRPr lang="en-US" sz="2400" dirty="0">
              <a:latin typeface="+mj-lt"/>
            </a:endParaRPr>
          </a:p>
          <a:p>
            <a:r>
              <a:rPr lang="en-US" sz="2400" dirty="0">
                <a:latin typeface="+mj-lt"/>
              </a:rPr>
              <a:t>Let’s shortcut that debate: just measure the height in inches of all applicants and accept the tallest. </a:t>
            </a:r>
          </a:p>
          <a:p>
            <a:endParaRPr lang="en-US" sz="2400" dirty="0">
              <a:latin typeface="+mj-lt"/>
            </a:endParaRPr>
          </a:p>
          <a:p>
            <a:r>
              <a:rPr lang="en-US" sz="2400" dirty="0">
                <a:latin typeface="+mj-lt"/>
              </a:rPr>
              <a:t>Bad idea, you say. Why? Because height has nothing to do with being prepared for college. </a:t>
            </a:r>
          </a:p>
          <a:p>
            <a:endParaRPr lang="en-US" sz="2400" dirty="0">
              <a:latin typeface="+mj-lt"/>
            </a:endParaRPr>
          </a:p>
          <a:p>
            <a:r>
              <a:rPr lang="en-US" sz="2400" dirty="0">
                <a:latin typeface="+mj-lt"/>
              </a:rPr>
              <a:t>We say height is not a </a:t>
            </a:r>
            <a:r>
              <a:rPr lang="en-US" sz="2400" b="1" dirty="0">
                <a:solidFill>
                  <a:srgbClr val="8B0000"/>
                </a:solidFill>
                <a:latin typeface="+mj-lt"/>
              </a:rPr>
              <a:t>valid measure</a:t>
            </a:r>
            <a:r>
              <a:rPr lang="en-US" sz="2400" dirty="0">
                <a:latin typeface="+mj-lt"/>
              </a:rPr>
              <a:t> of a student’s academic background.</a:t>
            </a:r>
          </a:p>
        </p:txBody>
      </p:sp>
    </p:spTree>
    <p:extLst>
      <p:ext uri="{BB962C8B-B14F-4D97-AF65-F5344CB8AC3E}">
        <p14:creationId xmlns:p14="http://schemas.microsoft.com/office/powerpoint/2010/main" val="1245122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Measurements, valid and invalid 2</a:t>
            </a:r>
            <a:br>
              <a:rPr lang="en-US" sz="3600" b="1" dirty="0">
                <a:solidFill>
                  <a:schemeClr val="accent1"/>
                </a:solidFill>
              </a:rPr>
            </a:br>
            <a:endParaRPr lang="en-US" sz="3600" dirty="0"/>
          </a:p>
        </p:txBody>
      </p:sp>
      <p:sp>
        <p:nvSpPr>
          <p:cNvPr id="8" name="Rectangle 7"/>
          <p:cNvSpPr/>
          <p:nvPr/>
        </p:nvSpPr>
        <p:spPr>
          <a:xfrm>
            <a:off x="301752" y="1280160"/>
            <a:ext cx="8759952" cy="4154984"/>
          </a:xfrm>
          <a:prstGeom prst="rect">
            <a:avLst/>
          </a:prstGeom>
        </p:spPr>
        <p:txBody>
          <a:bodyPr wrap="square">
            <a:spAutoFit/>
          </a:bodyPr>
          <a:lstStyle/>
          <a:p>
            <a:r>
              <a:rPr lang="en-US" sz="2400" dirty="0">
                <a:latin typeface="+mj-lt"/>
              </a:rPr>
              <a:t>A variable is a </a:t>
            </a:r>
            <a:r>
              <a:rPr lang="en-US" sz="2400" b="1" dirty="0">
                <a:solidFill>
                  <a:srgbClr val="8B0000"/>
                </a:solidFill>
                <a:latin typeface="+mj-lt"/>
              </a:rPr>
              <a:t>valid</a:t>
            </a:r>
            <a:r>
              <a:rPr lang="en-US" sz="2400" dirty="0">
                <a:latin typeface="+mj-lt"/>
              </a:rPr>
              <a:t> measure of a property if it is relevant or appropriate as a representation of that property.</a:t>
            </a:r>
          </a:p>
          <a:p>
            <a:endParaRPr lang="en-US" sz="2400" dirty="0">
              <a:latin typeface="+mj-lt"/>
            </a:endParaRPr>
          </a:p>
          <a:p>
            <a:r>
              <a:rPr lang="en-US" sz="2400" dirty="0">
                <a:latin typeface="+mj-lt"/>
              </a:rPr>
              <a:t>It is valid to measure length with a tape measure. </a:t>
            </a:r>
          </a:p>
          <a:p>
            <a:endParaRPr lang="en-US" sz="2400" dirty="0">
              <a:latin typeface="+mj-lt"/>
            </a:endParaRPr>
          </a:p>
          <a:p>
            <a:r>
              <a:rPr lang="en-US" sz="2400" dirty="0">
                <a:latin typeface="+mj-lt"/>
              </a:rPr>
              <a:t>It is not valid to measure a student’s readiness for college by recording her height. </a:t>
            </a:r>
          </a:p>
          <a:p>
            <a:endParaRPr lang="en-US" sz="2400" dirty="0">
              <a:latin typeface="+mj-lt"/>
            </a:endParaRPr>
          </a:p>
          <a:p>
            <a:r>
              <a:rPr lang="en-US" sz="2400" dirty="0">
                <a:latin typeface="+mj-lt"/>
              </a:rPr>
              <a:t>The BLS unemployment rate is a valid measure, even though changes in the official definitions would give a somewhat different measure. </a:t>
            </a:r>
          </a:p>
        </p:txBody>
      </p:sp>
    </p:spTree>
    <p:extLst>
      <p:ext uri="{BB962C8B-B14F-4D97-AF65-F5344CB8AC3E}">
        <p14:creationId xmlns:p14="http://schemas.microsoft.com/office/powerpoint/2010/main" val="3230744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Measurements, valid and invalid 3</a:t>
            </a:r>
            <a:br>
              <a:rPr lang="en-US" sz="3600" b="1" dirty="0">
                <a:solidFill>
                  <a:schemeClr val="accent1"/>
                </a:solidFill>
              </a:rPr>
            </a:br>
            <a:endParaRPr lang="en-US" sz="3600" dirty="0"/>
          </a:p>
        </p:txBody>
      </p:sp>
      <p:sp>
        <p:nvSpPr>
          <p:cNvPr id="4" name="TextBox 3"/>
          <p:cNvSpPr txBox="1"/>
          <p:nvPr/>
        </p:nvSpPr>
        <p:spPr>
          <a:xfrm>
            <a:off x="838200" y="5773148"/>
            <a:ext cx="7315200" cy="646331"/>
          </a:xfrm>
          <a:prstGeom prst="rect">
            <a:avLst/>
          </a:prstGeom>
          <a:noFill/>
        </p:spPr>
        <p:txBody>
          <a:bodyPr wrap="square" rtlCol="0">
            <a:spAutoFit/>
          </a:bodyPr>
          <a:lstStyle/>
          <a:p>
            <a:r>
              <a:rPr lang="en-US" dirty="0"/>
              <a:t>The unemployment rate from August 1991 to July 1994. The gap shows the effect of a change in how the government measures unemployment.</a:t>
            </a:r>
          </a:p>
        </p:txBody>
      </p:sp>
      <p:pic>
        <p:nvPicPr>
          <p:cNvPr id="5" name="Picture 4" descr="A line graph represents the Unemployment rate from August 1991 to July 1994. The data of the graph are as follows:&#10;The years 1992, 1993, and 1994 are represented along the horizontal axis. The percent of unemployment is represented along the vertical axis and its values range from 5.5 to 8.5, at an interval of 0.5. The curve originates at (1990, 6.7) and ends at (1995, 6.0). There is no curve in between the month of November, 1993 and December, 1993. ">
            <a:extLst>
              <a:ext uri="{FF2B5EF4-FFF2-40B4-BE49-F238E27FC236}">
                <a16:creationId xmlns:a16="http://schemas.microsoft.com/office/drawing/2014/main" xmlns="" id="{0F967B16-33EB-4CF5-9459-CF39C8B6E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477" y="1691783"/>
            <a:ext cx="6705045" cy="3474433"/>
          </a:xfrm>
          <a:prstGeom prst="rect">
            <a:avLst/>
          </a:prstGeom>
        </p:spPr>
      </p:pic>
    </p:spTree>
    <p:extLst>
      <p:ext uri="{BB962C8B-B14F-4D97-AF65-F5344CB8AC3E}">
        <p14:creationId xmlns:p14="http://schemas.microsoft.com/office/powerpoint/2010/main" val="43358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Measuring highway </a:t>
            </a:r>
            <a:br>
              <a:rPr lang="en-US" sz="3600" b="1" dirty="0">
                <a:solidFill>
                  <a:schemeClr val="accent1"/>
                </a:solidFill>
              </a:rPr>
            </a:br>
            <a:r>
              <a:rPr lang="en-US" sz="3600" b="1" dirty="0">
                <a:solidFill>
                  <a:schemeClr val="accent1"/>
                </a:solidFill>
              </a:rPr>
              <a:t>safety 1</a:t>
            </a:r>
            <a:endParaRPr lang="en-US" sz="3600" dirty="0"/>
          </a:p>
        </p:txBody>
      </p:sp>
      <p:sp>
        <p:nvSpPr>
          <p:cNvPr id="4" name="Rectangle 3"/>
          <p:cNvSpPr/>
          <p:nvPr/>
        </p:nvSpPr>
        <p:spPr>
          <a:xfrm>
            <a:off x="280917" y="1677412"/>
            <a:ext cx="5281683" cy="2677656"/>
          </a:xfrm>
          <a:prstGeom prst="rect">
            <a:avLst/>
          </a:prstGeom>
        </p:spPr>
        <p:txBody>
          <a:bodyPr wrap="square">
            <a:spAutoFit/>
          </a:bodyPr>
          <a:lstStyle/>
          <a:p>
            <a:r>
              <a:rPr lang="en-US" sz="2400" dirty="0">
                <a:latin typeface="+mj-lt"/>
              </a:rPr>
              <a:t>Roads got better. Speed limits increased. Big SUVs and crossovers have replaced some cars, while smaller cars and hybrid vehicles have replaced others. Enforcement </a:t>
            </a:r>
          </a:p>
          <a:p>
            <a:r>
              <a:rPr lang="en-US" sz="2400" dirty="0">
                <a:latin typeface="+mj-lt"/>
              </a:rPr>
              <a:t>campaigns reduced drunk driving. </a:t>
            </a:r>
          </a:p>
          <a:p>
            <a:endParaRPr lang="en-US" sz="2400" dirty="0">
              <a:latin typeface="+mj-lt"/>
            </a:endParaRPr>
          </a:p>
        </p:txBody>
      </p:sp>
      <p:sp>
        <p:nvSpPr>
          <p:cNvPr id="6" name="TextBox 5"/>
          <p:cNvSpPr txBox="1"/>
          <p:nvPr/>
        </p:nvSpPr>
        <p:spPr>
          <a:xfrm>
            <a:off x="301752" y="4530030"/>
            <a:ext cx="8759952" cy="1938992"/>
          </a:xfrm>
          <a:prstGeom prst="rect">
            <a:avLst/>
          </a:prstGeom>
          <a:noFill/>
        </p:spPr>
        <p:txBody>
          <a:bodyPr wrap="square" rtlCol="0">
            <a:spAutoFit/>
          </a:bodyPr>
          <a:lstStyle/>
          <a:p>
            <a:r>
              <a:rPr lang="en-US" sz="2400" dirty="0">
                <a:latin typeface="+mj-lt"/>
              </a:rPr>
              <a:t>How did highway safety change between 2007 and 2012 in this changing environment?</a:t>
            </a:r>
          </a:p>
          <a:p>
            <a:endParaRPr lang="en-US" sz="2400" dirty="0">
              <a:latin typeface="+mj-lt"/>
            </a:endParaRPr>
          </a:p>
          <a:p>
            <a:r>
              <a:rPr lang="en-US" sz="2400" dirty="0">
                <a:latin typeface="+mj-lt"/>
              </a:rPr>
              <a:t>We could just count deaths from motor vehicles. </a:t>
            </a:r>
          </a:p>
          <a:p>
            <a:endParaRPr lang="en-US" sz="2400" dirty="0"/>
          </a:p>
        </p:txBody>
      </p:sp>
      <p:pic>
        <p:nvPicPr>
          <p:cNvPr id="3074" name="Picture 2" descr="Photograph of a wrecked sedan-style c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1740" y="1863275"/>
            <a:ext cx="2953603" cy="248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325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Measuring highway </a:t>
            </a:r>
            <a:br>
              <a:rPr lang="en-US" sz="3600" b="1" dirty="0">
                <a:solidFill>
                  <a:schemeClr val="accent1"/>
                </a:solidFill>
              </a:rPr>
            </a:br>
            <a:r>
              <a:rPr lang="en-US" sz="3600" b="1" dirty="0">
                <a:solidFill>
                  <a:schemeClr val="accent1"/>
                </a:solidFill>
              </a:rPr>
              <a:t>safety 2</a:t>
            </a:r>
            <a:endParaRPr lang="en-US" sz="3600" dirty="0"/>
          </a:p>
        </p:txBody>
      </p:sp>
      <p:sp>
        <p:nvSpPr>
          <p:cNvPr id="8" name="Rectangle 7"/>
          <p:cNvSpPr/>
          <p:nvPr/>
        </p:nvSpPr>
        <p:spPr>
          <a:xfrm>
            <a:off x="301752" y="1737360"/>
            <a:ext cx="8759952" cy="4154984"/>
          </a:xfrm>
          <a:prstGeom prst="rect">
            <a:avLst/>
          </a:prstGeom>
        </p:spPr>
        <p:txBody>
          <a:bodyPr wrap="square">
            <a:spAutoFit/>
          </a:bodyPr>
          <a:lstStyle/>
          <a:p>
            <a:r>
              <a:rPr lang="en-US" sz="2400" dirty="0">
                <a:latin typeface="+mj-lt"/>
              </a:rPr>
              <a:t>The Fatality Analysis Reporting System says there were 41,259 deaths in 2007 and 33,561 deaths five years later, in 2012. </a:t>
            </a:r>
          </a:p>
          <a:p>
            <a:endParaRPr lang="en-US" sz="2400" dirty="0">
              <a:latin typeface="+mj-lt"/>
            </a:endParaRPr>
          </a:p>
          <a:p>
            <a:r>
              <a:rPr lang="en-US" sz="2400" dirty="0">
                <a:latin typeface="+mj-lt"/>
              </a:rPr>
              <a:t>The number of deaths decreased. However, we need to keep in mind other things that happened during this same time frame to determine how much progress has been made. </a:t>
            </a:r>
          </a:p>
          <a:p>
            <a:endParaRPr lang="en-US" sz="2400" dirty="0">
              <a:latin typeface="+mj-lt"/>
            </a:endParaRPr>
          </a:p>
          <a:p>
            <a:r>
              <a:rPr lang="en-US" sz="2400" dirty="0">
                <a:latin typeface="+mj-lt"/>
              </a:rPr>
              <a:t>The number of licensed drivers rose from 206 million in 2007 to 212 million in 2012. The number of miles that people drove decreased from 3031 billion to 2969 billion during this same time period. </a:t>
            </a:r>
          </a:p>
        </p:txBody>
      </p:sp>
    </p:spTree>
    <p:extLst>
      <p:ext uri="{BB962C8B-B14F-4D97-AF65-F5344CB8AC3E}">
        <p14:creationId xmlns:p14="http://schemas.microsoft.com/office/powerpoint/2010/main" val="300138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Case Study: Measuring 1</a:t>
            </a:r>
            <a:br>
              <a:rPr lang="en-US" sz="3600" b="1" dirty="0">
                <a:solidFill>
                  <a:schemeClr val="accent1"/>
                </a:solidFill>
              </a:rPr>
            </a:br>
            <a:endParaRPr lang="en-US" sz="3600" dirty="0"/>
          </a:p>
        </p:txBody>
      </p:sp>
      <p:sp>
        <p:nvSpPr>
          <p:cNvPr id="5" name="Rectangle 4"/>
          <p:cNvSpPr/>
          <p:nvPr/>
        </p:nvSpPr>
        <p:spPr>
          <a:xfrm>
            <a:off x="301751" y="1280160"/>
            <a:ext cx="4445119" cy="4401205"/>
          </a:xfrm>
          <a:prstGeom prst="rect">
            <a:avLst/>
          </a:prstGeom>
        </p:spPr>
        <p:txBody>
          <a:bodyPr wrap="square">
            <a:spAutoFit/>
          </a:bodyPr>
          <a:lstStyle/>
          <a:p>
            <a:r>
              <a:rPr lang="en-US" sz="2800" dirty="0">
                <a:latin typeface="+mj-lt"/>
              </a:rPr>
              <a:t>Are people with larger brains more intelligent? People have investigated this question throughout history. To answer it, we must measure intelligence. This requires us to reduce the vague idea to a number that can go up or down. </a:t>
            </a:r>
          </a:p>
        </p:txBody>
      </p:sp>
      <p:pic>
        <p:nvPicPr>
          <p:cNvPr id="1026" name="Picture 2" descr="Computer-generated image of a man wearing a head-shaped covering covered with electrodes and wi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1" y="1138758"/>
            <a:ext cx="3429000" cy="5148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Measuring highway </a:t>
            </a:r>
            <a:br>
              <a:rPr lang="en-US" sz="3600" b="1" dirty="0">
                <a:solidFill>
                  <a:schemeClr val="accent1"/>
                </a:solidFill>
              </a:rPr>
            </a:br>
            <a:r>
              <a:rPr lang="en-US" sz="3600" b="1" dirty="0">
                <a:solidFill>
                  <a:schemeClr val="accent1"/>
                </a:solidFill>
              </a:rPr>
              <a:t>safety 3</a:t>
            </a:r>
            <a:endParaRPr lang="en-US" sz="3600" dirty="0"/>
          </a:p>
        </p:txBody>
      </p:sp>
      <p:sp>
        <p:nvSpPr>
          <p:cNvPr id="8" name="Rectangle 7"/>
          <p:cNvSpPr/>
          <p:nvPr/>
        </p:nvSpPr>
        <p:spPr>
          <a:xfrm>
            <a:off x="301752" y="1737360"/>
            <a:ext cx="8759952" cy="4154984"/>
          </a:xfrm>
          <a:prstGeom prst="rect">
            <a:avLst/>
          </a:prstGeom>
        </p:spPr>
        <p:txBody>
          <a:bodyPr wrap="square">
            <a:spAutoFit/>
          </a:bodyPr>
          <a:lstStyle/>
          <a:p>
            <a:r>
              <a:rPr lang="en-US" sz="2400" dirty="0">
                <a:latin typeface="+mj-lt"/>
              </a:rPr>
              <a:t>The count of deaths alone is not a valid measure of highway safety. </a:t>
            </a:r>
          </a:p>
          <a:p>
            <a:endParaRPr lang="en-US" sz="2400" dirty="0">
              <a:latin typeface="+mj-lt"/>
            </a:endParaRPr>
          </a:p>
          <a:p>
            <a:r>
              <a:rPr lang="en-US" sz="2400" dirty="0">
                <a:latin typeface="+mj-lt"/>
              </a:rPr>
              <a:t>Rather than a count, we should use a rate. The number of deaths per mile driven takes into account the fact that more people drive more miles than in the past. </a:t>
            </a:r>
          </a:p>
          <a:p>
            <a:endParaRPr lang="en-US" sz="2400" dirty="0">
              <a:latin typeface="+mj-lt"/>
            </a:endParaRPr>
          </a:p>
          <a:p>
            <a:r>
              <a:rPr lang="en-US" sz="2400" dirty="0">
                <a:latin typeface="+mj-lt"/>
              </a:rPr>
              <a:t>In 2012, vehicles drove 2,969,000,000,000 miles in the United States. Because this number is so large, it is usual to measure safety by deaths per 100 million miles driven rather than deaths per mile. </a:t>
            </a:r>
          </a:p>
        </p:txBody>
      </p:sp>
    </p:spTree>
    <p:extLst>
      <p:ext uri="{BB962C8B-B14F-4D97-AF65-F5344CB8AC3E}">
        <p14:creationId xmlns:p14="http://schemas.microsoft.com/office/powerpoint/2010/main" val="2843700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Measuring highway </a:t>
            </a:r>
            <a:br>
              <a:rPr lang="en-US" sz="3600" b="1" dirty="0">
                <a:solidFill>
                  <a:schemeClr val="accent1"/>
                </a:solidFill>
              </a:rPr>
            </a:br>
            <a:r>
              <a:rPr lang="en-US" sz="3600" b="1" dirty="0">
                <a:solidFill>
                  <a:schemeClr val="accent1"/>
                </a:solidFill>
              </a:rPr>
              <a:t>safety 4</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737360"/>
                <a:ext cx="8759952" cy="4551759"/>
              </a:xfrm>
              <a:prstGeom prst="rect">
                <a:avLst/>
              </a:prstGeom>
            </p:spPr>
            <p:txBody>
              <a:bodyPr wrap="square">
                <a:spAutoFit/>
              </a:bodyPr>
              <a:lstStyle/>
              <a:p>
                <a:r>
                  <a:rPr lang="en-US" sz="2400" dirty="0">
                    <a:latin typeface="+mj-lt"/>
                  </a:rPr>
                  <a:t>For 2012, this death rate is</a:t>
                </a:r>
              </a:p>
              <a:p>
                <a:endParaRPr lang="en-US" sz="2400" dirty="0">
                  <a:latin typeface="+mj-lt"/>
                </a:endParaRPr>
              </a:p>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𝑚𝑜𝑡𝑜𝑟</m:t>
                          </m:r>
                          <m:r>
                            <a:rPr lang="en-US" sz="2400" b="0" i="1" smtClean="0">
                              <a:latin typeface="Cambria Math" panose="02040503050406030204" pitchFamily="18" charset="0"/>
                            </a:rPr>
                            <m:t> </m:t>
                          </m:r>
                          <m:r>
                            <a:rPr lang="en-US" sz="2400" b="0" i="1" smtClean="0">
                              <a:latin typeface="Cambria Math" panose="02040503050406030204" pitchFamily="18" charset="0"/>
                            </a:rPr>
                            <m:t>𝑣𝑒h𝑖𝑐𝑙𝑒</m:t>
                          </m:r>
                          <m:r>
                            <a:rPr lang="en-US" sz="2400" b="0" i="1" smtClean="0">
                              <a:latin typeface="Cambria Math" panose="02040503050406030204" pitchFamily="18" charset="0"/>
                            </a:rPr>
                            <m:t> </m:t>
                          </m:r>
                          <m:r>
                            <a:rPr lang="en-US" sz="2400" b="0" i="1" smtClean="0">
                              <a:latin typeface="Cambria Math" panose="02040503050406030204" pitchFamily="18" charset="0"/>
                            </a:rPr>
                            <m:t>𝑑𝑒𝑎𝑡h𝑠</m:t>
                          </m:r>
                        </m:num>
                        <m:den>
                          <m:r>
                            <a:rPr lang="en-US" sz="2400" b="0" i="1" smtClean="0">
                              <a:latin typeface="Cambria Math" panose="02040503050406030204" pitchFamily="18" charset="0"/>
                            </a:rPr>
                            <m:t>100</m:t>
                          </m:r>
                          <m:r>
                            <a:rPr lang="en-US" sz="2400" b="0" i="1" smtClean="0">
                              <a:latin typeface="Cambria Math" panose="02040503050406030204" pitchFamily="18" charset="0"/>
                            </a:rPr>
                            <m:t>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𝑚𝑖𝑙𝑙𝑖𝑜𝑛𝑠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𝑚𝑖𝑙𝑒𝑠</m:t>
                          </m:r>
                          <m:r>
                            <a:rPr lang="en-US" sz="2400" b="0" i="1" smtClean="0">
                              <a:latin typeface="Cambria Math" panose="02040503050406030204" pitchFamily="18" charset="0"/>
                            </a:rPr>
                            <m:t> </m:t>
                          </m:r>
                          <m:r>
                            <a:rPr lang="en-US" sz="2400" b="0" i="1" smtClean="0">
                              <a:latin typeface="Cambria Math" panose="02040503050406030204" pitchFamily="18" charset="0"/>
                            </a:rPr>
                            <m:t>𝑑𝑟𝑖𝑣𝑒𝑛</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33,561</m:t>
                          </m:r>
                        </m:num>
                        <m:den>
                          <m:r>
                            <a:rPr lang="en-US" sz="2400" b="0" i="1" smtClean="0">
                              <a:latin typeface="Cambria Math" panose="02040503050406030204" pitchFamily="18" charset="0"/>
                            </a:rPr>
                            <m:t>29,690</m:t>
                          </m:r>
                        </m:den>
                      </m:f>
                      <m:r>
                        <a:rPr lang="en-US" sz="2400" b="0" i="1" smtClean="0">
                          <a:latin typeface="Cambria Math" panose="02040503050406030204" pitchFamily="18" charset="0"/>
                        </a:rPr>
                        <m:t>=1.1</m:t>
                      </m:r>
                    </m:oMath>
                  </m:oMathPara>
                </a14:m>
                <a:endParaRPr lang="en-US" sz="2400" b="0" dirty="0">
                  <a:latin typeface="+mj-lt"/>
                </a:endParaRPr>
              </a:p>
              <a:p>
                <a:endParaRPr lang="en-US" sz="2400" dirty="0">
                  <a:latin typeface="+mj-lt"/>
                </a:endParaRPr>
              </a:p>
              <a:p>
                <a:r>
                  <a:rPr lang="en-US" sz="2400" dirty="0">
                    <a:latin typeface="+mj-lt"/>
                  </a:rPr>
                  <a:t>The death rate fell from 1.4 deaths per 100 million miles in 2007 to 1.1 in 2012. </a:t>
                </a:r>
              </a:p>
              <a:p>
                <a:endParaRPr lang="en-US" sz="2400" dirty="0">
                  <a:latin typeface="+mj-lt"/>
                </a:endParaRPr>
              </a:p>
              <a:p>
                <a:r>
                  <a:rPr lang="en-US" sz="2400" dirty="0">
                    <a:latin typeface="+mj-lt"/>
                  </a:rPr>
                  <a:t>That’s a decrease—there were 21% fewer deaths per mile driven in 2012 than in 2007. Driving became safer during this time period even though there were more drivers on the roads.</a:t>
                </a:r>
              </a:p>
              <a:p>
                <a:endParaRPr lang="en-US" sz="2400" dirty="0">
                  <a:latin typeface="+mj-lt"/>
                </a:endParaRPr>
              </a:p>
            </p:txBody>
          </p:sp>
        </mc:Choice>
        <mc:Fallback xmlns="">
          <p:sp>
            <p:nvSpPr>
              <p:cNvPr id="8" name="Rectangle 7"/>
              <p:cNvSpPr>
                <a:spLocks noRot="1" noChangeAspect="1" noMove="1" noResize="1" noEditPoints="1" noAdjustHandles="1" noChangeArrowheads="1" noChangeShapeType="1" noTextEdit="1"/>
              </p:cNvSpPr>
              <p:nvPr/>
            </p:nvSpPr>
            <p:spPr>
              <a:xfrm>
                <a:off x="301752" y="1737360"/>
                <a:ext cx="8759952" cy="4551759"/>
              </a:xfrm>
              <a:prstGeom prst="rect">
                <a:avLst/>
              </a:prstGeom>
              <a:blipFill rotWithShape="0">
                <a:blip r:embed="rId3"/>
                <a:stretch>
                  <a:fillRect l="-1113" t="-937"/>
                </a:stretch>
              </a:blipFill>
            </p:spPr>
            <p:txBody>
              <a:bodyPr/>
              <a:lstStyle/>
              <a:p>
                <a:r>
                  <a:rPr lang="en-US">
                    <a:noFill/>
                  </a:rPr>
                  <a:t> </a:t>
                </a:r>
              </a:p>
            </p:txBody>
          </p:sp>
        </mc:Fallback>
      </mc:AlternateContent>
    </p:spTree>
    <p:extLst>
      <p:ext uri="{BB962C8B-B14F-4D97-AF65-F5344CB8AC3E}">
        <p14:creationId xmlns:p14="http://schemas.microsoft.com/office/powerpoint/2010/main" val="174694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Measurements, Valid and Invalid 4</a:t>
            </a:r>
            <a:br>
              <a:rPr lang="en-US" sz="3600" b="1" dirty="0">
                <a:solidFill>
                  <a:schemeClr val="accent1"/>
                </a:solidFill>
              </a:rPr>
            </a:br>
            <a:endParaRPr lang="en-US" sz="3600" dirty="0"/>
          </a:p>
        </p:txBody>
      </p:sp>
      <p:sp>
        <p:nvSpPr>
          <p:cNvPr id="8" name="Rectangle 7"/>
          <p:cNvSpPr/>
          <p:nvPr/>
        </p:nvSpPr>
        <p:spPr>
          <a:xfrm>
            <a:off x="301752" y="1554480"/>
            <a:ext cx="8759952" cy="1384995"/>
          </a:xfrm>
          <a:prstGeom prst="rect">
            <a:avLst/>
          </a:prstGeom>
        </p:spPr>
        <p:txBody>
          <a:bodyPr wrap="square">
            <a:spAutoFit/>
          </a:bodyPr>
          <a:lstStyle/>
          <a:p>
            <a:r>
              <a:rPr lang="en-US" sz="2800">
                <a:latin typeface="+mj-lt"/>
              </a:rPr>
              <a:t>Often </a:t>
            </a:r>
            <a:r>
              <a:rPr lang="en-US" sz="2800" dirty="0">
                <a:latin typeface="+mj-lt"/>
              </a:rPr>
              <a:t>a </a:t>
            </a:r>
            <a:r>
              <a:rPr lang="en-US" sz="2800" b="1" dirty="0">
                <a:solidFill>
                  <a:srgbClr val="8B0000"/>
                </a:solidFill>
                <a:latin typeface="+mj-lt"/>
              </a:rPr>
              <a:t>rate</a:t>
            </a:r>
            <a:r>
              <a:rPr lang="en-US" sz="2800" dirty="0">
                <a:latin typeface="+mj-lt"/>
              </a:rPr>
              <a:t> (a fraction, proportion, or percentage) at which something occurs is a more valid measure than a simple </a:t>
            </a:r>
            <a:r>
              <a:rPr lang="en-US" sz="2800" b="1" dirty="0">
                <a:solidFill>
                  <a:srgbClr val="8B0000"/>
                </a:solidFill>
                <a:latin typeface="+mj-lt"/>
              </a:rPr>
              <a:t>count</a:t>
            </a:r>
            <a:r>
              <a:rPr lang="en-US" sz="2800" dirty="0">
                <a:latin typeface="+mj-lt"/>
              </a:rPr>
              <a:t> of occurrences.</a:t>
            </a:r>
          </a:p>
        </p:txBody>
      </p:sp>
    </p:spTree>
    <p:extLst>
      <p:ext uri="{BB962C8B-B14F-4D97-AF65-F5344CB8AC3E}">
        <p14:creationId xmlns:p14="http://schemas.microsoft.com/office/powerpoint/2010/main" val="1906889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Measurements, Valid and Invalid 5</a:t>
            </a:r>
            <a:br>
              <a:rPr lang="en-US" sz="3600" b="1" dirty="0">
                <a:solidFill>
                  <a:schemeClr val="accent1"/>
                </a:solidFill>
              </a:rPr>
            </a:br>
            <a:endParaRPr lang="en-US" sz="3600" dirty="0"/>
          </a:p>
        </p:txBody>
      </p:sp>
      <p:sp>
        <p:nvSpPr>
          <p:cNvPr id="8" name="Rectangle 7"/>
          <p:cNvSpPr/>
          <p:nvPr/>
        </p:nvSpPr>
        <p:spPr>
          <a:xfrm>
            <a:off x="301752" y="1280160"/>
            <a:ext cx="8759952" cy="3416320"/>
          </a:xfrm>
          <a:prstGeom prst="rect">
            <a:avLst/>
          </a:prstGeom>
        </p:spPr>
        <p:txBody>
          <a:bodyPr wrap="square">
            <a:spAutoFit/>
          </a:bodyPr>
          <a:lstStyle/>
          <a:p>
            <a:r>
              <a:rPr lang="en-US" sz="2400" dirty="0">
                <a:latin typeface="+mj-lt"/>
              </a:rPr>
              <a:t>Is the SAT a valid measure of readiness for college? “Readiness for college academic work” is a vague concept that probably combines many factors.</a:t>
            </a:r>
          </a:p>
          <a:p>
            <a:endParaRPr lang="en-US" sz="2400" dirty="0">
              <a:latin typeface="+mj-lt"/>
            </a:endParaRPr>
          </a:p>
          <a:p>
            <a:r>
              <a:rPr lang="en-US" sz="2400" dirty="0">
                <a:latin typeface="+mj-lt"/>
              </a:rPr>
              <a:t>Opinions will always differ about whether SAT scores (or any other measure) accurately reflect this vague concept.</a:t>
            </a:r>
          </a:p>
          <a:p>
            <a:endParaRPr lang="en-US" sz="2400" dirty="0">
              <a:latin typeface="+mj-lt"/>
            </a:endParaRPr>
          </a:p>
          <a:p>
            <a:r>
              <a:rPr lang="en-US" sz="2400" dirty="0">
                <a:latin typeface="+mj-lt"/>
              </a:rPr>
              <a:t>Instead, we ask a simpler and more easily answered question: Do SAT scores help predict students’ success in college? </a:t>
            </a:r>
          </a:p>
        </p:txBody>
      </p:sp>
    </p:spTree>
    <p:extLst>
      <p:ext uri="{BB962C8B-B14F-4D97-AF65-F5344CB8AC3E}">
        <p14:creationId xmlns:p14="http://schemas.microsoft.com/office/powerpoint/2010/main" val="1652816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Measurements, Valid and Invalid 6</a:t>
            </a:r>
            <a:br>
              <a:rPr lang="en-US" sz="3600" b="1" dirty="0">
                <a:solidFill>
                  <a:schemeClr val="accent1"/>
                </a:solidFill>
              </a:rPr>
            </a:br>
            <a:endParaRPr lang="en-US" sz="3600" dirty="0"/>
          </a:p>
        </p:txBody>
      </p:sp>
      <p:sp>
        <p:nvSpPr>
          <p:cNvPr id="8" name="Rectangle 7"/>
          <p:cNvSpPr/>
          <p:nvPr/>
        </p:nvSpPr>
        <p:spPr>
          <a:xfrm>
            <a:off x="301752" y="1280160"/>
            <a:ext cx="8759952" cy="4154984"/>
          </a:xfrm>
          <a:prstGeom prst="rect">
            <a:avLst/>
          </a:prstGeom>
        </p:spPr>
        <p:txBody>
          <a:bodyPr wrap="square">
            <a:spAutoFit/>
          </a:bodyPr>
          <a:lstStyle/>
          <a:p>
            <a:r>
              <a:rPr lang="en-US" sz="2400" dirty="0">
                <a:latin typeface="+mj-lt"/>
              </a:rPr>
              <a:t>Success in college is a clear concept, measured by</a:t>
            </a:r>
          </a:p>
          <a:p>
            <a:r>
              <a:rPr lang="en-US" sz="2400" dirty="0">
                <a:latin typeface="+mj-lt"/>
              </a:rPr>
              <a:t>whether students graduate and by their college grades. </a:t>
            </a:r>
          </a:p>
          <a:p>
            <a:endParaRPr lang="en-US" sz="2400" dirty="0">
              <a:latin typeface="+mj-lt"/>
            </a:endParaRPr>
          </a:p>
          <a:p>
            <a:r>
              <a:rPr lang="en-US" sz="2400" dirty="0">
                <a:latin typeface="+mj-lt"/>
              </a:rPr>
              <a:t>Students with high SAT scores are more likely to graduate and earn (on the average) higher grades than students with low SAT scores. We say that SAT scores have predictive validity as measures of readiness for college. </a:t>
            </a:r>
          </a:p>
          <a:p>
            <a:endParaRPr lang="en-US" sz="2400" dirty="0">
              <a:latin typeface="+mj-lt"/>
            </a:endParaRPr>
          </a:p>
          <a:p>
            <a:r>
              <a:rPr lang="en-US" sz="2400" dirty="0">
                <a:latin typeface="+mj-lt"/>
              </a:rPr>
              <a:t>A measurement of a property has </a:t>
            </a:r>
            <a:r>
              <a:rPr lang="en-US" sz="2400" b="1" dirty="0">
                <a:solidFill>
                  <a:srgbClr val="8B0000"/>
                </a:solidFill>
                <a:latin typeface="+mj-lt"/>
              </a:rPr>
              <a:t>predictive validity</a:t>
            </a:r>
            <a:r>
              <a:rPr lang="en-US" sz="2400" dirty="0">
                <a:latin typeface="+mj-lt"/>
              </a:rPr>
              <a:t> if it can be used to predict success on tasks that are related to the property measured.</a:t>
            </a:r>
          </a:p>
        </p:txBody>
      </p:sp>
    </p:spTree>
    <p:extLst>
      <p:ext uri="{BB962C8B-B14F-4D97-AF65-F5344CB8AC3E}">
        <p14:creationId xmlns:p14="http://schemas.microsoft.com/office/powerpoint/2010/main" val="2169219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Measurements, Valid and Invalid 7</a:t>
            </a:r>
            <a:br>
              <a:rPr lang="en-US" sz="3600" b="1" dirty="0">
                <a:solidFill>
                  <a:schemeClr val="accent1"/>
                </a:solidFill>
              </a:rPr>
            </a:br>
            <a:endParaRPr lang="en-US" sz="3600" dirty="0"/>
          </a:p>
        </p:txBody>
      </p:sp>
      <p:sp>
        <p:nvSpPr>
          <p:cNvPr id="8" name="Rectangle 7"/>
          <p:cNvSpPr/>
          <p:nvPr/>
        </p:nvSpPr>
        <p:spPr>
          <a:xfrm>
            <a:off x="301752" y="1280160"/>
            <a:ext cx="8759952" cy="3539430"/>
          </a:xfrm>
          <a:prstGeom prst="rect">
            <a:avLst/>
          </a:prstGeom>
        </p:spPr>
        <p:txBody>
          <a:bodyPr wrap="square">
            <a:spAutoFit/>
          </a:bodyPr>
          <a:lstStyle/>
          <a:p>
            <a:r>
              <a:rPr lang="en-US" sz="2800" dirty="0">
                <a:latin typeface="+mj-lt"/>
              </a:rPr>
              <a:t>Predictive validity is the clearest and most useful form of validity from the statistical viewpoint. “Do SAT scores help predict college grades?” is a much clearer</a:t>
            </a:r>
          </a:p>
          <a:p>
            <a:r>
              <a:rPr lang="en-US" sz="2800" dirty="0">
                <a:latin typeface="+mj-lt"/>
              </a:rPr>
              <a:t>question than “Do IQ test scores measure intelligence?” </a:t>
            </a:r>
          </a:p>
          <a:p>
            <a:endParaRPr lang="en-US" sz="2800" dirty="0">
              <a:latin typeface="+mj-lt"/>
            </a:endParaRPr>
          </a:p>
          <a:p>
            <a:r>
              <a:rPr lang="en-US" sz="2800" dirty="0">
                <a:latin typeface="+mj-lt"/>
              </a:rPr>
              <a:t>But, we must ask how </a:t>
            </a:r>
            <a:r>
              <a:rPr lang="en-US" sz="2800" i="1" dirty="0">
                <a:latin typeface="+mj-lt"/>
              </a:rPr>
              <a:t>accurately </a:t>
            </a:r>
            <a:r>
              <a:rPr lang="en-US" sz="2800" dirty="0">
                <a:latin typeface="+mj-lt"/>
              </a:rPr>
              <a:t>SAT scores predict college grades. </a:t>
            </a:r>
          </a:p>
        </p:txBody>
      </p:sp>
    </p:spTree>
    <p:extLst>
      <p:ext uri="{BB962C8B-B14F-4D97-AF65-F5344CB8AC3E}">
        <p14:creationId xmlns:p14="http://schemas.microsoft.com/office/powerpoint/2010/main" val="4116243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Measurements, accurate and inaccurate 1</a:t>
            </a:r>
            <a:endParaRPr lang="en-US" sz="3600" dirty="0"/>
          </a:p>
        </p:txBody>
      </p:sp>
      <p:sp>
        <p:nvSpPr>
          <p:cNvPr id="8" name="Rectangle 7"/>
          <p:cNvSpPr/>
          <p:nvPr/>
        </p:nvSpPr>
        <p:spPr>
          <a:xfrm>
            <a:off x="301752" y="1737360"/>
            <a:ext cx="8759952" cy="3785652"/>
          </a:xfrm>
          <a:prstGeom prst="rect">
            <a:avLst/>
          </a:prstGeom>
        </p:spPr>
        <p:txBody>
          <a:bodyPr wrap="square">
            <a:spAutoFit/>
          </a:bodyPr>
          <a:lstStyle/>
          <a:p>
            <a:r>
              <a:rPr lang="en-US" sz="2400" dirty="0">
                <a:latin typeface="+mj-lt"/>
              </a:rPr>
              <a:t>Using a bathroom scale to measure your weight is valid. If your scale is like many commonly used ones, however, the measurement may not be very accurate. </a:t>
            </a:r>
          </a:p>
          <a:p>
            <a:endParaRPr lang="en-US" sz="2400" dirty="0">
              <a:latin typeface="+mj-lt"/>
            </a:endParaRPr>
          </a:p>
          <a:p>
            <a:r>
              <a:rPr lang="en-US" sz="2400" dirty="0">
                <a:latin typeface="+mj-lt"/>
              </a:rPr>
              <a:t>It measures weight, but it may not give the true weight.</a:t>
            </a:r>
          </a:p>
          <a:p>
            <a:endParaRPr lang="en-US" sz="2400" dirty="0">
              <a:latin typeface="+mj-lt"/>
            </a:endParaRPr>
          </a:p>
          <a:p>
            <a:r>
              <a:rPr lang="en-US" sz="2400" dirty="0">
                <a:latin typeface="+mj-lt"/>
              </a:rPr>
              <a:t>Let’s say that, originally, your scale always read three pounds too high. Then,</a:t>
            </a:r>
          </a:p>
          <a:p>
            <a:endParaRPr lang="en-US" sz="2400" dirty="0">
              <a:latin typeface="+mj-lt"/>
            </a:endParaRPr>
          </a:p>
          <a:p>
            <a:pPr algn="ctr"/>
            <a:r>
              <a:rPr lang="en-US" sz="2400" dirty="0">
                <a:latin typeface="+mj-lt"/>
              </a:rPr>
              <a:t>Measured weight = true weight + three pounds</a:t>
            </a:r>
          </a:p>
        </p:txBody>
      </p:sp>
    </p:spTree>
    <p:extLst>
      <p:ext uri="{BB962C8B-B14F-4D97-AF65-F5344CB8AC3E}">
        <p14:creationId xmlns:p14="http://schemas.microsoft.com/office/powerpoint/2010/main" val="3906367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Measurements, accurate and inaccurate 2</a:t>
            </a:r>
            <a:endParaRPr lang="en-US" sz="3600" dirty="0"/>
          </a:p>
        </p:txBody>
      </p:sp>
      <p:sp>
        <p:nvSpPr>
          <p:cNvPr id="8" name="Rectangle 7"/>
          <p:cNvSpPr/>
          <p:nvPr/>
        </p:nvSpPr>
        <p:spPr>
          <a:xfrm>
            <a:off x="301752" y="1737360"/>
            <a:ext cx="8759952" cy="3046988"/>
          </a:xfrm>
          <a:prstGeom prst="rect">
            <a:avLst/>
          </a:prstGeom>
        </p:spPr>
        <p:txBody>
          <a:bodyPr wrap="square">
            <a:spAutoFit/>
          </a:bodyPr>
          <a:lstStyle/>
          <a:p>
            <a:r>
              <a:rPr lang="en-US" sz="2400" dirty="0">
                <a:latin typeface="+mj-lt"/>
              </a:rPr>
              <a:t>Most scales vary a bit: They don’t always give the same reading when you step off and step right back on. </a:t>
            </a:r>
          </a:p>
          <a:p>
            <a:endParaRPr lang="en-US" sz="2400" dirty="0">
              <a:latin typeface="+mj-lt"/>
            </a:endParaRPr>
          </a:p>
          <a:p>
            <a:r>
              <a:rPr lang="en-US" sz="2400" dirty="0">
                <a:latin typeface="+mj-lt"/>
              </a:rPr>
              <a:t>Your scale now is somewhat old and rusty. It still always reads three pounds too high because its aim is off, but now it sticks a bit and reads one pound too low for that reason. Then,</a:t>
            </a:r>
          </a:p>
          <a:p>
            <a:endParaRPr lang="en-US" sz="2400" dirty="0">
              <a:latin typeface="+mj-lt"/>
            </a:endParaRPr>
          </a:p>
          <a:p>
            <a:pPr algn="ctr"/>
            <a:r>
              <a:rPr lang="en-US" sz="2400" dirty="0">
                <a:latin typeface="+mj-lt"/>
              </a:rPr>
              <a:t>Measured weight = true weight + three pounds – one pound</a:t>
            </a:r>
          </a:p>
        </p:txBody>
      </p:sp>
    </p:spTree>
    <p:extLst>
      <p:ext uri="{BB962C8B-B14F-4D97-AF65-F5344CB8AC3E}">
        <p14:creationId xmlns:p14="http://schemas.microsoft.com/office/powerpoint/2010/main" val="2429183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Measurements, accurate and inaccurate 3</a:t>
            </a:r>
            <a:endParaRPr lang="en-US" sz="3600" dirty="0"/>
          </a:p>
        </p:txBody>
      </p:sp>
      <p:sp>
        <p:nvSpPr>
          <p:cNvPr id="8" name="Rectangle 7"/>
          <p:cNvSpPr/>
          <p:nvPr/>
        </p:nvSpPr>
        <p:spPr>
          <a:xfrm>
            <a:off x="301752" y="1737360"/>
            <a:ext cx="8759952" cy="4524315"/>
          </a:xfrm>
          <a:prstGeom prst="rect">
            <a:avLst/>
          </a:prstGeom>
        </p:spPr>
        <p:txBody>
          <a:bodyPr wrap="square">
            <a:spAutoFit/>
          </a:bodyPr>
          <a:lstStyle/>
          <a:p>
            <a:r>
              <a:rPr lang="en-US" sz="2400" dirty="0">
                <a:latin typeface="+mj-lt"/>
              </a:rPr>
              <a:t>When you step off and step right back on, the scale sticks in a different spot that makes it read one pound too high. The reading you get is now</a:t>
            </a:r>
          </a:p>
          <a:p>
            <a:endParaRPr lang="en-US" sz="2400" dirty="0">
              <a:latin typeface="+mj-lt"/>
            </a:endParaRPr>
          </a:p>
          <a:p>
            <a:pPr algn="ctr"/>
            <a:r>
              <a:rPr lang="en-US" sz="2400" dirty="0">
                <a:latin typeface="+mj-lt"/>
              </a:rPr>
              <a:t>Measured weight = true weight + three pounds + one pound</a:t>
            </a:r>
          </a:p>
          <a:p>
            <a:pPr algn="ctr"/>
            <a:endParaRPr lang="en-US" sz="2400" dirty="0">
              <a:latin typeface="+mj-lt"/>
            </a:endParaRPr>
          </a:p>
          <a:p>
            <a:r>
              <a:rPr lang="en-US" sz="2400" dirty="0">
                <a:latin typeface="+mj-lt"/>
              </a:rPr>
              <a:t>You don’t like the fact that this second reading is higher than the first, so you again step off and step right back on. The scale again sticks in a different spot and you get the reading </a:t>
            </a:r>
          </a:p>
          <a:p>
            <a:endParaRPr lang="en-US" sz="2400" dirty="0">
              <a:latin typeface="+mj-lt"/>
            </a:endParaRPr>
          </a:p>
          <a:p>
            <a:pPr algn="ctr"/>
            <a:r>
              <a:rPr lang="en-US" sz="2400" dirty="0">
                <a:latin typeface="+mj-lt"/>
              </a:rPr>
              <a:t>measured weight = true weight + three pounds − 1.5 pounds</a:t>
            </a:r>
          </a:p>
          <a:p>
            <a:pPr algn="ctr"/>
            <a:endParaRPr lang="en-US" sz="2400" dirty="0">
              <a:latin typeface="+mj-lt"/>
            </a:endParaRPr>
          </a:p>
        </p:txBody>
      </p:sp>
    </p:spTree>
    <p:extLst>
      <p:ext uri="{BB962C8B-B14F-4D97-AF65-F5344CB8AC3E}">
        <p14:creationId xmlns:p14="http://schemas.microsoft.com/office/powerpoint/2010/main" val="76850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Measurements, accurate and inaccurate 4</a:t>
            </a:r>
            <a:endParaRPr lang="en-US" sz="3600" dirty="0"/>
          </a:p>
        </p:txBody>
      </p:sp>
      <p:sp>
        <p:nvSpPr>
          <p:cNvPr id="8" name="Rectangle 7"/>
          <p:cNvSpPr/>
          <p:nvPr/>
        </p:nvSpPr>
        <p:spPr>
          <a:xfrm>
            <a:off x="304800" y="1554480"/>
            <a:ext cx="8572500" cy="4893647"/>
          </a:xfrm>
          <a:prstGeom prst="rect">
            <a:avLst/>
          </a:prstGeom>
        </p:spPr>
        <p:txBody>
          <a:bodyPr wrap="square">
            <a:spAutoFit/>
          </a:bodyPr>
          <a:lstStyle/>
          <a:p>
            <a:r>
              <a:rPr lang="en-US" sz="2400" dirty="0">
                <a:latin typeface="+mj-lt"/>
              </a:rPr>
              <a:t>Your scale has two kinds of errors. </a:t>
            </a:r>
          </a:p>
          <a:p>
            <a:endParaRPr lang="en-US" sz="2400" dirty="0">
              <a:latin typeface="+mj-lt"/>
            </a:endParaRPr>
          </a:p>
          <a:p>
            <a:r>
              <a:rPr lang="en-US" sz="2400" dirty="0">
                <a:latin typeface="+mj-lt"/>
              </a:rPr>
              <a:t>If it didn’t stick, the scale would always read three pounds high. That is true every time anyone steps on the scale. This systematic error that occurs every time we make a measurement is called </a:t>
            </a:r>
            <a:r>
              <a:rPr lang="en-US" sz="2400" b="1" dirty="0">
                <a:solidFill>
                  <a:srgbClr val="8B0000"/>
                </a:solidFill>
                <a:latin typeface="+mj-lt"/>
              </a:rPr>
              <a:t>bias</a:t>
            </a:r>
            <a:r>
              <a:rPr lang="en-US" sz="2400" dirty="0">
                <a:latin typeface="+mj-lt"/>
              </a:rPr>
              <a:t>. </a:t>
            </a:r>
          </a:p>
          <a:p>
            <a:endParaRPr lang="en-US" sz="2400" dirty="0">
              <a:latin typeface="+mj-lt"/>
            </a:endParaRPr>
          </a:p>
          <a:p>
            <a:r>
              <a:rPr lang="en-US" sz="2400" dirty="0">
                <a:latin typeface="+mj-lt"/>
              </a:rPr>
              <a:t>Your scale also sticks, but how much this changes the reading differs every time someone steps on the scale. The result is that the scale weighs three pounds too high on the average, but its reading varies when we weigh the same thing repeatedly. We can’t predict the error due to stickiness, so we call it </a:t>
            </a:r>
            <a:r>
              <a:rPr lang="en-US" sz="2400" b="1" dirty="0">
                <a:solidFill>
                  <a:srgbClr val="8B0000"/>
                </a:solidFill>
                <a:latin typeface="+mj-lt"/>
              </a:rPr>
              <a:t>random error</a:t>
            </a:r>
            <a:r>
              <a:rPr lang="en-US" sz="2400" dirty="0">
                <a:latin typeface="+mj-lt"/>
              </a:rPr>
              <a:t>.</a:t>
            </a:r>
          </a:p>
        </p:txBody>
      </p:sp>
    </p:spTree>
    <p:extLst>
      <p:ext uri="{BB962C8B-B14F-4D97-AF65-F5344CB8AC3E}">
        <p14:creationId xmlns:p14="http://schemas.microsoft.com/office/powerpoint/2010/main" val="209843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Case Study: Measuring 2</a:t>
            </a:r>
            <a:br>
              <a:rPr lang="en-US" sz="3600" b="1" dirty="0">
                <a:solidFill>
                  <a:schemeClr val="accent1"/>
                </a:solidFill>
              </a:rPr>
            </a:br>
            <a:endParaRPr lang="en-US" sz="3600" dirty="0"/>
          </a:p>
        </p:txBody>
      </p:sp>
      <p:sp>
        <p:nvSpPr>
          <p:cNvPr id="5" name="Rectangle 4"/>
          <p:cNvSpPr/>
          <p:nvPr/>
        </p:nvSpPr>
        <p:spPr>
          <a:xfrm>
            <a:off x="301752" y="1280160"/>
            <a:ext cx="8759952" cy="3970318"/>
          </a:xfrm>
          <a:prstGeom prst="rect">
            <a:avLst/>
          </a:prstGeom>
        </p:spPr>
        <p:txBody>
          <a:bodyPr wrap="square">
            <a:spAutoFit/>
          </a:bodyPr>
          <a:lstStyle/>
          <a:p>
            <a:r>
              <a:rPr lang="en-US" sz="2800" dirty="0">
                <a:latin typeface="+mj-lt"/>
              </a:rPr>
              <a:t>The first step is to say what we mean by intelligence. Does a vast knowledge of many subjects constitute</a:t>
            </a:r>
          </a:p>
          <a:p>
            <a:r>
              <a:rPr lang="en-US" sz="2800" dirty="0">
                <a:latin typeface="+mj-lt"/>
              </a:rPr>
              <a:t>intelligence? How about the ability to solve difficult puzzles or do complicated mathematical calculations? Or is it some combination of all of these?</a:t>
            </a:r>
          </a:p>
          <a:p>
            <a:endParaRPr lang="en-US" sz="2800" dirty="0">
              <a:latin typeface="+mj-lt"/>
            </a:endParaRPr>
          </a:p>
          <a:p>
            <a:r>
              <a:rPr lang="en-US" sz="2800" dirty="0">
                <a:latin typeface="+mj-lt"/>
              </a:rPr>
              <a:t>Once we decide what intelligence is, we must actually produce the numbers. Should we use the score on a written test or a formula that includes grades in school?</a:t>
            </a:r>
          </a:p>
        </p:txBody>
      </p:sp>
    </p:spTree>
    <p:extLst>
      <p:ext uri="{BB962C8B-B14F-4D97-AF65-F5344CB8AC3E}">
        <p14:creationId xmlns:p14="http://schemas.microsoft.com/office/powerpoint/2010/main" val="995721862"/>
      </p:ext>
    </p:extLst>
  </p:cSld>
  <p:clrMapOvr>
    <a:masterClrMapping/>
  </p:clrMapOvr>
  <mc:AlternateContent xmlns:mc="http://schemas.openxmlformats.org/markup-compatibility/2006" xmlns:p14="http://schemas.microsoft.com/office/powerpoint/2010/main">
    <mc:Choice Requires="p14">
      <p:transition spd="slow" p14:dur="2000" advTm="1466"/>
    </mc:Choice>
    <mc:Fallback xmlns="">
      <p:transition spd="slow" advTm="146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Measurements, accurate and inaccurate 5</a:t>
            </a:r>
            <a:endParaRPr lang="en-US" sz="3600" dirty="0"/>
          </a:p>
        </p:txBody>
      </p:sp>
      <p:sp>
        <p:nvSpPr>
          <p:cNvPr id="8" name="Rectangle 7"/>
          <p:cNvSpPr/>
          <p:nvPr/>
        </p:nvSpPr>
        <p:spPr>
          <a:xfrm>
            <a:off x="304800" y="1645920"/>
            <a:ext cx="8759952" cy="4572000"/>
          </a:xfrm>
          <a:prstGeom prst="rect">
            <a:avLst/>
          </a:prstGeom>
        </p:spPr>
        <p:txBody>
          <a:bodyPr wrap="square">
            <a:spAutoFit/>
          </a:bodyPr>
          <a:lstStyle/>
          <a:p>
            <a:r>
              <a:rPr lang="en-US" sz="2400" dirty="0">
                <a:latin typeface="+mj-lt"/>
              </a:rPr>
              <a:t>We can think about errors in measurement this way:</a:t>
            </a:r>
          </a:p>
          <a:p>
            <a:endParaRPr lang="en-US" sz="2400" dirty="0">
              <a:latin typeface="+mj-lt"/>
            </a:endParaRPr>
          </a:p>
          <a:p>
            <a:r>
              <a:rPr lang="en-US" sz="2400" dirty="0">
                <a:latin typeface="+mj-lt"/>
              </a:rPr>
              <a:t>measured value = true value + bias + random error</a:t>
            </a:r>
          </a:p>
          <a:p>
            <a:endParaRPr lang="en-US" sz="2400" dirty="0">
              <a:latin typeface="+mj-lt"/>
            </a:endParaRPr>
          </a:p>
          <a:p>
            <a:r>
              <a:rPr lang="en-US" sz="2400" dirty="0">
                <a:latin typeface="+mj-lt"/>
              </a:rPr>
              <a:t>A measurement process has </a:t>
            </a:r>
            <a:r>
              <a:rPr lang="en-US" sz="2400" b="1" dirty="0">
                <a:solidFill>
                  <a:srgbClr val="8B0000"/>
                </a:solidFill>
                <a:latin typeface="+mj-lt"/>
              </a:rPr>
              <a:t>bias</a:t>
            </a:r>
            <a:r>
              <a:rPr lang="en-US" sz="2400" dirty="0">
                <a:latin typeface="+mj-lt"/>
              </a:rPr>
              <a:t> if it systematically tends to overstate or understate the true value of the property it measures.</a:t>
            </a:r>
          </a:p>
          <a:p>
            <a:endParaRPr lang="en-US" sz="2400" dirty="0">
              <a:latin typeface="+mj-lt"/>
            </a:endParaRPr>
          </a:p>
          <a:p>
            <a:r>
              <a:rPr lang="en-US" sz="2400" dirty="0">
                <a:latin typeface="+mj-lt"/>
              </a:rPr>
              <a:t>A measurement process has </a:t>
            </a:r>
            <a:r>
              <a:rPr lang="en-US" sz="2400" b="1" dirty="0">
                <a:solidFill>
                  <a:srgbClr val="8B0000"/>
                </a:solidFill>
                <a:latin typeface="+mj-lt"/>
              </a:rPr>
              <a:t>random error </a:t>
            </a:r>
            <a:r>
              <a:rPr lang="en-US" sz="2400" dirty="0">
                <a:latin typeface="+mj-lt"/>
              </a:rPr>
              <a:t>if repeated measurements on the same individual give different results. If the random error is small, we say the measurement is </a:t>
            </a:r>
            <a:r>
              <a:rPr lang="en-US" sz="2400" b="1" dirty="0">
                <a:solidFill>
                  <a:srgbClr val="8B0000"/>
                </a:solidFill>
                <a:latin typeface="+mj-lt"/>
              </a:rPr>
              <a:t>reliable.</a:t>
            </a:r>
          </a:p>
        </p:txBody>
      </p:sp>
    </p:spTree>
    <p:extLst>
      <p:ext uri="{BB962C8B-B14F-4D97-AF65-F5344CB8AC3E}">
        <p14:creationId xmlns:p14="http://schemas.microsoft.com/office/powerpoint/2010/main" val="1843591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Measurements, accurate and inaccurate 6</a:t>
            </a:r>
            <a:endParaRPr lang="en-US" sz="3600" dirty="0"/>
          </a:p>
        </p:txBody>
      </p:sp>
      <p:sp>
        <p:nvSpPr>
          <p:cNvPr id="8" name="Rectangle 7"/>
          <p:cNvSpPr/>
          <p:nvPr/>
        </p:nvSpPr>
        <p:spPr>
          <a:xfrm>
            <a:off x="304800" y="1645920"/>
            <a:ext cx="8759952" cy="4267200"/>
          </a:xfrm>
          <a:prstGeom prst="rect">
            <a:avLst/>
          </a:prstGeom>
        </p:spPr>
        <p:txBody>
          <a:bodyPr wrap="square">
            <a:spAutoFit/>
          </a:bodyPr>
          <a:lstStyle/>
          <a:p>
            <a:r>
              <a:rPr lang="en-US" sz="2400" dirty="0">
                <a:latin typeface="+mj-lt"/>
              </a:rPr>
              <a:t>To determine if the random error is small, compute the variance. The variance of n repeated measurements on the same individual is computed as follows:</a:t>
            </a:r>
          </a:p>
          <a:p>
            <a:endParaRPr lang="en-US" sz="2400" dirty="0">
              <a:latin typeface="+mj-lt"/>
            </a:endParaRPr>
          </a:p>
          <a:p>
            <a:r>
              <a:rPr lang="en-US" sz="2400" dirty="0">
                <a:latin typeface="+mj-lt"/>
              </a:rPr>
              <a:t>1. Find the arithmetic average of these n measurements.</a:t>
            </a:r>
          </a:p>
          <a:p>
            <a:r>
              <a:rPr lang="en-US" sz="2400" dirty="0">
                <a:latin typeface="+mj-lt"/>
              </a:rPr>
              <a:t>2. Compute the difference between each observation and the arithmetic average and square each of these differences.</a:t>
            </a:r>
          </a:p>
          <a:p>
            <a:r>
              <a:rPr lang="en-US" sz="2400" dirty="0">
                <a:latin typeface="+mj-lt"/>
              </a:rPr>
              <a:t>3. Average the squared differences by dividing their sum by </a:t>
            </a:r>
          </a:p>
          <a:p>
            <a:r>
              <a:rPr lang="en-US" sz="2400" dirty="0">
                <a:latin typeface="+mj-lt"/>
              </a:rPr>
              <a:t>n − 1. </a:t>
            </a:r>
          </a:p>
          <a:p>
            <a:endParaRPr lang="en-US" sz="2400" dirty="0">
              <a:latin typeface="+mj-lt"/>
            </a:endParaRPr>
          </a:p>
          <a:p>
            <a:r>
              <a:rPr lang="en-US" sz="2400" dirty="0">
                <a:latin typeface="+mj-lt"/>
              </a:rPr>
              <a:t>A reliable measurement process will have a small variance.</a:t>
            </a:r>
            <a:endParaRPr lang="en-US" sz="2400" b="1" dirty="0">
              <a:solidFill>
                <a:srgbClr val="8B0000"/>
              </a:solidFill>
              <a:latin typeface="+mj-lt"/>
            </a:endParaRPr>
          </a:p>
        </p:txBody>
      </p:sp>
    </p:spTree>
    <p:extLst>
      <p:ext uri="{BB962C8B-B14F-4D97-AF65-F5344CB8AC3E}">
        <p14:creationId xmlns:p14="http://schemas.microsoft.com/office/powerpoint/2010/main" val="3725884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Measurements, accurate and inaccurate 7</a:t>
            </a:r>
            <a:endParaRPr lang="en-US" sz="3600" dirty="0"/>
          </a:p>
        </p:txBody>
      </p:sp>
      <p:sp>
        <p:nvSpPr>
          <p:cNvPr id="8" name="Rectangle 7"/>
          <p:cNvSpPr/>
          <p:nvPr/>
        </p:nvSpPr>
        <p:spPr>
          <a:xfrm>
            <a:off x="301752" y="1645920"/>
            <a:ext cx="8759952" cy="4524315"/>
          </a:xfrm>
          <a:prstGeom prst="rect">
            <a:avLst/>
          </a:prstGeom>
        </p:spPr>
        <p:txBody>
          <a:bodyPr wrap="square">
            <a:spAutoFit/>
          </a:bodyPr>
          <a:lstStyle/>
          <a:p>
            <a:r>
              <a:rPr lang="en-US" sz="2400" dirty="0">
                <a:latin typeface="+mj-lt"/>
              </a:rPr>
              <a:t>Reliability says only that the result is dependable. </a:t>
            </a:r>
          </a:p>
          <a:p>
            <a:endParaRPr lang="en-US" sz="2400" dirty="0">
              <a:latin typeface="+mj-lt"/>
            </a:endParaRPr>
          </a:p>
          <a:p>
            <a:r>
              <a:rPr lang="en-US" sz="2400" dirty="0">
                <a:latin typeface="+mj-lt"/>
              </a:rPr>
              <a:t>Bias means that in repeated measurements the tendency is to systematically either overstate or understate the true value. </a:t>
            </a:r>
          </a:p>
          <a:p>
            <a:endParaRPr lang="en-US" sz="2400" dirty="0">
              <a:latin typeface="+mj-lt"/>
            </a:endParaRPr>
          </a:p>
          <a:p>
            <a:r>
              <a:rPr lang="en-US" sz="2400" dirty="0">
                <a:latin typeface="+mj-lt"/>
              </a:rPr>
              <a:t>Bias and lack of reliability are different kinds of error. </a:t>
            </a:r>
          </a:p>
          <a:p>
            <a:endParaRPr lang="en-US" sz="2400" dirty="0">
              <a:latin typeface="+mj-lt"/>
            </a:endParaRPr>
          </a:p>
          <a:p>
            <a:r>
              <a:rPr lang="en-US" sz="2400" dirty="0">
                <a:latin typeface="+mj-lt"/>
              </a:rPr>
              <a:t>Don’t confuse reliability with validity just because both sound like good qualities. Using a scale to measure weight is valid even if the scale is not reliable. For example, if a scale weighs a 200-pound man as 198, 202, 205, and 195 pounds, the scale is valid but not reliable.</a:t>
            </a:r>
          </a:p>
        </p:txBody>
      </p:sp>
    </p:spTree>
    <p:extLst>
      <p:ext uri="{BB962C8B-B14F-4D97-AF65-F5344CB8AC3E}">
        <p14:creationId xmlns:p14="http://schemas.microsoft.com/office/powerpoint/2010/main" val="288343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Do big skulls house smart brains</a:t>
            </a:r>
            <a:r>
              <a:rPr lang="en-US" sz="3600" b="1" dirty="0" smtClean="0">
                <a:solidFill>
                  <a:schemeClr val="accent1"/>
                </a:solidFill>
              </a:rPr>
              <a:t>? 1</a:t>
            </a:r>
            <a:endParaRPr lang="en-US" sz="3600" dirty="0"/>
          </a:p>
        </p:txBody>
      </p:sp>
      <p:sp>
        <p:nvSpPr>
          <p:cNvPr id="8" name="Rectangle 7"/>
          <p:cNvSpPr/>
          <p:nvPr/>
        </p:nvSpPr>
        <p:spPr>
          <a:xfrm>
            <a:off x="304800" y="1737360"/>
            <a:ext cx="8759952" cy="3785652"/>
          </a:xfrm>
          <a:prstGeom prst="rect">
            <a:avLst/>
          </a:prstGeom>
        </p:spPr>
        <p:txBody>
          <a:bodyPr wrap="square">
            <a:spAutoFit/>
          </a:bodyPr>
          <a:lstStyle/>
          <a:p>
            <a:r>
              <a:rPr lang="en-US" sz="2400" dirty="0">
                <a:latin typeface="+mj-lt"/>
              </a:rPr>
              <a:t>In the mid-19th century, it was thought that measuring the volume of a human skull would measure the intelligence of the skull’s owner. </a:t>
            </a:r>
          </a:p>
          <a:p>
            <a:endParaRPr lang="en-US" sz="2400" dirty="0">
              <a:latin typeface="+mj-lt"/>
            </a:endParaRPr>
          </a:p>
          <a:p>
            <a:r>
              <a:rPr lang="en-US" sz="2400" dirty="0">
                <a:latin typeface="+mj-lt"/>
              </a:rPr>
              <a:t>It was difficult to measure a skull’s volume reliably, even after it was no longer attached to its owner. </a:t>
            </a:r>
          </a:p>
          <a:p>
            <a:endParaRPr lang="en-US" sz="2400" dirty="0">
              <a:latin typeface="+mj-lt"/>
            </a:endParaRPr>
          </a:p>
          <a:p>
            <a:r>
              <a:rPr lang="en-US" sz="2400" dirty="0">
                <a:latin typeface="+mj-lt"/>
              </a:rPr>
              <a:t>Paul </a:t>
            </a:r>
            <a:r>
              <a:rPr lang="en-US" sz="2400" dirty="0" err="1">
                <a:latin typeface="+mj-lt"/>
              </a:rPr>
              <a:t>Broca</a:t>
            </a:r>
            <a:r>
              <a:rPr lang="en-US" sz="2400" dirty="0">
                <a:latin typeface="+mj-lt"/>
              </a:rPr>
              <a:t>, a professor of surgery, showed that filling a skull with small lead shot, then pouring out the shot and weighing it, gave quite reliable measurements of the skull’s volume. </a:t>
            </a:r>
          </a:p>
        </p:txBody>
      </p:sp>
    </p:spTree>
    <p:extLst>
      <p:ext uri="{BB962C8B-B14F-4D97-AF65-F5344CB8AC3E}">
        <p14:creationId xmlns:p14="http://schemas.microsoft.com/office/powerpoint/2010/main" val="768904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Do big skulls house smart brains? </a:t>
            </a:r>
            <a:r>
              <a:rPr lang="en-US" sz="3600" b="1" dirty="0" smtClean="0">
                <a:solidFill>
                  <a:schemeClr val="accent1"/>
                </a:solidFill>
              </a:rPr>
              <a:t>2</a:t>
            </a:r>
            <a:endParaRPr lang="en-US" sz="3600" dirty="0"/>
          </a:p>
        </p:txBody>
      </p:sp>
      <p:sp>
        <p:nvSpPr>
          <p:cNvPr id="8" name="Rectangle 7"/>
          <p:cNvSpPr/>
          <p:nvPr/>
        </p:nvSpPr>
        <p:spPr>
          <a:xfrm>
            <a:off x="304800" y="1737360"/>
            <a:ext cx="8759952" cy="3539430"/>
          </a:xfrm>
          <a:prstGeom prst="rect">
            <a:avLst/>
          </a:prstGeom>
        </p:spPr>
        <p:txBody>
          <a:bodyPr wrap="square">
            <a:spAutoFit/>
          </a:bodyPr>
          <a:lstStyle/>
          <a:p>
            <a:r>
              <a:rPr lang="en-US" sz="2800" dirty="0">
                <a:latin typeface="+mj-lt"/>
              </a:rPr>
              <a:t>These accurate measurements do not, however, give a valid measure of intelligence. </a:t>
            </a:r>
          </a:p>
          <a:p>
            <a:endParaRPr lang="en-US" sz="2800" dirty="0">
              <a:latin typeface="+mj-lt"/>
            </a:endParaRPr>
          </a:p>
          <a:p>
            <a:r>
              <a:rPr lang="en-US" sz="2800" dirty="0">
                <a:latin typeface="+mj-lt"/>
              </a:rPr>
              <a:t>Skull volume turned out to have no relation to intelligence or achievement.</a:t>
            </a:r>
          </a:p>
          <a:p>
            <a:endParaRPr lang="en-US" sz="2800" dirty="0">
              <a:latin typeface="+mj-lt"/>
            </a:endParaRPr>
          </a:p>
          <a:p>
            <a:r>
              <a:rPr lang="en-US" sz="2800" dirty="0">
                <a:latin typeface="+mj-lt"/>
              </a:rPr>
              <a:t>Paul </a:t>
            </a:r>
            <a:r>
              <a:rPr lang="en-US" sz="2800" dirty="0" err="1">
                <a:latin typeface="+mj-lt"/>
              </a:rPr>
              <a:t>Broca’s</a:t>
            </a:r>
            <a:r>
              <a:rPr lang="en-US" sz="2800" dirty="0">
                <a:latin typeface="+mj-lt"/>
              </a:rPr>
              <a:t> measuring process was reliable, but not valid.</a:t>
            </a:r>
          </a:p>
        </p:txBody>
      </p:sp>
    </p:spTree>
    <p:extLst>
      <p:ext uri="{BB962C8B-B14F-4D97-AF65-F5344CB8AC3E}">
        <p14:creationId xmlns:p14="http://schemas.microsoft.com/office/powerpoint/2010/main" val="4249140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Improving reliability, </a:t>
            </a:r>
            <a:br>
              <a:rPr lang="en-US" sz="3600" b="1" dirty="0">
                <a:solidFill>
                  <a:schemeClr val="accent1"/>
                </a:solidFill>
              </a:rPr>
            </a:br>
            <a:r>
              <a:rPr lang="en-US" sz="3600" b="1" dirty="0">
                <a:solidFill>
                  <a:schemeClr val="accent1"/>
                </a:solidFill>
              </a:rPr>
              <a:t>reducing bias 1</a:t>
            </a:r>
            <a:endParaRPr lang="en-US" sz="3600" dirty="0"/>
          </a:p>
        </p:txBody>
      </p:sp>
      <p:sp>
        <p:nvSpPr>
          <p:cNvPr id="8" name="Rectangle 7"/>
          <p:cNvSpPr/>
          <p:nvPr/>
        </p:nvSpPr>
        <p:spPr>
          <a:xfrm>
            <a:off x="304800" y="1645920"/>
            <a:ext cx="8759952" cy="4648200"/>
          </a:xfrm>
          <a:prstGeom prst="rect">
            <a:avLst/>
          </a:prstGeom>
        </p:spPr>
        <p:txBody>
          <a:bodyPr wrap="square">
            <a:spAutoFit/>
          </a:bodyPr>
          <a:lstStyle/>
          <a:p>
            <a:r>
              <a:rPr lang="en-US" sz="2400" dirty="0">
                <a:latin typeface="+mj-lt"/>
              </a:rPr>
              <a:t>Scientists everywhere repeat their measurements and use the average to get more reliable results. </a:t>
            </a:r>
          </a:p>
          <a:p>
            <a:endParaRPr lang="en-US" sz="2400" dirty="0">
              <a:latin typeface="+mj-lt"/>
            </a:endParaRPr>
          </a:p>
          <a:p>
            <a:r>
              <a:rPr lang="en-US" sz="2400" dirty="0">
                <a:latin typeface="+mj-lt"/>
              </a:rPr>
              <a:t>Just as larger samples reduce variation in a sample statistic, averaging over more measurements reduces variation in the</a:t>
            </a:r>
          </a:p>
          <a:p>
            <a:r>
              <a:rPr lang="en-US" sz="2400" dirty="0">
                <a:latin typeface="+mj-lt"/>
              </a:rPr>
              <a:t>final result.</a:t>
            </a:r>
          </a:p>
          <a:p>
            <a:endParaRPr lang="en-US" sz="2400" dirty="0">
              <a:latin typeface="+mj-lt"/>
            </a:endParaRPr>
          </a:p>
          <a:p>
            <a:r>
              <a:rPr lang="en-US" sz="2400" b="1" dirty="0">
                <a:solidFill>
                  <a:srgbClr val="8B0000"/>
                </a:solidFill>
                <a:latin typeface="+mj-lt"/>
              </a:rPr>
              <a:t>Use averages to improve reliability. </a:t>
            </a:r>
          </a:p>
          <a:p>
            <a:endParaRPr lang="en-US" sz="2400" dirty="0">
              <a:latin typeface="+mj-lt"/>
            </a:endParaRPr>
          </a:p>
          <a:p>
            <a:r>
              <a:rPr lang="en-US" sz="2400" dirty="0">
                <a:latin typeface="+mj-lt"/>
              </a:rPr>
              <a:t>No measuring process is perfectly reliable. The average of several repeated measurements of the same individual is more reliable (less variable) than a single measurement.</a:t>
            </a:r>
          </a:p>
        </p:txBody>
      </p:sp>
    </p:spTree>
    <p:extLst>
      <p:ext uri="{BB962C8B-B14F-4D97-AF65-F5344CB8AC3E}">
        <p14:creationId xmlns:p14="http://schemas.microsoft.com/office/powerpoint/2010/main" val="463846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Improving reliability, </a:t>
            </a:r>
            <a:br>
              <a:rPr lang="en-US" sz="3600" b="1" dirty="0">
                <a:solidFill>
                  <a:schemeClr val="accent1"/>
                </a:solidFill>
              </a:rPr>
            </a:br>
            <a:r>
              <a:rPr lang="en-US" sz="3600" b="1" dirty="0">
                <a:solidFill>
                  <a:schemeClr val="accent1"/>
                </a:solidFill>
              </a:rPr>
              <a:t>reducing bias 2</a:t>
            </a:r>
            <a:endParaRPr lang="en-US" sz="3600" dirty="0"/>
          </a:p>
        </p:txBody>
      </p:sp>
      <p:sp>
        <p:nvSpPr>
          <p:cNvPr id="8" name="Rectangle 7"/>
          <p:cNvSpPr/>
          <p:nvPr/>
        </p:nvSpPr>
        <p:spPr>
          <a:xfrm>
            <a:off x="301752" y="1645920"/>
            <a:ext cx="8759952" cy="3108543"/>
          </a:xfrm>
          <a:prstGeom prst="rect">
            <a:avLst/>
          </a:prstGeom>
        </p:spPr>
        <p:txBody>
          <a:bodyPr wrap="square">
            <a:spAutoFit/>
          </a:bodyPr>
          <a:lstStyle/>
          <a:p>
            <a:r>
              <a:rPr lang="en-US" sz="2800" dirty="0">
                <a:latin typeface="+mj-lt"/>
              </a:rPr>
              <a:t>Unfortunately, there is no similarly straightforward way to reduce the bias of measurements. </a:t>
            </a:r>
          </a:p>
          <a:p>
            <a:endParaRPr lang="en-US" sz="2800" dirty="0">
              <a:latin typeface="+mj-lt"/>
            </a:endParaRPr>
          </a:p>
          <a:p>
            <a:r>
              <a:rPr lang="en-US" sz="2800" dirty="0">
                <a:latin typeface="+mj-lt"/>
              </a:rPr>
              <a:t>Bias depends on how good the measuring instrument is. </a:t>
            </a:r>
          </a:p>
          <a:p>
            <a:endParaRPr lang="en-US" sz="2800" dirty="0">
              <a:latin typeface="+mj-lt"/>
            </a:endParaRPr>
          </a:p>
          <a:p>
            <a:r>
              <a:rPr lang="en-US" sz="2800" dirty="0">
                <a:latin typeface="+mj-lt"/>
              </a:rPr>
              <a:t>To reduce the bias, you need a better instrument.</a:t>
            </a:r>
          </a:p>
        </p:txBody>
      </p:sp>
    </p:spTree>
    <p:extLst>
      <p:ext uri="{BB962C8B-B14F-4D97-AF65-F5344CB8AC3E}">
        <p14:creationId xmlns:p14="http://schemas.microsoft.com/office/powerpoint/2010/main" val="3377629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Measuring unemployment </a:t>
            </a:r>
            <a:r>
              <a:rPr lang="en-US" sz="3600" b="1" dirty="0" smtClean="0">
                <a:solidFill>
                  <a:schemeClr val="accent1"/>
                </a:solidFill>
              </a:rPr>
              <a:t>again 1</a:t>
            </a:r>
            <a:endParaRPr lang="en-US" sz="3600" dirty="0"/>
          </a:p>
        </p:txBody>
      </p:sp>
      <p:sp>
        <p:nvSpPr>
          <p:cNvPr id="8" name="Rectangle 7"/>
          <p:cNvSpPr/>
          <p:nvPr/>
        </p:nvSpPr>
        <p:spPr>
          <a:xfrm>
            <a:off x="301752" y="1737360"/>
            <a:ext cx="8759952" cy="4154984"/>
          </a:xfrm>
          <a:prstGeom prst="rect">
            <a:avLst/>
          </a:prstGeom>
        </p:spPr>
        <p:txBody>
          <a:bodyPr wrap="square">
            <a:spAutoFit/>
          </a:bodyPr>
          <a:lstStyle/>
          <a:p>
            <a:r>
              <a:rPr lang="en-US" sz="2400" dirty="0">
                <a:latin typeface="+mj-lt"/>
              </a:rPr>
              <a:t>Measuring unemployment is also “measurement.” </a:t>
            </a:r>
          </a:p>
          <a:p>
            <a:endParaRPr lang="en-US" sz="2400" dirty="0">
              <a:latin typeface="+mj-lt"/>
            </a:endParaRPr>
          </a:p>
          <a:p>
            <a:r>
              <a:rPr lang="en-US" sz="2400" dirty="0">
                <a:latin typeface="+mj-lt"/>
              </a:rPr>
              <a:t>The concepts of bias and reliability apply here just as they do to measuring length or time.</a:t>
            </a:r>
          </a:p>
          <a:p>
            <a:endParaRPr lang="en-US" sz="2400" dirty="0">
              <a:latin typeface="+mj-lt"/>
            </a:endParaRPr>
          </a:p>
          <a:p>
            <a:r>
              <a:rPr lang="en-US" sz="2400" dirty="0">
                <a:latin typeface="+mj-lt"/>
              </a:rPr>
              <a:t>The Bureau of Labor Statistics checks the reliability of its measurements of unemployment by having supervisors re-interview about 5% of the sample.</a:t>
            </a:r>
          </a:p>
          <a:p>
            <a:endParaRPr lang="en-US" sz="2400" dirty="0">
              <a:latin typeface="+mj-lt"/>
            </a:endParaRPr>
          </a:p>
          <a:p>
            <a:r>
              <a:rPr lang="en-US" sz="2400" dirty="0">
                <a:latin typeface="+mj-lt"/>
              </a:rPr>
              <a:t>This is repeated measurement on the same individual, just as a student in a chemistry lab measures a weight several times.</a:t>
            </a:r>
          </a:p>
        </p:txBody>
      </p:sp>
    </p:spTree>
    <p:extLst>
      <p:ext uri="{BB962C8B-B14F-4D97-AF65-F5344CB8AC3E}">
        <p14:creationId xmlns:p14="http://schemas.microsoft.com/office/powerpoint/2010/main" val="2194794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Measuring unemployment again </a:t>
            </a:r>
            <a:r>
              <a:rPr lang="en-US" sz="3600" b="1" dirty="0" smtClean="0">
                <a:solidFill>
                  <a:schemeClr val="accent1"/>
                </a:solidFill>
              </a:rPr>
              <a:t>2</a:t>
            </a:r>
            <a:endParaRPr lang="en-US" sz="3600" dirty="0"/>
          </a:p>
        </p:txBody>
      </p:sp>
      <p:sp>
        <p:nvSpPr>
          <p:cNvPr id="8" name="Rectangle 7"/>
          <p:cNvSpPr/>
          <p:nvPr/>
        </p:nvSpPr>
        <p:spPr>
          <a:xfrm>
            <a:off x="304800" y="1737360"/>
            <a:ext cx="8759952" cy="4495800"/>
          </a:xfrm>
          <a:prstGeom prst="rect">
            <a:avLst/>
          </a:prstGeom>
        </p:spPr>
        <p:txBody>
          <a:bodyPr wrap="square">
            <a:spAutoFit/>
          </a:bodyPr>
          <a:lstStyle/>
          <a:p>
            <a:r>
              <a:rPr lang="en-US" sz="2400" dirty="0">
                <a:latin typeface="+mj-lt"/>
              </a:rPr>
              <a:t>The BLS attacks bias by improving its instrument. </a:t>
            </a:r>
          </a:p>
          <a:p>
            <a:endParaRPr lang="en-US" sz="2400" dirty="0">
              <a:latin typeface="+mj-lt"/>
            </a:endParaRPr>
          </a:p>
          <a:p>
            <a:r>
              <a:rPr lang="en-US" sz="2400" dirty="0">
                <a:latin typeface="+mj-lt"/>
              </a:rPr>
              <a:t>That’s what happened in 1994, when the Current Population Survey was given its biggest overhaul in more than 50 years. The old system for measuring unemployment, for example, underestimated unemployment among women because the</a:t>
            </a:r>
          </a:p>
          <a:p>
            <a:r>
              <a:rPr lang="en-US" sz="2400" dirty="0">
                <a:latin typeface="+mj-lt"/>
              </a:rPr>
              <a:t>detailed procedures had not kept up with changing patterns of women’s work. The new measurement system corrected that bias—and raised the reported rate of unemployment.</a:t>
            </a:r>
          </a:p>
          <a:p>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806843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Pity the poor psychologist 1</a:t>
            </a:r>
            <a:br>
              <a:rPr lang="en-US" sz="3600" b="1" dirty="0">
                <a:solidFill>
                  <a:schemeClr val="accent1"/>
                </a:solidFill>
              </a:rPr>
            </a:br>
            <a:endParaRPr lang="en-US" sz="3600" dirty="0"/>
          </a:p>
        </p:txBody>
      </p:sp>
      <p:sp>
        <p:nvSpPr>
          <p:cNvPr id="8" name="Rectangle 7"/>
          <p:cNvSpPr/>
          <p:nvPr/>
        </p:nvSpPr>
        <p:spPr>
          <a:xfrm>
            <a:off x="301752" y="1371600"/>
            <a:ext cx="8759952" cy="4524315"/>
          </a:xfrm>
          <a:prstGeom prst="rect">
            <a:avLst/>
          </a:prstGeom>
        </p:spPr>
        <p:txBody>
          <a:bodyPr wrap="square">
            <a:spAutoFit/>
          </a:bodyPr>
          <a:lstStyle/>
          <a:p>
            <a:r>
              <a:rPr lang="en-US" sz="2400" dirty="0">
                <a:latin typeface="+mj-lt"/>
              </a:rPr>
              <a:t>Statisticians think about measurement much the same way as they think about sampling. In both settings, the big idea is to ask, “What would happen if we did this many times?” </a:t>
            </a:r>
          </a:p>
          <a:p>
            <a:endParaRPr lang="en-US" sz="2400" dirty="0">
              <a:latin typeface="+mj-lt"/>
            </a:endParaRPr>
          </a:p>
          <a:p>
            <a:r>
              <a:rPr lang="en-US" sz="2400" dirty="0">
                <a:latin typeface="+mj-lt"/>
              </a:rPr>
              <a:t>In sampling we want to estimate a population parameter, and we worry that our estimate may be biased or vary too much from sample to sample. </a:t>
            </a:r>
          </a:p>
          <a:p>
            <a:endParaRPr lang="en-US" sz="2400" dirty="0">
              <a:latin typeface="+mj-lt"/>
            </a:endParaRPr>
          </a:p>
          <a:p>
            <a:r>
              <a:rPr lang="en-US" sz="2400" dirty="0">
                <a:latin typeface="+mj-lt"/>
              </a:rPr>
              <a:t>Now we want to measure the true value of some property, and we worry that our measurement may be biased or vary too much when we repeat the measurement on the same individual. </a:t>
            </a:r>
          </a:p>
        </p:txBody>
      </p:sp>
    </p:spTree>
    <p:extLst>
      <p:ext uri="{BB962C8B-B14F-4D97-AF65-F5344CB8AC3E}">
        <p14:creationId xmlns:p14="http://schemas.microsoft.com/office/powerpoint/2010/main" val="137597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Case Study: Measuring 3</a:t>
            </a:r>
            <a:br>
              <a:rPr lang="en-US" sz="3600" b="1" dirty="0">
                <a:solidFill>
                  <a:schemeClr val="accent1"/>
                </a:solidFill>
              </a:rPr>
            </a:br>
            <a:endParaRPr lang="en-US" sz="3600" dirty="0"/>
          </a:p>
        </p:txBody>
      </p:sp>
      <p:sp>
        <p:nvSpPr>
          <p:cNvPr id="4" name="Rectangle 3"/>
          <p:cNvSpPr/>
          <p:nvPr/>
        </p:nvSpPr>
        <p:spPr>
          <a:xfrm>
            <a:off x="301752" y="1280160"/>
            <a:ext cx="8759952" cy="4339650"/>
          </a:xfrm>
          <a:prstGeom prst="rect">
            <a:avLst/>
          </a:prstGeom>
        </p:spPr>
        <p:txBody>
          <a:bodyPr wrap="square">
            <a:spAutoFit/>
          </a:bodyPr>
          <a:lstStyle/>
          <a:p>
            <a:r>
              <a:rPr lang="en-US" sz="2800" dirty="0">
                <a:latin typeface="+mj-lt"/>
              </a:rPr>
              <a:t>It is hard to say exactly what intelligence is and difficult to attach a number to measure it. In the end, can we trust the number we produce?</a:t>
            </a:r>
          </a:p>
          <a:p>
            <a:endParaRPr lang="en-US" sz="2800" dirty="0">
              <a:latin typeface="+mj-lt"/>
            </a:endParaRPr>
          </a:p>
          <a:p>
            <a:r>
              <a:rPr lang="en-US" sz="2800" dirty="0">
                <a:latin typeface="+mj-lt"/>
              </a:rPr>
              <a:t>By the end of this chapter you will have learned principles that will help you understand the process of measurement and determine whether you can trust the resulting numbers.</a:t>
            </a:r>
          </a:p>
          <a:p>
            <a:pPr marL="514350" indent="-514350">
              <a:buAutoNum type="alphaUcPeriod"/>
            </a:pPr>
            <a:endParaRPr lang="en-US" sz="2800" dirty="0">
              <a:latin typeface="+mj-lt"/>
            </a:endParaRPr>
          </a:p>
          <a:p>
            <a:pPr marL="514350" indent="-514350">
              <a:buAutoNum type="alphaUcPeriod"/>
            </a:pPr>
            <a:endParaRPr lang="en-US" sz="2400" dirty="0">
              <a:latin typeface="+mj-lt"/>
            </a:endParaRPr>
          </a:p>
        </p:txBody>
      </p:sp>
    </p:spTree>
    <p:extLst>
      <p:ext uri="{BB962C8B-B14F-4D97-AF65-F5344CB8AC3E}">
        <p14:creationId xmlns:p14="http://schemas.microsoft.com/office/powerpoint/2010/main" val="248898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Pity the poor psychologist 2</a:t>
            </a:r>
            <a:br>
              <a:rPr lang="en-US" sz="3600" b="1" dirty="0">
                <a:solidFill>
                  <a:schemeClr val="accent1"/>
                </a:solidFill>
              </a:rPr>
            </a:br>
            <a:endParaRPr lang="en-US" sz="3600" dirty="0"/>
          </a:p>
        </p:txBody>
      </p:sp>
      <p:sp>
        <p:nvSpPr>
          <p:cNvPr id="8" name="Rectangle 7"/>
          <p:cNvSpPr/>
          <p:nvPr/>
        </p:nvSpPr>
        <p:spPr>
          <a:xfrm>
            <a:off x="304800" y="1280160"/>
            <a:ext cx="8759952" cy="4524315"/>
          </a:xfrm>
          <a:prstGeom prst="rect">
            <a:avLst/>
          </a:prstGeom>
        </p:spPr>
        <p:txBody>
          <a:bodyPr wrap="square">
            <a:spAutoFit/>
          </a:bodyPr>
          <a:lstStyle/>
          <a:p>
            <a:r>
              <a:rPr lang="en-US" sz="2400" dirty="0">
                <a:latin typeface="+mj-lt"/>
              </a:rPr>
              <a:t>Bias is systematic error that happens every time; high variability (low reliability) means that our result can’t be trusted because it isn’t repeatable.</a:t>
            </a:r>
          </a:p>
          <a:p>
            <a:endParaRPr lang="en-US" sz="2400" dirty="0">
              <a:latin typeface="+mj-lt"/>
            </a:endParaRPr>
          </a:p>
          <a:p>
            <a:r>
              <a:rPr lang="en-US" sz="2400" dirty="0">
                <a:latin typeface="+mj-lt"/>
              </a:rPr>
              <a:t>Thinking of measurement this way is pretty straightforward when you are measuring your weight. </a:t>
            </a:r>
          </a:p>
          <a:p>
            <a:endParaRPr lang="en-US" sz="2400" dirty="0">
              <a:latin typeface="+mj-lt"/>
            </a:endParaRPr>
          </a:p>
          <a:p>
            <a:r>
              <a:rPr lang="en-US" sz="2400" dirty="0">
                <a:latin typeface="+mj-lt"/>
              </a:rPr>
              <a:t>Asking “What would happen if we did this many times?” is a lot harder to put into practice when we want to measure “intelligence” or “readiness for college.”</a:t>
            </a:r>
          </a:p>
          <a:p>
            <a:r>
              <a:rPr lang="en-US" sz="2400" dirty="0">
                <a:latin typeface="+mj-lt"/>
              </a:rPr>
              <a:t>Consider as an example the poor psychologist who wants to measure “authoritarian personality.”</a:t>
            </a:r>
          </a:p>
        </p:txBody>
      </p:sp>
    </p:spTree>
    <p:extLst>
      <p:ext uri="{BB962C8B-B14F-4D97-AF65-F5344CB8AC3E}">
        <p14:creationId xmlns:p14="http://schemas.microsoft.com/office/powerpoint/2010/main" val="3509772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534400" cy="1143000"/>
          </a:xfrm>
        </p:spPr>
        <p:txBody>
          <a:bodyPr>
            <a:noAutofit/>
          </a:bodyPr>
          <a:lstStyle/>
          <a:p>
            <a:r>
              <a:rPr lang="en-US" sz="3600" b="1" dirty="0">
                <a:solidFill>
                  <a:schemeClr val="accent1"/>
                </a:solidFill>
              </a:rPr>
              <a:t>Example: Authoritarian personality</a:t>
            </a:r>
            <a:r>
              <a:rPr lang="en-US" sz="3600" b="1" dirty="0" smtClean="0">
                <a:solidFill>
                  <a:schemeClr val="accent1"/>
                </a:solidFill>
              </a:rPr>
              <a:t>?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371600"/>
            <a:ext cx="8759952" cy="2677656"/>
          </a:xfrm>
          <a:prstGeom prst="rect">
            <a:avLst/>
          </a:prstGeom>
        </p:spPr>
        <p:txBody>
          <a:bodyPr wrap="square">
            <a:spAutoFit/>
          </a:bodyPr>
          <a:lstStyle/>
          <a:p>
            <a:r>
              <a:rPr lang="en-US" sz="2400" dirty="0">
                <a:latin typeface="+mj-lt"/>
              </a:rPr>
              <a:t>Do some people have a personality type that disposes them to rigid thinking and to following strong leaders? Psychologists looking back on the Nazis after World War II thought so. </a:t>
            </a:r>
          </a:p>
          <a:p>
            <a:endParaRPr lang="en-US" sz="2400" dirty="0">
              <a:latin typeface="+mj-lt"/>
            </a:endParaRPr>
          </a:p>
          <a:p>
            <a:r>
              <a:rPr lang="en-US" sz="2400" dirty="0">
                <a:latin typeface="+mj-lt"/>
              </a:rPr>
              <a:t>In 1950, a group of psychologists developed the “F-scale” as an instrument to measure “authoritarian personality.”</a:t>
            </a:r>
          </a:p>
          <a:p>
            <a:endParaRPr lang="en-US" sz="2400" dirty="0">
              <a:latin typeface="+mj-lt"/>
            </a:endParaRPr>
          </a:p>
        </p:txBody>
      </p:sp>
    </p:spTree>
    <p:extLst>
      <p:ext uri="{BB962C8B-B14F-4D97-AF65-F5344CB8AC3E}">
        <p14:creationId xmlns:p14="http://schemas.microsoft.com/office/powerpoint/2010/main" val="4282904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534400" cy="1143000"/>
          </a:xfrm>
        </p:spPr>
        <p:txBody>
          <a:bodyPr>
            <a:noAutofit/>
          </a:bodyPr>
          <a:lstStyle/>
          <a:p>
            <a:r>
              <a:rPr lang="en-US" sz="3600" b="1" dirty="0">
                <a:solidFill>
                  <a:schemeClr val="accent1"/>
                </a:solidFill>
              </a:rPr>
              <a:t>Example: Authoritarian personality? </a:t>
            </a:r>
            <a:r>
              <a:rPr lang="en-US" sz="3600" b="1" dirty="0" smtClean="0">
                <a:solidFill>
                  <a:schemeClr val="accent1"/>
                </a:solidFill>
              </a:rPr>
              <a:t>2</a:t>
            </a:r>
            <a:endParaRPr lang="en-US" sz="3600" dirty="0"/>
          </a:p>
        </p:txBody>
      </p:sp>
      <p:sp>
        <p:nvSpPr>
          <p:cNvPr id="8" name="Rectangle 7"/>
          <p:cNvSpPr/>
          <p:nvPr/>
        </p:nvSpPr>
        <p:spPr>
          <a:xfrm>
            <a:off x="301752" y="1645920"/>
            <a:ext cx="8759952" cy="4953000"/>
          </a:xfrm>
          <a:prstGeom prst="rect">
            <a:avLst/>
          </a:prstGeom>
        </p:spPr>
        <p:txBody>
          <a:bodyPr wrap="square">
            <a:spAutoFit/>
          </a:bodyPr>
          <a:lstStyle/>
          <a:p>
            <a:r>
              <a:rPr lang="en-US" sz="2400" dirty="0">
                <a:latin typeface="+mj-lt"/>
              </a:rPr>
              <a:t>The F-scale asks how strongly you agree or disagree with statements such as the following:</a:t>
            </a:r>
          </a:p>
          <a:p>
            <a:endParaRPr lang="en-US" sz="2400" dirty="0">
              <a:latin typeface="+mj-lt"/>
            </a:endParaRPr>
          </a:p>
          <a:p>
            <a:r>
              <a:rPr lang="en-US" sz="2400" dirty="0">
                <a:latin typeface="+mj-lt"/>
              </a:rPr>
              <a:t>• Obedience and respect for authority are the most important virtues children should learn.</a:t>
            </a:r>
          </a:p>
          <a:p>
            <a:r>
              <a:rPr lang="en-US" sz="2400" dirty="0">
                <a:latin typeface="+mj-lt"/>
              </a:rPr>
              <a:t>• Science has its place, but there are many important things that can never be understood by the human mind.</a:t>
            </a:r>
          </a:p>
          <a:p>
            <a:endParaRPr lang="en-US" sz="2400" dirty="0">
              <a:latin typeface="+mj-lt"/>
            </a:endParaRPr>
          </a:p>
          <a:p>
            <a:r>
              <a:rPr lang="en-US" sz="2400" dirty="0">
                <a:latin typeface="+mj-lt"/>
              </a:rPr>
              <a:t>Strong agreement with such statements marks you as authoritarian. The F-scale and the idea of the authoritarian personality continue to be prominent in psychology, especially in studies of prejudice and right-wing extremist movements.</a:t>
            </a:r>
          </a:p>
        </p:txBody>
      </p:sp>
    </p:spTree>
    <p:extLst>
      <p:ext uri="{BB962C8B-B14F-4D97-AF65-F5344CB8AC3E}">
        <p14:creationId xmlns:p14="http://schemas.microsoft.com/office/powerpoint/2010/main" val="387308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Pity the poor psychologist 3</a:t>
            </a:r>
            <a:br>
              <a:rPr lang="en-US" sz="3600" b="1" dirty="0">
                <a:solidFill>
                  <a:schemeClr val="accent1"/>
                </a:solidFill>
              </a:rPr>
            </a:br>
            <a:endParaRPr lang="en-US" sz="3600" dirty="0"/>
          </a:p>
        </p:txBody>
      </p:sp>
      <p:sp>
        <p:nvSpPr>
          <p:cNvPr id="8" name="Rectangle 7"/>
          <p:cNvSpPr/>
          <p:nvPr/>
        </p:nvSpPr>
        <p:spPr>
          <a:xfrm>
            <a:off x="301752" y="1280160"/>
            <a:ext cx="8759952" cy="4524315"/>
          </a:xfrm>
          <a:prstGeom prst="rect">
            <a:avLst/>
          </a:prstGeom>
        </p:spPr>
        <p:txBody>
          <a:bodyPr wrap="square">
            <a:spAutoFit/>
          </a:bodyPr>
          <a:lstStyle/>
          <a:p>
            <a:r>
              <a:rPr lang="en-US" sz="2400" dirty="0">
                <a:latin typeface="+mj-lt"/>
              </a:rPr>
              <a:t>Here are some questions we might ask about using the F-scale to measure “authoritarian personality.” The same questions come to mind when we think about IQ tests or the SAT exam.</a:t>
            </a:r>
          </a:p>
          <a:p>
            <a:endParaRPr lang="en-US" sz="2400" dirty="0">
              <a:latin typeface="+mj-lt"/>
            </a:endParaRPr>
          </a:p>
          <a:p>
            <a:r>
              <a:rPr lang="en-US" sz="2400" dirty="0">
                <a:latin typeface="+mj-lt"/>
              </a:rPr>
              <a:t>1. Just what is an “authoritarian personality”? We understand this much less well than we understand your weight. The answer in practice seems to be “whatever the F-scale measures.” Any claim for validity must rest on what kinds of behavior high F-scale scores go along with. That is, we fall back on predictive validity.</a:t>
            </a:r>
          </a:p>
          <a:p>
            <a:endParaRPr lang="en-US" sz="2400" dirty="0">
              <a:latin typeface="+mj-lt"/>
            </a:endParaRPr>
          </a:p>
        </p:txBody>
      </p:sp>
    </p:spTree>
    <p:extLst>
      <p:ext uri="{BB962C8B-B14F-4D97-AF65-F5344CB8AC3E}">
        <p14:creationId xmlns:p14="http://schemas.microsoft.com/office/powerpoint/2010/main" val="65733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Pity the poor psychologist 4</a:t>
            </a:r>
            <a:br>
              <a:rPr lang="en-US" sz="3600" b="1" dirty="0">
                <a:solidFill>
                  <a:schemeClr val="accent1"/>
                </a:solidFill>
              </a:rPr>
            </a:br>
            <a:endParaRPr lang="en-US" sz="3600" dirty="0"/>
          </a:p>
        </p:txBody>
      </p:sp>
      <p:sp>
        <p:nvSpPr>
          <p:cNvPr id="8" name="Rectangle 7"/>
          <p:cNvSpPr/>
          <p:nvPr/>
        </p:nvSpPr>
        <p:spPr>
          <a:xfrm>
            <a:off x="301752" y="1280160"/>
            <a:ext cx="8759952" cy="4893647"/>
          </a:xfrm>
          <a:prstGeom prst="rect">
            <a:avLst/>
          </a:prstGeom>
        </p:spPr>
        <p:txBody>
          <a:bodyPr wrap="square">
            <a:spAutoFit/>
          </a:bodyPr>
          <a:lstStyle/>
          <a:p>
            <a:r>
              <a:rPr lang="en-US" sz="2400" dirty="0">
                <a:latin typeface="+mj-lt"/>
              </a:rPr>
              <a:t>2. The F in “F-scale” stands for Fascist. People who hold traditional religious beliefs are likely to get higher F-scale scores than similar people who don’t hold those beliefs. Does the instrument reflect the beliefs of those who developed it? That is, would people with different beliefs come up with a quite different instrument?</a:t>
            </a:r>
          </a:p>
          <a:p>
            <a:endParaRPr lang="en-US" sz="2400" dirty="0">
              <a:latin typeface="+mj-lt"/>
            </a:endParaRPr>
          </a:p>
          <a:p>
            <a:r>
              <a:rPr lang="en-US" sz="2400" dirty="0">
                <a:latin typeface="+mj-lt"/>
              </a:rPr>
              <a:t>3. You think you know what your true weight is. What is the true value of your F-scale score? The measuring devices at NIST can help us find a true weight but not a true authoritarianism score. If we suspect that the instrument is biased as a measure of “authoritarian personality” because it penalizes religious beliefs, how can we check that?</a:t>
            </a:r>
          </a:p>
        </p:txBody>
      </p:sp>
    </p:spTree>
    <p:extLst>
      <p:ext uri="{BB962C8B-B14F-4D97-AF65-F5344CB8AC3E}">
        <p14:creationId xmlns:p14="http://schemas.microsoft.com/office/powerpoint/2010/main" val="455891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Pity the poor psychologist 5</a:t>
            </a:r>
            <a:br>
              <a:rPr lang="en-US" sz="3600" b="1" dirty="0">
                <a:solidFill>
                  <a:schemeClr val="accent1"/>
                </a:solidFill>
              </a:rPr>
            </a:br>
            <a:endParaRPr lang="en-US" sz="3600" dirty="0"/>
          </a:p>
        </p:txBody>
      </p:sp>
      <p:sp>
        <p:nvSpPr>
          <p:cNvPr id="8" name="Rectangle 7"/>
          <p:cNvSpPr/>
          <p:nvPr/>
        </p:nvSpPr>
        <p:spPr>
          <a:xfrm>
            <a:off x="301752" y="1280160"/>
            <a:ext cx="8759952" cy="3046988"/>
          </a:xfrm>
          <a:prstGeom prst="rect">
            <a:avLst/>
          </a:prstGeom>
        </p:spPr>
        <p:txBody>
          <a:bodyPr wrap="square">
            <a:spAutoFit/>
          </a:bodyPr>
          <a:lstStyle/>
          <a:p>
            <a:r>
              <a:rPr lang="en-US" sz="2400" dirty="0">
                <a:latin typeface="+mj-lt"/>
              </a:rPr>
              <a:t>4. You can weigh yourself many times to learn the reliability of your bathroom scale. If you take the F-scale test many times, you remember what answers you gave the first time. That is, repeats of the same psychological measurement are not really repeats. So reliability is hard to check in practice. Psychologists sometimes develop several forms of the same instrument in order to repeat their measurements. But how do we know these forms are really equivalent?</a:t>
            </a:r>
          </a:p>
        </p:txBody>
      </p:sp>
    </p:spTree>
    <p:extLst>
      <p:ext uri="{BB962C8B-B14F-4D97-AF65-F5344CB8AC3E}">
        <p14:creationId xmlns:p14="http://schemas.microsoft.com/office/powerpoint/2010/main" val="3610624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Pity the poor psychologist 6</a:t>
            </a:r>
            <a:br>
              <a:rPr lang="en-US" sz="3600" b="1" dirty="0">
                <a:solidFill>
                  <a:schemeClr val="accent1"/>
                </a:solidFill>
              </a:rPr>
            </a:br>
            <a:endParaRPr lang="en-US" sz="3600" dirty="0"/>
          </a:p>
        </p:txBody>
      </p:sp>
      <p:sp>
        <p:nvSpPr>
          <p:cNvPr id="8" name="Rectangle 7"/>
          <p:cNvSpPr/>
          <p:nvPr/>
        </p:nvSpPr>
        <p:spPr>
          <a:xfrm>
            <a:off x="301752" y="1280160"/>
            <a:ext cx="8759952" cy="4419600"/>
          </a:xfrm>
          <a:prstGeom prst="rect">
            <a:avLst/>
          </a:prstGeom>
        </p:spPr>
        <p:txBody>
          <a:bodyPr wrap="square">
            <a:spAutoFit/>
          </a:bodyPr>
          <a:lstStyle/>
          <a:p>
            <a:r>
              <a:rPr lang="en-US" sz="2800" dirty="0">
                <a:latin typeface="+mj-lt"/>
              </a:rPr>
              <a:t>Psychologists lack answers to these questions. The first two are controversial because not all psychologists think about human personality in the same way. The last two questions do not have simple answers. </a:t>
            </a:r>
          </a:p>
          <a:p>
            <a:endParaRPr lang="en-US" sz="2800" dirty="0">
              <a:latin typeface="+mj-lt"/>
            </a:endParaRPr>
          </a:p>
          <a:p>
            <a:r>
              <a:rPr lang="en-US" sz="2800" dirty="0">
                <a:latin typeface="+mj-lt"/>
              </a:rPr>
              <a:t>“Measurement” seems straightforward when we measure weight but is complicated when we try to measure human personality.</a:t>
            </a:r>
          </a:p>
          <a:p>
            <a:endParaRPr lang="en-US" sz="2800" dirty="0">
              <a:latin typeface="+mj-lt"/>
            </a:endParaRPr>
          </a:p>
        </p:txBody>
      </p:sp>
    </p:spTree>
    <p:extLst>
      <p:ext uri="{BB962C8B-B14F-4D97-AF65-F5344CB8AC3E}">
        <p14:creationId xmlns:p14="http://schemas.microsoft.com/office/powerpoint/2010/main" val="511671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Pity the poor psychologist 7</a:t>
            </a:r>
            <a:br>
              <a:rPr lang="en-US" sz="3600" b="1" dirty="0">
                <a:solidFill>
                  <a:schemeClr val="accent1"/>
                </a:solidFill>
              </a:rPr>
            </a:br>
            <a:endParaRPr lang="en-US" sz="3600" dirty="0"/>
          </a:p>
        </p:txBody>
      </p:sp>
      <p:sp>
        <p:nvSpPr>
          <p:cNvPr id="8" name="Rectangle 7"/>
          <p:cNvSpPr/>
          <p:nvPr/>
        </p:nvSpPr>
        <p:spPr>
          <a:xfrm>
            <a:off x="301752" y="1280160"/>
            <a:ext cx="8759952" cy="5262979"/>
          </a:xfrm>
          <a:prstGeom prst="rect">
            <a:avLst/>
          </a:prstGeom>
        </p:spPr>
        <p:txBody>
          <a:bodyPr wrap="square">
            <a:spAutoFit/>
          </a:bodyPr>
          <a:lstStyle/>
          <a:p>
            <a:r>
              <a:rPr lang="en-US" sz="2800" dirty="0">
                <a:latin typeface="+mj-lt"/>
              </a:rPr>
              <a:t>Be wary of statistical “facts” about squishy topics like</a:t>
            </a:r>
          </a:p>
          <a:p>
            <a:r>
              <a:rPr lang="en-US" sz="2800" dirty="0">
                <a:latin typeface="+mj-lt"/>
              </a:rPr>
              <a:t>authoritarian personality, intelligence, and readiness for college. </a:t>
            </a:r>
          </a:p>
          <a:p>
            <a:endParaRPr lang="en-US" sz="2800" dirty="0">
              <a:latin typeface="+mj-lt"/>
            </a:endParaRPr>
          </a:p>
          <a:p>
            <a:r>
              <a:rPr lang="en-US" sz="2800" dirty="0">
                <a:latin typeface="+mj-lt"/>
              </a:rPr>
              <a:t>The numbers look solid, but data are a human product and reflect human desires, prejudices, and weaknesses.</a:t>
            </a:r>
          </a:p>
          <a:p>
            <a:endParaRPr lang="en-US" sz="2800" dirty="0">
              <a:latin typeface="+mj-lt"/>
            </a:endParaRPr>
          </a:p>
          <a:p>
            <a:r>
              <a:rPr lang="en-US" sz="2800" dirty="0">
                <a:latin typeface="+mj-lt"/>
              </a:rPr>
              <a:t>If we don’t understand and agree on what we</a:t>
            </a:r>
          </a:p>
          <a:p>
            <a:r>
              <a:rPr lang="en-US" sz="2800" dirty="0">
                <a:latin typeface="+mj-lt"/>
              </a:rPr>
              <a:t>are measuring, the numbers may produce more disagreement than enlightenment.</a:t>
            </a:r>
          </a:p>
          <a:p>
            <a:endParaRPr lang="en-US" sz="2800" dirty="0">
              <a:latin typeface="+mj-lt"/>
            </a:endParaRPr>
          </a:p>
        </p:txBody>
      </p:sp>
    </p:spTree>
    <p:extLst>
      <p:ext uri="{BB962C8B-B14F-4D97-AF65-F5344CB8AC3E}">
        <p14:creationId xmlns:p14="http://schemas.microsoft.com/office/powerpoint/2010/main" val="41123655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Statistics in Summary 1</a:t>
            </a:r>
            <a:br>
              <a:rPr lang="en-US" sz="3600" b="1" dirty="0">
                <a:solidFill>
                  <a:schemeClr val="accent1"/>
                </a:solidFill>
              </a:rPr>
            </a:br>
            <a:endParaRPr lang="en-US" sz="3600" dirty="0"/>
          </a:p>
        </p:txBody>
      </p:sp>
      <p:sp>
        <p:nvSpPr>
          <p:cNvPr id="8" name="Rectangle 7"/>
          <p:cNvSpPr/>
          <p:nvPr/>
        </p:nvSpPr>
        <p:spPr>
          <a:xfrm>
            <a:off x="301752" y="1371600"/>
            <a:ext cx="8759952" cy="4154984"/>
          </a:xfrm>
          <a:prstGeom prst="rect">
            <a:avLst/>
          </a:prstGeom>
        </p:spPr>
        <p:txBody>
          <a:bodyPr wrap="square">
            <a:spAutoFit/>
          </a:bodyPr>
          <a:lstStyle/>
          <a:p>
            <a:r>
              <a:rPr lang="en-US" sz="2400" dirty="0">
                <a:latin typeface="+mj-lt"/>
              </a:rPr>
              <a:t>To </a:t>
            </a:r>
            <a:r>
              <a:rPr lang="en-US" sz="2400" b="1" dirty="0">
                <a:solidFill>
                  <a:srgbClr val="8B0000"/>
                </a:solidFill>
                <a:latin typeface="+mj-lt"/>
              </a:rPr>
              <a:t>measure</a:t>
            </a:r>
            <a:r>
              <a:rPr lang="en-US" sz="2400" dirty="0">
                <a:latin typeface="+mj-lt"/>
              </a:rPr>
              <a:t> something means to assign a number to some property of an individual.</a:t>
            </a:r>
          </a:p>
          <a:p>
            <a:endParaRPr lang="en-US" sz="2400" dirty="0">
              <a:latin typeface="+mj-lt"/>
            </a:endParaRPr>
          </a:p>
          <a:p>
            <a:r>
              <a:rPr lang="en-US" sz="2400" dirty="0">
                <a:latin typeface="+mj-lt"/>
              </a:rPr>
              <a:t>When we measure many individuals, we have values of a </a:t>
            </a:r>
            <a:r>
              <a:rPr lang="en-US" sz="2400" b="1" dirty="0">
                <a:solidFill>
                  <a:srgbClr val="8B0000"/>
                </a:solidFill>
                <a:latin typeface="+mj-lt"/>
              </a:rPr>
              <a:t>variable</a:t>
            </a:r>
            <a:r>
              <a:rPr lang="en-US" sz="2400" dirty="0">
                <a:latin typeface="+mj-lt"/>
              </a:rPr>
              <a:t> that describes them.</a:t>
            </a:r>
          </a:p>
          <a:p>
            <a:endParaRPr lang="en-US" sz="2400" dirty="0">
              <a:latin typeface="+mj-lt"/>
            </a:endParaRPr>
          </a:p>
          <a:p>
            <a:r>
              <a:rPr lang="en-US" sz="2400" dirty="0">
                <a:latin typeface="+mj-lt"/>
              </a:rPr>
              <a:t>Variables are recorded in </a:t>
            </a:r>
            <a:r>
              <a:rPr lang="en-US" sz="2400" b="1" dirty="0">
                <a:solidFill>
                  <a:srgbClr val="8B0000"/>
                </a:solidFill>
                <a:latin typeface="+mj-lt"/>
              </a:rPr>
              <a:t>units</a:t>
            </a:r>
            <a:r>
              <a:rPr lang="en-US" sz="2400" dirty="0">
                <a:latin typeface="+mj-lt"/>
              </a:rPr>
              <a:t>.</a:t>
            </a:r>
          </a:p>
          <a:p>
            <a:endParaRPr lang="en-US" sz="2400" dirty="0">
              <a:latin typeface="+mj-lt"/>
            </a:endParaRPr>
          </a:p>
          <a:p>
            <a:r>
              <a:rPr lang="en-US" sz="2400" dirty="0">
                <a:latin typeface="+mj-lt"/>
              </a:rPr>
              <a:t>When you work with data or read about a statistical study, ask if the variables are </a:t>
            </a:r>
            <a:r>
              <a:rPr lang="en-US" sz="2400" b="1" dirty="0">
                <a:solidFill>
                  <a:srgbClr val="8B0000"/>
                </a:solidFill>
                <a:latin typeface="+mj-lt"/>
              </a:rPr>
              <a:t>valid</a:t>
            </a:r>
            <a:r>
              <a:rPr lang="en-US" sz="2400" dirty="0">
                <a:latin typeface="+mj-lt"/>
              </a:rPr>
              <a:t> as numerical measures of the concepts the study discusses.</a:t>
            </a:r>
          </a:p>
        </p:txBody>
      </p:sp>
    </p:spTree>
    <p:extLst>
      <p:ext uri="{BB962C8B-B14F-4D97-AF65-F5344CB8AC3E}">
        <p14:creationId xmlns:p14="http://schemas.microsoft.com/office/powerpoint/2010/main" val="538898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Statistics in Summary 2</a:t>
            </a:r>
            <a:br>
              <a:rPr lang="en-US" sz="3600" b="1" dirty="0">
                <a:solidFill>
                  <a:schemeClr val="accent1"/>
                </a:solidFill>
              </a:rPr>
            </a:br>
            <a:endParaRPr lang="en-US" sz="3600" dirty="0"/>
          </a:p>
        </p:txBody>
      </p:sp>
      <p:sp>
        <p:nvSpPr>
          <p:cNvPr id="8" name="Rectangle 7"/>
          <p:cNvSpPr/>
          <p:nvPr/>
        </p:nvSpPr>
        <p:spPr>
          <a:xfrm>
            <a:off x="304800" y="1371600"/>
            <a:ext cx="8759952" cy="3200400"/>
          </a:xfrm>
          <a:prstGeom prst="rect">
            <a:avLst/>
          </a:prstGeom>
        </p:spPr>
        <p:txBody>
          <a:bodyPr wrap="square">
            <a:spAutoFit/>
          </a:bodyPr>
          <a:lstStyle/>
          <a:p>
            <a:r>
              <a:rPr lang="en-US" sz="2800" dirty="0">
                <a:latin typeface="+mj-lt"/>
              </a:rPr>
              <a:t>Often a </a:t>
            </a:r>
            <a:r>
              <a:rPr lang="en-US" sz="2800" b="1" dirty="0">
                <a:solidFill>
                  <a:srgbClr val="8B0000"/>
                </a:solidFill>
                <a:latin typeface="+mj-lt"/>
              </a:rPr>
              <a:t>rate </a:t>
            </a:r>
            <a:r>
              <a:rPr lang="en-US" sz="2800" dirty="0">
                <a:latin typeface="+mj-lt"/>
              </a:rPr>
              <a:t>is a more valid measure than a </a:t>
            </a:r>
            <a:r>
              <a:rPr lang="en-US" sz="2800" b="1" dirty="0">
                <a:solidFill>
                  <a:srgbClr val="8B0000"/>
                </a:solidFill>
                <a:latin typeface="+mj-lt"/>
              </a:rPr>
              <a:t>count</a:t>
            </a:r>
            <a:r>
              <a:rPr lang="en-US" sz="2800" dirty="0">
                <a:latin typeface="+mj-lt"/>
              </a:rPr>
              <a:t>.</a:t>
            </a:r>
          </a:p>
          <a:p>
            <a:endParaRPr lang="en-US" sz="2800" dirty="0">
              <a:latin typeface="+mj-lt"/>
            </a:endParaRPr>
          </a:p>
          <a:p>
            <a:r>
              <a:rPr lang="en-US" sz="2800" dirty="0">
                <a:latin typeface="+mj-lt"/>
              </a:rPr>
              <a:t>Validity is simple for measurements of physical properties such as length, weight, and time. When we want to measure human personality and other vague properties, </a:t>
            </a:r>
            <a:r>
              <a:rPr lang="en-US" sz="2800" b="1" dirty="0">
                <a:solidFill>
                  <a:srgbClr val="8B0000"/>
                </a:solidFill>
                <a:latin typeface="+mj-lt"/>
              </a:rPr>
              <a:t>predictive validity </a:t>
            </a:r>
            <a:r>
              <a:rPr lang="en-US" sz="2800" dirty="0">
                <a:latin typeface="+mj-lt"/>
              </a:rPr>
              <a:t>is the most useful way to say whether our measures are valid.</a:t>
            </a:r>
          </a:p>
        </p:txBody>
      </p:sp>
    </p:spTree>
    <p:extLst>
      <p:ext uri="{BB962C8B-B14F-4D97-AF65-F5344CB8AC3E}">
        <p14:creationId xmlns:p14="http://schemas.microsoft.com/office/powerpoint/2010/main" val="271596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 Basics 1</a:t>
            </a:r>
            <a:br>
              <a:rPr lang="en-US" sz="3600" b="1" dirty="0">
                <a:solidFill>
                  <a:schemeClr val="accent1"/>
                </a:solidFill>
              </a:rPr>
            </a:br>
            <a:endParaRPr lang="en-US" sz="3600" dirty="0"/>
          </a:p>
        </p:txBody>
      </p:sp>
      <p:sp>
        <p:nvSpPr>
          <p:cNvPr id="8" name="Rectangle 7"/>
          <p:cNvSpPr/>
          <p:nvPr/>
        </p:nvSpPr>
        <p:spPr>
          <a:xfrm>
            <a:off x="301752" y="1280160"/>
            <a:ext cx="8759952" cy="4524315"/>
          </a:xfrm>
          <a:prstGeom prst="rect">
            <a:avLst/>
          </a:prstGeom>
        </p:spPr>
        <p:txBody>
          <a:bodyPr wrap="square">
            <a:spAutoFit/>
          </a:bodyPr>
          <a:lstStyle/>
          <a:p>
            <a:r>
              <a:rPr lang="en-US" sz="2400" dirty="0">
                <a:latin typeface="+mj-lt"/>
              </a:rPr>
              <a:t>Statistics deals with data, and the data may or may not be numbers. </a:t>
            </a:r>
          </a:p>
          <a:p>
            <a:endParaRPr lang="en-US" sz="2400" dirty="0">
              <a:latin typeface="+mj-lt"/>
            </a:endParaRPr>
          </a:p>
          <a:p>
            <a:r>
              <a:rPr lang="en-US" sz="2400" dirty="0">
                <a:latin typeface="+mj-lt"/>
              </a:rPr>
              <a:t>Once we have our sample respondents or our experimental subjects, we must measure whatever characteristics interest us. </a:t>
            </a:r>
          </a:p>
          <a:p>
            <a:endParaRPr lang="en-US" sz="2400" dirty="0">
              <a:latin typeface="+mj-lt"/>
            </a:endParaRPr>
          </a:p>
          <a:p>
            <a:r>
              <a:rPr lang="en-US" sz="2400" dirty="0">
                <a:latin typeface="+mj-lt"/>
              </a:rPr>
              <a:t>First, think broadly: Are we trying to measure the right things? Are we overlooking some outcomes that are</a:t>
            </a:r>
          </a:p>
          <a:p>
            <a:r>
              <a:rPr lang="en-US" sz="2400" dirty="0">
                <a:latin typeface="+mj-lt"/>
              </a:rPr>
              <a:t>important even though they may be hard to measure?</a:t>
            </a:r>
          </a:p>
          <a:p>
            <a:endParaRPr lang="en-US" sz="2400" dirty="0">
              <a:latin typeface="+mj-lt"/>
            </a:endParaRPr>
          </a:p>
          <a:p>
            <a:r>
              <a:rPr lang="en-US" sz="2400" dirty="0">
                <a:latin typeface="+mj-lt"/>
              </a:rPr>
              <a:t>Once we define the variables we want to measure, then we can decide how to measure them.</a:t>
            </a:r>
          </a:p>
        </p:txBody>
      </p:sp>
    </p:spTree>
    <p:extLst>
      <p:ext uri="{BB962C8B-B14F-4D97-AF65-F5344CB8AC3E}">
        <p14:creationId xmlns:p14="http://schemas.microsoft.com/office/powerpoint/2010/main" val="1014937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365760"/>
            <a:ext cx="8229600" cy="1143000"/>
          </a:xfrm>
        </p:spPr>
        <p:txBody>
          <a:bodyPr>
            <a:noAutofit/>
          </a:bodyPr>
          <a:lstStyle/>
          <a:p>
            <a:r>
              <a:rPr lang="en-US" sz="3600" b="1" dirty="0">
                <a:solidFill>
                  <a:schemeClr val="accent1"/>
                </a:solidFill>
              </a:rPr>
              <a:t>Statistics in Summary 3</a:t>
            </a:r>
            <a:br>
              <a:rPr lang="en-US" sz="3600" b="1" dirty="0">
                <a:solidFill>
                  <a:schemeClr val="accent1"/>
                </a:solidFill>
              </a:rPr>
            </a:br>
            <a:endParaRPr lang="en-US" sz="3600" dirty="0"/>
          </a:p>
        </p:txBody>
      </p:sp>
      <p:sp>
        <p:nvSpPr>
          <p:cNvPr id="8" name="Rectangle 7"/>
          <p:cNvSpPr/>
          <p:nvPr/>
        </p:nvSpPr>
        <p:spPr>
          <a:xfrm>
            <a:off x="304800" y="1280160"/>
            <a:ext cx="8759952" cy="4832092"/>
          </a:xfrm>
          <a:prstGeom prst="rect">
            <a:avLst/>
          </a:prstGeom>
        </p:spPr>
        <p:txBody>
          <a:bodyPr wrap="square">
            <a:spAutoFit/>
          </a:bodyPr>
          <a:lstStyle/>
          <a:p>
            <a:r>
              <a:rPr lang="en-US" sz="2800" dirty="0">
                <a:latin typeface="+mj-lt"/>
              </a:rPr>
              <a:t>Also ask if there are </a:t>
            </a:r>
            <a:r>
              <a:rPr lang="en-US" sz="2800" b="1" dirty="0">
                <a:solidFill>
                  <a:srgbClr val="8B0000"/>
                </a:solidFill>
                <a:latin typeface="+mj-lt"/>
              </a:rPr>
              <a:t>errors in measurement </a:t>
            </a:r>
            <a:r>
              <a:rPr lang="en-US" sz="2800" dirty="0">
                <a:latin typeface="+mj-lt"/>
              </a:rPr>
              <a:t>that reduce the value of the data. You can think about errors in measurement like this:</a:t>
            </a:r>
          </a:p>
          <a:p>
            <a:endParaRPr lang="en-US" sz="2800" dirty="0">
              <a:latin typeface="+mj-lt"/>
            </a:endParaRPr>
          </a:p>
          <a:p>
            <a:r>
              <a:rPr lang="en-US" sz="2800" dirty="0">
                <a:latin typeface="+mj-lt"/>
              </a:rPr>
              <a:t>measured value = true value + bias + random error</a:t>
            </a:r>
          </a:p>
          <a:p>
            <a:endParaRPr lang="en-US" sz="2800" dirty="0">
              <a:latin typeface="+mj-lt"/>
            </a:endParaRPr>
          </a:p>
          <a:p>
            <a:r>
              <a:rPr lang="en-US" sz="2800" dirty="0">
                <a:latin typeface="+mj-lt"/>
              </a:rPr>
              <a:t>Some ways of measuring are </a:t>
            </a:r>
            <a:r>
              <a:rPr lang="en-US" sz="2800" b="1" dirty="0">
                <a:solidFill>
                  <a:srgbClr val="8B0000"/>
                </a:solidFill>
                <a:latin typeface="+mj-lt"/>
              </a:rPr>
              <a:t>biased</a:t>
            </a:r>
            <a:r>
              <a:rPr lang="en-US" sz="2800" dirty="0">
                <a:latin typeface="+mj-lt"/>
              </a:rPr>
              <a:t>, or systematically wrong in the same direction.</a:t>
            </a:r>
          </a:p>
          <a:p>
            <a:endParaRPr lang="en-US" sz="2800" dirty="0">
              <a:latin typeface="+mj-lt"/>
            </a:endParaRPr>
          </a:p>
          <a:p>
            <a:r>
              <a:rPr lang="en-US" sz="2800" dirty="0">
                <a:latin typeface="+mj-lt"/>
              </a:rPr>
              <a:t>To reduce bias, you must use a better </a:t>
            </a:r>
            <a:r>
              <a:rPr lang="en-US" sz="2800" b="1" dirty="0">
                <a:solidFill>
                  <a:srgbClr val="8B0000"/>
                </a:solidFill>
                <a:latin typeface="+mj-lt"/>
              </a:rPr>
              <a:t>instrument</a:t>
            </a:r>
            <a:r>
              <a:rPr lang="en-US" sz="2800" dirty="0">
                <a:latin typeface="+mj-lt"/>
              </a:rPr>
              <a:t> to make the measurements.</a:t>
            </a:r>
          </a:p>
        </p:txBody>
      </p:sp>
    </p:spTree>
    <p:extLst>
      <p:ext uri="{BB962C8B-B14F-4D97-AF65-F5344CB8AC3E}">
        <p14:creationId xmlns:p14="http://schemas.microsoft.com/office/powerpoint/2010/main" val="4471861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Statistics in Summary 4</a:t>
            </a:r>
            <a:br>
              <a:rPr lang="en-US" sz="3600" b="1" dirty="0">
                <a:solidFill>
                  <a:schemeClr val="accent1"/>
                </a:solidFill>
              </a:rPr>
            </a:br>
            <a:endParaRPr lang="en-US" sz="3600" dirty="0"/>
          </a:p>
        </p:txBody>
      </p:sp>
      <p:sp>
        <p:nvSpPr>
          <p:cNvPr id="8" name="Rectangle 7"/>
          <p:cNvSpPr/>
          <p:nvPr/>
        </p:nvSpPr>
        <p:spPr>
          <a:xfrm>
            <a:off x="301752" y="1280160"/>
            <a:ext cx="8759952" cy="3970318"/>
          </a:xfrm>
          <a:prstGeom prst="rect">
            <a:avLst/>
          </a:prstGeom>
        </p:spPr>
        <p:txBody>
          <a:bodyPr wrap="square">
            <a:spAutoFit/>
          </a:bodyPr>
          <a:lstStyle/>
          <a:p>
            <a:r>
              <a:rPr lang="en-US" sz="2800" dirty="0">
                <a:latin typeface="+mj-lt"/>
              </a:rPr>
              <a:t>Other measuring processes lack </a:t>
            </a:r>
            <a:r>
              <a:rPr lang="en-US" sz="2800" b="1" dirty="0">
                <a:solidFill>
                  <a:srgbClr val="8B0000"/>
                </a:solidFill>
                <a:latin typeface="+mj-lt"/>
              </a:rPr>
              <a:t>reliability</a:t>
            </a:r>
            <a:r>
              <a:rPr lang="en-US" sz="2800" dirty="0">
                <a:latin typeface="+mj-lt"/>
              </a:rPr>
              <a:t>, so that measuring the same individuals again would give quite different results due to </a:t>
            </a:r>
            <a:r>
              <a:rPr lang="en-US" sz="2800" b="1" dirty="0">
                <a:solidFill>
                  <a:srgbClr val="8B0000"/>
                </a:solidFill>
                <a:latin typeface="+mj-lt"/>
              </a:rPr>
              <a:t>random error</a:t>
            </a:r>
            <a:r>
              <a:rPr lang="en-US" sz="2800" dirty="0">
                <a:latin typeface="+mj-lt"/>
              </a:rPr>
              <a:t>.</a:t>
            </a:r>
          </a:p>
          <a:p>
            <a:endParaRPr lang="en-US" sz="2800" dirty="0">
              <a:latin typeface="+mj-lt"/>
            </a:endParaRPr>
          </a:p>
          <a:p>
            <a:r>
              <a:rPr lang="en-US" sz="2800" dirty="0">
                <a:latin typeface="+mj-lt"/>
              </a:rPr>
              <a:t>A reliable measuring process will have a small </a:t>
            </a:r>
            <a:r>
              <a:rPr lang="en-US" sz="2800" b="1" dirty="0">
                <a:solidFill>
                  <a:srgbClr val="8B0000"/>
                </a:solidFill>
                <a:latin typeface="+mj-lt"/>
              </a:rPr>
              <a:t>variance</a:t>
            </a:r>
            <a:r>
              <a:rPr lang="en-US" sz="2800" dirty="0">
                <a:latin typeface="+mj-lt"/>
              </a:rPr>
              <a:t> of the measurements. You can improve the reliability of a measurement by repeating it several times and using the </a:t>
            </a:r>
            <a:r>
              <a:rPr lang="en-US" sz="2800" b="1" dirty="0">
                <a:solidFill>
                  <a:srgbClr val="8B0000"/>
                </a:solidFill>
                <a:latin typeface="+mj-lt"/>
              </a:rPr>
              <a:t>average</a:t>
            </a:r>
            <a:r>
              <a:rPr lang="en-US" sz="2800" dirty="0">
                <a:latin typeface="+mj-lt"/>
              </a:rPr>
              <a:t> result.</a:t>
            </a:r>
          </a:p>
          <a:p>
            <a:endParaRPr lang="en-US" sz="2800" dirty="0">
              <a:latin typeface="+mj-lt"/>
            </a:endParaRPr>
          </a:p>
        </p:txBody>
      </p:sp>
    </p:spTree>
    <p:extLst>
      <p:ext uri="{BB962C8B-B14F-4D97-AF65-F5344CB8AC3E}">
        <p14:creationId xmlns:p14="http://schemas.microsoft.com/office/powerpoint/2010/main" val="418222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Measurement Basics 2</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wrap="square">
            <a:spAutoFit/>
          </a:bodyPr>
          <a:lstStyle/>
          <a:p>
            <a:r>
              <a:rPr lang="en-US" sz="2800" dirty="0">
                <a:latin typeface="+mj-lt"/>
              </a:rPr>
              <a:t>We </a:t>
            </a:r>
            <a:r>
              <a:rPr lang="en-US" sz="2800" b="1" dirty="0">
                <a:solidFill>
                  <a:srgbClr val="8B0000"/>
                </a:solidFill>
                <a:latin typeface="+mj-lt"/>
              </a:rPr>
              <a:t>measure</a:t>
            </a:r>
            <a:r>
              <a:rPr lang="en-US" sz="2800" dirty="0">
                <a:latin typeface="+mj-lt"/>
              </a:rPr>
              <a:t> a property of a person or thing when we assign a number to represent the property</a:t>
            </a:r>
          </a:p>
          <a:p>
            <a:endParaRPr lang="en-US" sz="2800" dirty="0">
              <a:latin typeface="+mj-lt"/>
            </a:endParaRPr>
          </a:p>
          <a:p>
            <a:r>
              <a:rPr lang="en-US" sz="2800" dirty="0">
                <a:latin typeface="+mj-lt"/>
              </a:rPr>
              <a:t>We often use an </a:t>
            </a:r>
            <a:r>
              <a:rPr lang="en-US" sz="2800" b="1" dirty="0">
                <a:solidFill>
                  <a:srgbClr val="8B0000"/>
                </a:solidFill>
                <a:latin typeface="+mj-lt"/>
              </a:rPr>
              <a:t>instrument</a:t>
            </a:r>
            <a:r>
              <a:rPr lang="en-US" sz="2800" dirty="0">
                <a:latin typeface="+mj-lt"/>
              </a:rPr>
              <a:t> to make a measurement.  </a:t>
            </a:r>
          </a:p>
          <a:p>
            <a:endParaRPr lang="en-US" sz="2800" dirty="0">
              <a:latin typeface="+mj-lt"/>
            </a:endParaRPr>
          </a:p>
          <a:p>
            <a:r>
              <a:rPr lang="en-US" sz="2800" dirty="0">
                <a:latin typeface="+mj-lt"/>
              </a:rPr>
              <a:t>We may have a choice of the </a:t>
            </a:r>
            <a:r>
              <a:rPr lang="en-US" sz="2800" b="1" dirty="0">
                <a:solidFill>
                  <a:srgbClr val="8B0000"/>
                </a:solidFill>
                <a:latin typeface="+mj-lt"/>
              </a:rPr>
              <a:t>units</a:t>
            </a:r>
            <a:r>
              <a:rPr lang="en-US" sz="2800" dirty="0">
                <a:latin typeface="+mj-lt"/>
              </a:rPr>
              <a:t> we use to record the measurements.</a:t>
            </a:r>
          </a:p>
          <a:p>
            <a:endParaRPr lang="en-US" sz="2800" dirty="0">
              <a:latin typeface="+mj-lt"/>
            </a:endParaRPr>
          </a:p>
          <a:p>
            <a:r>
              <a:rPr lang="en-US" sz="2800" dirty="0">
                <a:latin typeface="+mj-lt"/>
              </a:rPr>
              <a:t>The result of a measurement is a numerical </a:t>
            </a:r>
            <a:r>
              <a:rPr lang="en-US" sz="2800" b="1" dirty="0">
                <a:solidFill>
                  <a:srgbClr val="8B0000"/>
                </a:solidFill>
                <a:latin typeface="+mj-lt"/>
              </a:rPr>
              <a:t>variable</a:t>
            </a:r>
            <a:r>
              <a:rPr lang="en-US" sz="2800" dirty="0">
                <a:latin typeface="+mj-lt"/>
              </a:rPr>
              <a:t> that has different values for people or things that differ in whatever we are measuring. </a:t>
            </a:r>
          </a:p>
        </p:txBody>
      </p:sp>
    </p:spTree>
    <p:extLst>
      <p:ext uri="{BB962C8B-B14F-4D97-AF65-F5344CB8AC3E}">
        <p14:creationId xmlns:p14="http://schemas.microsoft.com/office/powerpoint/2010/main" val="19534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Length, college readiness, highway safety 1</a:t>
            </a:r>
            <a:endParaRPr lang="en-US" sz="3600" dirty="0"/>
          </a:p>
        </p:txBody>
      </p:sp>
      <p:sp>
        <p:nvSpPr>
          <p:cNvPr id="8" name="Rectangle 7"/>
          <p:cNvSpPr/>
          <p:nvPr/>
        </p:nvSpPr>
        <p:spPr>
          <a:xfrm>
            <a:off x="301752" y="1828800"/>
            <a:ext cx="8759952" cy="3970318"/>
          </a:xfrm>
          <a:prstGeom prst="rect">
            <a:avLst/>
          </a:prstGeom>
        </p:spPr>
        <p:txBody>
          <a:bodyPr wrap="square">
            <a:spAutoFit/>
          </a:bodyPr>
          <a:lstStyle/>
          <a:p>
            <a:r>
              <a:rPr lang="en-US" sz="2800" dirty="0">
                <a:latin typeface="+mj-lt"/>
              </a:rPr>
              <a:t>To measure the length of a bed, you can use a tape measure as the </a:t>
            </a:r>
            <a:r>
              <a:rPr lang="en-US" sz="2800" b="1" dirty="0">
                <a:solidFill>
                  <a:srgbClr val="8B0000"/>
                </a:solidFill>
                <a:latin typeface="+mj-lt"/>
              </a:rPr>
              <a:t>instrument</a:t>
            </a:r>
            <a:r>
              <a:rPr lang="en-US" sz="2800" dirty="0">
                <a:latin typeface="+mj-lt"/>
              </a:rPr>
              <a:t>. </a:t>
            </a:r>
          </a:p>
          <a:p>
            <a:endParaRPr lang="en-US" sz="2800" dirty="0">
              <a:latin typeface="+mj-lt"/>
            </a:endParaRPr>
          </a:p>
          <a:p>
            <a:r>
              <a:rPr lang="en-US" sz="2800" dirty="0">
                <a:latin typeface="+mj-lt"/>
              </a:rPr>
              <a:t>You can choose either inches or centimeters as the </a:t>
            </a:r>
            <a:r>
              <a:rPr lang="en-US" sz="2800" b="1" dirty="0">
                <a:solidFill>
                  <a:srgbClr val="8B0000"/>
                </a:solidFill>
                <a:latin typeface="+mj-lt"/>
              </a:rPr>
              <a:t>unit of measurement</a:t>
            </a:r>
            <a:r>
              <a:rPr lang="en-US" sz="2800" dirty="0">
                <a:latin typeface="+mj-lt"/>
              </a:rPr>
              <a:t>. </a:t>
            </a:r>
          </a:p>
          <a:p>
            <a:endParaRPr lang="en-US" sz="2800" dirty="0">
              <a:latin typeface="+mj-lt"/>
            </a:endParaRPr>
          </a:p>
          <a:p>
            <a:r>
              <a:rPr lang="en-US" sz="2800" dirty="0">
                <a:latin typeface="+mj-lt"/>
              </a:rPr>
              <a:t>If you choose centimeters, your variable is the </a:t>
            </a:r>
            <a:r>
              <a:rPr lang="en-US" sz="2800" b="1" dirty="0">
                <a:solidFill>
                  <a:srgbClr val="8B0000"/>
                </a:solidFill>
                <a:latin typeface="+mj-lt"/>
              </a:rPr>
              <a:t>length of the bed in centimeters</a:t>
            </a:r>
            <a:r>
              <a:rPr lang="en-US" sz="2800" dirty="0">
                <a:latin typeface="+mj-lt"/>
              </a:rPr>
              <a:t>. </a:t>
            </a:r>
          </a:p>
          <a:p>
            <a:pPr marL="514350" indent="-514350">
              <a:buAutoNum type="alphaUcPeriod"/>
            </a:pPr>
            <a:endParaRPr lang="en-US" sz="2800" dirty="0">
              <a:latin typeface="+mj-lt"/>
            </a:endParaRPr>
          </a:p>
        </p:txBody>
      </p:sp>
    </p:spTree>
    <p:extLst>
      <p:ext uri="{BB962C8B-B14F-4D97-AF65-F5344CB8AC3E}">
        <p14:creationId xmlns:p14="http://schemas.microsoft.com/office/powerpoint/2010/main" val="150111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Length, college readiness, highway safety 2</a:t>
            </a:r>
            <a:endParaRPr lang="en-US" sz="3600" dirty="0"/>
          </a:p>
        </p:txBody>
      </p:sp>
      <p:sp>
        <p:nvSpPr>
          <p:cNvPr id="8" name="Rectangle 7"/>
          <p:cNvSpPr/>
          <p:nvPr/>
        </p:nvSpPr>
        <p:spPr>
          <a:xfrm>
            <a:off x="301752" y="1645920"/>
            <a:ext cx="8759952" cy="4524315"/>
          </a:xfrm>
          <a:prstGeom prst="rect">
            <a:avLst/>
          </a:prstGeom>
        </p:spPr>
        <p:txBody>
          <a:bodyPr wrap="square">
            <a:spAutoFit/>
          </a:bodyPr>
          <a:lstStyle/>
          <a:p>
            <a:r>
              <a:rPr lang="en-US" sz="2400" dirty="0">
                <a:latin typeface="+mj-lt"/>
              </a:rPr>
              <a:t>To measure a student’s readiness for college, you might ask the student to take the SAT Reasoning exam. The exam is the </a:t>
            </a:r>
            <a:r>
              <a:rPr lang="en-US" sz="2400" b="1" dirty="0">
                <a:solidFill>
                  <a:srgbClr val="8B0000"/>
                </a:solidFill>
                <a:latin typeface="+mj-lt"/>
              </a:rPr>
              <a:t>instrument</a:t>
            </a:r>
            <a:r>
              <a:rPr lang="en-US" sz="2400" dirty="0">
                <a:latin typeface="+mj-lt"/>
              </a:rPr>
              <a:t>. </a:t>
            </a:r>
          </a:p>
          <a:p>
            <a:endParaRPr lang="en-US" sz="2400" dirty="0">
              <a:latin typeface="+mj-lt"/>
            </a:endParaRPr>
          </a:p>
          <a:p>
            <a:r>
              <a:rPr lang="en-US" sz="2400" dirty="0">
                <a:latin typeface="+mj-lt"/>
              </a:rPr>
              <a:t>The </a:t>
            </a:r>
            <a:r>
              <a:rPr lang="en-US" sz="2400" b="1" dirty="0">
                <a:solidFill>
                  <a:srgbClr val="8B0000"/>
                </a:solidFill>
                <a:latin typeface="+mj-lt"/>
              </a:rPr>
              <a:t>variable</a:t>
            </a:r>
            <a:r>
              <a:rPr lang="en-US" sz="2400" dirty="0">
                <a:latin typeface="+mj-lt"/>
              </a:rPr>
              <a:t> is the student’s score in points, somewhere between 400 and 1600 if you combine the Evidence-Based Reading and Writing and Mathematics sections of the SAT.</a:t>
            </a:r>
          </a:p>
          <a:p>
            <a:r>
              <a:rPr lang="en-US" sz="2400" dirty="0">
                <a:latin typeface="+mj-lt"/>
              </a:rPr>
              <a:t> </a:t>
            </a:r>
          </a:p>
          <a:p>
            <a:endParaRPr lang="en-US" sz="2400" dirty="0">
              <a:latin typeface="+mj-lt"/>
            </a:endParaRPr>
          </a:p>
          <a:p>
            <a:r>
              <a:rPr lang="en-US" sz="2400" dirty="0">
                <a:latin typeface="+mj-lt"/>
              </a:rPr>
              <a:t>Points are the </a:t>
            </a:r>
            <a:r>
              <a:rPr lang="en-US" sz="2400" b="1" dirty="0">
                <a:solidFill>
                  <a:srgbClr val="8B0000"/>
                </a:solidFill>
                <a:latin typeface="+mj-lt"/>
              </a:rPr>
              <a:t>units of measurement.</a:t>
            </a:r>
            <a:r>
              <a:rPr lang="en-US" sz="2400" dirty="0">
                <a:latin typeface="+mj-lt"/>
              </a:rPr>
              <a:t> They are</a:t>
            </a:r>
          </a:p>
          <a:p>
            <a:r>
              <a:rPr lang="en-US" sz="2400" dirty="0">
                <a:latin typeface="+mj-lt"/>
              </a:rPr>
              <a:t>determined by a complicated scoring system described at the SAT website (</a:t>
            </a:r>
            <a:r>
              <a:rPr lang="en-US" sz="2400" dirty="0" err="1">
                <a:latin typeface="+mj-lt"/>
              </a:rPr>
              <a:t>www.collegeboard.com</a:t>
            </a:r>
            <a:r>
              <a:rPr lang="en-US" sz="2400" dirty="0">
                <a:latin typeface="+mj-lt"/>
              </a:rPr>
              <a:t>).</a:t>
            </a:r>
          </a:p>
        </p:txBody>
      </p:sp>
    </p:spTree>
    <p:extLst>
      <p:ext uri="{BB962C8B-B14F-4D97-AF65-F5344CB8AC3E}">
        <p14:creationId xmlns:p14="http://schemas.microsoft.com/office/powerpoint/2010/main" val="2799453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Length, college readiness, highway safety 3</a:t>
            </a:r>
            <a:endParaRPr lang="en-US" sz="3600" dirty="0"/>
          </a:p>
        </p:txBody>
      </p:sp>
      <p:sp>
        <p:nvSpPr>
          <p:cNvPr id="8" name="Rectangle 7"/>
          <p:cNvSpPr/>
          <p:nvPr/>
        </p:nvSpPr>
        <p:spPr>
          <a:xfrm>
            <a:off x="301752" y="1737360"/>
            <a:ext cx="8759952" cy="3785652"/>
          </a:xfrm>
          <a:prstGeom prst="rect">
            <a:avLst/>
          </a:prstGeom>
        </p:spPr>
        <p:txBody>
          <a:bodyPr wrap="square">
            <a:spAutoFit/>
          </a:bodyPr>
          <a:lstStyle/>
          <a:p>
            <a:r>
              <a:rPr lang="en-US" sz="2400" dirty="0">
                <a:latin typeface="+mj-lt"/>
              </a:rPr>
              <a:t>How can you measure the safety of traveling on the highway? </a:t>
            </a:r>
          </a:p>
          <a:p>
            <a:endParaRPr lang="en-US" sz="2400" dirty="0">
              <a:latin typeface="+mj-lt"/>
            </a:endParaRPr>
          </a:p>
          <a:p>
            <a:r>
              <a:rPr lang="en-US" sz="2400" dirty="0">
                <a:latin typeface="+mj-lt"/>
              </a:rPr>
              <a:t>You might decide to use the number of people who die in motor vehicle accidents in a year as a variable to measure highway safety. </a:t>
            </a:r>
          </a:p>
          <a:p>
            <a:endParaRPr lang="en-US" sz="2400" dirty="0">
              <a:latin typeface="+mj-lt"/>
            </a:endParaRPr>
          </a:p>
          <a:p>
            <a:r>
              <a:rPr lang="en-US" sz="2400" dirty="0">
                <a:latin typeface="+mj-lt"/>
              </a:rPr>
              <a:t>The government’s Fatality Analysis Reporting System collects data on all fatal traffic crashes. The unit of measurement is the number of people who died, and the Fatality Analysis Reporting System serves as our measuring instrument.</a:t>
            </a:r>
          </a:p>
        </p:txBody>
      </p:sp>
    </p:spTree>
    <p:extLst>
      <p:ext uri="{BB962C8B-B14F-4D97-AF65-F5344CB8AC3E}">
        <p14:creationId xmlns:p14="http://schemas.microsoft.com/office/powerpoint/2010/main" val="58943242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15366</TotalTime>
  <Words>3776</Words>
  <Application>Microsoft Office PowerPoint</Application>
  <PresentationFormat>On-screen Show (4:3)</PresentationFormat>
  <Paragraphs>365</Paragraphs>
  <Slides>51</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Cambria Math</vt:lpstr>
      <vt:lpstr>Times New Roman</vt:lpstr>
      <vt:lpstr>Office Theme</vt:lpstr>
      <vt:lpstr>Chapter 8</vt:lpstr>
      <vt:lpstr>Case Study: Measuring 1 </vt:lpstr>
      <vt:lpstr>Case Study: Measuring 2 </vt:lpstr>
      <vt:lpstr>Case Study: Measuring 3 </vt:lpstr>
      <vt:lpstr>Measurement Basics 1 </vt:lpstr>
      <vt:lpstr>Measurement Basics 2 </vt:lpstr>
      <vt:lpstr>Example: Length, college readiness, highway safety 1</vt:lpstr>
      <vt:lpstr>Example: Length, college readiness, highway safety 2</vt:lpstr>
      <vt:lpstr>Example: Length, college readiness, highway safety 3</vt:lpstr>
      <vt:lpstr>Measurement Basics 3 </vt:lpstr>
      <vt:lpstr>Know Your Variables 1 </vt:lpstr>
      <vt:lpstr>Know Your Variables 2 </vt:lpstr>
      <vt:lpstr>Example: Measuring unemployment 1 </vt:lpstr>
      <vt:lpstr>Example: Measuring unemployment 2</vt:lpstr>
      <vt:lpstr>Measurements, valid and invalid 1 </vt:lpstr>
      <vt:lpstr>Measurements, valid and invalid 2 </vt:lpstr>
      <vt:lpstr>Measurements, valid and invalid 3 </vt:lpstr>
      <vt:lpstr>Example: Measuring highway  safety 1</vt:lpstr>
      <vt:lpstr>Example: Measuring highway  safety 2</vt:lpstr>
      <vt:lpstr>Example: Measuring highway  safety 3</vt:lpstr>
      <vt:lpstr>Example: Measuring highway  safety 4</vt:lpstr>
      <vt:lpstr>Measurements, Valid and Invalid 4 </vt:lpstr>
      <vt:lpstr>Measurements, Valid and Invalid 5 </vt:lpstr>
      <vt:lpstr>Measurements, Valid and Invalid 6 </vt:lpstr>
      <vt:lpstr>Measurements, Valid and Invalid 7 </vt:lpstr>
      <vt:lpstr>Measurements, accurate and inaccurate 1</vt:lpstr>
      <vt:lpstr>Measurements, accurate and inaccurate 2</vt:lpstr>
      <vt:lpstr>Measurements, accurate and inaccurate 3</vt:lpstr>
      <vt:lpstr>Measurements, accurate and inaccurate 4</vt:lpstr>
      <vt:lpstr>Measurements, accurate and inaccurate 5</vt:lpstr>
      <vt:lpstr>Measurements, accurate and inaccurate 6</vt:lpstr>
      <vt:lpstr>Measurements, accurate and inaccurate 7</vt:lpstr>
      <vt:lpstr>Example: Do big skulls house smart brains? 1</vt:lpstr>
      <vt:lpstr>Example: Do big skulls house smart brains? 2</vt:lpstr>
      <vt:lpstr>Improving reliability,  reducing bias 1</vt:lpstr>
      <vt:lpstr>Improving reliability,  reducing bias 2</vt:lpstr>
      <vt:lpstr>Example: Measuring unemployment again 1</vt:lpstr>
      <vt:lpstr>Example: Measuring unemployment again 2</vt:lpstr>
      <vt:lpstr>Pity the poor psychologist 1 </vt:lpstr>
      <vt:lpstr>Pity the poor psychologist 2 </vt:lpstr>
      <vt:lpstr>Example: Authoritarian personality? 1 </vt:lpstr>
      <vt:lpstr>Example: Authoritarian personality? 2</vt:lpstr>
      <vt:lpstr>Pity the poor psychologist 3 </vt:lpstr>
      <vt:lpstr>Pity the poor psychologist 4 </vt:lpstr>
      <vt:lpstr>Pity the poor psychologist 5 </vt:lpstr>
      <vt:lpstr>Pity the poor psychologist 6 </vt:lpstr>
      <vt:lpstr>Pity the poor psychologist 7 </vt:lpstr>
      <vt:lpstr>Statistics in Summary 1 </vt:lpstr>
      <vt:lpstr>Statistics in Summary 2 </vt:lpstr>
      <vt:lpstr>Statistics in Summary 3 </vt:lpstr>
      <vt:lpstr>Statistics in Summary 4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522</cp:revision>
  <cp:lastPrinted>2011-08-21T16:22:14Z</cp:lastPrinted>
  <dcterms:created xsi:type="dcterms:W3CDTF">2009-09-07T22:06:52Z</dcterms:created>
  <dcterms:modified xsi:type="dcterms:W3CDTF">2019-09-05T14:58:07Z</dcterms:modified>
</cp:coreProperties>
</file>