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65" r:id="rId3"/>
    <p:sldId id="277" r:id="rId4"/>
    <p:sldId id="298" r:id="rId5"/>
    <p:sldId id="278" r:id="rId6"/>
    <p:sldId id="279" r:id="rId7"/>
    <p:sldId id="280" r:id="rId8"/>
    <p:sldId id="281" r:id="rId9"/>
    <p:sldId id="282" r:id="rId10"/>
    <p:sldId id="283" r:id="rId11"/>
    <p:sldId id="284" r:id="rId12"/>
    <p:sldId id="285" r:id="rId13"/>
    <p:sldId id="286" r:id="rId14"/>
    <p:sldId id="272" r:id="rId15"/>
    <p:sldId id="287" r:id="rId16"/>
    <p:sldId id="299" r:id="rId17"/>
    <p:sldId id="288" r:id="rId18"/>
    <p:sldId id="289" r:id="rId19"/>
    <p:sldId id="290" r:id="rId20"/>
    <p:sldId id="291" r:id="rId21"/>
    <p:sldId id="266" r:id="rId22"/>
    <p:sldId id="292" r:id="rId23"/>
    <p:sldId id="293" r:id="rId24"/>
    <p:sldId id="268" r:id="rId25"/>
    <p:sldId id="294" r:id="rId26"/>
    <p:sldId id="295" r:id="rId27"/>
    <p:sldId id="296" r:id="rId28"/>
    <p:sldId id="274" r:id="rId29"/>
    <p:sldId id="297"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017" autoAdjust="0"/>
    <p:restoredTop sz="94729" autoAdjust="0"/>
  </p:normalViewPr>
  <p:slideViewPr>
    <p:cSldViewPr>
      <p:cViewPr varScale="1">
        <p:scale>
          <a:sx n="68" d="100"/>
          <a:sy n="68" d="100"/>
        </p:scale>
        <p:origin x="56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365610C-5671-4886-9AE6-7EE7A6377FBB}" type="datetimeFigureOut">
              <a:rPr lang="en-US" smtClean="0"/>
              <a:pPr/>
              <a:t>9/5/2019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5C35D6D-997A-48C7-BDEA-07052B64E62F}" type="slidenum">
              <a:rPr lang="en-US" smtClean="0"/>
              <a:pPr/>
              <a:t>‹#›</a:t>
            </a:fld>
            <a:endParaRPr lang="en-US"/>
          </a:p>
        </p:txBody>
      </p:sp>
    </p:spTree>
    <p:extLst>
      <p:ext uri="{BB962C8B-B14F-4D97-AF65-F5344CB8AC3E}">
        <p14:creationId xmlns:p14="http://schemas.microsoft.com/office/powerpoint/2010/main" val="2061582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1FAD237-A112-40ED-8DF3-06D136A492D4}" type="datetimeFigureOut">
              <a:rPr lang="en-US" smtClean="0"/>
              <a:pPr/>
              <a:t>9/5/2019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D93507CF-9662-4939-8130-181ACD0B25E2}" type="slidenum">
              <a:rPr lang="en-US" smtClean="0"/>
              <a:pPr/>
              <a:t>‹#›</a:t>
            </a:fld>
            <a:endParaRPr lang="en-US"/>
          </a:p>
        </p:txBody>
      </p:sp>
    </p:spTree>
    <p:extLst>
      <p:ext uri="{BB962C8B-B14F-4D97-AF65-F5344CB8AC3E}">
        <p14:creationId xmlns:p14="http://schemas.microsoft.com/office/powerpoint/2010/main" val="881939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93507CF-9662-4939-8130-181ACD0B25E2}" type="slidenum">
              <a:rPr lang="en-US" smtClean="0"/>
              <a:pPr/>
              <a:t>1</a:t>
            </a:fld>
            <a:endParaRPr lang="en-US"/>
          </a:p>
        </p:txBody>
      </p:sp>
    </p:spTree>
    <p:extLst>
      <p:ext uri="{BB962C8B-B14F-4D97-AF65-F5344CB8AC3E}">
        <p14:creationId xmlns:p14="http://schemas.microsoft.com/office/powerpoint/2010/main" val="1300218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11</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51612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12</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15860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13</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58960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14</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8256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15</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95913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17</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3178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18</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87481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19</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48610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20</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47444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21</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1537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71191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22</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21611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23</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00847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24</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07686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25</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45363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26</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1942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27</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70952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28</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70799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29</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53331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36234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5</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2643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6</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65864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7</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05157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8</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0380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9</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2543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10</a:t>
            </a:fld>
            <a:endParaRPr lang="en-US"/>
          </a:p>
        </p:txBody>
      </p:sp>
      <p:sp>
        <p:nvSpPr>
          <p:cNvPr id="518146" name="Rectangle 2"/>
          <p:cNvSpPr>
            <a:spLocks noGrp="1" noRot="1" noChangeAspect="1" noChangeArrowheads="1" noTextEdit="1"/>
          </p:cNvSpPr>
          <p:nvPr>
            <p:ph type="sldImg"/>
          </p:nvPr>
        </p:nvSpPr>
        <p:spPr>
          <a:xfrm>
            <a:off x="1258888" y="720725"/>
            <a:ext cx="4800600" cy="360045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47886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304801"/>
            <a:ext cx="3505200" cy="3124199"/>
          </a:xfrm>
        </p:spPr>
        <p:txBody>
          <a:bodyPr/>
          <a:lstStyle/>
          <a:p>
            <a:r>
              <a:rPr lang="en-US" dirty="0"/>
              <a:t>Click to edit Master title style</a:t>
            </a:r>
          </a:p>
        </p:txBody>
      </p:sp>
      <p:sp>
        <p:nvSpPr>
          <p:cNvPr id="3" name="Subtitle 2"/>
          <p:cNvSpPr>
            <a:spLocks noGrp="1"/>
          </p:cNvSpPr>
          <p:nvPr>
            <p:ph type="subTitle" idx="1"/>
          </p:nvPr>
        </p:nvSpPr>
        <p:spPr>
          <a:xfrm>
            <a:off x="5486400" y="3657600"/>
            <a:ext cx="3505200" cy="2667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9/5/2019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152400" cy="6858000"/>
          </a:xfrm>
          <a:prstGeom prst="rect">
            <a:avLst/>
          </a:prstGeom>
          <a:solidFill>
            <a:srgbClr val="000099"/>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86800" y="6581001"/>
            <a:ext cx="457200" cy="276999"/>
          </a:xfrm>
          <a:prstGeom prst="rect">
            <a:avLst/>
          </a:prstGeom>
          <a:noFill/>
        </p:spPr>
        <p:txBody>
          <a:bodyPr wrap="square" rtlCol="0">
            <a:spAutoFit/>
          </a:bodyPr>
          <a:lstStyle/>
          <a:p>
            <a:pPr algn="r"/>
            <a:fld id="{B6DA821F-403A-4037-A384-B54BCC4CAC79}" type="slidenum">
              <a:rPr lang="en-US" sz="1200" smtClean="0"/>
              <a:pPr algn="r"/>
              <a:t>‹#›</a:t>
            </a:fld>
            <a:endParaRPr lang="en-US" sz="1200" dirty="0"/>
          </a:p>
        </p:txBody>
      </p:sp>
      <p:sp>
        <p:nvSpPr>
          <p:cNvPr id="14" name="Rectangle 13"/>
          <p:cNvSpPr/>
          <p:nvPr/>
        </p:nvSpPr>
        <p:spPr>
          <a:xfrm>
            <a:off x="152400" y="6553200"/>
            <a:ext cx="899160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609600"/>
            <a:ext cx="5715000" cy="2057400"/>
          </a:xfrm>
        </p:spPr>
        <p:txBody>
          <a:bodyPr>
            <a:normAutofit/>
          </a:bodyPr>
          <a:lstStyle/>
          <a:p>
            <a:r>
              <a:rPr lang="en-US" sz="7200" dirty="0"/>
              <a:t>Chapter 9</a:t>
            </a:r>
          </a:p>
        </p:txBody>
      </p:sp>
      <p:sp>
        <p:nvSpPr>
          <p:cNvPr id="3" name="Subtitle 2"/>
          <p:cNvSpPr>
            <a:spLocks noGrp="1"/>
          </p:cNvSpPr>
          <p:nvPr>
            <p:ph type="subTitle" idx="1"/>
          </p:nvPr>
        </p:nvSpPr>
        <p:spPr>
          <a:xfrm>
            <a:off x="2971800" y="3048000"/>
            <a:ext cx="3505200" cy="2667000"/>
          </a:xfrm>
        </p:spPr>
        <p:txBody>
          <a:bodyPr/>
          <a:lstStyle/>
          <a:p>
            <a:r>
              <a:rPr lang="en-US" dirty="0">
                <a:solidFill>
                  <a:schemeClr val="tx1"/>
                </a:solidFill>
              </a:rPr>
              <a:t>Do the Numbers Make Sense?</a:t>
            </a:r>
          </a:p>
          <a:p>
            <a:endParaRPr lang="en-US" dirty="0">
              <a:solidFill>
                <a:schemeClr val="tx1"/>
              </a:solidFill>
              <a:latin typeface="+mj-lt"/>
            </a:endParaRPr>
          </a:p>
          <a:p>
            <a:r>
              <a:rPr lang="en-US" i="1" dirty="0">
                <a:solidFill>
                  <a:schemeClr val="tx2"/>
                </a:solidFill>
              </a:rPr>
              <a:t>Lecture Slides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The case of the </a:t>
            </a:r>
            <a:br>
              <a:rPr lang="en-US" sz="3600" b="1" dirty="0">
                <a:solidFill>
                  <a:schemeClr val="accent1"/>
                </a:solidFill>
              </a:rPr>
            </a:br>
            <a:r>
              <a:rPr lang="en-US" sz="3600" b="1" dirty="0">
                <a:solidFill>
                  <a:schemeClr val="accent1"/>
                </a:solidFill>
              </a:rPr>
              <a:t>missing vans 1</a:t>
            </a:r>
            <a:endParaRPr lang="en-US" sz="3600" dirty="0"/>
          </a:p>
        </p:txBody>
      </p:sp>
      <p:sp>
        <p:nvSpPr>
          <p:cNvPr id="8" name="Rectangle 7"/>
          <p:cNvSpPr/>
          <p:nvPr/>
        </p:nvSpPr>
        <p:spPr>
          <a:xfrm>
            <a:off x="301752" y="1554480"/>
            <a:ext cx="8759952" cy="4524315"/>
          </a:xfrm>
          <a:prstGeom prst="rect">
            <a:avLst/>
          </a:prstGeom>
        </p:spPr>
        <p:txBody>
          <a:bodyPr wrap="square">
            <a:spAutoFit/>
          </a:bodyPr>
          <a:lstStyle/>
          <a:p>
            <a:r>
              <a:rPr lang="en-US" sz="2400" dirty="0">
                <a:latin typeface="+mj-lt"/>
              </a:rPr>
              <a:t>Auto manufacturers lend their dealers money to help them keep vehicles on their lots. The loans are repaid when the vehicles are sold. </a:t>
            </a:r>
          </a:p>
          <a:p>
            <a:endParaRPr lang="en-US" sz="2400" dirty="0">
              <a:latin typeface="+mj-lt"/>
            </a:endParaRPr>
          </a:p>
          <a:p>
            <a:r>
              <a:rPr lang="en-US" sz="2400" dirty="0">
                <a:latin typeface="+mj-lt"/>
              </a:rPr>
              <a:t>A Long Island auto dealer named John McNamara borrowed over $6 billion from General Motors between 1985 and 1991. In December 1990 alone, Mr. McNamara borrowed $425 million</a:t>
            </a:r>
          </a:p>
          <a:p>
            <a:r>
              <a:rPr lang="en-US" sz="2400" dirty="0">
                <a:latin typeface="+mj-lt"/>
              </a:rPr>
              <a:t>to buy 17,000 GM vans customized by an Indiana company, allegedly for sale overseas. </a:t>
            </a:r>
          </a:p>
          <a:p>
            <a:endParaRPr lang="en-US" sz="2400" dirty="0">
              <a:latin typeface="+mj-lt"/>
            </a:endParaRPr>
          </a:p>
          <a:p>
            <a:r>
              <a:rPr lang="en-US" sz="2400" dirty="0">
                <a:latin typeface="+mj-lt"/>
              </a:rPr>
              <a:t>GM happily lent McNamara the money because he always repaid the loans.  </a:t>
            </a:r>
          </a:p>
        </p:txBody>
      </p:sp>
    </p:spTree>
    <p:extLst>
      <p:ext uri="{BB962C8B-B14F-4D97-AF65-F5344CB8AC3E}">
        <p14:creationId xmlns:p14="http://schemas.microsoft.com/office/powerpoint/2010/main" val="374283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The case of the </a:t>
            </a:r>
            <a:br>
              <a:rPr lang="en-US" sz="3600" b="1" dirty="0">
                <a:solidFill>
                  <a:schemeClr val="accent1"/>
                </a:solidFill>
              </a:rPr>
            </a:br>
            <a:r>
              <a:rPr lang="en-US" sz="3600" b="1" dirty="0">
                <a:solidFill>
                  <a:schemeClr val="accent1"/>
                </a:solidFill>
              </a:rPr>
              <a:t>missing vans 2</a:t>
            </a:r>
            <a:endParaRPr lang="en-US" sz="3600" dirty="0"/>
          </a:p>
        </p:txBody>
      </p:sp>
      <p:sp>
        <p:nvSpPr>
          <p:cNvPr id="8" name="Rectangle 7"/>
          <p:cNvSpPr/>
          <p:nvPr/>
        </p:nvSpPr>
        <p:spPr>
          <a:xfrm>
            <a:off x="301752" y="1645920"/>
            <a:ext cx="8759952" cy="4524315"/>
          </a:xfrm>
          <a:prstGeom prst="rect">
            <a:avLst/>
          </a:prstGeom>
        </p:spPr>
        <p:txBody>
          <a:bodyPr wrap="square">
            <a:spAutoFit/>
          </a:bodyPr>
          <a:lstStyle/>
          <a:p>
            <a:r>
              <a:rPr lang="en-US" sz="2400" dirty="0">
                <a:latin typeface="+mj-lt"/>
              </a:rPr>
              <a:t>At the time GM made this loan, the entire van-customizing industry produced only about 17,000 customized vans a month. So McNamara was claiming to buy an entire month’s production. </a:t>
            </a:r>
          </a:p>
          <a:p>
            <a:endParaRPr lang="en-US" sz="2400" dirty="0">
              <a:latin typeface="+mj-lt"/>
            </a:endParaRPr>
          </a:p>
          <a:p>
            <a:r>
              <a:rPr lang="en-US" sz="2400" dirty="0">
                <a:latin typeface="+mj-lt"/>
              </a:rPr>
              <a:t>These large, luxurious, and gas-guzzling vehicles are designed for U.S. interstate highways. The recreational vehicle trade association says that only 1.35% (not quite 2800 vans) were exported in 1990. </a:t>
            </a:r>
          </a:p>
          <a:p>
            <a:endParaRPr lang="en-US" sz="2400" dirty="0">
              <a:latin typeface="+mj-lt"/>
            </a:endParaRPr>
          </a:p>
          <a:p>
            <a:r>
              <a:rPr lang="en-US" sz="2400" dirty="0">
                <a:latin typeface="+mj-lt"/>
              </a:rPr>
              <a:t>It’s not plausible to claim that 17,000 vans in a single month are being bought for export. </a:t>
            </a:r>
          </a:p>
        </p:txBody>
      </p:sp>
    </p:spTree>
    <p:extLst>
      <p:ext uri="{BB962C8B-B14F-4D97-AF65-F5344CB8AC3E}">
        <p14:creationId xmlns:p14="http://schemas.microsoft.com/office/powerpoint/2010/main" val="240756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The case of the </a:t>
            </a:r>
            <a:br>
              <a:rPr lang="en-US" sz="3600" b="1" dirty="0">
                <a:solidFill>
                  <a:schemeClr val="accent1"/>
                </a:solidFill>
              </a:rPr>
            </a:br>
            <a:r>
              <a:rPr lang="en-US" sz="3600" b="1" dirty="0">
                <a:solidFill>
                  <a:schemeClr val="accent1"/>
                </a:solidFill>
              </a:rPr>
              <a:t>missing vans 3</a:t>
            </a:r>
            <a:endParaRPr lang="en-US" sz="3600" dirty="0"/>
          </a:p>
        </p:txBody>
      </p:sp>
      <p:sp>
        <p:nvSpPr>
          <p:cNvPr id="8" name="Rectangle 7"/>
          <p:cNvSpPr/>
          <p:nvPr/>
        </p:nvSpPr>
        <p:spPr>
          <a:xfrm>
            <a:off x="301752" y="1737360"/>
            <a:ext cx="8759952" cy="4191000"/>
          </a:xfrm>
          <a:prstGeom prst="rect">
            <a:avLst/>
          </a:prstGeom>
        </p:spPr>
        <p:txBody>
          <a:bodyPr wrap="square">
            <a:spAutoFit/>
          </a:bodyPr>
          <a:lstStyle/>
          <a:p>
            <a:pPr lvl="0"/>
            <a:r>
              <a:rPr lang="en-US" sz="2400" dirty="0">
                <a:solidFill>
                  <a:prstClr val="black"/>
                </a:solidFill>
                <a:latin typeface="Arial"/>
              </a:rPr>
              <a:t>McNamara’s claimed purchases were large even when compared with total production of vans. Chevrolet, for example, produced 100,067 full-sized vans in all of 1990.</a:t>
            </a:r>
          </a:p>
          <a:p>
            <a:pPr lvl="0"/>
            <a:endParaRPr lang="en-US" sz="2400" dirty="0">
              <a:solidFill>
                <a:prstClr val="black"/>
              </a:solidFill>
              <a:latin typeface="Arial"/>
            </a:endParaRPr>
          </a:p>
          <a:p>
            <a:pPr lvl="0"/>
            <a:r>
              <a:rPr lang="en-US" sz="2400" dirty="0">
                <a:solidFill>
                  <a:prstClr val="black"/>
                </a:solidFill>
                <a:latin typeface="Arial"/>
              </a:rPr>
              <a:t>Having looked at the numbers, you can guess the rest. McNamara admitted in federal court in 1992 that he was defrauding GM on a massive scale. </a:t>
            </a:r>
          </a:p>
          <a:p>
            <a:pPr lvl="0"/>
            <a:endParaRPr lang="en-US" sz="2400" dirty="0">
              <a:solidFill>
                <a:prstClr val="black"/>
              </a:solidFill>
              <a:latin typeface="Arial"/>
            </a:endParaRPr>
          </a:p>
          <a:p>
            <a:pPr lvl="0"/>
            <a:r>
              <a:rPr lang="en-US" sz="2400" dirty="0">
                <a:solidFill>
                  <a:prstClr val="black"/>
                </a:solidFill>
                <a:latin typeface="Arial"/>
              </a:rPr>
              <a:t>The Indiana company was a shell company set up by McNamara, its invoices were phony, and the vans didn’t exist. </a:t>
            </a:r>
          </a:p>
        </p:txBody>
      </p:sp>
    </p:spTree>
    <p:extLst>
      <p:ext uri="{BB962C8B-B14F-4D97-AF65-F5344CB8AC3E}">
        <p14:creationId xmlns:p14="http://schemas.microsoft.com/office/powerpoint/2010/main" val="2203004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The case of the </a:t>
            </a:r>
            <a:br>
              <a:rPr lang="en-US" sz="3600" b="1" dirty="0">
                <a:solidFill>
                  <a:schemeClr val="accent1"/>
                </a:solidFill>
              </a:rPr>
            </a:br>
            <a:r>
              <a:rPr lang="en-US" sz="3600" b="1" dirty="0">
                <a:solidFill>
                  <a:schemeClr val="accent1"/>
                </a:solidFill>
              </a:rPr>
              <a:t>missing vans 4</a:t>
            </a:r>
            <a:endParaRPr lang="en-US" sz="3600" dirty="0"/>
          </a:p>
        </p:txBody>
      </p:sp>
      <p:sp>
        <p:nvSpPr>
          <p:cNvPr id="8" name="Rectangle 7"/>
          <p:cNvSpPr/>
          <p:nvPr/>
        </p:nvSpPr>
        <p:spPr>
          <a:xfrm>
            <a:off x="301752" y="1737360"/>
            <a:ext cx="8759952" cy="3416320"/>
          </a:xfrm>
          <a:prstGeom prst="rect">
            <a:avLst/>
          </a:prstGeom>
        </p:spPr>
        <p:txBody>
          <a:bodyPr wrap="square">
            <a:spAutoFit/>
          </a:bodyPr>
          <a:lstStyle/>
          <a:p>
            <a:pPr lvl="0"/>
            <a:r>
              <a:rPr lang="en-US" sz="2400" dirty="0">
                <a:solidFill>
                  <a:prstClr val="black"/>
                </a:solidFill>
                <a:latin typeface="Arial"/>
              </a:rPr>
              <a:t>McNamara borrowed vastly from GM, used most of each loan to pay off the previous loan (thus establishing a record as a good credit risk), and skimmed off a bit for himself. </a:t>
            </a:r>
          </a:p>
          <a:p>
            <a:pPr lvl="0"/>
            <a:endParaRPr lang="en-US" sz="2400" dirty="0">
              <a:solidFill>
                <a:prstClr val="black"/>
              </a:solidFill>
              <a:latin typeface="Arial"/>
            </a:endParaRPr>
          </a:p>
          <a:p>
            <a:pPr lvl="0"/>
            <a:r>
              <a:rPr lang="en-US" sz="2400" dirty="0">
                <a:solidFill>
                  <a:prstClr val="black"/>
                </a:solidFill>
                <a:latin typeface="Arial"/>
              </a:rPr>
              <a:t>In total, the amount he skimmed was over $400 million.</a:t>
            </a:r>
          </a:p>
          <a:p>
            <a:pPr lvl="0"/>
            <a:endParaRPr lang="en-US" sz="2400" dirty="0">
              <a:solidFill>
                <a:prstClr val="black"/>
              </a:solidFill>
              <a:latin typeface="Arial"/>
            </a:endParaRPr>
          </a:p>
          <a:p>
            <a:pPr lvl="0"/>
            <a:r>
              <a:rPr lang="en-US" sz="2400" dirty="0">
                <a:solidFill>
                  <a:prstClr val="black"/>
                </a:solidFill>
                <a:latin typeface="Arial"/>
              </a:rPr>
              <a:t>GM set aside $275 million to cover its losses. Two executives, who should have looked at the numbers relevant to their business, were fired.</a:t>
            </a:r>
          </a:p>
        </p:txBody>
      </p:sp>
    </p:spTree>
    <p:extLst>
      <p:ext uri="{BB962C8B-B14F-4D97-AF65-F5344CB8AC3E}">
        <p14:creationId xmlns:p14="http://schemas.microsoft.com/office/powerpoint/2010/main" val="1331111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Are the numbers plausible?</a:t>
            </a:r>
            <a:br>
              <a:rPr lang="en-US" sz="3600" b="1" dirty="0">
                <a:solidFill>
                  <a:schemeClr val="accent1"/>
                </a:solidFill>
              </a:rPr>
            </a:br>
            <a:endParaRPr lang="en-US" sz="3600" dirty="0"/>
          </a:p>
        </p:txBody>
      </p:sp>
      <p:sp>
        <p:nvSpPr>
          <p:cNvPr id="8" name="Rectangle 7"/>
          <p:cNvSpPr/>
          <p:nvPr/>
        </p:nvSpPr>
        <p:spPr>
          <a:xfrm>
            <a:off x="301752" y="1280160"/>
            <a:ext cx="8759952" cy="4401205"/>
          </a:xfrm>
          <a:prstGeom prst="rect">
            <a:avLst/>
          </a:prstGeom>
        </p:spPr>
        <p:txBody>
          <a:bodyPr wrap="square">
            <a:spAutoFit/>
          </a:bodyPr>
          <a:lstStyle/>
          <a:p>
            <a:r>
              <a:rPr lang="en-US" sz="2800" dirty="0">
                <a:latin typeface="+mj-lt"/>
              </a:rPr>
              <a:t>As the General Motors examples illustrate, you can often detect dubious numbers simply because they don’t seem plausible. </a:t>
            </a:r>
          </a:p>
          <a:p>
            <a:endParaRPr lang="en-US" sz="2800" dirty="0">
              <a:latin typeface="+mj-lt"/>
            </a:endParaRPr>
          </a:p>
          <a:p>
            <a:r>
              <a:rPr lang="en-US" sz="2800" dirty="0">
                <a:latin typeface="+mj-lt"/>
              </a:rPr>
              <a:t>Sometimes you can check an implausible number against data in reliable sources such as the annual Statistical Abstract of the United States. </a:t>
            </a:r>
          </a:p>
          <a:p>
            <a:endParaRPr lang="en-US" sz="2800" dirty="0">
              <a:latin typeface="+mj-lt"/>
            </a:endParaRPr>
          </a:p>
          <a:p>
            <a:r>
              <a:rPr lang="en-US" sz="2800" dirty="0">
                <a:latin typeface="+mj-lt"/>
              </a:rPr>
              <a:t>Sometimes, as the next example illustrates, you can do a calculation to show that a number isn’t realistic.</a:t>
            </a:r>
          </a:p>
        </p:txBody>
      </p:sp>
    </p:spTree>
    <p:extLst>
      <p:ext uri="{BB962C8B-B14F-4D97-AF65-F5344CB8AC3E}">
        <p14:creationId xmlns:p14="http://schemas.microsoft.com/office/powerpoint/2010/main" val="1820779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Now that’s relief! 1</a:t>
            </a:r>
            <a:br>
              <a:rPr lang="en-US" sz="3600" b="1" dirty="0">
                <a:solidFill>
                  <a:schemeClr val="accent1"/>
                </a:solidFill>
              </a:rPr>
            </a:br>
            <a:endParaRPr lang="en-US" sz="3600" dirty="0"/>
          </a:p>
        </p:txBody>
      </p:sp>
      <p:sp>
        <p:nvSpPr>
          <p:cNvPr id="8" name="Rectangle 7"/>
          <p:cNvSpPr/>
          <p:nvPr/>
        </p:nvSpPr>
        <p:spPr>
          <a:xfrm>
            <a:off x="301752" y="1280160"/>
            <a:ext cx="4191000" cy="4524315"/>
          </a:xfrm>
          <a:prstGeom prst="rect">
            <a:avLst/>
          </a:prstGeom>
        </p:spPr>
        <p:txBody>
          <a:bodyPr wrap="square">
            <a:spAutoFit/>
          </a:bodyPr>
          <a:lstStyle/>
          <a:p>
            <a:r>
              <a:rPr lang="en-US" sz="2400" dirty="0">
                <a:latin typeface="+mj-lt"/>
              </a:rPr>
              <a:t>Hurricane Katrina struck the Gulf Coast in August 2005 and caused massive destruction. </a:t>
            </a:r>
          </a:p>
          <a:p>
            <a:endParaRPr lang="en-US" sz="2400" dirty="0">
              <a:latin typeface="+mj-lt"/>
            </a:endParaRPr>
          </a:p>
          <a:p>
            <a:r>
              <a:rPr lang="en-US" sz="2400" dirty="0">
                <a:latin typeface="+mj-lt"/>
              </a:rPr>
              <a:t>In September 2005, Senators Mary Landrieu (Democrat) and David Vitter (Republican) of Louisiana introduced the Hurricane Katrina Disaster Relief and Economic Recovery Act in Congress. </a:t>
            </a:r>
          </a:p>
        </p:txBody>
      </p:sp>
      <p:pic>
        <p:nvPicPr>
          <p:cNvPr id="2050" name="Picture 2" descr="Two houses flooded from a hurricane. A boat is floating next to the two hou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7687" y="1445070"/>
            <a:ext cx="4038600" cy="3125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389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chor="t">
            <a:noAutofit/>
          </a:bodyPr>
          <a:lstStyle/>
          <a:p>
            <a:r>
              <a:rPr lang="en-US" sz="3600" b="1" dirty="0">
                <a:solidFill>
                  <a:schemeClr val="accent6"/>
                </a:solidFill>
              </a:rPr>
              <a:t>Example: Now that’s relief! 2</a:t>
            </a:r>
          </a:p>
        </p:txBody>
      </p:sp>
      <p:sp>
        <p:nvSpPr>
          <p:cNvPr id="3" name="Rectangle 2"/>
          <p:cNvSpPr/>
          <p:nvPr/>
        </p:nvSpPr>
        <p:spPr>
          <a:xfrm>
            <a:off x="301752" y="1828800"/>
            <a:ext cx="4041648" cy="3108543"/>
          </a:xfrm>
          <a:prstGeom prst="rect">
            <a:avLst/>
          </a:prstGeom>
        </p:spPr>
        <p:txBody>
          <a:bodyPr wrap="square">
            <a:spAutoFit/>
          </a:bodyPr>
          <a:lstStyle/>
          <a:p>
            <a:r>
              <a:rPr lang="en-US" sz="2800" dirty="0">
                <a:latin typeface="+mj-lt"/>
              </a:rPr>
              <a:t>This bill sought a total of $250 billion in federal funds to provide long-term relief and assistance to the people of New Orleans and the Gulf Coast. </a:t>
            </a:r>
          </a:p>
        </p:txBody>
      </p:sp>
      <p:pic>
        <p:nvPicPr>
          <p:cNvPr id="5" name="Picture 2" descr="Two houses flooded from a hurricane. A boat is floating next to the two hou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1144" y="1737360"/>
            <a:ext cx="4038600" cy="3125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515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6"/>
                </a:solidFill>
              </a:rPr>
              <a:t>Example: Now that’s relief! 3</a:t>
            </a:r>
            <a:br>
              <a:rPr lang="en-US" sz="3600" b="1" dirty="0">
                <a:solidFill>
                  <a:schemeClr val="accent6"/>
                </a:solidFill>
              </a:rPr>
            </a:b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645920"/>
                <a:ext cx="8759952" cy="5264775"/>
              </a:xfrm>
              <a:prstGeom prst="rect">
                <a:avLst/>
              </a:prstGeom>
            </p:spPr>
            <p:txBody>
              <a:bodyPr wrap="square">
                <a:spAutoFit/>
              </a:bodyPr>
              <a:lstStyle/>
              <a:p>
                <a:r>
                  <a:rPr lang="en-US" sz="2400" dirty="0">
                    <a:latin typeface="+mj-lt"/>
                  </a:rPr>
                  <a:t>Not all of this was to be spent on New Orleans alone, and the money was not meant to be distributed directly to residents affected by the hurricane.</a:t>
                </a:r>
              </a:p>
              <a:p>
                <a:endParaRPr lang="en-US" sz="2400" dirty="0">
                  <a:latin typeface="+mj-lt"/>
                </a:endParaRPr>
              </a:p>
              <a:p>
                <a:r>
                  <a:rPr lang="en-US" sz="2400" dirty="0">
                    <a:latin typeface="+mj-lt"/>
                  </a:rPr>
                  <a:t>However, at the time, several people noticed that if you were one of the 484,674 residents of New Orleans, $250 billion in federal funds was the equivalent of</a:t>
                </a:r>
              </a:p>
              <a:p>
                <a:endParaRPr lang="en-US" sz="2400" dirty="0">
                  <a:latin typeface="+mj-lt"/>
                </a:endParaRPr>
              </a:p>
              <a:p>
                <a:pPr/>
                <a14:m>
                  <m:oMathPara xmlns:m="http://schemas.openxmlformats.org/officeDocument/2006/math">
                    <m:oMathParaPr>
                      <m:jc m:val="centerGroup"/>
                    </m:oMathParaPr>
                    <m:oMath xmlns:m="http://schemas.openxmlformats.org/officeDocument/2006/math">
                      <m:r>
                        <a:rPr lang="en-US" sz="2400" b="0" i="1" smtClean="0">
                          <a:latin typeface="Cambria Math"/>
                        </a:rPr>
                        <m:t>𝑑𝑜𝑙𝑙𝑎𝑟𝑠</m:t>
                      </m:r>
                      <m:r>
                        <a:rPr lang="en-US" sz="2400" b="0" i="1" smtClean="0">
                          <a:latin typeface="Cambria Math"/>
                        </a:rPr>
                        <m:t> </m:t>
                      </m:r>
                      <m:r>
                        <a:rPr lang="en-US" sz="2400" b="0" i="1" smtClean="0">
                          <a:latin typeface="Cambria Math"/>
                        </a:rPr>
                        <m:t>𝑝𝑒𝑟</m:t>
                      </m:r>
                      <m:r>
                        <a:rPr lang="en-US" sz="2400" b="0" i="1" smtClean="0">
                          <a:latin typeface="Cambria Math"/>
                        </a:rPr>
                        <m:t> </m:t>
                      </m:r>
                      <m:r>
                        <a:rPr lang="en-US" sz="2400" b="0" i="1" smtClean="0">
                          <a:latin typeface="Cambria Math"/>
                        </a:rPr>
                        <m:t>𝑟𝑒𝑠𝑖𝑑𝑒𝑛𝑡</m:t>
                      </m:r>
                      <m:r>
                        <a:rPr lang="en-US" sz="2400" b="0" i="1" smtClean="0">
                          <a:latin typeface="Cambria Math"/>
                        </a:rPr>
                        <m:t>= </m:t>
                      </m:r>
                      <m:f>
                        <m:fPr>
                          <m:ctrlPr>
                            <a:rPr lang="en-US" sz="2400" b="0" i="1" smtClean="0">
                              <a:latin typeface="Cambria Math" panose="02040503050406030204" pitchFamily="18" charset="0"/>
                            </a:rPr>
                          </m:ctrlPr>
                        </m:fPr>
                        <m:num>
                          <m:r>
                            <a:rPr lang="en-US" sz="2400" b="0" i="1" smtClean="0">
                              <a:latin typeface="Cambria Math"/>
                            </a:rPr>
                            <m:t>250,000,000,000</m:t>
                          </m:r>
                        </m:num>
                        <m:den>
                          <m:r>
                            <a:rPr lang="en-US" sz="2400" b="0" i="1" smtClean="0">
                              <a:latin typeface="Cambria Math"/>
                            </a:rPr>
                            <m:t>484,674</m:t>
                          </m:r>
                        </m:den>
                      </m:f>
                      <m:r>
                        <a:rPr lang="en-US" sz="2400" b="0" i="1" smtClean="0">
                          <a:latin typeface="Cambria Math"/>
                        </a:rPr>
                        <m:t>=515</m:t>
                      </m:r>
                      <m:r>
                        <a:rPr lang="en-US" sz="2400" b="0" i="1" smtClean="0">
                          <a:latin typeface="Cambria Math" panose="02040503050406030204" pitchFamily="18" charset="0"/>
                        </a:rPr>
                        <m:t>,</m:t>
                      </m:r>
                      <m:r>
                        <a:rPr lang="en-US" sz="2400" b="0" i="1" smtClean="0">
                          <a:latin typeface="Cambria Math"/>
                        </a:rPr>
                        <m:t>810.60</m:t>
                      </m:r>
                    </m:oMath>
                  </m:oMathPara>
                </a14:m>
                <a:endParaRPr lang="en-US" sz="2400" dirty="0">
                  <a:latin typeface="+mj-lt"/>
                </a:endParaRPr>
              </a:p>
              <a:p>
                <a:endParaRPr lang="en-US" sz="2400" dirty="0">
                  <a:latin typeface="+mj-lt"/>
                </a:endParaRPr>
              </a:p>
              <a:p>
                <a:r>
                  <a:rPr lang="en-US" sz="2400" dirty="0">
                    <a:latin typeface="+mj-lt"/>
                  </a:rPr>
                  <a:t>This would mean that a family of four would receive about $2,063,243!</a:t>
                </a:r>
              </a:p>
              <a:p>
                <a:pPr marL="514350" indent="-514350">
                  <a:buAutoNum type="alphaUcPeriod"/>
                </a:pPr>
                <a:endParaRPr lang="en-US" sz="2400" dirty="0">
                  <a:latin typeface="+mj-lt"/>
                </a:endParaRPr>
              </a:p>
            </p:txBody>
          </p:sp>
        </mc:Choice>
        <mc:Fallback xmlns="">
          <p:sp>
            <p:nvSpPr>
              <p:cNvPr id="8" name="Rectangle 7"/>
              <p:cNvSpPr>
                <a:spLocks noRot="1" noChangeAspect="1" noMove="1" noResize="1" noEditPoints="1" noAdjustHandles="1" noChangeArrowheads="1" noChangeShapeType="1" noTextEdit="1"/>
              </p:cNvSpPr>
              <p:nvPr/>
            </p:nvSpPr>
            <p:spPr>
              <a:xfrm>
                <a:off x="301752" y="1645920"/>
                <a:ext cx="8759952" cy="5264775"/>
              </a:xfrm>
              <a:prstGeom prst="rect">
                <a:avLst/>
              </a:prstGeom>
              <a:blipFill>
                <a:blip r:embed="rId3"/>
                <a:stretch>
                  <a:fillRect l="-1113" t="-810"/>
                </a:stretch>
              </a:blipFill>
            </p:spPr>
            <p:txBody>
              <a:bodyPr/>
              <a:lstStyle/>
              <a:p>
                <a:r>
                  <a:rPr lang="en-US">
                    <a:noFill/>
                  </a:rPr>
                  <a:t> </a:t>
                </a:r>
              </a:p>
            </p:txBody>
          </p:sp>
        </mc:Fallback>
      </mc:AlternateContent>
    </p:spTree>
    <p:extLst>
      <p:ext uri="{BB962C8B-B14F-4D97-AF65-F5344CB8AC3E}">
        <p14:creationId xmlns:p14="http://schemas.microsoft.com/office/powerpoint/2010/main" val="512587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Are the numbers too </a:t>
            </a:r>
            <a:br>
              <a:rPr lang="en-US" sz="3600" b="1" dirty="0">
                <a:solidFill>
                  <a:schemeClr val="accent1"/>
                </a:solidFill>
              </a:rPr>
            </a:br>
            <a:r>
              <a:rPr lang="en-US" sz="3600" b="1" dirty="0">
                <a:solidFill>
                  <a:schemeClr val="accent1"/>
                </a:solidFill>
              </a:rPr>
              <a:t>good to be true?</a:t>
            </a:r>
            <a:endParaRPr lang="en-US" sz="3600" dirty="0"/>
          </a:p>
        </p:txBody>
      </p:sp>
      <p:sp>
        <p:nvSpPr>
          <p:cNvPr id="8" name="Rectangle 7"/>
          <p:cNvSpPr/>
          <p:nvPr/>
        </p:nvSpPr>
        <p:spPr>
          <a:xfrm>
            <a:off x="301752" y="1645920"/>
            <a:ext cx="8759952" cy="4524315"/>
          </a:xfrm>
          <a:prstGeom prst="rect">
            <a:avLst/>
          </a:prstGeom>
        </p:spPr>
        <p:txBody>
          <a:bodyPr wrap="square">
            <a:spAutoFit/>
          </a:bodyPr>
          <a:lstStyle/>
          <a:p>
            <a:r>
              <a:rPr lang="en-US" sz="2400" dirty="0">
                <a:latin typeface="+mj-lt"/>
              </a:rPr>
              <a:t>Too much precision or regularity can lead to suspicion, as when a student’s lab report contains data that are exactly as the theory predicts. </a:t>
            </a:r>
          </a:p>
          <a:p>
            <a:endParaRPr lang="en-US" sz="2400" dirty="0">
              <a:latin typeface="+mj-lt"/>
            </a:endParaRPr>
          </a:p>
          <a:p>
            <a:r>
              <a:rPr lang="en-US" sz="2400" dirty="0">
                <a:latin typeface="+mj-lt"/>
              </a:rPr>
              <a:t>The laboratory instructor knows that the accuracy of the equipment and the student’s laboratory technique are not good enough to give such perfect results. </a:t>
            </a:r>
          </a:p>
          <a:p>
            <a:endParaRPr lang="en-US" sz="2400" dirty="0">
              <a:latin typeface="+mj-lt"/>
            </a:endParaRPr>
          </a:p>
          <a:p>
            <a:r>
              <a:rPr lang="en-US" sz="2400" dirty="0">
                <a:latin typeface="+mj-lt"/>
              </a:rPr>
              <a:t>He suspects that the student made them up. </a:t>
            </a:r>
          </a:p>
          <a:p>
            <a:endParaRPr lang="en-US" sz="2400" dirty="0">
              <a:latin typeface="+mj-lt"/>
            </a:endParaRPr>
          </a:p>
          <a:p>
            <a:r>
              <a:rPr lang="en-US" sz="2400" dirty="0">
                <a:latin typeface="+mj-lt"/>
              </a:rPr>
              <a:t>Here is an example drawn from an article in Science about fraud in medical research.</a:t>
            </a:r>
          </a:p>
        </p:txBody>
      </p:sp>
    </p:spTree>
    <p:extLst>
      <p:ext uri="{BB962C8B-B14F-4D97-AF65-F5344CB8AC3E}">
        <p14:creationId xmlns:p14="http://schemas.microsoft.com/office/powerpoint/2010/main" val="425125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More fake data</a:t>
            </a:r>
            <a:br>
              <a:rPr lang="en-US" sz="3600" b="1" dirty="0">
                <a:solidFill>
                  <a:schemeClr val="accent1"/>
                </a:solidFill>
              </a:rPr>
            </a:br>
            <a:endParaRPr lang="en-US" sz="3600" dirty="0"/>
          </a:p>
        </p:txBody>
      </p:sp>
      <p:sp>
        <p:nvSpPr>
          <p:cNvPr id="8" name="Rectangle 7"/>
          <p:cNvSpPr/>
          <p:nvPr/>
        </p:nvSpPr>
        <p:spPr>
          <a:xfrm>
            <a:off x="301752" y="1371600"/>
            <a:ext cx="8759952" cy="4893647"/>
          </a:xfrm>
          <a:prstGeom prst="rect">
            <a:avLst/>
          </a:prstGeom>
        </p:spPr>
        <p:txBody>
          <a:bodyPr wrap="square">
            <a:spAutoFit/>
          </a:bodyPr>
          <a:lstStyle/>
          <a:p>
            <a:r>
              <a:rPr lang="en-US" sz="2400" dirty="0">
                <a:latin typeface="+mj-lt"/>
              </a:rPr>
              <a:t>“</a:t>
            </a:r>
            <a:r>
              <a:rPr lang="en-US" sz="2400" dirty="0" err="1">
                <a:latin typeface="+mj-lt"/>
              </a:rPr>
              <a:t>Lasker</a:t>
            </a:r>
            <a:r>
              <a:rPr lang="en-US" sz="2400" dirty="0">
                <a:latin typeface="+mj-lt"/>
              </a:rPr>
              <a:t> had been asked to write a letter of support. But in reading two of </a:t>
            </a:r>
            <a:r>
              <a:rPr lang="en-US" sz="2400" dirty="0" err="1">
                <a:latin typeface="+mj-lt"/>
              </a:rPr>
              <a:t>Slutsky’s</a:t>
            </a:r>
            <a:r>
              <a:rPr lang="en-US" sz="2400" dirty="0">
                <a:latin typeface="+mj-lt"/>
              </a:rPr>
              <a:t> papers side by side, he suspected that the same ‘control’ animals had been used in both without mention of the fact in either. Identical data points appeared in both articles, but . . . the actual number of animals cited in each case was different. This suggested at best a sloppy approach to the facts. Almost immediately after being asked about the statistical discrepancies, </a:t>
            </a:r>
            <a:r>
              <a:rPr lang="en-US" sz="2400" dirty="0" err="1">
                <a:latin typeface="+mj-lt"/>
              </a:rPr>
              <a:t>Slutsky</a:t>
            </a:r>
            <a:r>
              <a:rPr lang="en-US" sz="2400" dirty="0">
                <a:latin typeface="+mj-lt"/>
              </a:rPr>
              <a:t> resigned and left San Diego.”</a:t>
            </a:r>
          </a:p>
          <a:p>
            <a:endParaRPr lang="en-US" sz="2400" dirty="0">
              <a:latin typeface="+mj-lt"/>
            </a:endParaRPr>
          </a:p>
          <a:p>
            <a:r>
              <a:rPr lang="en-US" sz="2400" dirty="0">
                <a:latin typeface="+mj-lt"/>
              </a:rPr>
              <a:t>In this case, suspicious regularity (identical data points) combined with inconsistency (different numbers of animals) led a careful reader to suspect fraud.</a:t>
            </a:r>
          </a:p>
        </p:txBody>
      </p:sp>
    </p:spTree>
    <p:extLst>
      <p:ext uri="{BB962C8B-B14F-4D97-AF65-F5344CB8AC3E}">
        <p14:creationId xmlns:p14="http://schemas.microsoft.com/office/powerpoint/2010/main" val="3308656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noAutofit/>
          </a:bodyPr>
          <a:lstStyle/>
          <a:p>
            <a:r>
              <a:rPr lang="en-US" sz="3600" b="1" dirty="0">
                <a:solidFill>
                  <a:schemeClr val="accent1"/>
                </a:solidFill>
              </a:rPr>
              <a:t>Case study: </a:t>
            </a:r>
            <a:br>
              <a:rPr lang="en-US" sz="3600" b="1" dirty="0">
                <a:solidFill>
                  <a:schemeClr val="accent1"/>
                </a:solidFill>
              </a:rPr>
            </a:br>
            <a:r>
              <a:rPr lang="en-US" sz="3600" b="1" dirty="0">
                <a:solidFill>
                  <a:schemeClr val="accent1"/>
                </a:solidFill>
              </a:rPr>
              <a:t>Do the Numbers Make Sense? 1</a:t>
            </a:r>
            <a:endParaRPr lang="en-US" sz="3600" dirty="0"/>
          </a:p>
        </p:txBody>
      </p:sp>
      <p:sp>
        <p:nvSpPr>
          <p:cNvPr id="13" name="Rectangle 12"/>
          <p:cNvSpPr/>
          <p:nvPr/>
        </p:nvSpPr>
        <p:spPr>
          <a:xfrm>
            <a:off x="301752" y="1554480"/>
            <a:ext cx="4498848" cy="4154984"/>
          </a:xfrm>
          <a:prstGeom prst="rect">
            <a:avLst/>
          </a:prstGeom>
        </p:spPr>
        <p:txBody>
          <a:bodyPr wrap="square">
            <a:spAutoFit/>
          </a:bodyPr>
          <a:lstStyle/>
          <a:p>
            <a:r>
              <a:rPr lang="en-US" sz="2400" dirty="0">
                <a:latin typeface="+mj-lt"/>
              </a:rPr>
              <a:t>Every autumn, U.S. News &amp; World Report publishes a story ranking accredited four-year colleges and universities throughout the United States. These rankings by U.S. News &amp; World Report are very influential in determining public opinion about the quality of the nation’s colleges and universities. </a:t>
            </a:r>
          </a:p>
        </p:txBody>
      </p:sp>
      <p:pic>
        <p:nvPicPr>
          <p:cNvPr id="1026" name="Picture 2" descr="College students chatting and sitting on a campus la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752600"/>
            <a:ext cx="3733800" cy="3744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533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Is the arithmetic right?</a:t>
            </a:r>
            <a:br>
              <a:rPr lang="en-US" sz="3600" b="1" dirty="0">
                <a:solidFill>
                  <a:schemeClr val="accent1"/>
                </a:solidFill>
              </a:rPr>
            </a:br>
            <a:endParaRPr lang="en-US" sz="3600" dirty="0"/>
          </a:p>
        </p:txBody>
      </p:sp>
      <p:sp>
        <p:nvSpPr>
          <p:cNvPr id="8" name="Rectangle 7"/>
          <p:cNvSpPr/>
          <p:nvPr/>
        </p:nvSpPr>
        <p:spPr>
          <a:xfrm>
            <a:off x="301752" y="1737360"/>
            <a:ext cx="8759952" cy="1815882"/>
          </a:xfrm>
          <a:prstGeom prst="rect">
            <a:avLst/>
          </a:prstGeom>
        </p:spPr>
        <p:txBody>
          <a:bodyPr wrap="square">
            <a:spAutoFit/>
          </a:bodyPr>
          <a:lstStyle/>
          <a:p>
            <a:r>
              <a:rPr lang="en-US" sz="2800" dirty="0">
                <a:latin typeface="+mj-lt"/>
              </a:rPr>
              <a:t>Conclusions that are wrong or just incomprehensible are often the result of small arithmetic errors. Rates and percentages cause particular trouble.</a:t>
            </a:r>
          </a:p>
          <a:p>
            <a:endParaRPr lang="en-US" sz="2800" dirty="0">
              <a:latin typeface="+mj-lt"/>
            </a:endParaRPr>
          </a:p>
        </p:txBody>
      </p:sp>
    </p:spTree>
    <p:extLst>
      <p:ext uri="{BB962C8B-B14F-4D97-AF65-F5344CB8AC3E}">
        <p14:creationId xmlns:p14="http://schemas.microsoft.com/office/powerpoint/2010/main" val="2009390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Oh, those </a:t>
            </a:r>
            <a:r>
              <a:rPr lang="en-US" sz="3600" b="1" dirty="0" err="1">
                <a:solidFill>
                  <a:schemeClr val="accent1"/>
                </a:solidFill>
              </a:rPr>
              <a:t>percents</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280160"/>
            <a:ext cx="8759952" cy="4832092"/>
          </a:xfrm>
          <a:prstGeom prst="rect">
            <a:avLst/>
          </a:prstGeom>
        </p:spPr>
        <p:txBody>
          <a:bodyPr wrap="square">
            <a:spAutoFit/>
          </a:bodyPr>
          <a:lstStyle/>
          <a:p>
            <a:r>
              <a:rPr lang="en-US" sz="2800" dirty="0">
                <a:latin typeface="+mj-lt"/>
              </a:rPr>
              <a:t>A newsletter for female university teachers asked, “Does it matter that women are 550% (five and a half times) less likely than men to be appointed to a professional grade?” </a:t>
            </a:r>
          </a:p>
          <a:p>
            <a:endParaRPr lang="en-US" sz="2800" dirty="0">
              <a:latin typeface="+mj-lt"/>
            </a:endParaRPr>
          </a:p>
          <a:p>
            <a:r>
              <a:rPr lang="en-US" sz="2800" dirty="0">
                <a:latin typeface="+mj-lt"/>
              </a:rPr>
              <a:t>Now, 100% of something is all there is. If you take away 100%, there is nothing left. We have no idea what “550% less likely” might mean. Although we can’t be sure, it is possible that the newsletter meant that the likelihood for women is the likelihood for men divided by 5.5. </a:t>
            </a:r>
          </a:p>
        </p:txBody>
      </p:sp>
    </p:spTree>
    <p:extLst>
      <p:ext uri="{BB962C8B-B14F-4D97-AF65-F5344CB8AC3E}">
        <p14:creationId xmlns:p14="http://schemas.microsoft.com/office/powerpoint/2010/main" val="2415965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Oh, those </a:t>
            </a:r>
            <a:r>
              <a:rPr lang="en-US" sz="3600" b="1" dirty="0" err="1">
                <a:solidFill>
                  <a:schemeClr val="accent1"/>
                </a:solidFill>
              </a:rPr>
              <a:t>percents</a:t>
            </a:r>
            <a:r>
              <a:rPr lang="en-US" sz="3600" b="1" dirty="0">
                <a:solidFill>
                  <a:schemeClr val="accent1"/>
                </a:solidFill>
              </a:rPr>
              <a:t> (continued)</a:t>
            </a:r>
            <a:endParaRPr lang="en-US" sz="3600" dirty="0"/>
          </a:p>
        </p:txBody>
      </p:sp>
      <mc:AlternateContent xmlns:mc="http://schemas.openxmlformats.org/markup-compatibility/2006" xmlns:a14="http://schemas.microsoft.com/office/drawing/2010/main">
        <mc:Choice Requires="a14">
          <p:sp>
            <p:nvSpPr>
              <p:cNvPr id="8" name="Rectangle 7"/>
              <p:cNvSpPr/>
              <p:nvPr/>
            </p:nvSpPr>
            <p:spPr>
              <a:xfrm>
                <a:off x="301752" y="1828800"/>
                <a:ext cx="8759952" cy="4883581"/>
              </a:xfrm>
              <a:prstGeom prst="rect">
                <a:avLst/>
              </a:prstGeom>
            </p:spPr>
            <p:txBody>
              <a:bodyPr wrap="square">
                <a:spAutoFit/>
              </a:bodyPr>
              <a:lstStyle/>
              <a:p>
                <a:r>
                  <a:rPr lang="en-US" sz="2400" dirty="0">
                    <a:latin typeface="+mj-lt"/>
                  </a:rPr>
                  <a:t>In this case, the percentage decrease would be</a:t>
                </a:r>
              </a:p>
              <a:p>
                <a:endParaRPr lang="en-US" sz="2400" dirty="0">
                  <a:latin typeface="+mj-lt"/>
                </a:endParaRPr>
              </a:p>
              <a:p>
                <a:endParaRPr lang="en-US" sz="2400" dirty="0">
                  <a:latin typeface="+mj-lt"/>
                </a:endParaRPr>
              </a:p>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a:rPr>
                            <m:t>𝑙𝑖𝑘𝑒𝑙𝑖h𝑜𝑜𝑑</m:t>
                          </m:r>
                          <m:r>
                            <a:rPr lang="en-US" sz="2400" b="0" i="1" smtClean="0">
                              <a:latin typeface="Cambria Math"/>
                            </a:rPr>
                            <m:t> </m:t>
                          </m:r>
                          <m:r>
                            <a:rPr lang="en-US" sz="2400" b="0" i="1" smtClean="0">
                              <a:latin typeface="Cambria Math"/>
                            </a:rPr>
                            <m:t>𝑓𝑜𝑟</m:t>
                          </m:r>
                          <m:r>
                            <a:rPr lang="en-US" sz="2400" b="0" i="1" smtClean="0">
                              <a:latin typeface="Cambria Math"/>
                            </a:rPr>
                            <m:t> </m:t>
                          </m:r>
                          <m:r>
                            <a:rPr lang="en-US" sz="2400" b="0" i="1" smtClean="0">
                              <a:latin typeface="Cambria Math"/>
                            </a:rPr>
                            <m:t>𝑤𝑜𝑚𝑒𝑛</m:t>
                          </m:r>
                          <m:r>
                            <a:rPr lang="en-US" sz="2400" b="0" i="1" smtClean="0">
                              <a:latin typeface="Cambria Math"/>
                            </a:rPr>
                            <m:t>−</m:t>
                          </m:r>
                          <m:r>
                            <a:rPr lang="en-US" sz="2400" b="0" i="1" smtClean="0">
                              <a:latin typeface="Cambria Math"/>
                            </a:rPr>
                            <m:t>𝑙𝑖𝑘𝑒𝑙𝑖h𝑜𝑜𝑑</m:t>
                          </m:r>
                          <m:r>
                            <a:rPr lang="en-US" sz="2400" b="0" i="1" smtClean="0">
                              <a:latin typeface="Cambria Math"/>
                            </a:rPr>
                            <m:t> </m:t>
                          </m:r>
                          <m:r>
                            <a:rPr lang="en-US" sz="2400" b="0" i="1" smtClean="0">
                              <a:latin typeface="Cambria Math"/>
                            </a:rPr>
                            <m:t>𝑓𝑜𝑟</m:t>
                          </m:r>
                          <m:r>
                            <a:rPr lang="en-US" sz="2400" b="0" i="1" smtClean="0">
                              <a:latin typeface="Cambria Math"/>
                            </a:rPr>
                            <m:t> </m:t>
                          </m:r>
                          <m:r>
                            <a:rPr lang="en-US" sz="2400" b="0" i="1" smtClean="0">
                              <a:latin typeface="Cambria Math"/>
                            </a:rPr>
                            <m:t>𝑚𝑒𝑛</m:t>
                          </m:r>
                        </m:num>
                        <m:den>
                          <m:r>
                            <a:rPr lang="en-US" sz="2400" b="0" i="1" smtClean="0">
                              <a:latin typeface="Cambria Math"/>
                            </a:rPr>
                            <m:t>𝑙𝑖𝑘𝑒𝑙𝑖h𝑜𝑜𝑑</m:t>
                          </m:r>
                          <m:r>
                            <a:rPr lang="en-US" sz="2400" b="0" i="1" smtClean="0">
                              <a:latin typeface="Cambria Math"/>
                            </a:rPr>
                            <m:t> </m:t>
                          </m:r>
                          <m:r>
                            <a:rPr lang="en-US" sz="2400" b="0" i="1" smtClean="0">
                              <a:latin typeface="Cambria Math"/>
                            </a:rPr>
                            <m:t>𝑓𝑜𝑟</m:t>
                          </m:r>
                          <m:r>
                            <a:rPr lang="en-US" sz="2400" b="0" i="1" smtClean="0">
                              <a:latin typeface="Cambria Math"/>
                            </a:rPr>
                            <m:t> </m:t>
                          </m:r>
                          <m:r>
                            <a:rPr lang="en-US" sz="2400" b="0" i="1" smtClean="0">
                              <a:latin typeface="Cambria Math"/>
                            </a:rPr>
                            <m:t>𝑚𝑒𝑛</m:t>
                          </m:r>
                        </m:den>
                      </m:f>
                      <m:r>
                        <a:rPr lang="en-US" sz="2400" b="0" i="1" smtClean="0">
                          <a:latin typeface="Cambria Math"/>
                        </a:rPr>
                        <m:t>=</m:t>
                      </m:r>
                    </m:oMath>
                  </m:oMathPara>
                </a14:m>
                <a:endParaRPr lang="en-US" sz="2400" b="0" dirty="0">
                  <a:latin typeface="+mj-lt"/>
                </a:endParaRPr>
              </a:p>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f>
                            <m:fPr>
                              <m:type m:val="skw"/>
                              <m:ctrlPr>
                                <a:rPr lang="en-US" sz="2400" i="1" smtClean="0">
                                  <a:latin typeface="Cambria Math" panose="02040503050406030204" pitchFamily="18" charset="0"/>
                                </a:rPr>
                              </m:ctrlPr>
                            </m:fPr>
                            <m:num>
                              <m:r>
                                <a:rPr lang="en-US" sz="2400" b="0" i="1" smtClean="0">
                                  <a:latin typeface="Cambria Math"/>
                                </a:rPr>
                                <m:t>𝑙𝑖𝑘𝑒𝑙𝑖h𝑜𝑜𝑑</m:t>
                              </m:r>
                              <m:r>
                                <a:rPr lang="en-US" sz="2400" b="0" i="1" smtClean="0">
                                  <a:latin typeface="Cambria Math"/>
                                </a:rPr>
                                <m:t> </m:t>
                              </m:r>
                              <m:r>
                                <a:rPr lang="en-US" sz="2400" b="0" i="1" smtClean="0">
                                  <a:latin typeface="Cambria Math"/>
                                </a:rPr>
                                <m:t>𝑓𝑜𝑟</m:t>
                              </m:r>
                              <m:r>
                                <a:rPr lang="en-US" sz="2400" b="0" i="1" smtClean="0">
                                  <a:latin typeface="Cambria Math"/>
                                </a:rPr>
                                <m:t> </m:t>
                              </m:r>
                              <m:r>
                                <a:rPr lang="en-US" sz="2400" b="0" i="1" smtClean="0">
                                  <a:latin typeface="Cambria Math"/>
                                </a:rPr>
                                <m:t>𝑚𝑒𝑛</m:t>
                              </m:r>
                            </m:num>
                            <m:den>
                              <m:r>
                                <a:rPr lang="en-US" sz="2400" b="0" i="1" smtClean="0">
                                  <a:latin typeface="Cambria Math"/>
                                </a:rPr>
                                <m:t>5.5</m:t>
                              </m:r>
                            </m:den>
                          </m:f>
                          <m:r>
                            <a:rPr lang="en-US" sz="2400" b="0" i="1" smtClean="0">
                              <a:latin typeface="Cambria Math"/>
                            </a:rPr>
                            <m:t>−</m:t>
                          </m:r>
                          <m:r>
                            <a:rPr lang="en-US" sz="2400" b="0" i="1" smtClean="0">
                              <a:latin typeface="Cambria Math"/>
                            </a:rPr>
                            <m:t>𝑙𝑖𝑘𝑒𝑙𝑖h𝑜𝑜𝑑</m:t>
                          </m:r>
                          <m:r>
                            <a:rPr lang="en-US" sz="2400" b="0" i="1" smtClean="0">
                              <a:latin typeface="Cambria Math"/>
                            </a:rPr>
                            <m:t> </m:t>
                          </m:r>
                          <m:r>
                            <a:rPr lang="en-US" sz="2400" b="0" i="1" smtClean="0">
                              <a:latin typeface="Cambria Math"/>
                            </a:rPr>
                            <m:t>𝑓𝑜𝑟</m:t>
                          </m:r>
                          <m:r>
                            <a:rPr lang="en-US" sz="2400" b="0" i="1" smtClean="0">
                              <a:latin typeface="Cambria Math"/>
                            </a:rPr>
                            <m:t> </m:t>
                          </m:r>
                          <m:r>
                            <a:rPr lang="en-US" sz="2400" b="0" i="1" smtClean="0">
                              <a:latin typeface="Cambria Math"/>
                            </a:rPr>
                            <m:t>𝑚𝑒𝑛</m:t>
                          </m:r>
                        </m:num>
                        <m:den>
                          <m:r>
                            <a:rPr lang="en-US" sz="2400" b="0" i="1" smtClean="0">
                              <a:latin typeface="Cambria Math"/>
                            </a:rPr>
                            <m:t>𝑙𝑖𝑘𝑒𝑙𝑖h𝑜𝑜𝑑</m:t>
                          </m:r>
                          <m:r>
                            <a:rPr lang="en-US" sz="2400" b="0" i="1" smtClean="0">
                              <a:latin typeface="Cambria Math"/>
                            </a:rPr>
                            <m:t> </m:t>
                          </m:r>
                          <m:r>
                            <a:rPr lang="en-US" sz="2400" b="0" i="1" smtClean="0">
                              <a:latin typeface="Cambria Math"/>
                            </a:rPr>
                            <m:t>𝑓𝑜𝑟</m:t>
                          </m:r>
                          <m:r>
                            <a:rPr lang="en-US" sz="2400" b="0" i="1" smtClean="0">
                              <a:latin typeface="Cambria Math"/>
                            </a:rPr>
                            <m:t> </m:t>
                          </m:r>
                          <m:r>
                            <a:rPr lang="en-US" sz="2400" b="0" i="1" smtClean="0">
                              <a:latin typeface="Cambria Math"/>
                            </a:rPr>
                            <m:t>𝑚𝑒𝑛</m:t>
                          </m:r>
                        </m:den>
                      </m:f>
                      <m:r>
                        <a:rPr lang="en-US" sz="2400" b="0" i="1" smtClean="0">
                          <a:latin typeface="Cambria Math"/>
                        </a:rPr>
                        <m:t>=</m:t>
                      </m:r>
                    </m:oMath>
                  </m:oMathPara>
                </a14:m>
                <a:endParaRPr lang="en-US" sz="2400" dirty="0">
                  <a:latin typeface="+mj-lt"/>
                </a:endParaRPr>
              </a:p>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a:rPr>
                            <m:t>(</m:t>
                          </m:r>
                          <m:f>
                            <m:fPr>
                              <m:type m:val="skw"/>
                              <m:ctrlPr>
                                <a:rPr lang="en-US" sz="240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5.5</m:t>
                              </m:r>
                            </m:den>
                          </m:f>
                          <m:r>
                            <a:rPr lang="en-US" sz="2400" b="0" i="1" smtClean="0">
                              <a:latin typeface="Cambria Math"/>
                            </a:rPr>
                            <m:t>)−1</m:t>
                          </m:r>
                        </m:num>
                        <m:den>
                          <m:r>
                            <a:rPr lang="en-US" sz="2400" b="0" i="1" smtClean="0">
                              <a:latin typeface="Cambria Math"/>
                            </a:rPr>
                            <m:t>1</m:t>
                          </m:r>
                        </m:den>
                      </m:f>
                      <m:r>
                        <a:rPr lang="en-US" sz="2400" b="0" i="1" smtClean="0">
                          <a:latin typeface="Cambria Math"/>
                        </a:rPr>
                        <m:t>=−0.818</m:t>
                      </m:r>
                    </m:oMath>
                  </m:oMathPara>
                </a14:m>
                <a:endParaRPr lang="en-US" sz="2400" dirty="0">
                  <a:latin typeface="+mj-lt"/>
                </a:endParaRPr>
              </a:p>
              <a:p>
                <a:pPr/>
                <a14:m>
                  <m:oMathPara xmlns:m="http://schemas.openxmlformats.org/officeDocument/2006/math">
                    <m:oMathParaPr>
                      <m:jc m:val="centerGroup"/>
                    </m:oMathParaPr>
                    <m:oMath xmlns:m="http://schemas.openxmlformats.org/officeDocument/2006/math">
                      <m:r>
                        <a:rPr lang="en-US" sz="2400" i="1" smtClean="0">
                          <a:latin typeface="Cambria Math"/>
                          <a:ea typeface="Cambria Math" panose="02040503050406030204" pitchFamily="18" charset="0"/>
                        </a:rPr>
                        <m:t>→</m:t>
                      </m:r>
                      <m:r>
                        <a:rPr lang="en-US" sz="2400" b="0" i="1" smtClean="0">
                          <a:latin typeface="Cambria Math"/>
                          <a:ea typeface="Cambria Math" panose="02040503050406030204" pitchFamily="18" charset="0"/>
                        </a:rPr>
                        <m:t>81.8% </m:t>
                      </m:r>
                      <m:r>
                        <a:rPr lang="en-US" sz="2400" b="0" i="1" smtClean="0">
                          <a:latin typeface="Cambria Math"/>
                          <a:ea typeface="Cambria Math" panose="02040503050406030204" pitchFamily="18" charset="0"/>
                        </a:rPr>
                        <m:t>𝑑𝑒𝑐𝑟𝑒𝑎𝑠𝑒</m:t>
                      </m:r>
                    </m:oMath>
                  </m:oMathPara>
                </a14:m>
                <a:endParaRPr lang="en-US" sz="2400" dirty="0">
                  <a:latin typeface="+mj-lt"/>
                </a:endParaRPr>
              </a:p>
              <a:p>
                <a:endParaRPr lang="en-US" sz="2400" dirty="0">
                  <a:latin typeface="+mj-lt"/>
                </a:endParaRPr>
              </a:p>
              <a:p>
                <a:endParaRPr lang="en-US" sz="2400" dirty="0">
                  <a:latin typeface="+mj-lt"/>
                </a:endParaRPr>
              </a:p>
            </p:txBody>
          </p:sp>
        </mc:Choice>
        <mc:Fallback xmlns="">
          <p:sp>
            <p:nvSpPr>
              <p:cNvPr id="8" name="Rectangle 7"/>
              <p:cNvSpPr>
                <a:spLocks noRot="1" noChangeAspect="1" noMove="1" noResize="1" noEditPoints="1" noAdjustHandles="1" noChangeArrowheads="1" noChangeShapeType="1" noTextEdit="1"/>
              </p:cNvSpPr>
              <p:nvPr/>
            </p:nvSpPr>
            <p:spPr>
              <a:xfrm>
                <a:off x="301752" y="1828800"/>
                <a:ext cx="8759952" cy="4883581"/>
              </a:xfrm>
              <a:prstGeom prst="rect">
                <a:avLst/>
              </a:prstGeom>
              <a:blipFill rotWithShape="0">
                <a:blip r:embed="rId3"/>
                <a:stretch>
                  <a:fillRect l="-1113" t="-874"/>
                </a:stretch>
              </a:blipFill>
            </p:spPr>
            <p:txBody>
              <a:bodyPr/>
              <a:lstStyle/>
              <a:p>
                <a:r>
                  <a:rPr lang="en-US">
                    <a:noFill/>
                  </a:rPr>
                  <a:t> </a:t>
                </a:r>
              </a:p>
            </p:txBody>
          </p:sp>
        </mc:Fallback>
      </mc:AlternateContent>
    </p:spTree>
    <p:extLst>
      <p:ext uri="{BB962C8B-B14F-4D97-AF65-F5344CB8AC3E}">
        <p14:creationId xmlns:p14="http://schemas.microsoft.com/office/powerpoint/2010/main" val="2106943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Is there a hidden agenda?</a:t>
            </a:r>
            <a:br>
              <a:rPr lang="en-US" sz="3600" b="1" dirty="0">
                <a:solidFill>
                  <a:schemeClr val="accent1"/>
                </a:solidFill>
              </a:rPr>
            </a:br>
            <a:endParaRPr lang="en-US" sz="3600" dirty="0"/>
          </a:p>
        </p:txBody>
      </p:sp>
      <p:sp>
        <p:nvSpPr>
          <p:cNvPr id="8" name="Rectangle 7"/>
          <p:cNvSpPr/>
          <p:nvPr/>
        </p:nvSpPr>
        <p:spPr>
          <a:xfrm>
            <a:off x="301752" y="1280160"/>
            <a:ext cx="8759952" cy="3539430"/>
          </a:xfrm>
          <a:prstGeom prst="rect">
            <a:avLst/>
          </a:prstGeom>
        </p:spPr>
        <p:txBody>
          <a:bodyPr wrap="square">
            <a:spAutoFit/>
          </a:bodyPr>
          <a:lstStyle/>
          <a:p>
            <a:r>
              <a:rPr lang="en-US" sz="2800" dirty="0">
                <a:latin typeface="+mj-lt"/>
              </a:rPr>
              <a:t>Lots of people feel strongly about various issues, so strongly that they would like the numbers to support their feelings. </a:t>
            </a:r>
          </a:p>
          <a:p>
            <a:endParaRPr lang="en-US" sz="2800" dirty="0">
              <a:latin typeface="+mj-lt"/>
            </a:endParaRPr>
          </a:p>
          <a:p>
            <a:r>
              <a:rPr lang="en-US" sz="2800" dirty="0">
                <a:latin typeface="+mj-lt"/>
              </a:rPr>
              <a:t>Often, they can find support in numbers by choosing carefully which numbers to report or by working hard to squeeze the numbers into the shape they prefer. </a:t>
            </a:r>
          </a:p>
          <a:p>
            <a:pPr marL="514350" indent="-514350">
              <a:buAutoNum type="alphaUcPeriod"/>
            </a:pPr>
            <a:endParaRPr lang="en-US" sz="2800" dirty="0">
              <a:latin typeface="+mj-lt"/>
            </a:endParaRPr>
          </a:p>
        </p:txBody>
      </p:sp>
    </p:spTree>
    <p:extLst>
      <p:ext uri="{BB962C8B-B14F-4D97-AF65-F5344CB8AC3E}">
        <p14:creationId xmlns:p14="http://schemas.microsoft.com/office/powerpoint/2010/main" val="3269979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Income inequality 1</a:t>
            </a:r>
            <a:br>
              <a:rPr lang="en-US" sz="3600" b="1" dirty="0">
                <a:solidFill>
                  <a:schemeClr val="accent1"/>
                </a:solidFill>
              </a:rPr>
            </a:br>
            <a:endParaRPr lang="en-US" sz="3600" dirty="0"/>
          </a:p>
        </p:txBody>
      </p:sp>
      <p:sp>
        <p:nvSpPr>
          <p:cNvPr id="8" name="Rectangle 7"/>
          <p:cNvSpPr/>
          <p:nvPr/>
        </p:nvSpPr>
        <p:spPr>
          <a:xfrm>
            <a:off x="301752" y="1280160"/>
            <a:ext cx="8759952" cy="4524315"/>
          </a:xfrm>
          <a:prstGeom prst="rect">
            <a:avLst/>
          </a:prstGeom>
        </p:spPr>
        <p:txBody>
          <a:bodyPr wrap="square">
            <a:spAutoFit/>
          </a:bodyPr>
          <a:lstStyle/>
          <a:p>
            <a:pPr marL="342900" indent="-342900">
              <a:buFont typeface="Arial" pitchFamily="34" charset="0"/>
              <a:buChar char="•"/>
            </a:pPr>
            <a:r>
              <a:rPr lang="en-US" sz="2400" dirty="0">
                <a:latin typeface="+mj-lt"/>
              </a:rPr>
              <a:t>During the economic boom of the 1980s and 1990s in the United States, the gap between the highest and lowest earners widened. </a:t>
            </a:r>
          </a:p>
          <a:p>
            <a:pPr marL="342900" indent="-342900">
              <a:buFont typeface="Arial" pitchFamily="34" charset="0"/>
              <a:buChar char="•"/>
            </a:pPr>
            <a:r>
              <a:rPr lang="en-US" sz="2400" dirty="0">
                <a:latin typeface="+mj-lt"/>
              </a:rPr>
              <a:t>In 1980, the bottom fifth of households received 4.3% of all income, and the top fifth received 43.7%. </a:t>
            </a:r>
          </a:p>
          <a:p>
            <a:pPr marL="342900" indent="-342900">
              <a:buFont typeface="Arial" pitchFamily="34" charset="0"/>
              <a:buChar char="•"/>
            </a:pPr>
            <a:r>
              <a:rPr lang="en-US" sz="2400" dirty="0">
                <a:latin typeface="+mj-lt"/>
              </a:rPr>
              <a:t>By 1998, the share of the bottom fifth had fallen to 3.6% of all income, and the share of the top fifth of households had risen to 49.2%. That is, the top fifth’s share was almost 14 times the bottom fifth’s share.</a:t>
            </a:r>
          </a:p>
          <a:p>
            <a:endParaRPr lang="en-US" sz="2400" dirty="0">
              <a:latin typeface="+mj-lt"/>
            </a:endParaRPr>
          </a:p>
          <a:p>
            <a:r>
              <a:rPr lang="en-US" sz="2400" dirty="0">
                <a:latin typeface="+mj-lt"/>
              </a:rPr>
              <a:t>Can we massage the numbers to make it appear that the income gap is smaller than it actually is? </a:t>
            </a:r>
          </a:p>
        </p:txBody>
      </p:sp>
    </p:spTree>
    <p:extLst>
      <p:ext uri="{BB962C8B-B14F-4D97-AF65-F5344CB8AC3E}">
        <p14:creationId xmlns:p14="http://schemas.microsoft.com/office/powerpoint/2010/main" val="3989991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Income inequality 2</a:t>
            </a:r>
            <a:br>
              <a:rPr lang="en-US" sz="3600" b="1" dirty="0">
                <a:solidFill>
                  <a:schemeClr val="accent1"/>
                </a:solidFill>
              </a:rPr>
            </a:br>
            <a:endParaRPr lang="en-US" sz="3600" dirty="0"/>
          </a:p>
        </p:txBody>
      </p:sp>
      <p:sp>
        <p:nvSpPr>
          <p:cNvPr id="8" name="Rectangle 7"/>
          <p:cNvSpPr/>
          <p:nvPr/>
        </p:nvSpPr>
        <p:spPr>
          <a:xfrm>
            <a:off x="301752" y="1447800"/>
            <a:ext cx="8759952" cy="3416320"/>
          </a:xfrm>
          <a:prstGeom prst="rect">
            <a:avLst/>
          </a:prstGeom>
        </p:spPr>
        <p:txBody>
          <a:bodyPr wrap="square">
            <a:spAutoFit/>
          </a:bodyPr>
          <a:lstStyle/>
          <a:p>
            <a:r>
              <a:rPr lang="en-US" sz="2400" dirty="0">
                <a:latin typeface="+mj-lt"/>
              </a:rPr>
              <a:t>An article in Forbes (a magazine read mainly by rich people) tried. First, according to data from the Current Population Survey, household income tends to be larger for larger households, so let’s change to income per person. </a:t>
            </a:r>
          </a:p>
          <a:p>
            <a:endParaRPr lang="en-US" sz="2400" dirty="0">
              <a:latin typeface="+mj-lt"/>
            </a:endParaRPr>
          </a:p>
          <a:p>
            <a:r>
              <a:rPr lang="en-US" sz="2400" dirty="0">
                <a:latin typeface="+mj-lt"/>
              </a:rPr>
              <a:t>The rich pay more taxes, so look at income after taxes. The poor receive food stamps and other assistance, so let’s count that. Finally, high earners work more hours than low earners, so we should adjust for hours worked. </a:t>
            </a:r>
          </a:p>
        </p:txBody>
      </p:sp>
    </p:spTree>
    <p:extLst>
      <p:ext uri="{BB962C8B-B14F-4D97-AF65-F5344CB8AC3E}">
        <p14:creationId xmlns:p14="http://schemas.microsoft.com/office/powerpoint/2010/main" val="3114727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Income inequality 3</a:t>
            </a:r>
            <a:br>
              <a:rPr lang="en-US" sz="3600" b="1" dirty="0">
                <a:solidFill>
                  <a:schemeClr val="accent1"/>
                </a:solidFill>
              </a:rPr>
            </a:br>
            <a:endParaRPr lang="en-US" sz="3600" dirty="0"/>
          </a:p>
        </p:txBody>
      </p:sp>
      <p:sp>
        <p:nvSpPr>
          <p:cNvPr id="8" name="Rectangle 7"/>
          <p:cNvSpPr/>
          <p:nvPr/>
        </p:nvSpPr>
        <p:spPr>
          <a:xfrm>
            <a:off x="301752" y="1645920"/>
            <a:ext cx="8759952" cy="3785652"/>
          </a:xfrm>
          <a:prstGeom prst="rect">
            <a:avLst/>
          </a:prstGeom>
        </p:spPr>
        <p:txBody>
          <a:bodyPr wrap="square">
            <a:spAutoFit/>
          </a:bodyPr>
          <a:lstStyle/>
          <a:p>
            <a:r>
              <a:rPr lang="en-US" sz="2400" dirty="0">
                <a:latin typeface="+mj-lt"/>
              </a:rPr>
              <a:t>After all this, the share of the top fifth is only 3 times that of the bottom fifth. Of course, hours worked are reduced by illness, disability, care of children and aged parents, and so on.</a:t>
            </a:r>
          </a:p>
          <a:p>
            <a:endParaRPr lang="en-US" sz="2400" dirty="0">
              <a:latin typeface="+mj-lt"/>
            </a:endParaRPr>
          </a:p>
          <a:p>
            <a:r>
              <a:rPr lang="en-US" sz="2400" dirty="0">
                <a:latin typeface="+mj-lt"/>
              </a:rPr>
              <a:t>If Forbes’s hidden agenda is to show that income inequality isn’t important, we may not agree. </a:t>
            </a:r>
          </a:p>
          <a:p>
            <a:endParaRPr lang="en-US" sz="2400" dirty="0">
              <a:latin typeface="+mj-lt"/>
            </a:endParaRPr>
          </a:p>
          <a:p>
            <a:r>
              <a:rPr lang="en-US" sz="2400" dirty="0">
                <a:latin typeface="+mj-lt"/>
              </a:rPr>
              <a:t>Other adjustments are possible. Income, in these U.S. Census Bureau figures, does not include capital gains from, for example, selling stocks that have gone up. </a:t>
            </a:r>
          </a:p>
        </p:txBody>
      </p:sp>
    </p:spTree>
    <p:extLst>
      <p:ext uri="{BB962C8B-B14F-4D97-AF65-F5344CB8AC3E}">
        <p14:creationId xmlns:p14="http://schemas.microsoft.com/office/powerpoint/2010/main" val="1615481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Income inequality 4</a:t>
            </a:r>
            <a:br>
              <a:rPr lang="en-US" sz="3600" b="1" dirty="0">
                <a:solidFill>
                  <a:schemeClr val="accent1"/>
                </a:solidFill>
              </a:rPr>
            </a:br>
            <a:endParaRPr lang="en-US" sz="3600" dirty="0"/>
          </a:p>
        </p:txBody>
      </p:sp>
      <p:sp>
        <p:nvSpPr>
          <p:cNvPr id="8" name="Rectangle 7"/>
          <p:cNvSpPr/>
          <p:nvPr/>
        </p:nvSpPr>
        <p:spPr>
          <a:xfrm>
            <a:off x="301752" y="1645920"/>
            <a:ext cx="8759952" cy="4154984"/>
          </a:xfrm>
          <a:prstGeom prst="rect">
            <a:avLst/>
          </a:prstGeom>
        </p:spPr>
        <p:txBody>
          <a:bodyPr wrap="square">
            <a:spAutoFit/>
          </a:bodyPr>
          <a:lstStyle/>
          <a:p>
            <a:r>
              <a:rPr lang="en-US" sz="2400" dirty="0">
                <a:latin typeface="+mj-lt"/>
              </a:rPr>
              <a:t>Almost all capital gains go to the rich, so including them would widen the income gap. Forbes didn’t make this adjustment. Making every imaginable adjustment in the meaning of “income,” says the U.S. Census Bureau, gives the bottom fifth of households 4.7% of total income in 1998 and the top fifth 45.8%.</a:t>
            </a:r>
          </a:p>
          <a:p>
            <a:endParaRPr lang="en-US" sz="2400" dirty="0">
              <a:latin typeface="+mj-lt"/>
            </a:endParaRPr>
          </a:p>
          <a:p>
            <a:r>
              <a:rPr lang="en-US" sz="2400" dirty="0">
                <a:latin typeface="+mj-lt"/>
              </a:rPr>
              <a:t>The gap between the highest and lowest earners continues to widen. In 2012, according to the U.S. Census Bureau, the bottom fifth of households received 3.2% of all income and the top fifth received 51.0%.</a:t>
            </a:r>
          </a:p>
          <a:p>
            <a:endParaRPr lang="en-US" sz="2400" dirty="0">
              <a:latin typeface="+mj-lt"/>
            </a:endParaRPr>
          </a:p>
        </p:txBody>
      </p:sp>
    </p:spTree>
    <p:extLst>
      <p:ext uri="{BB962C8B-B14F-4D97-AF65-F5344CB8AC3E}">
        <p14:creationId xmlns:p14="http://schemas.microsoft.com/office/powerpoint/2010/main" val="2789916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Statistics in Summary 1</a:t>
            </a:r>
            <a:br>
              <a:rPr lang="en-US" sz="3600" b="1" dirty="0">
                <a:solidFill>
                  <a:schemeClr val="accent1"/>
                </a:solidFill>
              </a:rPr>
            </a:br>
            <a:endParaRPr lang="en-US" sz="3600" dirty="0"/>
          </a:p>
        </p:txBody>
      </p:sp>
      <p:sp>
        <p:nvSpPr>
          <p:cNvPr id="8" name="Rectangle 7"/>
          <p:cNvSpPr/>
          <p:nvPr/>
        </p:nvSpPr>
        <p:spPr>
          <a:xfrm>
            <a:off x="301752" y="1280160"/>
            <a:ext cx="8759952" cy="3970318"/>
          </a:xfrm>
          <a:prstGeom prst="rect">
            <a:avLst/>
          </a:prstGeom>
        </p:spPr>
        <p:txBody>
          <a:bodyPr wrap="square">
            <a:spAutoFit/>
          </a:bodyPr>
          <a:lstStyle/>
          <a:p>
            <a:r>
              <a:rPr lang="en-US" sz="2800" dirty="0">
                <a:latin typeface="+mj-lt"/>
              </a:rPr>
              <a:t>Pay attention to self-reported statistics. Ask exactly what a number measures and decide if it is a valid measure.</a:t>
            </a:r>
          </a:p>
          <a:p>
            <a:endParaRPr lang="en-US" sz="2800" dirty="0">
              <a:latin typeface="+mj-lt"/>
            </a:endParaRPr>
          </a:p>
          <a:p>
            <a:r>
              <a:rPr lang="en-US" sz="2800" dirty="0">
                <a:latin typeface="+mj-lt"/>
              </a:rPr>
              <a:t>Look for the context of the numbers and ask if there is important </a:t>
            </a:r>
            <a:r>
              <a:rPr lang="en-US" sz="2800" b="1" dirty="0">
                <a:solidFill>
                  <a:srgbClr val="8B0000"/>
                </a:solidFill>
                <a:latin typeface="+mj-lt"/>
              </a:rPr>
              <a:t>missing information</a:t>
            </a:r>
            <a:r>
              <a:rPr lang="en-US" sz="2800" dirty="0">
                <a:latin typeface="+mj-lt"/>
              </a:rPr>
              <a:t>.</a:t>
            </a:r>
          </a:p>
          <a:p>
            <a:endParaRPr lang="en-US" sz="2800" dirty="0">
              <a:latin typeface="+mj-lt"/>
            </a:endParaRPr>
          </a:p>
          <a:p>
            <a:r>
              <a:rPr lang="en-US" sz="2800" dirty="0">
                <a:latin typeface="+mj-lt"/>
              </a:rPr>
              <a:t>Look for </a:t>
            </a:r>
            <a:r>
              <a:rPr lang="en-US" sz="2800" b="1" dirty="0">
                <a:solidFill>
                  <a:srgbClr val="8B0000"/>
                </a:solidFill>
                <a:latin typeface="+mj-lt"/>
              </a:rPr>
              <a:t>inconsistencies</a:t>
            </a:r>
            <a:r>
              <a:rPr lang="en-US" sz="2800" dirty="0">
                <a:latin typeface="+mj-lt"/>
              </a:rPr>
              <a:t>, numbers that don’t agree as they should, and check for </a:t>
            </a:r>
            <a:r>
              <a:rPr lang="en-US" sz="2800" b="1" dirty="0">
                <a:solidFill>
                  <a:srgbClr val="8B0000"/>
                </a:solidFill>
                <a:latin typeface="+mj-lt"/>
              </a:rPr>
              <a:t>incorrect arithmetic</a:t>
            </a:r>
            <a:r>
              <a:rPr lang="en-US" sz="2800" dirty="0">
                <a:latin typeface="+mj-lt"/>
              </a:rPr>
              <a:t>.</a:t>
            </a:r>
          </a:p>
        </p:txBody>
      </p:sp>
    </p:spTree>
    <p:extLst>
      <p:ext uri="{BB962C8B-B14F-4D97-AF65-F5344CB8AC3E}">
        <p14:creationId xmlns:p14="http://schemas.microsoft.com/office/powerpoint/2010/main" val="3146284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Statistics in Summary 2</a:t>
            </a:r>
            <a:br>
              <a:rPr lang="en-US" sz="3600" b="1" dirty="0">
                <a:solidFill>
                  <a:schemeClr val="accent1"/>
                </a:solidFill>
              </a:rPr>
            </a:br>
            <a:endParaRPr lang="en-US" sz="3600" dirty="0"/>
          </a:p>
        </p:txBody>
      </p:sp>
      <p:sp>
        <p:nvSpPr>
          <p:cNvPr id="8" name="Rectangle 7"/>
          <p:cNvSpPr/>
          <p:nvPr/>
        </p:nvSpPr>
        <p:spPr>
          <a:xfrm>
            <a:off x="301752" y="1280160"/>
            <a:ext cx="8759952" cy="3970318"/>
          </a:xfrm>
          <a:prstGeom prst="rect">
            <a:avLst/>
          </a:prstGeom>
        </p:spPr>
        <p:txBody>
          <a:bodyPr wrap="square">
            <a:spAutoFit/>
          </a:bodyPr>
          <a:lstStyle/>
          <a:p>
            <a:r>
              <a:rPr lang="en-US" sz="2800" dirty="0">
                <a:latin typeface="+mj-lt"/>
              </a:rPr>
              <a:t>Compare numbers that are </a:t>
            </a:r>
            <a:r>
              <a:rPr lang="en-US" sz="2800" b="1" dirty="0">
                <a:solidFill>
                  <a:srgbClr val="8B0000"/>
                </a:solidFill>
                <a:latin typeface="+mj-lt"/>
              </a:rPr>
              <a:t>implausible</a:t>
            </a:r>
            <a:r>
              <a:rPr lang="en-US" sz="2800" dirty="0">
                <a:latin typeface="+mj-lt"/>
              </a:rPr>
              <a:t>—surprisingly large or small—with numbers you know are right.</a:t>
            </a:r>
          </a:p>
          <a:p>
            <a:endParaRPr lang="en-US" sz="2800" dirty="0">
              <a:latin typeface="+mj-lt"/>
            </a:endParaRPr>
          </a:p>
          <a:p>
            <a:r>
              <a:rPr lang="en-US" sz="2800" dirty="0">
                <a:latin typeface="+mj-lt"/>
              </a:rPr>
              <a:t>Be suspicious when numbers are </a:t>
            </a:r>
            <a:r>
              <a:rPr lang="en-US" sz="2800" b="1" dirty="0">
                <a:solidFill>
                  <a:srgbClr val="8B0000"/>
                </a:solidFill>
                <a:latin typeface="+mj-lt"/>
              </a:rPr>
              <a:t>too regular or agree too well</a:t>
            </a:r>
            <a:r>
              <a:rPr lang="en-US" sz="2800" dirty="0">
                <a:latin typeface="+mj-lt"/>
              </a:rPr>
              <a:t> with what their author would like to see.</a:t>
            </a:r>
          </a:p>
          <a:p>
            <a:endParaRPr lang="en-US" sz="2800" dirty="0">
              <a:latin typeface="+mj-lt"/>
            </a:endParaRPr>
          </a:p>
          <a:p>
            <a:r>
              <a:rPr lang="en-US" sz="2800" dirty="0">
                <a:latin typeface="+mj-lt"/>
              </a:rPr>
              <a:t>Look with special care if you suspect the numbers are put forward in support of some </a:t>
            </a:r>
            <a:r>
              <a:rPr lang="en-US" sz="2800" b="1" dirty="0">
                <a:solidFill>
                  <a:srgbClr val="8B0000"/>
                </a:solidFill>
                <a:latin typeface="+mj-lt"/>
              </a:rPr>
              <a:t>hidden agenda</a:t>
            </a:r>
            <a:r>
              <a:rPr lang="en-US" sz="2800" dirty="0">
                <a:latin typeface="+mj-lt"/>
              </a:rPr>
              <a:t>.</a:t>
            </a:r>
          </a:p>
        </p:txBody>
      </p:sp>
    </p:spTree>
    <p:extLst>
      <p:ext uri="{BB962C8B-B14F-4D97-AF65-F5344CB8AC3E}">
        <p14:creationId xmlns:p14="http://schemas.microsoft.com/office/powerpoint/2010/main" val="19462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Case study: </a:t>
            </a:r>
            <a:br>
              <a:rPr lang="en-US" sz="3600" b="1" dirty="0">
                <a:solidFill>
                  <a:schemeClr val="accent1"/>
                </a:solidFill>
              </a:rPr>
            </a:br>
            <a:r>
              <a:rPr lang="en-US" sz="3600" b="1" dirty="0">
                <a:solidFill>
                  <a:schemeClr val="accent1"/>
                </a:solidFill>
              </a:rPr>
              <a:t>Do the Numbers Make Sense? 2</a:t>
            </a:r>
            <a:endParaRPr lang="en-US" sz="3600" dirty="0"/>
          </a:p>
        </p:txBody>
      </p:sp>
      <p:sp>
        <p:nvSpPr>
          <p:cNvPr id="8" name="Rectangle 7"/>
          <p:cNvSpPr/>
          <p:nvPr/>
        </p:nvSpPr>
        <p:spPr>
          <a:xfrm>
            <a:off x="301752" y="1554480"/>
            <a:ext cx="8759952" cy="4154984"/>
          </a:xfrm>
          <a:prstGeom prst="rect">
            <a:avLst/>
          </a:prstGeom>
        </p:spPr>
        <p:txBody>
          <a:bodyPr wrap="square">
            <a:spAutoFit/>
          </a:bodyPr>
          <a:lstStyle/>
          <a:p>
            <a:r>
              <a:rPr lang="en-US" sz="2400" dirty="0">
                <a:latin typeface="+mj-lt"/>
              </a:rPr>
              <a:t>Critics of the rankings question the quality of the data used to rank schools. In the January 2012 article “Gaming the College Rankings,” the New York Times described several instances of “fudging the numbers” by colleges in order to climb in the rankings.</a:t>
            </a:r>
          </a:p>
          <a:p>
            <a:endParaRPr lang="en-US" sz="2400" dirty="0">
              <a:latin typeface="+mj-lt"/>
            </a:endParaRPr>
          </a:p>
          <a:p>
            <a:r>
              <a:rPr lang="en-US" sz="2400" dirty="0">
                <a:latin typeface="+mj-lt"/>
              </a:rPr>
              <a:t>Business data, advertising claims, debate on public issues—we are assailed daily by numbers intended to prove a point, buttress an argument, or assure us that all is well. Sometimes, as the critics of the U.S. News &amp; World Report rankings maintain, we are fed fake data. </a:t>
            </a:r>
          </a:p>
        </p:txBody>
      </p:sp>
    </p:spTree>
    <p:extLst>
      <p:ext uri="{BB962C8B-B14F-4D97-AF65-F5344CB8AC3E}">
        <p14:creationId xmlns:p14="http://schemas.microsoft.com/office/powerpoint/2010/main" val="460471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Case study: </a:t>
            </a:r>
            <a:br>
              <a:rPr lang="en-US" sz="3600" b="1" dirty="0">
                <a:solidFill>
                  <a:schemeClr val="accent1"/>
                </a:solidFill>
              </a:rPr>
            </a:br>
            <a:r>
              <a:rPr lang="en-US" sz="3600" b="1" dirty="0">
                <a:solidFill>
                  <a:schemeClr val="accent1"/>
                </a:solidFill>
              </a:rPr>
              <a:t>Do the Numbers Make Sense? 3</a:t>
            </a:r>
            <a:endParaRPr lang="en-US" sz="3600" dirty="0"/>
          </a:p>
        </p:txBody>
      </p:sp>
      <p:sp>
        <p:nvSpPr>
          <p:cNvPr id="3" name="Rectangle 2"/>
          <p:cNvSpPr/>
          <p:nvPr/>
        </p:nvSpPr>
        <p:spPr>
          <a:xfrm>
            <a:off x="301752" y="1981200"/>
            <a:ext cx="8759952" cy="2954655"/>
          </a:xfrm>
          <a:prstGeom prst="rect">
            <a:avLst/>
          </a:prstGeom>
        </p:spPr>
        <p:txBody>
          <a:bodyPr wrap="square">
            <a:spAutoFit/>
          </a:bodyPr>
          <a:lstStyle/>
          <a:p>
            <a:r>
              <a:rPr lang="en-US" sz="2800" dirty="0">
                <a:latin typeface="+mj-lt"/>
              </a:rPr>
              <a:t>Sometimes people who use data to argue a cause care more for the cause than for the accuracy of the data. </a:t>
            </a:r>
          </a:p>
          <a:p>
            <a:endParaRPr lang="en-US" sz="2800" dirty="0">
              <a:latin typeface="+mj-lt"/>
            </a:endParaRPr>
          </a:p>
          <a:p>
            <a:r>
              <a:rPr lang="en-US" sz="2800" dirty="0">
                <a:latin typeface="+mj-lt"/>
              </a:rPr>
              <a:t>Others simply lack the skills needed to employ numbers carefully. </a:t>
            </a:r>
          </a:p>
          <a:p>
            <a:endParaRPr lang="en-US" dirty="0"/>
          </a:p>
        </p:txBody>
      </p:sp>
    </p:spTree>
    <p:extLst>
      <p:ext uri="{BB962C8B-B14F-4D97-AF65-F5344CB8AC3E}">
        <p14:creationId xmlns:p14="http://schemas.microsoft.com/office/powerpoint/2010/main" val="249458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Case study: </a:t>
            </a:r>
            <a:br>
              <a:rPr lang="en-US" sz="3600" b="1" dirty="0">
                <a:solidFill>
                  <a:schemeClr val="accent1"/>
                </a:solidFill>
              </a:rPr>
            </a:br>
            <a:r>
              <a:rPr lang="en-US" sz="3600" b="1" dirty="0">
                <a:solidFill>
                  <a:schemeClr val="accent1"/>
                </a:solidFill>
              </a:rPr>
              <a:t>Do the Numbers Make Sense? 4</a:t>
            </a:r>
            <a:endParaRPr lang="en-US" sz="3600" dirty="0"/>
          </a:p>
        </p:txBody>
      </p:sp>
      <p:sp>
        <p:nvSpPr>
          <p:cNvPr id="8" name="Rectangle 7"/>
          <p:cNvSpPr/>
          <p:nvPr/>
        </p:nvSpPr>
        <p:spPr>
          <a:xfrm>
            <a:off x="301752" y="1676400"/>
            <a:ext cx="8759952" cy="4524315"/>
          </a:xfrm>
          <a:prstGeom prst="rect">
            <a:avLst/>
          </a:prstGeom>
        </p:spPr>
        <p:txBody>
          <a:bodyPr wrap="square">
            <a:spAutoFit/>
          </a:bodyPr>
          <a:lstStyle/>
          <a:p>
            <a:r>
              <a:rPr lang="en-US" sz="2400" dirty="0">
                <a:latin typeface="+mj-lt"/>
              </a:rPr>
              <a:t>We know that we should always ask</a:t>
            </a:r>
          </a:p>
          <a:p>
            <a:endParaRPr lang="en-US" sz="2400" dirty="0">
              <a:latin typeface="+mj-lt"/>
            </a:endParaRPr>
          </a:p>
          <a:p>
            <a:pPr marL="342900" indent="-342900">
              <a:buFont typeface="Arial" charset="0"/>
              <a:buChar char="•"/>
            </a:pPr>
            <a:r>
              <a:rPr lang="en-US" sz="2400" dirty="0">
                <a:latin typeface="+mj-lt"/>
              </a:rPr>
              <a:t>How were the data produced?</a:t>
            </a:r>
          </a:p>
          <a:p>
            <a:pPr marL="342900" indent="-342900">
              <a:buFont typeface="Arial" charset="0"/>
              <a:buChar char="•"/>
            </a:pPr>
            <a:r>
              <a:rPr lang="en-US" sz="2400" dirty="0">
                <a:latin typeface="+mj-lt"/>
              </a:rPr>
              <a:t>What exactly was measured?</a:t>
            </a:r>
          </a:p>
          <a:p>
            <a:endParaRPr lang="en-US" sz="2400" dirty="0">
              <a:latin typeface="+mj-lt"/>
            </a:endParaRPr>
          </a:p>
          <a:p>
            <a:r>
              <a:rPr lang="en-US" sz="2400" dirty="0">
                <a:latin typeface="+mj-lt"/>
              </a:rPr>
              <a:t>We also know quite a bit about what good answers to these questions sound like.</a:t>
            </a:r>
          </a:p>
          <a:p>
            <a:endParaRPr lang="en-US" sz="2400" dirty="0">
              <a:latin typeface="+mj-lt"/>
            </a:endParaRPr>
          </a:p>
          <a:p>
            <a:r>
              <a:rPr lang="en-US" sz="2400" dirty="0">
                <a:latin typeface="+mj-lt"/>
              </a:rPr>
              <a:t>We need “number sense,” the habit of asking if numbers make sense. Developing number sense is the purpose of this chapter. To help develop number sense, we will look at how bad data, or good data used wrongly, can mislead the unwary.</a:t>
            </a:r>
          </a:p>
        </p:txBody>
      </p:sp>
    </p:spTree>
    <p:extLst>
      <p:ext uri="{BB962C8B-B14F-4D97-AF65-F5344CB8AC3E}">
        <p14:creationId xmlns:p14="http://schemas.microsoft.com/office/powerpoint/2010/main" val="238568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What didn’t they tell us?</a:t>
            </a:r>
            <a:br>
              <a:rPr lang="en-US" sz="3600" b="1" dirty="0">
                <a:solidFill>
                  <a:schemeClr val="accent1"/>
                </a:solidFill>
              </a:rPr>
            </a:br>
            <a:endParaRPr lang="en-US" sz="3600" dirty="0"/>
          </a:p>
        </p:txBody>
      </p:sp>
      <p:sp>
        <p:nvSpPr>
          <p:cNvPr id="8" name="Rectangle 7"/>
          <p:cNvSpPr/>
          <p:nvPr/>
        </p:nvSpPr>
        <p:spPr>
          <a:xfrm>
            <a:off x="301752" y="1554480"/>
            <a:ext cx="8759952" cy="3539430"/>
          </a:xfrm>
          <a:prstGeom prst="rect">
            <a:avLst/>
          </a:prstGeom>
        </p:spPr>
        <p:txBody>
          <a:bodyPr wrap="square">
            <a:spAutoFit/>
          </a:bodyPr>
          <a:lstStyle/>
          <a:p>
            <a:r>
              <a:rPr lang="en-US" sz="2800" dirty="0">
                <a:latin typeface="+mj-lt"/>
              </a:rPr>
              <a:t>The most common way to mislead with data is to cite correct numbers that don’t quite mean what they appear to say because we aren’t told the full story. </a:t>
            </a:r>
          </a:p>
          <a:p>
            <a:endParaRPr lang="en-US" sz="2800" dirty="0">
              <a:latin typeface="+mj-lt"/>
            </a:endParaRPr>
          </a:p>
          <a:p>
            <a:r>
              <a:rPr lang="en-US" sz="2800" dirty="0">
                <a:latin typeface="+mj-lt"/>
              </a:rPr>
              <a:t>The numbers are not made up, so the fact that the information is a bit incomplete may be an innocent</a:t>
            </a:r>
          </a:p>
          <a:p>
            <a:r>
              <a:rPr lang="en-US" sz="2800" dirty="0">
                <a:latin typeface="+mj-lt"/>
              </a:rPr>
              <a:t>oversight. </a:t>
            </a:r>
          </a:p>
          <a:p>
            <a:endParaRPr lang="en-US" sz="2800" dirty="0">
              <a:latin typeface="+mj-lt"/>
            </a:endParaRPr>
          </a:p>
        </p:txBody>
      </p:sp>
    </p:spTree>
    <p:extLst>
      <p:ext uri="{BB962C8B-B14F-4D97-AF65-F5344CB8AC3E}">
        <p14:creationId xmlns:p14="http://schemas.microsoft.com/office/powerpoint/2010/main" val="3015433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Snow! Snow! Snow!</a:t>
            </a:r>
            <a:br>
              <a:rPr lang="en-US" sz="3600" b="1" dirty="0">
                <a:solidFill>
                  <a:schemeClr val="accent1"/>
                </a:solidFill>
              </a:rPr>
            </a:br>
            <a:endParaRPr lang="en-US" sz="3600" dirty="0"/>
          </a:p>
        </p:txBody>
      </p:sp>
      <p:sp>
        <p:nvSpPr>
          <p:cNvPr id="8" name="Rectangle 7"/>
          <p:cNvSpPr/>
          <p:nvPr/>
        </p:nvSpPr>
        <p:spPr>
          <a:xfrm>
            <a:off x="301752" y="1554480"/>
            <a:ext cx="8759952" cy="3970318"/>
          </a:xfrm>
          <a:prstGeom prst="rect">
            <a:avLst/>
          </a:prstGeom>
        </p:spPr>
        <p:txBody>
          <a:bodyPr wrap="square">
            <a:spAutoFit/>
          </a:bodyPr>
          <a:lstStyle/>
          <a:p>
            <a:r>
              <a:rPr lang="en-US" sz="2800" dirty="0">
                <a:latin typeface="+mj-lt"/>
              </a:rPr>
              <a:t>Crested Butte attracts skiers by advertising that it has the highest average snowfall of any ski town in Colorado. </a:t>
            </a:r>
          </a:p>
          <a:p>
            <a:endParaRPr lang="en-US" sz="2800" dirty="0">
              <a:latin typeface="+mj-lt"/>
            </a:endParaRPr>
          </a:p>
          <a:p>
            <a:r>
              <a:rPr lang="en-US" sz="2800" dirty="0">
                <a:latin typeface="+mj-lt"/>
              </a:rPr>
              <a:t>That’s true. </a:t>
            </a:r>
          </a:p>
          <a:p>
            <a:endParaRPr lang="en-US" sz="2800" dirty="0">
              <a:latin typeface="+mj-lt"/>
            </a:endParaRPr>
          </a:p>
          <a:p>
            <a:r>
              <a:rPr lang="en-US" sz="2800" dirty="0">
                <a:latin typeface="+mj-lt"/>
              </a:rPr>
              <a:t>But skiers want snow on the ski slopes, not in the town—and many other Colorado resorts get</a:t>
            </a:r>
          </a:p>
          <a:p>
            <a:r>
              <a:rPr lang="en-US" sz="2800" dirty="0">
                <a:latin typeface="+mj-lt"/>
              </a:rPr>
              <a:t>more snow on the slopes.</a:t>
            </a:r>
          </a:p>
        </p:txBody>
      </p:sp>
    </p:spTree>
    <p:extLst>
      <p:ext uri="{BB962C8B-B14F-4D97-AF65-F5344CB8AC3E}">
        <p14:creationId xmlns:p14="http://schemas.microsoft.com/office/powerpoint/2010/main" val="91642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Example: Yet more snow</a:t>
            </a:r>
            <a:br>
              <a:rPr lang="en-US" sz="3600" b="1" dirty="0">
                <a:solidFill>
                  <a:schemeClr val="accent1"/>
                </a:solidFill>
              </a:rPr>
            </a:br>
            <a:endParaRPr lang="en-US" sz="3600" dirty="0"/>
          </a:p>
        </p:txBody>
      </p:sp>
      <p:sp>
        <p:nvSpPr>
          <p:cNvPr id="8" name="Rectangle 7"/>
          <p:cNvSpPr/>
          <p:nvPr/>
        </p:nvSpPr>
        <p:spPr>
          <a:xfrm>
            <a:off x="301752" y="1554480"/>
            <a:ext cx="8759952" cy="3785652"/>
          </a:xfrm>
          <a:prstGeom prst="rect">
            <a:avLst/>
          </a:prstGeom>
        </p:spPr>
        <p:txBody>
          <a:bodyPr wrap="square">
            <a:spAutoFit/>
          </a:bodyPr>
          <a:lstStyle/>
          <a:p>
            <a:r>
              <a:rPr lang="en-US" sz="2400" dirty="0">
                <a:latin typeface="+mj-lt"/>
              </a:rPr>
              <a:t>News reports of snowstorms say things like “A winter storm spread snow across the area, causing 28 minor traffic accidents.” Eric Meyer, a reporter in Milwaukee, Wisconsin, says he often called the sheriff to gather such numbers. </a:t>
            </a:r>
          </a:p>
          <a:p>
            <a:endParaRPr lang="en-US" sz="2400" dirty="0">
              <a:latin typeface="+mj-lt"/>
            </a:endParaRPr>
          </a:p>
          <a:p>
            <a:r>
              <a:rPr lang="en-US" sz="2400" dirty="0">
                <a:latin typeface="+mj-lt"/>
              </a:rPr>
              <a:t>One day he decided to ask the sheriff how many minor accidents are typical in good weather: about 48, said the sheriff. </a:t>
            </a:r>
          </a:p>
          <a:p>
            <a:endParaRPr lang="en-US" sz="2400" dirty="0">
              <a:latin typeface="+mj-lt"/>
            </a:endParaRPr>
          </a:p>
          <a:p>
            <a:r>
              <a:rPr lang="en-US" sz="2400" dirty="0">
                <a:latin typeface="+mj-lt"/>
              </a:rPr>
              <a:t>Perhaps, says Meyer, the news should say, “Today’s winter storm prevented 20 minor traffic accidents.”</a:t>
            </a:r>
          </a:p>
        </p:txBody>
      </p:sp>
    </p:spTree>
    <p:extLst>
      <p:ext uri="{BB962C8B-B14F-4D97-AF65-F5344CB8AC3E}">
        <p14:creationId xmlns:p14="http://schemas.microsoft.com/office/powerpoint/2010/main" val="155534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oAutofit/>
          </a:bodyPr>
          <a:lstStyle/>
          <a:p>
            <a:r>
              <a:rPr lang="en-US" sz="3600" b="1" dirty="0">
                <a:solidFill>
                  <a:schemeClr val="accent1"/>
                </a:solidFill>
              </a:rPr>
              <a:t>Are the numbers consistent with each other?</a:t>
            </a:r>
            <a:endParaRPr lang="en-US" sz="3600" dirty="0"/>
          </a:p>
        </p:txBody>
      </p:sp>
      <p:sp>
        <p:nvSpPr>
          <p:cNvPr id="3" name="Rectangle 2"/>
          <p:cNvSpPr/>
          <p:nvPr/>
        </p:nvSpPr>
        <p:spPr>
          <a:xfrm>
            <a:off x="304800" y="1828800"/>
            <a:ext cx="8759952" cy="3108543"/>
          </a:xfrm>
          <a:prstGeom prst="rect">
            <a:avLst/>
          </a:prstGeom>
        </p:spPr>
        <p:txBody>
          <a:bodyPr wrap="square">
            <a:spAutoFit/>
          </a:bodyPr>
          <a:lstStyle/>
          <a:p>
            <a:r>
              <a:rPr lang="en-US" sz="2800" dirty="0">
                <a:latin typeface="+mj-lt"/>
              </a:rPr>
              <a:t>It is important to check claimed values for consistency.</a:t>
            </a:r>
          </a:p>
          <a:p>
            <a:endParaRPr lang="en-US" sz="2800" dirty="0">
              <a:latin typeface="+mj-lt"/>
            </a:endParaRPr>
          </a:p>
          <a:p>
            <a:r>
              <a:rPr lang="en-US" sz="2800" dirty="0">
                <a:latin typeface="+mj-lt"/>
              </a:rPr>
              <a:t>A simple check of consistency can prevent problems and save money.</a:t>
            </a:r>
          </a:p>
          <a:p>
            <a:endParaRPr lang="en-US" sz="2800" dirty="0">
              <a:latin typeface="+mj-lt"/>
            </a:endParaRPr>
          </a:p>
          <a:p>
            <a:endParaRPr lang="en-US" sz="2800" dirty="0">
              <a:latin typeface="+mj-lt"/>
            </a:endParaRPr>
          </a:p>
        </p:txBody>
      </p:sp>
    </p:spTree>
    <p:extLst>
      <p:ext uri="{BB962C8B-B14F-4D97-AF65-F5344CB8AC3E}">
        <p14:creationId xmlns:p14="http://schemas.microsoft.com/office/powerpoint/2010/main" val="401422108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6890</TotalTime>
  <Words>2096</Words>
  <Application>Microsoft Office PowerPoint</Application>
  <PresentationFormat>On-screen Show (4:3)</PresentationFormat>
  <Paragraphs>179</Paragraphs>
  <Slides>29</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 Math</vt:lpstr>
      <vt:lpstr>Times New Roman</vt:lpstr>
      <vt:lpstr>Office Theme</vt:lpstr>
      <vt:lpstr>Chapter 9</vt:lpstr>
      <vt:lpstr>Case study:  Do the Numbers Make Sense? 1</vt:lpstr>
      <vt:lpstr>Case study:  Do the Numbers Make Sense? 2</vt:lpstr>
      <vt:lpstr>Case study:  Do the Numbers Make Sense? 3</vt:lpstr>
      <vt:lpstr>Case study:  Do the Numbers Make Sense? 4</vt:lpstr>
      <vt:lpstr>What didn’t they tell us? </vt:lpstr>
      <vt:lpstr>Example: Snow! Snow! Snow! </vt:lpstr>
      <vt:lpstr>Example: Yet more snow </vt:lpstr>
      <vt:lpstr>Are the numbers consistent with each other?</vt:lpstr>
      <vt:lpstr>Example: The case of the  missing vans 1</vt:lpstr>
      <vt:lpstr>Example: The case of the  missing vans 2</vt:lpstr>
      <vt:lpstr>Example: The case of the  missing vans 3</vt:lpstr>
      <vt:lpstr>Example: The case of the  missing vans 4</vt:lpstr>
      <vt:lpstr>Are the numbers plausible? </vt:lpstr>
      <vt:lpstr>Example: Now that’s relief! 1 </vt:lpstr>
      <vt:lpstr>Example: Now that’s relief! 2</vt:lpstr>
      <vt:lpstr>Example: Now that’s relief! 3 </vt:lpstr>
      <vt:lpstr>Are the numbers too  good to be true?</vt:lpstr>
      <vt:lpstr>Example: More fake data </vt:lpstr>
      <vt:lpstr>Is the arithmetic right? </vt:lpstr>
      <vt:lpstr>Example: Oh, those percents </vt:lpstr>
      <vt:lpstr>Example: Oh, those percents (continued)</vt:lpstr>
      <vt:lpstr>Is there a hidden agenda? </vt:lpstr>
      <vt:lpstr>Example: Income inequality 1 </vt:lpstr>
      <vt:lpstr>Example: Income inequality 2 </vt:lpstr>
      <vt:lpstr>Example: Income inequality 3 </vt:lpstr>
      <vt:lpstr>Example: Income inequality 4 </vt:lpstr>
      <vt:lpstr>Statistics in Summary 1 </vt:lpstr>
      <vt:lpstr>Statistics in Summary 2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502</cp:revision>
  <cp:lastPrinted>2011-08-21T16:22:14Z</cp:lastPrinted>
  <dcterms:created xsi:type="dcterms:W3CDTF">2009-09-07T22:06:52Z</dcterms:created>
  <dcterms:modified xsi:type="dcterms:W3CDTF">2019-09-05T14:59:23Z</dcterms:modified>
</cp:coreProperties>
</file>