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63" r:id="rId3"/>
    <p:sldId id="292" r:id="rId4"/>
    <p:sldId id="293" r:id="rId5"/>
    <p:sldId id="294" r:id="rId6"/>
    <p:sldId id="295" r:id="rId7"/>
    <p:sldId id="296" r:id="rId8"/>
    <p:sldId id="297"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6" r:id="rId36"/>
    <p:sldId id="327" r:id="rId37"/>
    <p:sldId id="328" r:id="rId38"/>
    <p:sldId id="329" r:id="rId39"/>
    <p:sldId id="330" r:id="rId40"/>
    <p:sldId id="331" r:id="rId41"/>
    <p:sldId id="332" r:id="rId42"/>
    <p:sldId id="333" r:id="rId43"/>
    <p:sldId id="334" r:id="rId44"/>
    <p:sldId id="335" r:id="rId4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B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931" autoAdjust="0"/>
    <p:restoredTop sz="82603" autoAdjust="0"/>
  </p:normalViewPr>
  <p:slideViewPr>
    <p:cSldViewPr>
      <p:cViewPr varScale="1">
        <p:scale>
          <a:sx n="59" d="100"/>
          <a:sy n="59" d="100"/>
        </p:scale>
        <p:origin x="8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7" d="100"/>
          <a:sy n="67"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1616870D-B596-4C7A-9ED8-AD90E5F1E15A}" type="datetimeFigureOut">
              <a:rPr lang="en-US"/>
              <a:pPr>
                <a:defRPr/>
              </a:pPr>
              <a:t>9/5/2019</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B79CADA3-F221-449C-9872-D3C9A7F1DB96}" type="slidenum">
              <a:rPr lang="en-US"/>
              <a:pPr>
                <a:defRPr/>
              </a:pPr>
              <a:t>‹#›</a:t>
            </a:fld>
            <a:endParaRPr lang="en-US"/>
          </a:p>
        </p:txBody>
      </p:sp>
    </p:spTree>
    <p:extLst>
      <p:ext uri="{BB962C8B-B14F-4D97-AF65-F5344CB8AC3E}">
        <p14:creationId xmlns:p14="http://schemas.microsoft.com/office/powerpoint/2010/main" val="50143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defRPr>
            </a:lvl1pPr>
          </a:lstStyle>
          <a:p>
            <a:pPr>
              <a:defRPr/>
            </a:pPr>
            <a:fld id="{31E50035-75B8-437D-BF8F-B2039219F272}" type="datetimeFigureOut">
              <a:rPr lang="en-US"/>
              <a:pPr>
                <a:defRPr/>
              </a:pPr>
              <a:t>9/5/2019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defRPr>
            </a:lvl1pPr>
          </a:lstStyle>
          <a:p>
            <a:pPr>
              <a:defRPr/>
            </a:pPr>
            <a:fld id="{C3D54636-F52E-4B77-95F2-E55A77036209}" type="slidenum">
              <a:rPr lang="en-US"/>
              <a:pPr>
                <a:defRPr/>
              </a:pPr>
              <a:t>‹#›</a:t>
            </a:fld>
            <a:endParaRPr lang="en-US"/>
          </a:p>
        </p:txBody>
      </p:sp>
    </p:spTree>
    <p:extLst>
      <p:ext uri="{BB962C8B-B14F-4D97-AF65-F5344CB8AC3E}">
        <p14:creationId xmlns:p14="http://schemas.microsoft.com/office/powerpoint/2010/main" val="30527860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080E52F-0333-464A-AFF7-594C0EA612F5}" type="slidenum">
              <a:rPr lang="en-US"/>
              <a:pPr fontAlgn="base">
                <a:spcBef>
                  <a:spcPct val="0"/>
                </a:spcBef>
                <a:spcAft>
                  <a:spcPct val="0"/>
                </a:spcAft>
              </a:pPr>
              <a:t>1</a:t>
            </a:fld>
            <a:endParaRPr lang="en-US" dirty="0"/>
          </a:p>
        </p:txBody>
      </p:sp>
    </p:spTree>
    <p:extLst>
      <p:ext uri="{BB962C8B-B14F-4D97-AF65-F5344CB8AC3E}">
        <p14:creationId xmlns:p14="http://schemas.microsoft.com/office/powerpoint/2010/main" val="826201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28288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4989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7685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01760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20752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02856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53424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095016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613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19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4105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410542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12879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269462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92901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16374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68128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79155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76101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85846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7437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29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053154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240611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875656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8183471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829601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562508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274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35</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641771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36</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007156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37</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4521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38</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550690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39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8125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001857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40</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023923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41</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1795940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42</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67183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43</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802971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44</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78316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5</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471850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6</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281896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7</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386798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8</a:t>
            </a:fld>
            <a:endParaRPr lang="en-US" dirty="0"/>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Tree>
    <p:extLst>
      <p:ext uri="{BB962C8B-B14F-4D97-AF65-F5344CB8AC3E}">
        <p14:creationId xmlns:p14="http://schemas.microsoft.com/office/powerpoint/2010/main" val="982424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797711B-F5BC-44C2-8637-502053BF1711}" type="slidenum">
              <a:rPr lang="en-US"/>
              <a:pPr fontAlgn="base">
                <a:spcBef>
                  <a:spcPct val="0"/>
                </a:spcBef>
                <a:spcAft>
                  <a:spcPct val="0"/>
                </a:spcAft>
              </a:pPr>
              <a:t>9</a:t>
            </a:fld>
            <a:endParaRPr lang="en-US"/>
          </a:p>
        </p:txBody>
      </p:sp>
      <p:sp>
        <p:nvSpPr>
          <p:cNvPr id="18434" name="Rectangle 2"/>
          <p:cNvSpPr>
            <a:spLocks noGrp="1" noRot="1" noChangeAspect="1" noChangeArrowheads="1" noTextEdit="1"/>
          </p:cNvSpPr>
          <p:nvPr>
            <p:ph type="sldImg"/>
          </p:nvPr>
        </p:nvSpPr>
        <p:spPr bwMode="auto">
          <a:xfrm>
            <a:off x="1258888" y="720725"/>
            <a:ext cx="4800600" cy="3600450"/>
          </a:xfrm>
          <a:noFill/>
          <a:ln>
            <a:solidFill>
              <a:srgbClr val="000000"/>
            </a:solidFill>
            <a:miter lim="800000"/>
            <a:headEnd/>
            <a:tailEnd/>
          </a:ln>
        </p:spPr>
      </p:sp>
      <p:sp>
        <p:nvSpPr>
          <p:cNvPr id="1843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678979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762000"/>
            <a:ext cx="3581400" cy="3124199"/>
          </a:xfrm>
        </p:spPr>
        <p:txBody>
          <a:bodyPr/>
          <a:lstStyle/>
          <a:p>
            <a:r>
              <a:rPr lang="en-US" dirty="0"/>
              <a:t>Click to edit Master title style</a:t>
            </a:r>
          </a:p>
        </p:txBody>
      </p:sp>
      <p:sp>
        <p:nvSpPr>
          <p:cNvPr id="3" name="Subtitle 2"/>
          <p:cNvSpPr>
            <a:spLocks noGrp="1"/>
          </p:cNvSpPr>
          <p:nvPr>
            <p:ph type="subTitle" idx="1"/>
          </p:nvPr>
        </p:nvSpPr>
        <p:spPr>
          <a:xfrm>
            <a:off x="5562600" y="3962400"/>
            <a:ext cx="3505200" cy="2362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99FD281-51C6-4767-A1F6-F039DCA2F4B6}"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71B5AB7-5238-4C92-83EF-53FC7902D34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408D52D-A0CB-4E2D-B0A4-37FDB6E580B5}"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3473910-A315-494A-B7A8-53DCD8CCCEB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8CA5EE38-6297-461A-A926-9AF9745ADB52}"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4E70F5D-C026-4B58-89F6-CD001F485A3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473E4F4-9D9E-42C2-9668-6BCAE0F8BE7F}"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AE44AF2-0EFE-4AE4-AB33-424E800B671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8F27F2F-CC1B-4D1D-B573-3C7786CBEFFF}" type="datetimeFigureOut">
              <a:rPr lang="en-US"/>
              <a:pPr>
                <a:defRPr/>
              </a:pPr>
              <a:t>9/5/2019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2B9BB56D-5783-4AEB-8D00-98313646498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56C8FA91-D7EF-4ED9-8760-E25E7D93A0CE}"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61C804BD-25B6-4798-BB97-023067A16AF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07C87EF0-E6C3-4B37-9BAC-B7F0D8B734B2}" type="datetimeFigureOut">
              <a:rPr lang="en-US"/>
              <a:pPr>
                <a:defRPr/>
              </a:pPr>
              <a:t>9/5/2019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7CE99E53-93C3-4FDA-979C-8B491BD33AE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A1A0A633-3EAD-4FAD-9ED1-BA180FCF2DC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33551E1E-D7A6-42D5-BD4F-B951CD62F5C8}" type="datetimeFigureOut">
              <a:rPr lang="en-US"/>
              <a:pPr>
                <a:defRPr/>
              </a:pPr>
              <a:t>9/5/2019</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8D00D79B-4700-42F1-A358-B007805A9A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A26DF6A2-A5AF-4F6D-97DE-FA59D17615A7}"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043AA963-7A6C-401E-A620-76FCE20DD0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52400" y="6492875"/>
            <a:ext cx="3505200" cy="365125"/>
          </a:xfrm>
          <a:prstGeom prst="rect">
            <a:avLst/>
          </a:prstGeom>
        </p:spPr>
        <p:txBody>
          <a:bodyPr/>
          <a:lstStyle>
            <a:lvl1pPr fontAlgn="auto">
              <a:spcBef>
                <a:spcPts val="0"/>
              </a:spcBef>
              <a:spcAft>
                <a:spcPts val="0"/>
              </a:spcAft>
              <a:defRPr>
                <a:latin typeface="+mn-lt"/>
              </a:defRPr>
            </a:lvl1pPr>
          </a:lstStyle>
          <a:p>
            <a:pPr>
              <a:defRPr/>
            </a:pPr>
            <a:fld id="{E75586AE-D626-42F3-BACC-C1BC88A8D4B1}" type="datetimeFigureOut">
              <a:rPr lang="en-US"/>
              <a:pPr>
                <a:defRPr/>
              </a:pPr>
              <a:t>9/5/2019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a:xfrm>
            <a:off x="6553200" y="6492875"/>
            <a:ext cx="2133600" cy="365125"/>
          </a:xfrm>
          <a:prstGeom prst="rect">
            <a:avLst/>
          </a:prstGeom>
        </p:spPr>
        <p:txBody>
          <a:bodyPr/>
          <a:lstStyle>
            <a:lvl1pPr fontAlgn="auto">
              <a:spcBef>
                <a:spcPts val="0"/>
              </a:spcBef>
              <a:spcAft>
                <a:spcPts val="0"/>
              </a:spcAft>
              <a:defRPr>
                <a:latin typeface="+mn-lt"/>
              </a:defRPr>
            </a:lvl1pPr>
          </a:lstStyle>
          <a:p>
            <a:pPr>
              <a:defRPr/>
            </a:pPr>
            <a:fld id="{99BF7A55-74D1-4ED4-B18B-A364EEEB17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52400" cy="6858000"/>
          </a:xfrm>
          <a:prstGeom prst="rect">
            <a:avLst/>
          </a:prstGeom>
          <a:solidFill>
            <a:srgbClr val="000099"/>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a:off x="8686800" y="6581775"/>
            <a:ext cx="457200" cy="276225"/>
          </a:xfrm>
          <a:prstGeom prst="rect">
            <a:avLst/>
          </a:prstGeom>
          <a:noFill/>
        </p:spPr>
        <p:txBody>
          <a:bodyPr>
            <a:spAutoFit/>
          </a:bodyPr>
          <a:lstStyle/>
          <a:p>
            <a:pPr algn="r" fontAlgn="auto">
              <a:spcBef>
                <a:spcPts val="0"/>
              </a:spcBef>
              <a:spcAft>
                <a:spcPts val="0"/>
              </a:spcAft>
              <a:defRPr/>
            </a:pPr>
            <a:fld id="{D09824B7-84BD-481D-B670-3F2427BB2006}" type="slidenum">
              <a:rPr lang="en-US" sz="1200">
                <a:latin typeface="+mn-lt"/>
              </a:rPr>
              <a:pPr algn="r" fontAlgn="auto">
                <a:spcBef>
                  <a:spcPts val="0"/>
                </a:spcBef>
                <a:spcAft>
                  <a:spcPts val="0"/>
                </a:spcAft>
                <a:defRPr/>
              </a:pPr>
              <a:t>‹#›</a:t>
            </a:fld>
            <a:endParaRPr lang="en-US" sz="1200" dirty="0">
              <a:latin typeface="+mn-lt"/>
            </a:endParaRPr>
          </a:p>
        </p:txBody>
      </p:sp>
      <p:sp>
        <p:nvSpPr>
          <p:cNvPr id="14" name="Rectangle 13"/>
          <p:cNvSpPr/>
          <p:nvPr/>
        </p:nvSpPr>
        <p:spPr>
          <a:xfrm>
            <a:off x="152400" y="6553200"/>
            <a:ext cx="8991600" cy="460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j-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j-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j-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j-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ctrTitle"/>
          </p:nvPr>
        </p:nvSpPr>
        <p:spPr>
          <a:xfrm>
            <a:off x="1828800" y="1066800"/>
            <a:ext cx="5562600" cy="2133600"/>
          </a:xfrm>
        </p:spPr>
        <p:txBody>
          <a:bodyPr/>
          <a:lstStyle/>
          <a:p>
            <a:r>
              <a:rPr lang="en-US" sz="7200" dirty="0"/>
              <a:t>Chapter 10</a:t>
            </a:r>
          </a:p>
        </p:txBody>
      </p:sp>
      <p:sp>
        <p:nvSpPr>
          <p:cNvPr id="15362" name="Subtitle 2"/>
          <p:cNvSpPr>
            <a:spLocks noGrp="1"/>
          </p:cNvSpPr>
          <p:nvPr>
            <p:ph type="subTitle" idx="1"/>
          </p:nvPr>
        </p:nvSpPr>
        <p:spPr>
          <a:xfrm>
            <a:off x="3124200" y="3581400"/>
            <a:ext cx="2971800" cy="1676400"/>
          </a:xfrm>
        </p:spPr>
        <p:txBody>
          <a:bodyPr/>
          <a:lstStyle/>
          <a:p>
            <a:r>
              <a:rPr lang="en-US" dirty="0">
                <a:solidFill>
                  <a:schemeClr val="tx1"/>
                </a:solidFill>
              </a:rPr>
              <a:t>Graphs, Good and Bad</a:t>
            </a:r>
          </a:p>
          <a:p>
            <a:r>
              <a:rPr lang="en-US" dirty="0">
                <a:solidFill>
                  <a:schemeClr val="tx2"/>
                </a:solidFill>
              </a:rPr>
              <a:t/>
            </a:r>
            <a:br>
              <a:rPr lang="en-US" dirty="0">
                <a:solidFill>
                  <a:schemeClr val="tx2"/>
                </a:solidFill>
              </a:rPr>
            </a:br>
            <a:r>
              <a:rPr lang="en-US" i="1" dirty="0">
                <a:solidFill>
                  <a:schemeClr val="tx2"/>
                </a:solidFill>
              </a:rPr>
              <a:t>Lecture Slides</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Roundoff errors </a:t>
            </a:r>
            <a:r>
              <a:rPr lang="en-US" sz="3600" b="1" dirty="0" smtClean="0">
                <a:solidFill>
                  <a:schemeClr val="accent1"/>
                </a:solidFill>
              </a:rPr>
              <a:t>2</a:t>
            </a:r>
            <a:endParaRPr lang="en-US" sz="3600" dirty="0"/>
          </a:p>
        </p:txBody>
      </p:sp>
      <p:sp>
        <p:nvSpPr>
          <p:cNvPr id="8" name="Rectangle 7"/>
          <p:cNvSpPr/>
          <p:nvPr/>
        </p:nvSpPr>
        <p:spPr>
          <a:xfrm>
            <a:off x="301752" y="1645920"/>
            <a:ext cx="8759952" cy="4401205"/>
          </a:xfrm>
          <a:prstGeom prst="rect">
            <a:avLst/>
          </a:prstGeom>
        </p:spPr>
        <p:txBody>
          <a:bodyPr wrap="square">
            <a:spAutoFit/>
          </a:bodyPr>
          <a:lstStyle/>
          <a:p>
            <a:r>
              <a:rPr lang="en-US" sz="2800" dirty="0"/>
              <a:t>Each entry is rounded to the nearest thousand. The rounded entries don’t quite add to the total, which is rounded separately. Such roundoff errors will be with us from now on as we do more arithmetic.</a:t>
            </a:r>
          </a:p>
          <a:p>
            <a:endParaRPr lang="en-US" sz="2800" dirty="0"/>
          </a:p>
          <a:p>
            <a:r>
              <a:rPr lang="en-US" sz="2800" dirty="0"/>
              <a:t>It is not uncommon to see roundoff errors in tables. </a:t>
            </a:r>
          </a:p>
          <a:p>
            <a:endParaRPr lang="en-US" sz="2800" dirty="0"/>
          </a:p>
          <a:p>
            <a:r>
              <a:rPr lang="en-US" sz="2800" dirty="0"/>
              <a:t>For example, when table entries are percentages or proportions, the total may sum to a value slightly different from 100% or 1, often to 99.9 or 100.1%. </a:t>
            </a:r>
          </a:p>
        </p:txBody>
      </p:sp>
    </p:spTree>
    <p:extLst>
      <p:ext uri="{BB962C8B-B14F-4D97-AF65-F5344CB8AC3E}">
        <p14:creationId xmlns:p14="http://schemas.microsoft.com/office/powerpoint/2010/main" val="38815964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Types of Variables</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r>
              <a:rPr lang="en-US" sz="2400" dirty="0"/>
              <a:t>When we think about graphs, it is helpful to distinguish between variables that place individuals into categories (such as gender, occupation, or education level) and those whose values have a meaningful numerical scale (such as height in centimeters or SAT scores). </a:t>
            </a:r>
          </a:p>
          <a:p>
            <a:endParaRPr lang="en-US" sz="2400" dirty="0"/>
          </a:p>
          <a:p>
            <a:r>
              <a:rPr lang="en-US" sz="2400" dirty="0"/>
              <a:t>A </a:t>
            </a:r>
            <a:r>
              <a:rPr lang="en-US" sz="2400" b="1" dirty="0">
                <a:solidFill>
                  <a:srgbClr val="8B0000"/>
                </a:solidFill>
              </a:rPr>
              <a:t>categorical variable</a:t>
            </a:r>
            <a:r>
              <a:rPr lang="en-US" sz="2400" dirty="0"/>
              <a:t> places an individual into one of several groups or categories. </a:t>
            </a:r>
          </a:p>
          <a:p>
            <a:endParaRPr lang="en-US" sz="2400" dirty="0"/>
          </a:p>
          <a:p>
            <a:r>
              <a:rPr lang="en-US" sz="2400" dirty="0"/>
              <a:t>A </a:t>
            </a:r>
            <a:r>
              <a:rPr lang="en-US" sz="2400" b="1" dirty="0">
                <a:solidFill>
                  <a:srgbClr val="8B0000"/>
                </a:solidFill>
              </a:rPr>
              <a:t>quantitative variable</a:t>
            </a:r>
            <a:r>
              <a:rPr lang="en-US" sz="2400" dirty="0"/>
              <a:t> takes numerical values for which arithmetic operations such as adding and averaging make sense. </a:t>
            </a:r>
          </a:p>
        </p:txBody>
      </p:sp>
    </p:spTree>
    <p:extLst>
      <p:ext uri="{BB962C8B-B14F-4D97-AF65-F5344CB8AC3E}">
        <p14:creationId xmlns:p14="http://schemas.microsoft.com/office/powerpoint/2010/main" val="6969188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1</a:t>
            </a:r>
            <a:br>
              <a:rPr lang="en-US" sz="3600" b="1" dirty="0">
                <a:solidFill>
                  <a:schemeClr val="accent1"/>
                </a:solidFill>
              </a:rPr>
            </a:br>
            <a:endParaRPr lang="en-US" sz="3600" dirty="0"/>
          </a:p>
        </p:txBody>
      </p:sp>
      <p:sp>
        <p:nvSpPr>
          <p:cNvPr id="8" name="Rectangle 7"/>
          <p:cNvSpPr/>
          <p:nvPr/>
        </p:nvSpPr>
        <p:spPr>
          <a:xfrm>
            <a:off x="301752" y="990600"/>
            <a:ext cx="8759952" cy="1569660"/>
          </a:xfrm>
          <a:prstGeom prst="rect">
            <a:avLst/>
          </a:prstGeom>
        </p:spPr>
        <p:txBody>
          <a:bodyPr wrap="square">
            <a:spAutoFit/>
          </a:bodyPr>
          <a:lstStyle/>
          <a:p>
            <a:r>
              <a:rPr lang="en-US" sz="2400" dirty="0"/>
              <a:t>“Level of education” is a categorical variable. There are six possible values of the variable from our previous example. </a:t>
            </a:r>
          </a:p>
          <a:p>
            <a:endParaRPr lang="en-US" sz="2400" dirty="0"/>
          </a:p>
          <a:p>
            <a:r>
              <a:rPr lang="en-US" sz="2400" dirty="0"/>
              <a:t>To picture this distribution in a graph, we might use a pie chart. </a:t>
            </a:r>
          </a:p>
        </p:txBody>
      </p:sp>
      <p:pic>
        <p:nvPicPr>
          <p:cNvPr id="4" name="Picture 3" descr="A pie chart shows different levels of education of people aged 25 and over. Data are as follows.&#10;Less than high school, 10.4 percent&#10;High school graduate, 28.8 percent&#10;Some college, no degree, 16.4 percent&#10;Associate’s degree, 10.3 percent&#10;Bachelor’s degree, 21.3 percent&#10;Advanced degree, 12.8 percent">
            <a:extLst>
              <a:ext uri="{FF2B5EF4-FFF2-40B4-BE49-F238E27FC236}">
                <a16:creationId xmlns:a16="http://schemas.microsoft.com/office/drawing/2014/main" xmlns="" id="{5A4488AA-766A-45A7-9EF7-D4564C0F2B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2895600"/>
            <a:ext cx="5210106" cy="3291840"/>
          </a:xfrm>
          <a:prstGeom prst="rect">
            <a:avLst/>
          </a:prstGeom>
        </p:spPr>
      </p:pic>
    </p:spTree>
    <p:extLst>
      <p:ext uri="{BB962C8B-B14F-4D97-AF65-F5344CB8AC3E}">
        <p14:creationId xmlns:p14="http://schemas.microsoft.com/office/powerpoint/2010/main" val="31828374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2</a:t>
            </a:r>
            <a:br>
              <a:rPr lang="en-US" sz="3600" b="1" dirty="0">
                <a:solidFill>
                  <a:schemeClr val="accent1"/>
                </a:solidFill>
              </a:rPr>
            </a:br>
            <a:endParaRPr lang="en-US" sz="3600" dirty="0"/>
          </a:p>
        </p:txBody>
      </p:sp>
      <p:sp>
        <p:nvSpPr>
          <p:cNvPr id="8" name="Rectangle 7"/>
          <p:cNvSpPr/>
          <p:nvPr/>
        </p:nvSpPr>
        <p:spPr>
          <a:xfrm>
            <a:off x="301752" y="1280160"/>
            <a:ext cx="8759952" cy="4575612"/>
          </a:xfrm>
          <a:prstGeom prst="rect">
            <a:avLst/>
          </a:prstGeom>
        </p:spPr>
        <p:txBody>
          <a:bodyPr wrap="square">
            <a:spAutoFit/>
          </a:bodyPr>
          <a:lstStyle/>
          <a:p>
            <a:r>
              <a:rPr lang="en-US" sz="2400" dirty="0"/>
              <a:t>Pie charts show how a whole is divided into parts. </a:t>
            </a:r>
          </a:p>
          <a:p>
            <a:pPr>
              <a:spcBef>
                <a:spcPts val="200"/>
              </a:spcBef>
            </a:pPr>
            <a:endParaRPr lang="en-US" sz="2400" dirty="0"/>
          </a:p>
          <a:p>
            <a:pPr>
              <a:spcBef>
                <a:spcPts val="200"/>
              </a:spcBef>
            </a:pPr>
            <a:r>
              <a:rPr lang="en-US" sz="2400" dirty="0"/>
              <a:t>To make a pie chart, draw a circle. The circle represents the whole.</a:t>
            </a:r>
          </a:p>
          <a:p>
            <a:endParaRPr lang="en-US" sz="2400" dirty="0"/>
          </a:p>
          <a:p>
            <a:r>
              <a:rPr lang="en-US" sz="2400" dirty="0"/>
              <a:t>Wedges within the circle represent the parts, with the angle spanned by each wedge in proportion to the size of that part. </a:t>
            </a:r>
          </a:p>
          <a:p>
            <a:endParaRPr lang="en-US" sz="2400" dirty="0"/>
          </a:p>
          <a:p>
            <a:r>
              <a:rPr lang="en-US" sz="2400" dirty="0"/>
              <a:t>Pie charts force us to see that the parts do make a whole. However, it is much easier for our eyes to compare the heights of the bars on a bar graph than it is to compare the size of angles on a pie chart.</a:t>
            </a:r>
          </a:p>
        </p:txBody>
      </p:sp>
    </p:spTree>
    <p:extLst>
      <p:ext uri="{BB962C8B-B14F-4D97-AF65-F5344CB8AC3E}">
        <p14:creationId xmlns:p14="http://schemas.microsoft.com/office/powerpoint/2010/main" val="2423497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3</a:t>
            </a:r>
            <a:br>
              <a:rPr lang="en-US" sz="3600" b="1" dirty="0">
                <a:solidFill>
                  <a:schemeClr val="accent1"/>
                </a:solidFill>
              </a:rPr>
            </a:br>
            <a:endParaRPr lang="en-US" sz="3600" dirty="0"/>
          </a:p>
        </p:txBody>
      </p:sp>
      <p:sp>
        <p:nvSpPr>
          <p:cNvPr id="8" name="Rectangle 7"/>
          <p:cNvSpPr/>
          <p:nvPr/>
        </p:nvSpPr>
        <p:spPr>
          <a:xfrm>
            <a:off x="301752" y="1097280"/>
            <a:ext cx="8759952" cy="830997"/>
          </a:xfrm>
          <a:prstGeom prst="rect">
            <a:avLst/>
          </a:prstGeom>
        </p:spPr>
        <p:txBody>
          <a:bodyPr wrap="square">
            <a:spAutoFit/>
          </a:bodyPr>
          <a:lstStyle/>
          <a:p>
            <a:r>
              <a:rPr lang="en-US" sz="2400" dirty="0"/>
              <a:t>The figure below is a bar graph of the same “education level” data. </a:t>
            </a:r>
          </a:p>
        </p:txBody>
      </p:sp>
      <p:pic>
        <p:nvPicPr>
          <p:cNvPr id="4" name="Picture 3" descr="A bar graph shows different levels of education of people aged 25 and over. The horizontal axis, labeled Education Level shows six different levels of education and the vertical axis, labeled Percent ranges from 0 to 30 in intervals of 5 units. Data in the graph are as follows.&#10;Less than high school, 10.4 percent&#10;High school graduate, 28.8 percent&#10;Some college, no degree, 16.4 percent&#10;Associate’s degree, 10.3 percent&#10;Bachelor’s degree, 21.3 percent&#10;Advanced degree, 12.8 percent&#10;&#10;&#10;The data given are approximate.">
            <a:extLst>
              <a:ext uri="{FF2B5EF4-FFF2-40B4-BE49-F238E27FC236}">
                <a16:creationId xmlns:a16="http://schemas.microsoft.com/office/drawing/2014/main" xmlns="" id="{7AAC6C85-8A24-4F0E-A8F7-3D4B6D3B96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057400"/>
            <a:ext cx="6705045" cy="3730443"/>
          </a:xfrm>
          <a:prstGeom prst="rect">
            <a:avLst/>
          </a:prstGeom>
        </p:spPr>
      </p:pic>
    </p:spTree>
    <p:extLst>
      <p:ext uri="{BB962C8B-B14F-4D97-AF65-F5344CB8AC3E}">
        <p14:creationId xmlns:p14="http://schemas.microsoft.com/office/powerpoint/2010/main" val="257058809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4</a:t>
            </a:r>
            <a:br>
              <a:rPr lang="en-US" sz="3600" b="1" dirty="0">
                <a:solidFill>
                  <a:schemeClr val="accent1"/>
                </a:solidFill>
              </a:rPr>
            </a:br>
            <a:endParaRPr lang="en-US" sz="3600" dirty="0"/>
          </a:p>
        </p:txBody>
      </p:sp>
      <p:sp>
        <p:nvSpPr>
          <p:cNvPr id="8" name="Rectangle 7"/>
          <p:cNvSpPr/>
          <p:nvPr/>
        </p:nvSpPr>
        <p:spPr>
          <a:xfrm>
            <a:off x="301752" y="1463040"/>
            <a:ext cx="8759952" cy="4401205"/>
          </a:xfrm>
          <a:prstGeom prst="rect">
            <a:avLst/>
          </a:prstGeom>
        </p:spPr>
        <p:txBody>
          <a:bodyPr wrap="square">
            <a:spAutoFit/>
          </a:bodyPr>
          <a:lstStyle/>
          <a:p>
            <a:r>
              <a:rPr lang="en-US" sz="2800" dirty="0"/>
              <a:t>A bar graph displays a single number representing each category. </a:t>
            </a:r>
          </a:p>
          <a:p>
            <a:endParaRPr lang="en-US" sz="2800" dirty="0"/>
          </a:p>
          <a:p>
            <a:r>
              <a:rPr lang="en-US" sz="2800" dirty="0"/>
              <a:t>The height of each bar will represent that number.</a:t>
            </a:r>
          </a:p>
          <a:p>
            <a:endParaRPr lang="en-US" sz="2800" dirty="0"/>
          </a:p>
          <a:p>
            <a:r>
              <a:rPr lang="en-US" sz="2800" dirty="0"/>
              <a:t>On a bar graph, each bar has the same width. This is always the case with a bar graph. Also, there is a space between the bars. </a:t>
            </a:r>
          </a:p>
          <a:p>
            <a:endParaRPr lang="en-US" sz="2800" dirty="0"/>
          </a:p>
          <a:p>
            <a:r>
              <a:rPr lang="en-US" sz="2800" dirty="0"/>
              <a:t>The bars on a bar graph can be vertical or horizontal.</a:t>
            </a:r>
          </a:p>
        </p:txBody>
      </p:sp>
    </p:spTree>
    <p:extLst>
      <p:ext uri="{BB962C8B-B14F-4D97-AF65-F5344CB8AC3E}">
        <p14:creationId xmlns:p14="http://schemas.microsoft.com/office/powerpoint/2010/main" val="41354616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5</a:t>
            </a:r>
            <a:br>
              <a:rPr lang="en-US" sz="3600" b="1" dirty="0">
                <a:solidFill>
                  <a:schemeClr val="accent1"/>
                </a:solidFill>
              </a:rPr>
            </a:br>
            <a:endParaRPr lang="en-US" sz="3600" dirty="0"/>
          </a:p>
        </p:txBody>
      </p:sp>
      <p:sp>
        <p:nvSpPr>
          <p:cNvPr id="8" name="Rectangle 7"/>
          <p:cNvSpPr/>
          <p:nvPr/>
        </p:nvSpPr>
        <p:spPr>
          <a:xfrm>
            <a:off x="301752" y="1463040"/>
            <a:ext cx="8759952" cy="3539430"/>
          </a:xfrm>
          <a:prstGeom prst="rect">
            <a:avLst/>
          </a:prstGeom>
        </p:spPr>
        <p:txBody>
          <a:bodyPr wrap="square">
            <a:spAutoFit/>
          </a:bodyPr>
          <a:lstStyle/>
          <a:p>
            <a:r>
              <a:rPr lang="en-US" sz="2800" dirty="0"/>
              <a:t>Bar graphs are better for making comparisons of the sizes of categories. </a:t>
            </a:r>
          </a:p>
          <a:p>
            <a:endParaRPr lang="en-US" sz="2800" dirty="0"/>
          </a:p>
          <a:p>
            <a:r>
              <a:rPr lang="en-US" sz="2800" dirty="0"/>
              <a:t>In addition, if there is a natural ordering of the variable, such as how much education a person has, this order can be displayed along the horizontal axis of the bar graph but cannot be displayed in an obvious way in a pie chart.</a:t>
            </a:r>
          </a:p>
        </p:txBody>
      </p:sp>
    </p:spTree>
    <p:extLst>
      <p:ext uri="{BB962C8B-B14F-4D97-AF65-F5344CB8AC3E}">
        <p14:creationId xmlns:p14="http://schemas.microsoft.com/office/powerpoint/2010/main" val="23563100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Pie Charts and Bar Graphs 6</a:t>
            </a:r>
            <a:br>
              <a:rPr lang="en-US" sz="3600" b="1" dirty="0">
                <a:solidFill>
                  <a:schemeClr val="accent1"/>
                </a:solidFill>
              </a:rPr>
            </a:br>
            <a:endParaRPr lang="en-US" sz="3600" dirty="0"/>
          </a:p>
        </p:txBody>
      </p:sp>
      <p:sp>
        <p:nvSpPr>
          <p:cNvPr id="8" name="Rectangle 7"/>
          <p:cNvSpPr/>
          <p:nvPr/>
        </p:nvSpPr>
        <p:spPr>
          <a:xfrm>
            <a:off x="301752" y="1463040"/>
            <a:ext cx="8759952" cy="4524315"/>
          </a:xfrm>
          <a:prstGeom prst="rect">
            <a:avLst/>
          </a:prstGeom>
        </p:spPr>
        <p:txBody>
          <a:bodyPr wrap="square">
            <a:spAutoFit/>
          </a:bodyPr>
          <a:lstStyle/>
          <a:p>
            <a:r>
              <a:rPr lang="en-US" sz="2400" dirty="0"/>
              <a:t>Pie charts and bar graphs can both show the distribution (either counts or percentages) of a categorical variable such as level of education. </a:t>
            </a:r>
          </a:p>
          <a:p>
            <a:endParaRPr lang="en-US" sz="2400" dirty="0"/>
          </a:p>
          <a:p>
            <a:r>
              <a:rPr lang="en-US" sz="2400" dirty="0"/>
              <a:t>A pie chart usually displays the percentage for each category (rather than the count) and only works if you have all the categories (the percentages add to 100). </a:t>
            </a:r>
          </a:p>
          <a:p>
            <a:endParaRPr lang="en-US" sz="2400" dirty="0"/>
          </a:p>
          <a:p>
            <a:r>
              <a:rPr lang="en-US" sz="2400" dirty="0"/>
              <a:t>A bar graph can display an entire distribution or only a few categories. A bar graph can also compare the size of categories that are not parts of one whole. If you have one number to represent each category, you can use a bar graph.</a:t>
            </a:r>
          </a:p>
        </p:txBody>
      </p:sp>
    </p:spTree>
    <p:extLst>
      <p:ext uri="{BB962C8B-B14F-4D97-AF65-F5344CB8AC3E}">
        <p14:creationId xmlns:p14="http://schemas.microsoft.com/office/powerpoint/2010/main" val="21390929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High taxes</a:t>
            </a:r>
            <a:r>
              <a:rPr lang="en-US" sz="3600" b="1" dirty="0" smtClean="0">
                <a:solidFill>
                  <a:schemeClr val="accent1"/>
                </a:solidFill>
              </a:rPr>
              <a:t>?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188720"/>
            <a:ext cx="8759952" cy="5262979"/>
          </a:xfrm>
          <a:prstGeom prst="rect">
            <a:avLst/>
          </a:prstGeom>
        </p:spPr>
        <p:txBody>
          <a:bodyPr wrap="square">
            <a:spAutoFit/>
          </a:bodyPr>
          <a:lstStyle/>
          <a:p>
            <a:r>
              <a:rPr lang="en-US" sz="2400" dirty="0"/>
              <a:t>Level of taxation in eight democratic nations by gross domestic product that is taken in taxes.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Notice that a pie chart is not possible for these data since we are displaying eight separate quantities, not the parts of a whole.</a:t>
            </a:r>
          </a:p>
        </p:txBody>
      </p:sp>
      <p:pic>
        <p:nvPicPr>
          <p:cNvPr id="4" name="Picture 3" descr="A bar graph shows the tax revenue (in percent of GDP) among different countries. The horizontal axis, labeled Country shows eight different countries. The vertical axis, labeled Tax revenue (percentage of GDP) ranges from 0 to 50 in intervals of 10 units. Data in the graph are as follows.&#10;&#10;Canada, 31 percent.&#10;France, 45 percent.&#10;Germany, 37 percent.&#10;Italy, 42 percent.&#10;Sweden, 43 percent.&#10;Switzerland, 28 percent.&#10;U K, 33 percent.&#10;U S A, 25 percent.&#10;&#10;The data given are approximate.">
            <a:extLst>
              <a:ext uri="{FF2B5EF4-FFF2-40B4-BE49-F238E27FC236}">
                <a16:creationId xmlns:a16="http://schemas.microsoft.com/office/drawing/2014/main" xmlns="" id="{D799A94C-0AAD-4FD3-BAD9-4733C0B10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2079983"/>
            <a:ext cx="4419600" cy="3025417"/>
          </a:xfrm>
          <a:prstGeom prst="rect">
            <a:avLst/>
          </a:prstGeom>
        </p:spPr>
      </p:pic>
    </p:spTree>
    <p:extLst>
      <p:ext uri="{BB962C8B-B14F-4D97-AF65-F5344CB8AC3E}">
        <p14:creationId xmlns:p14="http://schemas.microsoft.com/office/powerpoint/2010/main" val="23164020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High taxes? </a:t>
            </a:r>
            <a:r>
              <a:rPr lang="en-US" sz="3600" b="1" dirty="0" smtClean="0">
                <a:solidFill>
                  <a:schemeClr val="accent1"/>
                </a:solidFill>
              </a:rPr>
              <a:t>2</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4893647"/>
          </a:xfrm>
          <a:prstGeom prst="rect">
            <a:avLst/>
          </a:prstGeom>
        </p:spPr>
        <p:txBody>
          <a:bodyPr wrap="square">
            <a:spAutoFit/>
          </a:bodyPr>
          <a:lstStyle/>
          <a:p>
            <a:r>
              <a:rPr lang="en-US" sz="2400" dirty="0"/>
              <a:t>In its 2014 report, the Tax Foundation analyzed data on tax revenue for 2011 from the Organization for Economic Cooperation and Development (OECD). </a:t>
            </a:r>
          </a:p>
          <a:p>
            <a:endParaRPr lang="en-US" sz="2400" dirty="0"/>
          </a:p>
          <a:p>
            <a:r>
              <a:rPr lang="en-US" sz="2400" dirty="0"/>
              <a:t>The U.S. tax revenue is comprised of individual income tax (37.1%), social insurance tax (22.8%), consumption tax (18.3%), property tax (12.4%), and corporate income tax (9.4%). </a:t>
            </a:r>
          </a:p>
          <a:p>
            <a:endParaRPr lang="en-US" sz="2400" dirty="0"/>
          </a:p>
          <a:p>
            <a:r>
              <a:rPr lang="en-US" sz="2400" dirty="0"/>
              <a:t>A bar graph is appropriate to display these data since we have one value to explain the size of each tax category. Notice a pie graph is appropriate as well since these are all parts of a whole. </a:t>
            </a:r>
          </a:p>
        </p:txBody>
      </p:sp>
    </p:spTree>
    <p:extLst>
      <p:ext uri="{BB962C8B-B14F-4D97-AF65-F5344CB8AC3E}">
        <p14:creationId xmlns:p14="http://schemas.microsoft.com/office/powerpoint/2010/main" val="200146205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Graphs, Good and Bad 1</a:t>
            </a:r>
            <a:endParaRPr lang="en-US" sz="3600" dirty="0"/>
          </a:p>
        </p:txBody>
      </p:sp>
      <p:sp>
        <p:nvSpPr>
          <p:cNvPr id="8" name="Rectangle 7"/>
          <p:cNvSpPr/>
          <p:nvPr/>
        </p:nvSpPr>
        <p:spPr>
          <a:xfrm>
            <a:off x="301752" y="1417638"/>
            <a:ext cx="8759952" cy="707886"/>
          </a:xfrm>
          <a:prstGeom prst="rect">
            <a:avLst/>
          </a:prstGeom>
        </p:spPr>
        <p:txBody>
          <a:bodyPr wrap="square">
            <a:spAutoFit/>
          </a:bodyPr>
          <a:lstStyle/>
          <a:p>
            <a:r>
              <a:rPr lang="en-US" sz="2000" dirty="0"/>
              <a:t>In its brief, “Deaths:  Final Data for 2015,” the National Center for Health Statistics (NCHS) produced the following figure:</a:t>
            </a:r>
          </a:p>
        </p:txBody>
      </p:sp>
      <p:pic>
        <p:nvPicPr>
          <p:cNvPr id="6" name="Picture 5" descr="Four pie charts show the top five causes of death among four different age groups. The first pie chart shows the number of deaths and their causes among people aged 1 to 24; Number of deaths equals 39,870. &#10;Data are as follows. &#10;Accidents: 38 percent&#10;Heart disease: 3 percent&#10;Cancer: 7 percent&#10;Homicide: 14 percent&#10;Suicide: 15 percent&#10;All other causes: 23percent&#10;&#10;The second pie chart shows the number of deaths and their causes among people aged 25 to 44; Number of deaths equals 124,605. &#10;Data are as follows. &#10;Accidents: 30 percent&#10;Homicide: 6 percent&#10;Heart disease: 11 percent&#10;Suicide: 11 percent&#10;Cancer: 12 percent&#10;All other causes: 30 percent&#10;&#10;The third pie chart shows the number of deaths and their causes among people aged 45 to 64; Number of deaths equals 532,275. &#10;Data are as follows. &#10;Cancer: 30 percent&#10;Heart disease: 21 percent&#10;Accidents: 7 percent&#10;Chronic lower respiratory diseases: 4 percent&#10;Chronic liver disease and cirrhosis: 4 percent&#10;All other causes: 34 percent&#10;&#10;The fourth pie chart shows the number of deaths and their causes among people aged 65 and over; Number of deaths equals 1,992,283&#10;Data are as follows. &#10;Cancer: 25 percent&#10;Heart disease: 21 percent&#10;&#10;Chronic lower respiratory diseases: 7 percent&#10;Stroke: 6 percent&#10;Alzheimer’s disease: 5 percent&#10;All other causes: 36 percent&#10;">
            <a:extLst>
              <a:ext uri="{FF2B5EF4-FFF2-40B4-BE49-F238E27FC236}">
                <a16:creationId xmlns:a16="http://schemas.microsoft.com/office/drawing/2014/main" xmlns="" id="{10028A9E-0FF8-4A2F-A36C-EAA621D857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2223125"/>
            <a:ext cx="5587303" cy="3946223"/>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Government tax revenue </a:t>
            </a:r>
            <a:r>
              <a:rPr lang="en-US" sz="3600" b="1" dirty="0" smtClean="0">
                <a:solidFill>
                  <a:schemeClr val="accent1"/>
                </a:solidFill>
              </a:rPr>
              <a:t>breakdown 1</a:t>
            </a:r>
            <a:endParaRPr lang="en-US" sz="3600" dirty="0"/>
          </a:p>
        </p:txBody>
      </p:sp>
      <p:sp>
        <p:nvSpPr>
          <p:cNvPr id="8" name="Rectangle 7"/>
          <p:cNvSpPr/>
          <p:nvPr/>
        </p:nvSpPr>
        <p:spPr>
          <a:xfrm>
            <a:off x="301752" y="1645920"/>
            <a:ext cx="8759952" cy="4893647"/>
          </a:xfrm>
          <a:prstGeom prst="rect">
            <a:avLst/>
          </a:prstGeom>
        </p:spPr>
        <p:txBody>
          <a:bodyPr wrap="square">
            <a:spAutoFit/>
          </a:bodyPr>
          <a:lstStyle/>
          <a:p>
            <a:r>
              <a:rPr lang="en-US" sz="2400" dirty="0"/>
              <a:t>What if we wanted to compare the distribution of tax revenue for the United States to the average for all the other OECD countries? </a:t>
            </a:r>
          </a:p>
          <a:p>
            <a:endParaRPr lang="en-US" sz="2400" dirty="0"/>
          </a:p>
          <a:p>
            <a:r>
              <a:rPr lang="en-US" sz="2400" dirty="0"/>
              <a:t>Pie charts are not good for comparisons. </a:t>
            </a:r>
          </a:p>
          <a:p>
            <a:endParaRPr lang="en-US" sz="2400" dirty="0"/>
          </a:p>
          <a:p>
            <a:r>
              <a:rPr lang="en-US" sz="2400" dirty="0"/>
              <a:t>We can create a bar graph for the distribution of government tax revenue for the United States (USA) with a second set of bars representing the average for all other OECD nations adjacent to the bars for the United States (USA). </a:t>
            </a:r>
          </a:p>
          <a:p>
            <a:endParaRPr lang="en-US" sz="2400" dirty="0"/>
          </a:p>
          <a:p>
            <a:r>
              <a:rPr lang="en-US" sz="2400" dirty="0"/>
              <a:t>This will be called a side-by-side bar graph. </a:t>
            </a:r>
          </a:p>
          <a:p>
            <a:r>
              <a:rPr lang="en-US" sz="2400" dirty="0"/>
              <a:t> </a:t>
            </a:r>
          </a:p>
        </p:txBody>
      </p:sp>
    </p:spTree>
    <p:extLst>
      <p:ext uri="{BB962C8B-B14F-4D97-AF65-F5344CB8AC3E}">
        <p14:creationId xmlns:p14="http://schemas.microsoft.com/office/powerpoint/2010/main" val="19703809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Government tax revenue breakdown </a:t>
            </a:r>
            <a:r>
              <a:rPr lang="en-US" sz="3600" b="1" dirty="0" smtClean="0">
                <a:solidFill>
                  <a:schemeClr val="accent1"/>
                </a:solidFill>
              </a:rPr>
              <a:t>2</a:t>
            </a:r>
            <a:endParaRPr lang="en-US" sz="3600" dirty="0"/>
          </a:p>
        </p:txBody>
      </p:sp>
      <p:sp>
        <p:nvSpPr>
          <p:cNvPr id="8" name="Rectangle 7"/>
          <p:cNvSpPr/>
          <p:nvPr/>
        </p:nvSpPr>
        <p:spPr>
          <a:xfrm>
            <a:off x="5029200" y="1645920"/>
            <a:ext cx="4038600" cy="3693319"/>
          </a:xfrm>
          <a:prstGeom prst="rect">
            <a:avLst/>
          </a:prstGeom>
        </p:spPr>
        <p:txBody>
          <a:bodyPr wrap="square">
            <a:spAutoFit/>
          </a:bodyPr>
          <a:lstStyle/>
          <a:p>
            <a:r>
              <a:rPr lang="en-US" sz="2600" dirty="0"/>
              <a:t>A side-by-side bar graph is useful for making comparisons. It is now clear that the United States relies more heavily on individual income tax, while the other countries rely more heavily on consumption taxes. </a:t>
            </a:r>
          </a:p>
        </p:txBody>
      </p:sp>
      <p:pic>
        <p:nvPicPr>
          <p:cNvPr id="4" name="Picture 3" descr="A bar graph plots the tax revenue (in percent of GDP) against the type of taxation for the United States and other countries which belong to the Organization for Economic Cooperation and Development (OECD). The horizontal axis, labeled Type of taxation contains six sources of tax revenue. The vertical axis, labeled Tax revenue (percentage of GDP) ranges from 0 to 40 in intervals of 10 units. Data in the graph are as follows.&#10;&#10;Individual: United States, 41 percent, OECD, 24 percent.&#10;Social insurance: United States, 23 percent, OECD, 25 percent.&#10;Consumption: United States, 17 percent, OECD, 32 percent.&#10;Property: United States, 11 percent, OECD, 6 percent.&#10;Corporate: United States, 8 percent, OECD, 9 percent.&#10;Other: United States, 0.5 percent, OECD, 4 percent.&#10;&#10;The data given are approximate.&#10;&#10;">
            <a:extLst>
              <a:ext uri="{FF2B5EF4-FFF2-40B4-BE49-F238E27FC236}">
                <a16:creationId xmlns:a16="http://schemas.microsoft.com/office/drawing/2014/main" xmlns="" id="{13FC1097-E6D4-4769-8DF4-58F04F412C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888395"/>
            <a:ext cx="4495800" cy="3208367"/>
          </a:xfrm>
          <a:prstGeom prst="rect">
            <a:avLst/>
          </a:prstGeom>
        </p:spPr>
      </p:pic>
    </p:spTree>
    <p:extLst>
      <p:ext uri="{BB962C8B-B14F-4D97-AF65-F5344CB8AC3E}">
        <p14:creationId xmlns:p14="http://schemas.microsoft.com/office/powerpoint/2010/main" val="279604832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Beware the Pictogram</a:t>
            </a:r>
            <a:br>
              <a:rPr lang="en-US" sz="3600" b="1" dirty="0">
                <a:solidFill>
                  <a:schemeClr val="accent1"/>
                </a:solidFill>
              </a:rPr>
            </a:br>
            <a:endParaRPr lang="en-US" sz="3600" dirty="0"/>
          </a:p>
        </p:txBody>
      </p:sp>
      <p:sp>
        <p:nvSpPr>
          <p:cNvPr id="8" name="Rectangle 7"/>
          <p:cNvSpPr/>
          <p:nvPr/>
        </p:nvSpPr>
        <p:spPr>
          <a:xfrm>
            <a:off x="301752" y="1280160"/>
            <a:ext cx="8759952" cy="4124206"/>
          </a:xfrm>
          <a:prstGeom prst="rect">
            <a:avLst/>
          </a:prstGeom>
        </p:spPr>
        <p:txBody>
          <a:bodyPr wrap="square">
            <a:spAutoFit/>
          </a:bodyPr>
          <a:lstStyle/>
          <a:p>
            <a:r>
              <a:rPr lang="en-US" sz="2400" dirty="0"/>
              <a:t>Bar graphs compare several quantities by means of the differing heights of bars that represent the quantities. </a:t>
            </a:r>
          </a:p>
          <a:p>
            <a:endParaRPr lang="en-US" sz="1100" dirty="0"/>
          </a:p>
          <a:p>
            <a:r>
              <a:rPr lang="en-US" sz="2400" dirty="0"/>
              <a:t>When all bars have the same width, the area (width × height) varies in proportion to the height and our eyes receive the right impression. When you draw a bar graph, make the bars equally wide. </a:t>
            </a:r>
          </a:p>
          <a:p>
            <a:endParaRPr lang="en-US" sz="1100" dirty="0"/>
          </a:p>
          <a:p>
            <a:r>
              <a:rPr lang="en-US" sz="2400" dirty="0"/>
              <a:t>Artistically speaking, bar graphs are a bit dull. It is tempting to replace the bars with pictures for greater eye appeal. </a:t>
            </a:r>
          </a:p>
          <a:p>
            <a:endParaRPr lang="en-US" sz="2400" dirty="0"/>
          </a:p>
          <a:p>
            <a:r>
              <a:rPr lang="en-US" sz="2400" dirty="0"/>
              <a:t>Avoid replacing the bars with a picture!</a:t>
            </a:r>
          </a:p>
        </p:txBody>
      </p:sp>
    </p:spTree>
    <p:extLst>
      <p:ext uri="{BB962C8B-B14F-4D97-AF65-F5344CB8AC3E}">
        <p14:creationId xmlns:p14="http://schemas.microsoft.com/office/powerpoint/2010/main" val="26559025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65760"/>
            <a:ext cx="8229600" cy="1143000"/>
          </a:xfrm>
        </p:spPr>
        <p:txBody>
          <a:bodyPr/>
          <a:lstStyle/>
          <a:p>
            <a:r>
              <a:rPr lang="en-US" sz="3600" b="1" dirty="0">
                <a:solidFill>
                  <a:schemeClr val="accent1"/>
                </a:solidFill>
              </a:rPr>
              <a:t>Example: A misleading </a:t>
            </a:r>
            <a:r>
              <a:rPr lang="en-US" sz="3600" b="1" dirty="0" smtClean="0">
                <a:solidFill>
                  <a:schemeClr val="accent1"/>
                </a:solidFill>
              </a:rPr>
              <a:t>graph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81000" y="2551651"/>
            <a:ext cx="3352800" cy="2246769"/>
          </a:xfrm>
          <a:prstGeom prst="rect">
            <a:avLst/>
          </a:prstGeom>
        </p:spPr>
        <p:txBody>
          <a:bodyPr wrap="square">
            <a:spAutoFit/>
          </a:bodyPr>
          <a:lstStyle/>
          <a:p>
            <a:r>
              <a:rPr lang="en-US" sz="2800" dirty="0"/>
              <a:t>Dyson’s ad claiming their vacuum has more than twice the suction of any other vacuum.</a:t>
            </a:r>
          </a:p>
        </p:txBody>
      </p:sp>
      <p:pic>
        <p:nvPicPr>
          <p:cNvPr id="6" name="Picture 5" descr="A pictogram shows three types of vacuum cleaners on the horizontal axis and their corresponding number of air watts on the vertical axis. The vertical axis shows Air watts, with values ranging from 0 to 160, in increments of 20 units. The vacuum cleaner on the far left is the smallest and has a value of 43 Air watts; the vacuum cleaner in the center is slightly bigger and has a value of 68 Air watts, and the vacuum cleaner on the far right is the biggest and has a largest value of 160 Air watts.">
            <a:extLst>
              <a:ext uri="{FF2B5EF4-FFF2-40B4-BE49-F238E27FC236}">
                <a16:creationId xmlns:a16="http://schemas.microsoft.com/office/drawing/2014/main" xmlns="" id="{E31C197D-E34D-4109-A18F-1E5B370BF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5330" y="1934898"/>
            <a:ext cx="5358539" cy="3638935"/>
          </a:xfrm>
          <a:prstGeom prst="rect">
            <a:avLst/>
          </a:prstGeom>
        </p:spPr>
      </p:pic>
    </p:spTree>
    <p:extLst>
      <p:ext uri="{BB962C8B-B14F-4D97-AF65-F5344CB8AC3E}">
        <p14:creationId xmlns:p14="http://schemas.microsoft.com/office/powerpoint/2010/main" val="19782123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 misleading graph </a:t>
            </a:r>
            <a:r>
              <a:rPr lang="en-US" sz="3600" b="1" dirty="0" smtClean="0">
                <a:solidFill>
                  <a:schemeClr val="accent1"/>
                </a:solidFill>
              </a:rPr>
              <a:t>2</a:t>
            </a:r>
            <a:endParaRPr lang="en-US" sz="3600" dirty="0"/>
          </a:p>
        </p:txBody>
      </p:sp>
      <p:sp>
        <p:nvSpPr>
          <p:cNvPr id="8" name="Rectangle 7"/>
          <p:cNvSpPr/>
          <p:nvPr/>
        </p:nvSpPr>
        <p:spPr>
          <a:xfrm>
            <a:off x="301752" y="1554480"/>
            <a:ext cx="8759952" cy="4524315"/>
          </a:xfrm>
          <a:prstGeom prst="rect">
            <a:avLst/>
          </a:prstGeom>
        </p:spPr>
        <p:txBody>
          <a:bodyPr wrap="square">
            <a:spAutoFit/>
          </a:bodyPr>
          <a:lstStyle/>
          <a:p>
            <a:r>
              <a:rPr lang="en-US" sz="2400" dirty="0"/>
              <a:t>To magnify a picture, the artist must increase both height and width to avoid distortion of the image. </a:t>
            </a:r>
          </a:p>
          <a:p>
            <a:endParaRPr lang="en-US" sz="2400" dirty="0"/>
          </a:p>
          <a:p>
            <a:r>
              <a:rPr lang="en-US" sz="2400" dirty="0"/>
              <a:t>By increasing both the height and width of the Dyson vacuum, it appears to be 4 x 4 = 16 times larger. </a:t>
            </a:r>
          </a:p>
          <a:p>
            <a:endParaRPr lang="en-US" sz="2400" dirty="0"/>
          </a:p>
          <a:p>
            <a:r>
              <a:rPr lang="en-US" sz="2400" dirty="0"/>
              <a:t>Remember a bar graph should have bars of equal width; only the heights of the bars should vary.</a:t>
            </a:r>
          </a:p>
          <a:p>
            <a:r>
              <a:rPr lang="en-US" sz="2400" dirty="0"/>
              <a:t> </a:t>
            </a:r>
          </a:p>
          <a:p>
            <a:r>
              <a:rPr lang="en-US" sz="2400" dirty="0"/>
              <a:t>Replacing the bars on a bar graph with pictures is tempting, but it is difficult to keep the ”bar” width equal without distorting the picture.</a:t>
            </a:r>
          </a:p>
        </p:txBody>
      </p:sp>
    </p:spTree>
    <p:extLst>
      <p:ext uri="{BB962C8B-B14F-4D97-AF65-F5344CB8AC3E}">
        <p14:creationId xmlns:p14="http://schemas.microsoft.com/office/powerpoint/2010/main" val="1834896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Change over Time: </a:t>
            </a:r>
            <a:br>
              <a:rPr lang="en-US" sz="3600" b="1" dirty="0">
                <a:solidFill>
                  <a:schemeClr val="accent1"/>
                </a:solidFill>
              </a:rPr>
            </a:br>
            <a:r>
              <a:rPr lang="en-US" sz="3600" b="1" dirty="0">
                <a:solidFill>
                  <a:schemeClr val="accent1"/>
                </a:solidFill>
              </a:rPr>
              <a:t>Line Graphs 1</a:t>
            </a:r>
            <a:endParaRPr lang="en-US" sz="3600" dirty="0"/>
          </a:p>
        </p:txBody>
      </p:sp>
      <p:sp>
        <p:nvSpPr>
          <p:cNvPr id="8" name="Rectangle 7"/>
          <p:cNvSpPr/>
          <p:nvPr/>
        </p:nvSpPr>
        <p:spPr>
          <a:xfrm>
            <a:off x="301752" y="1645920"/>
            <a:ext cx="8759952" cy="4154984"/>
          </a:xfrm>
          <a:prstGeom prst="rect">
            <a:avLst/>
          </a:prstGeom>
        </p:spPr>
        <p:txBody>
          <a:bodyPr wrap="square">
            <a:spAutoFit/>
          </a:bodyPr>
          <a:lstStyle/>
          <a:p>
            <a:r>
              <a:rPr lang="en-US" sz="2400" dirty="0"/>
              <a:t>Many quantitative variables are measured at intervals over time. </a:t>
            </a:r>
          </a:p>
          <a:p>
            <a:endParaRPr lang="en-US" sz="2400" dirty="0"/>
          </a:p>
          <a:p>
            <a:r>
              <a:rPr lang="en-US" sz="2400" dirty="0"/>
              <a:t>To display how a quantitative variable changes over time, make a line graph. </a:t>
            </a:r>
          </a:p>
          <a:p>
            <a:endParaRPr lang="en-US" sz="2400" dirty="0"/>
          </a:p>
          <a:p>
            <a:r>
              <a:rPr lang="en-US" sz="2400" dirty="0"/>
              <a:t>A line graph of a quantitative variable plots each observation against the time at which it was measured. </a:t>
            </a:r>
          </a:p>
          <a:p>
            <a:endParaRPr lang="en-US" sz="2400" dirty="0"/>
          </a:p>
          <a:p>
            <a:r>
              <a:rPr lang="en-US" sz="2400" dirty="0"/>
              <a:t>Always put time on the horizontal scale of your plot and the variable you are measuring on the vertical scale. Connect the data points by lines to display the change over time.</a:t>
            </a:r>
          </a:p>
        </p:txBody>
      </p:sp>
    </p:spTree>
    <p:extLst>
      <p:ext uri="{BB962C8B-B14F-4D97-AF65-F5344CB8AC3E}">
        <p14:creationId xmlns:p14="http://schemas.microsoft.com/office/powerpoint/2010/main" val="24382474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pPr fontAlgn="auto">
              <a:spcBef>
                <a:spcPts val="0"/>
              </a:spcBef>
              <a:spcAft>
                <a:spcPts val="0"/>
              </a:spcAft>
              <a:defRPr/>
            </a:pPr>
            <a:r>
              <a:rPr lang="en-US" sz="3600" b="1" dirty="0">
                <a:solidFill>
                  <a:schemeClr val="accent1"/>
                </a:solidFill>
              </a:rPr>
              <a:t>Change over Time: </a:t>
            </a:r>
            <a:br>
              <a:rPr lang="en-US" sz="3600" b="1" dirty="0">
                <a:solidFill>
                  <a:schemeClr val="accent1"/>
                </a:solidFill>
              </a:rPr>
            </a:br>
            <a:r>
              <a:rPr lang="en-US" sz="3600" b="1" dirty="0">
                <a:solidFill>
                  <a:schemeClr val="accent1"/>
                </a:solidFill>
              </a:rPr>
              <a:t>Line Graphs 2</a:t>
            </a:r>
          </a:p>
        </p:txBody>
      </p:sp>
      <p:sp>
        <p:nvSpPr>
          <p:cNvPr id="8" name="Rectangle 7"/>
          <p:cNvSpPr/>
          <p:nvPr/>
        </p:nvSpPr>
        <p:spPr>
          <a:xfrm>
            <a:off x="301752" y="1554480"/>
            <a:ext cx="8759952" cy="4401205"/>
          </a:xfrm>
          <a:prstGeom prst="rect">
            <a:avLst/>
          </a:prstGeom>
        </p:spPr>
        <p:txBody>
          <a:bodyPr wrap="square">
            <a:spAutoFit/>
          </a:bodyPr>
          <a:lstStyle/>
          <a:p>
            <a:r>
              <a:rPr lang="en-US" sz="2800" dirty="0"/>
              <a:t>When constructing a line graph, make sure to use equally spaced time intervals on the horizontal axis to avoid distortion. </a:t>
            </a:r>
          </a:p>
          <a:p>
            <a:endParaRPr lang="en-US" sz="2800" dirty="0"/>
          </a:p>
          <a:p>
            <a:r>
              <a:rPr lang="en-US" sz="2800" dirty="0"/>
              <a:t>Line graphs can also be used to show how a quantitative variable changes over time, broken down according to some other categorical variable. </a:t>
            </a:r>
          </a:p>
          <a:p>
            <a:endParaRPr lang="en-US" sz="2800" dirty="0"/>
          </a:p>
          <a:p>
            <a:r>
              <a:rPr lang="en-US" sz="2800" dirty="0"/>
              <a:t>When displaying several categories, use a separate line for each category.</a:t>
            </a:r>
          </a:p>
        </p:txBody>
      </p:sp>
    </p:spTree>
    <p:extLst>
      <p:ext uri="{BB962C8B-B14F-4D97-AF65-F5344CB8AC3E}">
        <p14:creationId xmlns:p14="http://schemas.microsoft.com/office/powerpoint/2010/main" val="39159431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Unemployment by education level</a:t>
            </a:r>
            <a:br>
              <a:rPr lang="en-US" sz="3600" b="1" dirty="0">
                <a:solidFill>
                  <a:schemeClr val="accent1"/>
                </a:solidFill>
              </a:rPr>
            </a:br>
            <a:endParaRPr lang="en-US" sz="3600" dirty="0"/>
          </a:p>
        </p:txBody>
      </p:sp>
      <p:sp>
        <p:nvSpPr>
          <p:cNvPr id="8" name="Rectangle 7"/>
          <p:cNvSpPr/>
          <p:nvPr/>
        </p:nvSpPr>
        <p:spPr>
          <a:xfrm>
            <a:off x="301752" y="1371600"/>
            <a:ext cx="8759952" cy="523220"/>
          </a:xfrm>
          <a:prstGeom prst="rect">
            <a:avLst/>
          </a:prstGeom>
        </p:spPr>
        <p:txBody>
          <a:bodyPr wrap="square">
            <a:spAutoFit/>
          </a:bodyPr>
          <a:lstStyle/>
          <a:p>
            <a:r>
              <a:rPr lang="en-US" sz="2800" dirty="0"/>
              <a:t>How has unemployment changed over time?</a:t>
            </a:r>
          </a:p>
        </p:txBody>
      </p:sp>
      <p:pic>
        <p:nvPicPr>
          <p:cNvPr id="4" name="Picture 3" descr="A line graph shows the unemployment rate (in percent) for people with different educational levels between the years 2008 to 2018. The horizontal axis, labeled Year has values ranging from 2008 to 2018, in increments of 1 year. The vertical axis, labeled Unemployment rate (percentage) ranges from 0 to 16 in intervals of 2 units. Data in the graph are as follows.&#10;&#10;The unemployment rate of people whose educational level is less than high school starts at about 8.5 percent in the beginning of 2008 and climbs to 15 percent in the mid of 2009 and then steeply falls to 5 percent in 2018.&#10;&#10;The unemployment rate of people who have studied high school starts at about 5.5 percent in the beginning of 2008 and climbs to 11 percent in the beginning of 2009, it gradually falls to 5 percent in 2018.&#10;&#10; The unemployment rate of people who have some college education starts at about 4.5 percent in 2008 and climbs to about 8.5 percent in 2010. It makes a significant change in 2012 as it falls from7 percent to 3 percent in 2018.&#10;&#10;The unemployment rate of people who have graduated with a Bachelor’s degree or higher, starts at 2.5 percent and slightly rises to about 4.5 percent through the years 2009 to 2010; and then steeply falls to 2.5 percent in 2018.&#10;&#10;&#10;The data given are approximate.&#10;">
            <a:extLst>
              <a:ext uri="{FF2B5EF4-FFF2-40B4-BE49-F238E27FC236}">
                <a16:creationId xmlns:a16="http://schemas.microsoft.com/office/drawing/2014/main" xmlns="" id="{4AB151EB-0D6C-4ABA-A571-4362F0BB31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133600"/>
            <a:ext cx="6976503" cy="3883777"/>
          </a:xfrm>
          <a:prstGeom prst="rect">
            <a:avLst/>
          </a:prstGeom>
        </p:spPr>
      </p:pic>
    </p:spTree>
    <p:extLst>
      <p:ext uri="{BB962C8B-B14F-4D97-AF65-F5344CB8AC3E}">
        <p14:creationId xmlns:p14="http://schemas.microsoft.com/office/powerpoint/2010/main" val="281723174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Change over Time</a:t>
            </a:r>
            <a:r>
              <a:rPr lang="en-US" sz="3600" b="1">
                <a:solidFill>
                  <a:schemeClr val="accent1"/>
                </a:solidFill>
              </a:rPr>
              <a:t>: </a:t>
            </a:r>
            <a:br>
              <a:rPr lang="en-US" sz="3600" b="1">
                <a:solidFill>
                  <a:schemeClr val="accent1"/>
                </a:solidFill>
              </a:rPr>
            </a:br>
            <a:r>
              <a:rPr lang="en-US" sz="3600" b="1">
                <a:solidFill>
                  <a:schemeClr val="accent1"/>
                </a:solidFill>
              </a:rPr>
              <a:t>Line Graphs 3</a:t>
            </a:r>
            <a:endParaRPr lang="en-US" sz="3600" dirty="0"/>
          </a:p>
        </p:txBody>
      </p:sp>
      <p:sp>
        <p:nvSpPr>
          <p:cNvPr id="8" name="Rectangle 7"/>
          <p:cNvSpPr/>
          <p:nvPr/>
        </p:nvSpPr>
        <p:spPr>
          <a:xfrm>
            <a:off x="301752" y="1645920"/>
            <a:ext cx="8759952" cy="3785652"/>
          </a:xfrm>
          <a:prstGeom prst="rect">
            <a:avLst/>
          </a:prstGeom>
        </p:spPr>
        <p:txBody>
          <a:bodyPr wrap="square">
            <a:spAutoFit/>
          </a:bodyPr>
          <a:lstStyle/>
          <a:p>
            <a:r>
              <a:rPr lang="en-US" sz="2400" dirty="0"/>
              <a:t>How should we describe patterns on a line graph?</a:t>
            </a:r>
          </a:p>
          <a:p>
            <a:endParaRPr lang="en-US" sz="2400" dirty="0"/>
          </a:p>
          <a:p>
            <a:r>
              <a:rPr lang="en-US" sz="2400" dirty="0"/>
              <a:t>First, look for an </a:t>
            </a:r>
            <a:r>
              <a:rPr lang="en-US" sz="2400" b="1" dirty="0">
                <a:solidFill>
                  <a:srgbClr val="8B0000"/>
                </a:solidFill>
              </a:rPr>
              <a:t>overall pattern</a:t>
            </a:r>
            <a:r>
              <a:rPr lang="en-US" sz="2400" dirty="0"/>
              <a:t>. For example, a trend is a long-term upward or downward movement over time. </a:t>
            </a:r>
          </a:p>
          <a:p>
            <a:endParaRPr lang="en-US" sz="2400" dirty="0"/>
          </a:p>
          <a:p>
            <a:r>
              <a:rPr lang="en-US" sz="2400" dirty="0"/>
              <a:t>From the previous example, unemployment was at its highest for all education groups in 2009 and 2010, due to the Great Recession. Since then, the overall trend is showing a decrease in the unemployment rate for all education levels (each line is generally decreasing). </a:t>
            </a:r>
          </a:p>
        </p:txBody>
      </p:sp>
    </p:spTree>
    <p:extLst>
      <p:ext uri="{BB962C8B-B14F-4D97-AF65-F5344CB8AC3E}">
        <p14:creationId xmlns:p14="http://schemas.microsoft.com/office/powerpoint/2010/main" val="45095158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Change over Time: </a:t>
            </a:r>
            <a:br>
              <a:rPr lang="en-US" sz="3600" b="1" dirty="0">
                <a:solidFill>
                  <a:schemeClr val="accent1"/>
                </a:solidFill>
              </a:rPr>
            </a:br>
            <a:r>
              <a:rPr lang="en-US" sz="3600" b="1" dirty="0">
                <a:solidFill>
                  <a:schemeClr val="accent1"/>
                </a:solidFill>
              </a:rPr>
              <a:t>Line Graphs 4</a:t>
            </a:r>
            <a:endParaRPr lang="en-US" sz="3600" dirty="0"/>
          </a:p>
        </p:txBody>
      </p:sp>
      <p:sp>
        <p:nvSpPr>
          <p:cNvPr id="8" name="Rectangle 7"/>
          <p:cNvSpPr/>
          <p:nvPr/>
        </p:nvSpPr>
        <p:spPr>
          <a:xfrm>
            <a:off x="301752" y="1645920"/>
            <a:ext cx="8759952" cy="3416320"/>
          </a:xfrm>
          <a:prstGeom prst="rect">
            <a:avLst/>
          </a:prstGeom>
        </p:spPr>
        <p:txBody>
          <a:bodyPr wrap="square">
            <a:spAutoFit/>
          </a:bodyPr>
          <a:lstStyle/>
          <a:p>
            <a:r>
              <a:rPr lang="en-US" sz="2400" dirty="0"/>
              <a:t>Next, look for </a:t>
            </a:r>
            <a:r>
              <a:rPr lang="en-US" sz="2400" b="1" dirty="0">
                <a:solidFill>
                  <a:srgbClr val="8B0000"/>
                </a:solidFill>
              </a:rPr>
              <a:t>striking deviations</a:t>
            </a:r>
            <a:r>
              <a:rPr lang="en-US" sz="2400" dirty="0"/>
              <a:t> from the overall pattern. </a:t>
            </a:r>
          </a:p>
          <a:p>
            <a:endParaRPr lang="en-US" sz="2400" dirty="0"/>
          </a:p>
          <a:p>
            <a:r>
              <a:rPr lang="en-US" sz="2400" dirty="0"/>
              <a:t>From the previous example, there is a noticeable increase from 2008 to the beginning of 2009. This was a side effect of the recession economy. Unemployment hovered around these record highs through 2010, when the rates finally started their decline to the current levels. There is a striking deviation (a drastic dip) in the unemployment rate for those with less than a high school degree around mid-2010. </a:t>
            </a:r>
          </a:p>
        </p:txBody>
      </p:sp>
    </p:spTree>
    <p:extLst>
      <p:ext uri="{BB962C8B-B14F-4D97-AF65-F5344CB8AC3E}">
        <p14:creationId xmlns:p14="http://schemas.microsoft.com/office/powerpoint/2010/main" val="42386189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Case Study: </a:t>
            </a:r>
            <a:br>
              <a:rPr lang="en-US" sz="3600" b="1" dirty="0">
                <a:solidFill>
                  <a:schemeClr val="accent1"/>
                </a:solidFill>
              </a:rPr>
            </a:br>
            <a:r>
              <a:rPr lang="en-US" sz="3600" b="1" dirty="0">
                <a:solidFill>
                  <a:schemeClr val="accent1"/>
                </a:solidFill>
              </a:rPr>
              <a:t>Graphs, Good and Bad 2</a:t>
            </a:r>
            <a:endParaRPr lang="en-US" sz="3600" dirty="0"/>
          </a:p>
        </p:txBody>
      </p:sp>
      <p:sp>
        <p:nvSpPr>
          <p:cNvPr id="8" name="Rectangle 7"/>
          <p:cNvSpPr/>
          <p:nvPr/>
        </p:nvSpPr>
        <p:spPr>
          <a:xfrm>
            <a:off x="301752" y="1554480"/>
            <a:ext cx="8759952" cy="3785652"/>
          </a:xfrm>
          <a:prstGeom prst="rect">
            <a:avLst/>
          </a:prstGeom>
        </p:spPr>
        <p:txBody>
          <a:bodyPr wrap="square">
            <a:spAutoFit/>
          </a:bodyPr>
          <a:lstStyle/>
          <a:p>
            <a:r>
              <a:rPr lang="en-US" sz="2400" dirty="0"/>
              <a:t>A clear graphical display can make it easy for policy and decision makers to decide how to allocate resources for prevention or intervention. </a:t>
            </a:r>
          </a:p>
          <a:p>
            <a:endParaRPr lang="en-US" sz="2400" dirty="0"/>
          </a:p>
          <a:p>
            <a:r>
              <a:rPr lang="en-US" sz="2400" dirty="0"/>
              <a:t>A quick glance at the pie chart for ages 1–24 shows that a large portion, 15% of deaths in that age range, are attributed to suicide. </a:t>
            </a:r>
          </a:p>
          <a:p>
            <a:endParaRPr lang="en-US" sz="2400" dirty="0"/>
          </a:p>
          <a:p>
            <a:r>
              <a:rPr lang="en-US" sz="2400" dirty="0"/>
              <a:t>A clear display of this staggering number makes a strong argument for allocation of resources. </a:t>
            </a:r>
          </a:p>
        </p:txBody>
      </p:sp>
    </p:spTree>
    <p:extLst>
      <p:ext uri="{BB962C8B-B14F-4D97-AF65-F5344CB8AC3E}">
        <p14:creationId xmlns:p14="http://schemas.microsoft.com/office/powerpoint/2010/main" val="162788023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1"/>
                </a:solidFill>
              </a:rPr>
              <a:t>Change over Time: </a:t>
            </a:r>
            <a:br>
              <a:rPr lang="en-US" sz="3600" b="1" dirty="0">
                <a:solidFill>
                  <a:schemeClr val="accent1"/>
                </a:solidFill>
              </a:rPr>
            </a:br>
            <a:r>
              <a:rPr lang="en-US" sz="3600" b="1" dirty="0">
                <a:solidFill>
                  <a:schemeClr val="accent1"/>
                </a:solidFill>
              </a:rPr>
              <a:t>Line Graphs 5</a:t>
            </a:r>
            <a:endParaRPr lang="en-US" sz="3600" dirty="0"/>
          </a:p>
        </p:txBody>
      </p:sp>
      <p:sp>
        <p:nvSpPr>
          <p:cNvPr id="8" name="Rectangle 7"/>
          <p:cNvSpPr/>
          <p:nvPr/>
        </p:nvSpPr>
        <p:spPr>
          <a:xfrm>
            <a:off x="301752" y="1645920"/>
            <a:ext cx="8759952" cy="4154984"/>
          </a:xfrm>
          <a:prstGeom prst="rect">
            <a:avLst/>
          </a:prstGeom>
        </p:spPr>
        <p:txBody>
          <a:bodyPr wrap="square">
            <a:spAutoFit/>
          </a:bodyPr>
          <a:lstStyle/>
          <a:p>
            <a:r>
              <a:rPr lang="en-US" sz="2400" dirty="0"/>
              <a:t>A pattern that repeats itself at known regular intervals of time is called </a:t>
            </a:r>
            <a:r>
              <a:rPr lang="en-US" sz="2400" b="1" dirty="0">
                <a:solidFill>
                  <a:srgbClr val="8B0000"/>
                </a:solidFill>
              </a:rPr>
              <a:t>seasonal variation</a:t>
            </a:r>
            <a:r>
              <a:rPr lang="en-US" sz="2400" dirty="0"/>
              <a:t>. </a:t>
            </a:r>
          </a:p>
          <a:p>
            <a:endParaRPr lang="en-US" sz="2400" dirty="0"/>
          </a:p>
          <a:p>
            <a:r>
              <a:rPr lang="en-US" sz="2400" dirty="0"/>
              <a:t>Calculating the unemployment rate depends on the size of the workforce and the number of those in the workforce who are working. The unemployment rate rises every year in January as holiday sales jobs end and outdoor work slows in the North due to winter weather. This is regular and predictable. As such, the Bureau of Labor Statistics makes seasonal adjustments to the monthly unemployment rate before reporting it to the general public.</a:t>
            </a:r>
          </a:p>
        </p:txBody>
      </p:sp>
    </p:spTree>
    <p:extLst>
      <p:ext uri="{BB962C8B-B14F-4D97-AF65-F5344CB8AC3E}">
        <p14:creationId xmlns:p14="http://schemas.microsoft.com/office/powerpoint/2010/main" val="33375559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Watch Those Scales! 1</a:t>
            </a:r>
            <a:br>
              <a:rPr lang="en-US" sz="3600" b="1" dirty="0">
                <a:solidFill>
                  <a:schemeClr val="accent1"/>
                </a:solidFill>
              </a:rPr>
            </a:br>
            <a:endParaRPr lang="en-US" sz="3600" dirty="0"/>
          </a:p>
        </p:txBody>
      </p:sp>
      <p:sp>
        <p:nvSpPr>
          <p:cNvPr id="8" name="Rectangle 7"/>
          <p:cNvSpPr/>
          <p:nvPr/>
        </p:nvSpPr>
        <p:spPr>
          <a:xfrm>
            <a:off x="301752" y="1463040"/>
            <a:ext cx="8759952" cy="2246769"/>
          </a:xfrm>
          <a:prstGeom prst="rect">
            <a:avLst/>
          </a:prstGeom>
        </p:spPr>
        <p:txBody>
          <a:bodyPr wrap="square">
            <a:spAutoFit/>
          </a:bodyPr>
          <a:lstStyle/>
          <a:p>
            <a:r>
              <a:rPr lang="en-US" sz="2800" dirty="0"/>
              <a:t>Because graphs speak so strongly, they can mislead the unwary. </a:t>
            </a:r>
          </a:p>
          <a:p>
            <a:endParaRPr lang="en-US" sz="2800" dirty="0"/>
          </a:p>
          <a:p>
            <a:r>
              <a:rPr lang="en-US" sz="2800" dirty="0"/>
              <a:t>The careful reader of a line graph looks closely at the scales marked off on the axes.</a:t>
            </a:r>
          </a:p>
        </p:txBody>
      </p:sp>
    </p:spTree>
    <p:extLst>
      <p:ext uri="{BB962C8B-B14F-4D97-AF65-F5344CB8AC3E}">
        <p14:creationId xmlns:p14="http://schemas.microsoft.com/office/powerpoint/2010/main" val="12066843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Living together</a:t>
            </a:r>
            <a:br>
              <a:rPr lang="en-US" sz="3600" b="1" dirty="0">
                <a:solidFill>
                  <a:schemeClr val="accent1"/>
                </a:solidFill>
              </a:rPr>
            </a:br>
            <a:endParaRPr lang="en-US" sz="3600" dirty="0"/>
          </a:p>
        </p:txBody>
      </p:sp>
      <p:pic>
        <p:nvPicPr>
          <p:cNvPr id="4" name="Picture 3" descr="Two graphs plot the number of unmarried couples (in thousands) through the year 1975 to 2010. The horizontal axis shows Year, with values ranging from 1975 to 2010 in increments of 5 years. The vertical axis shows Unmarried couples (thousands) with values ranging from 1000 to 8000 in increments of 1000 units. Data in the graph on the left is as follows. &#10;&#10;The number of unmarried couples (in thousands) in the year 1977 is about 950; it then steeply climbs to about 5000 in 2007 and climbs further to 7600 beyond the year 2010. &#10;&#10;The horizontal axis shows Year, with values ranging from 1980 to 2010 in increments of 10 years. The vertical axis shows Unmarried couples (thousands) with values ranging from 1000 to 8000 in increments of 1000 units. Data in the graph on the right is as follows.&#10;&#10;The number of unmarried couples (in thousands) in the year 1977 is about 950, the climb is shown as steeper and longer; the number reaches 2000 in 1986 and climbs further in a steep diagonal manner to 3700 in 1995. From this point, the line makes a drastic climb to 6700 in 2008 and ends at 7600 beyond the year 2010.The graph therefore displays an elongated steep line with a steady rise. &#10;&#10;The data given are approximate.&#10;&#10;">
            <a:extLst>
              <a:ext uri="{FF2B5EF4-FFF2-40B4-BE49-F238E27FC236}">
                <a16:creationId xmlns:a16="http://schemas.microsoft.com/office/drawing/2014/main" xmlns="" id="{44E0A354-3EE6-4238-8E51-EFBC3A82F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800" y="1219200"/>
            <a:ext cx="6095471" cy="4800600"/>
          </a:xfrm>
          <a:prstGeom prst="rect">
            <a:avLst/>
          </a:prstGeom>
        </p:spPr>
      </p:pic>
    </p:spTree>
    <p:extLst>
      <p:ext uri="{BB962C8B-B14F-4D97-AF65-F5344CB8AC3E}">
        <p14:creationId xmlns:p14="http://schemas.microsoft.com/office/powerpoint/2010/main" val="27464749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Watch Those Scales! 2</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t>Another important issue concerning scales is the following. </a:t>
            </a:r>
          </a:p>
          <a:p>
            <a:endParaRPr lang="en-US" sz="2800" dirty="0"/>
          </a:p>
          <a:p>
            <a:r>
              <a:rPr lang="en-US" sz="2800" dirty="0"/>
              <a:t>When examining the change in the price or value of an item over time, plotting the actual increase can be misleading. </a:t>
            </a:r>
          </a:p>
          <a:p>
            <a:endParaRPr lang="en-US" sz="2800" dirty="0"/>
          </a:p>
          <a:p>
            <a:r>
              <a:rPr lang="en-US" sz="2800" dirty="0"/>
              <a:t>It is often better to plot the percentage increase from the previous period.</a:t>
            </a:r>
          </a:p>
        </p:txBody>
      </p:sp>
    </p:spTree>
    <p:extLst>
      <p:ext uri="{BB962C8B-B14F-4D97-AF65-F5344CB8AC3E}">
        <p14:creationId xmlns:p14="http://schemas.microsoft.com/office/powerpoint/2010/main" val="259401768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Getting rich in hindsight</a:t>
            </a:r>
            <a:br>
              <a:rPr lang="en-US" sz="3600" b="1" dirty="0">
                <a:solidFill>
                  <a:schemeClr val="accent1"/>
                </a:solidFill>
              </a:rPr>
            </a:br>
            <a:endParaRPr lang="en-US" sz="3600" dirty="0"/>
          </a:p>
        </p:txBody>
      </p:sp>
      <p:pic>
        <p:nvPicPr>
          <p:cNvPr id="4" name="Picture 3" descr="A bar graph plots the change in percentage in the index of common stock from 1971 to 2017. The horizontal axis is labeled Year with values ranging from ’71 to ‘17 in increments of 2 years.  The vertical axis is labeled Percentage increase or decrease with values ranging from negative 40 to positive 40. Data in the graph are as follows.&#10;&#10;1971, 14 percent; 1972, 18 percent; 1973, negative 15 percent; 1974, negative 28 percent; 1975, 38 percent; 1976, 24 percent; 1977, negative 5 percent; 1978, 5 percent; 1979, 18 percent; 1980, 34 percent; 1981, negative 3 percent; 1982, 22 percent; 1983, 24 percent; 1984, 4 percent; 1985, 32 percent; 1986, 20 percent; 1987, 4 percent; 1988, 17 percent; 1989, 30 percent; 1990, negative 4 percent; 1991, 32 percent; 1992, 8 percent; 1993, 10 percent; 1994, 1 percent; 1995, 35 percent; 1996, 22 percent; 1997, 32 percent; 1998, 28 percent; 1999, 20 percent; 2000, negative 10 percent; 2001, negative 12 percent; 20002, negative 20 percent; 2003, negative 25 percent; 2004, 20 percent; 2005, 4 percent; 2006, 15 percent; 2007, 5 percent; 2008, negative 38 percent; 2009, 24 percent; 2010, 15 percent; 2011, 2 percent; 2012, 16 percent; 2013, 32 percent; 2014, 14 percent; 2015, 1 percent; 2016, 12 percent; 2017, 22 percent. &#10;&#10;The data given are approximate.&#10;&#10;">
            <a:extLst>
              <a:ext uri="{FF2B5EF4-FFF2-40B4-BE49-F238E27FC236}">
                <a16:creationId xmlns:a16="http://schemas.microsoft.com/office/drawing/2014/main" xmlns="" id="{FBDB79E4-AD26-4857-801A-3DE27BE537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834" y="3935136"/>
            <a:ext cx="4236166" cy="2557104"/>
          </a:xfrm>
          <a:prstGeom prst="rect">
            <a:avLst/>
          </a:prstGeom>
        </p:spPr>
      </p:pic>
      <p:pic>
        <p:nvPicPr>
          <p:cNvPr id="6" name="Picture 5" descr="A line graph shows the value of a 1000 dollar investment made in 1970, which extends from 1970 to 2015. The horizontal axis is labeled Year with values ranging from 1970 to 2015 in increments of 5 years.  The vertical axis is labeled Value of $1000 investment made in 1970 and has values ranging from 20000 to 120000. Data in the graph are as follows.&#10;&#10;&#10;The value starts at a value of 1000 in 1971 and makes a steep climb to 50,000 in 1998; it drops back to 30,000 in 2007 after a few ups and downs and finally ends at 100000 beyond the year 2015.&#10;The data given here are approximate.&#10;">
            <a:extLst>
              <a:ext uri="{FF2B5EF4-FFF2-40B4-BE49-F238E27FC236}">
                <a16:creationId xmlns:a16="http://schemas.microsoft.com/office/drawing/2014/main" xmlns="" id="{B612BB19-84B1-4AEB-B790-815E3716DB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8600" y="1000079"/>
            <a:ext cx="4662010" cy="2809921"/>
          </a:xfrm>
          <a:prstGeom prst="rect">
            <a:avLst/>
          </a:prstGeom>
        </p:spPr>
      </p:pic>
    </p:spTree>
    <p:extLst>
      <p:ext uri="{BB962C8B-B14F-4D97-AF65-F5344CB8AC3E}">
        <p14:creationId xmlns:p14="http://schemas.microsoft.com/office/powerpoint/2010/main" val="198492047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Watch Those Scales! 3</a:t>
            </a:r>
            <a:br>
              <a:rPr lang="en-US" sz="3600" b="1" dirty="0">
                <a:solidFill>
                  <a:schemeClr val="accent1"/>
                </a:solidFill>
              </a:rPr>
            </a:br>
            <a:endParaRPr lang="en-US" sz="3600" dirty="0"/>
          </a:p>
        </p:txBody>
      </p:sp>
      <p:sp>
        <p:nvSpPr>
          <p:cNvPr id="8" name="Rectangle 7"/>
          <p:cNvSpPr/>
          <p:nvPr/>
        </p:nvSpPr>
        <p:spPr>
          <a:xfrm>
            <a:off x="301752" y="1371600"/>
            <a:ext cx="8759952" cy="5262979"/>
          </a:xfrm>
          <a:prstGeom prst="rect">
            <a:avLst/>
          </a:prstGeom>
        </p:spPr>
        <p:txBody>
          <a:bodyPr wrap="square">
            <a:spAutoFit/>
          </a:bodyPr>
          <a:lstStyle/>
          <a:p>
            <a:r>
              <a:rPr lang="en-US" sz="2800" dirty="0"/>
              <a:t>The line graph gives the impression that increases between 1970 and 1995 were negligible but that increases between 1995 and 1999 and after 2008 were dramatic. </a:t>
            </a:r>
          </a:p>
          <a:p>
            <a:endParaRPr lang="en-US" sz="2800" dirty="0"/>
          </a:p>
          <a:p>
            <a:r>
              <a:rPr lang="en-US" sz="2800" dirty="0"/>
              <a:t>While it is true that the actual value of our investment increased much more between 1995 and 1999 and after 2008 than it did between 1970 and 1995, it would be incorrect to conclude that investments in general increased much more dramatically between 1995 and 1999 and after 2008 than in any of the years between 1970 and 1995. </a:t>
            </a:r>
          </a:p>
        </p:txBody>
      </p:sp>
    </p:spTree>
    <p:extLst>
      <p:ext uri="{BB962C8B-B14F-4D97-AF65-F5344CB8AC3E}">
        <p14:creationId xmlns:p14="http://schemas.microsoft.com/office/powerpoint/2010/main" val="35784999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57200" y="365760"/>
            <a:ext cx="8229600" cy="1143000"/>
          </a:xfrm>
        </p:spPr>
        <p:txBody>
          <a:bodyPr/>
          <a:lstStyle/>
          <a:p>
            <a:r>
              <a:rPr lang="en-US" sz="3600" b="1" dirty="0">
                <a:solidFill>
                  <a:schemeClr val="accent1"/>
                </a:solidFill>
              </a:rPr>
              <a:t>Watch Those Scales! 4</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r>
              <a:rPr lang="en-US" sz="2400" dirty="0"/>
              <a:t>The second graph tells a different, and more accurate, story. </a:t>
            </a:r>
          </a:p>
          <a:p>
            <a:endParaRPr lang="en-US" sz="2400" dirty="0"/>
          </a:p>
          <a:p>
            <a:r>
              <a:rPr lang="en-US" sz="2400" dirty="0"/>
              <a:t>For example, the percentage increase in 1975 (approximately 37%) rivaled that in any of the years between 1995 and 1999. However, in 1975 the actual value of our investment was relatively small ($1170) and a 37% increase in such a small amount is nearly imperceptible on the scale used in the line graph. </a:t>
            </a:r>
          </a:p>
          <a:p>
            <a:endParaRPr lang="en-US" sz="2400" dirty="0"/>
          </a:p>
          <a:p>
            <a:r>
              <a:rPr lang="en-US" sz="2400" dirty="0"/>
              <a:t>By 1995 the actual value of our investment was about $14,000, and a 37% increase appears much more striking.</a:t>
            </a:r>
          </a:p>
        </p:txBody>
      </p:sp>
    </p:spTree>
    <p:extLst>
      <p:ext uri="{BB962C8B-B14F-4D97-AF65-F5344CB8AC3E}">
        <p14:creationId xmlns:p14="http://schemas.microsoft.com/office/powerpoint/2010/main" val="271955320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rise in college </a:t>
            </a:r>
            <a:r>
              <a:rPr lang="en-US" sz="3600" b="1" dirty="0" smtClean="0">
                <a:solidFill>
                  <a:schemeClr val="accent1"/>
                </a:solidFill>
              </a:rPr>
              <a:t>education 1</a:t>
            </a:r>
            <a:endParaRPr lang="en-US" sz="3600" dirty="0"/>
          </a:p>
        </p:txBody>
      </p:sp>
      <p:pic>
        <p:nvPicPr>
          <p:cNvPr id="4" name="Picture 3" descr="A line graph with unnecessary illustrations of different sizes, of a girl in a graduation robe and hat, displays text on the top left which reads, More women have college degrees. The graph plots the percent of women of the age group of 25 and over, who have a bachelor’s degree, recorded through the years 1960 to 1998. Data in the graph are as follows.&#10;&#10;The line starts at 5.8 percent in 1960 and steeply climbs to 22.4 percent in 1997 after passing through 8. 1 percent in 1970, 12.8 percent in 1980 and 18.4 percent in 1990. ">
            <a:extLst>
              <a:ext uri="{FF2B5EF4-FFF2-40B4-BE49-F238E27FC236}">
                <a16:creationId xmlns:a16="http://schemas.microsoft.com/office/drawing/2014/main" xmlns="" id="{14995F8E-716E-46C3-9D79-C952DBF430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828800"/>
            <a:ext cx="6705045" cy="4211988"/>
          </a:xfrm>
          <a:prstGeom prst="rect">
            <a:avLst/>
          </a:prstGeom>
        </p:spPr>
      </p:pic>
    </p:spTree>
    <p:extLst>
      <p:ext uri="{BB962C8B-B14F-4D97-AF65-F5344CB8AC3E}">
        <p14:creationId xmlns:p14="http://schemas.microsoft.com/office/powerpoint/2010/main" val="187551333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The rise in college education </a:t>
            </a:r>
            <a:r>
              <a:rPr lang="en-US" sz="3600" b="1" dirty="0" smtClean="0">
                <a:solidFill>
                  <a:schemeClr val="accent1"/>
                </a:solidFill>
              </a:rPr>
              <a:t>2</a:t>
            </a:r>
            <a:endParaRPr lang="en-US" sz="3600" dirty="0"/>
          </a:p>
        </p:txBody>
      </p:sp>
      <p:sp>
        <p:nvSpPr>
          <p:cNvPr id="8" name="Rectangle 7"/>
          <p:cNvSpPr/>
          <p:nvPr/>
        </p:nvSpPr>
        <p:spPr>
          <a:xfrm>
            <a:off x="301752" y="1828800"/>
            <a:ext cx="8759952" cy="3416320"/>
          </a:xfrm>
          <a:prstGeom prst="rect">
            <a:avLst/>
          </a:prstGeom>
        </p:spPr>
        <p:txBody>
          <a:bodyPr wrap="square">
            <a:spAutoFit/>
          </a:bodyPr>
          <a:lstStyle/>
          <a:p>
            <a:r>
              <a:rPr lang="en-US" sz="2400" dirty="0"/>
              <a:t>The graph shows the rise in the percentage of women aged 25 years and over who have at least a bachelor’s degree. </a:t>
            </a:r>
          </a:p>
          <a:p>
            <a:endParaRPr lang="en-US" sz="2400" dirty="0"/>
          </a:p>
          <a:p>
            <a:r>
              <a:rPr lang="en-US" sz="2400" dirty="0"/>
              <a:t>The graph isn’t simple. The artist couldn’t resist a nice background sketch and also cluttered the graph with grid lines. Grid lines on a graph serve no purpose.</a:t>
            </a:r>
          </a:p>
          <a:p>
            <a:endParaRPr lang="en-US" sz="2400" dirty="0"/>
          </a:p>
          <a:p>
            <a:r>
              <a:rPr lang="en-US" sz="2400" dirty="0"/>
              <a:t>Using pictures of the female graduate at each time point distorts the values in the same way as a pictogram.</a:t>
            </a:r>
          </a:p>
        </p:txBody>
      </p:sp>
    </p:spTree>
    <p:extLst>
      <p:ext uri="{BB962C8B-B14F-4D97-AF65-F5344CB8AC3E}">
        <p14:creationId xmlns:p14="http://schemas.microsoft.com/office/powerpoint/2010/main" val="45948474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High taxes, </a:t>
            </a:r>
            <a:r>
              <a:rPr lang="en-US" sz="3600" b="1" dirty="0" smtClean="0">
                <a:solidFill>
                  <a:schemeClr val="accent1"/>
                </a:solidFill>
              </a:rPr>
              <a:t>reconsidered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097280"/>
            <a:ext cx="8001000" cy="523220"/>
          </a:xfrm>
          <a:prstGeom prst="rect">
            <a:avLst/>
          </a:prstGeom>
        </p:spPr>
        <p:txBody>
          <a:bodyPr wrap="square">
            <a:spAutoFit/>
          </a:bodyPr>
          <a:lstStyle/>
          <a:p>
            <a:r>
              <a:rPr lang="en-US" sz="2800" dirty="0"/>
              <a:t>The tax data displayed again….</a:t>
            </a:r>
          </a:p>
        </p:txBody>
      </p:sp>
      <p:pic>
        <p:nvPicPr>
          <p:cNvPr id="4" name="Picture 3" descr="A horizontal bar graph plots the tax revenue (in percent of GDP) for different countries. The horizontal axis is labeled Tax Revenue (percentage of GDP) with values ranging from 0 to 50 in increments of 10 years. The vertical axis is labeled Country and has eight countries listed. Data are as follows.&#10;&#10;France, 45 percent.&#10;Sweden, 43 percent.&#10;Italy, 42 percent.&#10;Germany, 37 percent.&#10;UK, 33 percent.&#10;Canada, 31 percent.&#10;Switzerland, 28 percent.&#10;USA, 25 percent.&#10;&#10;The data given are approximate.">
            <a:extLst>
              <a:ext uri="{FF2B5EF4-FFF2-40B4-BE49-F238E27FC236}">
                <a16:creationId xmlns:a16="http://schemas.microsoft.com/office/drawing/2014/main" xmlns="" id="{8519C003-6AF5-42FE-BAE3-5314E156E1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1828800"/>
            <a:ext cx="6476445" cy="4280342"/>
          </a:xfrm>
          <a:prstGeom prst="rect">
            <a:avLst/>
          </a:prstGeom>
        </p:spPr>
      </p:pic>
    </p:spTree>
    <p:extLst>
      <p:ext uri="{BB962C8B-B14F-4D97-AF65-F5344CB8AC3E}">
        <p14:creationId xmlns:p14="http://schemas.microsoft.com/office/powerpoint/2010/main" val="21967252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solidFill>
                  <a:schemeClr val="accent1"/>
                </a:solidFill>
              </a:rPr>
              <a:t>Case Study: </a:t>
            </a:r>
            <a:br>
              <a:rPr lang="en-US" sz="3600" b="1">
                <a:solidFill>
                  <a:schemeClr val="accent1"/>
                </a:solidFill>
              </a:rPr>
            </a:br>
            <a:r>
              <a:rPr lang="en-US" sz="3600" b="1">
                <a:solidFill>
                  <a:schemeClr val="accent1"/>
                </a:solidFill>
              </a:rPr>
              <a:t>Graphs, Good and Bad 3</a:t>
            </a:r>
            <a:endParaRPr lang="en-US" sz="3600" dirty="0"/>
          </a:p>
        </p:txBody>
      </p:sp>
      <p:sp>
        <p:nvSpPr>
          <p:cNvPr id="8" name="Rectangle 7"/>
          <p:cNvSpPr/>
          <p:nvPr/>
        </p:nvSpPr>
        <p:spPr>
          <a:xfrm>
            <a:off x="301752" y="1554480"/>
            <a:ext cx="8759952" cy="3785652"/>
          </a:xfrm>
          <a:prstGeom prst="rect">
            <a:avLst/>
          </a:prstGeom>
        </p:spPr>
        <p:txBody>
          <a:bodyPr wrap="square">
            <a:spAutoFit/>
          </a:bodyPr>
          <a:lstStyle/>
          <a:p>
            <a:r>
              <a:rPr lang="en-US" sz="2400" dirty="0"/>
              <a:t>Tables and graphs help us see what the data say. </a:t>
            </a:r>
          </a:p>
          <a:p>
            <a:endParaRPr lang="en-US" sz="2400" dirty="0"/>
          </a:p>
          <a:p>
            <a:r>
              <a:rPr lang="en-US" sz="2400" dirty="0"/>
              <a:t>Not all tables and graphs do so accurately or clearly. </a:t>
            </a:r>
          </a:p>
          <a:p>
            <a:endParaRPr lang="en-US" sz="2400" dirty="0"/>
          </a:p>
          <a:p>
            <a:r>
              <a:rPr lang="en-US" sz="2400" dirty="0"/>
              <a:t>In this chapter you will learn some basic methods for displaying data and how to assess the quality of the graphics you see in the media. </a:t>
            </a:r>
          </a:p>
          <a:p>
            <a:endParaRPr lang="en-US" sz="2400" dirty="0"/>
          </a:p>
          <a:p>
            <a:r>
              <a:rPr lang="en-US" sz="2400" dirty="0"/>
              <a:t>By the end of the chapter you will be able to determine whether the side-by-side pie charts make a good or a bad graphic.</a:t>
            </a:r>
          </a:p>
        </p:txBody>
      </p:sp>
    </p:spTree>
    <p:extLst>
      <p:ext uri="{BB962C8B-B14F-4D97-AF65-F5344CB8AC3E}">
        <p14:creationId xmlns:p14="http://schemas.microsoft.com/office/powerpoint/2010/main" val="400738895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High taxes, reconsidered </a:t>
            </a:r>
            <a:r>
              <a:rPr lang="en-US" sz="3600" b="1" dirty="0" smtClean="0">
                <a:solidFill>
                  <a:schemeClr val="accent1"/>
                </a:solidFill>
              </a:rPr>
              <a:t>2</a:t>
            </a:r>
            <a:endParaRPr lang="en-US" sz="3600" dirty="0"/>
          </a:p>
        </p:txBody>
      </p:sp>
      <p:sp>
        <p:nvSpPr>
          <p:cNvPr id="8" name="Rectangle 7"/>
          <p:cNvSpPr/>
          <p:nvPr/>
        </p:nvSpPr>
        <p:spPr>
          <a:xfrm>
            <a:off x="301752" y="1645920"/>
            <a:ext cx="8759952" cy="4401205"/>
          </a:xfrm>
          <a:prstGeom prst="rect">
            <a:avLst/>
          </a:prstGeom>
        </p:spPr>
        <p:txBody>
          <a:bodyPr wrap="square">
            <a:spAutoFit/>
          </a:bodyPr>
          <a:lstStyle/>
          <a:p>
            <a:r>
              <a:rPr lang="en-US" sz="2800" dirty="0"/>
              <a:t>The first bar graph we saw displayed this tax data with the countries in alphabetical order.</a:t>
            </a:r>
          </a:p>
          <a:p>
            <a:endParaRPr lang="en-US" sz="2800" dirty="0"/>
          </a:p>
          <a:p>
            <a:r>
              <a:rPr lang="en-US" sz="2800" dirty="0"/>
              <a:t>The second bar graph rearranges the categories in order of the tax burdens. This simple change improves the graph by making it clearer where each country stands in the group of eight countries. </a:t>
            </a:r>
          </a:p>
          <a:p>
            <a:endParaRPr lang="en-US" sz="2800" dirty="0"/>
          </a:p>
          <a:p>
            <a:r>
              <a:rPr lang="en-US" sz="2800" dirty="0"/>
              <a:t>The second bar graph also demonstrates the ability to display a bar graph horizontally. </a:t>
            </a:r>
          </a:p>
        </p:txBody>
      </p:sp>
    </p:spTree>
    <p:extLst>
      <p:ext uri="{BB962C8B-B14F-4D97-AF65-F5344CB8AC3E}">
        <p14:creationId xmlns:p14="http://schemas.microsoft.com/office/powerpoint/2010/main" val="1695195727"/>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1</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r>
              <a:rPr lang="en-US" sz="2400" dirty="0"/>
              <a:t>To see what data say, start with graphs. </a:t>
            </a:r>
          </a:p>
          <a:p>
            <a:endParaRPr lang="en-US" sz="2400" dirty="0"/>
          </a:p>
          <a:p>
            <a:r>
              <a:rPr lang="en-US" sz="2400" dirty="0"/>
              <a:t>The choice of graph depends on the type of data. Do you have a </a:t>
            </a:r>
            <a:r>
              <a:rPr lang="en-US" sz="2400" b="1" dirty="0">
                <a:solidFill>
                  <a:srgbClr val="8B0000"/>
                </a:solidFill>
              </a:rPr>
              <a:t>categorical variable</a:t>
            </a:r>
            <a:r>
              <a:rPr lang="en-US" sz="2400" dirty="0"/>
              <a:t>, such as level of education or occupation, which puts individuals into categories? Or do you have a </a:t>
            </a:r>
            <a:r>
              <a:rPr lang="en-US" sz="2400" b="1" dirty="0">
                <a:solidFill>
                  <a:srgbClr val="8B0000"/>
                </a:solidFill>
              </a:rPr>
              <a:t>quantitative variable</a:t>
            </a:r>
            <a:r>
              <a:rPr lang="en-US" sz="2400" dirty="0"/>
              <a:t> measured in meaningful numerical units? </a:t>
            </a:r>
          </a:p>
          <a:p>
            <a:endParaRPr lang="en-US" sz="2400" dirty="0"/>
          </a:p>
          <a:p>
            <a:r>
              <a:rPr lang="en-US" sz="2400" dirty="0"/>
              <a:t>Check data presented in a table for </a:t>
            </a:r>
            <a:r>
              <a:rPr lang="en-US" sz="2400" b="1" dirty="0">
                <a:solidFill>
                  <a:srgbClr val="8B0000"/>
                </a:solidFill>
              </a:rPr>
              <a:t>roundoff errors</a:t>
            </a:r>
            <a:r>
              <a:rPr lang="en-US" sz="2400" dirty="0"/>
              <a:t>. </a:t>
            </a:r>
          </a:p>
          <a:p>
            <a:endParaRPr lang="en-US" sz="2400" dirty="0"/>
          </a:p>
          <a:p>
            <a:r>
              <a:rPr lang="en-US" sz="2400" dirty="0"/>
              <a:t>The </a:t>
            </a:r>
            <a:r>
              <a:rPr lang="en-US" sz="2400" b="1" dirty="0">
                <a:solidFill>
                  <a:srgbClr val="8B0000"/>
                </a:solidFill>
              </a:rPr>
              <a:t>distribution</a:t>
            </a:r>
            <a:r>
              <a:rPr lang="en-US" sz="2400" dirty="0"/>
              <a:t> of a variable tells us what values it takes and how often it takes those values.</a:t>
            </a:r>
          </a:p>
        </p:txBody>
      </p:sp>
    </p:spTree>
    <p:extLst>
      <p:ext uri="{BB962C8B-B14F-4D97-AF65-F5344CB8AC3E}">
        <p14:creationId xmlns:p14="http://schemas.microsoft.com/office/powerpoint/2010/main" val="418905055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2</a:t>
            </a:r>
            <a:br>
              <a:rPr lang="en-US" sz="3600" b="1" dirty="0">
                <a:solidFill>
                  <a:schemeClr val="accent1"/>
                </a:solidFill>
              </a:rPr>
            </a:br>
            <a:endParaRPr lang="en-US" sz="3600" dirty="0"/>
          </a:p>
        </p:txBody>
      </p:sp>
      <p:sp>
        <p:nvSpPr>
          <p:cNvPr id="8" name="Rectangle 7"/>
          <p:cNvSpPr/>
          <p:nvPr/>
        </p:nvSpPr>
        <p:spPr>
          <a:xfrm>
            <a:off x="301752" y="1463040"/>
            <a:ext cx="8759952" cy="2677656"/>
          </a:xfrm>
          <a:prstGeom prst="rect">
            <a:avLst/>
          </a:prstGeom>
        </p:spPr>
        <p:txBody>
          <a:bodyPr wrap="square">
            <a:spAutoFit/>
          </a:bodyPr>
          <a:lstStyle/>
          <a:p>
            <a:r>
              <a:rPr lang="en-US" sz="2800" dirty="0"/>
              <a:t>To display the </a:t>
            </a:r>
            <a:r>
              <a:rPr lang="en-US" sz="2800" b="1" dirty="0">
                <a:solidFill>
                  <a:srgbClr val="8B0000"/>
                </a:solidFill>
              </a:rPr>
              <a:t>distribution</a:t>
            </a:r>
            <a:r>
              <a:rPr lang="en-US" sz="2800" dirty="0"/>
              <a:t> of a categorical variable, use a pie chart or a bar graph. </a:t>
            </a:r>
            <a:r>
              <a:rPr lang="en-US" sz="2800" b="1" dirty="0">
                <a:solidFill>
                  <a:srgbClr val="8B0000"/>
                </a:solidFill>
              </a:rPr>
              <a:t>Pie charts</a:t>
            </a:r>
            <a:r>
              <a:rPr lang="en-US" sz="2800" dirty="0"/>
              <a:t> always show the parts of some whole, but bar graphs can compare any set of numbers measured in the same units. </a:t>
            </a:r>
            <a:r>
              <a:rPr lang="en-US" sz="2800" b="1" dirty="0">
                <a:solidFill>
                  <a:srgbClr val="8B0000"/>
                </a:solidFill>
              </a:rPr>
              <a:t>Bar graphs</a:t>
            </a:r>
            <a:r>
              <a:rPr lang="en-US" sz="2800" dirty="0"/>
              <a:t> are better for comparisons. Bar graphs can be displayed vertically or horizontally. </a:t>
            </a:r>
          </a:p>
        </p:txBody>
      </p:sp>
    </p:spTree>
    <p:extLst>
      <p:ext uri="{BB962C8B-B14F-4D97-AF65-F5344CB8AC3E}">
        <p14:creationId xmlns:p14="http://schemas.microsoft.com/office/powerpoint/2010/main" val="421800840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3</a:t>
            </a:r>
            <a:br>
              <a:rPr lang="en-US" sz="3600" b="1" dirty="0">
                <a:solidFill>
                  <a:schemeClr val="accent1"/>
                </a:solidFill>
              </a:rPr>
            </a:br>
            <a:endParaRPr lang="en-US" sz="3600" dirty="0"/>
          </a:p>
        </p:txBody>
      </p:sp>
      <p:sp>
        <p:nvSpPr>
          <p:cNvPr id="8" name="Rectangle 7"/>
          <p:cNvSpPr/>
          <p:nvPr/>
        </p:nvSpPr>
        <p:spPr>
          <a:xfrm>
            <a:off x="301752" y="1463040"/>
            <a:ext cx="8839200" cy="3970318"/>
          </a:xfrm>
          <a:prstGeom prst="rect">
            <a:avLst/>
          </a:prstGeom>
        </p:spPr>
        <p:txBody>
          <a:bodyPr wrap="square">
            <a:spAutoFit/>
          </a:bodyPr>
          <a:lstStyle/>
          <a:p>
            <a:r>
              <a:rPr lang="en-US" sz="2800" dirty="0"/>
              <a:t>To show how a quantitative variable changes over time, use a </a:t>
            </a:r>
            <a:r>
              <a:rPr lang="en-US" sz="2800" b="1" dirty="0">
                <a:solidFill>
                  <a:srgbClr val="8B0000"/>
                </a:solidFill>
              </a:rPr>
              <a:t>line graph</a:t>
            </a:r>
            <a:r>
              <a:rPr lang="en-US" sz="2800" dirty="0"/>
              <a:t> that plots values of the variable (vertical scale) against time (horizontal scale). If you have values of the variable for different categories, use a separate line for each category. Look for </a:t>
            </a:r>
            <a:r>
              <a:rPr lang="en-US" sz="2800" b="1" dirty="0">
                <a:solidFill>
                  <a:srgbClr val="8B0000"/>
                </a:solidFill>
              </a:rPr>
              <a:t>trends</a:t>
            </a:r>
            <a:r>
              <a:rPr lang="en-US" sz="2800" dirty="0"/>
              <a:t> and </a:t>
            </a:r>
            <a:r>
              <a:rPr lang="en-US" sz="2800" b="1" dirty="0">
                <a:solidFill>
                  <a:srgbClr val="8B0000"/>
                </a:solidFill>
              </a:rPr>
              <a:t>seasonal variation</a:t>
            </a:r>
            <a:r>
              <a:rPr lang="en-US" sz="2800" dirty="0"/>
              <a:t> in a line graph, and ask whether the data have been </a:t>
            </a:r>
            <a:r>
              <a:rPr lang="en-US" sz="2800" b="1" dirty="0">
                <a:solidFill>
                  <a:srgbClr val="8B0000"/>
                </a:solidFill>
              </a:rPr>
              <a:t>seasonally adjusted</a:t>
            </a:r>
            <a:r>
              <a:rPr lang="en-US" sz="2800" dirty="0"/>
              <a:t>.</a:t>
            </a:r>
          </a:p>
          <a:p>
            <a:endParaRPr lang="en-US" sz="2800" dirty="0"/>
          </a:p>
          <a:p>
            <a:r>
              <a:rPr lang="en-US" sz="2800" dirty="0"/>
              <a:t> </a:t>
            </a:r>
          </a:p>
        </p:txBody>
      </p:sp>
    </p:spTree>
    <p:extLst>
      <p:ext uri="{BB962C8B-B14F-4D97-AF65-F5344CB8AC3E}">
        <p14:creationId xmlns:p14="http://schemas.microsoft.com/office/powerpoint/2010/main" val="19369449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Statistics in Summary 4</a:t>
            </a:r>
            <a:br>
              <a:rPr lang="en-US" sz="3600" b="1" dirty="0">
                <a:solidFill>
                  <a:schemeClr val="accent1"/>
                </a:solidFill>
              </a:rPr>
            </a:br>
            <a:endParaRPr lang="en-US" sz="3600" dirty="0"/>
          </a:p>
        </p:txBody>
      </p:sp>
      <p:sp>
        <p:nvSpPr>
          <p:cNvPr id="8" name="Rectangle 7"/>
          <p:cNvSpPr/>
          <p:nvPr/>
        </p:nvSpPr>
        <p:spPr>
          <a:xfrm>
            <a:off x="301752" y="1463040"/>
            <a:ext cx="8759952" cy="3539430"/>
          </a:xfrm>
          <a:prstGeom prst="rect">
            <a:avLst/>
          </a:prstGeom>
        </p:spPr>
        <p:txBody>
          <a:bodyPr wrap="square">
            <a:spAutoFit/>
          </a:bodyPr>
          <a:lstStyle/>
          <a:p>
            <a:r>
              <a:rPr lang="en-US" sz="2800" dirty="0"/>
              <a:t>Graphs can mislead the eye. Avoid </a:t>
            </a:r>
            <a:r>
              <a:rPr lang="en-US" sz="2800" b="1" dirty="0">
                <a:solidFill>
                  <a:srgbClr val="8B0000"/>
                </a:solidFill>
              </a:rPr>
              <a:t>pictograms</a:t>
            </a:r>
            <a:r>
              <a:rPr lang="en-US" sz="2800" dirty="0"/>
              <a:t> that replace the bars of a bar graph by pictures whose height and width both change. Look at the scales of a line graph to see if they have been stretched or squeezed to create a particular impression. Avoid clutter that makes the data hard to see.</a:t>
            </a:r>
          </a:p>
          <a:p>
            <a:endParaRPr lang="en-US" sz="2800" dirty="0"/>
          </a:p>
          <a:p>
            <a:r>
              <a:rPr lang="en-US" sz="2800" dirty="0"/>
              <a:t> </a:t>
            </a:r>
          </a:p>
        </p:txBody>
      </p:sp>
    </p:spTree>
    <p:extLst>
      <p:ext uri="{BB962C8B-B14F-4D97-AF65-F5344CB8AC3E}">
        <p14:creationId xmlns:p14="http://schemas.microsoft.com/office/powerpoint/2010/main" val="12376930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Data Tables 1</a:t>
            </a:r>
            <a:br>
              <a:rPr lang="en-US" sz="3600" b="1" dirty="0">
                <a:solidFill>
                  <a:schemeClr val="accent1"/>
                </a:solidFill>
              </a:rPr>
            </a:br>
            <a:endParaRPr lang="en-US" sz="3600" dirty="0"/>
          </a:p>
        </p:txBody>
      </p:sp>
      <p:sp>
        <p:nvSpPr>
          <p:cNvPr id="8" name="Rectangle 7"/>
          <p:cNvSpPr/>
          <p:nvPr/>
        </p:nvSpPr>
        <p:spPr>
          <a:xfrm>
            <a:off x="301752" y="1371600"/>
            <a:ext cx="8759952" cy="4154984"/>
          </a:xfrm>
          <a:prstGeom prst="rect">
            <a:avLst/>
          </a:prstGeom>
        </p:spPr>
        <p:txBody>
          <a:bodyPr wrap="square">
            <a:spAutoFit/>
          </a:bodyPr>
          <a:lstStyle/>
          <a:p>
            <a:r>
              <a:rPr lang="en-US" sz="2400" dirty="0"/>
              <a:t>Has the number of private elementary and secondary schools grown over time? What about minority enrollments in these schools? How many college degrees were given in each of the past several years, and how were these degrees divided among fields of study and by the age, race, and sex of the students?</a:t>
            </a:r>
          </a:p>
          <a:p>
            <a:endParaRPr lang="en-US" sz="2400" dirty="0"/>
          </a:p>
          <a:p>
            <a:r>
              <a:rPr lang="en-US" sz="2400" dirty="0"/>
              <a:t>You can find all this and more in the education section of the </a:t>
            </a:r>
            <a:r>
              <a:rPr lang="en-US" sz="2400" i="1" dirty="0"/>
              <a:t>Statistical Abstract</a:t>
            </a:r>
            <a:r>
              <a:rPr lang="en-US" sz="2400" dirty="0"/>
              <a:t>. The tables summarize data. </a:t>
            </a:r>
          </a:p>
          <a:p>
            <a:endParaRPr lang="en-US" sz="2400" dirty="0"/>
          </a:p>
          <a:p>
            <a:r>
              <a:rPr lang="en-US" sz="2400" dirty="0"/>
              <a:t>We don’t want to see information on every college degree individually, only the counts in categories of interest to us. </a:t>
            </a:r>
          </a:p>
        </p:txBody>
      </p:sp>
    </p:spTree>
    <p:extLst>
      <p:ext uri="{BB962C8B-B14F-4D97-AF65-F5344CB8AC3E}">
        <p14:creationId xmlns:p14="http://schemas.microsoft.com/office/powerpoint/2010/main" val="354598215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What makes a </a:t>
            </a:r>
            <a:br>
              <a:rPr lang="en-US" sz="3600" b="1" dirty="0">
                <a:solidFill>
                  <a:schemeClr val="accent1"/>
                </a:solidFill>
              </a:rPr>
            </a:br>
            <a:r>
              <a:rPr lang="en-US" sz="3600" b="1" dirty="0">
                <a:solidFill>
                  <a:schemeClr val="accent1"/>
                </a:solidFill>
              </a:rPr>
              <a:t>clear table</a:t>
            </a:r>
            <a:r>
              <a:rPr lang="en-US" sz="3600" b="1" dirty="0" smtClean="0">
                <a:solidFill>
                  <a:schemeClr val="accent1"/>
                </a:solidFill>
              </a:rPr>
              <a:t>? 1</a:t>
            </a:r>
            <a:endParaRPr lang="en-US" sz="3600" dirty="0"/>
          </a:p>
        </p:txBody>
      </p:sp>
      <p:sp>
        <p:nvSpPr>
          <p:cNvPr id="8" name="Rectangle 7"/>
          <p:cNvSpPr/>
          <p:nvPr/>
        </p:nvSpPr>
        <p:spPr>
          <a:xfrm>
            <a:off x="304800" y="1554480"/>
            <a:ext cx="8763000" cy="1231106"/>
          </a:xfrm>
          <a:prstGeom prst="rect">
            <a:avLst/>
          </a:prstGeom>
        </p:spPr>
        <p:txBody>
          <a:bodyPr wrap="square">
            <a:spAutoFit/>
          </a:bodyPr>
          <a:lstStyle/>
          <a:p>
            <a:r>
              <a:rPr lang="en-US" sz="2000" dirty="0"/>
              <a:t>What makes a clear table?</a:t>
            </a:r>
          </a:p>
          <a:p>
            <a:endParaRPr lang="en-US" sz="1400" dirty="0"/>
          </a:p>
          <a:p>
            <a:r>
              <a:rPr lang="en-US" sz="2000" dirty="0"/>
              <a:t>The following table presents education data for people aged 25 years and over. </a:t>
            </a:r>
          </a:p>
        </p:txBody>
      </p:sp>
      <p:sp>
        <p:nvSpPr>
          <p:cNvPr id="5" name="TextBox 4"/>
          <p:cNvSpPr txBox="1"/>
          <p:nvPr/>
        </p:nvSpPr>
        <p:spPr>
          <a:xfrm>
            <a:off x="1524000" y="2754868"/>
            <a:ext cx="6776086" cy="369332"/>
          </a:xfrm>
          <a:prstGeom prst="rect">
            <a:avLst/>
          </a:prstGeom>
          <a:noFill/>
        </p:spPr>
        <p:txBody>
          <a:bodyPr wrap="square" rtlCol="0">
            <a:spAutoFit/>
          </a:bodyPr>
          <a:lstStyle/>
          <a:p>
            <a:r>
              <a:rPr lang="en-US" b="1" dirty="0" smtClean="0"/>
              <a:t>Table 10.1</a:t>
            </a:r>
            <a:r>
              <a:rPr lang="en-US" dirty="0" smtClean="0"/>
              <a:t> Education of people aged 25 years and over in 2017</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366531649"/>
              </p:ext>
            </p:extLst>
          </p:nvPr>
        </p:nvGraphicFramePr>
        <p:xfrm>
          <a:off x="1524000" y="3124200"/>
          <a:ext cx="6776086" cy="2966720"/>
        </p:xfrm>
        <a:graphic>
          <a:graphicData uri="http://schemas.openxmlformats.org/drawingml/2006/table">
            <a:tbl>
              <a:tblPr firstRow="1" bandRow="1">
                <a:tableStyleId>{5C22544A-7EE6-4342-B048-85BDC9FD1C3A}</a:tableStyleId>
              </a:tblPr>
              <a:tblGrid>
                <a:gridCol w="2487930"/>
                <a:gridCol w="3302953"/>
                <a:gridCol w="985203"/>
              </a:tblGrid>
              <a:tr h="370840">
                <a:tc>
                  <a:txBody>
                    <a:bodyPr/>
                    <a:lstStyle/>
                    <a:p>
                      <a:r>
                        <a:rPr lang="en-US" dirty="0" smtClean="0">
                          <a:solidFill>
                            <a:schemeClr val="tx1"/>
                          </a:solidFill>
                        </a:rPr>
                        <a:t>Level of education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Number of persons (thousands)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Percent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Less than high school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22,540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High school graduate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62,512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Some college, no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35,455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16.4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Associate’s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22,310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Bachelor’s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46,262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Advanced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27,841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12.8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Total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216,921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1524000" y="6090920"/>
            <a:ext cx="6776086" cy="323165"/>
          </a:xfrm>
          <a:prstGeom prst="rect">
            <a:avLst/>
          </a:prstGeom>
          <a:noFill/>
        </p:spPr>
        <p:txBody>
          <a:bodyPr wrap="square" rtlCol="0">
            <a:spAutoFit/>
          </a:bodyPr>
          <a:lstStyle/>
          <a:p>
            <a:r>
              <a:rPr lang="en-US" sz="1500" dirty="0" smtClean="0"/>
              <a:t>Data from Census Bureau, </a:t>
            </a:r>
            <a:r>
              <a:rPr lang="en-US" sz="1500" i="1" dirty="0" smtClean="0"/>
              <a:t>Educational Attainment in the United States: 2017</a:t>
            </a:r>
            <a:r>
              <a:rPr lang="en-US" sz="1500" dirty="0" smtClean="0"/>
              <a:t>.</a:t>
            </a:r>
            <a:endParaRPr lang="en-US" sz="1500" dirty="0"/>
          </a:p>
        </p:txBody>
      </p:sp>
    </p:spTree>
    <p:extLst>
      <p:ext uri="{BB962C8B-B14F-4D97-AF65-F5344CB8AC3E}">
        <p14:creationId xmlns:p14="http://schemas.microsoft.com/office/powerpoint/2010/main" val="6757364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What makes a </a:t>
            </a:r>
            <a:br>
              <a:rPr lang="en-US" sz="3600" b="1" dirty="0">
                <a:solidFill>
                  <a:schemeClr val="accent1"/>
                </a:solidFill>
              </a:rPr>
            </a:br>
            <a:r>
              <a:rPr lang="en-US" sz="3600" b="1" dirty="0">
                <a:solidFill>
                  <a:schemeClr val="accent1"/>
                </a:solidFill>
              </a:rPr>
              <a:t>clear table? </a:t>
            </a:r>
            <a:r>
              <a:rPr lang="en-US" sz="3600" b="1" dirty="0" smtClean="0">
                <a:solidFill>
                  <a:schemeClr val="accent1"/>
                </a:solidFill>
              </a:rPr>
              <a:t>2</a:t>
            </a:r>
            <a:endParaRPr lang="en-US" sz="3600" dirty="0"/>
          </a:p>
        </p:txBody>
      </p:sp>
      <p:sp>
        <p:nvSpPr>
          <p:cNvPr id="8" name="Rectangle 7"/>
          <p:cNvSpPr/>
          <p:nvPr/>
        </p:nvSpPr>
        <p:spPr>
          <a:xfrm>
            <a:off x="301752" y="1554480"/>
            <a:ext cx="8759952" cy="923330"/>
          </a:xfrm>
          <a:prstGeom prst="rect">
            <a:avLst/>
          </a:prstGeom>
        </p:spPr>
        <p:txBody>
          <a:bodyPr wrap="square">
            <a:spAutoFit/>
          </a:bodyPr>
          <a:lstStyle/>
          <a:p>
            <a:r>
              <a:rPr lang="en-US" sz="2000" dirty="0"/>
              <a:t>It is clearly labeled so that we can see the subject of the data at once. </a:t>
            </a:r>
          </a:p>
          <a:p>
            <a:endParaRPr lang="en-US" sz="1400" dirty="0"/>
          </a:p>
          <a:p>
            <a:r>
              <a:rPr lang="en-US" sz="2000" dirty="0"/>
              <a:t>The source of the data appears at the foot of the table. </a:t>
            </a:r>
          </a:p>
        </p:txBody>
      </p:sp>
      <p:sp>
        <p:nvSpPr>
          <p:cNvPr id="5" name="TextBox 4"/>
          <p:cNvSpPr txBox="1"/>
          <p:nvPr/>
        </p:nvSpPr>
        <p:spPr>
          <a:xfrm>
            <a:off x="1524000" y="2754868"/>
            <a:ext cx="6776086" cy="369332"/>
          </a:xfrm>
          <a:prstGeom prst="rect">
            <a:avLst/>
          </a:prstGeom>
          <a:noFill/>
        </p:spPr>
        <p:txBody>
          <a:bodyPr wrap="square" rtlCol="0">
            <a:spAutoFit/>
          </a:bodyPr>
          <a:lstStyle/>
          <a:p>
            <a:r>
              <a:rPr lang="en-US" b="1" dirty="0" smtClean="0"/>
              <a:t>Table 10.1</a:t>
            </a:r>
            <a:r>
              <a:rPr lang="en-US" dirty="0" smtClean="0"/>
              <a:t> Education of people aged 25 years and over in 2017</a:t>
            </a:r>
            <a:endParaRPr lang="en-US" b="1" dirty="0"/>
          </a:p>
        </p:txBody>
      </p:sp>
      <p:graphicFrame>
        <p:nvGraphicFramePr>
          <p:cNvPr id="6" name="Table 5"/>
          <p:cNvGraphicFramePr>
            <a:graphicFrameLocks noGrp="1"/>
          </p:cNvGraphicFramePr>
          <p:nvPr>
            <p:extLst>
              <p:ext uri="{D42A27DB-BD31-4B8C-83A1-F6EECF244321}">
                <p14:modId xmlns:p14="http://schemas.microsoft.com/office/powerpoint/2010/main" val="473189037"/>
              </p:ext>
            </p:extLst>
          </p:nvPr>
        </p:nvGraphicFramePr>
        <p:xfrm>
          <a:off x="1524000" y="3124200"/>
          <a:ext cx="6776086" cy="2966720"/>
        </p:xfrm>
        <a:graphic>
          <a:graphicData uri="http://schemas.openxmlformats.org/drawingml/2006/table">
            <a:tbl>
              <a:tblPr firstRow="1" bandRow="1">
                <a:tableStyleId>{5C22544A-7EE6-4342-B048-85BDC9FD1C3A}</a:tableStyleId>
              </a:tblPr>
              <a:tblGrid>
                <a:gridCol w="2487930"/>
                <a:gridCol w="3302953"/>
                <a:gridCol w="985203"/>
              </a:tblGrid>
              <a:tr h="370840">
                <a:tc>
                  <a:txBody>
                    <a:bodyPr/>
                    <a:lstStyle/>
                    <a:p>
                      <a:r>
                        <a:rPr lang="en-US" dirty="0" smtClean="0">
                          <a:solidFill>
                            <a:schemeClr val="tx1"/>
                          </a:solidFill>
                        </a:rPr>
                        <a:t>Level of education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Number of persons (thousands)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Percent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Less than high school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22,540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High school graduate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62,512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28.8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Some college, no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35,455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16.4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Associate’s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22,310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Bachelor’s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46,262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Advanced degree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27,841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12.8</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solidFill>
                            <a:schemeClr val="tx1"/>
                          </a:solidFill>
                        </a:rPr>
                        <a:t>Total</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216,921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100.0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1524000" y="6090920"/>
            <a:ext cx="6776086" cy="323165"/>
          </a:xfrm>
          <a:prstGeom prst="rect">
            <a:avLst/>
          </a:prstGeom>
          <a:noFill/>
        </p:spPr>
        <p:txBody>
          <a:bodyPr wrap="square" rtlCol="0">
            <a:spAutoFit/>
          </a:bodyPr>
          <a:lstStyle/>
          <a:p>
            <a:r>
              <a:rPr lang="en-US" sz="1500" dirty="0" smtClean="0"/>
              <a:t>Data from Census Bureau, </a:t>
            </a:r>
            <a:r>
              <a:rPr lang="en-US" sz="1500" i="1" dirty="0" smtClean="0"/>
              <a:t>Educational Attainment in the United States: 2017</a:t>
            </a:r>
            <a:r>
              <a:rPr lang="en-US" sz="1500" dirty="0" smtClean="0"/>
              <a:t>.</a:t>
            </a:r>
            <a:endParaRPr lang="en-US" sz="1500" dirty="0"/>
          </a:p>
        </p:txBody>
      </p:sp>
    </p:spTree>
    <p:extLst>
      <p:ext uri="{BB962C8B-B14F-4D97-AF65-F5344CB8AC3E}">
        <p14:creationId xmlns:p14="http://schemas.microsoft.com/office/powerpoint/2010/main" val="32164328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Data Tables 2</a:t>
            </a:r>
            <a:br>
              <a:rPr lang="en-US" sz="3600" b="1" dirty="0">
                <a:solidFill>
                  <a:schemeClr val="accent1"/>
                </a:solidFill>
              </a:rPr>
            </a:br>
            <a:endParaRPr lang="en-US" sz="3600" dirty="0"/>
          </a:p>
        </p:txBody>
      </p:sp>
      <p:sp>
        <p:nvSpPr>
          <p:cNvPr id="8" name="Rectangle 7"/>
          <p:cNvSpPr/>
          <p:nvPr/>
        </p:nvSpPr>
        <p:spPr>
          <a:xfrm>
            <a:off x="301752" y="1280160"/>
            <a:ext cx="8759952" cy="4524315"/>
          </a:xfrm>
          <a:prstGeom prst="rect">
            <a:avLst/>
          </a:prstGeom>
        </p:spPr>
        <p:txBody>
          <a:bodyPr wrap="square">
            <a:spAutoFit/>
          </a:bodyPr>
          <a:lstStyle/>
          <a:p>
            <a:r>
              <a:rPr lang="en-US" sz="2400" dirty="0"/>
              <a:t>The table from the previous example gives counts and rates.  </a:t>
            </a:r>
          </a:p>
          <a:p>
            <a:endParaRPr lang="en-US" sz="2400" dirty="0"/>
          </a:p>
          <a:p>
            <a:r>
              <a:rPr lang="en-US" sz="2400" dirty="0"/>
              <a:t>Rates (percentages or proportions) are often clearer than counts—it is more helpful to hear that 10.4% of this age group did not finish high school than to hear that there are 22,540,000 such people. </a:t>
            </a:r>
          </a:p>
          <a:p>
            <a:endParaRPr lang="en-US" sz="2400" dirty="0"/>
          </a:p>
          <a:p>
            <a:r>
              <a:rPr lang="en-US" sz="2400" dirty="0"/>
              <a:t>The last two columns of the table present the distribution</a:t>
            </a:r>
            <a:r>
              <a:rPr lang="en-US" sz="2400" b="1" dirty="0">
                <a:solidFill>
                  <a:srgbClr val="8B0000"/>
                </a:solidFill>
              </a:rPr>
              <a:t> </a:t>
            </a:r>
            <a:r>
              <a:rPr lang="en-US" sz="2400" dirty="0"/>
              <a:t>of the variable “level of education” in two alternate forms. The </a:t>
            </a:r>
            <a:r>
              <a:rPr lang="en-US" sz="2400" b="1" dirty="0">
                <a:solidFill>
                  <a:srgbClr val="8B0000"/>
                </a:solidFill>
              </a:rPr>
              <a:t>distribution</a:t>
            </a:r>
            <a:r>
              <a:rPr lang="en-US" sz="2400" dirty="0"/>
              <a:t> of a variable tells us what values it takes and how often it takes these values.</a:t>
            </a:r>
          </a:p>
          <a:p>
            <a:endParaRPr lang="en-US" sz="2400" dirty="0"/>
          </a:p>
        </p:txBody>
      </p:sp>
    </p:spTree>
    <p:extLst>
      <p:ext uri="{BB962C8B-B14F-4D97-AF65-F5344CB8AC3E}">
        <p14:creationId xmlns:p14="http://schemas.microsoft.com/office/powerpoint/2010/main" val="1643232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229600" cy="1143000"/>
          </a:xfrm>
        </p:spPr>
        <p:txBody>
          <a:bodyPr/>
          <a:lstStyle/>
          <a:p>
            <a:r>
              <a:rPr lang="en-US" sz="3600" b="1" dirty="0">
                <a:solidFill>
                  <a:schemeClr val="accent1"/>
                </a:solidFill>
              </a:rPr>
              <a:t>Example: </a:t>
            </a:r>
            <a:r>
              <a:rPr lang="en-US" sz="3600" b="1" dirty="0" err="1">
                <a:solidFill>
                  <a:schemeClr val="accent1"/>
                </a:solidFill>
              </a:rPr>
              <a:t>Roundoff</a:t>
            </a:r>
            <a:r>
              <a:rPr lang="en-US" sz="3600" b="1" dirty="0">
                <a:solidFill>
                  <a:schemeClr val="accent1"/>
                </a:solidFill>
              </a:rPr>
              <a:t> </a:t>
            </a:r>
            <a:r>
              <a:rPr lang="en-US" sz="3600" b="1" dirty="0" smtClean="0">
                <a:solidFill>
                  <a:schemeClr val="accent1"/>
                </a:solidFill>
              </a:rPr>
              <a:t>errors 1</a:t>
            </a:r>
            <a:r>
              <a:rPr lang="en-US" sz="3600" b="1" dirty="0">
                <a:solidFill>
                  <a:schemeClr val="accent1"/>
                </a:solidFill>
              </a:rPr>
              <a:t/>
            </a:r>
            <a:br>
              <a:rPr lang="en-US" sz="3600" b="1" dirty="0">
                <a:solidFill>
                  <a:schemeClr val="accent1"/>
                </a:solidFill>
              </a:rPr>
            </a:br>
            <a:endParaRPr lang="en-US" sz="3600" dirty="0"/>
          </a:p>
        </p:txBody>
      </p:sp>
      <p:sp>
        <p:nvSpPr>
          <p:cNvPr id="8" name="Rectangle 7"/>
          <p:cNvSpPr/>
          <p:nvPr/>
        </p:nvSpPr>
        <p:spPr>
          <a:xfrm>
            <a:off x="301752" y="1280160"/>
            <a:ext cx="8759952" cy="3970318"/>
          </a:xfrm>
          <a:prstGeom prst="rect">
            <a:avLst/>
          </a:prstGeom>
        </p:spPr>
        <p:txBody>
          <a:bodyPr wrap="square">
            <a:spAutoFit/>
          </a:bodyPr>
          <a:lstStyle/>
          <a:p>
            <a:r>
              <a:rPr lang="en-US" sz="2800" dirty="0"/>
              <a:t>Roundoff errors: recall the table from the previous example.</a:t>
            </a:r>
          </a:p>
          <a:p>
            <a:endParaRPr lang="en-US" sz="2800" dirty="0"/>
          </a:p>
          <a:p>
            <a:r>
              <a:rPr lang="en-US" sz="2800" dirty="0"/>
              <a:t>The total number of people should be 22,540 + 62,512 + 35,455 + 22,310 + 46,262 + 27,841 = 216,920 (thousands)  </a:t>
            </a:r>
          </a:p>
          <a:p>
            <a:endParaRPr lang="en-US" sz="2800" dirty="0"/>
          </a:p>
          <a:p>
            <a:r>
              <a:rPr lang="en-US" sz="2800" dirty="0"/>
              <a:t>The table gives the total as 216,921. What happened? </a:t>
            </a:r>
          </a:p>
          <a:p>
            <a:endParaRPr lang="en-US" sz="2800" dirty="0"/>
          </a:p>
        </p:txBody>
      </p:sp>
    </p:spTree>
    <p:extLst>
      <p:ext uri="{BB962C8B-B14F-4D97-AF65-F5344CB8AC3E}">
        <p14:creationId xmlns:p14="http://schemas.microsoft.com/office/powerpoint/2010/main" val="3003323769"/>
      </p:ext>
    </p:extLst>
  </p:cSld>
  <p:clrMapOvr>
    <a:masterClrMapping/>
  </p:clrMapOvr>
  <p:transition>
    <p:fade/>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595959"/>
      </a:dk2>
      <a:lt2>
        <a:srgbClr val="EEECE1"/>
      </a:lt2>
      <a:accent1>
        <a:srgbClr val="800000"/>
      </a:accent1>
      <a:accent2>
        <a:srgbClr val="595959"/>
      </a:accent2>
      <a:accent3>
        <a:srgbClr val="800000"/>
      </a:accent3>
      <a:accent4>
        <a:srgbClr val="800000"/>
      </a:accent4>
      <a:accent5>
        <a:srgbClr val="800000"/>
      </a:accent5>
      <a:accent6>
        <a:srgbClr val="800000"/>
      </a:accent6>
      <a:hlink>
        <a:srgbClr val="800000"/>
      </a:hlink>
      <a:folHlink>
        <a:srgbClr val="80000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7507</TotalTime>
  <Words>2976</Words>
  <Application>Microsoft Office PowerPoint</Application>
  <PresentationFormat>On-screen Show (4:3)</PresentationFormat>
  <Paragraphs>317</Paragraphs>
  <Slides>44</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Office Theme</vt:lpstr>
      <vt:lpstr>Chapter 10</vt:lpstr>
      <vt:lpstr>Case Study:  Graphs, Good and Bad 1</vt:lpstr>
      <vt:lpstr>Case Study:  Graphs, Good and Bad 2</vt:lpstr>
      <vt:lpstr>Case Study:  Graphs, Good and Bad 3</vt:lpstr>
      <vt:lpstr>Data Tables 1 </vt:lpstr>
      <vt:lpstr>Example: What makes a  clear table? 1</vt:lpstr>
      <vt:lpstr>Example: What makes a  clear table? 2</vt:lpstr>
      <vt:lpstr>Data Tables 2 </vt:lpstr>
      <vt:lpstr>Example: Roundoff errors 1 </vt:lpstr>
      <vt:lpstr>Example: Roundoff errors 2</vt:lpstr>
      <vt:lpstr>Types of Variables </vt:lpstr>
      <vt:lpstr>Pie Charts and Bar Graphs 1 </vt:lpstr>
      <vt:lpstr>Pie Charts and Bar Graphs 2 </vt:lpstr>
      <vt:lpstr>Pie Charts and Bar Graphs 3 </vt:lpstr>
      <vt:lpstr>Pie Charts and Bar Graphs 4 </vt:lpstr>
      <vt:lpstr>Pie Charts and Bar Graphs 5 </vt:lpstr>
      <vt:lpstr>Pie Charts and Bar Graphs 6 </vt:lpstr>
      <vt:lpstr>Example: High taxes? 1 </vt:lpstr>
      <vt:lpstr>Example: High taxes? 2 </vt:lpstr>
      <vt:lpstr>Example: Government tax revenue breakdown 1</vt:lpstr>
      <vt:lpstr>Example: Government tax revenue breakdown 2</vt:lpstr>
      <vt:lpstr>Beware the Pictogram </vt:lpstr>
      <vt:lpstr>Example: A misleading graph 1 </vt:lpstr>
      <vt:lpstr>Example: A misleading graph 2</vt:lpstr>
      <vt:lpstr>Change over Time:  Line Graphs 1</vt:lpstr>
      <vt:lpstr>Change over Time:  Line Graphs 2</vt:lpstr>
      <vt:lpstr>Example: Unemployment by education level </vt:lpstr>
      <vt:lpstr>Change over Time:  Line Graphs 3</vt:lpstr>
      <vt:lpstr>Change over Time:  Line Graphs 4</vt:lpstr>
      <vt:lpstr>Change over Time:  Line Graphs 5</vt:lpstr>
      <vt:lpstr>Watch Those Scales! 1 </vt:lpstr>
      <vt:lpstr>Example: Living together </vt:lpstr>
      <vt:lpstr>Watch Those Scales! 2 </vt:lpstr>
      <vt:lpstr>Example: Getting rich in hindsight </vt:lpstr>
      <vt:lpstr>Watch Those Scales! 3 </vt:lpstr>
      <vt:lpstr>Watch Those Scales! 4 </vt:lpstr>
      <vt:lpstr>Example: The rise in college education 1</vt:lpstr>
      <vt:lpstr>Example: The rise in college education 2</vt:lpstr>
      <vt:lpstr>Example: High taxes, reconsidered 1 </vt:lpstr>
      <vt:lpstr>Example: High taxes, reconsidered 2</vt:lpstr>
      <vt:lpstr>Statistics in Summary 1 </vt:lpstr>
      <vt:lpstr>Statistics in Summary 2 </vt:lpstr>
      <vt:lpstr>Statistics in Summary 3 </vt:lpstr>
      <vt:lpstr>Statistics in Summary 4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Leslie Hendrix</dc:creator>
  <cp:lastModifiedBy>Newton, Andy</cp:lastModifiedBy>
  <cp:revision>524</cp:revision>
  <cp:lastPrinted>2011-08-21T16:22:14Z</cp:lastPrinted>
  <dcterms:created xsi:type="dcterms:W3CDTF">2009-09-07T22:06:52Z</dcterms:created>
  <dcterms:modified xsi:type="dcterms:W3CDTF">2019-09-05T15:12:37Z</dcterms:modified>
</cp:coreProperties>
</file>