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256" r:id="rId2"/>
    <p:sldId id="263" r:id="rId3"/>
    <p:sldId id="285" r:id="rId4"/>
    <p:sldId id="287" r:id="rId5"/>
    <p:sldId id="288" r:id="rId6"/>
    <p:sldId id="289" r:id="rId7"/>
    <p:sldId id="290" r:id="rId8"/>
    <p:sldId id="291" r:id="rId9"/>
    <p:sldId id="292" r:id="rId10"/>
    <p:sldId id="293" r:id="rId11"/>
    <p:sldId id="294" r:id="rId12"/>
    <p:sldId id="295" r:id="rId13"/>
    <p:sldId id="296" r:id="rId14"/>
    <p:sldId id="297" r:id="rId15"/>
    <p:sldId id="298" r:id="rId16"/>
    <p:sldId id="299" r:id="rId17"/>
    <p:sldId id="300" r:id="rId18"/>
    <p:sldId id="301" r:id="rId19"/>
    <p:sldId id="302" r:id="rId20"/>
    <p:sldId id="303" r:id="rId21"/>
    <p:sldId id="304" r:id="rId22"/>
    <p:sldId id="305" r:id="rId23"/>
    <p:sldId id="306" r:id="rId24"/>
    <p:sldId id="307" r:id="rId25"/>
    <p:sldId id="308" r:id="rId26"/>
    <p:sldId id="309" r:id="rId27"/>
    <p:sldId id="310" r:id="rId28"/>
    <p:sldId id="311" r:id="rId29"/>
    <p:sldId id="312" r:id="rId30"/>
    <p:sldId id="313" r:id="rId31"/>
    <p:sldId id="314" r:id="rId32"/>
    <p:sldId id="315" r:id="rId33"/>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VL" initials="MV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8B0000"/>
    <a:srgbClr val="B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0612" autoAdjust="0"/>
    <p:restoredTop sz="94419" autoAdjust="0"/>
  </p:normalViewPr>
  <p:slideViewPr>
    <p:cSldViewPr>
      <p:cViewPr varScale="1">
        <p:scale>
          <a:sx n="68" d="100"/>
          <a:sy n="68" d="100"/>
        </p:scale>
        <p:origin x="56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7" d="100"/>
          <a:sy n="67" d="100"/>
        </p:scale>
        <p:origin x="-2796" y="-11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smtClean="0">
                <a:latin typeface="+mn-lt"/>
              </a:defRPr>
            </a:lvl1pPr>
          </a:lstStyle>
          <a:p>
            <a:pPr>
              <a:defRPr/>
            </a:pPr>
            <a:fld id="{58C0230C-F71D-4294-A1E8-FCD25D631D0B}" type="datetimeFigureOut">
              <a:rPr lang="en-US"/>
              <a:pPr>
                <a:defRPr/>
              </a:pPr>
              <a:t>9/19/2019</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smtClean="0">
                <a:latin typeface="+mn-lt"/>
              </a:defRPr>
            </a:lvl1pPr>
          </a:lstStyle>
          <a:p>
            <a:pPr>
              <a:defRPr/>
            </a:pPr>
            <a:fld id="{B801F937-8417-4A78-B612-059F8492D104}" type="slidenum">
              <a:rPr lang="en-US"/>
              <a:pPr>
                <a:defRPr/>
              </a:pPr>
              <a:t>‹#›</a:t>
            </a:fld>
            <a:endParaRPr lang="en-US"/>
          </a:p>
        </p:txBody>
      </p:sp>
    </p:spTree>
    <p:extLst>
      <p:ext uri="{BB962C8B-B14F-4D97-AF65-F5344CB8AC3E}">
        <p14:creationId xmlns:p14="http://schemas.microsoft.com/office/powerpoint/2010/main" val="29175737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smtClean="0">
                <a:latin typeface="+mn-lt"/>
              </a:defRPr>
            </a:lvl1pPr>
          </a:lstStyle>
          <a:p>
            <a:pPr>
              <a:defRPr/>
            </a:pPr>
            <a:fld id="{AA3AC271-A618-4B52-A711-94F103D3E700}" type="datetimeFigureOut">
              <a:rPr lang="en-US"/>
              <a:pPr>
                <a:defRPr/>
              </a:pPr>
              <a:t>9/19/2019</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smtClean="0">
                <a:latin typeface="+mn-lt"/>
              </a:defRPr>
            </a:lvl1pPr>
          </a:lstStyle>
          <a:p>
            <a:pPr>
              <a:defRPr/>
            </a:pPr>
            <a:fld id="{0224DF04-E608-4C74-8244-8A3658D06298}" type="slidenum">
              <a:rPr lang="en-US"/>
              <a:pPr>
                <a:defRPr/>
              </a:pPr>
              <a:t>‹#›</a:t>
            </a:fld>
            <a:endParaRPr lang="en-US"/>
          </a:p>
        </p:txBody>
      </p:sp>
    </p:spTree>
    <p:extLst>
      <p:ext uri="{BB962C8B-B14F-4D97-AF65-F5344CB8AC3E}">
        <p14:creationId xmlns:p14="http://schemas.microsoft.com/office/powerpoint/2010/main" val="51610222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16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2FF1A82-5820-451D-A4C7-664724F3ACF8}" type="slidenum">
              <a:rPr lang="en-US"/>
              <a:pPr fontAlgn="base">
                <a:spcBef>
                  <a:spcPct val="0"/>
                </a:spcBef>
                <a:spcAft>
                  <a:spcPct val="0"/>
                </a:spcAft>
              </a:pPr>
              <a:t>1</a:t>
            </a:fld>
            <a:endParaRPr lang="en-US"/>
          </a:p>
        </p:txBody>
      </p:sp>
    </p:spTree>
    <p:extLst>
      <p:ext uri="{BB962C8B-B14F-4D97-AF65-F5344CB8AC3E}">
        <p14:creationId xmlns:p14="http://schemas.microsoft.com/office/powerpoint/2010/main" val="8034390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BDF8778-3360-408D-BCDA-484E45C2CF4F}" type="slidenum">
              <a:rPr lang="en-US"/>
              <a:pPr fontAlgn="base">
                <a:spcBef>
                  <a:spcPct val="0"/>
                </a:spcBef>
                <a:spcAft>
                  <a:spcPct val="0"/>
                </a:spcAft>
              </a:pPr>
              <a:t>10</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4231047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BDF8778-3360-408D-BCDA-484E45C2CF4F}" type="slidenum">
              <a:rPr lang="en-US"/>
              <a:pPr fontAlgn="base">
                <a:spcBef>
                  <a:spcPct val="0"/>
                </a:spcBef>
                <a:spcAft>
                  <a:spcPct val="0"/>
                </a:spcAft>
              </a:pPr>
              <a:t>11</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41362543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BDF8778-3360-408D-BCDA-484E45C2CF4F}" type="slidenum">
              <a:rPr lang="en-US"/>
              <a:pPr fontAlgn="base">
                <a:spcBef>
                  <a:spcPct val="0"/>
                </a:spcBef>
                <a:spcAft>
                  <a:spcPct val="0"/>
                </a:spcAft>
              </a:pPr>
              <a:t>12</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3121537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BDF8778-3360-408D-BCDA-484E45C2CF4F}" type="slidenum">
              <a:rPr lang="en-US"/>
              <a:pPr fontAlgn="base">
                <a:spcBef>
                  <a:spcPct val="0"/>
                </a:spcBef>
                <a:spcAft>
                  <a:spcPct val="0"/>
                </a:spcAft>
              </a:pPr>
              <a:t>13</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9434957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BDF8778-3360-408D-BCDA-484E45C2CF4F}" type="slidenum">
              <a:rPr lang="en-US"/>
              <a:pPr fontAlgn="base">
                <a:spcBef>
                  <a:spcPct val="0"/>
                </a:spcBef>
                <a:spcAft>
                  <a:spcPct val="0"/>
                </a:spcAft>
              </a:pPr>
              <a:t>14</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6420720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BDF8778-3360-408D-BCDA-484E45C2CF4F}" type="slidenum">
              <a:rPr lang="en-US"/>
              <a:pPr fontAlgn="base">
                <a:spcBef>
                  <a:spcPct val="0"/>
                </a:spcBef>
                <a:spcAft>
                  <a:spcPct val="0"/>
                </a:spcAft>
              </a:pPr>
              <a:t>15</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7624180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BDF8778-3360-408D-BCDA-484E45C2CF4F}" type="slidenum">
              <a:rPr lang="en-US"/>
              <a:pPr fontAlgn="base">
                <a:spcBef>
                  <a:spcPct val="0"/>
                </a:spcBef>
                <a:spcAft>
                  <a:spcPct val="0"/>
                </a:spcAft>
              </a:pPr>
              <a:t>16</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42289507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BDF8778-3360-408D-BCDA-484E45C2CF4F}" type="slidenum">
              <a:rPr lang="en-US"/>
              <a:pPr fontAlgn="base">
                <a:spcBef>
                  <a:spcPct val="0"/>
                </a:spcBef>
                <a:spcAft>
                  <a:spcPct val="0"/>
                </a:spcAft>
              </a:pPr>
              <a:t>17</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352130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BDF8778-3360-408D-BCDA-484E45C2CF4F}" type="slidenum">
              <a:rPr lang="en-US"/>
              <a:pPr fontAlgn="base">
                <a:spcBef>
                  <a:spcPct val="0"/>
                </a:spcBef>
                <a:spcAft>
                  <a:spcPct val="0"/>
                </a:spcAft>
              </a:pPr>
              <a:t>18</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6917564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BDF8778-3360-408D-BCDA-484E45C2CF4F}" type="slidenum">
              <a:rPr lang="en-US"/>
              <a:pPr fontAlgn="base">
                <a:spcBef>
                  <a:spcPct val="0"/>
                </a:spcBef>
                <a:spcAft>
                  <a:spcPct val="0"/>
                </a:spcAft>
              </a:pPr>
              <a:t>19</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452675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BDF8778-3360-408D-BCDA-484E45C2CF4F}" type="slidenum">
              <a:rPr lang="en-US"/>
              <a:pPr fontAlgn="base">
                <a:spcBef>
                  <a:spcPct val="0"/>
                </a:spcBef>
                <a:spcAft>
                  <a:spcPct val="0"/>
                </a:spcAft>
              </a:pPr>
              <a:t>2</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3150600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BDF8778-3360-408D-BCDA-484E45C2CF4F}" type="slidenum">
              <a:rPr lang="en-US"/>
              <a:pPr fontAlgn="base">
                <a:spcBef>
                  <a:spcPct val="0"/>
                </a:spcBef>
                <a:spcAft>
                  <a:spcPct val="0"/>
                </a:spcAft>
              </a:pPr>
              <a:t>20</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0708968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BDF8778-3360-408D-BCDA-484E45C2CF4F}" type="slidenum">
              <a:rPr lang="en-US"/>
              <a:pPr fontAlgn="base">
                <a:spcBef>
                  <a:spcPct val="0"/>
                </a:spcBef>
                <a:spcAft>
                  <a:spcPct val="0"/>
                </a:spcAft>
              </a:pPr>
              <a:t>21</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433376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BDF8778-3360-408D-BCDA-484E45C2CF4F}" type="slidenum">
              <a:rPr lang="en-US"/>
              <a:pPr fontAlgn="base">
                <a:spcBef>
                  <a:spcPct val="0"/>
                </a:spcBef>
                <a:spcAft>
                  <a:spcPct val="0"/>
                </a:spcAft>
              </a:pPr>
              <a:t>22</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42316339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BDF8778-3360-408D-BCDA-484E45C2CF4F}" type="slidenum">
              <a:rPr lang="en-US"/>
              <a:pPr fontAlgn="base">
                <a:spcBef>
                  <a:spcPct val="0"/>
                </a:spcBef>
                <a:spcAft>
                  <a:spcPct val="0"/>
                </a:spcAft>
              </a:pPr>
              <a:t>23</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8550396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BDF8778-3360-408D-BCDA-484E45C2CF4F}" type="slidenum">
              <a:rPr lang="en-US"/>
              <a:pPr fontAlgn="base">
                <a:spcBef>
                  <a:spcPct val="0"/>
                </a:spcBef>
                <a:spcAft>
                  <a:spcPct val="0"/>
                </a:spcAft>
              </a:pPr>
              <a:t>24</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42119358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BDF8778-3360-408D-BCDA-484E45C2CF4F}" type="slidenum">
              <a:rPr lang="en-US"/>
              <a:pPr fontAlgn="base">
                <a:spcBef>
                  <a:spcPct val="0"/>
                </a:spcBef>
                <a:spcAft>
                  <a:spcPct val="0"/>
                </a:spcAft>
              </a:pPr>
              <a:t>25</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8708513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BDF8778-3360-408D-BCDA-484E45C2CF4F}" type="slidenum">
              <a:rPr lang="en-US"/>
              <a:pPr fontAlgn="base">
                <a:spcBef>
                  <a:spcPct val="0"/>
                </a:spcBef>
                <a:spcAft>
                  <a:spcPct val="0"/>
                </a:spcAft>
              </a:pPr>
              <a:t>26</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3878097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BDF8778-3360-408D-BCDA-484E45C2CF4F}" type="slidenum">
              <a:rPr lang="en-US"/>
              <a:pPr fontAlgn="base">
                <a:spcBef>
                  <a:spcPct val="0"/>
                </a:spcBef>
                <a:spcAft>
                  <a:spcPct val="0"/>
                </a:spcAft>
              </a:pPr>
              <a:t>27</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2666010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BDF8778-3360-408D-BCDA-484E45C2CF4F}" type="slidenum">
              <a:rPr lang="en-US"/>
              <a:pPr fontAlgn="base">
                <a:spcBef>
                  <a:spcPct val="0"/>
                </a:spcBef>
                <a:spcAft>
                  <a:spcPct val="0"/>
                </a:spcAft>
              </a:pPr>
              <a:t>28</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8095289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BDF8778-3360-408D-BCDA-484E45C2CF4F}" type="slidenum">
              <a:rPr lang="en-US"/>
              <a:pPr fontAlgn="base">
                <a:spcBef>
                  <a:spcPct val="0"/>
                </a:spcBef>
                <a:spcAft>
                  <a:spcPct val="0"/>
                </a:spcAft>
              </a:pPr>
              <a:t>29</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389709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BDF8778-3360-408D-BCDA-484E45C2CF4F}" type="slidenum">
              <a:rPr lang="en-US"/>
              <a:pPr fontAlgn="base">
                <a:spcBef>
                  <a:spcPct val="0"/>
                </a:spcBef>
                <a:spcAft>
                  <a:spcPct val="0"/>
                </a:spcAft>
              </a:pPr>
              <a:t>3</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4384554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BDF8778-3360-408D-BCDA-484E45C2CF4F}" type="slidenum">
              <a:rPr lang="en-US"/>
              <a:pPr fontAlgn="base">
                <a:spcBef>
                  <a:spcPct val="0"/>
                </a:spcBef>
                <a:spcAft>
                  <a:spcPct val="0"/>
                </a:spcAft>
              </a:pPr>
              <a:t>30</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9774352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BDF8778-3360-408D-BCDA-484E45C2CF4F}" type="slidenum">
              <a:rPr lang="en-US"/>
              <a:pPr fontAlgn="base">
                <a:spcBef>
                  <a:spcPct val="0"/>
                </a:spcBef>
                <a:spcAft>
                  <a:spcPct val="0"/>
                </a:spcAft>
              </a:pPr>
              <a:t>31</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1586056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BDF8778-3360-408D-BCDA-484E45C2CF4F}" type="slidenum">
              <a:rPr lang="en-US"/>
              <a:pPr fontAlgn="base">
                <a:spcBef>
                  <a:spcPct val="0"/>
                </a:spcBef>
                <a:spcAft>
                  <a:spcPct val="0"/>
                </a:spcAft>
              </a:pPr>
              <a:t>32</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1479617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BDF8778-3360-408D-BCDA-484E45C2CF4F}" type="slidenum">
              <a:rPr lang="en-US"/>
              <a:pPr fontAlgn="base">
                <a:spcBef>
                  <a:spcPct val="0"/>
                </a:spcBef>
                <a:spcAft>
                  <a:spcPct val="0"/>
                </a:spcAft>
              </a:pPr>
              <a:t>4</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149594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BDF8778-3360-408D-BCDA-484E45C2CF4F}" type="slidenum">
              <a:rPr lang="en-US"/>
              <a:pPr fontAlgn="base">
                <a:spcBef>
                  <a:spcPct val="0"/>
                </a:spcBef>
                <a:spcAft>
                  <a:spcPct val="0"/>
                </a:spcAft>
              </a:pPr>
              <a:t>5</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579546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BDF8778-3360-408D-BCDA-484E45C2CF4F}" type="slidenum">
              <a:rPr lang="en-US"/>
              <a:pPr fontAlgn="base">
                <a:spcBef>
                  <a:spcPct val="0"/>
                </a:spcBef>
                <a:spcAft>
                  <a:spcPct val="0"/>
                </a:spcAft>
              </a:pPr>
              <a:t>6</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85416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BDF8778-3360-408D-BCDA-484E45C2CF4F}" type="slidenum">
              <a:rPr lang="en-US"/>
              <a:pPr fontAlgn="base">
                <a:spcBef>
                  <a:spcPct val="0"/>
                </a:spcBef>
                <a:spcAft>
                  <a:spcPct val="0"/>
                </a:spcAft>
              </a:pPr>
              <a:t>7</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0494618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BDF8778-3360-408D-BCDA-484E45C2CF4F}" type="slidenum">
              <a:rPr lang="en-US"/>
              <a:pPr fontAlgn="base">
                <a:spcBef>
                  <a:spcPct val="0"/>
                </a:spcBef>
                <a:spcAft>
                  <a:spcPct val="0"/>
                </a:spcAft>
              </a:pPr>
              <a:t>8</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1795310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BDF8778-3360-408D-BCDA-484E45C2CF4F}" type="slidenum">
              <a:rPr lang="en-US"/>
              <a:pPr fontAlgn="base">
                <a:spcBef>
                  <a:spcPct val="0"/>
                </a:spcBef>
                <a:spcAft>
                  <a:spcPct val="0"/>
                </a:spcAft>
              </a:pPr>
              <a:t>9</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634736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86400" y="152400"/>
            <a:ext cx="3352800" cy="3657600"/>
          </a:xfrm>
        </p:spPr>
        <p:txBody>
          <a:bodyPr/>
          <a:lstStyle/>
          <a:p>
            <a:r>
              <a:rPr lang="en-US"/>
              <a:t>Click to edit Master title style</a:t>
            </a:r>
          </a:p>
        </p:txBody>
      </p:sp>
      <p:sp>
        <p:nvSpPr>
          <p:cNvPr id="3" name="Subtitle 2"/>
          <p:cNvSpPr>
            <a:spLocks noGrp="1"/>
          </p:cNvSpPr>
          <p:nvPr>
            <p:ph type="subTitle" idx="1"/>
          </p:nvPr>
        </p:nvSpPr>
        <p:spPr>
          <a:xfrm>
            <a:off x="5486400" y="3962400"/>
            <a:ext cx="3429000" cy="2438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E1DF4A3F-ABCB-4BA8-92C8-C4E729491E85}" type="datetimeFigureOut">
              <a:rPr lang="en-US"/>
              <a:pPr>
                <a:defRPr/>
              </a:pPr>
              <a:t>9/19/2019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dirty="0">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5316F017-AE62-4E0B-BF8E-27969EF74202}"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73D17F2D-1CF1-4CA4-A86B-6C4D09766AF4}" type="datetimeFigureOut">
              <a:rPr lang="en-US"/>
              <a:pPr>
                <a:defRPr/>
              </a:pPr>
              <a:t>9/19/2019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E0F81438-5F39-436F-88A8-F1987DA08C35}"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49A4D632-5286-4B6D-ABE6-3A6732C034F2}" type="datetimeFigureOut">
              <a:rPr lang="en-US"/>
              <a:pPr>
                <a:defRPr/>
              </a:pPr>
              <a:t>9/19/2019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7E3883D0-7868-4947-95B5-3C8F98E5D78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50CFB724-B513-4DCE-AFFE-08E2740CA63D}" type="datetimeFigureOut">
              <a:rPr lang="en-US"/>
              <a:pPr>
                <a:defRPr/>
              </a:pPr>
              <a:t>9/19/2019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3E9B64AE-B29D-4B31-9A80-55619BBF247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AD58C530-BB79-4F1A-BA99-74570578A3FE}" type="datetimeFigureOut">
              <a:rPr lang="en-US"/>
              <a:pPr>
                <a:defRPr/>
              </a:pPr>
              <a:t>9/19/2019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C81F9EC7-5C62-4F47-AA19-C63F045A300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4E74D071-E70B-48D2-B605-5A5DBD14A5F1}" type="datetimeFigureOut">
              <a:rPr lang="en-US"/>
              <a:pPr>
                <a:defRPr/>
              </a:pPr>
              <a:t>9/19/2019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7" name="Slide Number Placeholder 6"/>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6F19F65D-A872-4ECC-A87A-C3224F1628EE}"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ED709B3A-5E45-41A9-B4B9-204A2A53F741}" type="datetimeFigureOut">
              <a:rPr lang="en-US"/>
              <a:pPr>
                <a:defRPr/>
              </a:pPr>
              <a:t>9/19/2019</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9" name="Slide Number Placeholder 8"/>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C9359A17-1A22-40CC-A74B-BDA93CAEEA06}"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F98D8521-8CAA-4DB4-8B28-5A4098013936}" type="datetimeFigureOut">
              <a:rPr lang="en-US"/>
              <a:pPr>
                <a:defRPr/>
              </a:pPr>
              <a:t>9/19/2019</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5" name="Slide Number Placeholder 4"/>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1756635E-BD8A-4CC6-B120-AF3DAD88022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35516696-3DE6-4481-80F9-0F564285CB78}" type="datetimeFigureOut">
              <a:rPr lang="en-US"/>
              <a:pPr>
                <a:defRPr/>
              </a:pPr>
              <a:t>9/19/2019</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4" name="Slide Number Placeholder 3"/>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B7BFBD6F-1DF7-46C2-BEF1-506D706B0786}"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AAD6A20F-C63E-4D6D-89BB-290FA97C8380}" type="datetimeFigureOut">
              <a:rPr lang="en-US"/>
              <a:pPr>
                <a:defRPr/>
              </a:pPr>
              <a:t>9/19/2019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7" name="Slide Number Placeholder 6"/>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14867EA9-1FC8-4A51-9C1B-33DF8D0A70E8}"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1C5D3A7D-003D-4D95-896E-4C642A292BDE}" type="datetimeFigureOut">
              <a:rPr lang="en-US"/>
              <a:pPr>
                <a:defRPr/>
              </a:pPr>
              <a:t>9/19/2019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7" name="Slide Number Placeholder 6"/>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8EDE5C27-3E50-4C7C-8F00-1CCB7963BA55}"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a:off x="0" y="0"/>
            <a:ext cx="152400" cy="6858000"/>
          </a:xfrm>
          <a:prstGeom prst="rect">
            <a:avLst/>
          </a:prstGeom>
          <a:solidFill>
            <a:srgbClr val="000099"/>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TextBox 10"/>
          <p:cNvSpPr txBox="1"/>
          <p:nvPr/>
        </p:nvSpPr>
        <p:spPr>
          <a:xfrm>
            <a:off x="8686800" y="6581775"/>
            <a:ext cx="457200" cy="276225"/>
          </a:xfrm>
          <a:prstGeom prst="rect">
            <a:avLst/>
          </a:prstGeom>
          <a:noFill/>
        </p:spPr>
        <p:txBody>
          <a:bodyPr>
            <a:spAutoFit/>
          </a:bodyPr>
          <a:lstStyle/>
          <a:p>
            <a:pPr algn="r" fontAlgn="auto">
              <a:spcBef>
                <a:spcPts val="0"/>
              </a:spcBef>
              <a:spcAft>
                <a:spcPts val="0"/>
              </a:spcAft>
              <a:defRPr/>
            </a:pPr>
            <a:fld id="{7B77AD1F-4799-424E-82A9-F0A47912ACD6}" type="slidenum">
              <a:rPr lang="en-US" sz="1200">
                <a:latin typeface="+mn-lt"/>
              </a:rPr>
              <a:pPr algn="r" fontAlgn="auto">
                <a:spcBef>
                  <a:spcPts val="0"/>
                </a:spcBef>
                <a:spcAft>
                  <a:spcPts val="0"/>
                </a:spcAft>
                <a:defRPr/>
              </a:pPr>
              <a:t>‹#›</a:t>
            </a:fld>
            <a:endParaRPr lang="en-US" sz="1200" dirty="0">
              <a:latin typeface="+mn-lt"/>
            </a:endParaRPr>
          </a:p>
        </p:txBody>
      </p:sp>
      <p:sp>
        <p:nvSpPr>
          <p:cNvPr id="14" name="Rectangle 13"/>
          <p:cNvSpPr/>
          <p:nvPr/>
        </p:nvSpPr>
        <p:spPr>
          <a:xfrm>
            <a:off x="152400" y="6553200"/>
            <a:ext cx="8991600" cy="4603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Arial" charset="0"/>
        </a:defRPr>
      </a:lvl2pPr>
      <a:lvl3pPr algn="ctr" rtl="0" fontAlgn="base">
        <a:spcBef>
          <a:spcPct val="0"/>
        </a:spcBef>
        <a:spcAft>
          <a:spcPct val="0"/>
        </a:spcAft>
        <a:defRPr sz="4400">
          <a:solidFill>
            <a:schemeClr val="tx1"/>
          </a:solidFill>
          <a:latin typeface="Arial" charset="0"/>
        </a:defRPr>
      </a:lvl3pPr>
      <a:lvl4pPr algn="ctr" rtl="0" fontAlgn="base">
        <a:spcBef>
          <a:spcPct val="0"/>
        </a:spcBef>
        <a:spcAft>
          <a:spcPct val="0"/>
        </a:spcAft>
        <a:defRPr sz="4400">
          <a:solidFill>
            <a:schemeClr val="tx1"/>
          </a:solidFill>
          <a:latin typeface="Arial" charset="0"/>
        </a:defRPr>
      </a:lvl4pPr>
      <a:lvl5pPr algn="ctr" rtl="0" fontAlgn="base">
        <a:spcBef>
          <a:spcPct val="0"/>
        </a:spcBef>
        <a:spcAft>
          <a:spcPct val="0"/>
        </a:spcAft>
        <a:defRPr sz="4400">
          <a:solidFill>
            <a:schemeClr val="tx1"/>
          </a:solidFill>
          <a:latin typeface="Arial" charset="0"/>
        </a:defRPr>
      </a:lvl5pPr>
      <a:lvl6pPr marL="457200" algn="ctr" rtl="0" fontAlgn="base">
        <a:spcBef>
          <a:spcPct val="0"/>
        </a:spcBef>
        <a:spcAft>
          <a:spcPct val="0"/>
        </a:spcAft>
        <a:defRPr sz="4400">
          <a:solidFill>
            <a:schemeClr val="tx1"/>
          </a:solidFill>
          <a:latin typeface="Arial" charset="0"/>
        </a:defRPr>
      </a:lvl6pPr>
      <a:lvl7pPr marL="914400" algn="ctr" rtl="0" fontAlgn="base">
        <a:spcBef>
          <a:spcPct val="0"/>
        </a:spcBef>
        <a:spcAft>
          <a:spcPct val="0"/>
        </a:spcAft>
        <a:defRPr sz="4400">
          <a:solidFill>
            <a:schemeClr val="tx1"/>
          </a:solidFill>
          <a:latin typeface="Arial" charset="0"/>
        </a:defRPr>
      </a:lvl7pPr>
      <a:lvl8pPr marL="1371600" algn="ctr" rtl="0" fontAlgn="base">
        <a:spcBef>
          <a:spcPct val="0"/>
        </a:spcBef>
        <a:spcAft>
          <a:spcPct val="0"/>
        </a:spcAft>
        <a:defRPr sz="4400">
          <a:solidFill>
            <a:schemeClr val="tx1"/>
          </a:solidFill>
          <a:latin typeface="Arial" charset="0"/>
        </a:defRPr>
      </a:lvl8pPr>
      <a:lvl9pPr marL="1828800" algn="ctr" rtl="0" fontAlgn="base">
        <a:spcBef>
          <a:spcPct val="0"/>
        </a:spcBef>
        <a:spcAft>
          <a:spcPct val="0"/>
        </a:spcAft>
        <a:defRPr sz="4400">
          <a:solidFill>
            <a:schemeClr val="tx1"/>
          </a:solidFill>
          <a:latin typeface="Arial"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j-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j-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j-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j-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ctrTitle"/>
          </p:nvPr>
        </p:nvSpPr>
        <p:spPr>
          <a:xfrm>
            <a:off x="1676400" y="685800"/>
            <a:ext cx="6324600" cy="2438400"/>
          </a:xfrm>
        </p:spPr>
        <p:txBody>
          <a:bodyPr/>
          <a:lstStyle/>
          <a:p>
            <a:r>
              <a:rPr lang="en-US" sz="7200" dirty="0"/>
              <a:t>Chapter 11</a:t>
            </a:r>
          </a:p>
        </p:txBody>
      </p:sp>
      <p:sp>
        <p:nvSpPr>
          <p:cNvPr id="15362" name="Subtitle 2"/>
          <p:cNvSpPr>
            <a:spLocks noGrp="1"/>
          </p:cNvSpPr>
          <p:nvPr>
            <p:ph type="subTitle" idx="1"/>
          </p:nvPr>
        </p:nvSpPr>
        <p:spPr>
          <a:xfrm>
            <a:off x="3124200" y="2743200"/>
            <a:ext cx="3429000" cy="2590800"/>
          </a:xfrm>
        </p:spPr>
        <p:txBody>
          <a:bodyPr/>
          <a:lstStyle/>
          <a:p>
            <a:r>
              <a:rPr lang="en-US" dirty="0">
                <a:solidFill>
                  <a:schemeClr val="tx1"/>
                </a:solidFill>
              </a:rPr>
              <a:t>Displaying Distributions with Graphs</a:t>
            </a:r>
          </a:p>
          <a:p>
            <a:endParaRPr lang="en-US" dirty="0">
              <a:solidFill>
                <a:schemeClr val="tx1"/>
              </a:solidFill>
            </a:endParaRPr>
          </a:p>
          <a:p>
            <a:r>
              <a:rPr lang="en-US" i="1" dirty="0">
                <a:solidFill>
                  <a:schemeClr val="tx2"/>
                </a:solidFill>
              </a:rPr>
              <a:t>Lecture Slides</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Histograms 2</a:t>
            </a:r>
            <a:br>
              <a:rPr lang="en-US" sz="3600" b="1" dirty="0">
                <a:solidFill>
                  <a:schemeClr val="accent1"/>
                </a:solidFill>
              </a:rPr>
            </a:br>
            <a:endParaRPr lang="en-US" sz="3600" dirty="0"/>
          </a:p>
        </p:txBody>
      </p:sp>
      <p:sp>
        <p:nvSpPr>
          <p:cNvPr id="8" name="Rectangle 7"/>
          <p:cNvSpPr/>
          <p:nvPr/>
        </p:nvSpPr>
        <p:spPr>
          <a:xfrm>
            <a:off x="247498" y="1280160"/>
            <a:ext cx="8759952" cy="4154984"/>
          </a:xfrm>
          <a:prstGeom prst="rect">
            <a:avLst/>
          </a:prstGeom>
        </p:spPr>
        <p:txBody>
          <a:bodyPr wrap="square">
            <a:spAutoFit/>
          </a:bodyPr>
          <a:lstStyle/>
          <a:p>
            <a:pPr fontAlgn="auto">
              <a:spcBef>
                <a:spcPts val="0"/>
              </a:spcBef>
              <a:spcAft>
                <a:spcPts val="0"/>
              </a:spcAft>
              <a:defRPr/>
            </a:pPr>
            <a:r>
              <a:rPr lang="en-US" sz="2400" dirty="0"/>
              <a:t>The classes for a histogram should have equal widths. Choose the number of classes wisely.</a:t>
            </a:r>
          </a:p>
          <a:p>
            <a:pPr fontAlgn="auto">
              <a:spcBef>
                <a:spcPts val="0"/>
              </a:spcBef>
              <a:spcAft>
                <a:spcPts val="0"/>
              </a:spcAft>
              <a:defRPr/>
            </a:pPr>
            <a:endParaRPr lang="en-US" sz="2400" dirty="0"/>
          </a:p>
          <a:p>
            <a:pPr fontAlgn="auto">
              <a:spcBef>
                <a:spcPts val="0"/>
              </a:spcBef>
              <a:spcAft>
                <a:spcPts val="0"/>
              </a:spcAft>
              <a:defRPr/>
            </a:pPr>
            <a:r>
              <a:rPr lang="en-US" sz="2400" dirty="0"/>
              <a:t>Some people recommend between 10 and 20 classes but suggest using fewer when the size of the data set is small. </a:t>
            </a:r>
          </a:p>
          <a:p>
            <a:pPr fontAlgn="auto">
              <a:spcBef>
                <a:spcPts val="0"/>
              </a:spcBef>
              <a:spcAft>
                <a:spcPts val="0"/>
              </a:spcAft>
              <a:defRPr/>
            </a:pPr>
            <a:endParaRPr lang="en-US" sz="2400" dirty="0"/>
          </a:p>
          <a:p>
            <a:pPr fontAlgn="auto">
              <a:spcBef>
                <a:spcPts val="0"/>
              </a:spcBef>
              <a:spcAft>
                <a:spcPts val="0"/>
              </a:spcAft>
              <a:defRPr/>
            </a:pPr>
            <a:r>
              <a:rPr lang="en-US" sz="2400" dirty="0"/>
              <a:t>Too few classes will give a “skyscraper” histogram, with all values in a few classes with tall bars. </a:t>
            </a:r>
          </a:p>
          <a:p>
            <a:pPr fontAlgn="auto">
              <a:spcBef>
                <a:spcPts val="0"/>
              </a:spcBef>
              <a:spcAft>
                <a:spcPts val="0"/>
              </a:spcAft>
              <a:defRPr/>
            </a:pPr>
            <a:endParaRPr lang="en-US" sz="2400" dirty="0"/>
          </a:p>
          <a:p>
            <a:pPr fontAlgn="auto">
              <a:spcBef>
                <a:spcPts val="0"/>
              </a:spcBef>
              <a:spcAft>
                <a:spcPts val="0"/>
              </a:spcAft>
              <a:defRPr/>
            </a:pPr>
            <a:r>
              <a:rPr lang="en-US" sz="2400" dirty="0"/>
              <a:t>Too many classes will produce a “pancake” graph, with most classes having one or no observations. </a:t>
            </a:r>
          </a:p>
        </p:txBody>
      </p:sp>
    </p:spTree>
    <p:extLst>
      <p:ext uri="{BB962C8B-B14F-4D97-AF65-F5344CB8AC3E}">
        <p14:creationId xmlns:p14="http://schemas.microsoft.com/office/powerpoint/2010/main" val="93433405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Histograms 3</a:t>
            </a:r>
            <a:br>
              <a:rPr lang="en-US" sz="3600" b="1" dirty="0">
                <a:solidFill>
                  <a:schemeClr val="accent1"/>
                </a:solidFill>
              </a:rPr>
            </a:br>
            <a:endParaRPr lang="en-US" sz="3600" dirty="0"/>
          </a:p>
        </p:txBody>
      </p:sp>
      <p:sp>
        <p:nvSpPr>
          <p:cNvPr id="8" name="Rectangle 7"/>
          <p:cNvSpPr/>
          <p:nvPr/>
        </p:nvSpPr>
        <p:spPr>
          <a:xfrm>
            <a:off x="247498" y="1230842"/>
            <a:ext cx="8610600" cy="4832092"/>
          </a:xfrm>
          <a:prstGeom prst="rect">
            <a:avLst/>
          </a:prstGeom>
        </p:spPr>
        <p:txBody>
          <a:bodyPr wrap="square">
            <a:spAutoFit/>
          </a:bodyPr>
          <a:lstStyle/>
          <a:p>
            <a:pPr fontAlgn="auto">
              <a:spcBef>
                <a:spcPts val="0"/>
              </a:spcBef>
              <a:spcAft>
                <a:spcPts val="0"/>
              </a:spcAft>
              <a:defRPr/>
            </a:pPr>
            <a:r>
              <a:rPr lang="en-US" sz="2800" dirty="0"/>
              <a:t>Use your judgment in choosing classes to display the shape of a distribution. </a:t>
            </a:r>
          </a:p>
          <a:p>
            <a:pPr fontAlgn="auto">
              <a:spcBef>
                <a:spcPts val="0"/>
              </a:spcBef>
              <a:spcAft>
                <a:spcPts val="0"/>
              </a:spcAft>
              <a:defRPr/>
            </a:pPr>
            <a:endParaRPr lang="en-US" sz="2800" dirty="0"/>
          </a:p>
          <a:p>
            <a:pPr fontAlgn="auto">
              <a:spcBef>
                <a:spcPts val="0"/>
              </a:spcBef>
              <a:spcAft>
                <a:spcPts val="0"/>
              </a:spcAft>
              <a:defRPr/>
            </a:pPr>
            <a:r>
              <a:rPr lang="en-US" sz="2800" dirty="0"/>
              <a:t>Statistics software will choose the classes for you and may use slightly different rules than those we have discussed. </a:t>
            </a:r>
          </a:p>
          <a:p>
            <a:pPr fontAlgn="auto">
              <a:spcBef>
                <a:spcPts val="0"/>
              </a:spcBef>
              <a:spcAft>
                <a:spcPts val="0"/>
              </a:spcAft>
              <a:defRPr/>
            </a:pPr>
            <a:endParaRPr lang="en-US" sz="2800" dirty="0"/>
          </a:p>
          <a:p>
            <a:pPr fontAlgn="auto">
              <a:spcBef>
                <a:spcPts val="0"/>
              </a:spcBef>
              <a:spcAft>
                <a:spcPts val="0"/>
              </a:spcAft>
              <a:defRPr/>
            </a:pPr>
            <a:r>
              <a:rPr lang="en-US" sz="2800" dirty="0"/>
              <a:t>The computer’s choice is usually a good one, but you can change it if you want. When using statistical software, it is good practice to check which rules are used to determine the classes.</a:t>
            </a:r>
          </a:p>
        </p:txBody>
      </p:sp>
    </p:spTree>
    <p:extLst>
      <p:ext uri="{BB962C8B-B14F-4D97-AF65-F5344CB8AC3E}">
        <p14:creationId xmlns:p14="http://schemas.microsoft.com/office/powerpoint/2010/main" val="124157673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Interpreting Histograms 1</a:t>
            </a:r>
            <a:br>
              <a:rPr lang="en-US" sz="3600" b="1" dirty="0">
                <a:solidFill>
                  <a:schemeClr val="accent1"/>
                </a:solidFill>
              </a:rPr>
            </a:br>
            <a:endParaRPr lang="en-US" sz="3600" dirty="0"/>
          </a:p>
        </p:txBody>
      </p:sp>
      <p:sp>
        <p:nvSpPr>
          <p:cNvPr id="8" name="Rectangle 7"/>
          <p:cNvSpPr/>
          <p:nvPr/>
        </p:nvSpPr>
        <p:spPr>
          <a:xfrm>
            <a:off x="301752" y="1463040"/>
            <a:ext cx="8759952" cy="4401205"/>
          </a:xfrm>
          <a:prstGeom prst="rect">
            <a:avLst/>
          </a:prstGeom>
        </p:spPr>
        <p:txBody>
          <a:bodyPr wrap="square">
            <a:spAutoFit/>
          </a:bodyPr>
          <a:lstStyle/>
          <a:p>
            <a:pPr fontAlgn="auto">
              <a:spcBef>
                <a:spcPts val="0"/>
              </a:spcBef>
              <a:spcAft>
                <a:spcPts val="0"/>
              </a:spcAft>
              <a:defRPr/>
            </a:pPr>
            <a:r>
              <a:rPr lang="en-US" sz="2800" dirty="0"/>
              <a:t>Making a statistical graph is not an end in itself. The purpose of the graph is to help us understand the data. </a:t>
            </a:r>
          </a:p>
          <a:p>
            <a:pPr fontAlgn="auto">
              <a:spcBef>
                <a:spcPts val="0"/>
              </a:spcBef>
              <a:spcAft>
                <a:spcPts val="0"/>
              </a:spcAft>
              <a:defRPr/>
            </a:pPr>
            <a:endParaRPr lang="en-US" sz="2800" dirty="0"/>
          </a:p>
          <a:p>
            <a:pPr fontAlgn="auto">
              <a:spcBef>
                <a:spcPts val="0"/>
              </a:spcBef>
              <a:spcAft>
                <a:spcPts val="0"/>
              </a:spcAft>
              <a:defRPr/>
            </a:pPr>
            <a:r>
              <a:rPr lang="en-US" sz="2800" dirty="0"/>
              <a:t>After you (or your computer) make a graph, always ask, “What do I see?” Here is a general strategy for looking at graphs. </a:t>
            </a:r>
          </a:p>
          <a:p>
            <a:pPr fontAlgn="auto">
              <a:spcBef>
                <a:spcPts val="0"/>
              </a:spcBef>
              <a:spcAft>
                <a:spcPts val="0"/>
              </a:spcAft>
              <a:defRPr/>
            </a:pPr>
            <a:endParaRPr lang="en-US" sz="2800" dirty="0"/>
          </a:p>
          <a:p>
            <a:pPr fontAlgn="auto">
              <a:spcBef>
                <a:spcPts val="0"/>
              </a:spcBef>
              <a:spcAft>
                <a:spcPts val="0"/>
              </a:spcAft>
              <a:defRPr/>
            </a:pPr>
            <a:r>
              <a:rPr lang="en-US" sz="2800" dirty="0"/>
              <a:t>In any graph of data, look for an </a:t>
            </a:r>
            <a:r>
              <a:rPr lang="en-US" sz="2800" b="1" dirty="0">
                <a:solidFill>
                  <a:srgbClr val="8B0000"/>
                </a:solidFill>
              </a:rPr>
              <a:t>overall pattern</a:t>
            </a:r>
            <a:r>
              <a:rPr lang="en-US" sz="2800" dirty="0"/>
              <a:t> and also for </a:t>
            </a:r>
            <a:r>
              <a:rPr lang="en-US" sz="2800" b="1" dirty="0">
                <a:solidFill>
                  <a:srgbClr val="8B0000"/>
                </a:solidFill>
              </a:rPr>
              <a:t>striking deviations</a:t>
            </a:r>
            <a:r>
              <a:rPr lang="en-US" sz="2800" dirty="0"/>
              <a:t> from that pattern.</a:t>
            </a:r>
          </a:p>
        </p:txBody>
      </p:sp>
    </p:spTree>
    <p:extLst>
      <p:ext uri="{BB962C8B-B14F-4D97-AF65-F5344CB8AC3E}">
        <p14:creationId xmlns:p14="http://schemas.microsoft.com/office/powerpoint/2010/main" val="300534014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Interpreting Histograms 2</a:t>
            </a:r>
            <a:br>
              <a:rPr lang="en-US" sz="3600" b="1" dirty="0">
                <a:solidFill>
                  <a:schemeClr val="accent1"/>
                </a:solidFill>
              </a:rPr>
            </a:br>
            <a:endParaRPr lang="en-US" sz="3600" dirty="0"/>
          </a:p>
        </p:txBody>
      </p:sp>
      <p:sp>
        <p:nvSpPr>
          <p:cNvPr id="8" name="Rectangle 7"/>
          <p:cNvSpPr/>
          <p:nvPr/>
        </p:nvSpPr>
        <p:spPr>
          <a:xfrm>
            <a:off x="247498" y="1463040"/>
            <a:ext cx="8759952" cy="4401205"/>
          </a:xfrm>
          <a:prstGeom prst="rect">
            <a:avLst/>
          </a:prstGeom>
        </p:spPr>
        <p:txBody>
          <a:bodyPr wrap="square">
            <a:spAutoFit/>
          </a:bodyPr>
          <a:lstStyle/>
          <a:p>
            <a:pPr fontAlgn="auto">
              <a:spcBef>
                <a:spcPts val="0"/>
              </a:spcBef>
              <a:spcAft>
                <a:spcPts val="0"/>
              </a:spcAft>
              <a:defRPr/>
            </a:pPr>
            <a:r>
              <a:rPr lang="en-US" sz="2800" dirty="0"/>
              <a:t>In the case of the histogram of Figure 11.1, it is easiest to begin with deviations from the overall pattern of the histogram. </a:t>
            </a:r>
          </a:p>
          <a:p>
            <a:pPr fontAlgn="auto">
              <a:spcBef>
                <a:spcPts val="0"/>
              </a:spcBef>
              <a:spcAft>
                <a:spcPts val="0"/>
              </a:spcAft>
              <a:defRPr/>
            </a:pPr>
            <a:endParaRPr lang="en-US" sz="2800" dirty="0"/>
          </a:p>
          <a:p>
            <a:pPr fontAlgn="auto">
              <a:spcBef>
                <a:spcPts val="0"/>
              </a:spcBef>
              <a:spcAft>
                <a:spcPts val="0"/>
              </a:spcAft>
              <a:defRPr/>
            </a:pPr>
            <a:r>
              <a:rPr lang="en-US" sz="2800" dirty="0"/>
              <a:t>Two states stand out as separated from the main body of the histogram. You can find them in the table once the histogram has called attention to them.</a:t>
            </a:r>
          </a:p>
          <a:p>
            <a:pPr fontAlgn="auto">
              <a:spcBef>
                <a:spcPts val="0"/>
              </a:spcBef>
              <a:spcAft>
                <a:spcPts val="0"/>
              </a:spcAft>
              <a:defRPr/>
            </a:pPr>
            <a:endParaRPr lang="en-US" sz="2800" dirty="0"/>
          </a:p>
          <a:p>
            <a:pPr fontAlgn="auto">
              <a:spcBef>
                <a:spcPts val="0"/>
              </a:spcBef>
              <a:spcAft>
                <a:spcPts val="0"/>
              </a:spcAft>
              <a:defRPr/>
            </a:pPr>
            <a:r>
              <a:rPr lang="en-US" sz="2800" dirty="0"/>
              <a:t>Alaska has 7.7% and Florida 17.3% of its residents over age 65. These states are clear </a:t>
            </a:r>
            <a:r>
              <a:rPr lang="en-US" sz="2800" b="1" dirty="0">
                <a:solidFill>
                  <a:srgbClr val="8B0000"/>
                </a:solidFill>
              </a:rPr>
              <a:t>outliers</a:t>
            </a:r>
            <a:r>
              <a:rPr lang="en-US" sz="2800" dirty="0"/>
              <a:t>.</a:t>
            </a:r>
            <a:endParaRPr lang="en-US" sz="2800" dirty="0">
              <a:solidFill>
                <a:srgbClr val="8B0000"/>
              </a:solidFill>
            </a:endParaRPr>
          </a:p>
        </p:txBody>
      </p:sp>
    </p:spTree>
    <p:extLst>
      <p:ext uri="{BB962C8B-B14F-4D97-AF65-F5344CB8AC3E}">
        <p14:creationId xmlns:p14="http://schemas.microsoft.com/office/powerpoint/2010/main" val="223484773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Interpreting Histograms 3</a:t>
            </a:r>
            <a:br>
              <a:rPr lang="en-US" sz="3600" b="1" dirty="0">
                <a:solidFill>
                  <a:schemeClr val="accent1"/>
                </a:solidFill>
              </a:rPr>
            </a:br>
            <a:endParaRPr lang="en-US" sz="3600" dirty="0"/>
          </a:p>
        </p:txBody>
      </p:sp>
      <p:sp>
        <p:nvSpPr>
          <p:cNvPr id="8" name="Rectangle 7"/>
          <p:cNvSpPr/>
          <p:nvPr/>
        </p:nvSpPr>
        <p:spPr>
          <a:xfrm>
            <a:off x="301752" y="1463040"/>
            <a:ext cx="8759952" cy="4832092"/>
          </a:xfrm>
          <a:prstGeom prst="rect">
            <a:avLst/>
          </a:prstGeom>
        </p:spPr>
        <p:txBody>
          <a:bodyPr wrap="square">
            <a:spAutoFit/>
          </a:bodyPr>
          <a:lstStyle/>
          <a:p>
            <a:pPr fontAlgn="auto">
              <a:spcBef>
                <a:spcPts val="0"/>
              </a:spcBef>
              <a:spcAft>
                <a:spcPts val="0"/>
              </a:spcAft>
              <a:defRPr/>
            </a:pPr>
            <a:r>
              <a:rPr lang="en-US" sz="2800" dirty="0"/>
              <a:t>An </a:t>
            </a:r>
            <a:r>
              <a:rPr lang="en-US" sz="2800" b="1" dirty="0">
                <a:solidFill>
                  <a:srgbClr val="8B0000"/>
                </a:solidFill>
              </a:rPr>
              <a:t>outlier</a:t>
            </a:r>
            <a:r>
              <a:rPr lang="en-US" sz="2800" dirty="0"/>
              <a:t> in any graph of data is an individual observation that falls outside the overall pattern of the graph.</a:t>
            </a:r>
          </a:p>
          <a:p>
            <a:pPr fontAlgn="auto">
              <a:spcBef>
                <a:spcPts val="0"/>
              </a:spcBef>
              <a:spcAft>
                <a:spcPts val="0"/>
              </a:spcAft>
              <a:defRPr/>
            </a:pPr>
            <a:endParaRPr lang="en-US" sz="2800" b="1" dirty="0">
              <a:solidFill>
                <a:srgbClr val="8B0000"/>
              </a:solidFill>
            </a:endParaRPr>
          </a:p>
          <a:p>
            <a:pPr fontAlgn="auto">
              <a:spcBef>
                <a:spcPts val="0"/>
              </a:spcBef>
              <a:spcAft>
                <a:spcPts val="0"/>
              </a:spcAft>
              <a:defRPr/>
            </a:pPr>
            <a:r>
              <a:rPr lang="en-US" sz="2800" dirty="0"/>
              <a:t>Whether an observation is an outlier is to some extent a matter of judgment, although statisticians have developed some objective criteria for identifying possible outliers.</a:t>
            </a:r>
          </a:p>
          <a:p>
            <a:pPr fontAlgn="auto">
              <a:spcBef>
                <a:spcPts val="0"/>
              </a:spcBef>
              <a:spcAft>
                <a:spcPts val="0"/>
              </a:spcAft>
              <a:defRPr/>
            </a:pPr>
            <a:endParaRPr lang="en-US" sz="2800" b="1" dirty="0">
              <a:solidFill>
                <a:srgbClr val="8B0000"/>
              </a:solidFill>
            </a:endParaRPr>
          </a:p>
          <a:p>
            <a:pPr fontAlgn="auto">
              <a:spcBef>
                <a:spcPts val="0"/>
              </a:spcBef>
              <a:spcAft>
                <a:spcPts val="0"/>
              </a:spcAft>
              <a:defRPr/>
            </a:pPr>
            <a:r>
              <a:rPr lang="en-US" sz="2800" dirty="0"/>
              <a:t>Look for an explanation for outliers, either an error or the special nature of some observations. </a:t>
            </a:r>
            <a:endParaRPr lang="en-US" sz="2800" b="1" dirty="0">
              <a:solidFill>
                <a:srgbClr val="8B0000"/>
              </a:solidFill>
            </a:endParaRPr>
          </a:p>
        </p:txBody>
      </p:sp>
    </p:spTree>
    <p:extLst>
      <p:ext uri="{BB962C8B-B14F-4D97-AF65-F5344CB8AC3E}">
        <p14:creationId xmlns:p14="http://schemas.microsoft.com/office/powerpoint/2010/main" val="113607332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Interpreting Histograms 4</a:t>
            </a:r>
            <a:br>
              <a:rPr lang="en-US" sz="3600" b="1" dirty="0">
                <a:solidFill>
                  <a:schemeClr val="accent1"/>
                </a:solidFill>
              </a:rPr>
            </a:br>
            <a:endParaRPr lang="en-US" sz="3600" dirty="0"/>
          </a:p>
        </p:txBody>
      </p:sp>
      <p:sp>
        <p:nvSpPr>
          <p:cNvPr id="8" name="Rectangle 7"/>
          <p:cNvSpPr/>
          <p:nvPr/>
        </p:nvSpPr>
        <p:spPr>
          <a:xfrm>
            <a:off x="301752" y="1463040"/>
            <a:ext cx="8759952" cy="3970318"/>
          </a:xfrm>
          <a:prstGeom prst="rect">
            <a:avLst/>
          </a:prstGeom>
        </p:spPr>
        <p:txBody>
          <a:bodyPr wrap="square">
            <a:spAutoFit/>
          </a:bodyPr>
          <a:lstStyle/>
          <a:p>
            <a:pPr fontAlgn="auto">
              <a:spcBef>
                <a:spcPts val="0"/>
              </a:spcBef>
              <a:spcAft>
                <a:spcPts val="0"/>
              </a:spcAft>
              <a:defRPr/>
            </a:pPr>
            <a:r>
              <a:rPr lang="en-US" sz="2800" dirty="0"/>
              <a:t>To see the overall pattern of a histogram, ignore any outliers. </a:t>
            </a:r>
          </a:p>
          <a:p>
            <a:pPr fontAlgn="auto">
              <a:spcBef>
                <a:spcPts val="0"/>
              </a:spcBef>
              <a:spcAft>
                <a:spcPts val="0"/>
              </a:spcAft>
              <a:defRPr/>
            </a:pPr>
            <a:endParaRPr lang="en-US" sz="2800" dirty="0"/>
          </a:p>
          <a:p>
            <a:pPr fontAlgn="auto">
              <a:spcBef>
                <a:spcPts val="0"/>
              </a:spcBef>
              <a:spcAft>
                <a:spcPts val="0"/>
              </a:spcAft>
              <a:defRPr/>
            </a:pPr>
            <a:r>
              <a:rPr lang="en-US" sz="2800" dirty="0"/>
              <a:t>Here is a simple way to organize your thinking. </a:t>
            </a:r>
          </a:p>
          <a:p>
            <a:pPr fontAlgn="auto">
              <a:spcBef>
                <a:spcPts val="0"/>
              </a:spcBef>
              <a:spcAft>
                <a:spcPts val="0"/>
              </a:spcAft>
              <a:defRPr/>
            </a:pPr>
            <a:endParaRPr lang="en-US" sz="2800" dirty="0"/>
          </a:p>
          <a:p>
            <a:pPr fontAlgn="auto">
              <a:spcBef>
                <a:spcPts val="0"/>
              </a:spcBef>
              <a:spcAft>
                <a:spcPts val="0"/>
              </a:spcAft>
              <a:defRPr/>
            </a:pPr>
            <a:r>
              <a:rPr lang="en-US" sz="2800" dirty="0"/>
              <a:t>To describe the </a:t>
            </a:r>
            <a:r>
              <a:rPr lang="en-US" sz="2800" b="1" dirty="0">
                <a:solidFill>
                  <a:srgbClr val="8B0000"/>
                </a:solidFill>
              </a:rPr>
              <a:t>overall pattern</a:t>
            </a:r>
            <a:r>
              <a:rPr lang="en-US" sz="2800" dirty="0"/>
              <a:t> of a distribution: </a:t>
            </a:r>
          </a:p>
          <a:p>
            <a:pPr marL="457200" indent="-457200" fontAlgn="auto">
              <a:spcBef>
                <a:spcPts val="0"/>
              </a:spcBef>
              <a:spcAft>
                <a:spcPts val="0"/>
              </a:spcAft>
              <a:buFont typeface="Arial" panose="020B0604020202020204" pitchFamily="34" charset="0"/>
              <a:buChar char="•"/>
              <a:defRPr/>
            </a:pPr>
            <a:r>
              <a:rPr lang="en-US" sz="2800" dirty="0"/>
              <a:t>Describe the </a:t>
            </a:r>
            <a:r>
              <a:rPr lang="en-US" sz="2800" b="1" dirty="0">
                <a:solidFill>
                  <a:srgbClr val="8B0000"/>
                </a:solidFill>
              </a:rPr>
              <a:t>center</a:t>
            </a:r>
            <a:r>
              <a:rPr lang="en-US" sz="2800" dirty="0"/>
              <a:t> and the </a:t>
            </a:r>
            <a:r>
              <a:rPr lang="en-US" sz="2800" b="1" dirty="0">
                <a:solidFill>
                  <a:srgbClr val="8B0000"/>
                </a:solidFill>
              </a:rPr>
              <a:t>variability</a:t>
            </a:r>
            <a:r>
              <a:rPr lang="en-US" sz="2800" dirty="0"/>
              <a:t>. </a:t>
            </a:r>
          </a:p>
          <a:p>
            <a:pPr marL="457200" indent="-457200" fontAlgn="auto">
              <a:spcBef>
                <a:spcPts val="0"/>
              </a:spcBef>
              <a:spcAft>
                <a:spcPts val="0"/>
              </a:spcAft>
              <a:buFont typeface="Arial" panose="020B0604020202020204" pitchFamily="34" charset="0"/>
              <a:buChar char="•"/>
              <a:defRPr/>
            </a:pPr>
            <a:r>
              <a:rPr lang="en-US" sz="2800" dirty="0"/>
              <a:t>Describe the </a:t>
            </a:r>
            <a:r>
              <a:rPr lang="en-US" sz="2800" b="1" dirty="0">
                <a:solidFill>
                  <a:srgbClr val="8B0000"/>
                </a:solidFill>
              </a:rPr>
              <a:t>shape</a:t>
            </a:r>
            <a:r>
              <a:rPr lang="en-US" sz="2800" dirty="0"/>
              <a:t> of the histogram in a few words</a:t>
            </a:r>
            <a:endParaRPr lang="en-US" sz="2800" b="1" dirty="0">
              <a:solidFill>
                <a:srgbClr val="8B0000"/>
              </a:solidFill>
            </a:endParaRPr>
          </a:p>
        </p:txBody>
      </p:sp>
    </p:spTree>
    <p:extLst>
      <p:ext uri="{BB962C8B-B14F-4D97-AF65-F5344CB8AC3E}">
        <p14:creationId xmlns:p14="http://schemas.microsoft.com/office/powerpoint/2010/main" val="19342498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Interpreting Histograms 5</a:t>
            </a:r>
            <a:br>
              <a:rPr lang="en-US" sz="3600" b="1" dirty="0">
                <a:solidFill>
                  <a:schemeClr val="accent1"/>
                </a:solidFill>
              </a:rPr>
            </a:br>
            <a:endParaRPr lang="en-US" sz="3600" dirty="0"/>
          </a:p>
        </p:txBody>
      </p:sp>
      <p:sp>
        <p:nvSpPr>
          <p:cNvPr id="8" name="Rectangle 7"/>
          <p:cNvSpPr/>
          <p:nvPr/>
        </p:nvSpPr>
        <p:spPr>
          <a:xfrm>
            <a:off x="301752" y="1463040"/>
            <a:ext cx="8759952" cy="3970318"/>
          </a:xfrm>
          <a:prstGeom prst="rect">
            <a:avLst/>
          </a:prstGeom>
        </p:spPr>
        <p:txBody>
          <a:bodyPr wrap="square">
            <a:spAutoFit/>
          </a:bodyPr>
          <a:lstStyle/>
          <a:p>
            <a:pPr fontAlgn="auto">
              <a:spcBef>
                <a:spcPts val="0"/>
              </a:spcBef>
              <a:spcAft>
                <a:spcPts val="0"/>
              </a:spcAft>
              <a:defRPr/>
            </a:pPr>
            <a:r>
              <a:rPr lang="en-US" sz="2800" dirty="0"/>
              <a:t>We will learn how to describe center and variability numerically in Chapter 12. </a:t>
            </a:r>
          </a:p>
          <a:p>
            <a:pPr fontAlgn="auto">
              <a:spcBef>
                <a:spcPts val="0"/>
              </a:spcBef>
              <a:spcAft>
                <a:spcPts val="0"/>
              </a:spcAft>
              <a:defRPr/>
            </a:pPr>
            <a:endParaRPr lang="en-US" sz="2800" dirty="0"/>
          </a:p>
          <a:p>
            <a:pPr fontAlgn="auto">
              <a:spcBef>
                <a:spcPts val="0"/>
              </a:spcBef>
              <a:spcAft>
                <a:spcPts val="0"/>
              </a:spcAft>
              <a:defRPr/>
            </a:pPr>
            <a:r>
              <a:rPr lang="en-US" sz="2800" dirty="0"/>
              <a:t>For now, describe the center of a distribution by its midpoint, the value at roughly the middle of all the values in the distribution. </a:t>
            </a:r>
          </a:p>
          <a:p>
            <a:pPr fontAlgn="auto">
              <a:spcBef>
                <a:spcPts val="0"/>
              </a:spcBef>
              <a:spcAft>
                <a:spcPts val="0"/>
              </a:spcAft>
              <a:defRPr/>
            </a:pPr>
            <a:endParaRPr lang="en-US" sz="2800" dirty="0"/>
          </a:p>
          <a:p>
            <a:pPr fontAlgn="auto">
              <a:spcBef>
                <a:spcPts val="0"/>
              </a:spcBef>
              <a:spcAft>
                <a:spcPts val="0"/>
              </a:spcAft>
              <a:defRPr/>
            </a:pPr>
            <a:r>
              <a:rPr lang="en-US" sz="2800" dirty="0"/>
              <a:t>Describe the variability of a distribution by giving the smallest and largest values, ignoring any outliers.</a:t>
            </a:r>
            <a:endParaRPr lang="en-US" sz="2800" b="1" dirty="0">
              <a:solidFill>
                <a:srgbClr val="8B0000"/>
              </a:solidFill>
            </a:endParaRPr>
          </a:p>
        </p:txBody>
      </p:sp>
    </p:spTree>
    <p:extLst>
      <p:ext uri="{BB962C8B-B14F-4D97-AF65-F5344CB8AC3E}">
        <p14:creationId xmlns:p14="http://schemas.microsoft.com/office/powerpoint/2010/main" val="300497904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r>
              <a:rPr lang="en-US" sz="3600" b="1" dirty="0">
                <a:solidFill>
                  <a:schemeClr val="accent1"/>
                </a:solidFill>
              </a:rPr>
              <a:t>Example: Describing distributions</a:t>
            </a:r>
            <a:br>
              <a:rPr lang="en-US" sz="3600" b="1" dirty="0">
                <a:solidFill>
                  <a:schemeClr val="accent1"/>
                </a:solidFill>
              </a:rPr>
            </a:br>
            <a:endParaRPr lang="en-US" sz="3600" dirty="0"/>
          </a:p>
        </p:txBody>
      </p:sp>
      <p:sp>
        <p:nvSpPr>
          <p:cNvPr id="8" name="Rectangle 7"/>
          <p:cNvSpPr/>
          <p:nvPr/>
        </p:nvSpPr>
        <p:spPr>
          <a:xfrm>
            <a:off x="304800" y="1447800"/>
            <a:ext cx="3775994" cy="4801314"/>
          </a:xfrm>
          <a:prstGeom prst="rect">
            <a:avLst/>
          </a:prstGeom>
        </p:spPr>
        <p:txBody>
          <a:bodyPr wrap="square">
            <a:spAutoFit/>
          </a:bodyPr>
          <a:lstStyle/>
          <a:p>
            <a:pPr fontAlgn="auto">
              <a:spcBef>
                <a:spcPts val="0"/>
              </a:spcBef>
              <a:spcAft>
                <a:spcPts val="0"/>
              </a:spcAft>
              <a:defRPr/>
            </a:pPr>
            <a:r>
              <a:rPr lang="en-US" sz="2200" dirty="0"/>
              <a:t>See Figure 11.1 to the right.</a:t>
            </a:r>
          </a:p>
          <a:p>
            <a:pPr fontAlgn="auto">
              <a:spcBef>
                <a:spcPts val="0"/>
              </a:spcBef>
              <a:spcAft>
                <a:spcPts val="0"/>
              </a:spcAft>
              <a:defRPr/>
            </a:pPr>
            <a:endParaRPr lang="en-US" sz="2200" dirty="0"/>
          </a:p>
          <a:p>
            <a:pPr fontAlgn="auto">
              <a:spcBef>
                <a:spcPts val="0"/>
              </a:spcBef>
              <a:spcAft>
                <a:spcPts val="1200"/>
              </a:spcAft>
              <a:defRPr/>
            </a:pPr>
            <a:r>
              <a:rPr lang="en-US" sz="2200" b="1" dirty="0"/>
              <a:t>Shape</a:t>
            </a:r>
            <a:r>
              <a:rPr lang="en-US" sz="2200" dirty="0"/>
              <a:t>: The distribution has a single peak. It is roughly symmetrical—that is, the pattern is similar on both sides of the peak. </a:t>
            </a:r>
          </a:p>
          <a:p>
            <a:pPr fontAlgn="auto">
              <a:spcBef>
                <a:spcPts val="0"/>
              </a:spcBef>
              <a:spcAft>
                <a:spcPts val="1200"/>
              </a:spcAft>
              <a:defRPr/>
            </a:pPr>
            <a:r>
              <a:rPr lang="en-US" sz="2200" b="1" dirty="0"/>
              <a:t>Center</a:t>
            </a:r>
            <a:r>
              <a:rPr lang="en-US" sz="2200" dirty="0"/>
              <a:t>: The midpoint of the distribution is close to the single peak, at about 13%. </a:t>
            </a:r>
          </a:p>
          <a:p>
            <a:pPr fontAlgn="auto">
              <a:spcBef>
                <a:spcPts val="0"/>
              </a:spcBef>
              <a:spcAft>
                <a:spcPts val="1200"/>
              </a:spcAft>
              <a:defRPr/>
            </a:pPr>
            <a:r>
              <a:rPr lang="en-US" sz="2200" b="1" dirty="0"/>
              <a:t>Variability</a:t>
            </a:r>
            <a:r>
              <a:rPr lang="en-US" sz="2200" dirty="0"/>
              <a:t>: The variability is about 9% to 18% if we ignore the outliers</a:t>
            </a:r>
            <a:endParaRPr lang="en-US" sz="2200" b="1" dirty="0">
              <a:solidFill>
                <a:srgbClr val="8B0000"/>
              </a:solidFill>
            </a:endParaRPr>
          </a:p>
        </p:txBody>
      </p:sp>
      <p:pic>
        <p:nvPicPr>
          <p:cNvPr id="5" name="Picture 4" descr="A histogram shows the percent of residents in the age group of 65 and older. The horizontal axis represents ‘Percentage of residents 65 and older’ and the vertical axis represents ‘Number of States’. The data given in the histogram are as follows:&#10;Percent of residents, 7 to 8; Number of states, 1&#10;Percent of residents, 9 to 10; Number of states, 1&#10;Percent of residents, 10 to 11; Number of states, 3.5 ">
            <a:extLst>
              <a:ext uri="{FF2B5EF4-FFF2-40B4-BE49-F238E27FC236}">
                <a16:creationId xmlns:a16="http://schemas.microsoft.com/office/drawing/2014/main" xmlns="" id="{92538BE6-0CE9-4E39-B22C-BA19C4C3CC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0794" y="2347630"/>
            <a:ext cx="4972619" cy="3001654"/>
          </a:xfrm>
          <a:prstGeom prst="rect">
            <a:avLst/>
          </a:prstGeom>
        </p:spPr>
      </p:pic>
    </p:spTree>
    <p:extLst>
      <p:ext uri="{BB962C8B-B14F-4D97-AF65-F5344CB8AC3E}">
        <p14:creationId xmlns:p14="http://schemas.microsoft.com/office/powerpoint/2010/main" val="215491468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Interpreting Histograms 6</a:t>
            </a:r>
            <a:br>
              <a:rPr lang="en-US" sz="3600" b="1" dirty="0">
                <a:solidFill>
                  <a:schemeClr val="accent1"/>
                </a:solidFill>
              </a:rPr>
            </a:br>
            <a:endParaRPr lang="en-US" sz="3600" dirty="0"/>
          </a:p>
        </p:txBody>
      </p:sp>
      <p:sp>
        <p:nvSpPr>
          <p:cNvPr id="8" name="Rectangle 7"/>
          <p:cNvSpPr/>
          <p:nvPr/>
        </p:nvSpPr>
        <p:spPr>
          <a:xfrm>
            <a:off x="304800" y="1463040"/>
            <a:ext cx="8759952" cy="4278094"/>
          </a:xfrm>
          <a:prstGeom prst="rect">
            <a:avLst/>
          </a:prstGeom>
        </p:spPr>
        <p:txBody>
          <a:bodyPr wrap="square">
            <a:spAutoFit/>
          </a:bodyPr>
          <a:lstStyle/>
          <a:p>
            <a:pPr fontAlgn="auto">
              <a:spcBef>
                <a:spcPts val="0"/>
              </a:spcBef>
              <a:spcAft>
                <a:spcPts val="0"/>
              </a:spcAft>
              <a:defRPr/>
            </a:pPr>
            <a:r>
              <a:rPr lang="en-US" sz="2800" b="1" i="1" dirty="0"/>
              <a:t>Symmetrical and skewed distributions </a:t>
            </a:r>
          </a:p>
          <a:p>
            <a:pPr fontAlgn="auto">
              <a:spcBef>
                <a:spcPts val="0"/>
              </a:spcBef>
              <a:spcAft>
                <a:spcPts val="0"/>
              </a:spcAft>
              <a:defRPr/>
            </a:pPr>
            <a:endParaRPr lang="en-US" sz="2800" dirty="0"/>
          </a:p>
          <a:p>
            <a:pPr fontAlgn="auto">
              <a:spcBef>
                <a:spcPts val="0"/>
              </a:spcBef>
              <a:spcAft>
                <a:spcPts val="0"/>
              </a:spcAft>
              <a:defRPr/>
            </a:pPr>
            <a:r>
              <a:rPr lang="en-US" sz="2400" dirty="0"/>
              <a:t>A distribution is </a:t>
            </a:r>
            <a:r>
              <a:rPr lang="en-US" sz="2400" b="1" dirty="0">
                <a:solidFill>
                  <a:srgbClr val="8B0000"/>
                </a:solidFill>
              </a:rPr>
              <a:t>symmetrical</a:t>
            </a:r>
            <a:r>
              <a:rPr lang="en-US" sz="2400" dirty="0"/>
              <a:t> if the right and left sides of the histogram are approximately mirror images of each other. </a:t>
            </a:r>
          </a:p>
          <a:p>
            <a:pPr fontAlgn="auto">
              <a:spcBef>
                <a:spcPts val="0"/>
              </a:spcBef>
              <a:spcAft>
                <a:spcPts val="0"/>
              </a:spcAft>
              <a:defRPr/>
            </a:pPr>
            <a:endParaRPr lang="en-US" sz="2400" dirty="0"/>
          </a:p>
          <a:p>
            <a:pPr fontAlgn="auto">
              <a:spcBef>
                <a:spcPts val="0"/>
              </a:spcBef>
              <a:spcAft>
                <a:spcPts val="0"/>
              </a:spcAft>
              <a:defRPr/>
            </a:pPr>
            <a:r>
              <a:rPr lang="en-US" sz="2400" dirty="0"/>
              <a:t>A distribution is </a:t>
            </a:r>
            <a:r>
              <a:rPr lang="en-US" sz="2400" b="1" dirty="0">
                <a:solidFill>
                  <a:srgbClr val="8B0000"/>
                </a:solidFill>
              </a:rPr>
              <a:t>skewed to the right</a:t>
            </a:r>
            <a:r>
              <a:rPr lang="en-US" sz="2400" dirty="0"/>
              <a:t> if the right side of the histogram (containing the half of the observations with larger values) extends much farther out than the left side. </a:t>
            </a:r>
          </a:p>
          <a:p>
            <a:pPr fontAlgn="auto">
              <a:spcBef>
                <a:spcPts val="0"/>
              </a:spcBef>
              <a:spcAft>
                <a:spcPts val="0"/>
              </a:spcAft>
              <a:defRPr/>
            </a:pPr>
            <a:endParaRPr lang="en-US" sz="2400" dirty="0"/>
          </a:p>
          <a:p>
            <a:pPr fontAlgn="auto">
              <a:spcBef>
                <a:spcPts val="0"/>
              </a:spcBef>
              <a:spcAft>
                <a:spcPts val="0"/>
              </a:spcAft>
              <a:defRPr/>
            </a:pPr>
            <a:r>
              <a:rPr lang="en-US" sz="2400" dirty="0"/>
              <a:t>It is </a:t>
            </a:r>
            <a:r>
              <a:rPr lang="en-US" sz="2400" b="1" dirty="0">
                <a:solidFill>
                  <a:srgbClr val="8B0000"/>
                </a:solidFill>
              </a:rPr>
              <a:t>skewed to the left</a:t>
            </a:r>
            <a:r>
              <a:rPr lang="en-US" sz="2400" dirty="0"/>
              <a:t> if the left side of the histogram extends much farther out than the right side. </a:t>
            </a:r>
            <a:endParaRPr lang="en-US" sz="2400" b="1" dirty="0">
              <a:solidFill>
                <a:srgbClr val="8B0000"/>
              </a:solidFill>
            </a:endParaRPr>
          </a:p>
        </p:txBody>
      </p:sp>
    </p:spTree>
    <p:extLst>
      <p:ext uri="{BB962C8B-B14F-4D97-AF65-F5344CB8AC3E}">
        <p14:creationId xmlns:p14="http://schemas.microsoft.com/office/powerpoint/2010/main" val="308919315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chor="t"/>
          <a:lstStyle/>
          <a:p>
            <a:r>
              <a:rPr lang="en-US" sz="3600" b="1" dirty="0">
                <a:solidFill>
                  <a:schemeClr val="accent1"/>
                </a:solidFill>
              </a:rPr>
              <a:t>Example: Lake elevation levels 1</a:t>
            </a:r>
            <a:endParaRPr lang="en-US" sz="3600" dirty="0"/>
          </a:p>
        </p:txBody>
      </p:sp>
      <p:sp>
        <p:nvSpPr>
          <p:cNvPr id="8" name="Rectangle 7"/>
          <p:cNvSpPr/>
          <p:nvPr/>
        </p:nvSpPr>
        <p:spPr>
          <a:xfrm>
            <a:off x="304800" y="1188720"/>
            <a:ext cx="8759952" cy="4832092"/>
          </a:xfrm>
          <a:prstGeom prst="rect">
            <a:avLst/>
          </a:prstGeom>
        </p:spPr>
        <p:txBody>
          <a:bodyPr wrap="square">
            <a:spAutoFit/>
          </a:bodyPr>
          <a:lstStyle/>
          <a:p>
            <a:pPr fontAlgn="auto">
              <a:spcBef>
                <a:spcPts val="0"/>
              </a:spcBef>
              <a:spcAft>
                <a:spcPts val="0"/>
              </a:spcAft>
              <a:defRPr/>
            </a:pPr>
            <a:r>
              <a:rPr lang="en-US" sz="2800" dirty="0"/>
              <a:t>Lake Murray is a man-made reservoir located in South Carolina. It is used mainly for recreation, such as boating, fishing, and water sports. It is also used to provide back-up hydroelectric power for South Carolina Electric and Gas. The lake levels fluctuate with the highest levels in summer (for safe boating and good fishing) and the lowest levels in winter (for water quality). Water can be released at the dam in the case of heavy rains or to let water out to maintain winter levels. The US Geological Survey (USGS) monitors water levels in Lake Murray.</a:t>
            </a:r>
            <a:endParaRPr lang="en-US" sz="2800" b="1" dirty="0">
              <a:solidFill>
                <a:srgbClr val="8B0000"/>
              </a:solidFill>
            </a:endParaRPr>
          </a:p>
        </p:txBody>
      </p:sp>
    </p:spTree>
    <p:extLst>
      <p:ext uri="{BB962C8B-B14F-4D97-AF65-F5344CB8AC3E}">
        <p14:creationId xmlns:p14="http://schemas.microsoft.com/office/powerpoint/2010/main" val="254976448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chemeClr val="accent1"/>
                </a:solidFill>
              </a:rPr>
              <a:t>Case Study: Displaying Distributions with Graphs 1</a:t>
            </a:r>
            <a:endParaRPr lang="en-US" sz="3600" dirty="0"/>
          </a:p>
        </p:txBody>
      </p:sp>
      <p:sp>
        <p:nvSpPr>
          <p:cNvPr id="8" name="Rectangle 7"/>
          <p:cNvSpPr/>
          <p:nvPr/>
        </p:nvSpPr>
        <p:spPr>
          <a:xfrm>
            <a:off x="301752" y="1645920"/>
            <a:ext cx="8759952" cy="4154984"/>
          </a:xfrm>
          <a:prstGeom prst="rect">
            <a:avLst/>
          </a:prstGeom>
        </p:spPr>
        <p:txBody>
          <a:bodyPr wrap="square">
            <a:spAutoFit/>
          </a:bodyPr>
          <a:lstStyle/>
          <a:p>
            <a:pPr fontAlgn="auto">
              <a:spcBef>
                <a:spcPts val="0"/>
              </a:spcBef>
              <a:spcAft>
                <a:spcPts val="0"/>
              </a:spcAft>
              <a:defRPr/>
            </a:pPr>
            <a:r>
              <a:rPr lang="en-US" sz="2400" dirty="0"/>
              <a:t>Nutritionists tell us that a healthy diet should include 20 to 35 grams of fiber daily. </a:t>
            </a:r>
          </a:p>
          <a:p>
            <a:pPr fontAlgn="auto">
              <a:spcBef>
                <a:spcPts val="0"/>
              </a:spcBef>
              <a:spcAft>
                <a:spcPts val="0"/>
              </a:spcAft>
              <a:defRPr/>
            </a:pPr>
            <a:endParaRPr lang="en-US" sz="2400" dirty="0"/>
          </a:p>
          <a:p>
            <a:pPr fontAlgn="auto">
              <a:spcBef>
                <a:spcPts val="0"/>
              </a:spcBef>
              <a:spcAft>
                <a:spcPts val="0"/>
              </a:spcAft>
              <a:defRPr/>
            </a:pPr>
            <a:r>
              <a:rPr lang="en-US" sz="2400" dirty="0"/>
              <a:t>Cereal manufacturers advertise their products as “high-fiber.” </a:t>
            </a:r>
          </a:p>
          <a:p>
            <a:pPr fontAlgn="auto">
              <a:spcBef>
                <a:spcPts val="0"/>
              </a:spcBef>
              <a:spcAft>
                <a:spcPts val="0"/>
              </a:spcAft>
              <a:defRPr/>
            </a:pPr>
            <a:endParaRPr lang="en-US" sz="2400" dirty="0"/>
          </a:p>
          <a:p>
            <a:pPr fontAlgn="auto">
              <a:spcBef>
                <a:spcPts val="0"/>
              </a:spcBef>
              <a:spcAft>
                <a:spcPts val="0"/>
              </a:spcAft>
              <a:defRPr/>
            </a:pPr>
            <a:r>
              <a:rPr lang="en-US" sz="2400" dirty="0"/>
              <a:t>The food label on the side of a box of cereal (mandated by the Food and Drug Administration) provides information that allows the consumer to choose a healthy breakfast cereal. </a:t>
            </a:r>
          </a:p>
          <a:p>
            <a:pPr fontAlgn="auto">
              <a:spcBef>
                <a:spcPts val="0"/>
              </a:spcBef>
              <a:spcAft>
                <a:spcPts val="0"/>
              </a:spcAft>
              <a:defRPr/>
            </a:pPr>
            <a:endParaRPr lang="en-US" sz="2400" dirty="0"/>
          </a:p>
          <a:p>
            <a:pPr fontAlgn="auto">
              <a:spcBef>
                <a:spcPts val="0"/>
              </a:spcBef>
              <a:spcAft>
                <a:spcPts val="0"/>
              </a:spcAft>
              <a:defRPr/>
            </a:pPr>
            <a:r>
              <a:rPr lang="en-US" sz="2400" dirty="0"/>
              <a:t>You will find lots of different cereals displayed at the grocery store. </a:t>
            </a:r>
            <a:endParaRPr lang="en-US" sz="2400" dirty="0">
              <a:latin typeface="+mj-lt"/>
            </a:endParaRP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Lake elevation levels 2</a:t>
            </a:r>
            <a:br>
              <a:rPr lang="en-US" sz="3600" b="1" dirty="0">
                <a:solidFill>
                  <a:schemeClr val="accent1"/>
                </a:solidFill>
              </a:rPr>
            </a:br>
            <a:endParaRPr lang="en-US" sz="3600" dirty="0"/>
          </a:p>
        </p:txBody>
      </p:sp>
      <p:sp>
        <p:nvSpPr>
          <p:cNvPr id="8" name="Rectangle 7"/>
          <p:cNvSpPr/>
          <p:nvPr/>
        </p:nvSpPr>
        <p:spPr>
          <a:xfrm>
            <a:off x="304800" y="1188720"/>
            <a:ext cx="8759952" cy="1938992"/>
          </a:xfrm>
          <a:prstGeom prst="rect">
            <a:avLst/>
          </a:prstGeom>
        </p:spPr>
        <p:txBody>
          <a:bodyPr wrap="square">
            <a:spAutoFit/>
          </a:bodyPr>
          <a:lstStyle/>
          <a:p>
            <a:pPr fontAlgn="auto">
              <a:spcBef>
                <a:spcPts val="0"/>
              </a:spcBef>
              <a:spcAft>
                <a:spcPts val="0"/>
              </a:spcAft>
              <a:defRPr/>
            </a:pPr>
            <a:r>
              <a:rPr lang="en-US" sz="2400" dirty="0"/>
              <a:t>The histograms below were created using 67,810 hourly elevation levels for Lake Murray from November 1, 2007, through August 11, 2015. The two histograms of lake levels were made from the same data set, and the histograms look identical in shape. </a:t>
            </a:r>
          </a:p>
        </p:txBody>
      </p:sp>
      <p:pic>
        <p:nvPicPr>
          <p:cNvPr id="4" name="Picture 3" descr="Two histograms are shown. The first histogram shows the count when the lake level of Lake Murray is rounded to the nearest foot.  The second histogram shows the percent of times the lake reached at each level.  The data in the first histogram are as follows:&#10;Lake level, 300 to 351; Count, 1000&#10;Lake level, 351 to 352; Count, 100&#10;Lake level, 352 to 353; Count, 2000&#10;Lake level, 353 to 354; Count, 1500&#10;Lake level, 354 to 355; Count, 1700&#10;Lake level, 355 to 356; Count, 5000&#10;Lake level, 356 to 357; Count, 12,500&#10;Lake level, 357 to 358; Count, 17,500&#10;Lake level, 358 to 359; Count, 24,000&#10;Lake level, 359 to 360; Count, 4000&#10;&#10;The data in the second histogram are as follows.&#10;Lake level, 300 to 351; Percent, 1&#10;Lake level, 351 to 352; Percent, 0.1&#10;Lake level, 352 to 353; Percent, 3&#10;Lake level, 353 to 354; Percent, 2&#10;Lake level, 354 to 355; Percent, 2.5&#10;Lake level, 355 to 356; Percent, 9&#10;Lake level, 356 to 357; Percent, 18&#10;Lake level, 357 to 358; Percent, 25&#10;Lake level, 358 to 359; Percent, 35&#10;Lake level, 359 to 360; Percent, 5&#10;Data given here are approximate.&#10;">
            <a:extLst>
              <a:ext uri="{FF2B5EF4-FFF2-40B4-BE49-F238E27FC236}">
                <a16:creationId xmlns:a16="http://schemas.microsoft.com/office/drawing/2014/main" xmlns="" id="{1BB13C4B-AB26-44B8-9CE9-5ADE839556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3352800"/>
            <a:ext cx="8117015" cy="2988437"/>
          </a:xfrm>
          <a:prstGeom prst="rect">
            <a:avLst/>
          </a:prstGeom>
        </p:spPr>
      </p:pic>
    </p:spTree>
    <p:extLst>
      <p:ext uri="{BB962C8B-B14F-4D97-AF65-F5344CB8AC3E}">
        <p14:creationId xmlns:p14="http://schemas.microsoft.com/office/powerpoint/2010/main" val="136724636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Lake elevation levels 3</a:t>
            </a:r>
            <a:br>
              <a:rPr lang="en-US" sz="3600" b="1" dirty="0">
                <a:solidFill>
                  <a:schemeClr val="accent1"/>
                </a:solidFill>
              </a:rPr>
            </a:br>
            <a:endParaRPr lang="en-US" sz="3600" dirty="0"/>
          </a:p>
        </p:txBody>
      </p:sp>
      <p:sp>
        <p:nvSpPr>
          <p:cNvPr id="8" name="Rectangle 7"/>
          <p:cNvSpPr/>
          <p:nvPr/>
        </p:nvSpPr>
        <p:spPr>
          <a:xfrm>
            <a:off x="304800" y="1188720"/>
            <a:ext cx="8759952" cy="954107"/>
          </a:xfrm>
          <a:prstGeom prst="rect">
            <a:avLst/>
          </a:prstGeom>
        </p:spPr>
        <p:txBody>
          <a:bodyPr wrap="square">
            <a:spAutoFit/>
          </a:bodyPr>
          <a:lstStyle/>
          <a:p>
            <a:pPr fontAlgn="auto">
              <a:spcBef>
                <a:spcPts val="0"/>
              </a:spcBef>
              <a:spcAft>
                <a:spcPts val="0"/>
              </a:spcAft>
              <a:defRPr/>
            </a:pPr>
            <a:r>
              <a:rPr lang="en-US" sz="2800" dirty="0"/>
              <a:t>The shape of the distribution of lake levels is skewed left since the left side of the histogram is longer. </a:t>
            </a:r>
          </a:p>
        </p:txBody>
      </p:sp>
      <p:pic>
        <p:nvPicPr>
          <p:cNvPr id="6" name="Picture 5" descr="Two histograms are shown. The first histogram shows the count when the lake level of Lake Murray is rounded to the nearest foot.  The second histogram shows the percent of times the lake reached at each level.  The data in the first histogram are as follows:&#10;Lake level, 300 to 351; Count, 1000&#10;Lake level, 351 to 352; Count, 100&#10;Lake level, 352 to 353; Count, 2000&#10;Lake level, 353 to 354; Count, 1500&#10;Lake level, 354 to 355; Count, 1700&#10;Lake level, 355 to 356; Count, 5000&#10;Lake level, 356 to 357; Count, 12,500&#10;Lake level, 357 to 358; Count, 17,500&#10;Lake level, 358 to 359; Count, 24,000&#10;Lake level, 359 to 360; Count, 4000&#10;&#10;The data in the second histogram are as follows.&#10;Lake level, 300 to 351; Percent, 1&#10;Lake level, 351 to 352; Percent, 0.1&#10;Lake level, 352 to 353; Percent, 3&#10;Lake level, 353 to 354; Percent, 2&#10;Lake level, 354 to 355; Percent, 2.5&#10;Lake level, 355 to 356; Percent, 9&#10;Lake level, 356 to 357; Percent, 18&#10;Lake level, 357 to 358; Percent, 25&#10;Lake level, 358 to 359; Percent, 35&#10;Lake level, 359 to 360; Percent, 5&#10;Data given here are approximate.&#10;">
            <a:extLst>
              <a:ext uri="{FF2B5EF4-FFF2-40B4-BE49-F238E27FC236}">
                <a16:creationId xmlns:a16="http://schemas.microsoft.com/office/drawing/2014/main" xmlns="" id="{1BB13C4B-AB26-44B8-9CE9-5ADE839556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268" y="2743200"/>
            <a:ext cx="8117015" cy="2988437"/>
          </a:xfrm>
          <a:prstGeom prst="rect">
            <a:avLst/>
          </a:prstGeom>
        </p:spPr>
      </p:pic>
    </p:spTree>
    <p:extLst>
      <p:ext uri="{BB962C8B-B14F-4D97-AF65-F5344CB8AC3E}">
        <p14:creationId xmlns:p14="http://schemas.microsoft.com/office/powerpoint/2010/main" val="4015765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Lake elevation levels 4</a:t>
            </a:r>
            <a:br>
              <a:rPr lang="en-US" sz="3600" b="1" dirty="0">
                <a:solidFill>
                  <a:schemeClr val="accent1"/>
                </a:solidFill>
              </a:rPr>
            </a:br>
            <a:endParaRPr lang="en-US" sz="3600" dirty="0"/>
          </a:p>
        </p:txBody>
      </p:sp>
      <p:sp>
        <p:nvSpPr>
          <p:cNvPr id="8" name="Rectangle 7"/>
          <p:cNvSpPr/>
          <p:nvPr/>
        </p:nvSpPr>
        <p:spPr>
          <a:xfrm>
            <a:off x="304800" y="1188720"/>
            <a:ext cx="8759952" cy="2708434"/>
          </a:xfrm>
          <a:prstGeom prst="rect">
            <a:avLst/>
          </a:prstGeom>
        </p:spPr>
        <p:txBody>
          <a:bodyPr wrap="square">
            <a:spAutoFit/>
          </a:bodyPr>
          <a:lstStyle/>
          <a:p>
            <a:pPr fontAlgn="auto">
              <a:spcBef>
                <a:spcPts val="0"/>
              </a:spcBef>
              <a:spcAft>
                <a:spcPts val="0"/>
              </a:spcAft>
              <a:defRPr/>
            </a:pPr>
            <a:r>
              <a:rPr lang="en-US" sz="2600" dirty="0"/>
              <a:t>Let’s examine the difference in the two histograms. </a:t>
            </a:r>
          </a:p>
          <a:p>
            <a:pPr fontAlgn="auto">
              <a:spcBef>
                <a:spcPts val="0"/>
              </a:spcBef>
              <a:spcAft>
                <a:spcPts val="0"/>
              </a:spcAft>
              <a:defRPr/>
            </a:pPr>
            <a:endParaRPr lang="en-US" sz="1400" dirty="0"/>
          </a:p>
          <a:p>
            <a:pPr fontAlgn="auto">
              <a:spcBef>
                <a:spcPts val="0"/>
              </a:spcBef>
              <a:spcAft>
                <a:spcPts val="0"/>
              </a:spcAft>
              <a:defRPr/>
            </a:pPr>
            <a:r>
              <a:rPr lang="en-US" sz="2600" dirty="0"/>
              <a:t>The histogram on the left puts the count of observations on the </a:t>
            </a:r>
            <a:r>
              <a:rPr lang="en-US" sz="2600" i="1" dirty="0"/>
              <a:t>y</a:t>
            </a:r>
            <a:r>
              <a:rPr lang="en-US" sz="2600" dirty="0"/>
              <a:t> axis (this is called a frequency histogram), while the histogram on the right uses the percent of times the lake reaches a certain level (this is called a relative frequency histogram). </a:t>
            </a:r>
          </a:p>
        </p:txBody>
      </p:sp>
      <p:pic>
        <p:nvPicPr>
          <p:cNvPr id="6" name="Picture 5" descr="Two histograms are shown. The first histogram shows the count when the lake level of Lake Murray is rounded to the nearest foot.  The second histogram shows the percent of times the lake reached at each level.  The data in the first histogram are as follows:&#10;Lake level, 300 to 351; Count, 1000&#10;Lake level, 351 to 352; Count, 100&#10;Lake level, 352 to 353; Count, 2000&#10;Lake level, 353 to 354; Count, 1500&#10;Lake level, 354 to 355; Count, 1700&#10;Lake level, 355 to 356; Count, 5000&#10;Lake level, 356 to 357; Count, 12,500&#10;Lake level, 357 to 358; Count, 17,500&#10;Lake level, 358 to 359; Count, 24,000&#10;Lake level, 359 to 360; Count, 4000&#10;&#10;The data in the second histogram are as follows.&#10;Lake level, 300 to 351; Percent, 1&#10;Lake level, 351 to 352; Percent, 0.1&#10;Lake level, 352 to 353; Percent, 3&#10;Lake level, 353 to 354; Percent, 2&#10;Lake level, 354 to 355; Percent, 2.5&#10;Lake level, 355 to 356; Percent, 9&#10;Lake level, 356 to 357; Percent, 18&#10;Lake level, 357 to 358; Percent, 25&#10;Lake level, 358 to 359; Percent, 35&#10;Lake level, 359 to 360; Percent, 5&#10;Data given here are approximate.&#10;">
            <a:extLst>
              <a:ext uri="{FF2B5EF4-FFF2-40B4-BE49-F238E27FC236}">
                <a16:creationId xmlns:a16="http://schemas.microsoft.com/office/drawing/2014/main" xmlns="" id="{1BB13C4B-AB26-44B8-9CE9-5ADE839556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7892" y="4038600"/>
            <a:ext cx="6288215" cy="2315129"/>
          </a:xfrm>
          <a:prstGeom prst="rect">
            <a:avLst/>
          </a:prstGeom>
        </p:spPr>
      </p:pic>
    </p:spTree>
    <p:extLst>
      <p:ext uri="{BB962C8B-B14F-4D97-AF65-F5344CB8AC3E}">
        <p14:creationId xmlns:p14="http://schemas.microsoft.com/office/powerpoint/2010/main" val="335162685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Lake elevation levels 5</a:t>
            </a:r>
            <a:br>
              <a:rPr lang="en-US" sz="3600" b="1" dirty="0">
                <a:solidFill>
                  <a:schemeClr val="accent1"/>
                </a:solidFill>
              </a:rPr>
            </a:br>
            <a:endParaRPr lang="en-US" sz="3600" dirty="0"/>
          </a:p>
        </p:txBody>
      </p:sp>
      <p:sp>
        <p:nvSpPr>
          <p:cNvPr id="8" name="Rectangle 7"/>
          <p:cNvSpPr/>
          <p:nvPr/>
        </p:nvSpPr>
        <p:spPr>
          <a:xfrm>
            <a:off x="304800" y="1188720"/>
            <a:ext cx="8759952" cy="5262979"/>
          </a:xfrm>
          <a:prstGeom prst="rect">
            <a:avLst/>
          </a:prstGeom>
        </p:spPr>
        <p:txBody>
          <a:bodyPr wrap="square">
            <a:spAutoFit/>
          </a:bodyPr>
          <a:lstStyle/>
          <a:p>
            <a:pPr fontAlgn="auto">
              <a:spcBef>
                <a:spcPts val="0"/>
              </a:spcBef>
              <a:spcAft>
                <a:spcPts val="0"/>
              </a:spcAft>
              <a:defRPr/>
            </a:pPr>
            <a:r>
              <a:rPr lang="en-US" sz="2800" dirty="0"/>
              <a:t>The frequency histogram tells us the lake reached an elevation of 358 feet approximately 24,000 times (24,041 to be exact!). </a:t>
            </a:r>
          </a:p>
          <a:p>
            <a:pPr fontAlgn="auto">
              <a:spcBef>
                <a:spcPts val="0"/>
              </a:spcBef>
              <a:spcAft>
                <a:spcPts val="0"/>
              </a:spcAft>
              <a:defRPr/>
            </a:pPr>
            <a:endParaRPr lang="en-US" sz="2800" dirty="0"/>
          </a:p>
          <a:p>
            <a:pPr fontAlgn="auto">
              <a:spcBef>
                <a:spcPts val="0"/>
              </a:spcBef>
              <a:spcAft>
                <a:spcPts val="0"/>
              </a:spcAft>
              <a:defRPr/>
            </a:pPr>
            <a:r>
              <a:rPr lang="en-US" sz="2800" dirty="0"/>
              <a:t>If a fisherman considering a move to Lake Murray cares about how often the lake reaches a certain level, it is more illustrative to use the relative frequency histogram on the right, which reports the percent of times the lake reached 358 feet. The height of the bar for 358 feet is 35, so the fisherman would know the lake is at the 358-foot elevation roughly 35% of the time.</a:t>
            </a:r>
          </a:p>
        </p:txBody>
      </p:sp>
    </p:spTree>
    <p:extLst>
      <p:ext uri="{BB962C8B-B14F-4D97-AF65-F5344CB8AC3E}">
        <p14:creationId xmlns:p14="http://schemas.microsoft.com/office/powerpoint/2010/main" val="426987283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Interpreting Histograms 7</a:t>
            </a:r>
            <a:br>
              <a:rPr lang="en-US" sz="3600" b="1" dirty="0">
                <a:solidFill>
                  <a:schemeClr val="accent1"/>
                </a:solidFill>
              </a:rPr>
            </a:br>
            <a:endParaRPr lang="en-US" sz="3600" dirty="0"/>
          </a:p>
        </p:txBody>
      </p:sp>
      <p:sp>
        <p:nvSpPr>
          <p:cNvPr id="8" name="Rectangle 7"/>
          <p:cNvSpPr/>
          <p:nvPr/>
        </p:nvSpPr>
        <p:spPr>
          <a:xfrm>
            <a:off x="304800" y="1463040"/>
            <a:ext cx="8759952" cy="4154984"/>
          </a:xfrm>
          <a:prstGeom prst="rect">
            <a:avLst/>
          </a:prstGeom>
        </p:spPr>
        <p:txBody>
          <a:bodyPr wrap="square">
            <a:spAutoFit/>
          </a:bodyPr>
          <a:lstStyle/>
          <a:p>
            <a:pPr fontAlgn="auto">
              <a:spcBef>
                <a:spcPts val="0"/>
              </a:spcBef>
              <a:spcAft>
                <a:spcPts val="0"/>
              </a:spcAft>
              <a:defRPr/>
            </a:pPr>
            <a:r>
              <a:rPr lang="en-US" sz="2400" dirty="0"/>
              <a:t>It is not uncommon in the current world to have very large data sets. </a:t>
            </a:r>
          </a:p>
          <a:p>
            <a:pPr fontAlgn="auto">
              <a:spcBef>
                <a:spcPts val="0"/>
              </a:spcBef>
              <a:spcAft>
                <a:spcPts val="0"/>
              </a:spcAft>
              <a:defRPr/>
            </a:pPr>
            <a:endParaRPr lang="en-US" sz="2400" dirty="0"/>
          </a:p>
          <a:p>
            <a:pPr fontAlgn="auto">
              <a:spcBef>
                <a:spcPts val="0"/>
              </a:spcBef>
              <a:spcAft>
                <a:spcPts val="0"/>
              </a:spcAft>
              <a:defRPr/>
            </a:pPr>
            <a:r>
              <a:rPr lang="en-US" sz="2400" dirty="0"/>
              <a:t>Google uses big data to rank web pages and provide the best search results. </a:t>
            </a:r>
          </a:p>
          <a:p>
            <a:pPr fontAlgn="auto">
              <a:spcBef>
                <a:spcPts val="0"/>
              </a:spcBef>
              <a:spcAft>
                <a:spcPts val="0"/>
              </a:spcAft>
              <a:defRPr/>
            </a:pPr>
            <a:endParaRPr lang="en-US" sz="2400" dirty="0"/>
          </a:p>
          <a:p>
            <a:pPr fontAlgn="auto">
              <a:spcBef>
                <a:spcPts val="0"/>
              </a:spcBef>
              <a:spcAft>
                <a:spcPts val="0"/>
              </a:spcAft>
              <a:defRPr/>
            </a:pPr>
            <a:r>
              <a:rPr lang="en-US" sz="2400" dirty="0"/>
              <a:t>Banks use big data to analyze spending patterns and learn when to flag your debit or credit card for fraudulent use. </a:t>
            </a:r>
          </a:p>
          <a:p>
            <a:pPr fontAlgn="auto">
              <a:spcBef>
                <a:spcPts val="0"/>
              </a:spcBef>
              <a:spcAft>
                <a:spcPts val="0"/>
              </a:spcAft>
              <a:defRPr/>
            </a:pPr>
            <a:endParaRPr lang="en-US" sz="2400" dirty="0"/>
          </a:p>
          <a:p>
            <a:pPr fontAlgn="auto">
              <a:spcBef>
                <a:spcPts val="0"/>
              </a:spcBef>
              <a:spcAft>
                <a:spcPts val="0"/>
              </a:spcAft>
              <a:defRPr/>
            </a:pPr>
            <a:r>
              <a:rPr lang="en-US" sz="2400" dirty="0"/>
              <a:t>Large firms use big data to analyze market patterns and adapt marketing strategies accordingly. </a:t>
            </a:r>
          </a:p>
        </p:txBody>
      </p:sp>
    </p:spTree>
    <p:extLst>
      <p:ext uri="{BB962C8B-B14F-4D97-AF65-F5344CB8AC3E}">
        <p14:creationId xmlns:p14="http://schemas.microsoft.com/office/powerpoint/2010/main" val="146938097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Interpreting Histograms 8</a:t>
            </a:r>
            <a:br>
              <a:rPr lang="en-US" sz="3600" b="1" dirty="0">
                <a:solidFill>
                  <a:schemeClr val="accent1"/>
                </a:solidFill>
              </a:rPr>
            </a:br>
            <a:endParaRPr lang="en-US" sz="3600" dirty="0"/>
          </a:p>
        </p:txBody>
      </p:sp>
      <p:sp>
        <p:nvSpPr>
          <p:cNvPr id="8" name="Rectangle 7"/>
          <p:cNvSpPr/>
          <p:nvPr/>
        </p:nvSpPr>
        <p:spPr>
          <a:xfrm>
            <a:off x="304800" y="1463040"/>
            <a:ext cx="8759952" cy="3970318"/>
          </a:xfrm>
          <a:prstGeom prst="rect">
            <a:avLst/>
          </a:prstGeom>
        </p:spPr>
        <p:txBody>
          <a:bodyPr wrap="square">
            <a:spAutoFit/>
          </a:bodyPr>
          <a:lstStyle/>
          <a:p>
            <a:pPr fontAlgn="auto">
              <a:spcBef>
                <a:spcPts val="0"/>
              </a:spcBef>
              <a:spcAft>
                <a:spcPts val="0"/>
              </a:spcAft>
              <a:defRPr/>
            </a:pPr>
            <a:r>
              <a:rPr lang="en-US" sz="2800" dirty="0"/>
              <a:t>Our data set of size 67,810 is actually small in the realm of “big data” but is still big enough to see that it is almost always better to use a relative frequency histogram when sample sizes grow large. </a:t>
            </a:r>
          </a:p>
          <a:p>
            <a:pPr fontAlgn="auto">
              <a:spcBef>
                <a:spcPts val="0"/>
              </a:spcBef>
              <a:spcAft>
                <a:spcPts val="0"/>
              </a:spcAft>
              <a:defRPr/>
            </a:pPr>
            <a:endParaRPr lang="en-US" sz="2800" dirty="0"/>
          </a:p>
          <a:p>
            <a:pPr fontAlgn="auto">
              <a:spcBef>
                <a:spcPts val="0"/>
              </a:spcBef>
              <a:spcAft>
                <a:spcPts val="0"/>
              </a:spcAft>
              <a:defRPr/>
            </a:pPr>
            <a:r>
              <a:rPr lang="en-US" sz="2800" dirty="0"/>
              <a:t>A relative frequency histogram is also a better choice if one wants to make comparisons between two distributions.</a:t>
            </a:r>
          </a:p>
          <a:p>
            <a:pPr fontAlgn="auto">
              <a:spcBef>
                <a:spcPts val="0"/>
              </a:spcBef>
              <a:spcAft>
                <a:spcPts val="0"/>
              </a:spcAft>
              <a:defRPr/>
            </a:pPr>
            <a:endParaRPr lang="en-US" sz="2800" dirty="0"/>
          </a:p>
        </p:txBody>
      </p:sp>
    </p:spTree>
    <p:extLst>
      <p:ext uri="{BB962C8B-B14F-4D97-AF65-F5344CB8AC3E}">
        <p14:creationId xmlns:p14="http://schemas.microsoft.com/office/powerpoint/2010/main" val="353669908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Stemplots 1</a:t>
            </a:r>
            <a:br>
              <a:rPr lang="en-US" sz="3600" b="1" dirty="0">
                <a:solidFill>
                  <a:schemeClr val="accent1"/>
                </a:solidFill>
              </a:rPr>
            </a:br>
            <a:endParaRPr lang="en-US" sz="3600" dirty="0"/>
          </a:p>
        </p:txBody>
      </p:sp>
      <p:sp>
        <p:nvSpPr>
          <p:cNvPr id="8" name="Rectangle 7"/>
          <p:cNvSpPr/>
          <p:nvPr/>
        </p:nvSpPr>
        <p:spPr>
          <a:xfrm>
            <a:off x="304800" y="1463040"/>
            <a:ext cx="8759952" cy="2677656"/>
          </a:xfrm>
          <a:prstGeom prst="rect">
            <a:avLst/>
          </a:prstGeom>
        </p:spPr>
        <p:txBody>
          <a:bodyPr wrap="square">
            <a:spAutoFit/>
          </a:bodyPr>
          <a:lstStyle/>
          <a:p>
            <a:pPr fontAlgn="auto">
              <a:spcBef>
                <a:spcPts val="0"/>
              </a:spcBef>
              <a:spcAft>
                <a:spcPts val="0"/>
              </a:spcAft>
              <a:defRPr/>
            </a:pPr>
            <a:r>
              <a:rPr lang="en-US" sz="2800" dirty="0"/>
              <a:t>Histograms are not the only graphical display of distributions. </a:t>
            </a:r>
          </a:p>
          <a:p>
            <a:pPr fontAlgn="auto">
              <a:spcBef>
                <a:spcPts val="0"/>
              </a:spcBef>
              <a:spcAft>
                <a:spcPts val="0"/>
              </a:spcAft>
              <a:defRPr/>
            </a:pPr>
            <a:endParaRPr lang="en-US" sz="2800" dirty="0"/>
          </a:p>
          <a:p>
            <a:pPr fontAlgn="auto">
              <a:spcBef>
                <a:spcPts val="0"/>
              </a:spcBef>
              <a:spcAft>
                <a:spcPts val="0"/>
              </a:spcAft>
              <a:defRPr/>
            </a:pPr>
            <a:r>
              <a:rPr lang="en-US" sz="2800" dirty="0"/>
              <a:t>For small data sets, a </a:t>
            </a:r>
            <a:r>
              <a:rPr lang="en-US" sz="2800" b="1" dirty="0">
                <a:solidFill>
                  <a:srgbClr val="8B0000"/>
                </a:solidFill>
              </a:rPr>
              <a:t>stemplot</a:t>
            </a:r>
            <a:r>
              <a:rPr lang="en-US" sz="2800" dirty="0"/>
              <a:t> (sometimes called a </a:t>
            </a:r>
            <a:r>
              <a:rPr lang="en-US" sz="2800" b="1" dirty="0">
                <a:solidFill>
                  <a:srgbClr val="8B0000"/>
                </a:solidFill>
              </a:rPr>
              <a:t>stem-and-leaf plot</a:t>
            </a:r>
            <a:r>
              <a:rPr lang="en-US" sz="2800" dirty="0"/>
              <a:t>) is quicker to make and presents more detailed information</a:t>
            </a:r>
          </a:p>
        </p:txBody>
      </p:sp>
    </p:spTree>
    <p:extLst>
      <p:ext uri="{BB962C8B-B14F-4D97-AF65-F5344CB8AC3E}">
        <p14:creationId xmlns:p14="http://schemas.microsoft.com/office/powerpoint/2010/main" val="166924550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Stemplots 2</a:t>
            </a:r>
            <a:br>
              <a:rPr lang="en-US" sz="3600" b="1" dirty="0">
                <a:solidFill>
                  <a:schemeClr val="accent1"/>
                </a:solidFill>
              </a:rPr>
            </a:br>
            <a:endParaRPr lang="en-US" sz="3600" dirty="0"/>
          </a:p>
        </p:txBody>
      </p:sp>
      <p:sp>
        <p:nvSpPr>
          <p:cNvPr id="8" name="Rectangle 7"/>
          <p:cNvSpPr/>
          <p:nvPr/>
        </p:nvSpPr>
        <p:spPr>
          <a:xfrm>
            <a:off x="304800" y="1280160"/>
            <a:ext cx="8759952" cy="4632037"/>
          </a:xfrm>
          <a:prstGeom prst="rect">
            <a:avLst/>
          </a:prstGeom>
        </p:spPr>
        <p:txBody>
          <a:bodyPr wrap="square">
            <a:spAutoFit/>
          </a:bodyPr>
          <a:lstStyle/>
          <a:p>
            <a:pPr fontAlgn="auto">
              <a:spcBef>
                <a:spcPts val="0"/>
              </a:spcBef>
              <a:spcAft>
                <a:spcPts val="0"/>
              </a:spcAft>
              <a:defRPr/>
            </a:pPr>
            <a:r>
              <a:rPr lang="en-US" sz="2400" dirty="0"/>
              <a:t>To make a stemplot: </a:t>
            </a:r>
          </a:p>
          <a:p>
            <a:pPr fontAlgn="auto">
              <a:spcBef>
                <a:spcPts val="0"/>
              </a:spcBef>
              <a:spcAft>
                <a:spcPts val="0"/>
              </a:spcAft>
              <a:defRPr/>
            </a:pPr>
            <a:endParaRPr lang="en-US" sz="700" dirty="0"/>
          </a:p>
          <a:p>
            <a:pPr marL="514350" indent="-514350" fontAlgn="auto">
              <a:spcBef>
                <a:spcPts val="0"/>
              </a:spcBef>
              <a:spcAft>
                <a:spcPts val="0"/>
              </a:spcAft>
              <a:buAutoNum type="arabicPeriod"/>
              <a:defRPr/>
            </a:pPr>
            <a:r>
              <a:rPr lang="en-US" sz="2400" dirty="0"/>
              <a:t>Separate each observation into a stem consisting of all but the final (rightmost) digit and a leaf, the final digit. Stems may have as many digits as needed, but each leaf contains only a single digit. Do not include commas or decimal points with your leaves. </a:t>
            </a:r>
          </a:p>
          <a:p>
            <a:pPr marL="514350" indent="-514350" fontAlgn="auto">
              <a:spcBef>
                <a:spcPts val="0"/>
              </a:spcBef>
              <a:spcAft>
                <a:spcPts val="0"/>
              </a:spcAft>
              <a:buAutoNum type="arabicPeriod"/>
              <a:defRPr/>
            </a:pPr>
            <a:r>
              <a:rPr lang="en-US" sz="2400" dirty="0"/>
              <a:t>Write the stems in a vertical column with the smallest at the top, and draw a vertical line at the right of this column. </a:t>
            </a:r>
          </a:p>
          <a:p>
            <a:pPr marL="514350" indent="-514350" fontAlgn="auto">
              <a:spcBef>
                <a:spcPts val="0"/>
              </a:spcBef>
              <a:spcAft>
                <a:spcPts val="0"/>
              </a:spcAft>
              <a:buAutoNum type="arabicPeriod"/>
              <a:defRPr/>
            </a:pPr>
            <a:endParaRPr lang="en-US" sz="2400" dirty="0"/>
          </a:p>
          <a:p>
            <a:pPr marL="514350" indent="-514350" fontAlgn="auto">
              <a:spcBef>
                <a:spcPts val="0"/>
              </a:spcBef>
              <a:spcAft>
                <a:spcPts val="0"/>
              </a:spcAft>
              <a:buAutoNum type="arabicPeriod"/>
              <a:defRPr/>
            </a:pPr>
            <a:r>
              <a:rPr lang="en-US" sz="2400" dirty="0"/>
              <a:t>Write each leaf in the row to the right of its stem, in increasing order out from the stem. </a:t>
            </a:r>
          </a:p>
        </p:txBody>
      </p:sp>
    </p:spTree>
    <p:extLst>
      <p:ext uri="{BB962C8B-B14F-4D97-AF65-F5344CB8AC3E}">
        <p14:creationId xmlns:p14="http://schemas.microsoft.com/office/powerpoint/2010/main" val="164483701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Stemplot of the “65 and over” data 1</a:t>
            </a:r>
            <a:endParaRPr lang="en-US" sz="3600" dirty="0"/>
          </a:p>
        </p:txBody>
      </p:sp>
      <p:sp>
        <p:nvSpPr>
          <p:cNvPr id="8" name="Rectangle 7"/>
          <p:cNvSpPr/>
          <p:nvPr/>
        </p:nvSpPr>
        <p:spPr>
          <a:xfrm>
            <a:off x="304800" y="1737360"/>
            <a:ext cx="8759952" cy="3108543"/>
          </a:xfrm>
          <a:prstGeom prst="rect">
            <a:avLst/>
          </a:prstGeom>
        </p:spPr>
        <p:txBody>
          <a:bodyPr wrap="square">
            <a:spAutoFit/>
          </a:bodyPr>
          <a:lstStyle/>
          <a:p>
            <a:pPr fontAlgn="auto">
              <a:spcBef>
                <a:spcPts val="0"/>
              </a:spcBef>
              <a:spcAft>
                <a:spcPts val="0"/>
              </a:spcAft>
              <a:defRPr/>
            </a:pPr>
            <a:r>
              <a:rPr lang="en-US" sz="2800" dirty="0"/>
              <a:t>For the “65 and over” percentages in Table 11.1, the whole-number part of the observation is the stem, and the final digit (tenths) is the leaf. The Alabama entry, 13.8, has stem 13 and leaf 8. </a:t>
            </a:r>
          </a:p>
          <a:p>
            <a:pPr fontAlgn="auto">
              <a:spcBef>
                <a:spcPts val="0"/>
              </a:spcBef>
              <a:spcAft>
                <a:spcPts val="0"/>
              </a:spcAft>
              <a:defRPr/>
            </a:pPr>
            <a:endParaRPr lang="en-US" sz="2800" dirty="0"/>
          </a:p>
          <a:p>
            <a:pPr fontAlgn="auto">
              <a:spcBef>
                <a:spcPts val="0"/>
              </a:spcBef>
              <a:spcAft>
                <a:spcPts val="0"/>
              </a:spcAft>
              <a:defRPr/>
            </a:pPr>
            <a:r>
              <a:rPr lang="en-US" sz="2800" dirty="0"/>
              <a:t>Stems can have as many digits as needed, but each leaf must consist of only a single digit. </a:t>
            </a:r>
          </a:p>
        </p:txBody>
      </p:sp>
    </p:spTree>
    <p:extLst>
      <p:ext uri="{BB962C8B-B14F-4D97-AF65-F5344CB8AC3E}">
        <p14:creationId xmlns:p14="http://schemas.microsoft.com/office/powerpoint/2010/main" val="406452346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Stemplot of the “65 and over” data 2</a:t>
            </a:r>
            <a:endParaRPr lang="en-US" sz="3600" dirty="0"/>
          </a:p>
        </p:txBody>
      </p:sp>
      <p:sp>
        <p:nvSpPr>
          <p:cNvPr id="8" name="Rectangle 7"/>
          <p:cNvSpPr/>
          <p:nvPr/>
        </p:nvSpPr>
        <p:spPr>
          <a:xfrm>
            <a:off x="304800" y="1737360"/>
            <a:ext cx="8759952" cy="523220"/>
          </a:xfrm>
          <a:prstGeom prst="rect">
            <a:avLst/>
          </a:prstGeom>
        </p:spPr>
        <p:txBody>
          <a:bodyPr wrap="square">
            <a:spAutoFit/>
          </a:bodyPr>
          <a:lstStyle/>
          <a:p>
            <a:pPr fontAlgn="auto">
              <a:spcBef>
                <a:spcPts val="0"/>
              </a:spcBef>
              <a:spcAft>
                <a:spcPts val="0"/>
              </a:spcAft>
              <a:defRPr/>
            </a:pPr>
            <a:r>
              <a:rPr lang="en-US" sz="2800" dirty="0"/>
              <a:t>Stemplot of the “65 and over” data.</a:t>
            </a:r>
          </a:p>
        </p:txBody>
      </p:sp>
      <p:pic>
        <p:nvPicPr>
          <p:cNvPr id="4" name="Picture 3" descr="A stem plot shows the ’65 and over’ percentages. The stem plot gives the following data:&#10;&#10;Line 1: 7 | blank; 7 | 7; 7 | 7&#10;Line 2: 8 | blank; 8 | blank; 8 | blank&#10;Line 3: 9 | blank; 9 | 0; 9 | 0&#10;Line 4: 10 | blank; 10 | 9 7 3; 10 | 3 9 7 &#10;Line 5: 11 | blank; 11 | 4; 11 | 4&#10;Line 6: 12 | blank; 12 | 4 5 2 3 9 8 0 9 2 3 4; 10 | 0 2 3 3 3 4 4 5 8 9 9 &#10;Line 7: 13 | blank; 13 | 8 8 0 2 3 8 8 5 5 5 2 5 5 9 7 4 8; 13 | 0 2 2 3 4 5 5 5 5 5 7 8 8 8 8 8 9&#10;Line 8: 14 | blank; 14 | 4 2 4 3 9 0 8 5 1 4 3 6; 14 | 0 1 2 3 3 4 4 4 5 6 8 9&#10;Line 9: 15 | blank; 15 | 9 4; 15 | 4 9&#10;Line 10: 16 | blank; 16 | 0; 16 | 0&#10;Line 11: 17 | blank; 17 | 3; 17 | 3&#10;&#10;&#10;An accompanying key reads, A stem of 7 and a leaf of 7 means 7.7 percent.&#10;&#10;">
            <a:extLst>
              <a:ext uri="{FF2B5EF4-FFF2-40B4-BE49-F238E27FC236}">
                <a16:creationId xmlns:a16="http://schemas.microsoft.com/office/drawing/2014/main" xmlns="" id="{7A9E8241-6F7E-49E9-8ACE-3239651682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097" y="2590800"/>
            <a:ext cx="8923806" cy="3364714"/>
          </a:xfrm>
          <a:prstGeom prst="rect">
            <a:avLst/>
          </a:prstGeom>
        </p:spPr>
      </p:pic>
    </p:spTree>
    <p:extLst>
      <p:ext uri="{BB962C8B-B14F-4D97-AF65-F5344CB8AC3E}">
        <p14:creationId xmlns:p14="http://schemas.microsoft.com/office/powerpoint/2010/main" val="10528733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a:solidFill>
                  <a:schemeClr val="accent1"/>
                </a:solidFill>
              </a:rPr>
              <a:t>Case Study: Displaying Distributions with Graphs 2</a:t>
            </a:r>
            <a:endParaRPr lang="en-US" sz="3600" dirty="0"/>
          </a:p>
        </p:txBody>
      </p:sp>
      <p:sp>
        <p:nvSpPr>
          <p:cNvPr id="8" name="Rectangle 7"/>
          <p:cNvSpPr/>
          <p:nvPr/>
        </p:nvSpPr>
        <p:spPr>
          <a:xfrm>
            <a:off x="301752" y="1737360"/>
            <a:ext cx="8759952" cy="3785652"/>
          </a:xfrm>
          <a:prstGeom prst="rect">
            <a:avLst/>
          </a:prstGeom>
        </p:spPr>
        <p:txBody>
          <a:bodyPr wrap="square">
            <a:spAutoFit/>
          </a:bodyPr>
          <a:lstStyle/>
          <a:p>
            <a:pPr fontAlgn="auto">
              <a:spcBef>
                <a:spcPts val="0"/>
              </a:spcBef>
              <a:spcAft>
                <a:spcPts val="0"/>
              </a:spcAft>
              <a:defRPr/>
            </a:pPr>
            <a:r>
              <a:rPr lang="en-US" sz="2400" dirty="0"/>
              <a:t>You could examine all the boxes to see how much fiber each contains, but how do you make sense of all the numbers? </a:t>
            </a:r>
          </a:p>
          <a:p>
            <a:pPr fontAlgn="auto">
              <a:spcBef>
                <a:spcPts val="0"/>
              </a:spcBef>
              <a:spcAft>
                <a:spcPts val="0"/>
              </a:spcAft>
              <a:defRPr/>
            </a:pPr>
            <a:endParaRPr lang="en-US" sz="2400" dirty="0"/>
          </a:p>
          <a:p>
            <a:pPr fontAlgn="auto">
              <a:spcBef>
                <a:spcPts val="0"/>
              </a:spcBef>
              <a:spcAft>
                <a:spcPts val="0"/>
              </a:spcAft>
              <a:defRPr/>
            </a:pPr>
            <a:r>
              <a:rPr lang="en-US" sz="2400" dirty="0"/>
              <a:t>Is your favorite cereal, Wheaties, with 3 grams of dietary fiber, among those with the highest fiber content? How will you choose?</a:t>
            </a:r>
          </a:p>
          <a:p>
            <a:pPr fontAlgn="auto">
              <a:spcBef>
                <a:spcPts val="0"/>
              </a:spcBef>
              <a:spcAft>
                <a:spcPts val="0"/>
              </a:spcAft>
              <a:defRPr/>
            </a:pPr>
            <a:endParaRPr lang="en-US" sz="2400" dirty="0"/>
          </a:p>
          <a:p>
            <a:pPr fontAlgn="auto">
              <a:spcBef>
                <a:spcPts val="0"/>
              </a:spcBef>
              <a:spcAft>
                <a:spcPts val="0"/>
              </a:spcAft>
              <a:defRPr/>
            </a:pPr>
            <a:r>
              <a:rPr lang="en-US" sz="2400" dirty="0"/>
              <a:t>A histogram or stemplot could help. By the end of this chapter, you will know how to make a histogram and stemplot and know what to look for when you study one of these graphs. </a:t>
            </a:r>
          </a:p>
        </p:txBody>
      </p:sp>
    </p:spTree>
    <p:extLst>
      <p:ext uri="{BB962C8B-B14F-4D97-AF65-F5344CB8AC3E}">
        <p14:creationId xmlns:p14="http://schemas.microsoft.com/office/powerpoint/2010/main" val="1387286250"/>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Stemplot of the “65 and over” data 3</a:t>
            </a:r>
            <a:endParaRPr lang="en-US" sz="3600" dirty="0"/>
          </a:p>
        </p:txBody>
      </p:sp>
      <p:sp>
        <p:nvSpPr>
          <p:cNvPr id="8" name="Rectangle 7"/>
          <p:cNvSpPr/>
          <p:nvPr/>
        </p:nvSpPr>
        <p:spPr>
          <a:xfrm>
            <a:off x="304800" y="1737360"/>
            <a:ext cx="8759952" cy="4154984"/>
          </a:xfrm>
          <a:prstGeom prst="rect">
            <a:avLst/>
          </a:prstGeom>
        </p:spPr>
        <p:txBody>
          <a:bodyPr wrap="square">
            <a:spAutoFit/>
          </a:bodyPr>
          <a:lstStyle/>
          <a:p>
            <a:pPr fontAlgn="auto">
              <a:spcBef>
                <a:spcPts val="0"/>
              </a:spcBef>
              <a:spcAft>
                <a:spcPts val="0"/>
              </a:spcAft>
              <a:defRPr/>
            </a:pPr>
            <a:r>
              <a:rPr lang="en-US" sz="2400" dirty="0"/>
              <a:t>The chief advantage of a stemplot is that it displays the actual values of the observations. </a:t>
            </a:r>
          </a:p>
          <a:p>
            <a:pPr fontAlgn="auto">
              <a:spcBef>
                <a:spcPts val="0"/>
              </a:spcBef>
              <a:spcAft>
                <a:spcPts val="0"/>
              </a:spcAft>
              <a:defRPr/>
            </a:pPr>
            <a:endParaRPr lang="en-US" sz="2400" dirty="0"/>
          </a:p>
          <a:p>
            <a:pPr fontAlgn="auto">
              <a:spcBef>
                <a:spcPts val="0"/>
              </a:spcBef>
              <a:spcAft>
                <a:spcPts val="0"/>
              </a:spcAft>
              <a:defRPr/>
            </a:pPr>
            <a:r>
              <a:rPr lang="en-US" sz="2400" dirty="0"/>
              <a:t>Stemplots are faster to draw than histograms. </a:t>
            </a:r>
          </a:p>
          <a:p>
            <a:pPr fontAlgn="auto">
              <a:spcBef>
                <a:spcPts val="0"/>
              </a:spcBef>
              <a:spcAft>
                <a:spcPts val="0"/>
              </a:spcAft>
              <a:defRPr/>
            </a:pPr>
            <a:endParaRPr lang="en-US" sz="2400" dirty="0"/>
          </a:p>
          <a:p>
            <a:pPr fontAlgn="auto">
              <a:spcBef>
                <a:spcPts val="0"/>
              </a:spcBef>
              <a:spcAft>
                <a:spcPts val="0"/>
              </a:spcAft>
              <a:defRPr/>
            </a:pPr>
            <a:r>
              <a:rPr lang="en-US" sz="2400" dirty="0"/>
              <a:t>A stemplot requires that we use the first digit or digits as stems. This amounts to an automatic choice of classes and can give a poor picture of the distribution. </a:t>
            </a:r>
          </a:p>
          <a:p>
            <a:pPr fontAlgn="auto">
              <a:spcBef>
                <a:spcPts val="0"/>
              </a:spcBef>
              <a:spcAft>
                <a:spcPts val="0"/>
              </a:spcAft>
              <a:defRPr/>
            </a:pPr>
            <a:endParaRPr lang="en-US" sz="2400" dirty="0"/>
          </a:p>
          <a:p>
            <a:pPr fontAlgn="auto">
              <a:spcBef>
                <a:spcPts val="0"/>
              </a:spcBef>
              <a:spcAft>
                <a:spcPts val="0"/>
              </a:spcAft>
              <a:defRPr/>
            </a:pPr>
            <a:r>
              <a:rPr lang="en-US" sz="2400" dirty="0"/>
              <a:t>Stemplots do not work well with large data sets, because the stems then have too many leaves.</a:t>
            </a:r>
          </a:p>
        </p:txBody>
      </p:sp>
    </p:spTree>
    <p:extLst>
      <p:ext uri="{BB962C8B-B14F-4D97-AF65-F5344CB8AC3E}">
        <p14:creationId xmlns:p14="http://schemas.microsoft.com/office/powerpoint/2010/main" val="66279592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Statistics in Summary 1</a:t>
            </a:r>
            <a:br>
              <a:rPr lang="en-US" sz="3600" b="1" dirty="0">
                <a:solidFill>
                  <a:schemeClr val="accent1"/>
                </a:solidFill>
              </a:rPr>
            </a:br>
            <a:endParaRPr lang="en-US" sz="3600" dirty="0"/>
          </a:p>
        </p:txBody>
      </p:sp>
      <p:sp>
        <p:nvSpPr>
          <p:cNvPr id="8" name="Rectangle 7"/>
          <p:cNvSpPr/>
          <p:nvPr/>
        </p:nvSpPr>
        <p:spPr>
          <a:xfrm>
            <a:off x="304800" y="1280160"/>
            <a:ext cx="8759952" cy="3785652"/>
          </a:xfrm>
          <a:prstGeom prst="rect">
            <a:avLst/>
          </a:prstGeom>
        </p:spPr>
        <p:txBody>
          <a:bodyPr wrap="square">
            <a:spAutoFit/>
          </a:bodyPr>
          <a:lstStyle/>
          <a:p>
            <a:pPr marL="463550" indent="-463550" fontAlgn="auto">
              <a:spcBef>
                <a:spcPts val="0"/>
              </a:spcBef>
              <a:spcAft>
                <a:spcPts val="0"/>
              </a:spcAft>
              <a:buFont typeface="Arial" pitchFamily="34" charset="0"/>
              <a:buChar char="•"/>
              <a:defRPr/>
            </a:pPr>
            <a:r>
              <a:rPr lang="en-US" sz="2400" dirty="0"/>
              <a:t>The </a:t>
            </a:r>
            <a:r>
              <a:rPr lang="en-US" sz="2400" b="1" dirty="0">
                <a:solidFill>
                  <a:srgbClr val="8B0000"/>
                </a:solidFill>
              </a:rPr>
              <a:t>distribution</a:t>
            </a:r>
            <a:r>
              <a:rPr lang="en-US" sz="2400" dirty="0"/>
              <a:t> of a variable tells us what values the variable takes and how often it takes each value. </a:t>
            </a:r>
          </a:p>
          <a:p>
            <a:pPr fontAlgn="auto">
              <a:spcBef>
                <a:spcPts val="0"/>
              </a:spcBef>
              <a:spcAft>
                <a:spcPts val="0"/>
              </a:spcAft>
              <a:defRPr/>
            </a:pPr>
            <a:endParaRPr lang="en-US" sz="2400" dirty="0"/>
          </a:p>
          <a:p>
            <a:pPr marL="463550" indent="-463550" fontAlgn="auto">
              <a:spcBef>
                <a:spcPts val="0"/>
              </a:spcBef>
              <a:spcAft>
                <a:spcPts val="0"/>
              </a:spcAft>
              <a:buFont typeface="Arial" pitchFamily="34" charset="0"/>
              <a:buChar char="•"/>
              <a:defRPr/>
            </a:pPr>
            <a:r>
              <a:rPr lang="en-US" sz="2400" dirty="0"/>
              <a:t>To display the distribution of a quantitative variable, use a </a:t>
            </a:r>
            <a:r>
              <a:rPr lang="en-US" sz="2400" b="1" dirty="0">
                <a:solidFill>
                  <a:srgbClr val="8B0000"/>
                </a:solidFill>
              </a:rPr>
              <a:t>histogram</a:t>
            </a:r>
            <a:r>
              <a:rPr lang="en-US" sz="2400" dirty="0"/>
              <a:t> or a </a:t>
            </a:r>
            <a:r>
              <a:rPr lang="en-US" sz="2400" b="1" dirty="0">
                <a:solidFill>
                  <a:srgbClr val="8B0000"/>
                </a:solidFill>
              </a:rPr>
              <a:t>stemplot</a:t>
            </a:r>
            <a:r>
              <a:rPr lang="en-US" sz="2400" dirty="0"/>
              <a:t>. We usually favor </a:t>
            </a:r>
            <a:r>
              <a:rPr lang="en-US" sz="2400" dirty="0" err="1"/>
              <a:t>stemplots</a:t>
            </a:r>
            <a:r>
              <a:rPr lang="en-US" sz="2400" dirty="0"/>
              <a:t> when we have a small number of observations and histograms for larger data sets. Make sure to choose the appropriate number of classes so that the distribution shape is displayed accurately. For really large data sets, use a histogram of percents (relative frequency histogram). </a:t>
            </a:r>
          </a:p>
        </p:txBody>
      </p:sp>
    </p:spTree>
    <p:extLst>
      <p:ext uri="{BB962C8B-B14F-4D97-AF65-F5344CB8AC3E}">
        <p14:creationId xmlns:p14="http://schemas.microsoft.com/office/powerpoint/2010/main" val="2890204341"/>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Statistics in Summary 2</a:t>
            </a:r>
            <a:br>
              <a:rPr lang="en-US" sz="3600" b="1" dirty="0">
                <a:solidFill>
                  <a:schemeClr val="accent1"/>
                </a:solidFill>
              </a:rPr>
            </a:br>
            <a:endParaRPr lang="en-US" sz="3600" dirty="0"/>
          </a:p>
        </p:txBody>
      </p:sp>
      <p:sp>
        <p:nvSpPr>
          <p:cNvPr id="8" name="Rectangle 7"/>
          <p:cNvSpPr/>
          <p:nvPr/>
        </p:nvSpPr>
        <p:spPr>
          <a:xfrm>
            <a:off x="304800" y="1280160"/>
            <a:ext cx="8759952" cy="3046988"/>
          </a:xfrm>
          <a:prstGeom prst="rect">
            <a:avLst/>
          </a:prstGeom>
        </p:spPr>
        <p:txBody>
          <a:bodyPr wrap="square">
            <a:spAutoFit/>
          </a:bodyPr>
          <a:lstStyle/>
          <a:p>
            <a:pPr marL="463550" indent="-463550" fontAlgn="auto">
              <a:spcBef>
                <a:spcPts val="0"/>
              </a:spcBef>
              <a:spcAft>
                <a:spcPts val="0"/>
              </a:spcAft>
              <a:buFont typeface="Arial" pitchFamily="34" charset="0"/>
              <a:buChar char="•"/>
              <a:defRPr/>
            </a:pPr>
            <a:r>
              <a:rPr lang="en-US" sz="2400" dirty="0"/>
              <a:t>When you look at a graph, look for an </a:t>
            </a:r>
            <a:r>
              <a:rPr lang="en-US" sz="2400" b="1" dirty="0">
                <a:solidFill>
                  <a:srgbClr val="8B0000"/>
                </a:solidFill>
              </a:rPr>
              <a:t>overall pattern </a:t>
            </a:r>
            <a:r>
              <a:rPr lang="en-US" sz="2400" dirty="0"/>
              <a:t>and for </a:t>
            </a:r>
            <a:r>
              <a:rPr lang="en-US" sz="2400" b="1" dirty="0">
                <a:solidFill>
                  <a:srgbClr val="8B0000"/>
                </a:solidFill>
              </a:rPr>
              <a:t>deviations</a:t>
            </a:r>
            <a:r>
              <a:rPr lang="en-US" sz="2400" dirty="0"/>
              <a:t> from that pattern, such as </a:t>
            </a:r>
            <a:r>
              <a:rPr lang="en-US" sz="2400" b="1" dirty="0">
                <a:solidFill>
                  <a:srgbClr val="8B0000"/>
                </a:solidFill>
              </a:rPr>
              <a:t>outliers</a:t>
            </a:r>
            <a:r>
              <a:rPr lang="en-US" sz="2400" dirty="0"/>
              <a:t>.  </a:t>
            </a:r>
          </a:p>
          <a:p>
            <a:pPr fontAlgn="auto">
              <a:spcBef>
                <a:spcPts val="0"/>
              </a:spcBef>
              <a:spcAft>
                <a:spcPts val="0"/>
              </a:spcAft>
              <a:defRPr/>
            </a:pPr>
            <a:endParaRPr lang="en-US" sz="2400" dirty="0"/>
          </a:p>
          <a:p>
            <a:pPr marL="463550" indent="-463550" fontAlgn="auto">
              <a:spcBef>
                <a:spcPts val="0"/>
              </a:spcBef>
              <a:spcAft>
                <a:spcPts val="0"/>
              </a:spcAft>
              <a:buFont typeface="Arial" pitchFamily="34" charset="0"/>
              <a:buChar char="•"/>
              <a:defRPr/>
            </a:pPr>
            <a:r>
              <a:rPr lang="en-US" sz="2400" dirty="0"/>
              <a:t>We can characterize the overall pattern of a histogram or stemplot by describing its </a:t>
            </a:r>
            <a:r>
              <a:rPr lang="en-US" sz="2400" b="1" dirty="0">
                <a:solidFill>
                  <a:srgbClr val="8B0000"/>
                </a:solidFill>
              </a:rPr>
              <a:t>shape</a:t>
            </a:r>
            <a:r>
              <a:rPr lang="en-US" sz="2400" dirty="0"/>
              <a:t>, </a:t>
            </a:r>
            <a:r>
              <a:rPr lang="en-US" sz="2400" b="1" dirty="0">
                <a:solidFill>
                  <a:srgbClr val="8B0000"/>
                </a:solidFill>
              </a:rPr>
              <a:t>center</a:t>
            </a:r>
            <a:r>
              <a:rPr lang="en-US" sz="2400" dirty="0"/>
              <a:t>, and </a:t>
            </a:r>
            <a:r>
              <a:rPr lang="en-US" sz="2400" b="1" dirty="0">
                <a:solidFill>
                  <a:srgbClr val="8B0000"/>
                </a:solidFill>
              </a:rPr>
              <a:t>variability</a:t>
            </a:r>
            <a:r>
              <a:rPr lang="en-US" sz="2400" dirty="0"/>
              <a:t>. Some distributions have simple shapes such as </a:t>
            </a:r>
            <a:r>
              <a:rPr lang="en-US" sz="2400" b="1" dirty="0">
                <a:solidFill>
                  <a:srgbClr val="8B0000"/>
                </a:solidFill>
              </a:rPr>
              <a:t>symmetrical</a:t>
            </a:r>
            <a:r>
              <a:rPr lang="en-US" sz="2400" dirty="0"/>
              <a:t>, </a:t>
            </a:r>
            <a:r>
              <a:rPr lang="en-US" sz="2400" b="1" dirty="0">
                <a:solidFill>
                  <a:srgbClr val="8B0000"/>
                </a:solidFill>
              </a:rPr>
              <a:t>skewed left</a:t>
            </a:r>
            <a:r>
              <a:rPr lang="en-US" sz="2400" dirty="0"/>
              <a:t>, or </a:t>
            </a:r>
            <a:r>
              <a:rPr lang="en-US" sz="2400" b="1" dirty="0">
                <a:solidFill>
                  <a:srgbClr val="8B0000"/>
                </a:solidFill>
              </a:rPr>
              <a:t>skewed right</a:t>
            </a:r>
            <a:r>
              <a:rPr lang="en-US" sz="2400" dirty="0"/>
              <a:t>, but others are too irregular to describe by a simple shape.</a:t>
            </a:r>
          </a:p>
        </p:txBody>
      </p:sp>
    </p:spTree>
    <p:extLst>
      <p:ext uri="{BB962C8B-B14F-4D97-AF65-F5344CB8AC3E}">
        <p14:creationId xmlns:p14="http://schemas.microsoft.com/office/powerpoint/2010/main" val="17565768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Histograms 1</a:t>
            </a:r>
            <a:br>
              <a:rPr lang="en-US" sz="3600" b="1" dirty="0">
                <a:solidFill>
                  <a:schemeClr val="accent1"/>
                </a:solidFill>
              </a:rPr>
            </a:br>
            <a:endParaRPr lang="en-US" sz="3600" dirty="0"/>
          </a:p>
        </p:txBody>
      </p:sp>
      <p:sp>
        <p:nvSpPr>
          <p:cNvPr id="8" name="Rectangle 7"/>
          <p:cNvSpPr/>
          <p:nvPr/>
        </p:nvSpPr>
        <p:spPr>
          <a:xfrm>
            <a:off x="301752" y="1097280"/>
            <a:ext cx="8759952" cy="5262979"/>
          </a:xfrm>
          <a:prstGeom prst="rect">
            <a:avLst/>
          </a:prstGeom>
        </p:spPr>
        <p:txBody>
          <a:bodyPr wrap="square">
            <a:spAutoFit/>
          </a:bodyPr>
          <a:lstStyle/>
          <a:p>
            <a:pPr fontAlgn="auto">
              <a:spcBef>
                <a:spcPts val="0"/>
              </a:spcBef>
              <a:spcAft>
                <a:spcPts val="0"/>
              </a:spcAft>
              <a:defRPr/>
            </a:pPr>
            <a:r>
              <a:rPr lang="en-US" sz="2800" dirty="0"/>
              <a:t>Categorical variables record group membership, such as the marital status of a man or the race of a college student. </a:t>
            </a:r>
          </a:p>
          <a:p>
            <a:pPr fontAlgn="auto">
              <a:spcBef>
                <a:spcPts val="0"/>
              </a:spcBef>
              <a:spcAft>
                <a:spcPts val="0"/>
              </a:spcAft>
              <a:defRPr/>
            </a:pPr>
            <a:endParaRPr lang="en-US" sz="2800" dirty="0"/>
          </a:p>
          <a:p>
            <a:pPr fontAlgn="auto">
              <a:spcBef>
                <a:spcPts val="0"/>
              </a:spcBef>
              <a:spcAft>
                <a:spcPts val="0"/>
              </a:spcAft>
              <a:defRPr/>
            </a:pPr>
            <a:r>
              <a:rPr lang="en-US" sz="2800" dirty="0"/>
              <a:t>What about quantitative variables such as the SAT scores of students admitted to a college or the income of families? </a:t>
            </a:r>
          </a:p>
          <a:p>
            <a:pPr fontAlgn="auto">
              <a:spcBef>
                <a:spcPts val="0"/>
              </a:spcBef>
              <a:spcAft>
                <a:spcPts val="0"/>
              </a:spcAft>
              <a:defRPr/>
            </a:pPr>
            <a:endParaRPr lang="en-US" sz="2800" dirty="0"/>
          </a:p>
          <a:p>
            <a:pPr fontAlgn="auto">
              <a:spcBef>
                <a:spcPts val="0"/>
              </a:spcBef>
              <a:spcAft>
                <a:spcPts val="0"/>
              </a:spcAft>
              <a:defRPr/>
            </a:pPr>
            <a:r>
              <a:rPr lang="en-US" sz="2800" dirty="0"/>
              <a:t>These variables take so many values that a graph of the distribution is clearer if nearby values are grouped together. The commonest graph of the distribution of a quantitative variable is a </a:t>
            </a:r>
            <a:r>
              <a:rPr lang="en-US" sz="2800" b="1" dirty="0">
                <a:solidFill>
                  <a:srgbClr val="8B0000"/>
                </a:solidFill>
              </a:rPr>
              <a:t>histogram</a:t>
            </a:r>
            <a:r>
              <a:rPr lang="en-US" sz="2800" dirty="0"/>
              <a:t>.</a:t>
            </a:r>
          </a:p>
        </p:txBody>
      </p:sp>
    </p:spTree>
    <p:extLst>
      <p:ext uri="{BB962C8B-B14F-4D97-AF65-F5344CB8AC3E}">
        <p14:creationId xmlns:p14="http://schemas.microsoft.com/office/powerpoint/2010/main" val="408825228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104390"/>
            <a:ext cx="8229600" cy="657610"/>
          </a:xfrm>
        </p:spPr>
        <p:txBody>
          <a:bodyPr/>
          <a:lstStyle/>
          <a:p>
            <a:r>
              <a:rPr lang="en-US" sz="3200" b="1" dirty="0">
                <a:solidFill>
                  <a:schemeClr val="accent1"/>
                </a:solidFill>
              </a:rPr>
              <a:t>Example: </a:t>
            </a:r>
            <a:r>
              <a:rPr lang="en-US" sz="3200" b="1" dirty="0" smtClean="0">
                <a:solidFill>
                  <a:schemeClr val="accent1"/>
                </a:solidFill>
              </a:rPr>
              <a:t>How </a:t>
            </a:r>
            <a:r>
              <a:rPr lang="en-US" sz="3200" b="1" dirty="0">
                <a:solidFill>
                  <a:schemeClr val="accent1"/>
                </a:solidFill>
              </a:rPr>
              <a:t>to make a histogram 1</a:t>
            </a:r>
            <a:endParaRPr lang="en-US" sz="3200" dirty="0"/>
          </a:p>
        </p:txBody>
      </p:sp>
      <p:sp>
        <p:nvSpPr>
          <p:cNvPr id="8" name="Rectangle 7"/>
          <p:cNvSpPr/>
          <p:nvPr/>
        </p:nvSpPr>
        <p:spPr>
          <a:xfrm>
            <a:off x="533400" y="734961"/>
            <a:ext cx="8759952" cy="707886"/>
          </a:xfrm>
          <a:prstGeom prst="rect">
            <a:avLst/>
          </a:prstGeom>
        </p:spPr>
        <p:txBody>
          <a:bodyPr wrap="square">
            <a:spAutoFit/>
          </a:bodyPr>
          <a:lstStyle/>
          <a:p>
            <a:pPr fontAlgn="auto">
              <a:spcBef>
                <a:spcPts val="0"/>
              </a:spcBef>
              <a:spcAft>
                <a:spcPts val="0"/>
              </a:spcAft>
              <a:defRPr/>
            </a:pPr>
            <a:r>
              <a:rPr lang="en-US" sz="2000" dirty="0"/>
              <a:t>Table 11.1 presents the percent of residents aged 65 years and over in each of the 50 states. </a:t>
            </a:r>
          </a:p>
        </p:txBody>
      </p:sp>
      <p:sp>
        <p:nvSpPr>
          <p:cNvPr id="5" name="TextBox 4"/>
          <p:cNvSpPr txBox="1"/>
          <p:nvPr/>
        </p:nvSpPr>
        <p:spPr>
          <a:xfrm>
            <a:off x="670178" y="1430712"/>
            <a:ext cx="7086600" cy="338554"/>
          </a:xfrm>
          <a:prstGeom prst="rect">
            <a:avLst/>
          </a:prstGeom>
          <a:noFill/>
        </p:spPr>
        <p:txBody>
          <a:bodyPr wrap="square" rtlCol="0">
            <a:spAutoFit/>
          </a:bodyPr>
          <a:lstStyle/>
          <a:p>
            <a:r>
              <a:rPr lang="en-US" sz="1600" dirty="0" smtClean="0"/>
              <a:t>Table 11.1 Percentage of residents aged 65 and older in states, 2010</a:t>
            </a:r>
            <a:endParaRPr lang="en-US" sz="1600" dirty="0"/>
          </a:p>
        </p:txBody>
      </p:sp>
      <p:graphicFrame>
        <p:nvGraphicFramePr>
          <p:cNvPr id="4" name="Table 3"/>
          <p:cNvGraphicFramePr>
            <a:graphicFrameLocks noGrp="1"/>
          </p:cNvGraphicFramePr>
          <p:nvPr>
            <p:extLst>
              <p:ext uri="{D42A27DB-BD31-4B8C-83A1-F6EECF244321}">
                <p14:modId xmlns:p14="http://schemas.microsoft.com/office/powerpoint/2010/main" val="491408377"/>
              </p:ext>
            </p:extLst>
          </p:nvPr>
        </p:nvGraphicFramePr>
        <p:xfrm>
          <a:off x="699357" y="1774154"/>
          <a:ext cx="1680655" cy="4705227"/>
        </p:xfrm>
        <a:graphic>
          <a:graphicData uri="http://schemas.openxmlformats.org/drawingml/2006/table">
            <a:tbl>
              <a:tblPr firstRow="1" bandRow="1">
                <a:tableStyleId>{5C22544A-7EE6-4342-B048-85BDC9FD1C3A}</a:tableStyleId>
              </a:tblPr>
              <a:tblGrid>
                <a:gridCol w="960755"/>
                <a:gridCol w="719900"/>
              </a:tblGrid>
              <a:tr h="243914">
                <a:tc>
                  <a:txBody>
                    <a:bodyPr/>
                    <a:lstStyle/>
                    <a:p>
                      <a:r>
                        <a:rPr lang="en-US" sz="1100" dirty="0" smtClean="0">
                          <a:solidFill>
                            <a:schemeClr val="tx1"/>
                          </a:solidFill>
                        </a:rPr>
                        <a:t>State</a:t>
                      </a:r>
                      <a:endParaRPr lang="en-US" sz="11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100" dirty="0" smtClean="0">
                          <a:solidFill>
                            <a:schemeClr val="tx1"/>
                          </a:solidFill>
                        </a:rPr>
                        <a:t>Percent</a:t>
                      </a:r>
                      <a:endParaRPr lang="en-US" sz="11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3434">
                <a:tc>
                  <a:txBody>
                    <a:bodyPr/>
                    <a:lstStyle/>
                    <a:p>
                      <a:r>
                        <a:rPr lang="en-US" sz="1100" dirty="0" smtClean="0">
                          <a:solidFill>
                            <a:schemeClr val="tx1"/>
                          </a:solidFill>
                        </a:rPr>
                        <a:t>Alabama</a:t>
                      </a:r>
                      <a:endParaRPr lang="en-US" sz="11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100" dirty="0" smtClean="0">
                          <a:solidFill>
                            <a:schemeClr val="tx1"/>
                          </a:solidFill>
                        </a:rPr>
                        <a:t>13.8</a:t>
                      </a:r>
                      <a:endParaRPr lang="en-US" sz="11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82954">
                <a:tc>
                  <a:txBody>
                    <a:bodyPr/>
                    <a:lstStyle/>
                    <a:p>
                      <a:r>
                        <a:rPr lang="en-US" sz="1100" dirty="0" smtClean="0">
                          <a:solidFill>
                            <a:schemeClr val="tx1"/>
                          </a:solidFill>
                        </a:rPr>
                        <a:t>Alaska</a:t>
                      </a:r>
                      <a:endParaRPr lang="en-US" sz="11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100" dirty="0" smtClean="0">
                          <a:solidFill>
                            <a:schemeClr val="tx1"/>
                          </a:solidFill>
                        </a:rPr>
                        <a:t>7.7</a:t>
                      </a:r>
                      <a:endParaRPr lang="en-US" sz="11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28674">
                <a:tc>
                  <a:txBody>
                    <a:bodyPr/>
                    <a:lstStyle/>
                    <a:p>
                      <a:r>
                        <a:rPr lang="en-US" sz="1100" dirty="0" smtClean="0">
                          <a:solidFill>
                            <a:schemeClr val="tx1"/>
                          </a:solidFill>
                        </a:rPr>
                        <a:t>Arizona</a:t>
                      </a:r>
                      <a:endParaRPr lang="en-US" sz="11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100" dirty="0" smtClean="0">
                          <a:solidFill>
                            <a:schemeClr val="tx1"/>
                          </a:solidFill>
                        </a:rPr>
                        <a:t>13.8</a:t>
                      </a:r>
                      <a:endParaRPr lang="en-US" sz="11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3360">
                <a:tc>
                  <a:txBody>
                    <a:bodyPr/>
                    <a:lstStyle/>
                    <a:p>
                      <a:r>
                        <a:rPr lang="en-US" sz="1100" dirty="0" smtClean="0">
                          <a:solidFill>
                            <a:schemeClr val="tx1"/>
                          </a:solidFill>
                        </a:rPr>
                        <a:t>Arkansas</a:t>
                      </a:r>
                      <a:endParaRPr lang="en-US" sz="11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100" dirty="0" smtClean="0">
                          <a:solidFill>
                            <a:schemeClr val="tx1"/>
                          </a:solidFill>
                        </a:rPr>
                        <a:t>14.4</a:t>
                      </a:r>
                      <a:endParaRPr lang="en-US" sz="11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67714">
                <a:tc>
                  <a:txBody>
                    <a:bodyPr/>
                    <a:lstStyle/>
                    <a:p>
                      <a:r>
                        <a:rPr lang="en-US" sz="1100" dirty="0" smtClean="0">
                          <a:solidFill>
                            <a:schemeClr val="tx1"/>
                          </a:solidFill>
                        </a:rPr>
                        <a:t>California</a:t>
                      </a:r>
                      <a:endParaRPr lang="en-US" sz="11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100" dirty="0" smtClean="0">
                          <a:solidFill>
                            <a:schemeClr val="tx1"/>
                          </a:solidFill>
                        </a:rPr>
                        <a:t>11.4</a:t>
                      </a:r>
                      <a:endParaRPr lang="en-US" sz="11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3434">
                <a:tc>
                  <a:txBody>
                    <a:bodyPr/>
                    <a:lstStyle/>
                    <a:p>
                      <a:r>
                        <a:rPr lang="en-US" sz="1100" dirty="0" smtClean="0">
                          <a:solidFill>
                            <a:schemeClr val="tx1"/>
                          </a:solidFill>
                        </a:rPr>
                        <a:t>Colorado</a:t>
                      </a:r>
                      <a:endParaRPr lang="en-US" sz="11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100" dirty="0" smtClean="0">
                          <a:solidFill>
                            <a:schemeClr val="tx1"/>
                          </a:solidFill>
                        </a:rPr>
                        <a:t>10.9</a:t>
                      </a:r>
                      <a:endParaRPr lang="en-US" sz="11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28600">
                <a:tc>
                  <a:txBody>
                    <a:bodyPr/>
                    <a:lstStyle/>
                    <a:p>
                      <a:r>
                        <a:rPr lang="en-US" sz="1100" dirty="0" smtClean="0">
                          <a:solidFill>
                            <a:schemeClr val="tx1"/>
                          </a:solidFill>
                        </a:rPr>
                        <a:t>Connecticut</a:t>
                      </a:r>
                      <a:endParaRPr lang="en-US" sz="11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100" dirty="0" smtClean="0">
                          <a:solidFill>
                            <a:schemeClr val="tx1"/>
                          </a:solidFill>
                        </a:rPr>
                        <a:t>14.2</a:t>
                      </a:r>
                      <a:endParaRPr lang="en-US" sz="11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59080">
                <a:tc>
                  <a:txBody>
                    <a:bodyPr/>
                    <a:lstStyle/>
                    <a:p>
                      <a:r>
                        <a:rPr lang="en-US" sz="1100" dirty="0" smtClean="0">
                          <a:solidFill>
                            <a:schemeClr val="tx1"/>
                          </a:solidFill>
                        </a:rPr>
                        <a:t>Delaware</a:t>
                      </a:r>
                      <a:endParaRPr lang="en-US" sz="11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100" dirty="0" smtClean="0">
                          <a:solidFill>
                            <a:schemeClr val="tx1"/>
                          </a:solidFill>
                        </a:rPr>
                        <a:t>14.4</a:t>
                      </a:r>
                      <a:endParaRPr lang="en-US" sz="11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3360">
                <a:tc>
                  <a:txBody>
                    <a:bodyPr/>
                    <a:lstStyle/>
                    <a:p>
                      <a:r>
                        <a:rPr lang="en-US" sz="1100" dirty="0" smtClean="0">
                          <a:solidFill>
                            <a:schemeClr val="tx1"/>
                          </a:solidFill>
                        </a:rPr>
                        <a:t>Florida</a:t>
                      </a:r>
                      <a:endParaRPr lang="en-US" sz="11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100" dirty="0" smtClean="0">
                          <a:solidFill>
                            <a:schemeClr val="tx1"/>
                          </a:solidFill>
                        </a:rPr>
                        <a:t>17.3</a:t>
                      </a:r>
                      <a:endParaRPr lang="en-US" sz="11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3840">
                <a:tc>
                  <a:txBody>
                    <a:bodyPr/>
                    <a:lstStyle/>
                    <a:p>
                      <a:r>
                        <a:rPr lang="en-US" sz="1100" dirty="0" smtClean="0">
                          <a:solidFill>
                            <a:schemeClr val="tx1"/>
                          </a:solidFill>
                        </a:rPr>
                        <a:t>Georgia</a:t>
                      </a:r>
                      <a:endParaRPr lang="en-US" sz="11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100" dirty="0" smtClean="0">
                          <a:solidFill>
                            <a:schemeClr val="tx1"/>
                          </a:solidFill>
                        </a:rPr>
                        <a:t>10.7</a:t>
                      </a:r>
                      <a:endParaRPr lang="en-US" sz="11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74320">
                <a:tc>
                  <a:txBody>
                    <a:bodyPr/>
                    <a:lstStyle/>
                    <a:p>
                      <a:r>
                        <a:rPr lang="en-US" sz="1100" dirty="0" smtClean="0">
                          <a:solidFill>
                            <a:schemeClr val="tx1"/>
                          </a:solidFill>
                        </a:rPr>
                        <a:t>Hawaii</a:t>
                      </a:r>
                      <a:endParaRPr lang="en-US" sz="11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100" dirty="0" smtClean="0">
                          <a:solidFill>
                            <a:schemeClr val="tx1"/>
                          </a:solidFill>
                        </a:rPr>
                        <a:t>14.3</a:t>
                      </a:r>
                      <a:endParaRPr lang="en-US" sz="11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28600">
                <a:tc>
                  <a:txBody>
                    <a:bodyPr/>
                    <a:lstStyle/>
                    <a:p>
                      <a:r>
                        <a:rPr lang="en-US" sz="1100" dirty="0" smtClean="0">
                          <a:solidFill>
                            <a:schemeClr val="tx1"/>
                          </a:solidFill>
                        </a:rPr>
                        <a:t>Idaho</a:t>
                      </a:r>
                      <a:endParaRPr lang="en-US" sz="11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100" dirty="0" smtClean="0">
                          <a:solidFill>
                            <a:schemeClr val="tx1"/>
                          </a:solidFill>
                        </a:rPr>
                        <a:t>12.4</a:t>
                      </a:r>
                      <a:endParaRPr lang="en-US" sz="11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59080">
                <a:tc>
                  <a:txBody>
                    <a:bodyPr/>
                    <a:lstStyle/>
                    <a:p>
                      <a:r>
                        <a:rPr lang="en-US" sz="1100" dirty="0" smtClean="0">
                          <a:solidFill>
                            <a:schemeClr val="tx1"/>
                          </a:solidFill>
                        </a:rPr>
                        <a:t>Illinois</a:t>
                      </a:r>
                      <a:endParaRPr lang="en-US" sz="11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100" dirty="0" smtClean="0">
                          <a:solidFill>
                            <a:schemeClr val="tx1"/>
                          </a:solidFill>
                        </a:rPr>
                        <a:t>12.5</a:t>
                      </a:r>
                      <a:endParaRPr lang="en-US" sz="11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3360">
                <a:tc>
                  <a:txBody>
                    <a:bodyPr/>
                    <a:lstStyle/>
                    <a:p>
                      <a:r>
                        <a:rPr lang="en-US" sz="1100" dirty="0" smtClean="0">
                          <a:solidFill>
                            <a:schemeClr val="tx1"/>
                          </a:solidFill>
                        </a:rPr>
                        <a:t>Indiana</a:t>
                      </a:r>
                      <a:endParaRPr lang="en-US" sz="11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100" dirty="0" smtClean="0">
                          <a:solidFill>
                            <a:schemeClr val="tx1"/>
                          </a:solidFill>
                        </a:rPr>
                        <a:t>13.0</a:t>
                      </a:r>
                      <a:endParaRPr lang="en-US" sz="11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3840">
                <a:tc>
                  <a:txBody>
                    <a:bodyPr/>
                    <a:lstStyle/>
                    <a:p>
                      <a:r>
                        <a:rPr lang="en-US" sz="1100" dirty="0" smtClean="0">
                          <a:solidFill>
                            <a:schemeClr val="tx1"/>
                          </a:solidFill>
                        </a:rPr>
                        <a:t>Iowa</a:t>
                      </a:r>
                      <a:endParaRPr lang="en-US" sz="11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100" dirty="0" smtClean="0">
                          <a:solidFill>
                            <a:schemeClr val="tx1"/>
                          </a:solidFill>
                        </a:rPr>
                        <a:t>14.9</a:t>
                      </a:r>
                      <a:endParaRPr lang="en-US" sz="11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74320">
                <a:tc>
                  <a:txBody>
                    <a:bodyPr/>
                    <a:lstStyle/>
                    <a:p>
                      <a:r>
                        <a:rPr lang="en-US" sz="1100" dirty="0" smtClean="0">
                          <a:solidFill>
                            <a:schemeClr val="tx1"/>
                          </a:solidFill>
                        </a:rPr>
                        <a:t>Kansas</a:t>
                      </a:r>
                      <a:endParaRPr lang="en-US" sz="11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100" dirty="0" smtClean="0">
                          <a:solidFill>
                            <a:schemeClr val="tx1"/>
                          </a:solidFill>
                        </a:rPr>
                        <a:t>13.2</a:t>
                      </a:r>
                      <a:endParaRPr lang="en-US" sz="11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70387">
                <a:tc>
                  <a:txBody>
                    <a:bodyPr/>
                    <a:lstStyle/>
                    <a:p>
                      <a:r>
                        <a:rPr lang="en-US" sz="1100" dirty="0" smtClean="0">
                          <a:solidFill>
                            <a:schemeClr val="tx1"/>
                          </a:solidFill>
                        </a:rPr>
                        <a:t>Kentucky</a:t>
                      </a:r>
                      <a:endParaRPr lang="en-US" sz="11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100" dirty="0" smtClean="0">
                          <a:solidFill>
                            <a:schemeClr val="tx1"/>
                          </a:solidFill>
                        </a:rPr>
                        <a:t>13.3</a:t>
                      </a:r>
                      <a:endParaRPr lang="en-US" sz="11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180628660"/>
              </p:ext>
            </p:extLst>
          </p:nvPr>
        </p:nvGraphicFramePr>
        <p:xfrm>
          <a:off x="2711957" y="1769266"/>
          <a:ext cx="1936243" cy="4745941"/>
        </p:xfrm>
        <a:graphic>
          <a:graphicData uri="http://schemas.openxmlformats.org/drawingml/2006/table">
            <a:tbl>
              <a:tblPr firstRow="1" bandRow="1">
                <a:tableStyleId>{5C22544A-7EE6-4342-B048-85BDC9FD1C3A}</a:tableStyleId>
              </a:tblPr>
              <a:tblGrid>
                <a:gridCol w="1216343"/>
                <a:gridCol w="719900"/>
              </a:tblGrid>
              <a:tr h="243914">
                <a:tc>
                  <a:txBody>
                    <a:bodyPr/>
                    <a:lstStyle/>
                    <a:p>
                      <a:r>
                        <a:rPr lang="en-US" sz="1100" dirty="0" smtClean="0">
                          <a:solidFill>
                            <a:schemeClr val="tx1"/>
                          </a:solidFill>
                        </a:rPr>
                        <a:t>State</a:t>
                      </a:r>
                      <a:endParaRPr lang="en-US" sz="11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100" dirty="0" smtClean="0">
                          <a:solidFill>
                            <a:schemeClr val="tx1"/>
                          </a:solidFill>
                        </a:rPr>
                        <a:t>Percent</a:t>
                      </a:r>
                      <a:endParaRPr lang="en-US" sz="11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4554">
                <a:tc>
                  <a:txBody>
                    <a:bodyPr/>
                    <a:lstStyle/>
                    <a:p>
                      <a:r>
                        <a:rPr lang="en-US" sz="1100" dirty="0" smtClean="0">
                          <a:solidFill>
                            <a:schemeClr val="tx1"/>
                          </a:solidFill>
                        </a:rPr>
                        <a:t>Louisiana</a:t>
                      </a:r>
                      <a:endParaRPr lang="en-US" sz="11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100" dirty="0" smtClean="0">
                          <a:solidFill>
                            <a:schemeClr val="tx1"/>
                          </a:solidFill>
                        </a:rPr>
                        <a:t>12.3</a:t>
                      </a:r>
                      <a:endParaRPr lang="en-US" sz="11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28600">
                <a:tc>
                  <a:txBody>
                    <a:bodyPr/>
                    <a:lstStyle/>
                    <a:p>
                      <a:r>
                        <a:rPr lang="en-US" sz="1100" dirty="0" smtClean="0">
                          <a:solidFill>
                            <a:schemeClr val="tx1"/>
                          </a:solidFill>
                        </a:rPr>
                        <a:t>Maine</a:t>
                      </a:r>
                      <a:endParaRPr lang="en-US" sz="11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100" dirty="0" smtClean="0">
                          <a:solidFill>
                            <a:schemeClr val="tx1"/>
                          </a:solidFill>
                        </a:rPr>
                        <a:t>15.9</a:t>
                      </a:r>
                      <a:endParaRPr lang="en-US" sz="11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59080">
                <a:tc>
                  <a:txBody>
                    <a:bodyPr/>
                    <a:lstStyle/>
                    <a:p>
                      <a:r>
                        <a:rPr lang="en-US" sz="1100" dirty="0" smtClean="0">
                          <a:solidFill>
                            <a:schemeClr val="tx1"/>
                          </a:solidFill>
                        </a:rPr>
                        <a:t>Maryland</a:t>
                      </a:r>
                      <a:endParaRPr lang="en-US" sz="11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100" dirty="0" smtClean="0">
                          <a:solidFill>
                            <a:schemeClr val="tx1"/>
                          </a:solidFill>
                        </a:rPr>
                        <a:t>12.3</a:t>
                      </a:r>
                      <a:endParaRPr lang="en-US" sz="11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3360">
                <a:tc>
                  <a:txBody>
                    <a:bodyPr/>
                    <a:lstStyle/>
                    <a:p>
                      <a:r>
                        <a:rPr lang="en-US" sz="1100" dirty="0" smtClean="0">
                          <a:solidFill>
                            <a:schemeClr val="tx1"/>
                          </a:solidFill>
                        </a:rPr>
                        <a:t>Massachusetts</a:t>
                      </a:r>
                      <a:endParaRPr lang="en-US" sz="11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100" dirty="0" smtClean="0">
                          <a:solidFill>
                            <a:schemeClr val="tx1"/>
                          </a:solidFill>
                        </a:rPr>
                        <a:t>13.8</a:t>
                      </a:r>
                      <a:endParaRPr lang="en-US" sz="11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3840">
                <a:tc>
                  <a:txBody>
                    <a:bodyPr/>
                    <a:lstStyle/>
                    <a:p>
                      <a:r>
                        <a:rPr lang="en-US" sz="1100" dirty="0" smtClean="0">
                          <a:solidFill>
                            <a:schemeClr val="tx1"/>
                          </a:solidFill>
                        </a:rPr>
                        <a:t>Michigan</a:t>
                      </a:r>
                      <a:endParaRPr lang="en-US" sz="11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100" dirty="0" smtClean="0">
                          <a:solidFill>
                            <a:schemeClr val="tx1"/>
                          </a:solidFill>
                        </a:rPr>
                        <a:t>13.8</a:t>
                      </a:r>
                      <a:endParaRPr lang="en-US" sz="11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74320">
                <a:tc>
                  <a:txBody>
                    <a:bodyPr/>
                    <a:lstStyle/>
                    <a:p>
                      <a:r>
                        <a:rPr lang="en-US" sz="1100" dirty="0" smtClean="0">
                          <a:solidFill>
                            <a:schemeClr val="tx1"/>
                          </a:solidFill>
                        </a:rPr>
                        <a:t>Minnesota</a:t>
                      </a:r>
                      <a:endParaRPr lang="en-US" sz="11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100" dirty="0" smtClean="0">
                          <a:solidFill>
                            <a:schemeClr val="tx1"/>
                          </a:solidFill>
                        </a:rPr>
                        <a:t>12.9</a:t>
                      </a:r>
                      <a:endParaRPr lang="en-US" sz="11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28600">
                <a:tc>
                  <a:txBody>
                    <a:bodyPr/>
                    <a:lstStyle/>
                    <a:p>
                      <a:r>
                        <a:rPr lang="en-US" sz="1100" dirty="0" smtClean="0">
                          <a:solidFill>
                            <a:schemeClr val="tx1"/>
                          </a:solidFill>
                        </a:rPr>
                        <a:t>Mississippi</a:t>
                      </a:r>
                      <a:endParaRPr lang="en-US" sz="11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100" dirty="0" smtClean="0">
                          <a:solidFill>
                            <a:schemeClr val="tx1"/>
                          </a:solidFill>
                        </a:rPr>
                        <a:t>12.8</a:t>
                      </a:r>
                      <a:endParaRPr lang="en-US" sz="11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59080">
                <a:tc>
                  <a:txBody>
                    <a:bodyPr/>
                    <a:lstStyle/>
                    <a:p>
                      <a:r>
                        <a:rPr lang="en-US" sz="1100" dirty="0" smtClean="0">
                          <a:solidFill>
                            <a:schemeClr val="tx1"/>
                          </a:solidFill>
                        </a:rPr>
                        <a:t>Missouri</a:t>
                      </a:r>
                      <a:endParaRPr lang="en-US" sz="11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100" dirty="0" smtClean="0">
                          <a:solidFill>
                            <a:schemeClr val="tx1"/>
                          </a:solidFill>
                        </a:rPr>
                        <a:t>14.0</a:t>
                      </a:r>
                      <a:endParaRPr lang="en-US" sz="11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3360">
                <a:tc>
                  <a:txBody>
                    <a:bodyPr/>
                    <a:lstStyle/>
                    <a:p>
                      <a:r>
                        <a:rPr lang="en-US" sz="1100" dirty="0" smtClean="0">
                          <a:solidFill>
                            <a:schemeClr val="tx1"/>
                          </a:solidFill>
                        </a:rPr>
                        <a:t>Montana</a:t>
                      </a:r>
                      <a:endParaRPr lang="en-US" sz="11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100" dirty="0" smtClean="0">
                          <a:solidFill>
                            <a:schemeClr val="tx1"/>
                          </a:solidFill>
                        </a:rPr>
                        <a:t>14.8</a:t>
                      </a:r>
                      <a:endParaRPr lang="en-US" sz="11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3840">
                <a:tc>
                  <a:txBody>
                    <a:bodyPr/>
                    <a:lstStyle/>
                    <a:p>
                      <a:r>
                        <a:rPr lang="en-US" sz="1100" dirty="0" smtClean="0">
                          <a:solidFill>
                            <a:schemeClr val="tx1"/>
                          </a:solidFill>
                        </a:rPr>
                        <a:t>Nebraska</a:t>
                      </a:r>
                      <a:endParaRPr lang="en-US" sz="11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100" dirty="0" smtClean="0">
                          <a:solidFill>
                            <a:schemeClr val="tx1"/>
                          </a:solidFill>
                        </a:rPr>
                        <a:t>13.5</a:t>
                      </a:r>
                      <a:endParaRPr lang="en-US" sz="11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74320">
                <a:tc>
                  <a:txBody>
                    <a:bodyPr/>
                    <a:lstStyle/>
                    <a:p>
                      <a:r>
                        <a:rPr lang="en-US" sz="1100" dirty="0" smtClean="0">
                          <a:solidFill>
                            <a:schemeClr val="tx1"/>
                          </a:solidFill>
                        </a:rPr>
                        <a:t>Nevada</a:t>
                      </a:r>
                      <a:endParaRPr lang="en-US" sz="11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100" dirty="0" smtClean="0">
                          <a:solidFill>
                            <a:schemeClr val="tx1"/>
                          </a:solidFill>
                        </a:rPr>
                        <a:t>12.0</a:t>
                      </a:r>
                      <a:endParaRPr lang="en-US" sz="11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28600">
                <a:tc>
                  <a:txBody>
                    <a:bodyPr/>
                    <a:lstStyle/>
                    <a:p>
                      <a:r>
                        <a:rPr lang="en-US" sz="1100" dirty="0" smtClean="0">
                          <a:solidFill>
                            <a:schemeClr val="tx1"/>
                          </a:solidFill>
                        </a:rPr>
                        <a:t>New Hampshire</a:t>
                      </a:r>
                      <a:endParaRPr lang="en-US" sz="11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100" dirty="0" smtClean="0">
                          <a:solidFill>
                            <a:schemeClr val="tx1"/>
                          </a:solidFill>
                        </a:rPr>
                        <a:t>13.5</a:t>
                      </a:r>
                      <a:endParaRPr lang="en-US" sz="11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59080">
                <a:tc>
                  <a:txBody>
                    <a:bodyPr/>
                    <a:lstStyle/>
                    <a:p>
                      <a:r>
                        <a:rPr lang="en-US" sz="1100" dirty="0" smtClean="0">
                          <a:solidFill>
                            <a:schemeClr val="tx1"/>
                          </a:solidFill>
                        </a:rPr>
                        <a:t>New Jersey</a:t>
                      </a:r>
                      <a:endParaRPr lang="en-US" sz="11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100" dirty="0" smtClean="0">
                          <a:solidFill>
                            <a:schemeClr val="tx1"/>
                          </a:solidFill>
                        </a:rPr>
                        <a:t>13.5</a:t>
                      </a:r>
                      <a:endParaRPr lang="en-US" sz="11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3360">
                <a:tc>
                  <a:txBody>
                    <a:bodyPr/>
                    <a:lstStyle/>
                    <a:p>
                      <a:r>
                        <a:rPr lang="en-US" sz="1100" dirty="0" smtClean="0">
                          <a:solidFill>
                            <a:schemeClr val="tx1"/>
                          </a:solidFill>
                        </a:rPr>
                        <a:t>New Mexico</a:t>
                      </a:r>
                      <a:endParaRPr lang="en-US" sz="11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100" dirty="0" smtClean="0">
                          <a:solidFill>
                            <a:schemeClr val="tx1"/>
                          </a:solidFill>
                        </a:rPr>
                        <a:t>13.2</a:t>
                      </a:r>
                      <a:endParaRPr lang="en-US" sz="11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3840">
                <a:tc>
                  <a:txBody>
                    <a:bodyPr/>
                    <a:lstStyle/>
                    <a:p>
                      <a:r>
                        <a:rPr lang="en-US" sz="1100" dirty="0" smtClean="0">
                          <a:solidFill>
                            <a:schemeClr val="tx1"/>
                          </a:solidFill>
                        </a:rPr>
                        <a:t>New York</a:t>
                      </a:r>
                      <a:endParaRPr lang="en-US" sz="11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100" dirty="0" smtClean="0">
                          <a:solidFill>
                            <a:schemeClr val="tx1"/>
                          </a:solidFill>
                        </a:rPr>
                        <a:t>13.5</a:t>
                      </a:r>
                      <a:endParaRPr lang="en-US" sz="11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74320">
                <a:tc>
                  <a:txBody>
                    <a:bodyPr/>
                    <a:lstStyle/>
                    <a:p>
                      <a:r>
                        <a:rPr lang="en-US" sz="1100" dirty="0" smtClean="0">
                          <a:solidFill>
                            <a:schemeClr val="tx1"/>
                          </a:solidFill>
                        </a:rPr>
                        <a:t>North Carolina</a:t>
                      </a:r>
                      <a:endParaRPr lang="en-US" sz="11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100" dirty="0" smtClean="0">
                          <a:solidFill>
                            <a:schemeClr val="tx1"/>
                          </a:solidFill>
                        </a:rPr>
                        <a:t>12.9</a:t>
                      </a:r>
                      <a:endParaRPr lang="en-US" sz="11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70387">
                <a:tc>
                  <a:txBody>
                    <a:bodyPr/>
                    <a:lstStyle/>
                    <a:p>
                      <a:r>
                        <a:rPr lang="en-US" sz="1100" dirty="0" smtClean="0">
                          <a:solidFill>
                            <a:schemeClr val="tx1"/>
                          </a:solidFill>
                        </a:rPr>
                        <a:t>North Dakota</a:t>
                      </a:r>
                      <a:endParaRPr lang="en-US" sz="11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100" dirty="0" smtClean="0">
                          <a:solidFill>
                            <a:schemeClr val="tx1"/>
                          </a:solidFill>
                        </a:rPr>
                        <a:t>14.5</a:t>
                      </a:r>
                      <a:endParaRPr lang="en-US" sz="11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783348798"/>
              </p:ext>
            </p:extLst>
          </p:nvPr>
        </p:nvGraphicFramePr>
        <p:xfrm>
          <a:off x="4790607" y="1769266"/>
          <a:ext cx="1936243" cy="4475554"/>
        </p:xfrm>
        <a:graphic>
          <a:graphicData uri="http://schemas.openxmlformats.org/drawingml/2006/table">
            <a:tbl>
              <a:tblPr firstRow="1" bandRow="1">
                <a:tableStyleId>{5C22544A-7EE6-4342-B048-85BDC9FD1C3A}</a:tableStyleId>
              </a:tblPr>
              <a:tblGrid>
                <a:gridCol w="1216343"/>
                <a:gridCol w="719900"/>
              </a:tblGrid>
              <a:tr h="221791">
                <a:tc>
                  <a:txBody>
                    <a:bodyPr/>
                    <a:lstStyle/>
                    <a:p>
                      <a:r>
                        <a:rPr lang="en-US" sz="1100" dirty="0" smtClean="0">
                          <a:solidFill>
                            <a:schemeClr val="tx1"/>
                          </a:solidFill>
                        </a:rPr>
                        <a:t>State</a:t>
                      </a:r>
                      <a:endParaRPr lang="en-US" sz="11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100" dirty="0" smtClean="0">
                          <a:solidFill>
                            <a:schemeClr val="tx1"/>
                          </a:solidFill>
                        </a:rPr>
                        <a:t>Percent</a:t>
                      </a:r>
                      <a:endParaRPr lang="en-US" sz="11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4554">
                <a:tc>
                  <a:txBody>
                    <a:bodyPr/>
                    <a:lstStyle/>
                    <a:p>
                      <a:r>
                        <a:rPr lang="en-US" sz="1100" dirty="0" smtClean="0">
                          <a:solidFill>
                            <a:schemeClr val="tx1"/>
                          </a:solidFill>
                        </a:rPr>
                        <a:t>Ohio</a:t>
                      </a:r>
                      <a:endParaRPr lang="en-US" sz="11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100" dirty="0" smtClean="0">
                          <a:solidFill>
                            <a:schemeClr val="tx1"/>
                          </a:solidFill>
                        </a:rPr>
                        <a:t>14.1</a:t>
                      </a:r>
                      <a:endParaRPr lang="en-US" sz="11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28600">
                <a:tc>
                  <a:txBody>
                    <a:bodyPr/>
                    <a:lstStyle/>
                    <a:p>
                      <a:r>
                        <a:rPr lang="en-US" sz="1100" dirty="0" smtClean="0">
                          <a:solidFill>
                            <a:schemeClr val="tx1"/>
                          </a:solidFill>
                        </a:rPr>
                        <a:t>Oklahoma</a:t>
                      </a:r>
                      <a:endParaRPr lang="en-US" sz="11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100" dirty="0" smtClean="0">
                          <a:solidFill>
                            <a:schemeClr val="tx1"/>
                          </a:solidFill>
                        </a:rPr>
                        <a:t>13.5</a:t>
                      </a:r>
                      <a:endParaRPr lang="en-US" sz="11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59080">
                <a:tc>
                  <a:txBody>
                    <a:bodyPr/>
                    <a:lstStyle/>
                    <a:p>
                      <a:r>
                        <a:rPr lang="en-US" sz="1100" dirty="0" smtClean="0">
                          <a:solidFill>
                            <a:schemeClr val="tx1"/>
                          </a:solidFill>
                        </a:rPr>
                        <a:t>Oregon</a:t>
                      </a:r>
                      <a:endParaRPr lang="en-US" sz="11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100" dirty="0" smtClean="0">
                          <a:solidFill>
                            <a:schemeClr val="tx1"/>
                          </a:solidFill>
                        </a:rPr>
                        <a:t>13.9</a:t>
                      </a:r>
                      <a:endParaRPr lang="en-US" sz="11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3360">
                <a:tc>
                  <a:txBody>
                    <a:bodyPr/>
                    <a:lstStyle/>
                    <a:p>
                      <a:r>
                        <a:rPr lang="en-US" sz="1100" dirty="0" smtClean="0">
                          <a:solidFill>
                            <a:schemeClr val="tx1"/>
                          </a:solidFill>
                        </a:rPr>
                        <a:t>Pennsylvania</a:t>
                      </a:r>
                      <a:endParaRPr lang="en-US" sz="11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100" dirty="0" smtClean="0">
                          <a:solidFill>
                            <a:schemeClr val="tx1"/>
                          </a:solidFill>
                        </a:rPr>
                        <a:t>15.4</a:t>
                      </a:r>
                      <a:endParaRPr lang="en-US" sz="11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3840">
                <a:tc>
                  <a:txBody>
                    <a:bodyPr/>
                    <a:lstStyle/>
                    <a:p>
                      <a:r>
                        <a:rPr lang="en-US" sz="1100" dirty="0" smtClean="0">
                          <a:solidFill>
                            <a:schemeClr val="tx1"/>
                          </a:solidFill>
                        </a:rPr>
                        <a:t>Rhode Island</a:t>
                      </a:r>
                      <a:endParaRPr lang="en-US" sz="11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100" dirty="0" smtClean="0">
                          <a:solidFill>
                            <a:schemeClr val="tx1"/>
                          </a:solidFill>
                        </a:rPr>
                        <a:t>14.4</a:t>
                      </a:r>
                      <a:endParaRPr lang="en-US" sz="11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74320">
                <a:tc>
                  <a:txBody>
                    <a:bodyPr/>
                    <a:lstStyle/>
                    <a:p>
                      <a:r>
                        <a:rPr lang="en-US" sz="1100" dirty="0" smtClean="0">
                          <a:solidFill>
                            <a:schemeClr val="tx1"/>
                          </a:solidFill>
                        </a:rPr>
                        <a:t>South Carolina</a:t>
                      </a:r>
                      <a:endParaRPr lang="en-US" sz="11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100" dirty="0" smtClean="0">
                          <a:solidFill>
                            <a:schemeClr val="tx1"/>
                          </a:solidFill>
                        </a:rPr>
                        <a:t>13.7</a:t>
                      </a:r>
                      <a:endParaRPr lang="en-US" sz="11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28600">
                <a:tc>
                  <a:txBody>
                    <a:bodyPr/>
                    <a:lstStyle/>
                    <a:p>
                      <a:r>
                        <a:rPr lang="en-US" sz="1100" dirty="0" smtClean="0">
                          <a:solidFill>
                            <a:schemeClr val="tx1"/>
                          </a:solidFill>
                        </a:rPr>
                        <a:t>South Dakota</a:t>
                      </a:r>
                      <a:endParaRPr lang="en-US" sz="11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100" dirty="0" smtClean="0">
                          <a:solidFill>
                            <a:schemeClr val="tx1"/>
                          </a:solidFill>
                        </a:rPr>
                        <a:t>14.3</a:t>
                      </a:r>
                      <a:endParaRPr lang="en-US" sz="11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59080">
                <a:tc>
                  <a:txBody>
                    <a:bodyPr/>
                    <a:lstStyle/>
                    <a:p>
                      <a:r>
                        <a:rPr lang="en-US" sz="1100" dirty="0" smtClean="0">
                          <a:solidFill>
                            <a:schemeClr val="tx1"/>
                          </a:solidFill>
                        </a:rPr>
                        <a:t>Tennessee</a:t>
                      </a:r>
                      <a:endParaRPr lang="en-US" sz="11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100" dirty="0" smtClean="0">
                          <a:solidFill>
                            <a:schemeClr val="tx1"/>
                          </a:solidFill>
                        </a:rPr>
                        <a:t>13.4</a:t>
                      </a:r>
                      <a:endParaRPr lang="en-US" sz="11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3360">
                <a:tc>
                  <a:txBody>
                    <a:bodyPr/>
                    <a:lstStyle/>
                    <a:p>
                      <a:r>
                        <a:rPr lang="en-US" sz="1100" dirty="0" smtClean="0">
                          <a:solidFill>
                            <a:schemeClr val="tx1"/>
                          </a:solidFill>
                        </a:rPr>
                        <a:t>Texas</a:t>
                      </a:r>
                      <a:endParaRPr lang="en-US" sz="11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100" dirty="0" smtClean="0">
                          <a:solidFill>
                            <a:schemeClr val="tx1"/>
                          </a:solidFill>
                        </a:rPr>
                        <a:t>10.3</a:t>
                      </a:r>
                      <a:endParaRPr lang="en-US" sz="11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3840">
                <a:tc>
                  <a:txBody>
                    <a:bodyPr/>
                    <a:lstStyle/>
                    <a:p>
                      <a:r>
                        <a:rPr lang="en-US" sz="1100" dirty="0" smtClean="0">
                          <a:solidFill>
                            <a:schemeClr val="tx1"/>
                          </a:solidFill>
                        </a:rPr>
                        <a:t>Utah</a:t>
                      </a:r>
                      <a:endParaRPr lang="en-US" sz="11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100" dirty="0" smtClean="0">
                          <a:solidFill>
                            <a:schemeClr val="tx1"/>
                          </a:solidFill>
                        </a:rPr>
                        <a:t>9.0</a:t>
                      </a:r>
                      <a:endParaRPr lang="en-US" sz="11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74320">
                <a:tc>
                  <a:txBody>
                    <a:bodyPr/>
                    <a:lstStyle/>
                    <a:p>
                      <a:r>
                        <a:rPr lang="en-US" sz="1100" dirty="0" smtClean="0">
                          <a:solidFill>
                            <a:schemeClr val="tx1"/>
                          </a:solidFill>
                        </a:rPr>
                        <a:t>Vermont</a:t>
                      </a:r>
                      <a:endParaRPr lang="en-US" sz="11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100" dirty="0" smtClean="0">
                          <a:solidFill>
                            <a:schemeClr val="tx1"/>
                          </a:solidFill>
                        </a:rPr>
                        <a:t>14.6</a:t>
                      </a:r>
                      <a:endParaRPr lang="en-US" sz="11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28600">
                <a:tc>
                  <a:txBody>
                    <a:bodyPr/>
                    <a:lstStyle/>
                    <a:p>
                      <a:r>
                        <a:rPr lang="en-US" sz="1100" dirty="0" smtClean="0">
                          <a:solidFill>
                            <a:schemeClr val="tx1"/>
                          </a:solidFill>
                        </a:rPr>
                        <a:t>Virginia</a:t>
                      </a:r>
                      <a:endParaRPr lang="en-US" sz="11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100" dirty="0" smtClean="0">
                          <a:solidFill>
                            <a:schemeClr val="tx1"/>
                          </a:solidFill>
                        </a:rPr>
                        <a:t>12.2</a:t>
                      </a:r>
                      <a:endParaRPr lang="en-US" sz="11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59080">
                <a:tc>
                  <a:txBody>
                    <a:bodyPr/>
                    <a:lstStyle/>
                    <a:p>
                      <a:r>
                        <a:rPr lang="en-US" sz="1100" dirty="0" smtClean="0">
                          <a:solidFill>
                            <a:schemeClr val="tx1"/>
                          </a:solidFill>
                        </a:rPr>
                        <a:t>Washington</a:t>
                      </a:r>
                      <a:endParaRPr lang="en-US" sz="11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100" dirty="0" smtClean="0">
                          <a:solidFill>
                            <a:schemeClr val="tx1"/>
                          </a:solidFill>
                        </a:rPr>
                        <a:t>12.3</a:t>
                      </a:r>
                      <a:endParaRPr lang="en-US" sz="11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3360">
                <a:tc>
                  <a:txBody>
                    <a:bodyPr/>
                    <a:lstStyle/>
                    <a:p>
                      <a:r>
                        <a:rPr lang="en-US" sz="1100" dirty="0" smtClean="0">
                          <a:solidFill>
                            <a:schemeClr val="tx1"/>
                          </a:solidFill>
                        </a:rPr>
                        <a:t>West Virginia</a:t>
                      </a:r>
                      <a:endParaRPr lang="en-US" sz="11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100" dirty="0" smtClean="0">
                          <a:solidFill>
                            <a:schemeClr val="tx1"/>
                          </a:solidFill>
                        </a:rPr>
                        <a:t>16.0</a:t>
                      </a:r>
                      <a:endParaRPr lang="en-US" sz="11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3840">
                <a:tc>
                  <a:txBody>
                    <a:bodyPr/>
                    <a:lstStyle/>
                    <a:p>
                      <a:r>
                        <a:rPr lang="en-US" sz="1100" dirty="0" smtClean="0">
                          <a:solidFill>
                            <a:schemeClr val="tx1"/>
                          </a:solidFill>
                        </a:rPr>
                        <a:t>Wisconsin</a:t>
                      </a:r>
                      <a:endParaRPr lang="en-US" sz="11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100" dirty="0" smtClean="0">
                          <a:solidFill>
                            <a:schemeClr val="tx1"/>
                          </a:solidFill>
                        </a:rPr>
                        <a:t>13.8</a:t>
                      </a:r>
                      <a:endParaRPr lang="en-US" sz="11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74320">
                <a:tc>
                  <a:txBody>
                    <a:bodyPr/>
                    <a:lstStyle/>
                    <a:p>
                      <a:r>
                        <a:rPr lang="en-US" sz="1100" dirty="0" smtClean="0">
                          <a:solidFill>
                            <a:schemeClr val="tx1"/>
                          </a:solidFill>
                        </a:rPr>
                        <a:t>Wyoming</a:t>
                      </a:r>
                      <a:endParaRPr lang="en-US" sz="11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100" dirty="0" smtClean="0">
                          <a:solidFill>
                            <a:schemeClr val="tx1"/>
                          </a:solidFill>
                        </a:rPr>
                        <a:t>12.4</a:t>
                      </a:r>
                      <a:endParaRPr lang="en-US" sz="11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1" name="TextBox 10"/>
          <p:cNvSpPr txBox="1"/>
          <p:nvPr/>
        </p:nvSpPr>
        <p:spPr>
          <a:xfrm>
            <a:off x="6869257" y="5105400"/>
            <a:ext cx="2187677" cy="1200329"/>
          </a:xfrm>
          <a:prstGeom prst="rect">
            <a:avLst/>
          </a:prstGeom>
          <a:noFill/>
        </p:spPr>
        <p:txBody>
          <a:bodyPr wrap="square" rtlCol="0">
            <a:spAutoFit/>
          </a:bodyPr>
          <a:lstStyle/>
          <a:p>
            <a:r>
              <a:rPr lang="en-US" sz="1200" dirty="0" smtClean="0"/>
              <a:t>Data from </a:t>
            </a:r>
            <a:r>
              <a:rPr lang="en-US" sz="1200" i="1" dirty="0" smtClean="0"/>
              <a:t>Age and Sex Composition: 2010 Census Briefs; </a:t>
            </a:r>
            <a:r>
              <a:rPr lang="en-US" sz="1200" dirty="0" smtClean="0"/>
              <a:t>available online at https://www.census.gov/prod/cen2010/briefs/c2010br-03.pdf.</a:t>
            </a:r>
            <a:endParaRPr lang="en-US" sz="1200" dirty="0"/>
          </a:p>
        </p:txBody>
      </p:sp>
    </p:spTree>
    <p:extLst>
      <p:ext uri="{BB962C8B-B14F-4D97-AF65-F5344CB8AC3E}">
        <p14:creationId xmlns:p14="http://schemas.microsoft.com/office/powerpoint/2010/main" val="242038810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a:t>
            </a:r>
            <a:br>
              <a:rPr lang="en-US" sz="3600" b="1" dirty="0">
                <a:solidFill>
                  <a:schemeClr val="accent1"/>
                </a:solidFill>
              </a:rPr>
            </a:br>
            <a:r>
              <a:rPr lang="en-US" sz="3600" b="1" dirty="0">
                <a:solidFill>
                  <a:schemeClr val="accent1"/>
                </a:solidFill>
              </a:rPr>
              <a:t>How to make a histogram 2</a:t>
            </a:r>
            <a:endParaRPr lang="en-US" sz="3600" dirty="0"/>
          </a:p>
        </p:txBody>
      </p:sp>
      <p:sp>
        <p:nvSpPr>
          <p:cNvPr id="8" name="Rectangle 7"/>
          <p:cNvSpPr/>
          <p:nvPr/>
        </p:nvSpPr>
        <p:spPr>
          <a:xfrm>
            <a:off x="301752" y="1645920"/>
            <a:ext cx="8759952" cy="4524315"/>
          </a:xfrm>
          <a:prstGeom prst="rect">
            <a:avLst/>
          </a:prstGeom>
        </p:spPr>
        <p:txBody>
          <a:bodyPr wrap="square">
            <a:spAutoFit/>
          </a:bodyPr>
          <a:lstStyle/>
          <a:p>
            <a:pPr fontAlgn="auto">
              <a:spcBef>
                <a:spcPts val="0"/>
              </a:spcBef>
              <a:spcAft>
                <a:spcPts val="0"/>
              </a:spcAft>
              <a:defRPr/>
            </a:pPr>
            <a:r>
              <a:rPr lang="en-US" sz="2400" dirty="0"/>
              <a:t>To create a histogram of the data in Table 11.1, do the following:</a:t>
            </a:r>
          </a:p>
          <a:p>
            <a:pPr fontAlgn="auto">
              <a:spcBef>
                <a:spcPts val="0"/>
              </a:spcBef>
              <a:spcAft>
                <a:spcPts val="0"/>
              </a:spcAft>
              <a:defRPr/>
            </a:pPr>
            <a:endParaRPr lang="en-US" sz="2400" dirty="0"/>
          </a:p>
          <a:p>
            <a:pPr fontAlgn="auto">
              <a:spcBef>
                <a:spcPts val="0"/>
              </a:spcBef>
              <a:spcAft>
                <a:spcPts val="0"/>
              </a:spcAft>
              <a:defRPr/>
            </a:pPr>
            <a:r>
              <a:rPr lang="en-US" sz="2400" b="1" dirty="0"/>
              <a:t>Step 1.</a:t>
            </a:r>
            <a:r>
              <a:rPr lang="en-US" sz="2400" dirty="0"/>
              <a:t> </a:t>
            </a:r>
            <a:r>
              <a:rPr lang="en-US" sz="2400" b="1" dirty="0"/>
              <a:t>Divide the range of the data into classes of equal width. </a:t>
            </a:r>
            <a:r>
              <a:rPr lang="en-US" sz="2400" dirty="0"/>
              <a:t>The data in Table 11.1 range from 7.7 to 17.3, so we choose as our classes </a:t>
            </a:r>
          </a:p>
          <a:p>
            <a:pPr marL="1141413" fontAlgn="auto">
              <a:spcBef>
                <a:spcPts val="0"/>
              </a:spcBef>
              <a:spcAft>
                <a:spcPts val="0"/>
              </a:spcAft>
              <a:defRPr/>
            </a:pPr>
            <a:r>
              <a:rPr lang="en-US" sz="2400" dirty="0"/>
              <a:t>7.0 ≤ percentage over 65 &lt; 8.0 </a:t>
            </a:r>
          </a:p>
          <a:p>
            <a:pPr marL="1141413" fontAlgn="auto">
              <a:spcBef>
                <a:spcPts val="0"/>
              </a:spcBef>
              <a:spcAft>
                <a:spcPts val="0"/>
              </a:spcAft>
              <a:defRPr/>
            </a:pPr>
            <a:r>
              <a:rPr lang="en-US" sz="2400" dirty="0"/>
              <a:t>8.0 ≤ percentage over 65 &lt; 9.0  </a:t>
            </a:r>
          </a:p>
          <a:p>
            <a:pPr marL="1141413" fontAlgn="auto">
              <a:spcBef>
                <a:spcPts val="0"/>
              </a:spcBef>
              <a:spcAft>
                <a:spcPts val="0"/>
              </a:spcAft>
              <a:defRPr/>
            </a:pPr>
            <a:r>
              <a:rPr lang="en-US" sz="2400" dirty="0"/>
              <a:t>17.0 ≤ percentage over 65 &lt; 18.0 </a:t>
            </a:r>
          </a:p>
          <a:p>
            <a:pPr fontAlgn="auto">
              <a:spcBef>
                <a:spcPts val="0"/>
              </a:spcBef>
              <a:spcAft>
                <a:spcPts val="0"/>
              </a:spcAft>
              <a:defRPr/>
            </a:pPr>
            <a:endParaRPr lang="en-US" sz="2400" dirty="0"/>
          </a:p>
          <a:p>
            <a:pPr fontAlgn="auto">
              <a:spcBef>
                <a:spcPts val="0"/>
              </a:spcBef>
              <a:spcAft>
                <a:spcPts val="0"/>
              </a:spcAft>
              <a:defRPr/>
            </a:pPr>
            <a:r>
              <a:rPr lang="en-US" sz="2400" dirty="0"/>
              <a:t>Be sure to specify the classes precisely so that each individual falls into exactly one class. </a:t>
            </a:r>
          </a:p>
        </p:txBody>
      </p:sp>
    </p:spTree>
    <p:extLst>
      <p:ext uri="{BB962C8B-B14F-4D97-AF65-F5344CB8AC3E}">
        <p14:creationId xmlns:p14="http://schemas.microsoft.com/office/powerpoint/2010/main" val="223242183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a:t>
            </a:r>
            <a:br>
              <a:rPr lang="en-US" sz="3600" b="1" dirty="0">
                <a:solidFill>
                  <a:schemeClr val="accent1"/>
                </a:solidFill>
              </a:rPr>
            </a:br>
            <a:r>
              <a:rPr lang="en-US" sz="3600" b="1" dirty="0">
                <a:solidFill>
                  <a:schemeClr val="accent1"/>
                </a:solidFill>
              </a:rPr>
              <a:t>How to make a histogram 3</a:t>
            </a:r>
            <a:endParaRPr lang="en-US" sz="3600" dirty="0"/>
          </a:p>
        </p:txBody>
      </p:sp>
      <p:sp>
        <p:nvSpPr>
          <p:cNvPr id="8" name="Rectangle 7"/>
          <p:cNvSpPr/>
          <p:nvPr/>
        </p:nvSpPr>
        <p:spPr>
          <a:xfrm>
            <a:off x="301752" y="1737360"/>
            <a:ext cx="8610600" cy="830997"/>
          </a:xfrm>
          <a:prstGeom prst="rect">
            <a:avLst/>
          </a:prstGeom>
        </p:spPr>
        <p:txBody>
          <a:bodyPr wrap="square">
            <a:spAutoFit/>
          </a:bodyPr>
          <a:lstStyle/>
          <a:p>
            <a:pPr fontAlgn="auto">
              <a:spcBef>
                <a:spcPts val="0"/>
              </a:spcBef>
              <a:spcAft>
                <a:spcPts val="0"/>
              </a:spcAft>
              <a:defRPr/>
            </a:pPr>
            <a:r>
              <a:rPr lang="en-US" sz="2400" b="1" dirty="0"/>
              <a:t>Step 2.</a:t>
            </a:r>
            <a:r>
              <a:rPr lang="en-US" sz="2400" dirty="0"/>
              <a:t> </a:t>
            </a:r>
            <a:r>
              <a:rPr lang="en-US" sz="2400" b="1" dirty="0"/>
              <a:t>Count the number of individuals in each class.</a:t>
            </a:r>
            <a:r>
              <a:rPr lang="en-US" sz="2400" dirty="0"/>
              <a:t> Here are the counts: </a:t>
            </a:r>
          </a:p>
        </p:txBody>
      </p:sp>
      <p:graphicFrame>
        <p:nvGraphicFramePr>
          <p:cNvPr id="3" name="Table 2"/>
          <p:cNvGraphicFramePr>
            <a:graphicFrameLocks noGrp="1"/>
          </p:cNvGraphicFramePr>
          <p:nvPr>
            <p:extLst>
              <p:ext uri="{D42A27DB-BD31-4B8C-83A1-F6EECF244321}">
                <p14:modId xmlns:p14="http://schemas.microsoft.com/office/powerpoint/2010/main" val="2346000301"/>
              </p:ext>
            </p:extLst>
          </p:nvPr>
        </p:nvGraphicFramePr>
        <p:xfrm>
          <a:off x="457200" y="3034145"/>
          <a:ext cx="2590800" cy="1854200"/>
        </p:xfrm>
        <a:graphic>
          <a:graphicData uri="http://schemas.openxmlformats.org/drawingml/2006/table">
            <a:tbl>
              <a:tblPr firstRow="1" bandRow="1">
                <a:tableStyleId>{5C22544A-7EE6-4342-B048-85BDC9FD1C3A}</a:tableStyleId>
              </a:tblPr>
              <a:tblGrid>
                <a:gridCol w="1600200"/>
                <a:gridCol w="990600"/>
              </a:tblGrid>
              <a:tr h="370840">
                <a:tc>
                  <a:txBody>
                    <a:bodyPr/>
                    <a:lstStyle/>
                    <a:p>
                      <a:r>
                        <a:rPr lang="en-US" dirty="0" smtClean="0">
                          <a:solidFill>
                            <a:schemeClr val="tx1"/>
                          </a:solidFill>
                        </a:rPr>
                        <a:t>Class</a:t>
                      </a:r>
                      <a:endParaRPr lang="en-US"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Count</a:t>
                      </a:r>
                      <a:endParaRPr lang="en-US"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dirty="0" smtClean="0">
                          <a:solidFill>
                            <a:schemeClr val="tx1"/>
                          </a:solidFill>
                        </a:rPr>
                        <a:t>7.0 to 7.9</a:t>
                      </a:r>
                      <a:endParaRPr lang="en-US"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1</a:t>
                      </a:r>
                      <a:endParaRPr lang="en-US"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dirty="0" smtClean="0">
                          <a:solidFill>
                            <a:schemeClr val="tx1"/>
                          </a:solidFill>
                        </a:rPr>
                        <a:t>8.0 to 8.9</a:t>
                      </a:r>
                      <a:endParaRPr lang="en-US"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0</a:t>
                      </a:r>
                      <a:endParaRPr lang="en-US"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dirty="0" smtClean="0">
                          <a:solidFill>
                            <a:schemeClr val="tx1"/>
                          </a:solidFill>
                        </a:rPr>
                        <a:t>9.0 to 9.9</a:t>
                      </a:r>
                      <a:endParaRPr lang="en-US"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1</a:t>
                      </a:r>
                      <a:endParaRPr lang="en-US"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dirty="0" smtClean="0">
                          <a:solidFill>
                            <a:schemeClr val="tx1"/>
                          </a:solidFill>
                        </a:rPr>
                        <a:t>10.0 to 10.9</a:t>
                      </a:r>
                      <a:endParaRPr lang="en-US"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3</a:t>
                      </a:r>
                      <a:endParaRPr lang="en-US"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397579637"/>
              </p:ext>
            </p:extLst>
          </p:nvPr>
        </p:nvGraphicFramePr>
        <p:xfrm>
          <a:off x="3311652" y="3034145"/>
          <a:ext cx="2590800" cy="1854200"/>
        </p:xfrm>
        <a:graphic>
          <a:graphicData uri="http://schemas.openxmlformats.org/drawingml/2006/table">
            <a:tbl>
              <a:tblPr firstRow="1" bandRow="1">
                <a:tableStyleId>{5C22544A-7EE6-4342-B048-85BDC9FD1C3A}</a:tableStyleId>
              </a:tblPr>
              <a:tblGrid>
                <a:gridCol w="1600200"/>
                <a:gridCol w="990600"/>
              </a:tblGrid>
              <a:tr h="370840">
                <a:tc>
                  <a:txBody>
                    <a:bodyPr/>
                    <a:lstStyle/>
                    <a:p>
                      <a:r>
                        <a:rPr lang="en-US" dirty="0" smtClean="0">
                          <a:solidFill>
                            <a:schemeClr val="tx1"/>
                          </a:solidFill>
                        </a:rPr>
                        <a:t>Class</a:t>
                      </a:r>
                      <a:endParaRPr lang="en-US"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Count</a:t>
                      </a:r>
                      <a:endParaRPr lang="en-US"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dirty="0" smtClean="0">
                          <a:solidFill>
                            <a:schemeClr val="tx1"/>
                          </a:solidFill>
                        </a:rPr>
                        <a:t>11.0 to 11.9</a:t>
                      </a:r>
                      <a:endParaRPr lang="en-US"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1</a:t>
                      </a:r>
                      <a:endParaRPr lang="en-US"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dirty="0" smtClean="0">
                          <a:solidFill>
                            <a:schemeClr val="tx1"/>
                          </a:solidFill>
                        </a:rPr>
                        <a:t>12.0 to</a:t>
                      </a:r>
                      <a:r>
                        <a:rPr lang="en-US" baseline="0" dirty="0" smtClean="0">
                          <a:solidFill>
                            <a:schemeClr val="tx1"/>
                          </a:solidFill>
                        </a:rPr>
                        <a:t> 12.9</a:t>
                      </a:r>
                      <a:endParaRPr lang="en-US"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11</a:t>
                      </a:r>
                      <a:endParaRPr lang="en-US"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dirty="0" smtClean="0">
                          <a:solidFill>
                            <a:schemeClr val="tx1"/>
                          </a:solidFill>
                        </a:rPr>
                        <a:t>13.0 to 13.9</a:t>
                      </a:r>
                      <a:endParaRPr lang="en-US"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17</a:t>
                      </a:r>
                      <a:endParaRPr lang="en-US"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dirty="0" smtClean="0">
                          <a:solidFill>
                            <a:schemeClr val="tx1"/>
                          </a:solidFill>
                        </a:rPr>
                        <a:t>14.0 to 14.9</a:t>
                      </a:r>
                      <a:endParaRPr lang="en-US"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12</a:t>
                      </a:r>
                      <a:endParaRPr lang="en-US"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65865385"/>
              </p:ext>
            </p:extLst>
          </p:nvPr>
        </p:nvGraphicFramePr>
        <p:xfrm>
          <a:off x="6096000" y="3034145"/>
          <a:ext cx="2590800" cy="1483360"/>
        </p:xfrm>
        <a:graphic>
          <a:graphicData uri="http://schemas.openxmlformats.org/drawingml/2006/table">
            <a:tbl>
              <a:tblPr firstRow="1" bandRow="1">
                <a:tableStyleId>{5C22544A-7EE6-4342-B048-85BDC9FD1C3A}</a:tableStyleId>
              </a:tblPr>
              <a:tblGrid>
                <a:gridCol w="1600200"/>
                <a:gridCol w="990600"/>
              </a:tblGrid>
              <a:tr h="370840">
                <a:tc>
                  <a:txBody>
                    <a:bodyPr/>
                    <a:lstStyle/>
                    <a:p>
                      <a:r>
                        <a:rPr lang="en-US" dirty="0" smtClean="0">
                          <a:solidFill>
                            <a:schemeClr val="tx1"/>
                          </a:solidFill>
                        </a:rPr>
                        <a:t>Class</a:t>
                      </a:r>
                      <a:endParaRPr lang="en-US"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Count</a:t>
                      </a:r>
                      <a:endParaRPr lang="en-US"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dirty="0" smtClean="0">
                          <a:solidFill>
                            <a:schemeClr val="tx1"/>
                          </a:solidFill>
                        </a:rPr>
                        <a:t>15.0 to 15.9</a:t>
                      </a:r>
                      <a:endParaRPr lang="en-US"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2</a:t>
                      </a:r>
                      <a:endParaRPr lang="en-US"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dirty="0" smtClean="0">
                          <a:solidFill>
                            <a:schemeClr val="tx1"/>
                          </a:solidFill>
                        </a:rPr>
                        <a:t>16.0 to 16.9</a:t>
                      </a:r>
                      <a:endParaRPr lang="en-US"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1</a:t>
                      </a:r>
                      <a:endParaRPr lang="en-US"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dirty="0" smtClean="0">
                          <a:solidFill>
                            <a:schemeClr val="tx1"/>
                          </a:solidFill>
                        </a:rPr>
                        <a:t>17.0 to 17.9</a:t>
                      </a:r>
                      <a:endParaRPr lang="en-US"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1</a:t>
                      </a:r>
                      <a:endParaRPr lang="en-US"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89279605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a:t>
            </a:r>
            <a:br>
              <a:rPr lang="en-US" sz="3600" b="1" dirty="0">
                <a:solidFill>
                  <a:schemeClr val="accent1"/>
                </a:solidFill>
              </a:rPr>
            </a:br>
            <a:r>
              <a:rPr lang="en-US" sz="3600" b="1" dirty="0">
                <a:solidFill>
                  <a:schemeClr val="accent1"/>
                </a:solidFill>
              </a:rPr>
              <a:t>How to make a histogram 4</a:t>
            </a:r>
            <a:endParaRPr lang="en-US" sz="3600" dirty="0"/>
          </a:p>
        </p:txBody>
      </p:sp>
      <p:sp>
        <p:nvSpPr>
          <p:cNvPr id="8" name="Rectangle 7"/>
          <p:cNvSpPr/>
          <p:nvPr/>
        </p:nvSpPr>
        <p:spPr>
          <a:xfrm>
            <a:off x="301752" y="1737360"/>
            <a:ext cx="8759952" cy="3416320"/>
          </a:xfrm>
          <a:prstGeom prst="rect">
            <a:avLst/>
          </a:prstGeom>
        </p:spPr>
        <p:txBody>
          <a:bodyPr wrap="square">
            <a:spAutoFit/>
          </a:bodyPr>
          <a:lstStyle/>
          <a:p>
            <a:pPr fontAlgn="auto">
              <a:spcBef>
                <a:spcPts val="0"/>
              </a:spcBef>
              <a:spcAft>
                <a:spcPts val="0"/>
              </a:spcAft>
              <a:defRPr/>
            </a:pPr>
            <a:r>
              <a:rPr lang="en-US" sz="2400" b="1" dirty="0"/>
              <a:t>Step 3. Draw the histogram. </a:t>
            </a:r>
            <a:r>
              <a:rPr lang="en-US" sz="2400" dirty="0"/>
              <a:t>Mark on the horizontal axis the scale for the variable whose distribution you are displaying. That’s “Percentage of residents aged 65 and over” in this example. The scale runs from 5 to 20 because that range spans the classes we chose. The vertical axis contains the scale of counts. Each bar represents a class. The base of the bar covers the class, and the bar height is the class count. There is no horizontal space between the bars unless a class is empty so that its bar has height zero. </a:t>
            </a:r>
          </a:p>
        </p:txBody>
      </p:sp>
    </p:spTree>
    <p:extLst>
      <p:ext uri="{BB962C8B-B14F-4D97-AF65-F5344CB8AC3E}">
        <p14:creationId xmlns:p14="http://schemas.microsoft.com/office/powerpoint/2010/main" val="266222140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a:t>
            </a:r>
            <a:br>
              <a:rPr lang="en-US" sz="3600" b="1" dirty="0">
                <a:solidFill>
                  <a:schemeClr val="accent1"/>
                </a:solidFill>
              </a:rPr>
            </a:br>
            <a:r>
              <a:rPr lang="en-US" sz="3600" b="1" dirty="0">
                <a:solidFill>
                  <a:schemeClr val="accent1"/>
                </a:solidFill>
              </a:rPr>
              <a:t>How to make a histogram 5</a:t>
            </a:r>
            <a:endParaRPr lang="en-US" sz="3600" dirty="0"/>
          </a:p>
        </p:txBody>
      </p:sp>
      <p:sp>
        <p:nvSpPr>
          <p:cNvPr id="8" name="Rectangle 7"/>
          <p:cNvSpPr/>
          <p:nvPr/>
        </p:nvSpPr>
        <p:spPr>
          <a:xfrm>
            <a:off x="247498" y="1737360"/>
            <a:ext cx="8610600" cy="461665"/>
          </a:xfrm>
          <a:prstGeom prst="rect">
            <a:avLst/>
          </a:prstGeom>
        </p:spPr>
        <p:txBody>
          <a:bodyPr wrap="square">
            <a:spAutoFit/>
          </a:bodyPr>
          <a:lstStyle/>
          <a:p>
            <a:pPr fontAlgn="auto">
              <a:spcBef>
                <a:spcPts val="0"/>
              </a:spcBef>
              <a:spcAft>
                <a:spcPts val="0"/>
              </a:spcAft>
              <a:defRPr/>
            </a:pPr>
            <a:r>
              <a:rPr lang="en-US" sz="2400" dirty="0"/>
              <a:t>Figure 11.1 is our histogram.</a:t>
            </a:r>
          </a:p>
        </p:txBody>
      </p:sp>
      <p:pic>
        <p:nvPicPr>
          <p:cNvPr id="4" name="Picture 3" descr="A histogram shows the percent of residents in the age group of 65 and older. The horizontal axis represents ‘Percentage of residents 65 and older’ and the vertical axis represents ‘Number of States’. The data given in the histogram are as follows:&#10;Percent of residents, 7 to 8; Number of states, 1&#10;Percent of residents, 9 to 10; Number of states, 1&#10;Percent of residents, 10 to 11; Number of states, 3.5 ">
            <a:extLst>
              <a:ext uri="{FF2B5EF4-FFF2-40B4-BE49-F238E27FC236}">
                <a16:creationId xmlns:a16="http://schemas.microsoft.com/office/drawing/2014/main" xmlns="" id="{92538BE6-0CE9-4E39-B22C-BA19C4C3CC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1" y="2427625"/>
            <a:ext cx="6326340" cy="3818809"/>
          </a:xfrm>
          <a:prstGeom prst="rect">
            <a:avLst/>
          </a:prstGeom>
        </p:spPr>
      </p:pic>
    </p:spTree>
    <p:extLst>
      <p:ext uri="{BB962C8B-B14F-4D97-AF65-F5344CB8AC3E}">
        <p14:creationId xmlns:p14="http://schemas.microsoft.com/office/powerpoint/2010/main" val="4023001109"/>
      </p:ext>
    </p:extLst>
  </p:cSld>
  <p:clrMapOvr>
    <a:masterClrMapping/>
  </p:clrMapOvr>
  <p:transition>
    <p:fade/>
  </p:transition>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595959"/>
      </a:dk2>
      <a:lt2>
        <a:srgbClr val="EEECE1"/>
      </a:lt2>
      <a:accent1>
        <a:srgbClr val="800000"/>
      </a:accent1>
      <a:accent2>
        <a:srgbClr val="595959"/>
      </a:accent2>
      <a:accent3>
        <a:srgbClr val="800000"/>
      </a:accent3>
      <a:accent4>
        <a:srgbClr val="800000"/>
      </a:accent4>
      <a:accent5>
        <a:srgbClr val="800000"/>
      </a:accent5>
      <a:accent6>
        <a:srgbClr val="800000"/>
      </a:accent6>
      <a:hlink>
        <a:srgbClr val="800000"/>
      </a:hlink>
      <a:folHlink>
        <a:srgbClr val="80000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6440</TotalTime>
  <Words>2392</Words>
  <Application>Microsoft Office PowerPoint</Application>
  <PresentationFormat>On-screen Show (4:3)</PresentationFormat>
  <Paragraphs>328</Paragraphs>
  <Slides>32</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Times New Roman</vt:lpstr>
      <vt:lpstr>Office Theme</vt:lpstr>
      <vt:lpstr>Chapter 11</vt:lpstr>
      <vt:lpstr>Case Study: Displaying Distributions with Graphs 1</vt:lpstr>
      <vt:lpstr>Case Study: Displaying Distributions with Graphs 2</vt:lpstr>
      <vt:lpstr>Histograms 1 </vt:lpstr>
      <vt:lpstr>Example: How to make a histogram 1</vt:lpstr>
      <vt:lpstr>Example:  How to make a histogram 2</vt:lpstr>
      <vt:lpstr>Example:  How to make a histogram 3</vt:lpstr>
      <vt:lpstr>Example:  How to make a histogram 4</vt:lpstr>
      <vt:lpstr>Example:  How to make a histogram 5</vt:lpstr>
      <vt:lpstr>Histograms 2 </vt:lpstr>
      <vt:lpstr>Histograms 3 </vt:lpstr>
      <vt:lpstr>Interpreting Histograms 1 </vt:lpstr>
      <vt:lpstr>Interpreting Histograms 2 </vt:lpstr>
      <vt:lpstr>Interpreting Histograms 3 </vt:lpstr>
      <vt:lpstr>Interpreting Histograms 4 </vt:lpstr>
      <vt:lpstr>Interpreting Histograms 5 </vt:lpstr>
      <vt:lpstr>Example: Describing distributions </vt:lpstr>
      <vt:lpstr>Interpreting Histograms 6 </vt:lpstr>
      <vt:lpstr>Example: Lake elevation levels 1</vt:lpstr>
      <vt:lpstr>Example: Lake elevation levels 2 </vt:lpstr>
      <vt:lpstr>Example: Lake elevation levels 3 </vt:lpstr>
      <vt:lpstr>Example: Lake elevation levels 4 </vt:lpstr>
      <vt:lpstr>Example: Lake elevation levels 5 </vt:lpstr>
      <vt:lpstr>Interpreting Histograms 7 </vt:lpstr>
      <vt:lpstr>Interpreting Histograms 8 </vt:lpstr>
      <vt:lpstr>Stemplots 1 </vt:lpstr>
      <vt:lpstr>Stemplots 2 </vt:lpstr>
      <vt:lpstr>Example: Stemplot of the “65 and over” data 1</vt:lpstr>
      <vt:lpstr>Example: Stemplot of the “65 and over” data 2</vt:lpstr>
      <vt:lpstr>Example: Stemplot of the “65 and over” data 3</vt:lpstr>
      <vt:lpstr>Statistics in Summary 1 </vt:lpstr>
      <vt:lpstr>Statistics in Summary 2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Leslie Hendrix</dc:creator>
  <cp:lastModifiedBy>Newton, Andy</cp:lastModifiedBy>
  <cp:revision>513</cp:revision>
  <cp:lastPrinted>2011-08-21T16:22:14Z</cp:lastPrinted>
  <dcterms:created xsi:type="dcterms:W3CDTF">2009-09-07T22:06:52Z</dcterms:created>
  <dcterms:modified xsi:type="dcterms:W3CDTF">2019-09-19T17:29:49Z</dcterms:modified>
</cp:coreProperties>
</file>