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63" r:id="rId3"/>
    <p:sldId id="285" r:id="rId4"/>
    <p:sldId id="286" r:id="rId5"/>
    <p:sldId id="287" r:id="rId6"/>
    <p:sldId id="288" r:id="rId7"/>
    <p:sldId id="289" r:id="rId8"/>
    <p:sldId id="316" r:id="rId9"/>
    <p:sldId id="317" r:id="rId10"/>
    <p:sldId id="293" r:id="rId11"/>
    <p:sldId id="294" r:id="rId12"/>
    <p:sldId id="295" r:id="rId13"/>
    <p:sldId id="296" r:id="rId14"/>
    <p:sldId id="320" r:id="rId15"/>
    <p:sldId id="299" r:id="rId16"/>
    <p:sldId id="300" r:id="rId17"/>
    <p:sldId id="301" r:id="rId18"/>
    <p:sldId id="302" r:id="rId19"/>
    <p:sldId id="303" r:id="rId20"/>
    <p:sldId id="305" r:id="rId21"/>
    <p:sldId id="306" r:id="rId22"/>
    <p:sldId id="307" r:id="rId23"/>
    <p:sldId id="308" r:id="rId24"/>
    <p:sldId id="309" r:id="rId25"/>
    <p:sldId id="311" r:id="rId26"/>
    <p:sldId id="310" r:id="rId27"/>
    <p:sldId id="312" r:id="rId28"/>
    <p:sldId id="313" r:id="rId29"/>
    <p:sldId id="314" r:id="rId30"/>
    <p:sldId id="315" r:id="rId3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VL" initials="MVL"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00"/>
    <a:srgbClr val="000099"/>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84" autoAdjust="0"/>
    <p:restoredTop sz="88110" autoAdjust="0"/>
  </p:normalViewPr>
  <p:slideViewPr>
    <p:cSldViewPr>
      <p:cViewPr varScale="1">
        <p:scale>
          <a:sx n="63" d="100"/>
          <a:sy n="63" d="100"/>
        </p:scale>
        <p:origin x="78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9392F996-E157-48A5-AD60-1D000861AE6D}" type="datetimeFigureOut">
              <a:rPr lang="en-US"/>
              <a:pPr>
                <a:defRPr/>
              </a:pPr>
              <a:t>9/19/2019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749F40DC-3990-4AC2-B093-0273A73926C0}" type="slidenum">
              <a:rPr lang="en-US"/>
              <a:pPr>
                <a:defRPr/>
              </a:pPr>
              <a:t>‹#›</a:t>
            </a:fld>
            <a:endParaRPr lang="en-US"/>
          </a:p>
        </p:txBody>
      </p:sp>
    </p:spTree>
    <p:extLst>
      <p:ext uri="{BB962C8B-B14F-4D97-AF65-F5344CB8AC3E}">
        <p14:creationId xmlns:p14="http://schemas.microsoft.com/office/powerpoint/2010/main" val="668537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3BB63543-A998-4061-92DE-6CB9B3CB8413}" type="datetimeFigureOut">
              <a:rPr lang="en-US"/>
              <a:pPr>
                <a:defRPr/>
              </a:pPr>
              <a:t>9/19/2019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F92A0439-0397-4717-901F-9070B6CC3BBB}" type="slidenum">
              <a:rPr lang="en-US"/>
              <a:pPr>
                <a:defRPr/>
              </a:pPr>
              <a:t>‹#›</a:t>
            </a:fld>
            <a:endParaRPr lang="en-US"/>
          </a:p>
        </p:txBody>
      </p:sp>
    </p:spTree>
    <p:extLst>
      <p:ext uri="{BB962C8B-B14F-4D97-AF65-F5344CB8AC3E}">
        <p14:creationId xmlns:p14="http://schemas.microsoft.com/office/powerpoint/2010/main" val="3505475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0ADD357-17E6-4AF7-BD2F-D8E37AAD3460}"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162122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348091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057726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193710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29456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solidFill>
                  <a:prstClr val="black"/>
                </a:solidFill>
              </a:rPr>
              <a:pPr fontAlgn="base">
                <a:spcBef>
                  <a:spcPct val="0"/>
                </a:spcBef>
                <a:spcAft>
                  <a:spcPct val="0"/>
                </a:spcAft>
              </a:pPr>
              <a:t>14</a:t>
            </a:fld>
            <a:endParaRPr lang="en-US">
              <a:solidFill>
                <a:prstClr val="black"/>
              </a:solidFill>
            </a:endParaRPr>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276169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695745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955624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641730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94753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161813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319668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4086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681890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03954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920861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457232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141952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102995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26848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185746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62361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7222613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678523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028902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178587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200491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0455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solidFill>
                  <a:prstClr val="black"/>
                </a:solidFill>
              </a:rPr>
              <a:pPr fontAlgn="base">
                <a:spcBef>
                  <a:spcPct val="0"/>
                </a:spcBef>
                <a:spcAft>
                  <a:spcPct val="0"/>
                </a:spcAft>
              </a:pPr>
              <a:t>8</a:t>
            </a:fld>
            <a:endParaRPr lang="en-US">
              <a:solidFill>
                <a:prstClr val="black"/>
              </a:solidFill>
            </a:endParaRPr>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37345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solidFill>
                  <a:prstClr val="black"/>
                </a:solidFill>
              </a:rPr>
              <a:pPr fontAlgn="base">
                <a:spcBef>
                  <a:spcPct val="0"/>
                </a:spcBef>
                <a:spcAft>
                  <a:spcPct val="0"/>
                </a:spcAft>
              </a:pPr>
              <a:t>9</a:t>
            </a:fld>
            <a:endParaRPr lang="en-US">
              <a:solidFill>
                <a:prstClr val="black"/>
              </a:solidFill>
            </a:endParaRPr>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3011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62600" y="381000"/>
            <a:ext cx="3429000" cy="3276599"/>
          </a:xfrm>
        </p:spPr>
        <p:txBody>
          <a:bodyPr/>
          <a:lstStyle/>
          <a:p>
            <a:r>
              <a:rPr lang="en-US"/>
              <a:t>Click to edit Master title style</a:t>
            </a:r>
          </a:p>
        </p:txBody>
      </p:sp>
      <p:sp>
        <p:nvSpPr>
          <p:cNvPr id="3" name="Subtitle 2"/>
          <p:cNvSpPr>
            <a:spLocks noGrp="1"/>
          </p:cNvSpPr>
          <p:nvPr>
            <p:ph type="subTitle" idx="1"/>
          </p:nvPr>
        </p:nvSpPr>
        <p:spPr>
          <a:xfrm>
            <a:off x="5562600" y="3886200"/>
            <a:ext cx="3429000" cy="2438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4DE7AADC-A83A-4498-994F-CF81ECEE2E4A}" type="datetimeFigureOut">
              <a:rPr lang="en-US"/>
              <a:pPr>
                <a:defRPr/>
              </a:pPr>
              <a:t>9/19/2019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BCE00F1-CE10-4FDB-AFDA-56909ADE6F5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8A84E71D-6CCA-407E-9BFF-8B07158F48AB}" type="datetimeFigureOut">
              <a:rPr lang="en-US"/>
              <a:pPr>
                <a:defRPr/>
              </a:pPr>
              <a:t>9/19/2019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E056B5C-743C-4B7A-9135-BC7FA0D7565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143709A-90EF-4628-8D45-28E011F3DD8E}" type="datetimeFigureOut">
              <a:rPr lang="en-US"/>
              <a:pPr>
                <a:defRPr/>
              </a:pPr>
              <a:t>9/19/2019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94FC764-B872-4F6D-B418-41628BE91A7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4504909-FEE2-43DD-80BD-5193EA9DF581}" type="datetimeFigureOut">
              <a:rPr lang="en-US"/>
              <a:pPr>
                <a:defRPr/>
              </a:pPr>
              <a:t>9/19/2019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CB78FAAE-7963-4D8C-B9F6-FA4283184B2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EADBF40-69D7-4BA2-BA09-494260F4C4F5}" type="datetimeFigureOut">
              <a:rPr lang="en-US"/>
              <a:pPr>
                <a:defRPr/>
              </a:pPr>
              <a:t>9/19/2019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592DFDF4-5CD7-4705-BE20-A891CEFB664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08F2249-CACD-44D5-BE6F-AC392AFDC903}" type="datetimeFigureOut">
              <a:rPr lang="en-US"/>
              <a:pPr>
                <a:defRPr/>
              </a:pPr>
              <a:t>9/19/2019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4E79A31-CC49-497A-8F63-2E6A120574E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8D3D590D-07C9-4D7D-912F-AFB82159B9A0}" type="datetimeFigureOut">
              <a:rPr lang="en-US"/>
              <a:pPr>
                <a:defRPr/>
              </a:pPr>
              <a:t>9/19/2019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672A7EFA-49D0-4958-BF49-925A18DE29E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A790B06-C115-4FC5-8DB7-1089BA2F4D9F}" type="datetimeFigureOut">
              <a:rPr lang="en-US"/>
              <a:pPr>
                <a:defRPr/>
              </a:pPr>
              <a:t>9/19/2019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868234BE-32A7-45A6-AC27-03DB6265D35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61EF7CB7-0E4C-4A12-A8D0-778995197997}" type="datetimeFigureOut">
              <a:rPr lang="en-US"/>
              <a:pPr>
                <a:defRPr/>
              </a:pPr>
              <a:t>9/19/2019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31F3E1F-7D43-434D-941B-4A0C6778F4F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C99431E-CAF3-43B9-8748-64324EE86549}" type="datetimeFigureOut">
              <a:rPr lang="en-US"/>
              <a:pPr>
                <a:defRPr/>
              </a:pPr>
              <a:t>9/19/2019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12DDEC6D-7966-4726-9152-6672018A2BD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6FCB7FA-2752-42AA-8F83-773214FC2089}" type="datetimeFigureOut">
              <a:rPr lang="en-US"/>
              <a:pPr>
                <a:defRPr/>
              </a:pPr>
              <a:t>9/19/2019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B959094E-07BA-4B7C-AD92-1A4AE3AFD63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52400" cy="6858000"/>
          </a:xfrm>
          <a:prstGeom prst="rect">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F3EEE917-F8A9-4804-9FE7-5C1E9445FBC9}"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609600" y="609600"/>
            <a:ext cx="8077200" cy="2057400"/>
          </a:xfrm>
        </p:spPr>
        <p:txBody>
          <a:bodyPr/>
          <a:lstStyle/>
          <a:p>
            <a:r>
              <a:rPr lang="en-US" sz="7200" dirty="0"/>
              <a:t>Chapter 12</a:t>
            </a:r>
          </a:p>
        </p:txBody>
      </p:sp>
      <p:sp>
        <p:nvSpPr>
          <p:cNvPr id="15362" name="Subtitle 2"/>
          <p:cNvSpPr>
            <a:spLocks noGrp="1"/>
          </p:cNvSpPr>
          <p:nvPr>
            <p:ph type="subTitle" idx="1"/>
          </p:nvPr>
        </p:nvSpPr>
        <p:spPr>
          <a:xfrm>
            <a:off x="2895600" y="2971800"/>
            <a:ext cx="3505200" cy="2209800"/>
          </a:xfrm>
        </p:spPr>
        <p:txBody>
          <a:bodyPr/>
          <a:lstStyle/>
          <a:p>
            <a:r>
              <a:rPr lang="en-US" dirty="0">
                <a:solidFill>
                  <a:schemeClr val="tx1"/>
                </a:solidFill>
              </a:rPr>
              <a:t>Describing Distributions with Numbers</a:t>
            </a:r>
          </a:p>
          <a:p>
            <a:endParaRPr lang="en-US" dirty="0">
              <a:solidFill>
                <a:schemeClr val="tx1"/>
              </a:solidFill>
            </a:endParaRPr>
          </a:p>
          <a:p>
            <a:r>
              <a:rPr lang="en-US" i="1" dirty="0">
                <a:solidFill>
                  <a:schemeClr val="tx2"/>
                </a:solidFill>
              </a:rPr>
              <a:t>Lecture Slides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Median and Quartiles 2</a:t>
            </a:r>
            <a:br>
              <a:rPr lang="en-US" sz="3600" b="1" dirty="0">
                <a:solidFill>
                  <a:schemeClr val="accent1"/>
                </a:solidFill>
              </a:rPr>
            </a:br>
            <a:endParaRPr lang="en-US" sz="3600" dirty="0"/>
          </a:p>
        </p:txBody>
      </p:sp>
      <p:sp>
        <p:nvSpPr>
          <p:cNvPr id="8" name="Rectangle 7"/>
          <p:cNvSpPr/>
          <p:nvPr/>
        </p:nvSpPr>
        <p:spPr>
          <a:xfrm>
            <a:off x="301752" y="1280160"/>
            <a:ext cx="8759952" cy="5047536"/>
          </a:xfrm>
          <a:prstGeom prst="rect">
            <a:avLst/>
          </a:prstGeom>
        </p:spPr>
        <p:txBody>
          <a:bodyPr>
            <a:spAutoFit/>
          </a:bodyPr>
          <a:lstStyle/>
          <a:p>
            <a:r>
              <a:rPr lang="en-US" sz="2400" dirty="0"/>
              <a:t>The </a:t>
            </a:r>
            <a:r>
              <a:rPr lang="en-US" sz="2400" b="1" dirty="0">
                <a:solidFill>
                  <a:srgbClr val="8B0000"/>
                </a:solidFill>
              </a:rPr>
              <a:t>median (</a:t>
            </a:r>
            <a:r>
              <a:rPr lang="en-US" sz="2400" b="1" i="1" dirty="0">
                <a:solidFill>
                  <a:srgbClr val="8B0000"/>
                </a:solidFill>
              </a:rPr>
              <a:t>M</a:t>
            </a:r>
            <a:r>
              <a:rPr lang="en-US" sz="2400" b="1" dirty="0">
                <a:solidFill>
                  <a:srgbClr val="8B0000"/>
                </a:solidFill>
              </a:rPr>
              <a:t>)</a:t>
            </a:r>
            <a:r>
              <a:rPr lang="en-US" sz="2400" dirty="0"/>
              <a:t> is the midpoint of a distribution, the number such that one half of the observations is smaller and the other half is larger. To find the median of a distribution: </a:t>
            </a:r>
          </a:p>
          <a:p>
            <a:pPr marL="514350" indent="-514350">
              <a:buAutoNum type="arabicPeriod"/>
            </a:pPr>
            <a:r>
              <a:rPr lang="en-US" sz="2400" dirty="0"/>
              <a:t>Arrange all observations in order of size, from smallest to largest. </a:t>
            </a:r>
          </a:p>
          <a:p>
            <a:pPr marL="514350" indent="-514350">
              <a:buAutoNum type="arabicPeriod"/>
            </a:pPr>
            <a:r>
              <a:rPr lang="en-US" sz="2400" dirty="0"/>
              <a:t>If the number of observations </a:t>
            </a:r>
            <a:r>
              <a:rPr lang="en-US" sz="2400" i="1" dirty="0"/>
              <a:t>n</a:t>
            </a:r>
            <a:r>
              <a:rPr lang="en-US" sz="2400" dirty="0"/>
              <a:t> is odd, the median (</a:t>
            </a:r>
            <a:r>
              <a:rPr lang="en-US" sz="2400" i="1" dirty="0"/>
              <a:t>M)</a:t>
            </a:r>
            <a:r>
              <a:rPr lang="en-US" sz="2400" dirty="0"/>
              <a:t> is the center observation in the ordered list. Find the location of the median by counting (</a:t>
            </a:r>
            <a:r>
              <a:rPr lang="en-US" sz="2400" i="1" dirty="0"/>
              <a:t>n</a:t>
            </a:r>
            <a:r>
              <a:rPr lang="en-US" sz="2400" dirty="0"/>
              <a:t> + 1)/2 observations up from the bottom of the list. </a:t>
            </a:r>
          </a:p>
          <a:p>
            <a:pPr marL="514350" indent="-514350">
              <a:buAutoNum type="arabicPeriod"/>
            </a:pPr>
            <a:r>
              <a:rPr lang="en-US" sz="2400" dirty="0"/>
              <a:t>If the number of observations </a:t>
            </a:r>
            <a:r>
              <a:rPr lang="en-US" sz="2400" i="1" dirty="0"/>
              <a:t>n</a:t>
            </a:r>
            <a:r>
              <a:rPr lang="en-US" sz="2400" dirty="0"/>
              <a:t> is even, the median (</a:t>
            </a:r>
            <a:r>
              <a:rPr lang="en-US" sz="2400" i="1" dirty="0"/>
              <a:t>M</a:t>
            </a:r>
            <a:r>
              <a:rPr lang="en-US" sz="2400" dirty="0"/>
              <a:t>) is the average of the two center observations in the ordered list. The location of the median is again (</a:t>
            </a:r>
            <a:r>
              <a:rPr lang="en-US" sz="2400" i="1" dirty="0"/>
              <a:t>n</a:t>
            </a:r>
            <a:r>
              <a:rPr lang="en-US" sz="2400" dirty="0"/>
              <a:t> + 1)/2 from the bottom of the list. </a:t>
            </a:r>
            <a:endParaRPr lang="en-US" sz="2400" dirty="0">
              <a:latin typeface="+mj-lt"/>
              <a:cs typeface="Courier New" panose="02070309020205020404" pitchFamily="49" charset="0"/>
            </a:endParaRPr>
          </a:p>
        </p:txBody>
      </p:sp>
    </p:spTree>
    <p:extLst>
      <p:ext uri="{BB962C8B-B14F-4D97-AF65-F5344CB8AC3E}">
        <p14:creationId xmlns:p14="http://schemas.microsoft.com/office/powerpoint/2010/main" val="359366411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Median and Quartiles 3</a:t>
            </a:r>
            <a:br>
              <a:rPr lang="en-US" sz="3600" b="1" dirty="0">
                <a:solidFill>
                  <a:schemeClr val="accent1"/>
                </a:solidFill>
              </a:rPr>
            </a:br>
            <a:endParaRPr lang="en-US" sz="3600" dirty="0"/>
          </a:p>
        </p:txBody>
      </p:sp>
      <p:sp>
        <p:nvSpPr>
          <p:cNvPr id="8" name="Rectangle 7"/>
          <p:cNvSpPr/>
          <p:nvPr/>
        </p:nvSpPr>
        <p:spPr>
          <a:xfrm>
            <a:off x="301752" y="1280160"/>
            <a:ext cx="8759952" cy="4832092"/>
          </a:xfrm>
          <a:prstGeom prst="rect">
            <a:avLst/>
          </a:prstGeom>
        </p:spPr>
        <p:txBody>
          <a:bodyPr>
            <a:spAutoFit/>
          </a:bodyPr>
          <a:lstStyle/>
          <a:p>
            <a:r>
              <a:rPr lang="en-US" sz="2800" dirty="0"/>
              <a:t>The Census Bureau website provides data on income inequality. For example, it tells us that in 2013 the median income of Hispanic households was $40,963. That’s helpful but incomplete. </a:t>
            </a:r>
          </a:p>
          <a:p>
            <a:endParaRPr lang="en-US" sz="2800" dirty="0"/>
          </a:p>
          <a:p>
            <a:r>
              <a:rPr lang="en-US" sz="2800" dirty="0"/>
              <a:t>Do most Hispanic households earn close to this amount, or are the incomes very variable? </a:t>
            </a:r>
          </a:p>
          <a:p>
            <a:endParaRPr lang="en-US" sz="2800" dirty="0"/>
          </a:p>
          <a:p>
            <a:r>
              <a:rPr lang="en-US" sz="2800" dirty="0"/>
              <a:t>The simplest useful description of a distribution consists of both a measure of center and a measure of variability. </a:t>
            </a:r>
            <a:endParaRPr lang="en-US" sz="2500" dirty="0">
              <a:latin typeface="+mj-lt"/>
              <a:cs typeface="Courier New" panose="02070309020205020404" pitchFamily="49" charset="0"/>
            </a:endParaRPr>
          </a:p>
        </p:txBody>
      </p:sp>
    </p:spTree>
    <p:extLst>
      <p:ext uri="{BB962C8B-B14F-4D97-AF65-F5344CB8AC3E}">
        <p14:creationId xmlns:p14="http://schemas.microsoft.com/office/powerpoint/2010/main" val="200070481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Median and Quartiles 4</a:t>
            </a:r>
            <a:br>
              <a:rPr lang="en-US" sz="3600" b="1" dirty="0">
                <a:solidFill>
                  <a:schemeClr val="accent1"/>
                </a:solidFill>
              </a:rPr>
            </a:br>
            <a:endParaRPr lang="en-US" sz="3600" dirty="0"/>
          </a:p>
        </p:txBody>
      </p:sp>
      <p:sp>
        <p:nvSpPr>
          <p:cNvPr id="8" name="Rectangle 7"/>
          <p:cNvSpPr/>
          <p:nvPr/>
        </p:nvSpPr>
        <p:spPr>
          <a:xfrm>
            <a:off x="301752" y="1280160"/>
            <a:ext cx="8759952" cy="3970318"/>
          </a:xfrm>
          <a:prstGeom prst="rect">
            <a:avLst/>
          </a:prstGeom>
        </p:spPr>
        <p:txBody>
          <a:bodyPr>
            <a:spAutoFit/>
          </a:bodyPr>
          <a:lstStyle/>
          <a:p>
            <a:r>
              <a:rPr lang="en-US" sz="2800" dirty="0"/>
              <a:t>If we choose the median (the midpoint) to describe center, the quartiles (in particular, the difference between the quartiles) provide natural descriptions of variability. </a:t>
            </a:r>
          </a:p>
          <a:p>
            <a:endParaRPr lang="en-US" sz="2800" dirty="0"/>
          </a:p>
          <a:p>
            <a:r>
              <a:rPr lang="en-US" sz="2800" dirty="0"/>
              <a:t>The idea is clear: find the points one-quarter and three-quarters up the ordered list of observations. Again, we need a rule to make the idea precise. The rule for calculating the quartiles uses the rule for the median. </a:t>
            </a:r>
            <a:endParaRPr lang="en-US" sz="2500" dirty="0">
              <a:cs typeface="Courier New" panose="02070309020205020404" pitchFamily="49" charset="0"/>
            </a:endParaRPr>
          </a:p>
        </p:txBody>
      </p:sp>
    </p:spTree>
    <p:extLst>
      <p:ext uri="{BB962C8B-B14F-4D97-AF65-F5344CB8AC3E}">
        <p14:creationId xmlns:p14="http://schemas.microsoft.com/office/powerpoint/2010/main" val="40463225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Median and Quartiles 5</a:t>
            </a:r>
            <a:br>
              <a:rPr lang="en-US" sz="3600" b="1" dirty="0">
                <a:solidFill>
                  <a:schemeClr val="accent1"/>
                </a:solidFill>
              </a:rPr>
            </a:br>
            <a:endParaRPr lang="en-US" sz="3600" dirty="0"/>
          </a:p>
        </p:txBody>
      </p:sp>
      <p:sp>
        <p:nvSpPr>
          <p:cNvPr id="8" name="Rectangle 7"/>
          <p:cNvSpPr/>
          <p:nvPr/>
        </p:nvSpPr>
        <p:spPr>
          <a:xfrm>
            <a:off x="301752" y="1280160"/>
            <a:ext cx="8759952" cy="4893647"/>
          </a:xfrm>
          <a:prstGeom prst="rect">
            <a:avLst/>
          </a:prstGeom>
        </p:spPr>
        <p:txBody>
          <a:bodyPr>
            <a:spAutoFit/>
          </a:bodyPr>
          <a:lstStyle/>
          <a:p>
            <a:r>
              <a:rPr lang="en-US" sz="2400" dirty="0"/>
              <a:t>To calculate the quartiles: </a:t>
            </a:r>
          </a:p>
          <a:p>
            <a:pPr marL="514350" indent="-514350">
              <a:buAutoNum type="arabicPeriod"/>
            </a:pPr>
            <a:r>
              <a:rPr lang="en-US" sz="2400" dirty="0"/>
              <a:t>Arrange the observations in increasing order and locate the median (</a:t>
            </a:r>
            <a:r>
              <a:rPr lang="en-US" sz="2400" i="1" dirty="0"/>
              <a:t>M</a:t>
            </a:r>
            <a:r>
              <a:rPr lang="en-US" sz="2400" dirty="0"/>
              <a:t>) in the ordered list of observations. </a:t>
            </a:r>
          </a:p>
          <a:p>
            <a:pPr marL="514350" indent="-514350">
              <a:buAutoNum type="arabicPeriod"/>
            </a:pPr>
            <a:r>
              <a:rPr lang="en-US" sz="2400" dirty="0"/>
              <a:t>The first quartile (</a:t>
            </a:r>
            <a:r>
              <a:rPr lang="en-US" sz="2400" i="1" dirty="0"/>
              <a:t>Q</a:t>
            </a:r>
            <a:r>
              <a:rPr lang="en-US" sz="2400" i="1" baseline="-25000" dirty="0"/>
              <a:t>1</a:t>
            </a:r>
            <a:r>
              <a:rPr lang="en-US" sz="2400" dirty="0"/>
              <a:t>) is the median of the observations whose position in the ordered list is to the left of the location of the overall median. The overall median is not included in the observations considered to be to the left of the overall median. </a:t>
            </a:r>
          </a:p>
          <a:p>
            <a:pPr marL="514350" indent="-514350">
              <a:buAutoNum type="arabicPeriod"/>
            </a:pPr>
            <a:r>
              <a:rPr lang="en-US" sz="2400" dirty="0"/>
              <a:t>The third quartile (</a:t>
            </a:r>
            <a:r>
              <a:rPr lang="en-US" sz="2400" i="1" dirty="0"/>
              <a:t>Q</a:t>
            </a:r>
            <a:r>
              <a:rPr lang="en-US" sz="2400" i="1" baseline="-25000" dirty="0"/>
              <a:t>3</a:t>
            </a:r>
            <a:r>
              <a:rPr lang="en-US" sz="2400" dirty="0"/>
              <a:t>) is the median of the observations whose position in the ordered list is to the right of the location of the overall median. The overall median is not included in the observations considered to be to the right of the overall median. </a:t>
            </a:r>
            <a:endParaRPr lang="en-US" sz="2400" dirty="0">
              <a:cs typeface="Courier New" panose="02070309020205020404" pitchFamily="49" charset="0"/>
            </a:endParaRPr>
          </a:p>
        </p:txBody>
      </p:sp>
    </p:spTree>
    <p:extLst>
      <p:ext uri="{BB962C8B-B14F-4D97-AF65-F5344CB8AC3E}">
        <p14:creationId xmlns:p14="http://schemas.microsoft.com/office/powerpoint/2010/main" val="47880961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Example: Finding the quartiles</a:t>
            </a:r>
            <a:br>
              <a:rPr lang="en-US" sz="3600" b="1" dirty="0">
                <a:solidFill>
                  <a:schemeClr val="accent1"/>
                </a:solidFill>
              </a:rPr>
            </a:br>
            <a:endParaRPr lang="en-US" sz="3600" dirty="0"/>
          </a:p>
        </p:txBody>
      </p:sp>
      <p:sp>
        <p:nvSpPr>
          <p:cNvPr id="8" name="Rectangle 7"/>
          <p:cNvSpPr/>
          <p:nvPr/>
        </p:nvSpPr>
        <p:spPr>
          <a:xfrm>
            <a:off x="301752" y="990600"/>
            <a:ext cx="8759952" cy="2462213"/>
          </a:xfrm>
          <a:prstGeom prst="rect">
            <a:avLst/>
          </a:prstGeom>
        </p:spPr>
        <p:txBody>
          <a:bodyPr>
            <a:spAutoFit/>
          </a:bodyPr>
          <a:lstStyle/>
          <a:p>
            <a:pPr fontAlgn="base">
              <a:spcBef>
                <a:spcPct val="0"/>
              </a:spcBef>
              <a:spcAft>
                <a:spcPct val="0"/>
              </a:spcAft>
            </a:pPr>
            <a:r>
              <a:rPr lang="en-US" sz="2800" dirty="0">
                <a:solidFill>
                  <a:prstClr val="black"/>
                </a:solidFill>
                <a:latin typeface="Arial" charset="0"/>
              </a:rPr>
              <a:t>Find the quartiles for Hank Aaron’s home run distribution. </a:t>
            </a:r>
          </a:p>
          <a:p>
            <a:pPr fontAlgn="base">
              <a:spcBef>
                <a:spcPct val="0"/>
              </a:spcBef>
              <a:spcAft>
                <a:spcPct val="0"/>
              </a:spcAft>
            </a:pPr>
            <a:endParaRPr lang="en-US" sz="2800" dirty="0">
              <a:solidFill>
                <a:prstClr val="black"/>
              </a:solidFill>
              <a:latin typeface="Arial" charset="0"/>
            </a:endParaRPr>
          </a:p>
          <a:p>
            <a:pPr fontAlgn="base">
              <a:spcBef>
                <a:spcPct val="0"/>
              </a:spcBef>
              <a:spcAft>
                <a:spcPct val="0"/>
              </a:spcAft>
            </a:pPr>
            <a:endParaRPr lang="en-US" sz="2100" b="1" dirty="0" smtClean="0">
              <a:solidFill>
                <a:prstClr val="black"/>
              </a:solidFill>
              <a:latin typeface="Courier New" panose="02070309020205020404" pitchFamily="49" charset="0"/>
              <a:cs typeface="Courier New" panose="02070309020205020404" pitchFamily="49" charset="0"/>
            </a:endParaRPr>
          </a:p>
          <a:p>
            <a:pPr fontAlgn="base">
              <a:spcBef>
                <a:spcPct val="0"/>
              </a:spcBef>
              <a:spcAft>
                <a:spcPct val="0"/>
              </a:spcAft>
            </a:pPr>
            <a:endParaRPr lang="en-US" sz="2100" b="1" dirty="0">
              <a:solidFill>
                <a:prstClr val="black"/>
              </a:solidFill>
              <a:latin typeface="Courier New" panose="02070309020205020404" pitchFamily="49" charset="0"/>
              <a:cs typeface="Courier New" panose="02070309020205020404" pitchFamily="49" charset="0"/>
            </a:endParaRPr>
          </a:p>
          <a:p>
            <a:pPr fontAlgn="base">
              <a:spcBef>
                <a:spcPct val="0"/>
              </a:spcBef>
              <a:spcAft>
                <a:spcPct val="0"/>
              </a:spcAft>
            </a:pPr>
            <a:endParaRPr lang="en-US" sz="2800" dirty="0">
              <a:solidFill>
                <a:prstClr val="black"/>
              </a:solidFill>
              <a:latin typeface="Arial"/>
              <a:cs typeface="Courier New" panose="02070309020205020404" pitchFamily="49" charset="0"/>
            </a:endParaRPr>
          </a:p>
        </p:txBody>
      </p:sp>
      <p:pic>
        <p:nvPicPr>
          <p:cNvPr id="6" name="Picture 5" descr="A row of numbers is organized in ascending order, as follows: 10, 12, 13, 20, 24, 26, 27, 29, 30, 32, 34, 34, 38, 39, 39, 40, 40, 44, 44, 44, 44, 45, 47. The second 34 value is highlighted as the median."/>
          <p:cNvPicPr>
            <a:picLocks noChangeAspect="1"/>
          </p:cNvPicPr>
          <p:nvPr/>
        </p:nvPicPr>
        <p:blipFill>
          <a:blip r:embed="rId3"/>
          <a:stretch>
            <a:fillRect/>
          </a:stretch>
        </p:blipFill>
        <p:spPr>
          <a:xfrm>
            <a:off x="306832" y="2014160"/>
            <a:ext cx="8456168" cy="667153"/>
          </a:xfrm>
          <a:prstGeom prst="rect">
            <a:avLst/>
          </a:prstGeom>
        </p:spPr>
      </p:pic>
      <p:sp>
        <p:nvSpPr>
          <p:cNvPr id="19" name="Rectangle 18"/>
          <p:cNvSpPr/>
          <p:nvPr/>
        </p:nvSpPr>
        <p:spPr>
          <a:xfrm>
            <a:off x="384048" y="2911767"/>
            <a:ext cx="8531352" cy="954107"/>
          </a:xfrm>
          <a:prstGeom prst="rect">
            <a:avLst/>
          </a:prstGeom>
        </p:spPr>
        <p:txBody>
          <a:bodyPr wrap="square">
            <a:spAutoFit/>
          </a:bodyPr>
          <a:lstStyle/>
          <a:p>
            <a:pPr fontAlgn="base">
              <a:spcBef>
                <a:spcPct val="0"/>
              </a:spcBef>
              <a:spcAft>
                <a:spcPct val="0"/>
              </a:spcAft>
            </a:pPr>
            <a:r>
              <a:rPr lang="en-US" sz="2800" dirty="0" smtClean="0">
                <a:solidFill>
                  <a:prstClr val="black"/>
                </a:solidFill>
                <a:latin typeface="Arial"/>
                <a:cs typeface="Courier New" panose="02070309020205020404" pitchFamily="49" charset="0"/>
              </a:rPr>
              <a:t>There </a:t>
            </a:r>
            <a:r>
              <a:rPr lang="en-US" sz="2800" dirty="0">
                <a:solidFill>
                  <a:prstClr val="black"/>
                </a:solidFill>
                <a:latin typeface="Arial"/>
                <a:cs typeface="Courier New" panose="02070309020205020404" pitchFamily="49" charset="0"/>
              </a:rPr>
              <a:t>is an odd number of observations, so the median is the middle value</a:t>
            </a:r>
            <a:r>
              <a:rPr lang="en-US" sz="2800" dirty="0" smtClean="0">
                <a:solidFill>
                  <a:prstClr val="black"/>
                </a:solidFill>
                <a:latin typeface="Arial"/>
                <a:cs typeface="Courier New" panose="02070309020205020404" pitchFamily="49" charset="0"/>
              </a:rPr>
              <a:t>.</a:t>
            </a:r>
            <a:endParaRPr lang="en-US" sz="2800" dirty="0">
              <a:solidFill>
                <a:prstClr val="black"/>
              </a:solidFill>
              <a:latin typeface="Arial"/>
              <a:cs typeface="Courier New" panose="02070309020205020404" pitchFamily="49" charset="0"/>
            </a:endParaRPr>
          </a:p>
        </p:txBody>
      </p:sp>
      <p:sp>
        <p:nvSpPr>
          <p:cNvPr id="21" name="Rectangle 20"/>
          <p:cNvSpPr/>
          <p:nvPr/>
        </p:nvSpPr>
        <p:spPr>
          <a:xfrm>
            <a:off x="397186" y="4201798"/>
            <a:ext cx="8759952" cy="523220"/>
          </a:xfrm>
          <a:prstGeom prst="rect">
            <a:avLst/>
          </a:prstGeom>
        </p:spPr>
        <p:txBody>
          <a:bodyPr>
            <a:spAutoFit/>
          </a:bodyPr>
          <a:lstStyle/>
          <a:p>
            <a:pPr fontAlgn="base">
              <a:spcBef>
                <a:spcPct val="0"/>
              </a:spcBef>
              <a:spcAft>
                <a:spcPct val="0"/>
              </a:spcAft>
            </a:pPr>
            <a:r>
              <a:rPr lang="en-US" sz="2800" dirty="0" smtClean="0">
                <a:solidFill>
                  <a:prstClr val="black"/>
                </a:solidFill>
                <a:latin typeface="Arial"/>
                <a:cs typeface="Courier New" panose="02070309020205020404" pitchFamily="49" charset="0"/>
              </a:rPr>
              <a:t>The </a:t>
            </a:r>
            <a:r>
              <a:rPr lang="en-US" sz="2800" dirty="0">
                <a:solidFill>
                  <a:prstClr val="black"/>
                </a:solidFill>
                <a:latin typeface="Arial"/>
                <a:cs typeface="Courier New" panose="02070309020205020404" pitchFamily="49" charset="0"/>
              </a:rPr>
              <a:t>lower half of the data is</a:t>
            </a:r>
            <a:r>
              <a:rPr lang="en-US" sz="2800" dirty="0" smtClean="0">
                <a:solidFill>
                  <a:prstClr val="black"/>
                </a:solidFill>
                <a:latin typeface="Arial"/>
                <a:cs typeface="Courier New" panose="02070309020205020404" pitchFamily="49" charset="0"/>
              </a:rPr>
              <a:t>:</a:t>
            </a:r>
            <a:endParaRPr lang="en-US" sz="2800" dirty="0">
              <a:solidFill>
                <a:prstClr val="black"/>
              </a:solidFill>
              <a:latin typeface="Arial"/>
              <a:cs typeface="Courier New" panose="02070309020205020404" pitchFamily="49" charset="0"/>
            </a:endParaRPr>
          </a:p>
        </p:txBody>
      </p:sp>
      <p:pic>
        <p:nvPicPr>
          <p:cNvPr id="17" name="Picture 16" descr="A row of numbers if organized in ascending order, as follows: 10, 12, 13, 20, 24, 26, 27, 29, 30, 32, 34. The value 26 is denoted as the median."/>
          <p:cNvPicPr>
            <a:picLocks noChangeAspect="1"/>
          </p:cNvPicPr>
          <p:nvPr/>
        </p:nvPicPr>
        <p:blipFill>
          <a:blip r:embed="rId4"/>
          <a:stretch>
            <a:fillRect/>
          </a:stretch>
        </p:blipFill>
        <p:spPr>
          <a:xfrm>
            <a:off x="457200" y="4747722"/>
            <a:ext cx="4552569" cy="696768"/>
          </a:xfrm>
          <a:prstGeom prst="rect">
            <a:avLst/>
          </a:prstGeom>
        </p:spPr>
      </p:pic>
      <p:sp>
        <p:nvSpPr>
          <p:cNvPr id="20" name="Rectangle 19"/>
          <p:cNvSpPr/>
          <p:nvPr/>
        </p:nvSpPr>
        <p:spPr>
          <a:xfrm>
            <a:off x="457200" y="5396866"/>
            <a:ext cx="8759952" cy="954107"/>
          </a:xfrm>
          <a:prstGeom prst="rect">
            <a:avLst/>
          </a:prstGeom>
        </p:spPr>
        <p:txBody>
          <a:bodyPr>
            <a:spAutoFit/>
          </a:bodyPr>
          <a:lstStyle/>
          <a:p>
            <a:pPr fontAlgn="base">
              <a:spcBef>
                <a:spcPct val="0"/>
              </a:spcBef>
              <a:spcAft>
                <a:spcPct val="0"/>
              </a:spcAft>
            </a:pPr>
            <a:r>
              <a:rPr lang="en-US" sz="2800" dirty="0" smtClean="0">
                <a:solidFill>
                  <a:prstClr val="black"/>
                </a:solidFill>
                <a:latin typeface="Arial"/>
                <a:cs typeface="Courier New" panose="02070309020205020404" pitchFamily="49" charset="0"/>
              </a:rPr>
              <a:t>The </a:t>
            </a:r>
            <a:r>
              <a:rPr lang="en-US" sz="2800" dirty="0">
                <a:solidFill>
                  <a:prstClr val="black"/>
                </a:solidFill>
                <a:latin typeface="Arial"/>
                <a:cs typeface="Courier New" panose="02070309020205020404" pitchFamily="49" charset="0"/>
              </a:rPr>
              <a:t>upper half of the data is:</a:t>
            </a:r>
          </a:p>
          <a:p>
            <a:pPr fontAlgn="base">
              <a:spcBef>
                <a:spcPct val="0"/>
              </a:spcBef>
              <a:spcAft>
                <a:spcPct val="0"/>
              </a:spcAft>
            </a:pPr>
            <a:endParaRPr lang="en-US" sz="2800" dirty="0">
              <a:solidFill>
                <a:prstClr val="black"/>
              </a:solidFill>
              <a:latin typeface="Arial"/>
              <a:cs typeface="Courier New" panose="02070309020205020404" pitchFamily="49" charset="0"/>
            </a:endParaRPr>
          </a:p>
        </p:txBody>
      </p:sp>
      <p:pic>
        <p:nvPicPr>
          <p:cNvPr id="18" name="Picture 17" descr="A row of numbers is organized in ascending order, as follows: 38, 39, 39, 40, 40, 44, 44, 44, 44, 45, 47. The first 44 value is denoted as the median."/>
          <p:cNvPicPr>
            <a:picLocks noChangeAspect="1"/>
          </p:cNvPicPr>
          <p:nvPr/>
        </p:nvPicPr>
        <p:blipFill>
          <a:blip r:embed="rId5"/>
          <a:stretch>
            <a:fillRect/>
          </a:stretch>
        </p:blipFill>
        <p:spPr>
          <a:xfrm>
            <a:off x="457200" y="5920462"/>
            <a:ext cx="5143500" cy="548561"/>
          </a:xfrm>
          <a:prstGeom prst="rect">
            <a:avLst/>
          </a:prstGeom>
        </p:spPr>
      </p:pic>
    </p:spTree>
    <p:extLst>
      <p:ext uri="{BB962C8B-B14F-4D97-AF65-F5344CB8AC3E}">
        <p14:creationId xmlns:p14="http://schemas.microsoft.com/office/powerpoint/2010/main" val="3403322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365760"/>
            <a:ext cx="8229600" cy="1143000"/>
          </a:xfrm>
        </p:spPr>
        <p:txBody>
          <a:bodyPr/>
          <a:lstStyle/>
          <a:p>
            <a:r>
              <a:rPr lang="en-US" sz="3600" b="1" dirty="0">
                <a:solidFill>
                  <a:schemeClr val="accent1"/>
                </a:solidFill>
              </a:rPr>
              <a:t>Five-Number Summary </a:t>
            </a:r>
            <a:br>
              <a:rPr lang="en-US" sz="3600" b="1" dirty="0">
                <a:solidFill>
                  <a:schemeClr val="accent1"/>
                </a:solidFill>
              </a:rPr>
            </a:br>
            <a:r>
              <a:rPr lang="en-US" sz="3600" b="1" dirty="0">
                <a:solidFill>
                  <a:schemeClr val="accent1"/>
                </a:solidFill>
              </a:rPr>
              <a:t>and Boxplots 1</a:t>
            </a:r>
            <a:endParaRPr lang="en-US" sz="3600" dirty="0"/>
          </a:p>
        </p:txBody>
      </p:sp>
      <p:sp>
        <p:nvSpPr>
          <p:cNvPr id="8" name="Rectangle 7"/>
          <p:cNvSpPr/>
          <p:nvPr/>
        </p:nvSpPr>
        <p:spPr>
          <a:xfrm>
            <a:off x="228600" y="1692057"/>
            <a:ext cx="8915400" cy="3108543"/>
          </a:xfrm>
          <a:prstGeom prst="rect">
            <a:avLst/>
          </a:prstGeom>
        </p:spPr>
        <p:txBody>
          <a:bodyPr>
            <a:spAutoFit/>
          </a:bodyPr>
          <a:lstStyle/>
          <a:p>
            <a:r>
              <a:rPr lang="en-US" sz="2800" dirty="0"/>
              <a:t>The </a:t>
            </a:r>
            <a:r>
              <a:rPr lang="en-US" sz="2800" b="1" dirty="0">
                <a:solidFill>
                  <a:srgbClr val="8B0000"/>
                </a:solidFill>
              </a:rPr>
              <a:t>five-number summary</a:t>
            </a:r>
            <a:r>
              <a:rPr lang="en-US" sz="2800" dirty="0"/>
              <a:t> of a distribution consists of the smallest observation, the first quartile, the median, the third quartile, and the largest observation, written in order from smallest to largest. In symbols, the five-number summary is </a:t>
            </a:r>
          </a:p>
          <a:p>
            <a:endParaRPr lang="en-US" sz="2800" dirty="0"/>
          </a:p>
          <a:p>
            <a:pPr algn="ctr"/>
            <a:r>
              <a:rPr lang="en-US" sz="2800" dirty="0"/>
              <a:t>Minimum</a:t>
            </a:r>
            <a:r>
              <a:rPr lang="en-US" sz="2800" i="1" dirty="0"/>
              <a:t> Q</a:t>
            </a:r>
            <a:r>
              <a:rPr lang="en-US" sz="2800" i="1" baseline="-25000" dirty="0"/>
              <a:t>1</a:t>
            </a:r>
            <a:r>
              <a:rPr lang="en-US" sz="2800" i="1" dirty="0"/>
              <a:t> M Q</a:t>
            </a:r>
            <a:r>
              <a:rPr lang="en-US" sz="2800" i="1" baseline="-25000" dirty="0"/>
              <a:t>3</a:t>
            </a:r>
            <a:r>
              <a:rPr lang="en-US" sz="2800" i="1" dirty="0"/>
              <a:t> </a:t>
            </a:r>
            <a:r>
              <a:rPr lang="en-US" sz="2800" dirty="0"/>
              <a:t>Maximum</a:t>
            </a:r>
            <a:r>
              <a:rPr lang="en-US" sz="2800" i="1" dirty="0"/>
              <a:t> </a:t>
            </a:r>
            <a:endParaRPr lang="en-US" sz="2600" i="1" dirty="0">
              <a:cs typeface="Courier New" panose="02070309020205020404" pitchFamily="49" charset="0"/>
            </a:endParaRPr>
          </a:p>
        </p:txBody>
      </p:sp>
    </p:spTree>
    <p:extLst>
      <p:ext uri="{BB962C8B-B14F-4D97-AF65-F5344CB8AC3E}">
        <p14:creationId xmlns:p14="http://schemas.microsoft.com/office/powerpoint/2010/main" val="84192118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Five-Number Summary </a:t>
            </a:r>
            <a:br>
              <a:rPr lang="en-US" sz="3600" b="1" dirty="0">
                <a:solidFill>
                  <a:schemeClr val="accent1"/>
                </a:solidFill>
              </a:rPr>
            </a:br>
            <a:r>
              <a:rPr lang="en-US" sz="3600" b="1" dirty="0">
                <a:solidFill>
                  <a:schemeClr val="accent1"/>
                </a:solidFill>
              </a:rPr>
              <a:t>and Boxplots 2</a:t>
            </a:r>
            <a:endParaRPr lang="en-US" sz="3600" dirty="0"/>
          </a:p>
        </p:txBody>
      </p:sp>
      <p:sp>
        <p:nvSpPr>
          <p:cNvPr id="8" name="Rectangle 7"/>
          <p:cNvSpPr/>
          <p:nvPr/>
        </p:nvSpPr>
        <p:spPr>
          <a:xfrm>
            <a:off x="301752" y="1828800"/>
            <a:ext cx="8759952" cy="2677656"/>
          </a:xfrm>
          <a:prstGeom prst="rect">
            <a:avLst/>
          </a:prstGeom>
        </p:spPr>
        <p:txBody>
          <a:bodyPr>
            <a:spAutoFit/>
          </a:bodyPr>
          <a:lstStyle/>
          <a:p>
            <a:r>
              <a:rPr lang="en-US" sz="2800" dirty="0"/>
              <a:t>A </a:t>
            </a:r>
            <a:r>
              <a:rPr lang="en-US" sz="2800" b="1" dirty="0">
                <a:solidFill>
                  <a:srgbClr val="8B0000"/>
                </a:solidFill>
              </a:rPr>
              <a:t>boxplot </a:t>
            </a:r>
            <a:r>
              <a:rPr lang="en-US" sz="2800" dirty="0"/>
              <a:t>is a graph of the five-number summary. </a:t>
            </a:r>
          </a:p>
          <a:p>
            <a:endParaRPr lang="en-US" sz="2800" dirty="0"/>
          </a:p>
          <a:p>
            <a:pPr marL="457200" indent="-457200">
              <a:buFont typeface="Arial" panose="020B0604020202020204" pitchFamily="34" charset="0"/>
              <a:buChar char="•"/>
            </a:pPr>
            <a:r>
              <a:rPr lang="en-US" sz="2800" dirty="0"/>
              <a:t>A central box spans the quartiles. </a:t>
            </a:r>
          </a:p>
          <a:p>
            <a:pPr marL="457200" indent="-457200">
              <a:buFont typeface="Arial" panose="020B0604020202020204" pitchFamily="34" charset="0"/>
              <a:buChar char="•"/>
            </a:pPr>
            <a:r>
              <a:rPr lang="en-US" sz="2800" dirty="0"/>
              <a:t>A line in the box marks the median. </a:t>
            </a:r>
          </a:p>
          <a:p>
            <a:pPr marL="457200" indent="-457200">
              <a:buFont typeface="Arial" panose="020B0604020202020204" pitchFamily="34" charset="0"/>
              <a:buChar char="•"/>
            </a:pPr>
            <a:r>
              <a:rPr lang="en-US" sz="2800" dirty="0"/>
              <a:t>Lines extend from the box out to the smallest and largest observations. </a:t>
            </a:r>
            <a:endParaRPr lang="en-US" sz="2600" i="1" dirty="0">
              <a:cs typeface="Courier New" panose="02070309020205020404" pitchFamily="49" charset="0"/>
            </a:endParaRPr>
          </a:p>
        </p:txBody>
      </p:sp>
    </p:spTree>
    <p:extLst>
      <p:ext uri="{BB962C8B-B14F-4D97-AF65-F5344CB8AC3E}">
        <p14:creationId xmlns:p14="http://schemas.microsoft.com/office/powerpoint/2010/main" val="230703678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Five-Number Summary </a:t>
            </a:r>
            <a:br>
              <a:rPr lang="en-US" sz="3600" b="1" dirty="0">
                <a:solidFill>
                  <a:schemeClr val="accent1"/>
                </a:solidFill>
              </a:rPr>
            </a:br>
            <a:r>
              <a:rPr lang="en-US" sz="3600" b="1" dirty="0">
                <a:solidFill>
                  <a:schemeClr val="accent1"/>
                </a:solidFill>
              </a:rPr>
              <a:t>and Boxplots 3</a:t>
            </a:r>
            <a:endParaRPr lang="en-US" sz="3600" dirty="0"/>
          </a:p>
        </p:txBody>
      </p:sp>
      <p:sp>
        <p:nvSpPr>
          <p:cNvPr id="8" name="Rectangle 7"/>
          <p:cNvSpPr/>
          <p:nvPr/>
        </p:nvSpPr>
        <p:spPr>
          <a:xfrm>
            <a:off x="301752" y="1737360"/>
            <a:ext cx="8759952" cy="3785652"/>
          </a:xfrm>
          <a:prstGeom prst="rect">
            <a:avLst/>
          </a:prstGeom>
        </p:spPr>
        <p:txBody>
          <a:bodyPr>
            <a:spAutoFit/>
          </a:bodyPr>
          <a:lstStyle/>
          <a:p>
            <a:pPr indent="-457200"/>
            <a:r>
              <a:rPr lang="en-US" sz="2400" dirty="0"/>
              <a:t>Boxplots can be drawn horizontally or vertically. Be sure to include a numerical scale in the graph.</a:t>
            </a:r>
          </a:p>
          <a:p>
            <a:pPr indent="-457200"/>
            <a:endParaRPr lang="en-US" sz="2400" dirty="0"/>
          </a:p>
          <a:p>
            <a:pPr indent="-457200"/>
            <a:r>
              <a:rPr lang="en-US" sz="2400" dirty="0"/>
              <a:t>When you look at a boxplot, first locate the median, which marks the center of the distribution. Then look at the variability. </a:t>
            </a:r>
          </a:p>
          <a:p>
            <a:pPr indent="-457200"/>
            <a:endParaRPr lang="en-US" sz="2400" dirty="0"/>
          </a:p>
          <a:p>
            <a:pPr indent="-457200"/>
            <a:r>
              <a:rPr lang="en-US" sz="2400" dirty="0"/>
              <a:t>The quartiles (more precisely, the difference between the two quartiles) show the variability of the middle half of the data, and the extremes (the smallest and largest observations) indicate the variability of the entire data set. </a:t>
            </a:r>
          </a:p>
        </p:txBody>
      </p:sp>
    </p:spTree>
    <p:extLst>
      <p:ext uri="{BB962C8B-B14F-4D97-AF65-F5344CB8AC3E}">
        <p14:creationId xmlns:p14="http://schemas.microsoft.com/office/powerpoint/2010/main" val="102394705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Five-Number Summary </a:t>
            </a:r>
            <a:br>
              <a:rPr lang="en-US" sz="3600" b="1" dirty="0">
                <a:solidFill>
                  <a:schemeClr val="accent1"/>
                </a:solidFill>
              </a:rPr>
            </a:br>
            <a:r>
              <a:rPr lang="en-US" sz="3600" b="1" dirty="0">
                <a:solidFill>
                  <a:schemeClr val="accent1"/>
                </a:solidFill>
              </a:rPr>
              <a:t>and Boxplots 4</a:t>
            </a:r>
            <a:endParaRPr lang="en-US" sz="3600" dirty="0"/>
          </a:p>
        </p:txBody>
      </p:sp>
      <p:sp>
        <p:nvSpPr>
          <p:cNvPr id="8" name="Rectangle 7"/>
          <p:cNvSpPr/>
          <p:nvPr/>
        </p:nvSpPr>
        <p:spPr>
          <a:xfrm>
            <a:off x="301752" y="1645920"/>
            <a:ext cx="8759952" cy="1938992"/>
          </a:xfrm>
          <a:prstGeom prst="rect">
            <a:avLst/>
          </a:prstGeom>
        </p:spPr>
        <p:txBody>
          <a:bodyPr>
            <a:spAutoFit/>
          </a:bodyPr>
          <a:lstStyle/>
          <a:p>
            <a:pPr indent="-457200"/>
            <a:r>
              <a:rPr lang="en-US" sz="2400" dirty="0"/>
              <a:t>We see from Figure 12.2 that </a:t>
            </a:r>
            <a:r>
              <a:rPr lang="en-US" sz="2400" dirty="0" err="1"/>
              <a:t>Bonds’s</a:t>
            </a:r>
            <a:r>
              <a:rPr lang="en-US" sz="2400" dirty="0"/>
              <a:t> usual performance, as indicated by the median and the box that marks the middle half of the distribution, is similar to that of Aaron. We also see that the distribution for Aaron is less variable than the distribution for Bonds. </a:t>
            </a:r>
          </a:p>
        </p:txBody>
      </p:sp>
      <p:pic>
        <p:nvPicPr>
          <p:cNvPr id="4" name="Picture 3" descr="Boxplots compare the early home runs of Bonds and Aaron. The smaller part of the boxplot, starts from 27 home runs to 34 home runs; a line which marks the median, separates the smaller part of the box to the largest part on top of it. The larger part of the boxplot starts from 34 home runs to 45 home runs. A whisker above the plot ranges from 45 to 75 and a whisker beneath the plot ranges from 27 to 5. &#10;&#10;The second plot represents Aaron. The smaller part of the boxplot representing Aaron, starts from 25 home runs to 34 home runs; a line which marks the median, separates the smaller part of the box to the largest part on top of it. The larger part of the boxplot starts from 34 home runs to 45 home runs. A whisker above the plot ranges from 45 to 50 and a whisker beneath the plot ranges from 34 to 10. &#10;">
            <a:extLst>
              <a:ext uri="{FF2B5EF4-FFF2-40B4-BE49-F238E27FC236}">
                <a16:creationId xmlns:a16="http://schemas.microsoft.com/office/drawing/2014/main" xmlns="" id="{D52BB032-E14A-48EF-B0CC-553CBCFB31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3505200"/>
            <a:ext cx="5029200" cy="2788920"/>
          </a:xfrm>
          <a:prstGeom prst="rect">
            <a:avLst/>
          </a:prstGeom>
        </p:spPr>
      </p:pic>
    </p:spTree>
    <p:extLst>
      <p:ext uri="{BB962C8B-B14F-4D97-AF65-F5344CB8AC3E}">
        <p14:creationId xmlns:p14="http://schemas.microsoft.com/office/powerpoint/2010/main" val="23487231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Mean and Standard Deviation 1</a:t>
            </a:r>
            <a:br>
              <a:rPr lang="en-US" sz="3600" b="1" dirty="0">
                <a:solidFill>
                  <a:schemeClr val="accent1"/>
                </a:solidFill>
              </a:rPr>
            </a:br>
            <a:endParaRPr lang="en-US" sz="3600" dirty="0"/>
          </a:p>
        </p:txBody>
      </p:sp>
      <p:sp>
        <p:nvSpPr>
          <p:cNvPr id="8" name="Rectangle 7"/>
          <p:cNvSpPr/>
          <p:nvPr/>
        </p:nvSpPr>
        <p:spPr>
          <a:xfrm>
            <a:off x="301752" y="1188720"/>
            <a:ext cx="8759952" cy="4524315"/>
          </a:xfrm>
          <a:prstGeom prst="rect">
            <a:avLst/>
          </a:prstGeom>
        </p:spPr>
        <p:txBody>
          <a:bodyPr>
            <a:spAutoFit/>
          </a:bodyPr>
          <a:lstStyle/>
          <a:p>
            <a:r>
              <a:rPr lang="en-US" sz="2400" dirty="0"/>
              <a:t>The five-number summary is not the most common numerical description of a distribution. That distinction belongs to the combination of the mean to measure center and the standard deviation to measure variability. </a:t>
            </a:r>
          </a:p>
          <a:p>
            <a:endParaRPr lang="en-US" sz="2400" dirty="0"/>
          </a:p>
          <a:p>
            <a:r>
              <a:rPr lang="en-US" sz="2400" dirty="0"/>
              <a:t>The mean is the ordinary average of the observations. </a:t>
            </a:r>
          </a:p>
          <a:p>
            <a:endParaRPr lang="en-US" sz="2400" dirty="0"/>
          </a:p>
          <a:p>
            <a:r>
              <a:rPr lang="en-US" sz="2400" dirty="0"/>
              <a:t>The standard deviation gives the average distance of observations from the mean. </a:t>
            </a:r>
          </a:p>
          <a:p>
            <a:endParaRPr lang="en-US" sz="2400" dirty="0"/>
          </a:p>
          <a:p>
            <a:r>
              <a:rPr lang="en-US" sz="2400" dirty="0"/>
              <a:t>For now, just think of the standard deviation as “average distance from the mean” and leave the details to your calculator. </a:t>
            </a:r>
            <a:endParaRPr lang="en-US" sz="2400" dirty="0">
              <a:cs typeface="Courier New" panose="02070309020205020404" pitchFamily="49" charset="0"/>
            </a:endParaRPr>
          </a:p>
        </p:txBody>
      </p:sp>
    </p:spTree>
    <p:extLst>
      <p:ext uri="{BB962C8B-B14F-4D97-AF65-F5344CB8AC3E}">
        <p14:creationId xmlns:p14="http://schemas.microsoft.com/office/powerpoint/2010/main" val="19153472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sz="3600" b="1" dirty="0">
                <a:solidFill>
                  <a:schemeClr val="accent1"/>
                </a:solidFill>
              </a:rPr>
              <a:t>Case Study: Describing Distributions with Numbers 1</a:t>
            </a:r>
            <a:endParaRPr lang="en-US" sz="3600" dirty="0"/>
          </a:p>
        </p:txBody>
      </p:sp>
      <p:sp>
        <p:nvSpPr>
          <p:cNvPr id="8" name="Rectangle 7"/>
          <p:cNvSpPr/>
          <p:nvPr/>
        </p:nvSpPr>
        <p:spPr>
          <a:xfrm>
            <a:off x="301752" y="1776949"/>
            <a:ext cx="8759952" cy="3785651"/>
          </a:xfrm>
          <a:prstGeom prst="rect">
            <a:avLst/>
          </a:prstGeom>
        </p:spPr>
        <p:txBody>
          <a:bodyPr>
            <a:spAutoFit/>
          </a:bodyPr>
          <a:lstStyle/>
          <a:p>
            <a:r>
              <a:rPr lang="en-US" sz="2400" dirty="0"/>
              <a:t>Does education pay? We are told that people with more education earn more, on the average, than people with less education. </a:t>
            </a:r>
          </a:p>
          <a:p>
            <a:endParaRPr lang="en-US" sz="2400" dirty="0"/>
          </a:p>
          <a:p>
            <a:r>
              <a:rPr lang="en-US" sz="2400" dirty="0"/>
              <a:t>How much more? How can we answer this question? Data on income can be found at the Census Bureau website. </a:t>
            </a:r>
          </a:p>
          <a:p>
            <a:endParaRPr lang="en-US" sz="2400" dirty="0"/>
          </a:p>
          <a:p>
            <a:r>
              <a:rPr lang="en-US" sz="2400" dirty="0"/>
              <a:t>The data are estimates for the year 2013 of the total incomes of 136,641,000 people aged 25 and over, with earnings, and are based on the results of the Current Population Survey in 2014. </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Mean and </a:t>
            </a:r>
            <a:r>
              <a:rPr lang="en-US" sz="3600" b="1">
                <a:solidFill>
                  <a:schemeClr val="accent1"/>
                </a:solidFill>
              </a:rPr>
              <a:t>Standard Deviation 2</a:t>
            </a:r>
            <a:r>
              <a:rPr lang="en-US" sz="3600" b="1" dirty="0">
                <a:solidFill>
                  <a:schemeClr val="accent1"/>
                </a:solidFill>
              </a:rPr>
              <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descr="The slide shows the heading as “Mean and standard deviation”. The slide further shows an equation for mean, which is given as:&#10;Mean = x bar = sum of observations divided by n.&#10;Then, slide further reads as :&#10;To find the standard deviation, s, of n observations: &#10;1. Find the distance of each observation from the mean and square each of these distances. &#10;2. Average the squared distances by dividing their sum by n − 1. This average squared distance is called the variance. &#10;3. The standard deviation s is the square root of this average squared distance.&#10;"/>
              <p:cNvSpPr/>
              <p:nvPr/>
            </p:nvSpPr>
            <p:spPr>
              <a:xfrm>
                <a:off x="301752" y="1280160"/>
                <a:ext cx="8759952" cy="5220275"/>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𝑚𝑒𝑎𝑛</m:t>
                      </m:r>
                      <m:r>
                        <a:rPr lang="en-US" sz="2800" b="0" i="1" smtClean="0">
                          <a:latin typeface="Cambria Math" panose="02040503050406030204" pitchFamily="18" charset="0"/>
                        </a:rPr>
                        <m:t>=</m:t>
                      </m:r>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𝑠𝑢𝑚</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𝑜𝑏𝑠𝑒𝑟𝑣𝑎𝑡𝑖𝑜𝑛𝑠</m:t>
                          </m:r>
                        </m:num>
                        <m:den>
                          <m:r>
                            <a:rPr lang="en-US" sz="2800" b="0" i="1" smtClean="0">
                              <a:latin typeface="Cambria Math" panose="02040503050406030204" pitchFamily="18" charset="0"/>
                            </a:rPr>
                            <m:t>𝑛</m:t>
                          </m:r>
                        </m:den>
                      </m:f>
                    </m:oMath>
                  </m:oMathPara>
                </a14:m>
                <a:endParaRPr lang="en-US" sz="2800" dirty="0"/>
              </a:p>
              <a:p>
                <a:endParaRPr lang="en-US" sz="2800" dirty="0"/>
              </a:p>
              <a:p>
                <a:endParaRPr lang="en-US" sz="2800" dirty="0"/>
              </a:p>
              <a:p>
                <a:r>
                  <a:rPr lang="en-US" sz="2800" dirty="0"/>
                  <a:t>To find the standard deviation, </a:t>
                </a:r>
                <a:r>
                  <a:rPr lang="en-US" sz="2800" i="1" dirty="0"/>
                  <a:t>s</a:t>
                </a:r>
                <a:r>
                  <a:rPr lang="en-US" sz="2800" dirty="0"/>
                  <a:t>, of </a:t>
                </a:r>
                <a:r>
                  <a:rPr lang="en-US" sz="2800" i="1" dirty="0"/>
                  <a:t>n</a:t>
                </a:r>
                <a:r>
                  <a:rPr lang="en-US" sz="2800" dirty="0"/>
                  <a:t> observations: </a:t>
                </a:r>
              </a:p>
              <a:p>
                <a:pPr marL="514350" indent="-514350">
                  <a:buAutoNum type="arabicPeriod"/>
                </a:pPr>
                <a:r>
                  <a:rPr lang="en-US" sz="2800" dirty="0"/>
                  <a:t>Find the distance of each observation from the mean and square each of these distances. </a:t>
                </a:r>
              </a:p>
              <a:p>
                <a:pPr marL="514350" indent="-514350">
                  <a:buAutoNum type="arabicPeriod"/>
                </a:pPr>
                <a:r>
                  <a:rPr lang="en-US" sz="2800" dirty="0"/>
                  <a:t>Average the squared distances by dividing their sum by n − 1. This average squared distance is called the variance. </a:t>
                </a:r>
              </a:p>
              <a:p>
                <a:pPr marL="514350" indent="-514350">
                  <a:buAutoNum type="arabicPeriod"/>
                </a:pPr>
                <a:r>
                  <a:rPr lang="en-US" sz="2800" dirty="0"/>
                  <a:t>The standard deviation </a:t>
                </a:r>
                <a:r>
                  <a:rPr lang="en-US" sz="2800" i="1" dirty="0"/>
                  <a:t>s</a:t>
                </a:r>
                <a:r>
                  <a:rPr lang="en-US" sz="2800" dirty="0"/>
                  <a:t> is the square root of this average squared distance.</a:t>
                </a:r>
                <a:endParaRPr lang="en-US" sz="2600" dirty="0">
                  <a:cs typeface="Courier New" panose="02070309020205020404" pitchFamily="49" charset="0"/>
                </a:endParaRPr>
              </a:p>
            </p:txBody>
          </p:sp>
        </mc:Choice>
        <mc:Fallback xmlns="">
          <p:sp>
            <p:nvSpPr>
              <p:cNvPr id="8" name="Rectangle 7" descr="The slide shows the heading as “Mean and standard deviation”. The slide further shows an equation for mean, which is given as:&#10;Mean = x bar = sum of observations divided by n.&#10;Then, slide further reads as :&#10;To find the standard deviation, s, of n observations: &#10;1. Find the distance of each observation from the mean and square each of these distances. &#10;2. Average the squared distances by dividing their sum by n − 1. This average squared distance is called the variance. &#10;3. The standard deviation s is the square root of this average squared distance.&#10;"/>
              <p:cNvSpPr>
                <a:spLocks noRot="1" noChangeAspect="1" noMove="1" noResize="1" noEditPoints="1" noAdjustHandles="1" noChangeArrowheads="1" noChangeShapeType="1" noTextEdit="1"/>
              </p:cNvSpPr>
              <p:nvPr/>
            </p:nvSpPr>
            <p:spPr>
              <a:xfrm>
                <a:off x="301752" y="1280160"/>
                <a:ext cx="8759952" cy="5220275"/>
              </a:xfrm>
              <a:prstGeom prst="rect">
                <a:avLst/>
              </a:prstGeom>
              <a:blipFill>
                <a:blip r:embed="rId3"/>
                <a:stretch>
                  <a:fillRect l="-1461" b="-2336"/>
                </a:stretch>
              </a:blipFill>
            </p:spPr>
            <p:txBody>
              <a:bodyPr/>
              <a:lstStyle/>
              <a:p>
                <a:r>
                  <a:rPr lang="en-US">
                    <a:noFill/>
                  </a:rPr>
                  <a:t> </a:t>
                </a:r>
              </a:p>
            </p:txBody>
          </p:sp>
        </mc:Fallback>
      </mc:AlternateContent>
    </p:spTree>
    <p:extLst>
      <p:ext uri="{BB962C8B-B14F-4D97-AF65-F5344CB8AC3E}">
        <p14:creationId xmlns:p14="http://schemas.microsoft.com/office/powerpoint/2010/main" val="127712981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Finding the mean and standard deviation 1</a:t>
            </a:r>
            <a:endParaRPr lang="en-US" sz="3600" dirty="0"/>
          </a:p>
        </p:txBody>
      </p:sp>
      <mc:AlternateContent xmlns:mc="http://schemas.openxmlformats.org/markup-compatibility/2006" xmlns:a14="http://schemas.microsoft.com/office/drawing/2010/main">
        <mc:Choice Requires="a14">
          <p:sp>
            <p:nvSpPr>
              <p:cNvPr id="8" name="Rectangle 7" descr="The slide shows an example which reads as “The numbers of home runs Barry Bonds hit in his 22 major league seasons are ”&#10;16, 25, 24, 19, 33, 25, 34, 46, 37, 33, 42, 40, 37, 34, 49, 73, 46, 45, 45, 5, 26 and 28 &#10;To find the mean of these observations&#10;Mean is given by a formula mentioned as:&#10;X bar = sum of observations divided by n = 16 plus, 25 plus, dot dot dot, plus 28 and the whole is divided by 22 = 34.6 home runs.&#10;"/>
              <p:cNvSpPr/>
              <p:nvPr/>
            </p:nvSpPr>
            <p:spPr>
              <a:xfrm>
                <a:off x="301752" y="1554480"/>
                <a:ext cx="8759952" cy="4888069"/>
              </a:xfrm>
              <a:prstGeom prst="rect">
                <a:avLst/>
              </a:prstGeom>
            </p:spPr>
            <p:txBody>
              <a:bodyPr>
                <a:spAutoFit/>
              </a:bodyPr>
              <a:lstStyle/>
              <a:p>
                <a:r>
                  <a:rPr lang="en-US" sz="2800" dirty="0"/>
                  <a:t>The numbers of home runs Barry Bonds hit in his 22 major league seasons are </a:t>
                </a:r>
              </a:p>
              <a:p>
                <a:r>
                  <a:rPr lang="en-US" sz="2100" dirty="0"/>
                  <a:t>16 25 24 19 33 25 34 46 37 33 42 40 37 34 49 73 46 45 45 5 26 28 </a:t>
                </a:r>
              </a:p>
              <a:p>
                <a:endParaRPr lang="en-US" sz="2800" dirty="0"/>
              </a:p>
              <a:p>
                <a:r>
                  <a:rPr lang="en-US" sz="2800" dirty="0"/>
                  <a:t>To find the mean of these observations</a:t>
                </a:r>
              </a:p>
              <a:p>
                <a:endParaRPr lang="en-US" sz="2800" dirty="0">
                  <a:cs typeface="Courier New" panose="02070309020205020404" pitchFamily="49" charset="0"/>
                </a:endParaRPr>
              </a:p>
              <a:p>
                <a:pPr/>
                <a14:m>
                  <m:oMathPara xmlns:m="http://schemas.openxmlformats.org/officeDocument/2006/math">
                    <m:oMathParaPr>
                      <m:jc m:val="centerGroup"/>
                    </m:oMathParaPr>
                    <m:oMath xmlns:m="http://schemas.openxmlformats.org/officeDocument/2006/math">
                      <m:acc>
                        <m:accPr>
                          <m:chr m:val="̅"/>
                          <m:ctrlPr>
                            <a:rPr lang="en-US" sz="2600" i="1" smtClean="0">
                              <a:latin typeface="Cambria Math" panose="02040503050406030204" pitchFamily="18" charset="0"/>
                              <a:cs typeface="Courier New" panose="02070309020205020404" pitchFamily="49" charset="0"/>
                            </a:rPr>
                          </m:ctrlPr>
                        </m:accPr>
                        <m:e>
                          <m:r>
                            <a:rPr lang="en-US" sz="2600" b="0" i="1" smtClean="0">
                              <a:latin typeface="Cambria Math" panose="02040503050406030204" pitchFamily="18" charset="0"/>
                              <a:cs typeface="Courier New" panose="02070309020205020404" pitchFamily="49" charset="0"/>
                            </a:rPr>
                            <m:t>𝑥</m:t>
                          </m:r>
                        </m:e>
                      </m:acc>
                      <m:r>
                        <a:rPr lang="en-US" sz="2600" b="0" i="1" smtClean="0">
                          <a:latin typeface="Cambria Math" panose="02040503050406030204" pitchFamily="18" charset="0"/>
                          <a:cs typeface="Courier New" panose="02070309020205020404" pitchFamily="49" charset="0"/>
                        </a:rPr>
                        <m:t>=</m:t>
                      </m:r>
                      <m:f>
                        <m:fPr>
                          <m:ctrlPr>
                            <a:rPr lang="en-US" sz="2600" b="0" i="1" smtClean="0">
                              <a:latin typeface="Cambria Math" panose="02040503050406030204" pitchFamily="18" charset="0"/>
                              <a:cs typeface="Courier New" panose="02070309020205020404" pitchFamily="49" charset="0"/>
                            </a:rPr>
                          </m:ctrlPr>
                        </m:fPr>
                        <m:num>
                          <m:r>
                            <a:rPr lang="en-US" sz="2600" b="0" i="1" smtClean="0">
                              <a:latin typeface="Cambria Math" panose="02040503050406030204" pitchFamily="18" charset="0"/>
                              <a:cs typeface="Courier New" panose="02070309020205020404" pitchFamily="49" charset="0"/>
                            </a:rPr>
                            <m:t>𝑠𝑢𝑚</m:t>
                          </m:r>
                          <m:r>
                            <a:rPr lang="en-US" sz="2600" b="0" i="1" smtClean="0">
                              <a:latin typeface="Cambria Math" panose="02040503050406030204" pitchFamily="18" charset="0"/>
                              <a:cs typeface="Courier New" panose="02070309020205020404" pitchFamily="49" charset="0"/>
                            </a:rPr>
                            <m:t> </m:t>
                          </m:r>
                          <m:r>
                            <a:rPr lang="en-US" sz="2600" b="0" i="1" smtClean="0">
                              <a:latin typeface="Cambria Math" panose="02040503050406030204" pitchFamily="18" charset="0"/>
                              <a:cs typeface="Courier New" panose="02070309020205020404" pitchFamily="49" charset="0"/>
                            </a:rPr>
                            <m:t>𝑜𝑓</m:t>
                          </m:r>
                          <m:r>
                            <a:rPr lang="en-US" sz="2600" b="0" i="1" smtClean="0">
                              <a:latin typeface="Cambria Math" panose="02040503050406030204" pitchFamily="18" charset="0"/>
                              <a:cs typeface="Courier New" panose="02070309020205020404" pitchFamily="49" charset="0"/>
                            </a:rPr>
                            <m:t> </m:t>
                          </m:r>
                          <m:r>
                            <a:rPr lang="en-US" sz="2600" b="0" i="1" smtClean="0">
                              <a:latin typeface="Cambria Math" panose="02040503050406030204" pitchFamily="18" charset="0"/>
                              <a:cs typeface="Courier New" panose="02070309020205020404" pitchFamily="49" charset="0"/>
                            </a:rPr>
                            <m:t>𝑜𝑏𝑠𝑒𝑟𝑣𝑎𝑡𝑖𝑜𝑛𝑠</m:t>
                          </m:r>
                        </m:num>
                        <m:den>
                          <m:r>
                            <a:rPr lang="en-US" sz="2600" b="0" i="1" smtClean="0">
                              <a:latin typeface="Cambria Math" panose="02040503050406030204" pitchFamily="18" charset="0"/>
                              <a:cs typeface="Courier New" panose="02070309020205020404" pitchFamily="49" charset="0"/>
                            </a:rPr>
                            <m:t>𝑛</m:t>
                          </m:r>
                        </m:den>
                      </m:f>
                    </m:oMath>
                  </m:oMathPara>
                </a14:m>
                <a:endParaRPr lang="en-US" sz="2800" dirty="0">
                  <a:cs typeface="Courier New" panose="02070309020205020404" pitchFamily="49" charset="0"/>
                </a:endParaRPr>
              </a:p>
              <a:p>
                <a:endParaRPr lang="en-US" sz="2600" dirty="0">
                  <a:cs typeface="Courier New" panose="02070309020205020404" pitchFamily="49" charset="0"/>
                </a:endParaRPr>
              </a:p>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cs typeface="Courier New" panose="02070309020205020404" pitchFamily="49" charset="0"/>
                        </a:rPr>
                        <m:t>=</m:t>
                      </m:r>
                      <m:f>
                        <m:fPr>
                          <m:ctrlPr>
                            <a:rPr lang="en-US" sz="2600" b="0" i="1" smtClean="0">
                              <a:latin typeface="Cambria Math" panose="02040503050406030204" pitchFamily="18" charset="0"/>
                              <a:cs typeface="Courier New" panose="02070309020205020404" pitchFamily="49" charset="0"/>
                            </a:rPr>
                          </m:ctrlPr>
                        </m:fPr>
                        <m:num>
                          <m:r>
                            <a:rPr lang="en-US" sz="2600" b="0" i="1" smtClean="0">
                              <a:latin typeface="Cambria Math" panose="02040503050406030204" pitchFamily="18" charset="0"/>
                              <a:cs typeface="Courier New" panose="02070309020205020404" pitchFamily="49" charset="0"/>
                            </a:rPr>
                            <m:t>16+25+…+28</m:t>
                          </m:r>
                        </m:num>
                        <m:den>
                          <m:r>
                            <a:rPr lang="en-US" sz="2600" b="0" i="1" smtClean="0">
                              <a:latin typeface="Cambria Math" panose="02040503050406030204" pitchFamily="18" charset="0"/>
                              <a:cs typeface="Courier New" panose="02070309020205020404" pitchFamily="49" charset="0"/>
                            </a:rPr>
                            <m:t>22</m:t>
                          </m:r>
                        </m:den>
                      </m:f>
                    </m:oMath>
                  </m:oMathPara>
                </a14:m>
                <a:endParaRPr lang="en-US" sz="2600" b="0" dirty="0">
                  <a:cs typeface="Courier New" panose="02070309020205020404" pitchFamily="49" charset="0"/>
                </a:endParaRPr>
              </a:p>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cs typeface="Courier New" panose="02070309020205020404" pitchFamily="49" charset="0"/>
                        </a:rPr>
                        <m:t>=34.6 </m:t>
                      </m:r>
                      <m:r>
                        <a:rPr lang="en-US" sz="2600" b="0" i="1" smtClean="0">
                          <a:latin typeface="Cambria Math" panose="02040503050406030204" pitchFamily="18" charset="0"/>
                          <a:cs typeface="Courier New" panose="02070309020205020404" pitchFamily="49" charset="0"/>
                        </a:rPr>
                        <m:t>h𝑜𝑚𝑒</m:t>
                      </m:r>
                      <m:r>
                        <a:rPr lang="en-US" sz="2600" b="0" i="1" smtClean="0">
                          <a:latin typeface="Cambria Math" panose="02040503050406030204" pitchFamily="18" charset="0"/>
                          <a:cs typeface="Courier New" panose="02070309020205020404" pitchFamily="49" charset="0"/>
                        </a:rPr>
                        <m:t> </m:t>
                      </m:r>
                      <m:r>
                        <a:rPr lang="en-US" sz="2600" b="0" i="1" smtClean="0">
                          <a:latin typeface="Cambria Math" panose="02040503050406030204" pitchFamily="18" charset="0"/>
                          <a:cs typeface="Courier New" panose="02070309020205020404" pitchFamily="49" charset="0"/>
                        </a:rPr>
                        <m:t>𝑟𝑢𝑛𝑠</m:t>
                      </m:r>
                    </m:oMath>
                  </m:oMathPara>
                </a14:m>
                <a:endParaRPr lang="en-US" sz="2600" dirty="0">
                  <a:cs typeface="Courier New" panose="02070309020205020404" pitchFamily="49" charset="0"/>
                </a:endParaRPr>
              </a:p>
            </p:txBody>
          </p:sp>
        </mc:Choice>
        <mc:Fallback xmlns="">
          <p:sp>
            <p:nvSpPr>
              <p:cNvPr id="8" name="Rectangle 7" descr="The slide shows an example which reads as “The numbers of home runs Barry Bonds hit in his 22 major league seasons are ”&#10;16, 25, 24, 19, 33, 25, 34, 46, 37, 33, 42, 40, 37, 34, 49, 73, 46, 45, 45, 5, 26 and 28 &#10;To find the mean of these observations&#10;Mean is given by a formula mentioned as:&#10;X bar = sum of observations divided by n = 16 plus, 25 plus, dot dot dot, plus 28 and the whole is divided by 22 = 34.6 home runs.&#10;"/>
              <p:cNvSpPr>
                <a:spLocks noRot="1" noChangeAspect="1" noMove="1" noResize="1" noEditPoints="1" noAdjustHandles="1" noChangeArrowheads="1" noChangeShapeType="1" noTextEdit="1"/>
              </p:cNvSpPr>
              <p:nvPr/>
            </p:nvSpPr>
            <p:spPr>
              <a:xfrm>
                <a:off x="301752" y="1554480"/>
                <a:ext cx="8759952" cy="4888069"/>
              </a:xfrm>
              <a:prstGeom prst="rect">
                <a:avLst/>
              </a:prstGeom>
              <a:blipFill rotWithShape="0">
                <a:blip r:embed="rId3"/>
                <a:stretch>
                  <a:fillRect l="-1461" t="-1247"/>
                </a:stretch>
              </a:blipFill>
            </p:spPr>
            <p:txBody>
              <a:bodyPr/>
              <a:lstStyle/>
              <a:p>
                <a:r>
                  <a:rPr lang="en-US">
                    <a:noFill/>
                  </a:rPr>
                  <a:t> </a:t>
                </a:r>
              </a:p>
            </p:txBody>
          </p:sp>
        </mc:Fallback>
      </mc:AlternateContent>
    </p:spTree>
    <p:extLst>
      <p:ext uri="{BB962C8B-B14F-4D97-AF65-F5344CB8AC3E}">
        <p14:creationId xmlns:p14="http://schemas.microsoft.com/office/powerpoint/2010/main" val="298059042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Example: Finding the mean and standard deviation 2</a:t>
            </a:r>
            <a:endParaRPr lang="en-US" sz="3600" dirty="0"/>
          </a:p>
        </p:txBody>
      </p:sp>
      <p:sp>
        <p:nvSpPr>
          <p:cNvPr id="8" name="Rectangle 7"/>
          <p:cNvSpPr/>
          <p:nvPr/>
        </p:nvSpPr>
        <p:spPr>
          <a:xfrm>
            <a:off x="301752" y="1554480"/>
            <a:ext cx="8759952" cy="954107"/>
          </a:xfrm>
          <a:prstGeom prst="rect">
            <a:avLst/>
          </a:prstGeom>
        </p:spPr>
        <p:txBody>
          <a:bodyPr>
            <a:spAutoFit/>
          </a:bodyPr>
          <a:lstStyle/>
          <a:p>
            <a:r>
              <a:rPr lang="en-US" sz="2800" dirty="0"/>
              <a:t>To find the standard deviation of these observations:</a:t>
            </a:r>
          </a:p>
          <a:p>
            <a:endParaRPr lang="en-US" sz="2800" dirty="0">
              <a:cs typeface="Courier New" panose="02070309020205020404" pitchFamily="49" charset="0"/>
            </a:endParaRPr>
          </a:p>
        </p:txBody>
      </p:sp>
      <p:pic>
        <p:nvPicPr>
          <p:cNvPr id="2" name="Picture 1" descr="This figure shows the standard deviation of the observations.&#10;For observation 16, squared distance from mean is given as, whole square of 16 minus 34.6, which is equal to the whole square of minus 18.6, equals to 345.96.&#10;For observation 25, squared distance from mean is given as, whole square of 25 minus 34.6, which is equal to the whole square of minus 9.6, equals to 92.16.&#10;And so on .....&#10;For observation 28, squared distance from mean is given as, whole square of 28 minus 34.6, which is equal to the whole square of minus 6.6, equals to 43.56.&#10;And the sum total is given as 4139.12.&#10;"/>
          <p:cNvPicPr>
            <a:picLocks noChangeAspect="1"/>
          </p:cNvPicPr>
          <p:nvPr/>
        </p:nvPicPr>
        <p:blipFill>
          <a:blip r:embed="rId3" cstate="print"/>
          <a:stretch>
            <a:fillRect/>
          </a:stretch>
        </p:blipFill>
        <p:spPr>
          <a:xfrm>
            <a:off x="914400" y="2194560"/>
            <a:ext cx="7406640" cy="4189151"/>
          </a:xfrm>
          <a:prstGeom prst="rect">
            <a:avLst/>
          </a:prstGeom>
        </p:spPr>
      </p:pic>
    </p:spTree>
    <p:extLst>
      <p:ext uri="{BB962C8B-B14F-4D97-AF65-F5344CB8AC3E}">
        <p14:creationId xmlns:p14="http://schemas.microsoft.com/office/powerpoint/2010/main" val="206692642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Finding the mean and standard </a:t>
            </a:r>
            <a:r>
              <a:rPr lang="en-US" sz="3600" b="1">
                <a:solidFill>
                  <a:schemeClr val="accent1"/>
                </a:solidFill>
              </a:rPr>
              <a:t>deviation 3</a:t>
            </a:r>
            <a:endParaRPr lang="en-US" sz="3600" dirty="0"/>
          </a:p>
        </p:txBody>
      </p:sp>
      <mc:AlternateContent xmlns:mc="http://schemas.openxmlformats.org/markup-compatibility/2006" xmlns:a14="http://schemas.microsoft.com/office/drawing/2010/main">
        <mc:Choice Requires="a14">
          <p:sp>
            <p:nvSpPr>
              <p:cNvPr id="8" name="Rectangle 7" descr="The slide shows an example which reads as:&#10;The average is 4139.12 divided by 21 = 197.1&#10;Notice that we “average” by dividing by one less than the number of observations. Finally, the standard deviation is the square root of this number:&#10;S = square root of 197.1 = 14.04 home runs."/>
              <p:cNvSpPr/>
              <p:nvPr/>
            </p:nvSpPr>
            <p:spPr>
              <a:xfrm>
                <a:off x="301752" y="1828800"/>
                <a:ext cx="8759952" cy="3397661"/>
              </a:xfrm>
              <a:prstGeom prst="rect">
                <a:avLst/>
              </a:prstGeom>
            </p:spPr>
            <p:txBody>
              <a:bodyPr>
                <a:spAutoFit/>
              </a:bodyPr>
              <a:lstStyle/>
              <a:p>
                <a:r>
                  <a:rPr lang="en-US" sz="2800" dirty="0"/>
                  <a:t>The average is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4139.12</m:t>
                        </m:r>
                      </m:num>
                      <m:den>
                        <m:r>
                          <a:rPr lang="en-US" sz="2800" b="0" i="1" smtClean="0">
                            <a:latin typeface="Cambria Math" panose="02040503050406030204" pitchFamily="18" charset="0"/>
                          </a:rPr>
                          <m:t>21</m:t>
                        </m:r>
                      </m:den>
                    </m:f>
                    <m:r>
                      <a:rPr lang="en-US" sz="2800" b="0" i="1" smtClean="0">
                        <a:latin typeface="Cambria Math" panose="02040503050406030204" pitchFamily="18" charset="0"/>
                      </a:rPr>
                      <m:t>=197.1</m:t>
                    </m:r>
                  </m:oMath>
                </a14:m>
                <a:r>
                  <a:rPr lang="en-US" sz="2800" dirty="0"/>
                  <a:t>  </a:t>
                </a:r>
              </a:p>
              <a:p>
                <a:endParaRPr lang="en-US" sz="2800" dirty="0"/>
              </a:p>
              <a:p>
                <a:r>
                  <a:rPr lang="en-US" sz="2800" dirty="0"/>
                  <a:t>Notice that we “average” by dividing by one less than the number of observations. Finally, the standard deviation is the square root of this number:</a:t>
                </a:r>
              </a:p>
              <a:p>
                <a:endParaRPr lang="en-US" sz="2800" dirty="0">
                  <a:cs typeface="Courier New" panose="02070309020205020404" pitchFamily="49"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Courier New" panose="02070309020205020404" pitchFamily="49" charset="0"/>
                        </a:rPr>
                        <m:t>𝑠</m:t>
                      </m:r>
                      <m:r>
                        <a:rPr lang="en-US" sz="2800" b="0" i="1" smtClean="0">
                          <a:latin typeface="Cambria Math" panose="02040503050406030204" pitchFamily="18" charset="0"/>
                          <a:cs typeface="Courier New" panose="02070309020205020404" pitchFamily="49" charset="0"/>
                        </a:rPr>
                        <m:t>=</m:t>
                      </m:r>
                      <m:rad>
                        <m:radPr>
                          <m:degHide m:val="on"/>
                          <m:ctrlPr>
                            <a:rPr lang="en-US" sz="2800" b="0" i="1" smtClean="0">
                              <a:latin typeface="Cambria Math" panose="02040503050406030204" pitchFamily="18" charset="0"/>
                              <a:cs typeface="Courier New" panose="02070309020205020404" pitchFamily="49" charset="0"/>
                            </a:rPr>
                          </m:ctrlPr>
                        </m:radPr>
                        <m:deg/>
                        <m:e>
                          <m:r>
                            <a:rPr lang="en-US" sz="2800" b="0" i="1" smtClean="0">
                              <a:latin typeface="Cambria Math" panose="02040503050406030204" pitchFamily="18" charset="0"/>
                              <a:cs typeface="Courier New" panose="02070309020205020404" pitchFamily="49" charset="0"/>
                            </a:rPr>
                            <m:t>197.1</m:t>
                          </m:r>
                        </m:e>
                      </m:rad>
                      <m:r>
                        <a:rPr lang="en-US" sz="2800" b="0" i="1" smtClean="0">
                          <a:latin typeface="Cambria Math" panose="02040503050406030204" pitchFamily="18" charset="0"/>
                          <a:cs typeface="Courier New" panose="02070309020205020404" pitchFamily="49" charset="0"/>
                        </a:rPr>
                        <m:t>=14.04 </m:t>
                      </m:r>
                      <m:r>
                        <a:rPr lang="en-US" sz="2800" b="0" i="1" smtClean="0">
                          <a:latin typeface="Cambria Math" panose="02040503050406030204" pitchFamily="18" charset="0"/>
                          <a:cs typeface="Courier New" panose="02070309020205020404" pitchFamily="49" charset="0"/>
                        </a:rPr>
                        <m:t>h𝑜𝑚𝑒</m:t>
                      </m:r>
                      <m:r>
                        <a:rPr lang="en-US" sz="2800" b="0" i="1" smtClean="0">
                          <a:latin typeface="Cambria Math" panose="02040503050406030204" pitchFamily="18" charset="0"/>
                          <a:cs typeface="Courier New" panose="02070309020205020404" pitchFamily="49" charset="0"/>
                        </a:rPr>
                        <m:t> </m:t>
                      </m:r>
                      <m:r>
                        <a:rPr lang="en-US" sz="2800" b="0" i="1" smtClean="0">
                          <a:latin typeface="Cambria Math" panose="02040503050406030204" pitchFamily="18" charset="0"/>
                          <a:cs typeface="Courier New" panose="02070309020205020404" pitchFamily="49" charset="0"/>
                        </a:rPr>
                        <m:t>𝑟𝑢𝑛𝑠</m:t>
                      </m:r>
                    </m:oMath>
                  </m:oMathPara>
                </a14:m>
                <a:endParaRPr lang="en-US" sz="2800" dirty="0">
                  <a:cs typeface="Courier New" panose="02070309020205020404" pitchFamily="49" charset="0"/>
                </a:endParaRPr>
              </a:p>
            </p:txBody>
          </p:sp>
        </mc:Choice>
        <mc:Fallback xmlns="">
          <p:sp>
            <p:nvSpPr>
              <p:cNvPr id="8" name="Rectangle 7" descr="The slide shows an example which reads as:&#10;The average is 4139.12 divided by 21 = 197.1&#10;Notice that we “average” by dividing by one less than the number of observations. Finally, the standard deviation is the square root of this number:&#10;S = square root of 197.1 = 14.04 home runs."/>
              <p:cNvSpPr>
                <a:spLocks noRot="1" noChangeAspect="1" noMove="1" noResize="1" noEditPoints="1" noAdjustHandles="1" noChangeArrowheads="1" noChangeShapeType="1" noTextEdit="1"/>
              </p:cNvSpPr>
              <p:nvPr/>
            </p:nvSpPr>
            <p:spPr>
              <a:xfrm>
                <a:off x="301752" y="1828800"/>
                <a:ext cx="8759952" cy="3397661"/>
              </a:xfrm>
              <a:prstGeom prst="rect">
                <a:avLst/>
              </a:prstGeom>
              <a:blipFill rotWithShape="0">
                <a:blip r:embed="rId3"/>
                <a:stretch>
                  <a:fillRect l="-1461"/>
                </a:stretch>
              </a:blipFill>
            </p:spPr>
            <p:txBody>
              <a:bodyPr/>
              <a:lstStyle/>
              <a:p>
                <a:r>
                  <a:rPr lang="en-US">
                    <a:noFill/>
                  </a:rPr>
                  <a:t> </a:t>
                </a:r>
              </a:p>
            </p:txBody>
          </p:sp>
        </mc:Fallback>
      </mc:AlternateContent>
    </p:spTree>
    <p:extLst>
      <p:ext uri="{BB962C8B-B14F-4D97-AF65-F5344CB8AC3E}">
        <p14:creationId xmlns:p14="http://schemas.microsoft.com/office/powerpoint/2010/main" val="17410228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Mean and Standard Deviation 3</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188720"/>
                <a:ext cx="8759952" cy="5324535"/>
              </a:xfrm>
              <a:prstGeom prst="rect">
                <a:avLst/>
              </a:prstGeom>
            </p:spPr>
            <p:txBody>
              <a:bodyPr>
                <a:spAutoFit/>
              </a:bodyPr>
              <a:lstStyle/>
              <a:p>
                <a:r>
                  <a:rPr lang="en-US" sz="2800" dirty="0"/>
                  <a:t>Properties of the standard deviation </a:t>
                </a:r>
                <a:r>
                  <a:rPr lang="en-US" sz="2800" i="1" dirty="0"/>
                  <a:t>s </a:t>
                </a:r>
              </a:p>
              <a:p>
                <a:endParaRPr lang="en-US" sz="2000" dirty="0"/>
              </a:p>
              <a:p>
                <a:pPr marL="457200" indent="-457200">
                  <a:buFont typeface="Arial" panose="020B0604020202020204" pitchFamily="34" charset="0"/>
                  <a:buChar char="•"/>
                </a:pPr>
                <a:r>
                  <a:rPr lang="en-US" sz="2800" i="1" dirty="0"/>
                  <a:t>s</a:t>
                </a:r>
                <a:r>
                  <a:rPr lang="en-US" sz="2800" dirty="0"/>
                  <a:t> measures variability about the mean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oMath>
                </a14:m>
                <a:r>
                  <a:rPr lang="en-US" sz="2800" dirty="0"/>
                  <a:t>. </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800" dirty="0"/>
                  <a:t>Use </a:t>
                </a:r>
                <a:r>
                  <a:rPr lang="en-US" sz="2800" i="1" dirty="0"/>
                  <a:t>s</a:t>
                </a:r>
                <a:r>
                  <a:rPr lang="en-US" sz="2800" dirty="0"/>
                  <a:t> to describe the variability of a distribution only when you use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oMath>
                </a14:m>
                <a:r>
                  <a:rPr lang="en-US" sz="2800" dirty="0"/>
                  <a:t> to describe the center. </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800" i="1" dirty="0"/>
                  <a:t>s</a:t>
                </a:r>
                <a:r>
                  <a:rPr lang="en-US" sz="2800" dirty="0"/>
                  <a:t> = 0 only when there is no variability. This happens only when all observations have the same value. So standard deviation zero means no variability at all. Otherwise </a:t>
                </a:r>
                <a:r>
                  <a:rPr lang="en-US" sz="2800" i="1" dirty="0"/>
                  <a:t>s</a:t>
                </a:r>
                <a:r>
                  <a:rPr lang="en-US" sz="2800" dirty="0"/>
                  <a:t> &gt; 0. As the observations become more variable about their mean, </a:t>
                </a:r>
                <a:r>
                  <a:rPr lang="en-US" sz="2800" i="1" dirty="0"/>
                  <a:t>s</a:t>
                </a:r>
                <a:r>
                  <a:rPr lang="en-US" sz="2800" dirty="0"/>
                  <a:t> gets larger.</a:t>
                </a:r>
                <a:endParaRPr lang="en-US" sz="2800" dirty="0">
                  <a:cs typeface="Courier New" panose="02070309020205020404" pitchFamily="49"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301752" y="1188720"/>
                <a:ext cx="8759952" cy="5324535"/>
              </a:xfrm>
              <a:prstGeom prst="rect">
                <a:avLst/>
              </a:prstGeom>
              <a:blipFill>
                <a:blip r:embed="rId3"/>
                <a:stretch>
                  <a:fillRect l="-1461" t="-1145" r="-2088" b="-2291"/>
                </a:stretch>
              </a:blipFill>
            </p:spPr>
            <p:txBody>
              <a:bodyPr/>
              <a:lstStyle/>
              <a:p>
                <a:r>
                  <a:rPr lang="en-US">
                    <a:noFill/>
                  </a:rPr>
                  <a:t> </a:t>
                </a:r>
              </a:p>
            </p:txBody>
          </p:sp>
        </mc:Fallback>
      </mc:AlternateContent>
    </p:spTree>
    <p:extLst>
      <p:ext uri="{BB962C8B-B14F-4D97-AF65-F5344CB8AC3E}">
        <p14:creationId xmlns:p14="http://schemas.microsoft.com/office/powerpoint/2010/main" val="15128925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Choosing Numerical Descriptions 1</a:t>
            </a:r>
            <a:br>
              <a:rPr lang="en-US" sz="3600" b="1" dirty="0">
                <a:solidFill>
                  <a:schemeClr val="accent1"/>
                </a:solidFill>
              </a:rPr>
            </a:br>
            <a:endParaRPr lang="en-US" sz="3600" dirty="0"/>
          </a:p>
        </p:txBody>
      </p:sp>
      <p:sp>
        <p:nvSpPr>
          <p:cNvPr id="8" name="Rectangle 7"/>
          <p:cNvSpPr/>
          <p:nvPr/>
        </p:nvSpPr>
        <p:spPr>
          <a:xfrm>
            <a:off x="301752" y="1371600"/>
            <a:ext cx="8759952" cy="4832092"/>
          </a:xfrm>
          <a:prstGeom prst="rect">
            <a:avLst/>
          </a:prstGeom>
        </p:spPr>
        <p:txBody>
          <a:bodyPr>
            <a:spAutoFit/>
          </a:bodyPr>
          <a:lstStyle/>
          <a:p>
            <a:pPr eaLnBrk="1" hangingPunct="1">
              <a:spcBef>
                <a:spcPct val="50000"/>
              </a:spcBef>
            </a:pPr>
            <a:r>
              <a:rPr lang="en-US" sz="2800" dirty="0"/>
              <a:t>mean vs. median</a:t>
            </a:r>
          </a:p>
          <a:p>
            <a:pPr marL="914400" indent="-457200" eaLnBrk="1" hangingPunct="1">
              <a:spcBef>
                <a:spcPct val="50000"/>
              </a:spcBef>
              <a:buFont typeface="Arial" pitchFamily="34" charset="0"/>
              <a:buChar char="•"/>
            </a:pPr>
            <a:r>
              <a:rPr lang="en-US" sz="2800" dirty="0"/>
              <a:t>The mean is strongly influenced by a few </a:t>
            </a:r>
            <a:br>
              <a:rPr lang="en-US" sz="2800" dirty="0"/>
            </a:br>
            <a:r>
              <a:rPr lang="en-US" sz="2800" dirty="0"/>
              <a:t>extreme observations.</a:t>
            </a:r>
          </a:p>
          <a:p>
            <a:pPr marL="914400" indent="-457200" eaLnBrk="1" hangingPunct="1">
              <a:spcBef>
                <a:spcPct val="50000"/>
              </a:spcBef>
              <a:buFont typeface="Arial" pitchFamily="34" charset="0"/>
              <a:buChar char="•"/>
            </a:pPr>
            <a:r>
              <a:rPr lang="en-US" sz="2800" dirty="0"/>
              <a:t>The median is not.</a:t>
            </a:r>
          </a:p>
          <a:p>
            <a:pPr eaLnBrk="1" hangingPunct="1">
              <a:spcBef>
                <a:spcPct val="50000"/>
              </a:spcBef>
            </a:pPr>
            <a:r>
              <a:rPr lang="en-US" sz="2800" dirty="0"/>
              <a:t>If the distribution is</a:t>
            </a:r>
          </a:p>
          <a:p>
            <a:pPr marL="914400" indent="-457200" eaLnBrk="1" hangingPunct="1">
              <a:spcBef>
                <a:spcPct val="50000"/>
              </a:spcBef>
              <a:buFont typeface="Arial" pitchFamily="34" charset="0"/>
              <a:buChar char="•"/>
            </a:pPr>
            <a:r>
              <a:rPr lang="en-US" sz="2800" dirty="0"/>
              <a:t>Symmetrical   </a:t>
            </a:r>
            <a:r>
              <a:rPr lang="en-US" sz="2800" dirty="0">
                <a:sym typeface="Wingdings" pitchFamily="2" charset="2"/>
              </a:rPr>
              <a:t>   mean = median</a:t>
            </a:r>
          </a:p>
          <a:p>
            <a:pPr marL="914400" indent="-457200" eaLnBrk="1" hangingPunct="1">
              <a:spcBef>
                <a:spcPct val="50000"/>
              </a:spcBef>
              <a:buFont typeface="Arial" pitchFamily="34" charset="0"/>
              <a:buChar char="•"/>
            </a:pPr>
            <a:r>
              <a:rPr lang="en-US" sz="2800" dirty="0">
                <a:sym typeface="Wingdings" pitchFamily="2" charset="2"/>
              </a:rPr>
              <a:t>Skewed right      mean &gt; median</a:t>
            </a:r>
          </a:p>
          <a:p>
            <a:pPr marL="914400" indent="-457200" eaLnBrk="1" hangingPunct="1">
              <a:spcBef>
                <a:spcPct val="50000"/>
              </a:spcBef>
              <a:buFont typeface="Arial" pitchFamily="34" charset="0"/>
              <a:buChar char="•"/>
            </a:pPr>
            <a:r>
              <a:rPr lang="en-US" sz="2800" dirty="0">
                <a:sym typeface="Wingdings" pitchFamily="2" charset="2"/>
              </a:rPr>
              <a:t>Skewed left      mean &lt; median</a:t>
            </a:r>
            <a:endParaRPr lang="en-US" sz="2800" dirty="0">
              <a:cs typeface="Courier New" panose="02070309020205020404" pitchFamily="49" charset="0"/>
            </a:endParaRPr>
          </a:p>
        </p:txBody>
      </p:sp>
    </p:spTree>
    <p:extLst>
      <p:ext uri="{BB962C8B-B14F-4D97-AF65-F5344CB8AC3E}">
        <p14:creationId xmlns:p14="http://schemas.microsoft.com/office/powerpoint/2010/main" val="368354709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Choosing Numerical Descriptions 2</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097280"/>
                <a:ext cx="8759952" cy="5047536"/>
              </a:xfrm>
              <a:prstGeom prst="rect">
                <a:avLst/>
              </a:prstGeom>
            </p:spPr>
            <p:txBody>
              <a:bodyPr>
                <a:spAutoFit/>
              </a:bodyPr>
              <a:lstStyle/>
              <a:p>
                <a:r>
                  <a:rPr lang="en-US" sz="2800" dirty="0"/>
                  <a:t>Choosing a summary:</a:t>
                </a:r>
              </a:p>
              <a:p>
                <a:endParaRPr lang="en-US" sz="2800" dirty="0"/>
              </a:p>
              <a:p>
                <a:r>
                  <a:rPr lang="en-US" sz="2800" dirty="0"/>
                  <a:t>The mean and standard deviation are strongly affected by outliers or by the long tail of a skewed distribution. </a:t>
                </a:r>
              </a:p>
              <a:p>
                <a:endParaRPr lang="en-US" dirty="0"/>
              </a:p>
              <a:p>
                <a:r>
                  <a:rPr lang="en-US" sz="2800" dirty="0"/>
                  <a:t>The median and quartiles are less affected. </a:t>
                </a:r>
              </a:p>
              <a:p>
                <a:endParaRPr lang="en-US" dirty="0"/>
              </a:p>
              <a:p>
                <a:r>
                  <a:rPr lang="en-US" sz="2800" dirty="0"/>
                  <a:t>The five-number summary is usually better than the mean and standard deviation for describing a skewed distribution or a distribution with outliers. Use</a:t>
                </a:r>
                <a14:m>
                  <m:oMath xmlns:m="http://schemas.openxmlformats.org/officeDocument/2006/math">
                    <m:r>
                      <a:rPr lang="en-US" sz="2800" b="0" i="0" smtClean="0">
                        <a:latin typeface="Cambria Math" panose="02040503050406030204" pitchFamily="18" charset="0"/>
                      </a:rPr>
                      <m:t> </m:t>
                    </m:r>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oMath>
                </a14:m>
                <a:r>
                  <a:rPr lang="en-US" sz="2800" dirty="0"/>
                  <a:t> and s only for reasonably symmetric distributions that are free of outliers.</a:t>
                </a:r>
                <a:endParaRPr lang="en-US" sz="2800" dirty="0">
                  <a:cs typeface="Courier New" panose="02070309020205020404" pitchFamily="49"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301752" y="1097280"/>
                <a:ext cx="8759952" cy="5047536"/>
              </a:xfrm>
              <a:prstGeom prst="rect">
                <a:avLst/>
              </a:prstGeom>
              <a:blipFill rotWithShape="0">
                <a:blip r:embed="rId3"/>
                <a:stretch>
                  <a:fillRect l="-1461" t="-1208" r="-974" b="-9058"/>
                </a:stretch>
              </a:blipFill>
            </p:spPr>
            <p:txBody>
              <a:bodyPr/>
              <a:lstStyle/>
              <a:p>
                <a:r>
                  <a:rPr lang="en-US">
                    <a:noFill/>
                  </a:rPr>
                  <a:t> </a:t>
                </a:r>
              </a:p>
            </p:txBody>
          </p:sp>
        </mc:Fallback>
      </mc:AlternateContent>
    </p:spTree>
    <p:extLst>
      <p:ext uri="{BB962C8B-B14F-4D97-AF65-F5344CB8AC3E}">
        <p14:creationId xmlns:p14="http://schemas.microsoft.com/office/powerpoint/2010/main" val="58022750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Choosing Numerical Descriptions 3</a:t>
            </a:r>
            <a:br>
              <a:rPr lang="en-US" sz="3600" b="1" dirty="0">
                <a:solidFill>
                  <a:schemeClr val="accent1"/>
                </a:solidFill>
              </a:rPr>
            </a:br>
            <a:endParaRPr lang="en-US" sz="3600" dirty="0"/>
          </a:p>
        </p:txBody>
      </p:sp>
      <p:sp>
        <p:nvSpPr>
          <p:cNvPr id="8" name="Rectangle 7"/>
          <p:cNvSpPr/>
          <p:nvPr/>
        </p:nvSpPr>
        <p:spPr>
          <a:xfrm>
            <a:off x="301752" y="1371600"/>
            <a:ext cx="8759952" cy="4108817"/>
          </a:xfrm>
          <a:prstGeom prst="rect">
            <a:avLst/>
          </a:prstGeom>
        </p:spPr>
        <p:txBody>
          <a:bodyPr>
            <a:spAutoFit/>
          </a:bodyPr>
          <a:lstStyle/>
          <a:p>
            <a:pPr eaLnBrk="1" hangingPunct="1">
              <a:spcBef>
                <a:spcPct val="50000"/>
              </a:spcBef>
            </a:pPr>
            <a:r>
              <a:rPr lang="en-US" sz="2800" dirty="0"/>
              <a:t>Numerical summaries do not disclose the </a:t>
            </a:r>
            <a:br>
              <a:rPr lang="en-US" sz="2800" dirty="0"/>
            </a:br>
            <a:r>
              <a:rPr lang="en-US" sz="2800" dirty="0"/>
              <a:t>presence of multiple peaks or gaps.</a:t>
            </a:r>
          </a:p>
          <a:p>
            <a:pPr eaLnBrk="1" hangingPunct="1">
              <a:spcBef>
                <a:spcPct val="50000"/>
              </a:spcBef>
            </a:pPr>
            <a:r>
              <a:rPr lang="en-US" sz="2800" dirty="0"/>
              <a:t>A picture will help you detect skewness and </a:t>
            </a:r>
            <a:br>
              <a:rPr lang="en-US" sz="2800" dirty="0"/>
            </a:br>
            <a:r>
              <a:rPr lang="en-US" sz="2800" dirty="0"/>
              <a:t>outliers.</a:t>
            </a:r>
          </a:p>
          <a:p>
            <a:pPr algn="ctr" eaLnBrk="1" hangingPunct="1">
              <a:spcBef>
                <a:spcPct val="50000"/>
              </a:spcBef>
            </a:pPr>
            <a:r>
              <a:rPr lang="en-US" sz="5400" i="1" dirty="0"/>
              <a:t>Always start with a graph of your data</a:t>
            </a:r>
            <a:r>
              <a:rPr lang="en-US" sz="5400" i="1" dirty="0">
                <a:solidFill>
                  <a:schemeClr val="bg1"/>
                </a:solidFill>
              </a:rPr>
              <a:t>!</a:t>
            </a:r>
          </a:p>
        </p:txBody>
      </p:sp>
    </p:spTree>
    <p:extLst>
      <p:ext uri="{BB962C8B-B14F-4D97-AF65-F5344CB8AC3E}">
        <p14:creationId xmlns:p14="http://schemas.microsoft.com/office/powerpoint/2010/main" val="246772394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760"/>
            <a:ext cx="8229600" cy="1143000"/>
          </a:xfrm>
        </p:spPr>
        <p:txBody>
          <a:bodyPr/>
          <a:lstStyle/>
          <a:p>
            <a:r>
              <a:rPr lang="en-US" sz="3600" b="1" dirty="0">
                <a:solidFill>
                  <a:schemeClr val="accent1"/>
                </a:solidFill>
              </a:rPr>
              <a:t>Statistics in Summary 1</a:t>
            </a:r>
            <a:br>
              <a:rPr lang="en-US" sz="3600" b="1" dirty="0">
                <a:solidFill>
                  <a:schemeClr val="accent1"/>
                </a:solidFill>
              </a:rPr>
            </a:br>
            <a:endParaRPr lang="en-US" sz="3600" dirty="0"/>
          </a:p>
        </p:txBody>
      </p:sp>
      <p:sp>
        <p:nvSpPr>
          <p:cNvPr id="8" name="Rectangle 7"/>
          <p:cNvSpPr/>
          <p:nvPr/>
        </p:nvSpPr>
        <p:spPr>
          <a:xfrm>
            <a:off x="301752" y="1371600"/>
            <a:ext cx="8759952" cy="4401205"/>
          </a:xfrm>
          <a:prstGeom prst="rect">
            <a:avLst/>
          </a:prstGeom>
        </p:spPr>
        <p:txBody>
          <a:bodyPr>
            <a:spAutoFit/>
          </a:bodyPr>
          <a:lstStyle/>
          <a:p>
            <a:pPr marL="457200" indent="-457200">
              <a:buFont typeface="Arial" pitchFamily="34" charset="0"/>
              <a:buChar char="•"/>
            </a:pPr>
            <a:r>
              <a:rPr lang="en-US" sz="2800" dirty="0"/>
              <a:t>If we have data on a single quantitative variable, we start with a histogram or </a:t>
            </a:r>
            <a:r>
              <a:rPr lang="en-US" sz="2800" dirty="0" err="1"/>
              <a:t>stemplot</a:t>
            </a:r>
            <a:r>
              <a:rPr lang="en-US" sz="2800" dirty="0"/>
              <a:t> to display the distribution. Then we add numbers to describe the </a:t>
            </a:r>
            <a:r>
              <a:rPr lang="en-US" sz="2800" b="1" dirty="0">
                <a:solidFill>
                  <a:srgbClr val="8B0000"/>
                </a:solidFill>
              </a:rPr>
              <a:t>center and variability</a:t>
            </a:r>
            <a:r>
              <a:rPr lang="en-US" sz="2800" dirty="0"/>
              <a:t> of the distribution. </a:t>
            </a:r>
          </a:p>
          <a:p>
            <a:endParaRPr lang="en-US" sz="2800" dirty="0"/>
          </a:p>
          <a:p>
            <a:pPr marL="457200" indent="-457200">
              <a:buFont typeface="Arial" pitchFamily="34" charset="0"/>
              <a:buChar char="•"/>
            </a:pPr>
            <a:r>
              <a:rPr lang="en-US" sz="2800" dirty="0"/>
              <a:t>There are two common descriptions of center and variability: the </a:t>
            </a:r>
            <a:r>
              <a:rPr lang="en-US" sz="2800" b="1" dirty="0">
                <a:solidFill>
                  <a:srgbClr val="8B0000"/>
                </a:solidFill>
              </a:rPr>
              <a:t>five-number summary </a:t>
            </a:r>
            <a:r>
              <a:rPr lang="en-US" sz="2800" dirty="0"/>
              <a:t>and the </a:t>
            </a:r>
            <a:r>
              <a:rPr lang="en-US" sz="2800" b="1" dirty="0">
                <a:solidFill>
                  <a:srgbClr val="8B0000"/>
                </a:solidFill>
              </a:rPr>
              <a:t>mean </a:t>
            </a:r>
            <a:r>
              <a:rPr lang="en-US" sz="2800" dirty="0"/>
              <a:t>and </a:t>
            </a:r>
            <a:r>
              <a:rPr lang="en-US" sz="2800" b="1" dirty="0">
                <a:solidFill>
                  <a:srgbClr val="8B0000"/>
                </a:solidFill>
              </a:rPr>
              <a:t>standard deviation</a:t>
            </a:r>
            <a:r>
              <a:rPr lang="en-US" sz="2800" dirty="0"/>
              <a:t>. </a:t>
            </a:r>
          </a:p>
          <a:p>
            <a:endParaRPr lang="en-US" sz="2800" dirty="0"/>
          </a:p>
          <a:p>
            <a:endParaRPr lang="en-US" sz="2800" dirty="0">
              <a:cs typeface="Courier New" panose="02070309020205020404" pitchFamily="49" charset="0"/>
            </a:endParaRPr>
          </a:p>
        </p:txBody>
      </p:sp>
    </p:spTree>
    <p:extLst>
      <p:ext uri="{BB962C8B-B14F-4D97-AF65-F5344CB8AC3E}">
        <p14:creationId xmlns:p14="http://schemas.microsoft.com/office/powerpoint/2010/main" val="2003088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2</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280160"/>
                <a:ext cx="8759952" cy="4401205"/>
              </a:xfrm>
              <a:prstGeom prst="rect">
                <a:avLst/>
              </a:prstGeom>
            </p:spPr>
            <p:txBody>
              <a:bodyPr>
                <a:spAutoFit/>
              </a:bodyPr>
              <a:lstStyle/>
              <a:p>
                <a:r>
                  <a:rPr lang="en-US" sz="2800" dirty="0"/>
                  <a:t>The five-number summary consists of the </a:t>
                </a:r>
                <a:r>
                  <a:rPr lang="en-US" sz="2800" b="1" dirty="0">
                    <a:solidFill>
                      <a:srgbClr val="8B0000"/>
                    </a:solidFill>
                  </a:rPr>
                  <a:t>median</a:t>
                </a:r>
                <a:r>
                  <a:rPr lang="en-US" sz="2800" dirty="0"/>
                  <a:t> M, the midpoint of the observations, to measure center and the difference between the two </a:t>
                </a:r>
                <a:r>
                  <a:rPr lang="en-US" sz="2800" b="1" dirty="0">
                    <a:solidFill>
                      <a:srgbClr val="8B0000"/>
                    </a:solidFill>
                  </a:rPr>
                  <a:t>quartiles</a:t>
                </a:r>
                <a:r>
                  <a:rPr lang="en-US" sz="2800" dirty="0"/>
                  <a:t> Q1 and Q3 and the difference between the smallest and largest observations to describe variability.</a:t>
                </a:r>
              </a:p>
              <a:p>
                <a:endParaRPr lang="en-US" sz="2800" dirty="0"/>
              </a:p>
              <a:p>
                <a:r>
                  <a:rPr lang="en-US" sz="2800" dirty="0"/>
                  <a:t>A </a:t>
                </a:r>
                <a:r>
                  <a:rPr lang="en-US" sz="2800" b="1" dirty="0">
                    <a:solidFill>
                      <a:srgbClr val="8B0000"/>
                    </a:solidFill>
                  </a:rPr>
                  <a:t>boxplot</a:t>
                </a:r>
                <a:r>
                  <a:rPr lang="en-US" sz="2800" dirty="0"/>
                  <a:t> is a graph of the five-number summary. </a:t>
                </a:r>
              </a:p>
              <a:p>
                <a:endParaRPr lang="en-US" sz="2800" dirty="0"/>
              </a:p>
              <a:p>
                <a:r>
                  <a:rPr lang="en-US" sz="2800" dirty="0"/>
                  <a:t>The </a:t>
                </a:r>
                <a:r>
                  <a:rPr lang="en-US" sz="2800" b="1" dirty="0">
                    <a:solidFill>
                      <a:srgbClr val="8B0000"/>
                    </a:solidFill>
                  </a:rPr>
                  <a:t>mean</a:t>
                </a:r>
                <a:r>
                  <a:rPr lang="en-US" sz="2800" dirty="0"/>
                  <a:t>, </a:t>
                </a:r>
                <a14:m>
                  <m:oMath xmlns:m="http://schemas.openxmlformats.org/officeDocument/2006/math">
                    <m:acc>
                      <m:accPr>
                        <m:chr m:val="̅"/>
                        <m:ctrlPr>
                          <a:rPr lang="en-US" sz="2800" i="1" dirty="0" smtClean="0">
                            <a:latin typeface="Cambria Math" panose="02040503050406030204" pitchFamily="18" charset="0"/>
                          </a:rPr>
                        </m:ctrlPr>
                      </m:accPr>
                      <m:e>
                        <m:r>
                          <a:rPr lang="en-US" sz="2800" b="0" i="1" dirty="0" smtClean="0">
                            <a:latin typeface="Cambria Math" panose="02040503050406030204" pitchFamily="18" charset="0"/>
                          </a:rPr>
                          <m:t>𝑥</m:t>
                        </m:r>
                      </m:e>
                    </m:acc>
                  </m:oMath>
                </a14:m>
                <a:r>
                  <a:rPr lang="en-US" sz="2800" dirty="0"/>
                  <a:t>, is the average of the observations. </a:t>
                </a:r>
              </a:p>
              <a:p>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301752" y="1280160"/>
                <a:ext cx="8759952" cy="4401205"/>
              </a:xfrm>
              <a:prstGeom prst="rect">
                <a:avLst/>
              </a:prstGeom>
              <a:blipFill rotWithShape="0">
                <a:blip r:embed="rId3"/>
                <a:stretch>
                  <a:fillRect l="-1461" t="-1385" r="-348"/>
                </a:stretch>
              </a:blipFill>
            </p:spPr>
            <p:txBody>
              <a:bodyPr/>
              <a:lstStyle/>
              <a:p>
                <a:r>
                  <a:rPr lang="en-US">
                    <a:noFill/>
                  </a:rPr>
                  <a:t> </a:t>
                </a:r>
              </a:p>
            </p:txBody>
          </p:sp>
        </mc:Fallback>
      </mc:AlternateContent>
    </p:spTree>
    <p:extLst>
      <p:ext uri="{BB962C8B-B14F-4D97-AF65-F5344CB8AC3E}">
        <p14:creationId xmlns:p14="http://schemas.microsoft.com/office/powerpoint/2010/main" val="25240044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371600"/>
          </a:xfrm>
        </p:spPr>
        <p:txBody>
          <a:bodyPr/>
          <a:lstStyle/>
          <a:p>
            <a:r>
              <a:rPr lang="en-US" sz="3600" b="1" dirty="0">
                <a:solidFill>
                  <a:schemeClr val="accent1"/>
                </a:solidFill>
              </a:rPr>
              <a:t>Case Study: Describing Distributions with Numbers 2</a:t>
            </a:r>
            <a:endParaRPr lang="en-US" sz="3600" dirty="0"/>
          </a:p>
        </p:txBody>
      </p:sp>
      <p:sp>
        <p:nvSpPr>
          <p:cNvPr id="8" name="Rectangle 7"/>
          <p:cNvSpPr/>
          <p:nvPr/>
        </p:nvSpPr>
        <p:spPr>
          <a:xfrm>
            <a:off x="301752" y="1828800"/>
            <a:ext cx="8759952" cy="4154984"/>
          </a:xfrm>
          <a:prstGeom prst="rect">
            <a:avLst/>
          </a:prstGeom>
        </p:spPr>
        <p:txBody>
          <a:bodyPr>
            <a:spAutoFit/>
          </a:bodyPr>
          <a:lstStyle/>
          <a:p>
            <a:r>
              <a:rPr lang="en-US" sz="2400" dirty="0"/>
              <a:t>The website gives the income distribution for each of several education categories. </a:t>
            </a:r>
          </a:p>
          <a:p>
            <a:endParaRPr lang="en-US" sz="2400" dirty="0"/>
          </a:p>
          <a:p>
            <a:r>
              <a:rPr lang="en-US" sz="2400" dirty="0"/>
              <a:t>It gives the number of people in each of several education categories who earned between $1 and $2499, between $2500 and $4999, up to between $97,500 and $99,999, and $100,000 and over. That is a lot of information. </a:t>
            </a:r>
          </a:p>
          <a:p>
            <a:endParaRPr lang="en-US" sz="2400" dirty="0"/>
          </a:p>
          <a:p>
            <a:r>
              <a:rPr lang="en-US" sz="2400" dirty="0"/>
              <a:t>A histogram could be used to display the data, but are there simple ways to summarize the information with just a few numbers that allow us to make sensible comparisons? </a:t>
            </a:r>
          </a:p>
        </p:txBody>
      </p:sp>
    </p:spTree>
    <p:extLst>
      <p:ext uri="{BB962C8B-B14F-4D97-AF65-F5344CB8AC3E}">
        <p14:creationId xmlns:p14="http://schemas.microsoft.com/office/powerpoint/2010/main" val="366386567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3</a:t>
            </a:r>
            <a:br>
              <a:rPr lang="en-US" sz="3600" b="1" dirty="0">
                <a:solidFill>
                  <a:schemeClr val="accent1"/>
                </a:solidFill>
              </a:rPr>
            </a:br>
            <a:endParaRPr lang="en-US" sz="3600" dirty="0"/>
          </a:p>
        </p:txBody>
      </p:sp>
      <p:sp>
        <p:nvSpPr>
          <p:cNvPr id="8" name="Rectangle 7"/>
          <p:cNvSpPr/>
          <p:nvPr/>
        </p:nvSpPr>
        <p:spPr>
          <a:xfrm>
            <a:off x="301752" y="1371600"/>
            <a:ext cx="8759952" cy="4524315"/>
          </a:xfrm>
          <a:prstGeom prst="rect">
            <a:avLst/>
          </a:prstGeom>
        </p:spPr>
        <p:txBody>
          <a:bodyPr>
            <a:spAutoFit/>
          </a:bodyPr>
          <a:lstStyle/>
          <a:p>
            <a:r>
              <a:rPr lang="en-US" sz="2400" dirty="0"/>
              <a:t>The </a:t>
            </a:r>
            <a:r>
              <a:rPr lang="en-US" sz="2400" b="1" dirty="0">
                <a:solidFill>
                  <a:srgbClr val="8B0000"/>
                </a:solidFill>
              </a:rPr>
              <a:t>standard deviation</a:t>
            </a:r>
            <a:r>
              <a:rPr lang="en-US" sz="2400" dirty="0"/>
              <a:t>, </a:t>
            </a:r>
            <a:r>
              <a:rPr lang="en-US" sz="2400" i="1" dirty="0"/>
              <a:t>s</a:t>
            </a:r>
            <a:r>
              <a:rPr lang="en-US" sz="2400" dirty="0"/>
              <a:t>, measures variability as a kind of average distance from the mean, so use it only with the mean. The variance is the square of the standard deviation.</a:t>
            </a:r>
          </a:p>
          <a:p>
            <a:endParaRPr lang="en-US" sz="2400" dirty="0">
              <a:cs typeface="Courier New" panose="02070309020205020404" pitchFamily="49" charset="0"/>
            </a:endParaRPr>
          </a:p>
          <a:p>
            <a:r>
              <a:rPr lang="en-US" sz="2400" dirty="0"/>
              <a:t>The mean and standard deviation can be changed a lot by a few outliers. The mean and median are the same for symmetrical distributions, but the mean moves farther toward the long tail of a skewed distribution. </a:t>
            </a:r>
          </a:p>
          <a:p>
            <a:endParaRPr lang="en-US" sz="2400" dirty="0"/>
          </a:p>
          <a:p>
            <a:r>
              <a:rPr lang="en-US" sz="2400" dirty="0"/>
              <a:t>In general, use the five-number summary to describe most distributions and the mean and standard deviation only for roughly symmetrical distributions.</a:t>
            </a:r>
          </a:p>
        </p:txBody>
      </p:sp>
    </p:spTree>
    <p:extLst>
      <p:ext uri="{BB962C8B-B14F-4D97-AF65-F5344CB8AC3E}">
        <p14:creationId xmlns:p14="http://schemas.microsoft.com/office/powerpoint/2010/main" val="28126083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365760"/>
            <a:ext cx="8229600" cy="1371600"/>
          </a:xfrm>
        </p:spPr>
        <p:txBody>
          <a:bodyPr/>
          <a:lstStyle/>
          <a:p>
            <a:r>
              <a:rPr lang="en-US" sz="3600" b="1" dirty="0">
                <a:solidFill>
                  <a:schemeClr val="accent1"/>
                </a:solidFill>
              </a:rPr>
              <a:t>Case Study: Describing Distributions with Numbers 3</a:t>
            </a:r>
            <a:endParaRPr lang="en-US" sz="3600" dirty="0"/>
          </a:p>
        </p:txBody>
      </p:sp>
      <p:sp>
        <p:nvSpPr>
          <p:cNvPr id="8" name="Rectangle 7"/>
          <p:cNvSpPr/>
          <p:nvPr/>
        </p:nvSpPr>
        <p:spPr>
          <a:xfrm>
            <a:off x="301752" y="1905000"/>
            <a:ext cx="8759952" cy="2677656"/>
          </a:xfrm>
          <a:prstGeom prst="rect">
            <a:avLst/>
          </a:prstGeom>
        </p:spPr>
        <p:txBody>
          <a:bodyPr>
            <a:spAutoFit/>
          </a:bodyPr>
          <a:lstStyle/>
          <a:p>
            <a:r>
              <a:rPr lang="en-US" sz="2800" dirty="0"/>
              <a:t>In this chapter, we will learn several ways to summarize large data sets with a few numbers. By the end of this chapter, with these new methods for summarizing large data sets, you will be able to provide an answer to whether education really pays.</a:t>
            </a:r>
          </a:p>
          <a:p>
            <a:endParaRPr lang="en-US" sz="2800" dirty="0"/>
          </a:p>
        </p:txBody>
      </p:sp>
    </p:spTree>
    <p:extLst>
      <p:ext uri="{BB962C8B-B14F-4D97-AF65-F5344CB8AC3E}">
        <p14:creationId xmlns:p14="http://schemas.microsoft.com/office/powerpoint/2010/main" val="7578349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Describing Distributions with Numbers 1</a:t>
            </a:r>
            <a:endParaRPr lang="en-US" sz="3600" dirty="0"/>
          </a:p>
        </p:txBody>
      </p:sp>
      <p:sp>
        <p:nvSpPr>
          <p:cNvPr id="8" name="Rectangle 7" descr="The slide describes distribution with numbers. The slide reads as “Baseball has a rich tradition of using statistics to summarize and characterize the performance of players. We begin by investigating ways to summarize the performance of the greatest home-run hitters of all time. In the summer of 2007 Barry Bonds shattered the career home-run record, breaking the previous record set by Hank Aaron. Here are his home-run counts for the years 1986 (his rookie year) to 2007 (his final season):”&#10;Home-run count for the year 1986 is 16. Similarly, Home-run count for the year 1987 is 25; for the year 1988 is 24; for the year 1989 is 19; for the year 1990 is 33; for 1991 is 25; for 1992 is 34; for 1993 is 46;&#10;for the year 1994 is 37; for 1995 is 33; for 1996 is 42; for the year 1997 is 40; for 1998 is 37; for the year 1999 is 34; for 2000 is 49; for the year 2001 is 73; for 2002 is 46; for the year 2003 is 45; for the year 2004 is 45; for the year 2005 is 5; for the year 2006 is 26. Lastly, Home-run count for the year 2007 is 28."/>
          <p:cNvSpPr/>
          <p:nvPr/>
        </p:nvSpPr>
        <p:spPr>
          <a:xfrm>
            <a:off x="228600" y="1618595"/>
            <a:ext cx="8915400" cy="4401205"/>
          </a:xfrm>
          <a:prstGeom prst="rect">
            <a:avLst/>
          </a:prstGeom>
        </p:spPr>
        <p:txBody>
          <a:bodyPr>
            <a:spAutoFit/>
          </a:bodyPr>
          <a:lstStyle/>
          <a:p>
            <a:r>
              <a:rPr lang="en-US" sz="2400" dirty="0"/>
              <a:t>Baseball has a rich tradition of using statistics to summarize and characterize the performance of players. We begin by investigating ways to summarize the performance of the greatest home-run hitters of all time. In the summer of 2007, Barry Bonds shattered the career home-run record, breaking the previous record set by Hank Aaron. Here are his home-run counts for the years 1986 (his rookie year) to 2007 (his final season):</a:t>
            </a:r>
          </a:p>
          <a:p>
            <a:endParaRPr lang="en-US" sz="2800" dirty="0"/>
          </a:p>
          <a:p>
            <a:r>
              <a:rPr lang="en-US" sz="2100" b="1" dirty="0">
                <a:latin typeface="Courier New" panose="02070309020205020404" pitchFamily="49" charset="0"/>
                <a:cs typeface="Courier New" panose="02070309020205020404" pitchFamily="49" charset="0"/>
              </a:rPr>
              <a:t>1986 1987 1988 1989 1990 1991 1992 1993 1994 1995 1996 16   25   24   19   33   25   34   46   37   33   42 </a:t>
            </a:r>
          </a:p>
          <a:p>
            <a:r>
              <a:rPr lang="en-US" sz="2100" b="1" dirty="0">
                <a:latin typeface="Courier New" panose="02070309020205020404" pitchFamily="49" charset="0"/>
                <a:cs typeface="Courier New" panose="02070309020205020404" pitchFamily="49" charset="0"/>
              </a:rPr>
              <a:t>1997 1998 1999 2000 2001 2002 2003 2004 2005 2006 2007 40   37   34   49   73   46   45   45   5    26   28 </a:t>
            </a:r>
          </a:p>
        </p:txBody>
      </p:sp>
    </p:spTree>
    <p:extLst>
      <p:ext uri="{BB962C8B-B14F-4D97-AF65-F5344CB8AC3E}">
        <p14:creationId xmlns:p14="http://schemas.microsoft.com/office/powerpoint/2010/main" val="27589109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Describing Distributions with Numbers 2</a:t>
            </a:r>
            <a:endParaRPr lang="en-US" sz="3600" dirty="0"/>
          </a:p>
        </p:txBody>
      </p:sp>
      <p:sp>
        <p:nvSpPr>
          <p:cNvPr id="8" name="Rectangle 7"/>
          <p:cNvSpPr/>
          <p:nvPr/>
        </p:nvSpPr>
        <p:spPr>
          <a:xfrm>
            <a:off x="1066800" y="1600200"/>
            <a:ext cx="7513320" cy="2308324"/>
          </a:xfrm>
          <a:prstGeom prst="rect">
            <a:avLst/>
          </a:prstGeom>
        </p:spPr>
        <p:txBody>
          <a:bodyPr wrap="square">
            <a:spAutoFit/>
          </a:bodyPr>
          <a:lstStyle/>
          <a:p>
            <a:r>
              <a:rPr lang="en-US" sz="2400" dirty="0"/>
              <a:t>The shape of the distribution is a bit irregular, but we see that it has one high outlier, and if we ignore this outlier, we might describe it as slightly skewed to the left with a single peak.</a:t>
            </a:r>
          </a:p>
          <a:p>
            <a:endParaRPr lang="en-US" sz="2400" dirty="0"/>
          </a:p>
          <a:p>
            <a:r>
              <a:rPr lang="en-US" sz="2400" dirty="0"/>
              <a:t>The outlier is </a:t>
            </a:r>
            <a:r>
              <a:rPr lang="en-US" sz="2400" dirty="0" err="1"/>
              <a:t>Bonds’s</a:t>
            </a:r>
            <a:r>
              <a:rPr lang="en-US" sz="2400" dirty="0"/>
              <a:t> record season in 2001. </a:t>
            </a:r>
            <a:endParaRPr lang="en-US" sz="2400" b="1" dirty="0">
              <a:latin typeface="Courier New" panose="02070309020205020404" pitchFamily="49" charset="0"/>
              <a:cs typeface="Courier New" panose="02070309020205020404" pitchFamily="49" charset="0"/>
            </a:endParaRPr>
          </a:p>
        </p:txBody>
      </p:sp>
      <p:pic>
        <p:nvPicPr>
          <p:cNvPr id="4" name="Picture 3" descr="A stem plot shows the number of home runs hit by Barry Bonds. The stem plot gives the following data:&#10;&#10;Line 1: 0 | 5&#10;Line 2: 1 | 6 9 &#10;Line 3: 2 | 4 5 5 6 8&#10;Line 4: 3 | 3 3 4 4 7 7&#10;Line 5: 4 | 0 2 5 5 6 6 9&#10;Line 6: 5 | blank&#10;Line 7: 6 | blank&#10;Line 8: 7 | 3&#10;&#10;An accompanying key reads, A stem of 1 and a leaf of 6 means 16 home runs.">
            <a:extLst>
              <a:ext uri="{FF2B5EF4-FFF2-40B4-BE49-F238E27FC236}">
                <a16:creationId xmlns:a16="http://schemas.microsoft.com/office/drawing/2014/main" xmlns="" id="{5289BA36-EA53-4230-875F-845A063CF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3995482"/>
            <a:ext cx="5206949" cy="2196386"/>
          </a:xfrm>
          <a:prstGeom prst="rect">
            <a:avLst/>
          </a:prstGeom>
        </p:spPr>
      </p:pic>
    </p:spTree>
    <p:extLst>
      <p:ext uri="{BB962C8B-B14F-4D97-AF65-F5344CB8AC3E}">
        <p14:creationId xmlns:p14="http://schemas.microsoft.com/office/powerpoint/2010/main" val="10591169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Median and Quartiles 1</a:t>
            </a:r>
            <a:br>
              <a:rPr lang="en-US" sz="3600" b="1" dirty="0">
                <a:solidFill>
                  <a:schemeClr val="accent1"/>
                </a:solidFill>
              </a:rPr>
            </a:br>
            <a:endParaRPr lang="en-US" sz="3600" dirty="0"/>
          </a:p>
        </p:txBody>
      </p:sp>
      <p:sp>
        <p:nvSpPr>
          <p:cNvPr id="8" name="Rectangle 7"/>
          <p:cNvSpPr/>
          <p:nvPr/>
        </p:nvSpPr>
        <p:spPr>
          <a:xfrm>
            <a:off x="301752" y="1280160"/>
            <a:ext cx="8759952" cy="4524315"/>
          </a:xfrm>
          <a:prstGeom prst="rect">
            <a:avLst/>
          </a:prstGeom>
        </p:spPr>
        <p:txBody>
          <a:bodyPr>
            <a:spAutoFit/>
          </a:bodyPr>
          <a:lstStyle/>
          <a:p>
            <a:r>
              <a:rPr lang="en-US" sz="2400" dirty="0"/>
              <a:t>A simple and effective way to describe center and variability is to give the median and the quartiles. </a:t>
            </a:r>
          </a:p>
          <a:p>
            <a:endParaRPr lang="en-US" sz="2400" dirty="0"/>
          </a:p>
          <a:p>
            <a:r>
              <a:rPr lang="en-US" sz="2400" dirty="0"/>
              <a:t>The median is the midpoint, the value that separates the smaller half of the observations from the larger half. </a:t>
            </a:r>
          </a:p>
          <a:p>
            <a:endParaRPr lang="en-US" sz="2400" dirty="0"/>
          </a:p>
          <a:p>
            <a:r>
              <a:rPr lang="en-US" sz="2400" dirty="0"/>
              <a:t>The quartiles get their name because, with the median, they divide the observations into quarters: one-quarter of the observations lie below the first quartile, one half lies below the median, and three-quarters lie below the third quartile. That’s the idea. To actually get numbers, we need a rule that makes the idea exact. </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717091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Example: Finding the median</a:t>
            </a:r>
            <a:br>
              <a:rPr lang="en-US" sz="3600" b="1" dirty="0">
                <a:solidFill>
                  <a:schemeClr val="accent1"/>
                </a:solidFill>
              </a:rPr>
            </a:br>
            <a:endParaRPr lang="en-US" sz="3600" dirty="0"/>
          </a:p>
        </p:txBody>
      </p:sp>
      <p:sp>
        <p:nvSpPr>
          <p:cNvPr id="8" name="Rectangle 7"/>
          <p:cNvSpPr/>
          <p:nvPr/>
        </p:nvSpPr>
        <p:spPr>
          <a:xfrm>
            <a:off x="228600" y="1188720"/>
            <a:ext cx="8915400" cy="3339376"/>
          </a:xfrm>
          <a:prstGeom prst="rect">
            <a:avLst/>
          </a:prstGeom>
        </p:spPr>
        <p:txBody>
          <a:bodyPr>
            <a:spAutoFit/>
          </a:bodyPr>
          <a:lstStyle/>
          <a:p>
            <a:pPr fontAlgn="base">
              <a:spcBef>
                <a:spcPct val="0"/>
              </a:spcBef>
              <a:spcAft>
                <a:spcPct val="0"/>
              </a:spcAft>
            </a:pPr>
            <a:r>
              <a:rPr lang="en-US" sz="2800" dirty="0">
                <a:solidFill>
                  <a:prstClr val="black"/>
                </a:solidFill>
                <a:latin typeface="Arial" charset="0"/>
              </a:rPr>
              <a:t>We might compare </a:t>
            </a:r>
            <a:r>
              <a:rPr lang="en-US" sz="2800" dirty="0" err="1">
                <a:solidFill>
                  <a:prstClr val="black"/>
                </a:solidFill>
                <a:latin typeface="Arial" charset="0"/>
              </a:rPr>
              <a:t>Bonds’s</a:t>
            </a:r>
            <a:r>
              <a:rPr lang="en-US" sz="2800" dirty="0">
                <a:solidFill>
                  <a:prstClr val="black"/>
                </a:solidFill>
                <a:latin typeface="Arial" charset="0"/>
              </a:rPr>
              <a:t> career with that of Hank Aaron, the previous holder of the career record. Here are Aaron’s home-run counts for his 23 years in baseball: </a:t>
            </a:r>
          </a:p>
          <a:p>
            <a:pPr fontAlgn="base">
              <a:spcBef>
                <a:spcPct val="0"/>
              </a:spcBef>
              <a:spcAft>
                <a:spcPct val="0"/>
              </a:spcAft>
            </a:pPr>
            <a:r>
              <a:rPr lang="en-US" sz="2100" dirty="0" smtClean="0">
                <a:solidFill>
                  <a:prstClr val="black"/>
                </a:solidFill>
                <a:latin typeface="Arial" charset="0"/>
              </a:rPr>
              <a:t>13 </a:t>
            </a:r>
            <a:r>
              <a:rPr lang="en-US" sz="2100" dirty="0">
                <a:solidFill>
                  <a:prstClr val="black"/>
                </a:solidFill>
                <a:latin typeface="Arial" charset="0"/>
              </a:rPr>
              <a:t>27 26 44 30 39 40 34 45 44 24 32 44 39 29 44 38 47 34 40 20 12 10 </a:t>
            </a:r>
          </a:p>
          <a:p>
            <a:pPr fontAlgn="base">
              <a:spcBef>
                <a:spcPct val="0"/>
              </a:spcBef>
              <a:spcAft>
                <a:spcPct val="0"/>
              </a:spcAft>
            </a:pPr>
            <a:endParaRPr lang="en-US" sz="2200" dirty="0">
              <a:solidFill>
                <a:prstClr val="black"/>
              </a:solidFill>
              <a:latin typeface="Arial" charset="0"/>
            </a:endParaRPr>
          </a:p>
          <a:p>
            <a:pPr fontAlgn="base">
              <a:spcBef>
                <a:spcPct val="0"/>
              </a:spcBef>
              <a:spcAft>
                <a:spcPct val="0"/>
              </a:spcAft>
            </a:pPr>
            <a:r>
              <a:rPr lang="en-US" sz="2800" dirty="0">
                <a:solidFill>
                  <a:prstClr val="black"/>
                </a:solidFill>
                <a:latin typeface="Arial" charset="0"/>
              </a:rPr>
              <a:t>To find the median, first arrange them in order from smallest to largest: </a:t>
            </a:r>
          </a:p>
        </p:txBody>
      </p:sp>
      <p:pic>
        <p:nvPicPr>
          <p:cNvPr id="6" name="Picture 5" descr="A row of numbers is arranged in ascending order, as follows: 10, 12, 13, 20, 24, 26, 27, 29, 30, 32, 34, 34, 38, 39, 39, 40, 40, 44, 44, 44, 44, 45, 47. The second 34 value is marked to signify that it is the median of the set."/>
          <p:cNvPicPr>
            <a:picLocks noChangeAspect="1"/>
          </p:cNvPicPr>
          <p:nvPr/>
        </p:nvPicPr>
        <p:blipFill>
          <a:blip r:embed="rId3"/>
          <a:stretch>
            <a:fillRect/>
          </a:stretch>
        </p:blipFill>
        <p:spPr>
          <a:xfrm>
            <a:off x="248920" y="4710164"/>
            <a:ext cx="8666480" cy="607423"/>
          </a:xfrm>
          <a:prstGeom prst="rect">
            <a:avLst/>
          </a:prstGeom>
        </p:spPr>
      </p:pic>
      <p:sp>
        <p:nvSpPr>
          <p:cNvPr id="10" name="Rectangle 9"/>
          <p:cNvSpPr/>
          <p:nvPr/>
        </p:nvSpPr>
        <p:spPr>
          <a:xfrm>
            <a:off x="228600" y="5562600"/>
            <a:ext cx="8915400" cy="954107"/>
          </a:xfrm>
          <a:prstGeom prst="rect">
            <a:avLst/>
          </a:prstGeom>
        </p:spPr>
        <p:txBody>
          <a:bodyPr>
            <a:spAutoFit/>
          </a:bodyPr>
          <a:lstStyle/>
          <a:p>
            <a:pPr fontAlgn="base">
              <a:spcBef>
                <a:spcPct val="0"/>
              </a:spcBef>
              <a:spcAft>
                <a:spcPct val="0"/>
              </a:spcAft>
            </a:pPr>
            <a:r>
              <a:rPr lang="en-US" sz="2800" dirty="0" smtClean="0">
                <a:solidFill>
                  <a:prstClr val="black"/>
                </a:solidFill>
                <a:latin typeface="Arial"/>
                <a:cs typeface="Courier New" panose="02070309020205020404" pitchFamily="49" charset="0"/>
              </a:rPr>
              <a:t>There </a:t>
            </a:r>
            <a:r>
              <a:rPr lang="en-US" sz="2800" dirty="0">
                <a:solidFill>
                  <a:prstClr val="black"/>
                </a:solidFill>
                <a:latin typeface="Arial"/>
                <a:cs typeface="Courier New" panose="02070309020205020404" pitchFamily="49" charset="0"/>
              </a:rPr>
              <a:t>is an odd number of observations, so the median is the middle value.</a:t>
            </a:r>
          </a:p>
        </p:txBody>
      </p:sp>
    </p:spTree>
    <p:extLst>
      <p:ext uri="{BB962C8B-B14F-4D97-AF65-F5344CB8AC3E}">
        <p14:creationId xmlns:p14="http://schemas.microsoft.com/office/powerpoint/2010/main" val="33352491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solidFill>
                  <a:schemeClr val="accent1"/>
                </a:solidFill>
              </a:rPr>
              <a:t>Example: Finding the median (continued)</a:t>
            </a:r>
            <a:endParaRPr lang="en-US" sz="3600" dirty="0"/>
          </a:p>
        </p:txBody>
      </p:sp>
      <p:sp>
        <p:nvSpPr>
          <p:cNvPr id="8" name="Rectangle 7"/>
          <p:cNvSpPr/>
          <p:nvPr/>
        </p:nvSpPr>
        <p:spPr>
          <a:xfrm>
            <a:off x="301752" y="1554480"/>
            <a:ext cx="8759952" cy="1384995"/>
          </a:xfrm>
          <a:prstGeom prst="rect">
            <a:avLst/>
          </a:prstGeom>
        </p:spPr>
        <p:txBody>
          <a:bodyPr>
            <a:spAutoFit/>
          </a:bodyPr>
          <a:lstStyle/>
          <a:p>
            <a:pPr fontAlgn="base">
              <a:spcBef>
                <a:spcPct val="0"/>
              </a:spcBef>
              <a:spcAft>
                <a:spcPts val="1000"/>
              </a:spcAft>
            </a:pPr>
            <a:r>
              <a:rPr lang="en-US" sz="2800" dirty="0">
                <a:solidFill>
                  <a:prstClr val="black"/>
                </a:solidFill>
                <a:latin typeface="Arial" charset="0"/>
              </a:rPr>
              <a:t>How does this compare with </a:t>
            </a:r>
            <a:r>
              <a:rPr lang="en-US" sz="2800" dirty="0" err="1">
                <a:solidFill>
                  <a:prstClr val="black"/>
                </a:solidFill>
                <a:latin typeface="Arial" charset="0"/>
              </a:rPr>
              <a:t>Bonds’s</a:t>
            </a:r>
            <a:r>
              <a:rPr lang="en-US" sz="2800" dirty="0">
                <a:solidFill>
                  <a:prstClr val="black"/>
                </a:solidFill>
                <a:latin typeface="Arial" charset="0"/>
              </a:rPr>
              <a:t> record? Here are </a:t>
            </a:r>
            <a:r>
              <a:rPr lang="en-US" sz="2800" dirty="0" err="1">
                <a:solidFill>
                  <a:prstClr val="black"/>
                </a:solidFill>
                <a:latin typeface="Arial" charset="0"/>
              </a:rPr>
              <a:t>Bonds’s</a:t>
            </a:r>
            <a:r>
              <a:rPr lang="en-US" sz="2800" dirty="0">
                <a:solidFill>
                  <a:prstClr val="black"/>
                </a:solidFill>
                <a:latin typeface="Arial" charset="0"/>
              </a:rPr>
              <a:t> 22 home run counts, arranged in order from smallest to largest: </a:t>
            </a:r>
          </a:p>
        </p:txBody>
      </p:sp>
      <p:pic>
        <p:nvPicPr>
          <p:cNvPr id="6" name="Picture 5" descr="A row of numbers is organized in ascending order, as follows: 5, 16, 19, 24, 25, 25, 26, 28, 33, 33, 34, 34, 37, 37, 40, 42, 45, 45, 46, 46, 49, 73. The two 34 values are highlighted as the middle pair of the set."/>
          <p:cNvPicPr>
            <a:picLocks noChangeAspect="1"/>
          </p:cNvPicPr>
          <p:nvPr/>
        </p:nvPicPr>
        <p:blipFill>
          <a:blip r:embed="rId3"/>
          <a:stretch>
            <a:fillRect/>
          </a:stretch>
        </p:blipFill>
        <p:spPr>
          <a:xfrm>
            <a:off x="457200" y="3000967"/>
            <a:ext cx="8077200" cy="571051"/>
          </a:xfrm>
          <a:prstGeom prst="rect">
            <a:avLst/>
          </a:prstGeom>
        </p:spPr>
      </p:pic>
      <mc:AlternateContent xmlns:mc="http://schemas.openxmlformats.org/markup-compatibility/2006">
        <mc:Choice xmlns:a14="http://schemas.microsoft.com/office/drawing/2010/main" Requires="a14">
          <p:sp>
            <p:nvSpPr>
              <p:cNvPr id="10" name="Rectangle 9"/>
              <p:cNvSpPr/>
              <p:nvPr/>
            </p:nvSpPr>
            <p:spPr>
              <a:xfrm>
                <a:off x="301752" y="3657600"/>
                <a:ext cx="8759952" cy="2886816"/>
              </a:xfrm>
              <a:prstGeom prst="rect">
                <a:avLst/>
              </a:prstGeom>
            </p:spPr>
            <p:txBody>
              <a:bodyPr>
                <a:spAutoFit/>
              </a:bodyPr>
              <a:lstStyle/>
              <a:p>
                <a:pPr fontAlgn="base">
                  <a:spcBef>
                    <a:spcPct val="0"/>
                  </a:spcBef>
                  <a:spcAft>
                    <a:spcPct val="0"/>
                  </a:spcAft>
                </a:pPr>
                <a:r>
                  <a:rPr lang="en-US" sz="2800" i="1" dirty="0" smtClean="0">
                    <a:solidFill>
                      <a:prstClr val="black"/>
                    </a:solidFill>
                    <a:latin typeface="Arial" charset="0"/>
                  </a:rPr>
                  <a:t>n</a:t>
                </a:r>
                <a:r>
                  <a:rPr lang="en-US" sz="2800" dirty="0" smtClean="0">
                    <a:solidFill>
                      <a:prstClr val="black"/>
                    </a:solidFill>
                    <a:latin typeface="Arial" charset="0"/>
                  </a:rPr>
                  <a:t> </a:t>
                </a:r>
                <a:r>
                  <a:rPr lang="en-US" sz="2800" dirty="0">
                    <a:solidFill>
                      <a:prstClr val="black"/>
                    </a:solidFill>
                    <a:latin typeface="Arial" charset="0"/>
                  </a:rPr>
                  <a:t>is even, so there is no one middle observation. There is a middle pair.</a:t>
                </a:r>
              </a:p>
              <a:p>
                <a:pPr fontAlgn="base">
                  <a:spcBef>
                    <a:spcPct val="0"/>
                  </a:spcBef>
                  <a:spcAft>
                    <a:spcPct val="0"/>
                  </a:spcAft>
                </a:pPr>
                <a:endParaRPr lang="en-US" sz="1400" dirty="0">
                  <a:solidFill>
                    <a:prstClr val="black"/>
                  </a:solidFill>
                  <a:latin typeface="Arial" charset="0"/>
                </a:endParaRPr>
              </a:p>
              <a:p>
                <a:pPr fontAlgn="base">
                  <a:spcBef>
                    <a:spcPct val="0"/>
                  </a:spcBef>
                  <a:spcAft>
                    <a:spcPct val="0"/>
                  </a:spcAft>
                </a:pPr>
                <a:r>
                  <a:rPr lang="en-US" sz="2800" dirty="0">
                    <a:solidFill>
                      <a:prstClr val="black"/>
                    </a:solidFill>
                    <a:latin typeface="Arial" charset="0"/>
                  </a:rPr>
                  <a:t>Take the median to be halfway between this middle pair. </a:t>
                </a:r>
              </a:p>
              <a:p>
                <a:pPr fontAlgn="base">
                  <a:spcBef>
                    <a:spcPct val="0"/>
                  </a:spcBef>
                  <a:spcAft>
                    <a:spcPct val="0"/>
                  </a:spcAft>
                </a:pPr>
                <a:endParaRPr lang="en-US" sz="1600" dirty="0">
                  <a:solidFill>
                    <a:prstClr val="black"/>
                  </a:solidFill>
                  <a:latin typeface="Arial" charset="0"/>
                </a:endParaRPr>
              </a:p>
              <a:p>
                <a:pPr fontAlgn="base">
                  <a:spcBef>
                    <a:spcPct val="0"/>
                  </a:spcBef>
                  <a:spcAft>
                    <a:spcPct val="0"/>
                  </a:spcAft>
                </a:pPr>
                <a:r>
                  <a:rPr lang="en-US" sz="2800" dirty="0">
                    <a:solidFill>
                      <a:prstClr val="black"/>
                    </a:solidFill>
                    <a:latin typeface="Arial" charset="0"/>
                  </a:rPr>
                  <a:t>Median is M = </a:t>
                </a:r>
                <a14:m>
                  <m:oMath xmlns:m="http://schemas.openxmlformats.org/officeDocument/2006/math">
                    <m:f>
                      <m:fPr>
                        <m:ctrlPr>
                          <a:rPr lang="en-US" sz="2800" i="1">
                            <a:solidFill>
                              <a:prstClr val="black"/>
                            </a:solidFill>
                            <a:latin typeface="Cambria Math" panose="02040503050406030204" pitchFamily="18" charset="0"/>
                          </a:rPr>
                        </m:ctrlPr>
                      </m:fPr>
                      <m:num>
                        <m:r>
                          <a:rPr lang="en-US" sz="2800" i="1">
                            <a:solidFill>
                              <a:prstClr val="black"/>
                            </a:solidFill>
                            <a:latin typeface="Cambria Math" panose="02040503050406030204" pitchFamily="18" charset="0"/>
                          </a:rPr>
                          <m:t>34+34</m:t>
                        </m:r>
                      </m:num>
                      <m:den>
                        <m:r>
                          <a:rPr lang="en-US" sz="2800" i="1">
                            <a:solidFill>
                              <a:prstClr val="black"/>
                            </a:solidFill>
                            <a:latin typeface="Cambria Math" panose="02040503050406030204" pitchFamily="18" charset="0"/>
                          </a:rPr>
                          <m:t>2</m:t>
                        </m:r>
                      </m:den>
                    </m:f>
                    <m:r>
                      <a:rPr lang="en-US" sz="2800" i="1">
                        <a:solidFill>
                          <a:prstClr val="black"/>
                        </a:solidFill>
                        <a:latin typeface="Cambria Math" panose="02040503050406030204" pitchFamily="18" charset="0"/>
                      </a:rPr>
                      <m:t>=34</m:t>
                    </m:r>
                  </m:oMath>
                </a14:m>
                <a:endParaRPr lang="en-US" sz="2800" dirty="0">
                  <a:solidFill>
                    <a:prstClr val="black"/>
                  </a:solidFill>
                  <a:latin typeface="Arial"/>
                  <a:cs typeface="Courier New" panose="02070309020205020404" pitchFamily="49" charset="0"/>
                </a:endParaRPr>
              </a:p>
            </p:txBody>
          </p:sp>
        </mc:Choice>
        <mc:Fallback>
          <p:sp>
            <p:nvSpPr>
              <p:cNvPr id="10" name="Rectangle 9"/>
              <p:cNvSpPr>
                <a:spLocks noRot="1" noChangeAspect="1" noMove="1" noResize="1" noEditPoints="1" noAdjustHandles="1" noChangeArrowheads="1" noChangeShapeType="1" noTextEdit="1"/>
              </p:cNvSpPr>
              <p:nvPr/>
            </p:nvSpPr>
            <p:spPr>
              <a:xfrm>
                <a:off x="301752" y="3657600"/>
                <a:ext cx="8759952" cy="2886816"/>
              </a:xfrm>
              <a:prstGeom prst="rect">
                <a:avLst/>
              </a:prstGeom>
              <a:blipFill rotWithShape="0">
                <a:blip r:embed="rId4"/>
                <a:stretch>
                  <a:fillRect l="-1461" t="-2110" b="-1477"/>
                </a:stretch>
              </a:blipFill>
            </p:spPr>
            <p:txBody>
              <a:bodyPr/>
              <a:lstStyle/>
              <a:p>
                <a:r>
                  <a:rPr lang="en-US">
                    <a:noFill/>
                  </a:rPr>
                  <a:t> </a:t>
                </a:r>
              </a:p>
            </p:txBody>
          </p:sp>
        </mc:Fallback>
      </mc:AlternateContent>
    </p:spTree>
    <p:extLst>
      <p:ext uri="{BB962C8B-B14F-4D97-AF65-F5344CB8AC3E}">
        <p14:creationId xmlns:p14="http://schemas.microsoft.com/office/powerpoint/2010/main" val="416038592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6461</TotalTime>
  <Words>1951</Words>
  <Application>Microsoft Office PowerPoint</Application>
  <PresentationFormat>On-screen Show (4:3)</PresentationFormat>
  <Paragraphs>199</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Cambria Math</vt:lpstr>
      <vt:lpstr>Courier New</vt:lpstr>
      <vt:lpstr>Times New Roman</vt:lpstr>
      <vt:lpstr>Wingdings</vt:lpstr>
      <vt:lpstr>Office Theme</vt:lpstr>
      <vt:lpstr>Chapter 12</vt:lpstr>
      <vt:lpstr>Case Study: Describing Distributions with Numbers 1</vt:lpstr>
      <vt:lpstr>Case Study: Describing Distributions with Numbers 2</vt:lpstr>
      <vt:lpstr>Case Study: Describing Distributions with Numbers 3</vt:lpstr>
      <vt:lpstr>Describing Distributions with Numbers 1</vt:lpstr>
      <vt:lpstr>Describing Distributions with Numbers 2</vt:lpstr>
      <vt:lpstr>Median and Quartiles 1 </vt:lpstr>
      <vt:lpstr>Example: Finding the median </vt:lpstr>
      <vt:lpstr>Example: Finding the median (continued)</vt:lpstr>
      <vt:lpstr>Median and Quartiles 2 </vt:lpstr>
      <vt:lpstr>Median and Quartiles 3 </vt:lpstr>
      <vt:lpstr>Median and Quartiles 4 </vt:lpstr>
      <vt:lpstr>Median and Quartiles 5 </vt:lpstr>
      <vt:lpstr>Example: Finding the quartiles </vt:lpstr>
      <vt:lpstr>Five-Number Summary  and Boxplots 1</vt:lpstr>
      <vt:lpstr>Five-Number Summary  and Boxplots 2</vt:lpstr>
      <vt:lpstr>Five-Number Summary  and Boxplots 3</vt:lpstr>
      <vt:lpstr>Five-Number Summary  and Boxplots 4</vt:lpstr>
      <vt:lpstr>Mean and Standard Deviation 1 </vt:lpstr>
      <vt:lpstr>Mean and Standard Deviation 2 </vt:lpstr>
      <vt:lpstr>Example: Finding the mean and standard deviation 1</vt:lpstr>
      <vt:lpstr>Example: Finding the mean and standard deviation 2</vt:lpstr>
      <vt:lpstr>Example: Finding the mean and standard deviation 3</vt:lpstr>
      <vt:lpstr>Mean and Standard Deviation 3 </vt:lpstr>
      <vt:lpstr>Choosing Numerical Descriptions 1 </vt:lpstr>
      <vt:lpstr>Choosing Numerical Descriptions 2 </vt:lpstr>
      <vt:lpstr>Choosing Numerical Descriptions 3 </vt:lpstr>
      <vt:lpstr>Statistics in Summary 1 </vt:lpstr>
      <vt:lpstr>Statistics in Summary 2 </vt:lpstr>
      <vt:lpstr>Statistics in Summary 3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539</cp:revision>
  <cp:lastPrinted>2011-08-21T16:22:14Z</cp:lastPrinted>
  <dcterms:created xsi:type="dcterms:W3CDTF">2009-09-07T22:06:52Z</dcterms:created>
  <dcterms:modified xsi:type="dcterms:W3CDTF">2019-09-19T17:51:21Z</dcterms:modified>
</cp:coreProperties>
</file>