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63" r:id="rId3"/>
    <p:sldId id="286" r:id="rId4"/>
    <p:sldId id="285" r:id="rId5"/>
    <p:sldId id="287" r:id="rId6"/>
    <p:sldId id="288" r:id="rId7"/>
    <p:sldId id="289" r:id="rId8"/>
    <p:sldId id="290" r:id="rId9"/>
    <p:sldId id="291" r:id="rId10"/>
    <p:sldId id="292" r:id="rId11"/>
    <p:sldId id="295" r:id="rId12"/>
    <p:sldId id="293" r:id="rId13"/>
    <p:sldId id="294" r:id="rId14"/>
    <p:sldId id="297" r:id="rId15"/>
    <p:sldId id="296"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1" r:id="rId39"/>
    <p:sldId id="320" r:id="rId40"/>
    <p:sldId id="322" r:id="rId41"/>
    <p:sldId id="323" r:id="rId42"/>
    <p:sldId id="324" r:id="rId43"/>
    <p:sldId id="325" r:id="rId44"/>
    <p:sldId id="326" r:id="rId4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VL" initials="MV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6" autoAdjust="0"/>
    <p:restoredTop sz="94729" autoAdjust="0"/>
  </p:normalViewPr>
  <p:slideViewPr>
    <p:cSldViewPr>
      <p:cViewPr varScale="1">
        <p:scale>
          <a:sx n="68" d="100"/>
          <a:sy n="68" d="100"/>
        </p:scale>
        <p:origin x="62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9392F996-E157-48A5-AD60-1D000861AE6D}" type="datetimeFigureOut">
              <a:rPr lang="en-US"/>
              <a:pPr>
                <a:defRPr/>
              </a:pPr>
              <a:t>9/19/2019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749F40DC-3990-4AC2-B093-0273A73926C0}" type="slidenum">
              <a:rPr lang="en-US"/>
              <a:pPr>
                <a:defRPr/>
              </a:pPr>
              <a:t>‹#›</a:t>
            </a:fld>
            <a:endParaRPr lang="en-US"/>
          </a:p>
        </p:txBody>
      </p:sp>
    </p:spTree>
    <p:extLst>
      <p:ext uri="{BB962C8B-B14F-4D97-AF65-F5344CB8AC3E}">
        <p14:creationId xmlns:p14="http://schemas.microsoft.com/office/powerpoint/2010/main" val="3555549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3BB63543-A998-4061-92DE-6CB9B3CB8413}" type="datetimeFigureOut">
              <a:rPr lang="en-US"/>
              <a:pPr>
                <a:defRPr/>
              </a:pPr>
              <a:t>9/19/2019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F92A0439-0397-4717-901F-9070B6CC3BBB}" type="slidenum">
              <a:rPr lang="en-US"/>
              <a:pPr>
                <a:defRPr/>
              </a:pPr>
              <a:t>‹#›</a:t>
            </a:fld>
            <a:endParaRPr lang="en-US"/>
          </a:p>
        </p:txBody>
      </p:sp>
    </p:spTree>
    <p:extLst>
      <p:ext uri="{BB962C8B-B14F-4D97-AF65-F5344CB8AC3E}">
        <p14:creationId xmlns:p14="http://schemas.microsoft.com/office/powerpoint/2010/main" val="26251817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ADD357-17E6-4AF7-BD2F-D8E37AAD3460}"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022471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81441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971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61203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96853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819116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27024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71932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69728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59602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83164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99554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95638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38246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282671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94910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38938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77664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16301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87665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18347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0691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03893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24623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33816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50064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963277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28706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83622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74210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211265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5634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09447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994451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21033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804169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360602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135596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546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6187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69558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3408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14602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34413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533400"/>
            <a:ext cx="3352800" cy="3200399"/>
          </a:xfrm>
        </p:spPr>
        <p:txBody>
          <a:bodyPr/>
          <a:lstStyle/>
          <a:p>
            <a:r>
              <a:rPr lang="en-US" dirty="0"/>
              <a:t>Click to edit Master title style</a:t>
            </a:r>
          </a:p>
        </p:txBody>
      </p:sp>
      <p:sp>
        <p:nvSpPr>
          <p:cNvPr id="3" name="Subtitle 2"/>
          <p:cNvSpPr>
            <a:spLocks noGrp="1"/>
          </p:cNvSpPr>
          <p:nvPr>
            <p:ph type="subTitle" idx="1"/>
          </p:nvPr>
        </p:nvSpPr>
        <p:spPr>
          <a:xfrm>
            <a:off x="5562600" y="3886200"/>
            <a:ext cx="3429000" cy="2438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DE7AADC-A83A-4498-994F-CF81ECEE2E4A}"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BCE00F1-CE10-4FDB-AFDA-56909ADE6F5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A84E71D-6CCA-407E-9BFF-8B07158F48AB}"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E056B5C-743C-4B7A-9135-BC7FA0D756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143709A-90EF-4628-8D45-28E011F3DD8E}"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94FC764-B872-4F6D-B418-41628BE91A7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4504909-FEE2-43DD-80BD-5193EA9DF581}"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B78FAAE-7963-4D8C-B9F6-FA4283184B2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EADBF40-69D7-4BA2-BA09-494260F4C4F5}"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92DFDF4-5CD7-4705-BE20-A891CEFB664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08F2249-CACD-44D5-BE6F-AC392AFDC903}"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4E79A31-CC49-497A-8F63-2E6A120574E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D3D590D-07C9-4D7D-912F-AFB82159B9A0}" type="datetimeFigureOut">
              <a:rPr lang="en-US"/>
              <a:pPr>
                <a:defRPr/>
              </a:pPr>
              <a:t>9/19/2019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72A7EFA-49D0-4958-BF49-925A18DE29E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A790B06-C115-4FC5-8DB7-1089BA2F4D9F}" type="datetimeFigureOut">
              <a:rPr lang="en-US"/>
              <a:pPr>
                <a:defRPr/>
              </a:pPr>
              <a:t>9/19/2019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68234BE-32A7-45A6-AC27-03DB6265D35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1EF7CB7-0E4C-4A12-A8D0-778995197997}" type="datetimeFigureOut">
              <a:rPr lang="en-US"/>
              <a:pPr>
                <a:defRPr/>
              </a:pPr>
              <a:t>9/19/2019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31F3E1F-7D43-434D-941B-4A0C6778F4F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C99431E-CAF3-43B9-8748-64324EE86549}"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2DDEC6D-7966-4726-9152-6672018A2BD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6FCB7FA-2752-42AA-8F83-773214FC2089}"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959094E-07BA-4B7C-AD92-1A4AE3AFD6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F3EEE917-F8A9-4804-9FE7-5C1E9445FBC9}"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143000" y="685800"/>
            <a:ext cx="6781800" cy="1981200"/>
          </a:xfrm>
        </p:spPr>
        <p:txBody>
          <a:bodyPr/>
          <a:lstStyle/>
          <a:p>
            <a:r>
              <a:rPr lang="en-US" sz="7200" dirty="0"/>
              <a:t>Chapter 13</a:t>
            </a:r>
          </a:p>
        </p:txBody>
      </p:sp>
      <p:sp>
        <p:nvSpPr>
          <p:cNvPr id="15362" name="Subtitle 2"/>
          <p:cNvSpPr>
            <a:spLocks noGrp="1"/>
          </p:cNvSpPr>
          <p:nvPr>
            <p:ph type="subTitle" idx="1"/>
          </p:nvPr>
        </p:nvSpPr>
        <p:spPr>
          <a:xfrm>
            <a:off x="2743200" y="3352800"/>
            <a:ext cx="3581400" cy="2286000"/>
          </a:xfrm>
        </p:spPr>
        <p:txBody>
          <a:bodyPr/>
          <a:lstStyle/>
          <a:p>
            <a:r>
              <a:rPr lang="en-US" dirty="0">
                <a:solidFill>
                  <a:schemeClr val="tx1"/>
                </a:solidFill>
              </a:rPr>
              <a:t>The Normal Distribution</a:t>
            </a:r>
          </a:p>
          <a:p>
            <a:endParaRPr lang="en-US" dirty="0">
              <a:solidFill>
                <a:schemeClr val="tx1"/>
              </a:solidFill>
            </a:endParaRPr>
          </a:p>
          <a:p>
            <a:r>
              <a:rPr lang="en-US" i="1" dirty="0">
                <a:solidFill>
                  <a:schemeClr val="tx2"/>
                </a:solidFill>
              </a:rPr>
              <a:t>Lecture Slides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Density Curves 2</a:t>
            </a:r>
            <a:br>
              <a:rPr lang="en-US" sz="3600" b="1" dirty="0">
                <a:solidFill>
                  <a:schemeClr val="accent1"/>
                </a:solidFill>
              </a:rPr>
            </a:br>
            <a:endParaRPr lang="en-US" sz="3600" dirty="0"/>
          </a:p>
        </p:txBody>
      </p:sp>
      <p:sp>
        <p:nvSpPr>
          <p:cNvPr id="8" name="Rectangle 7"/>
          <p:cNvSpPr/>
          <p:nvPr/>
        </p:nvSpPr>
        <p:spPr>
          <a:xfrm>
            <a:off x="301752" y="1188720"/>
            <a:ext cx="8759952" cy="5262979"/>
          </a:xfrm>
          <a:prstGeom prst="rect">
            <a:avLst/>
          </a:prstGeom>
        </p:spPr>
        <p:txBody>
          <a:bodyPr>
            <a:spAutoFit/>
          </a:bodyPr>
          <a:lstStyle/>
          <a:p>
            <a:r>
              <a:rPr lang="en-US" sz="2400" dirty="0"/>
              <a:t>You can think of drawing a curve through the tops of the bars in a histogram, smoothing out the irregular ups and downs of the bars. </a:t>
            </a:r>
          </a:p>
          <a:p>
            <a:endParaRPr lang="en-US" sz="2400" dirty="0"/>
          </a:p>
          <a:p>
            <a:r>
              <a:rPr lang="en-US" sz="2400" dirty="0"/>
              <a:t>There are two important distinctions between histograms and these curves. </a:t>
            </a:r>
          </a:p>
          <a:p>
            <a:pPr marL="457200" indent="-457200">
              <a:buAutoNum type="arabicPeriod"/>
            </a:pPr>
            <a:r>
              <a:rPr lang="en-US" sz="2400" dirty="0"/>
              <a:t>We set up curves to show the proportion of observations in any region by areas under the curve. To do that, we choose the scale so that the total area under the curve is exactly 1. </a:t>
            </a:r>
          </a:p>
          <a:p>
            <a:pPr marL="457200" indent="-457200"/>
            <a:endParaRPr lang="en-US" sz="2400" dirty="0"/>
          </a:p>
          <a:p>
            <a:r>
              <a:rPr lang="en-US" sz="2400" dirty="0"/>
              <a:t>2. A histogram is a plot of data obtained from a sample. A density curve is intended to reflect the idealized shape of the population distribution.</a:t>
            </a:r>
          </a:p>
          <a:p>
            <a:endParaRPr lang="en-US" sz="2400" dirty="0"/>
          </a:p>
        </p:txBody>
      </p:sp>
    </p:spTree>
    <p:extLst>
      <p:ext uri="{BB962C8B-B14F-4D97-AF65-F5344CB8AC3E}">
        <p14:creationId xmlns:p14="http://schemas.microsoft.com/office/powerpoint/2010/main" val="37790583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Using a density curve 1</a:t>
            </a:r>
            <a:br>
              <a:rPr lang="en-US" sz="3600" b="1" dirty="0">
                <a:solidFill>
                  <a:schemeClr val="accent1"/>
                </a:solidFill>
              </a:rPr>
            </a:br>
            <a:endParaRPr lang="en-US" sz="3600" dirty="0"/>
          </a:p>
        </p:txBody>
      </p:sp>
      <p:sp>
        <p:nvSpPr>
          <p:cNvPr id="8" name="Rectangle 7"/>
          <p:cNvSpPr/>
          <p:nvPr/>
        </p:nvSpPr>
        <p:spPr>
          <a:xfrm>
            <a:off x="4724400" y="1600200"/>
            <a:ext cx="4191000" cy="3539430"/>
          </a:xfrm>
          <a:prstGeom prst="rect">
            <a:avLst/>
          </a:prstGeom>
        </p:spPr>
        <p:txBody>
          <a:bodyPr wrap="square">
            <a:spAutoFit/>
          </a:bodyPr>
          <a:lstStyle/>
          <a:p>
            <a:r>
              <a:rPr lang="en-US" sz="2800" dirty="0"/>
              <a:t>Figure 13.4 copies Figure 13.3, showing the histogram and the Normal density curve that describe this data set of 130 body temperatures. </a:t>
            </a:r>
          </a:p>
          <a:p>
            <a:endParaRPr lang="en-US" sz="2800" dirty="0"/>
          </a:p>
        </p:txBody>
      </p:sp>
      <p:pic>
        <p:nvPicPr>
          <p:cNvPr id="4" name="Picture 3" descr="Two histograms with curves show the distribution of body temperature of adults in degrees Fahrenheit. The horizontal axis in both the histograms represents Body temperature in degrees Fahrenheit and has values from 96 to 101 in increments of 0.5. The first histogram (a) shows a bell curve that starts at the origin of the graph and peaks above 98.3 and falls back to 0 at 101 Fahrenheit. The bars in the histogram, from 99 degrees to 101 degrees are shaded and depict observations greater than 99 degrees Fahrenheit. &#10;The second histogram (b) shows a bell curve that starts at the origin of the graph and peaks above 98.3 and falls back to 0 at 101 degrees Fahrenheit. The bars in the histogram, under the area of the curve, from 99 degrees to 101 degrees are shaded and depict observations greater than 99 degrees Fahrenheit.&#10;">
            <a:extLst>
              <a:ext uri="{FF2B5EF4-FFF2-40B4-BE49-F238E27FC236}">
                <a16:creationId xmlns:a16="http://schemas.microsoft.com/office/drawing/2014/main" xmlns="" id="{D4E88779-F26A-4A57-9443-E21E506BAD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405" y="1828800"/>
            <a:ext cx="4029645" cy="3615690"/>
          </a:xfrm>
          <a:prstGeom prst="rect">
            <a:avLst/>
          </a:prstGeom>
        </p:spPr>
      </p:pic>
    </p:spTree>
    <p:extLst>
      <p:ext uri="{BB962C8B-B14F-4D97-AF65-F5344CB8AC3E}">
        <p14:creationId xmlns:p14="http://schemas.microsoft.com/office/powerpoint/2010/main" val="20013513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Using a density curve 2</a:t>
            </a:r>
            <a:br>
              <a:rPr lang="en-US" sz="3600" b="1" dirty="0">
                <a:solidFill>
                  <a:schemeClr val="accent1"/>
                </a:solidFill>
              </a:rPr>
            </a:br>
            <a:endParaRPr lang="en-US" sz="3600" dirty="0"/>
          </a:p>
        </p:txBody>
      </p:sp>
      <p:sp>
        <p:nvSpPr>
          <p:cNvPr id="8" name="Rectangle 7"/>
          <p:cNvSpPr/>
          <p:nvPr/>
        </p:nvSpPr>
        <p:spPr>
          <a:xfrm>
            <a:off x="4495800" y="1600200"/>
            <a:ext cx="4419600" cy="4401205"/>
          </a:xfrm>
          <a:prstGeom prst="rect">
            <a:avLst/>
          </a:prstGeom>
        </p:spPr>
        <p:txBody>
          <a:bodyPr wrap="square">
            <a:spAutoFit/>
          </a:bodyPr>
          <a:lstStyle/>
          <a:p>
            <a:r>
              <a:rPr lang="en-US" sz="2800" dirty="0"/>
              <a:t>The proportion of observations greater than 99 is 19/130, or 0.146. Because 99 is one of the break points between the classes in the histogram, the area of the shaded bars in Figure 13.4(a) makes up 0.146 of the total area of all the bars. </a:t>
            </a:r>
          </a:p>
        </p:txBody>
      </p:sp>
      <p:pic>
        <p:nvPicPr>
          <p:cNvPr id="6" name="Picture 5" descr="Two histograms with curves show the distribution of body temperature of adults in degrees Fahrenheit. The horizontal axis in both the histograms represents Body temperature in degrees Fahrenheit and has values from 96 to 101 in increments of 0.5. The first histogram (a) shows a bell curve that starts at the origin of the graph and peaks above 98.3 and falls back to 0 at 101 Fahrenheit. The bars in the histogram, from 99 degrees to 101 degrees are shaded and depict observations greater than 99 degrees Fahrenheit. &#10;The second histogram (b) shows a bell curve that starts at the origin of the graph and peaks above 98.3 and falls back to 0 at 101 degrees Fahrenheit. The bars in the histogram, under the area of the curve, from 99 degrees to 101 degrees are shaded and depict observations greater than 99 degrees Fahrenheit.&#10;">
            <a:extLst>
              <a:ext uri="{FF2B5EF4-FFF2-40B4-BE49-F238E27FC236}">
                <a16:creationId xmlns:a16="http://schemas.microsoft.com/office/drawing/2014/main" xmlns="" id="{D4E88779-F26A-4A57-9443-E21E506BAD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761" y="1992957"/>
            <a:ext cx="4029645" cy="3615690"/>
          </a:xfrm>
          <a:prstGeom prst="rect">
            <a:avLst/>
          </a:prstGeom>
        </p:spPr>
      </p:pic>
    </p:spTree>
    <p:extLst>
      <p:ext uri="{BB962C8B-B14F-4D97-AF65-F5344CB8AC3E}">
        <p14:creationId xmlns:p14="http://schemas.microsoft.com/office/powerpoint/2010/main" val="60638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Using a density curve 3</a:t>
            </a:r>
            <a:br>
              <a:rPr lang="en-US" sz="3600" b="1" dirty="0">
                <a:solidFill>
                  <a:schemeClr val="accent1"/>
                </a:solidFill>
              </a:rPr>
            </a:br>
            <a:endParaRPr lang="en-US" sz="3600" dirty="0"/>
          </a:p>
        </p:txBody>
      </p:sp>
      <p:sp>
        <p:nvSpPr>
          <p:cNvPr id="8" name="Rectangle 7"/>
          <p:cNvSpPr/>
          <p:nvPr/>
        </p:nvSpPr>
        <p:spPr>
          <a:xfrm>
            <a:off x="4686300" y="1554480"/>
            <a:ext cx="4457700" cy="4832092"/>
          </a:xfrm>
          <a:prstGeom prst="rect">
            <a:avLst/>
          </a:prstGeom>
        </p:spPr>
        <p:txBody>
          <a:bodyPr wrap="square">
            <a:spAutoFit/>
          </a:bodyPr>
          <a:lstStyle/>
          <a:p>
            <a:r>
              <a:rPr lang="en-US" sz="2800" dirty="0"/>
              <a:t>The total area under the density curve is 1, and the shaded area in Figure 13.4(b) represents the proportion of observations that are greater than or equal to 99°F. This area is 0.1587. You can see that the density curve is a quite good approximation: 0.1587 is close to 0.146.</a:t>
            </a:r>
          </a:p>
        </p:txBody>
      </p:sp>
      <p:pic>
        <p:nvPicPr>
          <p:cNvPr id="6" name="Picture 5" descr="Two histograms with curves show the distribution of body temperature of adults in degrees Fahrenheit. The horizontal axis in both the histograms represents Body temperature in degrees Fahrenheit and has values from 96 to 101 in increments of 0.5. The first histogram (a) shows a bell curve that starts at the origin of the graph and peaks above 98.3 and falls back to 0 at 101 Fahrenheit. The bars in the histogram, from 99 degrees to 101 degrees are shaded and depict observations greater than 99 degrees Fahrenheit. &#10;The second histogram (b) shows a bell curve that starts at the origin of the graph and peaks above 98.3 and falls back to 0 at 101 degrees Fahrenheit. The bars in the histogram, under the area of the curve, from 99 degrees to 101 degrees are shaded and depict observations greater than 99 degrees Fahrenheit.&#10;">
            <a:extLst>
              <a:ext uri="{FF2B5EF4-FFF2-40B4-BE49-F238E27FC236}">
                <a16:creationId xmlns:a16="http://schemas.microsoft.com/office/drawing/2014/main" xmlns="" id="{D4E88779-F26A-4A57-9443-E21E506BAD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405" y="1828800"/>
            <a:ext cx="4029645" cy="3615690"/>
          </a:xfrm>
          <a:prstGeom prst="rect">
            <a:avLst/>
          </a:prstGeom>
        </p:spPr>
      </p:pic>
    </p:spTree>
    <p:extLst>
      <p:ext uri="{BB962C8B-B14F-4D97-AF65-F5344CB8AC3E}">
        <p14:creationId xmlns:p14="http://schemas.microsoft.com/office/powerpoint/2010/main" val="18547562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65760"/>
            <a:ext cx="8229600" cy="1143000"/>
          </a:xfrm>
        </p:spPr>
        <p:txBody>
          <a:bodyPr/>
          <a:lstStyle/>
          <a:p>
            <a:r>
              <a:rPr lang="en-US" sz="3600" b="1" dirty="0">
                <a:solidFill>
                  <a:schemeClr val="accent1"/>
                </a:solidFill>
              </a:rPr>
              <a:t>Center and Variability </a:t>
            </a:r>
            <a:br>
              <a:rPr lang="en-US" sz="3600" b="1" dirty="0">
                <a:solidFill>
                  <a:schemeClr val="accent1"/>
                </a:solidFill>
              </a:rPr>
            </a:br>
            <a:r>
              <a:rPr lang="en-US" sz="3600" b="1" dirty="0">
                <a:solidFill>
                  <a:schemeClr val="accent1"/>
                </a:solidFill>
              </a:rPr>
              <a:t>of a Density Curve 1</a:t>
            </a:r>
            <a:endParaRPr lang="en-US" sz="3600" dirty="0"/>
          </a:p>
        </p:txBody>
      </p:sp>
      <p:sp>
        <p:nvSpPr>
          <p:cNvPr id="8" name="Rectangle 7"/>
          <p:cNvSpPr/>
          <p:nvPr/>
        </p:nvSpPr>
        <p:spPr>
          <a:xfrm>
            <a:off x="301752" y="1554480"/>
            <a:ext cx="8759952" cy="4832092"/>
          </a:xfrm>
          <a:prstGeom prst="rect">
            <a:avLst/>
          </a:prstGeom>
        </p:spPr>
        <p:txBody>
          <a:bodyPr>
            <a:spAutoFit/>
          </a:bodyPr>
          <a:lstStyle/>
          <a:p>
            <a:r>
              <a:rPr lang="en-US" sz="2800" dirty="0"/>
              <a:t>Areas under a density curve represent proportions of the total number of observations. </a:t>
            </a:r>
          </a:p>
          <a:p>
            <a:endParaRPr lang="en-US" sz="2800" dirty="0"/>
          </a:p>
          <a:p>
            <a:r>
              <a:rPr lang="en-US" sz="2800" dirty="0"/>
              <a:t>The median is the point with half the observations on either side. So the median of a density curve is the equal-areas point, the point with half the area under the curve to its left and the remaining half of the area to its right. </a:t>
            </a:r>
          </a:p>
          <a:p>
            <a:pPr marL="457200" indent="-457200"/>
            <a:endParaRPr lang="en-US" sz="2800" dirty="0"/>
          </a:p>
          <a:p>
            <a:pPr marL="457200" indent="-457200"/>
            <a:r>
              <a:rPr lang="en-US" sz="2800" dirty="0"/>
              <a:t>The median on a symmetric density curve is at is</a:t>
            </a:r>
          </a:p>
          <a:p>
            <a:pPr marL="457200" indent="-457200"/>
            <a:r>
              <a:rPr lang="en-US" sz="2800" dirty="0"/>
              <a:t>center.</a:t>
            </a:r>
          </a:p>
        </p:txBody>
      </p:sp>
    </p:spTree>
    <p:extLst>
      <p:ext uri="{BB962C8B-B14F-4D97-AF65-F5344CB8AC3E}">
        <p14:creationId xmlns:p14="http://schemas.microsoft.com/office/powerpoint/2010/main" val="36374844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Center and Variability </a:t>
            </a:r>
            <a:br>
              <a:rPr lang="en-US" sz="3600" b="1" dirty="0">
                <a:solidFill>
                  <a:schemeClr val="accent1"/>
                </a:solidFill>
              </a:rPr>
            </a:br>
            <a:r>
              <a:rPr lang="en-US" sz="3600" b="1" dirty="0">
                <a:solidFill>
                  <a:schemeClr val="accent1"/>
                </a:solidFill>
              </a:rPr>
              <a:t>of a Density Curve 2</a:t>
            </a:r>
            <a:endParaRPr lang="en-US" sz="3600" dirty="0"/>
          </a:p>
        </p:txBody>
      </p:sp>
      <p:sp>
        <p:nvSpPr>
          <p:cNvPr id="8" name="Rectangle 7"/>
          <p:cNvSpPr/>
          <p:nvPr/>
        </p:nvSpPr>
        <p:spPr>
          <a:xfrm>
            <a:off x="301752" y="1554480"/>
            <a:ext cx="8759952" cy="5047536"/>
          </a:xfrm>
          <a:prstGeom prst="rect">
            <a:avLst/>
          </a:prstGeom>
        </p:spPr>
        <p:txBody>
          <a:bodyPr>
            <a:spAutoFit/>
          </a:bodyPr>
          <a:lstStyle/>
          <a:p>
            <a:r>
              <a:rPr lang="en-US" sz="2800" dirty="0"/>
              <a:t>The mean of a set of observations is their arithmetic average. If we think of the observations as weights stacked on a seesaw, the mean is the point at which the seesaw would balance. </a:t>
            </a:r>
          </a:p>
          <a:p>
            <a:endParaRPr lang="en-US" dirty="0"/>
          </a:p>
          <a:p>
            <a:r>
              <a:rPr lang="en-US" sz="2800" dirty="0"/>
              <a:t>This fact is also true of density curves. The mean is the point at which the curve would balance if made of solid material. Figure 13.6 illustrates this fact about the mean: </a:t>
            </a:r>
          </a:p>
          <a:p>
            <a:pPr marL="457200" indent="-457200"/>
            <a:endParaRPr lang="en-US" dirty="0"/>
          </a:p>
          <a:p>
            <a:pPr marL="457200" indent="-57150"/>
            <a:r>
              <a:rPr lang="en-US" sz="2800" dirty="0"/>
              <a:t>A symmetrical curve balances at its center because the two sides are identical. </a:t>
            </a:r>
          </a:p>
        </p:txBody>
      </p:sp>
    </p:spTree>
    <p:extLst>
      <p:ext uri="{BB962C8B-B14F-4D97-AF65-F5344CB8AC3E}">
        <p14:creationId xmlns:p14="http://schemas.microsoft.com/office/powerpoint/2010/main" val="209409376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Center and </a:t>
            </a:r>
            <a:r>
              <a:rPr lang="en-US" sz="3600" b="1">
                <a:solidFill>
                  <a:schemeClr val="accent1"/>
                </a:solidFill>
              </a:rPr>
              <a:t>Variability </a:t>
            </a:r>
            <a:br>
              <a:rPr lang="en-US" sz="3600" b="1">
                <a:solidFill>
                  <a:schemeClr val="accent1"/>
                </a:solidFill>
              </a:rPr>
            </a:br>
            <a:r>
              <a:rPr lang="en-US" sz="3600" b="1">
                <a:solidFill>
                  <a:schemeClr val="accent1"/>
                </a:solidFill>
              </a:rPr>
              <a:t>of </a:t>
            </a:r>
            <a:r>
              <a:rPr lang="en-US" sz="3600" b="1" dirty="0">
                <a:solidFill>
                  <a:schemeClr val="accent1"/>
                </a:solidFill>
              </a:rPr>
              <a:t>a </a:t>
            </a:r>
            <a:r>
              <a:rPr lang="en-US" sz="3600" b="1">
                <a:solidFill>
                  <a:schemeClr val="accent1"/>
                </a:solidFill>
              </a:rPr>
              <a:t>Density Curve 3</a:t>
            </a:r>
            <a:endParaRPr lang="en-US" sz="3600" dirty="0"/>
          </a:p>
        </p:txBody>
      </p:sp>
      <p:pic>
        <p:nvPicPr>
          <p:cNvPr id="4" name="Picture 3" descr="Two graphs (a) and (b) show a mean and median density curve. Graph (a) shows a bell shaped curve. A line, labeled Median and mean originates from the horizontal axis and meets the highest peak of the curve. &#10;Graph (b) shows a symmetric normal curve which makes a sudden fall after reaching its peak, and ends at a null value on the far right of the horizontal axis. Two lines in the beginning of the fall represent mean and mode.&#10;">
            <a:extLst>
              <a:ext uri="{FF2B5EF4-FFF2-40B4-BE49-F238E27FC236}">
                <a16:creationId xmlns:a16="http://schemas.microsoft.com/office/drawing/2014/main" xmlns="" id="{C44FC91A-30BF-4F4E-926B-C5BAC4DA7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133601"/>
            <a:ext cx="8069209" cy="3048000"/>
          </a:xfrm>
          <a:prstGeom prst="rect">
            <a:avLst/>
          </a:prstGeom>
        </p:spPr>
      </p:pic>
    </p:spTree>
    <p:extLst>
      <p:ext uri="{BB962C8B-B14F-4D97-AF65-F5344CB8AC3E}">
        <p14:creationId xmlns:p14="http://schemas.microsoft.com/office/powerpoint/2010/main" val="41773754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Center and </a:t>
            </a:r>
            <a:r>
              <a:rPr lang="en-US" sz="3600" b="1">
                <a:solidFill>
                  <a:schemeClr val="accent1"/>
                </a:solidFill>
              </a:rPr>
              <a:t>Variability </a:t>
            </a:r>
            <a:br>
              <a:rPr lang="en-US" sz="3600" b="1">
                <a:solidFill>
                  <a:schemeClr val="accent1"/>
                </a:solidFill>
              </a:rPr>
            </a:br>
            <a:r>
              <a:rPr lang="en-US" sz="3600" b="1">
                <a:solidFill>
                  <a:schemeClr val="accent1"/>
                </a:solidFill>
              </a:rPr>
              <a:t>of </a:t>
            </a:r>
            <a:r>
              <a:rPr lang="en-US" sz="3600" b="1" dirty="0">
                <a:solidFill>
                  <a:schemeClr val="accent1"/>
                </a:solidFill>
              </a:rPr>
              <a:t>a </a:t>
            </a:r>
            <a:r>
              <a:rPr lang="en-US" sz="3600" b="1">
                <a:solidFill>
                  <a:schemeClr val="accent1"/>
                </a:solidFill>
              </a:rPr>
              <a:t>Density Curve 4</a:t>
            </a:r>
            <a:endParaRPr lang="en-US" sz="3600" dirty="0"/>
          </a:p>
        </p:txBody>
      </p:sp>
      <p:sp>
        <p:nvSpPr>
          <p:cNvPr id="8" name="Rectangle 7"/>
          <p:cNvSpPr/>
          <p:nvPr/>
        </p:nvSpPr>
        <p:spPr>
          <a:xfrm>
            <a:off x="301752" y="1463040"/>
            <a:ext cx="8759952" cy="5047536"/>
          </a:xfrm>
          <a:prstGeom prst="rect">
            <a:avLst/>
          </a:prstGeom>
        </p:spPr>
        <p:txBody>
          <a:bodyPr>
            <a:spAutoFit/>
          </a:bodyPr>
          <a:lstStyle/>
          <a:p>
            <a:r>
              <a:rPr lang="en-US" sz="2800" dirty="0"/>
              <a:t>The </a:t>
            </a:r>
            <a:r>
              <a:rPr lang="en-US" sz="2800" b="1" dirty="0">
                <a:solidFill>
                  <a:srgbClr val="8B0000"/>
                </a:solidFill>
              </a:rPr>
              <a:t>median</a:t>
            </a:r>
            <a:r>
              <a:rPr lang="en-US" sz="2800" dirty="0"/>
              <a:t> of a density curve is the equal-areas point, the point that divides the area under the curve in half. </a:t>
            </a:r>
          </a:p>
          <a:p>
            <a:endParaRPr lang="en-US" dirty="0"/>
          </a:p>
          <a:p>
            <a:r>
              <a:rPr lang="en-US" sz="2800" dirty="0"/>
              <a:t>The </a:t>
            </a:r>
            <a:r>
              <a:rPr lang="en-US" sz="2800" b="1" dirty="0">
                <a:solidFill>
                  <a:srgbClr val="8B0000"/>
                </a:solidFill>
              </a:rPr>
              <a:t>mean</a:t>
            </a:r>
            <a:r>
              <a:rPr lang="en-US" sz="2800" dirty="0"/>
              <a:t> of a density curve is the balance point, or center of gravity, at which the curve would balance if made of solid material. </a:t>
            </a:r>
          </a:p>
          <a:p>
            <a:endParaRPr lang="en-US" dirty="0"/>
          </a:p>
          <a:p>
            <a:r>
              <a:rPr lang="en-US" sz="2800" dirty="0"/>
              <a:t>The median and mean are the same for a symmetrical density curve. They both lie at the center of the curve. The mean of a skewed curve is pulled away from the median in the direction of the long tail. </a:t>
            </a:r>
          </a:p>
        </p:txBody>
      </p:sp>
    </p:spTree>
    <p:extLst>
      <p:ext uri="{BB962C8B-B14F-4D97-AF65-F5344CB8AC3E}">
        <p14:creationId xmlns:p14="http://schemas.microsoft.com/office/powerpoint/2010/main" val="13149406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Normal Distributions 1</a:t>
            </a:r>
            <a:br>
              <a:rPr lang="en-US" sz="3600" b="1" dirty="0">
                <a:solidFill>
                  <a:schemeClr val="accent1"/>
                </a:solidFill>
              </a:rPr>
            </a:br>
            <a:endParaRPr lang="en-US" sz="3600" dirty="0"/>
          </a:p>
        </p:txBody>
      </p:sp>
      <p:sp>
        <p:nvSpPr>
          <p:cNvPr id="8" name="Rectangle 7"/>
          <p:cNvSpPr/>
          <p:nvPr/>
        </p:nvSpPr>
        <p:spPr>
          <a:xfrm>
            <a:off x="228600" y="1280160"/>
            <a:ext cx="8915400" cy="1384995"/>
          </a:xfrm>
          <a:prstGeom prst="rect">
            <a:avLst/>
          </a:prstGeom>
        </p:spPr>
        <p:txBody>
          <a:bodyPr>
            <a:spAutoFit/>
          </a:bodyPr>
          <a:lstStyle/>
          <a:p>
            <a:r>
              <a:rPr lang="en-US" sz="2800" dirty="0"/>
              <a:t>Figure 13.7 presents two Normal density curves. Normal curves are symmetrical, single-peaked, and bell-shaped. </a:t>
            </a:r>
          </a:p>
        </p:txBody>
      </p:sp>
      <p:pic>
        <p:nvPicPr>
          <p:cNvPr id="7" name="Picture 6" descr="Two normal curves are shown. The first curve is elongated and broader than the second curve. A line representing Mean, originates from the horizontal axis and meets the peak of the curve. The distance between the mean and the right arm of the curve is labeled Standard deviation.&#10;The second curve is a bell shaped curve. A line representing Mean, originates from the horizontal axis and meets the peak of the curve. The distance between the mean and the right arm of the curve is labeled Standard deviation.&#10;">
            <a:extLst>
              <a:ext uri="{FF2B5EF4-FFF2-40B4-BE49-F238E27FC236}">
                <a16:creationId xmlns:a16="http://schemas.microsoft.com/office/drawing/2014/main" xmlns="" id="{B73B3BFA-AA2C-4D42-9121-E1461E2C2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895600"/>
            <a:ext cx="6705045" cy="3267186"/>
          </a:xfrm>
          <a:prstGeom prst="rect">
            <a:avLst/>
          </a:prstGeom>
        </p:spPr>
      </p:pic>
    </p:spTree>
    <p:extLst>
      <p:ext uri="{BB962C8B-B14F-4D97-AF65-F5344CB8AC3E}">
        <p14:creationId xmlns:p14="http://schemas.microsoft.com/office/powerpoint/2010/main" val="37788317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Normal Distributions 2</a:t>
            </a:r>
            <a:br>
              <a:rPr lang="en-US" sz="3600" b="1" dirty="0">
                <a:solidFill>
                  <a:schemeClr val="accent1"/>
                </a:solidFill>
              </a:rPr>
            </a:br>
            <a:endParaRPr lang="en-US" sz="3600" dirty="0"/>
          </a:p>
        </p:txBody>
      </p:sp>
      <p:sp>
        <p:nvSpPr>
          <p:cNvPr id="8" name="Rectangle 7"/>
          <p:cNvSpPr/>
          <p:nvPr/>
        </p:nvSpPr>
        <p:spPr>
          <a:xfrm>
            <a:off x="228600" y="1280160"/>
            <a:ext cx="8915400" cy="2677656"/>
          </a:xfrm>
          <a:prstGeom prst="rect">
            <a:avLst/>
          </a:prstGeom>
        </p:spPr>
        <p:txBody>
          <a:bodyPr>
            <a:spAutoFit/>
          </a:bodyPr>
          <a:lstStyle/>
          <a:p>
            <a:r>
              <a:rPr lang="en-US" sz="2800" dirty="0"/>
              <a:t>Normal curves also have the special property that we can locate the standard deviation of the distribution by eye on the curve. Imagine that you are skiing down a mountain that has the shape of a Normal curve. At first, you descend at an ever-steeper angle as you go out from the peak:</a:t>
            </a:r>
          </a:p>
        </p:txBody>
      </p:sp>
      <p:pic>
        <p:nvPicPr>
          <p:cNvPr id="3" name="Picture 2" descr="An illustration shows the peak of a standard deviation curve.">
            <a:extLst>
              <a:ext uri="{FF2B5EF4-FFF2-40B4-BE49-F238E27FC236}">
                <a16:creationId xmlns:a16="http://schemas.microsoft.com/office/drawing/2014/main" xmlns="" id="{B1D5AFF0-B102-4B49-8680-232A3CB8F598}"/>
              </a:ext>
            </a:extLst>
          </p:cNvPr>
          <p:cNvPicPr>
            <a:picLocks noChangeAspect="1"/>
          </p:cNvPicPr>
          <p:nvPr/>
        </p:nvPicPr>
        <p:blipFill>
          <a:blip r:embed="rId3"/>
          <a:stretch>
            <a:fillRect/>
          </a:stretch>
        </p:blipFill>
        <p:spPr>
          <a:xfrm>
            <a:off x="2143125" y="3991153"/>
            <a:ext cx="5086350" cy="1647825"/>
          </a:xfrm>
          <a:prstGeom prst="rect">
            <a:avLst/>
          </a:prstGeom>
        </p:spPr>
      </p:pic>
    </p:spTree>
    <p:extLst>
      <p:ext uri="{BB962C8B-B14F-4D97-AF65-F5344CB8AC3E}">
        <p14:creationId xmlns:p14="http://schemas.microsoft.com/office/powerpoint/2010/main" val="15381174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Normal Distributions 1</a:t>
            </a:r>
            <a:br>
              <a:rPr lang="en-US" sz="3600" b="1" dirty="0">
                <a:solidFill>
                  <a:schemeClr val="accent1"/>
                </a:solidFill>
              </a:rPr>
            </a:br>
            <a:endParaRPr lang="en-US" sz="3600" dirty="0"/>
          </a:p>
        </p:txBody>
      </p:sp>
      <p:sp>
        <p:nvSpPr>
          <p:cNvPr id="8" name="Rectangle 7"/>
          <p:cNvSpPr/>
          <p:nvPr/>
        </p:nvSpPr>
        <p:spPr>
          <a:xfrm>
            <a:off x="228600" y="1280160"/>
            <a:ext cx="8759952" cy="5262979"/>
          </a:xfrm>
          <a:prstGeom prst="rect">
            <a:avLst/>
          </a:prstGeom>
        </p:spPr>
        <p:txBody>
          <a:bodyPr>
            <a:spAutoFit/>
          </a:bodyPr>
          <a:lstStyle/>
          <a:p>
            <a:r>
              <a:rPr lang="en-US" sz="2400" dirty="0"/>
              <a:t>Using bars to display data goes back to William </a:t>
            </a:r>
            <a:r>
              <a:rPr lang="en-US" sz="2400" dirty="0" err="1"/>
              <a:t>Playfair</a:t>
            </a:r>
            <a:r>
              <a:rPr lang="en-US" sz="2400" dirty="0"/>
              <a:t> (1759–1823), an English economist who was an early pioneer of data graphics. </a:t>
            </a:r>
          </a:p>
          <a:p>
            <a:endParaRPr lang="en-US" sz="2400" dirty="0"/>
          </a:p>
          <a:p>
            <a:r>
              <a:rPr lang="en-US" sz="2400" dirty="0"/>
              <a:t>Histograms require that we choose classes, and their appearance can change with different choices. </a:t>
            </a:r>
          </a:p>
          <a:p>
            <a:endParaRPr lang="en-US" sz="2400" dirty="0"/>
          </a:p>
          <a:p>
            <a:r>
              <a:rPr lang="en-US" sz="2400" dirty="0"/>
              <a:t>Surely, modern software offers a better way to picture distributions? </a:t>
            </a:r>
          </a:p>
          <a:p>
            <a:endParaRPr lang="en-US" sz="2400" dirty="0"/>
          </a:p>
          <a:p>
            <a:r>
              <a:rPr lang="en-US" sz="2400" dirty="0"/>
              <a:t>Software can replace the separate bars of a histogram with a smooth curve that represents the overall shape of a distribution. </a:t>
            </a:r>
          </a:p>
          <a:p>
            <a:pPr>
              <a:buFontTx/>
              <a:buAutoNum type="alphaUcPeriod"/>
            </a:pPr>
            <a:endParaRPr lang="en-US" sz="2400"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Normal Distributions 3</a:t>
            </a:r>
            <a:br>
              <a:rPr lang="en-US" sz="3600" b="1" dirty="0">
                <a:solidFill>
                  <a:schemeClr val="accent1"/>
                </a:solidFill>
              </a:rPr>
            </a:br>
            <a:endParaRPr lang="en-US" sz="3600" dirty="0"/>
          </a:p>
        </p:txBody>
      </p:sp>
      <p:sp>
        <p:nvSpPr>
          <p:cNvPr id="8" name="Rectangle 7"/>
          <p:cNvSpPr/>
          <p:nvPr/>
        </p:nvSpPr>
        <p:spPr>
          <a:xfrm>
            <a:off x="301752" y="1737360"/>
            <a:ext cx="8759952" cy="1384995"/>
          </a:xfrm>
          <a:prstGeom prst="rect">
            <a:avLst/>
          </a:prstGeom>
        </p:spPr>
        <p:txBody>
          <a:bodyPr>
            <a:spAutoFit/>
          </a:bodyPr>
          <a:lstStyle/>
          <a:p>
            <a:r>
              <a:rPr lang="en-US" sz="2800" dirty="0"/>
              <a:t>Fortunately, before you find yourself going straight down, the slope begins to grow flatter rather than steeper as you go out and down:</a:t>
            </a:r>
          </a:p>
        </p:txBody>
      </p:sp>
      <p:pic>
        <p:nvPicPr>
          <p:cNvPr id="3" name="Picture 2" descr="An illustration shows the left arm and the right arm of a standard deviation curve.">
            <a:extLst>
              <a:ext uri="{FF2B5EF4-FFF2-40B4-BE49-F238E27FC236}">
                <a16:creationId xmlns:a16="http://schemas.microsoft.com/office/drawing/2014/main" xmlns="" id="{597546CC-33AD-4D40-9F99-E9BA6798FCEA}"/>
              </a:ext>
            </a:extLst>
          </p:cNvPr>
          <p:cNvPicPr>
            <a:picLocks noChangeAspect="1"/>
          </p:cNvPicPr>
          <p:nvPr/>
        </p:nvPicPr>
        <p:blipFill>
          <a:blip r:embed="rId3"/>
          <a:stretch>
            <a:fillRect/>
          </a:stretch>
        </p:blipFill>
        <p:spPr>
          <a:xfrm>
            <a:off x="381000" y="3581400"/>
            <a:ext cx="8094536" cy="1433755"/>
          </a:xfrm>
          <a:prstGeom prst="rect">
            <a:avLst/>
          </a:prstGeom>
        </p:spPr>
      </p:pic>
    </p:spTree>
    <p:extLst>
      <p:ext uri="{BB962C8B-B14F-4D97-AF65-F5344CB8AC3E}">
        <p14:creationId xmlns:p14="http://schemas.microsoft.com/office/powerpoint/2010/main" val="40232191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Normal Distributions 4</a:t>
            </a:r>
            <a:br>
              <a:rPr lang="en-US" sz="3600" b="1" dirty="0">
                <a:solidFill>
                  <a:schemeClr val="accent1"/>
                </a:solidFill>
              </a:rPr>
            </a:br>
            <a:endParaRPr lang="en-US" sz="3600" dirty="0"/>
          </a:p>
        </p:txBody>
      </p:sp>
      <p:sp>
        <p:nvSpPr>
          <p:cNvPr id="8" name="Rectangle 7"/>
          <p:cNvSpPr/>
          <p:nvPr/>
        </p:nvSpPr>
        <p:spPr>
          <a:xfrm>
            <a:off x="301752" y="1188720"/>
            <a:ext cx="8759952" cy="1815882"/>
          </a:xfrm>
          <a:prstGeom prst="rect">
            <a:avLst/>
          </a:prstGeom>
        </p:spPr>
        <p:txBody>
          <a:bodyPr>
            <a:spAutoFit/>
          </a:bodyPr>
          <a:lstStyle/>
          <a:p>
            <a:r>
              <a:rPr lang="en-US" sz="2800" dirty="0"/>
              <a:t>The points at which this change of curvature takes place are located one standard deviation on either side of the mean. The standard deviations are marked on the two curves in Figure 13.7.</a:t>
            </a:r>
          </a:p>
        </p:txBody>
      </p:sp>
      <p:pic>
        <p:nvPicPr>
          <p:cNvPr id="4" name="Picture 2" descr="Figure 13.7 contains two curves with normal distributions.  The first curve has a lot of variance (as shown by its wide standard deviation).  The second curve has less variance as shown by its narrower standard dev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366" y="3108960"/>
            <a:ext cx="4277868" cy="321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0484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Normal Distributions 5</a:t>
            </a:r>
            <a:br>
              <a:rPr lang="en-US" sz="3600" b="1" dirty="0">
                <a:solidFill>
                  <a:schemeClr val="accent1"/>
                </a:solidFill>
              </a:rPr>
            </a:br>
            <a:endParaRPr lang="en-US" sz="3600" dirty="0"/>
          </a:p>
        </p:txBody>
      </p:sp>
      <p:sp>
        <p:nvSpPr>
          <p:cNvPr id="8" name="Rectangle 7"/>
          <p:cNvSpPr/>
          <p:nvPr/>
        </p:nvSpPr>
        <p:spPr>
          <a:xfrm>
            <a:off x="301752" y="1463040"/>
            <a:ext cx="8759952" cy="3539430"/>
          </a:xfrm>
          <a:prstGeom prst="rect">
            <a:avLst/>
          </a:prstGeom>
        </p:spPr>
        <p:txBody>
          <a:bodyPr>
            <a:spAutoFit/>
          </a:bodyPr>
          <a:lstStyle/>
          <a:p>
            <a:r>
              <a:rPr lang="en-US" sz="2800" dirty="0"/>
              <a:t>The mean determines the center of the curve, and the standard deviation determines its shape. </a:t>
            </a:r>
          </a:p>
          <a:p>
            <a:endParaRPr lang="en-US" sz="2800" dirty="0"/>
          </a:p>
          <a:p>
            <a:r>
              <a:rPr lang="en-US" sz="2800" dirty="0"/>
              <a:t>Changing the mean of a Normal distribution does not change its shape, only its location on the axis. </a:t>
            </a:r>
          </a:p>
          <a:p>
            <a:endParaRPr lang="en-US" sz="2800" dirty="0"/>
          </a:p>
          <a:p>
            <a:r>
              <a:rPr lang="en-US" sz="2800" dirty="0"/>
              <a:t>Changing the standard deviation does change the shape of a Normal curve. </a:t>
            </a:r>
          </a:p>
        </p:txBody>
      </p:sp>
    </p:spTree>
    <p:extLst>
      <p:ext uri="{BB962C8B-B14F-4D97-AF65-F5344CB8AC3E}">
        <p14:creationId xmlns:p14="http://schemas.microsoft.com/office/powerpoint/2010/main" val="399062847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Normal Distributions 6</a:t>
            </a:r>
            <a:br>
              <a:rPr lang="en-US" sz="3600" b="1" dirty="0">
                <a:solidFill>
                  <a:schemeClr val="accent1"/>
                </a:solidFill>
              </a:rPr>
            </a:br>
            <a:endParaRPr lang="en-US" sz="3600" dirty="0"/>
          </a:p>
        </p:txBody>
      </p:sp>
      <p:sp>
        <p:nvSpPr>
          <p:cNvPr id="8" name="Rectangle 7"/>
          <p:cNvSpPr/>
          <p:nvPr/>
        </p:nvSpPr>
        <p:spPr>
          <a:xfrm>
            <a:off x="301752" y="5120640"/>
            <a:ext cx="8759952" cy="1384995"/>
          </a:xfrm>
          <a:prstGeom prst="rect">
            <a:avLst/>
          </a:prstGeom>
        </p:spPr>
        <p:txBody>
          <a:bodyPr>
            <a:spAutoFit/>
          </a:bodyPr>
          <a:lstStyle/>
          <a:p>
            <a:r>
              <a:rPr lang="en-US" sz="2800" dirty="0"/>
              <a:t>The distribution with the smaller standard deviation is less variable and more sharply peaked. The mean determines location.</a:t>
            </a:r>
          </a:p>
        </p:txBody>
      </p:sp>
      <p:pic>
        <p:nvPicPr>
          <p:cNvPr id="5" name="Picture 4" descr="Two normal curves are shown. The first curve is elongated and broader than the second curve. A line representing Mean, originates from the horizontal axis and meets the peak of the curve. The distance between the mean and the right arm of the curve is labeled Standard deviation.&#10;The second curve is a bell shaped curve. A line representing Mean, originates from the horizontal axis and meets the peak of the curve. The distance between the mean and the right arm of the curve is labeled Standard deviation.">
            <a:extLst>
              <a:ext uri="{FF2B5EF4-FFF2-40B4-BE49-F238E27FC236}">
                <a16:creationId xmlns:a16="http://schemas.microsoft.com/office/drawing/2014/main" xmlns="" id="{A3CCCD43-F687-45D1-9DED-8F4107C7F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477" y="1295400"/>
            <a:ext cx="6705045" cy="3267186"/>
          </a:xfrm>
          <a:prstGeom prst="rect">
            <a:avLst/>
          </a:prstGeom>
        </p:spPr>
      </p:pic>
    </p:spTree>
    <p:extLst>
      <p:ext uri="{BB962C8B-B14F-4D97-AF65-F5344CB8AC3E}">
        <p14:creationId xmlns:p14="http://schemas.microsoft.com/office/powerpoint/2010/main" val="25771916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Normal Distributions 7</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r>
              <a:rPr lang="en-US" sz="2800" dirty="0"/>
              <a:t>The </a:t>
            </a:r>
            <a:r>
              <a:rPr lang="en-US" sz="2800" b="1" dirty="0">
                <a:solidFill>
                  <a:srgbClr val="8B0000"/>
                </a:solidFill>
              </a:rPr>
              <a:t>Normal curves</a:t>
            </a:r>
            <a:r>
              <a:rPr lang="en-US" sz="2800" dirty="0"/>
              <a:t> are symmetrical, bell-shaped curves that have these properties: </a:t>
            </a:r>
          </a:p>
          <a:p>
            <a:endParaRPr lang="en-US" sz="2800" dirty="0"/>
          </a:p>
          <a:p>
            <a:pPr marL="457200" indent="-457200">
              <a:buFont typeface="Arial" panose="020B0604020202020204" pitchFamily="34" charset="0"/>
              <a:buChar char="•"/>
            </a:pPr>
            <a:r>
              <a:rPr lang="en-US" sz="2800" dirty="0"/>
              <a:t>A specific Normal curve is completely described by giving its mean and its standard deviation. </a:t>
            </a:r>
          </a:p>
          <a:p>
            <a:pPr marL="457200" indent="-457200">
              <a:buFont typeface="Arial" panose="020B0604020202020204" pitchFamily="34" charset="0"/>
              <a:buChar char="•"/>
            </a:pPr>
            <a:r>
              <a:rPr lang="en-US" sz="2800" dirty="0"/>
              <a:t>The mean determines the center of the distribution. It is located at the center of symmetry of the curve. </a:t>
            </a:r>
          </a:p>
          <a:p>
            <a:pPr marL="457200" indent="-457200">
              <a:buFont typeface="Arial" panose="020B0604020202020204" pitchFamily="34" charset="0"/>
              <a:buChar char="•"/>
            </a:pPr>
            <a:r>
              <a:rPr lang="en-US" sz="2800" dirty="0"/>
              <a:t>The standard deviation determines the shape of the curve. It is the distance from the mean to the change-of-curvature points on either side. </a:t>
            </a:r>
          </a:p>
        </p:txBody>
      </p:sp>
    </p:spTree>
    <p:extLst>
      <p:ext uri="{BB962C8B-B14F-4D97-AF65-F5344CB8AC3E}">
        <p14:creationId xmlns:p14="http://schemas.microsoft.com/office/powerpoint/2010/main" val="40377815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68–95–99.7% Rule</a:t>
            </a:r>
            <a:br>
              <a:rPr lang="en-US" sz="3600" b="1" dirty="0">
                <a:solidFill>
                  <a:schemeClr val="accent1"/>
                </a:solidFill>
              </a:rPr>
            </a:br>
            <a:endParaRPr lang="en-US" sz="3600" dirty="0"/>
          </a:p>
        </p:txBody>
      </p:sp>
      <p:sp>
        <p:nvSpPr>
          <p:cNvPr id="8" name="Rectangle 7"/>
          <p:cNvSpPr/>
          <p:nvPr/>
        </p:nvSpPr>
        <p:spPr>
          <a:xfrm>
            <a:off x="301752" y="1554480"/>
            <a:ext cx="8759952" cy="3539430"/>
          </a:xfrm>
          <a:prstGeom prst="rect">
            <a:avLst/>
          </a:prstGeom>
        </p:spPr>
        <p:txBody>
          <a:bodyPr>
            <a:spAutoFit/>
          </a:bodyPr>
          <a:lstStyle/>
          <a:p>
            <a:r>
              <a:rPr lang="en-US" sz="2800" dirty="0"/>
              <a:t>In any Normal distribution, approximately </a:t>
            </a:r>
          </a:p>
          <a:p>
            <a:endParaRPr lang="en-US" sz="2800" dirty="0"/>
          </a:p>
          <a:p>
            <a:pPr marL="457200" indent="-457200">
              <a:buFont typeface="Arial" panose="020B0604020202020204" pitchFamily="34" charset="0"/>
              <a:buChar char="•"/>
            </a:pPr>
            <a:r>
              <a:rPr lang="en-US" sz="2800" dirty="0"/>
              <a:t>68% of the observations fall within one standard deviation of the mean. </a:t>
            </a:r>
          </a:p>
          <a:p>
            <a:pPr marL="457200" indent="-457200">
              <a:buFont typeface="Arial" panose="020B0604020202020204" pitchFamily="34" charset="0"/>
              <a:buChar char="•"/>
            </a:pPr>
            <a:r>
              <a:rPr lang="en-US" sz="2800" dirty="0"/>
              <a:t>95% of the observations fall within two standard deviations of the mean. </a:t>
            </a:r>
          </a:p>
          <a:p>
            <a:pPr marL="457200" indent="-457200">
              <a:buFont typeface="Arial" panose="020B0604020202020204" pitchFamily="34" charset="0"/>
              <a:buChar char="•"/>
            </a:pPr>
            <a:r>
              <a:rPr lang="en-US" sz="2800" dirty="0"/>
              <a:t>99.7% of the observations fall within three standard deviations of the mean.</a:t>
            </a:r>
          </a:p>
        </p:txBody>
      </p:sp>
    </p:spTree>
    <p:extLst>
      <p:ext uri="{BB962C8B-B14F-4D97-AF65-F5344CB8AC3E}">
        <p14:creationId xmlns:p14="http://schemas.microsoft.com/office/powerpoint/2010/main" val="28055706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68–95–99.7% Rule</a:t>
            </a:r>
            <a:br>
              <a:rPr lang="en-US" sz="3600" b="1" dirty="0">
                <a:solidFill>
                  <a:schemeClr val="accent1"/>
                </a:solidFill>
              </a:rPr>
            </a:br>
            <a:r>
              <a:rPr lang="en-US" sz="3600" b="1" dirty="0">
                <a:solidFill>
                  <a:schemeClr val="accent1"/>
                </a:solidFill>
              </a:rPr>
              <a:t>(continued)</a:t>
            </a:r>
            <a:endParaRPr lang="en-US" sz="3600" dirty="0"/>
          </a:p>
        </p:txBody>
      </p:sp>
      <p:pic>
        <p:nvPicPr>
          <p:cNvPr id="4" name="Picture 3" descr="A graph shows the rule for Normal distributions. The graph plots the mean along the horizontal axis and shows a bell curve. At 99.7 percent deviation of data, the curve slopes positively from negative 3 to negative 2. At 95 percent deviation of data, the curve continues to slope positively from negative 2 to negative 1. At 68 percent deviation of data, the curve slopes positively from negative 1 to 0. A 68 percent deviation of data causes the curve to slope negatively from 0 to 1. The curve slopes from 1 to 2 when there is a 95 percent of deviation of data, and from 2 to 3 when there is a 99.7 percent deviation of data. The curve peaks when the mean is 0.">
            <a:extLst>
              <a:ext uri="{FF2B5EF4-FFF2-40B4-BE49-F238E27FC236}">
                <a16:creationId xmlns:a16="http://schemas.microsoft.com/office/drawing/2014/main" xmlns="" id="{4BDDB82B-2DC9-417F-8922-2151B680E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057400"/>
            <a:ext cx="6705045" cy="3712157"/>
          </a:xfrm>
          <a:prstGeom prst="rect">
            <a:avLst/>
          </a:prstGeom>
        </p:spPr>
      </p:pic>
    </p:spTree>
    <p:extLst>
      <p:ext uri="{BB962C8B-B14F-4D97-AF65-F5344CB8AC3E}">
        <p14:creationId xmlns:p14="http://schemas.microsoft.com/office/powerpoint/2010/main" val="2093529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Heights of young women 1</a:t>
            </a:r>
            <a:br>
              <a:rPr lang="en-US" sz="3600" b="1" dirty="0">
                <a:solidFill>
                  <a:schemeClr val="accent1"/>
                </a:solidFill>
              </a:rPr>
            </a:br>
            <a:endParaRPr lang="en-US" sz="3600" dirty="0"/>
          </a:p>
        </p:txBody>
      </p:sp>
      <p:sp>
        <p:nvSpPr>
          <p:cNvPr id="8" name="Rectangle 7"/>
          <p:cNvSpPr/>
          <p:nvPr/>
        </p:nvSpPr>
        <p:spPr>
          <a:xfrm>
            <a:off x="301752" y="1188720"/>
            <a:ext cx="8759952" cy="1384995"/>
          </a:xfrm>
          <a:prstGeom prst="rect">
            <a:avLst/>
          </a:prstGeom>
        </p:spPr>
        <p:txBody>
          <a:bodyPr>
            <a:spAutoFit/>
          </a:bodyPr>
          <a:lstStyle/>
          <a:p>
            <a:r>
              <a:rPr lang="en-US" sz="2800" dirty="0"/>
              <a:t>The distribution of heights of women aged 18 to 24 is approximately Normal with mean 63.7 inches and a standard deviation of 2.5 inches. </a:t>
            </a:r>
          </a:p>
        </p:txBody>
      </p:sp>
      <p:pic>
        <p:nvPicPr>
          <p:cNvPr id="4" name="Picture 3" descr="A bell shaped curve shows the heights of young woman. The horizontal axis has values marked from negative 3 to 3 in increments of 1. A bell curve starts at negative 3 on the horizontal axis, peaks above 0 and declines toward 3. Vertical lines originate from every value on the horizontal axis except 0. &#10;A double headed arrow between negative 1 and 1 represents 68 percent of data. A double headed arrow between negative 2 and 2, represents 95 percent of data and a double headed arrow between negative 3 and 3, represents 99.7 percent of data.&#10;">
            <a:extLst>
              <a:ext uri="{FF2B5EF4-FFF2-40B4-BE49-F238E27FC236}">
                <a16:creationId xmlns:a16="http://schemas.microsoft.com/office/drawing/2014/main" xmlns="" id="{31D5A989-71CC-493A-9BEF-DA989B6FE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573715"/>
            <a:ext cx="6008913" cy="3588960"/>
          </a:xfrm>
          <a:prstGeom prst="rect">
            <a:avLst/>
          </a:prstGeom>
        </p:spPr>
      </p:pic>
    </p:spTree>
    <p:extLst>
      <p:ext uri="{BB962C8B-B14F-4D97-AF65-F5344CB8AC3E}">
        <p14:creationId xmlns:p14="http://schemas.microsoft.com/office/powerpoint/2010/main" val="39501927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Heights of young women 2</a:t>
            </a:r>
            <a:br>
              <a:rPr lang="en-US" sz="3600" b="1" dirty="0">
                <a:solidFill>
                  <a:schemeClr val="accent1"/>
                </a:solidFill>
              </a:rPr>
            </a:br>
            <a:endParaRPr lang="en-US" sz="3600" dirty="0"/>
          </a:p>
        </p:txBody>
      </p:sp>
      <p:sp>
        <p:nvSpPr>
          <p:cNvPr id="8" name="Rectangle 7"/>
          <p:cNvSpPr/>
          <p:nvPr/>
        </p:nvSpPr>
        <p:spPr>
          <a:xfrm>
            <a:off x="203579" y="1371600"/>
            <a:ext cx="3911221" cy="5262979"/>
          </a:xfrm>
          <a:prstGeom prst="rect">
            <a:avLst/>
          </a:prstGeom>
        </p:spPr>
        <p:txBody>
          <a:bodyPr wrap="square">
            <a:spAutoFit/>
          </a:bodyPr>
          <a:lstStyle/>
          <a:p>
            <a:r>
              <a:rPr lang="en-US" sz="2400" dirty="0"/>
              <a:t>Half of the observations in any Normal distribution lie above the mean, so half of all young women are taller than 63.7 inches. The central 68% of any Normal distribution lies within one standard deviation of the mean. Half of this central 68%, or 34%, lies above the mean. So 34% of young women are between 63.7 inches and 66.2 inches.</a:t>
            </a:r>
          </a:p>
        </p:txBody>
      </p:sp>
      <p:pic>
        <p:nvPicPr>
          <p:cNvPr id="6" name="Picture 5" descr="A bell shaped curve shows the heights of young woman. The horizontal axis has values marked from negative 3 to 3 in increments of 1. A bell curve starts at negative 3 on the horizontal axis, peaks above 0 and declines toward 3. Vertical lines originate from every value on the horizontal axis except 0. &#10;A double headed arrow between negative 1 and 1 represents 68 percent of data. A double headed arrow between negative 2 and 2, represents 95 percent of data and a double headed arrow between negative 3 and 3, represents 99.7 percent of data.&#10;">
            <a:extLst>
              <a:ext uri="{FF2B5EF4-FFF2-40B4-BE49-F238E27FC236}">
                <a16:creationId xmlns:a16="http://schemas.microsoft.com/office/drawing/2014/main" xmlns="" id="{31D5A989-71CC-493A-9BEF-DA989B6FE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829" y="2209800"/>
            <a:ext cx="4845942" cy="2894349"/>
          </a:xfrm>
          <a:prstGeom prst="rect">
            <a:avLst/>
          </a:prstGeom>
        </p:spPr>
      </p:pic>
    </p:spTree>
    <p:extLst>
      <p:ext uri="{BB962C8B-B14F-4D97-AF65-F5344CB8AC3E}">
        <p14:creationId xmlns:p14="http://schemas.microsoft.com/office/powerpoint/2010/main" val="260887307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Heights of young women 3</a:t>
            </a:r>
            <a:br>
              <a:rPr lang="en-US" sz="3600" b="1" dirty="0">
                <a:solidFill>
                  <a:schemeClr val="accent1"/>
                </a:solidFill>
              </a:rPr>
            </a:br>
            <a:endParaRPr lang="en-US" sz="3600" dirty="0"/>
          </a:p>
        </p:txBody>
      </p:sp>
      <p:sp>
        <p:nvSpPr>
          <p:cNvPr id="8" name="Rectangle 7"/>
          <p:cNvSpPr/>
          <p:nvPr/>
        </p:nvSpPr>
        <p:spPr>
          <a:xfrm>
            <a:off x="301752" y="1645920"/>
            <a:ext cx="8759952" cy="4401205"/>
          </a:xfrm>
          <a:prstGeom prst="rect">
            <a:avLst/>
          </a:prstGeom>
        </p:spPr>
        <p:txBody>
          <a:bodyPr>
            <a:spAutoFit/>
          </a:bodyPr>
          <a:lstStyle/>
          <a:p>
            <a:r>
              <a:rPr lang="en-US" sz="2800" dirty="0"/>
              <a:t>Half of the observations in any Normal distribution lie above the mean, so half of all young women are taller than 63.7 inches. The central 68% of any Normal distribution lies within one standard deviation of the mean. Half of this central 68%, or 34%, lies above the mean. So 34% of young women are between 63.7 inches and 66.2 inches tall. Adding the 50% who are shorter than 63.7 inches, we see that 84% of young women have heights of less than 66.2 inches. That leaves 16% who are taller than 66.2 inches.</a:t>
            </a:r>
          </a:p>
        </p:txBody>
      </p:sp>
    </p:spTree>
    <p:extLst>
      <p:ext uri="{BB962C8B-B14F-4D97-AF65-F5344CB8AC3E}">
        <p14:creationId xmlns:p14="http://schemas.microsoft.com/office/powerpoint/2010/main" val="31191751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Normal Distributions 2</a:t>
            </a:r>
            <a:br>
              <a:rPr lang="en-US" sz="3600" b="1" dirty="0">
                <a:solidFill>
                  <a:schemeClr val="accent1"/>
                </a:solidFill>
              </a:rPr>
            </a:br>
            <a:endParaRPr lang="en-US" sz="3600" dirty="0"/>
          </a:p>
        </p:txBody>
      </p:sp>
      <p:sp>
        <p:nvSpPr>
          <p:cNvPr id="8" name="Rectangle 7"/>
          <p:cNvSpPr/>
          <p:nvPr/>
        </p:nvSpPr>
        <p:spPr>
          <a:xfrm>
            <a:off x="228600" y="4876800"/>
            <a:ext cx="8915400" cy="1569660"/>
          </a:xfrm>
          <a:prstGeom prst="rect">
            <a:avLst/>
          </a:prstGeom>
        </p:spPr>
        <p:txBody>
          <a:bodyPr>
            <a:spAutoFit/>
          </a:bodyPr>
          <a:lstStyle/>
          <a:p>
            <a:r>
              <a:rPr lang="en-US" sz="2400" dirty="0"/>
              <a:t>The data pictured here are the number of text messages reported as being sent on a particular day in 2017 by a random sample of 447 high school seniors. The curve is generated from statistical software as a way of replacing the histogram. </a:t>
            </a:r>
          </a:p>
        </p:txBody>
      </p:sp>
      <p:pic>
        <p:nvPicPr>
          <p:cNvPr id="4" name="Picture 3" descr="A histogram and a curve show the distribution of text messages sent by high school students. The horizontal axis represents the Number of text messages sent, from negative 100 to 1200 in increments of 100. A curve starts at negative 100 messages and makes a drastic rise to the peak above and then, steeply declines, and plateaus to the horizontal axis. The bar from 0 to 100 in the histogram represents the maximum of text messages, which thereon falls gradually and becomes null beyond 600 text messages. ">
            <a:extLst>
              <a:ext uri="{FF2B5EF4-FFF2-40B4-BE49-F238E27FC236}">
                <a16:creationId xmlns:a16="http://schemas.microsoft.com/office/drawing/2014/main" xmlns="" id="{F586744C-8E8B-494A-B234-A8E0A7179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777" y="1726813"/>
            <a:ext cx="6705045" cy="2931934"/>
          </a:xfrm>
          <a:prstGeom prst="rect">
            <a:avLst/>
          </a:prstGeom>
        </p:spPr>
      </p:pic>
    </p:spTree>
    <p:extLst>
      <p:ext uri="{BB962C8B-B14F-4D97-AF65-F5344CB8AC3E}">
        <p14:creationId xmlns:p14="http://schemas.microsoft.com/office/powerpoint/2010/main" val="27525529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Heights of young women 4</a:t>
            </a:r>
            <a:br>
              <a:rPr lang="en-US" sz="3600" b="1" dirty="0">
                <a:solidFill>
                  <a:schemeClr val="accent1"/>
                </a:solidFill>
              </a:rPr>
            </a:br>
            <a:endParaRPr lang="en-US" sz="3600" dirty="0"/>
          </a:p>
        </p:txBody>
      </p:sp>
      <p:sp>
        <p:nvSpPr>
          <p:cNvPr id="8" name="Rectangle 7"/>
          <p:cNvSpPr/>
          <p:nvPr/>
        </p:nvSpPr>
        <p:spPr>
          <a:xfrm>
            <a:off x="301752" y="1737360"/>
            <a:ext cx="8759952" cy="4524315"/>
          </a:xfrm>
          <a:prstGeom prst="rect">
            <a:avLst/>
          </a:prstGeom>
        </p:spPr>
        <p:txBody>
          <a:bodyPr>
            <a:spAutoFit/>
          </a:bodyPr>
          <a:lstStyle/>
          <a:p>
            <a:r>
              <a:rPr lang="en-US" sz="2400" dirty="0"/>
              <a:t>The central 95% of any Normal distribution lies within two standard deviations of the mean. Two standard deviations is 5 inches here, so the middle 95% of young women’s heights are between 58.7 inches (that’s 63.7 − 5) and 68.7 inches (that’s 63.7 + 5). The other 5% of young women have heights outside the range from 58.7 to 68.7 inches. Because the Normal distributions are symmetric, half of these women are on the short side. The shortest 2.5% of young women are less than 58.7 inches tall. Almost all (99.7%) of the observations in any Normal distribution lie within three standard deviations of the mean. Almost all young women are between 56.2 and 71.2 inches tall.</a:t>
            </a:r>
          </a:p>
        </p:txBody>
      </p:sp>
    </p:spTree>
    <p:extLst>
      <p:ext uri="{BB962C8B-B14F-4D97-AF65-F5344CB8AC3E}">
        <p14:creationId xmlns:p14="http://schemas.microsoft.com/office/powerpoint/2010/main" val="59436564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Standard Scores 1</a:t>
            </a:r>
            <a:br>
              <a:rPr lang="en-US" sz="3600" b="1" dirty="0">
                <a:solidFill>
                  <a:schemeClr val="accent1"/>
                </a:solidFill>
              </a:rPr>
            </a:br>
            <a:endParaRPr lang="en-US" sz="3600" dirty="0"/>
          </a:p>
        </p:txBody>
      </p:sp>
      <p:sp>
        <p:nvSpPr>
          <p:cNvPr id="8" name="Rectangle 7"/>
          <p:cNvSpPr/>
          <p:nvPr/>
        </p:nvSpPr>
        <p:spPr>
          <a:xfrm>
            <a:off x="5105400" y="1112791"/>
            <a:ext cx="3886200" cy="4893647"/>
          </a:xfrm>
          <a:prstGeom prst="rect">
            <a:avLst/>
          </a:prstGeom>
        </p:spPr>
        <p:txBody>
          <a:bodyPr wrap="square">
            <a:spAutoFit/>
          </a:bodyPr>
          <a:lstStyle/>
          <a:p>
            <a:r>
              <a:rPr lang="en-US" sz="2400" dirty="0"/>
              <a:t>Madison scored 600 on the SAT Mathematics college entrance exam. How good a score is this? </a:t>
            </a:r>
          </a:p>
          <a:p>
            <a:endParaRPr lang="en-US" sz="2400" dirty="0"/>
          </a:p>
          <a:p>
            <a:r>
              <a:rPr lang="en-US" sz="2400" dirty="0"/>
              <a:t>The SAT exams are scaled so that scores should roughly follow the Normal distribution with mean 500 and standard deviation 100. Madison’s 600 is one standard deviation above the mean.</a:t>
            </a:r>
          </a:p>
        </p:txBody>
      </p:sp>
      <p:pic>
        <p:nvPicPr>
          <p:cNvPr id="4" name="Picture 3" descr="A bell shaped curve shows the standard deviation in the scores on the SAT examination. The curve originates from 200 and peaks above 500 and drops down to 800. A vertical line, from the score 500 originates from the horizontal axis and reaches the peak. Another vertical line, from the score 600 reaches the right arm of the curve. An arrow marking the distance between the central mean and the left arm of the curve is labeled 50 percent of the scores.  An arrow marking the distance between the central mean and the vertical line from score 600, is labeled 34 percent of the scores.  ">
            <a:extLst>
              <a:ext uri="{FF2B5EF4-FFF2-40B4-BE49-F238E27FC236}">
                <a16:creationId xmlns:a16="http://schemas.microsoft.com/office/drawing/2014/main" xmlns="" id="{7495C0D4-0842-4105-9175-36AAD20DB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1752600"/>
            <a:ext cx="4772861" cy="3544934"/>
          </a:xfrm>
          <a:prstGeom prst="rect">
            <a:avLst/>
          </a:prstGeom>
        </p:spPr>
      </p:pic>
    </p:spTree>
    <p:extLst>
      <p:ext uri="{BB962C8B-B14F-4D97-AF65-F5344CB8AC3E}">
        <p14:creationId xmlns:p14="http://schemas.microsoft.com/office/powerpoint/2010/main" val="344247477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Standard Scores 2</a:t>
            </a:r>
            <a:br>
              <a:rPr lang="en-US" sz="3600" b="1" dirty="0">
                <a:solidFill>
                  <a:schemeClr val="accent1"/>
                </a:solidFill>
              </a:rPr>
            </a:br>
            <a:endParaRPr lang="en-US" sz="3600" dirty="0"/>
          </a:p>
        </p:txBody>
      </p:sp>
      <p:sp>
        <p:nvSpPr>
          <p:cNvPr id="8" name="Rectangle 7"/>
          <p:cNvSpPr/>
          <p:nvPr/>
        </p:nvSpPr>
        <p:spPr>
          <a:xfrm>
            <a:off x="4953000" y="1295400"/>
            <a:ext cx="3962400" cy="4401205"/>
          </a:xfrm>
          <a:prstGeom prst="rect">
            <a:avLst/>
          </a:prstGeom>
        </p:spPr>
        <p:txBody>
          <a:bodyPr wrap="square">
            <a:spAutoFit/>
          </a:bodyPr>
          <a:lstStyle/>
          <a:p>
            <a:r>
              <a:rPr lang="en-US" sz="2800" dirty="0"/>
              <a:t>Madison did better than 84% of the students who took the SAT. Her score report will say that she scored at the “84th percentile.” That’s statistics speak for “You did better than 84% of those who took the test.”</a:t>
            </a:r>
          </a:p>
        </p:txBody>
      </p:sp>
      <p:pic>
        <p:nvPicPr>
          <p:cNvPr id="6" name="Picture 5" descr="A bell shaped curve shows the standard deviation in the scores on the SAT examination. The curve originates from 200 and peaks above 500 and drops down to 800. A vertical line, from the score 500 originates from the horizontal axis and reaches the peak. Another vertical line, from the score 600 reaches the right arm of the curve. An arrow marking the distance between the central mean and the left arm of the curve is labeled 50 percent of the scores.  An arrow marking the distance between the central mean and the vertical line from score 600, is labeled 34 percent of the scores.  ">
            <a:extLst>
              <a:ext uri="{FF2B5EF4-FFF2-40B4-BE49-F238E27FC236}">
                <a16:creationId xmlns:a16="http://schemas.microsoft.com/office/drawing/2014/main" xmlns="" id="{7495C0D4-0842-4105-9175-36AAD20DB5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872099"/>
            <a:ext cx="4372811" cy="3247806"/>
          </a:xfrm>
          <a:prstGeom prst="rect">
            <a:avLst/>
          </a:prstGeom>
        </p:spPr>
      </p:pic>
    </p:spTree>
    <p:extLst>
      <p:ext uri="{BB962C8B-B14F-4D97-AF65-F5344CB8AC3E}">
        <p14:creationId xmlns:p14="http://schemas.microsoft.com/office/powerpoint/2010/main" val="176081246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Standard Scores 3</a:t>
            </a:r>
            <a:br>
              <a:rPr lang="en-US" sz="3600" b="1" dirty="0">
                <a:solidFill>
                  <a:schemeClr val="accent1"/>
                </a:solidFill>
              </a:rPr>
            </a:br>
            <a:endParaRPr lang="en-US" sz="3600" dirty="0"/>
          </a:p>
        </p:txBody>
      </p:sp>
      <p:sp>
        <p:nvSpPr>
          <p:cNvPr id="8" name="Rectangle 7"/>
          <p:cNvSpPr/>
          <p:nvPr/>
        </p:nvSpPr>
        <p:spPr>
          <a:xfrm>
            <a:off x="301752" y="1371600"/>
            <a:ext cx="8759952" cy="4832092"/>
          </a:xfrm>
          <a:prstGeom prst="rect">
            <a:avLst/>
          </a:prstGeom>
        </p:spPr>
        <p:txBody>
          <a:bodyPr>
            <a:spAutoFit/>
          </a:bodyPr>
          <a:lstStyle/>
          <a:p>
            <a:r>
              <a:rPr lang="en-US" sz="2800" dirty="0"/>
              <a:t>We restated Madison’s score of 600 as “one standard deviation above the mean.” </a:t>
            </a:r>
          </a:p>
          <a:p>
            <a:endParaRPr lang="en-US" sz="2800" dirty="0"/>
          </a:p>
          <a:p>
            <a:r>
              <a:rPr lang="en-US" sz="2800" dirty="0"/>
              <a:t>Observations expressed in standard deviations above or below the mean of a distribution are called standard scores. </a:t>
            </a:r>
          </a:p>
          <a:p>
            <a:endParaRPr lang="en-US" sz="2800" dirty="0"/>
          </a:p>
          <a:p>
            <a:r>
              <a:rPr lang="en-US" sz="2800" dirty="0"/>
              <a:t>Standard scores are also sometimes referred to as </a:t>
            </a:r>
            <a:r>
              <a:rPr lang="en-US" sz="2800" i="1" dirty="0"/>
              <a:t>z</a:t>
            </a:r>
            <a:r>
              <a:rPr lang="en-US" sz="2800" dirty="0"/>
              <a:t>-scores. </a:t>
            </a:r>
          </a:p>
          <a:p>
            <a:endParaRPr lang="en-US" sz="2800" dirty="0"/>
          </a:p>
          <a:p>
            <a:endParaRPr lang="en-US" sz="2800" dirty="0"/>
          </a:p>
        </p:txBody>
      </p:sp>
    </p:spTree>
    <p:extLst>
      <p:ext uri="{BB962C8B-B14F-4D97-AF65-F5344CB8AC3E}">
        <p14:creationId xmlns:p14="http://schemas.microsoft.com/office/powerpoint/2010/main" val="358214842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Standard Scores 4</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228600" y="990600"/>
                <a:ext cx="8915400" cy="5475858"/>
              </a:xfrm>
              <a:prstGeom prst="rect">
                <a:avLst/>
              </a:prstGeom>
            </p:spPr>
            <p:txBody>
              <a:bodyPr>
                <a:spAutoFit/>
              </a:bodyPr>
              <a:lstStyle/>
              <a:p>
                <a:r>
                  <a:rPr lang="en-US" sz="2800" dirty="0"/>
                  <a:t>The </a:t>
                </a:r>
                <a:r>
                  <a:rPr lang="en-US" sz="2800" b="1" dirty="0">
                    <a:solidFill>
                      <a:srgbClr val="8B0000"/>
                    </a:solidFill>
                  </a:rPr>
                  <a:t>standard score</a:t>
                </a:r>
                <a:r>
                  <a:rPr lang="en-US" sz="2800" dirty="0"/>
                  <a:t> for any observation is</a:t>
                </a:r>
              </a:p>
              <a:p>
                <a:endParaRPr lang="en-US" sz="2800" dirty="0"/>
              </a:p>
              <a:p>
                <a:pPr algn="ctr"/>
                <a:r>
                  <a:rPr lang="en-US" sz="4800" dirty="0"/>
                  <a:t> </a:t>
                </a:r>
                <a14:m>
                  <m:oMath xmlns:m="http://schemas.openxmlformats.org/officeDocument/2006/math">
                    <m:f>
                      <m:fPr>
                        <m:ctrlPr>
                          <a:rPr lang="en-US" sz="4800" i="1">
                            <a:latin typeface="Cambria Math" panose="02040503050406030204" pitchFamily="18" charset="0"/>
                          </a:rPr>
                        </m:ctrlPr>
                      </m:fPr>
                      <m:num>
                        <m:r>
                          <a:rPr lang="en-US" sz="4800" i="1">
                            <a:latin typeface="Cambria Math" panose="02040503050406030204" pitchFamily="18" charset="0"/>
                          </a:rPr>
                          <m:t>𝑜𝑏𝑠𝑒𝑟𝑣𝑎𝑡𝑖𝑜𝑛</m:t>
                        </m:r>
                        <m:r>
                          <a:rPr lang="en-US" sz="4800" i="1">
                            <a:latin typeface="Cambria Math" panose="02040503050406030204" pitchFamily="18" charset="0"/>
                          </a:rPr>
                          <m:t>−</m:t>
                        </m:r>
                        <m:r>
                          <a:rPr lang="en-US" sz="4800" i="1">
                            <a:latin typeface="Cambria Math" panose="02040503050406030204" pitchFamily="18" charset="0"/>
                          </a:rPr>
                          <m:t>𝑚𝑒𝑎𝑛</m:t>
                        </m:r>
                      </m:num>
                      <m:den>
                        <m:r>
                          <a:rPr lang="en-US" sz="4800" i="1">
                            <a:latin typeface="Cambria Math" panose="02040503050406030204" pitchFamily="18" charset="0"/>
                          </a:rPr>
                          <m:t>𝑠𝑡𝑎𝑛𝑑𝑎𝑟𝑑</m:t>
                        </m:r>
                        <m:r>
                          <a:rPr lang="en-US" sz="4800" i="1">
                            <a:latin typeface="Cambria Math" panose="02040503050406030204" pitchFamily="18" charset="0"/>
                          </a:rPr>
                          <m:t> </m:t>
                        </m:r>
                        <m:r>
                          <a:rPr lang="en-US" sz="4800" i="1">
                            <a:latin typeface="Cambria Math" panose="02040503050406030204" pitchFamily="18" charset="0"/>
                          </a:rPr>
                          <m:t>𝑑𝑒𝑣𝑖𝑎𝑡𝑖𝑜𝑛</m:t>
                        </m:r>
                      </m:den>
                    </m:f>
                  </m:oMath>
                </a14:m>
                <a:endParaRPr lang="en-US" sz="4800" dirty="0"/>
              </a:p>
              <a:p>
                <a:endParaRPr lang="en-US" sz="2800" dirty="0"/>
              </a:p>
              <a:p>
                <a:r>
                  <a:rPr lang="en-US" sz="2800" dirty="0"/>
                  <a:t>A positive standard score indicates the observation is above the mean.</a:t>
                </a:r>
              </a:p>
              <a:p>
                <a:r>
                  <a:rPr lang="en-US" sz="2800" dirty="0"/>
                  <a:t>A negative standard score indicates the observation is below the mean.</a:t>
                </a:r>
              </a:p>
              <a:p>
                <a:endParaRPr lang="en-US" sz="2800" dirty="0"/>
              </a:p>
              <a:p>
                <a:pPr marL="457200" indent="-457200">
                  <a:buFont typeface="Wingdings" panose="05000000000000000000" pitchFamily="2" charset="2"/>
                  <a:buChar char="Ø"/>
                </a:pPr>
                <a:r>
                  <a:rPr lang="en-US" sz="2800" dirty="0"/>
                  <a:t>Use standard scores only for roughly symmetric distributions.</a:t>
                </a:r>
              </a:p>
            </p:txBody>
          </p:sp>
        </mc:Choice>
        <mc:Fallback xmlns="">
          <p:sp>
            <p:nvSpPr>
              <p:cNvPr id="8" name="Rectangle 7"/>
              <p:cNvSpPr>
                <a:spLocks noRot="1" noChangeAspect="1" noMove="1" noResize="1" noEditPoints="1" noAdjustHandles="1" noChangeArrowheads="1" noChangeShapeType="1" noTextEdit="1"/>
              </p:cNvSpPr>
              <p:nvPr/>
            </p:nvSpPr>
            <p:spPr>
              <a:xfrm>
                <a:off x="228600" y="990600"/>
                <a:ext cx="8915400" cy="5475858"/>
              </a:xfrm>
              <a:prstGeom prst="rect">
                <a:avLst/>
              </a:prstGeom>
              <a:blipFill rotWithShape="1">
                <a:blip r:embed="rId3"/>
                <a:stretch>
                  <a:fillRect l="-1436" t="-1114" r="-68" b="-2004"/>
                </a:stretch>
              </a:blipFill>
            </p:spPr>
            <p:txBody>
              <a:bodyPr/>
              <a:lstStyle/>
              <a:p>
                <a:r>
                  <a:rPr lang="en-US">
                    <a:noFill/>
                  </a:rPr>
                  <a:t> </a:t>
                </a:r>
              </a:p>
            </p:txBody>
          </p:sp>
        </mc:Fallback>
      </mc:AlternateContent>
    </p:spTree>
    <p:extLst>
      <p:ext uri="{BB962C8B-B14F-4D97-AF65-F5344CB8AC3E}">
        <p14:creationId xmlns:p14="http://schemas.microsoft.com/office/powerpoint/2010/main" val="52211192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ACT versus SAT scores 1</a:t>
            </a:r>
            <a:r>
              <a:rPr lang="en-US" b="1" dirty="0">
                <a:solidFill>
                  <a:schemeClr val="accent1"/>
                </a:solidFill>
              </a:rPr>
              <a:t/>
            </a:r>
            <a:br>
              <a:rPr lang="en-US" b="1" dirty="0">
                <a:solidFill>
                  <a:schemeClr val="accent1"/>
                </a:solidFill>
              </a:rPr>
            </a:br>
            <a:endParaRPr lang="en-US" dirty="0"/>
          </a:p>
        </p:txBody>
      </p:sp>
      <mc:AlternateContent xmlns:mc="http://schemas.openxmlformats.org/markup-compatibility/2006" xmlns:a14="http://schemas.microsoft.com/office/drawing/2010/main">
        <mc:Choice Requires="a14">
          <p:sp>
            <p:nvSpPr>
              <p:cNvPr id="8" name="Rectangle 7"/>
              <p:cNvSpPr/>
              <p:nvPr/>
            </p:nvSpPr>
            <p:spPr>
              <a:xfrm>
                <a:off x="301752" y="1188720"/>
                <a:ext cx="8759952" cy="4768998"/>
              </a:xfrm>
              <a:prstGeom prst="rect">
                <a:avLst/>
              </a:prstGeom>
            </p:spPr>
            <p:txBody>
              <a:bodyPr>
                <a:spAutoFit/>
              </a:bodyPr>
              <a:lstStyle/>
              <a:p>
                <a:r>
                  <a:rPr lang="en-US" sz="2800" dirty="0"/>
                  <a:t>Madison scored 600 on the SAT Mathematics exam. Her friend Gabriel took the American College Testing (ACT) test and scored 21 on the math part. ACT scores are Normally distributed with mean 18 and standard deviation 6. Assuming that both tests measure the same kind of ability, who has the higher score? </a:t>
                </a:r>
              </a:p>
              <a:p>
                <a:endParaRPr lang="en-US" sz="2800" dirty="0"/>
              </a:p>
              <a:p>
                <a:r>
                  <a:rPr lang="en-US" sz="2800" dirty="0"/>
                  <a:t>Madison’s standard score is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600−500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=1</m:t>
                    </m:r>
                  </m:oMath>
                </a14:m>
                <a:endParaRPr lang="en-US" sz="2800" b="0" dirty="0"/>
              </a:p>
              <a:p>
                <a:endParaRPr lang="en-US" sz="2800" dirty="0"/>
              </a:p>
              <a:p>
                <a:r>
                  <a:rPr lang="en-US" sz="2800" dirty="0"/>
                  <a:t>Gabriel’s standard score is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21</m:t>
                        </m:r>
                        <m:r>
                          <a:rPr lang="en-US" sz="2800" i="1">
                            <a:latin typeface="Cambria Math" panose="02040503050406030204" pitchFamily="18" charset="0"/>
                          </a:rPr>
                          <m:t>−</m:t>
                        </m:r>
                        <m:r>
                          <a:rPr lang="en-US" sz="2800" b="0" i="1" smtClean="0">
                            <a:latin typeface="Cambria Math" panose="02040503050406030204" pitchFamily="18" charset="0"/>
                          </a:rPr>
                          <m:t>18</m:t>
                        </m:r>
                      </m:num>
                      <m:den>
                        <m:r>
                          <a:rPr lang="en-US" sz="2800" b="0" i="1" smtClean="0">
                            <a:latin typeface="Cambria Math" panose="02040503050406030204" pitchFamily="18" charset="0"/>
                          </a:rPr>
                          <m:t>3</m:t>
                        </m:r>
                      </m:den>
                    </m:f>
                    <m:r>
                      <a:rPr lang="en-US" sz="2800" i="1">
                        <a:latin typeface="Cambria Math" panose="02040503050406030204" pitchFamily="18" charset="0"/>
                      </a:rPr>
                      <m:t>=</m:t>
                    </m:r>
                    <m:r>
                      <a:rPr lang="en-US" sz="2800" b="0" i="1" smtClean="0">
                        <a:latin typeface="Cambria Math" panose="02040503050406030204" pitchFamily="18" charset="0"/>
                      </a:rPr>
                      <m:t>0.5</m:t>
                    </m:r>
                  </m:oMath>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188720"/>
                <a:ext cx="8759952" cy="4768998"/>
              </a:xfrm>
              <a:prstGeom prst="rect">
                <a:avLst/>
              </a:prstGeom>
              <a:blipFill rotWithShape="0">
                <a:blip r:embed="rId3"/>
                <a:stretch>
                  <a:fillRect l="-1461" t="-1279" b="-9463"/>
                </a:stretch>
              </a:blipFill>
            </p:spPr>
            <p:txBody>
              <a:bodyPr/>
              <a:lstStyle/>
              <a:p>
                <a:r>
                  <a:rPr lang="en-US">
                    <a:noFill/>
                  </a:rPr>
                  <a:t> </a:t>
                </a:r>
              </a:p>
            </p:txBody>
          </p:sp>
        </mc:Fallback>
      </mc:AlternateContent>
    </p:spTree>
    <p:extLst>
      <p:ext uri="{BB962C8B-B14F-4D97-AF65-F5344CB8AC3E}">
        <p14:creationId xmlns:p14="http://schemas.microsoft.com/office/powerpoint/2010/main" val="149030330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ACT versus SAT scores 2</a:t>
            </a:r>
            <a:br>
              <a:rPr lang="en-US" sz="3600" b="1" dirty="0">
                <a:solidFill>
                  <a:schemeClr val="accent1"/>
                </a:solidFill>
              </a:rPr>
            </a:br>
            <a:endParaRPr lang="en-US" sz="3600" dirty="0"/>
          </a:p>
        </p:txBody>
      </p:sp>
      <p:sp>
        <p:nvSpPr>
          <p:cNvPr id="8" name="Rectangle 7"/>
          <p:cNvSpPr/>
          <p:nvPr/>
        </p:nvSpPr>
        <p:spPr>
          <a:xfrm>
            <a:off x="304800" y="1600200"/>
            <a:ext cx="8759952" cy="1815882"/>
          </a:xfrm>
          <a:prstGeom prst="rect">
            <a:avLst/>
          </a:prstGeom>
        </p:spPr>
        <p:txBody>
          <a:bodyPr>
            <a:spAutoFit/>
          </a:bodyPr>
          <a:lstStyle/>
          <a:p>
            <a:r>
              <a:rPr lang="en-US" sz="2800" dirty="0"/>
              <a:t>Because Madison’s score is one standard deviation above the mean and Gabriel’s is only 0.5 standard deviation above the mean, Madison’s performance is better.</a:t>
            </a:r>
            <a:endParaRPr lang="en-US" sz="4800" dirty="0"/>
          </a:p>
        </p:txBody>
      </p:sp>
    </p:spTree>
    <p:extLst>
      <p:ext uri="{BB962C8B-B14F-4D97-AF65-F5344CB8AC3E}">
        <p14:creationId xmlns:p14="http://schemas.microsoft.com/office/powerpoint/2010/main" val="339968791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Percentiles of Normal Distributions 1</a:t>
            </a:r>
            <a:br>
              <a:rPr lang="en-US" sz="3600" b="1" dirty="0">
                <a:solidFill>
                  <a:schemeClr val="accent1"/>
                </a:solidFill>
              </a:rPr>
            </a:br>
            <a:endParaRPr lang="en-US" sz="3600" dirty="0"/>
          </a:p>
        </p:txBody>
      </p:sp>
      <p:sp>
        <p:nvSpPr>
          <p:cNvPr id="8" name="Rectangle 7"/>
          <p:cNvSpPr/>
          <p:nvPr/>
        </p:nvSpPr>
        <p:spPr>
          <a:xfrm>
            <a:off x="301752" y="1463040"/>
            <a:ext cx="8759952" cy="3108543"/>
          </a:xfrm>
          <a:prstGeom prst="rect">
            <a:avLst/>
          </a:prstGeom>
        </p:spPr>
        <p:txBody>
          <a:bodyPr>
            <a:spAutoFit/>
          </a:bodyPr>
          <a:lstStyle/>
          <a:p>
            <a:r>
              <a:rPr lang="en-US" sz="2800" dirty="0"/>
              <a:t>The </a:t>
            </a:r>
            <a:r>
              <a:rPr lang="en-US" sz="2800" b="1" i="1" dirty="0" err="1">
                <a:solidFill>
                  <a:srgbClr val="8B0000"/>
                </a:solidFill>
              </a:rPr>
              <a:t>c</a:t>
            </a:r>
            <a:r>
              <a:rPr lang="en-US" sz="2800" b="1" dirty="0" err="1">
                <a:solidFill>
                  <a:srgbClr val="8B0000"/>
                </a:solidFill>
              </a:rPr>
              <a:t>th</a:t>
            </a:r>
            <a:r>
              <a:rPr lang="en-US" sz="2800" b="1" dirty="0">
                <a:solidFill>
                  <a:srgbClr val="8B0000"/>
                </a:solidFill>
              </a:rPr>
              <a:t> percentile</a:t>
            </a:r>
            <a:r>
              <a:rPr lang="en-US" sz="2800" dirty="0"/>
              <a:t> of a distribution is a value such that </a:t>
            </a:r>
            <a:r>
              <a:rPr lang="en-US" sz="2800" i="1" dirty="0"/>
              <a:t>c </a:t>
            </a:r>
            <a:r>
              <a:rPr lang="en-US" sz="2800" dirty="0"/>
              <a:t>percent of the observations lie below it and the rest lie above. </a:t>
            </a:r>
          </a:p>
          <a:p>
            <a:endParaRPr lang="en-US" sz="2800" dirty="0"/>
          </a:p>
          <a:p>
            <a:r>
              <a:rPr lang="en-US" sz="2800" dirty="0"/>
              <a:t>The median of any distribution is the 50th percentile, and the quartiles are the 25th and 75th percentiles. </a:t>
            </a:r>
          </a:p>
          <a:p>
            <a:endParaRPr lang="en-US" sz="2800" dirty="0"/>
          </a:p>
        </p:txBody>
      </p:sp>
    </p:spTree>
    <p:extLst>
      <p:ext uri="{BB962C8B-B14F-4D97-AF65-F5344CB8AC3E}">
        <p14:creationId xmlns:p14="http://schemas.microsoft.com/office/powerpoint/2010/main" val="70176611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Percentiles of Normal Distributions 2</a:t>
            </a:r>
            <a:br>
              <a:rPr lang="en-US" sz="3600" b="1" dirty="0">
                <a:solidFill>
                  <a:schemeClr val="accent1"/>
                </a:solidFill>
              </a:rPr>
            </a:br>
            <a:endParaRPr lang="en-US" sz="3600" dirty="0"/>
          </a:p>
        </p:txBody>
      </p:sp>
      <p:sp>
        <p:nvSpPr>
          <p:cNvPr id="8" name="Rectangle 7"/>
          <p:cNvSpPr/>
          <p:nvPr/>
        </p:nvSpPr>
        <p:spPr>
          <a:xfrm>
            <a:off x="381000" y="1738646"/>
            <a:ext cx="3962400" cy="3539430"/>
          </a:xfrm>
          <a:prstGeom prst="rect">
            <a:avLst/>
          </a:prstGeom>
        </p:spPr>
        <p:txBody>
          <a:bodyPr wrap="square">
            <a:spAutoFit/>
          </a:bodyPr>
          <a:lstStyle/>
          <a:p>
            <a:r>
              <a:rPr lang="en-US" sz="2800" dirty="0"/>
              <a:t>In any Normal distribution, the point one standard deviation above the mean (standard score 1) is the 84th percentile. Figure 13.10 shows why. </a:t>
            </a:r>
          </a:p>
        </p:txBody>
      </p:sp>
      <p:pic>
        <p:nvPicPr>
          <p:cNvPr id="6" name="Picture 5" descr="A bell shaped curve shows the standard deviation in the scores on the SAT examination. The curve originates from 200 and peaks above 500 and drops down to 800. A vertical line, from the score 500 originates from the horizontal axis and reaches the peak. Another vertical line, from the score 600 reaches the right arm of the curve. An arrow marking the distance between the central mean and the left arm of the curve is labeled 50 percent of the scores.  An arrow marking the distance between the central mean and the vertical line from score 600, is labeled 34 percent of the scores.  ">
            <a:extLst>
              <a:ext uri="{FF2B5EF4-FFF2-40B4-BE49-F238E27FC236}">
                <a16:creationId xmlns:a16="http://schemas.microsoft.com/office/drawing/2014/main" xmlns="" id="{7495C0D4-0842-4105-9175-36AAD20DB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738646"/>
            <a:ext cx="4772861" cy="3544934"/>
          </a:xfrm>
          <a:prstGeom prst="rect">
            <a:avLst/>
          </a:prstGeom>
        </p:spPr>
      </p:pic>
    </p:spTree>
    <p:extLst>
      <p:ext uri="{BB962C8B-B14F-4D97-AF65-F5344CB8AC3E}">
        <p14:creationId xmlns:p14="http://schemas.microsoft.com/office/powerpoint/2010/main" val="60991573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Percentiles of </a:t>
            </a:r>
            <a:r>
              <a:rPr lang="en-US" sz="3600" b="1">
                <a:solidFill>
                  <a:schemeClr val="accent1"/>
                </a:solidFill>
              </a:rPr>
              <a:t>Normal Distributions 3</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r>
              <a:rPr lang="en-US" sz="2800" dirty="0"/>
              <a:t>Every standard score for a Normal distribution translates into a specific percentile, which is the same no matter what the mean and standard deviation of the original Normal distribution are. </a:t>
            </a:r>
          </a:p>
          <a:p>
            <a:endParaRPr lang="en-US" sz="2800" dirty="0"/>
          </a:p>
          <a:p>
            <a:r>
              <a:rPr lang="en-US" sz="2800" dirty="0"/>
              <a:t>Table B at the back of this book gives the percentiles corresponding to various standard scores. This table enables us to do calculations in greater detail than does the 68–95–99.7 rule.</a:t>
            </a:r>
          </a:p>
          <a:p>
            <a:endParaRPr lang="en-US" sz="2800" dirty="0"/>
          </a:p>
        </p:txBody>
      </p:sp>
    </p:spTree>
    <p:extLst>
      <p:ext uri="{BB962C8B-B14F-4D97-AF65-F5344CB8AC3E}">
        <p14:creationId xmlns:p14="http://schemas.microsoft.com/office/powerpoint/2010/main" val="30474599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Normal Distributions 3</a:t>
            </a:r>
            <a:br>
              <a:rPr lang="en-US" sz="3600" b="1" dirty="0">
                <a:solidFill>
                  <a:schemeClr val="accent1"/>
                </a:solidFill>
              </a:rPr>
            </a:br>
            <a:endParaRPr lang="en-US" sz="3600" dirty="0"/>
          </a:p>
        </p:txBody>
      </p:sp>
      <p:pic>
        <p:nvPicPr>
          <p:cNvPr id="6" name="Picture 5" descr="A histogram and a curve show the distribution of text messages sent by high school students. The horizontal axis represents the Number of text messages sent, from negative 100 to 1200 in increments of 100. A curve starts at negative 100 messages and makes a drastic rise to the peak above and then, steeply declines, and plateaus to the horizontal axis. The bar from 0 to 100 in the histogram represents the maximum of text messages, which thereon falls gradually and becomes null beyond 600 text messages. ">
            <a:extLst>
              <a:ext uri="{FF2B5EF4-FFF2-40B4-BE49-F238E27FC236}">
                <a16:creationId xmlns:a16="http://schemas.microsoft.com/office/drawing/2014/main" xmlns="" id="{F586744C-8E8B-494A-B234-A8E0A7179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777" y="1726813"/>
            <a:ext cx="6705045" cy="2931934"/>
          </a:xfrm>
          <a:prstGeom prst="rect">
            <a:avLst/>
          </a:prstGeom>
        </p:spPr>
      </p:pic>
      <p:sp>
        <p:nvSpPr>
          <p:cNvPr id="8" name="Rectangle 7"/>
          <p:cNvSpPr/>
          <p:nvPr/>
        </p:nvSpPr>
        <p:spPr>
          <a:xfrm>
            <a:off x="301752" y="5029200"/>
            <a:ext cx="8759952" cy="1200329"/>
          </a:xfrm>
          <a:prstGeom prst="rect">
            <a:avLst/>
          </a:prstGeom>
        </p:spPr>
        <p:txBody>
          <a:bodyPr>
            <a:spAutoFit/>
          </a:bodyPr>
          <a:lstStyle/>
          <a:p>
            <a:r>
              <a:rPr lang="en-US" sz="2400" dirty="0"/>
              <a:t>The software doesn’t start from the histogram. It starts with the actual observations and cleverly draws a curve to describe their distribution.</a:t>
            </a:r>
          </a:p>
        </p:txBody>
      </p:sp>
    </p:spTree>
    <p:extLst>
      <p:ext uri="{BB962C8B-B14F-4D97-AF65-F5344CB8AC3E}">
        <p14:creationId xmlns:p14="http://schemas.microsoft.com/office/powerpoint/2010/main" val="95696154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ACT versus SAT scores 3</a:t>
            </a:r>
            <a:br>
              <a:rPr lang="en-US" sz="3600" b="1" dirty="0">
                <a:solidFill>
                  <a:schemeClr val="accent1"/>
                </a:solidFill>
              </a:rPr>
            </a:br>
            <a:endParaRPr lang="en-US" sz="3600" dirty="0"/>
          </a:p>
        </p:txBody>
      </p:sp>
      <p:sp>
        <p:nvSpPr>
          <p:cNvPr id="8" name="Rectangle 7"/>
          <p:cNvSpPr/>
          <p:nvPr/>
        </p:nvSpPr>
        <p:spPr>
          <a:xfrm>
            <a:off x="301752" y="1371600"/>
            <a:ext cx="8759952" cy="4893647"/>
          </a:xfrm>
          <a:prstGeom prst="rect">
            <a:avLst/>
          </a:prstGeom>
        </p:spPr>
        <p:txBody>
          <a:bodyPr>
            <a:spAutoFit/>
          </a:bodyPr>
          <a:lstStyle/>
          <a:p>
            <a:r>
              <a:rPr lang="en-US" sz="2400" dirty="0"/>
              <a:t>Madison’s score of 600 on the SAT translates into a standard score of 1.0. We saw that the 68–95–99.7 rule says that this is the 84th percentile. </a:t>
            </a:r>
          </a:p>
          <a:p>
            <a:endParaRPr lang="en-US" sz="2400" dirty="0"/>
          </a:p>
          <a:p>
            <a:r>
              <a:rPr lang="en-US" sz="2400" dirty="0"/>
              <a:t>Table B is a bit more precise: it says that standard score 1 is the 84.13 percentile of a Normal distribution. </a:t>
            </a:r>
          </a:p>
          <a:p>
            <a:endParaRPr lang="en-US" sz="2400" dirty="0"/>
          </a:p>
          <a:p>
            <a:r>
              <a:rPr lang="en-US" sz="2400" dirty="0"/>
              <a:t>Gabriel’s 21 on the ACT is a standard score of 0.5. Table B says that this is the 69.15 percentile. </a:t>
            </a:r>
          </a:p>
          <a:p>
            <a:endParaRPr lang="en-US" sz="2400" dirty="0"/>
          </a:p>
          <a:p>
            <a:r>
              <a:rPr lang="en-US" sz="2400" dirty="0"/>
              <a:t>Gabriel did well, but not as well as Madison. The percentile is easier to understand than either the raw score or the standard score. </a:t>
            </a:r>
          </a:p>
        </p:txBody>
      </p:sp>
    </p:spTree>
    <p:extLst>
      <p:ext uri="{BB962C8B-B14F-4D97-AF65-F5344CB8AC3E}">
        <p14:creationId xmlns:p14="http://schemas.microsoft.com/office/powerpoint/2010/main" val="263626479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p:nvPr/>
        </p:nvSpPr>
        <p:spPr>
          <a:xfrm>
            <a:off x="301752" y="1463040"/>
            <a:ext cx="8759952" cy="3539430"/>
          </a:xfrm>
          <a:prstGeom prst="rect">
            <a:avLst/>
          </a:prstGeom>
        </p:spPr>
        <p:txBody>
          <a:bodyPr>
            <a:spAutoFit/>
          </a:bodyPr>
          <a:lstStyle/>
          <a:p>
            <a:pPr marL="463550" indent="-463550">
              <a:buFont typeface="Arial" pitchFamily="34" charset="0"/>
              <a:buChar char="•"/>
            </a:pPr>
            <a:r>
              <a:rPr lang="en-US" sz="2800" dirty="0"/>
              <a:t>You can roughly locate the median (equal-areas point) and the mean (balance point) on a density curve, by eye. </a:t>
            </a:r>
          </a:p>
          <a:p>
            <a:endParaRPr lang="en-US" sz="2800" dirty="0"/>
          </a:p>
          <a:p>
            <a:pPr marL="463550" indent="-463550">
              <a:buFont typeface="Arial" pitchFamily="34" charset="0"/>
              <a:buChar char="•"/>
            </a:pPr>
            <a:r>
              <a:rPr lang="en-US" sz="2800" dirty="0" err="1"/>
              <a:t>Stemplots</a:t>
            </a:r>
            <a:r>
              <a:rPr lang="en-US" sz="2800" dirty="0"/>
              <a:t>, histograms, and boxplots are created from samples. Density curves are intended to display the idealized shape of the distribution of the population from which the samples are taken.</a:t>
            </a:r>
          </a:p>
        </p:txBody>
      </p:sp>
    </p:spTree>
    <p:extLst>
      <p:ext uri="{BB962C8B-B14F-4D97-AF65-F5344CB8AC3E}">
        <p14:creationId xmlns:p14="http://schemas.microsoft.com/office/powerpoint/2010/main" val="12515575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pPr marL="463550" indent="-463550">
              <a:buFont typeface="Arial" pitchFamily="34" charset="0"/>
              <a:buChar char="•"/>
            </a:pPr>
            <a:r>
              <a:rPr lang="en-US" sz="2800" dirty="0" err="1"/>
              <a:t>Stemplots</a:t>
            </a:r>
            <a:r>
              <a:rPr lang="en-US" sz="2800" dirty="0"/>
              <a:t>, histograms, and boxplots all describe the distributions of quantitative variables. </a:t>
            </a:r>
          </a:p>
          <a:p>
            <a:pPr marL="463550" indent="-463550"/>
            <a:endParaRPr lang="en-US" sz="2800" dirty="0"/>
          </a:p>
          <a:p>
            <a:pPr marL="463550" indent="-463550">
              <a:buFont typeface="Arial" pitchFamily="34" charset="0"/>
              <a:buChar char="•"/>
            </a:pPr>
            <a:r>
              <a:rPr lang="en-US" sz="2800" b="1" dirty="0">
                <a:solidFill>
                  <a:srgbClr val="8B0000"/>
                </a:solidFill>
              </a:rPr>
              <a:t>Density curves</a:t>
            </a:r>
            <a:r>
              <a:rPr lang="en-US" sz="2800" dirty="0"/>
              <a:t> also describe distributions. A density curve is a curve with area exactly 1 underneath it, whose shape describes the overall pattern of a distribution. </a:t>
            </a:r>
          </a:p>
          <a:p>
            <a:pPr marL="463550" indent="-463550"/>
            <a:endParaRPr lang="en-US" sz="2800" dirty="0"/>
          </a:p>
          <a:p>
            <a:pPr marL="463550" indent="-463550">
              <a:buFont typeface="Arial" pitchFamily="34" charset="0"/>
              <a:buChar char="•"/>
            </a:pPr>
            <a:r>
              <a:rPr lang="en-US" sz="2800" dirty="0"/>
              <a:t>An area under the curve gives the proportion of the observations that fall in an interval of values. </a:t>
            </a:r>
          </a:p>
        </p:txBody>
      </p:sp>
    </p:spTree>
    <p:extLst>
      <p:ext uri="{BB962C8B-B14F-4D97-AF65-F5344CB8AC3E}">
        <p14:creationId xmlns:p14="http://schemas.microsoft.com/office/powerpoint/2010/main" val="195678857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3</a:t>
            </a:r>
            <a:br>
              <a:rPr lang="en-US" sz="3600" b="1" dirty="0">
                <a:solidFill>
                  <a:schemeClr val="accent1"/>
                </a:solidFill>
              </a:rPr>
            </a:br>
            <a:endParaRPr lang="en-US" sz="3600" dirty="0"/>
          </a:p>
        </p:txBody>
      </p:sp>
      <p:sp>
        <p:nvSpPr>
          <p:cNvPr id="8" name="Rectangle 7"/>
          <p:cNvSpPr/>
          <p:nvPr/>
        </p:nvSpPr>
        <p:spPr>
          <a:xfrm>
            <a:off x="301752" y="1463040"/>
            <a:ext cx="8759952" cy="4401205"/>
          </a:xfrm>
          <a:prstGeom prst="rect">
            <a:avLst/>
          </a:prstGeom>
        </p:spPr>
        <p:txBody>
          <a:bodyPr wrap="square">
            <a:spAutoFit/>
          </a:bodyPr>
          <a:lstStyle/>
          <a:p>
            <a:pPr marL="463550" indent="-463550">
              <a:buFont typeface="Arial" pitchFamily="34" charset="0"/>
              <a:buChar char="•"/>
            </a:pPr>
            <a:r>
              <a:rPr lang="en-US" sz="2800" b="1" dirty="0">
                <a:solidFill>
                  <a:srgbClr val="8B0000"/>
                </a:solidFill>
              </a:rPr>
              <a:t>Normal curves</a:t>
            </a:r>
            <a:r>
              <a:rPr lang="en-US" sz="2800" dirty="0"/>
              <a:t> are a special kind of density curve that describes the overall pattern of some sets of data. Normal curves are symmetric and bell shaped. A specific Normal curve is completely described by its mean and standard deviation. You can locate the mean (center point) and the standard deviation (distance from the mean to the change-of-curvature points) on a Normal curve. All Normal distributions obey the </a:t>
            </a:r>
            <a:r>
              <a:rPr lang="en-US" sz="2800" b="1" dirty="0">
                <a:solidFill>
                  <a:srgbClr val="8B0000"/>
                </a:solidFill>
              </a:rPr>
              <a:t>68–95–99.7 rule</a:t>
            </a:r>
          </a:p>
        </p:txBody>
      </p:sp>
    </p:spTree>
    <p:extLst>
      <p:ext uri="{BB962C8B-B14F-4D97-AF65-F5344CB8AC3E}">
        <p14:creationId xmlns:p14="http://schemas.microsoft.com/office/powerpoint/2010/main" val="330917261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4</a:t>
            </a:r>
            <a:br>
              <a:rPr lang="en-US" sz="3600" b="1" dirty="0">
                <a:solidFill>
                  <a:schemeClr val="accent1"/>
                </a:solidFill>
              </a:rPr>
            </a:br>
            <a:endParaRPr lang="en-US" sz="3600" dirty="0"/>
          </a:p>
        </p:txBody>
      </p:sp>
      <p:sp>
        <p:nvSpPr>
          <p:cNvPr id="8" name="Rectangle 7"/>
          <p:cNvSpPr/>
          <p:nvPr/>
        </p:nvSpPr>
        <p:spPr>
          <a:xfrm>
            <a:off x="301752" y="1463040"/>
            <a:ext cx="8759952" cy="2677656"/>
          </a:xfrm>
          <a:prstGeom prst="rect">
            <a:avLst/>
          </a:prstGeom>
        </p:spPr>
        <p:txBody>
          <a:bodyPr wrap="square">
            <a:spAutoFit/>
          </a:bodyPr>
          <a:lstStyle/>
          <a:p>
            <a:pPr marL="463550" indent="-463550">
              <a:buFont typeface="Arial" pitchFamily="34" charset="0"/>
              <a:buChar char="•"/>
            </a:pPr>
            <a:r>
              <a:rPr lang="en-US" sz="2800" b="1" dirty="0">
                <a:solidFill>
                  <a:srgbClr val="8B0000"/>
                </a:solidFill>
              </a:rPr>
              <a:t>Standard scores</a:t>
            </a:r>
            <a:r>
              <a:rPr lang="en-US" sz="2800" dirty="0"/>
              <a:t> express observations in standard deviation units about the mean, which has standard score 0. A given standard score corresponds to the same percentile in any Normal distribution. Table B gives percentiles of Normal distributions.</a:t>
            </a:r>
            <a:endParaRPr lang="en-US" sz="2800" b="1" dirty="0">
              <a:solidFill>
                <a:srgbClr val="8B0000"/>
              </a:solidFill>
            </a:endParaRPr>
          </a:p>
        </p:txBody>
      </p:sp>
    </p:spTree>
    <p:extLst>
      <p:ext uri="{BB962C8B-B14F-4D97-AF65-F5344CB8AC3E}">
        <p14:creationId xmlns:p14="http://schemas.microsoft.com/office/powerpoint/2010/main" val="41755419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Normal Distributions 4</a:t>
            </a:r>
            <a:br>
              <a:rPr lang="en-US" sz="3600" b="1" dirty="0">
                <a:solidFill>
                  <a:schemeClr val="accent1"/>
                </a:solidFill>
              </a:rPr>
            </a:br>
            <a:endParaRPr lang="en-US" sz="3600" dirty="0"/>
          </a:p>
        </p:txBody>
      </p:sp>
      <p:sp>
        <p:nvSpPr>
          <p:cNvPr id="8" name="Rectangle 7"/>
          <p:cNvSpPr/>
          <p:nvPr/>
        </p:nvSpPr>
        <p:spPr>
          <a:xfrm>
            <a:off x="301752" y="1554480"/>
            <a:ext cx="8759952" cy="3108543"/>
          </a:xfrm>
          <a:prstGeom prst="rect">
            <a:avLst/>
          </a:prstGeom>
        </p:spPr>
        <p:txBody>
          <a:bodyPr>
            <a:spAutoFit/>
          </a:bodyPr>
          <a:lstStyle/>
          <a:p>
            <a:r>
              <a:rPr lang="en-US" sz="2800" dirty="0"/>
              <a:t>In Figure 13.1, the software has caught the overall shape and shows the ripples in the long right tail more effectively than does the histogram. </a:t>
            </a:r>
          </a:p>
          <a:p>
            <a:endParaRPr lang="en-US" sz="2800" dirty="0"/>
          </a:p>
          <a:p>
            <a:r>
              <a:rPr lang="en-US" sz="2800" dirty="0"/>
              <a:t>It struggles a bit with the peak: it has extended the curve beyond zero in an attempt to smooth out the sharp peak. </a:t>
            </a:r>
          </a:p>
        </p:txBody>
      </p:sp>
    </p:spTree>
    <p:extLst>
      <p:ext uri="{BB962C8B-B14F-4D97-AF65-F5344CB8AC3E}">
        <p14:creationId xmlns:p14="http://schemas.microsoft.com/office/powerpoint/2010/main" val="4130809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Normal Distributions 5</a:t>
            </a:r>
            <a:br>
              <a:rPr lang="en-US" sz="3600" b="1" dirty="0">
                <a:solidFill>
                  <a:schemeClr val="accent1"/>
                </a:solidFill>
              </a:rPr>
            </a:br>
            <a:endParaRPr lang="en-US" sz="3600" dirty="0"/>
          </a:p>
        </p:txBody>
      </p:sp>
      <p:sp>
        <p:nvSpPr>
          <p:cNvPr id="8" name="Rectangle 7"/>
          <p:cNvSpPr/>
          <p:nvPr/>
        </p:nvSpPr>
        <p:spPr>
          <a:xfrm>
            <a:off x="304800" y="4648200"/>
            <a:ext cx="8759952" cy="1938992"/>
          </a:xfrm>
          <a:prstGeom prst="rect">
            <a:avLst/>
          </a:prstGeom>
        </p:spPr>
        <p:txBody>
          <a:bodyPr>
            <a:spAutoFit/>
          </a:bodyPr>
          <a:lstStyle/>
          <a:p>
            <a:r>
              <a:rPr lang="en-US" sz="2400" dirty="0"/>
              <a:t>In Figure 13.2, we apply the same software to a set of data with a more regularly shaped distribution. These are the body temperatures from a sample of 130 healthy adults. The software draws a curve that shows a distinctive symmetrical, single-peaked, bell shape.</a:t>
            </a:r>
          </a:p>
        </p:txBody>
      </p:sp>
      <p:pic>
        <p:nvPicPr>
          <p:cNvPr id="4" name="Picture 3" descr="A histogram and a curve show the distribution of body temperature of adults in degrees Fahrenheit. The horizontal axis represents Body temperature in degrees Fahrenheit and has values from 96 to 101 in increments of 0.5. A bell curve starts at the origin of the graph and peaks above 98.5 and falls back to 0 in 101 Fahrenheit. The histogram bars follow the graph.">
            <a:extLst>
              <a:ext uri="{FF2B5EF4-FFF2-40B4-BE49-F238E27FC236}">
                <a16:creationId xmlns:a16="http://schemas.microsoft.com/office/drawing/2014/main" xmlns="" id="{DECFA249-BFDD-4F5A-A28B-91C5ABB48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253" y="1295400"/>
            <a:ext cx="6705045" cy="2931934"/>
          </a:xfrm>
          <a:prstGeom prst="rect">
            <a:avLst/>
          </a:prstGeom>
        </p:spPr>
      </p:pic>
    </p:spTree>
    <p:extLst>
      <p:ext uri="{BB962C8B-B14F-4D97-AF65-F5344CB8AC3E}">
        <p14:creationId xmlns:p14="http://schemas.microsoft.com/office/powerpoint/2010/main" val="13738981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Normal Distributions 6</a:t>
            </a:r>
            <a:br>
              <a:rPr lang="en-US" sz="3600" b="1" dirty="0">
                <a:solidFill>
                  <a:schemeClr val="accent1"/>
                </a:solidFill>
              </a:rPr>
            </a:br>
            <a:endParaRPr lang="en-US" sz="3600" dirty="0"/>
          </a:p>
        </p:txBody>
      </p:sp>
      <p:sp>
        <p:nvSpPr>
          <p:cNvPr id="8" name="Rectangle 7"/>
          <p:cNvSpPr/>
          <p:nvPr/>
        </p:nvSpPr>
        <p:spPr>
          <a:xfrm>
            <a:off x="301752" y="1737360"/>
            <a:ext cx="3276600" cy="4154984"/>
          </a:xfrm>
          <a:prstGeom prst="rect">
            <a:avLst/>
          </a:prstGeom>
        </p:spPr>
        <p:txBody>
          <a:bodyPr wrap="square">
            <a:spAutoFit/>
          </a:bodyPr>
          <a:lstStyle/>
          <a:p>
            <a:r>
              <a:rPr lang="en-US" sz="2400" dirty="0"/>
              <a:t>Figure 13.3 shows the Normal curve for these data. The curve looks a lot like the one in Figure 13.2, but a close look shows that it is smoother. The Normal curve is much easier to work with and does not require clever software.</a:t>
            </a:r>
          </a:p>
        </p:txBody>
      </p:sp>
      <p:pic>
        <p:nvPicPr>
          <p:cNvPr id="5" name="Picture 4" descr="A histogram and a curve show the distribution of body temperature of adults in degrees Fahrenheit. The horizontal axis represents Body temperature in degrees Fahrenheit and has values from 96 to 101 in increments of 0.5. A bell curve starts at the origin of the graph and peaks above 98.5 and falls back to 0 in 101 Fahrenheit. The histogram bars follow the graph.">
            <a:extLst>
              <a:ext uri="{FF2B5EF4-FFF2-40B4-BE49-F238E27FC236}">
                <a16:creationId xmlns:a16="http://schemas.microsoft.com/office/drawing/2014/main" xmlns="" id="{DECFA249-BFDD-4F5A-A28B-91C5ABB48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758" y="2653685"/>
            <a:ext cx="5310950" cy="2322334"/>
          </a:xfrm>
          <a:prstGeom prst="rect">
            <a:avLst/>
          </a:prstGeom>
        </p:spPr>
      </p:pic>
    </p:spTree>
    <p:extLst>
      <p:ext uri="{BB962C8B-B14F-4D97-AF65-F5344CB8AC3E}">
        <p14:creationId xmlns:p14="http://schemas.microsoft.com/office/powerpoint/2010/main" val="20001598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Case Study: Normal Distributions 7</a:t>
            </a:r>
            <a:br>
              <a:rPr lang="en-US" sz="3600" b="1" dirty="0">
                <a:solidFill>
                  <a:schemeClr val="accent1"/>
                </a:solidFill>
              </a:rPr>
            </a:br>
            <a:endParaRPr lang="en-US" sz="3600" dirty="0"/>
          </a:p>
        </p:txBody>
      </p:sp>
      <p:sp>
        <p:nvSpPr>
          <p:cNvPr id="8" name="Rectangle 7"/>
          <p:cNvSpPr/>
          <p:nvPr/>
        </p:nvSpPr>
        <p:spPr>
          <a:xfrm>
            <a:off x="301752" y="1554480"/>
            <a:ext cx="8759952" cy="3970318"/>
          </a:xfrm>
          <a:prstGeom prst="rect">
            <a:avLst/>
          </a:prstGeom>
        </p:spPr>
        <p:txBody>
          <a:bodyPr>
            <a:spAutoFit/>
          </a:bodyPr>
          <a:lstStyle/>
          <a:p>
            <a:r>
              <a:rPr lang="en-US" sz="2800" dirty="0"/>
              <a:t>In this chapter, we will learn that Normal curves have special properties that help us use them and think about them. </a:t>
            </a:r>
          </a:p>
          <a:p>
            <a:endParaRPr lang="en-US" sz="2800" dirty="0"/>
          </a:p>
          <a:p>
            <a:r>
              <a:rPr lang="en-US" sz="2800" dirty="0"/>
              <a:t>By the end of this chapter, you will be able to use these properties to answer questions about the underlying distributions represented in Figures 13.2 and 13.3 that cannot easily be determined from the histograms.</a:t>
            </a:r>
          </a:p>
        </p:txBody>
      </p:sp>
    </p:spTree>
    <p:extLst>
      <p:ext uri="{BB962C8B-B14F-4D97-AF65-F5344CB8AC3E}">
        <p14:creationId xmlns:p14="http://schemas.microsoft.com/office/powerpoint/2010/main" val="29803586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Density Curves 1</a:t>
            </a:r>
            <a:br>
              <a:rPr lang="en-US" sz="3600" b="1" dirty="0">
                <a:solidFill>
                  <a:schemeClr val="accent1"/>
                </a:solidFill>
              </a:rPr>
            </a:br>
            <a:endParaRPr lang="en-US" sz="3600" dirty="0"/>
          </a:p>
        </p:txBody>
      </p:sp>
      <p:sp>
        <p:nvSpPr>
          <p:cNvPr id="8" name="Rectangle 7"/>
          <p:cNvSpPr/>
          <p:nvPr/>
        </p:nvSpPr>
        <p:spPr>
          <a:xfrm>
            <a:off x="301752" y="1463040"/>
            <a:ext cx="8759952" cy="3416320"/>
          </a:xfrm>
          <a:prstGeom prst="rect">
            <a:avLst/>
          </a:prstGeom>
        </p:spPr>
        <p:txBody>
          <a:bodyPr>
            <a:spAutoFit/>
          </a:bodyPr>
          <a:lstStyle/>
          <a:p>
            <a:pPr marL="514350" indent="-514350">
              <a:buAutoNum type="arabicPeriod"/>
            </a:pPr>
            <a:r>
              <a:rPr lang="en-US" sz="2400" dirty="0"/>
              <a:t>Always plot your data: make a graph, usually a histogram or a </a:t>
            </a:r>
            <a:r>
              <a:rPr lang="en-US" sz="2400" dirty="0" err="1"/>
              <a:t>stemplot</a:t>
            </a:r>
            <a:r>
              <a:rPr lang="en-US" sz="2400" dirty="0"/>
              <a:t>. </a:t>
            </a:r>
          </a:p>
          <a:p>
            <a:pPr marL="514350" indent="-514350">
              <a:buAutoNum type="arabicPeriod"/>
            </a:pPr>
            <a:r>
              <a:rPr lang="en-US" sz="2400" dirty="0"/>
              <a:t>Look for the overall pattern (shape, center, variability) and for striking deviations such as outliers. Choose either the five-number summary or the mean and standard deviation to briefly describe center and variability in numbers. </a:t>
            </a:r>
          </a:p>
          <a:p>
            <a:pPr marL="514350" indent="-514350">
              <a:buAutoNum type="arabicPeriod"/>
            </a:pPr>
            <a:r>
              <a:rPr lang="en-US" sz="2400" dirty="0"/>
              <a:t>Sometimes, the overall pattern of a large number of observations is so regular that we can describe it by a smooth curve.</a:t>
            </a:r>
          </a:p>
        </p:txBody>
      </p:sp>
    </p:spTree>
    <p:extLst>
      <p:ext uri="{BB962C8B-B14F-4D97-AF65-F5344CB8AC3E}">
        <p14:creationId xmlns:p14="http://schemas.microsoft.com/office/powerpoint/2010/main" val="2150815732"/>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6591</TotalTime>
  <Words>2558</Words>
  <Application>Microsoft Office PowerPoint</Application>
  <PresentationFormat>On-screen Show (4:3)</PresentationFormat>
  <Paragraphs>207</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 Math</vt:lpstr>
      <vt:lpstr>Times New Roman</vt:lpstr>
      <vt:lpstr>Wingdings</vt:lpstr>
      <vt:lpstr>Office Theme</vt:lpstr>
      <vt:lpstr>Chapter 13</vt:lpstr>
      <vt:lpstr>Case Study: Normal Distributions 1 </vt:lpstr>
      <vt:lpstr>Case Study: Normal Distributions 2 </vt:lpstr>
      <vt:lpstr>Case Study: Normal Distributions 3 </vt:lpstr>
      <vt:lpstr>Case Study: Normal Distributions 4 </vt:lpstr>
      <vt:lpstr>Case Study: Normal Distributions 5 </vt:lpstr>
      <vt:lpstr>Case Study: Normal Distributions 6 </vt:lpstr>
      <vt:lpstr>Case Study: Normal Distributions 7 </vt:lpstr>
      <vt:lpstr>Density Curves 1 </vt:lpstr>
      <vt:lpstr>Density Curves 2 </vt:lpstr>
      <vt:lpstr>Example: Using a density curve 1 </vt:lpstr>
      <vt:lpstr>Example: Using a density curve 2 </vt:lpstr>
      <vt:lpstr>Example: Using a density curve 3 </vt:lpstr>
      <vt:lpstr>Center and Variability  of a Density Curve 1</vt:lpstr>
      <vt:lpstr>Center and Variability  of a Density Curve 2</vt:lpstr>
      <vt:lpstr>Center and Variability  of a Density Curve 3</vt:lpstr>
      <vt:lpstr>Center and Variability  of a Density Curve 4</vt:lpstr>
      <vt:lpstr>Normal Distributions 1 </vt:lpstr>
      <vt:lpstr>Normal Distributions 2 </vt:lpstr>
      <vt:lpstr>Normal Distributions 3 </vt:lpstr>
      <vt:lpstr>Normal Distributions 4 </vt:lpstr>
      <vt:lpstr>Normal Distributions 5 </vt:lpstr>
      <vt:lpstr>Normal Distributions 6 </vt:lpstr>
      <vt:lpstr>Normal Distributions 7 </vt:lpstr>
      <vt:lpstr>The 68–95–99.7% Rule </vt:lpstr>
      <vt:lpstr>The 68–95–99.7% Rule (continued)</vt:lpstr>
      <vt:lpstr>Example: Heights of young women 1 </vt:lpstr>
      <vt:lpstr>Example: Heights of young women 2 </vt:lpstr>
      <vt:lpstr>Example: Heights of young women 3 </vt:lpstr>
      <vt:lpstr>Example: Heights of young women 4 </vt:lpstr>
      <vt:lpstr>Standard Scores 1 </vt:lpstr>
      <vt:lpstr>Standard Scores 2 </vt:lpstr>
      <vt:lpstr>Standard Scores 3 </vt:lpstr>
      <vt:lpstr>Standard Scores 4 </vt:lpstr>
      <vt:lpstr>Example: ACT versus SAT scores 1 </vt:lpstr>
      <vt:lpstr>Example: ACT versus SAT scores 2 </vt:lpstr>
      <vt:lpstr>Percentiles of Normal Distributions 1 </vt:lpstr>
      <vt:lpstr>Percentiles of Normal Distributions 2 </vt:lpstr>
      <vt:lpstr>Percentiles of Normal Distributions 3 </vt:lpstr>
      <vt:lpstr>Example: ACT versus SAT scores 3 </vt:lpstr>
      <vt:lpstr>Statistics in Summary 1 </vt:lpstr>
      <vt:lpstr>Statistics in Summary 2 </vt:lpstr>
      <vt:lpstr>Statistics in Summary 3 </vt:lpstr>
      <vt:lpstr>Statistics in Summary 4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513</cp:revision>
  <cp:lastPrinted>2011-08-21T16:22:14Z</cp:lastPrinted>
  <dcterms:created xsi:type="dcterms:W3CDTF">2009-09-07T22:06:52Z</dcterms:created>
  <dcterms:modified xsi:type="dcterms:W3CDTF">2019-09-19T18:01:10Z</dcterms:modified>
</cp:coreProperties>
</file>