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266" r:id="rId3"/>
    <p:sldId id="267" r:id="rId4"/>
    <p:sldId id="268" r:id="rId5"/>
    <p:sldId id="269" r:id="rId6"/>
    <p:sldId id="270" r:id="rId7"/>
    <p:sldId id="271" r:id="rId8"/>
    <p:sldId id="272" r:id="rId9"/>
    <p:sldId id="273" r:id="rId10"/>
    <p:sldId id="276" r:id="rId11"/>
    <p:sldId id="277" r:id="rId12"/>
    <p:sldId id="279" r:id="rId13"/>
    <p:sldId id="280" r:id="rId14"/>
    <p:sldId id="281" r:id="rId15"/>
    <p:sldId id="282" r:id="rId16"/>
    <p:sldId id="283" r:id="rId17"/>
    <p:sldId id="284" r:id="rId18"/>
    <p:sldId id="285" r:id="rId19"/>
    <p:sldId id="287" r:id="rId20"/>
    <p:sldId id="288" r:id="rId21"/>
    <p:sldId id="289" r:id="rId22"/>
    <p:sldId id="298" r:id="rId23"/>
    <p:sldId id="286" r:id="rId24"/>
    <p:sldId id="290" r:id="rId25"/>
    <p:sldId id="291" r:id="rId26"/>
    <p:sldId id="292" r:id="rId27"/>
    <p:sldId id="293" r:id="rId28"/>
    <p:sldId id="294" r:id="rId29"/>
    <p:sldId id="295" r:id="rId30"/>
    <p:sldId id="296" r:id="rId31"/>
    <p:sldId id="297" r:id="rId32"/>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Lapp" initials="JLL" lastIdx="1" clrIdx="0"/>
  <p:cmAuthor id="1" name="MVL" initials="MVL"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8B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2" autoAdjust="0"/>
    <p:restoredTop sz="94243" autoAdjust="0"/>
  </p:normalViewPr>
  <p:slideViewPr>
    <p:cSldViewPr>
      <p:cViewPr varScale="1">
        <p:scale>
          <a:sx n="68" d="100"/>
          <a:sy n="68" d="100"/>
        </p:scale>
        <p:origin x="74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2796"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C5C3EE90-1E80-4911-9BDA-474CCD810F15}" type="datetimeFigureOut">
              <a:rPr lang="en-US"/>
              <a:pPr>
                <a:defRPr/>
              </a:pPr>
              <a:t>9/19/2019</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EC67D890-DB12-4CBA-A56F-23FB30F08740}" type="slidenum">
              <a:rPr lang="en-US"/>
              <a:pPr>
                <a:defRPr/>
              </a:pPr>
              <a:t>‹#›</a:t>
            </a:fld>
            <a:endParaRPr lang="en-US"/>
          </a:p>
        </p:txBody>
      </p:sp>
    </p:spTree>
    <p:extLst>
      <p:ext uri="{BB962C8B-B14F-4D97-AF65-F5344CB8AC3E}">
        <p14:creationId xmlns:p14="http://schemas.microsoft.com/office/powerpoint/2010/main" val="32166594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C93FD042-066E-436C-8739-AE2E3E38183D}" type="datetimeFigureOut">
              <a:rPr lang="en-US"/>
              <a:pPr>
                <a:defRPr/>
              </a:pPr>
              <a:t>9/19/2019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E31B4549-4C01-4DCF-8AFA-E78FEBF420BA}" type="slidenum">
              <a:rPr lang="en-US"/>
              <a:pPr>
                <a:defRPr/>
              </a:pPr>
              <a:t>‹#›</a:t>
            </a:fld>
            <a:endParaRPr lang="en-US"/>
          </a:p>
        </p:txBody>
      </p:sp>
    </p:spTree>
    <p:extLst>
      <p:ext uri="{BB962C8B-B14F-4D97-AF65-F5344CB8AC3E}">
        <p14:creationId xmlns:p14="http://schemas.microsoft.com/office/powerpoint/2010/main" val="2010675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70F4EA1-97B4-4790-A900-482AFCA97836}" type="slidenum">
              <a:rPr lang="en-US"/>
              <a:pPr fontAlgn="base">
                <a:spcBef>
                  <a:spcPct val="0"/>
                </a:spcBef>
                <a:spcAft>
                  <a:spcPct val="0"/>
                </a:spcAft>
              </a:pPr>
              <a:t>1</a:t>
            </a:fld>
            <a:endParaRPr lang="en-US"/>
          </a:p>
        </p:txBody>
      </p:sp>
    </p:spTree>
    <p:extLst>
      <p:ext uri="{BB962C8B-B14F-4D97-AF65-F5344CB8AC3E}">
        <p14:creationId xmlns:p14="http://schemas.microsoft.com/office/powerpoint/2010/main" val="2253820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10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720620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11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468292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12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914352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13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030983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14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510643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15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24492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16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331743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17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214997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18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262716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19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577009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843408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20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632581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21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9521352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22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2583463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23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95617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24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149156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25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7188609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26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7811908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27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5959671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28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6074052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29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942400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555606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30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7644556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31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924133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105661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052698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413392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819134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48472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16F0B0-F11C-47BC-8693-1CAEA0EE1E4A}" type="slidenum">
              <a:rPr lang="en-US"/>
              <a:pPr fontAlgn="base">
                <a:spcBef>
                  <a:spcPct val="0"/>
                </a:spcBef>
                <a:spcAft>
                  <a:spcPct val="0"/>
                </a:spcAft>
              </a:pPr>
              <a:t>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564303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609600"/>
            <a:ext cx="3581400" cy="3124200"/>
          </a:xfrm>
        </p:spPr>
        <p:txBody>
          <a:bodyPr/>
          <a:lstStyle/>
          <a:p>
            <a:r>
              <a:rPr lang="en-US" dirty="0"/>
              <a:t>Click to edit Master title style</a:t>
            </a:r>
          </a:p>
        </p:txBody>
      </p:sp>
      <p:sp>
        <p:nvSpPr>
          <p:cNvPr id="3" name="Subtitle 2"/>
          <p:cNvSpPr>
            <a:spLocks noGrp="1"/>
          </p:cNvSpPr>
          <p:nvPr>
            <p:ph type="subTitle" idx="1"/>
          </p:nvPr>
        </p:nvSpPr>
        <p:spPr>
          <a:xfrm>
            <a:off x="5486400" y="3886200"/>
            <a:ext cx="3581400" cy="2514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9CC9EFB4-C3FE-4632-AF2A-933A3B37D539}" type="datetimeFigureOut">
              <a:rPr lang="en-US"/>
              <a:pPr>
                <a:defRPr/>
              </a:pPr>
              <a:t>9/19/2019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0B12CD1D-DBED-414E-8E20-A6CFF13B4D0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A723848-6F4F-4455-9365-622CE1F05508}" type="datetimeFigureOut">
              <a:rPr lang="en-US"/>
              <a:pPr>
                <a:defRPr/>
              </a:pPr>
              <a:t>9/19/2019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1A874235-B75D-481E-8E9C-384F2575C13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4008D22-A2E0-4B32-830F-5E15F008D7E1}" type="datetimeFigureOut">
              <a:rPr lang="en-US"/>
              <a:pPr>
                <a:defRPr/>
              </a:pPr>
              <a:t>9/19/2019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F6C352A1-8A88-42C9-920C-D22750CE197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35BB33DE-8BE8-4864-BD93-8AEB8EA7FE5E}" type="datetimeFigureOut">
              <a:rPr lang="en-US"/>
              <a:pPr>
                <a:defRPr/>
              </a:pPr>
              <a:t>9/19/2019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CC8E2172-FEC1-434B-B9CF-25C0E781FA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ADFE6BD8-01CB-4A91-A3D2-DA53C8529D8A}" type="datetimeFigureOut">
              <a:rPr lang="en-US"/>
              <a:pPr>
                <a:defRPr/>
              </a:pPr>
              <a:t>9/19/2019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2251B732-6892-4E57-A838-52C4F72001B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CEF64B48-B9CE-47A8-8A7E-62D6DB6118F1}" type="datetimeFigureOut">
              <a:rPr lang="en-US"/>
              <a:pPr>
                <a:defRPr/>
              </a:pPr>
              <a:t>9/19/2019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0DC8B7D9-FB3C-4680-933E-F76860616AD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38A27473-3F88-4385-9EC2-C303EB86EF55}" type="datetimeFigureOut">
              <a:rPr lang="en-US"/>
              <a:pPr>
                <a:defRPr/>
              </a:pPr>
              <a:t>9/19/2019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0D91BB9B-9BD7-44AB-82DB-90A0B260081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CC1C1FC4-C6C5-4933-8A09-5791955557CC}" type="datetimeFigureOut">
              <a:rPr lang="en-US"/>
              <a:pPr>
                <a:defRPr/>
              </a:pPr>
              <a:t>9/19/2019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422CF093-3E82-49A0-8ECE-D4B4E27939B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3FBF951C-8B9B-47A6-A635-A188CD7F6661}" type="datetimeFigureOut">
              <a:rPr lang="en-US"/>
              <a:pPr>
                <a:defRPr/>
              </a:pPr>
              <a:t>9/19/2019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56B56001-7606-4F28-AFCF-43E0D5BB4A1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87B14E59-977F-4BD5-8483-37CFEEC975A2}" type="datetimeFigureOut">
              <a:rPr lang="en-US"/>
              <a:pPr>
                <a:defRPr/>
              </a:pPr>
              <a:t>9/19/2019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57455D34-E5A5-4F28-B44A-9D9005AB19F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FCE25C67-E27F-4B11-9AF9-DBD94F1BD90B}" type="datetimeFigureOut">
              <a:rPr lang="en-US"/>
              <a:pPr>
                <a:defRPr/>
              </a:pPr>
              <a:t>9/19/2019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654E7BC1-7523-4FD4-870C-E2D79609CB4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152400" cy="6858000"/>
          </a:xfrm>
          <a:prstGeom prst="rect">
            <a:avLst/>
          </a:prstGeom>
          <a:solidFill>
            <a:srgbClr val="000099"/>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extBox 10"/>
          <p:cNvSpPr txBox="1"/>
          <p:nvPr/>
        </p:nvSpPr>
        <p:spPr>
          <a:xfrm>
            <a:off x="8686800" y="6581775"/>
            <a:ext cx="457200" cy="276225"/>
          </a:xfrm>
          <a:prstGeom prst="rect">
            <a:avLst/>
          </a:prstGeom>
          <a:noFill/>
        </p:spPr>
        <p:txBody>
          <a:bodyPr>
            <a:spAutoFit/>
          </a:bodyPr>
          <a:lstStyle/>
          <a:p>
            <a:pPr algn="r" fontAlgn="auto">
              <a:spcBef>
                <a:spcPts val="0"/>
              </a:spcBef>
              <a:spcAft>
                <a:spcPts val="0"/>
              </a:spcAft>
              <a:defRPr/>
            </a:pPr>
            <a:fld id="{E41DA8EE-62B8-44F2-8F25-0976E639C639}" type="slidenum">
              <a:rPr lang="en-US" sz="1200">
                <a:latin typeface="+mn-lt"/>
              </a:rPr>
              <a:pPr algn="r" fontAlgn="auto">
                <a:spcBef>
                  <a:spcPts val="0"/>
                </a:spcBef>
                <a:spcAft>
                  <a:spcPts val="0"/>
                </a:spcAft>
                <a:defRPr/>
              </a:pPr>
              <a:t>‹#›</a:t>
            </a:fld>
            <a:endParaRPr lang="en-US" sz="1200" dirty="0">
              <a:latin typeface="+mn-lt"/>
            </a:endParaRPr>
          </a:p>
        </p:txBody>
      </p:sp>
      <p:sp>
        <p:nvSpPr>
          <p:cNvPr id="14" name="Rectangle 13"/>
          <p:cNvSpPr/>
          <p:nvPr/>
        </p:nvSpPr>
        <p:spPr>
          <a:xfrm>
            <a:off x="152400" y="6553200"/>
            <a:ext cx="8991600" cy="4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Arial" charset="0"/>
        </a:defRPr>
      </a:lvl2pPr>
      <a:lvl3pPr algn="ctr" rtl="0" fontAlgn="base">
        <a:spcBef>
          <a:spcPct val="0"/>
        </a:spcBef>
        <a:spcAft>
          <a:spcPct val="0"/>
        </a:spcAft>
        <a:defRPr sz="4400">
          <a:solidFill>
            <a:schemeClr val="tx1"/>
          </a:solidFill>
          <a:latin typeface="Arial" charset="0"/>
        </a:defRPr>
      </a:lvl3pPr>
      <a:lvl4pPr algn="ctr" rtl="0" fontAlgn="base">
        <a:spcBef>
          <a:spcPct val="0"/>
        </a:spcBef>
        <a:spcAft>
          <a:spcPct val="0"/>
        </a:spcAft>
        <a:defRPr sz="4400">
          <a:solidFill>
            <a:schemeClr val="tx1"/>
          </a:solidFill>
          <a:latin typeface="Arial" charset="0"/>
        </a:defRPr>
      </a:lvl4pPr>
      <a:lvl5pPr algn="ctr" rtl="0" fontAlgn="base">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j-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j-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j-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j-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1371600" y="609600"/>
            <a:ext cx="6400800" cy="2209800"/>
          </a:xfrm>
        </p:spPr>
        <p:txBody>
          <a:bodyPr/>
          <a:lstStyle/>
          <a:p>
            <a:r>
              <a:rPr lang="en-US" sz="7200" dirty="0"/>
              <a:t>Chapter 14</a:t>
            </a:r>
          </a:p>
        </p:txBody>
      </p:sp>
      <p:sp>
        <p:nvSpPr>
          <p:cNvPr id="15362" name="Subtitle 2"/>
          <p:cNvSpPr>
            <a:spLocks noGrp="1"/>
          </p:cNvSpPr>
          <p:nvPr>
            <p:ph type="subTitle" idx="1"/>
          </p:nvPr>
        </p:nvSpPr>
        <p:spPr>
          <a:xfrm>
            <a:off x="2857500" y="2895600"/>
            <a:ext cx="3429000" cy="2895600"/>
          </a:xfrm>
        </p:spPr>
        <p:txBody>
          <a:bodyPr/>
          <a:lstStyle/>
          <a:p>
            <a:r>
              <a:rPr lang="en-US" dirty="0">
                <a:solidFill>
                  <a:schemeClr val="tx1"/>
                </a:solidFill>
              </a:rPr>
              <a:t>Describing Relationships:</a:t>
            </a:r>
          </a:p>
          <a:p>
            <a:r>
              <a:rPr lang="en-US" dirty="0">
                <a:solidFill>
                  <a:schemeClr val="tx1"/>
                </a:solidFill>
              </a:rPr>
              <a:t>Scatterplots and Correlation</a:t>
            </a:r>
          </a:p>
          <a:p>
            <a:endParaRPr lang="en-US" sz="1600" dirty="0">
              <a:solidFill>
                <a:schemeClr val="tx1"/>
              </a:solidFill>
            </a:endParaRPr>
          </a:p>
          <a:p>
            <a:r>
              <a:rPr lang="en-US" i="1" dirty="0">
                <a:solidFill>
                  <a:schemeClr val="tx2"/>
                </a:solidFill>
              </a:rPr>
              <a:t>Lecture Slides</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1143000"/>
          </a:xfrm>
        </p:spPr>
        <p:txBody>
          <a:bodyPr/>
          <a:lstStyle/>
          <a:p>
            <a:pPr fontAlgn="auto">
              <a:spcBef>
                <a:spcPts val="0"/>
              </a:spcBef>
              <a:spcAft>
                <a:spcPts val="0"/>
              </a:spcAft>
              <a:defRPr/>
            </a:pPr>
            <a:r>
              <a:rPr lang="en-US" sz="3600" b="1" dirty="0">
                <a:solidFill>
                  <a:schemeClr val="accent1"/>
                </a:solidFill>
              </a:rPr>
              <a:t>Example: Food Nutrition</a:t>
            </a:r>
            <a:br>
              <a:rPr lang="en-US" sz="3600" b="1" dirty="0">
                <a:solidFill>
                  <a:schemeClr val="accent1"/>
                </a:solidFill>
              </a:rPr>
            </a:br>
            <a:endParaRPr lang="en-US" sz="3600" dirty="0"/>
          </a:p>
        </p:txBody>
      </p:sp>
      <p:sp>
        <p:nvSpPr>
          <p:cNvPr id="8" name="Rectangle 7"/>
          <p:cNvSpPr/>
          <p:nvPr/>
        </p:nvSpPr>
        <p:spPr>
          <a:xfrm>
            <a:off x="228600" y="1397675"/>
            <a:ext cx="8759952" cy="2503249"/>
          </a:xfrm>
          <a:prstGeom prst="rect">
            <a:avLst/>
          </a:prstGeom>
        </p:spPr>
        <p:txBody>
          <a:bodyPr wrap="square">
            <a:spAutoFit/>
          </a:bodyPr>
          <a:lstStyle/>
          <a:p>
            <a:pPr fontAlgn="auto">
              <a:spcBef>
                <a:spcPts val="0"/>
              </a:spcBef>
              <a:spcAft>
                <a:spcPts val="1000"/>
              </a:spcAft>
              <a:defRPr/>
            </a:pPr>
            <a:r>
              <a:rPr lang="en-US" sz="2000" dirty="0"/>
              <a:t>Figure 14.2 is a scatterplot that shows percent of nutritionists saying a food item is healthy is related to the percent of American voters saying a food item is healthy.</a:t>
            </a:r>
          </a:p>
          <a:p>
            <a:pPr fontAlgn="auto">
              <a:spcBef>
                <a:spcPts val="0"/>
              </a:spcBef>
              <a:spcAft>
                <a:spcPts val="1000"/>
              </a:spcAft>
              <a:defRPr/>
            </a:pPr>
            <a:r>
              <a:rPr lang="en-US" sz="2000" dirty="0"/>
              <a:t>“Percent of nutritionists saying food item is healthy” is the explanatory variable.</a:t>
            </a:r>
          </a:p>
          <a:p>
            <a:pPr fontAlgn="auto">
              <a:spcBef>
                <a:spcPts val="0"/>
              </a:spcBef>
              <a:spcAft>
                <a:spcPts val="1000"/>
              </a:spcAft>
              <a:defRPr/>
            </a:pPr>
            <a:r>
              <a:rPr lang="en-US" sz="2000" dirty="0"/>
              <a:t>“Percent of American voters saying food item is healthy” is the response variable. </a:t>
            </a:r>
          </a:p>
        </p:txBody>
      </p:sp>
      <p:pic>
        <p:nvPicPr>
          <p:cNvPr id="4" name="Picture 3" descr="A scatterplot shows ‘Percent of nutritionists saying food item is healthy’ on the horizontal axis and the ‘Percent of American voters saying food item is healthy’ on the vertical axis. The horizontal axis has values ranging from 0 to 100 in increments of 20 units and the vertical axis has values ranging from 0 to 100 in increments of 20 units. Each point on the scatterplot represents one food item. The data given in the scatterplot are as follows. A point which represents Soda corresponds to (1, 10); a point which represents French fries corresponds to (2, 15); a point which represents Chocolate chip cookie corresponds to (4, 10); a point which represents Frozen yogurt corresponds to (30, 62); a point which represents Granola bar corresponds to (24, 70); a point which represents Coconut oil corresponds to (37, 70); a point which represents Granola corresponds to (48, 80); a point which represents Sushi corresponds to (74, 48); a point which represents Tofu corresponds to (84, 58); a point which represents Chicken corresponds to (90, 80); a point which represents Quinoa corresponds to (90, 60); a point which represents Apples corresponds to (98, 98); a point which represents Carrots corresponds to (92, 85).">
            <a:extLst>
              <a:ext uri="{FF2B5EF4-FFF2-40B4-BE49-F238E27FC236}">
                <a16:creationId xmlns:a16="http://schemas.microsoft.com/office/drawing/2014/main" xmlns="" id="{53939AEC-D2B9-4332-88A6-D4BDA1C24D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3926" y="3734206"/>
            <a:ext cx="3939304" cy="2503249"/>
          </a:xfrm>
          <a:prstGeom prst="rect">
            <a:avLst/>
          </a:prstGeom>
        </p:spPr>
      </p:pic>
    </p:spTree>
    <p:extLst>
      <p:ext uri="{BB962C8B-B14F-4D97-AF65-F5344CB8AC3E}">
        <p14:creationId xmlns:p14="http://schemas.microsoft.com/office/powerpoint/2010/main" val="11234673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1143000"/>
          </a:xfrm>
        </p:spPr>
        <p:txBody>
          <a:bodyPr/>
          <a:lstStyle/>
          <a:p>
            <a:pPr fontAlgn="auto">
              <a:spcBef>
                <a:spcPts val="0"/>
              </a:spcBef>
              <a:spcAft>
                <a:spcPts val="0"/>
              </a:spcAft>
              <a:defRPr/>
            </a:pPr>
            <a:r>
              <a:rPr lang="en-US" sz="3600" b="1" dirty="0">
                <a:solidFill>
                  <a:schemeClr val="accent1"/>
                </a:solidFill>
              </a:rPr>
              <a:t>Example: Food Nutrition 2</a:t>
            </a:r>
            <a:br>
              <a:rPr lang="en-US" sz="3600" b="1" dirty="0">
                <a:solidFill>
                  <a:schemeClr val="accent1"/>
                </a:solidFill>
              </a:rPr>
            </a:br>
            <a:endParaRPr lang="en-US" sz="3600" dirty="0"/>
          </a:p>
        </p:txBody>
      </p:sp>
      <p:sp>
        <p:nvSpPr>
          <p:cNvPr id="8" name="Rectangle 7"/>
          <p:cNvSpPr/>
          <p:nvPr/>
        </p:nvSpPr>
        <p:spPr>
          <a:xfrm>
            <a:off x="277368" y="1558482"/>
            <a:ext cx="3556000" cy="4016484"/>
          </a:xfrm>
          <a:prstGeom prst="rect">
            <a:avLst/>
          </a:prstGeom>
        </p:spPr>
        <p:txBody>
          <a:bodyPr wrap="square">
            <a:spAutoFit/>
          </a:bodyPr>
          <a:lstStyle/>
          <a:p>
            <a:pPr fontAlgn="auto">
              <a:spcBef>
                <a:spcPts val="0"/>
              </a:spcBef>
              <a:spcAft>
                <a:spcPts val="1800"/>
              </a:spcAft>
              <a:defRPr/>
            </a:pPr>
            <a:r>
              <a:rPr lang="en-US" sz="2400" dirty="0"/>
              <a:t>Each point represents one food item. </a:t>
            </a:r>
          </a:p>
          <a:p>
            <a:pPr fontAlgn="auto">
              <a:spcBef>
                <a:spcPts val="0"/>
              </a:spcBef>
              <a:spcAft>
                <a:spcPts val="1800"/>
              </a:spcAft>
              <a:defRPr/>
            </a:pPr>
            <a:r>
              <a:rPr lang="en-US" sz="2400" dirty="0"/>
              <a:t>Generally, as the percent of nutritionists saying the food item is healthy increases, the percent of American voters saying the food item is healthy also increases.</a:t>
            </a:r>
          </a:p>
        </p:txBody>
      </p:sp>
      <p:pic>
        <p:nvPicPr>
          <p:cNvPr id="5" name="Picture 4" descr="A scatterplot shows ‘Percent of nutritionists saying food item is healthy’ on the horizontal axis and the ‘Percent of American voters saying food item is healthy’ on the vertical axis. The horizontal axis has values ranging from 0 to 100 in increments of 20 units and the vertical axis has values ranging from 0 to 100 in increments of 20 units. Each point on the scatterplot represents one food item. The data given in the scatterplot are as follows. A point which represents Soda corresponds to (1, 10); a point which represents French fries corresponds to (2, 15); a point which represents Chocolate chip cookie corresponds to (4, 10); a point which represents Frozen yogurt corresponds to (30, 62); a point which represents Granola bar corresponds to (24, 70); a point which represents Coconut oil corresponds to (37, 70); a point which represents Granola corresponds to (48, 80); a point which represents Sushi corresponds to (74, 48); a point which represents Tofu corresponds to (84, 58); a point which represents Chicken corresponds to (90, 80); a point which represents Quinoa corresponds to (90, 60); a point which represents Apples corresponds to (98, 98); a point which represents Carrots corresponds to (92, 85).">
            <a:extLst>
              <a:ext uri="{FF2B5EF4-FFF2-40B4-BE49-F238E27FC236}">
                <a16:creationId xmlns:a16="http://schemas.microsoft.com/office/drawing/2014/main" xmlns="" id="{53939AEC-D2B9-4332-88A6-D4BDA1C24D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3368" y="1934099"/>
            <a:ext cx="5138445" cy="3265249"/>
          </a:xfrm>
          <a:prstGeom prst="rect">
            <a:avLst/>
          </a:prstGeom>
        </p:spPr>
      </p:pic>
    </p:spTree>
    <p:extLst>
      <p:ext uri="{BB962C8B-B14F-4D97-AF65-F5344CB8AC3E}">
        <p14:creationId xmlns:p14="http://schemas.microsoft.com/office/powerpoint/2010/main" val="166658617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pPr fontAlgn="auto">
              <a:spcBef>
                <a:spcPts val="0"/>
              </a:spcBef>
              <a:spcAft>
                <a:spcPts val="0"/>
              </a:spcAft>
              <a:defRPr/>
            </a:pPr>
            <a:r>
              <a:rPr lang="en-US" sz="3600" b="1" dirty="0">
                <a:solidFill>
                  <a:schemeClr val="accent1"/>
                </a:solidFill>
              </a:rPr>
              <a:t>Scatterplots</a:t>
            </a:r>
            <a:br>
              <a:rPr lang="en-US" sz="3600" b="1" dirty="0">
                <a:solidFill>
                  <a:schemeClr val="accent1"/>
                </a:solidFill>
              </a:rPr>
            </a:br>
            <a:endParaRPr lang="en-US" sz="3600" dirty="0"/>
          </a:p>
        </p:txBody>
      </p:sp>
      <p:sp>
        <p:nvSpPr>
          <p:cNvPr id="8" name="Rectangle 7"/>
          <p:cNvSpPr/>
          <p:nvPr/>
        </p:nvSpPr>
        <p:spPr>
          <a:xfrm>
            <a:off x="228600" y="1097280"/>
            <a:ext cx="8839200" cy="5293757"/>
          </a:xfrm>
          <a:prstGeom prst="rect">
            <a:avLst/>
          </a:prstGeom>
        </p:spPr>
        <p:txBody>
          <a:bodyPr wrap="square">
            <a:spAutoFit/>
          </a:bodyPr>
          <a:lstStyle/>
          <a:p>
            <a:pPr fontAlgn="auto">
              <a:spcBef>
                <a:spcPts val="0"/>
              </a:spcBef>
              <a:spcAft>
                <a:spcPts val="1800"/>
              </a:spcAft>
              <a:defRPr/>
            </a:pPr>
            <a:r>
              <a:rPr lang="en-US" sz="2800" dirty="0"/>
              <a:t>A </a:t>
            </a:r>
            <a:r>
              <a:rPr lang="en-US" sz="2800" b="1" dirty="0">
                <a:solidFill>
                  <a:srgbClr val="8B0000"/>
                </a:solidFill>
              </a:rPr>
              <a:t>scatterplot</a:t>
            </a:r>
            <a:r>
              <a:rPr lang="en-US" sz="2800" dirty="0"/>
              <a:t> shows the relationship between two quantitative variables measured on the same individuals. The values of one variable appear on the horizontal axis, and the values of the other variable appear on the vertical axis. Each individual in the data appears as the point in the plot fixed by the values of both variables for that individual.</a:t>
            </a:r>
          </a:p>
          <a:p>
            <a:pPr fontAlgn="auto">
              <a:spcBef>
                <a:spcPts val="0"/>
              </a:spcBef>
              <a:spcAft>
                <a:spcPts val="1800"/>
              </a:spcAft>
              <a:defRPr/>
            </a:pPr>
            <a:r>
              <a:rPr lang="en-US" sz="2800" dirty="0"/>
              <a:t>Always plot the explanatory variable, if there is one, on the horizontal axis (the </a:t>
            </a:r>
            <a:r>
              <a:rPr lang="en-US" sz="2800" i="1" dirty="0"/>
              <a:t>x-</a:t>
            </a:r>
            <a:r>
              <a:rPr lang="en-US" sz="2800" dirty="0"/>
              <a:t>axis) of a scatterplot. </a:t>
            </a:r>
          </a:p>
          <a:p>
            <a:pPr fontAlgn="auto">
              <a:spcBef>
                <a:spcPts val="0"/>
              </a:spcBef>
              <a:spcAft>
                <a:spcPts val="1800"/>
              </a:spcAft>
              <a:defRPr/>
            </a:pPr>
            <a:r>
              <a:rPr lang="en-US" sz="2800" dirty="0"/>
              <a:t>If there is no explanatory-response distinction, either variable can go on the horizontal axis. </a:t>
            </a:r>
          </a:p>
        </p:txBody>
      </p:sp>
    </p:spTree>
    <p:extLst>
      <p:ext uri="{BB962C8B-B14F-4D97-AF65-F5344CB8AC3E}">
        <p14:creationId xmlns:p14="http://schemas.microsoft.com/office/powerpoint/2010/main" val="425271084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pPr fontAlgn="auto">
              <a:spcBef>
                <a:spcPts val="0"/>
              </a:spcBef>
              <a:spcAft>
                <a:spcPts val="0"/>
              </a:spcAft>
              <a:defRPr/>
            </a:pPr>
            <a:r>
              <a:rPr lang="en-US" sz="3600" b="1" dirty="0">
                <a:solidFill>
                  <a:schemeClr val="accent1"/>
                </a:solidFill>
              </a:rPr>
              <a:t>Example: Health and wealth 1</a:t>
            </a:r>
            <a:br>
              <a:rPr lang="en-US" sz="3600" b="1" dirty="0">
                <a:solidFill>
                  <a:schemeClr val="accent1"/>
                </a:solidFill>
              </a:rPr>
            </a:br>
            <a:endParaRPr lang="en-US" sz="3600" dirty="0"/>
          </a:p>
        </p:txBody>
      </p:sp>
      <p:sp>
        <p:nvSpPr>
          <p:cNvPr id="8" name="Rectangle 7"/>
          <p:cNvSpPr/>
          <p:nvPr/>
        </p:nvSpPr>
        <p:spPr>
          <a:xfrm>
            <a:off x="228600" y="1371600"/>
            <a:ext cx="4038600" cy="4847481"/>
          </a:xfrm>
          <a:prstGeom prst="rect">
            <a:avLst/>
          </a:prstGeom>
        </p:spPr>
        <p:txBody>
          <a:bodyPr wrap="square">
            <a:spAutoFit/>
          </a:bodyPr>
          <a:lstStyle/>
          <a:p>
            <a:pPr fontAlgn="auto">
              <a:spcBef>
                <a:spcPts val="0"/>
              </a:spcBef>
              <a:spcAft>
                <a:spcPts val="1800"/>
              </a:spcAft>
              <a:defRPr/>
            </a:pPr>
            <a:r>
              <a:rPr lang="en-US" sz="2400" dirty="0"/>
              <a:t>Figure 14.3 is a scatterplot of data from the World Bank for 2016. </a:t>
            </a:r>
          </a:p>
          <a:p>
            <a:pPr fontAlgn="auto">
              <a:spcBef>
                <a:spcPts val="0"/>
              </a:spcBef>
              <a:spcAft>
                <a:spcPts val="1800"/>
              </a:spcAft>
              <a:defRPr/>
            </a:pPr>
            <a:r>
              <a:rPr lang="en-US" sz="2400" dirty="0"/>
              <a:t>The individuals are all the world’s nations for which data are available. </a:t>
            </a:r>
          </a:p>
          <a:p>
            <a:pPr fontAlgn="auto">
              <a:spcBef>
                <a:spcPts val="0"/>
              </a:spcBef>
              <a:spcAft>
                <a:spcPts val="1800"/>
              </a:spcAft>
              <a:defRPr/>
            </a:pPr>
            <a:r>
              <a:rPr lang="en-US" sz="2400" dirty="0"/>
              <a:t>The explanatory variable is the gross domestic product (GDP) per capita. </a:t>
            </a:r>
          </a:p>
          <a:p>
            <a:pPr fontAlgn="auto">
              <a:spcBef>
                <a:spcPts val="0"/>
              </a:spcBef>
              <a:spcAft>
                <a:spcPts val="1800"/>
              </a:spcAft>
              <a:defRPr/>
            </a:pPr>
            <a:r>
              <a:rPr lang="en-US" sz="2400" dirty="0"/>
              <a:t>The response variable is life expectancy at birth.</a:t>
            </a:r>
          </a:p>
        </p:txBody>
      </p:sp>
      <p:pic>
        <p:nvPicPr>
          <p:cNvPr id="4" name="Picture 3" descr="A scatterplot shows, the ‘Gross domestic product per capita (in dollars)’ on the horizontal axis and ‘Life expectancy (in years)’ on the vertical axis. The horizontal axis has values ranging from 0 to 180,000 in increments of 20,000 units and the vertical axis has values ranging from 50 to 85 in increments of 5 units. The data given in the scatter plot are as follows: &#10;Most of the points are densely scattered as a vertical band from (0, 52) to (0, 80); slightly widening on the top from (0, 80) to (20000, 80). Text at the top reads, Costa Rica. A point which corresponds to (10000, 57) reads, Equatorial Guinea. A point which corresponds to (60000, 75) represents U.S., and another point which corresponds to (160000, 62) represents Liechtenstein. &#10;">
            <a:extLst>
              <a:ext uri="{FF2B5EF4-FFF2-40B4-BE49-F238E27FC236}">
                <a16:creationId xmlns:a16="http://schemas.microsoft.com/office/drawing/2014/main" xmlns="" id="{885D3388-5DF5-445C-9FF1-7EC168D1E9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05299" y="1981200"/>
            <a:ext cx="4539789" cy="3124200"/>
          </a:xfrm>
          <a:prstGeom prst="rect">
            <a:avLst/>
          </a:prstGeom>
        </p:spPr>
      </p:pic>
    </p:spTree>
    <p:extLst>
      <p:ext uri="{BB962C8B-B14F-4D97-AF65-F5344CB8AC3E}">
        <p14:creationId xmlns:p14="http://schemas.microsoft.com/office/powerpoint/2010/main" val="147928365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1143000"/>
          </a:xfrm>
        </p:spPr>
        <p:txBody>
          <a:bodyPr/>
          <a:lstStyle/>
          <a:p>
            <a:pPr fontAlgn="auto">
              <a:spcBef>
                <a:spcPts val="0"/>
              </a:spcBef>
              <a:spcAft>
                <a:spcPts val="0"/>
              </a:spcAft>
              <a:defRPr/>
            </a:pPr>
            <a:r>
              <a:rPr lang="en-US" sz="3600" b="1" dirty="0">
                <a:solidFill>
                  <a:schemeClr val="accent1"/>
                </a:solidFill>
              </a:rPr>
              <a:t>Example: Health and wealth 2</a:t>
            </a:r>
            <a:br>
              <a:rPr lang="en-US" sz="3600" b="1" dirty="0">
                <a:solidFill>
                  <a:schemeClr val="accent1"/>
                </a:solidFill>
              </a:rPr>
            </a:br>
            <a:endParaRPr lang="en-US" sz="3600" dirty="0"/>
          </a:p>
        </p:txBody>
      </p:sp>
      <p:sp>
        <p:nvSpPr>
          <p:cNvPr id="8" name="Rectangle 7"/>
          <p:cNvSpPr/>
          <p:nvPr/>
        </p:nvSpPr>
        <p:spPr>
          <a:xfrm>
            <a:off x="228600" y="1463040"/>
            <a:ext cx="4038600" cy="5124480"/>
          </a:xfrm>
          <a:prstGeom prst="rect">
            <a:avLst/>
          </a:prstGeom>
        </p:spPr>
        <p:txBody>
          <a:bodyPr wrap="square">
            <a:spAutoFit/>
          </a:bodyPr>
          <a:lstStyle/>
          <a:p>
            <a:pPr fontAlgn="auto">
              <a:spcBef>
                <a:spcPts val="0"/>
              </a:spcBef>
              <a:spcAft>
                <a:spcPts val="1000"/>
              </a:spcAft>
              <a:defRPr/>
            </a:pPr>
            <a:r>
              <a:rPr lang="en-US" sz="2400" dirty="0"/>
              <a:t>Life expectancy tends to rise very quickly as GDP increases and then levels off. </a:t>
            </a:r>
          </a:p>
          <a:p>
            <a:pPr fontAlgn="auto">
              <a:spcBef>
                <a:spcPts val="0"/>
              </a:spcBef>
              <a:spcAft>
                <a:spcPts val="1000"/>
              </a:spcAft>
              <a:defRPr/>
            </a:pPr>
            <a:r>
              <a:rPr lang="en-US" sz="2400" dirty="0"/>
              <a:t>People in very rich countries such as the United States typically live no longer than people in poorer, but not extremely poor, nations. Some of these countries, such as Costa Rica, do almost as well as the United States.</a:t>
            </a:r>
          </a:p>
        </p:txBody>
      </p:sp>
      <p:pic>
        <p:nvPicPr>
          <p:cNvPr id="5" name="Picture 4" descr="A scatterplot shows, the ‘Gross domestic product per capita (in dollars)’ on the horizontal axis and ‘Life expectancy (in years)’ on the vertical axis. The horizontal axis has values ranging from 0 to 180,000 in increments of 20,000 units and the vertical axis has values ranging from 50 to 85 in increments of 5 units. The data given in the scatter plot are as follows: &#10;Most of the points are densely scattered as a vertical band from (0, 52) to (0, 80); slightly widening on the top from (0, 80) to (20000, 80). Text at the top reads, Costa Rica. A point which corresponds to (10000, 57) reads, Equatorial Guinea. A point which corresponds to (60000, 75) represents U.S., and another point which corresponds to (160000, 62) represents Liechtenstein. &#10;">
            <a:extLst>
              <a:ext uri="{FF2B5EF4-FFF2-40B4-BE49-F238E27FC236}">
                <a16:creationId xmlns:a16="http://schemas.microsoft.com/office/drawing/2014/main" xmlns="" id="{885D3388-5DF5-445C-9FF1-7EC168D1E9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05299" y="1981200"/>
            <a:ext cx="4539789" cy="3124200"/>
          </a:xfrm>
          <a:prstGeom prst="rect">
            <a:avLst/>
          </a:prstGeom>
        </p:spPr>
      </p:pic>
    </p:spTree>
    <p:extLst>
      <p:ext uri="{BB962C8B-B14F-4D97-AF65-F5344CB8AC3E}">
        <p14:creationId xmlns:p14="http://schemas.microsoft.com/office/powerpoint/2010/main" val="181790774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1143000"/>
          </a:xfrm>
        </p:spPr>
        <p:txBody>
          <a:bodyPr/>
          <a:lstStyle/>
          <a:p>
            <a:pPr fontAlgn="auto">
              <a:spcBef>
                <a:spcPts val="0"/>
              </a:spcBef>
              <a:spcAft>
                <a:spcPts val="0"/>
              </a:spcAft>
              <a:defRPr/>
            </a:pPr>
            <a:r>
              <a:rPr lang="en-US" sz="3600" b="1" dirty="0">
                <a:solidFill>
                  <a:schemeClr val="accent1"/>
                </a:solidFill>
              </a:rPr>
              <a:t>Example: Health and wealth 3</a:t>
            </a:r>
            <a:br>
              <a:rPr lang="en-US" sz="3600" b="1" dirty="0">
                <a:solidFill>
                  <a:schemeClr val="accent1"/>
                </a:solidFill>
              </a:rPr>
            </a:br>
            <a:endParaRPr lang="en-US" sz="3600" dirty="0"/>
          </a:p>
        </p:txBody>
      </p:sp>
      <p:sp>
        <p:nvSpPr>
          <p:cNvPr id="8" name="Rectangle 7"/>
          <p:cNvSpPr/>
          <p:nvPr/>
        </p:nvSpPr>
        <p:spPr>
          <a:xfrm>
            <a:off x="228600" y="1371600"/>
            <a:ext cx="4114800" cy="5355312"/>
          </a:xfrm>
          <a:prstGeom prst="rect">
            <a:avLst/>
          </a:prstGeom>
        </p:spPr>
        <p:txBody>
          <a:bodyPr wrap="square">
            <a:spAutoFit/>
          </a:bodyPr>
          <a:lstStyle/>
          <a:p>
            <a:pPr fontAlgn="auto">
              <a:spcBef>
                <a:spcPts val="0"/>
              </a:spcBef>
              <a:spcAft>
                <a:spcPts val="1000"/>
              </a:spcAft>
              <a:defRPr/>
            </a:pPr>
            <a:r>
              <a:rPr lang="en-US" sz="2400" dirty="0"/>
              <a:t>Two nations are outliers. </a:t>
            </a:r>
          </a:p>
          <a:p>
            <a:pPr fontAlgn="auto">
              <a:spcBef>
                <a:spcPts val="0"/>
              </a:spcBef>
              <a:spcAft>
                <a:spcPts val="1000"/>
              </a:spcAft>
              <a:defRPr/>
            </a:pPr>
            <a:r>
              <a:rPr lang="en-US" sz="2400" dirty="0"/>
              <a:t>In Equatorial Guinea, life expectancies are similar to those of its neighbors, but its GDP is higher. </a:t>
            </a:r>
          </a:p>
          <a:p>
            <a:pPr fontAlgn="auto">
              <a:spcBef>
                <a:spcPts val="0"/>
              </a:spcBef>
              <a:spcAft>
                <a:spcPts val="1000"/>
              </a:spcAft>
              <a:defRPr/>
            </a:pPr>
            <a:r>
              <a:rPr lang="en-US" sz="2400" dirty="0"/>
              <a:t>Equatorial Guinea produces oil. It may be that income from mineral exports goes mainly to a few people, pulling up GDP per capita without affecting income or life expectancy of ordinary citizens. </a:t>
            </a:r>
          </a:p>
        </p:txBody>
      </p:sp>
      <p:pic>
        <p:nvPicPr>
          <p:cNvPr id="5" name="Picture 4" descr="A scatterplot shows, the ‘Gross domestic product per capita (in dollars)’ on the horizontal axis and ‘Life expectancy (in years)’ on the vertical axis. The horizontal axis has values ranging from 0 to 180,000 in increments of 20,000 units and the vertical axis has values ranging from 50 to 85 in increments of 5 units. The data given in the scatter plot are as follows: &#10;Most of the points are densely scattered as a vertical band from (0, 52) to (0, 80); slightly widening on the top from (0, 80) to (20000, 80). Text at the top reads, Costa Rica. A point which corresponds to (10000, 57) reads, Equatorial Guinea. A point which corresponds to (60000, 75) represents U.S., and another point which corresponds to (160000, 62) represents Liechtenstein. &#10;">
            <a:extLst>
              <a:ext uri="{FF2B5EF4-FFF2-40B4-BE49-F238E27FC236}">
                <a16:creationId xmlns:a16="http://schemas.microsoft.com/office/drawing/2014/main" xmlns="" id="{885D3388-5DF5-445C-9FF1-7EC168D1E9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05299" y="1981200"/>
            <a:ext cx="4539789" cy="3124200"/>
          </a:xfrm>
          <a:prstGeom prst="rect">
            <a:avLst/>
          </a:prstGeom>
        </p:spPr>
      </p:pic>
    </p:spTree>
    <p:extLst>
      <p:ext uri="{BB962C8B-B14F-4D97-AF65-F5344CB8AC3E}">
        <p14:creationId xmlns:p14="http://schemas.microsoft.com/office/powerpoint/2010/main" val="67102602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pPr fontAlgn="auto">
              <a:spcBef>
                <a:spcPts val="0"/>
              </a:spcBef>
              <a:spcAft>
                <a:spcPts val="0"/>
              </a:spcAft>
              <a:defRPr/>
            </a:pPr>
            <a:r>
              <a:rPr lang="en-US" sz="3600" b="1" dirty="0">
                <a:solidFill>
                  <a:schemeClr val="accent1"/>
                </a:solidFill>
              </a:rPr>
              <a:t>Example: Health and wealth 4</a:t>
            </a:r>
            <a:br>
              <a:rPr lang="en-US" sz="3600" b="1" dirty="0">
                <a:solidFill>
                  <a:schemeClr val="accent1"/>
                </a:solidFill>
              </a:rPr>
            </a:br>
            <a:endParaRPr lang="en-US" sz="3600" dirty="0"/>
          </a:p>
        </p:txBody>
      </p:sp>
      <p:sp>
        <p:nvSpPr>
          <p:cNvPr id="8" name="Rectangle 7"/>
          <p:cNvSpPr/>
          <p:nvPr/>
        </p:nvSpPr>
        <p:spPr>
          <a:xfrm>
            <a:off x="381000" y="1737360"/>
            <a:ext cx="3657600" cy="4201150"/>
          </a:xfrm>
          <a:prstGeom prst="rect">
            <a:avLst/>
          </a:prstGeom>
        </p:spPr>
        <p:txBody>
          <a:bodyPr wrap="square">
            <a:spAutoFit/>
          </a:bodyPr>
          <a:lstStyle/>
          <a:p>
            <a:pPr fontAlgn="auto">
              <a:spcBef>
                <a:spcPts val="0"/>
              </a:spcBef>
              <a:spcAft>
                <a:spcPts val="1800"/>
              </a:spcAft>
              <a:defRPr/>
            </a:pPr>
            <a:r>
              <a:rPr lang="en-US" sz="2800" dirty="0"/>
              <a:t>The other outlier is Liechtenstein, a tiny nation bordering Switzerland and Austria. </a:t>
            </a:r>
          </a:p>
          <a:p>
            <a:pPr fontAlgn="auto">
              <a:spcBef>
                <a:spcPts val="0"/>
              </a:spcBef>
              <a:spcAft>
                <a:spcPts val="1800"/>
              </a:spcAft>
              <a:defRPr/>
            </a:pPr>
            <a:r>
              <a:rPr lang="en-US" sz="2800" dirty="0"/>
              <a:t>Liechtenstein has a strong financial sector and is considered a tax haven.</a:t>
            </a:r>
          </a:p>
        </p:txBody>
      </p:sp>
      <p:pic>
        <p:nvPicPr>
          <p:cNvPr id="5" name="Picture 4" descr="A scatterplot shows, the ‘Gross domestic product per capita (in dollars)’ on the horizontal axis and ‘Life expectancy (in years)’ on the vertical axis. The horizontal axis has values ranging from 0 to 180,000 in increments of 20,000 units and the vertical axis has values ranging from 50 to 85 in increments of 5 units. The data given in the scatter plot are as follows: &#10;Most of the points are densely scattered as a vertical band from (0, 52) to (0, 80); slightly widening on the top from (0, 80) to (20000, 80). Text at the top reads, Costa Rica. A point which corresponds to (10000, 57) reads, Equatorial Guinea. A point which corresponds to (60000, 75) represents U.S., and another point which corresponds to (160000, 62) represents Liechtenstein. &#10;">
            <a:extLst>
              <a:ext uri="{FF2B5EF4-FFF2-40B4-BE49-F238E27FC236}">
                <a16:creationId xmlns:a16="http://schemas.microsoft.com/office/drawing/2014/main" xmlns="" id="{885D3388-5DF5-445C-9FF1-7EC168D1E9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05299" y="1981200"/>
            <a:ext cx="4539789" cy="3124200"/>
          </a:xfrm>
          <a:prstGeom prst="rect">
            <a:avLst/>
          </a:prstGeom>
        </p:spPr>
      </p:pic>
    </p:spTree>
    <p:extLst>
      <p:ext uri="{BB962C8B-B14F-4D97-AF65-F5344CB8AC3E}">
        <p14:creationId xmlns:p14="http://schemas.microsoft.com/office/powerpoint/2010/main" val="104773939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pPr fontAlgn="auto">
              <a:spcBef>
                <a:spcPts val="0"/>
              </a:spcBef>
              <a:spcAft>
                <a:spcPts val="0"/>
              </a:spcAft>
              <a:defRPr/>
            </a:pPr>
            <a:r>
              <a:rPr lang="en-US" sz="3600" b="1" dirty="0">
                <a:solidFill>
                  <a:schemeClr val="accent1"/>
                </a:solidFill>
              </a:rPr>
              <a:t>Interpreting Scatterplots 1</a:t>
            </a:r>
            <a:br>
              <a:rPr lang="en-US" sz="3600" b="1" dirty="0">
                <a:solidFill>
                  <a:schemeClr val="accent1"/>
                </a:solidFill>
              </a:rPr>
            </a:br>
            <a:endParaRPr lang="en-US" sz="3600" dirty="0"/>
          </a:p>
        </p:txBody>
      </p:sp>
      <p:sp>
        <p:nvSpPr>
          <p:cNvPr id="8" name="Rectangle 7"/>
          <p:cNvSpPr/>
          <p:nvPr/>
        </p:nvSpPr>
        <p:spPr>
          <a:xfrm>
            <a:off x="301752" y="1554480"/>
            <a:ext cx="8759952" cy="4001095"/>
          </a:xfrm>
          <a:prstGeom prst="rect">
            <a:avLst/>
          </a:prstGeom>
        </p:spPr>
        <p:txBody>
          <a:bodyPr wrap="square">
            <a:spAutoFit/>
          </a:bodyPr>
          <a:lstStyle/>
          <a:p>
            <a:pPr fontAlgn="auto">
              <a:spcBef>
                <a:spcPts val="0"/>
              </a:spcBef>
              <a:spcAft>
                <a:spcPts val="1800"/>
              </a:spcAft>
              <a:defRPr/>
            </a:pPr>
            <a:r>
              <a:rPr lang="en-US" sz="2800" dirty="0"/>
              <a:t>In any graph of data, look for the </a:t>
            </a:r>
            <a:r>
              <a:rPr lang="en-US" sz="2800" b="1" dirty="0">
                <a:solidFill>
                  <a:srgbClr val="8B0000"/>
                </a:solidFill>
              </a:rPr>
              <a:t>overall pattern</a:t>
            </a:r>
            <a:r>
              <a:rPr lang="en-US" sz="2800" dirty="0"/>
              <a:t> and for striking </a:t>
            </a:r>
            <a:r>
              <a:rPr lang="en-US" sz="2800" b="1" dirty="0">
                <a:solidFill>
                  <a:srgbClr val="8B0000"/>
                </a:solidFill>
              </a:rPr>
              <a:t>deviations</a:t>
            </a:r>
            <a:r>
              <a:rPr lang="en-US" sz="2800" dirty="0"/>
              <a:t> from that pattern. </a:t>
            </a:r>
          </a:p>
          <a:p>
            <a:pPr fontAlgn="auto">
              <a:spcBef>
                <a:spcPts val="0"/>
              </a:spcBef>
              <a:spcAft>
                <a:spcPts val="1800"/>
              </a:spcAft>
              <a:defRPr/>
            </a:pPr>
            <a:r>
              <a:rPr lang="en-US" sz="2800" dirty="0"/>
              <a:t>You can describe the overall pattern of a scatterplot by the </a:t>
            </a:r>
            <a:r>
              <a:rPr lang="en-US" sz="2800" b="1" dirty="0">
                <a:solidFill>
                  <a:srgbClr val="8B0000"/>
                </a:solidFill>
              </a:rPr>
              <a:t>direction, form, and strength</a:t>
            </a:r>
            <a:r>
              <a:rPr lang="en-US" sz="2800" dirty="0"/>
              <a:t> of the relationship. </a:t>
            </a:r>
          </a:p>
          <a:p>
            <a:pPr fontAlgn="auto">
              <a:spcBef>
                <a:spcPts val="0"/>
              </a:spcBef>
              <a:spcAft>
                <a:spcPts val="1800"/>
              </a:spcAft>
              <a:defRPr/>
            </a:pPr>
            <a:r>
              <a:rPr lang="en-US" sz="2800" dirty="0"/>
              <a:t>An important kind of deviation is an </a:t>
            </a:r>
            <a:r>
              <a:rPr lang="en-US" sz="2800" b="1" dirty="0">
                <a:solidFill>
                  <a:srgbClr val="8B0000"/>
                </a:solidFill>
              </a:rPr>
              <a:t>outlier</a:t>
            </a:r>
            <a:r>
              <a:rPr lang="en-US" sz="2800" dirty="0"/>
              <a:t>, an individual value that falls outside the overall pattern of the relationship.</a:t>
            </a:r>
          </a:p>
        </p:txBody>
      </p:sp>
    </p:spTree>
    <p:extLst>
      <p:ext uri="{BB962C8B-B14F-4D97-AF65-F5344CB8AC3E}">
        <p14:creationId xmlns:p14="http://schemas.microsoft.com/office/powerpoint/2010/main" val="311691241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pPr fontAlgn="auto">
              <a:spcBef>
                <a:spcPts val="0"/>
              </a:spcBef>
              <a:spcAft>
                <a:spcPts val="0"/>
              </a:spcAft>
              <a:defRPr/>
            </a:pPr>
            <a:r>
              <a:rPr lang="en-US" sz="3600" b="1" dirty="0">
                <a:solidFill>
                  <a:schemeClr val="accent1"/>
                </a:solidFill>
              </a:rPr>
              <a:t>Interpreting Scatterplots 2</a:t>
            </a:r>
            <a:br>
              <a:rPr lang="en-US" sz="3600" b="1" dirty="0">
                <a:solidFill>
                  <a:schemeClr val="accent1"/>
                </a:solidFill>
              </a:rPr>
            </a:br>
            <a:endParaRPr lang="en-US" sz="3600" dirty="0"/>
          </a:p>
        </p:txBody>
      </p:sp>
      <p:sp>
        <p:nvSpPr>
          <p:cNvPr id="8" name="Rectangle 7"/>
          <p:cNvSpPr/>
          <p:nvPr/>
        </p:nvSpPr>
        <p:spPr>
          <a:xfrm>
            <a:off x="301752" y="1554480"/>
            <a:ext cx="8759952" cy="4632037"/>
          </a:xfrm>
          <a:prstGeom prst="rect">
            <a:avLst/>
          </a:prstGeom>
        </p:spPr>
        <p:txBody>
          <a:bodyPr wrap="square">
            <a:spAutoFit/>
          </a:bodyPr>
          <a:lstStyle/>
          <a:p>
            <a:pPr fontAlgn="auto">
              <a:spcBef>
                <a:spcPts val="0"/>
              </a:spcBef>
              <a:spcAft>
                <a:spcPts val="1800"/>
              </a:spcAft>
              <a:defRPr/>
            </a:pPr>
            <a:r>
              <a:rPr lang="en-US" sz="2800" dirty="0"/>
              <a:t>Two variables are </a:t>
            </a:r>
            <a:r>
              <a:rPr lang="en-US" sz="2800" b="1" dirty="0">
                <a:solidFill>
                  <a:srgbClr val="8B0000"/>
                </a:solidFill>
              </a:rPr>
              <a:t>positively associated</a:t>
            </a:r>
            <a:r>
              <a:rPr lang="en-US" sz="2800" dirty="0"/>
              <a:t> when above-average values of one tend to accompany above-average values of the other and below-average values also tend to occur together. The scatterplot slopes upward as we move from left to right. </a:t>
            </a:r>
          </a:p>
          <a:p>
            <a:pPr fontAlgn="auto">
              <a:spcBef>
                <a:spcPts val="0"/>
              </a:spcBef>
              <a:spcAft>
                <a:spcPts val="1800"/>
              </a:spcAft>
              <a:defRPr/>
            </a:pPr>
            <a:r>
              <a:rPr lang="en-US" sz="2800" dirty="0"/>
              <a:t>Two variables are </a:t>
            </a:r>
            <a:r>
              <a:rPr lang="en-US" sz="2800" b="1" dirty="0">
                <a:solidFill>
                  <a:srgbClr val="8B0000"/>
                </a:solidFill>
              </a:rPr>
              <a:t>negatively associated</a:t>
            </a:r>
            <a:r>
              <a:rPr lang="en-US" sz="2800" dirty="0"/>
              <a:t> when above-average values of one tend to accompany below-average values of the other, and vice versa. The scatterplot slopes downward from left to right.</a:t>
            </a:r>
          </a:p>
        </p:txBody>
      </p:sp>
    </p:spTree>
    <p:extLst>
      <p:ext uri="{BB962C8B-B14F-4D97-AF65-F5344CB8AC3E}">
        <p14:creationId xmlns:p14="http://schemas.microsoft.com/office/powerpoint/2010/main" val="25788344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auto">
              <a:spcBef>
                <a:spcPts val="0"/>
              </a:spcBef>
              <a:spcAft>
                <a:spcPts val="0"/>
              </a:spcAft>
              <a:defRPr/>
            </a:pPr>
            <a:r>
              <a:rPr lang="en-US" sz="3600" b="1" dirty="0">
                <a:solidFill>
                  <a:schemeClr val="accent1"/>
                </a:solidFill>
              </a:rPr>
              <a:t>Example: Scatterplots 1</a:t>
            </a:r>
            <a:br>
              <a:rPr lang="en-US" sz="3600" b="1" dirty="0">
                <a:solidFill>
                  <a:schemeClr val="accent1"/>
                </a:solidFill>
              </a:rPr>
            </a:br>
            <a:endParaRPr lang="en-US" sz="3600" dirty="0"/>
          </a:p>
        </p:txBody>
      </p:sp>
      <p:sp>
        <p:nvSpPr>
          <p:cNvPr id="8" name="Rectangle 7"/>
          <p:cNvSpPr/>
          <p:nvPr/>
        </p:nvSpPr>
        <p:spPr>
          <a:xfrm>
            <a:off x="228600" y="1645920"/>
            <a:ext cx="3581400" cy="4662815"/>
          </a:xfrm>
          <a:prstGeom prst="rect">
            <a:avLst/>
          </a:prstGeom>
        </p:spPr>
        <p:txBody>
          <a:bodyPr wrap="square">
            <a:spAutoFit/>
          </a:bodyPr>
          <a:lstStyle/>
          <a:p>
            <a:pPr fontAlgn="auto">
              <a:spcBef>
                <a:spcPts val="0"/>
              </a:spcBef>
              <a:spcAft>
                <a:spcPts val="1800"/>
              </a:spcAft>
              <a:defRPr/>
            </a:pPr>
            <a:r>
              <a:rPr lang="en-US" sz="2800" dirty="0"/>
              <a:t>The form on Figure 14.2 is roughly a straight line. This is not a strong  relationship.</a:t>
            </a:r>
          </a:p>
          <a:p>
            <a:pPr fontAlgn="auto">
              <a:spcBef>
                <a:spcPts val="0"/>
              </a:spcBef>
              <a:spcAft>
                <a:spcPts val="1800"/>
              </a:spcAft>
              <a:defRPr/>
            </a:pPr>
            <a:r>
              <a:rPr lang="en-US" sz="2800" dirty="0"/>
              <a:t>There is a positive association.</a:t>
            </a:r>
          </a:p>
          <a:p>
            <a:pPr fontAlgn="auto">
              <a:spcBef>
                <a:spcPts val="0"/>
              </a:spcBef>
              <a:spcAft>
                <a:spcPts val="1800"/>
              </a:spcAft>
              <a:defRPr/>
            </a:pPr>
            <a:endParaRPr lang="en-US" sz="2800" dirty="0"/>
          </a:p>
          <a:p>
            <a:pPr fontAlgn="auto">
              <a:spcBef>
                <a:spcPts val="0"/>
              </a:spcBef>
              <a:spcAft>
                <a:spcPts val="1800"/>
              </a:spcAft>
              <a:defRPr/>
            </a:pPr>
            <a:endParaRPr lang="en-US" sz="2800" dirty="0"/>
          </a:p>
        </p:txBody>
      </p:sp>
      <p:pic>
        <p:nvPicPr>
          <p:cNvPr id="5" name="Picture 4" descr="A scatterplot shows ‘Percent of nutritionists saying food item is healthy’ on the horizontal axis and the ‘Percent of American voters saying food item is healthy’ on the vertical axis. The horizontal axis has values ranging from 0 to 100 in increments of 20 units and the vertical axis has values ranging from 0 to 100 in increments of 20 units. Each point on the scatterplot represents one food item. The data given in the scatterplot are as follows. A point which represents Soda corresponds to (1, 10); a point which represents French fries corresponds to (2, 15); a point which represents Chocolate chip cookie corresponds to (4, 10); a point which represents Frozen yogurt corresponds to (30, 62); a point which represents Granola bar corresponds to (24, 70); a point which represents Coconut oil corresponds to (37, 70); a point which represents Granola corresponds to (48, 80); a point which represents Sushi corresponds to (74, 48); a point which represents Tofu corresponds to (84, 58); a point which represents Chicken corresponds to (90, 80); a point which represents Quinoa corresponds to (90, 60); a point which represents Apples corresponds to (98, 98); a point which represents Carrots corresponds to (92, 85).">
            <a:extLst>
              <a:ext uri="{FF2B5EF4-FFF2-40B4-BE49-F238E27FC236}">
                <a16:creationId xmlns:a16="http://schemas.microsoft.com/office/drawing/2014/main" xmlns="" id="{53939AEC-D2B9-4332-88A6-D4BDA1C24D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3368" y="1934099"/>
            <a:ext cx="5138445" cy="3265249"/>
          </a:xfrm>
          <a:prstGeom prst="rect">
            <a:avLst/>
          </a:prstGeom>
        </p:spPr>
      </p:pic>
    </p:spTree>
    <p:extLst>
      <p:ext uri="{BB962C8B-B14F-4D97-AF65-F5344CB8AC3E}">
        <p14:creationId xmlns:p14="http://schemas.microsoft.com/office/powerpoint/2010/main" val="8247391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60"/>
            <a:ext cx="8610600" cy="1143000"/>
          </a:xfrm>
        </p:spPr>
        <p:txBody>
          <a:bodyPr/>
          <a:lstStyle/>
          <a:p>
            <a:r>
              <a:rPr lang="en-US" sz="3600" b="1" dirty="0">
                <a:solidFill>
                  <a:schemeClr val="accent1"/>
                </a:solidFill>
              </a:rPr>
              <a:t>Case Study: Describing Relationships </a:t>
            </a:r>
            <a:r>
              <a:rPr lang="mr-IN" sz="3600" b="1" dirty="0">
                <a:solidFill>
                  <a:schemeClr val="accent1"/>
                </a:solidFill>
              </a:rPr>
              <a:t>–</a:t>
            </a:r>
            <a:r>
              <a:rPr lang="en-US" sz="3600" b="1" dirty="0">
                <a:solidFill>
                  <a:schemeClr val="accent1"/>
                </a:solidFill>
              </a:rPr>
              <a:t> Scatterplots and Correlation 1</a:t>
            </a:r>
            <a:endParaRPr lang="en-US" sz="3600" dirty="0"/>
          </a:p>
        </p:txBody>
      </p:sp>
      <p:sp>
        <p:nvSpPr>
          <p:cNvPr id="8" name="Rectangle 7"/>
          <p:cNvSpPr/>
          <p:nvPr/>
        </p:nvSpPr>
        <p:spPr>
          <a:xfrm>
            <a:off x="301752" y="1737360"/>
            <a:ext cx="8759952" cy="4514056"/>
          </a:xfrm>
          <a:prstGeom prst="rect">
            <a:avLst/>
          </a:prstGeom>
        </p:spPr>
        <p:txBody>
          <a:bodyPr>
            <a:spAutoFit/>
          </a:bodyPr>
          <a:lstStyle/>
          <a:p>
            <a:pPr fontAlgn="auto">
              <a:spcBef>
                <a:spcPts val="0"/>
              </a:spcBef>
              <a:spcAft>
                <a:spcPts val="1800"/>
              </a:spcAft>
              <a:defRPr/>
            </a:pPr>
            <a:r>
              <a:rPr lang="en-US" sz="2800" dirty="0"/>
              <a:t>The news media have a weakness for lists. </a:t>
            </a:r>
          </a:p>
          <a:p>
            <a:pPr marL="457200" indent="-457200" fontAlgn="auto">
              <a:spcBef>
                <a:spcPts val="0"/>
              </a:spcBef>
              <a:spcAft>
                <a:spcPts val="1000"/>
              </a:spcAft>
              <a:buFont typeface="Arial" panose="020B0604020202020204" pitchFamily="34" charset="0"/>
              <a:buChar char="•"/>
              <a:defRPr/>
            </a:pPr>
            <a:r>
              <a:rPr lang="en-US" sz="2800" dirty="0"/>
              <a:t>Best places to live</a:t>
            </a:r>
          </a:p>
          <a:p>
            <a:pPr marL="457200" indent="-457200" fontAlgn="auto">
              <a:spcBef>
                <a:spcPts val="0"/>
              </a:spcBef>
              <a:spcAft>
                <a:spcPts val="1000"/>
              </a:spcAft>
              <a:buFont typeface="Arial" panose="020B0604020202020204" pitchFamily="34" charset="0"/>
              <a:buChar char="•"/>
              <a:defRPr/>
            </a:pPr>
            <a:r>
              <a:rPr lang="en-US" sz="2800" dirty="0"/>
              <a:t>Best colleges </a:t>
            </a:r>
          </a:p>
          <a:p>
            <a:pPr marL="457200" indent="-457200" fontAlgn="auto">
              <a:spcBef>
                <a:spcPts val="0"/>
              </a:spcBef>
              <a:spcAft>
                <a:spcPts val="1000"/>
              </a:spcAft>
              <a:buFont typeface="Arial" panose="020B0604020202020204" pitchFamily="34" charset="0"/>
              <a:buChar char="•"/>
              <a:defRPr/>
            </a:pPr>
            <a:r>
              <a:rPr lang="en-US" sz="2800" dirty="0"/>
              <a:t>Healthiest foods</a:t>
            </a:r>
          </a:p>
          <a:p>
            <a:pPr marL="457200" indent="-457200" fontAlgn="auto">
              <a:spcBef>
                <a:spcPts val="0"/>
              </a:spcBef>
              <a:spcAft>
                <a:spcPts val="1000"/>
              </a:spcAft>
              <a:buFont typeface="Arial" panose="020B0604020202020204" pitchFamily="34" charset="0"/>
              <a:buChar char="•"/>
              <a:defRPr/>
            </a:pPr>
            <a:r>
              <a:rPr lang="en-US" sz="2800" dirty="0"/>
              <a:t>Worst-dressed women </a:t>
            </a:r>
          </a:p>
          <a:p>
            <a:pPr fontAlgn="auto">
              <a:spcBef>
                <a:spcPts val="0"/>
              </a:spcBef>
              <a:spcAft>
                <a:spcPts val="1800"/>
              </a:spcAft>
              <a:defRPr/>
            </a:pPr>
            <a:endParaRPr lang="en-US" sz="2800" dirty="0"/>
          </a:p>
          <a:p>
            <a:pPr fontAlgn="auto">
              <a:spcBef>
                <a:spcPts val="0"/>
              </a:spcBef>
              <a:spcAft>
                <a:spcPts val="1800"/>
              </a:spcAft>
              <a:defRPr/>
            </a:pPr>
            <a:r>
              <a:rPr lang="en-US" sz="2800" dirty="0"/>
              <a:t>A list of best or worst is sure to find a place in the news. </a:t>
            </a:r>
            <a:endParaRPr lang="en-US" sz="2800" dirty="0">
              <a:latin typeface="+mj-lt"/>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auto">
              <a:spcBef>
                <a:spcPts val="0"/>
              </a:spcBef>
              <a:spcAft>
                <a:spcPts val="0"/>
              </a:spcAft>
              <a:defRPr/>
            </a:pPr>
            <a:r>
              <a:rPr lang="en-US" sz="3600" b="1" dirty="0">
                <a:solidFill>
                  <a:schemeClr val="accent1"/>
                </a:solidFill>
              </a:rPr>
              <a:t>Example: Scatterplots 2</a:t>
            </a:r>
            <a:br>
              <a:rPr lang="en-US" sz="3600" b="1" dirty="0">
                <a:solidFill>
                  <a:schemeClr val="accent1"/>
                </a:solidFill>
              </a:rPr>
            </a:br>
            <a:endParaRPr lang="en-US" sz="3600" dirty="0"/>
          </a:p>
        </p:txBody>
      </p:sp>
      <p:sp>
        <p:nvSpPr>
          <p:cNvPr id="8" name="Rectangle 7"/>
          <p:cNvSpPr/>
          <p:nvPr/>
        </p:nvSpPr>
        <p:spPr>
          <a:xfrm>
            <a:off x="301752" y="1645920"/>
            <a:ext cx="3581400" cy="4231928"/>
          </a:xfrm>
          <a:prstGeom prst="rect">
            <a:avLst/>
          </a:prstGeom>
        </p:spPr>
        <p:txBody>
          <a:bodyPr wrap="square">
            <a:spAutoFit/>
          </a:bodyPr>
          <a:lstStyle/>
          <a:p>
            <a:pPr fontAlgn="auto">
              <a:spcBef>
                <a:spcPts val="0"/>
              </a:spcBef>
              <a:spcAft>
                <a:spcPts val="1800"/>
              </a:spcAft>
              <a:defRPr/>
            </a:pPr>
            <a:r>
              <a:rPr lang="en-US" sz="2800" dirty="0"/>
              <a:t>The form on Figure 14.3 is curved. This is not a strong relationship.</a:t>
            </a:r>
          </a:p>
          <a:p>
            <a:pPr fontAlgn="auto">
              <a:spcBef>
                <a:spcPts val="0"/>
              </a:spcBef>
              <a:spcAft>
                <a:spcPts val="1800"/>
              </a:spcAft>
              <a:defRPr/>
            </a:pPr>
            <a:r>
              <a:rPr lang="en-US" sz="2800" dirty="0"/>
              <a:t>There is a positive association.</a:t>
            </a:r>
          </a:p>
          <a:p>
            <a:pPr fontAlgn="auto">
              <a:spcBef>
                <a:spcPts val="0"/>
              </a:spcBef>
              <a:spcAft>
                <a:spcPts val="1800"/>
              </a:spcAft>
              <a:defRPr/>
            </a:pPr>
            <a:endParaRPr lang="en-US" sz="2800" dirty="0"/>
          </a:p>
          <a:p>
            <a:pPr fontAlgn="auto">
              <a:spcBef>
                <a:spcPts val="0"/>
              </a:spcBef>
              <a:spcAft>
                <a:spcPts val="1800"/>
              </a:spcAft>
              <a:defRPr/>
            </a:pPr>
            <a:endParaRPr lang="en-US" sz="2800" dirty="0"/>
          </a:p>
        </p:txBody>
      </p:sp>
      <p:pic>
        <p:nvPicPr>
          <p:cNvPr id="5" name="Picture 4" descr="A scatterplot shows, the ‘Gross domestic product per capita (in dollars)’ on the horizontal axis and ‘Life expectancy (in years)’ on the vertical axis. The horizontal axis has values ranging from 0 to 180,000 in increments of 20,000 units and the vertical axis has values ranging from 50 to 85 in increments of 5 units. The data given in the scatter plot are as follows: &#10;Most of the points are densely scattered as a vertical band from (0, 52) to (0, 80); slightly widening on the top from (0, 80) to (20000, 80). Text at the top reads, Costa Rica. A point which corresponds to (10000, 57) reads, Equatorial Guinea. A point which corresponds to (60000, 75) represents U.S., and another point which corresponds to (160000, 62) represents Liechtenstein. &#10;">
            <a:extLst>
              <a:ext uri="{FF2B5EF4-FFF2-40B4-BE49-F238E27FC236}">
                <a16:creationId xmlns:a16="http://schemas.microsoft.com/office/drawing/2014/main" xmlns="" id="{885D3388-5DF5-445C-9FF1-7EC168D1E9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05299" y="1981200"/>
            <a:ext cx="4539789" cy="3124200"/>
          </a:xfrm>
          <a:prstGeom prst="rect">
            <a:avLst/>
          </a:prstGeom>
        </p:spPr>
      </p:pic>
    </p:spTree>
    <p:extLst>
      <p:ext uri="{BB962C8B-B14F-4D97-AF65-F5344CB8AC3E}">
        <p14:creationId xmlns:p14="http://schemas.microsoft.com/office/powerpoint/2010/main" val="56162148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auto">
              <a:spcBef>
                <a:spcPts val="0"/>
              </a:spcBef>
              <a:spcAft>
                <a:spcPts val="0"/>
              </a:spcAft>
              <a:defRPr/>
            </a:pPr>
            <a:r>
              <a:rPr lang="en-US" sz="3600" b="1" dirty="0">
                <a:solidFill>
                  <a:schemeClr val="accent1"/>
                </a:solidFill>
              </a:rPr>
              <a:t>Example: Scatterplots 3</a:t>
            </a:r>
            <a:br>
              <a:rPr lang="en-US" sz="3600" b="1" dirty="0">
                <a:solidFill>
                  <a:schemeClr val="accent1"/>
                </a:solidFill>
              </a:rPr>
            </a:br>
            <a:endParaRPr lang="en-US" sz="3600" dirty="0"/>
          </a:p>
        </p:txBody>
      </p:sp>
      <p:sp>
        <p:nvSpPr>
          <p:cNvPr id="8" name="Rectangle 7"/>
          <p:cNvSpPr/>
          <p:nvPr/>
        </p:nvSpPr>
        <p:spPr>
          <a:xfrm>
            <a:off x="381000" y="1463040"/>
            <a:ext cx="3276600" cy="4201150"/>
          </a:xfrm>
          <a:prstGeom prst="rect">
            <a:avLst/>
          </a:prstGeom>
        </p:spPr>
        <p:txBody>
          <a:bodyPr wrap="square">
            <a:spAutoFit/>
          </a:bodyPr>
          <a:lstStyle/>
          <a:p>
            <a:pPr fontAlgn="auto">
              <a:spcBef>
                <a:spcPts val="0"/>
              </a:spcBef>
              <a:spcAft>
                <a:spcPts val="1800"/>
              </a:spcAft>
              <a:defRPr/>
            </a:pPr>
            <a:r>
              <a:rPr lang="en-US" sz="2800" dirty="0"/>
              <a:t>The form on Figure 14.4 is a moderately strong linear relationship.</a:t>
            </a:r>
          </a:p>
          <a:p>
            <a:pPr fontAlgn="auto">
              <a:spcBef>
                <a:spcPts val="0"/>
              </a:spcBef>
              <a:spcAft>
                <a:spcPts val="1800"/>
              </a:spcAft>
              <a:defRPr/>
            </a:pPr>
            <a:r>
              <a:rPr lang="en-US" sz="2800" dirty="0"/>
              <a:t>There is a negative association between gas mileage and weight.</a:t>
            </a:r>
          </a:p>
        </p:txBody>
      </p:sp>
      <p:pic>
        <p:nvPicPr>
          <p:cNvPr id="4" name="Picture 3" descr="A scatterplot plots ‘Weight (in pounds)’ on the horizontal axis and ‘Miles per gallon’ on the vertical axis. The horizontal axis has values ranging from 2000 to 6000 in increments of 1000 units and the vertical axis has values ranging from 10 to 40 in increments of 5 units. The data given in the scatterplot are as follows: The majority of points are densely scattered in the region within the points (2010, 12), (2010, 37), (5000, 37), and (5000, 12). These points are more like a diagonal band with a downward slope starting from the top left portion to the bottom right portion of the graph. Other points correspond to (5300, 15), (5400, 12), (5500, 12) and (5600, 12).">
            <a:extLst>
              <a:ext uri="{FF2B5EF4-FFF2-40B4-BE49-F238E27FC236}">
                <a16:creationId xmlns:a16="http://schemas.microsoft.com/office/drawing/2014/main" xmlns="" id="{B7E80B6B-6D70-471D-9BBF-BA748E9CE8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1981200"/>
            <a:ext cx="4898580" cy="3099465"/>
          </a:xfrm>
          <a:prstGeom prst="rect">
            <a:avLst/>
          </a:prstGeom>
        </p:spPr>
      </p:pic>
    </p:spTree>
    <p:extLst>
      <p:ext uri="{BB962C8B-B14F-4D97-AF65-F5344CB8AC3E}">
        <p14:creationId xmlns:p14="http://schemas.microsoft.com/office/powerpoint/2010/main" val="348506879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auto">
              <a:spcBef>
                <a:spcPts val="0"/>
              </a:spcBef>
              <a:spcAft>
                <a:spcPts val="0"/>
              </a:spcAft>
              <a:defRPr/>
            </a:pPr>
            <a:r>
              <a:rPr lang="en-US" sz="3600" b="1" dirty="0">
                <a:solidFill>
                  <a:schemeClr val="accent1"/>
                </a:solidFill>
              </a:rPr>
              <a:t>Example: Multiple Variables</a:t>
            </a:r>
            <a:br>
              <a:rPr lang="en-US" sz="3600" b="1" dirty="0">
                <a:solidFill>
                  <a:schemeClr val="accent1"/>
                </a:solidFill>
              </a:rPr>
            </a:br>
            <a:endParaRPr lang="en-US" sz="3600" dirty="0"/>
          </a:p>
        </p:txBody>
      </p:sp>
      <p:sp>
        <p:nvSpPr>
          <p:cNvPr id="8" name="Rectangle 7"/>
          <p:cNvSpPr/>
          <p:nvPr/>
        </p:nvSpPr>
        <p:spPr>
          <a:xfrm>
            <a:off x="381000" y="1463040"/>
            <a:ext cx="3276600" cy="4201150"/>
          </a:xfrm>
          <a:prstGeom prst="rect">
            <a:avLst/>
          </a:prstGeom>
        </p:spPr>
        <p:txBody>
          <a:bodyPr wrap="square">
            <a:spAutoFit/>
          </a:bodyPr>
          <a:lstStyle/>
          <a:p>
            <a:pPr fontAlgn="auto">
              <a:spcBef>
                <a:spcPts val="0"/>
              </a:spcBef>
              <a:spcAft>
                <a:spcPts val="1800"/>
              </a:spcAft>
              <a:defRPr/>
            </a:pPr>
            <a:r>
              <a:rPr lang="en-US" sz="2800" dirty="0"/>
              <a:t>Multiple variables can be investigated at one time.</a:t>
            </a:r>
          </a:p>
          <a:p>
            <a:pPr fontAlgn="auto">
              <a:spcBef>
                <a:spcPts val="0"/>
              </a:spcBef>
              <a:spcAft>
                <a:spcPts val="1800"/>
              </a:spcAft>
              <a:defRPr/>
            </a:pPr>
            <a:r>
              <a:rPr lang="en-US" sz="2800" dirty="0"/>
              <a:t>Figure 14.6 demonstrates what happens when number of cylinders is taken into account.</a:t>
            </a:r>
          </a:p>
        </p:txBody>
      </p:sp>
      <p:pic>
        <p:nvPicPr>
          <p:cNvPr id="5" name="Picture 4" descr="A scatterplot plots Weight (in pounds) on the horizontal axis and Miles per gallon on the vertical axis. The horizontal axis has values ranging from 2000 to 6000 in increments of 1000 units and the vertical axis has values ranging from 10 to 40 in increments of 5 units. The data given in the scatterplot are as follows:&#10;Cylinders that represent 4 pounds are densely scattered between the points (2010, 22), (2010, 37), (4010, 37), and (4010, 22). &#10;Cylinders that represent 6 pounds are densely scattered between the points (3000, 20), (3000, 25), (4500, 25), and (4500, 20). &#10;Cylinders that represent 8 pounds are densely scattered between the points (2010, 37), (3200, 25), (4900, 25), and (4900, 15). &#10;Cylinders that represent 3 pounds are less densely scattered between the points (2010, 38), (2010, 36), (2010, 34), and (4900, 15). &#10;Cylinders that represent 12 pounds are less densely scattered between the points (5100, 15), (5900, 15), (5900, 12), and (5100, 12). &#10;">
            <a:extLst>
              <a:ext uri="{FF2B5EF4-FFF2-40B4-BE49-F238E27FC236}">
                <a16:creationId xmlns:a16="http://schemas.microsoft.com/office/drawing/2014/main" xmlns="" id="{0D9EC7F9-99F8-44B1-874E-2D3E669E3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1828800"/>
            <a:ext cx="5098772" cy="3226132"/>
          </a:xfrm>
          <a:prstGeom prst="rect">
            <a:avLst/>
          </a:prstGeom>
        </p:spPr>
      </p:pic>
    </p:spTree>
    <p:extLst>
      <p:ext uri="{BB962C8B-B14F-4D97-AF65-F5344CB8AC3E}">
        <p14:creationId xmlns:p14="http://schemas.microsoft.com/office/powerpoint/2010/main" val="136741141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pPr fontAlgn="auto">
              <a:spcBef>
                <a:spcPts val="0"/>
              </a:spcBef>
              <a:spcAft>
                <a:spcPts val="0"/>
              </a:spcAft>
              <a:defRPr/>
            </a:pPr>
            <a:r>
              <a:rPr lang="en-US" sz="3600" b="1" dirty="0">
                <a:solidFill>
                  <a:schemeClr val="accent1"/>
                </a:solidFill>
              </a:rPr>
              <a:t>Correlation 1</a:t>
            </a:r>
            <a:br>
              <a:rPr lang="en-US" sz="3600" b="1" dirty="0">
                <a:solidFill>
                  <a:schemeClr val="accent1"/>
                </a:solidFill>
              </a:rPr>
            </a:br>
            <a:endParaRPr lang="en-US" sz="3600" dirty="0"/>
          </a:p>
        </p:txBody>
      </p:sp>
      <p:sp>
        <p:nvSpPr>
          <p:cNvPr id="8" name="Rectangle 7"/>
          <p:cNvSpPr/>
          <p:nvPr/>
        </p:nvSpPr>
        <p:spPr>
          <a:xfrm>
            <a:off x="301752" y="1463040"/>
            <a:ext cx="8759952" cy="4001095"/>
          </a:xfrm>
          <a:prstGeom prst="rect">
            <a:avLst/>
          </a:prstGeom>
        </p:spPr>
        <p:txBody>
          <a:bodyPr wrap="square">
            <a:spAutoFit/>
          </a:bodyPr>
          <a:lstStyle/>
          <a:p>
            <a:pPr fontAlgn="auto">
              <a:spcBef>
                <a:spcPts val="0"/>
              </a:spcBef>
              <a:spcAft>
                <a:spcPts val="1800"/>
              </a:spcAft>
              <a:defRPr/>
            </a:pPr>
            <a:r>
              <a:rPr lang="en-US" sz="2800" dirty="0"/>
              <a:t>A scatterplot displays the direction, form, and strength of the relationship between two variables.</a:t>
            </a:r>
          </a:p>
          <a:p>
            <a:pPr fontAlgn="auto">
              <a:spcBef>
                <a:spcPts val="0"/>
              </a:spcBef>
              <a:spcAft>
                <a:spcPts val="1800"/>
              </a:spcAft>
              <a:defRPr/>
            </a:pPr>
            <a:r>
              <a:rPr lang="en-US" sz="2800" dirty="0"/>
              <a:t>Straight-line relations are particularly important because a straight line is a simple pattern that is quite common. </a:t>
            </a:r>
          </a:p>
          <a:p>
            <a:pPr fontAlgn="auto">
              <a:spcBef>
                <a:spcPts val="0"/>
              </a:spcBef>
              <a:spcAft>
                <a:spcPts val="1800"/>
              </a:spcAft>
              <a:defRPr/>
            </a:pPr>
            <a:r>
              <a:rPr lang="en-US" sz="2800" dirty="0"/>
              <a:t>A straight-line relation is strong if the points lie close to a straight line, and weak if they are widely scattered about a line. </a:t>
            </a:r>
          </a:p>
        </p:txBody>
      </p:sp>
    </p:spTree>
    <p:extLst>
      <p:ext uri="{BB962C8B-B14F-4D97-AF65-F5344CB8AC3E}">
        <p14:creationId xmlns:p14="http://schemas.microsoft.com/office/powerpoint/2010/main" val="403038815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pPr fontAlgn="auto">
              <a:spcBef>
                <a:spcPts val="0"/>
              </a:spcBef>
              <a:spcAft>
                <a:spcPts val="0"/>
              </a:spcAft>
              <a:defRPr/>
            </a:pPr>
            <a:r>
              <a:rPr lang="en-US" sz="3600" b="1" dirty="0">
                <a:solidFill>
                  <a:schemeClr val="accent1"/>
                </a:solidFill>
              </a:rPr>
              <a:t>Correlation 2</a:t>
            </a:r>
            <a:br>
              <a:rPr lang="en-US" sz="3600" b="1" dirty="0">
                <a:solidFill>
                  <a:schemeClr val="accent1"/>
                </a:solidFill>
              </a:rPr>
            </a:br>
            <a:endParaRPr lang="en-US" sz="3600" dirty="0"/>
          </a:p>
        </p:txBody>
      </p:sp>
      <p:sp>
        <p:nvSpPr>
          <p:cNvPr id="8" name="Rectangle 7"/>
          <p:cNvSpPr/>
          <p:nvPr/>
        </p:nvSpPr>
        <p:spPr>
          <a:xfrm>
            <a:off x="298687" y="4846320"/>
            <a:ext cx="8759952" cy="1631216"/>
          </a:xfrm>
          <a:prstGeom prst="rect">
            <a:avLst/>
          </a:prstGeom>
        </p:spPr>
        <p:txBody>
          <a:bodyPr wrap="square">
            <a:spAutoFit/>
          </a:bodyPr>
          <a:lstStyle/>
          <a:p>
            <a:pPr fontAlgn="auto">
              <a:spcBef>
                <a:spcPts val="0"/>
              </a:spcBef>
              <a:spcAft>
                <a:spcPts val="1800"/>
              </a:spcAft>
              <a:defRPr/>
            </a:pPr>
            <a:r>
              <a:rPr lang="en-US" sz="2000" dirty="0"/>
              <a:t>The two scatterplots in Figure 14.8 depict the same data. The right-hand plot seems to show a stronger straight-line relationship. Our eyes can be fooled by changing the plotting scales or the amount of blank space around the cloud of points in a scatterplot. We need to follow our strategy for data analysis by using a numerical measure to supplement the graph. </a:t>
            </a:r>
          </a:p>
        </p:txBody>
      </p:sp>
      <p:pic>
        <p:nvPicPr>
          <p:cNvPr id="4" name="Picture 3" descr="Two scatterplots are shown. The first scatterplot shows points randomly scattered through the graph. The horizontal axis has values ranging from 30 to 80 in increments of 10 units and the vertical axis has values ranging from 30 to 80 in increments of 10 units. Most of the points are irregularly scattered through the points (40, 30), (40, 45), (51, 50), (50, 60) (70, 70), and (70, 45). The data given is approximate.&#10;The second scatterplot shows points densely scattered at the center of the graph. The horizontal axis has values ranging from 0 to 120 in increments of 10 units and the vertical axis has values ranging from 0 to 120 in increments of 10 units. Most of the points are concentrated at the center points (40, 30), (50, 40), (55, 45), (58, 50), (60, 60), (70, 60), (65, 70). The data given is approximate. &#10;">
            <a:extLst>
              <a:ext uri="{FF2B5EF4-FFF2-40B4-BE49-F238E27FC236}">
                <a16:creationId xmlns:a16="http://schemas.microsoft.com/office/drawing/2014/main" xmlns="" id="{90741E29-16B7-4497-8101-733E1B012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371600"/>
            <a:ext cx="6976503" cy="2782977"/>
          </a:xfrm>
          <a:prstGeom prst="rect">
            <a:avLst/>
          </a:prstGeom>
        </p:spPr>
      </p:pic>
    </p:spTree>
    <p:extLst>
      <p:ext uri="{BB962C8B-B14F-4D97-AF65-F5344CB8AC3E}">
        <p14:creationId xmlns:p14="http://schemas.microsoft.com/office/powerpoint/2010/main" val="20515583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pPr fontAlgn="auto">
              <a:spcBef>
                <a:spcPts val="0"/>
              </a:spcBef>
              <a:spcAft>
                <a:spcPts val="0"/>
              </a:spcAft>
              <a:defRPr/>
            </a:pPr>
            <a:r>
              <a:rPr lang="en-US" sz="3600" b="1" dirty="0">
                <a:solidFill>
                  <a:schemeClr val="accent1"/>
                </a:solidFill>
              </a:rPr>
              <a:t>Correlation 3</a:t>
            </a:r>
            <a:br>
              <a:rPr lang="en-US" sz="3600" b="1" dirty="0">
                <a:solidFill>
                  <a:schemeClr val="accent1"/>
                </a:solidFill>
              </a:rPr>
            </a:br>
            <a:endParaRPr lang="en-US" sz="3600" dirty="0"/>
          </a:p>
        </p:txBody>
      </p:sp>
      <p:sp>
        <p:nvSpPr>
          <p:cNvPr id="8" name="Rectangle 7"/>
          <p:cNvSpPr/>
          <p:nvPr/>
        </p:nvSpPr>
        <p:spPr>
          <a:xfrm>
            <a:off x="304800" y="1645920"/>
            <a:ext cx="8759952" cy="3570208"/>
          </a:xfrm>
          <a:prstGeom prst="rect">
            <a:avLst/>
          </a:prstGeom>
        </p:spPr>
        <p:txBody>
          <a:bodyPr wrap="square">
            <a:spAutoFit/>
          </a:bodyPr>
          <a:lstStyle/>
          <a:p>
            <a:pPr fontAlgn="auto">
              <a:spcBef>
                <a:spcPts val="0"/>
              </a:spcBef>
              <a:spcAft>
                <a:spcPts val="1800"/>
              </a:spcAft>
              <a:defRPr/>
            </a:pPr>
            <a:r>
              <a:rPr lang="en-US" sz="2800" dirty="0"/>
              <a:t>The </a:t>
            </a:r>
            <a:r>
              <a:rPr lang="en-US" sz="2800" b="1" dirty="0">
                <a:solidFill>
                  <a:srgbClr val="8B0000"/>
                </a:solidFill>
              </a:rPr>
              <a:t>correlation</a:t>
            </a:r>
            <a:r>
              <a:rPr lang="en-US" sz="2800" dirty="0"/>
              <a:t> describes the direction and strength of a straight-line relationship between two quantitative variables. Correlation is usually written as </a:t>
            </a:r>
            <a:r>
              <a:rPr lang="en-US" sz="2800" i="1" dirty="0"/>
              <a:t>r</a:t>
            </a:r>
            <a:r>
              <a:rPr lang="en-US" sz="2800" dirty="0"/>
              <a:t>. </a:t>
            </a:r>
          </a:p>
          <a:p>
            <a:pPr fontAlgn="auto">
              <a:spcBef>
                <a:spcPts val="0"/>
              </a:spcBef>
              <a:spcAft>
                <a:spcPts val="1800"/>
              </a:spcAft>
              <a:defRPr/>
            </a:pPr>
            <a:endParaRPr lang="en-US" sz="2800" dirty="0"/>
          </a:p>
          <a:p>
            <a:pPr fontAlgn="auto">
              <a:spcBef>
                <a:spcPts val="0"/>
              </a:spcBef>
              <a:spcAft>
                <a:spcPts val="1800"/>
              </a:spcAft>
              <a:defRPr/>
            </a:pPr>
            <a:r>
              <a:rPr lang="en-US" sz="2800" dirty="0"/>
              <a:t>Calculating a correlation takes a bit of work. We  usually calculate </a:t>
            </a:r>
            <a:r>
              <a:rPr lang="en-US" sz="2800" i="1" dirty="0"/>
              <a:t>r</a:t>
            </a:r>
            <a:r>
              <a:rPr lang="en-US" sz="2800" dirty="0"/>
              <a:t> using a calculator or software. </a:t>
            </a:r>
          </a:p>
        </p:txBody>
      </p:sp>
    </p:spTree>
    <p:extLst>
      <p:ext uri="{BB962C8B-B14F-4D97-AF65-F5344CB8AC3E}">
        <p14:creationId xmlns:p14="http://schemas.microsoft.com/office/powerpoint/2010/main" val="392836622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pPr fontAlgn="auto">
              <a:spcBef>
                <a:spcPts val="0"/>
              </a:spcBef>
              <a:spcAft>
                <a:spcPts val="0"/>
              </a:spcAft>
              <a:defRPr/>
            </a:pPr>
            <a:r>
              <a:rPr lang="en-US" sz="3600" b="1" dirty="0">
                <a:solidFill>
                  <a:schemeClr val="accent1"/>
                </a:solidFill>
              </a:rPr>
              <a:t>Understanding Correlation 1</a:t>
            </a:r>
            <a:br>
              <a:rPr lang="en-US" sz="3600" b="1" dirty="0">
                <a:solidFill>
                  <a:schemeClr val="accent1"/>
                </a:solidFill>
              </a:rPr>
            </a:br>
            <a:endParaRPr lang="en-US" sz="3600" dirty="0"/>
          </a:p>
        </p:txBody>
      </p:sp>
      <p:sp>
        <p:nvSpPr>
          <p:cNvPr id="8" name="Rectangle 7"/>
          <p:cNvSpPr/>
          <p:nvPr/>
        </p:nvSpPr>
        <p:spPr>
          <a:xfrm>
            <a:off x="304800" y="1295400"/>
            <a:ext cx="8759952" cy="5062924"/>
          </a:xfrm>
          <a:prstGeom prst="rect">
            <a:avLst/>
          </a:prstGeom>
        </p:spPr>
        <p:txBody>
          <a:bodyPr wrap="square">
            <a:spAutoFit/>
          </a:bodyPr>
          <a:lstStyle/>
          <a:p>
            <a:pPr fontAlgn="auto">
              <a:spcBef>
                <a:spcPts val="0"/>
              </a:spcBef>
              <a:spcAft>
                <a:spcPts val="1800"/>
              </a:spcAft>
              <a:defRPr/>
            </a:pPr>
            <a:r>
              <a:rPr lang="en-US" sz="2800" dirty="0"/>
              <a:t>Positive </a:t>
            </a:r>
            <a:r>
              <a:rPr lang="en-US" sz="2800" i="1" dirty="0"/>
              <a:t>r</a:t>
            </a:r>
            <a:r>
              <a:rPr lang="en-US" sz="2800" dirty="0"/>
              <a:t> indicates positive association between the variables, and negative </a:t>
            </a:r>
            <a:r>
              <a:rPr lang="en-US" sz="2800" i="1" dirty="0"/>
              <a:t>r</a:t>
            </a:r>
            <a:r>
              <a:rPr lang="en-US" sz="2800" dirty="0"/>
              <a:t> indicates negative association. </a:t>
            </a:r>
          </a:p>
          <a:p>
            <a:pPr fontAlgn="auto">
              <a:spcBef>
                <a:spcPts val="0"/>
              </a:spcBef>
              <a:spcAft>
                <a:spcPts val="1800"/>
              </a:spcAft>
              <a:defRPr/>
            </a:pPr>
            <a:r>
              <a:rPr lang="en-US" sz="2800" dirty="0"/>
              <a:t>The correlation </a:t>
            </a:r>
            <a:r>
              <a:rPr lang="en-US" sz="2800" i="1" dirty="0"/>
              <a:t>r</a:t>
            </a:r>
            <a:r>
              <a:rPr lang="en-US" sz="2800" dirty="0"/>
              <a:t> always falls between −1 and 1. Values of </a:t>
            </a:r>
            <a:r>
              <a:rPr lang="en-US" sz="2800" i="1" dirty="0"/>
              <a:t>r</a:t>
            </a:r>
            <a:r>
              <a:rPr lang="en-US" sz="2800" dirty="0"/>
              <a:t> near 0 indicate a very weak straight-line relationship. The strength of the relationship increases as </a:t>
            </a:r>
            <a:r>
              <a:rPr lang="en-US" sz="2800" i="1" dirty="0"/>
              <a:t>r</a:t>
            </a:r>
            <a:r>
              <a:rPr lang="en-US" sz="2800" dirty="0"/>
              <a:t> moves away from 0 toward either −1 or 1. Values of </a:t>
            </a:r>
            <a:r>
              <a:rPr lang="en-US" sz="2800" i="1" dirty="0"/>
              <a:t>r</a:t>
            </a:r>
            <a:r>
              <a:rPr lang="en-US" sz="2800" dirty="0"/>
              <a:t> close to −1 or 1 indicate that the points lie close to a straight line. The extreme values </a:t>
            </a:r>
            <a:r>
              <a:rPr lang="en-US" sz="2800" i="1" dirty="0"/>
              <a:t>r</a:t>
            </a:r>
            <a:r>
              <a:rPr lang="en-US" sz="2800" dirty="0"/>
              <a:t> = −1 and </a:t>
            </a:r>
            <a:r>
              <a:rPr lang="en-US" sz="2800" i="1" dirty="0"/>
              <a:t>r</a:t>
            </a:r>
            <a:r>
              <a:rPr lang="en-US" sz="2800" dirty="0"/>
              <a:t> = 1 occur only when the points in a scatterplot lie exactly along a straight line.</a:t>
            </a:r>
          </a:p>
        </p:txBody>
      </p:sp>
    </p:spTree>
    <p:extLst>
      <p:ext uri="{BB962C8B-B14F-4D97-AF65-F5344CB8AC3E}">
        <p14:creationId xmlns:p14="http://schemas.microsoft.com/office/powerpoint/2010/main" val="164431339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pPr fontAlgn="auto">
              <a:spcBef>
                <a:spcPts val="0"/>
              </a:spcBef>
              <a:spcAft>
                <a:spcPts val="0"/>
              </a:spcAft>
              <a:defRPr/>
            </a:pPr>
            <a:r>
              <a:rPr lang="en-US" sz="3600" b="1" dirty="0">
                <a:solidFill>
                  <a:schemeClr val="accent1"/>
                </a:solidFill>
              </a:rPr>
              <a:t>Understanding Correlation 2</a:t>
            </a:r>
            <a:br>
              <a:rPr lang="en-US" sz="3600" b="1" dirty="0">
                <a:solidFill>
                  <a:schemeClr val="accent1"/>
                </a:solidFill>
              </a:rPr>
            </a:br>
            <a:endParaRPr lang="en-US" sz="3600" dirty="0"/>
          </a:p>
        </p:txBody>
      </p:sp>
      <p:sp>
        <p:nvSpPr>
          <p:cNvPr id="8" name="Rectangle 7"/>
          <p:cNvSpPr/>
          <p:nvPr/>
        </p:nvSpPr>
        <p:spPr>
          <a:xfrm>
            <a:off x="304800" y="1295400"/>
            <a:ext cx="8759952" cy="4862870"/>
          </a:xfrm>
          <a:prstGeom prst="rect">
            <a:avLst/>
          </a:prstGeom>
        </p:spPr>
        <p:txBody>
          <a:bodyPr wrap="square">
            <a:spAutoFit/>
          </a:bodyPr>
          <a:lstStyle/>
          <a:p>
            <a:pPr fontAlgn="auto">
              <a:spcBef>
                <a:spcPts val="0"/>
              </a:spcBef>
              <a:spcAft>
                <a:spcPts val="1800"/>
              </a:spcAft>
              <a:defRPr/>
            </a:pPr>
            <a:r>
              <a:rPr lang="en-US" sz="2800" dirty="0"/>
              <a:t>Because </a:t>
            </a:r>
            <a:r>
              <a:rPr lang="en-US" sz="2800" i="1" dirty="0"/>
              <a:t>r</a:t>
            </a:r>
            <a:r>
              <a:rPr lang="en-US" sz="2800" dirty="0"/>
              <a:t> uses the standard scores for the observations in its calculation, the correlation does not change when we change the units of measurement of </a:t>
            </a:r>
            <a:r>
              <a:rPr lang="en-US" sz="2800" i="1" dirty="0"/>
              <a:t>x</a:t>
            </a:r>
            <a:r>
              <a:rPr lang="en-US" sz="2800" dirty="0"/>
              <a:t>, </a:t>
            </a:r>
            <a:r>
              <a:rPr lang="en-US" sz="2800" i="1" dirty="0"/>
              <a:t>y</a:t>
            </a:r>
            <a:r>
              <a:rPr lang="en-US" sz="2800" dirty="0"/>
              <a:t>, or both. </a:t>
            </a:r>
          </a:p>
          <a:p>
            <a:pPr fontAlgn="auto">
              <a:spcBef>
                <a:spcPts val="0"/>
              </a:spcBef>
              <a:spcAft>
                <a:spcPts val="1800"/>
              </a:spcAft>
              <a:defRPr/>
            </a:pPr>
            <a:r>
              <a:rPr lang="en-US" sz="2800" dirty="0"/>
              <a:t>The correlation between two variables has no unit of measurement; it is just a number between −1 and 1.</a:t>
            </a:r>
          </a:p>
          <a:p>
            <a:pPr fontAlgn="auto">
              <a:spcBef>
                <a:spcPts val="0"/>
              </a:spcBef>
              <a:spcAft>
                <a:spcPts val="1800"/>
              </a:spcAft>
              <a:defRPr/>
            </a:pPr>
            <a:r>
              <a:rPr lang="en-US" sz="2800" dirty="0"/>
              <a:t>Correlation ignores the distinction between explanatory and response variables. If we reverse our choice of which variable to call </a:t>
            </a:r>
            <a:r>
              <a:rPr lang="en-US" sz="2800" i="1" dirty="0"/>
              <a:t>x</a:t>
            </a:r>
            <a:r>
              <a:rPr lang="en-US" sz="2800" dirty="0"/>
              <a:t> and which to call </a:t>
            </a:r>
            <a:r>
              <a:rPr lang="en-US" sz="2800" i="1" dirty="0"/>
              <a:t>y</a:t>
            </a:r>
            <a:r>
              <a:rPr lang="en-US" sz="2800" dirty="0"/>
              <a:t>, the correlation does not change.</a:t>
            </a:r>
          </a:p>
        </p:txBody>
      </p:sp>
    </p:spTree>
    <p:extLst>
      <p:ext uri="{BB962C8B-B14F-4D97-AF65-F5344CB8AC3E}">
        <p14:creationId xmlns:p14="http://schemas.microsoft.com/office/powerpoint/2010/main" val="243760902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pPr fontAlgn="auto">
              <a:spcBef>
                <a:spcPts val="0"/>
              </a:spcBef>
              <a:spcAft>
                <a:spcPts val="0"/>
              </a:spcAft>
              <a:defRPr/>
            </a:pPr>
            <a:r>
              <a:rPr lang="en-US" sz="3600" b="1" dirty="0">
                <a:solidFill>
                  <a:schemeClr val="accent1"/>
                </a:solidFill>
              </a:rPr>
              <a:t>Understanding Correlation 3</a:t>
            </a:r>
            <a:br>
              <a:rPr lang="en-US" sz="3600" b="1" dirty="0">
                <a:solidFill>
                  <a:schemeClr val="accent1"/>
                </a:solidFill>
              </a:rPr>
            </a:br>
            <a:endParaRPr lang="en-US" sz="3600" dirty="0"/>
          </a:p>
        </p:txBody>
      </p:sp>
      <p:sp>
        <p:nvSpPr>
          <p:cNvPr id="8" name="Rectangle 7"/>
          <p:cNvSpPr/>
          <p:nvPr/>
        </p:nvSpPr>
        <p:spPr>
          <a:xfrm>
            <a:off x="304800" y="1295400"/>
            <a:ext cx="8759952" cy="3339376"/>
          </a:xfrm>
          <a:prstGeom prst="rect">
            <a:avLst/>
          </a:prstGeom>
        </p:spPr>
        <p:txBody>
          <a:bodyPr wrap="square">
            <a:spAutoFit/>
          </a:bodyPr>
          <a:lstStyle/>
          <a:p>
            <a:pPr fontAlgn="auto">
              <a:spcBef>
                <a:spcPts val="0"/>
              </a:spcBef>
              <a:spcAft>
                <a:spcPts val="1800"/>
              </a:spcAft>
              <a:defRPr/>
            </a:pPr>
            <a:r>
              <a:rPr lang="en-US" sz="2800" dirty="0"/>
              <a:t>Correlation measures the strength of only straight-line association between two variables. Correlation does not describe curved relationships between variables, no matter how strong they are. </a:t>
            </a:r>
          </a:p>
          <a:p>
            <a:pPr fontAlgn="auto">
              <a:spcBef>
                <a:spcPts val="0"/>
              </a:spcBef>
              <a:spcAft>
                <a:spcPts val="1800"/>
              </a:spcAft>
              <a:defRPr/>
            </a:pPr>
            <a:r>
              <a:rPr lang="en-US" sz="2800" dirty="0"/>
              <a:t>The correlation is strongly affected by a few outlying observations. Use </a:t>
            </a:r>
            <a:r>
              <a:rPr lang="en-US" sz="2800" i="1" dirty="0"/>
              <a:t>r</a:t>
            </a:r>
            <a:r>
              <a:rPr lang="en-US" sz="2800" dirty="0"/>
              <a:t> with caution when outliers appear in the scatterplot. </a:t>
            </a:r>
          </a:p>
        </p:txBody>
      </p:sp>
    </p:spTree>
    <p:extLst>
      <p:ext uri="{BB962C8B-B14F-4D97-AF65-F5344CB8AC3E}">
        <p14:creationId xmlns:p14="http://schemas.microsoft.com/office/powerpoint/2010/main" val="44537842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pPr fontAlgn="auto">
              <a:spcBef>
                <a:spcPts val="0"/>
              </a:spcBef>
              <a:spcAft>
                <a:spcPts val="0"/>
              </a:spcAft>
              <a:defRPr/>
            </a:pPr>
            <a:r>
              <a:rPr lang="en-US" sz="3600" b="1" dirty="0">
                <a:solidFill>
                  <a:schemeClr val="accent1"/>
                </a:solidFill>
              </a:rPr>
              <a:t>Understanding Correlation 4</a:t>
            </a:r>
            <a:br>
              <a:rPr lang="en-US" sz="3600" b="1" dirty="0">
                <a:solidFill>
                  <a:schemeClr val="accent1"/>
                </a:solidFill>
              </a:rPr>
            </a:br>
            <a:endParaRPr lang="en-US" sz="3600" dirty="0"/>
          </a:p>
        </p:txBody>
      </p:sp>
      <p:sp>
        <p:nvSpPr>
          <p:cNvPr id="8" name="Rectangle 7"/>
          <p:cNvSpPr/>
          <p:nvPr/>
        </p:nvSpPr>
        <p:spPr>
          <a:xfrm>
            <a:off x="304800" y="1295400"/>
            <a:ext cx="8759952" cy="5062924"/>
          </a:xfrm>
          <a:prstGeom prst="rect">
            <a:avLst/>
          </a:prstGeom>
        </p:spPr>
        <p:txBody>
          <a:bodyPr wrap="square">
            <a:spAutoFit/>
          </a:bodyPr>
          <a:lstStyle/>
          <a:p>
            <a:pPr fontAlgn="auto">
              <a:spcBef>
                <a:spcPts val="0"/>
              </a:spcBef>
              <a:spcAft>
                <a:spcPts val="1800"/>
              </a:spcAft>
              <a:defRPr/>
            </a:pPr>
            <a:r>
              <a:rPr lang="en-US" sz="2800" dirty="0"/>
              <a:t>Correlation measures the </a:t>
            </a:r>
            <a:r>
              <a:rPr lang="en-US" sz="2800" i="1" dirty="0"/>
              <a:t>strength and direction</a:t>
            </a:r>
            <a:r>
              <a:rPr lang="en-US" sz="2800" dirty="0"/>
              <a:t> of a straight-line relationship between </a:t>
            </a:r>
            <a:r>
              <a:rPr lang="en-US" sz="2800" i="1" dirty="0"/>
              <a:t>two quantitative variables</a:t>
            </a:r>
            <a:r>
              <a:rPr lang="en-US" sz="2800" dirty="0"/>
              <a:t>. </a:t>
            </a:r>
          </a:p>
          <a:p>
            <a:pPr fontAlgn="auto">
              <a:spcBef>
                <a:spcPts val="0"/>
              </a:spcBef>
              <a:spcAft>
                <a:spcPts val="1800"/>
              </a:spcAft>
              <a:defRPr/>
            </a:pPr>
            <a:r>
              <a:rPr lang="en-US" sz="2800" dirty="0"/>
              <a:t>Correlation is not a complete description of two-variable data, even when there is a straight-line relationship between the variables. You should give the means and standard deviations of both </a:t>
            </a:r>
            <a:r>
              <a:rPr lang="en-US" sz="2800" i="1" dirty="0"/>
              <a:t>x</a:t>
            </a:r>
            <a:r>
              <a:rPr lang="en-US" sz="2800" dirty="0"/>
              <a:t> and </a:t>
            </a:r>
            <a:r>
              <a:rPr lang="en-US" sz="2800" i="1" dirty="0"/>
              <a:t>y </a:t>
            </a:r>
            <a:r>
              <a:rPr lang="en-US" sz="2800" dirty="0"/>
              <a:t>along with the correlation. Because the formula for correlation uses the means and standard deviations, these measures are the proper choice to accompany a correlation.</a:t>
            </a:r>
          </a:p>
        </p:txBody>
      </p:sp>
    </p:spTree>
    <p:extLst>
      <p:ext uri="{BB962C8B-B14F-4D97-AF65-F5344CB8AC3E}">
        <p14:creationId xmlns:p14="http://schemas.microsoft.com/office/powerpoint/2010/main" val="5972426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60"/>
            <a:ext cx="8613648" cy="1143000"/>
          </a:xfrm>
        </p:spPr>
        <p:txBody>
          <a:bodyPr/>
          <a:lstStyle/>
          <a:p>
            <a:r>
              <a:rPr lang="en-US" sz="3600" b="1" dirty="0">
                <a:solidFill>
                  <a:schemeClr val="accent1"/>
                </a:solidFill>
              </a:rPr>
              <a:t>Case Study: Describing Relationships </a:t>
            </a:r>
            <a:r>
              <a:rPr lang="mr-IN" sz="3600" b="1" dirty="0">
                <a:solidFill>
                  <a:schemeClr val="accent1"/>
                </a:solidFill>
              </a:rPr>
              <a:t>–</a:t>
            </a:r>
            <a:r>
              <a:rPr lang="en-US" sz="3600" b="1" dirty="0">
                <a:solidFill>
                  <a:schemeClr val="accent1"/>
                </a:solidFill>
              </a:rPr>
              <a:t> Scatterplots and Correlation 2</a:t>
            </a:r>
            <a:endParaRPr lang="en-US" sz="3600" dirty="0"/>
          </a:p>
        </p:txBody>
      </p:sp>
      <p:sp>
        <p:nvSpPr>
          <p:cNvPr id="8" name="Rectangle 7"/>
          <p:cNvSpPr/>
          <p:nvPr/>
        </p:nvSpPr>
        <p:spPr>
          <a:xfrm>
            <a:off x="228600" y="1645920"/>
            <a:ext cx="8759952" cy="4201150"/>
          </a:xfrm>
          <a:prstGeom prst="rect">
            <a:avLst/>
          </a:prstGeom>
        </p:spPr>
        <p:txBody>
          <a:bodyPr>
            <a:spAutoFit/>
          </a:bodyPr>
          <a:lstStyle/>
          <a:p>
            <a:pPr fontAlgn="auto">
              <a:spcBef>
                <a:spcPts val="0"/>
              </a:spcBef>
              <a:spcAft>
                <a:spcPts val="1800"/>
              </a:spcAft>
              <a:defRPr/>
            </a:pPr>
            <a:r>
              <a:rPr lang="en-US" sz="2800" dirty="0"/>
              <a:t>When the state-by-state SAT scores come out each year, it’s therefore no surprise that we find news articles ranking the states from best (Minnesota) to worst (District of Columbia) according to the average SAT Mathematics score achieved by their high school seniors. </a:t>
            </a:r>
          </a:p>
          <a:p>
            <a:pPr fontAlgn="auto">
              <a:spcBef>
                <a:spcPts val="0"/>
              </a:spcBef>
              <a:spcAft>
                <a:spcPts val="1800"/>
              </a:spcAft>
              <a:defRPr/>
            </a:pPr>
            <a:r>
              <a:rPr lang="en-US" sz="2800" dirty="0"/>
              <a:t>Such reports leave readers believing that schools in the District of Columbia must be much worse than those in Minnesota. </a:t>
            </a:r>
          </a:p>
        </p:txBody>
      </p:sp>
    </p:spTree>
    <p:extLst>
      <p:ext uri="{BB962C8B-B14F-4D97-AF65-F5344CB8AC3E}">
        <p14:creationId xmlns:p14="http://schemas.microsoft.com/office/powerpoint/2010/main" val="289233785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fontAlgn="auto">
              <a:spcBef>
                <a:spcPts val="0"/>
              </a:spcBef>
              <a:spcAft>
                <a:spcPts val="0"/>
              </a:spcAft>
              <a:defRPr/>
            </a:pPr>
            <a:r>
              <a:rPr lang="en-US" sz="3600" b="1" dirty="0">
                <a:solidFill>
                  <a:schemeClr val="accent1"/>
                </a:solidFill>
              </a:rPr>
              <a:t>Statistics in Summary 1</a:t>
            </a:r>
            <a:br>
              <a:rPr lang="en-US" sz="3600" b="1" dirty="0">
                <a:solidFill>
                  <a:schemeClr val="accent1"/>
                </a:solidFill>
              </a:rPr>
            </a:br>
            <a:endParaRPr lang="en-US" sz="3600" dirty="0"/>
          </a:p>
        </p:txBody>
      </p:sp>
      <p:sp>
        <p:nvSpPr>
          <p:cNvPr id="8" name="Rectangle 7"/>
          <p:cNvSpPr/>
          <p:nvPr/>
        </p:nvSpPr>
        <p:spPr>
          <a:xfrm>
            <a:off x="304800" y="1295400"/>
            <a:ext cx="8610600" cy="4862870"/>
          </a:xfrm>
          <a:prstGeom prst="rect">
            <a:avLst/>
          </a:prstGeom>
        </p:spPr>
        <p:txBody>
          <a:bodyPr wrap="square">
            <a:spAutoFit/>
          </a:bodyPr>
          <a:lstStyle/>
          <a:p>
            <a:pPr fontAlgn="auto">
              <a:spcBef>
                <a:spcPts val="0"/>
              </a:spcBef>
              <a:spcAft>
                <a:spcPts val="1800"/>
              </a:spcAft>
              <a:defRPr/>
            </a:pPr>
            <a:r>
              <a:rPr lang="en-US" sz="2800" dirty="0"/>
              <a:t>A </a:t>
            </a:r>
            <a:r>
              <a:rPr lang="en-US" sz="2800" b="1" dirty="0">
                <a:solidFill>
                  <a:srgbClr val="8B0000"/>
                </a:solidFill>
              </a:rPr>
              <a:t>scatterplot</a:t>
            </a:r>
            <a:r>
              <a:rPr lang="en-US" sz="2800" dirty="0"/>
              <a:t> is a graph of the relationship between two quantitative variables. If you have an explanatory and a response variable, put the explanatory variable on the </a:t>
            </a:r>
            <a:r>
              <a:rPr lang="en-US" sz="2800" i="1" dirty="0"/>
              <a:t>x</a:t>
            </a:r>
            <a:r>
              <a:rPr lang="en-US" sz="2800" dirty="0"/>
              <a:t> (horizontal) axis of the scatterplot. </a:t>
            </a:r>
          </a:p>
          <a:p>
            <a:pPr fontAlgn="auto">
              <a:spcBef>
                <a:spcPts val="0"/>
              </a:spcBef>
              <a:spcAft>
                <a:spcPts val="1800"/>
              </a:spcAft>
              <a:defRPr/>
            </a:pPr>
            <a:r>
              <a:rPr lang="en-US" sz="2800" dirty="0"/>
              <a:t>When you examine a scatterplot, look for the </a:t>
            </a:r>
            <a:r>
              <a:rPr lang="en-US" sz="2800" b="1" dirty="0">
                <a:solidFill>
                  <a:srgbClr val="8B0000"/>
                </a:solidFill>
              </a:rPr>
              <a:t>direction, form, and strength</a:t>
            </a:r>
            <a:r>
              <a:rPr lang="en-US" sz="2800" dirty="0"/>
              <a:t> of the relationship and also for possible </a:t>
            </a:r>
            <a:r>
              <a:rPr lang="en-US" sz="2800" b="1" dirty="0">
                <a:solidFill>
                  <a:srgbClr val="8B0000"/>
                </a:solidFill>
              </a:rPr>
              <a:t>outliers</a:t>
            </a:r>
            <a:r>
              <a:rPr lang="en-US" sz="2800" dirty="0"/>
              <a:t>. </a:t>
            </a:r>
          </a:p>
          <a:p>
            <a:pPr fontAlgn="auto">
              <a:spcBef>
                <a:spcPts val="0"/>
              </a:spcBef>
              <a:spcAft>
                <a:spcPts val="1800"/>
              </a:spcAft>
              <a:defRPr/>
            </a:pPr>
            <a:r>
              <a:rPr lang="en-US" sz="2800" dirty="0"/>
              <a:t>If there is a clear direction, is it positive (the scatterplot slopes upward from left to right) or negative (the plot slopes downward)?</a:t>
            </a:r>
          </a:p>
        </p:txBody>
      </p:sp>
    </p:spTree>
    <p:extLst>
      <p:ext uri="{BB962C8B-B14F-4D97-AF65-F5344CB8AC3E}">
        <p14:creationId xmlns:p14="http://schemas.microsoft.com/office/powerpoint/2010/main" val="281533837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fontAlgn="auto">
              <a:spcBef>
                <a:spcPts val="0"/>
              </a:spcBef>
              <a:spcAft>
                <a:spcPts val="0"/>
              </a:spcAft>
              <a:defRPr/>
            </a:pPr>
            <a:r>
              <a:rPr lang="en-US" sz="3600" b="1" dirty="0">
                <a:solidFill>
                  <a:schemeClr val="accent1"/>
                </a:solidFill>
              </a:rPr>
              <a:t>Statistics in Summary 2</a:t>
            </a:r>
            <a:br>
              <a:rPr lang="en-US" sz="3600" b="1" dirty="0">
                <a:solidFill>
                  <a:schemeClr val="accent1"/>
                </a:solidFill>
              </a:rPr>
            </a:br>
            <a:endParaRPr lang="en-US" sz="3600" dirty="0"/>
          </a:p>
        </p:txBody>
      </p:sp>
      <p:sp>
        <p:nvSpPr>
          <p:cNvPr id="8" name="Rectangle 7"/>
          <p:cNvSpPr/>
          <p:nvPr/>
        </p:nvSpPr>
        <p:spPr>
          <a:xfrm>
            <a:off x="304800" y="1391483"/>
            <a:ext cx="8534400" cy="4247317"/>
          </a:xfrm>
          <a:prstGeom prst="rect">
            <a:avLst/>
          </a:prstGeom>
        </p:spPr>
        <p:txBody>
          <a:bodyPr wrap="square">
            <a:spAutoFit/>
          </a:bodyPr>
          <a:lstStyle/>
          <a:p>
            <a:pPr marL="225425" indent="-225425" fontAlgn="auto">
              <a:spcBef>
                <a:spcPts val="0"/>
              </a:spcBef>
              <a:spcAft>
                <a:spcPts val="1800"/>
              </a:spcAft>
              <a:buFont typeface="Arial" pitchFamily="34" charset="0"/>
              <a:buChar char="•"/>
              <a:defRPr/>
            </a:pPr>
            <a:r>
              <a:rPr lang="en-US" sz="2400" dirty="0"/>
              <a:t>Is the form straight or curved? Are there clusters of observations? Is the relationship strong (a tight pattern in the plot) or weak (the points scatter widely)? </a:t>
            </a:r>
          </a:p>
          <a:p>
            <a:pPr marL="225425" indent="-225425" fontAlgn="auto">
              <a:spcBef>
                <a:spcPts val="0"/>
              </a:spcBef>
              <a:spcAft>
                <a:spcPts val="1800"/>
              </a:spcAft>
              <a:buFont typeface="Arial" pitchFamily="34" charset="0"/>
              <a:buChar char="•"/>
              <a:defRPr/>
            </a:pPr>
            <a:r>
              <a:rPr lang="en-US" sz="2400" dirty="0"/>
              <a:t>The </a:t>
            </a:r>
            <a:r>
              <a:rPr lang="en-US" sz="2400" b="1" dirty="0">
                <a:solidFill>
                  <a:srgbClr val="8B0000"/>
                </a:solidFill>
              </a:rPr>
              <a:t>correlation </a:t>
            </a:r>
            <a:r>
              <a:rPr lang="en-US" sz="2400" b="1" i="1" dirty="0">
                <a:solidFill>
                  <a:srgbClr val="8B0000"/>
                </a:solidFill>
              </a:rPr>
              <a:t>r</a:t>
            </a:r>
            <a:r>
              <a:rPr lang="en-US" sz="2400" dirty="0"/>
              <a:t> measures the direction and strength of a straight-line relationship between two quantitative variables. </a:t>
            </a:r>
          </a:p>
          <a:p>
            <a:pPr marL="225425" indent="-225425" fontAlgn="auto">
              <a:spcBef>
                <a:spcPts val="0"/>
              </a:spcBef>
              <a:spcAft>
                <a:spcPts val="1800"/>
              </a:spcAft>
              <a:buFont typeface="Arial" pitchFamily="34" charset="0"/>
              <a:buChar char="•"/>
              <a:defRPr/>
            </a:pPr>
            <a:r>
              <a:rPr lang="en-US" sz="2400" dirty="0"/>
              <a:t>Correlation is a number between −1 and 1. The </a:t>
            </a:r>
            <a:r>
              <a:rPr lang="en-US" sz="2400" i="1" dirty="0"/>
              <a:t>r</a:t>
            </a:r>
            <a:r>
              <a:rPr lang="en-US" sz="2400" dirty="0"/>
              <a:t> shows whether the association is positive or negative. Its value gets closer to −1 or 1 as the points cluster more tightly around a straight line. The extreme values −1 and 1 occur only when the scatterplot shows a perfectly straight line.</a:t>
            </a:r>
          </a:p>
        </p:txBody>
      </p:sp>
    </p:spTree>
    <p:extLst>
      <p:ext uri="{BB962C8B-B14F-4D97-AF65-F5344CB8AC3E}">
        <p14:creationId xmlns:p14="http://schemas.microsoft.com/office/powerpoint/2010/main" val="16777593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60"/>
            <a:ext cx="8613648" cy="1143000"/>
          </a:xfrm>
        </p:spPr>
        <p:txBody>
          <a:bodyPr/>
          <a:lstStyle/>
          <a:p>
            <a:r>
              <a:rPr lang="en-US" sz="3600" b="1" dirty="0">
                <a:solidFill>
                  <a:schemeClr val="accent1"/>
                </a:solidFill>
              </a:rPr>
              <a:t>Case Study: Describing Relationships </a:t>
            </a:r>
            <a:r>
              <a:rPr lang="mr-IN" sz="3600" b="1" dirty="0">
                <a:solidFill>
                  <a:schemeClr val="accent1"/>
                </a:solidFill>
              </a:rPr>
              <a:t>–</a:t>
            </a:r>
            <a:r>
              <a:rPr lang="en-US" sz="3600" b="1" dirty="0">
                <a:solidFill>
                  <a:schemeClr val="accent1"/>
                </a:solidFill>
              </a:rPr>
              <a:t> Scatterplots and Correlation 3</a:t>
            </a:r>
            <a:endParaRPr lang="en-US" sz="3600" dirty="0"/>
          </a:p>
        </p:txBody>
      </p:sp>
      <p:sp>
        <p:nvSpPr>
          <p:cNvPr id="8" name="Rectangle 7"/>
          <p:cNvSpPr/>
          <p:nvPr/>
        </p:nvSpPr>
        <p:spPr>
          <a:xfrm>
            <a:off x="301752" y="1645920"/>
            <a:ext cx="8759952" cy="4431983"/>
          </a:xfrm>
          <a:prstGeom prst="rect">
            <a:avLst/>
          </a:prstGeom>
        </p:spPr>
        <p:txBody>
          <a:bodyPr>
            <a:spAutoFit/>
          </a:bodyPr>
          <a:lstStyle/>
          <a:p>
            <a:pPr fontAlgn="auto">
              <a:spcBef>
                <a:spcPts val="0"/>
              </a:spcBef>
              <a:spcAft>
                <a:spcPts val="0"/>
              </a:spcAft>
              <a:defRPr/>
            </a:pPr>
            <a:r>
              <a:rPr lang="en-US" sz="2800" dirty="0"/>
              <a:t>The College Board, which sponsors the SAT exams, doesn’t like this practice at all. </a:t>
            </a:r>
          </a:p>
          <a:p>
            <a:pPr fontAlgn="auto">
              <a:spcBef>
                <a:spcPts val="0"/>
              </a:spcBef>
              <a:spcAft>
                <a:spcPts val="1800"/>
              </a:spcAft>
              <a:defRPr/>
            </a:pPr>
            <a:endParaRPr lang="en-US" sz="2800" dirty="0"/>
          </a:p>
          <a:p>
            <a:pPr fontAlgn="auto">
              <a:spcBef>
                <a:spcPts val="0"/>
              </a:spcBef>
              <a:spcAft>
                <a:spcPts val="0"/>
              </a:spcAft>
              <a:defRPr/>
            </a:pPr>
            <a:r>
              <a:rPr lang="en-US" sz="2800" dirty="0"/>
              <a:t>“Comparing or ranking states on the basis of SAT scores alone is invalid and strongly discouraged by the College Board,” says the heading on their table of state average SAT scores. </a:t>
            </a:r>
          </a:p>
          <a:p>
            <a:pPr fontAlgn="auto">
              <a:spcBef>
                <a:spcPts val="0"/>
              </a:spcBef>
              <a:spcAft>
                <a:spcPts val="1800"/>
              </a:spcAft>
              <a:defRPr/>
            </a:pPr>
            <a:endParaRPr lang="en-US" sz="2800" dirty="0"/>
          </a:p>
          <a:p>
            <a:pPr fontAlgn="auto">
              <a:spcBef>
                <a:spcPts val="0"/>
              </a:spcBef>
              <a:spcAft>
                <a:spcPts val="1800"/>
              </a:spcAft>
              <a:defRPr/>
            </a:pPr>
            <a:r>
              <a:rPr lang="en-US" sz="2800" dirty="0"/>
              <a:t>To see why, let’s look at the data. </a:t>
            </a:r>
          </a:p>
        </p:txBody>
      </p:sp>
    </p:spTree>
    <p:extLst>
      <p:ext uri="{BB962C8B-B14F-4D97-AF65-F5344CB8AC3E}">
        <p14:creationId xmlns:p14="http://schemas.microsoft.com/office/powerpoint/2010/main" val="564510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1752" y="365760"/>
            <a:ext cx="8613648" cy="1143000"/>
          </a:xfrm>
        </p:spPr>
        <p:txBody>
          <a:bodyPr/>
          <a:lstStyle/>
          <a:p>
            <a:r>
              <a:rPr lang="en-US" sz="3600" b="1" dirty="0">
                <a:solidFill>
                  <a:schemeClr val="accent1"/>
                </a:solidFill>
              </a:rPr>
              <a:t>Case Study: Describing Relationships </a:t>
            </a:r>
            <a:r>
              <a:rPr lang="mr-IN" sz="3600" b="1" dirty="0">
                <a:solidFill>
                  <a:schemeClr val="accent1"/>
                </a:solidFill>
              </a:rPr>
              <a:t>–</a:t>
            </a:r>
            <a:r>
              <a:rPr lang="en-US" sz="3600" b="1" dirty="0">
                <a:solidFill>
                  <a:schemeClr val="accent1"/>
                </a:solidFill>
              </a:rPr>
              <a:t> Scatterplots and Correlation 4</a:t>
            </a:r>
            <a:endParaRPr lang="en-US" sz="3600" dirty="0"/>
          </a:p>
        </p:txBody>
      </p:sp>
      <p:sp>
        <p:nvSpPr>
          <p:cNvPr id="8" name="Rectangle 7"/>
          <p:cNvSpPr/>
          <p:nvPr/>
        </p:nvSpPr>
        <p:spPr>
          <a:xfrm>
            <a:off x="228600" y="1554480"/>
            <a:ext cx="3962400" cy="4832092"/>
          </a:xfrm>
          <a:prstGeom prst="rect">
            <a:avLst/>
          </a:prstGeom>
        </p:spPr>
        <p:txBody>
          <a:bodyPr wrap="square">
            <a:spAutoFit/>
          </a:bodyPr>
          <a:lstStyle/>
          <a:p>
            <a:pPr fontAlgn="auto">
              <a:spcBef>
                <a:spcPts val="0"/>
              </a:spcBef>
              <a:spcAft>
                <a:spcPts val="1800"/>
              </a:spcAft>
              <a:defRPr/>
            </a:pPr>
            <a:r>
              <a:rPr lang="en-US" sz="2800" dirty="0"/>
              <a:t>Figure 14.1 shows the distribution of average scores on the SAT Mathematics exam for the 50 states and the District of Columbia. Minnesota leads at 651, and the District of Columbia trails at 468 on the SAT scale of 200 to 800. </a:t>
            </a:r>
          </a:p>
        </p:txBody>
      </p:sp>
      <p:pic>
        <p:nvPicPr>
          <p:cNvPr id="4" name="Picture 3" descr="A histogram shows the number of states versus the state average SAT Mathematics score. Data in the histogram are as follows:&#10;State average, 460 to 490; Number of students, 1&#10;State average, 490 to 520; Number of students, 9&#10;State average, 520 to 550; Number of students, 16&#10;State average, 550 to 580; Number of students, 8&#10;State average, 580 to 610; Number of students, 8&#10;State average, 610 to 640; Number of students, 7 &#10;State average, 640 to 670; Number of students, 2&#10;">
            <a:extLst>
              <a:ext uri="{FF2B5EF4-FFF2-40B4-BE49-F238E27FC236}">
                <a16:creationId xmlns:a16="http://schemas.microsoft.com/office/drawing/2014/main" xmlns="" id="{43550D02-0D26-49C5-AE3E-52378A3CE2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2346428"/>
            <a:ext cx="4829175" cy="2901895"/>
          </a:xfrm>
          <a:prstGeom prst="rect">
            <a:avLst/>
          </a:prstGeom>
        </p:spPr>
      </p:pic>
    </p:spTree>
    <p:extLst>
      <p:ext uri="{BB962C8B-B14F-4D97-AF65-F5344CB8AC3E}">
        <p14:creationId xmlns:p14="http://schemas.microsoft.com/office/powerpoint/2010/main" val="107438607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60"/>
            <a:ext cx="8613648" cy="1143000"/>
          </a:xfrm>
        </p:spPr>
        <p:txBody>
          <a:bodyPr/>
          <a:lstStyle/>
          <a:p>
            <a:r>
              <a:rPr lang="en-US" sz="3600" b="1" dirty="0">
                <a:solidFill>
                  <a:schemeClr val="accent1"/>
                </a:solidFill>
              </a:rPr>
              <a:t>Case Study: Describing Relationships </a:t>
            </a:r>
            <a:r>
              <a:rPr lang="mr-IN" sz="3600" b="1" dirty="0">
                <a:solidFill>
                  <a:schemeClr val="accent1"/>
                </a:solidFill>
              </a:rPr>
              <a:t>–</a:t>
            </a:r>
            <a:r>
              <a:rPr lang="en-US" sz="3600" b="1" dirty="0">
                <a:solidFill>
                  <a:schemeClr val="accent1"/>
                </a:solidFill>
              </a:rPr>
              <a:t> Scatterplots and Correlation 5</a:t>
            </a:r>
            <a:endParaRPr lang="en-US" sz="3600" dirty="0"/>
          </a:p>
        </p:txBody>
      </p:sp>
      <p:sp>
        <p:nvSpPr>
          <p:cNvPr id="8" name="Rectangle 7"/>
          <p:cNvSpPr/>
          <p:nvPr/>
        </p:nvSpPr>
        <p:spPr>
          <a:xfrm>
            <a:off x="533400" y="2895600"/>
            <a:ext cx="3959352" cy="1384995"/>
          </a:xfrm>
          <a:prstGeom prst="rect">
            <a:avLst/>
          </a:prstGeom>
        </p:spPr>
        <p:txBody>
          <a:bodyPr wrap="square">
            <a:spAutoFit/>
          </a:bodyPr>
          <a:lstStyle/>
          <a:p>
            <a:pPr fontAlgn="auto">
              <a:spcBef>
                <a:spcPts val="0"/>
              </a:spcBef>
              <a:spcAft>
                <a:spcPts val="1800"/>
              </a:spcAft>
              <a:defRPr/>
            </a:pPr>
            <a:r>
              <a:rPr lang="en-US" sz="2800" dirty="0"/>
              <a:t>The distribution has one clear peak and is skewed to the right.</a:t>
            </a:r>
          </a:p>
        </p:txBody>
      </p:sp>
      <p:pic>
        <p:nvPicPr>
          <p:cNvPr id="6" name="Picture 5" descr="A histogram shows the number of states versus the state average SAT Mathematics score. Data in the histogram are as follows:&#10;State average, 460 to 490; Number of students, 1&#10;State average, 490 to 520; Number of students, 9&#10;State average, 520 to 550; Number of students, 16&#10;State average, 550 to 580; Number of students, 8&#10;State average, 580 to 610; Number of students, 8&#10;State average, 610 to 640; Number of students, 7 &#10;State average, 640 to 670; Number of students, 2&#10;">
            <a:extLst>
              <a:ext uri="{FF2B5EF4-FFF2-40B4-BE49-F238E27FC236}">
                <a16:creationId xmlns:a16="http://schemas.microsoft.com/office/drawing/2014/main" xmlns="" id="{43550D02-0D26-49C5-AE3E-52378A3CE2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0" y="2346428"/>
            <a:ext cx="4829175" cy="2901895"/>
          </a:xfrm>
          <a:prstGeom prst="rect">
            <a:avLst/>
          </a:prstGeom>
        </p:spPr>
      </p:pic>
    </p:spTree>
    <p:extLst>
      <p:ext uri="{BB962C8B-B14F-4D97-AF65-F5344CB8AC3E}">
        <p14:creationId xmlns:p14="http://schemas.microsoft.com/office/powerpoint/2010/main" val="324100948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65760"/>
            <a:ext cx="8613648" cy="1143000"/>
          </a:xfrm>
        </p:spPr>
        <p:txBody>
          <a:bodyPr/>
          <a:lstStyle/>
          <a:p>
            <a:r>
              <a:rPr lang="en-US" sz="3600" b="1" dirty="0">
                <a:solidFill>
                  <a:schemeClr val="accent1"/>
                </a:solidFill>
              </a:rPr>
              <a:t>Case Study: Describing Relationships </a:t>
            </a:r>
            <a:r>
              <a:rPr lang="mr-IN" sz="3600" b="1" dirty="0">
                <a:solidFill>
                  <a:schemeClr val="accent1"/>
                </a:solidFill>
              </a:rPr>
              <a:t>–</a:t>
            </a:r>
            <a:r>
              <a:rPr lang="en-US" sz="3600" b="1" dirty="0">
                <a:solidFill>
                  <a:schemeClr val="accent1"/>
                </a:solidFill>
              </a:rPr>
              <a:t> Scatterplots and Correlation 6</a:t>
            </a:r>
            <a:endParaRPr lang="en-US" sz="3600" dirty="0"/>
          </a:p>
        </p:txBody>
      </p:sp>
      <p:sp>
        <p:nvSpPr>
          <p:cNvPr id="8" name="Rectangle 7"/>
          <p:cNvSpPr/>
          <p:nvPr/>
        </p:nvSpPr>
        <p:spPr>
          <a:xfrm>
            <a:off x="301752" y="1737360"/>
            <a:ext cx="8759952" cy="3339376"/>
          </a:xfrm>
          <a:prstGeom prst="rect">
            <a:avLst/>
          </a:prstGeom>
        </p:spPr>
        <p:txBody>
          <a:bodyPr>
            <a:spAutoFit/>
          </a:bodyPr>
          <a:lstStyle/>
          <a:p>
            <a:pPr fontAlgn="auto">
              <a:spcBef>
                <a:spcPts val="0"/>
              </a:spcBef>
              <a:spcAft>
                <a:spcPts val="1800"/>
              </a:spcAft>
              <a:defRPr/>
            </a:pPr>
            <a:r>
              <a:rPr lang="en-US" sz="2800" dirty="0"/>
              <a:t>In this chapter we will learn that to understand one variable, such as SAT scores, we must look at how it is related to other variables. </a:t>
            </a:r>
          </a:p>
          <a:p>
            <a:pPr fontAlgn="auto">
              <a:spcBef>
                <a:spcPts val="0"/>
              </a:spcBef>
              <a:spcAft>
                <a:spcPts val="1800"/>
              </a:spcAft>
              <a:defRPr/>
            </a:pPr>
            <a:r>
              <a:rPr lang="en-US" sz="2800" dirty="0"/>
              <a:t>By the end of this chapter you will be able to use what you have learned to appreciate why the College Board discourages ranking states on SAT scores alone.</a:t>
            </a:r>
          </a:p>
        </p:txBody>
      </p:sp>
    </p:spTree>
    <p:extLst>
      <p:ext uri="{BB962C8B-B14F-4D97-AF65-F5344CB8AC3E}">
        <p14:creationId xmlns:p14="http://schemas.microsoft.com/office/powerpoint/2010/main" val="188394278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Relationships among Variables 1</a:t>
            </a:r>
            <a:br>
              <a:rPr lang="en-US" sz="3600" b="1" dirty="0">
                <a:solidFill>
                  <a:schemeClr val="accent1"/>
                </a:solidFill>
              </a:rPr>
            </a:br>
            <a:endParaRPr lang="en-US" sz="3600" dirty="0"/>
          </a:p>
        </p:txBody>
      </p:sp>
      <p:sp>
        <p:nvSpPr>
          <p:cNvPr id="8" name="Rectangle 7"/>
          <p:cNvSpPr/>
          <p:nvPr/>
        </p:nvSpPr>
        <p:spPr>
          <a:xfrm>
            <a:off x="301752" y="1463040"/>
            <a:ext cx="8759952" cy="5078313"/>
          </a:xfrm>
          <a:prstGeom prst="rect">
            <a:avLst/>
          </a:prstGeom>
        </p:spPr>
        <p:txBody>
          <a:bodyPr>
            <a:spAutoFit/>
          </a:bodyPr>
          <a:lstStyle/>
          <a:p>
            <a:pPr fontAlgn="auto">
              <a:spcBef>
                <a:spcPts val="0"/>
              </a:spcBef>
              <a:spcAft>
                <a:spcPts val="1800"/>
              </a:spcAft>
              <a:defRPr/>
            </a:pPr>
            <a:r>
              <a:rPr lang="en-US" sz="2400" dirty="0"/>
              <a:t>A medical study finds that short women are more likely to have heart attacks than women of average height, while tall women have the fewest heart attacks. </a:t>
            </a:r>
          </a:p>
          <a:p>
            <a:pPr fontAlgn="auto">
              <a:spcBef>
                <a:spcPts val="0"/>
              </a:spcBef>
              <a:spcAft>
                <a:spcPts val="1800"/>
              </a:spcAft>
              <a:defRPr/>
            </a:pPr>
            <a:r>
              <a:rPr lang="en-US" sz="2400" dirty="0"/>
              <a:t>An insurance group reports that heavier cars are involved in fewer fatal accidents per 10,000 vehicles registered than are lighter cars. </a:t>
            </a:r>
          </a:p>
          <a:p>
            <a:pPr fontAlgn="auto">
              <a:spcBef>
                <a:spcPts val="0"/>
              </a:spcBef>
              <a:spcAft>
                <a:spcPts val="1800"/>
              </a:spcAft>
              <a:defRPr/>
            </a:pPr>
            <a:r>
              <a:rPr lang="en-US" sz="2400" dirty="0"/>
              <a:t>These and many other statistical studies look at the relationship between two variables. </a:t>
            </a:r>
          </a:p>
          <a:p>
            <a:pPr fontAlgn="auto">
              <a:spcBef>
                <a:spcPts val="0"/>
              </a:spcBef>
              <a:spcAft>
                <a:spcPts val="1800"/>
              </a:spcAft>
              <a:defRPr/>
            </a:pPr>
            <a:r>
              <a:rPr lang="en-US" sz="2400" dirty="0"/>
              <a:t>The relationship between two variables can be strongly influenced by other variables that are lurking in the background.</a:t>
            </a:r>
          </a:p>
          <a:p>
            <a:pPr fontAlgn="auto">
              <a:spcBef>
                <a:spcPts val="0"/>
              </a:spcBef>
              <a:spcAft>
                <a:spcPts val="1800"/>
              </a:spcAft>
              <a:defRPr/>
            </a:pPr>
            <a:endParaRPr lang="en-US" sz="2400" dirty="0"/>
          </a:p>
        </p:txBody>
      </p:sp>
    </p:spTree>
    <p:extLst>
      <p:ext uri="{BB962C8B-B14F-4D97-AF65-F5344CB8AC3E}">
        <p14:creationId xmlns:p14="http://schemas.microsoft.com/office/powerpoint/2010/main" val="201778781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Relationships among Variables 2</a:t>
            </a:r>
            <a:br>
              <a:rPr lang="en-US" sz="3600" b="1" dirty="0">
                <a:solidFill>
                  <a:schemeClr val="accent1"/>
                </a:solidFill>
              </a:rPr>
            </a:br>
            <a:endParaRPr lang="en-US" sz="3600" dirty="0"/>
          </a:p>
        </p:txBody>
      </p:sp>
      <p:sp>
        <p:nvSpPr>
          <p:cNvPr id="8" name="Rectangle 7"/>
          <p:cNvSpPr/>
          <p:nvPr/>
        </p:nvSpPr>
        <p:spPr>
          <a:xfrm>
            <a:off x="301752" y="1554480"/>
            <a:ext cx="8759952" cy="3370153"/>
          </a:xfrm>
          <a:prstGeom prst="rect">
            <a:avLst/>
          </a:prstGeom>
        </p:spPr>
        <p:txBody>
          <a:bodyPr>
            <a:spAutoFit/>
          </a:bodyPr>
          <a:lstStyle/>
          <a:p>
            <a:pPr fontAlgn="auto">
              <a:spcBef>
                <a:spcPts val="0"/>
              </a:spcBef>
              <a:spcAft>
                <a:spcPts val="1800"/>
              </a:spcAft>
              <a:defRPr/>
            </a:pPr>
            <a:r>
              <a:rPr lang="en-US" sz="2800" dirty="0"/>
              <a:t>To examine the relationship between two variables:</a:t>
            </a:r>
          </a:p>
          <a:p>
            <a:pPr marL="457200" indent="-457200" fontAlgn="auto">
              <a:spcBef>
                <a:spcPts val="0"/>
              </a:spcBef>
              <a:spcAft>
                <a:spcPts val="1800"/>
              </a:spcAft>
              <a:buFont typeface="Arial" panose="020B0604020202020204" pitchFamily="34" charset="0"/>
              <a:buChar char="•"/>
              <a:defRPr/>
            </a:pPr>
            <a:r>
              <a:rPr lang="en-US" sz="2800" dirty="0"/>
              <a:t>First plot the data, then add numerical summaries. </a:t>
            </a:r>
          </a:p>
          <a:p>
            <a:pPr marL="457200" indent="-457200" fontAlgn="auto">
              <a:spcBef>
                <a:spcPts val="0"/>
              </a:spcBef>
              <a:spcAft>
                <a:spcPts val="1800"/>
              </a:spcAft>
              <a:buFont typeface="Arial" panose="020B0604020202020204" pitchFamily="34" charset="0"/>
              <a:buChar char="•"/>
              <a:defRPr/>
            </a:pPr>
            <a:r>
              <a:rPr lang="en-US" sz="2800" dirty="0"/>
              <a:t>Look for overall patterns and deviations from those patterns. </a:t>
            </a:r>
          </a:p>
          <a:p>
            <a:pPr marL="457200" indent="-457200" fontAlgn="auto">
              <a:spcBef>
                <a:spcPts val="0"/>
              </a:spcBef>
              <a:spcAft>
                <a:spcPts val="1800"/>
              </a:spcAft>
              <a:buFont typeface="Arial" panose="020B0604020202020204" pitchFamily="34" charset="0"/>
              <a:buChar char="•"/>
              <a:defRPr/>
            </a:pPr>
            <a:r>
              <a:rPr lang="en-US" sz="2800" dirty="0"/>
              <a:t>When the overall pattern is quite regular, there is sometimes a way to describe it very briefly.</a:t>
            </a:r>
          </a:p>
        </p:txBody>
      </p:sp>
    </p:spTree>
    <p:extLst>
      <p:ext uri="{BB962C8B-B14F-4D97-AF65-F5344CB8AC3E}">
        <p14:creationId xmlns:p14="http://schemas.microsoft.com/office/powerpoint/2010/main" val="130322815"/>
      </p:ext>
    </p:extLst>
  </p:cSld>
  <p:clrMapOvr>
    <a:masterClrMapping/>
  </p:clrMapOvr>
  <p:transition>
    <p:fade/>
  </p:transition>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7119</TotalTime>
  <Words>1911</Words>
  <Application>Microsoft Office PowerPoint</Application>
  <PresentationFormat>On-screen Show (4:3)</PresentationFormat>
  <Paragraphs>146</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Mangal</vt:lpstr>
      <vt:lpstr>Times New Roman</vt:lpstr>
      <vt:lpstr>Office Theme</vt:lpstr>
      <vt:lpstr>Chapter 14</vt:lpstr>
      <vt:lpstr>Case Study: Describing Relationships – Scatterplots and Correlation 1</vt:lpstr>
      <vt:lpstr>Case Study: Describing Relationships – Scatterplots and Correlation 2</vt:lpstr>
      <vt:lpstr>Case Study: Describing Relationships – Scatterplots and Correlation 3</vt:lpstr>
      <vt:lpstr>Case Study: Describing Relationships – Scatterplots and Correlation 4</vt:lpstr>
      <vt:lpstr>Case Study: Describing Relationships – Scatterplots and Correlation 5</vt:lpstr>
      <vt:lpstr>Case Study: Describing Relationships – Scatterplots and Correlation 6</vt:lpstr>
      <vt:lpstr>Relationships among Variables 1 </vt:lpstr>
      <vt:lpstr>Relationships among Variables 2 </vt:lpstr>
      <vt:lpstr>Example: Food Nutrition </vt:lpstr>
      <vt:lpstr>Example: Food Nutrition 2 </vt:lpstr>
      <vt:lpstr>Scatterplots </vt:lpstr>
      <vt:lpstr>Example: Health and wealth 1 </vt:lpstr>
      <vt:lpstr>Example: Health and wealth 2 </vt:lpstr>
      <vt:lpstr>Example: Health and wealth 3 </vt:lpstr>
      <vt:lpstr>Example: Health and wealth 4 </vt:lpstr>
      <vt:lpstr>Interpreting Scatterplots 1 </vt:lpstr>
      <vt:lpstr>Interpreting Scatterplots 2 </vt:lpstr>
      <vt:lpstr>Example: Scatterplots 1 </vt:lpstr>
      <vt:lpstr>Example: Scatterplots 2 </vt:lpstr>
      <vt:lpstr>Example: Scatterplots 3 </vt:lpstr>
      <vt:lpstr>Example: Multiple Variables </vt:lpstr>
      <vt:lpstr>Correlation 1 </vt:lpstr>
      <vt:lpstr>Correlation 2 </vt:lpstr>
      <vt:lpstr>Correlation 3 </vt:lpstr>
      <vt:lpstr>Understanding Correlation 1 </vt:lpstr>
      <vt:lpstr>Understanding Correlation 2 </vt:lpstr>
      <vt:lpstr>Understanding Correlation 3 </vt:lpstr>
      <vt:lpstr>Understanding Correlation 4 </vt:lpstr>
      <vt:lpstr>Statistics in Summary 1 </vt:lpstr>
      <vt:lpstr>Statistics in Summary 2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Leslie Hendrix</dc:creator>
  <cp:lastModifiedBy>Newton, Andy</cp:lastModifiedBy>
  <cp:revision>520</cp:revision>
  <cp:lastPrinted>2011-08-21T16:22:14Z</cp:lastPrinted>
  <dcterms:created xsi:type="dcterms:W3CDTF">2009-09-07T22:06:52Z</dcterms:created>
  <dcterms:modified xsi:type="dcterms:W3CDTF">2019-09-19T18:06:46Z</dcterms:modified>
</cp:coreProperties>
</file>