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B00000"/>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31" autoAdjust="0"/>
    <p:restoredTop sz="75720" autoAdjust="0"/>
  </p:normalViewPr>
  <p:slideViewPr>
    <p:cSldViewPr>
      <p:cViewPr varScale="1">
        <p:scale>
          <a:sx n="54" d="100"/>
          <a:sy n="54" d="100"/>
        </p:scale>
        <p:origin x="99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BA05FF64-E820-4319-AEEA-2E56FFCE1920}" type="datetimeFigureOut">
              <a:rPr lang="en-US"/>
              <a:pPr>
                <a:defRPr/>
              </a:pPr>
              <a:t>10/7/2019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34D97E66-6620-46ED-9B46-5210B7B303C6}" type="slidenum">
              <a:rPr lang="en-US"/>
              <a:pPr>
                <a:defRPr/>
              </a:pPr>
              <a:t>‹#›</a:t>
            </a:fld>
            <a:endParaRPr lang="en-US"/>
          </a:p>
        </p:txBody>
      </p:sp>
    </p:spTree>
    <p:extLst>
      <p:ext uri="{BB962C8B-B14F-4D97-AF65-F5344CB8AC3E}">
        <p14:creationId xmlns:p14="http://schemas.microsoft.com/office/powerpoint/2010/main" val="881595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2A9077F5-AFBB-4A70-8354-93C92FCC32E3}" type="datetimeFigureOut">
              <a:rPr lang="en-US"/>
              <a:pPr>
                <a:defRPr/>
              </a:pPr>
              <a:t>10/7/2019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F5D1F03A-9846-4FB9-9217-5705015DB0DB}" type="slidenum">
              <a:rPr lang="en-US"/>
              <a:pPr>
                <a:defRPr/>
              </a:pPr>
              <a:t>‹#›</a:t>
            </a:fld>
            <a:endParaRPr lang="en-US"/>
          </a:p>
        </p:txBody>
      </p:sp>
    </p:spTree>
    <p:extLst>
      <p:ext uri="{BB962C8B-B14F-4D97-AF65-F5344CB8AC3E}">
        <p14:creationId xmlns:p14="http://schemas.microsoft.com/office/powerpoint/2010/main" val="27596573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E015D9-22C2-4A6B-9F48-3FBECC1BEABC}"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175596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70299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73330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3270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71017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81418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69832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83177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9145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07201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2132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1839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809698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267622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568769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79894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63237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35736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570062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75847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366559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01018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20766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561889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542752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921712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152069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76338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853320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85273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772165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229583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655874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98646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12414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5876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396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56899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5789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D4A1FB-CCC7-47B9-BBDB-941C9D5D0568}"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865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609600"/>
            <a:ext cx="3429000" cy="3200399"/>
          </a:xfrm>
        </p:spPr>
        <p:txBody>
          <a:bodyPr/>
          <a:lstStyle/>
          <a:p>
            <a:r>
              <a:rPr lang="en-US"/>
              <a:t>Click to edit Master title style</a:t>
            </a:r>
          </a:p>
        </p:txBody>
      </p:sp>
      <p:sp>
        <p:nvSpPr>
          <p:cNvPr id="3" name="Subtitle 2"/>
          <p:cNvSpPr>
            <a:spLocks noGrp="1"/>
          </p:cNvSpPr>
          <p:nvPr>
            <p:ph type="subTitle" idx="1"/>
          </p:nvPr>
        </p:nvSpPr>
        <p:spPr>
          <a:xfrm>
            <a:off x="5638800" y="3962400"/>
            <a:ext cx="34290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81134D3-FA67-45ED-8492-414F4716527B}"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4EEEB4E-1D38-4A5A-AC40-995A4B28922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1232E9C-DC47-40DF-A3A0-EEB7DA4DF98D}"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02D572C-89E0-4478-A4DF-CF5AFEC381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371BC79-2025-45EC-B143-1679FDD530F1}"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AD01DB0-0971-446C-AD0F-E84A133A61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7711E17-5E28-4FAA-8BCA-DD358FA52D8F}"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3D2CC0C-56E9-492E-BD69-D3312FDA6B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3580A3-3E35-4401-8AFD-D6AEC79E8935}"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A9B8100-2ADB-4486-BCDE-C11BAFD106F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0B83FE6-7B5C-4E74-9A02-A7434D0A5009}"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D2230E1-D3C6-44C7-904E-58C26E1DD71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AFDC602-3137-4B0A-BE96-FC36341D8077}" type="datetimeFigureOut">
              <a:rPr lang="en-US"/>
              <a:pPr>
                <a:defRPr/>
              </a:pPr>
              <a:t>10/7/2019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65B1F45-42D8-4F59-9938-BEF655B572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216240E-5877-43DB-89A6-FC796AD947B1}" type="datetimeFigureOut">
              <a:rPr lang="en-US"/>
              <a:pPr>
                <a:defRPr/>
              </a:pPr>
              <a:t>10/7/2019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01A8642-BE80-4998-9DB0-BDADE84C419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9AC11C3E-E17B-4978-A02A-4EF5302512D2}" type="datetimeFigureOut">
              <a:rPr lang="en-US"/>
              <a:pPr>
                <a:defRPr/>
              </a:pPr>
              <a:t>10/7/2019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418280C-9228-4253-AF7B-BDC58FBD5F5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1B70E1C-C47B-49F4-8BF3-F0A9845E49DD}"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C1A92BF-CB42-4872-B31C-67DA2E13EC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B26D01B-7A65-4B95-9429-6C55B8421132}"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9A9B1D3-EE68-4342-8E5C-C5961E08052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9A79A5F1-6B99-4ED2-8F84-149499A60912}"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295400" y="762000"/>
            <a:ext cx="6934200" cy="1676400"/>
          </a:xfrm>
        </p:spPr>
        <p:txBody>
          <a:bodyPr/>
          <a:lstStyle/>
          <a:p>
            <a:r>
              <a:rPr lang="en-US" sz="7200" dirty="0"/>
              <a:t>Chapter 16</a:t>
            </a:r>
          </a:p>
        </p:txBody>
      </p:sp>
      <p:sp>
        <p:nvSpPr>
          <p:cNvPr id="15362" name="Subtitle 2"/>
          <p:cNvSpPr>
            <a:spLocks noGrp="1"/>
          </p:cNvSpPr>
          <p:nvPr>
            <p:ph type="subTitle" idx="1"/>
          </p:nvPr>
        </p:nvSpPr>
        <p:spPr>
          <a:xfrm>
            <a:off x="2933700" y="2667000"/>
            <a:ext cx="3657600" cy="2971800"/>
          </a:xfrm>
        </p:spPr>
        <p:txBody>
          <a:bodyPr/>
          <a:lstStyle/>
          <a:p>
            <a:r>
              <a:rPr lang="en-US" sz="2800" dirty="0">
                <a:solidFill>
                  <a:schemeClr val="tx1"/>
                </a:solidFill>
              </a:rPr>
              <a:t>The Consumer Price Index </a:t>
            </a:r>
            <a:r>
              <a:rPr lang="en-US" sz="2800" dirty="0" smtClean="0">
                <a:solidFill>
                  <a:schemeClr val="tx1"/>
                </a:solidFill>
              </a:rPr>
              <a:t>and </a:t>
            </a:r>
            <a:r>
              <a:rPr lang="en-US" sz="2800" dirty="0">
                <a:solidFill>
                  <a:schemeClr val="tx1"/>
                </a:solidFill>
              </a:rPr>
              <a:t>Government Statistics</a:t>
            </a:r>
          </a:p>
          <a:p>
            <a:endParaRPr lang="en-US" sz="2800" dirty="0">
              <a:solidFill>
                <a:schemeClr val="tx1"/>
              </a:solidFill>
            </a:endParaRPr>
          </a:p>
          <a:p>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a:solidFill>
                  <a:schemeClr val="accent1"/>
                </a:solidFill>
              </a:rPr>
              <a:t>Index Numbers 4</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3970318"/>
          </a:xfrm>
          <a:prstGeom prst="rect">
            <a:avLst/>
          </a:prstGeom>
        </p:spPr>
        <p:txBody>
          <a:bodyPr>
            <a:spAutoFit/>
          </a:bodyPr>
          <a:lstStyle/>
          <a:p>
            <a:pPr fontAlgn="auto">
              <a:spcBef>
                <a:spcPts val="0"/>
              </a:spcBef>
              <a:spcAft>
                <a:spcPts val="0"/>
              </a:spcAft>
              <a:defRPr/>
            </a:pPr>
            <a:r>
              <a:rPr lang="en-US" sz="2800" dirty="0"/>
              <a:t>An index number just gives the current value as a percent of the base value. </a:t>
            </a:r>
          </a:p>
          <a:p>
            <a:pPr fontAlgn="auto">
              <a:spcBef>
                <a:spcPts val="0"/>
              </a:spcBef>
              <a:spcAft>
                <a:spcPts val="0"/>
              </a:spcAft>
              <a:defRPr/>
            </a:pPr>
            <a:endParaRPr lang="en-US" sz="2800" dirty="0"/>
          </a:p>
          <a:p>
            <a:pPr fontAlgn="auto">
              <a:spcBef>
                <a:spcPts val="0"/>
              </a:spcBef>
              <a:spcAft>
                <a:spcPts val="0"/>
              </a:spcAft>
              <a:defRPr/>
            </a:pPr>
            <a:r>
              <a:rPr lang="en-US" sz="2800" dirty="0"/>
              <a:t>Index number 271.1 means 271.1% of the base value, or a 171.1% increase from the base value. </a:t>
            </a:r>
          </a:p>
          <a:p>
            <a:pPr fontAlgn="auto">
              <a:spcBef>
                <a:spcPts val="0"/>
              </a:spcBef>
              <a:spcAft>
                <a:spcPts val="0"/>
              </a:spcAft>
              <a:defRPr/>
            </a:pPr>
            <a:endParaRPr lang="en-US" sz="2800" dirty="0"/>
          </a:p>
          <a:p>
            <a:pPr fontAlgn="auto">
              <a:spcBef>
                <a:spcPts val="0"/>
              </a:spcBef>
              <a:spcAft>
                <a:spcPts val="0"/>
              </a:spcAft>
              <a:defRPr/>
            </a:pPr>
            <a:r>
              <a:rPr lang="en-US" sz="2800" dirty="0"/>
              <a:t>Index number 57 means that the current value is 57% of the base, a 43% decrease.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7471437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Fixed Market Basket Price Indexes</a:t>
            </a:r>
            <a:br>
              <a:rPr lang="en-US" sz="3600" b="1" dirty="0">
                <a:solidFill>
                  <a:schemeClr val="accent1"/>
                </a:solidFill>
              </a:rPr>
            </a:br>
            <a:endParaRPr lang="en-US" sz="3600" dirty="0"/>
          </a:p>
        </p:txBody>
      </p:sp>
      <p:sp>
        <p:nvSpPr>
          <p:cNvPr id="8" name="Rectangle 7"/>
          <p:cNvSpPr/>
          <p:nvPr/>
        </p:nvSpPr>
        <p:spPr>
          <a:xfrm>
            <a:off x="301752" y="1463040"/>
            <a:ext cx="8759952" cy="3785652"/>
          </a:xfrm>
          <a:prstGeom prst="rect">
            <a:avLst/>
          </a:prstGeom>
        </p:spPr>
        <p:txBody>
          <a:bodyPr wrap="square">
            <a:spAutoFit/>
          </a:bodyPr>
          <a:lstStyle/>
          <a:p>
            <a:pPr fontAlgn="auto">
              <a:spcBef>
                <a:spcPts val="0"/>
              </a:spcBef>
              <a:spcAft>
                <a:spcPts val="0"/>
              </a:spcAft>
              <a:defRPr/>
            </a:pPr>
            <a:r>
              <a:rPr lang="en-US" sz="2400" dirty="0"/>
              <a:t>Why say, “The Consumer Price Index (1982–84 = 100) stood at 238.7 in July 2015,” instead of “Consumer prices rose 138.7% between the 1982–84 average and July 2015”? </a:t>
            </a:r>
          </a:p>
          <a:p>
            <a:pPr fontAlgn="auto">
              <a:spcBef>
                <a:spcPts val="0"/>
              </a:spcBef>
              <a:spcAft>
                <a:spcPts val="0"/>
              </a:spcAft>
              <a:defRPr/>
            </a:pPr>
            <a:endParaRPr lang="en-US" sz="2400" dirty="0"/>
          </a:p>
          <a:p>
            <a:pPr fontAlgn="auto">
              <a:spcBef>
                <a:spcPts val="0"/>
              </a:spcBef>
              <a:spcAft>
                <a:spcPts val="0"/>
              </a:spcAft>
              <a:defRPr/>
            </a:pPr>
            <a:r>
              <a:rPr lang="en-US" sz="2400" dirty="0"/>
              <a:t>The term </a:t>
            </a:r>
            <a:r>
              <a:rPr lang="en-US" sz="2400" i="1" dirty="0"/>
              <a:t>index number </a:t>
            </a:r>
            <a:r>
              <a:rPr lang="en-US" sz="2400" dirty="0"/>
              <a:t>usually means more than a measure of change relative to a base. It also tells us the kind of variable whose change we measure. </a:t>
            </a:r>
          </a:p>
          <a:p>
            <a:pPr fontAlgn="auto">
              <a:spcBef>
                <a:spcPts val="0"/>
              </a:spcBef>
              <a:spcAft>
                <a:spcPts val="0"/>
              </a:spcAft>
              <a:defRPr/>
            </a:pPr>
            <a:endParaRPr lang="en-US" sz="2400" dirty="0"/>
          </a:p>
          <a:p>
            <a:pPr fontAlgn="auto">
              <a:spcBef>
                <a:spcPts val="0"/>
              </a:spcBef>
              <a:spcAft>
                <a:spcPts val="0"/>
              </a:spcAft>
              <a:defRPr/>
            </a:pPr>
            <a:r>
              <a:rPr lang="en-US" sz="2400" dirty="0"/>
              <a:t>That variable is a weighted average of several quantities, with fixed weights. Let’s illustrate the idea by a simple price index. </a:t>
            </a:r>
          </a:p>
        </p:txBody>
      </p:sp>
    </p:spTree>
    <p:extLst>
      <p:ext uri="{BB962C8B-B14F-4D97-AF65-F5344CB8AC3E}">
        <p14:creationId xmlns:p14="http://schemas.microsoft.com/office/powerpoint/2010/main" val="5027253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The mountain man </a:t>
            </a:r>
            <a:br>
              <a:rPr lang="en-US" sz="3600" b="1" dirty="0">
                <a:solidFill>
                  <a:schemeClr val="accent1"/>
                </a:solidFill>
              </a:rPr>
            </a:br>
            <a:r>
              <a:rPr lang="en-US" sz="3600" b="1" dirty="0">
                <a:solidFill>
                  <a:schemeClr val="accent1"/>
                </a:solidFill>
              </a:rPr>
              <a:t>price index 1</a:t>
            </a:r>
            <a:endParaRPr lang="en-US" sz="3600" dirty="0"/>
          </a:p>
        </p:txBody>
      </p:sp>
      <p:sp>
        <p:nvSpPr>
          <p:cNvPr id="8" name="Rectangle 7"/>
          <p:cNvSpPr/>
          <p:nvPr/>
        </p:nvSpPr>
        <p:spPr>
          <a:xfrm>
            <a:off x="301752" y="1737360"/>
            <a:ext cx="8759952" cy="1200329"/>
          </a:xfrm>
          <a:prstGeom prst="rect">
            <a:avLst/>
          </a:prstGeom>
        </p:spPr>
        <p:txBody>
          <a:bodyPr>
            <a:spAutoFit/>
          </a:bodyPr>
          <a:lstStyle/>
          <a:p>
            <a:pPr fontAlgn="auto">
              <a:spcBef>
                <a:spcPts val="0"/>
              </a:spcBef>
              <a:spcAft>
                <a:spcPts val="0"/>
              </a:spcAft>
              <a:defRPr/>
            </a:pPr>
            <a:r>
              <a:rPr lang="en-US" sz="2400" dirty="0"/>
              <a:t>Bill Smith lives in a cabin and strives for self-sufficiency. He buys only salt, kerosene, and the services of a professional welder. Here are Bill’s purchases in 1990, the base period. </a:t>
            </a:r>
          </a:p>
        </p:txBody>
      </p:sp>
      <p:pic>
        <p:nvPicPr>
          <p:cNvPr id="2" name="Picture 1" descr="The table shows 4 rows and 4 columns. The row 1 header values are Good or Service, 1990 quantity, 1990 price, 1990 cost. The second row shows values salt, 100 pounds, $0.50 per pound, $50.00. The third row shows values kerosene, 50 gallons, $0.80 per gallon, $40. The fourth row shows values Welding, 10 hours, $13.00 an hour, $130. The total cost of the column 1990 cost is $220."/>
          <p:cNvPicPr>
            <a:picLocks noChangeAspect="1"/>
          </p:cNvPicPr>
          <p:nvPr/>
        </p:nvPicPr>
        <p:blipFill>
          <a:blip r:embed="rId3" cstate="print"/>
          <a:stretch>
            <a:fillRect/>
          </a:stretch>
        </p:blipFill>
        <p:spPr>
          <a:xfrm>
            <a:off x="152400" y="3108960"/>
            <a:ext cx="8848725" cy="3297474"/>
          </a:xfrm>
          <a:prstGeom prst="rect">
            <a:avLst/>
          </a:prstGeom>
        </p:spPr>
      </p:pic>
    </p:spTree>
    <p:extLst>
      <p:ext uri="{BB962C8B-B14F-4D97-AF65-F5344CB8AC3E}">
        <p14:creationId xmlns:p14="http://schemas.microsoft.com/office/powerpoint/2010/main" val="630035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The mountain man </a:t>
            </a:r>
            <a:br>
              <a:rPr lang="en-US" sz="3600" b="1" dirty="0">
                <a:solidFill>
                  <a:schemeClr val="accent1"/>
                </a:solidFill>
              </a:rPr>
            </a:br>
            <a:r>
              <a:rPr lang="en-US" sz="3600" b="1" dirty="0">
                <a:solidFill>
                  <a:schemeClr val="accent1"/>
                </a:solidFill>
              </a:rPr>
              <a:t>price index 2</a:t>
            </a:r>
            <a:endParaRPr lang="en-US" sz="3600" dirty="0"/>
          </a:p>
        </p:txBody>
      </p:sp>
      <p:sp>
        <p:nvSpPr>
          <p:cNvPr id="8" name="Rectangle 7"/>
          <p:cNvSpPr/>
          <p:nvPr/>
        </p:nvSpPr>
        <p:spPr>
          <a:xfrm>
            <a:off x="301752" y="1737360"/>
            <a:ext cx="8759952" cy="1569660"/>
          </a:xfrm>
          <a:prstGeom prst="rect">
            <a:avLst/>
          </a:prstGeom>
        </p:spPr>
        <p:txBody>
          <a:bodyPr>
            <a:spAutoFit/>
          </a:bodyPr>
          <a:lstStyle/>
          <a:p>
            <a:pPr fontAlgn="auto">
              <a:spcBef>
                <a:spcPts val="0"/>
              </a:spcBef>
              <a:spcAft>
                <a:spcPts val="0"/>
              </a:spcAft>
              <a:defRPr/>
            </a:pPr>
            <a:r>
              <a:rPr lang="en-US" sz="2400" dirty="0"/>
              <a:t>The total cost of Bill’s collection of goods and services in 1990 was $220. To find the “Mountain Man Price Index” for 2015, we use 2015 prices to calculate the 2015 cost of this same collection of goods and services. Here is the calculation:</a:t>
            </a:r>
          </a:p>
        </p:txBody>
      </p:sp>
      <p:pic>
        <p:nvPicPr>
          <p:cNvPr id="3" name="Picture 2" descr="The table shows 4 rows and 4 columns. The row 1 header values are Good or Service, 1990 quantity, 2015 price, 2015 cost. The second row shows values salt, 100 pounds, $0.65 per pound, $65.00. The third row shows values kerosene, 50 gallons, $1.50 per gallon, $75. The fourth row shows values Welding, 10 hours, $23.00 an hour, $230. The total cost of the column 2015 cost is $370."/>
          <p:cNvPicPr>
            <a:picLocks noChangeAspect="1"/>
          </p:cNvPicPr>
          <p:nvPr/>
        </p:nvPicPr>
        <p:blipFill>
          <a:blip r:embed="rId3" cstate="print"/>
          <a:stretch>
            <a:fillRect/>
          </a:stretch>
        </p:blipFill>
        <p:spPr>
          <a:xfrm>
            <a:off x="335317" y="3429000"/>
            <a:ext cx="8473367" cy="3017520"/>
          </a:xfrm>
          <a:prstGeom prst="rect">
            <a:avLst/>
          </a:prstGeom>
        </p:spPr>
      </p:pic>
    </p:spTree>
    <p:extLst>
      <p:ext uri="{BB962C8B-B14F-4D97-AF65-F5344CB8AC3E}">
        <p14:creationId xmlns:p14="http://schemas.microsoft.com/office/powerpoint/2010/main" val="11291327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solidFill>
                  <a:schemeClr val="accent1"/>
                </a:solidFill>
              </a:rPr>
              <a:t>Example: The mountain man </a:t>
            </a:r>
            <a:br>
              <a:rPr lang="en-US" sz="3600" b="1" dirty="0">
                <a:solidFill>
                  <a:schemeClr val="accent1"/>
                </a:solidFill>
              </a:rPr>
            </a:br>
            <a:r>
              <a:rPr lang="en-US" sz="3600" b="1" dirty="0">
                <a:solidFill>
                  <a:schemeClr val="accent1"/>
                </a:solidFill>
              </a:rPr>
              <a:t>price index 3</a:t>
            </a:r>
            <a:endParaRPr lang="en-US" sz="3600" dirty="0"/>
          </a:p>
        </p:txBody>
      </p:sp>
      <mc:AlternateContent xmlns:mc="http://schemas.openxmlformats.org/markup-compatibility/2006" xmlns:a14="http://schemas.microsoft.com/office/drawing/2010/main">
        <mc:Choice Requires="a14">
          <p:sp>
            <p:nvSpPr>
              <p:cNvPr id="2" name="Rectangle 1"/>
              <p:cNvSpPr/>
              <p:nvPr/>
            </p:nvSpPr>
            <p:spPr>
              <a:xfrm>
                <a:off x="381000" y="4480560"/>
                <a:ext cx="8534400" cy="1894173"/>
              </a:xfrm>
              <a:prstGeom prst="rect">
                <a:avLst/>
              </a:prstGeom>
            </p:spPr>
            <p:txBody>
              <a:bodyPr wrap="square">
                <a:spAutoFit/>
              </a:bodyPr>
              <a:lstStyle/>
              <a:p>
                <a:r>
                  <a:rPr lang="en-US" sz="2400" dirty="0"/>
                  <a:t>The same goods and services that cost $220 in 1990 cost $370 in 2015. So the Mountain Man Price Index (1990 = 100) for 2015 is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𝑖𝑛𝑑𝑒𝑥</m:t>
                      </m:r>
                      <m:r>
                        <a:rPr lang="en-US" sz="2400" b="0" i="1" smtClean="0">
                          <a:latin typeface="Cambria Math" panose="02040503050406030204" pitchFamily="18" charset="0"/>
                        </a:rPr>
                        <m:t> </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370</m:t>
                          </m:r>
                        </m:num>
                        <m:den>
                          <m:r>
                            <a:rPr lang="en-US" sz="2400" b="0" i="1" smtClean="0">
                              <a:latin typeface="Cambria Math" panose="02040503050406030204" pitchFamily="18" charset="0"/>
                            </a:rPr>
                            <m:t>220</m:t>
                          </m:r>
                        </m:den>
                      </m:f>
                      <m:r>
                        <a:rPr lang="en-US" sz="2400" b="0" i="1" smtClean="0">
                          <a:latin typeface="Cambria Math" panose="02040503050406030204" pitchFamily="18" charset="0"/>
                          <a:ea typeface="Cambria Math" panose="02040503050406030204" pitchFamily="18" charset="0"/>
                        </a:rPr>
                        <m:t>×100=168.2</m:t>
                      </m:r>
                    </m:oMath>
                  </m:oMathPara>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381000" y="4480560"/>
                <a:ext cx="8534400" cy="1894173"/>
              </a:xfrm>
              <a:prstGeom prst="rect">
                <a:avLst/>
              </a:prstGeom>
              <a:blipFill rotWithShape="0">
                <a:blip r:embed="rId3"/>
                <a:stretch>
                  <a:fillRect l="-1143" t="-2251" r="-1071"/>
                </a:stretch>
              </a:blipFill>
            </p:spPr>
            <p:txBody>
              <a:bodyPr/>
              <a:lstStyle/>
              <a:p>
                <a:r>
                  <a:rPr lang="en-US">
                    <a:noFill/>
                  </a:rPr>
                  <a:t> </a:t>
                </a:r>
              </a:p>
            </p:txBody>
          </p:sp>
        </mc:Fallback>
      </mc:AlternateContent>
      <p:pic>
        <p:nvPicPr>
          <p:cNvPr id="3" name="Picture 2" descr="The table shows 4 rows and 4 columns. The row 1 header values are Good or Service, 1990 quantity, 2015 price, 2015 cost. The second row shows values salt, 100 pounds, $0.65 per pound, $65.00. The third row shows values kerosene, 50 gallons, $1.50 per gallon, $75. The fourth row shows values Welding, 10 hours, $23.00 an hour, $230. The total cost of the column 2015 cost is $370."/>
          <p:cNvPicPr>
            <a:picLocks noChangeAspect="1"/>
          </p:cNvPicPr>
          <p:nvPr/>
        </p:nvPicPr>
        <p:blipFill>
          <a:blip r:embed="rId4" cstate="print"/>
          <a:stretch>
            <a:fillRect/>
          </a:stretch>
        </p:blipFill>
        <p:spPr>
          <a:xfrm>
            <a:off x="457200" y="1463040"/>
            <a:ext cx="8216598" cy="2926080"/>
          </a:xfrm>
          <a:prstGeom prst="rect">
            <a:avLst/>
          </a:prstGeom>
        </p:spPr>
      </p:pic>
    </p:spTree>
    <p:extLst>
      <p:ext uri="{BB962C8B-B14F-4D97-AF65-F5344CB8AC3E}">
        <p14:creationId xmlns:p14="http://schemas.microsoft.com/office/powerpoint/2010/main" val="11187431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Index Numbers 5</a:t>
            </a:r>
            <a:br>
              <a:rPr lang="en-US" sz="3600" b="1" dirty="0">
                <a:solidFill>
                  <a:schemeClr val="accent1"/>
                </a:solidFill>
              </a:rPr>
            </a:br>
            <a:endParaRPr lang="en-US" sz="3600" dirty="0"/>
          </a:p>
        </p:txBody>
      </p:sp>
      <p:sp>
        <p:nvSpPr>
          <p:cNvPr id="2" name="Rectangle 1"/>
          <p:cNvSpPr/>
          <p:nvPr/>
        </p:nvSpPr>
        <p:spPr>
          <a:xfrm>
            <a:off x="301752" y="1097280"/>
            <a:ext cx="8759952" cy="5262979"/>
          </a:xfrm>
          <a:prstGeom prst="rect">
            <a:avLst/>
          </a:prstGeom>
        </p:spPr>
        <p:txBody>
          <a:bodyPr wrap="square">
            <a:spAutoFit/>
          </a:bodyPr>
          <a:lstStyle/>
          <a:p>
            <a:r>
              <a:rPr lang="en-US" sz="2800" dirty="0"/>
              <a:t>The point of the previous example is that we follow the cost of the </a:t>
            </a:r>
            <a:r>
              <a:rPr lang="en-US" sz="2800" i="1" dirty="0"/>
              <a:t>same</a:t>
            </a:r>
            <a:r>
              <a:rPr lang="en-US" sz="2800" dirty="0"/>
              <a:t> collection of goods and services over time. </a:t>
            </a:r>
          </a:p>
          <a:p>
            <a:endParaRPr lang="en-US" sz="2800" dirty="0"/>
          </a:p>
          <a:p>
            <a:r>
              <a:rPr lang="en-US" sz="2800" dirty="0"/>
              <a:t>It may be that Bill refused to hire the welder in 2015 because he could not afford him. No matter; the index number uses the 1990 quantities, ignoring any changes in Bill’s purchases between 1990 and 2015.</a:t>
            </a:r>
          </a:p>
          <a:p>
            <a:endParaRPr lang="en-US" sz="2800" dirty="0"/>
          </a:p>
          <a:p>
            <a:r>
              <a:rPr lang="en-US" sz="2800" dirty="0"/>
              <a:t>We call the collection of goods and services whose total cost we follow a </a:t>
            </a:r>
            <a:r>
              <a:rPr lang="en-US" sz="2800" b="1" dirty="0">
                <a:solidFill>
                  <a:srgbClr val="8B0000"/>
                </a:solidFill>
              </a:rPr>
              <a:t>market basket</a:t>
            </a:r>
            <a:r>
              <a:rPr lang="en-US" sz="2800" dirty="0"/>
              <a:t>. The index number is then a </a:t>
            </a:r>
            <a:r>
              <a:rPr lang="en-US" sz="2800" b="1" dirty="0">
                <a:solidFill>
                  <a:srgbClr val="8B0000"/>
                </a:solidFill>
              </a:rPr>
              <a:t>fixed market basket price index</a:t>
            </a:r>
            <a:r>
              <a:rPr lang="en-US" sz="2800" dirty="0"/>
              <a:t>.</a:t>
            </a:r>
          </a:p>
        </p:txBody>
      </p:sp>
    </p:spTree>
    <p:extLst>
      <p:ext uri="{BB962C8B-B14F-4D97-AF65-F5344CB8AC3E}">
        <p14:creationId xmlns:p14="http://schemas.microsoft.com/office/powerpoint/2010/main" val="15320085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a:solidFill>
                  <a:schemeClr val="accent1"/>
                </a:solidFill>
              </a:rPr>
              <a:t>Index Numbers 6</a:t>
            </a:r>
            <a:r>
              <a:rPr lang="en-US" sz="3600" b="1" dirty="0">
                <a:solidFill>
                  <a:schemeClr val="accent1"/>
                </a:solidFill>
              </a:rPr>
              <a:t/>
            </a:r>
            <a:br>
              <a:rPr lang="en-US" sz="3600" b="1" dirty="0">
                <a:solidFill>
                  <a:schemeClr val="accent1"/>
                </a:solidFill>
              </a:rPr>
            </a:br>
            <a:endParaRPr lang="en-US" sz="3600" dirty="0"/>
          </a:p>
        </p:txBody>
      </p:sp>
      <p:sp>
        <p:nvSpPr>
          <p:cNvPr id="2" name="Rectangle 1"/>
          <p:cNvSpPr/>
          <p:nvPr/>
        </p:nvSpPr>
        <p:spPr>
          <a:xfrm>
            <a:off x="301752" y="1554480"/>
            <a:ext cx="8759952" cy="3539430"/>
          </a:xfrm>
          <a:prstGeom prst="rect">
            <a:avLst/>
          </a:prstGeom>
        </p:spPr>
        <p:txBody>
          <a:bodyPr wrap="square">
            <a:spAutoFit/>
          </a:bodyPr>
          <a:lstStyle/>
          <a:p>
            <a:r>
              <a:rPr lang="en-US" sz="2800" dirty="0"/>
              <a:t>A </a:t>
            </a:r>
            <a:r>
              <a:rPr lang="en-US" sz="2800" b="1" dirty="0">
                <a:solidFill>
                  <a:srgbClr val="8B0000"/>
                </a:solidFill>
              </a:rPr>
              <a:t>fixed market basket price index</a:t>
            </a:r>
            <a:r>
              <a:rPr lang="en-US" sz="2800" dirty="0"/>
              <a:t> is an index number for the total cost of a fixed collection of goods and services. </a:t>
            </a:r>
          </a:p>
          <a:p>
            <a:endParaRPr lang="en-US" sz="2800" dirty="0"/>
          </a:p>
          <a:p>
            <a:r>
              <a:rPr lang="en-US" sz="2800" dirty="0"/>
              <a:t>The basic idea of a fixed market basket price index is that the weight given to each component (salt, kerosene, welding) remains fixed over time. </a:t>
            </a:r>
          </a:p>
          <a:p>
            <a:endParaRPr lang="en-US" sz="2800" dirty="0"/>
          </a:p>
        </p:txBody>
      </p:sp>
    </p:spTree>
    <p:extLst>
      <p:ext uri="{BB962C8B-B14F-4D97-AF65-F5344CB8AC3E}">
        <p14:creationId xmlns:p14="http://schemas.microsoft.com/office/powerpoint/2010/main" val="31206303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a:solidFill>
                  <a:schemeClr val="accent1"/>
                </a:solidFill>
              </a:rPr>
              <a:t>Index Numbers 7</a:t>
            </a:r>
            <a:r>
              <a:rPr lang="en-US" sz="3600" b="1" dirty="0">
                <a:solidFill>
                  <a:schemeClr val="accent1"/>
                </a:solidFill>
              </a:rPr>
              <a:t/>
            </a:r>
            <a:br>
              <a:rPr lang="en-US" sz="3600" b="1" dirty="0">
                <a:solidFill>
                  <a:schemeClr val="accent1"/>
                </a:solidFill>
              </a:rPr>
            </a:br>
            <a:endParaRPr lang="en-US" sz="3600" dirty="0"/>
          </a:p>
        </p:txBody>
      </p:sp>
      <p:sp>
        <p:nvSpPr>
          <p:cNvPr id="2" name="Rectangle 1"/>
          <p:cNvSpPr/>
          <p:nvPr/>
        </p:nvSpPr>
        <p:spPr>
          <a:xfrm>
            <a:off x="301752" y="1188720"/>
            <a:ext cx="8759952" cy="4832092"/>
          </a:xfrm>
          <a:prstGeom prst="rect">
            <a:avLst/>
          </a:prstGeom>
        </p:spPr>
        <p:txBody>
          <a:bodyPr wrap="square">
            <a:spAutoFit/>
          </a:bodyPr>
          <a:lstStyle/>
          <a:p>
            <a:r>
              <a:rPr lang="en-US" sz="2800" dirty="0"/>
              <a:t>The CPI is, in essence, a fixed market basket price index, with several hundred items that represent all consumer purchases. </a:t>
            </a:r>
          </a:p>
          <a:p>
            <a:endParaRPr lang="en-US" sz="2800" dirty="0"/>
          </a:p>
          <a:p>
            <a:r>
              <a:rPr lang="en-US" sz="2800" dirty="0"/>
              <a:t>Holding the market basket fixed allows a legitimate comparison of prices because we compare the prices of exactly the same items at each time. </a:t>
            </a:r>
          </a:p>
          <a:p>
            <a:endParaRPr lang="en-US" sz="2800" dirty="0"/>
          </a:p>
          <a:p>
            <a:r>
              <a:rPr lang="en-US" sz="2800" dirty="0"/>
              <a:t>As we will see, it also poses severe problems for the CPI.</a:t>
            </a:r>
          </a:p>
          <a:p>
            <a:endParaRPr lang="en-US" sz="2800" dirty="0"/>
          </a:p>
        </p:txBody>
      </p:sp>
    </p:spTree>
    <p:extLst>
      <p:ext uri="{BB962C8B-B14F-4D97-AF65-F5344CB8AC3E}">
        <p14:creationId xmlns:p14="http://schemas.microsoft.com/office/powerpoint/2010/main" val="12116084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Use the CPI 1</a:t>
            </a:r>
            <a:br>
              <a:rPr lang="en-US" sz="3600" b="1" dirty="0">
                <a:solidFill>
                  <a:schemeClr val="accent1"/>
                </a:solidFill>
              </a:rPr>
            </a:br>
            <a:endParaRPr lang="en-US" sz="3600" dirty="0"/>
          </a:p>
        </p:txBody>
      </p:sp>
      <p:sp>
        <p:nvSpPr>
          <p:cNvPr id="2" name="Rectangle 1"/>
          <p:cNvSpPr/>
          <p:nvPr/>
        </p:nvSpPr>
        <p:spPr>
          <a:xfrm>
            <a:off x="301752" y="1188720"/>
            <a:ext cx="8759952" cy="5262979"/>
          </a:xfrm>
          <a:prstGeom prst="rect">
            <a:avLst/>
          </a:prstGeom>
        </p:spPr>
        <p:txBody>
          <a:bodyPr wrap="square">
            <a:spAutoFit/>
          </a:bodyPr>
          <a:lstStyle/>
          <a:p>
            <a:r>
              <a:rPr lang="en-US" sz="2800" dirty="0"/>
              <a:t>For now, think of the CPI as an index number for the cost of everything that American consumers buy. </a:t>
            </a:r>
          </a:p>
          <a:p>
            <a:endParaRPr lang="en-US" sz="2800" dirty="0"/>
          </a:p>
          <a:p>
            <a:r>
              <a:rPr lang="en-US" sz="2800" dirty="0"/>
              <a:t>That the CPI for July 2015 was 238.7 means that we must spend $238.7 in July 2015 to buy goods and services that cost $100 in the 1982 to 1984 base period. </a:t>
            </a:r>
          </a:p>
          <a:p>
            <a:endParaRPr lang="en-US" sz="2800" dirty="0"/>
          </a:p>
          <a:p>
            <a:r>
              <a:rPr lang="en-US" sz="2800" dirty="0"/>
              <a:t>An index number for “the cost of everything” lets us compare dollar amounts from different years by converting all the amounts into dollars of the same year. </a:t>
            </a:r>
          </a:p>
        </p:txBody>
      </p:sp>
    </p:spTree>
    <p:extLst>
      <p:ext uri="{BB962C8B-B14F-4D97-AF65-F5344CB8AC3E}">
        <p14:creationId xmlns:p14="http://schemas.microsoft.com/office/powerpoint/2010/main" val="20526932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Use </a:t>
            </a:r>
            <a:r>
              <a:rPr lang="en-US" sz="3600" b="1">
                <a:solidFill>
                  <a:schemeClr val="accent1"/>
                </a:solidFill>
              </a:rPr>
              <a:t>the CPI 2</a:t>
            </a:r>
            <a:r>
              <a:rPr lang="en-US" sz="3600" b="1" dirty="0">
                <a:solidFill>
                  <a:schemeClr val="accent1"/>
                </a:solidFill>
              </a:rPr>
              <a:t/>
            </a:r>
            <a:br>
              <a:rPr lang="en-US" sz="3600" b="1" dirty="0">
                <a:solidFill>
                  <a:schemeClr val="accent1"/>
                </a:solidFill>
              </a:rPr>
            </a:br>
            <a:endParaRPr lang="en-US" sz="3600" dirty="0"/>
          </a:p>
        </p:txBody>
      </p:sp>
      <p:sp>
        <p:nvSpPr>
          <p:cNvPr id="2" name="Rectangle 1"/>
          <p:cNvSpPr/>
          <p:nvPr/>
        </p:nvSpPr>
        <p:spPr>
          <a:xfrm>
            <a:off x="266700" y="990600"/>
            <a:ext cx="8534400" cy="1323439"/>
          </a:xfrm>
          <a:prstGeom prst="rect">
            <a:avLst/>
          </a:prstGeom>
        </p:spPr>
        <p:txBody>
          <a:bodyPr wrap="square">
            <a:spAutoFit/>
          </a:bodyPr>
          <a:lstStyle/>
          <a:p>
            <a:r>
              <a:rPr lang="en-US" sz="2000" dirty="0"/>
              <a:t>Figure 16.1 is a line graph of the annual percent increase in CPI values. It shows that the periods from 1915 to 1920, the 1940s, and from 1975 to 1985 experienced high inflation. Although there is considerable variation, the annual percent increase is positive in most years. </a:t>
            </a:r>
          </a:p>
        </p:txBody>
      </p:sp>
      <p:pic>
        <p:nvPicPr>
          <p:cNvPr id="5" name="Picture 4" descr="A line graph represents increase in the Consumer Price Index from the years 1920 to 2020.  The years 1920, 1940, 1960, 1980, 2000, and 2020 are represented along the horizontal axis. The increase in C P I is represented along the vertical axis and its values range from negative 5 to 30. The curve originates at (1920, 10), passes through points (1940, 1), (1930, negative 2), (1960, 4), (1978, 27), (1980, 9), (2000, 4), and (2009, negative 1), and ends at (2020, 5).">
            <a:extLst>
              <a:ext uri="{FF2B5EF4-FFF2-40B4-BE49-F238E27FC236}">
                <a16:creationId xmlns:a16="http://schemas.microsoft.com/office/drawing/2014/main" xmlns="" id="{26393AA1-946C-44B0-9577-A016C6D2B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446151"/>
            <a:ext cx="4724400" cy="3680737"/>
          </a:xfrm>
          <a:prstGeom prst="rect">
            <a:avLst/>
          </a:prstGeom>
        </p:spPr>
      </p:pic>
    </p:spTree>
    <p:extLst>
      <p:ext uri="{BB962C8B-B14F-4D97-AF65-F5344CB8AC3E}">
        <p14:creationId xmlns:p14="http://schemas.microsoft.com/office/powerpoint/2010/main" val="24402092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The Consumer Price Index and Government Statistics 1</a:t>
            </a:r>
            <a:endParaRPr lang="en-US" sz="3600" dirty="0"/>
          </a:p>
        </p:txBody>
      </p:sp>
      <p:sp>
        <p:nvSpPr>
          <p:cNvPr id="8" name="Rectangle 7"/>
          <p:cNvSpPr/>
          <p:nvPr/>
        </p:nvSpPr>
        <p:spPr>
          <a:xfrm>
            <a:off x="301752" y="1737360"/>
            <a:ext cx="8759952" cy="3970318"/>
          </a:xfrm>
          <a:prstGeom prst="rect">
            <a:avLst/>
          </a:prstGeom>
        </p:spPr>
        <p:txBody>
          <a:bodyPr>
            <a:spAutoFit/>
          </a:bodyPr>
          <a:lstStyle/>
          <a:p>
            <a:pPr fontAlgn="auto">
              <a:spcBef>
                <a:spcPts val="0"/>
              </a:spcBef>
              <a:spcAft>
                <a:spcPts val="0"/>
              </a:spcAft>
              <a:defRPr/>
            </a:pPr>
            <a:r>
              <a:rPr lang="en-US" sz="2800" dirty="0"/>
              <a:t>The three career-home-run leaders are Barry Bonds (762 career home runs at the end of the 2007 season), Hank Aaron (755 career home runs), and Babe Ruth (714 career home runs). </a:t>
            </a:r>
          </a:p>
          <a:p>
            <a:pPr fontAlgn="auto">
              <a:spcBef>
                <a:spcPts val="0"/>
              </a:spcBef>
              <a:spcAft>
                <a:spcPts val="0"/>
              </a:spcAft>
              <a:defRPr/>
            </a:pPr>
            <a:endParaRPr lang="en-US" sz="2800" dirty="0"/>
          </a:p>
          <a:p>
            <a:pPr fontAlgn="auto">
              <a:spcBef>
                <a:spcPts val="0"/>
              </a:spcBef>
              <a:spcAft>
                <a:spcPts val="0"/>
              </a:spcAft>
              <a:defRPr/>
            </a:pPr>
            <a:r>
              <a:rPr lang="en-US" sz="2800" dirty="0" err="1"/>
              <a:t>Bonds’s</a:t>
            </a:r>
            <a:r>
              <a:rPr lang="en-US" sz="2800" dirty="0"/>
              <a:t> highest salary was $22,000,000 in 2005. Aaron’s highest salary was $250,000 in 1976. </a:t>
            </a:r>
          </a:p>
          <a:p>
            <a:pPr fontAlgn="auto">
              <a:spcBef>
                <a:spcPts val="0"/>
              </a:spcBef>
              <a:spcAft>
                <a:spcPts val="0"/>
              </a:spcAft>
              <a:defRPr/>
            </a:pPr>
            <a:r>
              <a:rPr lang="en-US" sz="2800" dirty="0"/>
              <a:t>Ruth’s highest salary was $80,000 in 1931.</a:t>
            </a:r>
            <a:endParaRPr lang="en-US" sz="2800" dirty="0">
              <a:latin typeface="+mj-lt"/>
            </a:endParaRPr>
          </a:p>
          <a:p>
            <a:pPr marL="514350" indent="-514350" fontAlgn="auto">
              <a:spcBef>
                <a:spcPts val="0"/>
              </a:spcBef>
              <a:spcAft>
                <a:spcPts val="0"/>
              </a:spcAft>
              <a:buFontTx/>
              <a:buAutoNum type="alphaUcPeriod"/>
              <a:defRPr/>
            </a:pPr>
            <a:endParaRPr lang="en-US" sz="2800" dirty="0">
              <a:latin typeface="+mj-l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Salaries of Professional Athletes</a:t>
            </a:r>
            <a:endParaRPr lang="en-US" sz="3600" dirty="0"/>
          </a:p>
        </p:txBody>
      </p:sp>
      <p:sp>
        <p:nvSpPr>
          <p:cNvPr id="2" name="Rectangle 1"/>
          <p:cNvSpPr/>
          <p:nvPr/>
        </p:nvSpPr>
        <p:spPr>
          <a:xfrm>
            <a:off x="301752" y="1737360"/>
            <a:ext cx="8759952" cy="3970318"/>
          </a:xfrm>
          <a:prstGeom prst="rect">
            <a:avLst/>
          </a:prstGeom>
        </p:spPr>
        <p:txBody>
          <a:bodyPr wrap="square">
            <a:spAutoFit/>
          </a:bodyPr>
          <a:lstStyle/>
          <a:p>
            <a:r>
              <a:rPr lang="en-US" sz="2800" dirty="0"/>
              <a:t>The mean salary of Major League Baseball players rose from $329,408 in 1984 to $3,386,212 in 2015. </a:t>
            </a:r>
          </a:p>
          <a:p>
            <a:endParaRPr lang="en-US" sz="2800" dirty="0"/>
          </a:p>
          <a:p>
            <a:r>
              <a:rPr lang="en-US" sz="2800" dirty="0"/>
              <a:t>How big was the increase in real terms? Let’s convert the 1984 average into July 2015 dollars. </a:t>
            </a:r>
          </a:p>
          <a:p>
            <a:endParaRPr lang="en-US" sz="2800" dirty="0"/>
          </a:p>
          <a:p>
            <a:r>
              <a:rPr lang="en-US" sz="2800" dirty="0"/>
              <a:t>The annual average CPI for 1984 was 103.9, and, previously, we mentioned that the CPI was $238.7 in July 2015.</a:t>
            </a:r>
          </a:p>
        </p:txBody>
      </p:sp>
    </p:spTree>
    <p:extLst>
      <p:ext uri="{BB962C8B-B14F-4D97-AF65-F5344CB8AC3E}">
        <p14:creationId xmlns:p14="http://schemas.microsoft.com/office/powerpoint/2010/main" val="6987367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Salaries of Professional Athletes (continued)</a:t>
            </a:r>
            <a:endParaRPr lang="en-US" sz="3600" dirty="0"/>
          </a:p>
        </p:txBody>
      </p:sp>
      <mc:AlternateContent xmlns:mc="http://schemas.openxmlformats.org/markup-compatibility/2006" xmlns:a14="http://schemas.microsoft.com/office/drawing/2010/main">
        <mc:Choice Requires="a14">
          <p:sp>
            <p:nvSpPr>
              <p:cNvPr id="2" name="Rectangle 1"/>
              <p:cNvSpPr/>
              <p:nvPr/>
            </p:nvSpPr>
            <p:spPr>
              <a:xfrm>
                <a:off x="301752" y="1554480"/>
                <a:ext cx="8759952" cy="4970079"/>
              </a:xfrm>
              <a:prstGeom prst="rect">
                <a:avLst/>
              </a:prstGeom>
            </p:spPr>
            <p:txBody>
              <a:bodyPr wrap="square">
                <a:spAutoFit/>
              </a:bodyPr>
              <a:lstStyle/>
              <a:p>
                <a:r>
                  <a:rPr lang="en-US" sz="2800" dirty="0"/>
                  <a:t> </a:t>
                </a:r>
                <a14:m>
                  <m:oMath xmlns:m="http://schemas.openxmlformats.org/officeDocument/2006/math">
                    <m:r>
                      <a:rPr lang="en-US" sz="2800" b="0" i="1" smtClean="0">
                        <a:latin typeface="Cambria Math" panose="02040503050406030204" pitchFamily="18" charset="0"/>
                      </a:rPr>
                      <m:t>2015 </m:t>
                    </m:r>
                    <m:r>
                      <a:rPr lang="en-US" sz="2800" b="0" i="1" smtClean="0">
                        <a:latin typeface="Cambria Math" panose="02040503050406030204" pitchFamily="18" charset="0"/>
                      </a:rPr>
                      <m:t>𝑑𝑜𝑙𝑙𝑎𝑟𝑠</m:t>
                    </m:r>
                    <m:r>
                      <a:rPr lang="en-US" sz="2800" i="1">
                        <a:latin typeface="Cambria Math" panose="02040503050406030204" pitchFamily="18" charset="0"/>
                      </a:rPr>
                      <m:t>=</m:t>
                    </m:r>
                    <m:r>
                      <a:rPr lang="en-US" sz="2800" b="0" i="1" smtClean="0">
                        <a:latin typeface="Cambria Math" panose="02040503050406030204" pitchFamily="18" charset="0"/>
                      </a:rPr>
                      <m:t>1984 </m:t>
                    </m:r>
                    <m:r>
                      <a:rPr lang="en-US" sz="2800" b="0" i="1" smtClean="0">
                        <a:latin typeface="Cambria Math" panose="02040503050406030204" pitchFamily="18" charset="0"/>
                      </a:rPr>
                      <m:t>𝑑𝑜𝑙𝑙𝑎𝑟𝑠</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𝐽𝑢𝑙𝑦</m:t>
                        </m:r>
                        <m:r>
                          <a:rPr lang="en-US" sz="2800" b="0" i="1" smtClean="0">
                            <a:latin typeface="Cambria Math" panose="02040503050406030204" pitchFamily="18" charset="0"/>
                            <a:ea typeface="Cambria Math" panose="02040503050406030204" pitchFamily="18" charset="0"/>
                          </a:rPr>
                          <m:t> 2015 </m:t>
                        </m:r>
                        <m:r>
                          <a:rPr lang="en-US" sz="2800" b="0" i="1" smtClean="0">
                            <a:latin typeface="Cambria Math" panose="02040503050406030204" pitchFamily="18" charset="0"/>
                            <a:ea typeface="Cambria Math" panose="02040503050406030204" pitchFamily="18" charset="0"/>
                          </a:rPr>
                          <m:t>𝐶𝑃𝐼</m:t>
                        </m:r>
                      </m:num>
                      <m:den>
                        <m:r>
                          <a:rPr lang="en-US" sz="2800" b="0" i="1" smtClean="0">
                            <a:latin typeface="Cambria Math" panose="02040503050406030204" pitchFamily="18" charset="0"/>
                            <a:ea typeface="Cambria Math" panose="02040503050406030204" pitchFamily="18" charset="0"/>
                          </a:rPr>
                          <m:t>1984 </m:t>
                        </m:r>
                        <m:r>
                          <a:rPr lang="en-US" sz="2800" b="0" i="1" smtClean="0">
                            <a:latin typeface="Cambria Math" panose="02040503050406030204" pitchFamily="18" charset="0"/>
                            <a:ea typeface="Cambria Math" panose="02040503050406030204" pitchFamily="18" charset="0"/>
                          </a:rPr>
                          <m:t>𝐶𝑃𝐼</m:t>
                        </m:r>
                      </m:den>
                    </m:f>
                  </m:oMath>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$329,408</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238.7</m:t>
                          </m:r>
                        </m:num>
                        <m:den>
                          <m:r>
                            <a:rPr lang="en-US" sz="2800" b="0" i="1" smtClean="0">
                              <a:latin typeface="Cambria Math" panose="02040503050406030204" pitchFamily="18" charset="0"/>
                              <a:ea typeface="Cambria Math" panose="02040503050406030204" pitchFamily="18" charset="0"/>
                            </a:rPr>
                            <m:t>103.9</m:t>
                          </m:r>
                        </m:den>
                      </m:f>
                    </m:oMath>
                  </m:oMathPara>
                </a14:m>
                <a:endParaRPr lang="en-US" sz="28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=$756,782</m:t>
                      </m:r>
                    </m:oMath>
                  </m:oMathPara>
                </a14:m>
                <a:endParaRPr lang="en-US" sz="2800" dirty="0"/>
              </a:p>
              <a:p>
                <a:endParaRPr lang="en-US" sz="2800" dirty="0"/>
              </a:p>
              <a:p>
                <a:r>
                  <a:rPr lang="en-US" sz="2400" dirty="0"/>
                  <a:t>It took $756,782 in July 2015 to buy what $329,408 would buy in 1984. We can now compare the 1984 mean salary of $329,408 in July 2015 dollars with the actual 2015 mean salary, $3,386,212. </a:t>
                </a:r>
              </a:p>
              <a:p>
                <a:endParaRPr lang="en-US" sz="2400" dirty="0"/>
              </a:p>
              <a:p>
                <a:r>
                  <a:rPr lang="en-US" sz="2400" dirty="0"/>
                  <a:t>Today’s athletes earn much more than 1984 athletes even after adjusting for the fact that the dollar buys less now.</a:t>
                </a:r>
              </a:p>
            </p:txBody>
          </p:sp>
        </mc:Choice>
        <mc:Fallback xmlns="">
          <p:sp>
            <p:nvSpPr>
              <p:cNvPr id="2" name="Rectangle 1"/>
              <p:cNvSpPr>
                <a:spLocks noRot="1" noChangeAspect="1" noMove="1" noResize="1" noEditPoints="1" noAdjustHandles="1" noChangeArrowheads="1" noChangeShapeType="1" noTextEdit="1"/>
              </p:cNvSpPr>
              <p:nvPr/>
            </p:nvSpPr>
            <p:spPr>
              <a:xfrm>
                <a:off x="301752" y="1554480"/>
                <a:ext cx="8759952" cy="4970079"/>
              </a:xfrm>
              <a:prstGeom prst="rect">
                <a:avLst/>
              </a:prstGeom>
              <a:blipFill rotWithShape="0">
                <a:blip r:embed="rId3"/>
                <a:stretch>
                  <a:fillRect l="-1113" r="-2018" b="-1963"/>
                </a:stretch>
              </a:blipFill>
            </p:spPr>
            <p:txBody>
              <a:bodyPr/>
              <a:lstStyle/>
              <a:p>
                <a:r>
                  <a:rPr lang="en-US">
                    <a:noFill/>
                  </a:rPr>
                  <a:t> </a:t>
                </a:r>
              </a:p>
            </p:txBody>
          </p:sp>
        </mc:Fallback>
      </mc:AlternateContent>
    </p:spTree>
    <p:extLst>
      <p:ext uri="{BB962C8B-B14F-4D97-AF65-F5344CB8AC3E}">
        <p14:creationId xmlns:p14="http://schemas.microsoft.com/office/powerpoint/2010/main" val="6540488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1</a:t>
            </a:r>
            <a:br>
              <a:rPr lang="en-US" sz="3600" b="1" dirty="0">
                <a:solidFill>
                  <a:schemeClr val="accent1"/>
                </a:solidFill>
              </a:rPr>
            </a:br>
            <a:endParaRPr lang="en-US" sz="3600" dirty="0"/>
          </a:p>
        </p:txBody>
      </p:sp>
      <p:sp>
        <p:nvSpPr>
          <p:cNvPr id="2" name="Rectangle 1"/>
          <p:cNvSpPr/>
          <p:nvPr/>
        </p:nvSpPr>
        <p:spPr>
          <a:xfrm>
            <a:off x="301752" y="1371600"/>
            <a:ext cx="8759952" cy="4154984"/>
          </a:xfrm>
          <a:prstGeom prst="rect">
            <a:avLst/>
          </a:prstGeom>
        </p:spPr>
        <p:txBody>
          <a:bodyPr wrap="square">
            <a:spAutoFit/>
          </a:bodyPr>
          <a:lstStyle/>
          <a:p>
            <a:r>
              <a:rPr lang="en-US" sz="2400" dirty="0"/>
              <a:t>The idea of the CPI is that it is an index number for the cost of everything American consumers buy. </a:t>
            </a:r>
          </a:p>
          <a:p>
            <a:endParaRPr lang="en-US" sz="2400" dirty="0"/>
          </a:p>
          <a:p>
            <a:r>
              <a:rPr lang="en-US" sz="2400" dirty="0"/>
              <a:t>That idea needs lots of adjusting to be practical. Much of the fiddling uses the results of large sample surveys.</a:t>
            </a:r>
          </a:p>
          <a:p>
            <a:endParaRPr lang="en-US" sz="2400" dirty="0"/>
          </a:p>
          <a:p>
            <a:r>
              <a:rPr lang="en-US" sz="2400" b="1" dirty="0"/>
              <a:t>Who is covered? </a:t>
            </a:r>
            <a:r>
              <a:rPr lang="en-US" sz="2400" dirty="0"/>
              <a:t>The official name for the common version of the CPI is the Consumer Price Index for All Urban Consumers. The CPI market basket represents the purchases of people living in urban areas. If you live on a farm, the CPI doesn’t apply to you.</a:t>
            </a:r>
          </a:p>
        </p:txBody>
      </p:sp>
    </p:spTree>
    <p:extLst>
      <p:ext uri="{BB962C8B-B14F-4D97-AF65-F5344CB8AC3E}">
        <p14:creationId xmlns:p14="http://schemas.microsoft.com/office/powerpoint/2010/main" val="3659725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2</a:t>
            </a:r>
            <a:br>
              <a:rPr lang="en-US" sz="3600" b="1" dirty="0">
                <a:solidFill>
                  <a:schemeClr val="accent1"/>
                </a:solidFill>
              </a:rPr>
            </a:br>
            <a:endParaRPr lang="en-US" sz="3600" dirty="0"/>
          </a:p>
        </p:txBody>
      </p:sp>
      <p:sp>
        <p:nvSpPr>
          <p:cNvPr id="2" name="Rectangle 1"/>
          <p:cNvSpPr/>
          <p:nvPr/>
        </p:nvSpPr>
        <p:spPr>
          <a:xfrm>
            <a:off x="301752" y="1371600"/>
            <a:ext cx="8759952" cy="4647426"/>
          </a:xfrm>
          <a:prstGeom prst="rect">
            <a:avLst/>
          </a:prstGeom>
        </p:spPr>
        <p:txBody>
          <a:bodyPr wrap="square">
            <a:spAutoFit/>
          </a:bodyPr>
          <a:lstStyle/>
          <a:p>
            <a:pPr algn="ctr"/>
            <a:r>
              <a:rPr lang="en-US" sz="2800" b="1" dirty="0"/>
              <a:t>How is the market basket chosen?</a:t>
            </a:r>
            <a:r>
              <a:rPr lang="en-US" sz="2800" dirty="0"/>
              <a:t> </a:t>
            </a:r>
          </a:p>
          <a:p>
            <a:endParaRPr lang="en-US" sz="2800" dirty="0"/>
          </a:p>
          <a:p>
            <a:r>
              <a:rPr lang="en-US" sz="2400" dirty="0"/>
              <a:t>Different households buy different things. The Consumer Expenditure Survey gathers detailed data on the spending of more than 30,000 households. The Bureau of Labor Statistics (BLS) breaks spending into categories such as “fresh fruits and vegetables” and “new and used motor vehicles.” Then it chooses specific items, such as “fresh oranges,” and gives weights proportional to that category’s spending. The weights and the specific market basket items are updated regularly to keep up with changing buying habits. So the market basket isn’t actually fixed. </a:t>
            </a:r>
          </a:p>
        </p:txBody>
      </p:sp>
    </p:spTree>
    <p:extLst>
      <p:ext uri="{BB962C8B-B14F-4D97-AF65-F5344CB8AC3E}">
        <p14:creationId xmlns:p14="http://schemas.microsoft.com/office/powerpoint/2010/main" val="1903351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3</a:t>
            </a:r>
            <a:br>
              <a:rPr lang="en-US" sz="3600" b="1" dirty="0">
                <a:solidFill>
                  <a:schemeClr val="accent1"/>
                </a:solidFill>
              </a:rPr>
            </a:br>
            <a:endParaRPr lang="en-US" sz="3600" dirty="0"/>
          </a:p>
        </p:txBody>
      </p:sp>
      <p:sp>
        <p:nvSpPr>
          <p:cNvPr id="2" name="Rectangle 1"/>
          <p:cNvSpPr/>
          <p:nvPr/>
        </p:nvSpPr>
        <p:spPr>
          <a:xfrm>
            <a:off x="301752" y="1097280"/>
            <a:ext cx="8759952" cy="4339650"/>
          </a:xfrm>
          <a:prstGeom prst="rect">
            <a:avLst/>
          </a:prstGeom>
        </p:spPr>
        <p:txBody>
          <a:bodyPr wrap="square">
            <a:spAutoFit/>
          </a:bodyPr>
          <a:lstStyle/>
          <a:p>
            <a:pPr algn="ctr"/>
            <a:endParaRPr lang="en-US" sz="2800" b="1" dirty="0"/>
          </a:p>
          <a:p>
            <a:pPr algn="ctr"/>
            <a:r>
              <a:rPr lang="en-US" sz="2800" b="1" dirty="0"/>
              <a:t>How are the prices determined?</a:t>
            </a:r>
            <a:r>
              <a:rPr lang="en-US" sz="2800" dirty="0"/>
              <a:t> </a:t>
            </a:r>
          </a:p>
          <a:p>
            <a:endParaRPr lang="en-US" sz="2800" dirty="0"/>
          </a:p>
          <a:p>
            <a:r>
              <a:rPr lang="en-US" sz="2400" dirty="0"/>
              <a:t>From more sample surveys. The BLS must discover the price of “fresh oranges” every month. That price differs from city to city and from store to store in the same city. Each month, the BLS records 80,000 prices in 87 cities at a sample of stores. The Point of Purchase Survey of 16,800 households keeps the BLS up-to-date on where consumers shop for each category of goods and services (supermarkets, convenience stores, discount stores, and so on). </a:t>
            </a:r>
          </a:p>
        </p:txBody>
      </p:sp>
    </p:spTree>
    <p:extLst>
      <p:ext uri="{BB962C8B-B14F-4D97-AF65-F5344CB8AC3E}">
        <p14:creationId xmlns:p14="http://schemas.microsoft.com/office/powerpoint/2010/main" val="33051423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4</a:t>
            </a:r>
            <a:br>
              <a:rPr lang="en-US" sz="3600" b="1" dirty="0">
                <a:solidFill>
                  <a:schemeClr val="accent1"/>
                </a:solidFill>
              </a:rPr>
            </a:br>
            <a:endParaRPr lang="en-US" sz="3600" dirty="0"/>
          </a:p>
        </p:txBody>
      </p:sp>
      <p:sp>
        <p:nvSpPr>
          <p:cNvPr id="2" name="Rectangle 1"/>
          <p:cNvSpPr/>
          <p:nvPr/>
        </p:nvSpPr>
        <p:spPr>
          <a:xfrm>
            <a:off x="266700" y="1331416"/>
            <a:ext cx="8759952" cy="4154984"/>
          </a:xfrm>
          <a:prstGeom prst="rect">
            <a:avLst/>
          </a:prstGeom>
        </p:spPr>
        <p:txBody>
          <a:bodyPr wrap="square">
            <a:spAutoFit/>
          </a:bodyPr>
          <a:lstStyle/>
          <a:p>
            <a:r>
              <a:rPr lang="en-US" sz="2400" b="1" dirty="0"/>
              <a:t>Does the CPI measure changes in the cost of living? </a:t>
            </a:r>
            <a:r>
              <a:rPr lang="en-US" sz="2400" dirty="0"/>
              <a:t>A fixed market basket price index measures the cost of </a:t>
            </a:r>
            <a:r>
              <a:rPr lang="en-US" sz="2400" i="1" dirty="0"/>
              <a:t>living the same</a:t>
            </a:r>
            <a:r>
              <a:rPr lang="en-US" sz="2400" dirty="0"/>
              <a:t> over time.</a:t>
            </a:r>
          </a:p>
          <a:p>
            <a:endParaRPr lang="en-US" sz="2400" dirty="0"/>
          </a:p>
          <a:p>
            <a:r>
              <a:rPr lang="en-US" sz="2400" dirty="0"/>
              <a:t>We don’t keep buying the same market basket of goods and services over time. </a:t>
            </a:r>
          </a:p>
          <a:p>
            <a:endParaRPr lang="en-US" sz="2400" dirty="0"/>
          </a:p>
          <a:p>
            <a:r>
              <a:rPr lang="en-US" sz="2400" dirty="0"/>
              <a:t>We switch from LP records to tapes and CDs and then to music downloads. We don’t buy new 1995 cars in 2005 or 2015. </a:t>
            </a:r>
          </a:p>
          <a:p>
            <a:endParaRPr lang="en-US" sz="2400" dirty="0"/>
          </a:p>
          <a:p>
            <a:r>
              <a:rPr lang="en-US" sz="2400" dirty="0"/>
              <a:t>As prices change, we change what we buy.</a:t>
            </a:r>
          </a:p>
        </p:txBody>
      </p:sp>
    </p:spTree>
    <p:extLst>
      <p:ext uri="{BB962C8B-B14F-4D97-AF65-F5344CB8AC3E}">
        <p14:creationId xmlns:p14="http://schemas.microsoft.com/office/powerpoint/2010/main" val="38767130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5</a:t>
            </a:r>
            <a:br>
              <a:rPr lang="en-US" sz="3600" b="1" dirty="0">
                <a:solidFill>
                  <a:schemeClr val="accent1"/>
                </a:solidFill>
              </a:rPr>
            </a:br>
            <a:endParaRPr lang="en-US" sz="3600" dirty="0"/>
          </a:p>
        </p:txBody>
      </p:sp>
      <p:sp>
        <p:nvSpPr>
          <p:cNvPr id="2" name="Rectangle 1"/>
          <p:cNvSpPr/>
          <p:nvPr/>
        </p:nvSpPr>
        <p:spPr>
          <a:xfrm>
            <a:off x="301752" y="1407616"/>
            <a:ext cx="8759952" cy="4154984"/>
          </a:xfrm>
          <a:prstGeom prst="rect">
            <a:avLst/>
          </a:prstGeom>
        </p:spPr>
        <p:txBody>
          <a:bodyPr wrap="square">
            <a:spAutoFit/>
          </a:bodyPr>
          <a:lstStyle/>
          <a:p>
            <a:r>
              <a:rPr lang="en-US" sz="2400" dirty="0"/>
              <a:t>The BLS tries hard to keep its market basket up-to-date and to compensate for changes in quality. </a:t>
            </a:r>
          </a:p>
          <a:p>
            <a:endParaRPr lang="en-US" sz="2400" dirty="0"/>
          </a:p>
          <a:p>
            <a:r>
              <a:rPr lang="en-US" sz="2400" dirty="0"/>
              <a:t>Every year, for example, the BLS must decide how much of the increase in new-car prices is paying for better quality.</a:t>
            </a:r>
          </a:p>
          <a:p>
            <a:endParaRPr lang="en-US" sz="2400" dirty="0"/>
          </a:p>
          <a:p>
            <a:r>
              <a:rPr lang="en-US" sz="2400" dirty="0"/>
              <a:t>House prices are another problem for the BLS. People buy houses partly to live in and partly because they think owning a house is a good investment. If we pay more for a house because we think it’s a good investment, the full price should not go into the CPI.</a:t>
            </a:r>
          </a:p>
        </p:txBody>
      </p:sp>
    </p:spTree>
    <p:extLst>
      <p:ext uri="{BB962C8B-B14F-4D97-AF65-F5344CB8AC3E}">
        <p14:creationId xmlns:p14="http://schemas.microsoft.com/office/powerpoint/2010/main" val="28799214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6</a:t>
            </a:r>
            <a:br>
              <a:rPr lang="en-US" sz="3600" b="1" dirty="0">
                <a:solidFill>
                  <a:schemeClr val="accent1"/>
                </a:solidFill>
              </a:rPr>
            </a:br>
            <a:endParaRPr lang="en-US" sz="3600" dirty="0"/>
          </a:p>
        </p:txBody>
      </p:sp>
      <p:sp>
        <p:nvSpPr>
          <p:cNvPr id="2" name="Rectangle 1"/>
          <p:cNvSpPr/>
          <p:nvPr/>
        </p:nvSpPr>
        <p:spPr>
          <a:xfrm>
            <a:off x="301752" y="1463040"/>
            <a:ext cx="8759952" cy="4154984"/>
          </a:xfrm>
          <a:prstGeom prst="rect">
            <a:avLst/>
          </a:prstGeom>
        </p:spPr>
        <p:txBody>
          <a:bodyPr wrap="square">
            <a:spAutoFit/>
          </a:bodyPr>
          <a:lstStyle/>
          <a:p>
            <a:r>
              <a:rPr lang="en-US" sz="2400" dirty="0"/>
              <a:t>It is clear the CPI is not a fixed market basket price index, though that is the best way to start thinking about it. </a:t>
            </a:r>
          </a:p>
          <a:p>
            <a:endParaRPr lang="en-US" sz="2400" dirty="0"/>
          </a:p>
          <a:p>
            <a:r>
              <a:rPr lang="en-US" sz="2400" dirty="0"/>
              <a:t>The BLS must constantly change the market basket as new products appear and our buying habits change. It must adjust the prices its sample surveys record to take account of better quality and the investment component of house prices. </a:t>
            </a:r>
          </a:p>
          <a:p>
            <a:endParaRPr lang="en-US" sz="2400" dirty="0"/>
          </a:p>
          <a:p>
            <a:r>
              <a:rPr lang="en-US" sz="2400" dirty="0"/>
              <a:t>The CPI still does not measure all changes in our cost of living. It leaves out taxes, for example, which are certainly part of our cost of living.</a:t>
            </a:r>
          </a:p>
        </p:txBody>
      </p:sp>
    </p:spTree>
    <p:extLst>
      <p:ext uri="{BB962C8B-B14F-4D97-AF65-F5344CB8AC3E}">
        <p14:creationId xmlns:p14="http://schemas.microsoft.com/office/powerpoint/2010/main" val="3122375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7</a:t>
            </a:r>
            <a:br>
              <a:rPr lang="en-US" sz="3600" b="1" dirty="0">
                <a:solidFill>
                  <a:schemeClr val="accent1"/>
                </a:solidFill>
              </a:rPr>
            </a:br>
            <a:endParaRPr lang="en-US" sz="3600" dirty="0"/>
          </a:p>
        </p:txBody>
      </p:sp>
      <p:sp>
        <p:nvSpPr>
          <p:cNvPr id="2" name="Rectangle 1"/>
          <p:cNvSpPr/>
          <p:nvPr/>
        </p:nvSpPr>
        <p:spPr>
          <a:xfrm>
            <a:off x="301752" y="1371600"/>
            <a:ext cx="8759952" cy="4154984"/>
          </a:xfrm>
          <a:prstGeom prst="rect">
            <a:avLst/>
          </a:prstGeom>
        </p:spPr>
        <p:txBody>
          <a:bodyPr wrap="square">
            <a:spAutoFit/>
          </a:bodyPr>
          <a:lstStyle/>
          <a:p>
            <a:r>
              <a:rPr lang="en-US" sz="2400" dirty="0"/>
              <a:t>In principle, a true cost-of living index would measure the cost of the </a:t>
            </a:r>
            <a:r>
              <a:rPr lang="en-US" sz="2400" i="1" dirty="0"/>
              <a:t>same standard of living</a:t>
            </a:r>
            <a:r>
              <a:rPr lang="en-US" sz="2400" dirty="0"/>
              <a:t> over time. </a:t>
            </a:r>
          </a:p>
          <a:p>
            <a:endParaRPr lang="en-US" sz="2400" dirty="0"/>
          </a:p>
          <a:p>
            <a:r>
              <a:rPr lang="en-US" sz="2400" dirty="0"/>
              <a:t>We start with a fixed market basket price index, which also measures the cost of living the same over time but takes the simple view that “the same” means buying exactly the same things. </a:t>
            </a:r>
          </a:p>
          <a:p>
            <a:endParaRPr lang="en-US" sz="2400" dirty="0"/>
          </a:p>
          <a:p>
            <a:r>
              <a:rPr lang="en-US" sz="2400" dirty="0"/>
              <a:t>If we switch from beef to tofu to avoid paying more for beef and are just as satisfied, our standard of living hasn’t changed and a cost-of-living index should ignore the higher price of beef. </a:t>
            </a:r>
          </a:p>
        </p:txBody>
      </p:sp>
    </p:spTree>
    <p:extLst>
      <p:ext uri="{BB962C8B-B14F-4D97-AF65-F5344CB8AC3E}">
        <p14:creationId xmlns:p14="http://schemas.microsoft.com/office/powerpoint/2010/main" val="16622903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Understanding the CPI 8</a:t>
            </a:r>
            <a:br>
              <a:rPr lang="en-US" sz="3600" b="1" dirty="0">
                <a:solidFill>
                  <a:schemeClr val="accent1"/>
                </a:solidFill>
              </a:rPr>
            </a:br>
            <a:endParaRPr lang="en-US" sz="3600" dirty="0"/>
          </a:p>
        </p:txBody>
      </p:sp>
      <p:sp>
        <p:nvSpPr>
          <p:cNvPr id="2" name="Rectangle 1"/>
          <p:cNvSpPr/>
          <p:nvPr/>
        </p:nvSpPr>
        <p:spPr>
          <a:xfrm>
            <a:off x="301752" y="1371600"/>
            <a:ext cx="8759952" cy="3539430"/>
          </a:xfrm>
          <a:prstGeom prst="rect">
            <a:avLst/>
          </a:prstGeom>
        </p:spPr>
        <p:txBody>
          <a:bodyPr wrap="square">
            <a:spAutoFit/>
          </a:bodyPr>
          <a:lstStyle/>
          <a:p>
            <a:r>
              <a:rPr lang="en-US" sz="2800" dirty="0"/>
              <a:t>If we are willing to pay more for products that keep our environment clean, we are paying for a higher standard of living, and the index should treat this just like an improvement in the quality of a new car. </a:t>
            </a:r>
          </a:p>
          <a:p>
            <a:endParaRPr lang="en-US" sz="2800" dirty="0"/>
          </a:p>
          <a:p>
            <a:r>
              <a:rPr lang="en-US" sz="2800" dirty="0"/>
              <a:t>The BLS says that it would like the CPI to track changes in the cost of living, but that a true cost-of-living index isn’t possible in the real world.</a:t>
            </a:r>
          </a:p>
        </p:txBody>
      </p:sp>
    </p:spTree>
    <p:extLst>
      <p:ext uri="{BB962C8B-B14F-4D97-AF65-F5344CB8AC3E}">
        <p14:creationId xmlns:p14="http://schemas.microsoft.com/office/powerpoint/2010/main" val="13124644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The Consumer Price Index and Government Statistics 2</a:t>
            </a:r>
            <a:endParaRPr lang="en-US" sz="3600" dirty="0"/>
          </a:p>
        </p:txBody>
      </p:sp>
      <p:sp>
        <p:nvSpPr>
          <p:cNvPr id="8" name="Rectangle 7"/>
          <p:cNvSpPr/>
          <p:nvPr/>
        </p:nvSpPr>
        <p:spPr>
          <a:xfrm>
            <a:off x="301752" y="1554480"/>
            <a:ext cx="8759952" cy="4832092"/>
          </a:xfrm>
          <a:prstGeom prst="rect">
            <a:avLst/>
          </a:prstGeom>
        </p:spPr>
        <p:txBody>
          <a:bodyPr>
            <a:spAutoFit/>
          </a:bodyPr>
          <a:lstStyle/>
          <a:p>
            <a:pPr fontAlgn="auto">
              <a:spcBef>
                <a:spcPts val="0"/>
              </a:spcBef>
              <a:spcAft>
                <a:spcPts val="0"/>
              </a:spcAft>
              <a:defRPr/>
            </a:pPr>
            <a:r>
              <a:rPr lang="en-US" sz="2800" dirty="0" err="1"/>
              <a:t>Bonds’s</a:t>
            </a:r>
            <a:r>
              <a:rPr lang="en-US" sz="2800" dirty="0"/>
              <a:t> highest salary is by far the largest. Does this mean he is clearly the best of the three? </a:t>
            </a:r>
          </a:p>
          <a:p>
            <a:pPr fontAlgn="auto">
              <a:spcBef>
                <a:spcPts val="0"/>
              </a:spcBef>
              <a:spcAft>
                <a:spcPts val="0"/>
              </a:spcAft>
              <a:defRPr/>
            </a:pPr>
            <a:endParaRPr lang="en-US" sz="2800" dirty="0"/>
          </a:p>
          <a:p>
            <a:pPr fontAlgn="auto">
              <a:spcBef>
                <a:spcPts val="0"/>
              </a:spcBef>
              <a:spcAft>
                <a:spcPts val="0"/>
              </a:spcAft>
              <a:defRPr/>
            </a:pPr>
            <a:r>
              <a:rPr lang="en-US" sz="2800" dirty="0"/>
              <a:t>A dollar in 1931 bought a lot more than a dollar in 1976, and both bought more than a dollar in 2005. Maybe, in terms of buying power, Aaron’s or Ruth’s salary is highest.</a:t>
            </a:r>
          </a:p>
          <a:p>
            <a:pPr fontAlgn="auto">
              <a:spcBef>
                <a:spcPts val="0"/>
              </a:spcBef>
              <a:spcAft>
                <a:spcPts val="0"/>
              </a:spcAft>
              <a:defRPr/>
            </a:pPr>
            <a:endParaRPr lang="en-US" sz="2800" dirty="0">
              <a:latin typeface="+mj-lt"/>
            </a:endParaRPr>
          </a:p>
          <a:p>
            <a:pPr fontAlgn="auto">
              <a:spcBef>
                <a:spcPts val="0"/>
              </a:spcBef>
              <a:spcAft>
                <a:spcPts val="0"/>
              </a:spcAft>
              <a:defRPr/>
            </a:pPr>
            <a:r>
              <a:rPr lang="en-US" sz="2800" dirty="0"/>
              <a:t>By the end of this chapter, you will be able to determine whether Bonds, Aaron, or Ruth had the highest salary in terms of buying power. </a:t>
            </a:r>
            <a:endParaRPr lang="en-US" sz="2800" dirty="0">
              <a:latin typeface="+mj-lt"/>
            </a:endParaRPr>
          </a:p>
        </p:txBody>
      </p:sp>
    </p:spTree>
    <p:extLst>
      <p:ext uri="{BB962C8B-B14F-4D97-AF65-F5344CB8AC3E}">
        <p14:creationId xmlns:p14="http://schemas.microsoft.com/office/powerpoint/2010/main" val="2100606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Place of Government </a:t>
            </a:r>
            <a:br>
              <a:rPr lang="en-US" sz="3600" b="1" dirty="0">
                <a:solidFill>
                  <a:schemeClr val="accent1"/>
                </a:solidFill>
              </a:rPr>
            </a:br>
            <a:r>
              <a:rPr lang="en-US" sz="3600" b="1" dirty="0">
                <a:solidFill>
                  <a:schemeClr val="accent1"/>
                </a:solidFill>
              </a:rPr>
              <a:t>Statistics 1</a:t>
            </a:r>
            <a:endParaRPr lang="en-US" sz="3600" dirty="0"/>
          </a:p>
        </p:txBody>
      </p:sp>
      <p:sp>
        <p:nvSpPr>
          <p:cNvPr id="2" name="Rectangle 1"/>
          <p:cNvSpPr/>
          <p:nvPr/>
        </p:nvSpPr>
        <p:spPr>
          <a:xfrm>
            <a:off x="301752" y="1676400"/>
            <a:ext cx="8759952" cy="4154984"/>
          </a:xfrm>
          <a:prstGeom prst="rect">
            <a:avLst/>
          </a:prstGeom>
        </p:spPr>
        <p:txBody>
          <a:bodyPr wrap="square">
            <a:spAutoFit/>
          </a:bodyPr>
          <a:lstStyle/>
          <a:p>
            <a:r>
              <a:rPr lang="en-US" sz="2400" dirty="0"/>
              <a:t>Modern nations run on statistics. </a:t>
            </a:r>
          </a:p>
          <a:p>
            <a:endParaRPr lang="en-US" sz="2400" dirty="0"/>
          </a:p>
          <a:p>
            <a:r>
              <a:rPr lang="en-US" sz="2400" dirty="0"/>
              <a:t>Economic data guide government policy and inform the decisions of private business and individuals. </a:t>
            </a:r>
          </a:p>
          <a:p>
            <a:endParaRPr lang="en-US" sz="2400" dirty="0"/>
          </a:p>
          <a:p>
            <a:r>
              <a:rPr lang="en-US" sz="2400" dirty="0"/>
              <a:t>Price indexes and unemployment rates, along with many other, less publicized series of data, are produced by government statistical offices. </a:t>
            </a:r>
          </a:p>
          <a:p>
            <a:endParaRPr lang="en-US" sz="2400" dirty="0"/>
          </a:p>
          <a:p>
            <a:r>
              <a:rPr lang="en-US" sz="2400" dirty="0"/>
              <a:t>The United States has 72 federal statistical offices, with relatively weak coordination among them. </a:t>
            </a:r>
          </a:p>
        </p:txBody>
      </p:sp>
    </p:spTree>
    <p:extLst>
      <p:ext uri="{BB962C8B-B14F-4D97-AF65-F5344CB8AC3E}">
        <p14:creationId xmlns:p14="http://schemas.microsoft.com/office/powerpoint/2010/main" val="20377978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Place of Government </a:t>
            </a:r>
            <a:br>
              <a:rPr lang="en-US" sz="3600" b="1" dirty="0">
                <a:solidFill>
                  <a:schemeClr val="accent1"/>
                </a:solidFill>
              </a:rPr>
            </a:br>
            <a:r>
              <a:rPr lang="en-US" sz="3600" b="1" dirty="0">
                <a:solidFill>
                  <a:schemeClr val="accent1"/>
                </a:solidFill>
              </a:rPr>
              <a:t>Statistics 2</a:t>
            </a:r>
            <a:endParaRPr lang="en-US" sz="3600" dirty="0"/>
          </a:p>
        </p:txBody>
      </p:sp>
      <p:sp>
        <p:nvSpPr>
          <p:cNvPr id="2" name="Rectangle 1"/>
          <p:cNvSpPr/>
          <p:nvPr/>
        </p:nvSpPr>
        <p:spPr>
          <a:xfrm>
            <a:off x="301752" y="1645920"/>
            <a:ext cx="8759952" cy="4154984"/>
          </a:xfrm>
          <a:prstGeom prst="rect">
            <a:avLst/>
          </a:prstGeom>
        </p:spPr>
        <p:txBody>
          <a:bodyPr wrap="square">
            <a:spAutoFit/>
          </a:bodyPr>
          <a:lstStyle/>
          <a:p>
            <a:r>
              <a:rPr lang="en-US" sz="2400" dirty="0"/>
              <a:t>The Census Bureau and the Bureau of Labor Statistics are the largest, but you may, at times, use the products of the Bureau of Economic Analysis, the National Center for Health Statistics, the Bureau of Justice Statistics, or others in the federal government’s collection of statistical agencies.</a:t>
            </a:r>
          </a:p>
          <a:p>
            <a:endParaRPr lang="en-US" sz="2400" dirty="0"/>
          </a:p>
          <a:p>
            <a:r>
              <a:rPr lang="en-US" sz="2400" dirty="0"/>
              <a:t>Citizens need data that are </a:t>
            </a:r>
            <a:r>
              <a:rPr lang="en-US" sz="2400" i="1" dirty="0"/>
              <a:t>accurate</a:t>
            </a:r>
            <a:r>
              <a:rPr lang="en-US" sz="2400" dirty="0"/>
              <a:t> and </a:t>
            </a:r>
            <a:r>
              <a:rPr lang="en-US" sz="2400" i="1" dirty="0"/>
              <a:t>timely</a:t>
            </a:r>
            <a:r>
              <a:rPr lang="en-US" sz="2400" dirty="0"/>
              <a:t> and that </a:t>
            </a:r>
            <a:r>
              <a:rPr lang="en-US" sz="2400" i="1" dirty="0"/>
              <a:t>keep up with changes in society and the economy</a:t>
            </a:r>
            <a:r>
              <a:rPr lang="en-US" sz="2400" dirty="0"/>
              <a:t>. </a:t>
            </a:r>
          </a:p>
          <a:p>
            <a:endParaRPr lang="en-US" sz="2400" dirty="0"/>
          </a:p>
          <a:p>
            <a:r>
              <a:rPr lang="en-US" sz="2400" dirty="0"/>
              <a:t>Producing accurate data quickly demands considerable resources. </a:t>
            </a:r>
          </a:p>
        </p:txBody>
      </p:sp>
    </p:spTree>
    <p:extLst>
      <p:ext uri="{BB962C8B-B14F-4D97-AF65-F5344CB8AC3E}">
        <p14:creationId xmlns:p14="http://schemas.microsoft.com/office/powerpoint/2010/main" val="32291537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Place of Government </a:t>
            </a:r>
            <a:br>
              <a:rPr lang="en-US" sz="3600" b="1" dirty="0">
                <a:solidFill>
                  <a:schemeClr val="accent1"/>
                </a:solidFill>
              </a:rPr>
            </a:br>
            <a:r>
              <a:rPr lang="en-US" sz="3600" b="1" dirty="0">
                <a:solidFill>
                  <a:schemeClr val="accent1"/>
                </a:solidFill>
              </a:rPr>
              <a:t>Statistics 3</a:t>
            </a:r>
            <a:endParaRPr lang="en-US" sz="3600" dirty="0"/>
          </a:p>
        </p:txBody>
      </p:sp>
      <p:sp>
        <p:nvSpPr>
          <p:cNvPr id="2" name="Rectangle 1"/>
          <p:cNvSpPr/>
          <p:nvPr/>
        </p:nvSpPr>
        <p:spPr>
          <a:xfrm>
            <a:off x="301752" y="1737360"/>
            <a:ext cx="8759952" cy="4154984"/>
          </a:xfrm>
          <a:prstGeom prst="rect">
            <a:avLst/>
          </a:prstGeom>
        </p:spPr>
        <p:txBody>
          <a:bodyPr wrap="square">
            <a:spAutoFit/>
          </a:bodyPr>
          <a:lstStyle/>
          <a:p>
            <a:r>
              <a:rPr lang="en-US" sz="2400" i="1" dirty="0"/>
              <a:t>Freedom from political influence</a:t>
            </a:r>
            <a:r>
              <a:rPr lang="en-US" sz="2400" dirty="0"/>
              <a:t> is as important to government statistics as accuracy and timeliness. </a:t>
            </a:r>
          </a:p>
          <a:p>
            <a:endParaRPr lang="en-US" sz="2400" dirty="0"/>
          </a:p>
          <a:p>
            <a:r>
              <a:rPr lang="en-US" sz="2400" dirty="0"/>
              <a:t>When a statistical office is part of a government ministry, it can be influenced by the needs and desires of that ministry. </a:t>
            </a:r>
          </a:p>
          <a:p>
            <a:endParaRPr lang="en-US" sz="2400" dirty="0"/>
          </a:p>
          <a:p>
            <a:r>
              <a:rPr lang="en-US" sz="2400" dirty="0"/>
              <a:t>The Census Bureau is in the Department of Commerce, which serves business interests. The BLS is in the Department of Labor. </a:t>
            </a:r>
          </a:p>
          <a:p>
            <a:endParaRPr lang="en-US" sz="2400" dirty="0"/>
          </a:p>
          <a:p>
            <a:r>
              <a:rPr lang="en-US" sz="2400" dirty="0"/>
              <a:t>Business and labor each have their own statistical office.</a:t>
            </a:r>
          </a:p>
        </p:txBody>
      </p:sp>
    </p:spTree>
    <p:extLst>
      <p:ext uri="{BB962C8B-B14F-4D97-AF65-F5344CB8AC3E}">
        <p14:creationId xmlns:p14="http://schemas.microsoft.com/office/powerpoint/2010/main" val="64417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Social Statistics 1</a:t>
            </a:r>
            <a:br>
              <a:rPr lang="en-US" sz="3600" b="1" dirty="0">
                <a:solidFill>
                  <a:schemeClr val="accent1"/>
                </a:solidFill>
              </a:rPr>
            </a:br>
            <a:endParaRPr lang="en-US" sz="3600" dirty="0"/>
          </a:p>
        </p:txBody>
      </p:sp>
      <p:sp>
        <p:nvSpPr>
          <p:cNvPr id="2" name="Rectangle 1"/>
          <p:cNvSpPr/>
          <p:nvPr/>
        </p:nvSpPr>
        <p:spPr>
          <a:xfrm>
            <a:off x="301752" y="1280160"/>
            <a:ext cx="8759952" cy="4832092"/>
          </a:xfrm>
          <a:prstGeom prst="rect">
            <a:avLst/>
          </a:prstGeom>
        </p:spPr>
        <p:txBody>
          <a:bodyPr wrap="square">
            <a:spAutoFit/>
          </a:bodyPr>
          <a:lstStyle/>
          <a:p>
            <a:r>
              <a:rPr lang="en-US" sz="2800" dirty="0"/>
              <a:t>The government produces many data on social issues such as education, health, housing, and crime. </a:t>
            </a:r>
          </a:p>
          <a:p>
            <a:endParaRPr lang="en-US" sz="2800" dirty="0"/>
          </a:p>
          <a:p>
            <a:r>
              <a:rPr lang="en-US" sz="2800" dirty="0"/>
              <a:t>Social statistics are less complete than economic statistics. </a:t>
            </a:r>
          </a:p>
          <a:p>
            <a:endParaRPr lang="en-US" sz="2800" dirty="0"/>
          </a:p>
          <a:p>
            <a:r>
              <a:rPr lang="en-US" sz="2800" dirty="0"/>
              <a:t>We have good data about how much money is spent on food but less information about how many people are poorly nourished. Social data are also less carefully produced than economic data. </a:t>
            </a:r>
          </a:p>
        </p:txBody>
      </p:sp>
    </p:spTree>
    <p:extLst>
      <p:ext uri="{BB962C8B-B14F-4D97-AF65-F5344CB8AC3E}">
        <p14:creationId xmlns:p14="http://schemas.microsoft.com/office/powerpoint/2010/main" val="7601106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Social Statistics 2</a:t>
            </a:r>
            <a:br>
              <a:rPr lang="en-US" sz="3600" b="1" dirty="0">
                <a:solidFill>
                  <a:schemeClr val="accent1"/>
                </a:solidFill>
              </a:rPr>
            </a:br>
            <a:endParaRPr lang="en-US" sz="3600" dirty="0"/>
          </a:p>
        </p:txBody>
      </p:sp>
      <p:sp>
        <p:nvSpPr>
          <p:cNvPr id="2" name="Rectangle 1"/>
          <p:cNvSpPr/>
          <p:nvPr/>
        </p:nvSpPr>
        <p:spPr>
          <a:xfrm>
            <a:off x="301752" y="1371600"/>
            <a:ext cx="8759952" cy="3970318"/>
          </a:xfrm>
          <a:prstGeom prst="rect">
            <a:avLst/>
          </a:prstGeom>
        </p:spPr>
        <p:txBody>
          <a:bodyPr wrap="square">
            <a:spAutoFit/>
          </a:bodyPr>
          <a:lstStyle/>
          <a:p>
            <a:r>
              <a:rPr lang="en-US" sz="2800" dirty="0"/>
              <a:t>Economic statistics are generally based on larger samples, are compiled more often, and are published with a shorter time lag. </a:t>
            </a:r>
          </a:p>
          <a:p>
            <a:endParaRPr lang="en-US" sz="2800" dirty="0"/>
          </a:p>
          <a:p>
            <a:r>
              <a:rPr lang="en-US" sz="2800" dirty="0"/>
              <a:t>Economic data are used by the government to guide economic policy month by month. Social data help us understand our society and address its problems but are not needed for short-term management.</a:t>
            </a:r>
          </a:p>
          <a:p>
            <a:endParaRPr lang="en-US" sz="2800" dirty="0"/>
          </a:p>
        </p:txBody>
      </p:sp>
    </p:spTree>
    <p:extLst>
      <p:ext uri="{BB962C8B-B14F-4D97-AF65-F5344CB8AC3E}">
        <p14:creationId xmlns:p14="http://schemas.microsoft.com/office/powerpoint/2010/main" val="504763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Social Statistics 3</a:t>
            </a:r>
            <a:br>
              <a:rPr lang="en-US" sz="3600" b="1" dirty="0">
                <a:solidFill>
                  <a:schemeClr val="accent1"/>
                </a:solidFill>
              </a:rPr>
            </a:br>
            <a:endParaRPr lang="en-US" sz="3600" dirty="0"/>
          </a:p>
        </p:txBody>
      </p:sp>
      <p:sp>
        <p:nvSpPr>
          <p:cNvPr id="2" name="Rectangle 1"/>
          <p:cNvSpPr/>
          <p:nvPr/>
        </p:nvSpPr>
        <p:spPr>
          <a:xfrm>
            <a:off x="266700" y="1280160"/>
            <a:ext cx="8759952" cy="4832092"/>
          </a:xfrm>
          <a:prstGeom prst="rect">
            <a:avLst/>
          </a:prstGeom>
        </p:spPr>
        <p:txBody>
          <a:bodyPr wrap="square">
            <a:spAutoFit/>
          </a:bodyPr>
          <a:lstStyle/>
          <a:p>
            <a:r>
              <a:rPr lang="en-US" sz="2800" dirty="0"/>
              <a:t>How can we get accurate information about social issues, collected consistently over time, and yet not entangle the government with sex, religion, and other touchy subjects? </a:t>
            </a:r>
          </a:p>
          <a:p>
            <a:endParaRPr lang="en-US" sz="2800" dirty="0"/>
          </a:p>
          <a:p>
            <a:r>
              <a:rPr lang="en-US" sz="2800" dirty="0"/>
              <a:t>The solution in the United States has been government funding of university sample surveys. </a:t>
            </a:r>
          </a:p>
          <a:p>
            <a:endParaRPr lang="en-US" sz="2800" dirty="0"/>
          </a:p>
          <a:p>
            <a:r>
              <a:rPr lang="en-US" sz="2800" dirty="0"/>
              <a:t>After first deciding to undertake a sample survey asking people about their sexual behavior, in part to guide AIDS policy, the government backed away. </a:t>
            </a:r>
          </a:p>
        </p:txBody>
      </p:sp>
    </p:spTree>
    <p:extLst>
      <p:ext uri="{BB962C8B-B14F-4D97-AF65-F5344CB8AC3E}">
        <p14:creationId xmlns:p14="http://schemas.microsoft.com/office/powerpoint/2010/main" val="23673780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Social Statistics 4</a:t>
            </a:r>
            <a:br>
              <a:rPr lang="en-US" sz="3600" b="1" dirty="0">
                <a:solidFill>
                  <a:schemeClr val="accent1"/>
                </a:solidFill>
              </a:rPr>
            </a:br>
            <a:endParaRPr lang="en-US" sz="3600" dirty="0"/>
          </a:p>
        </p:txBody>
      </p:sp>
      <p:sp>
        <p:nvSpPr>
          <p:cNvPr id="2" name="Rectangle 1"/>
          <p:cNvSpPr/>
          <p:nvPr/>
        </p:nvSpPr>
        <p:spPr>
          <a:xfrm>
            <a:off x="301752" y="1280160"/>
            <a:ext cx="8759952" cy="4832092"/>
          </a:xfrm>
          <a:prstGeom prst="rect">
            <a:avLst/>
          </a:prstGeom>
        </p:spPr>
        <p:txBody>
          <a:bodyPr wrap="square">
            <a:spAutoFit/>
          </a:bodyPr>
          <a:lstStyle/>
          <a:p>
            <a:r>
              <a:rPr lang="en-US" sz="2800" dirty="0"/>
              <a:t>The U.S. government, instead, funded a much smaller survey of 3452 adults by the University of Chicago’s National Opinion Research Center (NORC). </a:t>
            </a:r>
          </a:p>
          <a:p>
            <a:endParaRPr lang="en-US" sz="2800" dirty="0"/>
          </a:p>
          <a:p>
            <a:r>
              <a:rPr lang="en-US" sz="2800" dirty="0"/>
              <a:t>NORC’s General Social Survey (GSS), funded by the government’s National Science Foundation, belongs with the Current Population Survey and the samples that undergird the CPI on any list of the most important sample surveys in the United States.</a:t>
            </a:r>
          </a:p>
          <a:p>
            <a:endParaRPr lang="en-US" sz="2800" dirty="0"/>
          </a:p>
        </p:txBody>
      </p:sp>
    </p:spTree>
    <p:extLst>
      <p:ext uri="{BB962C8B-B14F-4D97-AF65-F5344CB8AC3E}">
        <p14:creationId xmlns:p14="http://schemas.microsoft.com/office/powerpoint/2010/main" val="393669350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Social Statistics 5</a:t>
            </a:r>
            <a:br>
              <a:rPr lang="en-US" sz="3600" b="1" dirty="0">
                <a:solidFill>
                  <a:schemeClr val="accent1"/>
                </a:solidFill>
              </a:rPr>
            </a:br>
            <a:endParaRPr lang="en-US" sz="3600" dirty="0"/>
          </a:p>
        </p:txBody>
      </p:sp>
      <p:sp>
        <p:nvSpPr>
          <p:cNvPr id="2" name="Rectangle 1"/>
          <p:cNvSpPr/>
          <p:nvPr/>
        </p:nvSpPr>
        <p:spPr>
          <a:xfrm>
            <a:off x="301752" y="1280160"/>
            <a:ext cx="8759952" cy="4832092"/>
          </a:xfrm>
          <a:prstGeom prst="rect">
            <a:avLst/>
          </a:prstGeom>
        </p:spPr>
        <p:txBody>
          <a:bodyPr wrap="square">
            <a:spAutoFit/>
          </a:bodyPr>
          <a:lstStyle/>
          <a:p>
            <a:r>
              <a:rPr lang="en-US" sz="2800" dirty="0"/>
              <a:t>The GSS includes both “fact” and “opinion” items. </a:t>
            </a:r>
          </a:p>
          <a:p>
            <a:endParaRPr lang="en-US" sz="2800" dirty="0"/>
          </a:p>
          <a:p>
            <a:r>
              <a:rPr lang="en-US" sz="2800" dirty="0"/>
              <a:t>Respondents answer questions about their job security, their job satisfaction, and their satisfaction with their city, their friends, and their families. They talk about race, religion, and sex. </a:t>
            </a:r>
          </a:p>
          <a:p>
            <a:endParaRPr lang="en-US" sz="2800" dirty="0"/>
          </a:p>
          <a:p>
            <a:r>
              <a:rPr lang="en-US" sz="2800" dirty="0"/>
              <a:t>Many Americans would object if the government were to ask if they had seen an X-rated movie in the past year, but they reply when the GSS asks this question. </a:t>
            </a:r>
          </a:p>
        </p:txBody>
      </p:sp>
    </p:spTree>
    <p:extLst>
      <p:ext uri="{BB962C8B-B14F-4D97-AF65-F5344CB8AC3E}">
        <p14:creationId xmlns:p14="http://schemas.microsoft.com/office/powerpoint/2010/main" val="11434668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2" name="Rectangle 1"/>
          <p:cNvSpPr/>
          <p:nvPr/>
        </p:nvSpPr>
        <p:spPr>
          <a:xfrm>
            <a:off x="266700" y="1280160"/>
            <a:ext cx="8759952" cy="4832092"/>
          </a:xfrm>
          <a:prstGeom prst="rect">
            <a:avLst/>
          </a:prstGeom>
        </p:spPr>
        <p:txBody>
          <a:bodyPr wrap="square">
            <a:spAutoFit/>
          </a:bodyPr>
          <a:lstStyle/>
          <a:p>
            <a:pPr marL="457200" indent="-457200">
              <a:buFont typeface="Arial" pitchFamily="34" charset="0"/>
              <a:buChar char="•"/>
            </a:pPr>
            <a:r>
              <a:rPr lang="en-US" sz="2800" dirty="0"/>
              <a:t>An </a:t>
            </a:r>
            <a:r>
              <a:rPr lang="en-US" sz="2800" b="1" dirty="0"/>
              <a:t>index number </a:t>
            </a:r>
            <a:r>
              <a:rPr lang="en-US" sz="2800" dirty="0"/>
              <a:t>describes the value of a variable relative to its value at some base period. </a:t>
            </a:r>
          </a:p>
          <a:p>
            <a:pPr marL="457200" indent="-457200"/>
            <a:endParaRPr lang="en-US" sz="2800" dirty="0"/>
          </a:p>
          <a:p>
            <a:pPr marL="457200" indent="-457200">
              <a:buFont typeface="Arial" pitchFamily="34" charset="0"/>
              <a:buChar char="•"/>
            </a:pPr>
            <a:r>
              <a:rPr lang="en-US" sz="2800" dirty="0"/>
              <a:t>A </a:t>
            </a:r>
            <a:r>
              <a:rPr lang="en-US" sz="2800" b="1" dirty="0"/>
              <a:t>fixed market basket price index</a:t>
            </a:r>
            <a:r>
              <a:rPr lang="en-US" sz="2800" dirty="0"/>
              <a:t> is an index number that describes the total cost of a collection of goods and services. </a:t>
            </a:r>
          </a:p>
          <a:p>
            <a:pPr marL="457200" indent="-457200"/>
            <a:endParaRPr lang="en-US" sz="2800" dirty="0"/>
          </a:p>
          <a:p>
            <a:pPr marL="457200" indent="-457200">
              <a:buFont typeface="Arial" pitchFamily="34" charset="0"/>
              <a:buChar char="•"/>
            </a:pPr>
            <a:r>
              <a:rPr lang="en-US" sz="2800" dirty="0"/>
              <a:t>Think of the government’s </a:t>
            </a:r>
            <a:r>
              <a:rPr lang="en-US" sz="2800" b="1" dirty="0"/>
              <a:t>Consumer Price Index</a:t>
            </a:r>
            <a:r>
              <a:rPr lang="en-US" sz="2800" dirty="0"/>
              <a:t> (CPI) as a fixed market basket price index for the collection of all the goods and services that consumers buy.</a:t>
            </a:r>
          </a:p>
        </p:txBody>
      </p:sp>
    </p:spTree>
    <p:extLst>
      <p:ext uri="{BB962C8B-B14F-4D97-AF65-F5344CB8AC3E}">
        <p14:creationId xmlns:p14="http://schemas.microsoft.com/office/powerpoint/2010/main" val="35838285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2" name="Rectangle 1"/>
          <p:cNvSpPr/>
          <p:nvPr/>
        </p:nvSpPr>
        <p:spPr>
          <a:xfrm>
            <a:off x="266700" y="1097280"/>
            <a:ext cx="8759952" cy="5262979"/>
          </a:xfrm>
          <a:prstGeom prst="rect">
            <a:avLst/>
          </a:prstGeom>
        </p:spPr>
        <p:txBody>
          <a:bodyPr wrap="square">
            <a:spAutoFit/>
          </a:bodyPr>
          <a:lstStyle/>
          <a:p>
            <a:pPr marL="514350" indent="-514350">
              <a:buFont typeface="Arial" pitchFamily="34" charset="0"/>
              <a:buChar char="•"/>
            </a:pPr>
            <a:r>
              <a:rPr lang="en-US" sz="2800" dirty="0"/>
              <a:t>Because the CPI shows how consumer prices change over time, we can use it to change a dollar amount at one time into the amount, at another time, that has the same buying power. This is needed to compare dollar values from different times in </a:t>
            </a:r>
            <a:r>
              <a:rPr lang="en-US" sz="2800" b="1" dirty="0"/>
              <a:t>real terms</a:t>
            </a:r>
            <a:r>
              <a:rPr lang="en-US" sz="2800" dirty="0"/>
              <a:t>. </a:t>
            </a:r>
          </a:p>
          <a:p>
            <a:endParaRPr lang="en-US" sz="2800" dirty="0"/>
          </a:p>
          <a:p>
            <a:pPr marL="520700" indent="-520700">
              <a:buFont typeface="Arial" pitchFamily="34" charset="0"/>
              <a:buChar char="•"/>
            </a:pPr>
            <a:r>
              <a:rPr lang="en-US" sz="2800" dirty="0"/>
              <a:t>The details of the CPI are complex. It uses data from several large sample surveys. It is not a true fixed market basket price index because of adjustments for changing buying habits, new products, and improved quality.</a:t>
            </a:r>
          </a:p>
        </p:txBody>
      </p:sp>
    </p:spTree>
    <p:extLst>
      <p:ext uri="{BB962C8B-B14F-4D97-AF65-F5344CB8AC3E}">
        <p14:creationId xmlns:p14="http://schemas.microsoft.com/office/powerpoint/2010/main" val="42188607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52"/>
            <a:ext cx="8229600" cy="1143000"/>
          </a:xfrm>
        </p:spPr>
        <p:txBody>
          <a:bodyPr/>
          <a:lstStyle/>
          <a:p>
            <a:r>
              <a:rPr lang="en-US" sz="3600" b="1">
                <a:solidFill>
                  <a:schemeClr val="accent1"/>
                </a:solidFill>
              </a:rPr>
              <a:t>Case Study: The Consumer Price Index and Government Statistics 3</a:t>
            </a:r>
            <a:endParaRPr lang="en-US" sz="3600" b="1" dirty="0">
              <a:solidFill>
                <a:srgbClr val="B00000"/>
              </a:solidFill>
            </a:endParaRPr>
          </a:p>
        </p:txBody>
      </p:sp>
      <p:sp>
        <p:nvSpPr>
          <p:cNvPr id="8" name="Rectangle 7"/>
          <p:cNvSpPr/>
          <p:nvPr/>
        </p:nvSpPr>
        <p:spPr>
          <a:xfrm>
            <a:off x="301752" y="1676400"/>
            <a:ext cx="8759952" cy="4493538"/>
          </a:xfrm>
          <a:prstGeom prst="rect">
            <a:avLst/>
          </a:prstGeom>
        </p:spPr>
        <p:txBody>
          <a:bodyPr>
            <a:spAutoFit/>
          </a:bodyPr>
          <a:lstStyle/>
          <a:p>
            <a:pPr fontAlgn="auto">
              <a:spcBef>
                <a:spcPts val="0"/>
              </a:spcBef>
              <a:spcAft>
                <a:spcPts val="0"/>
              </a:spcAft>
              <a:defRPr/>
            </a:pPr>
            <a:r>
              <a:rPr lang="en-US" sz="2600" dirty="0"/>
              <a:t>A dollar in 2015 did not buy as much as a dollar in 1984, so 1984 salaries cannot be directly compared with 2015 salaries. </a:t>
            </a:r>
          </a:p>
          <a:p>
            <a:pPr fontAlgn="auto">
              <a:spcBef>
                <a:spcPts val="0"/>
              </a:spcBef>
              <a:spcAft>
                <a:spcPts val="0"/>
              </a:spcAft>
              <a:defRPr/>
            </a:pPr>
            <a:endParaRPr lang="en-US" sz="2600" dirty="0"/>
          </a:p>
          <a:p>
            <a:pPr fontAlgn="auto">
              <a:spcBef>
                <a:spcPts val="0"/>
              </a:spcBef>
              <a:spcAft>
                <a:spcPts val="0"/>
              </a:spcAft>
              <a:defRPr/>
            </a:pPr>
            <a:r>
              <a:rPr lang="en-US" sz="2600" dirty="0"/>
              <a:t>The fact that the dollar has steadily lost buying power over time means that we must make an adjustment whenever we compare dollar values from different years. </a:t>
            </a:r>
          </a:p>
          <a:p>
            <a:pPr fontAlgn="auto">
              <a:spcBef>
                <a:spcPts val="0"/>
              </a:spcBef>
              <a:spcAft>
                <a:spcPts val="0"/>
              </a:spcAft>
              <a:defRPr/>
            </a:pPr>
            <a:endParaRPr lang="en-US" sz="2600" dirty="0"/>
          </a:p>
          <a:p>
            <a:pPr fontAlgn="auto">
              <a:spcBef>
                <a:spcPts val="0"/>
              </a:spcBef>
              <a:spcAft>
                <a:spcPts val="0"/>
              </a:spcAft>
              <a:defRPr/>
            </a:pPr>
            <a:r>
              <a:rPr lang="en-US" sz="2600" dirty="0"/>
              <a:t>The adjustment is easy. What is not easy is measuring the changing buying power of the dollar. The government’s Consumer Price Index (CPI) is the tool we need. </a:t>
            </a:r>
            <a:endParaRPr lang="en-US" sz="2600" dirty="0">
              <a:latin typeface="+mj-lt"/>
            </a:endParaRPr>
          </a:p>
        </p:txBody>
      </p:sp>
    </p:spTree>
    <p:extLst>
      <p:ext uri="{BB962C8B-B14F-4D97-AF65-F5344CB8AC3E}">
        <p14:creationId xmlns:p14="http://schemas.microsoft.com/office/powerpoint/2010/main" val="35923216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2" name="Rectangle 1"/>
          <p:cNvSpPr/>
          <p:nvPr/>
        </p:nvSpPr>
        <p:spPr>
          <a:xfrm>
            <a:off x="301752" y="1188720"/>
            <a:ext cx="8759952" cy="3108543"/>
          </a:xfrm>
          <a:prstGeom prst="rect">
            <a:avLst/>
          </a:prstGeom>
        </p:spPr>
        <p:txBody>
          <a:bodyPr wrap="square">
            <a:spAutoFit/>
          </a:bodyPr>
          <a:lstStyle/>
          <a:p>
            <a:pPr marL="457200" indent="-457200">
              <a:buFont typeface="Arial" pitchFamily="34" charset="0"/>
              <a:buChar char="•"/>
            </a:pPr>
            <a:r>
              <a:rPr lang="en-US" sz="2800" b="1" dirty="0"/>
              <a:t>Government statistical offices</a:t>
            </a:r>
            <a:r>
              <a:rPr lang="en-US" sz="2800" dirty="0"/>
              <a:t> produce data needed for government policy and decisions by businesses and individuals. The data should be accurate, timely, and free from political interference. Therefore, citizens have a stake in the competence and independence of government statistical offices. </a:t>
            </a:r>
          </a:p>
        </p:txBody>
      </p:sp>
    </p:spTree>
    <p:extLst>
      <p:ext uri="{BB962C8B-B14F-4D97-AF65-F5344CB8AC3E}">
        <p14:creationId xmlns:p14="http://schemas.microsoft.com/office/powerpoint/2010/main" val="22658574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Index Numbers 1</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wrap="square">
            <a:spAutoFit/>
          </a:bodyPr>
          <a:lstStyle/>
          <a:p>
            <a:pPr fontAlgn="auto">
              <a:spcBef>
                <a:spcPts val="0"/>
              </a:spcBef>
              <a:spcAft>
                <a:spcPts val="0"/>
              </a:spcAft>
              <a:defRPr/>
            </a:pPr>
            <a:r>
              <a:rPr lang="en-US" sz="2400" dirty="0"/>
              <a:t>The CPI is a numerical description called an index number. </a:t>
            </a:r>
          </a:p>
          <a:p>
            <a:pPr fontAlgn="auto">
              <a:spcBef>
                <a:spcPts val="0"/>
              </a:spcBef>
              <a:spcAft>
                <a:spcPts val="0"/>
              </a:spcAft>
              <a:defRPr/>
            </a:pPr>
            <a:endParaRPr lang="en-US" sz="2400" dirty="0"/>
          </a:p>
          <a:p>
            <a:pPr fontAlgn="auto">
              <a:spcBef>
                <a:spcPts val="0"/>
              </a:spcBef>
              <a:spcAft>
                <a:spcPts val="0"/>
              </a:spcAft>
              <a:defRPr/>
            </a:pPr>
            <a:r>
              <a:rPr lang="en-US" sz="2400" dirty="0"/>
              <a:t>We can attach an index number to any quantitative variable that we measure repeatedly over time. </a:t>
            </a:r>
          </a:p>
          <a:p>
            <a:pPr fontAlgn="auto">
              <a:spcBef>
                <a:spcPts val="0"/>
              </a:spcBef>
              <a:spcAft>
                <a:spcPts val="0"/>
              </a:spcAft>
              <a:defRPr/>
            </a:pPr>
            <a:endParaRPr lang="en-US" sz="2400" dirty="0"/>
          </a:p>
          <a:p>
            <a:pPr fontAlgn="auto">
              <a:spcBef>
                <a:spcPts val="0"/>
              </a:spcBef>
              <a:spcAft>
                <a:spcPts val="0"/>
              </a:spcAft>
              <a:defRPr/>
            </a:pPr>
            <a:r>
              <a:rPr lang="en-US" sz="2400" dirty="0"/>
              <a:t>The idea of the index number is to give a picture of changes in a variable much like that drawn by saying, “The average cost of a hospital rose 90.2% between 2000 and 2010.” </a:t>
            </a:r>
          </a:p>
          <a:p>
            <a:pPr fontAlgn="auto">
              <a:spcBef>
                <a:spcPts val="0"/>
              </a:spcBef>
              <a:spcAft>
                <a:spcPts val="0"/>
              </a:spcAft>
              <a:defRPr/>
            </a:pPr>
            <a:endParaRPr lang="en-US" sz="2400" dirty="0"/>
          </a:p>
          <a:p>
            <a:pPr fontAlgn="auto">
              <a:spcBef>
                <a:spcPts val="0"/>
              </a:spcBef>
              <a:spcAft>
                <a:spcPts val="0"/>
              </a:spcAft>
              <a:defRPr/>
            </a:pPr>
            <a:r>
              <a:rPr lang="en-US" sz="2400" dirty="0"/>
              <a:t>An index number describes the percent change from a base period. </a:t>
            </a:r>
            <a:endParaRPr lang="en-US" sz="2400" dirty="0">
              <a:latin typeface="+mj-lt"/>
            </a:endParaRPr>
          </a:p>
        </p:txBody>
      </p:sp>
    </p:spTree>
    <p:extLst>
      <p:ext uri="{BB962C8B-B14F-4D97-AF65-F5344CB8AC3E}">
        <p14:creationId xmlns:p14="http://schemas.microsoft.com/office/powerpoint/2010/main" val="2051942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Index Numbers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737360"/>
                <a:ext cx="8759952" cy="3065006"/>
              </a:xfrm>
              <a:prstGeom prst="rect">
                <a:avLst/>
              </a:prstGeom>
            </p:spPr>
            <p:txBody>
              <a:bodyPr>
                <a:spAutoFit/>
              </a:bodyPr>
              <a:lstStyle/>
              <a:p>
                <a:pPr fontAlgn="auto">
                  <a:spcBef>
                    <a:spcPts val="0"/>
                  </a:spcBef>
                  <a:spcAft>
                    <a:spcPts val="0"/>
                  </a:spcAft>
                  <a:defRPr/>
                </a:pPr>
                <a:r>
                  <a:rPr lang="en-US" sz="2800" dirty="0"/>
                  <a:t>An index number measures the value of a variable relative to its value at a base period. </a:t>
                </a:r>
              </a:p>
              <a:p>
                <a:pPr fontAlgn="auto">
                  <a:spcBef>
                    <a:spcPts val="0"/>
                  </a:spcBef>
                  <a:spcAft>
                    <a:spcPts val="0"/>
                  </a:spcAft>
                  <a:defRPr/>
                </a:pPr>
                <a:endParaRPr lang="en-US" sz="2800" dirty="0"/>
              </a:p>
              <a:p>
                <a:pPr fontAlgn="auto">
                  <a:spcBef>
                    <a:spcPts val="0"/>
                  </a:spcBef>
                  <a:spcAft>
                    <a:spcPts val="0"/>
                  </a:spcAft>
                  <a:defRPr/>
                </a:pPr>
                <a:r>
                  <a:rPr lang="en-US" sz="2800" dirty="0"/>
                  <a:t>To find the index number for any value of the variable: </a:t>
                </a:r>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𝑖𝑛𝑑𝑒𝑥</m:t>
                      </m:r>
                      <m:r>
                        <a:rPr lang="en-US" sz="2800" b="0" i="1" smtClean="0">
                          <a:latin typeface="Cambria Math" panose="02040503050406030204" pitchFamily="18" charset="0"/>
                        </a:rPr>
                        <m:t> </m:t>
                      </m:r>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𝑣𝑎𝑙𝑢𝑒</m:t>
                          </m:r>
                        </m:num>
                        <m:den>
                          <m:r>
                            <a:rPr lang="en-US" sz="2800" b="0" i="1" smtClean="0">
                              <a:latin typeface="Cambria Math" panose="02040503050406030204" pitchFamily="18" charset="0"/>
                            </a:rPr>
                            <m:t>𝑏𝑎𝑠𝑒</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den>
                      </m:f>
                      <m:r>
                        <a:rPr lang="en-US" sz="2800" b="0" i="1" smtClean="0">
                          <a:latin typeface="Cambria Math" panose="02040503050406030204" pitchFamily="18" charset="0"/>
                          <a:ea typeface="Cambria Math" panose="02040503050406030204" pitchFamily="18" charset="0"/>
                        </a:rPr>
                        <m:t>×100</m:t>
                      </m:r>
                    </m:oMath>
                  </m:oMathPara>
                </a14:m>
                <a:endParaRPr lang="en-US" sz="2800" dirty="0"/>
              </a:p>
              <a:p>
                <a:pPr fontAlgn="auto">
                  <a:spcBef>
                    <a:spcPts val="0"/>
                  </a:spcBef>
                  <a:spcAft>
                    <a:spcPts val="0"/>
                  </a:spcAft>
                  <a:defRPr/>
                </a:pP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737360"/>
                <a:ext cx="8759952" cy="3065006"/>
              </a:xfrm>
              <a:prstGeom prst="rect">
                <a:avLst/>
              </a:prstGeom>
              <a:blipFill rotWithShape="0">
                <a:blip r:embed="rId3"/>
                <a:stretch>
                  <a:fillRect l="-1461" t="-1988" r="-1392"/>
                </a:stretch>
              </a:blipFill>
            </p:spPr>
            <p:txBody>
              <a:bodyPr/>
              <a:lstStyle/>
              <a:p>
                <a:r>
                  <a:rPr lang="en-US">
                    <a:noFill/>
                  </a:rPr>
                  <a:t> </a:t>
                </a:r>
              </a:p>
            </p:txBody>
          </p:sp>
        </mc:Fallback>
      </mc:AlternateContent>
    </p:spTree>
    <p:extLst>
      <p:ext uri="{BB962C8B-B14F-4D97-AF65-F5344CB8AC3E}">
        <p14:creationId xmlns:p14="http://schemas.microsoft.com/office/powerpoint/2010/main" val="1531404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Calculating an index number</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645920"/>
                <a:ext cx="8759952" cy="4736233"/>
              </a:xfrm>
              <a:prstGeom prst="rect">
                <a:avLst/>
              </a:prstGeom>
            </p:spPr>
            <p:txBody>
              <a:bodyPr>
                <a:spAutoFit/>
              </a:bodyPr>
              <a:lstStyle/>
              <a:p>
                <a:pPr fontAlgn="auto">
                  <a:spcBef>
                    <a:spcPts val="0"/>
                  </a:spcBef>
                  <a:spcAft>
                    <a:spcPts val="0"/>
                  </a:spcAft>
                  <a:defRPr/>
                </a:pPr>
                <a:r>
                  <a:rPr lang="en-US" sz="2800" dirty="0"/>
                  <a:t>A gallon of unleaded regular gasoline cost $0.992 during the first week of January 1994 and $2.689 during the first week of August 2015. (These are national average prices calculated by the U.S. Department of Energy.) The gasoline price index number for the first week in August 2015, the first week in January 1994 as the base period, is</a:t>
                </a:r>
                <a:endParaRPr lang="en-US" sz="2800" dirty="0" smtClean="0"/>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𝑖𝑛𝑑𝑒𝑥</m:t>
                      </m:r>
                      <m:r>
                        <a:rPr lang="en-US" sz="2800" b="0" i="1" smtClean="0">
                          <a:latin typeface="Cambria Math" panose="02040503050406030204" pitchFamily="18" charset="0"/>
                        </a:rPr>
                        <m:t> </m:t>
                      </m:r>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𝑣𝑎𝑙𝑢𝑒</m:t>
                          </m:r>
                        </m:num>
                        <m:den>
                          <m:r>
                            <a:rPr lang="en-US" sz="2800" b="0" i="1" smtClean="0">
                              <a:latin typeface="Cambria Math" panose="02040503050406030204" pitchFamily="18" charset="0"/>
                            </a:rPr>
                            <m:t>𝑏𝑎𝑠𝑒</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den>
                      </m:f>
                      <m:r>
                        <a:rPr lang="en-US" sz="2800" b="0" i="1" smtClean="0">
                          <a:latin typeface="Cambria Math" panose="02040503050406030204" pitchFamily="18" charset="0"/>
                          <a:ea typeface="Cambria Math" panose="02040503050406030204" pitchFamily="18" charset="0"/>
                        </a:rPr>
                        <m:t>×100</m:t>
                      </m:r>
                    </m:oMath>
                  </m:oMathPara>
                </a14:m>
                <a:endParaRPr lang="en-US" sz="2800" dirty="0"/>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2.689</m:t>
                          </m:r>
                        </m:num>
                        <m:den>
                          <m:r>
                            <a:rPr lang="en-US" sz="2800" b="0" i="1" smtClean="0">
                              <a:latin typeface="Cambria Math" panose="02040503050406030204" pitchFamily="18" charset="0"/>
                            </a:rPr>
                            <m:t>0.992</m:t>
                          </m:r>
                        </m:den>
                      </m:f>
                      <m:r>
                        <a:rPr lang="en-US" sz="2800" b="0" i="1" smtClean="0">
                          <a:latin typeface="Cambria Math" panose="02040503050406030204" pitchFamily="18" charset="0"/>
                          <a:ea typeface="Cambria Math" panose="02040503050406030204" pitchFamily="18" charset="0"/>
                        </a:rPr>
                        <m:t>×100=2.71</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645920"/>
                <a:ext cx="8759952" cy="4736233"/>
              </a:xfrm>
              <a:prstGeom prst="rect">
                <a:avLst/>
              </a:prstGeom>
              <a:blipFill rotWithShape="0">
                <a:blip r:embed="rId3"/>
                <a:stretch>
                  <a:fillRect l="-1461" t="-1287"/>
                </a:stretch>
              </a:blipFill>
            </p:spPr>
            <p:txBody>
              <a:bodyPr/>
              <a:lstStyle/>
              <a:p>
                <a:r>
                  <a:rPr lang="en-US">
                    <a:noFill/>
                  </a:rPr>
                  <a:t> </a:t>
                </a:r>
              </a:p>
            </p:txBody>
          </p:sp>
        </mc:Fallback>
      </mc:AlternateContent>
    </p:spTree>
    <p:extLst>
      <p:ext uri="{BB962C8B-B14F-4D97-AF65-F5344CB8AC3E}">
        <p14:creationId xmlns:p14="http://schemas.microsoft.com/office/powerpoint/2010/main" val="4101289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Calculating an index number (continued)</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828800"/>
                <a:ext cx="8759952" cy="2194447"/>
              </a:xfrm>
              <a:prstGeom prst="rect">
                <a:avLst/>
              </a:prstGeom>
            </p:spPr>
            <p:txBody>
              <a:bodyPr>
                <a:spAutoFit/>
              </a:bodyPr>
              <a:lstStyle/>
              <a:p>
                <a:pPr fontAlgn="auto">
                  <a:spcBef>
                    <a:spcPts val="0"/>
                  </a:spcBef>
                  <a:spcAft>
                    <a:spcPts val="0"/>
                  </a:spcAft>
                  <a:defRPr/>
                </a:pPr>
                <a:r>
                  <a:rPr lang="en-US" sz="2800" dirty="0"/>
                  <a:t>The gasoline price index number for the base period, January 1994, is </a:t>
                </a:r>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0.992</m:t>
                          </m:r>
                        </m:num>
                        <m:den>
                          <m:r>
                            <a:rPr lang="en-US" sz="2800" b="0" i="1" smtClean="0">
                              <a:latin typeface="Cambria Math" panose="02040503050406030204" pitchFamily="18" charset="0"/>
                            </a:rPr>
                            <m:t>0.992</m:t>
                          </m:r>
                        </m:den>
                      </m:f>
                      <m:r>
                        <a:rPr lang="en-US" sz="2800" b="0" i="1" smtClean="0">
                          <a:latin typeface="Cambria Math" panose="02040503050406030204" pitchFamily="18" charset="0"/>
                          <a:ea typeface="Cambria Math" panose="02040503050406030204" pitchFamily="18" charset="0"/>
                        </a:rPr>
                        <m:t>×100=100</m:t>
                      </m:r>
                    </m:oMath>
                  </m:oMathPara>
                </a14:m>
                <a:endParaRPr lang="en-US" sz="2800" b="1" dirty="0"/>
              </a:p>
              <a:p>
                <a:pPr fontAlgn="auto">
                  <a:spcBef>
                    <a:spcPts val="0"/>
                  </a:spcBef>
                  <a:spcAft>
                    <a:spcPts val="0"/>
                  </a:spcAft>
                  <a:defRPr/>
                </a:pP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828800"/>
                <a:ext cx="8759952" cy="2194447"/>
              </a:xfrm>
              <a:prstGeom prst="rect">
                <a:avLst/>
              </a:prstGeom>
              <a:blipFill rotWithShape="0">
                <a:blip r:embed="rId3"/>
                <a:stretch>
                  <a:fillRect l="-1461" t="-2778"/>
                </a:stretch>
              </a:blipFill>
            </p:spPr>
            <p:txBody>
              <a:bodyPr/>
              <a:lstStyle/>
              <a:p>
                <a:r>
                  <a:rPr lang="en-US">
                    <a:noFill/>
                  </a:rPr>
                  <a:t> </a:t>
                </a:r>
              </a:p>
            </p:txBody>
          </p:sp>
        </mc:Fallback>
      </mc:AlternateContent>
    </p:spTree>
    <p:extLst>
      <p:ext uri="{BB962C8B-B14F-4D97-AF65-F5344CB8AC3E}">
        <p14:creationId xmlns:p14="http://schemas.microsoft.com/office/powerpoint/2010/main" val="23618436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Index Numbers 3</a:t>
            </a:r>
            <a:br>
              <a:rPr lang="en-US" sz="3600" b="1" dirty="0">
                <a:solidFill>
                  <a:schemeClr val="accent1"/>
                </a:solidFill>
              </a:rPr>
            </a:br>
            <a:endParaRPr lang="en-US" sz="3600" dirty="0"/>
          </a:p>
        </p:txBody>
      </p:sp>
      <p:sp>
        <p:nvSpPr>
          <p:cNvPr id="8" name="Rectangle 7"/>
          <p:cNvSpPr/>
          <p:nvPr/>
        </p:nvSpPr>
        <p:spPr>
          <a:xfrm>
            <a:off x="301752" y="1463040"/>
            <a:ext cx="8759952" cy="3970318"/>
          </a:xfrm>
          <a:prstGeom prst="rect">
            <a:avLst/>
          </a:prstGeom>
        </p:spPr>
        <p:txBody>
          <a:bodyPr>
            <a:spAutoFit/>
          </a:bodyPr>
          <a:lstStyle/>
          <a:p>
            <a:pPr fontAlgn="auto">
              <a:spcBef>
                <a:spcPts val="0"/>
              </a:spcBef>
              <a:spcAft>
                <a:spcPts val="0"/>
              </a:spcAft>
              <a:defRPr/>
            </a:pPr>
            <a:r>
              <a:rPr lang="en-US" sz="2800" dirty="0"/>
              <a:t>Because the index number for the base period is always 100, it is usual to identify the base period as 1994 by writing “1994 = 100.” </a:t>
            </a:r>
          </a:p>
          <a:p>
            <a:pPr fontAlgn="auto">
              <a:spcBef>
                <a:spcPts val="0"/>
              </a:spcBef>
              <a:spcAft>
                <a:spcPts val="0"/>
              </a:spcAft>
              <a:defRPr/>
            </a:pPr>
            <a:endParaRPr lang="en-US" sz="2800" dirty="0"/>
          </a:p>
          <a:p>
            <a:pPr fontAlgn="auto">
              <a:spcBef>
                <a:spcPts val="0"/>
              </a:spcBef>
              <a:spcAft>
                <a:spcPts val="0"/>
              </a:spcAft>
              <a:defRPr/>
            </a:pPr>
            <a:r>
              <a:rPr lang="en-US" sz="2800" dirty="0"/>
              <a:t>In news reports concerning the CPI, you will notice the mysterious equation “1982–84 = 100.” </a:t>
            </a:r>
          </a:p>
          <a:p>
            <a:pPr fontAlgn="auto">
              <a:spcBef>
                <a:spcPts val="0"/>
              </a:spcBef>
              <a:spcAft>
                <a:spcPts val="0"/>
              </a:spcAft>
              <a:defRPr/>
            </a:pPr>
            <a:endParaRPr lang="en-US" sz="2800" dirty="0"/>
          </a:p>
          <a:p>
            <a:pPr fontAlgn="auto">
              <a:spcBef>
                <a:spcPts val="0"/>
              </a:spcBef>
              <a:spcAft>
                <a:spcPts val="0"/>
              </a:spcAft>
              <a:defRPr/>
            </a:pPr>
            <a:r>
              <a:rPr lang="en-US" sz="2800" dirty="0"/>
              <a:t>That’s shorthand for the fact that the years 1982 to 1984 are the base period for the CPI. </a:t>
            </a:r>
          </a:p>
        </p:txBody>
      </p:sp>
    </p:spTree>
    <p:extLst>
      <p:ext uri="{BB962C8B-B14F-4D97-AF65-F5344CB8AC3E}">
        <p14:creationId xmlns:p14="http://schemas.microsoft.com/office/powerpoint/2010/main" val="181624528"/>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6725</TotalTime>
  <Words>2955</Words>
  <Application>Microsoft Office PowerPoint</Application>
  <PresentationFormat>On-screen Show (4:3)</PresentationFormat>
  <Paragraphs>249</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Times New Roman</vt:lpstr>
      <vt:lpstr>Office Theme</vt:lpstr>
      <vt:lpstr>Chapter 16</vt:lpstr>
      <vt:lpstr>Case Study: The Consumer Price Index and Government Statistics 1</vt:lpstr>
      <vt:lpstr>Case Study: The Consumer Price Index and Government Statistics 2</vt:lpstr>
      <vt:lpstr>Case Study: The Consumer Price Index and Government Statistics 3</vt:lpstr>
      <vt:lpstr>Index Numbers 1 </vt:lpstr>
      <vt:lpstr>Index Numbers 2 </vt:lpstr>
      <vt:lpstr>Example: Calculating an index number</vt:lpstr>
      <vt:lpstr>Example: Calculating an index number (continued)</vt:lpstr>
      <vt:lpstr>Index Numbers 3 </vt:lpstr>
      <vt:lpstr>Index Numbers 4 </vt:lpstr>
      <vt:lpstr>Fixed Market Basket Price Indexes </vt:lpstr>
      <vt:lpstr>Example: The mountain man  price index 1</vt:lpstr>
      <vt:lpstr>Example: The mountain man  price index 2</vt:lpstr>
      <vt:lpstr>Example: The mountain man  price index 3</vt:lpstr>
      <vt:lpstr>Index Numbers 5 </vt:lpstr>
      <vt:lpstr>Index Numbers 6 </vt:lpstr>
      <vt:lpstr>Index Numbers 7 </vt:lpstr>
      <vt:lpstr>Use the CPI 1 </vt:lpstr>
      <vt:lpstr>Use the CPI 2 </vt:lpstr>
      <vt:lpstr>Example: Salaries of Professional Athletes</vt:lpstr>
      <vt:lpstr>Example: Salaries of Professional Athletes (continued)</vt:lpstr>
      <vt:lpstr>Understanding the CPI 1 </vt:lpstr>
      <vt:lpstr>Understanding the CPI 2 </vt:lpstr>
      <vt:lpstr>Understanding the CPI 3 </vt:lpstr>
      <vt:lpstr>Understanding the CPI 4 </vt:lpstr>
      <vt:lpstr>Understanding the CPI 5 </vt:lpstr>
      <vt:lpstr>Understanding the CPI 6 </vt:lpstr>
      <vt:lpstr>Understanding the CPI 7 </vt:lpstr>
      <vt:lpstr>Understanding the CPI 8 </vt:lpstr>
      <vt:lpstr>The Place of Government  Statistics 1</vt:lpstr>
      <vt:lpstr>The Place of Government  Statistics 2</vt:lpstr>
      <vt:lpstr>The Place of Government  Statistics 3</vt:lpstr>
      <vt:lpstr>The Question of Social Statistics 1 </vt:lpstr>
      <vt:lpstr>The Question of Social Statistics 2 </vt:lpstr>
      <vt:lpstr>The Question of Social Statistics 3 </vt:lpstr>
      <vt:lpstr>The Question of Social Statistics 4 </vt:lpstr>
      <vt:lpstr>The Question of Social Statistics 5 </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527</cp:revision>
  <cp:lastPrinted>2011-08-21T16:22:14Z</cp:lastPrinted>
  <dcterms:created xsi:type="dcterms:W3CDTF">2009-09-07T22:06:52Z</dcterms:created>
  <dcterms:modified xsi:type="dcterms:W3CDTF">2019-10-07T17:50:28Z</dcterms:modified>
</cp:coreProperties>
</file>