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63" r:id="rId3"/>
    <p:sldId id="273" r:id="rId4"/>
    <p:sldId id="286" r:id="rId5"/>
    <p:sldId id="287"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8" r:id="rId25"/>
    <p:sldId id="307" r:id="rId26"/>
    <p:sldId id="309" r:id="rId27"/>
    <p:sldId id="310" r:id="rId28"/>
    <p:sldId id="311" r:id="rId29"/>
    <p:sldId id="312" r:id="rId30"/>
    <p:sldId id="313" r:id="rId31"/>
    <p:sldId id="314" r:id="rId32"/>
    <p:sldId id="315" r:id="rId33"/>
    <p:sldId id="316" r:id="rId3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app" initials="JLL" lastIdx="1" clrIdx="0"/>
  <p:cmAuthor id="1" name="MVL" initials="MV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9212" autoAdjust="0"/>
  </p:normalViewPr>
  <p:slideViewPr>
    <p:cSldViewPr>
      <p:cViewPr varScale="1">
        <p:scale>
          <a:sx n="50" d="100"/>
          <a:sy n="50" d="100"/>
        </p:scale>
        <p:origin x="174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CDAE9197-0509-4EB7-8020-F4EE41C8D1AC}" type="datetimeFigureOut">
              <a:rPr lang="en-US"/>
              <a:pPr>
                <a:defRPr/>
              </a:pPr>
              <a:t>10/7/2019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862AB7E5-679E-49C9-967E-8298D6EB215C}" type="slidenum">
              <a:rPr lang="en-US"/>
              <a:pPr>
                <a:defRPr/>
              </a:pPr>
              <a:t>‹#›</a:t>
            </a:fld>
            <a:endParaRPr lang="en-US"/>
          </a:p>
        </p:txBody>
      </p:sp>
    </p:spTree>
    <p:extLst>
      <p:ext uri="{BB962C8B-B14F-4D97-AF65-F5344CB8AC3E}">
        <p14:creationId xmlns:p14="http://schemas.microsoft.com/office/powerpoint/2010/main" val="1587009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593FDA80-2ED6-40A1-8BC6-A92415274BC7}" type="datetimeFigureOut">
              <a:rPr lang="en-US"/>
              <a:pPr>
                <a:defRPr/>
              </a:pPr>
              <a:t>10/7/2019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13369277-275E-4316-A64D-47F320802668}" type="slidenum">
              <a:rPr lang="en-US"/>
              <a:pPr>
                <a:defRPr/>
              </a:pPr>
              <a:t>‹#›</a:t>
            </a:fld>
            <a:endParaRPr lang="en-US"/>
          </a:p>
        </p:txBody>
      </p:sp>
    </p:spTree>
    <p:extLst>
      <p:ext uri="{BB962C8B-B14F-4D97-AF65-F5344CB8AC3E}">
        <p14:creationId xmlns:p14="http://schemas.microsoft.com/office/powerpoint/2010/main" val="18758305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301BA6-1DB1-49C1-88F3-07137D14C04B}"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668247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10</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1423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11</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4117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12</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24667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13</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10146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14</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04003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15</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300205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16</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39468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17</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18005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18</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08066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19</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7093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F630F2-17DA-4E3D-80C7-E33E8C2EE272}"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885681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20</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60251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21</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74345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22</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97709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23</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16486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24</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36827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25</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27867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26</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93617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27</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72227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28</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8419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29</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68832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3</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97323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30</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23419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31</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94568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32</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673252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33</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72837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4</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85066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5</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31294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6</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89035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7</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80546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8</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00444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B627-E911-4857-A230-91D16A499822}" type="slidenum">
              <a:rPr lang="en-US"/>
              <a:pPr fontAlgn="base">
                <a:spcBef>
                  <a:spcPct val="0"/>
                </a:spcBef>
                <a:spcAft>
                  <a:spcPct val="0"/>
                </a:spcAft>
              </a:pPr>
              <a:t>9</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13296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81000"/>
            <a:ext cx="3505200" cy="3428999"/>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DCA616B-6FE5-4B15-8A1B-B3727AB1A11A}"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FC09BEA-2BAE-4A0E-B73A-8268D1863D6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DFC1A70-B906-4FED-84CE-FF5236A5392F}"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52EBFBB-2A53-438D-B739-59907C50176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B866D18-E485-40B0-98A5-5511F5604144}"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0DF18F9-623F-4E21-B8DF-19277C973C3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F9F949B9-800A-4BB9-A3B3-B1370252AA6C}"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73C6907-8985-4265-942C-84E45D1FA1D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872F944-D11F-4A9C-BA03-61556BE5342E}"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F10761F-84FA-4031-82FB-B995F20BF2B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0E57E4D-64BF-4F5F-BD77-F77ABF8173F9}"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529219D-2A14-4055-98B2-9673D239B5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956CE3BE-4903-4A9B-834F-D47B4772C648}" type="datetimeFigureOut">
              <a:rPr lang="en-US"/>
              <a:pPr>
                <a:defRPr/>
              </a:pPr>
              <a:t>10/7/2019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0D2801C-D886-44AC-A004-AA64B10EF34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2C84D6B-CD30-4263-B78D-CB6065C9C155}" type="datetimeFigureOut">
              <a:rPr lang="en-US"/>
              <a:pPr>
                <a:defRPr/>
              </a:pPr>
              <a:t>10/7/2019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00ABC79-05F4-46E9-974F-1FA134112AC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B5098DA-B869-4AC7-9839-C04ED23DACEB}" type="datetimeFigureOut">
              <a:rPr lang="en-US"/>
              <a:pPr>
                <a:defRPr/>
              </a:pPr>
              <a:t>10/7/2019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364AB6F-FFB7-4335-98E9-FEAF09045E9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1446FE0-617F-47AC-829F-38B0FDC57929}"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0934595-AA65-416C-B09E-6E79A316F63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2FDD6B0-95D2-404B-BC06-DCC6F4F62703}"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AA98032-A7D6-4A3E-914A-974229BA9EC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E3FB9AE9-1195-468A-9753-30CD4322BD97}"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143000" y="457200"/>
            <a:ext cx="7086600" cy="1905000"/>
          </a:xfrm>
        </p:spPr>
        <p:txBody>
          <a:bodyPr/>
          <a:lstStyle/>
          <a:p>
            <a:r>
              <a:rPr lang="en-US" sz="7200" dirty="0"/>
              <a:t>Chapter 17</a:t>
            </a:r>
          </a:p>
        </p:txBody>
      </p:sp>
      <p:sp>
        <p:nvSpPr>
          <p:cNvPr id="15362" name="Subtitle 2"/>
          <p:cNvSpPr>
            <a:spLocks noGrp="1"/>
          </p:cNvSpPr>
          <p:nvPr>
            <p:ph type="subTitle" idx="4294967295"/>
          </p:nvPr>
        </p:nvSpPr>
        <p:spPr>
          <a:xfrm>
            <a:off x="3086100" y="2971800"/>
            <a:ext cx="3200400" cy="2209800"/>
          </a:xfrm>
        </p:spPr>
        <p:txBody>
          <a:bodyPr/>
          <a:lstStyle/>
          <a:p>
            <a:pPr marL="0" indent="0" algn="ctr">
              <a:buNone/>
            </a:pPr>
            <a:r>
              <a:rPr lang="en-US" dirty="0">
                <a:solidFill>
                  <a:schemeClr val="tx1"/>
                </a:solidFill>
              </a:rPr>
              <a:t>Thinking about Chance</a:t>
            </a:r>
          </a:p>
          <a:p>
            <a:pPr marL="0" indent="0" algn="ctr">
              <a:buNone/>
            </a:pPr>
            <a:endParaRPr lang="en-US" dirty="0"/>
          </a:p>
          <a:p>
            <a:pPr marL="0" indent="0" algn="ctr">
              <a:buNone/>
            </a:pPr>
            <a:r>
              <a:rPr lang="en-US" i="1" dirty="0">
                <a:solidFill>
                  <a:schemeClr val="tx2"/>
                </a:solidFill>
              </a:rPr>
              <a:t>Lecture Slides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Ancient History of Chance 2</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wrap="square">
            <a:spAutoFit/>
          </a:bodyPr>
          <a:lstStyle/>
          <a:p>
            <a:pPr fontAlgn="auto">
              <a:spcBef>
                <a:spcPts val="0"/>
              </a:spcBef>
              <a:spcAft>
                <a:spcPts val="0"/>
              </a:spcAft>
              <a:defRPr/>
            </a:pPr>
            <a:r>
              <a:rPr lang="en-US" sz="2800" dirty="0"/>
              <a:t>Modern dice are made so they are all similar and should show the same pattern of outcomes when rolled.</a:t>
            </a:r>
          </a:p>
          <a:p>
            <a:pPr fontAlgn="auto">
              <a:spcBef>
                <a:spcPts val="0"/>
              </a:spcBef>
              <a:spcAft>
                <a:spcPts val="0"/>
              </a:spcAft>
              <a:defRPr/>
            </a:pPr>
            <a:endParaRPr lang="en-US" sz="2800" dirty="0"/>
          </a:p>
          <a:p>
            <a:pPr fontAlgn="auto">
              <a:spcBef>
                <a:spcPts val="0"/>
              </a:spcBef>
              <a:spcAft>
                <a:spcPts val="0"/>
              </a:spcAft>
              <a:defRPr/>
            </a:pPr>
            <a:r>
              <a:rPr lang="en-US" sz="2800" dirty="0"/>
              <a:t>Professional gamblers noticed the regular pattern of outcomes of dice or cards and tried to adjust their bets to the odds of success. </a:t>
            </a:r>
          </a:p>
          <a:p>
            <a:pPr fontAlgn="auto">
              <a:spcBef>
                <a:spcPts val="0"/>
              </a:spcBef>
              <a:spcAft>
                <a:spcPts val="0"/>
              </a:spcAft>
              <a:defRPr/>
            </a:pPr>
            <a:endParaRPr lang="en-US" sz="2800" dirty="0"/>
          </a:p>
          <a:p>
            <a:pPr fontAlgn="auto">
              <a:spcBef>
                <a:spcPts val="0"/>
              </a:spcBef>
              <a:spcAft>
                <a:spcPts val="0"/>
              </a:spcAft>
              <a:defRPr/>
            </a:pPr>
            <a:r>
              <a:rPr lang="en-US" sz="2800" dirty="0"/>
              <a:t>“How should I bet?” is the question that launched mathematical probability. </a:t>
            </a:r>
            <a:endParaRPr lang="en-US" sz="2800" dirty="0">
              <a:latin typeface="+mj-lt"/>
            </a:endParaRPr>
          </a:p>
        </p:txBody>
      </p:sp>
    </p:spTree>
    <p:extLst>
      <p:ext uri="{BB962C8B-B14F-4D97-AF65-F5344CB8AC3E}">
        <p14:creationId xmlns:p14="http://schemas.microsoft.com/office/powerpoint/2010/main" val="26939653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Ancient History of Chance 3</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wrap="square">
            <a:spAutoFit/>
          </a:bodyPr>
          <a:lstStyle/>
          <a:p>
            <a:pPr fontAlgn="auto">
              <a:spcBef>
                <a:spcPts val="0"/>
              </a:spcBef>
              <a:spcAft>
                <a:spcPts val="0"/>
              </a:spcAft>
              <a:defRPr/>
            </a:pPr>
            <a:r>
              <a:rPr lang="en-US" sz="2800" dirty="0"/>
              <a:t>The systematic study of randomness began when seventeenth-century French gamblers asked French mathematicians for help in figuring out the “fair value” of bets on games of chance. </a:t>
            </a:r>
          </a:p>
          <a:p>
            <a:pPr fontAlgn="auto">
              <a:spcBef>
                <a:spcPts val="0"/>
              </a:spcBef>
              <a:spcAft>
                <a:spcPts val="0"/>
              </a:spcAft>
              <a:defRPr/>
            </a:pPr>
            <a:endParaRPr lang="en-US" sz="2800" dirty="0"/>
          </a:p>
          <a:p>
            <a:pPr fontAlgn="auto">
              <a:spcBef>
                <a:spcPts val="0"/>
              </a:spcBef>
              <a:spcAft>
                <a:spcPts val="0"/>
              </a:spcAft>
              <a:defRPr/>
            </a:pPr>
            <a:r>
              <a:rPr lang="en-US" sz="2800" dirty="0"/>
              <a:t>Probability theory, the mathematical study of randomness, originated with Pierre de Fermat and Blaise Pascal in the seventeenth century and was well developed by the time statisticians took it over in the twentieth century. </a:t>
            </a:r>
            <a:endParaRPr lang="en-US" sz="2800" dirty="0">
              <a:latin typeface="+mj-lt"/>
            </a:endParaRPr>
          </a:p>
        </p:txBody>
      </p:sp>
    </p:spTree>
    <p:extLst>
      <p:ext uri="{BB962C8B-B14F-4D97-AF65-F5344CB8AC3E}">
        <p14:creationId xmlns:p14="http://schemas.microsoft.com/office/powerpoint/2010/main" val="24601379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Myths about Chance Behavior</a:t>
            </a:r>
            <a:br>
              <a:rPr lang="en-US" sz="3600" b="1" dirty="0">
                <a:solidFill>
                  <a:schemeClr val="accent1"/>
                </a:solidFill>
              </a:rPr>
            </a:br>
            <a:endParaRPr lang="en-US" sz="3600" dirty="0"/>
          </a:p>
        </p:txBody>
      </p:sp>
      <p:sp>
        <p:nvSpPr>
          <p:cNvPr id="8" name="Rectangle 7"/>
          <p:cNvSpPr/>
          <p:nvPr/>
        </p:nvSpPr>
        <p:spPr>
          <a:xfrm>
            <a:off x="301752" y="1371600"/>
            <a:ext cx="8759952" cy="4524315"/>
          </a:xfrm>
          <a:prstGeom prst="rect">
            <a:avLst/>
          </a:prstGeom>
        </p:spPr>
        <p:txBody>
          <a:bodyPr wrap="square">
            <a:spAutoFit/>
          </a:bodyPr>
          <a:lstStyle/>
          <a:p>
            <a:pPr fontAlgn="auto">
              <a:spcBef>
                <a:spcPts val="0"/>
              </a:spcBef>
              <a:spcAft>
                <a:spcPts val="0"/>
              </a:spcAft>
              <a:defRPr/>
            </a:pPr>
            <a:r>
              <a:rPr lang="en-US" sz="2400" dirty="0"/>
              <a:t>The idea of probability seems straightforward. It answers the question, “What would happen if we did this many times?” </a:t>
            </a:r>
          </a:p>
          <a:p>
            <a:pPr fontAlgn="auto">
              <a:spcBef>
                <a:spcPts val="0"/>
              </a:spcBef>
              <a:spcAft>
                <a:spcPts val="0"/>
              </a:spcAft>
              <a:defRPr/>
            </a:pPr>
            <a:endParaRPr lang="en-US" sz="2400" dirty="0"/>
          </a:p>
          <a:p>
            <a:pPr fontAlgn="auto">
              <a:spcBef>
                <a:spcPts val="0"/>
              </a:spcBef>
              <a:spcAft>
                <a:spcPts val="0"/>
              </a:spcAft>
              <a:defRPr/>
            </a:pPr>
            <a:r>
              <a:rPr lang="en-US" sz="2400" dirty="0"/>
              <a:t>We meet chance behavior constantly, and psychologists tell us that we deal with it poorly. </a:t>
            </a:r>
          </a:p>
          <a:p>
            <a:pPr fontAlgn="auto">
              <a:spcBef>
                <a:spcPts val="0"/>
              </a:spcBef>
              <a:spcAft>
                <a:spcPts val="0"/>
              </a:spcAft>
              <a:defRPr/>
            </a:pPr>
            <a:endParaRPr lang="en-US" sz="2400" dirty="0"/>
          </a:p>
          <a:p>
            <a:pPr fontAlgn="auto">
              <a:spcBef>
                <a:spcPts val="0"/>
              </a:spcBef>
              <a:spcAft>
                <a:spcPts val="0"/>
              </a:spcAft>
              <a:defRPr/>
            </a:pPr>
            <a:r>
              <a:rPr lang="en-US" sz="2400" b="1" dirty="0">
                <a:solidFill>
                  <a:srgbClr val="8B0000"/>
                </a:solidFill>
              </a:rPr>
              <a:t>The myth of short-run regularity:</a:t>
            </a:r>
            <a:r>
              <a:rPr lang="en-US" sz="2400" dirty="0"/>
              <a:t> The idea of probability is that randomness is regular in the long run. Unfortunately, our intuition about randomness tries to tell us that random phenomena should also be regular in the short run. When they aren’t, we look for some explanation other than chance variation.</a:t>
            </a:r>
            <a:endParaRPr lang="en-US" sz="2400" dirty="0">
              <a:latin typeface="+mj-lt"/>
            </a:endParaRPr>
          </a:p>
        </p:txBody>
      </p:sp>
    </p:spTree>
    <p:extLst>
      <p:ext uri="{BB962C8B-B14F-4D97-AF65-F5344CB8AC3E}">
        <p14:creationId xmlns:p14="http://schemas.microsoft.com/office/powerpoint/2010/main" val="10637281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What looks random?</a:t>
            </a:r>
            <a:br>
              <a:rPr lang="en-US" sz="3600" b="1" dirty="0">
                <a:solidFill>
                  <a:schemeClr val="accent1"/>
                </a:solidFill>
              </a:rPr>
            </a:br>
            <a:endParaRPr lang="en-US" sz="3600" dirty="0"/>
          </a:p>
        </p:txBody>
      </p:sp>
      <p:sp>
        <p:nvSpPr>
          <p:cNvPr id="8" name="Rectangle 7"/>
          <p:cNvSpPr/>
          <p:nvPr/>
        </p:nvSpPr>
        <p:spPr>
          <a:xfrm>
            <a:off x="301752" y="1371600"/>
            <a:ext cx="8759952" cy="4154984"/>
          </a:xfrm>
          <a:prstGeom prst="rect">
            <a:avLst/>
          </a:prstGeom>
        </p:spPr>
        <p:txBody>
          <a:bodyPr wrap="square">
            <a:spAutoFit/>
          </a:bodyPr>
          <a:lstStyle/>
          <a:p>
            <a:pPr fontAlgn="auto">
              <a:spcBef>
                <a:spcPts val="0"/>
              </a:spcBef>
              <a:spcAft>
                <a:spcPts val="0"/>
              </a:spcAft>
              <a:defRPr/>
            </a:pPr>
            <a:r>
              <a:rPr lang="en-US" sz="2400" dirty="0"/>
              <a:t>Toss a fair coin six times and record heads (H) or tails (T) on each toss. Which of these outcomes is most probable? </a:t>
            </a:r>
          </a:p>
          <a:p>
            <a:pPr fontAlgn="auto">
              <a:spcBef>
                <a:spcPts val="0"/>
              </a:spcBef>
              <a:spcAft>
                <a:spcPts val="0"/>
              </a:spcAft>
              <a:defRPr/>
            </a:pPr>
            <a:endParaRPr lang="en-US" sz="2400" dirty="0"/>
          </a:p>
          <a:p>
            <a:pPr algn="ctr" fontAlgn="auto">
              <a:spcBef>
                <a:spcPts val="0"/>
              </a:spcBef>
              <a:spcAft>
                <a:spcPts val="0"/>
              </a:spcAft>
              <a:defRPr/>
            </a:pPr>
            <a:r>
              <a:rPr lang="en-US" sz="2400" dirty="0"/>
              <a:t>HTHTTH      HHHTTT      TTTTTT </a:t>
            </a:r>
          </a:p>
          <a:p>
            <a:pPr fontAlgn="auto">
              <a:spcBef>
                <a:spcPts val="0"/>
              </a:spcBef>
              <a:spcAft>
                <a:spcPts val="0"/>
              </a:spcAft>
              <a:defRPr/>
            </a:pPr>
            <a:endParaRPr lang="en-US" sz="2400" dirty="0"/>
          </a:p>
          <a:p>
            <a:pPr fontAlgn="auto">
              <a:spcBef>
                <a:spcPts val="0"/>
              </a:spcBef>
              <a:spcAft>
                <a:spcPts val="0"/>
              </a:spcAft>
              <a:defRPr/>
            </a:pPr>
            <a:r>
              <a:rPr lang="en-US" sz="2400" dirty="0"/>
              <a:t>Almost everyone says that HTHTTH is more probable, because TTTTTT and HHHTTT do not “look random.” </a:t>
            </a:r>
          </a:p>
          <a:p>
            <a:pPr fontAlgn="auto">
              <a:spcBef>
                <a:spcPts val="0"/>
              </a:spcBef>
              <a:spcAft>
                <a:spcPts val="0"/>
              </a:spcAft>
              <a:defRPr/>
            </a:pPr>
            <a:endParaRPr lang="en-US" sz="2400" dirty="0"/>
          </a:p>
          <a:p>
            <a:pPr fontAlgn="auto">
              <a:spcBef>
                <a:spcPts val="0"/>
              </a:spcBef>
              <a:spcAft>
                <a:spcPts val="0"/>
              </a:spcAft>
              <a:defRPr/>
            </a:pPr>
            <a:r>
              <a:rPr lang="en-US" sz="2400" dirty="0"/>
              <a:t>All three are equally probable since coins have no memory and having half heads and half tails is a pattern that emerges in the long run, not the short term.</a:t>
            </a:r>
            <a:endParaRPr lang="en-US" sz="2400" dirty="0">
              <a:latin typeface="+mj-lt"/>
            </a:endParaRPr>
          </a:p>
        </p:txBody>
      </p:sp>
    </p:spTree>
    <p:extLst>
      <p:ext uri="{BB962C8B-B14F-4D97-AF65-F5344CB8AC3E}">
        <p14:creationId xmlns:p14="http://schemas.microsoft.com/office/powerpoint/2010/main" val="10242766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Myth of the Surprising Coincidence 1</a:t>
            </a:r>
            <a:endParaRPr lang="en-US" sz="3600" dirty="0"/>
          </a:p>
        </p:txBody>
      </p:sp>
      <p:sp>
        <p:nvSpPr>
          <p:cNvPr id="8" name="Rectangle 7"/>
          <p:cNvSpPr/>
          <p:nvPr/>
        </p:nvSpPr>
        <p:spPr>
          <a:xfrm>
            <a:off x="304800" y="1737360"/>
            <a:ext cx="8763000" cy="3970318"/>
          </a:xfrm>
          <a:prstGeom prst="rect">
            <a:avLst/>
          </a:prstGeom>
        </p:spPr>
        <p:txBody>
          <a:bodyPr wrap="square">
            <a:spAutoFit/>
          </a:bodyPr>
          <a:lstStyle/>
          <a:p>
            <a:pPr fontAlgn="auto">
              <a:spcBef>
                <a:spcPts val="0"/>
              </a:spcBef>
              <a:spcAft>
                <a:spcPts val="0"/>
              </a:spcAft>
              <a:defRPr/>
            </a:pPr>
            <a:r>
              <a:rPr lang="en-US" sz="2800" dirty="0"/>
              <a:t>On November 18, 2006, Ohio State beat Michigan in football by a score of 42 to 39. </a:t>
            </a:r>
          </a:p>
          <a:p>
            <a:pPr fontAlgn="auto">
              <a:spcBef>
                <a:spcPts val="0"/>
              </a:spcBef>
              <a:spcAft>
                <a:spcPts val="0"/>
              </a:spcAft>
              <a:defRPr/>
            </a:pPr>
            <a:endParaRPr lang="en-US" sz="2800" dirty="0"/>
          </a:p>
          <a:p>
            <a:pPr fontAlgn="auto">
              <a:spcBef>
                <a:spcPts val="0"/>
              </a:spcBef>
              <a:spcAft>
                <a:spcPts val="0"/>
              </a:spcAft>
              <a:defRPr/>
            </a:pPr>
            <a:r>
              <a:rPr lang="en-US" sz="2800" dirty="0"/>
              <a:t>Later that day, the winning numbers in the Pick 4 Ohio lottery were 4239. </a:t>
            </a:r>
          </a:p>
          <a:p>
            <a:pPr fontAlgn="auto">
              <a:spcBef>
                <a:spcPts val="0"/>
              </a:spcBef>
              <a:spcAft>
                <a:spcPts val="0"/>
              </a:spcAft>
              <a:defRPr/>
            </a:pPr>
            <a:endParaRPr lang="en-US" sz="2800" dirty="0"/>
          </a:p>
          <a:p>
            <a:pPr fontAlgn="auto">
              <a:spcBef>
                <a:spcPts val="0"/>
              </a:spcBef>
              <a:spcAft>
                <a:spcPts val="0"/>
              </a:spcAft>
              <a:defRPr/>
            </a:pPr>
            <a:r>
              <a:rPr lang="en-US" sz="2800" dirty="0"/>
              <a:t>What an amazing coincidence! </a:t>
            </a:r>
          </a:p>
          <a:p>
            <a:pPr fontAlgn="auto">
              <a:spcBef>
                <a:spcPts val="0"/>
              </a:spcBef>
              <a:spcAft>
                <a:spcPts val="0"/>
              </a:spcAft>
              <a:defRPr/>
            </a:pPr>
            <a:endParaRPr lang="en-US" sz="2800" dirty="0"/>
          </a:p>
          <a:p>
            <a:pPr fontAlgn="auto">
              <a:spcBef>
                <a:spcPts val="0"/>
              </a:spcBef>
              <a:spcAft>
                <a:spcPts val="0"/>
              </a:spcAft>
              <a:defRPr/>
            </a:pPr>
            <a:r>
              <a:rPr lang="en-US" sz="2800" dirty="0"/>
              <a:t>Well, maybe not . . .</a:t>
            </a:r>
            <a:endParaRPr lang="en-US" sz="2800" dirty="0">
              <a:latin typeface="+mj-lt"/>
            </a:endParaRPr>
          </a:p>
        </p:txBody>
      </p:sp>
    </p:spTree>
    <p:extLst>
      <p:ext uri="{BB962C8B-B14F-4D97-AF65-F5344CB8AC3E}">
        <p14:creationId xmlns:p14="http://schemas.microsoft.com/office/powerpoint/2010/main" val="39610877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Myth of the Surprising Coincidence 2</a:t>
            </a:r>
            <a:endParaRPr lang="en-US" sz="3600" dirty="0"/>
          </a:p>
        </p:txBody>
      </p:sp>
      <p:sp>
        <p:nvSpPr>
          <p:cNvPr id="8" name="Rectangle 7"/>
          <p:cNvSpPr/>
          <p:nvPr/>
        </p:nvSpPr>
        <p:spPr>
          <a:xfrm>
            <a:off x="301752" y="1645920"/>
            <a:ext cx="8759952" cy="4524315"/>
          </a:xfrm>
          <a:prstGeom prst="rect">
            <a:avLst/>
          </a:prstGeom>
        </p:spPr>
        <p:txBody>
          <a:bodyPr wrap="square">
            <a:spAutoFit/>
          </a:bodyPr>
          <a:lstStyle/>
          <a:p>
            <a:pPr fontAlgn="auto">
              <a:spcBef>
                <a:spcPts val="0"/>
              </a:spcBef>
              <a:spcAft>
                <a:spcPts val="0"/>
              </a:spcAft>
              <a:defRPr/>
            </a:pPr>
            <a:r>
              <a:rPr lang="en-US" sz="2400" dirty="0"/>
              <a:t>There are 32 NFL teams, 235 NCAA Division I teams, 150 NCAA Division II teams, 231 NCAA Division III teams, and over 25,000 high school teams. </a:t>
            </a:r>
          </a:p>
          <a:p>
            <a:pPr fontAlgn="auto">
              <a:spcBef>
                <a:spcPts val="0"/>
              </a:spcBef>
              <a:spcAft>
                <a:spcPts val="0"/>
              </a:spcAft>
              <a:defRPr/>
            </a:pPr>
            <a:endParaRPr lang="en-US" sz="2400" dirty="0"/>
          </a:p>
          <a:p>
            <a:pPr fontAlgn="auto">
              <a:spcBef>
                <a:spcPts val="0"/>
              </a:spcBef>
              <a:spcAft>
                <a:spcPts val="0"/>
              </a:spcAft>
              <a:defRPr/>
            </a:pPr>
            <a:r>
              <a:rPr lang="en-US" sz="2400" dirty="0"/>
              <a:t>All play a number of games during the season. </a:t>
            </a:r>
          </a:p>
          <a:p>
            <a:pPr fontAlgn="auto">
              <a:spcBef>
                <a:spcPts val="0"/>
              </a:spcBef>
              <a:spcAft>
                <a:spcPts val="0"/>
              </a:spcAft>
              <a:defRPr/>
            </a:pPr>
            <a:endParaRPr lang="en-US" sz="2400" dirty="0"/>
          </a:p>
          <a:p>
            <a:pPr fontAlgn="auto">
              <a:spcBef>
                <a:spcPts val="0"/>
              </a:spcBef>
              <a:spcAft>
                <a:spcPts val="0"/>
              </a:spcAft>
              <a:defRPr/>
            </a:pPr>
            <a:r>
              <a:rPr lang="en-US" sz="2400" dirty="0"/>
              <a:t>There are 38 states with a Pick 3 or Pick 4 lottery game, with winning numbers often drawn multiple times per week. </a:t>
            </a:r>
          </a:p>
          <a:p>
            <a:pPr fontAlgn="auto">
              <a:spcBef>
                <a:spcPts val="0"/>
              </a:spcBef>
              <a:spcAft>
                <a:spcPts val="0"/>
              </a:spcAft>
              <a:defRPr/>
            </a:pPr>
            <a:endParaRPr lang="en-US" sz="2400" dirty="0">
              <a:latin typeface="+mj-lt"/>
            </a:endParaRPr>
          </a:p>
          <a:p>
            <a:pPr fontAlgn="auto">
              <a:spcBef>
                <a:spcPts val="0"/>
              </a:spcBef>
              <a:spcAft>
                <a:spcPts val="0"/>
              </a:spcAft>
              <a:defRPr/>
            </a:pPr>
            <a:r>
              <a:rPr lang="en-US" sz="2400" dirty="0"/>
              <a:t>That’s a lot of opportunities to match a Pick 3 or Pick 4 lottery number that has digits that could conceivably be a football score such as 217 or 4239.</a:t>
            </a:r>
            <a:endParaRPr lang="en-US" sz="2400" dirty="0">
              <a:latin typeface="+mj-lt"/>
            </a:endParaRPr>
          </a:p>
        </p:txBody>
      </p:sp>
    </p:spTree>
    <p:extLst>
      <p:ext uri="{BB962C8B-B14F-4D97-AF65-F5344CB8AC3E}">
        <p14:creationId xmlns:p14="http://schemas.microsoft.com/office/powerpoint/2010/main" val="17802724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Winning the Lottery Twice</a:t>
            </a:r>
            <a:br>
              <a:rPr lang="en-US" sz="3600" b="1" dirty="0">
                <a:solidFill>
                  <a:schemeClr val="accent1"/>
                </a:solidFill>
              </a:rPr>
            </a:br>
            <a:endParaRPr lang="en-US" sz="3600" dirty="0"/>
          </a:p>
        </p:txBody>
      </p:sp>
      <p:sp>
        <p:nvSpPr>
          <p:cNvPr id="8" name="Rectangle 7"/>
          <p:cNvSpPr/>
          <p:nvPr/>
        </p:nvSpPr>
        <p:spPr>
          <a:xfrm>
            <a:off x="301752" y="1371600"/>
            <a:ext cx="8759952" cy="4832092"/>
          </a:xfrm>
          <a:prstGeom prst="rect">
            <a:avLst/>
          </a:prstGeom>
        </p:spPr>
        <p:txBody>
          <a:bodyPr wrap="square">
            <a:spAutoFit/>
          </a:bodyPr>
          <a:lstStyle/>
          <a:p>
            <a:pPr fontAlgn="auto">
              <a:spcBef>
                <a:spcPts val="0"/>
              </a:spcBef>
              <a:spcAft>
                <a:spcPts val="0"/>
              </a:spcAft>
              <a:defRPr/>
            </a:pPr>
            <a:r>
              <a:rPr lang="en-US" sz="2800" dirty="0"/>
              <a:t>In 1986, Evelyn Marie Adams won the New Jersey State lottery for the second time, adding $1.5 million to her previous $3.9 million jackpot. </a:t>
            </a:r>
          </a:p>
          <a:p>
            <a:pPr fontAlgn="auto">
              <a:spcBef>
                <a:spcPts val="0"/>
              </a:spcBef>
              <a:spcAft>
                <a:spcPts val="0"/>
              </a:spcAft>
              <a:defRPr/>
            </a:pPr>
            <a:endParaRPr lang="en-US" sz="2800" dirty="0"/>
          </a:p>
          <a:p>
            <a:pPr fontAlgn="auto">
              <a:spcBef>
                <a:spcPts val="0"/>
              </a:spcBef>
              <a:spcAft>
                <a:spcPts val="0"/>
              </a:spcAft>
              <a:defRPr/>
            </a:pPr>
            <a:r>
              <a:rPr lang="en-US" sz="2800" i="1" dirty="0"/>
              <a:t>The New York Times </a:t>
            </a:r>
            <a:r>
              <a:rPr lang="en-US" sz="2800" dirty="0"/>
              <a:t>(February 14, 1986) claimed that the odds of one person winning the big prize twice were about 1 in 17 trillion. </a:t>
            </a:r>
          </a:p>
          <a:p>
            <a:pPr fontAlgn="auto">
              <a:spcBef>
                <a:spcPts val="0"/>
              </a:spcBef>
              <a:spcAft>
                <a:spcPts val="0"/>
              </a:spcAft>
              <a:defRPr/>
            </a:pPr>
            <a:endParaRPr lang="en-US" sz="2800" dirty="0"/>
          </a:p>
          <a:p>
            <a:pPr fontAlgn="auto">
              <a:spcBef>
                <a:spcPts val="0"/>
              </a:spcBef>
              <a:spcAft>
                <a:spcPts val="0"/>
              </a:spcAft>
              <a:defRPr/>
            </a:pPr>
            <a:r>
              <a:rPr lang="en-US" sz="2800" dirty="0"/>
              <a:t>Two statistics professors disagreed in a letter that appeared in the </a:t>
            </a:r>
            <a:r>
              <a:rPr lang="en-US" sz="2800" i="1" dirty="0"/>
              <a:t>Times</a:t>
            </a:r>
            <a:r>
              <a:rPr lang="en-US" sz="2800" dirty="0"/>
              <a:t> 2 weeks later. </a:t>
            </a:r>
          </a:p>
          <a:p>
            <a:pPr fontAlgn="auto">
              <a:spcBef>
                <a:spcPts val="0"/>
              </a:spcBef>
              <a:spcAft>
                <a:spcPts val="0"/>
              </a:spcAft>
              <a:defRPr/>
            </a:pPr>
            <a:endParaRPr lang="en-US" sz="2800" dirty="0">
              <a:latin typeface="+mj-lt"/>
            </a:endParaRPr>
          </a:p>
        </p:txBody>
      </p:sp>
    </p:spTree>
    <p:extLst>
      <p:ext uri="{BB962C8B-B14F-4D97-AF65-F5344CB8AC3E}">
        <p14:creationId xmlns:p14="http://schemas.microsoft.com/office/powerpoint/2010/main" val="30486441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Winning the Lottery Twice (continued)</a:t>
            </a:r>
            <a:endParaRPr lang="en-US" sz="3600" dirty="0"/>
          </a:p>
        </p:txBody>
      </p:sp>
      <p:sp>
        <p:nvSpPr>
          <p:cNvPr id="8" name="Rectangle 7"/>
          <p:cNvSpPr/>
          <p:nvPr/>
        </p:nvSpPr>
        <p:spPr>
          <a:xfrm>
            <a:off x="301752" y="1645920"/>
            <a:ext cx="8759952" cy="4832092"/>
          </a:xfrm>
          <a:prstGeom prst="rect">
            <a:avLst/>
          </a:prstGeom>
        </p:spPr>
        <p:txBody>
          <a:bodyPr wrap="square">
            <a:spAutoFit/>
          </a:bodyPr>
          <a:lstStyle/>
          <a:p>
            <a:pPr fontAlgn="auto">
              <a:spcBef>
                <a:spcPts val="0"/>
              </a:spcBef>
              <a:spcAft>
                <a:spcPts val="0"/>
              </a:spcAft>
              <a:defRPr/>
            </a:pPr>
            <a:r>
              <a:rPr lang="en-US" sz="2800" dirty="0"/>
              <a:t>The chance of winning twice is tiny, but it is almost certain that someone among the millions of regular lottery players in the United States would win two jackpot prizes.</a:t>
            </a:r>
          </a:p>
          <a:p>
            <a:pPr fontAlgn="auto">
              <a:spcBef>
                <a:spcPts val="0"/>
              </a:spcBef>
              <a:spcAft>
                <a:spcPts val="0"/>
              </a:spcAft>
              <a:defRPr/>
            </a:pPr>
            <a:endParaRPr lang="en-US" sz="2800" dirty="0"/>
          </a:p>
          <a:p>
            <a:pPr fontAlgn="auto">
              <a:spcBef>
                <a:spcPts val="0"/>
              </a:spcBef>
              <a:spcAft>
                <a:spcPts val="0"/>
              </a:spcAft>
              <a:defRPr/>
            </a:pPr>
            <a:r>
              <a:rPr lang="en-US" sz="2800" dirty="0"/>
              <a:t>The statisticians estimated even odds (a probability of 1/2) of another double winner within 7 years. </a:t>
            </a:r>
          </a:p>
          <a:p>
            <a:pPr fontAlgn="auto">
              <a:spcBef>
                <a:spcPts val="0"/>
              </a:spcBef>
              <a:spcAft>
                <a:spcPts val="0"/>
              </a:spcAft>
              <a:defRPr/>
            </a:pPr>
            <a:endParaRPr lang="en-US" sz="2800" dirty="0"/>
          </a:p>
          <a:p>
            <a:pPr fontAlgn="auto">
              <a:spcBef>
                <a:spcPts val="0"/>
              </a:spcBef>
              <a:spcAft>
                <a:spcPts val="0"/>
              </a:spcAft>
              <a:defRPr/>
            </a:pPr>
            <a:r>
              <a:rPr lang="en-US" sz="2800" dirty="0"/>
              <a:t>Sure enough, Robert Humphries won his second Pennsylvania lottery jackpot ($6.8 million total) in May 1988. </a:t>
            </a:r>
            <a:endParaRPr lang="en-US" sz="2800" dirty="0">
              <a:latin typeface="+mj-lt"/>
            </a:endParaRPr>
          </a:p>
        </p:txBody>
      </p:sp>
    </p:spTree>
    <p:extLst>
      <p:ext uri="{BB962C8B-B14F-4D97-AF65-F5344CB8AC3E}">
        <p14:creationId xmlns:p14="http://schemas.microsoft.com/office/powerpoint/2010/main" val="4545958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1"/>
                </a:solidFill>
              </a:rPr>
              <a:t>The Myth of the Law of Averages 1</a:t>
            </a:r>
            <a:br>
              <a:rPr lang="en-US" sz="3600" b="1" dirty="0">
                <a:solidFill>
                  <a:schemeClr val="accent1"/>
                </a:solidFill>
              </a:rPr>
            </a:br>
            <a:endParaRPr lang="en-US" sz="3600" dirty="0"/>
          </a:p>
        </p:txBody>
      </p:sp>
      <p:sp>
        <p:nvSpPr>
          <p:cNvPr id="8" name="Rectangle 7"/>
          <p:cNvSpPr/>
          <p:nvPr/>
        </p:nvSpPr>
        <p:spPr>
          <a:xfrm>
            <a:off x="301752" y="1371600"/>
            <a:ext cx="8759952" cy="4154984"/>
          </a:xfrm>
          <a:prstGeom prst="rect">
            <a:avLst/>
          </a:prstGeom>
        </p:spPr>
        <p:txBody>
          <a:bodyPr wrap="square">
            <a:spAutoFit/>
          </a:bodyPr>
          <a:lstStyle/>
          <a:p>
            <a:pPr fontAlgn="auto">
              <a:spcBef>
                <a:spcPts val="0"/>
              </a:spcBef>
              <a:spcAft>
                <a:spcPts val="0"/>
              </a:spcAft>
              <a:defRPr/>
            </a:pPr>
            <a:r>
              <a:rPr lang="en-US" sz="2400" dirty="0"/>
              <a:t>Roaming the gambling floors in Las Vegas, watching money disappear into the drop boxes under the tables, is revealing. </a:t>
            </a:r>
          </a:p>
          <a:p>
            <a:pPr fontAlgn="auto">
              <a:spcBef>
                <a:spcPts val="0"/>
              </a:spcBef>
              <a:spcAft>
                <a:spcPts val="0"/>
              </a:spcAft>
              <a:defRPr/>
            </a:pPr>
            <a:endParaRPr lang="en-US" sz="2400" dirty="0"/>
          </a:p>
          <a:p>
            <a:pPr fontAlgn="auto">
              <a:spcBef>
                <a:spcPts val="0"/>
              </a:spcBef>
              <a:spcAft>
                <a:spcPts val="0"/>
              </a:spcAft>
              <a:defRPr/>
            </a:pPr>
            <a:r>
              <a:rPr lang="en-US" sz="2400" dirty="0"/>
              <a:t>You can see some interesting human behavior in a casino. </a:t>
            </a:r>
          </a:p>
          <a:p>
            <a:pPr fontAlgn="auto">
              <a:spcBef>
                <a:spcPts val="0"/>
              </a:spcBef>
              <a:spcAft>
                <a:spcPts val="0"/>
              </a:spcAft>
              <a:defRPr/>
            </a:pPr>
            <a:endParaRPr lang="en-US" sz="2400" dirty="0"/>
          </a:p>
          <a:p>
            <a:pPr fontAlgn="auto">
              <a:spcBef>
                <a:spcPts val="0"/>
              </a:spcBef>
              <a:spcAft>
                <a:spcPts val="0"/>
              </a:spcAft>
              <a:defRPr/>
            </a:pPr>
            <a:r>
              <a:rPr lang="en-US" sz="2400" dirty="0"/>
              <a:t>When the shooter in the dice game craps rolls several winners in a row, some gamblers think she has a “hot hand” and bet that she will keep on winning. </a:t>
            </a:r>
          </a:p>
          <a:p>
            <a:pPr fontAlgn="auto">
              <a:spcBef>
                <a:spcPts val="0"/>
              </a:spcBef>
              <a:spcAft>
                <a:spcPts val="0"/>
              </a:spcAft>
              <a:defRPr/>
            </a:pPr>
            <a:endParaRPr lang="en-US" sz="2400" dirty="0"/>
          </a:p>
          <a:p>
            <a:pPr fontAlgn="auto">
              <a:spcBef>
                <a:spcPts val="0"/>
              </a:spcBef>
              <a:spcAft>
                <a:spcPts val="0"/>
              </a:spcAft>
              <a:defRPr/>
            </a:pPr>
            <a:r>
              <a:rPr lang="en-US" sz="2400" dirty="0"/>
              <a:t>Others say that “the law of averages” means that she must now lose so that wins and losses will balance out. </a:t>
            </a:r>
            <a:endParaRPr lang="en-US" sz="2400" dirty="0">
              <a:latin typeface="+mj-lt"/>
            </a:endParaRPr>
          </a:p>
        </p:txBody>
      </p:sp>
    </p:spTree>
    <p:extLst>
      <p:ext uri="{BB962C8B-B14F-4D97-AF65-F5344CB8AC3E}">
        <p14:creationId xmlns:p14="http://schemas.microsoft.com/office/powerpoint/2010/main" val="20447438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Myth of the Law of Averages 2</a:t>
            </a:r>
            <a:br>
              <a:rPr lang="en-US" sz="3600" b="1" dirty="0">
                <a:solidFill>
                  <a:schemeClr val="accent1"/>
                </a:solidFill>
              </a:rPr>
            </a:br>
            <a:endParaRPr lang="en-US" sz="3600" dirty="0"/>
          </a:p>
        </p:txBody>
      </p:sp>
      <p:sp>
        <p:nvSpPr>
          <p:cNvPr id="8" name="Rectangle 7"/>
          <p:cNvSpPr/>
          <p:nvPr/>
        </p:nvSpPr>
        <p:spPr>
          <a:xfrm>
            <a:off x="301752" y="1371600"/>
            <a:ext cx="8759952" cy="4524315"/>
          </a:xfrm>
          <a:prstGeom prst="rect">
            <a:avLst/>
          </a:prstGeom>
        </p:spPr>
        <p:txBody>
          <a:bodyPr wrap="square">
            <a:spAutoFit/>
          </a:bodyPr>
          <a:lstStyle/>
          <a:p>
            <a:pPr fontAlgn="auto">
              <a:spcBef>
                <a:spcPts val="0"/>
              </a:spcBef>
              <a:spcAft>
                <a:spcPts val="0"/>
              </a:spcAft>
              <a:defRPr/>
            </a:pPr>
            <a:r>
              <a:rPr lang="en-US" sz="2400" dirty="0"/>
              <a:t>Believers in the law of averages think that if you toss a coin six times and get TTTTTT, the next toss must be more likely to give a head. </a:t>
            </a:r>
          </a:p>
          <a:p>
            <a:pPr fontAlgn="auto">
              <a:spcBef>
                <a:spcPts val="0"/>
              </a:spcBef>
              <a:spcAft>
                <a:spcPts val="0"/>
              </a:spcAft>
              <a:defRPr/>
            </a:pPr>
            <a:endParaRPr lang="en-US" sz="2400" dirty="0"/>
          </a:p>
          <a:p>
            <a:pPr fontAlgn="auto">
              <a:spcBef>
                <a:spcPts val="0"/>
              </a:spcBef>
              <a:spcAft>
                <a:spcPts val="0"/>
              </a:spcAft>
              <a:defRPr/>
            </a:pPr>
            <a:r>
              <a:rPr lang="en-US" sz="2400" dirty="0"/>
              <a:t>It’s true that, in the long run, heads must appear half the time. What is myth is that future outcomes must make up for an imbalance such as six straight tails. </a:t>
            </a:r>
          </a:p>
          <a:p>
            <a:pPr fontAlgn="auto">
              <a:spcBef>
                <a:spcPts val="0"/>
              </a:spcBef>
              <a:spcAft>
                <a:spcPts val="0"/>
              </a:spcAft>
              <a:defRPr/>
            </a:pPr>
            <a:endParaRPr lang="en-US" sz="2400" dirty="0"/>
          </a:p>
          <a:p>
            <a:pPr fontAlgn="auto">
              <a:spcBef>
                <a:spcPts val="0"/>
              </a:spcBef>
              <a:spcAft>
                <a:spcPts val="0"/>
              </a:spcAft>
              <a:defRPr/>
            </a:pPr>
            <a:r>
              <a:rPr lang="en-US" sz="2400" dirty="0"/>
              <a:t>After 10,000 tosses, the results of the first six tosses don’t matter. </a:t>
            </a:r>
          </a:p>
          <a:p>
            <a:pPr fontAlgn="auto">
              <a:spcBef>
                <a:spcPts val="0"/>
              </a:spcBef>
              <a:spcAft>
                <a:spcPts val="0"/>
              </a:spcAft>
              <a:defRPr/>
            </a:pPr>
            <a:endParaRPr lang="en-US" sz="2400" dirty="0"/>
          </a:p>
          <a:p>
            <a:pPr fontAlgn="auto">
              <a:spcBef>
                <a:spcPts val="0"/>
              </a:spcBef>
              <a:spcAft>
                <a:spcPts val="0"/>
              </a:spcAft>
              <a:defRPr/>
            </a:pPr>
            <a:r>
              <a:rPr lang="en-US" sz="2400" dirty="0"/>
              <a:t>They are overwhelmed by the results of the next 9994 tosses, not compensated for.</a:t>
            </a:r>
            <a:endParaRPr lang="en-US" sz="2400" dirty="0">
              <a:latin typeface="+mj-lt"/>
            </a:endParaRPr>
          </a:p>
        </p:txBody>
      </p:sp>
    </p:spTree>
    <p:extLst>
      <p:ext uri="{BB962C8B-B14F-4D97-AF65-F5344CB8AC3E}">
        <p14:creationId xmlns:p14="http://schemas.microsoft.com/office/powerpoint/2010/main" val="17513882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Thinking </a:t>
            </a:r>
            <a:r>
              <a:rPr lang="en-US" sz="3600" b="1">
                <a:solidFill>
                  <a:schemeClr val="accent1"/>
                </a:solidFill>
              </a:rPr>
              <a:t>about Chance</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59952" cy="4524315"/>
          </a:xfrm>
          <a:prstGeom prst="rect">
            <a:avLst/>
          </a:prstGeom>
        </p:spPr>
        <p:txBody>
          <a:bodyPr>
            <a:spAutoFit/>
          </a:bodyPr>
          <a:lstStyle/>
          <a:p>
            <a:pPr fontAlgn="auto">
              <a:spcBef>
                <a:spcPts val="0"/>
              </a:spcBef>
              <a:spcAft>
                <a:spcPts val="0"/>
              </a:spcAft>
              <a:defRPr/>
            </a:pPr>
            <a:r>
              <a:rPr lang="en-US" sz="2400" dirty="0"/>
              <a:t>On February 29, 2012, a woman in Provo, Utah, gave birth on a third consecutive Leap Day, tying a record set in the 1960s. </a:t>
            </a:r>
          </a:p>
          <a:p>
            <a:pPr fontAlgn="auto">
              <a:spcBef>
                <a:spcPts val="0"/>
              </a:spcBef>
              <a:spcAft>
                <a:spcPts val="0"/>
              </a:spcAft>
              <a:defRPr/>
            </a:pPr>
            <a:endParaRPr lang="en-US" sz="2400" dirty="0"/>
          </a:p>
          <a:p>
            <a:pPr fontAlgn="auto">
              <a:spcBef>
                <a:spcPts val="0"/>
              </a:spcBef>
              <a:spcAft>
                <a:spcPts val="0"/>
              </a:spcAft>
              <a:defRPr/>
            </a:pPr>
            <a:r>
              <a:rPr lang="en-US" sz="2400" dirty="0"/>
              <a:t>If birth dates are random and independent, a statistician can show that the chance that three children, selected at random, are all born on Leap Day is about 1 in 3 billion. </a:t>
            </a:r>
          </a:p>
          <a:p>
            <a:pPr fontAlgn="auto">
              <a:spcBef>
                <a:spcPts val="0"/>
              </a:spcBef>
              <a:spcAft>
                <a:spcPts val="0"/>
              </a:spcAft>
              <a:defRPr/>
            </a:pPr>
            <a:endParaRPr lang="en-US" sz="2400" dirty="0"/>
          </a:p>
          <a:p>
            <a:pPr fontAlgn="auto">
              <a:spcBef>
                <a:spcPts val="0"/>
              </a:spcBef>
              <a:spcAft>
                <a:spcPts val="0"/>
              </a:spcAft>
              <a:defRPr/>
            </a:pPr>
            <a:r>
              <a:rPr lang="en-US" sz="2400" dirty="0"/>
              <a:t>By the end of this chapter, you will be able to assess coincidences such as having three children born on Leap Day. Are these events as surprising as they seem? </a:t>
            </a:r>
            <a:endParaRPr lang="en-US" sz="2400" dirty="0">
              <a:latin typeface="+mj-lt"/>
            </a:endParaRPr>
          </a:p>
          <a:p>
            <a:pPr marL="514350" indent="-514350" fontAlgn="auto">
              <a:spcBef>
                <a:spcPts val="0"/>
              </a:spcBef>
              <a:spcAft>
                <a:spcPts val="0"/>
              </a:spcAft>
              <a:buFontTx/>
              <a:buAutoNum type="alphaUcPeriod"/>
              <a:defRPr/>
            </a:pPr>
            <a:endParaRPr lang="en-US" sz="2400" dirty="0">
              <a:latin typeface="+mj-lt"/>
            </a:endParaRPr>
          </a:p>
          <a:p>
            <a:pPr marL="514350" indent="-514350" fontAlgn="auto">
              <a:spcBef>
                <a:spcPts val="0"/>
              </a:spcBef>
              <a:spcAft>
                <a:spcPts val="0"/>
              </a:spcAft>
              <a:buFontTx/>
              <a:buAutoNum type="alphaUcPeriod"/>
              <a:defRPr/>
            </a:pPr>
            <a:endParaRPr lang="en-US" sz="2400" dirty="0">
              <a:latin typeface="+mj-lt"/>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What Is the Law of Averages? 1</a:t>
            </a:r>
            <a:br>
              <a:rPr lang="en-US" sz="3600" b="1" dirty="0">
                <a:solidFill>
                  <a:schemeClr val="accent1"/>
                </a:solidFill>
              </a:rPr>
            </a:br>
            <a:endParaRPr lang="en-US" sz="3600" dirty="0"/>
          </a:p>
        </p:txBody>
      </p:sp>
      <p:sp>
        <p:nvSpPr>
          <p:cNvPr id="8" name="Rectangle 7"/>
          <p:cNvSpPr/>
          <p:nvPr/>
        </p:nvSpPr>
        <p:spPr>
          <a:xfrm>
            <a:off x="301752" y="1463040"/>
            <a:ext cx="8759952" cy="3970318"/>
          </a:xfrm>
          <a:prstGeom prst="rect">
            <a:avLst/>
          </a:prstGeom>
        </p:spPr>
        <p:txBody>
          <a:bodyPr wrap="square">
            <a:spAutoFit/>
          </a:bodyPr>
          <a:lstStyle/>
          <a:p>
            <a:pPr fontAlgn="auto">
              <a:spcBef>
                <a:spcPts val="0"/>
              </a:spcBef>
              <a:spcAft>
                <a:spcPts val="0"/>
              </a:spcAft>
              <a:defRPr/>
            </a:pPr>
            <a:r>
              <a:rPr lang="en-US" sz="2800" dirty="0"/>
              <a:t>Is there a “law of averages”? There is, although it is sometimes referred to as the “law of large numbers.” </a:t>
            </a:r>
          </a:p>
          <a:p>
            <a:pPr fontAlgn="auto">
              <a:spcBef>
                <a:spcPts val="0"/>
              </a:spcBef>
              <a:spcAft>
                <a:spcPts val="0"/>
              </a:spcAft>
              <a:defRPr/>
            </a:pPr>
            <a:endParaRPr lang="en-US" sz="2800" dirty="0"/>
          </a:p>
          <a:p>
            <a:pPr fontAlgn="auto">
              <a:spcBef>
                <a:spcPts val="0"/>
              </a:spcBef>
              <a:spcAft>
                <a:spcPts val="0"/>
              </a:spcAft>
              <a:defRPr/>
            </a:pPr>
            <a:r>
              <a:rPr lang="en-US" sz="2800" b="1" dirty="0">
                <a:solidFill>
                  <a:srgbClr val="8B0000"/>
                </a:solidFill>
              </a:rPr>
              <a:t>The law of large numbers</a:t>
            </a:r>
            <a:r>
              <a:rPr lang="en-US" sz="2800" dirty="0"/>
              <a:t> states that in a large number of “independent” repetitions of a random phenomenon (such as coin tossing), averages or proportions are likely to become more stable as the number of trials increases, whereas sums or counts are likely to become more variable. </a:t>
            </a:r>
          </a:p>
        </p:txBody>
      </p:sp>
    </p:spTree>
    <p:extLst>
      <p:ext uri="{BB962C8B-B14F-4D97-AF65-F5344CB8AC3E}">
        <p14:creationId xmlns:p14="http://schemas.microsoft.com/office/powerpoint/2010/main" val="3465555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What Is the Law of Averages? 2</a:t>
            </a:r>
            <a:br>
              <a:rPr lang="en-US" sz="3600" b="1" dirty="0">
                <a:solidFill>
                  <a:schemeClr val="accent1"/>
                </a:solidFill>
              </a:rPr>
            </a:br>
            <a:endParaRPr lang="en-US" sz="3600" dirty="0"/>
          </a:p>
        </p:txBody>
      </p:sp>
      <p:sp>
        <p:nvSpPr>
          <p:cNvPr id="8" name="Rectangle 7"/>
          <p:cNvSpPr/>
          <p:nvPr/>
        </p:nvSpPr>
        <p:spPr>
          <a:xfrm>
            <a:off x="301752" y="1371600"/>
            <a:ext cx="8759952" cy="3785652"/>
          </a:xfrm>
          <a:prstGeom prst="rect">
            <a:avLst/>
          </a:prstGeom>
        </p:spPr>
        <p:txBody>
          <a:bodyPr wrap="square">
            <a:spAutoFit/>
          </a:bodyPr>
          <a:lstStyle/>
          <a:p>
            <a:pPr fontAlgn="auto">
              <a:spcBef>
                <a:spcPts val="0"/>
              </a:spcBef>
              <a:spcAft>
                <a:spcPts val="0"/>
              </a:spcAft>
              <a:defRPr/>
            </a:pPr>
            <a:r>
              <a:rPr lang="en-US" sz="2400" dirty="0"/>
              <a:t>In Figure 17.1, we see that the proportion of heads gradually becomes closer and closer to 0.5 as the number of tosses increases. This illustrates the law of large numbers. </a:t>
            </a:r>
          </a:p>
          <a:p>
            <a:pPr fontAlgn="auto">
              <a:spcBef>
                <a:spcPts val="0"/>
              </a:spcBef>
              <a:spcAft>
                <a:spcPts val="0"/>
              </a:spcAft>
              <a:defRPr/>
            </a:pPr>
            <a:endParaRPr lang="en-US" sz="2400" dirty="0"/>
          </a:p>
          <a:p>
            <a:pPr fontAlgn="auto">
              <a:spcBef>
                <a:spcPts val="0"/>
              </a:spcBef>
              <a:spcAft>
                <a:spcPts val="0"/>
              </a:spcAft>
              <a:defRPr/>
            </a:pPr>
            <a:r>
              <a:rPr lang="en-US" sz="2400" dirty="0"/>
              <a:t>In Figure 17.3, we see that for these same tosses, the total number of heads differs from exactly half of the tosses being heads. We see how this difference varies more and more as the number of tosses increases. </a:t>
            </a:r>
          </a:p>
          <a:p>
            <a:pPr fontAlgn="auto">
              <a:spcBef>
                <a:spcPts val="0"/>
              </a:spcBef>
              <a:spcAft>
                <a:spcPts val="0"/>
              </a:spcAft>
              <a:defRPr/>
            </a:pPr>
            <a:endParaRPr lang="en-US" sz="2400" dirty="0"/>
          </a:p>
          <a:p>
            <a:pPr fontAlgn="auto">
              <a:spcBef>
                <a:spcPts val="0"/>
              </a:spcBef>
              <a:spcAft>
                <a:spcPts val="0"/>
              </a:spcAft>
              <a:defRPr/>
            </a:pPr>
            <a:r>
              <a:rPr lang="en-US" sz="2400" dirty="0"/>
              <a:t>The law of large numbers does not apply to sums or counts.</a:t>
            </a:r>
          </a:p>
        </p:txBody>
      </p:sp>
    </p:spTree>
    <p:extLst>
      <p:ext uri="{BB962C8B-B14F-4D97-AF65-F5344CB8AC3E}">
        <p14:creationId xmlns:p14="http://schemas.microsoft.com/office/powerpoint/2010/main" val="32773765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What Is the Law of Averages? 3</a:t>
            </a:r>
            <a:br>
              <a:rPr lang="en-US" sz="3600" b="1" dirty="0">
                <a:solidFill>
                  <a:schemeClr val="accent1"/>
                </a:solidFill>
              </a:rPr>
            </a:br>
            <a:endParaRPr lang="en-US" sz="3600" dirty="0"/>
          </a:p>
        </p:txBody>
      </p:sp>
      <p:pic>
        <p:nvPicPr>
          <p:cNvPr id="5" name="Picture 4" descr="A line graph represents the possible outcomes when a coin is tossed. The number of tosses 1, 5, 10, 50, 100, 500, and 1000 are represented along the horizontal axis. The proportion of heads is represented along the vertical axis and its values range from 0 to 1, in increments of 0.1. The curve originates at (1, 1) and takes a steep decline to (5, 0.2). Then, the curve passes through many points with multiple rises and falls and finally ends at (1000, 0.5). A dotted horizontal line starts from the point 0.5 on the vertical axis and is parallel to the horizontal axis. ">
            <a:extLst>
              <a:ext uri="{FF2B5EF4-FFF2-40B4-BE49-F238E27FC236}">
                <a16:creationId xmlns:a16="http://schemas.microsoft.com/office/drawing/2014/main" xmlns="" id="{519E4BE6-7D48-456B-A805-2991AC2DB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84" y="2590800"/>
            <a:ext cx="5343716" cy="2667000"/>
          </a:xfrm>
          <a:prstGeom prst="rect">
            <a:avLst/>
          </a:prstGeom>
        </p:spPr>
      </p:pic>
      <p:pic>
        <p:nvPicPr>
          <p:cNvPr id="6" name="Picture 5" descr="A line graph represents the possible outcomes of the total number of heads minus half the number of tosses. The data on the graph are as follows:&#10;The number of tosses, 1, 5, 10, 50, 100, 500, and 1000 are represented along the horizontal axis. The number of heads minus half the number of tosses are represented along the vertical axis and its values range from negative 20 to 10, in intervals of 5. A dotted line starts at 0 and runs parallel to the horizontal axis. The curve originates from (1, 0.5) and gradually passes through the points (5, negative 2), (10, negative 3), (50, negative 6), (100, negative 1), and (500, 5), and ends at the point (1000, negative 13). The data given are approximate. &#10;">
            <a:extLst>
              <a:ext uri="{FF2B5EF4-FFF2-40B4-BE49-F238E27FC236}">
                <a16:creationId xmlns:a16="http://schemas.microsoft.com/office/drawing/2014/main" xmlns="" id="{184EF67A-02E1-4FA6-8D29-BE54E14C2A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4358" y="2590800"/>
            <a:ext cx="4320944" cy="2623991"/>
          </a:xfrm>
          <a:prstGeom prst="rect">
            <a:avLst/>
          </a:prstGeom>
        </p:spPr>
      </p:pic>
    </p:spTree>
    <p:extLst>
      <p:ext uri="{BB962C8B-B14F-4D97-AF65-F5344CB8AC3E}">
        <p14:creationId xmlns:p14="http://schemas.microsoft.com/office/powerpoint/2010/main" val="5763576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Personal Probabilities 1</a:t>
            </a:r>
            <a:br>
              <a:rPr lang="en-US" sz="3600" b="1" dirty="0">
                <a:solidFill>
                  <a:schemeClr val="accent1"/>
                </a:solidFill>
              </a:rPr>
            </a:br>
            <a:endParaRPr lang="en-US" sz="3600" dirty="0"/>
          </a:p>
        </p:txBody>
      </p:sp>
      <p:sp>
        <p:nvSpPr>
          <p:cNvPr id="8" name="Rectangle 7"/>
          <p:cNvSpPr/>
          <p:nvPr/>
        </p:nvSpPr>
        <p:spPr>
          <a:xfrm>
            <a:off x="301752" y="1188720"/>
            <a:ext cx="8759952" cy="4832092"/>
          </a:xfrm>
          <a:prstGeom prst="rect">
            <a:avLst/>
          </a:prstGeom>
        </p:spPr>
        <p:txBody>
          <a:bodyPr wrap="square">
            <a:spAutoFit/>
          </a:bodyPr>
          <a:lstStyle/>
          <a:p>
            <a:pPr fontAlgn="auto">
              <a:spcBef>
                <a:spcPts val="0"/>
              </a:spcBef>
              <a:spcAft>
                <a:spcPts val="0"/>
              </a:spcAft>
              <a:defRPr/>
            </a:pPr>
            <a:r>
              <a:rPr lang="en-US" sz="2800" dirty="0"/>
              <a:t>Joe sits staring into his beer as his favorite baseball team, the Chicago Cubs, loses another game. </a:t>
            </a:r>
          </a:p>
          <a:p>
            <a:pPr fontAlgn="auto">
              <a:spcBef>
                <a:spcPts val="0"/>
              </a:spcBef>
              <a:spcAft>
                <a:spcPts val="0"/>
              </a:spcAft>
              <a:defRPr/>
            </a:pPr>
            <a:endParaRPr lang="en-US" sz="2800" dirty="0"/>
          </a:p>
          <a:p>
            <a:pPr fontAlgn="auto">
              <a:spcBef>
                <a:spcPts val="0"/>
              </a:spcBef>
              <a:spcAft>
                <a:spcPts val="0"/>
              </a:spcAft>
              <a:defRPr/>
            </a:pPr>
            <a:r>
              <a:rPr lang="en-US" sz="2800" dirty="0"/>
              <a:t>The Cubbies have some good young players, so let’s ask Joe, “What’s the chance that the Cubs will go to the World Series next year?” </a:t>
            </a:r>
          </a:p>
          <a:p>
            <a:pPr fontAlgn="auto">
              <a:spcBef>
                <a:spcPts val="0"/>
              </a:spcBef>
              <a:spcAft>
                <a:spcPts val="0"/>
              </a:spcAft>
              <a:defRPr/>
            </a:pPr>
            <a:endParaRPr lang="en-US" sz="2800" dirty="0"/>
          </a:p>
          <a:p>
            <a:pPr fontAlgn="auto">
              <a:spcBef>
                <a:spcPts val="0"/>
              </a:spcBef>
              <a:spcAft>
                <a:spcPts val="0"/>
              </a:spcAft>
              <a:defRPr/>
            </a:pPr>
            <a:r>
              <a:rPr lang="en-US" sz="2800" dirty="0"/>
              <a:t>Joe brightens up. “Oh, about 10%,” he says. </a:t>
            </a:r>
          </a:p>
          <a:p>
            <a:pPr fontAlgn="auto">
              <a:spcBef>
                <a:spcPts val="0"/>
              </a:spcBef>
              <a:spcAft>
                <a:spcPts val="0"/>
              </a:spcAft>
              <a:defRPr/>
            </a:pPr>
            <a:endParaRPr lang="en-US" sz="2800" dirty="0"/>
          </a:p>
          <a:p>
            <a:pPr fontAlgn="auto">
              <a:spcBef>
                <a:spcPts val="0"/>
              </a:spcBef>
              <a:spcAft>
                <a:spcPts val="0"/>
              </a:spcAft>
              <a:defRPr/>
            </a:pPr>
            <a:r>
              <a:rPr lang="en-US" sz="2800" dirty="0"/>
              <a:t>Does Joe assign probability 0.10 to the Cubs’ appearing in the World Series? </a:t>
            </a:r>
          </a:p>
        </p:txBody>
      </p:sp>
    </p:spTree>
    <p:extLst>
      <p:ext uri="{BB962C8B-B14F-4D97-AF65-F5344CB8AC3E}">
        <p14:creationId xmlns:p14="http://schemas.microsoft.com/office/powerpoint/2010/main" val="8358160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Personal Probabilities 2</a:t>
            </a:r>
            <a:br>
              <a:rPr lang="en-US" sz="3600" b="1" dirty="0">
                <a:solidFill>
                  <a:schemeClr val="accent1"/>
                </a:solidFill>
              </a:rPr>
            </a:br>
            <a:endParaRPr lang="en-US" sz="3600" dirty="0"/>
          </a:p>
        </p:txBody>
      </p:sp>
      <p:sp>
        <p:nvSpPr>
          <p:cNvPr id="8" name="Rectangle 7"/>
          <p:cNvSpPr/>
          <p:nvPr/>
        </p:nvSpPr>
        <p:spPr>
          <a:xfrm>
            <a:off x="301752" y="1188720"/>
            <a:ext cx="8759952" cy="4832092"/>
          </a:xfrm>
          <a:prstGeom prst="rect">
            <a:avLst/>
          </a:prstGeom>
        </p:spPr>
        <p:txBody>
          <a:bodyPr wrap="square">
            <a:spAutoFit/>
          </a:bodyPr>
          <a:lstStyle/>
          <a:p>
            <a:pPr fontAlgn="auto">
              <a:spcBef>
                <a:spcPts val="0"/>
              </a:spcBef>
              <a:spcAft>
                <a:spcPts val="0"/>
              </a:spcAft>
              <a:defRPr/>
            </a:pPr>
            <a:r>
              <a:rPr lang="en-US" sz="2800" dirty="0"/>
              <a:t>The outcome of next year’s pennant race is certainly unpredictable, but we can’t reasonably ask what would happen in many repetitions. </a:t>
            </a:r>
          </a:p>
          <a:p>
            <a:pPr fontAlgn="auto">
              <a:spcBef>
                <a:spcPts val="0"/>
              </a:spcBef>
              <a:spcAft>
                <a:spcPts val="0"/>
              </a:spcAft>
              <a:defRPr/>
            </a:pPr>
            <a:endParaRPr lang="en-US" sz="2800" dirty="0"/>
          </a:p>
          <a:p>
            <a:pPr fontAlgn="auto">
              <a:spcBef>
                <a:spcPts val="0"/>
              </a:spcBef>
              <a:spcAft>
                <a:spcPts val="0"/>
              </a:spcAft>
              <a:defRPr/>
            </a:pPr>
            <a:r>
              <a:rPr lang="en-US" sz="2800" dirty="0"/>
              <a:t>If probability measures “what would happen if we did this many times,” Joe’s 0.10 is not a probability.</a:t>
            </a:r>
          </a:p>
          <a:p>
            <a:pPr fontAlgn="auto">
              <a:spcBef>
                <a:spcPts val="0"/>
              </a:spcBef>
              <a:spcAft>
                <a:spcPts val="0"/>
              </a:spcAft>
              <a:defRPr/>
            </a:pPr>
            <a:endParaRPr lang="en-US" sz="2800" dirty="0"/>
          </a:p>
          <a:p>
            <a:pPr fontAlgn="auto">
              <a:spcBef>
                <a:spcPts val="0"/>
              </a:spcBef>
              <a:spcAft>
                <a:spcPts val="0"/>
              </a:spcAft>
              <a:defRPr/>
            </a:pPr>
            <a:r>
              <a:rPr lang="en-US" sz="2800" dirty="0"/>
              <a:t>Probability is based on data about many repetitions of the same random phenomenon. </a:t>
            </a:r>
          </a:p>
          <a:p>
            <a:pPr fontAlgn="auto">
              <a:spcBef>
                <a:spcPts val="0"/>
              </a:spcBef>
              <a:spcAft>
                <a:spcPts val="0"/>
              </a:spcAft>
              <a:defRPr/>
            </a:pPr>
            <a:endParaRPr lang="en-US" sz="2800" dirty="0"/>
          </a:p>
          <a:p>
            <a:pPr fontAlgn="auto">
              <a:spcBef>
                <a:spcPts val="0"/>
              </a:spcBef>
              <a:spcAft>
                <a:spcPts val="0"/>
              </a:spcAft>
              <a:defRPr/>
            </a:pPr>
            <a:r>
              <a:rPr lang="en-US" sz="2800" dirty="0"/>
              <a:t>Joe is giving us something else: his personal judgment. </a:t>
            </a:r>
          </a:p>
        </p:txBody>
      </p:sp>
    </p:spTree>
    <p:extLst>
      <p:ext uri="{BB962C8B-B14F-4D97-AF65-F5344CB8AC3E}">
        <p14:creationId xmlns:p14="http://schemas.microsoft.com/office/powerpoint/2010/main" val="13995042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Personal Probabilities 3</a:t>
            </a:r>
            <a:br>
              <a:rPr lang="en-US" sz="3600" b="1" dirty="0">
                <a:solidFill>
                  <a:schemeClr val="accent1"/>
                </a:solidFill>
              </a:rPr>
            </a:br>
            <a:endParaRPr lang="en-US" sz="3600" dirty="0"/>
          </a:p>
        </p:txBody>
      </p:sp>
      <p:sp>
        <p:nvSpPr>
          <p:cNvPr id="8" name="Rectangle 7"/>
          <p:cNvSpPr/>
          <p:nvPr/>
        </p:nvSpPr>
        <p:spPr>
          <a:xfrm>
            <a:off x="301752" y="1188720"/>
            <a:ext cx="8759952" cy="4832092"/>
          </a:xfrm>
          <a:prstGeom prst="rect">
            <a:avLst/>
          </a:prstGeom>
        </p:spPr>
        <p:txBody>
          <a:bodyPr wrap="square">
            <a:spAutoFit/>
          </a:bodyPr>
          <a:lstStyle/>
          <a:p>
            <a:pPr fontAlgn="auto">
              <a:spcBef>
                <a:spcPts val="0"/>
              </a:spcBef>
              <a:spcAft>
                <a:spcPts val="0"/>
              </a:spcAft>
              <a:defRPr/>
            </a:pPr>
            <a:r>
              <a:rPr lang="en-US" sz="2800" dirty="0"/>
              <a:t>Yet we often use the term </a:t>
            </a:r>
            <a:r>
              <a:rPr lang="en-US" sz="2800" i="1" dirty="0"/>
              <a:t>probability</a:t>
            </a:r>
            <a:r>
              <a:rPr lang="en-US" sz="2800" dirty="0"/>
              <a:t> in a way that includes personal judgments of how likely it is that some event will happen. </a:t>
            </a:r>
          </a:p>
          <a:p>
            <a:pPr fontAlgn="auto">
              <a:spcBef>
                <a:spcPts val="0"/>
              </a:spcBef>
              <a:spcAft>
                <a:spcPts val="0"/>
              </a:spcAft>
              <a:defRPr/>
            </a:pPr>
            <a:endParaRPr lang="en-US" sz="2800" dirty="0"/>
          </a:p>
          <a:p>
            <a:pPr fontAlgn="auto">
              <a:spcBef>
                <a:spcPts val="0"/>
              </a:spcBef>
              <a:spcAft>
                <a:spcPts val="0"/>
              </a:spcAft>
              <a:defRPr/>
            </a:pPr>
            <a:r>
              <a:rPr lang="en-US" sz="2800" dirty="0"/>
              <a:t>We make decisions based on these judgments: we take the bus downtown because we think the probability of finding a parking spot is low. </a:t>
            </a:r>
          </a:p>
          <a:p>
            <a:pPr fontAlgn="auto">
              <a:spcBef>
                <a:spcPts val="0"/>
              </a:spcBef>
              <a:spcAft>
                <a:spcPts val="0"/>
              </a:spcAft>
              <a:defRPr/>
            </a:pPr>
            <a:endParaRPr lang="en-US" sz="2800" dirty="0"/>
          </a:p>
          <a:p>
            <a:pPr fontAlgn="auto">
              <a:spcBef>
                <a:spcPts val="0"/>
              </a:spcBef>
              <a:spcAft>
                <a:spcPts val="0"/>
              </a:spcAft>
              <a:defRPr/>
            </a:pPr>
            <a:r>
              <a:rPr lang="en-US" sz="2800" dirty="0"/>
              <a:t>A </a:t>
            </a:r>
            <a:r>
              <a:rPr lang="en-US" sz="2800" b="1" dirty="0">
                <a:solidFill>
                  <a:srgbClr val="8B0000"/>
                </a:solidFill>
              </a:rPr>
              <a:t>personal probability </a:t>
            </a:r>
            <a:r>
              <a:rPr lang="en-US" sz="2800" dirty="0"/>
              <a:t>of an outcome is a number between 0 and 1 that expresses an individual’s judgment of how likely the outcome is.</a:t>
            </a:r>
          </a:p>
        </p:txBody>
      </p:sp>
    </p:spTree>
    <p:extLst>
      <p:ext uri="{BB962C8B-B14F-4D97-AF65-F5344CB8AC3E}">
        <p14:creationId xmlns:p14="http://schemas.microsoft.com/office/powerpoint/2010/main" val="27731411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and Risk 1</a:t>
            </a:r>
            <a:br>
              <a:rPr lang="en-US" sz="3600" b="1" dirty="0">
                <a:solidFill>
                  <a:schemeClr val="accent1"/>
                </a:solidFill>
              </a:rPr>
            </a:br>
            <a:endParaRPr lang="en-US" sz="3600" dirty="0"/>
          </a:p>
        </p:txBody>
      </p:sp>
      <p:sp>
        <p:nvSpPr>
          <p:cNvPr id="8" name="Rectangle 7"/>
          <p:cNvSpPr/>
          <p:nvPr/>
        </p:nvSpPr>
        <p:spPr>
          <a:xfrm>
            <a:off x="301752" y="1371600"/>
            <a:ext cx="8759952" cy="4154984"/>
          </a:xfrm>
          <a:prstGeom prst="rect">
            <a:avLst/>
          </a:prstGeom>
        </p:spPr>
        <p:txBody>
          <a:bodyPr wrap="square">
            <a:spAutoFit/>
          </a:bodyPr>
          <a:lstStyle/>
          <a:p>
            <a:pPr fontAlgn="auto">
              <a:spcBef>
                <a:spcPts val="0"/>
              </a:spcBef>
              <a:spcAft>
                <a:spcPts val="0"/>
              </a:spcAft>
              <a:defRPr/>
            </a:pPr>
            <a:r>
              <a:rPr lang="en-US" sz="2400" dirty="0"/>
              <a:t>Once we understand that “personal judgment of how likely” and “what happens in many repetitions” are different ideas, we have a good start toward understanding why the public and the experts disagree so strongly about what is risky and what isn’t. </a:t>
            </a:r>
          </a:p>
          <a:p>
            <a:pPr fontAlgn="auto">
              <a:spcBef>
                <a:spcPts val="0"/>
              </a:spcBef>
              <a:spcAft>
                <a:spcPts val="0"/>
              </a:spcAft>
              <a:defRPr/>
            </a:pPr>
            <a:endParaRPr lang="en-US" sz="2400" dirty="0"/>
          </a:p>
          <a:p>
            <a:pPr fontAlgn="auto">
              <a:spcBef>
                <a:spcPts val="0"/>
              </a:spcBef>
              <a:spcAft>
                <a:spcPts val="0"/>
              </a:spcAft>
              <a:defRPr/>
            </a:pPr>
            <a:r>
              <a:rPr lang="en-US" sz="2400" dirty="0"/>
              <a:t>Experts use probabilities from data. </a:t>
            </a:r>
          </a:p>
          <a:p>
            <a:pPr fontAlgn="auto">
              <a:spcBef>
                <a:spcPts val="0"/>
              </a:spcBef>
              <a:spcAft>
                <a:spcPts val="0"/>
              </a:spcAft>
              <a:defRPr/>
            </a:pPr>
            <a:endParaRPr lang="en-US" sz="2400" dirty="0"/>
          </a:p>
          <a:p>
            <a:pPr fontAlgn="auto">
              <a:spcBef>
                <a:spcPts val="0"/>
              </a:spcBef>
              <a:spcAft>
                <a:spcPts val="0"/>
              </a:spcAft>
              <a:defRPr/>
            </a:pPr>
            <a:r>
              <a:rPr lang="en-US" sz="2400" dirty="0"/>
              <a:t>Individuals and society seem to ignore data. </a:t>
            </a:r>
          </a:p>
          <a:p>
            <a:pPr fontAlgn="auto">
              <a:spcBef>
                <a:spcPts val="0"/>
              </a:spcBef>
              <a:spcAft>
                <a:spcPts val="0"/>
              </a:spcAft>
              <a:defRPr/>
            </a:pPr>
            <a:endParaRPr lang="en-US" sz="2400" dirty="0"/>
          </a:p>
          <a:p>
            <a:pPr fontAlgn="auto">
              <a:spcBef>
                <a:spcPts val="0"/>
              </a:spcBef>
              <a:spcAft>
                <a:spcPts val="0"/>
              </a:spcAft>
              <a:defRPr/>
            </a:pPr>
            <a:r>
              <a:rPr lang="en-US" sz="2400" dirty="0"/>
              <a:t>We worry about some risks that almost never occur while ignoring others that are much more probable.</a:t>
            </a:r>
          </a:p>
        </p:txBody>
      </p:sp>
    </p:spTree>
    <p:extLst>
      <p:ext uri="{BB962C8B-B14F-4D97-AF65-F5344CB8AC3E}">
        <p14:creationId xmlns:p14="http://schemas.microsoft.com/office/powerpoint/2010/main" val="386480374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Asbestos in the Schools</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wrap="square">
            <a:spAutoFit/>
          </a:bodyPr>
          <a:lstStyle/>
          <a:p>
            <a:pPr fontAlgn="auto">
              <a:spcBef>
                <a:spcPts val="0"/>
              </a:spcBef>
              <a:spcAft>
                <a:spcPts val="0"/>
              </a:spcAft>
              <a:defRPr/>
            </a:pPr>
            <a:r>
              <a:rPr lang="en-US" sz="2800" dirty="0"/>
              <a:t>High exposure to asbestos is dangerous. Low exposure is not very risky. </a:t>
            </a:r>
          </a:p>
          <a:p>
            <a:pPr fontAlgn="auto">
              <a:spcBef>
                <a:spcPts val="0"/>
              </a:spcBef>
              <a:spcAft>
                <a:spcPts val="0"/>
              </a:spcAft>
              <a:defRPr/>
            </a:pPr>
            <a:endParaRPr lang="en-US" sz="2800" dirty="0"/>
          </a:p>
          <a:p>
            <a:pPr fontAlgn="auto">
              <a:spcBef>
                <a:spcPts val="0"/>
              </a:spcBef>
              <a:spcAft>
                <a:spcPts val="0"/>
              </a:spcAft>
              <a:defRPr/>
            </a:pPr>
            <a:r>
              <a:rPr lang="en-US" sz="2800" dirty="0"/>
              <a:t>The probability that a teacher who works for 30 years in a school with typical asbestos levels will get cancer from the asbestos is around 15/1,000,000. </a:t>
            </a:r>
          </a:p>
          <a:p>
            <a:pPr fontAlgn="auto">
              <a:spcBef>
                <a:spcPts val="0"/>
              </a:spcBef>
              <a:spcAft>
                <a:spcPts val="0"/>
              </a:spcAft>
              <a:defRPr/>
            </a:pPr>
            <a:endParaRPr lang="en-US" sz="2800" dirty="0"/>
          </a:p>
          <a:p>
            <a:pPr fontAlgn="auto">
              <a:spcBef>
                <a:spcPts val="0"/>
              </a:spcBef>
              <a:spcAft>
                <a:spcPts val="0"/>
              </a:spcAft>
              <a:defRPr/>
            </a:pPr>
            <a:r>
              <a:rPr lang="en-US" sz="2800" dirty="0"/>
              <a:t>The risk of dying in a car accident during a lifetime of driving is about 15,000/1,000,000. </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29743982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65760"/>
            <a:ext cx="8229600" cy="1143000"/>
          </a:xfrm>
        </p:spPr>
        <p:txBody>
          <a:bodyPr/>
          <a:lstStyle/>
          <a:p>
            <a:r>
              <a:rPr lang="en-US" sz="3600" b="1" dirty="0">
                <a:solidFill>
                  <a:schemeClr val="accent1"/>
                </a:solidFill>
              </a:rPr>
              <a:t>Example: Asbestos in the Schools (continued)</a:t>
            </a:r>
            <a:endParaRPr lang="en-US" sz="3600" dirty="0"/>
          </a:p>
        </p:txBody>
      </p:sp>
      <p:sp>
        <p:nvSpPr>
          <p:cNvPr id="8" name="Rectangle 7"/>
          <p:cNvSpPr/>
          <p:nvPr/>
        </p:nvSpPr>
        <p:spPr>
          <a:xfrm>
            <a:off x="301752" y="1828800"/>
            <a:ext cx="8759952" cy="3108543"/>
          </a:xfrm>
          <a:prstGeom prst="rect">
            <a:avLst/>
          </a:prstGeom>
        </p:spPr>
        <p:txBody>
          <a:bodyPr wrap="square">
            <a:spAutoFit/>
          </a:bodyPr>
          <a:lstStyle/>
          <a:p>
            <a:pPr fontAlgn="auto">
              <a:spcBef>
                <a:spcPts val="0"/>
              </a:spcBef>
              <a:spcAft>
                <a:spcPts val="0"/>
              </a:spcAft>
              <a:defRPr/>
            </a:pPr>
            <a:r>
              <a:rPr lang="en-US" sz="2800" dirty="0"/>
              <a:t>Driving regularly is about 1000 times more risky than teaching in a school where asbestos is present! </a:t>
            </a:r>
          </a:p>
          <a:p>
            <a:pPr fontAlgn="auto">
              <a:spcBef>
                <a:spcPts val="0"/>
              </a:spcBef>
              <a:spcAft>
                <a:spcPts val="0"/>
              </a:spcAft>
              <a:defRPr/>
            </a:pPr>
            <a:endParaRPr lang="en-US" sz="2800" dirty="0"/>
          </a:p>
          <a:p>
            <a:pPr fontAlgn="auto">
              <a:spcBef>
                <a:spcPts val="0"/>
              </a:spcBef>
              <a:spcAft>
                <a:spcPts val="0"/>
              </a:spcAft>
              <a:defRPr/>
            </a:pPr>
            <a:r>
              <a:rPr lang="en-US" sz="2800" dirty="0"/>
              <a:t>Risk does not stop us from driving. Yet the much smaller risk from asbestos launched massive cleanup campaigns and a federal requirement that every school inspect for asbestos and make the findings public.</a:t>
            </a:r>
          </a:p>
        </p:txBody>
      </p:sp>
    </p:spTree>
    <p:extLst>
      <p:ext uri="{BB962C8B-B14F-4D97-AF65-F5344CB8AC3E}">
        <p14:creationId xmlns:p14="http://schemas.microsoft.com/office/powerpoint/2010/main" val="29387379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65760"/>
            <a:ext cx="8229600" cy="1143000"/>
          </a:xfrm>
        </p:spPr>
        <p:txBody>
          <a:bodyPr/>
          <a:lstStyle/>
          <a:p>
            <a:r>
              <a:rPr lang="en-US" sz="3600" b="1" dirty="0">
                <a:solidFill>
                  <a:schemeClr val="accent1"/>
                </a:solidFill>
              </a:rPr>
              <a:t>Probability </a:t>
            </a:r>
            <a:r>
              <a:rPr lang="en-US" sz="3600" b="1">
                <a:solidFill>
                  <a:schemeClr val="accent1"/>
                </a:solidFill>
              </a:rPr>
              <a:t>and Risk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59952" cy="3539430"/>
          </a:xfrm>
          <a:prstGeom prst="rect">
            <a:avLst/>
          </a:prstGeom>
        </p:spPr>
        <p:txBody>
          <a:bodyPr wrap="square">
            <a:spAutoFit/>
          </a:bodyPr>
          <a:lstStyle/>
          <a:p>
            <a:pPr fontAlgn="auto">
              <a:spcBef>
                <a:spcPts val="0"/>
              </a:spcBef>
              <a:spcAft>
                <a:spcPts val="0"/>
              </a:spcAft>
              <a:defRPr/>
            </a:pPr>
            <a:r>
              <a:rPr lang="en-US" sz="2800" dirty="0"/>
              <a:t>Why do we worry about very unlikely threats such as tornadoes and terrorists more than we worry about heart attacks? </a:t>
            </a:r>
          </a:p>
          <a:p>
            <a:pPr fontAlgn="auto">
              <a:spcBef>
                <a:spcPts val="0"/>
              </a:spcBef>
              <a:spcAft>
                <a:spcPts val="0"/>
              </a:spcAft>
              <a:defRPr/>
            </a:pPr>
            <a:endParaRPr lang="en-US" sz="2800" dirty="0"/>
          </a:p>
          <a:p>
            <a:pPr fontAlgn="auto">
              <a:spcBef>
                <a:spcPts val="0"/>
              </a:spcBef>
              <a:spcAft>
                <a:spcPts val="0"/>
              </a:spcAft>
              <a:defRPr/>
            </a:pPr>
            <a:r>
              <a:rPr lang="en-US" sz="2800" dirty="0"/>
              <a:t>We feel safer when a risk seems under our control than when we cannot control it. We are in control (or so we imagine) when we are driving, but we can’t control the risk from asbestos or tornadoes or terrorists.</a:t>
            </a:r>
          </a:p>
        </p:txBody>
      </p:sp>
    </p:spTree>
    <p:extLst>
      <p:ext uri="{BB962C8B-B14F-4D97-AF65-F5344CB8AC3E}">
        <p14:creationId xmlns:p14="http://schemas.microsoft.com/office/powerpoint/2010/main" val="6336400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Idea of Probability 1</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pPr fontAlgn="auto">
              <a:spcBef>
                <a:spcPts val="0"/>
              </a:spcBef>
              <a:spcAft>
                <a:spcPts val="0"/>
              </a:spcAft>
              <a:defRPr/>
            </a:pPr>
            <a:r>
              <a:rPr lang="en-US" sz="2800" dirty="0"/>
              <a:t>Start by thinking about what would happen if we did this many times.</a:t>
            </a:r>
          </a:p>
          <a:p>
            <a:pPr fontAlgn="auto">
              <a:spcBef>
                <a:spcPts val="0"/>
              </a:spcBef>
              <a:spcAft>
                <a:spcPts val="0"/>
              </a:spcAft>
              <a:defRPr/>
            </a:pPr>
            <a:endParaRPr lang="en-US" sz="2800" dirty="0"/>
          </a:p>
          <a:p>
            <a:pPr fontAlgn="auto">
              <a:spcBef>
                <a:spcPts val="0"/>
              </a:spcBef>
              <a:spcAft>
                <a:spcPts val="0"/>
              </a:spcAft>
              <a:defRPr/>
            </a:pPr>
            <a:r>
              <a:rPr lang="en-US" sz="2800" dirty="0"/>
              <a:t>A big fact emerges when we watch coin tosses or the results of random samples closely: </a:t>
            </a:r>
          </a:p>
          <a:p>
            <a:pPr fontAlgn="auto">
              <a:spcBef>
                <a:spcPts val="0"/>
              </a:spcBef>
              <a:spcAft>
                <a:spcPts val="0"/>
              </a:spcAft>
              <a:defRPr/>
            </a:pPr>
            <a:endParaRPr lang="en-US" sz="2800" dirty="0"/>
          </a:p>
          <a:p>
            <a:pPr fontAlgn="auto">
              <a:spcBef>
                <a:spcPts val="0"/>
              </a:spcBef>
              <a:spcAft>
                <a:spcPts val="0"/>
              </a:spcAft>
              <a:defRPr/>
            </a:pPr>
            <a:r>
              <a:rPr lang="en-US" sz="2800" b="1" dirty="0"/>
              <a:t>Chance behavior is unpredictable in the short run but has a regular and predictable pattern in the long run. </a:t>
            </a:r>
            <a:endParaRPr lang="en-US" sz="2800" b="1" dirty="0">
              <a:latin typeface="+mj-lt"/>
            </a:endParaRPr>
          </a:p>
          <a:p>
            <a:pPr marL="514350" indent="-514350" fontAlgn="auto">
              <a:spcBef>
                <a:spcPts val="0"/>
              </a:spcBef>
              <a:spcAft>
                <a:spcPts val="0"/>
              </a:spcAft>
              <a:buFontTx/>
              <a:buAutoNum type="alphaUcPeriod"/>
              <a:defRPr/>
            </a:pPr>
            <a:endParaRPr lang="en-US" sz="2800" dirty="0">
              <a:latin typeface="+mj-lt"/>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and Risk 3</a:t>
            </a:r>
            <a:br>
              <a:rPr lang="en-US" sz="3600" b="1" dirty="0">
                <a:solidFill>
                  <a:schemeClr val="accent1"/>
                </a:solidFill>
              </a:rPr>
            </a:br>
            <a:endParaRPr lang="en-US" sz="3600" dirty="0"/>
          </a:p>
        </p:txBody>
      </p:sp>
      <p:sp>
        <p:nvSpPr>
          <p:cNvPr id="8" name="Rectangle 7"/>
          <p:cNvSpPr/>
          <p:nvPr/>
        </p:nvSpPr>
        <p:spPr>
          <a:xfrm>
            <a:off x="301752" y="1371600"/>
            <a:ext cx="8759952" cy="4832092"/>
          </a:xfrm>
          <a:prstGeom prst="rect">
            <a:avLst/>
          </a:prstGeom>
        </p:spPr>
        <p:txBody>
          <a:bodyPr wrap="square">
            <a:spAutoFit/>
          </a:bodyPr>
          <a:lstStyle/>
          <a:p>
            <a:pPr fontAlgn="auto">
              <a:spcBef>
                <a:spcPts val="0"/>
              </a:spcBef>
              <a:spcAft>
                <a:spcPts val="0"/>
              </a:spcAft>
              <a:defRPr/>
            </a:pPr>
            <a:r>
              <a:rPr lang="en-US" sz="2800" dirty="0"/>
              <a:t>It is hard to comprehend very small probabilities. Probabilities of 15 per million and 15,000 per million are both so small that our intuition cannot distinguish between them. </a:t>
            </a:r>
          </a:p>
          <a:p>
            <a:pPr fontAlgn="auto">
              <a:spcBef>
                <a:spcPts val="0"/>
              </a:spcBef>
              <a:spcAft>
                <a:spcPts val="0"/>
              </a:spcAft>
              <a:defRPr/>
            </a:pPr>
            <a:endParaRPr lang="en-US" sz="2800" dirty="0"/>
          </a:p>
          <a:p>
            <a:pPr fontAlgn="auto">
              <a:spcBef>
                <a:spcPts val="0"/>
              </a:spcBef>
              <a:spcAft>
                <a:spcPts val="0"/>
              </a:spcAft>
              <a:defRPr/>
            </a:pPr>
            <a:r>
              <a:rPr lang="en-US" sz="2800" dirty="0"/>
              <a:t>Psychologists have shown that we generally overestimate very small risks and underestimate higher risks. Perhaps this is part of the general weakness of our intuition about how probability operates. </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284488341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and Risk 4</a:t>
            </a:r>
            <a:br>
              <a:rPr lang="en-US" sz="3600" b="1" dirty="0">
                <a:solidFill>
                  <a:schemeClr val="accent1"/>
                </a:solidFill>
              </a:rPr>
            </a:br>
            <a:endParaRPr lang="en-US" sz="3600" dirty="0"/>
          </a:p>
        </p:txBody>
      </p:sp>
      <p:sp>
        <p:nvSpPr>
          <p:cNvPr id="8" name="Rectangle 7"/>
          <p:cNvSpPr/>
          <p:nvPr/>
        </p:nvSpPr>
        <p:spPr>
          <a:xfrm>
            <a:off x="301752" y="1463040"/>
            <a:ext cx="8759952" cy="3108543"/>
          </a:xfrm>
          <a:prstGeom prst="rect">
            <a:avLst/>
          </a:prstGeom>
        </p:spPr>
        <p:txBody>
          <a:bodyPr wrap="square">
            <a:spAutoFit/>
          </a:bodyPr>
          <a:lstStyle/>
          <a:p>
            <a:pPr fontAlgn="auto">
              <a:spcBef>
                <a:spcPts val="0"/>
              </a:spcBef>
              <a:spcAft>
                <a:spcPts val="0"/>
              </a:spcAft>
              <a:defRPr/>
            </a:pPr>
            <a:r>
              <a:rPr lang="en-US" sz="2800" dirty="0"/>
              <a:t>The probabilities for risks such as asbestos in the schools are not as certain as probabilities for tossing coins. They must be estimated from complicated statistical studies by experts. Perhaps it is safest to suspect that the experts may have underestimated the level of risk.</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100204810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1752" y="1371600"/>
            <a:ext cx="8759952" cy="4154984"/>
          </a:xfrm>
          <a:prstGeom prst="rect">
            <a:avLst/>
          </a:prstGeom>
        </p:spPr>
        <p:txBody>
          <a:bodyPr wrap="square">
            <a:spAutoFit/>
          </a:bodyPr>
          <a:lstStyle/>
          <a:p>
            <a:pPr marL="227013" indent="-227013" fontAlgn="auto">
              <a:spcBef>
                <a:spcPts val="0"/>
              </a:spcBef>
              <a:spcAft>
                <a:spcPts val="0"/>
              </a:spcAft>
              <a:defRPr/>
            </a:pPr>
            <a:r>
              <a:rPr lang="en-US" sz="2400" dirty="0"/>
              <a:t>• Some things in the world, both natural and of human design, are </a:t>
            </a:r>
            <a:r>
              <a:rPr lang="en-US" sz="2400" b="1" dirty="0">
                <a:solidFill>
                  <a:srgbClr val="8B0000"/>
                </a:solidFill>
              </a:rPr>
              <a:t>random</a:t>
            </a:r>
            <a:r>
              <a:rPr lang="en-US" sz="2400" dirty="0"/>
              <a:t>. That is, their outcomes have a clear pattern in very many repetitions even though the outcome of any one trial is unpredictable. </a:t>
            </a:r>
          </a:p>
          <a:p>
            <a:pPr fontAlgn="auto">
              <a:spcBef>
                <a:spcPts val="0"/>
              </a:spcBef>
              <a:spcAft>
                <a:spcPts val="0"/>
              </a:spcAft>
              <a:defRPr/>
            </a:pPr>
            <a:endParaRPr lang="en-US" sz="2400" dirty="0"/>
          </a:p>
          <a:p>
            <a:pPr marL="227013" indent="-227013" fontAlgn="auto">
              <a:spcBef>
                <a:spcPts val="0"/>
              </a:spcBef>
              <a:spcAft>
                <a:spcPts val="0"/>
              </a:spcAft>
              <a:defRPr/>
            </a:pPr>
            <a:r>
              <a:rPr lang="en-US" sz="2400" dirty="0"/>
              <a:t>• </a:t>
            </a:r>
            <a:r>
              <a:rPr lang="en-US" sz="2400" b="1" dirty="0">
                <a:solidFill>
                  <a:srgbClr val="8B0000"/>
                </a:solidFill>
              </a:rPr>
              <a:t>Probability</a:t>
            </a:r>
            <a:r>
              <a:rPr lang="en-US" sz="2400" dirty="0"/>
              <a:t> describes the long-term regularity of random phenomena. The probability of an outcome is the proportion of very many repetitions on which that outcome occurs. A probability is a number between 0 (the outcome never occurs) and 1 (always occurs). We emphasize this kind of probability because it is based on data. </a:t>
            </a:r>
          </a:p>
        </p:txBody>
      </p:sp>
    </p:spTree>
    <p:extLst>
      <p:ext uri="{BB962C8B-B14F-4D97-AF65-F5344CB8AC3E}">
        <p14:creationId xmlns:p14="http://schemas.microsoft.com/office/powerpoint/2010/main" val="31910940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a:t>
            </a:r>
            <a:r>
              <a:rPr lang="en-US" sz="3600" b="1">
                <a:solidFill>
                  <a:schemeClr val="accent1"/>
                </a:solidFill>
              </a:rPr>
              <a:t>in Summary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59952" cy="4524315"/>
          </a:xfrm>
          <a:prstGeom prst="rect">
            <a:avLst/>
          </a:prstGeom>
        </p:spPr>
        <p:txBody>
          <a:bodyPr wrap="square">
            <a:spAutoFit/>
          </a:bodyPr>
          <a:lstStyle/>
          <a:p>
            <a:pPr marL="227013" indent="-227013" fontAlgn="auto">
              <a:spcBef>
                <a:spcPts val="0"/>
              </a:spcBef>
              <a:spcAft>
                <a:spcPts val="0"/>
              </a:spcAft>
              <a:defRPr/>
            </a:pPr>
            <a:r>
              <a:rPr lang="en-US" sz="2400" dirty="0"/>
              <a:t>• Probabilities describe only what happens in the long run. Short runs of random phenomena such as tossing coins or shooting a basketball often don’t look random to us because they do not show the regularity that, in fact, emerges only in very many repetitions. </a:t>
            </a:r>
          </a:p>
          <a:p>
            <a:pPr marL="227013" indent="-227013" fontAlgn="auto">
              <a:spcBef>
                <a:spcPts val="0"/>
              </a:spcBef>
              <a:spcAft>
                <a:spcPts val="0"/>
              </a:spcAft>
              <a:defRPr/>
            </a:pPr>
            <a:endParaRPr lang="en-US" sz="2400" dirty="0"/>
          </a:p>
          <a:p>
            <a:pPr marL="227013" indent="-227013" fontAlgn="auto">
              <a:spcBef>
                <a:spcPts val="0"/>
              </a:spcBef>
              <a:spcAft>
                <a:spcPts val="0"/>
              </a:spcAft>
              <a:defRPr/>
            </a:pPr>
            <a:r>
              <a:rPr lang="en-US" sz="2400" dirty="0"/>
              <a:t>• </a:t>
            </a:r>
            <a:r>
              <a:rPr lang="en-US" sz="2400" b="1" dirty="0">
                <a:solidFill>
                  <a:srgbClr val="8B0000"/>
                </a:solidFill>
              </a:rPr>
              <a:t>Personal probabilities </a:t>
            </a:r>
            <a:r>
              <a:rPr lang="en-US" sz="2400" dirty="0"/>
              <a:t>express an individual’s personal judgment of how likely outcomes are. Personal probabilities are also numbers between 0 and 1. Different people can have different personal probabilities, and a personal probability need not agree with a proportion based on data about similar cases.</a:t>
            </a:r>
          </a:p>
        </p:txBody>
      </p:sp>
    </p:spTree>
    <p:extLst>
      <p:ext uri="{BB962C8B-B14F-4D97-AF65-F5344CB8AC3E}">
        <p14:creationId xmlns:p14="http://schemas.microsoft.com/office/powerpoint/2010/main" val="14784366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Coin Tossing</a:t>
            </a:r>
            <a:br>
              <a:rPr lang="en-US" sz="3600" b="1" dirty="0">
                <a:solidFill>
                  <a:schemeClr val="accent1"/>
                </a:solidFill>
              </a:rPr>
            </a:br>
            <a:endParaRPr lang="en-US" sz="3600" dirty="0"/>
          </a:p>
        </p:txBody>
      </p:sp>
      <p:sp>
        <p:nvSpPr>
          <p:cNvPr id="8" name="Rectangle 7"/>
          <p:cNvSpPr/>
          <p:nvPr/>
        </p:nvSpPr>
        <p:spPr>
          <a:xfrm>
            <a:off x="301752" y="1371600"/>
            <a:ext cx="4038600" cy="4832092"/>
          </a:xfrm>
          <a:prstGeom prst="rect">
            <a:avLst/>
          </a:prstGeom>
        </p:spPr>
        <p:txBody>
          <a:bodyPr wrap="square">
            <a:spAutoFit/>
          </a:bodyPr>
          <a:lstStyle/>
          <a:p>
            <a:pPr fontAlgn="auto">
              <a:spcBef>
                <a:spcPts val="0"/>
              </a:spcBef>
              <a:spcAft>
                <a:spcPts val="0"/>
              </a:spcAft>
              <a:defRPr/>
            </a:pPr>
            <a:r>
              <a:rPr lang="en-US" sz="2800" dirty="0"/>
              <a:t>Figure 17.1 shows the proportion of “heads” when tossing a coin 1000 times. </a:t>
            </a:r>
          </a:p>
          <a:p>
            <a:pPr fontAlgn="auto">
              <a:spcBef>
                <a:spcPts val="0"/>
              </a:spcBef>
              <a:spcAft>
                <a:spcPts val="0"/>
              </a:spcAft>
              <a:defRPr/>
            </a:pPr>
            <a:endParaRPr lang="en-US" sz="2800" dirty="0"/>
          </a:p>
          <a:p>
            <a:pPr fontAlgn="auto">
              <a:spcBef>
                <a:spcPts val="0"/>
              </a:spcBef>
              <a:spcAft>
                <a:spcPts val="0"/>
              </a:spcAft>
              <a:defRPr/>
            </a:pPr>
            <a:r>
              <a:rPr lang="en-US" sz="2800" dirty="0"/>
              <a:t>The proportion of tosses that produce “heads” is quite variable at first, but it settles down as we make more and more tosses. </a:t>
            </a:r>
            <a:endParaRPr lang="en-US" sz="2800" dirty="0">
              <a:latin typeface="+mj-lt"/>
            </a:endParaRPr>
          </a:p>
        </p:txBody>
      </p:sp>
      <p:pic>
        <p:nvPicPr>
          <p:cNvPr id="4" name="Picture 3" descr="A line graph represents the possible outcomes when a coin is tossed. The number of tosses 1, 5, 10, 50, 100, 500, and 1000 are represented along the horizontal axis. The proportion of heads is represented along the vertical axis and its values range from 0 to 1, in increments of 0.1. The curve originates at (1, 1) and takes a steep decline to (5, 0.2). Then, the curve passes through many points with multiple rises and falls and finally ends at (1000, 0.5). A dotted horizontal line starts from the point 0.5 on the vertical axis and is parallel to the horizontal axis. ">
            <a:extLst>
              <a:ext uri="{FF2B5EF4-FFF2-40B4-BE49-F238E27FC236}">
                <a16:creationId xmlns:a16="http://schemas.microsoft.com/office/drawing/2014/main" xmlns="" id="{30686B71-BF91-477B-BE9B-A48C797A6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484" y="2438400"/>
            <a:ext cx="4876516" cy="2433825"/>
          </a:xfrm>
          <a:prstGeom prst="rect">
            <a:avLst/>
          </a:prstGeom>
        </p:spPr>
      </p:pic>
    </p:spTree>
    <p:extLst>
      <p:ext uri="{BB962C8B-B14F-4D97-AF65-F5344CB8AC3E}">
        <p14:creationId xmlns:p14="http://schemas.microsoft.com/office/powerpoint/2010/main" val="21766726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Coin Tossing (continued)</a:t>
            </a:r>
            <a:br>
              <a:rPr lang="en-US" sz="3600" b="1" dirty="0">
                <a:solidFill>
                  <a:schemeClr val="accent1"/>
                </a:solidFill>
              </a:rPr>
            </a:br>
            <a:endParaRPr lang="en-US" sz="3600" dirty="0"/>
          </a:p>
        </p:txBody>
      </p:sp>
      <p:sp>
        <p:nvSpPr>
          <p:cNvPr id="8" name="Rectangle 7"/>
          <p:cNvSpPr/>
          <p:nvPr/>
        </p:nvSpPr>
        <p:spPr>
          <a:xfrm>
            <a:off x="301752" y="1371600"/>
            <a:ext cx="4038600" cy="4401205"/>
          </a:xfrm>
          <a:prstGeom prst="rect">
            <a:avLst/>
          </a:prstGeom>
        </p:spPr>
        <p:txBody>
          <a:bodyPr wrap="square">
            <a:spAutoFit/>
          </a:bodyPr>
          <a:lstStyle/>
          <a:p>
            <a:pPr fontAlgn="auto">
              <a:spcBef>
                <a:spcPts val="0"/>
              </a:spcBef>
              <a:spcAft>
                <a:spcPts val="0"/>
              </a:spcAft>
              <a:defRPr/>
            </a:pPr>
            <a:r>
              <a:rPr lang="en-US" sz="2800" dirty="0"/>
              <a:t>Eventually, this proportion gets close to 0.5 and stays there. </a:t>
            </a:r>
          </a:p>
          <a:p>
            <a:pPr fontAlgn="auto">
              <a:spcBef>
                <a:spcPts val="0"/>
              </a:spcBef>
              <a:spcAft>
                <a:spcPts val="0"/>
              </a:spcAft>
              <a:defRPr/>
            </a:pPr>
            <a:endParaRPr lang="en-US" sz="2800" dirty="0"/>
          </a:p>
          <a:p>
            <a:pPr fontAlgn="auto">
              <a:spcBef>
                <a:spcPts val="0"/>
              </a:spcBef>
              <a:spcAft>
                <a:spcPts val="0"/>
              </a:spcAft>
              <a:defRPr/>
            </a:pPr>
            <a:r>
              <a:rPr lang="en-US" sz="2800" dirty="0"/>
              <a:t>We say that 0.5 is the probability of a head.</a:t>
            </a:r>
          </a:p>
          <a:p>
            <a:pPr fontAlgn="auto">
              <a:spcBef>
                <a:spcPts val="0"/>
              </a:spcBef>
              <a:spcAft>
                <a:spcPts val="0"/>
              </a:spcAft>
              <a:defRPr/>
            </a:pPr>
            <a:endParaRPr lang="en-US" sz="2800" dirty="0"/>
          </a:p>
          <a:p>
            <a:pPr fontAlgn="auto">
              <a:spcBef>
                <a:spcPts val="0"/>
              </a:spcBef>
              <a:spcAft>
                <a:spcPts val="0"/>
              </a:spcAft>
              <a:defRPr/>
            </a:pPr>
            <a:r>
              <a:rPr lang="en-US" sz="2800" dirty="0"/>
              <a:t>The probability 0.5 appears as a horizontal line on the graph.</a:t>
            </a:r>
            <a:endParaRPr lang="en-US" sz="2800" dirty="0">
              <a:latin typeface="+mj-lt"/>
            </a:endParaRPr>
          </a:p>
        </p:txBody>
      </p:sp>
      <p:pic>
        <p:nvPicPr>
          <p:cNvPr id="6" name="Picture 5" descr="A line graph represents the possible outcomes when a coin is tossed. The number of tosses 1, 5, 10, 50, 100, 500, and 1000 are represented along the horizontal axis. The proportion of heads is represented along the vertical axis and its values range from 0 to 1, in increments of 0.1. The curve originates at (1, 1) and takes a steep decline to (5, 0.2). Then, the curve passes through many points with multiple rises and falls and finally ends at (1000, 0.5). A dotted horizontal line starts from the point 0.5 on the vertical axis and is parallel to the horizontal axis. ">
            <a:extLst>
              <a:ext uri="{FF2B5EF4-FFF2-40B4-BE49-F238E27FC236}">
                <a16:creationId xmlns:a16="http://schemas.microsoft.com/office/drawing/2014/main" xmlns="" id="{98B55DC1-3DD4-4794-A93D-FD3E04B3A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438400"/>
            <a:ext cx="4876516" cy="2433825"/>
          </a:xfrm>
          <a:prstGeom prst="rect">
            <a:avLst/>
          </a:prstGeom>
        </p:spPr>
      </p:pic>
    </p:spTree>
    <p:extLst>
      <p:ext uri="{BB962C8B-B14F-4D97-AF65-F5344CB8AC3E}">
        <p14:creationId xmlns:p14="http://schemas.microsoft.com/office/powerpoint/2010/main" val="32627578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Idea of Probability 2</a:t>
            </a:r>
            <a:br>
              <a:rPr lang="en-US" sz="3600" b="1" dirty="0">
                <a:solidFill>
                  <a:schemeClr val="accent1"/>
                </a:solidFill>
              </a:rPr>
            </a:br>
            <a:endParaRPr lang="en-US" sz="3600" dirty="0"/>
          </a:p>
        </p:txBody>
      </p:sp>
      <p:sp>
        <p:nvSpPr>
          <p:cNvPr id="8" name="Rectangle 7"/>
          <p:cNvSpPr/>
          <p:nvPr/>
        </p:nvSpPr>
        <p:spPr>
          <a:xfrm>
            <a:off x="301752" y="1371600"/>
            <a:ext cx="8759952" cy="3970318"/>
          </a:xfrm>
          <a:prstGeom prst="rect">
            <a:avLst/>
          </a:prstGeom>
        </p:spPr>
        <p:txBody>
          <a:bodyPr>
            <a:spAutoFit/>
          </a:bodyPr>
          <a:lstStyle/>
          <a:p>
            <a:pPr fontAlgn="auto">
              <a:spcBef>
                <a:spcPts val="0"/>
              </a:spcBef>
              <a:spcAft>
                <a:spcPts val="0"/>
              </a:spcAft>
              <a:defRPr/>
            </a:pPr>
            <a:r>
              <a:rPr lang="en-US" sz="2800" dirty="0"/>
              <a:t>We call a phenomenon </a:t>
            </a:r>
            <a:r>
              <a:rPr lang="en-US" sz="2800" b="1" dirty="0">
                <a:solidFill>
                  <a:srgbClr val="8B0000"/>
                </a:solidFill>
              </a:rPr>
              <a:t>random</a:t>
            </a:r>
            <a:r>
              <a:rPr lang="en-US" sz="2800" dirty="0"/>
              <a:t> if individual outcomes are uncertain, but there is, nonetheless, a regular distribution of outcomes in a large number of repetitions. </a:t>
            </a:r>
          </a:p>
          <a:p>
            <a:pPr fontAlgn="auto">
              <a:spcBef>
                <a:spcPts val="0"/>
              </a:spcBef>
              <a:spcAft>
                <a:spcPts val="0"/>
              </a:spcAft>
              <a:defRPr/>
            </a:pPr>
            <a:endParaRPr lang="en-US" sz="2800" dirty="0"/>
          </a:p>
          <a:p>
            <a:pPr fontAlgn="auto">
              <a:spcBef>
                <a:spcPts val="0"/>
              </a:spcBef>
              <a:spcAft>
                <a:spcPts val="0"/>
              </a:spcAft>
              <a:defRPr/>
            </a:pPr>
            <a:r>
              <a:rPr lang="en-US" sz="2800" dirty="0"/>
              <a:t>The </a:t>
            </a:r>
            <a:r>
              <a:rPr lang="en-US" sz="2800" b="1" dirty="0">
                <a:solidFill>
                  <a:srgbClr val="8B0000"/>
                </a:solidFill>
              </a:rPr>
              <a:t>probability</a:t>
            </a:r>
            <a:r>
              <a:rPr lang="en-US" sz="2800" dirty="0"/>
              <a:t> of any outcome of a random phenomenon is a number between 0 and 1 that describes the proportion of times the outcome would occur in a very long series of repetitions.</a:t>
            </a:r>
            <a:endParaRPr lang="en-US" sz="2800" dirty="0">
              <a:latin typeface="+mj-lt"/>
            </a:endParaRPr>
          </a:p>
        </p:txBody>
      </p:sp>
    </p:spTree>
    <p:extLst>
      <p:ext uri="{BB962C8B-B14F-4D97-AF65-F5344CB8AC3E}">
        <p14:creationId xmlns:p14="http://schemas.microsoft.com/office/powerpoint/2010/main" val="792464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Idea of Probability 3</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pPr fontAlgn="auto">
              <a:spcBef>
                <a:spcPts val="0"/>
              </a:spcBef>
              <a:spcAft>
                <a:spcPts val="0"/>
              </a:spcAft>
              <a:defRPr/>
            </a:pPr>
            <a:r>
              <a:rPr lang="en-US" sz="2800" dirty="0"/>
              <a:t>An outcome with probability 0 never occurs. </a:t>
            </a:r>
          </a:p>
          <a:p>
            <a:pPr fontAlgn="auto">
              <a:spcBef>
                <a:spcPts val="0"/>
              </a:spcBef>
              <a:spcAft>
                <a:spcPts val="0"/>
              </a:spcAft>
              <a:defRPr/>
            </a:pPr>
            <a:endParaRPr lang="en-US" sz="2800" dirty="0"/>
          </a:p>
          <a:p>
            <a:pPr fontAlgn="auto">
              <a:spcBef>
                <a:spcPts val="0"/>
              </a:spcBef>
              <a:spcAft>
                <a:spcPts val="0"/>
              </a:spcAft>
              <a:defRPr/>
            </a:pPr>
            <a:r>
              <a:rPr lang="en-US" sz="2800" dirty="0"/>
              <a:t>An outcome with probability 1 happens on every repetition. </a:t>
            </a:r>
          </a:p>
          <a:p>
            <a:pPr fontAlgn="auto">
              <a:spcBef>
                <a:spcPts val="0"/>
              </a:spcBef>
              <a:spcAft>
                <a:spcPts val="0"/>
              </a:spcAft>
              <a:defRPr/>
            </a:pPr>
            <a:endParaRPr lang="en-US" sz="2800" dirty="0"/>
          </a:p>
          <a:p>
            <a:pPr fontAlgn="auto">
              <a:spcBef>
                <a:spcPts val="0"/>
              </a:spcBef>
              <a:spcAft>
                <a:spcPts val="0"/>
              </a:spcAft>
              <a:defRPr/>
            </a:pPr>
            <a:r>
              <a:rPr lang="en-US" sz="2800" dirty="0"/>
              <a:t>An outcome with probability 1/2 happens half the time in a very long series of trials. </a:t>
            </a:r>
          </a:p>
          <a:p>
            <a:pPr fontAlgn="auto">
              <a:spcBef>
                <a:spcPts val="0"/>
              </a:spcBef>
              <a:spcAft>
                <a:spcPts val="0"/>
              </a:spcAft>
              <a:defRPr/>
            </a:pPr>
            <a:endParaRPr lang="en-US" sz="2800" dirty="0"/>
          </a:p>
          <a:p>
            <a:pPr fontAlgn="auto">
              <a:spcBef>
                <a:spcPts val="0"/>
              </a:spcBef>
              <a:spcAft>
                <a:spcPts val="0"/>
              </a:spcAft>
              <a:defRPr/>
            </a:pPr>
            <a:r>
              <a:rPr lang="en-US" sz="2800" dirty="0"/>
              <a:t>Probability gives us a language to describe the long-term regularity of random behavior. </a:t>
            </a:r>
            <a:endParaRPr lang="en-US" sz="2800" dirty="0">
              <a:latin typeface="+mj-lt"/>
            </a:endParaRPr>
          </a:p>
        </p:txBody>
      </p:sp>
    </p:spTree>
    <p:extLst>
      <p:ext uri="{BB962C8B-B14F-4D97-AF65-F5344CB8AC3E}">
        <p14:creationId xmlns:p14="http://schemas.microsoft.com/office/powerpoint/2010/main" val="9284508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The Probability of Dying</a:t>
            </a:r>
            <a:br>
              <a:rPr lang="en-US" sz="3600" b="1" dirty="0">
                <a:solidFill>
                  <a:schemeClr val="accent1"/>
                </a:solidFill>
              </a:rPr>
            </a:br>
            <a:endParaRPr lang="en-US" sz="3600" dirty="0"/>
          </a:p>
        </p:txBody>
      </p:sp>
      <p:sp>
        <p:nvSpPr>
          <p:cNvPr id="8" name="Rectangle 7"/>
          <p:cNvSpPr/>
          <p:nvPr/>
        </p:nvSpPr>
        <p:spPr>
          <a:xfrm>
            <a:off x="301752" y="1371600"/>
            <a:ext cx="8759952" cy="3785652"/>
          </a:xfrm>
          <a:prstGeom prst="rect">
            <a:avLst/>
          </a:prstGeom>
        </p:spPr>
        <p:txBody>
          <a:bodyPr>
            <a:spAutoFit/>
          </a:bodyPr>
          <a:lstStyle/>
          <a:p>
            <a:pPr fontAlgn="auto">
              <a:spcBef>
                <a:spcPts val="0"/>
              </a:spcBef>
              <a:spcAft>
                <a:spcPts val="0"/>
              </a:spcAft>
              <a:defRPr/>
            </a:pPr>
            <a:r>
              <a:rPr lang="en-US" sz="2400" dirty="0"/>
              <a:t>In 2013, the National Center for Health Statistics reported that the proportion of men aged 20 to 24 years who die in any one year is 0.0012 and the proportion for women is 0.0004.</a:t>
            </a:r>
          </a:p>
          <a:p>
            <a:pPr fontAlgn="auto">
              <a:spcBef>
                <a:spcPts val="0"/>
              </a:spcBef>
              <a:spcAft>
                <a:spcPts val="0"/>
              </a:spcAft>
              <a:defRPr/>
            </a:pPr>
            <a:endParaRPr lang="en-US" sz="2400" dirty="0"/>
          </a:p>
          <a:p>
            <a:pPr fontAlgn="auto">
              <a:spcBef>
                <a:spcPts val="0"/>
              </a:spcBef>
              <a:spcAft>
                <a:spcPts val="0"/>
              </a:spcAft>
              <a:defRPr/>
            </a:pPr>
            <a:r>
              <a:rPr lang="en-US" sz="2400" dirty="0"/>
              <a:t>An insurance company knows that it will have to pay out next year on about 0.12% of the policies sold on men’s lives and on about 0.04% of the policies sold on women’s lives. </a:t>
            </a:r>
          </a:p>
          <a:p>
            <a:pPr fontAlgn="auto">
              <a:spcBef>
                <a:spcPts val="0"/>
              </a:spcBef>
              <a:spcAft>
                <a:spcPts val="0"/>
              </a:spcAft>
              <a:defRPr/>
            </a:pPr>
            <a:endParaRPr lang="en-US" sz="2400" dirty="0"/>
          </a:p>
          <a:p>
            <a:pPr fontAlgn="auto">
              <a:spcBef>
                <a:spcPts val="0"/>
              </a:spcBef>
              <a:spcAft>
                <a:spcPts val="0"/>
              </a:spcAft>
              <a:defRPr/>
            </a:pPr>
            <a:r>
              <a:rPr lang="en-US" sz="2400" dirty="0"/>
              <a:t>It will charge more to insure a man because the probability of having to pay is higher.</a:t>
            </a:r>
            <a:endParaRPr lang="en-US" sz="2400" dirty="0">
              <a:latin typeface="+mj-lt"/>
            </a:endParaRPr>
          </a:p>
        </p:txBody>
      </p:sp>
    </p:spTree>
    <p:extLst>
      <p:ext uri="{BB962C8B-B14F-4D97-AF65-F5344CB8AC3E}">
        <p14:creationId xmlns:p14="http://schemas.microsoft.com/office/powerpoint/2010/main" val="12528746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Ancient History of Chance 1</a:t>
            </a:r>
            <a:br>
              <a:rPr lang="en-US" sz="3600" b="1" dirty="0">
                <a:solidFill>
                  <a:schemeClr val="accent1"/>
                </a:solidFill>
              </a:rPr>
            </a:br>
            <a:endParaRPr lang="en-US" sz="3600" dirty="0"/>
          </a:p>
        </p:txBody>
      </p:sp>
      <p:sp>
        <p:nvSpPr>
          <p:cNvPr id="8" name="Rectangle 7"/>
          <p:cNvSpPr/>
          <p:nvPr/>
        </p:nvSpPr>
        <p:spPr>
          <a:xfrm>
            <a:off x="301752" y="1188720"/>
            <a:ext cx="8763000" cy="2308324"/>
          </a:xfrm>
          <a:prstGeom prst="rect">
            <a:avLst/>
          </a:prstGeom>
        </p:spPr>
        <p:txBody>
          <a:bodyPr wrap="square">
            <a:spAutoFit/>
          </a:bodyPr>
          <a:lstStyle/>
          <a:p>
            <a:pPr fontAlgn="auto">
              <a:spcBef>
                <a:spcPts val="0"/>
              </a:spcBef>
              <a:spcAft>
                <a:spcPts val="0"/>
              </a:spcAft>
              <a:defRPr/>
            </a:pPr>
            <a:r>
              <a:rPr lang="en-US" sz="2400" dirty="0"/>
              <a:t>The most common method of randomization in ancient times was “rolling the bones”—that is, tossing several astragali. </a:t>
            </a:r>
          </a:p>
          <a:p>
            <a:pPr fontAlgn="auto">
              <a:spcBef>
                <a:spcPts val="0"/>
              </a:spcBef>
              <a:spcAft>
                <a:spcPts val="0"/>
              </a:spcAft>
              <a:defRPr/>
            </a:pPr>
            <a:endParaRPr lang="en-US" sz="2400" dirty="0"/>
          </a:p>
          <a:p>
            <a:pPr fontAlgn="auto">
              <a:spcBef>
                <a:spcPts val="0"/>
              </a:spcBef>
              <a:spcAft>
                <a:spcPts val="0"/>
              </a:spcAft>
              <a:defRPr/>
            </a:pPr>
            <a:r>
              <a:rPr lang="en-US" sz="2400" dirty="0"/>
              <a:t>The </a:t>
            </a:r>
            <a:r>
              <a:rPr lang="en-US" sz="2400" dirty="0" err="1"/>
              <a:t>astragalus</a:t>
            </a:r>
            <a:r>
              <a:rPr lang="en-US" sz="2400" dirty="0"/>
              <a:t> (Figure 17.2) is a six-sided animal heel bone that, when thrown, will come to rest on one of four sides (the other two sides are rounded). </a:t>
            </a:r>
            <a:endParaRPr lang="en-US" sz="2400" dirty="0">
              <a:latin typeface="+mj-lt"/>
            </a:endParaRPr>
          </a:p>
        </p:txBody>
      </p:sp>
      <p:pic>
        <p:nvPicPr>
          <p:cNvPr id="4" name="Picture 3" descr="Two photos show the heel bone of a sheep and the heel bone of a dog respectively.  ">
            <a:extLst>
              <a:ext uri="{FF2B5EF4-FFF2-40B4-BE49-F238E27FC236}">
                <a16:creationId xmlns:a16="http://schemas.microsoft.com/office/drawing/2014/main" xmlns="" id="{35D6AD24-379D-4C32-B8B0-A754A99A7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729" y="3733800"/>
            <a:ext cx="6705045" cy="2505249"/>
          </a:xfrm>
          <a:prstGeom prst="rect">
            <a:avLst/>
          </a:prstGeom>
        </p:spPr>
      </p:pic>
    </p:spTree>
    <p:extLst>
      <p:ext uri="{BB962C8B-B14F-4D97-AF65-F5344CB8AC3E}">
        <p14:creationId xmlns:p14="http://schemas.microsoft.com/office/powerpoint/2010/main" val="205494686"/>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7713</TotalTime>
  <Words>2443</Words>
  <Application>Microsoft Office PowerPoint</Application>
  <PresentationFormat>On-screen Show (4:3)</PresentationFormat>
  <Paragraphs>218</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Office Theme</vt:lpstr>
      <vt:lpstr>Chapter 17</vt:lpstr>
      <vt:lpstr>Case Study: Thinking about Chance </vt:lpstr>
      <vt:lpstr>The Idea of Probability 1 </vt:lpstr>
      <vt:lpstr>Example: Coin Tossing </vt:lpstr>
      <vt:lpstr>Example: Coin Tossing (continued) </vt:lpstr>
      <vt:lpstr>The Idea of Probability 2 </vt:lpstr>
      <vt:lpstr>The Idea of Probability 3 </vt:lpstr>
      <vt:lpstr>Example: The Probability of Dying </vt:lpstr>
      <vt:lpstr>The Ancient History of Chance 1 </vt:lpstr>
      <vt:lpstr>The Ancient History of Chance 2 </vt:lpstr>
      <vt:lpstr>The Ancient History of Chance 3 </vt:lpstr>
      <vt:lpstr>Myths about Chance Behavior </vt:lpstr>
      <vt:lpstr>Example: What looks random? </vt:lpstr>
      <vt:lpstr>The Myth of the Surprising Coincidence 1</vt:lpstr>
      <vt:lpstr>The Myth of the Surprising Coincidence 2</vt:lpstr>
      <vt:lpstr>Example: Winning the Lottery Twice </vt:lpstr>
      <vt:lpstr>Example: Winning the Lottery Twice (continued)</vt:lpstr>
      <vt:lpstr>The Myth of the Law of Averages 1 </vt:lpstr>
      <vt:lpstr>The Myth of the Law of Averages 2 </vt:lpstr>
      <vt:lpstr>What Is the Law of Averages? 1 </vt:lpstr>
      <vt:lpstr>What Is the Law of Averages? 2 </vt:lpstr>
      <vt:lpstr>What Is the Law of Averages? 3 </vt:lpstr>
      <vt:lpstr>Personal Probabilities 1 </vt:lpstr>
      <vt:lpstr>Personal Probabilities 2 </vt:lpstr>
      <vt:lpstr>Personal Probabilities 3 </vt:lpstr>
      <vt:lpstr>Probability and Risk 1 </vt:lpstr>
      <vt:lpstr>Example: Asbestos in the Schools </vt:lpstr>
      <vt:lpstr>Example: Asbestos in the Schools (continued)</vt:lpstr>
      <vt:lpstr>Probability and Risk 2 </vt:lpstr>
      <vt:lpstr>Probability and Risk 3 </vt:lpstr>
      <vt:lpstr>Probability and Risk 4 </vt:lpstr>
      <vt:lpstr>Statistics in Summary 1 </vt:lpstr>
      <vt:lpstr>Statistics in Summary 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518</cp:revision>
  <cp:lastPrinted>2011-08-21T16:22:14Z</cp:lastPrinted>
  <dcterms:created xsi:type="dcterms:W3CDTF">2009-09-07T22:06:52Z</dcterms:created>
  <dcterms:modified xsi:type="dcterms:W3CDTF">2019-10-07T17:53:40Z</dcterms:modified>
</cp:coreProperties>
</file>