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2" clrIdx="0"/>
  <p:cmAuthor id="1" name="MVL" initials="MV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3" autoAdjust="0"/>
    <p:restoredTop sz="93023" autoAdjust="0"/>
  </p:normalViewPr>
  <p:slideViewPr>
    <p:cSldViewPr>
      <p:cViewPr varScale="1">
        <p:scale>
          <a:sx n="67" d="100"/>
          <a:sy n="67" d="100"/>
        </p:scale>
        <p:origin x="1132"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367DB1B8-B3BD-4617-84B9-019812CBE54F}" type="datetimeFigureOut">
              <a:rPr lang="en-US"/>
              <a:pPr>
                <a:defRPr/>
              </a:pPr>
              <a:t>10/7/2019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D51ECB73-0F2E-4A78-98AA-F693261F0C3E}" type="slidenum">
              <a:rPr lang="en-US"/>
              <a:pPr>
                <a:defRPr/>
              </a:pPr>
              <a:t>‹#›</a:t>
            </a:fld>
            <a:endParaRPr lang="en-US"/>
          </a:p>
        </p:txBody>
      </p:sp>
    </p:spTree>
    <p:extLst>
      <p:ext uri="{BB962C8B-B14F-4D97-AF65-F5344CB8AC3E}">
        <p14:creationId xmlns:p14="http://schemas.microsoft.com/office/powerpoint/2010/main" val="75084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32380611-2B76-43C4-957F-228CCB35C288}" type="datetimeFigureOut">
              <a:rPr lang="en-US"/>
              <a:pPr>
                <a:defRPr/>
              </a:pPr>
              <a:t>10/7/2019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6FAEDC2D-8B5C-4AB1-A1C0-179CF5F8C63D}" type="slidenum">
              <a:rPr lang="en-US"/>
              <a:pPr>
                <a:defRPr/>
              </a:pPr>
              <a:t>‹#›</a:t>
            </a:fld>
            <a:endParaRPr lang="en-US"/>
          </a:p>
        </p:txBody>
      </p:sp>
    </p:spTree>
    <p:extLst>
      <p:ext uri="{BB962C8B-B14F-4D97-AF65-F5344CB8AC3E}">
        <p14:creationId xmlns:p14="http://schemas.microsoft.com/office/powerpoint/2010/main" val="11185630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CEEB13-BF39-4EB9-9B70-405C320837D0}"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4041216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381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81812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8914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04360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0746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85578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56309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983709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23654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77531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29485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37484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54921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5704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27756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66623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7913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8200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14009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32474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77858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01031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774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825FEC-4E52-478E-BAC5-ACA5F34E9BDC}"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0642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04800"/>
            <a:ext cx="3429000" cy="3505200"/>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8A73789-365D-4FAD-BA16-46CC050D59CD}"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9542ACB-7A45-43BC-8E69-2F6BEEB530C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A8E4E86-B4BC-431D-9862-9A73F3B7D7EE}"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6DC072F-E1C1-428A-99B4-3A178907B6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C95BC68-3F06-4B3F-A67A-707EB9F05641}"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C63FE5B-30E6-498B-BD3D-7B46B298AD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B96D37D-A8F2-425E-98BE-C18151128226}"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B4DBA5E-4BC0-4D4D-BA9A-8E733E0DB8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53B584A-A6FD-4BF8-BCB8-D624BF4EB0BF}"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07FF635-1C6B-4FE3-A35A-13A2D737751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7E34F7F-1729-4E5D-B28C-E84AE2A1DC6D}"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845A565-2467-443D-A09C-BAE61BDF0C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E403EB4-C293-484F-9CAF-883327D70953}" type="datetimeFigureOut">
              <a:rPr lang="en-US"/>
              <a:pPr>
                <a:defRPr/>
              </a:pPr>
              <a:t>10/7/2019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DF61466-9DFF-4B96-AEFA-5426EBFAF57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62D2CA8-D996-43D8-B1EF-54FB9EAEECEA}" type="datetimeFigureOut">
              <a:rPr lang="en-US"/>
              <a:pPr>
                <a:defRPr/>
              </a:pPr>
              <a:t>10/7/2019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843BC97-64A7-4045-98AA-4A329819FD1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F7910720-37CD-43E2-AB61-FB62AD2C983A}" type="datetimeFigureOut">
              <a:rPr lang="en-US"/>
              <a:pPr>
                <a:defRPr/>
              </a:pPr>
              <a:t>10/7/2019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BE8D3F7-215F-4177-ADBC-F89A36E32B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152F85A-A968-4706-984B-2C0A90E184F7}"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65FD7B7-4DB1-4F29-84EB-43F608B61F4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FED5062-2EFF-4653-AE14-6D621FF9384F}"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ACFBA99-DF9F-4FD1-BBBC-FAA596BFB3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000099"/>
              </a:solidFill>
            </a:endParaRPr>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393CC5B0-1260-44A6-93D9-85E90FA664A3}"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524000" y="685800"/>
            <a:ext cx="6477000" cy="1981200"/>
          </a:xfrm>
        </p:spPr>
        <p:txBody>
          <a:bodyPr/>
          <a:lstStyle/>
          <a:p>
            <a:r>
              <a:rPr lang="en-US" sz="7200" dirty="0"/>
              <a:t>Chapter 18</a:t>
            </a:r>
          </a:p>
        </p:txBody>
      </p:sp>
      <p:sp>
        <p:nvSpPr>
          <p:cNvPr id="15362" name="Subtitle 2"/>
          <p:cNvSpPr>
            <a:spLocks noGrp="1"/>
          </p:cNvSpPr>
          <p:nvPr>
            <p:ph type="subTitle" idx="4294967295"/>
          </p:nvPr>
        </p:nvSpPr>
        <p:spPr>
          <a:xfrm>
            <a:off x="3352800" y="3429000"/>
            <a:ext cx="2819400" cy="1828800"/>
          </a:xfrm>
        </p:spPr>
        <p:txBody>
          <a:bodyPr/>
          <a:lstStyle/>
          <a:p>
            <a:pPr marL="0" indent="0" algn="ctr">
              <a:buNone/>
            </a:pPr>
            <a:r>
              <a:rPr lang="en-US" dirty="0">
                <a:solidFill>
                  <a:schemeClr val="tx1"/>
                </a:solidFill>
              </a:rPr>
              <a:t>Probability Models</a:t>
            </a:r>
          </a:p>
          <a:p>
            <a:pPr marL="0" indent="0" algn="ctr">
              <a:buNone/>
            </a:pPr>
            <a:endParaRPr lang="en-US" dirty="0"/>
          </a:p>
          <a:p>
            <a:pPr marL="0" indent="0" algn="ctr">
              <a:buNone/>
            </a:pPr>
            <a:r>
              <a:rPr lang="en-US" i="1" dirty="0">
                <a:solidFill>
                  <a:schemeClr val="tx2"/>
                </a:solidFill>
              </a:rPr>
              <a:t>Lecture Slides</a:t>
            </a:r>
          </a:p>
          <a:p>
            <a:endParaRPr lang="en-US"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Marital Status of Young Women</a:t>
            </a:r>
            <a:endParaRPr lang="en-US" sz="3600" dirty="0"/>
          </a:p>
        </p:txBody>
      </p:sp>
      <p:sp>
        <p:nvSpPr>
          <p:cNvPr id="8" name="Rectangle 7"/>
          <p:cNvSpPr/>
          <p:nvPr/>
        </p:nvSpPr>
        <p:spPr>
          <a:xfrm>
            <a:off x="301752" y="1737360"/>
            <a:ext cx="8759952" cy="3785652"/>
          </a:xfrm>
          <a:prstGeom prst="rect">
            <a:avLst/>
          </a:prstGeom>
        </p:spPr>
        <p:txBody>
          <a:bodyPr wrap="square">
            <a:spAutoFit/>
          </a:bodyPr>
          <a:lstStyle/>
          <a:p>
            <a:r>
              <a:rPr lang="en-US" sz="2400" dirty="0"/>
              <a:t>Look again at the probabilities for the marital status of young women. Each of the four probabilities is a number between 0 and 1. </a:t>
            </a:r>
          </a:p>
          <a:p>
            <a:endParaRPr lang="en-US" sz="2400" dirty="0"/>
          </a:p>
          <a:p>
            <a:r>
              <a:rPr lang="en-US" sz="2400" dirty="0"/>
              <a:t>Their sum is 0.478 + 0.476 + 0.004 + 0.042 = 1. </a:t>
            </a:r>
          </a:p>
          <a:p>
            <a:endParaRPr lang="en-US" sz="2400" dirty="0"/>
          </a:p>
          <a:p>
            <a:r>
              <a:rPr lang="en-US" sz="2400" dirty="0"/>
              <a:t>This assignment of probabilities satisfies Rules A and B. </a:t>
            </a:r>
          </a:p>
          <a:p>
            <a:endParaRPr lang="en-US" sz="2400" dirty="0"/>
          </a:p>
          <a:p>
            <a:r>
              <a:rPr lang="en-US" sz="2400" dirty="0"/>
              <a:t>Any assignment of probabilities to all individual outcomes that satisfies Rules A and B is legitimate. </a:t>
            </a:r>
            <a:endParaRPr lang="en-US" sz="2400" dirty="0">
              <a:latin typeface="+mj-lt"/>
            </a:endParaRPr>
          </a:p>
        </p:txBody>
      </p:sp>
    </p:spTree>
    <p:extLst>
      <p:ext uri="{BB962C8B-B14F-4D97-AF65-F5344CB8AC3E}">
        <p14:creationId xmlns:p14="http://schemas.microsoft.com/office/powerpoint/2010/main" val="17401318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Marital Status of Young Women (continued)</a:t>
            </a:r>
            <a:endParaRPr lang="en-US" sz="3600" dirty="0"/>
          </a:p>
        </p:txBody>
      </p:sp>
      <p:sp>
        <p:nvSpPr>
          <p:cNvPr id="8" name="Rectangle 7"/>
          <p:cNvSpPr/>
          <p:nvPr/>
        </p:nvSpPr>
        <p:spPr>
          <a:xfrm>
            <a:off x="301752" y="1737360"/>
            <a:ext cx="8759952" cy="4524315"/>
          </a:xfrm>
          <a:prstGeom prst="rect">
            <a:avLst/>
          </a:prstGeom>
        </p:spPr>
        <p:txBody>
          <a:bodyPr wrap="square">
            <a:spAutoFit/>
          </a:bodyPr>
          <a:lstStyle/>
          <a:p>
            <a:r>
              <a:rPr lang="en-US" sz="2400" dirty="0"/>
              <a:t>Using rule C, the probability that the woman we draw is not married is</a:t>
            </a:r>
          </a:p>
          <a:p>
            <a:endParaRPr lang="en-US" sz="2400" dirty="0"/>
          </a:p>
          <a:p>
            <a:r>
              <a:rPr lang="en-US" sz="2400" dirty="0"/>
              <a:t>P (not married) = 1 − P (married) = 1 − 0.476 = 0.524</a:t>
            </a:r>
          </a:p>
          <a:p>
            <a:endParaRPr lang="en-US" sz="2400" dirty="0"/>
          </a:p>
          <a:p>
            <a:r>
              <a:rPr lang="en-US" sz="2400" dirty="0"/>
              <a:t>That is, if 47.6% are married, then the remaining 52.4% are not married. </a:t>
            </a:r>
          </a:p>
          <a:p>
            <a:endParaRPr lang="en-US" sz="2400" dirty="0"/>
          </a:p>
          <a:p>
            <a:r>
              <a:rPr lang="en-US" sz="2400" dirty="0"/>
              <a:t>Rule D says that you can also find the probability that a woman is not married by adding the probabilities of the three distinct ways of being not married, as we did earlier. This gives the same result.</a:t>
            </a:r>
            <a:endParaRPr lang="en-US" sz="2400" dirty="0">
              <a:latin typeface="+mj-lt"/>
            </a:endParaRPr>
          </a:p>
        </p:txBody>
      </p:sp>
    </p:spTree>
    <p:extLst>
      <p:ext uri="{BB962C8B-B14F-4D97-AF65-F5344CB8AC3E}">
        <p14:creationId xmlns:p14="http://schemas.microsoft.com/office/powerpoint/2010/main" val="25745595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Rules 3</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wrap="square">
            <a:spAutoFit/>
          </a:bodyPr>
          <a:lstStyle/>
          <a:p>
            <a:r>
              <a:rPr lang="en-US" sz="2800" dirty="0"/>
              <a:t>What about personal probabilities? </a:t>
            </a:r>
          </a:p>
          <a:p>
            <a:endParaRPr lang="en-US" sz="2800" dirty="0"/>
          </a:p>
          <a:p>
            <a:r>
              <a:rPr lang="en-US" sz="2800" dirty="0"/>
              <a:t>If your personal probabilities don’t obey Rules A and B, you are entitled to your opinion, but we can say that your personal probabilities are </a:t>
            </a:r>
            <a:r>
              <a:rPr lang="en-US" sz="2800" b="1" dirty="0">
                <a:solidFill>
                  <a:srgbClr val="8B0000"/>
                </a:solidFill>
              </a:rPr>
              <a:t>incoherent</a:t>
            </a:r>
            <a:r>
              <a:rPr lang="en-US" sz="2800" dirty="0"/>
              <a:t>. That is, they don’t go together in a way that makes sense. </a:t>
            </a:r>
          </a:p>
          <a:p>
            <a:endParaRPr lang="en-US" sz="2800" dirty="0"/>
          </a:p>
          <a:p>
            <a:r>
              <a:rPr lang="en-US" sz="2800" dirty="0"/>
              <a:t>So we usually insist that personal probabilities for all the outcomes of a random phenomenon obey Rules A and B. </a:t>
            </a:r>
            <a:endParaRPr lang="en-US" sz="2800" dirty="0">
              <a:latin typeface="+mj-lt"/>
            </a:endParaRPr>
          </a:p>
        </p:txBody>
      </p:sp>
    </p:spTree>
    <p:extLst>
      <p:ext uri="{BB962C8B-B14F-4D97-AF65-F5344CB8AC3E}">
        <p14:creationId xmlns:p14="http://schemas.microsoft.com/office/powerpoint/2010/main" val="11987913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and Odds 1</a:t>
            </a:r>
            <a:br>
              <a:rPr lang="en-US" sz="3600" b="1" dirty="0">
                <a:solidFill>
                  <a:schemeClr val="accent1"/>
                </a:solidFill>
              </a:rPr>
            </a:br>
            <a:endParaRPr lang="en-US" sz="3600" dirty="0"/>
          </a:p>
        </p:txBody>
      </p:sp>
      <p:sp>
        <p:nvSpPr>
          <p:cNvPr id="8" name="Rectangle 7"/>
          <p:cNvSpPr/>
          <p:nvPr/>
        </p:nvSpPr>
        <p:spPr>
          <a:xfrm>
            <a:off x="301752" y="1371600"/>
            <a:ext cx="8759952" cy="3785652"/>
          </a:xfrm>
          <a:prstGeom prst="rect">
            <a:avLst/>
          </a:prstGeom>
        </p:spPr>
        <p:txBody>
          <a:bodyPr wrap="square">
            <a:spAutoFit/>
          </a:bodyPr>
          <a:lstStyle/>
          <a:p>
            <a:r>
              <a:rPr lang="en-US" sz="2400" dirty="0"/>
              <a:t>Speaking of sports, newspapers, magazines, and websites often give probabilities as betting odds in the form “Y to Z.” </a:t>
            </a:r>
          </a:p>
          <a:p>
            <a:endParaRPr lang="en-US" sz="2400" dirty="0"/>
          </a:p>
          <a:p>
            <a:r>
              <a:rPr lang="en-US" sz="2400" dirty="0"/>
              <a:t>This form means that a bet of $Z will pay you $Y if the team wins. If this is a fair bet, you expect that in the long run you should break even, winning as much money as you lose. In particular, if you bet Y + Z times, on average you should win $Y Z times and lose $Z the other Y times. Thus, on average, if you bet Y +Z times, you win Z of those bets. Odds of Y to Z therefore represent a probability of Z/(Y + Z) of winning. </a:t>
            </a:r>
            <a:endParaRPr lang="en-US" sz="2400" dirty="0">
              <a:latin typeface="+mj-lt"/>
            </a:endParaRPr>
          </a:p>
        </p:txBody>
      </p:sp>
    </p:spTree>
    <p:extLst>
      <p:ext uri="{BB962C8B-B14F-4D97-AF65-F5344CB8AC3E}">
        <p14:creationId xmlns:p14="http://schemas.microsoft.com/office/powerpoint/2010/main" val="24007859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a:t>
            </a:r>
            <a:r>
              <a:rPr lang="en-US" sz="3600" b="1">
                <a:solidFill>
                  <a:schemeClr val="accent1"/>
                </a:solidFill>
              </a:rPr>
              <a:t>and Odds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wrap="square">
            <a:spAutoFit/>
          </a:bodyPr>
          <a:lstStyle/>
          <a:p>
            <a:r>
              <a:rPr lang="en-US" sz="2800" dirty="0"/>
              <a:t>Suppose the odds that the New England Patriots would win Super Bowl 53 are 6 to 1. </a:t>
            </a:r>
          </a:p>
          <a:p>
            <a:endParaRPr lang="en-US" sz="2800" dirty="0"/>
          </a:p>
          <a:p>
            <a:r>
              <a:rPr lang="en-US" sz="2800" dirty="0"/>
              <a:t>This corresponds to a probability of winning of 1/(6 + 1) = 1/7. </a:t>
            </a:r>
          </a:p>
          <a:p>
            <a:endParaRPr lang="en-US" sz="2800" dirty="0"/>
          </a:p>
          <a:p>
            <a:r>
              <a:rPr lang="en-US" sz="2800" dirty="0"/>
              <a:t>Suppose the odds that the San Francisco 49ers would win Super Bowl 53 are 14 to 1. </a:t>
            </a:r>
          </a:p>
          <a:p>
            <a:endParaRPr lang="en-US" sz="2800" dirty="0"/>
          </a:p>
          <a:p>
            <a:r>
              <a:rPr lang="en-US" sz="2800" dirty="0"/>
              <a:t>This corresponds to a probability of 1/(14+ 1) = 1/15.</a:t>
            </a:r>
            <a:endParaRPr lang="en-US" sz="2800" dirty="0">
              <a:latin typeface="+mj-lt"/>
            </a:endParaRPr>
          </a:p>
        </p:txBody>
      </p:sp>
    </p:spTree>
    <p:extLst>
      <p:ext uri="{BB962C8B-B14F-4D97-AF65-F5344CB8AC3E}">
        <p14:creationId xmlns:p14="http://schemas.microsoft.com/office/powerpoint/2010/main" val="34504826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Models for Sampling</a:t>
            </a:r>
            <a:br>
              <a:rPr lang="en-US" sz="3600" b="1" dirty="0">
                <a:solidFill>
                  <a:schemeClr val="accent1"/>
                </a:solidFill>
              </a:rPr>
            </a:br>
            <a:endParaRPr lang="en-US" sz="3600" dirty="0"/>
          </a:p>
        </p:txBody>
      </p:sp>
      <p:sp>
        <p:nvSpPr>
          <p:cNvPr id="8" name="Rectangle 7"/>
          <p:cNvSpPr/>
          <p:nvPr/>
        </p:nvSpPr>
        <p:spPr>
          <a:xfrm>
            <a:off x="301752" y="1371600"/>
            <a:ext cx="8759952" cy="3539430"/>
          </a:xfrm>
          <a:prstGeom prst="rect">
            <a:avLst/>
          </a:prstGeom>
        </p:spPr>
        <p:txBody>
          <a:bodyPr wrap="square">
            <a:spAutoFit/>
          </a:bodyPr>
          <a:lstStyle/>
          <a:p>
            <a:r>
              <a:rPr lang="en-US" sz="2800" dirty="0"/>
              <a:t>Choosing a random sample from a population and calculating a statistic, such as the sample proportion, is certainly a random phenomenon. </a:t>
            </a:r>
          </a:p>
          <a:p>
            <a:endParaRPr lang="en-US" sz="2800" dirty="0"/>
          </a:p>
          <a:p>
            <a:r>
              <a:rPr lang="en-US" sz="2800" dirty="0"/>
              <a:t>The distribution of the statistic tells us what values it can take and how often it takes those values. </a:t>
            </a:r>
          </a:p>
          <a:p>
            <a:endParaRPr lang="en-US" sz="2800" dirty="0"/>
          </a:p>
          <a:p>
            <a:r>
              <a:rPr lang="en-US" sz="2800" dirty="0"/>
              <a:t>That sounds a lot like a probability model.</a:t>
            </a:r>
            <a:endParaRPr lang="en-US" sz="2800" dirty="0">
              <a:latin typeface="+mj-lt"/>
            </a:endParaRPr>
          </a:p>
        </p:txBody>
      </p:sp>
    </p:spTree>
    <p:extLst>
      <p:ext uri="{BB962C8B-B14F-4D97-AF65-F5344CB8AC3E}">
        <p14:creationId xmlns:p14="http://schemas.microsoft.com/office/powerpoint/2010/main" val="3744262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 Sampling Distribution 1</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371600"/>
                <a:ext cx="8759952" cy="4599657"/>
              </a:xfrm>
              <a:prstGeom prst="rect">
                <a:avLst/>
              </a:prstGeom>
            </p:spPr>
            <p:txBody>
              <a:bodyPr wrap="square">
                <a:spAutoFit/>
              </a:bodyPr>
              <a:lstStyle/>
              <a:p>
                <a:r>
                  <a:rPr lang="en-US" sz="2800" dirty="0"/>
                  <a:t>Take a simple random sample (SRS) of 1004 adults. Ask each whether they feel childhood vaccinations are very important. </a:t>
                </a:r>
              </a:p>
              <a:p>
                <a:endParaRPr lang="en-US" sz="2800" dirty="0"/>
              </a:p>
              <a:p>
                <a:r>
                  <a:rPr lang="en-US" sz="2800" dirty="0"/>
                  <a:t>The proportion who say “Yes” is</a:t>
                </a:r>
              </a:p>
              <a:p>
                <a:endParaRPr lang="en-US" sz="2800" dirty="0"/>
              </a:p>
              <a:p>
                <a:pPr algn="ctr"/>
                <a:r>
                  <a:rPr lang="en-US" sz="2800" dirty="0"/>
                  <a: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 </m:t>
                        </m:r>
                        <m:r>
                          <a:rPr lang="en-US" sz="2800" b="0" i="1" smtClean="0">
                            <a:latin typeface="Cambria Math" panose="02040503050406030204" pitchFamily="18" charset="0"/>
                          </a:rPr>
                          <m:t>𝑤h𝑜</m:t>
                        </m:r>
                        <m:r>
                          <a:rPr lang="en-US" sz="2800" b="0" i="1" smtClean="0">
                            <a:latin typeface="Cambria Math" panose="02040503050406030204" pitchFamily="18" charset="0"/>
                          </a:rPr>
                          <m:t> </m:t>
                        </m:r>
                        <m:r>
                          <a:rPr lang="en-US" sz="2800" b="0" i="1" smtClean="0">
                            <a:latin typeface="Cambria Math" panose="02040503050406030204" pitchFamily="18" charset="0"/>
                          </a:rPr>
                          <m:t>𝑠𝑎𝑦</m:t>
                        </m:r>
                        <m:r>
                          <a:rPr lang="en-US" sz="2800" b="0" i="1" smtClean="0">
                            <a:latin typeface="Cambria Math" panose="02040503050406030204" pitchFamily="18" charset="0"/>
                          </a:rPr>
                          <m:t> "</m:t>
                        </m:r>
                        <m:r>
                          <a:rPr lang="en-US" sz="2800" b="0" i="1" smtClean="0">
                            <a:latin typeface="Cambria Math" panose="02040503050406030204" pitchFamily="18" charset="0"/>
                          </a:rPr>
                          <m:t>𝑌𝑒𝑠</m:t>
                        </m:r>
                        <m:r>
                          <a:rPr lang="en-US" sz="2800" b="0" i="1" smtClean="0">
                            <a:latin typeface="Cambria Math" panose="02040503050406030204" pitchFamily="18" charset="0"/>
                          </a:rPr>
                          <m:t>"</m:t>
                        </m:r>
                      </m:num>
                      <m:den>
                        <m:r>
                          <a:rPr lang="en-US" sz="2800" b="0" i="1" smtClean="0">
                            <a:latin typeface="Cambria Math" panose="02040503050406030204" pitchFamily="18" charset="0"/>
                          </a:rPr>
                          <m:t>1004</m:t>
                        </m:r>
                      </m:den>
                    </m:f>
                  </m:oMath>
                </a14:m>
                <a:endParaRPr lang="en-US" sz="2800" dirty="0"/>
              </a:p>
              <a:p>
                <a:endParaRPr lang="en-US" sz="2800" dirty="0"/>
              </a:p>
              <a:p>
                <a:r>
                  <a:rPr lang="en-US" sz="2800" dirty="0"/>
                  <a:t>Do this 1000 times and collect the 1000 sample proportions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from the 1000 samples. </a:t>
                </a:r>
                <a:endParaRPr lang="en-US" sz="2800" dirty="0">
                  <a:latin typeface="+mj-lt"/>
                </a:endParaRPr>
              </a:p>
            </p:txBody>
          </p:sp>
        </mc:Choice>
        <mc:Fallback xmlns="">
          <p:sp>
            <p:nvSpPr>
              <p:cNvPr id="8" name="Rectangle 7"/>
              <p:cNvSpPr>
                <a:spLocks noRot="1" noChangeAspect="1" noMove="1" noResize="1" noEditPoints="1" noAdjustHandles="1" noChangeArrowheads="1" noChangeShapeType="1" noTextEdit="1"/>
              </p:cNvSpPr>
              <p:nvPr/>
            </p:nvSpPr>
            <p:spPr>
              <a:xfrm>
                <a:off x="301752" y="1371600"/>
                <a:ext cx="8759952" cy="4599657"/>
              </a:xfrm>
              <a:prstGeom prst="rect">
                <a:avLst/>
              </a:prstGeom>
              <a:blipFill>
                <a:blip r:embed="rId3"/>
                <a:stretch>
                  <a:fillRect l="-1461" t="-1325" r="-2505" b="-2649"/>
                </a:stretch>
              </a:blipFill>
            </p:spPr>
            <p:txBody>
              <a:bodyPr/>
              <a:lstStyle/>
              <a:p>
                <a:r>
                  <a:rPr lang="en-US">
                    <a:noFill/>
                  </a:rPr>
                  <a:t> </a:t>
                </a:r>
              </a:p>
            </p:txBody>
          </p:sp>
        </mc:Fallback>
      </mc:AlternateContent>
    </p:spTree>
    <p:extLst>
      <p:ext uri="{BB962C8B-B14F-4D97-AF65-F5344CB8AC3E}">
        <p14:creationId xmlns:p14="http://schemas.microsoft.com/office/powerpoint/2010/main" val="17475491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A Sampling Distribution 2</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645920"/>
                <a:ext cx="3733800" cy="4893647"/>
              </a:xfrm>
              <a:prstGeom prst="rect">
                <a:avLst/>
              </a:prstGeom>
            </p:spPr>
            <p:txBody>
              <a:bodyPr wrap="square">
                <a:spAutoFit/>
              </a:bodyPr>
              <a:lstStyle/>
              <a:p>
                <a:r>
                  <a:rPr lang="en-US" sz="2400" dirty="0"/>
                  <a:t>Suppose we collected 1000 sample proportions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oMath>
                </a14:m>
                <a:r>
                  <a:rPr lang="en-US" sz="2400" dirty="0"/>
                  <a:t> from the 1000 samples. </a:t>
                </a:r>
              </a:p>
              <a:p>
                <a:endParaRPr lang="en-US" sz="2400" dirty="0"/>
              </a:p>
              <a:p>
                <a:r>
                  <a:rPr lang="en-US" sz="2400" dirty="0"/>
                  <a:t>The histogram in Figure 18.2 shows the distribution of 1000 sample proportions when the truth about the population is that 71% feel childhood vaccinations are very important. </a:t>
                </a:r>
              </a:p>
            </p:txBody>
          </p:sp>
        </mc:Choice>
        <mc:Fallback xmlns="">
          <p:sp>
            <p:nvSpPr>
              <p:cNvPr id="8" name="Rectangle 7"/>
              <p:cNvSpPr>
                <a:spLocks noRot="1" noChangeAspect="1" noMove="1" noResize="1" noEditPoints="1" noAdjustHandles="1" noChangeArrowheads="1" noChangeShapeType="1" noTextEdit="1"/>
              </p:cNvSpPr>
              <p:nvPr/>
            </p:nvSpPr>
            <p:spPr>
              <a:xfrm>
                <a:off x="301752" y="1645920"/>
                <a:ext cx="3733800" cy="4893647"/>
              </a:xfrm>
              <a:prstGeom prst="rect">
                <a:avLst/>
              </a:prstGeom>
              <a:blipFill>
                <a:blip r:embed="rId3"/>
                <a:stretch>
                  <a:fillRect l="-2614" t="-872" r="-1797" b="-1993"/>
                </a:stretch>
              </a:blipFill>
            </p:spPr>
            <p:txBody>
              <a:bodyPr/>
              <a:lstStyle/>
              <a:p>
                <a:r>
                  <a:rPr lang="en-US">
                    <a:noFill/>
                  </a:rPr>
                  <a:t> </a:t>
                </a:r>
              </a:p>
            </p:txBody>
          </p:sp>
        </mc:Fallback>
      </mc:AlternateContent>
      <p:pic>
        <p:nvPicPr>
          <p:cNvPr id="4" name="Picture 3" descr="The horizontal axis represents Value of sample proportion with values ranging from 0.65 to 0.77 with an interval of 0.02. A bell-shaped curve starts from 0.65 and rises up to form a peak at 0.71 and gradually declines to end at point 0.77. The sampling distribution of a sample proportion pˆ from simple random samples of size 1004 drawn from a population in which 71% of the members would give positive answers, Example 3. The histogram shows the distribution from 1000 samples. The Normal curve is the ideal pattern that describes the results of a very large number of samples. (This figure was created using the Minitab software package.)">
            <a:extLst>
              <a:ext uri="{FF2B5EF4-FFF2-40B4-BE49-F238E27FC236}">
                <a16:creationId xmlns:a16="http://schemas.microsoft.com/office/drawing/2014/main" xmlns="" id="{AC6C2A9F-CCEB-4BA4-B838-EBA3C14AD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993" y="1680996"/>
            <a:ext cx="5293569" cy="3715123"/>
          </a:xfrm>
          <a:prstGeom prst="rect">
            <a:avLst/>
          </a:prstGeom>
        </p:spPr>
      </p:pic>
    </p:spTree>
    <p:extLst>
      <p:ext uri="{BB962C8B-B14F-4D97-AF65-F5344CB8AC3E}">
        <p14:creationId xmlns:p14="http://schemas.microsoft.com/office/powerpoint/2010/main" val="29051705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 Sampling Distribution 3</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wrap="square">
            <a:spAutoFit/>
          </a:bodyPr>
          <a:lstStyle/>
          <a:p>
            <a:r>
              <a:rPr lang="en-US" sz="2800" dirty="0"/>
              <a:t>This repetition reminds us that the regular pattern of repeated random samples is one of the big ideas of statistics. </a:t>
            </a:r>
          </a:p>
          <a:p>
            <a:endParaRPr lang="en-US" sz="2800" dirty="0"/>
          </a:p>
          <a:p>
            <a:r>
              <a:rPr lang="en-US" sz="2800" dirty="0"/>
              <a:t>The Normal curve in the figure is a good approximation to the histogram. </a:t>
            </a:r>
          </a:p>
          <a:p>
            <a:endParaRPr lang="en-US" sz="2800" dirty="0"/>
          </a:p>
          <a:p>
            <a:r>
              <a:rPr lang="en-US" sz="2800" dirty="0"/>
              <a:t>The histogram is the result of these particular 1000 SRSs. </a:t>
            </a:r>
          </a:p>
          <a:p>
            <a:endParaRPr lang="en-US" sz="2800" dirty="0"/>
          </a:p>
        </p:txBody>
      </p:sp>
    </p:spTree>
    <p:extLst>
      <p:ext uri="{BB962C8B-B14F-4D97-AF65-F5344CB8AC3E}">
        <p14:creationId xmlns:p14="http://schemas.microsoft.com/office/powerpoint/2010/main" val="9632400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 Sampling Distribution 4</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wrap="square">
            <a:spAutoFit/>
          </a:bodyPr>
          <a:lstStyle/>
          <a:p>
            <a:r>
              <a:rPr lang="en-US" sz="2800" dirty="0"/>
              <a:t>Think of the Normal curve as the idealized pattern we would get if we kept on taking SRSs from this population forever. </a:t>
            </a:r>
          </a:p>
          <a:p>
            <a:endParaRPr lang="en-US" sz="2800" dirty="0"/>
          </a:p>
          <a:p>
            <a:r>
              <a:rPr lang="en-US" sz="2800" dirty="0"/>
              <a:t>That’s exactly the idea of probability: the pattern we would see in the very long run. </a:t>
            </a:r>
          </a:p>
          <a:p>
            <a:endParaRPr lang="en-US" sz="2800" dirty="0"/>
          </a:p>
          <a:p>
            <a:r>
              <a:rPr lang="en-US" sz="2800" i="1" dirty="0"/>
              <a:t>The Normal curve assigns probabilities to sample proportions computed from random samples. </a:t>
            </a:r>
          </a:p>
          <a:p>
            <a:endParaRPr lang="en-US" sz="2800" dirty="0"/>
          </a:p>
        </p:txBody>
      </p:sp>
    </p:spTree>
    <p:extLst>
      <p:ext uri="{BB962C8B-B14F-4D97-AF65-F5344CB8AC3E}">
        <p14:creationId xmlns:p14="http://schemas.microsoft.com/office/powerpoint/2010/main" val="27911635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Case Study</a:t>
            </a:r>
            <a:r>
              <a:rPr lang="en-US" sz="3600" b="1">
                <a:solidFill>
                  <a:schemeClr val="accent1"/>
                </a:solidFill>
              </a:rPr>
              <a:t>: Probability Models</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280160"/>
            <a:ext cx="2590800" cy="5016758"/>
          </a:xfrm>
          <a:prstGeom prst="rect">
            <a:avLst/>
          </a:prstGeom>
        </p:spPr>
        <p:txBody>
          <a:bodyPr wrap="square">
            <a:spAutoFit/>
          </a:bodyPr>
          <a:lstStyle/>
          <a:p>
            <a:pPr fontAlgn="auto">
              <a:spcBef>
                <a:spcPts val="0"/>
              </a:spcBef>
              <a:spcAft>
                <a:spcPts val="0"/>
              </a:spcAft>
              <a:defRPr/>
            </a:pPr>
            <a:r>
              <a:rPr lang="en-US" sz="2000" dirty="0"/>
              <a:t>Several websites posted the probabilities of winning Super Bowl 53 for the various NFL teams. These probabilities were updated regularly throughout the season. </a:t>
            </a:r>
          </a:p>
          <a:p>
            <a:pPr fontAlgn="auto">
              <a:spcBef>
                <a:spcPts val="0"/>
              </a:spcBef>
              <a:spcAft>
                <a:spcPts val="0"/>
              </a:spcAft>
              <a:defRPr/>
            </a:pPr>
            <a:endParaRPr lang="en-US" sz="2000" dirty="0"/>
          </a:p>
          <a:p>
            <a:pPr fontAlgn="auto">
              <a:spcBef>
                <a:spcPts val="0"/>
              </a:spcBef>
              <a:spcAft>
                <a:spcPts val="0"/>
              </a:spcAft>
              <a:defRPr/>
            </a:pPr>
            <a:r>
              <a:rPr lang="en-US" sz="2000" dirty="0"/>
              <a:t>Table 18.1 lists the opening probabilities posted on one website for the 2018 season.</a:t>
            </a:r>
            <a:endParaRPr lang="en-US" sz="20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169803396"/>
              </p:ext>
            </p:extLst>
          </p:nvPr>
        </p:nvGraphicFramePr>
        <p:xfrm>
          <a:off x="3071191" y="1305560"/>
          <a:ext cx="2869185" cy="5247640"/>
        </p:xfrm>
        <a:graphic>
          <a:graphicData uri="http://schemas.openxmlformats.org/drawingml/2006/table">
            <a:tbl>
              <a:tblPr firstRow="1" bandRow="1">
                <a:tableStyleId>{5C22544A-7EE6-4342-B048-85BDC9FD1C3A}</a:tableStyleId>
              </a:tblPr>
              <a:tblGrid>
                <a:gridCol w="1787843"/>
                <a:gridCol w="1081342"/>
              </a:tblGrid>
              <a:tr h="370840">
                <a:tc>
                  <a:txBody>
                    <a:bodyPr/>
                    <a:lstStyle/>
                    <a:p>
                      <a:r>
                        <a:rPr lang="en-US" sz="1400" dirty="0" smtClean="0">
                          <a:solidFill>
                            <a:schemeClr val="tx1"/>
                          </a:solidFill>
                        </a:rPr>
                        <a:t>Team</a:t>
                      </a:r>
                      <a:endParaRPr lang="en-US" sz="1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Probability</a:t>
                      </a:r>
                      <a:endParaRPr lang="en-US" sz="1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238760">
                <a:tc>
                  <a:txBody>
                    <a:bodyPr/>
                    <a:lstStyle/>
                    <a:p>
                      <a:r>
                        <a:rPr lang="en-US" sz="1400" dirty="0" smtClean="0">
                          <a:solidFill>
                            <a:schemeClr val="tx1"/>
                          </a:solidFill>
                        </a:rPr>
                        <a:t>New England Patriots</a:t>
                      </a:r>
                      <a:endParaRPr lang="en-US" sz="1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smtClean="0">
                          <a:solidFill>
                            <a:schemeClr val="tx1"/>
                          </a:solidFill>
                        </a:rPr>
                        <a:t>1/7</a:t>
                      </a:r>
                      <a:endParaRPr lang="en-US" sz="1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r h="238760">
                <a:tc>
                  <a:txBody>
                    <a:bodyPr/>
                    <a:lstStyle/>
                    <a:p>
                      <a:r>
                        <a:rPr lang="en-US" sz="1400" dirty="0" smtClean="0">
                          <a:solidFill>
                            <a:schemeClr val="tx1"/>
                          </a:solidFill>
                        </a:rPr>
                        <a:t>Los Angeles Rams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Pittsburgh Steelers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Philadelphia</a:t>
                      </a:r>
                      <a:r>
                        <a:rPr lang="en-US" sz="1400" baseline="0" dirty="0" smtClean="0">
                          <a:solidFill>
                            <a:schemeClr val="tx1"/>
                          </a:solidFill>
                        </a:rPr>
                        <a:t> Eagles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Minnesota Vikings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1/13</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Green Bay Packers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1/13</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San Francisco 49ers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1/15</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Houston Texans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1/17</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New Orleans Saints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1/21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Dallas Cowboys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1/21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Denver Broncos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1/21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Atlanta</a:t>
                      </a:r>
                      <a:r>
                        <a:rPr lang="en-US" sz="1400" baseline="0" dirty="0" smtClean="0">
                          <a:solidFill>
                            <a:schemeClr val="tx1"/>
                          </a:solidFill>
                        </a:rPr>
                        <a:t> Falcons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1/21</a:t>
                      </a:r>
                    </a:p>
                  </a:txBody>
                  <a:tcPr>
                    <a:solidFill>
                      <a:schemeClr val="bg1"/>
                    </a:solidFill>
                  </a:tcPr>
                </a:tc>
              </a:tr>
              <a:tr h="238760">
                <a:tc>
                  <a:txBody>
                    <a:bodyPr/>
                    <a:lstStyle/>
                    <a:p>
                      <a:r>
                        <a:rPr lang="en-US" sz="1400" dirty="0" smtClean="0">
                          <a:solidFill>
                            <a:schemeClr val="tx1"/>
                          </a:solidFill>
                        </a:rPr>
                        <a:t>Oakland</a:t>
                      </a:r>
                      <a:r>
                        <a:rPr lang="en-US" sz="1400" baseline="0" dirty="0" smtClean="0">
                          <a:solidFill>
                            <a:schemeClr val="tx1"/>
                          </a:solidFill>
                        </a:rPr>
                        <a:t> Raiders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1/26</a:t>
                      </a:r>
                      <a:endParaRPr lang="en-US" sz="1400" dirty="0">
                        <a:solidFill>
                          <a:schemeClr val="tx1"/>
                        </a:solidFill>
                      </a:endParaRPr>
                    </a:p>
                  </a:txBody>
                  <a:tcPr>
                    <a:solidFill>
                      <a:schemeClr val="bg1"/>
                    </a:solidFill>
                  </a:tcPr>
                </a:tc>
              </a:tr>
              <a:tr h="234490">
                <a:tc>
                  <a:txBody>
                    <a:bodyPr/>
                    <a:lstStyle/>
                    <a:p>
                      <a:r>
                        <a:rPr lang="en-US" sz="1400" dirty="0" smtClean="0">
                          <a:solidFill>
                            <a:schemeClr val="tx1"/>
                          </a:solidFill>
                        </a:rPr>
                        <a:t>Seattle Seahawks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1/29</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Carolina Panthers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1/29</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Kansas</a:t>
                      </a:r>
                      <a:r>
                        <a:rPr lang="en-US" sz="1400" baseline="0" dirty="0" smtClean="0">
                          <a:solidFill>
                            <a:schemeClr val="tx1"/>
                          </a:solidFill>
                        </a:rPr>
                        <a:t> City Chiefs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1/34</a:t>
                      </a:r>
                      <a:endParaRPr lang="en-US" sz="1400" dirty="0">
                        <a:solidFill>
                          <a:schemeClr val="tx1"/>
                        </a:solidFill>
                      </a:endParaRPr>
                    </a:p>
                  </a:txBody>
                  <a:tcPr>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52961479"/>
              </p:ext>
            </p:extLst>
          </p:nvPr>
        </p:nvGraphicFramePr>
        <p:xfrm>
          <a:off x="5969140" y="1305560"/>
          <a:ext cx="2988501" cy="5247640"/>
        </p:xfrm>
        <a:graphic>
          <a:graphicData uri="http://schemas.openxmlformats.org/drawingml/2006/table">
            <a:tbl>
              <a:tblPr firstRow="1" bandRow="1">
                <a:tableStyleId>{5C22544A-7EE6-4342-B048-85BDC9FD1C3A}</a:tableStyleId>
              </a:tblPr>
              <a:tblGrid>
                <a:gridCol w="1907159"/>
                <a:gridCol w="1081342"/>
              </a:tblGrid>
              <a:tr h="370840">
                <a:tc>
                  <a:txBody>
                    <a:bodyPr/>
                    <a:lstStyle/>
                    <a:p>
                      <a:r>
                        <a:rPr lang="en-US" sz="1400" dirty="0" smtClean="0">
                          <a:solidFill>
                            <a:schemeClr val="tx1"/>
                          </a:solidFill>
                        </a:rPr>
                        <a:t>Team</a:t>
                      </a:r>
                      <a:endParaRPr lang="en-US" sz="1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Probability</a:t>
                      </a:r>
                      <a:endParaRPr lang="en-US" sz="1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238760">
                <a:tc>
                  <a:txBody>
                    <a:bodyPr/>
                    <a:lstStyle/>
                    <a:p>
                      <a:r>
                        <a:rPr lang="en-US" sz="1400" dirty="0" smtClean="0">
                          <a:solidFill>
                            <a:schemeClr val="tx1"/>
                          </a:solidFill>
                        </a:rPr>
                        <a:t>Los Angeles</a:t>
                      </a:r>
                      <a:r>
                        <a:rPr lang="en-US" sz="1400" baseline="0" dirty="0" smtClean="0">
                          <a:solidFill>
                            <a:schemeClr val="tx1"/>
                          </a:solidFill>
                        </a:rPr>
                        <a:t> Chargers</a:t>
                      </a:r>
                      <a:endParaRPr lang="en-US" sz="1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smtClean="0">
                          <a:solidFill>
                            <a:schemeClr val="tx1"/>
                          </a:solidFill>
                        </a:rPr>
                        <a:t>1/34</a:t>
                      </a:r>
                      <a:endParaRPr lang="en-US" sz="1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r h="238760">
                <a:tc>
                  <a:txBody>
                    <a:bodyPr/>
                    <a:lstStyle/>
                    <a:p>
                      <a:r>
                        <a:rPr lang="en-US" sz="1400" dirty="0" smtClean="0">
                          <a:solidFill>
                            <a:schemeClr val="tx1"/>
                          </a:solidFill>
                        </a:rPr>
                        <a:t>Baltimore Ravens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1/34</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Indiana Colts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1/34</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Jacksonville Jaguars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1/34</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Tennessee Titans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1/41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Detroit Lions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1/41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New York Giants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1/51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Tampa Bay Buccaneers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1/51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Arizona Cardinals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1/67</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Chicago</a:t>
                      </a:r>
                      <a:r>
                        <a:rPr lang="en-US" sz="1400" baseline="0" dirty="0" smtClean="0">
                          <a:solidFill>
                            <a:schemeClr val="tx1"/>
                          </a:solidFill>
                        </a:rPr>
                        <a:t> Bears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1/81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Washington Redskins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1/81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Cincinnati Bengals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1/81</a:t>
                      </a:r>
                    </a:p>
                  </a:txBody>
                  <a:tcPr>
                    <a:solidFill>
                      <a:schemeClr val="bg1"/>
                    </a:solidFill>
                  </a:tcPr>
                </a:tc>
              </a:tr>
              <a:tr h="238760">
                <a:tc>
                  <a:txBody>
                    <a:bodyPr/>
                    <a:lstStyle/>
                    <a:p>
                      <a:r>
                        <a:rPr lang="en-US" sz="1400" dirty="0" smtClean="0">
                          <a:solidFill>
                            <a:schemeClr val="tx1"/>
                          </a:solidFill>
                        </a:rPr>
                        <a:t>Buffalo Bills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1/81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Miami Dolphins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1/101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Cleveland Browns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1/101</a:t>
                      </a:r>
                      <a:endParaRPr lang="en-US" sz="1400" dirty="0">
                        <a:solidFill>
                          <a:schemeClr val="tx1"/>
                        </a:solidFill>
                      </a:endParaRPr>
                    </a:p>
                  </a:txBody>
                  <a:tcPr>
                    <a:solidFill>
                      <a:schemeClr val="bg1"/>
                    </a:solidFill>
                  </a:tcPr>
                </a:tc>
              </a:tr>
              <a:tr h="238760">
                <a:tc>
                  <a:txBody>
                    <a:bodyPr/>
                    <a:lstStyle/>
                    <a:p>
                      <a:r>
                        <a:rPr lang="en-US" sz="1400" dirty="0" smtClean="0">
                          <a:solidFill>
                            <a:schemeClr val="tx1"/>
                          </a:solidFill>
                        </a:rPr>
                        <a:t>New York Jets</a:t>
                      </a:r>
                      <a:endParaRPr lang="en-US" sz="1400" dirty="0">
                        <a:solidFill>
                          <a:schemeClr val="tx1"/>
                        </a:solidFill>
                      </a:endParaRPr>
                    </a:p>
                  </a:txBody>
                  <a:tcPr>
                    <a:solidFill>
                      <a:schemeClr val="bg1"/>
                    </a:solidFill>
                  </a:tcPr>
                </a:tc>
                <a:tc>
                  <a:txBody>
                    <a:bodyPr/>
                    <a:lstStyle/>
                    <a:p>
                      <a:r>
                        <a:rPr lang="en-US" sz="1400" dirty="0" smtClean="0">
                          <a:solidFill>
                            <a:schemeClr val="tx1"/>
                          </a:solidFill>
                        </a:rPr>
                        <a:t>1/101</a:t>
                      </a:r>
                      <a:endParaRPr lang="en-US" sz="1400" dirty="0">
                        <a:solidFill>
                          <a:schemeClr val="tx1"/>
                        </a:solidFill>
                      </a:endParaRPr>
                    </a:p>
                  </a:txBody>
                  <a:tcPr>
                    <a:solidFill>
                      <a:schemeClr val="bg1"/>
                    </a:solidFill>
                  </a:tcPr>
                </a:tc>
              </a:tr>
            </a:tbl>
          </a:graphicData>
        </a:graphic>
      </p:graphicFrame>
      <p:sp>
        <p:nvSpPr>
          <p:cNvPr id="5" name="TextBox 4"/>
          <p:cNvSpPr txBox="1"/>
          <p:nvPr/>
        </p:nvSpPr>
        <p:spPr>
          <a:xfrm>
            <a:off x="3048000" y="1004112"/>
            <a:ext cx="5410200" cy="338554"/>
          </a:xfrm>
          <a:prstGeom prst="rect">
            <a:avLst/>
          </a:prstGeom>
          <a:noFill/>
        </p:spPr>
        <p:txBody>
          <a:bodyPr wrap="square" rtlCol="0">
            <a:spAutoFit/>
          </a:bodyPr>
          <a:lstStyle/>
          <a:p>
            <a:r>
              <a:rPr lang="en-US" sz="1600" b="1" dirty="0" smtClean="0"/>
              <a:t>Table 18.1 </a:t>
            </a:r>
            <a:r>
              <a:rPr lang="en-US" sz="1600" dirty="0" smtClean="0"/>
              <a:t>Probabilities of winning Super Bowl 53</a:t>
            </a:r>
            <a:endParaRPr lang="en-US" sz="16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 Sampling Distribution 5</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280160"/>
                <a:ext cx="8759952" cy="4832092"/>
              </a:xfrm>
              <a:prstGeom prst="rect">
                <a:avLst/>
              </a:prstGeom>
            </p:spPr>
            <p:txBody>
              <a:bodyPr wrap="square">
                <a:spAutoFit/>
              </a:bodyPr>
              <a:lstStyle/>
              <a:p>
                <a:r>
                  <a:rPr lang="en-US" sz="2800" dirty="0"/>
                  <a:t>This Normal curve has mean 0.710 and standard deviation about 0.014. </a:t>
                </a:r>
              </a:p>
              <a:p>
                <a:endParaRPr lang="en-US" sz="2800" dirty="0"/>
              </a:p>
              <a:p>
                <a:r>
                  <a:rPr lang="en-US" sz="2800" dirty="0"/>
                  <a:t>The “95” part of the 68–95–99.7 rule says that 95% of all samples will give a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 </m:t>
                    </m:r>
                  </m:oMath>
                </a14:m>
                <a:r>
                  <a:rPr lang="en-US" sz="2800" dirty="0"/>
                  <a:t>falling within 2 standard deviations of the mean. That’s within 0.028 of 0.710, or between 0.682 and 0.738. </a:t>
                </a:r>
              </a:p>
              <a:p>
                <a:endParaRPr lang="en-US" sz="2800" dirty="0"/>
              </a:p>
              <a:p>
                <a:r>
                  <a:rPr lang="en-US" sz="2800" dirty="0"/>
                  <a:t>We now have more concise language for this fact: The probability is 0.95 that between 68.2% and 73.8% of the people in a sample will say “Yes.”</a:t>
                </a:r>
              </a:p>
            </p:txBody>
          </p:sp>
        </mc:Choice>
        <mc:Fallback xmlns="">
          <p:sp>
            <p:nvSpPr>
              <p:cNvPr id="8" name="Rectangle 7"/>
              <p:cNvSpPr>
                <a:spLocks noRot="1" noChangeAspect="1" noMove="1" noResize="1" noEditPoints="1" noAdjustHandles="1" noChangeArrowheads="1" noChangeShapeType="1" noTextEdit="1"/>
              </p:cNvSpPr>
              <p:nvPr/>
            </p:nvSpPr>
            <p:spPr>
              <a:xfrm>
                <a:off x="301752" y="1280160"/>
                <a:ext cx="8759952" cy="4832092"/>
              </a:xfrm>
              <a:prstGeom prst="rect">
                <a:avLst/>
              </a:prstGeom>
              <a:blipFill>
                <a:blip r:embed="rId3"/>
                <a:stretch>
                  <a:fillRect l="-1461" t="-1261" r="-2018" b="-2522"/>
                </a:stretch>
              </a:blipFill>
            </p:spPr>
            <p:txBody>
              <a:bodyPr/>
              <a:lstStyle/>
              <a:p>
                <a:r>
                  <a:rPr lang="en-US">
                    <a:noFill/>
                  </a:rPr>
                  <a:t> </a:t>
                </a:r>
              </a:p>
            </p:txBody>
          </p:sp>
        </mc:Fallback>
      </mc:AlternateContent>
    </p:spTree>
    <p:extLst>
      <p:ext uri="{BB962C8B-B14F-4D97-AF65-F5344CB8AC3E}">
        <p14:creationId xmlns:p14="http://schemas.microsoft.com/office/powerpoint/2010/main" val="37990085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6"/>
                </a:solidFill>
              </a:rPr>
              <a:t>Probability Models for Sampling 1</a:t>
            </a:r>
            <a:br>
              <a:rPr lang="en-US" sz="3600" b="1" dirty="0">
                <a:solidFill>
                  <a:schemeClr val="accent6"/>
                </a:solidFill>
              </a:rPr>
            </a:br>
            <a:endParaRPr lang="en-US" sz="3600" b="1" dirty="0">
              <a:solidFill>
                <a:schemeClr val="accent6"/>
              </a:solidFill>
            </a:endParaRPr>
          </a:p>
        </p:txBody>
      </p:sp>
      <p:sp>
        <p:nvSpPr>
          <p:cNvPr id="8" name="Rectangle 7"/>
          <p:cNvSpPr/>
          <p:nvPr/>
        </p:nvSpPr>
        <p:spPr>
          <a:xfrm>
            <a:off x="301752" y="1371600"/>
            <a:ext cx="8759952" cy="4401205"/>
          </a:xfrm>
          <a:prstGeom prst="rect">
            <a:avLst/>
          </a:prstGeom>
        </p:spPr>
        <p:txBody>
          <a:bodyPr wrap="square">
            <a:spAutoFit/>
          </a:bodyPr>
          <a:lstStyle/>
          <a:p>
            <a:r>
              <a:rPr lang="en-US" sz="2800" dirty="0"/>
              <a:t>The word </a:t>
            </a:r>
            <a:r>
              <a:rPr lang="en-US" sz="2800" i="1" dirty="0"/>
              <a:t>probability</a:t>
            </a:r>
            <a:r>
              <a:rPr lang="en-US" sz="2800" dirty="0"/>
              <a:t> says we are talking about what would happen in the long run, in very many samples. </a:t>
            </a:r>
          </a:p>
          <a:p>
            <a:endParaRPr lang="en-US" sz="2800" dirty="0"/>
          </a:p>
          <a:p>
            <a:r>
              <a:rPr lang="en-US" sz="2800" dirty="0"/>
              <a:t>We note that of the 1000 SRSs, 94.3% of the sample proportions were between 0.682 and 0.738, which agrees quite well with the calculations based on the Normal curve. </a:t>
            </a:r>
          </a:p>
          <a:p>
            <a:endParaRPr lang="en-US" sz="2800" dirty="0"/>
          </a:p>
          <a:p>
            <a:r>
              <a:rPr lang="en-US" sz="2800" dirty="0"/>
              <a:t>This confirms our assertion that the Normal curve is a good approximation of the histogram in Figure 18.2.</a:t>
            </a:r>
          </a:p>
        </p:txBody>
      </p:sp>
    </p:spTree>
    <p:extLst>
      <p:ext uri="{BB962C8B-B14F-4D97-AF65-F5344CB8AC3E}">
        <p14:creationId xmlns:p14="http://schemas.microsoft.com/office/powerpoint/2010/main" val="18539231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Probability Models for Sampling 2</a:t>
            </a:r>
            <a:br>
              <a:rPr lang="en-US" sz="3600" b="1" dirty="0">
                <a:solidFill>
                  <a:schemeClr val="accent1"/>
                </a:solidFill>
              </a:rPr>
            </a:br>
            <a:endParaRPr lang="en-US" sz="3600" dirty="0"/>
          </a:p>
        </p:txBody>
      </p:sp>
      <p:sp>
        <p:nvSpPr>
          <p:cNvPr id="8" name="Rectangle 7"/>
          <p:cNvSpPr/>
          <p:nvPr/>
        </p:nvSpPr>
        <p:spPr>
          <a:xfrm>
            <a:off x="301752" y="1371600"/>
            <a:ext cx="8759952" cy="4832092"/>
          </a:xfrm>
          <a:prstGeom prst="rect">
            <a:avLst/>
          </a:prstGeom>
        </p:spPr>
        <p:txBody>
          <a:bodyPr wrap="square">
            <a:spAutoFit/>
          </a:bodyPr>
          <a:lstStyle/>
          <a:p>
            <a:r>
              <a:rPr lang="en-US" sz="2800" dirty="0"/>
              <a:t>The </a:t>
            </a:r>
            <a:r>
              <a:rPr lang="en-US" sz="2800" b="1" dirty="0">
                <a:solidFill>
                  <a:srgbClr val="8B0000"/>
                </a:solidFill>
              </a:rPr>
              <a:t>sampling distribution</a:t>
            </a:r>
            <a:r>
              <a:rPr lang="en-US" sz="2800" dirty="0"/>
              <a:t> of a statistic tells us what values the statistic takes in repeated samples from the same population and how often it takes those values. </a:t>
            </a:r>
          </a:p>
          <a:p>
            <a:endParaRPr lang="en-US" sz="2800" dirty="0"/>
          </a:p>
          <a:p>
            <a:r>
              <a:rPr lang="en-US" sz="2800" dirty="0"/>
              <a:t>We think of a sampling distribution as assigning probabilities to the values the statistic can take.</a:t>
            </a:r>
          </a:p>
          <a:p>
            <a:endParaRPr lang="en-US" sz="2800" dirty="0"/>
          </a:p>
          <a:p>
            <a:r>
              <a:rPr lang="en-US" sz="2800" dirty="0"/>
              <a:t>Because there are usually many possible values, sampling distributions are often described by a </a:t>
            </a:r>
            <a:r>
              <a:rPr lang="en-US" sz="2800" b="1" dirty="0">
                <a:solidFill>
                  <a:srgbClr val="8B0000"/>
                </a:solidFill>
              </a:rPr>
              <a:t>density curve</a:t>
            </a:r>
            <a:r>
              <a:rPr lang="en-US" sz="2800" dirty="0"/>
              <a:t> such as a Normal curve.</a:t>
            </a:r>
          </a:p>
        </p:txBody>
      </p:sp>
    </p:spTree>
    <p:extLst>
      <p:ext uri="{BB962C8B-B14F-4D97-AF65-F5344CB8AC3E}">
        <p14:creationId xmlns:p14="http://schemas.microsoft.com/office/powerpoint/2010/main" val="32037134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wrap="square">
            <a:spAutoFit/>
          </a:bodyPr>
          <a:lstStyle/>
          <a:p>
            <a:pPr marL="225425" indent="-225425"/>
            <a:r>
              <a:rPr lang="en-US" sz="2800" dirty="0"/>
              <a:t>• 	A </a:t>
            </a:r>
            <a:r>
              <a:rPr lang="en-US" sz="2800" b="1" dirty="0">
                <a:solidFill>
                  <a:srgbClr val="8B0000"/>
                </a:solidFill>
              </a:rPr>
              <a:t>probability model</a:t>
            </a:r>
            <a:r>
              <a:rPr lang="en-US" sz="2800" dirty="0"/>
              <a:t> describes a random phenomenon by telling what outcomes are possible and how to assign probabilities to them. </a:t>
            </a:r>
          </a:p>
          <a:p>
            <a:endParaRPr lang="en-US" sz="2800" dirty="0"/>
          </a:p>
          <a:p>
            <a:pPr marL="225425" indent="-225425"/>
            <a:r>
              <a:rPr lang="en-US" sz="2800" dirty="0"/>
              <a:t>• There are two simple ways to give a probability model. The first assigns a probability to each individual outcome. These probabilities must be numbers between 0 and 1 (Rule A) and they must add to exactly 1 (Rule B). To find the probability of any event, add the probabilities of the outcomes that make up the </a:t>
            </a:r>
            <a:r>
              <a:rPr lang="en-US" sz="2800" b="1" dirty="0">
                <a:solidFill>
                  <a:srgbClr val="8B0000"/>
                </a:solidFill>
              </a:rPr>
              <a:t>event</a:t>
            </a:r>
            <a:r>
              <a:rPr lang="en-US" sz="2800" dirty="0"/>
              <a:t>.</a:t>
            </a:r>
          </a:p>
        </p:txBody>
      </p:sp>
    </p:spTree>
    <p:extLst>
      <p:ext uri="{BB962C8B-B14F-4D97-AF65-F5344CB8AC3E}">
        <p14:creationId xmlns:p14="http://schemas.microsoft.com/office/powerpoint/2010/main" val="18748654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a:t>
            </a:r>
            <a:r>
              <a:rPr lang="en-US" sz="3600" b="1">
                <a:solidFill>
                  <a:schemeClr val="accent1"/>
                </a:solidFill>
              </a:rPr>
              <a:t>in Summary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59952" cy="5293757"/>
          </a:xfrm>
          <a:prstGeom prst="rect">
            <a:avLst/>
          </a:prstGeom>
        </p:spPr>
        <p:txBody>
          <a:bodyPr wrap="square">
            <a:spAutoFit/>
          </a:bodyPr>
          <a:lstStyle/>
          <a:p>
            <a:pPr marL="225425" indent="-225425"/>
            <a:r>
              <a:rPr lang="en-US" sz="2600" dirty="0"/>
              <a:t>• The second kind of probability model assigns probabilities as areas under a density curve, such as a Normal curve. The total probability is 1 because the total area under the curve is 1. This kind of probability model is often used to describe the </a:t>
            </a:r>
            <a:r>
              <a:rPr lang="en-US" sz="2600" b="1" dirty="0">
                <a:solidFill>
                  <a:srgbClr val="8B0000"/>
                </a:solidFill>
              </a:rPr>
              <a:t>sampling distribution</a:t>
            </a:r>
            <a:r>
              <a:rPr lang="en-US" sz="2600" dirty="0"/>
              <a:t> of a statistic. This is the pattern of values of the statistic in many samples from the same population. </a:t>
            </a:r>
          </a:p>
          <a:p>
            <a:pPr marL="225425" indent="-225425"/>
            <a:endParaRPr lang="en-US" sz="2600" dirty="0"/>
          </a:p>
          <a:p>
            <a:pPr marL="225425" indent="-225425"/>
            <a:r>
              <a:rPr lang="en-US" sz="2600" dirty="0"/>
              <a:t>• All legitimate assignments of probability, whether data based or personal, obey the same </a:t>
            </a:r>
            <a:r>
              <a:rPr lang="en-US" sz="2600" b="1" dirty="0">
                <a:solidFill>
                  <a:srgbClr val="8B0000"/>
                </a:solidFill>
              </a:rPr>
              <a:t>probability rules</a:t>
            </a:r>
            <a:r>
              <a:rPr lang="en-US" sz="2600" dirty="0"/>
              <a:t>. So the mathematics of probability is always the same.</a:t>
            </a:r>
          </a:p>
        </p:txBody>
      </p:sp>
    </p:spTree>
    <p:extLst>
      <p:ext uri="{BB962C8B-B14F-4D97-AF65-F5344CB8AC3E}">
        <p14:creationId xmlns:p14="http://schemas.microsoft.com/office/powerpoint/2010/main" val="21780945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a:t>
            </a:r>
            <a:r>
              <a:rPr lang="en-US" sz="3600" b="1">
                <a:solidFill>
                  <a:schemeClr val="accent1"/>
                </a:solidFill>
              </a:rPr>
              <a:t>in Summary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645920"/>
            <a:ext cx="8759952" cy="954107"/>
          </a:xfrm>
          <a:prstGeom prst="rect">
            <a:avLst/>
          </a:prstGeom>
        </p:spPr>
        <p:txBody>
          <a:bodyPr wrap="square">
            <a:spAutoFit/>
          </a:bodyPr>
          <a:lstStyle/>
          <a:p>
            <a:pPr marL="225425" indent="-225425"/>
            <a:r>
              <a:rPr lang="en-US" sz="2800" dirty="0"/>
              <a:t>• </a:t>
            </a:r>
            <a:r>
              <a:rPr lang="en-US" sz="2800" b="1" dirty="0">
                <a:solidFill>
                  <a:srgbClr val="8B0000"/>
                </a:solidFill>
              </a:rPr>
              <a:t>Odds </a:t>
            </a:r>
            <a:r>
              <a:rPr lang="en-US" sz="2800" dirty="0"/>
              <a:t>of Y to Z that an event occurs corresponds to a probability of Z/(Y + Z).</a:t>
            </a:r>
          </a:p>
        </p:txBody>
      </p:sp>
    </p:spTree>
    <p:extLst>
      <p:ext uri="{BB962C8B-B14F-4D97-AF65-F5344CB8AC3E}">
        <p14:creationId xmlns:p14="http://schemas.microsoft.com/office/powerpoint/2010/main" val="22760958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Probability Models (continued)</a:t>
            </a:r>
            <a:endParaRPr lang="en-US" sz="3600" dirty="0"/>
          </a:p>
        </p:txBody>
      </p:sp>
      <p:sp>
        <p:nvSpPr>
          <p:cNvPr id="8" name="Rectangle 7"/>
          <p:cNvSpPr/>
          <p:nvPr/>
        </p:nvSpPr>
        <p:spPr>
          <a:xfrm>
            <a:off x="301752" y="1554480"/>
            <a:ext cx="8759952" cy="4832092"/>
          </a:xfrm>
          <a:prstGeom prst="rect">
            <a:avLst/>
          </a:prstGeom>
        </p:spPr>
        <p:txBody>
          <a:bodyPr wrap="square">
            <a:spAutoFit/>
          </a:bodyPr>
          <a:lstStyle/>
          <a:p>
            <a:pPr fontAlgn="auto">
              <a:spcBef>
                <a:spcPts val="0"/>
              </a:spcBef>
              <a:spcAft>
                <a:spcPts val="0"/>
              </a:spcAft>
              <a:defRPr/>
            </a:pPr>
            <a:r>
              <a:rPr lang="en-US" sz="2800" dirty="0"/>
              <a:t>The probabilities in Table 18.1 are best interpreted as personal probabilities. </a:t>
            </a:r>
          </a:p>
          <a:p>
            <a:pPr fontAlgn="auto">
              <a:spcBef>
                <a:spcPts val="0"/>
              </a:spcBef>
              <a:spcAft>
                <a:spcPts val="0"/>
              </a:spcAft>
              <a:defRPr/>
            </a:pPr>
            <a:endParaRPr lang="en-US" sz="2800" dirty="0"/>
          </a:p>
          <a:p>
            <a:pPr fontAlgn="auto">
              <a:spcBef>
                <a:spcPts val="0"/>
              </a:spcBef>
              <a:spcAft>
                <a:spcPts val="0"/>
              </a:spcAft>
              <a:defRPr/>
            </a:pPr>
            <a:r>
              <a:rPr lang="en-US" sz="2800" dirty="0"/>
              <a:t>They are likely to change as the 2018 season progresses because the players on teams will change due to trades and injuries. </a:t>
            </a:r>
          </a:p>
          <a:p>
            <a:pPr fontAlgn="auto">
              <a:spcBef>
                <a:spcPts val="0"/>
              </a:spcBef>
              <a:spcAft>
                <a:spcPts val="0"/>
              </a:spcAft>
              <a:defRPr/>
            </a:pPr>
            <a:endParaRPr lang="en-US" sz="2800" dirty="0"/>
          </a:p>
          <a:p>
            <a:pPr fontAlgn="auto">
              <a:spcBef>
                <a:spcPts val="0"/>
              </a:spcBef>
              <a:spcAft>
                <a:spcPts val="0"/>
              </a:spcAft>
              <a:defRPr/>
            </a:pPr>
            <a:r>
              <a:rPr lang="en-US" sz="2800" dirty="0"/>
              <a:t>In this chapter, we will learn that probabilities must obey certain rules in order to make sense. By the end of this chapter, you will be able to assess whether the probabilities in Table 18.1 make sense. </a:t>
            </a:r>
          </a:p>
        </p:txBody>
      </p:sp>
    </p:spTree>
    <p:extLst>
      <p:ext uri="{BB962C8B-B14F-4D97-AF65-F5344CB8AC3E}">
        <p14:creationId xmlns:p14="http://schemas.microsoft.com/office/powerpoint/2010/main" val="2776645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Models 1</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wrap="square">
            <a:spAutoFit/>
          </a:bodyPr>
          <a:lstStyle/>
          <a:p>
            <a:r>
              <a:rPr lang="en-US" sz="2800" dirty="0"/>
              <a:t>The probability of any marital status is just the proportion of all women aged 25 to 29 who have that status. Here is a list of the probabilities.</a:t>
            </a:r>
          </a:p>
          <a:p>
            <a:pPr marL="457200" indent="-457200"/>
            <a:endParaRPr lang="en-US" sz="2800" dirty="0"/>
          </a:p>
          <a:p>
            <a:pPr marL="457200" indent="-457200"/>
            <a:r>
              <a:rPr lang="en-US" sz="2800" dirty="0"/>
              <a:t>	      </a:t>
            </a:r>
            <a:r>
              <a:rPr lang="en-US" sz="2800" b="1" dirty="0"/>
              <a:t>Marital Status		Probability</a:t>
            </a:r>
          </a:p>
          <a:p>
            <a:pPr marL="457200" indent="-457200"/>
            <a:r>
              <a:rPr lang="en-US" sz="2800" dirty="0"/>
              <a:t>	      Never married		0.478  </a:t>
            </a:r>
          </a:p>
          <a:p>
            <a:pPr marL="457200" indent="-457200"/>
            <a:r>
              <a:rPr lang="en-US" sz="2800" dirty="0"/>
              <a:t>	      Married			0.476</a:t>
            </a:r>
          </a:p>
          <a:p>
            <a:pPr marL="457200" indent="-457200"/>
            <a:r>
              <a:rPr lang="en-US" sz="2800" dirty="0"/>
              <a:t>	      Widowed		          0.004</a:t>
            </a:r>
          </a:p>
          <a:p>
            <a:pPr marL="457200" indent="-457200"/>
            <a:r>
              <a:rPr lang="en-US" sz="2800" dirty="0"/>
              <a:t>	      Divorced			0.042 </a:t>
            </a:r>
          </a:p>
          <a:p>
            <a:pPr marL="514350" indent="-514350" fontAlgn="auto">
              <a:spcBef>
                <a:spcPts val="0"/>
              </a:spcBef>
              <a:spcAft>
                <a:spcPts val="0"/>
              </a:spcAft>
              <a:buFontTx/>
              <a:buAutoNum type="alphaUcPeriod"/>
              <a:defRPr/>
            </a:pPr>
            <a:endParaRPr lang="en-US" sz="2800" dirty="0">
              <a:latin typeface="+mj-lt"/>
            </a:endParaRPr>
          </a:p>
        </p:txBody>
      </p:sp>
    </p:spTree>
    <p:extLst>
      <p:ext uri="{BB962C8B-B14F-4D97-AF65-F5344CB8AC3E}">
        <p14:creationId xmlns:p14="http://schemas.microsoft.com/office/powerpoint/2010/main" val="30651392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Models 2</a:t>
            </a:r>
            <a:br>
              <a:rPr lang="en-US" sz="3600" b="1" dirty="0">
                <a:solidFill>
                  <a:schemeClr val="accent1"/>
                </a:solidFill>
              </a:rPr>
            </a:br>
            <a:endParaRPr lang="en-US" sz="3600" dirty="0"/>
          </a:p>
        </p:txBody>
      </p:sp>
      <p:sp>
        <p:nvSpPr>
          <p:cNvPr id="8" name="Rectangle 7"/>
          <p:cNvSpPr/>
          <p:nvPr/>
        </p:nvSpPr>
        <p:spPr>
          <a:xfrm>
            <a:off x="301752" y="1280160"/>
            <a:ext cx="8759952" cy="5262979"/>
          </a:xfrm>
          <a:prstGeom prst="rect">
            <a:avLst/>
          </a:prstGeom>
        </p:spPr>
        <p:txBody>
          <a:bodyPr wrap="square">
            <a:spAutoFit/>
          </a:bodyPr>
          <a:lstStyle/>
          <a:p>
            <a:pPr marL="457200" indent="-457200"/>
            <a:r>
              <a:rPr lang="en-US" sz="2800" dirty="0"/>
              <a:t>This table gives a probability model for drawing a</a:t>
            </a:r>
          </a:p>
          <a:p>
            <a:r>
              <a:rPr lang="en-US" sz="2800" dirty="0"/>
              <a:t>young woman at random and finding out her marital status. It tells us what the possible outcomes are (there are only four), and it assigns probabilities to these outcomes.</a:t>
            </a:r>
          </a:p>
          <a:p>
            <a:pPr marL="457200" indent="-457200"/>
            <a:endParaRPr lang="en-US" sz="2800" dirty="0"/>
          </a:p>
          <a:p>
            <a:pPr marL="457200" indent="-457200"/>
            <a:r>
              <a:rPr lang="en-US" sz="2800" dirty="0"/>
              <a:t>	      </a:t>
            </a:r>
            <a:r>
              <a:rPr lang="en-US" sz="2800" b="1" dirty="0"/>
              <a:t>Marital Status		Probability</a:t>
            </a:r>
          </a:p>
          <a:p>
            <a:pPr marL="457200" indent="-457200"/>
            <a:r>
              <a:rPr lang="en-US" sz="2800" dirty="0"/>
              <a:t>	      Never married		0.478  </a:t>
            </a:r>
          </a:p>
          <a:p>
            <a:pPr marL="457200" indent="-457200"/>
            <a:r>
              <a:rPr lang="en-US" sz="2800" dirty="0"/>
              <a:t>	      Married			0.476</a:t>
            </a:r>
          </a:p>
          <a:p>
            <a:pPr marL="457200" indent="-457200"/>
            <a:r>
              <a:rPr lang="en-US" sz="2800" dirty="0"/>
              <a:t>	      Widowed		          0.004</a:t>
            </a:r>
          </a:p>
          <a:p>
            <a:pPr marL="457200" indent="-457200"/>
            <a:r>
              <a:rPr lang="en-US" sz="2800" dirty="0"/>
              <a:t>	      Divorced			0.042 </a:t>
            </a:r>
          </a:p>
          <a:p>
            <a:pPr fontAlgn="auto">
              <a:spcBef>
                <a:spcPts val="0"/>
              </a:spcBef>
              <a:spcAft>
                <a:spcPts val="0"/>
              </a:spcAft>
              <a:defRPr/>
            </a:pPr>
            <a:endParaRPr lang="en-US" sz="2800" dirty="0">
              <a:latin typeface="+mj-lt"/>
            </a:endParaRPr>
          </a:p>
        </p:txBody>
      </p:sp>
    </p:spTree>
    <p:extLst>
      <p:ext uri="{BB962C8B-B14F-4D97-AF65-F5344CB8AC3E}">
        <p14:creationId xmlns:p14="http://schemas.microsoft.com/office/powerpoint/2010/main" val="28577183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Models 3</a:t>
            </a:r>
            <a:br>
              <a:rPr lang="en-US" sz="3600" b="1" dirty="0">
                <a:solidFill>
                  <a:schemeClr val="accent1"/>
                </a:solidFill>
              </a:rPr>
            </a:br>
            <a:endParaRPr lang="en-US" sz="3600" dirty="0"/>
          </a:p>
        </p:txBody>
      </p:sp>
      <p:sp>
        <p:nvSpPr>
          <p:cNvPr id="8" name="Rectangle 7"/>
          <p:cNvSpPr/>
          <p:nvPr/>
        </p:nvSpPr>
        <p:spPr>
          <a:xfrm>
            <a:off x="301752" y="1280160"/>
            <a:ext cx="8759952" cy="4401205"/>
          </a:xfrm>
          <a:prstGeom prst="rect">
            <a:avLst/>
          </a:prstGeom>
        </p:spPr>
        <p:txBody>
          <a:bodyPr wrap="square">
            <a:spAutoFit/>
          </a:bodyPr>
          <a:lstStyle/>
          <a:p>
            <a:r>
              <a:rPr lang="en-US" sz="2800" dirty="0"/>
              <a:t>We could compute the probability of not being married from this list.</a:t>
            </a:r>
          </a:p>
          <a:p>
            <a:endParaRPr lang="en-US" sz="2800" dirty="0"/>
          </a:p>
          <a:p>
            <a:r>
              <a:rPr lang="en-US" sz="2800" dirty="0"/>
              <a:t>P (not married) = P (never married) + P (widowed) + P (divorced) = 0.478 + 0.004 + 0.042 = 0.524 </a:t>
            </a:r>
          </a:p>
          <a:p>
            <a:endParaRPr lang="en-US" sz="2800" dirty="0"/>
          </a:p>
          <a:p>
            <a:r>
              <a:rPr lang="en-US" sz="2800" dirty="0"/>
              <a:t>Our model does more than assign a probability to each individual outcome: We can find the probability of any collection of outcomes by adding up individual outcome probabilities. </a:t>
            </a:r>
            <a:endParaRPr lang="en-US" sz="2800" dirty="0">
              <a:latin typeface="+mj-lt"/>
            </a:endParaRPr>
          </a:p>
        </p:txBody>
      </p:sp>
    </p:spTree>
    <p:extLst>
      <p:ext uri="{BB962C8B-B14F-4D97-AF65-F5344CB8AC3E}">
        <p14:creationId xmlns:p14="http://schemas.microsoft.com/office/powerpoint/2010/main" val="42516404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Models 4</a:t>
            </a:r>
            <a:br>
              <a:rPr lang="en-US" sz="3600" b="1" dirty="0">
                <a:solidFill>
                  <a:schemeClr val="accent1"/>
                </a:solidFill>
              </a:rPr>
            </a:br>
            <a:endParaRPr lang="en-US" sz="3600" dirty="0"/>
          </a:p>
        </p:txBody>
      </p:sp>
      <p:sp>
        <p:nvSpPr>
          <p:cNvPr id="8" name="Rectangle 7"/>
          <p:cNvSpPr/>
          <p:nvPr/>
        </p:nvSpPr>
        <p:spPr>
          <a:xfrm>
            <a:off x="301752" y="1463040"/>
            <a:ext cx="8759952" cy="1815882"/>
          </a:xfrm>
          <a:prstGeom prst="rect">
            <a:avLst/>
          </a:prstGeom>
        </p:spPr>
        <p:txBody>
          <a:bodyPr wrap="square">
            <a:spAutoFit/>
          </a:bodyPr>
          <a:lstStyle/>
          <a:p>
            <a:r>
              <a:rPr lang="en-US" sz="2800" dirty="0"/>
              <a:t>A </a:t>
            </a:r>
            <a:r>
              <a:rPr lang="en-US" sz="2800" b="1" dirty="0">
                <a:solidFill>
                  <a:srgbClr val="8B0000"/>
                </a:solidFill>
              </a:rPr>
              <a:t>probability model</a:t>
            </a:r>
            <a:r>
              <a:rPr lang="en-US" sz="2800" dirty="0"/>
              <a:t> for a random phenomenon describes all the possible outcomes and says how to assign probabilities to any collection of outcomes. We sometimes call a collection of outcomes an event.</a:t>
            </a:r>
            <a:endParaRPr lang="en-US" sz="2800" dirty="0">
              <a:latin typeface="+mj-lt"/>
            </a:endParaRPr>
          </a:p>
        </p:txBody>
      </p:sp>
    </p:spTree>
    <p:extLst>
      <p:ext uri="{BB962C8B-B14F-4D97-AF65-F5344CB8AC3E}">
        <p14:creationId xmlns:p14="http://schemas.microsoft.com/office/powerpoint/2010/main" val="11813451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Rules 1</a:t>
            </a:r>
            <a:br>
              <a:rPr lang="en-US" sz="3600" b="1" dirty="0">
                <a:solidFill>
                  <a:schemeClr val="accent1"/>
                </a:solidFill>
              </a:rPr>
            </a:br>
            <a:endParaRPr lang="en-US" sz="3600" dirty="0"/>
          </a:p>
        </p:txBody>
      </p:sp>
      <p:sp>
        <p:nvSpPr>
          <p:cNvPr id="8" name="Rectangle 7"/>
          <p:cNvSpPr/>
          <p:nvPr/>
        </p:nvSpPr>
        <p:spPr>
          <a:xfrm>
            <a:off x="301752" y="1463040"/>
            <a:ext cx="8759952" cy="4154984"/>
          </a:xfrm>
          <a:prstGeom prst="rect">
            <a:avLst/>
          </a:prstGeom>
        </p:spPr>
        <p:txBody>
          <a:bodyPr wrap="square">
            <a:spAutoFit/>
          </a:bodyPr>
          <a:lstStyle/>
          <a:p>
            <a:pPr marL="514350" indent="-514350">
              <a:buAutoNum type="alphaUcPeriod"/>
            </a:pPr>
            <a:r>
              <a:rPr lang="en-US" sz="2400" dirty="0"/>
              <a:t>Any probability is a number between 0 and 1. Any proportion is a number between 0 and 1, so any probability is also a number between 0 and 1. An event with probability 0 never occurs, and an event with probability 1 occurs on every trial. An event with probability 0.5 occurs in half the trials in the long run. </a:t>
            </a:r>
          </a:p>
          <a:p>
            <a:pPr marL="514350" indent="-514350">
              <a:buAutoNum type="alphaUcPeriod"/>
            </a:pPr>
            <a:endParaRPr lang="en-US" sz="2400" dirty="0"/>
          </a:p>
          <a:p>
            <a:pPr marL="514350" indent="-514350">
              <a:buAutoNum type="alphaUcPeriod"/>
            </a:pPr>
            <a:r>
              <a:rPr lang="en-US" sz="2400" dirty="0"/>
              <a:t>All possible outcomes together must have probability 1. Because some outcome must occur on every trial, the sum of the probabilities for all possible outcomes must be exactly 1.</a:t>
            </a:r>
            <a:endParaRPr lang="en-US" sz="2400" dirty="0">
              <a:latin typeface="+mj-lt"/>
            </a:endParaRPr>
          </a:p>
        </p:txBody>
      </p:sp>
    </p:spTree>
    <p:extLst>
      <p:ext uri="{BB962C8B-B14F-4D97-AF65-F5344CB8AC3E}">
        <p14:creationId xmlns:p14="http://schemas.microsoft.com/office/powerpoint/2010/main" val="42772152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Probability Rules 2</a:t>
            </a:r>
            <a:br>
              <a:rPr lang="en-US" sz="3600" b="1" dirty="0">
                <a:solidFill>
                  <a:schemeClr val="accent1"/>
                </a:solidFill>
              </a:rPr>
            </a:br>
            <a:endParaRPr lang="en-US" sz="3600" dirty="0"/>
          </a:p>
        </p:txBody>
      </p:sp>
      <p:sp>
        <p:nvSpPr>
          <p:cNvPr id="8" name="Rectangle 7"/>
          <p:cNvSpPr/>
          <p:nvPr/>
        </p:nvSpPr>
        <p:spPr>
          <a:xfrm>
            <a:off x="301752" y="1463040"/>
            <a:ext cx="8759952" cy="4524315"/>
          </a:xfrm>
          <a:prstGeom prst="rect">
            <a:avLst/>
          </a:prstGeom>
        </p:spPr>
        <p:txBody>
          <a:bodyPr wrap="square">
            <a:spAutoFit/>
          </a:bodyPr>
          <a:lstStyle/>
          <a:p>
            <a:pPr marL="463550" indent="-463550"/>
            <a:r>
              <a:rPr lang="en-US" sz="2400" dirty="0"/>
              <a:t>C. The probability that an event does not occur is 1 minus the probability that the event does occur. If an event occurs in (say) 70% of all trials, it fails to occur in the other 30%. The probability that an event occurs and the probability that it does not occur always add to 100%, or 1.</a:t>
            </a:r>
          </a:p>
          <a:p>
            <a:pPr marL="463550" indent="-463550"/>
            <a:r>
              <a:rPr lang="en-US" sz="2400" dirty="0"/>
              <a:t> </a:t>
            </a:r>
          </a:p>
          <a:p>
            <a:pPr marL="463550" indent="-463550">
              <a:tabLst>
                <a:tab pos="400050" algn="l"/>
              </a:tabLst>
            </a:pPr>
            <a:r>
              <a:rPr lang="en-US" sz="2400" dirty="0"/>
              <a:t>D. If two events have no outcomes in common, the probability that one or the other occurs is the sum of their individual probabilities. If one event occurs in 40% of all trials, a different event occurs in 25% of all trials, and the two can never occur together, then one or the other occurs in 65% of all trials because 40% + 25% = 65%.</a:t>
            </a:r>
            <a:endParaRPr lang="en-US" sz="2400" dirty="0">
              <a:latin typeface="+mj-lt"/>
            </a:endParaRPr>
          </a:p>
        </p:txBody>
      </p:sp>
    </p:spTree>
    <p:extLst>
      <p:ext uri="{BB962C8B-B14F-4D97-AF65-F5344CB8AC3E}">
        <p14:creationId xmlns:p14="http://schemas.microsoft.com/office/powerpoint/2010/main" val="823084141"/>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6626</TotalTime>
  <Words>1719</Words>
  <Application>Microsoft Office PowerPoint</Application>
  <PresentationFormat>On-screen Show (4:3)</PresentationFormat>
  <Paragraphs>233</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Times New Roman</vt:lpstr>
      <vt:lpstr>Office Theme</vt:lpstr>
      <vt:lpstr>Chapter 18</vt:lpstr>
      <vt:lpstr>Case Study: Probability Models </vt:lpstr>
      <vt:lpstr>Case Study: Probability Models (continued)</vt:lpstr>
      <vt:lpstr>Probability Models 1 </vt:lpstr>
      <vt:lpstr>Probability Models 2 </vt:lpstr>
      <vt:lpstr>Probability Models 3 </vt:lpstr>
      <vt:lpstr>Probability Models 4 </vt:lpstr>
      <vt:lpstr>Probability Rules 1 </vt:lpstr>
      <vt:lpstr>Probability Rules 2 </vt:lpstr>
      <vt:lpstr>Example: Marital Status of Young Women</vt:lpstr>
      <vt:lpstr>Example: Marital Status of Young Women (continued)</vt:lpstr>
      <vt:lpstr>Probability Rules 3 </vt:lpstr>
      <vt:lpstr>Probability and Odds 1 </vt:lpstr>
      <vt:lpstr>Probability and Odds 2 </vt:lpstr>
      <vt:lpstr>Probability Models for Sampling </vt:lpstr>
      <vt:lpstr>Example: A Sampling Distribution 1 </vt:lpstr>
      <vt:lpstr>Example: A Sampling Distribution 2 </vt:lpstr>
      <vt:lpstr>Example: A Sampling Distribution 3 </vt:lpstr>
      <vt:lpstr>Example: A Sampling Distribution 4 </vt:lpstr>
      <vt:lpstr>Example: A Sampling Distribution 5 </vt:lpstr>
      <vt:lpstr>Probability Models for Sampling 1 </vt:lpstr>
      <vt:lpstr>Probability Models for Sampling 2 </vt:lpstr>
      <vt:lpstr>Statistics in Summary 1 </vt:lpstr>
      <vt:lpstr>Statistics in Summary 2 </vt:lpstr>
      <vt:lpstr>Statistics in Summary 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516</cp:revision>
  <cp:lastPrinted>2011-08-21T16:22:14Z</cp:lastPrinted>
  <dcterms:created xsi:type="dcterms:W3CDTF">2009-09-07T22:06:52Z</dcterms:created>
  <dcterms:modified xsi:type="dcterms:W3CDTF">2019-10-07T18:04:48Z</dcterms:modified>
</cp:coreProperties>
</file>