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 id="299" r:id="rId37"/>
    <p:sldId id="301" r:id="rId38"/>
    <p:sldId id="302" r:id="rId3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3" clrIdx="0"/>
  <p:cmAuthor id="1" name="MVL" initials="MVL"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729" autoAdjust="0"/>
  </p:normalViewPr>
  <p:slideViewPr>
    <p:cSldViewPr>
      <p:cViewPr varScale="1">
        <p:scale>
          <a:sx n="68" d="100"/>
          <a:sy n="68" d="100"/>
        </p:scale>
        <p:origin x="10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91E28667-F878-4978-A0F1-5F180A3C4A82}" type="datetimeFigureOut">
              <a:rPr lang="en-US"/>
              <a:pPr>
                <a:defRPr/>
              </a:pPr>
              <a:t>10/9/2019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C9C1C5AE-F935-42DD-BD1C-F8A5C07044EF}" type="slidenum">
              <a:rPr lang="en-US"/>
              <a:pPr>
                <a:defRPr/>
              </a:pPr>
              <a:t>‹#›</a:t>
            </a:fld>
            <a:endParaRPr lang="en-US"/>
          </a:p>
        </p:txBody>
      </p:sp>
    </p:spTree>
    <p:extLst>
      <p:ext uri="{BB962C8B-B14F-4D97-AF65-F5344CB8AC3E}">
        <p14:creationId xmlns:p14="http://schemas.microsoft.com/office/powerpoint/2010/main" val="1249235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570814BE-A4D0-4025-8AFF-23251E810FC2}" type="datetimeFigureOut">
              <a:rPr lang="en-US"/>
              <a:pPr>
                <a:defRPr/>
              </a:pPr>
              <a:t>10/9/2019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AC15F045-CA90-41C6-AA88-DE02BAAB2D32}" type="slidenum">
              <a:rPr lang="en-US"/>
              <a:pPr>
                <a:defRPr/>
              </a:pPr>
              <a:t>‹#›</a:t>
            </a:fld>
            <a:endParaRPr lang="en-US"/>
          </a:p>
        </p:txBody>
      </p:sp>
    </p:spTree>
    <p:extLst>
      <p:ext uri="{BB962C8B-B14F-4D97-AF65-F5344CB8AC3E}">
        <p14:creationId xmlns:p14="http://schemas.microsoft.com/office/powerpoint/2010/main" val="1850189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3DFB56-255E-4C57-A415-BB45B4F47E96}"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2993570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3986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2551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9211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84725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03003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4727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63662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258185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26781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1718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58530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2546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98976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37639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89051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16897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44581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23758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336889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37171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4162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79473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62138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99801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357010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05368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59182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458824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88166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20153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0038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2420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9934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8465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1489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9814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8D3128-BD66-4B42-AB02-6106AE185496}" type="slidenum">
              <a:rPr lang="en-US"/>
              <a:pPr fontAlgn="base">
                <a:spcBef>
                  <a:spcPct val="0"/>
                </a:spcBef>
                <a:spcAft>
                  <a:spcPct val="0"/>
                </a:spcAft>
                <a:defRPr/>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9297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990600"/>
            <a:ext cx="3352800" cy="3200399"/>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821B63D-7264-4F5A-B3CF-6A30EE542E91}"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4099E22-4133-40C3-B98B-84417231DB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D1F3905-0775-4E30-9E11-F0AC87ABF63D}"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E82FB65-9577-494F-9E97-E932BC49AC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70CD42D-9A7F-4D85-8B17-4BB091B00DB5}"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D362109-1FE8-43EC-B49C-74E697785C7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2F73DFC5-7E6A-4BC5-8009-E5F242031481}"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1A4C32B-7FBA-473C-85CB-A20E4B6C4D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B13433B-AF92-43CB-9497-7262AA8F9739}"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991FFEA-7CA2-4357-AE08-5936BE3BB93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B6C18CF-F1D3-4A19-B6A2-DB81CD73C35F}"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C92C877-95B2-4759-B707-38264BF1E87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C834950-5857-459E-A3B3-0E5F80B9B278}" type="datetimeFigureOut">
              <a:rPr lang="en-US"/>
              <a:pPr>
                <a:defRPr/>
              </a:pPr>
              <a:t>10/9/2019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BF72CD3C-6788-4E2C-9BEB-DCECC37140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6AB8197-34CD-4BC0-A24B-6CDDA42FD228}" type="datetimeFigureOut">
              <a:rPr lang="en-US"/>
              <a:pPr>
                <a:defRPr/>
              </a:pPr>
              <a:t>10/9/2019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4E3FF2D-4C35-4AFD-9B56-FC2989A257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B24918A-2378-4CDC-A704-89F105ECCBD7}" type="datetimeFigureOut">
              <a:rPr lang="en-US"/>
              <a:pPr>
                <a:defRPr/>
              </a:pPr>
              <a:t>10/9/2019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9FCC4A6-16A3-445A-9F3B-1AE493C79B7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BB1BF56-112A-496F-866A-55B1A6B2675D}"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98ECFFD-AFA4-49F3-A072-6530D33681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36824FC-B619-4D97-BA05-0FE489E77F88}"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BD863F1-1708-455A-9D40-2958A3BB10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929F5AC6-FD74-4016-AB9F-35772BD7F062}"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447800" y="914400"/>
            <a:ext cx="5943600" cy="1600200"/>
          </a:xfrm>
        </p:spPr>
        <p:txBody>
          <a:bodyPr/>
          <a:lstStyle/>
          <a:p>
            <a:pPr eaLnBrk="1" hangingPunct="1"/>
            <a:r>
              <a:rPr lang="en-US" sz="7200" dirty="0"/>
              <a:t>Chapter 19</a:t>
            </a:r>
          </a:p>
        </p:txBody>
      </p:sp>
      <p:sp>
        <p:nvSpPr>
          <p:cNvPr id="15362" name="Subtitle 2"/>
          <p:cNvSpPr>
            <a:spLocks noGrp="1"/>
          </p:cNvSpPr>
          <p:nvPr>
            <p:ph type="subTitle" idx="4294967295"/>
          </p:nvPr>
        </p:nvSpPr>
        <p:spPr>
          <a:xfrm>
            <a:off x="2857500" y="3200400"/>
            <a:ext cx="3124200" cy="1295400"/>
          </a:xfrm>
        </p:spPr>
        <p:txBody>
          <a:bodyPr/>
          <a:lstStyle/>
          <a:p>
            <a:pPr marL="0" indent="0" algn="ctr" eaLnBrk="1" hangingPunct="1">
              <a:buNone/>
            </a:pPr>
            <a:r>
              <a:rPr lang="en-US" dirty="0">
                <a:solidFill>
                  <a:schemeClr val="tx1"/>
                </a:solidFill>
              </a:rPr>
              <a:t>Simulation</a:t>
            </a:r>
          </a:p>
          <a:p>
            <a:pPr marL="0" indent="0" algn="ctr" eaLnBrk="1" hangingPunct="1">
              <a:buNone/>
            </a:pPr>
            <a:endParaRPr lang="en-US" dirty="0"/>
          </a:p>
          <a:p>
            <a:pPr marL="0" indent="0" algn="ctr" eaLnBrk="1" hangingPunct="1">
              <a:buNone/>
            </a:pPr>
            <a:r>
              <a:rPr lang="en-US" i="1" dirty="0">
                <a:solidFill>
                  <a:schemeClr val="tx2"/>
                </a:solidFill>
              </a:rPr>
              <a:t>Lecture Slides</a:t>
            </a:r>
          </a:p>
          <a:p>
            <a:pPr algn="ctr" eaLnBrk="1" hangingPunct="1"/>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5</a:t>
            </a:r>
            <a:endParaRPr lang="en-US" sz="3600" dirty="0"/>
          </a:p>
        </p:txBody>
      </p:sp>
      <p:sp>
        <p:nvSpPr>
          <p:cNvPr id="8" name="Rectangle 7"/>
          <p:cNvSpPr/>
          <p:nvPr/>
        </p:nvSpPr>
        <p:spPr>
          <a:xfrm>
            <a:off x="301752" y="1828800"/>
            <a:ext cx="8759952" cy="3539430"/>
          </a:xfrm>
          <a:prstGeom prst="rect">
            <a:avLst/>
          </a:prstGeom>
        </p:spPr>
        <p:txBody>
          <a:bodyPr>
            <a:spAutoFit/>
          </a:bodyPr>
          <a:lstStyle/>
          <a:p>
            <a:pPr fontAlgn="auto">
              <a:spcBef>
                <a:spcPts val="0"/>
              </a:spcBef>
              <a:spcAft>
                <a:spcPts val="0"/>
              </a:spcAft>
              <a:defRPr/>
            </a:pPr>
            <a:r>
              <a:rPr lang="en-US" sz="2800" dirty="0"/>
              <a:t>Simulations are used to study the effects of changes in greenhouse gases on the climate. </a:t>
            </a:r>
          </a:p>
          <a:p>
            <a:pPr fontAlgn="auto">
              <a:spcBef>
                <a:spcPts val="0"/>
              </a:spcBef>
              <a:spcAft>
                <a:spcPts val="0"/>
              </a:spcAft>
              <a:defRPr/>
            </a:pPr>
            <a:endParaRPr lang="en-US" sz="2800" dirty="0"/>
          </a:p>
          <a:p>
            <a:pPr fontAlgn="auto">
              <a:spcBef>
                <a:spcPts val="0"/>
              </a:spcBef>
              <a:spcAft>
                <a:spcPts val="0"/>
              </a:spcAft>
              <a:defRPr/>
            </a:pPr>
            <a:r>
              <a:rPr lang="en-US" sz="2800" dirty="0"/>
              <a:t>Simulations are used to study the effects of catastrophic events, such as the failure of a nuclear power plant, the effects on a structure of the explosion of a nuclear device, or the progression of a deadly, infectious disease in a densely populated city. </a:t>
            </a:r>
            <a:endParaRPr lang="en-US" sz="2800" dirty="0">
              <a:latin typeface="+mj-lt"/>
            </a:endParaRPr>
          </a:p>
        </p:txBody>
      </p:sp>
    </p:spTree>
    <p:extLst>
      <p:ext uri="{BB962C8B-B14F-4D97-AF65-F5344CB8AC3E}">
        <p14:creationId xmlns:p14="http://schemas.microsoft.com/office/powerpoint/2010/main" val="40816185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6</a:t>
            </a:r>
            <a:endParaRPr lang="en-US" sz="3600" dirty="0"/>
          </a:p>
        </p:txBody>
      </p:sp>
      <p:sp>
        <p:nvSpPr>
          <p:cNvPr id="8" name="Rectangle 7"/>
          <p:cNvSpPr/>
          <p:nvPr/>
        </p:nvSpPr>
        <p:spPr>
          <a:xfrm>
            <a:off x="301752" y="1828800"/>
            <a:ext cx="8759952" cy="3108543"/>
          </a:xfrm>
          <a:prstGeom prst="rect">
            <a:avLst/>
          </a:prstGeom>
        </p:spPr>
        <p:txBody>
          <a:bodyPr>
            <a:spAutoFit/>
          </a:bodyPr>
          <a:lstStyle/>
          <a:p>
            <a:pPr fontAlgn="auto">
              <a:spcBef>
                <a:spcPts val="0"/>
              </a:spcBef>
              <a:spcAft>
                <a:spcPts val="0"/>
              </a:spcAft>
              <a:defRPr/>
            </a:pPr>
            <a:r>
              <a:rPr lang="en-US" sz="2800" dirty="0"/>
              <a:t>We also look at simulation because simulation forces us to think clearly about probability models. </a:t>
            </a:r>
          </a:p>
          <a:p>
            <a:pPr fontAlgn="auto">
              <a:spcBef>
                <a:spcPts val="0"/>
              </a:spcBef>
              <a:spcAft>
                <a:spcPts val="0"/>
              </a:spcAft>
              <a:defRPr/>
            </a:pPr>
            <a:endParaRPr lang="en-US" sz="2800" dirty="0"/>
          </a:p>
          <a:p>
            <a:pPr fontAlgn="auto">
              <a:spcBef>
                <a:spcPts val="0"/>
              </a:spcBef>
              <a:spcAft>
                <a:spcPts val="0"/>
              </a:spcAft>
              <a:defRPr/>
            </a:pPr>
            <a:r>
              <a:rPr lang="en-US" sz="2800" dirty="0"/>
              <a:t>We’ll do the hard part (setting up the model) and leave the easy part (telling a computer to do 10,000 repetitions) to those who really need the right probability at the end.</a:t>
            </a:r>
            <a:endParaRPr lang="en-US" sz="2800" dirty="0">
              <a:latin typeface="+mj-lt"/>
            </a:endParaRPr>
          </a:p>
        </p:txBody>
      </p:sp>
    </p:spTree>
    <p:extLst>
      <p:ext uri="{BB962C8B-B14F-4D97-AF65-F5344CB8AC3E}">
        <p14:creationId xmlns:p14="http://schemas.microsoft.com/office/powerpoint/2010/main" val="11787106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Simulation Basics 1</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Simulation is an effective tool for finding probabilities of complex events once we have a trustworthy probability model. </a:t>
            </a:r>
          </a:p>
          <a:p>
            <a:pPr fontAlgn="auto">
              <a:spcBef>
                <a:spcPts val="0"/>
              </a:spcBef>
              <a:spcAft>
                <a:spcPts val="0"/>
              </a:spcAft>
              <a:defRPr/>
            </a:pPr>
            <a:endParaRPr lang="en-US" sz="2800" dirty="0"/>
          </a:p>
          <a:p>
            <a:pPr fontAlgn="auto">
              <a:spcBef>
                <a:spcPts val="0"/>
              </a:spcBef>
              <a:spcAft>
                <a:spcPts val="0"/>
              </a:spcAft>
              <a:defRPr/>
            </a:pPr>
            <a:r>
              <a:rPr lang="en-US" sz="2800" dirty="0"/>
              <a:t>We can use random digits to simulate many repetitions quickly. </a:t>
            </a:r>
          </a:p>
          <a:p>
            <a:pPr fontAlgn="auto">
              <a:spcBef>
                <a:spcPts val="0"/>
              </a:spcBef>
              <a:spcAft>
                <a:spcPts val="0"/>
              </a:spcAft>
              <a:defRPr/>
            </a:pPr>
            <a:endParaRPr lang="en-US" sz="2800" dirty="0"/>
          </a:p>
          <a:p>
            <a:pPr fontAlgn="auto">
              <a:spcBef>
                <a:spcPts val="0"/>
              </a:spcBef>
              <a:spcAft>
                <a:spcPts val="0"/>
              </a:spcAft>
              <a:defRPr/>
            </a:pPr>
            <a:r>
              <a:rPr lang="en-US" sz="2800" dirty="0"/>
              <a:t>The proportion of repetitions on which an event occurs will eventually be close to its probability, so simulation can give good estimates of probabilities. </a:t>
            </a:r>
            <a:endParaRPr lang="en-US" sz="2800" dirty="0">
              <a:latin typeface="+mj-lt"/>
            </a:endParaRPr>
          </a:p>
        </p:txBody>
      </p:sp>
    </p:spTree>
    <p:extLst>
      <p:ext uri="{BB962C8B-B14F-4D97-AF65-F5344CB8AC3E}">
        <p14:creationId xmlns:p14="http://schemas.microsoft.com/office/powerpoint/2010/main" val="38709100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Doing a Simulation 1</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Toss a coin 10 times. What is the probability of a run of at least three consecutive heads or three consecutive tails? </a:t>
            </a:r>
          </a:p>
          <a:p>
            <a:pPr fontAlgn="auto">
              <a:spcBef>
                <a:spcPts val="0"/>
              </a:spcBef>
              <a:spcAft>
                <a:spcPts val="0"/>
              </a:spcAft>
              <a:defRPr/>
            </a:pPr>
            <a:endParaRPr lang="en-US" sz="2800" dirty="0"/>
          </a:p>
          <a:p>
            <a:pPr fontAlgn="auto">
              <a:spcBef>
                <a:spcPts val="0"/>
              </a:spcBef>
              <a:spcAft>
                <a:spcPts val="0"/>
              </a:spcAft>
              <a:defRPr/>
            </a:pPr>
            <a:r>
              <a:rPr lang="en-US" sz="2800" b="1" dirty="0"/>
              <a:t>Step 1. </a:t>
            </a:r>
            <a:r>
              <a:rPr lang="en-US" sz="2800" dirty="0"/>
              <a:t>Give a probability model. Our model for coin tossing has two parts: </a:t>
            </a:r>
          </a:p>
          <a:p>
            <a:pPr marL="287338" indent="-287338" fontAlgn="auto">
              <a:spcBef>
                <a:spcPts val="0"/>
              </a:spcBef>
              <a:spcAft>
                <a:spcPts val="0"/>
              </a:spcAft>
              <a:defRPr/>
            </a:pPr>
            <a:r>
              <a:rPr lang="en-US" sz="2800" dirty="0"/>
              <a:t>• 	Each toss has probabilities 0.5 for a head and 0.5 for a tail. </a:t>
            </a:r>
          </a:p>
          <a:p>
            <a:pPr marL="287338" indent="-287338" fontAlgn="auto">
              <a:spcBef>
                <a:spcPts val="0"/>
              </a:spcBef>
              <a:spcAft>
                <a:spcPts val="0"/>
              </a:spcAft>
              <a:defRPr/>
            </a:pPr>
            <a:r>
              <a:rPr lang="en-US" sz="2800" dirty="0"/>
              <a:t>• 	Tosses are independent of each other. That is, knowing the outcome of one toss does not change the probabilities for the outcomes of any other toss. </a:t>
            </a:r>
            <a:endParaRPr lang="en-US" sz="2800" dirty="0">
              <a:latin typeface="+mj-lt"/>
            </a:endParaRPr>
          </a:p>
        </p:txBody>
      </p:sp>
    </p:spTree>
    <p:extLst>
      <p:ext uri="{BB962C8B-B14F-4D97-AF65-F5344CB8AC3E}">
        <p14:creationId xmlns:p14="http://schemas.microsoft.com/office/powerpoint/2010/main" val="31044960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Doing a Simulation 2</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a:spAutoFit/>
          </a:bodyPr>
          <a:lstStyle/>
          <a:p>
            <a:pPr fontAlgn="auto">
              <a:spcBef>
                <a:spcPts val="0"/>
              </a:spcBef>
              <a:spcAft>
                <a:spcPts val="0"/>
              </a:spcAft>
              <a:defRPr/>
            </a:pPr>
            <a:r>
              <a:rPr lang="en-US" sz="2800" b="1" dirty="0"/>
              <a:t>Step 2.</a:t>
            </a:r>
            <a:r>
              <a:rPr lang="en-US" sz="2800" dirty="0"/>
              <a:t> Assign digits to represent outcomes. Digits in Table A of random digits will stand for the outcomes in a way that matches the probabilities from Step 1. </a:t>
            </a:r>
          </a:p>
          <a:p>
            <a:pPr fontAlgn="auto">
              <a:spcBef>
                <a:spcPts val="0"/>
              </a:spcBef>
              <a:spcAft>
                <a:spcPts val="0"/>
              </a:spcAft>
              <a:defRPr/>
            </a:pPr>
            <a:endParaRPr lang="en-US" sz="2800" dirty="0"/>
          </a:p>
          <a:p>
            <a:pPr fontAlgn="auto">
              <a:spcBef>
                <a:spcPts val="0"/>
              </a:spcBef>
              <a:spcAft>
                <a:spcPts val="0"/>
              </a:spcAft>
              <a:defRPr/>
            </a:pPr>
            <a:r>
              <a:rPr lang="en-US" sz="2800" dirty="0"/>
              <a:t>We know that each digit in Table A has probability 0.1 of being any one of 0, 1, 2, 3, 4, 5, 6, 7, 8, or 9, and that successive digits in the table are independent. </a:t>
            </a:r>
          </a:p>
          <a:p>
            <a:pPr fontAlgn="auto">
              <a:spcBef>
                <a:spcPts val="0"/>
              </a:spcBef>
              <a:spcAft>
                <a:spcPts val="0"/>
              </a:spcAft>
              <a:defRPr/>
            </a:pPr>
            <a:endParaRPr lang="en-US" sz="2800" dirty="0"/>
          </a:p>
          <a:p>
            <a:pPr fontAlgn="auto">
              <a:spcBef>
                <a:spcPts val="0"/>
              </a:spcBef>
              <a:spcAft>
                <a:spcPts val="0"/>
              </a:spcAft>
              <a:defRPr/>
            </a:pPr>
            <a:r>
              <a:rPr lang="en-US" sz="2800" dirty="0"/>
              <a:t>Here is one assignment of digits for coin tossing: </a:t>
            </a:r>
          </a:p>
          <a:p>
            <a:pPr fontAlgn="auto">
              <a:spcBef>
                <a:spcPts val="0"/>
              </a:spcBef>
              <a:spcAft>
                <a:spcPts val="0"/>
              </a:spcAft>
              <a:defRPr/>
            </a:pPr>
            <a:r>
              <a:rPr lang="en-US" sz="2800" dirty="0"/>
              <a:t>• One digit simulates one toss of the coin. </a:t>
            </a:r>
          </a:p>
          <a:p>
            <a:pPr marL="225425" indent="-225425" fontAlgn="auto">
              <a:spcBef>
                <a:spcPts val="0"/>
              </a:spcBef>
              <a:spcAft>
                <a:spcPts val="0"/>
              </a:spcAft>
              <a:defRPr/>
            </a:pPr>
            <a:r>
              <a:rPr lang="en-US" sz="2800" dirty="0"/>
              <a:t>• Odd digits represent heads; even digits represent tails.</a:t>
            </a:r>
            <a:endParaRPr lang="en-US" sz="2800" dirty="0">
              <a:latin typeface="+mj-lt"/>
            </a:endParaRPr>
          </a:p>
        </p:txBody>
      </p:sp>
    </p:spTree>
    <p:extLst>
      <p:ext uri="{BB962C8B-B14F-4D97-AF65-F5344CB8AC3E}">
        <p14:creationId xmlns:p14="http://schemas.microsoft.com/office/powerpoint/2010/main" val="3650914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Doing a Simulation 3</a:t>
            </a:r>
            <a:br>
              <a:rPr lang="en-US" sz="3600" b="1" dirty="0">
                <a:solidFill>
                  <a:schemeClr val="accent1"/>
                </a:solidFill>
              </a:rPr>
            </a:br>
            <a:endParaRPr lang="en-US" sz="3600" dirty="0"/>
          </a:p>
        </p:txBody>
      </p:sp>
      <p:sp>
        <p:nvSpPr>
          <p:cNvPr id="8" name="Rectangle 7"/>
          <p:cNvSpPr/>
          <p:nvPr/>
        </p:nvSpPr>
        <p:spPr>
          <a:xfrm>
            <a:off x="301752" y="1097280"/>
            <a:ext cx="8759952" cy="5370701"/>
          </a:xfrm>
          <a:prstGeom prst="rect">
            <a:avLst/>
          </a:prstGeom>
        </p:spPr>
        <p:txBody>
          <a:bodyPr>
            <a:spAutoFit/>
          </a:bodyPr>
          <a:lstStyle/>
          <a:p>
            <a:pPr fontAlgn="auto">
              <a:spcBef>
                <a:spcPts val="0"/>
              </a:spcBef>
              <a:spcAft>
                <a:spcPts val="0"/>
              </a:spcAft>
              <a:defRPr/>
            </a:pPr>
            <a:r>
              <a:rPr lang="en-US" sz="2800" b="1" dirty="0"/>
              <a:t>Step 3.</a:t>
            </a:r>
            <a:r>
              <a:rPr lang="en-US" sz="2800" dirty="0"/>
              <a:t> Simulate many repetitions. Ten digits simulate 10 tosses, so looking at 10 consecutive digits in Table A simulates one repetition. Keep track of whether or not the event we want (a run of three heads or three tails) occurs on each repetition. </a:t>
            </a:r>
          </a:p>
          <a:p>
            <a:pPr fontAlgn="auto">
              <a:spcBef>
                <a:spcPts val="0"/>
              </a:spcBef>
              <a:spcAft>
                <a:spcPts val="0"/>
              </a:spcAft>
              <a:defRPr/>
            </a:pPr>
            <a:endParaRPr lang="en-US" sz="2800" dirty="0"/>
          </a:p>
          <a:p>
            <a:pPr fontAlgn="auto">
              <a:spcBef>
                <a:spcPts val="0"/>
              </a:spcBef>
              <a:spcAft>
                <a:spcPts val="0"/>
              </a:spcAft>
              <a:defRPr/>
            </a:pPr>
            <a:r>
              <a:rPr lang="en-US" sz="2800" dirty="0"/>
              <a:t>Here are the first three repetitions, starting at line 101 in Table A. </a:t>
            </a:r>
          </a:p>
          <a:p>
            <a:pPr fontAlgn="auto">
              <a:spcBef>
                <a:spcPts val="0"/>
              </a:spcBef>
              <a:spcAft>
                <a:spcPts val="0"/>
              </a:spcAft>
              <a:defRPr/>
            </a:pPr>
            <a:endParaRPr lang="en-US" sz="2800" dirty="0"/>
          </a:p>
          <a:p>
            <a:pPr fontAlgn="auto">
              <a:spcBef>
                <a:spcPts val="0"/>
              </a:spcBef>
              <a:spcAft>
                <a:spcPts val="0"/>
              </a:spcAft>
              <a:defRPr/>
            </a:pPr>
            <a:r>
              <a:rPr lang="en-US" sz="2200" dirty="0"/>
              <a:t>      Repetition 1          Repetition 2                Repetition 3 </a:t>
            </a:r>
          </a:p>
          <a:p>
            <a:pPr fontAlgn="auto">
              <a:spcBef>
                <a:spcPts val="0"/>
              </a:spcBef>
              <a:spcAft>
                <a:spcPts val="0"/>
              </a:spcAft>
              <a:defRPr/>
            </a:pPr>
            <a:r>
              <a:rPr lang="en-US" sz="2500" dirty="0"/>
              <a:t>1 9 2 2 3 9 5 0 3 4  0 5 7 5 6 2 8 7 1 3  9 6 4 0 9 1 2 5 3 1 </a:t>
            </a:r>
          </a:p>
          <a:p>
            <a:pPr fontAlgn="auto">
              <a:spcBef>
                <a:spcPts val="0"/>
              </a:spcBef>
              <a:spcAft>
                <a:spcPts val="0"/>
              </a:spcAft>
              <a:defRPr/>
            </a:pPr>
            <a:r>
              <a:rPr lang="en-US" sz="2200" dirty="0"/>
              <a:t>H </a:t>
            </a:r>
            <a:r>
              <a:rPr lang="en-US" sz="2200" dirty="0" err="1"/>
              <a:t>H</a:t>
            </a:r>
            <a:r>
              <a:rPr lang="en-US" sz="2200" dirty="0"/>
              <a:t> T </a:t>
            </a:r>
            <a:r>
              <a:rPr lang="en-US" sz="2200" dirty="0" err="1"/>
              <a:t>T</a:t>
            </a:r>
            <a:r>
              <a:rPr lang="en-US" sz="2200" dirty="0"/>
              <a:t> </a:t>
            </a:r>
            <a:r>
              <a:rPr lang="en-US" sz="2200" u="sng" dirty="0"/>
              <a:t>H </a:t>
            </a:r>
            <a:r>
              <a:rPr lang="en-US" sz="2200" u="sng" dirty="0" err="1"/>
              <a:t>H</a:t>
            </a:r>
            <a:r>
              <a:rPr lang="en-US" sz="2200" u="sng" dirty="0"/>
              <a:t> </a:t>
            </a:r>
            <a:r>
              <a:rPr lang="en-US" sz="2200" u="sng" dirty="0" err="1"/>
              <a:t>H</a:t>
            </a:r>
            <a:r>
              <a:rPr lang="en-US" sz="2200" dirty="0"/>
              <a:t> T H T  </a:t>
            </a:r>
            <a:r>
              <a:rPr lang="en-US" sz="2200" dirty="0" err="1"/>
              <a:t>T</a:t>
            </a:r>
            <a:r>
              <a:rPr lang="en-US" sz="2200" dirty="0"/>
              <a:t> </a:t>
            </a:r>
            <a:r>
              <a:rPr lang="en-US" sz="2200" u="sng" dirty="0"/>
              <a:t>H </a:t>
            </a:r>
            <a:r>
              <a:rPr lang="en-US" sz="2200" u="sng" dirty="0" err="1"/>
              <a:t>H</a:t>
            </a:r>
            <a:r>
              <a:rPr lang="en-US" sz="2200" u="sng" dirty="0"/>
              <a:t> </a:t>
            </a:r>
            <a:r>
              <a:rPr lang="en-US" sz="2200" u="sng" dirty="0" err="1"/>
              <a:t>H</a:t>
            </a:r>
            <a:r>
              <a:rPr lang="en-US" sz="2200" u="sng" dirty="0"/>
              <a:t> T </a:t>
            </a:r>
            <a:r>
              <a:rPr lang="en-US" sz="2200" u="sng" dirty="0" err="1"/>
              <a:t>T</a:t>
            </a:r>
            <a:r>
              <a:rPr lang="en-US" sz="2200" u="sng" dirty="0"/>
              <a:t> </a:t>
            </a:r>
            <a:r>
              <a:rPr lang="en-US" sz="2200" u="sng" dirty="0" err="1"/>
              <a:t>T</a:t>
            </a:r>
            <a:r>
              <a:rPr lang="en-US" sz="2200" dirty="0"/>
              <a:t> </a:t>
            </a:r>
            <a:r>
              <a:rPr lang="en-US" sz="2200" u="sng" dirty="0"/>
              <a:t>H </a:t>
            </a:r>
            <a:r>
              <a:rPr lang="en-US" sz="2200" u="sng" dirty="0" err="1"/>
              <a:t>H</a:t>
            </a:r>
            <a:r>
              <a:rPr lang="en-US" sz="2200" u="sng" dirty="0"/>
              <a:t> </a:t>
            </a:r>
            <a:r>
              <a:rPr lang="en-US" sz="2200" u="sng" dirty="0" err="1"/>
              <a:t>H</a:t>
            </a:r>
            <a:r>
              <a:rPr lang="en-US" sz="2200" dirty="0"/>
              <a:t>   </a:t>
            </a:r>
            <a:r>
              <a:rPr lang="en-US" sz="2200" dirty="0" err="1"/>
              <a:t>H</a:t>
            </a:r>
            <a:r>
              <a:rPr lang="en-US" sz="2200" dirty="0"/>
              <a:t> </a:t>
            </a:r>
            <a:r>
              <a:rPr lang="en-US" sz="2200" u="sng" dirty="0"/>
              <a:t>T </a:t>
            </a:r>
            <a:r>
              <a:rPr lang="en-US" sz="2200" u="sng" dirty="0" err="1"/>
              <a:t>T</a:t>
            </a:r>
            <a:r>
              <a:rPr lang="en-US" sz="2200" u="sng" dirty="0"/>
              <a:t> </a:t>
            </a:r>
            <a:r>
              <a:rPr lang="en-US" sz="2200" u="sng" dirty="0" err="1"/>
              <a:t>T</a:t>
            </a:r>
            <a:r>
              <a:rPr lang="en-US" sz="2200" dirty="0"/>
              <a:t> H </a:t>
            </a:r>
            <a:r>
              <a:rPr lang="en-US" sz="2200" dirty="0" err="1"/>
              <a:t>H</a:t>
            </a:r>
            <a:r>
              <a:rPr lang="en-US" sz="2200" dirty="0"/>
              <a:t> T </a:t>
            </a:r>
            <a:r>
              <a:rPr lang="en-US" sz="2200" u="sng" dirty="0"/>
              <a:t>H </a:t>
            </a:r>
            <a:r>
              <a:rPr lang="en-US" sz="2200" u="sng" dirty="0" err="1"/>
              <a:t>H</a:t>
            </a:r>
            <a:r>
              <a:rPr lang="en-US" sz="2200" u="sng" dirty="0"/>
              <a:t> </a:t>
            </a:r>
            <a:r>
              <a:rPr lang="en-US" sz="2200" u="sng" dirty="0" err="1"/>
              <a:t>H</a:t>
            </a:r>
            <a:r>
              <a:rPr lang="en-US" sz="2200" u="sng" dirty="0"/>
              <a:t> </a:t>
            </a:r>
          </a:p>
          <a:p>
            <a:pPr fontAlgn="auto">
              <a:spcBef>
                <a:spcPts val="0"/>
              </a:spcBef>
              <a:spcAft>
                <a:spcPts val="0"/>
              </a:spcAft>
              <a:defRPr/>
            </a:pPr>
            <a:r>
              <a:rPr lang="en-US" sz="2200" dirty="0"/>
              <a:t>YES                           </a:t>
            </a:r>
            <a:r>
              <a:rPr lang="en-US" sz="2200" dirty="0" err="1"/>
              <a:t>YES</a:t>
            </a:r>
            <a:r>
              <a:rPr lang="en-US" sz="2200" dirty="0"/>
              <a:t>                           </a:t>
            </a:r>
            <a:r>
              <a:rPr lang="en-US" sz="2200" dirty="0" err="1"/>
              <a:t>YES</a:t>
            </a:r>
            <a:endParaRPr lang="en-US" sz="2200" dirty="0">
              <a:latin typeface="+mj-lt"/>
            </a:endParaRPr>
          </a:p>
        </p:txBody>
      </p:sp>
    </p:spTree>
    <p:extLst>
      <p:ext uri="{BB962C8B-B14F-4D97-AF65-F5344CB8AC3E}">
        <p14:creationId xmlns:p14="http://schemas.microsoft.com/office/powerpoint/2010/main" val="23020519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Doing a Simulation 4</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097280"/>
                <a:ext cx="8759952" cy="5444054"/>
              </a:xfrm>
              <a:prstGeom prst="rect">
                <a:avLst/>
              </a:prstGeom>
            </p:spPr>
            <p:txBody>
              <a:bodyPr>
                <a:spAutoFit/>
              </a:bodyPr>
              <a:lstStyle/>
              <a:p>
                <a:pPr fontAlgn="auto">
                  <a:spcBef>
                    <a:spcPts val="0"/>
                  </a:spcBef>
                  <a:spcAft>
                    <a:spcPts val="0"/>
                  </a:spcAft>
                  <a:defRPr/>
                </a:pPr>
                <a:r>
                  <a:rPr lang="en-US" sz="2800" dirty="0"/>
                  <a:t>Continuing in Table A, we did 25 repetitions; 23 of them did have a run of 3 or more heads or tails. So we estimate the probability of a run by the proportion </a:t>
                </a:r>
                <a14:m>
                  <m:oMath xmlns:m="http://schemas.openxmlformats.org/officeDocument/2006/math">
                    <m:r>
                      <a:rPr lang="en-US" sz="2800" b="0" i="1" smtClean="0">
                        <a:latin typeface="Cambria Math" panose="02040503050406030204" pitchFamily="18" charset="0"/>
                      </a:rPr>
                      <m:t>𝑝𝑟𝑜𝑝𝑜𝑟𝑡𝑖𝑜𝑛</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23</m:t>
                        </m:r>
                      </m:num>
                      <m:den>
                        <m:r>
                          <a:rPr lang="en-US" sz="2800" b="0" i="1" smtClean="0">
                            <a:latin typeface="Cambria Math" panose="02040503050406030204" pitchFamily="18" charset="0"/>
                          </a:rPr>
                          <m:t>25</m:t>
                        </m:r>
                      </m:den>
                    </m:f>
                    <m:r>
                      <a:rPr lang="en-US" sz="2800" b="0" i="1" smtClean="0">
                        <a:latin typeface="Cambria Math" panose="02040503050406030204" pitchFamily="18" charset="0"/>
                      </a:rPr>
                      <m:t>=0.92.</m:t>
                    </m:r>
                  </m:oMath>
                </a14:m>
                <a:endParaRPr lang="en-US" sz="2800" b="0" dirty="0"/>
              </a:p>
              <a:p>
                <a:pPr fontAlgn="auto">
                  <a:spcBef>
                    <a:spcPts val="0"/>
                  </a:spcBef>
                  <a:spcAft>
                    <a:spcPts val="0"/>
                  </a:spcAft>
                  <a:defRPr/>
                </a:pPr>
                <a:endParaRPr lang="en-US" sz="2800" dirty="0"/>
              </a:p>
              <a:p>
                <a:pPr fontAlgn="auto">
                  <a:spcBef>
                    <a:spcPts val="0"/>
                  </a:spcBef>
                  <a:spcAft>
                    <a:spcPts val="0"/>
                  </a:spcAft>
                  <a:defRPr/>
                </a:pPr>
                <a:r>
                  <a:rPr lang="en-US" sz="2800" dirty="0"/>
                  <a:t>Twenty-five repetitions are not enough to be confident that our estimate is accurate. We can have a computer to do many thousands of repetitions. </a:t>
                </a:r>
              </a:p>
              <a:p>
                <a:pPr fontAlgn="auto">
                  <a:spcBef>
                    <a:spcPts val="0"/>
                  </a:spcBef>
                  <a:spcAft>
                    <a:spcPts val="0"/>
                  </a:spcAft>
                  <a:defRPr/>
                </a:pPr>
                <a:endParaRPr lang="en-US" sz="2800" dirty="0"/>
              </a:p>
              <a:p>
                <a:pPr fontAlgn="auto">
                  <a:spcBef>
                    <a:spcPts val="0"/>
                  </a:spcBef>
                  <a:spcAft>
                    <a:spcPts val="0"/>
                  </a:spcAft>
                  <a:defRPr/>
                </a:pPr>
                <a:r>
                  <a:rPr lang="en-US" sz="2800" dirty="0"/>
                  <a:t>A long simulation (or hard mathematics) finds that the true probability is about 0.826, so even our small simulation didn’t do too badly.</a:t>
                </a:r>
                <a:endParaRPr lang="en-US" sz="22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097280"/>
                <a:ext cx="8759952" cy="5444054"/>
              </a:xfrm>
              <a:prstGeom prst="rect">
                <a:avLst/>
              </a:prstGeom>
              <a:blipFill>
                <a:blip r:embed="rId3"/>
                <a:stretch>
                  <a:fillRect l="-1461" t="-1120" r="-2436" b="-2128"/>
                </a:stretch>
              </a:blipFill>
            </p:spPr>
            <p:txBody>
              <a:bodyPr/>
              <a:lstStyle/>
              <a:p>
                <a:r>
                  <a:rPr lang="en-US">
                    <a:noFill/>
                  </a:rPr>
                  <a:t> </a:t>
                </a:r>
              </a:p>
            </p:txBody>
          </p:sp>
        </mc:Fallback>
      </mc:AlternateContent>
    </p:spTree>
    <p:extLst>
      <p:ext uri="{BB962C8B-B14F-4D97-AF65-F5344CB8AC3E}">
        <p14:creationId xmlns:p14="http://schemas.microsoft.com/office/powerpoint/2010/main" val="36585126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Simulation Basics 2</a:t>
            </a:r>
            <a:br>
              <a:rPr lang="en-US" sz="3600" b="1" dirty="0">
                <a:solidFill>
                  <a:schemeClr val="accent1"/>
                </a:solidFill>
              </a:rPr>
            </a:br>
            <a:endParaRPr lang="en-US" sz="3600" b="1"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Two random phenomena are </a:t>
            </a:r>
            <a:r>
              <a:rPr lang="en-US" sz="2800" b="1" dirty="0">
                <a:solidFill>
                  <a:srgbClr val="8B0000"/>
                </a:solidFill>
              </a:rPr>
              <a:t>independent</a:t>
            </a:r>
            <a:r>
              <a:rPr lang="en-US" sz="2800" dirty="0"/>
              <a:t> if knowing the outcome of one does not change the probabilities for outcome of the other.</a:t>
            </a:r>
          </a:p>
          <a:p>
            <a:pPr fontAlgn="auto">
              <a:spcBef>
                <a:spcPts val="0"/>
              </a:spcBef>
              <a:spcAft>
                <a:spcPts val="0"/>
              </a:spcAft>
              <a:defRPr/>
            </a:pPr>
            <a:endParaRPr lang="en-US" sz="2800" dirty="0"/>
          </a:p>
          <a:p>
            <a:pPr fontAlgn="auto">
              <a:spcBef>
                <a:spcPts val="0"/>
              </a:spcBef>
              <a:spcAft>
                <a:spcPts val="0"/>
              </a:spcAft>
              <a:defRPr/>
            </a:pPr>
            <a:r>
              <a:rPr lang="en-US" sz="2800" dirty="0"/>
              <a:t>It is plausible that repeated tosses of a coin are independent (the coin has no memory), and observation shows that they are. </a:t>
            </a:r>
          </a:p>
          <a:p>
            <a:pPr fontAlgn="auto">
              <a:spcBef>
                <a:spcPts val="0"/>
              </a:spcBef>
              <a:spcAft>
                <a:spcPts val="0"/>
              </a:spcAft>
              <a:defRPr/>
            </a:pPr>
            <a:endParaRPr lang="en-US" sz="2800" dirty="0"/>
          </a:p>
          <a:p>
            <a:pPr fontAlgn="auto">
              <a:spcBef>
                <a:spcPts val="0"/>
              </a:spcBef>
              <a:spcAft>
                <a:spcPts val="0"/>
              </a:spcAft>
              <a:defRPr/>
            </a:pPr>
            <a:r>
              <a:rPr lang="en-US" sz="2800" dirty="0"/>
              <a:t>Step 2 (assigning digits) rests on the properties of the random digit table. Here are some examples of this step.</a:t>
            </a:r>
            <a:endParaRPr lang="en-US" sz="2800" dirty="0">
              <a:latin typeface="+mj-lt"/>
            </a:endParaRPr>
          </a:p>
        </p:txBody>
      </p:sp>
    </p:spTree>
    <p:extLst>
      <p:ext uri="{BB962C8B-B14F-4D97-AF65-F5344CB8AC3E}">
        <p14:creationId xmlns:p14="http://schemas.microsoft.com/office/powerpoint/2010/main" val="31517179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Assigning Digits for Simulation 1</a:t>
            </a:r>
            <a:endParaRPr lang="en-US" sz="3600" dirty="0"/>
          </a:p>
        </p:txBody>
      </p:sp>
      <p:sp>
        <p:nvSpPr>
          <p:cNvPr id="8" name="Rectangle 7"/>
          <p:cNvSpPr/>
          <p:nvPr/>
        </p:nvSpPr>
        <p:spPr>
          <a:xfrm>
            <a:off x="301752" y="1737360"/>
            <a:ext cx="8759952" cy="4154984"/>
          </a:xfrm>
          <a:prstGeom prst="rect">
            <a:avLst/>
          </a:prstGeom>
        </p:spPr>
        <p:txBody>
          <a:bodyPr>
            <a:spAutoFit/>
          </a:bodyPr>
          <a:lstStyle/>
          <a:p>
            <a:pPr fontAlgn="auto">
              <a:spcBef>
                <a:spcPts val="0"/>
              </a:spcBef>
              <a:spcAft>
                <a:spcPts val="0"/>
              </a:spcAft>
              <a:defRPr/>
            </a:pPr>
            <a:r>
              <a:rPr lang="en-US" sz="2400" dirty="0"/>
              <a:t>In the United States, the Age Discrimination Employment Act (ADEA) forbids age discrimination against people who are age 40 and over. </a:t>
            </a:r>
          </a:p>
          <a:p>
            <a:pPr fontAlgn="auto">
              <a:spcBef>
                <a:spcPts val="0"/>
              </a:spcBef>
              <a:spcAft>
                <a:spcPts val="0"/>
              </a:spcAft>
              <a:defRPr/>
            </a:pPr>
            <a:endParaRPr lang="en-US" sz="2400" dirty="0"/>
          </a:p>
          <a:p>
            <a:pPr fontAlgn="auto">
              <a:spcBef>
                <a:spcPts val="0"/>
              </a:spcBef>
              <a:spcAft>
                <a:spcPts val="0"/>
              </a:spcAft>
              <a:defRPr/>
            </a:pPr>
            <a:r>
              <a:rPr lang="en-US" sz="2400" dirty="0"/>
              <a:t>Terminating an “unusually” large proportion of employees age 40 and over can trigger legal action. </a:t>
            </a:r>
          </a:p>
          <a:p>
            <a:pPr fontAlgn="auto">
              <a:spcBef>
                <a:spcPts val="0"/>
              </a:spcBef>
              <a:spcAft>
                <a:spcPts val="0"/>
              </a:spcAft>
              <a:defRPr/>
            </a:pPr>
            <a:endParaRPr lang="en-US" sz="2400" dirty="0"/>
          </a:p>
          <a:p>
            <a:pPr fontAlgn="auto">
              <a:spcBef>
                <a:spcPts val="0"/>
              </a:spcBef>
              <a:spcAft>
                <a:spcPts val="0"/>
              </a:spcAft>
              <a:defRPr/>
            </a:pPr>
            <a:r>
              <a:rPr lang="en-US" sz="2400" dirty="0"/>
              <a:t>Simulation can help determine what might be an “unusual” pattern of terminations. </a:t>
            </a:r>
          </a:p>
          <a:p>
            <a:pPr fontAlgn="auto">
              <a:spcBef>
                <a:spcPts val="0"/>
              </a:spcBef>
              <a:spcAft>
                <a:spcPts val="0"/>
              </a:spcAft>
              <a:defRPr/>
            </a:pPr>
            <a:endParaRPr lang="en-US" sz="2400" dirty="0"/>
          </a:p>
          <a:p>
            <a:pPr fontAlgn="auto">
              <a:spcBef>
                <a:spcPts val="0"/>
              </a:spcBef>
              <a:spcAft>
                <a:spcPts val="0"/>
              </a:spcAft>
              <a:defRPr/>
            </a:pPr>
            <a:r>
              <a:rPr lang="en-US" sz="2400" dirty="0"/>
              <a:t>How might we set up such a simulation? </a:t>
            </a:r>
            <a:endParaRPr lang="en-US" sz="2400" dirty="0">
              <a:latin typeface="+mj-lt"/>
            </a:endParaRPr>
          </a:p>
        </p:txBody>
      </p:sp>
    </p:spTree>
    <p:extLst>
      <p:ext uri="{BB962C8B-B14F-4D97-AF65-F5344CB8AC3E}">
        <p14:creationId xmlns:p14="http://schemas.microsoft.com/office/powerpoint/2010/main" val="37712304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Assigning Digits for Simulation 2</a:t>
            </a:r>
            <a:endParaRPr lang="en-US" sz="3600" dirty="0"/>
          </a:p>
        </p:txBody>
      </p:sp>
      <p:sp>
        <p:nvSpPr>
          <p:cNvPr id="8" name="Rectangle 7"/>
          <p:cNvSpPr/>
          <p:nvPr/>
        </p:nvSpPr>
        <p:spPr>
          <a:xfrm>
            <a:off x="301752" y="1737360"/>
            <a:ext cx="8759952" cy="4154984"/>
          </a:xfrm>
          <a:prstGeom prst="rect">
            <a:avLst/>
          </a:prstGeom>
        </p:spPr>
        <p:txBody>
          <a:bodyPr>
            <a:spAutoFit/>
          </a:bodyPr>
          <a:lstStyle/>
          <a:p>
            <a:pPr marL="576263" indent="-576263" fontAlgn="auto">
              <a:spcBef>
                <a:spcPts val="0"/>
              </a:spcBef>
              <a:spcAft>
                <a:spcPts val="0"/>
              </a:spcAft>
              <a:defRPr/>
            </a:pPr>
            <a:r>
              <a:rPr lang="en-US" sz="2400" dirty="0"/>
              <a:t>(a)	Choose one employee at random from a group of which 40% are age 40 and over. One digit simulates one employee: </a:t>
            </a:r>
          </a:p>
          <a:p>
            <a:pPr marL="688975" indent="-688975" fontAlgn="auto">
              <a:spcBef>
                <a:spcPts val="0"/>
              </a:spcBef>
              <a:spcAft>
                <a:spcPts val="0"/>
              </a:spcAft>
              <a:defRPr/>
            </a:pPr>
            <a:r>
              <a:rPr lang="en-US" sz="2400" dirty="0"/>
              <a:t>	0, 1, 2, 3 = age 40 and over </a:t>
            </a:r>
          </a:p>
          <a:p>
            <a:pPr marL="688975" indent="-688975" fontAlgn="auto">
              <a:spcBef>
                <a:spcPts val="0"/>
              </a:spcBef>
              <a:spcAft>
                <a:spcPts val="0"/>
              </a:spcAft>
              <a:defRPr/>
            </a:pPr>
            <a:r>
              <a:rPr lang="en-US" sz="2400" dirty="0"/>
              <a:t>	4, 5, 6, 7, 8, 9 = under age 40 </a:t>
            </a:r>
          </a:p>
          <a:p>
            <a:pPr marL="463550" indent="-463550" fontAlgn="auto">
              <a:spcBef>
                <a:spcPts val="0"/>
              </a:spcBef>
              <a:spcAft>
                <a:spcPts val="0"/>
              </a:spcAft>
              <a:buAutoNum type="alphaLcParenBoth"/>
              <a:defRPr/>
            </a:pPr>
            <a:endParaRPr lang="en-US" sz="2400" dirty="0"/>
          </a:p>
          <a:p>
            <a:pPr marL="576263" indent="-576263" fontAlgn="auto">
              <a:spcBef>
                <a:spcPts val="0"/>
              </a:spcBef>
              <a:spcAft>
                <a:spcPts val="0"/>
              </a:spcAft>
              <a:defRPr/>
            </a:pPr>
            <a:r>
              <a:rPr lang="en-US" sz="2400" dirty="0"/>
              <a:t>(b) Choose one employee at random from a group of which 43% are age 40 and over. Now two digits simulate one person: </a:t>
            </a:r>
          </a:p>
          <a:p>
            <a:pPr fontAlgn="auto">
              <a:spcBef>
                <a:spcPts val="0"/>
              </a:spcBef>
              <a:spcAft>
                <a:spcPts val="0"/>
              </a:spcAft>
              <a:defRPr/>
            </a:pPr>
            <a:r>
              <a:rPr lang="en-US" sz="2400" dirty="0"/>
              <a:t>	00, 01, 02, . . . , 42 = age 40 and over </a:t>
            </a:r>
          </a:p>
          <a:p>
            <a:pPr fontAlgn="auto">
              <a:spcBef>
                <a:spcPts val="0"/>
              </a:spcBef>
              <a:spcAft>
                <a:spcPts val="0"/>
              </a:spcAft>
              <a:defRPr/>
            </a:pPr>
            <a:r>
              <a:rPr lang="en-US" sz="2400" dirty="0"/>
              <a:t>	43, 74, 75, . . . , 99 = under age 40 </a:t>
            </a:r>
          </a:p>
        </p:txBody>
      </p:sp>
    </p:spTree>
    <p:extLst>
      <p:ext uri="{BB962C8B-B14F-4D97-AF65-F5344CB8AC3E}">
        <p14:creationId xmlns:p14="http://schemas.microsoft.com/office/powerpoint/2010/main" val="2029415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Simulation 1</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In a horse race, it is advantageous to have a starting position that is near the inside of the track. </a:t>
            </a:r>
          </a:p>
          <a:p>
            <a:pPr fontAlgn="auto">
              <a:spcBef>
                <a:spcPts val="0"/>
              </a:spcBef>
              <a:spcAft>
                <a:spcPts val="0"/>
              </a:spcAft>
              <a:defRPr/>
            </a:pPr>
            <a:endParaRPr lang="en-US" sz="2800" dirty="0"/>
          </a:p>
          <a:p>
            <a:pPr fontAlgn="auto">
              <a:spcBef>
                <a:spcPts val="0"/>
              </a:spcBef>
              <a:spcAft>
                <a:spcPts val="0"/>
              </a:spcAft>
              <a:defRPr/>
            </a:pPr>
            <a:r>
              <a:rPr lang="en-US" sz="2800" dirty="0"/>
              <a:t>To ensure fairness, starting position is determined by a random draw before the race. All positions are equally likely. </a:t>
            </a:r>
          </a:p>
          <a:p>
            <a:pPr fontAlgn="auto">
              <a:spcBef>
                <a:spcPts val="0"/>
              </a:spcBef>
              <a:spcAft>
                <a:spcPts val="0"/>
              </a:spcAft>
              <a:defRPr/>
            </a:pPr>
            <a:endParaRPr lang="en-US" sz="2800" dirty="0"/>
          </a:p>
          <a:p>
            <a:pPr fontAlgn="auto">
              <a:spcBef>
                <a:spcPts val="0"/>
              </a:spcBef>
              <a:spcAft>
                <a:spcPts val="0"/>
              </a:spcAft>
              <a:defRPr/>
            </a:pPr>
            <a:r>
              <a:rPr lang="en-US" sz="2800" dirty="0"/>
              <a:t>During the summer and autumn of 2007, the members of the Ohio Racing Commission noticed that one trainer appeared to have an unusually good run of luck. </a:t>
            </a:r>
            <a:endParaRPr lang="en-US" sz="28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Assigning Digits for Simulation 3</a:t>
            </a:r>
            <a:endParaRPr lang="en-US" sz="3600" dirty="0"/>
          </a:p>
        </p:txBody>
      </p:sp>
      <p:sp>
        <p:nvSpPr>
          <p:cNvPr id="8" name="Rectangle 7"/>
          <p:cNvSpPr/>
          <p:nvPr/>
        </p:nvSpPr>
        <p:spPr>
          <a:xfrm>
            <a:off x="301752" y="1737360"/>
            <a:ext cx="8759952" cy="3785652"/>
          </a:xfrm>
          <a:prstGeom prst="rect">
            <a:avLst/>
          </a:prstGeom>
        </p:spPr>
        <p:txBody>
          <a:bodyPr>
            <a:spAutoFit/>
          </a:bodyPr>
          <a:lstStyle/>
          <a:p>
            <a:pPr marL="576263" indent="-576263" fontAlgn="auto">
              <a:spcBef>
                <a:spcPts val="0"/>
              </a:spcBef>
              <a:spcAft>
                <a:spcPts val="0"/>
              </a:spcAft>
              <a:defRPr/>
            </a:pPr>
            <a:r>
              <a:rPr lang="en-US" sz="2400" dirty="0"/>
              <a:t>(c) 	Choose one employee at random from a group of which 30% are age 40 and over and have no plans to retire, 10% are age 40 and over and plan to retire in the next few months, and 60% are under age 40. There are now three possible outcomes, but the principle is the same. One digit simulates one person: </a:t>
            </a:r>
          </a:p>
          <a:p>
            <a:pPr marL="914400" indent="-914400" fontAlgn="auto">
              <a:spcBef>
                <a:spcPts val="0"/>
              </a:spcBef>
              <a:spcAft>
                <a:spcPts val="0"/>
              </a:spcAft>
              <a:defRPr/>
            </a:pPr>
            <a:r>
              <a:rPr lang="en-US" sz="2400" dirty="0"/>
              <a:t>	0, 1, 2 = age 40 and over and have no plans to retire </a:t>
            </a:r>
          </a:p>
          <a:p>
            <a:pPr marL="914400" indent="-914400" fontAlgn="auto">
              <a:spcBef>
                <a:spcPts val="0"/>
              </a:spcBef>
              <a:spcAft>
                <a:spcPts val="0"/>
              </a:spcAft>
              <a:defRPr/>
            </a:pPr>
            <a:r>
              <a:rPr lang="en-US" sz="2400" dirty="0"/>
              <a:t>	3 = age 40 and over and plan to retire in the next few months </a:t>
            </a:r>
          </a:p>
          <a:p>
            <a:pPr marL="914400" indent="-914400" fontAlgn="auto">
              <a:spcBef>
                <a:spcPts val="0"/>
              </a:spcBef>
              <a:spcAft>
                <a:spcPts val="0"/>
              </a:spcAft>
              <a:defRPr/>
            </a:pPr>
            <a:r>
              <a:rPr lang="en-US" sz="2400" dirty="0"/>
              <a:t>	4, 5, 6, 7, 8, 9 = under age 40 </a:t>
            </a:r>
            <a:endParaRPr lang="en-US" sz="2400" dirty="0">
              <a:latin typeface="+mj-lt"/>
            </a:endParaRPr>
          </a:p>
        </p:txBody>
      </p:sp>
    </p:spTree>
    <p:extLst>
      <p:ext uri="{BB962C8B-B14F-4D97-AF65-F5344CB8AC3E}">
        <p14:creationId xmlns:p14="http://schemas.microsoft.com/office/powerpoint/2010/main" val="6551555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Independence 1</a:t>
            </a:r>
            <a:br>
              <a:rPr lang="en-US" sz="3600" b="1" dirty="0">
                <a:solidFill>
                  <a:schemeClr val="accent1"/>
                </a:solidFill>
              </a:rPr>
            </a:br>
            <a:endParaRPr lang="en-US" sz="3600" dirty="0"/>
          </a:p>
        </p:txBody>
      </p:sp>
      <p:sp>
        <p:nvSpPr>
          <p:cNvPr id="8" name="Rectangle 7"/>
          <p:cNvSpPr/>
          <p:nvPr/>
        </p:nvSpPr>
        <p:spPr>
          <a:xfrm>
            <a:off x="301752" y="1280160"/>
            <a:ext cx="8759952" cy="5016758"/>
          </a:xfrm>
          <a:prstGeom prst="rect">
            <a:avLst/>
          </a:prstGeom>
        </p:spPr>
        <p:txBody>
          <a:bodyPr>
            <a:spAutoFit/>
          </a:bodyPr>
          <a:lstStyle/>
          <a:p>
            <a:pPr fontAlgn="auto">
              <a:spcBef>
                <a:spcPts val="0"/>
              </a:spcBef>
              <a:spcAft>
                <a:spcPts val="0"/>
              </a:spcAft>
              <a:defRPr/>
            </a:pPr>
            <a:r>
              <a:rPr lang="en-US" sz="2800" dirty="0"/>
              <a:t>Independence can be verified only by observing many repetitions of random phenomena. </a:t>
            </a:r>
          </a:p>
          <a:p>
            <a:pPr fontAlgn="auto">
              <a:spcBef>
                <a:spcPts val="0"/>
              </a:spcBef>
              <a:spcAft>
                <a:spcPts val="0"/>
              </a:spcAft>
              <a:defRPr/>
            </a:pPr>
            <a:endParaRPr lang="en-US" sz="2000" dirty="0"/>
          </a:p>
          <a:p>
            <a:pPr fontAlgn="auto">
              <a:spcBef>
                <a:spcPts val="0"/>
              </a:spcBef>
              <a:spcAft>
                <a:spcPts val="0"/>
              </a:spcAft>
              <a:defRPr/>
            </a:pPr>
            <a:r>
              <a:rPr lang="en-US" sz="2800" dirty="0"/>
              <a:t>But it is probably more accurate to say that a lack of independence can be verified only by observing many repetitions of random phenomena. </a:t>
            </a:r>
          </a:p>
          <a:p>
            <a:pPr fontAlgn="auto">
              <a:spcBef>
                <a:spcPts val="0"/>
              </a:spcBef>
              <a:spcAft>
                <a:spcPts val="0"/>
              </a:spcAft>
              <a:defRPr/>
            </a:pPr>
            <a:endParaRPr lang="en-US" sz="2000" dirty="0"/>
          </a:p>
          <a:p>
            <a:pPr fontAlgn="auto">
              <a:spcBef>
                <a:spcPts val="0"/>
              </a:spcBef>
              <a:spcAft>
                <a:spcPts val="0"/>
              </a:spcAft>
              <a:defRPr/>
            </a:pPr>
            <a:r>
              <a:rPr lang="en-US" sz="2800" dirty="0"/>
              <a:t>How does one recognize that two random phenomena are not independent? </a:t>
            </a:r>
          </a:p>
          <a:p>
            <a:pPr fontAlgn="auto">
              <a:spcBef>
                <a:spcPts val="0"/>
              </a:spcBef>
              <a:spcAft>
                <a:spcPts val="0"/>
              </a:spcAft>
              <a:defRPr/>
            </a:pPr>
            <a:endParaRPr lang="en-US" sz="2000" dirty="0"/>
          </a:p>
          <a:p>
            <a:pPr fontAlgn="auto">
              <a:spcBef>
                <a:spcPts val="0"/>
              </a:spcBef>
              <a:spcAft>
                <a:spcPts val="0"/>
              </a:spcAft>
              <a:defRPr/>
            </a:pPr>
            <a:r>
              <a:rPr lang="en-US" sz="2800" dirty="0"/>
              <a:t>One approach might be to apply the definition of “independence.”</a:t>
            </a:r>
            <a:endParaRPr lang="en-US" sz="2200" dirty="0">
              <a:latin typeface="+mj-lt"/>
            </a:endParaRPr>
          </a:p>
        </p:txBody>
      </p:sp>
    </p:spTree>
    <p:extLst>
      <p:ext uri="{BB962C8B-B14F-4D97-AF65-F5344CB8AC3E}">
        <p14:creationId xmlns:p14="http://schemas.microsoft.com/office/powerpoint/2010/main" val="367676360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Independence 2</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For a sequence of tosses of a fair coin, one could compute the proportion of times in the sequence that a toss is followed by the same outcome: in other words, the frequency with which a head is followed by a head or a tail is followed by a tail. </a:t>
            </a:r>
          </a:p>
          <a:p>
            <a:pPr fontAlgn="auto">
              <a:spcBef>
                <a:spcPts val="0"/>
              </a:spcBef>
              <a:spcAft>
                <a:spcPts val="0"/>
              </a:spcAft>
              <a:defRPr/>
            </a:pPr>
            <a:endParaRPr lang="en-US" sz="2000" dirty="0"/>
          </a:p>
          <a:p>
            <a:pPr fontAlgn="auto">
              <a:spcBef>
                <a:spcPts val="0"/>
              </a:spcBef>
              <a:spcAft>
                <a:spcPts val="0"/>
              </a:spcAft>
              <a:defRPr/>
            </a:pPr>
            <a:r>
              <a:rPr lang="en-US" sz="2800" dirty="0"/>
              <a:t>This proportion should be close to 0.5 if tosses are independent (knowing the outcome of one toss does not change the probabilities for outcomes of the next) and if many tosses have been observed.</a:t>
            </a:r>
            <a:endParaRPr lang="en-US" sz="2200" dirty="0">
              <a:latin typeface="+mj-lt"/>
            </a:endParaRPr>
          </a:p>
        </p:txBody>
      </p:sp>
    </p:spTree>
    <p:extLst>
      <p:ext uri="{BB962C8B-B14F-4D97-AF65-F5344CB8AC3E}">
        <p14:creationId xmlns:p14="http://schemas.microsoft.com/office/powerpoint/2010/main" val="29545805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Independence 3</a:t>
            </a:r>
            <a:br>
              <a:rPr lang="en-US" sz="3600" b="1" dirty="0">
                <a:solidFill>
                  <a:schemeClr val="accent1"/>
                </a:solidFill>
              </a:rPr>
            </a:br>
            <a:endParaRPr lang="en-US" sz="3600" dirty="0"/>
          </a:p>
        </p:txBody>
      </p:sp>
      <p:sp>
        <p:nvSpPr>
          <p:cNvPr id="8" name="Rectangle 7"/>
          <p:cNvSpPr/>
          <p:nvPr/>
        </p:nvSpPr>
        <p:spPr>
          <a:xfrm>
            <a:off x="301752" y="1280160"/>
            <a:ext cx="8759952" cy="5016758"/>
          </a:xfrm>
          <a:prstGeom prst="rect">
            <a:avLst/>
          </a:prstGeom>
        </p:spPr>
        <p:txBody>
          <a:bodyPr>
            <a:spAutoFit/>
          </a:bodyPr>
          <a:lstStyle/>
          <a:p>
            <a:pPr fontAlgn="auto">
              <a:spcBef>
                <a:spcPts val="0"/>
              </a:spcBef>
              <a:spcAft>
                <a:spcPts val="0"/>
              </a:spcAft>
              <a:defRPr/>
            </a:pPr>
            <a:r>
              <a:rPr lang="en-US" sz="2800" dirty="0"/>
              <a:t>Another method for assessing independence is based on the concept of correlation, which we discussed in Chapter 14. </a:t>
            </a:r>
          </a:p>
          <a:p>
            <a:pPr fontAlgn="auto">
              <a:spcBef>
                <a:spcPts val="0"/>
              </a:spcBef>
              <a:spcAft>
                <a:spcPts val="0"/>
              </a:spcAft>
              <a:defRPr/>
            </a:pPr>
            <a:endParaRPr lang="en-US" dirty="0"/>
          </a:p>
          <a:p>
            <a:pPr fontAlgn="auto">
              <a:spcBef>
                <a:spcPts val="0"/>
              </a:spcBef>
              <a:spcAft>
                <a:spcPts val="0"/>
              </a:spcAft>
              <a:defRPr/>
            </a:pPr>
            <a:r>
              <a:rPr lang="en-US" sz="2800" dirty="0"/>
              <a:t>If two random phenomena have numerical outcomes, and we observe both phenomena in a sequence of </a:t>
            </a:r>
            <a:r>
              <a:rPr lang="en-US" sz="2800" i="1" dirty="0"/>
              <a:t>n</a:t>
            </a:r>
            <a:r>
              <a:rPr lang="en-US" sz="2800" dirty="0"/>
              <a:t> trials, we can compute the correlation for the resulting data. </a:t>
            </a:r>
          </a:p>
          <a:p>
            <a:pPr fontAlgn="auto">
              <a:spcBef>
                <a:spcPts val="0"/>
              </a:spcBef>
              <a:spcAft>
                <a:spcPts val="0"/>
              </a:spcAft>
              <a:defRPr/>
            </a:pPr>
            <a:endParaRPr lang="en-US" sz="2000" dirty="0"/>
          </a:p>
          <a:p>
            <a:pPr fontAlgn="auto">
              <a:spcBef>
                <a:spcPts val="0"/>
              </a:spcBef>
              <a:spcAft>
                <a:spcPts val="0"/>
              </a:spcAft>
              <a:defRPr/>
            </a:pPr>
            <a:r>
              <a:rPr lang="en-US" sz="2800" dirty="0"/>
              <a:t>If the random phenomena are independent, there will be no straight-line relationship between them, and the correlation should be close to 0. </a:t>
            </a:r>
            <a:endParaRPr lang="en-US" sz="2200" dirty="0">
              <a:latin typeface="+mj-lt"/>
            </a:endParaRPr>
          </a:p>
        </p:txBody>
      </p:sp>
    </p:spTree>
    <p:extLst>
      <p:ext uri="{BB962C8B-B14F-4D97-AF65-F5344CB8AC3E}">
        <p14:creationId xmlns:p14="http://schemas.microsoft.com/office/powerpoint/2010/main" val="38146507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Thinking about Independence 4</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pPr fontAlgn="auto">
              <a:spcBef>
                <a:spcPts val="0"/>
              </a:spcBef>
              <a:spcAft>
                <a:spcPts val="0"/>
              </a:spcAft>
              <a:defRPr/>
            </a:pPr>
            <a:r>
              <a:rPr lang="en-US" sz="2600" dirty="0"/>
              <a:t>It is not necessarily true that two random phenomena are independent if their correlation is 0. </a:t>
            </a:r>
          </a:p>
          <a:p>
            <a:pPr fontAlgn="auto">
              <a:spcBef>
                <a:spcPts val="0"/>
              </a:spcBef>
              <a:spcAft>
                <a:spcPts val="0"/>
              </a:spcAft>
              <a:defRPr/>
            </a:pPr>
            <a:endParaRPr lang="en-US" sz="2600" dirty="0"/>
          </a:p>
          <a:p>
            <a:pPr fontAlgn="auto">
              <a:spcBef>
                <a:spcPts val="0"/>
              </a:spcBef>
              <a:spcAft>
                <a:spcPts val="0"/>
              </a:spcAft>
              <a:defRPr/>
            </a:pPr>
            <a:r>
              <a:rPr lang="en-US" sz="2600" dirty="0"/>
              <a:t>Independence implies no relationship at all, but correlation measures the strength of only a straight-line relationship. </a:t>
            </a:r>
          </a:p>
          <a:p>
            <a:pPr fontAlgn="auto">
              <a:spcBef>
                <a:spcPts val="0"/>
              </a:spcBef>
              <a:spcAft>
                <a:spcPts val="0"/>
              </a:spcAft>
              <a:defRPr/>
            </a:pPr>
            <a:endParaRPr lang="en-US" sz="2600" dirty="0"/>
          </a:p>
          <a:p>
            <a:pPr fontAlgn="auto">
              <a:spcBef>
                <a:spcPts val="0"/>
              </a:spcBef>
              <a:spcAft>
                <a:spcPts val="0"/>
              </a:spcAft>
              <a:defRPr/>
            </a:pPr>
            <a:r>
              <a:rPr lang="en-US" sz="2600" dirty="0"/>
              <a:t>Because independence implies no relationship, we would expect to see no overall pattern in a scatterplot of the data if the variables are independent. </a:t>
            </a:r>
          </a:p>
          <a:p>
            <a:pPr fontAlgn="auto">
              <a:spcBef>
                <a:spcPts val="0"/>
              </a:spcBef>
              <a:spcAft>
                <a:spcPts val="0"/>
              </a:spcAft>
              <a:defRPr/>
            </a:pPr>
            <a:endParaRPr lang="en-US" sz="2600" dirty="0"/>
          </a:p>
          <a:p>
            <a:pPr fontAlgn="auto">
              <a:spcBef>
                <a:spcPts val="0"/>
              </a:spcBef>
              <a:spcAft>
                <a:spcPts val="0"/>
              </a:spcAft>
              <a:defRPr/>
            </a:pPr>
            <a:r>
              <a:rPr lang="en-US" sz="2600" dirty="0"/>
              <a:t>Looking at scatterplots is another method for determining if independence is lacking.</a:t>
            </a:r>
            <a:endParaRPr lang="en-US" sz="2600" dirty="0">
              <a:latin typeface="+mj-lt"/>
            </a:endParaRPr>
          </a:p>
        </p:txBody>
      </p:sp>
    </p:spTree>
    <p:extLst>
      <p:ext uri="{BB962C8B-B14F-4D97-AF65-F5344CB8AC3E}">
        <p14:creationId xmlns:p14="http://schemas.microsoft.com/office/powerpoint/2010/main" val="7682916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More Elaborate Simulations 1</a:t>
            </a:r>
            <a:br>
              <a:rPr lang="en-US" sz="3600" b="1" dirty="0">
                <a:solidFill>
                  <a:schemeClr val="accent1"/>
                </a:solidFill>
              </a:rPr>
            </a:br>
            <a:endParaRPr lang="en-US" sz="3600" dirty="0"/>
          </a:p>
        </p:txBody>
      </p:sp>
      <p:sp>
        <p:nvSpPr>
          <p:cNvPr id="8" name="Rectangle 7"/>
          <p:cNvSpPr/>
          <p:nvPr/>
        </p:nvSpPr>
        <p:spPr>
          <a:xfrm>
            <a:off x="301752" y="1280160"/>
            <a:ext cx="8759952" cy="4493538"/>
          </a:xfrm>
          <a:prstGeom prst="rect">
            <a:avLst/>
          </a:prstGeom>
        </p:spPr>
        <p:txBody>
          <a:bodyPr>
            <a:spAutoFit/>
          </a:bodyPr>
          <a:lstStyle/>
          <a:p>
            <a:pPr fontAlgn="auto">
              <a:spcBef>
                <a:spcPts val="0"/>
              </a:spcBef>
              <a:spcAft>
                <a:spcPts val="0"/>
              </a:spcAft>
              <a:defRPr/>
            </a:pPr>
            <a:r>
              <a:rPr lang="en-US" sz="2600" dirty="0"/>
              <a:t>The building and simulation of random models constitute a powerful tool of contemporary science, yet a tool that can be understood without advanced mathematics. </a:t>
            </a:r>
          </a:p>
          <a:p>
            <a:pPr fontAlgn="auto">
              <a:spcBef>
                <a:spcPts val="0"/>
              </a:spcBef>
              <a:spcAft>
                <a:spcPts val="0"/>
              </a:spcAft>
              <a:defRPr/>
            </a:pPr>
            <a:endParaRPr lang="en-US" sz="2600" dirty="0"/>
          </a:p>
          <a:p>
            <a:pPr fontAlgn="auto">
              <a:spcBef>
                <a:spcPts val="0"/>
              </a:spcBef>
              <a:spcAft>
                <a:spcPts val="0"/>
              </a:spcAft>
              <a:defRPr/>
            </a:pPr>
            <a:r>
              <a:rPr lang="en-US" sz="2600" dirty="0"/>
              <a:t>Having in mind these two goals of understanding simulation for itself and understanding simulation to understand probability, let us look at two more elaborate examples. </a:t>
            </a:r>
          </a:p>
          <a:p>
            <a:pPr fontAlgn="auto">
              <a:spcBef>
                <a:spcPts val="0"/>
              </a:spcBef>
              <a:spcAft>
                <a:spcPts val="0"/>
              </a:spcAft>
              <a:defRPr/>
            </a:pPr>
            <a:endParaRPr lang="en-US" sz="2600" dirty="0"/>
          </a:p>
          <a:p>
            <a:pPr fontAlgn="auto">
              <a:spcBef>
                <a:spcPts val="0"/>
              </a:spcBef>
              <a:spcAft>
                <a:spcPts val="0"/>
              </a:spcAft>
              <a:defRPr/>
            </a:pPr>
            <a:r>
              <a:rPr lang="en-US" sz="2600" dirty="0"/>
              <a:t>The first still has independent trials, but there is no longer a fixed number of trials as there was when we tossed a coin 10 times.</a:t>
            </a:r>
            <a:endParaRPr lang="en-US" sz="2600" dirty="0">
              <a:latin typeface="+mj-lt"/>
            </a:endParaRPr>
          </a:p>
        </p:txBody>
      </p:sp>
    </p:spTree>
    <p:extLst>
      <p:ext uri="{BB962C8B-B14F-4D97-AF65-F5344CB8AC3E}">
        <p14:creationId xmlns:p14="http://schemas.microsoft.com/office/powerpoint/2010/main" val="37919388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We Want a Girl 1</a:t>
            </a:r>
            <a:br>
              <a:rPr lang="en-US" sz="3600" b="1" dirty="0">
                <a:solidFill>
                  <a:schemeClr val="accent1"/>
                </a:solidFill>
              </a:rPr>
            </a:br>
            <a:endParaRPr lang="en-US" sz="3600" dirty="0"/>
          </a:p>
        </p:txBody>
      </p:sp>
      <p:sp>
        <p:nvSpPr>
          <p:cNvPr id="8" name="Rectangle 7"/>
          <p:cNvSpPr/>
          <p:nvPr/>
        </p:nvSpPr>
        <p:spPr>
          <a:xfrm>
            <a:off x="301752" y="1463040"/>
            <a:ext cx="8759952" cy="3724096"/>
          </a:xfrm>
          <a:prstGeom prst="rect">
            <a:avLst/>
          </a:prstGeom>
        </p:spPr>
        <p:txBody>
          <a:bodyPr>
            <a:spAutoFit/>
          </a:bodyPr>
          <a:lstStyle/>
          <a:p>
            <a:pPr fontAlgn="auto">
              <a:spcBef>
                <a:spcPts val="0"/>
              </a:spcBef>
              <a:spcAft>
                <a:spcPts val="0"/>
              </a:spcAft>
              <a:defRPr/>
            </a:pPr>
            <a:r>
              <a:rPr lang="en-US" sz="2400" dirty="0"/>
              <a:t>A couple plan to have children until they have a girl or until they have three children, whichever comes first. What is the probability that they will have a girl among their children? </a:t>
            </a:r>
          </a:p>
          <a:p>
            <a:pPr fontAlgn="auto">
              <a:spcBef>
                <a:spcPts val="0"/>
              </a:spcBef>
              <a:spcAft>
                <a:spcPts val="0"/>
              </a:spcAft>
              <a:defRPr/>
            </a:pPr>
            <a:endParaRPr lang="en-US" sz="2400" dirty="0"/>
          </a:p>
          <a:p>
            <a:pPr fontAlgn="auto">
              <a:spcBef>
                <a:spcPts val="0"/>
              </a:spcBef>
              <a:spcAft>
                <a:spcPts val="1200"/>
              </a:spcAft>
              <a:defRPr/>
            </a:pPr>
            <a:r>
              <a:rPr lang="en-US" sz="2400" b="1" dirty="0"/>
              <a:t>Step 1. </a:t>
            </a:r>
            <a:r>
              <a:rPr lang="en-US" sz="2400" dirty="0"/>
              <a:t>The probability model is like that for coin tossing: </a:t>
            </a:r>
          </a:p>
          <a:p>
            <a:pPr marL="225425" indent="-225425" fontAlgn="auto">
              <a:spcBef>
                <a:spcPts val="0"/>
              </a:spcBef>
              <a:spcAft>
                <a:spcPts val="1200"/>
              </a:spcAft>
              <a:defRPr/>
            </a:pPr>
            <a:r>
              <a:rPr lang="en-US" sz="2400" dirty="0"/>
              <a:t>• Each child has probability 0.49 of being a girl and 0.51 of being a boy. (Yes, more boys than girls are born. Boys have higher infant mortality, so the sexes even out soon.) </a:t>
            </a:r>
          </a:p>
          <a:p>
            <a:pPr marL="225425" indent="-225425" fontAlgn="auto">
              <a:spcBef>
                <a:spcPts val="0"/>
              </a:spcBef>
              <a:spcAft>
                <a:spcPts val="1200"/>
              </a:spcAft>
              <a:defRPr/>
            </a:pPr>
            <a:r>
              <a:rPr lang="en-US" sz="2400" dirty="0"/>
              <a:t>• The sexes of successive children are independent.</a:t>
            </a:r>
            <a:endParaRPr lang="en-US" sz="2000" dirty="0">
              <a:latin typeface="+mj-lt"/>
            </a:endParaRPr>
          </a:p>
        </p:txBody>
      </p:sp>
    </p:spTree>
    <p:extLst>
      <p:ext uri="{BB962C8B-B14F-4D97-AF65-F5344CB8AC3E}">
        <p14:creationId xmlns:p14="http://schemas.microsoft.com/office/powerpoint/2010/main" val="15198274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We Want a Girl 2</a:t>
            </a:r>
            <a:br>
              <a:rPr lang="en-US" sz="3600" b="1" dirty="0">
                <a:solidFill>
                  <a:schemeClr val="accent1"/>
                </a:solidFill>
              </a:rPr>
            </a:br>
            <a:endParaRPr lang="en-US" sz="3600" dirty="0"/>
          </a:p>
        </p:txBody>
      </p:sp>
      <p:sp>
        <p:nvSpPr>
          <p:cNvPr id="8" name="Rectangle 7"/>
          <p:cNvSpPr/>
          <p:nvPr/>
        </p:nvSpPr>
        <p:spPr>
          <a:xfrm>
            <a:off x="301752" y="1463040"/>
            <a:ext cx="8759952" cy="1938992"/>
          </a:xfrm>
          <a:prstGeom prst="rect">
            <a:avLst/>
          </a:prstGeom>
        </p:spPr>
        <p:txBody>
          <a:bodyPr>
            <a:spAutoFit/>
          </a:bodyPr>
          <a:lstStyle/>
          <a:p>
            <a:pPr fontAlgn="auto">
              <a:spcBef>
                <a:spcPts val="0"/>
              </a:spcBef>
              <a:spcAft>
                <a:spcPts val="0"/>
              </a:spcAft>
              <a:defRPr/>
            </a:pPr>
            <a:r>
              <a:rPr lang="en-US" sz="2400" b="1" dirty="0"/>
              <a:t>Step 2.</a:t>
            </a:r>
            <a:r>
              <a:rPr lang="en-US" sz="2400" dirty="0"/>
              <a:t> Two digits simulate the sex of one child. We assign 49 of the 100 pairs to “girl” and the remaining 51 to “boy”: </a:t>
            </a:r>
          </a:p>
          <a:p>
            <a:pPr fontAlgn="auto">
              <a:spcBef>
                <a:spcPts val="0"/>
              </a:spcBef>
              <a:spcAft>
                <a:spcPts val="0"/>
              </a:spcAft>
              <a:defRPr/>
            </a:pPr>
            <a:endParaRPr lang="en-US" sz="2400" dirty="0"/>
          </a:p>
          <a:p>
            <a:pPr fontAlgn="auto">
              <a:spcBef>
                <a:spcPts val="0"/>
              </a:spcBef>
              <a:spcAft>
                <a:spcPts val="0"/>
              </a:spcAft>
              <a:defRPr/>
            </a:pPr>
            <a:r>
              <a:rPr lang="en-US" sz="2400" dirty="0"/>
              <a:t>00, 01, 02, . . . , 48 = girl </a:t>
            </a:r>
          </a:p>
          <a:p>
            <a:pPr fontAlgn="auto">
              <a:spcBef>
                <a:spcPts val="0"/>
              </a:spcBef>
              <a:spcAft>
                <a:spcPts val="0"/>
              </a:spcAft>
              <a:defRPr/>
            </a:pPr>
            <a:r>
              <a:rPr lang="en-US" sz="2400" dirty="0"/>
              <a:t>49, 50, 51, . . . , 99 = boy</a:t>
            </a:r>
            <a:endParaRPr lang="en-US" sz="2000" dirty="0">
              <a:latin typeface="+mj-lt"/>
            </a:endParaRPr>
          </a:p>
        </p:txBody>
      </p:sp>
    </p:spTree>
    <p:extLst>
      <p:ext uri="{BB962C8B-B14F-4D97-AF65-F5344CB8AC3E}">
        <p14:creationId xmlns:p14="http://schemas.microsoft.com/office/powerpoint/2010/main" val="18560391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We Want a Girl 3</a:t>
            </a:r>
            <a:br>
              <a:rPr lang="en-US" sz="3600" b="1" dirty="0">
                <a:solidFill>
                  <a:schemeClr val="accent1"/>
                </a:solidFill>
              </a:rPr>
            </a:br>
            <a:endParaRPr lang="en-US" sz="3600" dirty="0"/>
          </a:p>
        </p:txBody>
      </p:sp>
      <p:sp>
        <p:nvSpPr>
          <p:cNvPr id="8" name="Rectangle 7"/>
          <p:cNvSpPr/>
          <p:nvPr/>
        </p:nvSpPr>
        <p:spPr>
          <a:xfrm>
            <a:off x="301752" y="1463040"/>
            <a:ext cx="8759952" cy="2677656"/>
          </a:xfrm>
          <a:prstGeom prst="rect">
            <a:avLst/>
          </a:prstGeom>
        </p:spPr>
        <p:txBody>
          <a:bodyPr>
            <a:spAutoFit/>
          </a:bodyPr>
          <a:lstStyle/>
          <a:p>
            <a:pPr fontAlgn="auto">
              <a:spcBef>
                <a:spcPts val="0"/>
              </a:spcBef>
              <a:spcAft>
                <a:spcPts val="0"/>
              </a:spcAft>
              <a:defRPr/>
            </a:pPr>
            <a:r>
              <a:rPr lang="en-US" sz="2400" b="1" dirty="0"/>
              <a:t>Step 3. </a:t>
            </a:r>
            <a:r>
              <a:rPr lang="en-US" sz="2400" dirty="0"/>
              <a:t>To simulate one repetition of this childbearing strategy, read pairs of digits from Table A until the couple have either a girl or three children. </a:t>
            </a:r>
          </a:p>
          <a:p>
            <a:pPr fontAlgn="auto">
              <a:spcBef>
                <a:spcPts val="0"/>
              </a:spcBef>
              <a:spcAft>
                <a:spcPts val="0"/>
              </a:spcAft>
              <a:defRPr/>
            </a:pPr>
            <a:endParaRPr lang="en-US" sz="2400" dirty="0"/>
          </a:p>
          <a:p>
            <a:pPr fontAlgn="auto">
              <a:spcBef>
                <a:spcPts val="0"/>
              </a:spcBef>
              <a:spcAft>
                <a:spcPts val="0"/>
              </a:spcAft>
              <a:defRPr/>
            </a:pPr>
            <a:r>
              <a:rPr lang="en-US" sz="2400" dirty="0"/>
              <a:t>The number of pairs needed to simulate one repetition depends on how quickly the couple get a girl. </a:t>
            </a:r>
          </a:p>
          <a:p>
            <a:pPr fontAlgn="auto">
              <a:spcBef>
                <a:spcPts val="0"/>
              </a:spcBef>
              <a:spcAft>
                <a:spcPts val="0"/>
              </a:spcAft>
              <a:defRPr/>
            </a:pPr>
            <a:endParaRPr lang="en-US" sz="2400" dirty="0"/>
          </a:p>
        </p:txBody>
      </p:sp>
    </p:spTree>
    <p:extLst>
      <p:ext uri="{BB962C8B-B14F-4D97-AF65-F5344CB8AC3E}">
        <p14:creationId xmlns:p14="http://schemas.microsoft.com/office/powerpoint/2010/main" val="8264925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We Want a Girl 4</a:t>
            </a:r>
            <a:br>
              <a:rPr lang="en-US" sz="3600" b="1" dirty="0">
                <a:solidFill>
                  <a:schemeClr val="accent1"/>
                </a:solidFill>
              </a:rPr>
            </a:br>
            <a:endParaRPr lang="en-US" sz="3600" dirty="0"/>
          </a:p>
        </p:txBody>
      </p:sp>
      <p:sp>
        <p:nvSpPr>
          <p:cNvPr id="8" name="Rectangle 7"/>
          <p:cNvSpPr/>
          <p:nvPr/>
        </p:nvSpPr>
        <p:spPr>
          <a:xfrm>
            <a:off x="301752" y="1463040"/>
            <a:ext cx="8759952" cy="2308324"/>
          </a:xfrm>
          <a:prstGeom prst="rect">
            <a:avLst/>
          </a:prstGeom>
        </p:spPr>
        <p:txBody>
          <a:bodyPr>
            <a:spAutoFit/>
          </a:bodyPr>
          <a:lstStyle/>
          <a:p>
            <a:pPr fontAlgn="auto">
              <a:spcBef>
                <a:spcPts val="0"/>
              </a:spcBef>
              <a:spcAft>
                <a:spcPts val="0"/>
              </a:spcAft>
              <a:defRPr/>
            </a:pPr>
            <a:r>
              <a:rPr lang="en-US" sz="2400" dirty="0"/>
              <a:t>Here are 10 repetitions, simulated using line 130 of Table A. </a:t>
            </a:r>
          </a:p>
          <a:p>
            <a:pPr fontAlgn="auto">
              <a:spcBef>
                <a:spcPts val="0"/>
              </a:spcBef>
              <a:spcAft>
                <a:spcPts val="0"/>
              </a:spcAft>
              <a:defRPr/>
            </a:pPr>
            <a:endParaRPr lang="en-US" sz="2400" dirty="0"/>
          </a:p>
          <a:p>
            <a:pPr fontAlgn="auto">
              <a:spcBef>
                <a:spcPts val="0"/>
              </a:spcBef>
              <a:spcAft>
                <a:spcPts val="0"/>
              </a:spcAft>
              <a:defRPr/>
            </a:pPr>
            <a:r>
              <a:rPr lang="en-US" sz="2400" dirty="0"/>
              <a:t>To interpret the pairs of digits, we have written G for girl and B for boy under them, have added space to separate repetitions, and under each repetition have written “+” if a girl was born and “−” if not.</a:t>
            </a:r>
            <a:endParaRPr lang="en-US" sz="2000" dirty="0"/>
          </a:p>
        </p:txBody>
      </p:sp>
      <p:pic>
        <p:nvPicPr>
          <p:cNvPr id="2" name="Picture 1" descr="A series of digits (taken from the table of random digits) with a letter B or G below each set of 2 digits. A letter B denotes a boy and a letter G denotes a girl. Then, a &quot;plus&quot; sign is below each letter G (since we were looking at the probability of having a girl) and a minus sign is below each letter B."/>
          <p:cNvPicPr>
            <a:picLocks noChangeAspect="1"/>
          </p:cNvPicPr>
          <p:nvPr/>
        </p:nvPicPr>
        <p:blipFill>
          <a:blip r:embed="rId3" cstate="print"/>
          <a:stretch>
            <a:fillRect/>
          </a:stretch>
        </p:blipFill>
        <p:spPr>
          <a:xfrm>
            <a:off x="457200" y="4023360"/>
            <a:ext cx="8286750" cy="1862494"/>
          </a:xfrm>
          <a:prstGeom prst="rect">
            <a:avLst/>
          </a:prstGeom>
        </p:spPr>
      </p:pic>
    </p:spTree>
    <p:extLst>
      <p:ext uri="{BB962C8B-B14F-4D97-AF65-F5344CB8AC3E}">
        <p14:creationId xmlns:p14="http://schemas.microsoft.com/office/powerpoint/2010/main" val="27099589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Simulation 2</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a:spAutoFit/>
          </a:bodyPr>
          <a:lstStyle/>
          <a:p>
            <a:pPr fontAlgn="auto">
              <a:spcBef>
                <a:spcPts val="0"/>
              </a:spcBef>
              <a:spcAft>
                <a:spcPts val="0"/>
              </a:spcAft>
              <a:defRPr/>
            </a:pPr>
            <a:r>
              <a:rPr lang="en-US" sz="2800" dirty="0"/>
              <a:t>The Ohio Racing Commission believed that the trainer’s run of luck was too good to be true. </a:t>
            </a:r>
          </a:p>
          <a:p>
            <a:pPr fontAlgn="auto">
              <a:spcBef>
                <a:spcPts val="0"/>
              </a:spcBef>
              <a:spcAft>
                <a:spcPts val="0"/>
              </a:spcAft>
              <a:defRPr/>
            </a:pPr>
            <a:endParaRPr lang="en-US" sz="2800" dirty="0"/>
          </a:p>
          <a:p>
            <a:pPr fontAlgn="auto">
              <a:spcBef>
                <a:spcPts val="0"/>
              </a:spcBef>
              <a:spcAft>
                <a:spcPts val="0"/>
              </a:spcAft>
              <a:defRPr/>
            </a:pPr>
            <a:r>
              <a:rPr lang="en-US" sz="2800" dirty="0"/>
              <a:t>A mathematician can show that the chance of receiving one of the three inside positions at least 30 times in 35 races is very small. </a:t>
            </a:r>
          </a:p>
          <a:p>
            <a:pPr fontAlgn="auto">
              <a:spcBef>
                <a:spcPts val="0"/>
              </a:spcBef>
              <a:spcAft>
                <a:spcPts val="0"/>
              </a:spcAft>
              <a:defRPr/>
            </a:pPr>
            <a:endParaRPr lang="en-US" sz="2800" dirty="0"/>
          </a:p>
          <a:p>
            <a:pPr fontAlgn="auto">
              <a:spcBef>
                <a:spcPts val="0"/>
              </a:spcBef>
              <a:spcAft>
                <a:spcPts val="0"/>
              </a:spcAft>
              <a:defRPr/>
            </a:pPr>
            <a:r>
              <a:rPr lang="en-US" sz="2800" dirty="0"/>
              <a:t>The Ohio Racing Commission suspected that cheating had occurred. </a:t>
            </a:r>
            <a:endParaRPr lang="en-US" sz="2800" dirty="0">
              <a:latin typeface="+mj-lt"/>
            </a:endParaRPr>
          </a:p>
        </p:txBody>
      </p:sp>
    </p:spTree>
    <p:extLst>
      <p:ext uri="{BB962C8B-B14F-4D97-AF65-F5344CB8AC3E}">
        <p14:creationId xmlns:p14="http://schemas.microsoft.com/office/powerpoint/2010/main" val="28212207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We Want a Girl 5</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463040"/>
                <a:ext cx="8759952" cy="4479496"/>
              </a:xfrm>
              <a:prstGeom prst="rect">
                <a:avLst/>
              </a:prstGeom>
            </p:spPr>
            <p:txBody>
              <a:bodyPr>
                <a:spAutoFit/>
              </a:bodyPr>
              <a:lstStyle/>
              <a:p>
                <a:pPr fontAlgn="auto">
                  <a:spcBef>
                    <a:spcPts val="0"/>
                  </a:spcBef>
                  <a:spcAft>
                    <a:spcPts val="0"/>
                  </a:spcAft>
                  <a:defRPr/>
                </a:pPr>
                <a:r>
                  <a:rPr lang="en-US" sz="2400" dirty="0"/>
                  <a:t>In these 10 repetitions, a girl was born 9 times. </a:t>
                </a:r>
              </a:p>
              <a:p>
                <a:pPr fontAlgn="auto">
                  <a:spcBef>
                    <a:spcPts val="0"/>
                  </a:spcBef>
                  <a:spcAft>
                    <a:spcPts val="0"/>
                  </a:spcAft>
                  <a:defRPr/>
                </a:pPr>
                <a:endParaRPr lang="en-US" sz="2400" dirty="0"/>
              </a:p>
              <a:p>
                <a:pPr fontAlgn="auto">
                  <a:spcBef>
                    <a:spcPts val="0"/>
                  </a:spcBef>
                  <a:spcAft>
                    <a:spcPts val="0"/>
                  </a:spcAft>
                  <a:defRPr/>
                </a:pPr>
                <a:r>
                  <a:rPr lang="en-US" sz="2400" dirty="0"/>
                  <a:t>Our estimate of the probability that this strategy will produce a girl is therefore </a:t>
                </a:r>
              </a:p>
              <a:p>
                <a:pPr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𝑒𝑠𝑡𝑖𝑚𝑎𝑡𝑒𝑑</m:t>
                      </m:r>
                      <m:r>
                        <a:rPr lang="en-US" sz="2400" b="0" i="1" smtClean="0">
                          <a:latin typeface="Cambria Math" panose="02040503050406030204" pitchFamily="18" charset="0"/>
                        </a:rPr>
                        <m:t> </m:t>
                      </m:r>
                      <m:r>
                        <a:rPr lang="en-US" sz="2400" b="0" i="1" smtClean="0">
                          <a:latin typeface="Cambria Math" panose="02040503050406030204" pitchFamily="18" charset="0"/>
                        </a:rPr>
                        <m:t>𝑝𝑟𝑜𝑏𝑎𝑏𝑖𝑙𝑖𝑡𝑦</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=0.9</m:t>
                      </m:r>
                    </m:oMath>
                  </m:oMathPara>
                </a14:m>
                <a:endParaRPr lang="en-US" sz="2400" b="0" dirty="0"/>
              </a:p>
              <a:p>
                <a:pPr fontAlgn="auto">
                  <a:spcBef>
                    <a:spcPts val="0"/>
                  </a:spcBef>
                  <a:spcAft>
                    <a:spcPts val="0"/>
                  </a:spcAft>
                  <a:defRPr/>
                </a:pPr>
                <a:endParaRPr lang="en-US" sz="2400" dirty="0"/>
              </a:p>
              <a:p>
                <a:pPr fontAlgn="auto">
                  <a:spcBef>
                    <a:spcPts val="0"/>
                  </a:spcBef>
                  <a:spcAft>
                    <a:spcPts val="0"/>
                  </a:spcAft>
                  <a:defRPr/>
                </a:pPr>
                <a:r>
                  <a:rPr lang="en-US" sz="2400" dirty="0"/>
                  <a:t>Some mathematics shows that, if our probability model is correct, the true probability of having a girl is 0.867. </a:t>
                </a:r>
              </a:p>
              <a:p>
                <a:pPr fontAlgn="auto">
                  <a:spcBef>
                    <a:spcPts val="0"/>
                  </a:spcBef>
                  <a:spcAft>
                    <a:spcPts val="0"/>
                  </a:spcAft>
                  <a:defRPr/>
                </a:pPr>
                <a:endParaRPr lang="en-US" sz="2400" dirty="0"/>
              </a:p>
              <a:p>
                <a:pPr fontAlgn="auto">
                  <a:spcBef>
                    <a:spcPts val="0"/>
                  </a:spcBef>
                  <a:spcAft>
                    <a:spcPts val="0"/>
                  </a:spcAft>
                  <a:defRPr/>
                </a:pPr>
                <a:r>
                  <a:rPr lang="en-US" sz="2400" dirty="0"/>
                  <a:t>Unless the couple are unlucky, they will succeed in having a girl.</a:t>
                </a:r>
              </a:p>
            </p:txBody>
          </p:sp>
        </mc:Choice>
        <mc:Fallback xmlns="">
          <p:sp>
            <p:nvSpPr>
              <p:cNvPr id="8" name="Rectangle 7"/>
              <p:cNvSpPr>
                <a:spLocks noRot="1" noChangeAspect="1" noMove="1" noResize="1" noEditPoints="1" noAdjustHandles="1" noChangeArrowheads="1" noChangeShapeType="1" noTextEdit="1"/>
              </p:cNvSpPr>
              <p:nvPr/>
            </p:nvSpPr>
            <p:spPr>
              <a:xfrm>
                <a:off x="301752" y="1463040"/>
                <a:ext cx="8759952" cy="4479496"/>
              </a:xfrm>
              <a:prstGeom prst="rect">
                <a:avLst/>
              </a:prstGeom>
              <a:blipFill>
                <a:blip r:embed="rId3"/>
                <a:stretch>
                  <a:fillRect l="-1113" t="-952" b="-2177"/>
                </a:stretch>
              </a:blipFill>
            </p:spPr>
            <p:txBody>
              <a:bodyPr/>
              <a:lstStyle/>
              <a:p>
                <a:r>
                  <a:rPr lang="en-US">
                    <a:noFill/>
                  </a:rPr>
                  <a:t> </a:t>
                </a:r>
              </a:p>
            </p:txBody>
          </p:sp>
        </mc:Fallback>
      </mc:AlternateContent>
    </p:spTree>
    <p:extLst>
      <p:ext uri="{BB962C8B-B14F-4D97-AF65-F5344CB8AC3E}">
        <p14:creationId xmlns:p14="http://schemas.microsoft.com/office/powerpoint/2010/main" val="38894673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More Elaborate Simulations 2</a:t>
            </a:r>
            <a:br>
              <a:rPr lang="en-US" sz="3600" b="1" dirty="0">
                <a:solidFill>
                  <a:schemeClr val="accent1"/>
                </a:solidFill>
              </a:rPr>
            </a:br>
            <a:endParaRPr lang="en-US" sz="3600" dirty="0"/>
          </a:p>
        </p:txBody>
      </p:sp>
      <p:sp>
        <p:nvSpPr>
          <p:cNvPr id="8" name="Rectangle 7"/>
          <p:cNvSpPr/>
          <p:nvPr/>
        </p:nvSpPr>
        <p:spPr>
          <a:xfrm>
            <a:off x="301752" y="1463040"/>
            <a:ext cx="8759952" cy="1815882"/>
          </a:xfrm>
          <a:prstGeom prst="rect">
            <a:avLst/>
          </a:prstGeom>
        </p:spPr>
        <p:txBody>
          <a:bodyPr>
            <a:spAutoFit/>
          </a:bodyPr>
          <a:lstStyle/>
          <a:p>
            <a:pPr fontAlgn="auto">
              <a:spcBef>
                <a:spcPts val="0"/>
              </a:spcBef>
              <a:spcAft>
                <a:spcPts val="0"/>
              </a:spcAft>
              <a:defRPr/>
            </a:pPr>
            <a:r>
              <a:rPr lang="en-US" sz="2800" dirty="0"/>
              <a:t>Our final example has stages that are </a:t>
            </a:r>
            <a:r>
              <a:rPr lang="en-US" sz="2800" i="1" dirty="0"/>
              <a:t>not independent</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That is, the probabilities at one stage depend on the outcome of the preceding stage. </a:t>
            </a:r>
          </a:p>
        </p:txBody>
      </p:sp>
    </p:spTree>
    <p:extLst>
      <p:ext uri="{BB962C8B-B14F-4D97-AF65-F5344CB8AC3E}">
        <p14:creationId xmlns:p14="http://schemas.microsoft.com/office/powerpoint/2010/main" val="42005537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Kidney Transplant 1</a:t>
            </a:r>
            <a:br>
              <a:rPr lang="en-US" sz="3600" b="1" dirty="0">
                <a:solidFill>
                  <a:schemeClr val="accent1"/>
                </a:solidFill>
              </a:rPr>
            </a:br>
            <a:endParaRPr lang="en-US" sz="3600" dirty="0"/>
          </a:p>
        </p:txBody>
      </p:sp>
      <p:sp>
        <p:nvSpPr>
          <p:cNvPr id="8" name="Rectangle 7"/>
          <p:cNvSpPr/>
          <p:nvPr/>
        </p:nvSpPr>
        <p:spPr>
          <a:xfrm>
            <a:off x="301752" y="1097280"/>
            <a:ext cx="8759952" cy="5293757"/>
          </a:xfrm>
          <a:prstGeom prst="rect">
            <a:avLst/>
          </a:prstGeom>
        </p:spPr>
        <p:txBody>
          <a:bodyPr>
            <a:spAutoFit/>
          </a:bodyPr>
          <a:lstStyle/>
          <a:p>
            <a:pPr fontAlgn="auto">
              <a:spcBef>
                <a:spcPts val="0"/>
              </a:spcBef>
              <a:spcAft>
                <a:spcPts val="0"/>
              </a:spcAft>
              <a:defRPr/>
            </a:pPr>
            <a:r>
              <a:rPr lang="en-US" sz="2600" dirty="0"/>
              <a:t>Morris’s kidneys have failed, and he is awaiting a kidney transplant. There is a 90% chance he will survive the transplant operation and 10% he will die.</a:t>
            </a:r>
          </a:p>
          <a:p>
            <a:pPr fontAlgn="auto">
              <a:spcBef>
                <a:spcPts val="0"/>
              </a:spcBef>
              <a:spcAft>
                <a:spcPts val="0"/>
              </a:spcAft>
              <a:defRPr/>
            </a:pPr>
            <a:endParaRPr lang="en-US" sz="2600" dirty="0"/>
          </a:p>
          <a:p>
            <a:pPr fontAlgn="auto">
              <a:spcBef>
                <a:spcPts val="0"/>
              </a:spcBef>
              <a:spcAft>
                <a:spcPts val="0"/>
              </a:spcAft>
              <a:defRPr/>
            </a:pPr>
            <a:r>
              <a:rPr lang="en-US" sz="2600" dirty="0"/>
              <a:t>The transplant succeeds in 60% of those who survive, and the other 40% must return to kidney dialysis. </a:t>
            </a:r>
          </a:p>
          <a:p>
            <a:pPr fontAlgn="auto">
              <a:spcBef>
                <a:spcPts val="0"/>
              </a:spcBef>
              <a:spcAft>
                <a:spcPts val="0"/>
              </a:spcAft>
              <a:defRPr/>
            </a:pPr>
            <a:endParaRPr lang="en-US" sz="2600" dirty="0"/>
          </a:p>
          <a:p>
            <a:pPr fontAlgn="auto">
              <a:spcBef>
                <a:spcPts val="0"/>
              </a:spcBef>
              <a:spcAft>
                <a:spcPts val="0"/>
              </a:spcAft>
              <a:defRPr/>
            </a:pPr>
            <a:r>
              <a:rPr lang="en-US" sz="2600" dirty="0"/>
              <a:t>The proportions who survive for at least 5 years are 70% for those with a new kidney and 50% for those who return to dialysis. </a:t>
            </a:r>
          </a:p>
          <a:p>
            <a:pPr fontAlgn="auto">
              <a:spcBef>
                <a:spcPts val="0"/>
              </a:spcBef>
              <a:spcAft>
                <a:spcPts val="0"/>
              </a:spcAft>
              <a:defRPr/>
            </a:pPr>
            <a:endParaRPr lang="en-US" sz="2600" dirty="0"/>
          </a:p>
          <a:p>
            <a:pPr fontAlgn="auto">
              <a:spcBef>
                <a:spcPts val="0"/>
              </a:spcBef>
              <a:spcAft>
                <a:spcPts val="0"/>
              </a:spcAft>
              <a:defRPr/>
            </a:pPr>
            <a:r>
              <a:rPr lang="en-US" sz="2600" dirty="0"/>
              <a:t>Morris wants to know the probability that he will survive for at least 5 years.</a:t>
            </a:r>
          </a:p>
        </p:txBody>
      </p:sp>
    </p:spTree>
    <p:extLst>
      <p:ext uri="{BB962C8B-B14F-4D97-AF65-F5344CB8AC3E}">
        <p14:creationId xmlns:p14="http://schemas.microsoft.com/office/powerpoint/2010/main" val="33055113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Kidney Transplant 2</a:t>
            </a:r>
            <a:br>
              <a:rPr lang="en-US" sz="3600" b="1" dirty="0">
                <a:solidFill>
                  <a:schemeClr val="accent1"/>
                </a:solidFill>
              </a:rPr>
            </a:br>
            <a:endParaRPr lang="en-US" sz="3600" dirty="0"/>
          </a:p>
        </p:txBody>
      </p:sp>
      <p:sp>
        <p:nvSpPr>
          <p:cNvPr id="8" name="Rectangle 7"/>
          <p:cNvSpPr/>
          <p:nvPr/>
        </p:nvSpPr>
        <p:spPr>
          <a:xfrm>
            <a:off x="301752" y="1280160"/>
            <a:ext cx="8759952" cy="954107"/>
          </a:xfrm>
          <a:prstGeom prst="rect">
            <a:avLst/>
          </a:prstGeom>
        </p:spPr>
        <p:txBody>
          <a:bodyPr>
            <a:spAutoFit/>
          </a:bodyPr>
          <a:lstStyle/>
          <a:p>
            <a:pPr fontAlgn="auto">
              <a:spcBef>
                <a:spcPts val="0"/>
              </a:spcBef>
              <a:spcAft>
                <a:spcPts val="0"/>
              </a:spcAft>
              <a:defRPr/>
            </a:pPr>
            <a:r>
              <a:rPr lang="en-US" sz="2800" b="1" dirty="0"/>
              <a:t>Step 1.</a:t>
            </a:r>
            <a:r>
              <a:rPr lang="en-US" sz="2800" dirty="0"/>
              <a:t> This tree diagram helps organize the probabilities.</a:t>
            </a:r>
          </a:p>
        </p:txBody>
      </p:sp>
      <p:sp>
        <p:nvSpPr>
          <p:cNvPr id="4" name="AutoShape 4" descr="https://previews.dropbox.com/p/thumb/AAgf-9Dh2fY3sjJJN6WNNnsGWCtP8qVcJ_8eEyaukeVXXpAkNTGVlVb1Yj1uToqkAZxUk3MLsZru8L4FWXc1mPkZpDEdAHD2pGPTDExTip0XkNExB5ZaFPf0jf-t18UXrr-_kjcw66feC7DALA9Df7Wo-R1yJm6Xl8qAQL75ZXqSVdFvvEW2g4Sn33KTBqgErRFIHSIJ4JvfDEjjPDficiNHNwm95zDptYL0llApMJOxlHqqJ6dSmu9QPChrHzcLT8SWYoIYunEr5X3_P6iSMPk1nzgf_oB2w4PyFWhqe3geoIvuO1WiDkk3sbWECye3UxKiFQPDtW25G2SujCSr_sz_bzYq5TxfYHx5ERqeWfg5nA/p.png?fv_content=true&amp;size_mode=5">
            <a:extLst>
              <a:ext uri="{FF2B5EF4-FFF2-40B4-BE49-F238E27FC236}">
                <a16:creationId xmlns:a16="http://schemas.microsoft.com/office/drawing/2014/main" xmlns="" id="{54E8E20A-212F-4112-A0BD-EFA9DC9A606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tree diagram shows a probability model of kidney transplant in humans. The tree diagram is divided into three stages, with outcomes and probabilities marked on its branches. &#10;Stage 1: Transplant – It has a node that branches into two: Survive with a probability of 0.9 and Die with a probability of 0.1. &#10;Stage 2: Transplant succeeds? – It has a node that branches into two: New kidney with a probability of 0.6 and Dialysis with a probability of 0.4. &#10; Stage 3: Survive 5 years? – The node marked New kidney branches into two: Survive with a probability of 0.7 and Die with a probability of 0.3. The node marked Dialysis is again branched into two: Survive with a probability of 0.5 and Die with a probability of 0.5.&#10;">
            <a:extLst>
              <a:ext uri="{FF2B5EF4-FFF2-40B4-BE49-F238E27FC236}">
                <a16:creationId xmlns:a16="http://schemas.microsoft.com/office/drawing/2014/main" xmlns="" id="{199BCFEF-5244-4121-AED5-073AF6C0D30D}"/>
              </a:ext>
            </a:extLst>
          </p:cNvPr>
          <p:cNvPicPr>
            <a:picLocks noChangeAspect="1"/>
          </p:cNvPicPr>
          <p:nvPr/>
        </p:nvPicPr>
        <p:blipFill>
          <a:blip r:embed="rId3"/>
          <a:stretch>
            <a:fillRect/>
          </a:stretch>
        </p:blipFill>
        <p:spPr>
          <a:xfrm>
            <a:off x="1824228" y="2133600"/>
            <a:ext cx="5715000" cy="3922568"/>
          </a:xfrm>
          <a:prstGeom prst="rect">
            <a:avLst/>
          </a:prstGeom>
        </p:spPr>
      </p:pic>
    </p:spTree>
    <p:extLst>
      <p:ext uri="{BB962C8B-B14F-4D97-AF65-F5344CB8AC3E}">
        <p14:creationId xmlns:p14="http://schemas.microsoft.com/office/powerpoint/2010/main" val="28770926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Kidney Transplant 3</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pPr fontAlgn="auto">
              <a:spcBef>
                <a:spcPts val="0"/>
              </a:spcBef>
              <a:spcAft>
                <a:spcPts val="0"/>
              </a:spcAft>
              <a:defRPr/>
            </a:pPr>
            <a:r>
              <a:rPr lang="en-US" sz="2800" b="1" dirty="0"/>
              <a:t>Step 2.</a:t>
            </a:r>
            <a:r>
              <a:rPr lang="en-US" sz="2800" dirty="0"/>
              <a:t> Assign digits to outcomes: </a:t>
            </a:r>
          </a:p>
          <a:p>
            <a:pPr fontAlgn="auto">
              <a:spcBef>
                <a:spcPts val="0"/>
              </a:spcBef>
              <a:spcAft>
                <a:spcPts val="0"/>
              </a:spcAft>
              <a:defRPr/>
            </a:pPr>
            <a:endParaRPr lang="en-US" sz="2800" dirty="0"/>
          </a:p>
          <a:p>
            <a:pPr marL="1377950" indent="-1377950" fontAlgn="auto">
              <a:spcBef>
                <a:spcPts val="0"/>
              </a:spcBef>
              <a:spcAft>
                <a:spcPts val="0"/>
              </a:spcAft>
              <a:defRPr/>
            </a:pPr>
            <a:r>
              <a:rPr lang="en-US" sz="2800" dirty="0"/>
              <a:t>Stage 1: 0 = die </a:t>
            </a:r>
          </a:p>
          <a:p>
            <a:pPr marL="1377950" fontAlgn="auto">
              <a:spcBef>
                <a:spcPts val="0"/>
              </a:spcBef>
              <a:spcAft>
                <a:spcPts val="0"/>
              </a:spcAft>
              <a:defRPr/>
            </a:pPr>
            <a:r>
              <a:rPr lang="en-US" sz="2800" dirty="0"/>
              <a:t>	</a:t>
            </a:r>
          </a:p>
          <a:p>
            <a:pPr marL="1377950" fontAlgn="auto">
              <a:spcBef>
                <a:spcPts val="0"/>
              </a:spcBef>
              <a:spcAft>
                <a:spcPts val="0"/>
              </a:spcAft>
              <a:defRPr/>
            </a:pPr>
            <a:r>
              <a:rPr lang="en-US" sz="2800" dirty="0"/>
              <a:t>1, 2, 3, 4, 5, 6, 7, 8, 9 = survive </a:t>
            </a:r>
          </a:p>
          <a:p>
            <a:pPr fontAlgn="auto">
              <a:spcBef>
                <a:spcPts val="0"/>
              </a:spcBef>
              <a:spcAft>
                <a:spcPts val="0"/>
              </a:spcAft>
              <a:defRPr/>
            </a:pPr>
            <a:endParaRPr lang="en-US" sz="2800" dirty="0"/>
          </a:p>
          <a:p>
            <a:pPr marL="1377950" indent="-1377950" fontAlgn="auto">
              <a:spcBef>
                <a:spcPts val="0"/>
              </a:spcBef>
              <a:spcAft>
                <a:spcPts val="0"/>
              </a:spcAft>
              <a:defRPr/>
            </a:pPr>
            <a:r>
              <a:rPr lang="en-US" sz="2800" dirty="0"/>
              <a:t>Stage 2: 0, 1, 2, 3, 4, 5 = transplant succeeds </a:t>
            </a:r>
          </a:p>
          <a:p>
            <a:pPr marL="1377950" indent="-1377950" fontAlgn="auto">
              <a:spcBef>
                <a:spcPts val="0"/>
              </a:spcBef>
              <a:spcAft>
                <a:spcPts val="0"/>
              </a:spcAft>
              <a:defRPr/>
            </a:pPr>
            <a:r>
              <a:rPr lang="en-US" sz="2800" dirty="0"/>
              <a:t>	 </a:t>
            </a:r>
          </a:p>
          <a:p>
            <a:pPr marL="1377950" indent="-1377950" fontAlgn="auto">
              <a:spcBef>
                <a:spcPts val="0"/>
              </a:spcBef>
              <a:spcAft>
                <a:spcPts val="0"/>
              </a:spcAft>
              <a:defRPr/>
            </a:pPr>
            <a:r>
              <a:rPr lang="en-US" sz="2800" dirty="0"/>
              <a:t>	6, 7, 8, 9 = return to dialysis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3235213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Kidney Transplant 4</a:t>
            </a:r>
            <a:br>
              <a:rPr lang="en-US" sz="3600" b="1" dirty="0">
                <a:solidFill>
                  <a:schemeClr val="accent1"/>
                </a:solidFill>
              </a:rPr>
            </a:br>
            <a:endParaRPr lang="en-US" sz="3600" dirty="0"/>
          </a:p>
        </p:txBody>
      </p:sp>
      <p:sp>
        <p:nvSpPr>
          <p:cNvPr id="8" name="Rectangle 7"/>
          <p:cNvSpPr/>
          <p:nvPr/>
        </p:nvSpPr>
        <p:spPr>
          <a:xfrm>
            <a:off x="301752" y="1463040"/>
            <a:ext cx="8759952" cy="5016758"/>
          </a:xfrm>
          <a:prstGeom prst="rect">
            <a:avLst/>
          </a:prstGeom>
        </p:spPr>
        <p:txBody>
          <a:bodyPr wrap="square">
            <a:spAutoFit/>
          </a:bodyPr>
          <a:lstStyle/>
          <a:p>
            <a:pPr fontAlgn="auto">
              <a:spcBef>
                <a:spcPts val="0"/>
              </a:spcBef>
              <a:spcAft>
                <a:spcPts val="0"/>
              </a:spcAft>
              <a:defRPr/>
            </a:pPr>
            <a:r>
              <a:rPr lang="en-US" sz="2800" b="1" dirty="0"/>
              <a:t>Step 2.</a:t>
            </a:r>
            <a:r>
              <a:rPr lang="en-US" sz="2800" dirty="0"/>
              <a:t> Assign digits to outcomes: </a:t>
            </a:r>
          </a:p>
          <a:p>
            <a:pPr fontAlgn="auto">
              <a:spcBef>
                <a:spcPts val="0"/>
              </a:spcBef>
              <a:spcAft>
                <a:spcPts val="0"/>
              </a:spcAft>
              <a:defRPr/>
            </a:pPr>
            <a:endParaRPr lang="en-US" dirty="0"/>
          </a:p>
          <a:p>
            <a:pPr fontAlgn="auto">
              <a:spcBef>
                <a:spcPts val="0"/>
              </a:spcBef>
              <a:spcAft>
                <a:spcPts val="0"/>
              </a:spcAft>
              <a:defRPr/>
            </a:pPr>
            <a:r>
              <a:rPr lang="en-US" sz="2800" dirty="0"/>
              <a:t>Stage 3 with kidney: </a:t>
            </a:r>
          </a:p>
          <a:p>
            <a:pPr marL="914400" fontAlgn="auto">
              <a:spcBef>
                <a:spcPts val="0"/>
              </a:spcBef>
              <a:spcAft>
                <a:spcPts val="0"/>
              </a:spcAft>
              <a:defRPr/>
            </a:pPr>
            <a:r>
              <a:rPr lang="en-US" sz="2800" dirty="0"/>
              <a:t>0, 1, 2, 3, 4, 5, 6 = survive 5 years </a:t>
            </a:r>
          </a:p>
          <a:p>
            <a:pPr marL="914400" fontAlgn="auto">
              <a:spcBef>
                <a:spcPts val="0"/>
              </a:spcBef>
              <a:spcAft>
                <a:spcPts val="0"/>
              </a:spcAft>
              <a:defRPr/>
            </a:pPr>
            <a:r>
              <a:rPr lang="en-US" sz="2800" dirty="0"/>
              <a:t>7, 8, 9 = die </a:t>
            </a:r>
          </a:p>
          <a:p>
            <a:pPr fontAlgn="auto">
              <a:spcBef>
                <a:spcPts val="0"/>
              </a:spcBef>
              <a:spcAft>
                <a:spcPts val="0"/>
              </a:spcAft>
              <a:defRPr/>
            </a:pPr>
            <a:endParaRPr lang="en-US" sz="2000" dirty="0"/>
          </a:p>
          <a:p>
            <a:pPr fontAlgn="auto">
              <a:spcBef>
                <a:spcPts val="0"/>
              </a:spcBef>
              <a:spcAft>
                <a:spcPts val="0"/>
              </a:spcAft>
              <a:defRPr/>
            </a:pPr>
            <a:r>
              <a:rPr lang="en-US" sz="2800" dirty="0"/>
              <a:t>Stage 3 with dialysis: </a:t>
            </a:r>
          </a:p>
          <a:p>
            <a:pPr marL="914400" fontAlgn="auto">
              <a:spcBef>
                <a:spcPts val="0"/>
              </a:spcBef>
              <a:spcAft>
                <a:spcPts val="0"/>
              </a:spcAft>
              <a:defRPr/>
            </a:pPr>
            <a:r>
              <a:rPr lang="en-US" sz="2800" dirty="0"/>
              <a:t>0, 1, 2, 3, 4 = survive 5 years </a:t>
            </a:r>
          </a:p>
          <a:p>
            <a:pPr marL="914400" fontAlgn="auto">
              <a:spcBef>
                <a:spcPts val="0"/>
              </a:spcBef>
              <a:spcAft>
                <a:spcPts val="0"/>
              </a:spcAft>
              <a:defRPr/>
            </a:pPr>
            <a:r>
              <a:rPr lang="en-US" sz="2800" dirty="0"/>
              <a:t>5, 6, 7, 8, 9 = die</a:t>
            </a:r>
          </a:p>
          <a:p>
            <a:pPr fontAlgn="auto">
              <a:spcBef>
                <a:spcPts val="0"/>
              </a:spcBef>
              <a:spcAft>
                <a:spcPts val="0"/>
              </a:spcAft>
              <a:defRPr/>
            </a:pPr>
            <a:endParaRPr lang="en-US" sz="2000" dirty="0"/>
          </a:p>
          <a:p>
            <a:pPr fontAlgn="auto">
              <a:spcBef>
                <a:spcPts val="0"/>
              </a:spcBef>
              <a:spcAft>
                <a:spcPts val="0"/>
              </a:spcAft>
              <a:defRPr/>
            </a:pPr>
            <a:r>
              <a:rPr lang="en-US" sz="2800" dirty="0"/>
              <a:t>The assignment of digits at Stage 3 depends on the outcome of Stage 2. That’s lack of independence.</a:t>
            </a:r>
          </a:p>
        </p:txBody>
      </p:sp>
    </p:spTree>
    <p:extLst>
      <p:ext uri="{BB962C8B-B14F-4D97-AF65-F5344CB8AC3E}">
        <p14:creationId xmlns:p14="http://schemas.microsoft.com/office/powerpoint/2010/main" val="26363379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Kidney Transplant 5</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wrap="square">
            <a:spAutoFit/>
          </a:bodyPr>
          <a:lstStyle/>
          <a:p>
            <a:pPr fontAlgn="auto">
              <a:spcBef>
                <a:spcPts val="0"/>
              </a:spcBef>
              <a:spcAft>
                <a:spcPts val="0"/>
              </a:spcAft>
              <a:defRPr/>
            </a:pPr>
            <a:r>
              <a:rPr lang="en-US" sz="2400" b="1" dirty="0"/>
              <a:t>Step 3. </a:t>
            </a:r>
            <a:r>
              <a:rPr lang="en-US" sz="2400" dirty="0"/>
              <a:t>Here are simulations of several repetitions, each arranged vertically. We used random digits from line 110 of Table A.</a:t>
            </a:r>
          </a:p>
          <a:p>
            <a:pPr fontAlgn="auto">
              <a:spcBef>
                <a:spcPts val="0"/>
              </a:spcBef>
              <a:spcAft>
                <a:spcPts val="0"/>
              </a:spcAft>
              <a:defRPr/>
            </a:pPr>
            <a:endParaRPr lang="en-US" sz="2400" dirty="0"/>
          </a:p>
          <a:p>
            <a:pPr fontAlgn="auto">
              <a:spcBef>
                <a:spcPts val="0"/>
              </a:spcBef>
              <a:spcAft>
                <a:spcPts val="0"/>
              </a:spcAft>
              <a:defRPr/>
            </a:pPr>
            <a:endParaRPr lang="en-US" sz="2400" dirty="0"/>
          </a:p>
          <a:p>
            <a:pPr fontAlgn="auto">
              <a:spcBef>
                <a:spcPts val="0"/>
              </a:spcBef>
              <a:spcAft>
                <a:spcPts val="0"/>
              </a:spcAft>
              <a:defRPr/>
            </a:pPr>
            <a:endParaRPr lang="en-US" sz="2400" dirty="0"/>
          </a:p>
          <a:p>
            <a:pPr fontAlgn="auto">
              <a:spcBef>
                <a:spcPts val="0"/>
              </a:spcBef>
              <a:spcAft>
                <a:spcPts val="0"/>
              </a:spcAft>
              <a:defRPr/>
            </a:pPr>
            <a:endParaRPr lang="en-US" sz="2400" dirty="0"/>
          </a:p>
          <a:p>
            <a:pPr fontAlgn="auto">
              <a:spcBef>
                <a:spcPts val="0"/>
              </a:spcBef>
              <a:spcAft>
                <a:spcPts val="0"/>
              </a:spcAft>
              <a:defRPr/>
            </a:pPr>
            <a:endParaRPr lang="en-US" sz="2400" dirty="0"/>
          </a:p>
          <a:p>
            <a:pPr fontAlgn="auto">
              <a:spcBef>
                <a:spcPts val="0"/>
              </a:spcBef>
              <a:spcAft>
                <a:spcPts val="0"/>
              </a:spcAft>
              <a:defRPr/>
            </a:pPr>
            <a:endParaRPr lang="en-US" sz="2400" dirty="0"/>
          </a:p>
          <a:p>
            <a:pPr fontAlgn="auto">
              <a:spcBef>
                <a:spcPts val="0"/>
              </a:spcBef>
              <a:spcAft>
                <a:spcPts val="0"/>
              </a:spcAft>
              <a:defRPr/>
            </a:pPr>
            <a:r>
              <a:rPr lang="en-US" sz="2400" dirty="0"/>
              <a:t>Morris survives 5 years in two of our four repetitions. Use a computer to do many repetitions! </a:t>
            </a:r>
          </a:p>
          <a:p>
            <a:pPr fontAlgn="auto">
              <a:spcBef>
                <a:spcPts val="0"/>
              </a:spcBef>
              <a:spcAft>
                <a:spcPts val="0"/>
              </a:spcAft>
              <a:defRPr/>
            </a:pPr>
            <a:endParaRPr lang="en-US" sz="2400" dirty="0"/>
          </a:p>
          <a:p>
            <a:pPr fontAlgn="auto">
              <a:spcBef>
                <a:spcPts val="0"/>
              </a:spcBef>
              <a:spcAft>
                <a:spcPts val="0"/>
              </a:spcAft>
              <a:defRPr/>
            </a:pPr>
            <a:r>
              <a:rPr lang="en-US" sz="2400" dirty="0"/>
              <a:t>From a long simulation or from mathematics, we find that Morris has probability 0.558 of living for at least 5 years.</a:t>
            </a:r>
          </a:p>
        </p:txBody>
      </p:sp>
      <p:pic>
        <p:nvPicPr>
          <p:cNvPr id="2" name="Picture 1" descr="A table with the results of 4 repetitions of the simulation. The first set of 3 random digits is 3, 8, and 4. A three in stage 1 means Morris survives the transplant operation. An eight in stage 2 means Morris went on dialysis and a 4 in stage 3 means Morris survives past 5 years. Out of the 4 repetitions, Morris survives past 5 years on 2 of them, and does not survive past 5 years on the other 2."/>
          <p:cNvPicPr>
            <a:picLocks noChangeAspect="1"/>
          </p:cNvPicPr>
          <p:nvPr/>
        </p:nvPicPr>
        <p:blipFill>
          <a:blip r:embed="rId3" cstate="print"/>
          <a:stretch>
            <a:fillRect/>
          </a:stretch>
        </p:blipFill>
        <p:spPr>
          <a:xfrm>
            <a:off x="385119" y="2377440"/>
            <a:ext cx="8190690" cy="1828800"/>
          </a:xfrm>
          <a:prstGeom prst="rect">
            <a:avLst/>
          </a:prstGeom>
        </p:spPr>
      </p:pic>
    </p:spTree>
    <p:extLst>
      <p:ext uri="{BB962C8B-B14F-4D97-AF65-F5344CB8AC3E}">
        <p14:creationId xmlns:p14="http://schemas.microsoft.com/office/powerpoint/2010/main" val="176901992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a:t>
            </a:r>
            <a:r>
              <a:rPr lang="en-US" sz="3600" b="1">
                <a:solidFill>
                  <a:schemeClr val="accent1"/>
                </a:solidFill>
              </a:rPr>
              <a:t>in Summary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463040"/>
            <a:ext cx="8759952" cy="3108543"/>
          </a:xfrm>
          <a:prstGeom prst="rect">
            <a:avLst/>
          </a:prstGeom>
        </p:spPr>
        <p:txBody>
          <a:bodyPr wrap="square">
            <a:spAutoFit/>
          </a:bodyPr>
          <a:lstStyle/>
          <a:p>
            <a:pPr marL="225425" indent="-225425" fontAlgn="auto">
              <a:spcBef>
                <a:spcPts val="0"/>
              </a:spcBef>
              <a:spcAft>
                <a:spcPts val="0"/>
              </a:spcAft>
              <a:defRPr/>
            </a:pPr>
            <a:r>
              <a:rPr lang="en-US" sz="2800" dirty="0"/>
              <a:t>• We can use random digits to </a:t>
            </a:r>
            <a:r>
              <a:rPr lang="en-US" sz="2800" b="1" dirty="0">
                <a:solidFill>
                  <a:srgbClr val="8B0000"/>
                </a:solidFill>
              </a:rPr>
              <a:t>simulate</a:t>
            </a:r>
            <a:r>
              <a:rPr lang="en-US" sz="2800" dirty="0"/>
              <a:t> random outcomes if we know the probabilities of the outcomes. Use the fact that each random digit has probability 0.1 of taking any one of the 10 possible digits and that all digits in the random number table are </a:t>
            </a:r>
            <a:r>
              <a:rPr lang="en-US" sz="2800" b="1" dirty="0">
                <a:solidFill>
                  <a:srgbClr val="8B0000"/>
                </a:solidFill>
              </a:rPr>
              <a:t>independent</a:t>
            </a:r>
            <a:r>
              <a:rPr lang="en-US" sz="2800" dirty="0"/>
              <a:t> of each other.</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80968881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1752" y="1371600"/>
            <a:ext cx="8759952" cy="4308872"/>
          </a:xfrm>
          <a:prstGeom prst="rect">
            <a:avLst/>
          </a:prstGeom>
        </p:spPr>
        <p:txBody>
          <a:bodyPr wrap="square">
            <a:spAutoFit/>
          </a:bodyPr>
          <a:lstStyle/>
          <a:p>
            <a:pPr marL="225425" indent="-225425" fontAlgn="auto">
              <a:spcBef>
                <a:spcPts val="0"/>
              </a:spcBef>
              <a:spcAft>
                <a:spcPts val="1200"/>
              </a:spcAft>
              <a:defRPr/>
            </a:pPr>
            <a:r>
              <a:rPr lang="en-US" sz="2400" dirty="0"/>
              <a:t>• To simulate more complicated random phenomena, string together simulations of each stage. A common situation is several independent trials with the same possible outcomes and probabilities for each trial. Other simulations may require varying numbers of trials or different probabilities at each stage or may have stages that are not independent, so probabilities at some stage depend on the outcome of earlier stages. </a:t>
            </a:r>
          </a:p>
          <a:p>
            <a:pPr marL="225425" indent="-225425" fontAlgn="auto">
              <a:spcBef>
                <a:spcPts val="0"/>
              </a:spcBef>
              <a:spcAft>
                <a:spcPts val="1200"/>
              </a:spcAft>
              <a:defRPr/>
            </a:pPr>
            <a:r>
              <a:rPr lang="en-US" sz="2400" dirty="0"/>
              <a:t>• Key to successful simulation is thinking carefully about the probability model. A </a:t>
            </a:r>
            <a:r>
              <a:rPr lang="en-US" sz="2400" b="1" dirty="0">
                <a:solidFill>
                  <a:srgbClr val="8B0000"/>
                </a:solidFill>
              </a:rPr>
              <a:t>tree diagram</a:t>
            </a:r>
            <a:r>
              <a:rPr lang="en-US" sz="2400" dirty="0"/>
              <a:t> can be helpful by giving the probability model in graphical form.</a:t>
            </a:r>
          </a:p>
        </p:txBody>
      </p:sp>
    </p:spTree>
    <p:extLst>
      <p:ext uri="{BB962C8B-B14F-4D97-AF65-F5344CB8AC3E}">
        <p14:creationId xmlns:p14="http://schemas.microsoft.com/office/powerpoint/2010/main" val="15517090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Simulation 3</a:t>
            </a:r>
            <a:br>
              <a:rPr lang="en-US" sz="3600" b="1" dirty="0">
                <a:solidFill>
                  <a:schemeClr val="accent1"/>
                </a:solidFill>
              </a:rPr>
            </a:br>
            <a:endParaRPr lang="en-US" sz="3600" dirty="0"/>
          </a:p>
        </p:txBody>
      </p:sp>
      <p:sp>
        <p:nvSpPr>
          <p:cNvPr id="8" name="Rectangle 7"/>
          <p:cNvSpPr/>
          <p:nvPr/>
        </p:nvSpPr>
        <p:spPr>
          <a:xfrm>
            <a:off x="301752" y="1005840"/>
            <a:ext cx="8759952" cy="5447645"/>
          </a:xfrm>
          <a:prstGeom prst="rect">
            <a:avLst/>
          </a:prstGeom>
        </p:spPr>
        <p:txBody>
          <a:bodyPr>
            <a:spAutoFit/>
          </a:bodyPr>
          <a:lstStyle/>
          <a:p>
            <a:pPr fontAlgn="auto">
              <a:spcBef>
                <a:spcPts val="0"/>
              </a:spcBef>
              <a:spcAft>
                <a:spcPts val="0"/>
              </a:spcAft>
              <a:defRPr/>
            </a:pPr>
            <a:r>
              <a:rPr lang="en-US" sz="2800" dirty="0"/>
              <a:t>But the trainer had entered horses in nearly 1000 races over several years. </a:t>
            </a:r>
          </a:p>
          <a:p>
            <a:pPr fontAlgn="auto">
              <a:spcBef>
                <a:spcPts val="0"/>
              </a:spcBef>
              <a:spcAft>
                <a:spcPts val="0"/>
              </a:spcAft>
              <a:defRPr/>
            </a:pPr>
            <a:endParaRPr lang="en-US" sz="2000" dirty="0"/>
          </a:p>
          <a:p>
            <a:pPr fontAlgn="auto">
              <a:spcBef>
                <a:spcPts val="0"/>
              </a:spcBef>
              <a:spcAft>
                <a:spcPts val="0"/>
              </a:spcAft>
              <a:defRPr/>
            </a:pPr>
            <a:r>
              <a:rPr lang="en-US" sz="2800" dirty="0"/>
              <a:t>Perhaps it was inevitable that at some time over the course of these nearly 1000 races the trainer would have a string of 35 races in which he received one of the three inside positions at least 30 times. </a:t>
            </a:r>
          </a:p>
          <a:p>
            <a:pPr fontAlgn="auto">
              <a:spcBef>
                <a:spcPts val="0"/>
              </a:spcBef>
              <a:spcAft>
                <a:spcPts val="0"/>
              </a:spcAft>
              <a:defRPr/>
            </a:pPr>
            <a:endParaRPr lang="en-US" sz="2000" dirty="0"/>
          </a:p>
          <a:p>
            <a:pPr fontAlgn="auto">
              <a:spcBef>
                <a:spcPts val="0"/>
              </a:spcBef>
              <a:spcAft>
                <a:spcPts val="0"/>
              </a:spcAft>
              <a:defRPr/>
            </a:pPr>
            <a:r>
              <a:rPr lang="en-US" sz="2800" dirty="0"/>
              <a:t>It came to the attention of the Ohio Racing Commission only because it was one of those seemingly surprising coincidences discussed in Chapter 17. Perhaps the accusation of cheating was unfounded. </a:t>
            </a:r>
          </a:p>
        </p:txBody>
      </p:sp>
    </p:spTree>
    <p:extLst>
      <p:ext uri="{BB962C8B-B14F-4D97-AF65-F5344CB8AC3E}">
        <p14:creationId xmlns:p14="http://schemas.microsoft.com/office/powerpoint/2010/main" val="3765001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Simulation 4</a:t>
            </a:r>
            <a:br>
              <a:rPr lang="en-US" sz="3600" b="1" dirty="0">
                <a:solidFill>
                  <a:schemeClr val="accent1"/>
                </a:solidFill>
              </a:rPr>
            </a:br>
            <a:endParaRPr lang="en-US" sz="3600" dirty="0"/>
          </a:p>
        </p:txBody>
      </p:sp>
      <p:sp>
        <p:nvSpPr>
          <p:cNvPr id="8" name="Rectangle 7"/>
          <p:cNvSpPr/>
          <p:nvPr/>
        </p:nvSpPr>
        <p:spPr>
          <a:xfrm>
            <a:off x="301752" y="1371600"/>
            <a:ext cx="8759952" cy="3970318"/>
          </a:xfrm>
          <a:prstGeom prst="rect">
            <a:avLst/>
          </a:prstGeom>
        </p:spPr>
        <p:txBody>
          <a:bodyPr>
            <a:spAutoFit/>
          </a:bodyPr>
          <a:lstStyle/>
          <a:p>
            <a:pPr fontAlgn="auto">
              <a:spcBef>
                <a:spcPts val="0"/>
              </a:spcBef>
              <a:spcAft>
                <a:spcPts val="0"/>
              </a:spcAft>
              <a:defRPr/>
            </a:pPr>
            <a:r>
              <a:rPr lang="en-US" sz="2800" dirty="0"/>
              <a:t>Calculating the probability that in a sequence of 1000 races with varying numbers of horses, there would occur a string of 35 consecutive races in which one would receive one of the three inside positions at least 30 times is very difficult. </a:t>
            </a:r>
          </a:p>
          <a:p>
            <a:pPr fontAlgn="auto">
              <a:spcBef>
                <a:spcPts val="0"/>
              </a:spcBef>
              <a:spcAft>
                <a:spcPts val="0"/>
              </a:spcAft>
              <a:defRPr/>
            </a:pPr>
            <a:endParaRPr lang="en-US" sz="2800" dirty="0"/>
          </a:p>
          <a:p>
            <a:pPr fontAlgn="auto">
              <a:spcBef>
                <a:spcPts val="0"/>
              </a:spcBef>
              <a:spcAft>
                <a:spcPts val="0"/>
              </a:spcAft>
              <a:defRPr/>
            </a:pPr>
            <a:r>
              <a:rPr lang="en-US" sz="2800" dirty="0"/>
              <a:t>How to go about determining this probability is the subject of this chapter. By the end of the chapter, you will be able to describe how to find this probability.</a:t>
            </a:r>
            <a:endParaRPr lang="en-US" sz="2800" dirty="0">
              <a:latin typeface="+mj-lt"/>
            </a:endParaRPr>
          </a:p>
        </p:txBody>
      </p:sp>
    </p:spTree>
    <p:extLst>
      <p:ext uri="{BB962C8B-B14F-4D97-AF65-F5344CB8AC3E}">
        <p14:creationId xmlns:p14="http://schemas.microsoft.com/office/powerpoint/2010/main" val="5731705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1</a:t>
            </a:r>
            <a:endParaRPr lang="en-US" sz="3600" dirty="0"/>
          </a:p>
        </p:txBody>
      </p:sp>
      <p:sp>
        <p:nvSpPr>
          <p:cNvPr id="8" name="Rectangle 7"/>
          <p:cNvSpPr/>
          <p:nvPr/>
        </p:nvSpPr>
        <p:spPr>
          <a:xfrm>
            <a:off x="301752" y="1737360"/>
            <a:ext cx="8759952" cy="4585871"/>
          </a:xfrm>
          <a:prstGeom prst="rect">
            <a:avLst/>
          </a:prstGeom>
        </p:spPr>
        <p:txBody>
          <a:bodyPr>
            <a:spAutoFit/>
          </a:bodyPr>
          <a:lstStyle/>
          <a:p>
            <a:pPr fontAlgn="auto">
              <a:spcBef>
                <a:spcPts val="0"/>
              </a:spcBef>
              <a:spcAft>
                <a:spcPts val="0"/>
              </a:spcAft>
              <a:defRPr/>
            </a:pPr>
            <a:r>
              <a:rPr lang="en-US" sz="2800" dirty="0"/>
              <a:t>Probability can be determined by observing the event in a large number of trials.</a:t>
            </a:r>
          </a:p>
          <a:p>
            <a:pPr fontAlgn="auto">
              <a:spcBef>
                <a:spcPts val="0"/>
              </a:spcBef>
              <a:spcAft>
                <a:spcPts val="0"/>
              </a:spcAft>
              <a:defRPr/>
            </a:pPr>
            <a:endParaRPr lang="en-US" sz="2000" dirty="0"/>
          </a:p>
          <a:p>
            <a:pPr fontAlgn="auto">
              <a:spcBef>
                <a:spcPts val="0"/>
              </a:spcBef>
              <a:spcAft>
                <a:spcPts val="0"/>
              </a:spcAft>
              <a:defRPr/>
            </a:pPr>
            <a:r>
              <a:rPr lang="en-US" sz="2800" dirty="0"/>
              <a:t>Personal probabilities are one’s own judgement about the chance of an event occurring.</a:t>
            </a:r>
          </a:p>
          <a:p>
            <a:pPr fontAlgn="auto">
              <a:spcBef>
                <a:spcPts val="0"/>
              </a:spcBef>
              <a:spcAft>
                <a:spcPts val="0"/>
              </a:spcAft>
              <a:defRPr/>
            </a:pPr>
            <a:endParaRPr lang="en-US" sz="2000" dirty="0"/>
          </a:p>
          <a:p>
            <a:pPr fontAlgn="auto">
              <a:spcBef>
                <a:spcPts val="0"/>
              </a:spcBef>
              <a:spcAft>
                <a:spcPts val="0"/>
              </a:spcAft>
              <a:defRPr/>
            </a:pPr>
            <a:r>
              <a:rPr lang="en-US" sz="2800" dirty="0"/>
              <a:t>What about the probability that we get a run of three straight heads somewhere in 10 tosses of a coin? </a:t>
            </a:r>
          </a:p>
          <a:p>
            <a:pPr fontAlgn="auto">
              <a:spcBef>
                <a:spcPts val="0"/>
              </a:spcBef>
              <a:spcAft>
                <a:spcPts val="0"/>
              </a:spcAft>
              <a:defRPr/>
            </a:pPr>
            <a:endParaRPr lang="en-US" sz="2000" dirty="0"/>
          </a:p>
          <a:p>
            <a:pPr fontAlgn="auto">
              <a:spcBef>
                <a:spcPts val="0"/>
              </a:spcBef>
              <a:spcAft>
                <a:spcPts val="0"/>
              </a:spcAft>
              <a:defRPr/>
            </a:pPr>
            <a:r>
              <a:rPr lang="en-US" sz="2800" dirty="0"/>
              <a:t>We can find this probability by calculation from a model that describes tossing coins. </a:t>
            </a:r>
            <a:endParaRPr lang="en-US" sz="2800" dirty="0">
              <a:latin typeface="+mj-lt"/>
            </a:endParaRPr>
          </a:p>
        </p:txBody>
      </p:sp>
    </p:spTree>
    <p:extLst>
      <p:ext uri="{BB962C8B-B14F-4D97-AF65-F5344CB8AC3E}">
        <p14:creationId xmlns:p14="http://schemas.microsoft.com/office/powerpoint/2010/main" val="29018330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2</a:t>
            </a:r>
            <a:endParaRPr lang="en-US" sz="3600" dirty="0"/>
          </a:p>
        </p:txBody>
      </p:sp>
      <p:sp>
        <p:nvSpPr>
          <p:cNvPr id="8" name="Rectangle 7"/>
          <p:cNvSpPr/>
          <p:nvPr/>
        </p:nvSpPr>
        <p:spPr>
          <a:xfrm>
            <a:off x="301752" y="1645920"/>
            <a:ext cx="8759952" cy="4585871"/>
          </a:xfrm>
          <a:prstGeom prst="rect">
            <a:avLst/>
          </a:prstGeom>
        </p:spPr>
        <p:txBody>
          <a:bodyPr>
            <a:spAutoFit/>
          </a:bodyPr>
          <a:lstStyle/>
          <a:p>
            <a:pPr fontAlgn="auto">
              <a:spcBef>
                <a:spcPts val="0"/>
              </a:spcBef>
              <a:spcAft>
                <a:spcPts val="0"/>
              </a:spcAft>
              <a:defRPr/>
            </a:pPr>
            <a:r>
              <a:rPr lang="en-US" sz="2800" dirty="0"/>
              <a:t>Probability models allow us to calculate the probabilities of complicated events starting from an assignment of probabilities to simple events such as “heads on one toss.” </a:t>
            </a:r>
          </a:p>
          <a:p>
            <a:pPr fontAlgn="auto">
              <a:spcBef>
                <a:spcPts val="0"/>
              </a:spcBef>
              <a:spcAft>
                <a:spcPts val="0"/>
              </a:spcAft>
              <a:defRPr/>
            </a:pPr>
            <a:endParaRPr lang="en-US" sz="2000" dirty="0"/>
          </a:p>
          <a:p>
            <a:pPr fontAlgn="auto">
              <a:spcBef>
                <a:spcPts val="0"/>
              </a:spcBef>
              <a:spcAft>
                <a:spcPts val="0"/>
              </a:spcAft>
              <a:defRPr/>
            </a:pPr>
            <a:r>
              <a:rPr lang="en-US" sz="2800" dirty="0"/>
              <a:t>This is true whether the model reflects probabilities from data or personal probabilities. </a:t>
            </a:r>
          </a:p>
          <a:p>
            <a:pPr fontAlgn="auto">
              <a:spcBef>
                <a:spcPts val="0"/>
              </a:spcBef>
              <a:spcAft>
                <a:spcPts val="0"/>
              </a:spcAft>
              <a:defRPr/>
            </a:pPr>
            <a:endParaRPr lang="en-US" sz="2000" dirty="0"/>
          </a:p>
          <a:p>
            <a:pPr fontAlgn="auto">
              <a:spcBef>
                <a:spcPts val="0"/>
              </a:spcBef>
              <a:spcAft>
                <a:spcPts val="0"/>
              </a:spcAft>
              <a:defRPr/>
            </a:pPr>
            <a:r>
              <a:rPr lang="en-US" sz="2800" dirty="0"/>
              <a:t>Unfortunately, the math needed to do probability calculations is often tough. We can use a computer to simulate many repetitions. </a:t>
            </a:r>
            <a:endParaRPr lang="en-US" sz="2800" dirty="0">
              <a:latin typeface="+mj-lt"/>
            </a:endParaRPr>
          </a:p>
        </p:txBody>
      </p:sp>
    </p:spTree>
    <p:extLst>
      <p:ext uri="{BB962C8B-B14F-4D97-AF65-F5344CB8AC3E}">
        <p14:creationId xmlns:p14="http://schemas.microsoft.com/office/powerpoint/2010/main" val="9781564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3</a:t>
            </a:r>
            <a:endParaRPr lang="en-US" sz="3600" dirty="0"/>
          </a:p>
        </p:txBody>
      </p:sp>
      <p:sp>
        <p:nvSpPr>
          <p:cNvPr id="8" name="Rectangle 7"/>
          <p:cNvSpPr/>
          <p:nvPr/>
        </p:nvSpPr>
        <p:spPr>
          <a:xfrm>
            <a:off x="301752" y="1645920"/>
            <a:ext cx="8759952" cy="4585871"/>
          </a:xfrm>
          <a:prstGeom prst="rect">
            <a:avLst/>
          </a:prstGeom>
        </p:spPr>
        <p:txBody>
          <a:bodyPr>
            <a:spAutoFit/>
          </a:bodyPr>
          <a:lstStyle/>
          <a:p>
            <a:pPr fontAlgn="auto">
              <a:spcBef>
                <a:spcPts val="0"/>
              </a:spcBef>
              <a:spcAft>
                <a:spcPts val="0"/>
              </a:spcAft>
              <a:defRPr/>
            </a:pPr>
            <a:r>
              <a:rPr lang="en-US" sz="2800" dirty="0"/>
              <a:t>Simulation is easier than math and much faster than actually running many repetitions in the real world. </a:t>
            </a:r>
          </a:p>
          <a:p>
            <a:pPr fontAlgn="auto">
              <a:spcBef>
                <a:spcPts val="0"/>
              </a:spcBef>
              <a:spcAft>
                <a:spcPts val="0"/>
              </a:spcAft>
              <a:defRPr/>
            </a:pPr>
            <a:endParaRPr lang="en-US" sz="2000" dirty="0"/>
          </a:p>
          <a:p>
            <a:pPr fontAlgn="auto">
              <a:spcBef>
                <a:spcPts val="0"/>
              </a:spcBef>
              <a:spcAft>
                <a:spcPts val="0"/>
              </a:spcAft>
              <a:defRPr/>
            </a:pPr>
            <a:r>
              <a:rPr lang="en-US" sz="2800" dirty="0"/>
              <a:t>You might compare finding probabilities by simulation to practicing flying in a computer-controlled flight simulator. Both kinds of simulation are in wide use. </a:t>
            </a:r>
          </a:p>
          <a:p>
            <a:pPr fontAlgn="auto">
              <a:spcBef>
                <a:spcPts val="0"/>
              </a:spcBef>
              <a:spcAft>
                <a:spcPts val="0"/>
              </a:spcAft>
              <a:defRPr/>
            </a:pPr>
            <a:endParaRPr lang="en-US" sz="2000" dirty="0"/>
          </a:p>
          <a:p>
            <a:pPr fontAlgn="auto">
              <a:spcBef>
                <a:spcPts val="0"/>
              </a:spcBef>
              <a:spcAft>
                <a:spcPts val="0"/>
              </a:spcAft>
              <a:defRPr/>
            </a:pPr>
            <a:r>
              <a:rPr lang="en-US" sz="2800" dirty="0"/>
              <a:t>Both have similar drawbacks: They are only as good as the model you start with. Flight simulators use a software model of how an airplane reacts. Simulations of probabilities use a probability model. </a:t>
            </a:r>
            <a:endParaRPr lang="en-US" sz="2800" dirty="0">
              <a:latin typeface="+mj-lt"/>
            </a:endParaRPr>
          </a:p>
        </p:txBody>
      </p:sp>
    </p:spTree>
    <p:extLst>
      <p:ext uri="{BB962C8B-B14F-4D97-AF65-F5344CB8AC3E}">
        <p14:creationId xmlns:p14="http://schemas.microsoft.com/office/powerpoint/2010/main" val="18319831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Where Do Probabilities </a:t>
            </a:r>
            <a:br>
              <a:rPr lang="en-US" sz="3600" b="1" dirty="0">
                <a:solidFill>
                  <a:schemeClr val="accent1"/>
                </a:solidFill>
              </a:rPr>
            </a:br>
            <a:r>
              <a:rPr lang="en-US" sz="3600" b="1" dirty="0">
                <a:solidFill>
                  <a:schemeClr val="accent1"/>
                </a:solidFill>
              </a:rPr>
              <a:t>Come From? 4</a:t>
            </a:r>
            <a:endParaRPr lang="en-US" sz="3600" dirty="0"/>
          </a:p>
        </p:txBody>
      </p:sp>
      <p:sp>
        <p:nvSpPr>
          <p:cNvPr id="8" name="Rectangle 7"/>
          <p:cNvSpPr/>
          <p:nvPr/>
        </p:nvSpPr>
        <p:spPr>
          <a:xfrm>
            <a:off x="301752" y="1554480"/>
            <a:ext cx="8759952" cy="5016758"/>
          </a:xfrm>
          <a:prstGeom prst="rect">
            <a:avLst/>
          </a:prstGeom>
        </p:spPr>
        <p:txBody>
          <a:bodyPr>
            <a:spAutoFit/>
          </a:bodyPr>
          <a:lstStyle/>
          <a:p>
            <a:pPr fontAlgn="auto">
              <a:spcBef>
                <a:spcPts val="0"/>
              </a:spcBef>
              <a:spcAft>
                <a:spcPts val="0"/>
              </a:spcAft>
              <a:defRPr/>
            </a:pPr>
            <a:r>
              <a:rPr lang="en-US" sz="2800" dirty="0"/>
              <a:t>Using random digits from a table or from computer software to imitate chance behavior is called </a:t>
            </a:r>
            <a:r>
              <a:rPr lang="en-US" sz="2800" b="1" dirty="0">
                <a:solidFill>
                  <a:srgbClr val="8B0000"/>
                </a:solidFill>
              </a:rPr>
              <a:t>simulation</a:t>
            </a:r>
            <a:r>
              <a:rPr lang="en-US" sz="2800" dirty="0"/>
              <a:t>. </a:t>
            </a:r>
          </a:p>
          <a:p>
            <a:pPr fontAlgn="auto">
              <a:spcBef>
                <a:spcPts val="0"/>
              </a:spcBef>
              <a:spcAft>
                <a:spcPts val="0"/>
              </a:spcAft>
              <a:defRPr/>
            </a:pPr>
            <a:endParaRPr lang="en-US" dirty="0"/>
          </a:p>
          <a:p>
            <a:pPr fontAlgn="auto">
              <a:spcBef>
                <a:spcPts val="0"/>
              </a:spcBef>
              <a:spcAft>
                <a:spcPts val="0"/>
              </a:spcAft>
              <a:defRPr/>
            </a:pPr>
            <a:r>
              <a:rPr lang="en-US" sz="2800" dirty="0"/>
              <a:t>We look at simulation partly because it is how scientists and engineers really do find probabilities in complex situations. </a:t>
            </a:r>
          </a:p>
          <a:p>
            <a:pPr fontAlgn="auto">
              <a:spcBef>
                <a:spcPts val="0"/>
              </a:spcBef>
              <a:spcAft>
                <a:spcPts val="0"/>
              </a:spcAft>
              <a:defRPr/>
            </a:pPr>
            <a:endParaRPr lang="en-US" dirty="0"/>
          </a:p>
          <a:p>
            <a:pPr fontAlgn="auto">
              <a:spcBef>
                <a:spcPts val="0"/>
              </a:spcBef>
              <a:spcAft>
                <a:spcPts val="0"/>
              </a:spcAft>
              <a:defRPr/>
            </a:pPr>
            <a:r>
              <a:rPr lang="en-US" sz="2800" dirty="0"/>
              <a:t>Simulations are used to develop strategies for reducing waiting times in lines to speak to a teller at banks, in lines to check in at airports, and in lines to vote during elections. </a:t>
            </a:r>
            <a:endParaRPr lang="en-US" sz="2800" dirty="0">
              <a:latin typeface="+mj-lt"/>
            </a:endParaRPr>
          </a:p>
        </p:txBody>
      </p:sp>
    </p:spTree>
    <p:extLst>
      <p:ext uri="{BB962C8B-B14F-4D97-AF65-F5344CB8AC3E}">
        <p14:creationId xmlns:p14="http://schemas.microsoft.com/office/powerpoint/2010/main" val="881607605"/>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6532</TotalTime>
  <Words>2575</Words>
  <Application>Microsoft Office PowerPoint</Application>
  <PresentationFormat>On-screen Show (4:3)</PresentationFormat>
  <Paragraphs>272</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Times New Roman</vt:lpstr>
      <vt:lpstr>Office Theme</vt:lpstr>
      <vt:lpstr>Chapter 19</vt:lpstr>
      <vt:lpstr>Case Study: Simulation 1 </vt:lpstr>
      <vt:lpstr>Case Study: Simulation 2 </vt:lpstr>
      <vt:lpstr>Case Study: Simulation 3 </vt:lpstr>
      <vt:lpstr>Case Study: Simulation 4 </vt:lpstr>
      <vt:lpstr>Where Do Probabilities  Come From? 1</vt:lpstr>
      <vt:lpstr>Where Do Probabilities  Come From? 2</vt:lpstr>
      <vt:lpstr>Where Do Probabilities  Come From? 3</vt:lpstr>
      <vt:lpstr>Where Do Probabilities  Come From? 4</vt:lpstr>
      <vt:lpstr>Where Do Probabilities  Come From? 5</vt:lpstr>
      <vt:lpstr>Where Do Probabilities  Come From? 6</vt:lpstr>
      <vt:lpstr>Simulation Basics 1 </vt:lpstr>
      <vt:lpstr>Example: Doing a Simulation 1 </vt:lpstr>
      <vt:lpstr>Example: Doing a Simulation 2 </vt:lpstr>
      <vt:lpstr>Example: Doing a Simulation 3 </vt:lpstr>
      <vt:lpstr>Example: Doing a Simulation 4 </vt:lpstr>
      <vt:lpstr>Simulation Basics 2 </vt:lpstr>
      <vt:lpstr>Example: Assigning Digits for Simulation 1</vt:lpstr>
      <vt:lpstr>Example: Assigning Digits for Simulation 2</vt:lpstr>
      <vt:lpstr>Example: Assigning Digits for Simulation 3</vt:lpstr>
      <vt:lpstr>Thinking about Independence 1 </vt:lpstr>
      <vt:lpstr>Thinking about Independence 2 </vt:lpstr>
      <vt:lpstr>Thinking about Independence 3 </vt:lpstr>
      <vt:lpstr>Thinking about Independence 4 </vt:lpstr>
      <vt:lpstr>More Elaborate Simulations 1 </vt:lpstr>
      <vt:lpstr>Example: We Want a Girl 1 </vt:lpstr>
      <vt:lpstr>Example: We Want a Girl 2 </vt:lpstr>
      <vt:lpstr>Example: We Want a Girl 3 </vt:lpstr>
      <vt:lpstr>Example: We Want a Girl 4 </vt:lpstr>
      <vt:lpstr>Example: We Want a Girl 5 </vt:lpstr>
      <vt:lpstr>More Elaborate Simulations 2 </vt:lpstr>
      <vt:lpstr>Example: Kidney Transplant 1 </vt:lpstr>
      <vt:lpstr>Example: Kidney Transplant 2 </vt:lpstr>
      <vt:lpstr>Example: Kidney Transplant 3 </vt:lpstr>
      <vt:lpstr>Example: Kidney Transplant 4 </vt:lpstr>
      <vt:lpstr>Example: Kidney Transplant 5 </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527</cp:revision>
  <cp:lastPrinted>2011-08-21T16:22:14Z</cp:lastPrinted>
  <dcterms:created xsi:type="dcterms:W3CDTF">2009-09-07T22:06:52Z</dcterms:created>
  <dcterms:modified xsi:type="dcterms:W3CDTF">2019-10-09T16:57:33Z</dcterms:modified>
</cp:coreProperties>
</file>