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64" r:id="rId3"/>
    <p:sldId id="266" r:id="rId4"/>
    <p:sldId id="267" r:id="rId5"/>
    <p:sldId id="268" r:id="rId6"/>
    <p:sldId id="269" r:id="rId7"/>
    <p:sldId id="270" r:id="rId8"/>
    <p:sldId id="271" r:id="rId9"/>
    <p:sldId id="272" r:id="rId10"/>
    <p:sldId id="273" r:id="rId11"/>
    <p:sldId id="274" r:id="rId12"/>
    <p:sldId id="275" r:id="rId13"/>
    <p:sldId id="277" r:id="rId14"/>
    <p:sldId id="276" r:id="rId15"/>
    <p:sldId id="278" r:id="rId16"/>
    <p:sldId id="279" r:id="rId17"/>
    <p:sldId id="280" r:id="rId18"/>
    <p:sldId id="281" r:id="rId19"/>
    <p:sldId id="282" r:id="rId20"/>
    <p:sldId id="283" r:id="rId21"/>
    <p:sldId id="284" r:id="rId22"/>
    <p:sldId id="285" r:id="rId23"/>
    <p:sldId id="286" r:id="rId24"/>
    <p:sldId id="287" r:id="rId25"/>
    <p:sldId id="288" r:id="rId26"/>
    <p:sldId id="291" r:id="rId2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VL" initials="MV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8B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71" autoAdjust="0"/>
    <p:restoredTop sz="94729" autoAdjust="0"/>
  </p:normalViewPr>
  <p:slideViewPr>
    <p:cSldViewPr>
      <p:cViewPr varScale="1">
        <p:scale>
          <a:sx n="68" d="100"/>
          <a:sy n="68" d="100"/>
        </p:scale>
        <p:origin x="10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4" d="100"/>
          <a:sy n="84" d="100"/>
        </p:scale>
        <p:origin x="-2958"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AAE3F759-ADBF-4ADA-8A45-703CDF0E44B4}" type="datetimeFigureOut">
              <a:rPr lang="en-US"/>
              <a:pPr>
                <a:defRPr/>
              </a:pPr>
              <a:t>10/9/2019</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5466C1AC-2ADE-4905-B5C2-D71B6B300F03}" type="slidenum">
              <a:rPr lang="en-US"/>
              <a:pPr>
                <a:defRPr/>
              </a:pPr>
              <a:t>‹#›</a:t>
            </a:fld>
            <a:endParaRPr lang="en-US"/>
          </a:p>
        </p:txBody>
      </p:sp>
    </p:spTree>
    <p:extLst>
      <p:ext uri="{BB962C8B-B14F-4D97-AF65-F5344CB8AC3E}">
        <p14:creationId xmlns:p14="http://schemas.microsoft.com/office/powerpoint/2010/main" val="2287629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C434883F-570A-4156-8948-99F27D599B29}" type="datetimeFigureOut">
              <a:rPr lang="en-US"/>
              <a:pPr>
                <a:defRPr/>
              </a:pPr>
              <a:t>10/9/2019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B63BC18D-133E-47DD-9C59-C7C73C3F064F}" type="slidenum">
              <a:rPr lang="en-US"/>
              <a:pPr>
                <a:defRPr/>
              </a:pPr>
              <a:t>‹#›</a:t>
            </a:fld>
            <a:endParaRPr lang="en-US"/>
          </a:p>
        </p:txBody>
      </p:sp>
    </p:spTree>
    <p:extLst>
      <p:ext uri="{BB962C8B-B14F-4D97-AF65-F5344CB8AC3E}">
        <p14:creationId xmlns:p14="http://schemas.microsoft.com/office/powerpoint/2010/main" val="384926703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1F58B0-ED0B-462B-9AD4-4C42114E0F18}"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2651020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FA8C50E-4C0B-4D12-81E2-C9D90BB17308}" type="slidenum">
              <a:rPr lang="en-US"/>
              <a:pPr fontAlgn="base">
                <a:spcBef>
                  <a:spcPct val="0"/>
                </a:spcBef>
                <a:spcAft>
                  <a:spcPct val="0"/>
                </a:spcAft>
              </a:pPr>
              <a:t>10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762325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FA8C50E-4C0B-4D12-81E2-C9D90BB17308}" type="slidenum">
              <a:rPr lang="en-US"/>
              <a:pPr fontAlgn="base">
                <a:spcBef>
                  <a:spcPct val="0"/>
                </a:spcBef>
                <a:spcAft>
                  <a:spcPct val="0"/>
                </a:spcAft>
              </a:pPr>
              <a:t>11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351257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FA8C50E-4C0B-4D12-81E2-C9D90BB17308}" type="slidenum">
              <a:rPr lang="en-US"/>
              <a:pPr fontAlgn="base">
                <a:spcBef>
                  <a:spcPct val="0"/>
                </a:spcBef>
                <a:spcAft>
                  <a:spcPct val="0"/>
                </a:spcAft>
              </a:pPr>
              <a:t>12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883016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FA8C50E-4C0B-4D12-81E2-C9D90BB17308}" type="slidenum">
              <a:rPr lang="en-US"/>
              <a:pPr fontAlgn="base">
                <a:spcBef>
                  <a:spcPct val="0"/>
                </a:spcBef>
                <a:spcAft>
                  <a:spcPct val="0"/>
                </a:spcAft>
              </a:pPr>
              <a:t>13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334746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FA8C50E-4C0B-4D12-81E2-C9D90BB17308}" type="slidenum">
              <a:rPr lang="en-US"/>
              <a:pPr fontAlgn="base">
                <a:spcBef>
                  <a:spcPct val="0"/>
                </a:spcBef>
                <a:spcAft>
                  <a:spcPct val="0"/>
                </a:spcAft>
              </a:pPr>
              <a:t>14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803762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FA8C50E-4C0B-4D12-81E2-C9D90BB17308}" type="slidenum">
              <a:rPr lang="en-US"/>
              <a:pPr fontAlgn="base">
                <a:spcBef>
                  <a:spcPct val="0"/>
                </a:spcBef>
                <a:spcAft>
                  <a:spcPct val="0"/>
                </a:spcAft>
              </a:pPr>
              <a:t>15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258991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FA8C50E-4C0B-4D12-81E2-C9D90BB17308}" type="slidenum">
              <a:rPr lang="en-US"/>
              <a:pPr fontAlgn="base">
                <a:spcBef>
                  <a:spcPct val="0"/>
                </a:spcBef>
                <a:spcAft>
                  <a:spcPct val="0"/>
                </a:spcAft>
              </a:pPr>
              <a:t>16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647359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FA8C50E-4C0B-4D12-81E2-C9D90BB17308}" type="slidenum">
              <a:rPr lang="en-US"/>
              <a:pPr fontAlgn="base">
                <a:spcBef>
                  <a:spcPct val="0"/>
                </a:spcBef>
                <a:spcAft>
                  <a:spcPct val="0"/>
                </a:spcAft>
              </a:pPr>
              <a:t>17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456195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FA8C50E-4C0B-4D12-81E2-C9D90BB17308}" type="slidenum">
              <a:rPr lang="en-US"/>
              <a:pPr fontAlgn="base">
                <a:spcBef>
                  <a:spcPct val="0"/>
                </a:spcBef>
                <a:spcAft>
                  <a:spcPct val="0"/>
                </a:spcAft>
              </a:pPr>
              <a:t>18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3819271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FA8C50E-4C0B-4D12-81E2-C9D90BB17308}" type="slidenum">
              <a:rPr lang="en-US"/>
              <a:pPr fontAlgn="base">
                <a:spcBef>
                  <a:spcPct val="0"/>
                </a:spcBef>
                <a:spcAft>
                  <a:spcPct val="0"/>
                </a:spcAft>
              </a:pPr>
              <a:t>19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750076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FA8C50E-4C0B-4D12-81E2-C9D90BB17308}" type="slidenum">
              <a:rPr lang="en-US"/>
              <a:pPr fontAlgn="base">
                <a:spcBef>
                  <a:spcPct val="0"/>
                </a:spcBef>
                <a:spcAft>
                  <a:spcPct val="0"/>
                </a:spcAft>
              </a:pPr>
              <a:t>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616271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FA8C50E-4C0B-4D12-81E2-C9D90BB17308}" type="slidenum">
              <a:rPr lang="en-US"/>
              <a:pPr fontAlgn="base">
                <a:spcBef>
                  <a:spcPct val="0"/>
                </a:spcBef>
                <a:spcAft>
                  <a:spcPct val="0"/>
                </a:spcAft>
              </a:pPr>
              <a:t>20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592020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FA8C50E-4C0B-4D12-81E2-C9D90BB17308}" type="slidenum">
              <a:rPr lang="en-US"/>
              <a:pPr fontAlgn="base">
                <a:spcBef>
                  <a:spcPct val="0"/>
                </a:spcBef>
                <a:spcAft>
                  <a:spcPct val="0"/>
                </a:spcAft>
              </a:pPr>
              <a:t>21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2013892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FA8C50E-4C0B-4D12-81E2-C9D90BB17308}" type="slidenum">
              <a:rPr lang="en-US"/>
              <a:pPr fontAlgn="base">
                <a:spcBef>
                  <a:spcPct val="0"/>
                </a:spcBef>
                <a:spcAft>
                  <a:spcPct val="0"/>
                </a:spcAft>
              </a:pPr>
              <a:t>22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122107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FA8C50E-4C0B-4D12-81E2-C9D90BB17308}" type="slidenum">
              <a:rPr lang="en-US"/>
              <a:pPr fontAlgn="base">
                <a:spcBef>
                  <a:spcPct val="0"/>
                </a:spcBef>
                <a:spcAft>
                  <a:spcPct val="0"/>
                </a:spcAft>
              </a:pPr>
              <a:t>23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9314140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FA8C50E-4C0B-4D12-81E2-C9D90BB17308}" type="slidenum">
              <a:rPr lang="en-US"/>
              <a:pPr fontAlgn="base">
                <a:spcBef>
                  <a:spcPct val="0"/>
                </a:spcBef>
                <a:spcAft>
                  <a:spcPct val="0"/>
                </a:spcAft>
              </a:pPr>
              <a:t>24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111681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FA8C50E-4C0B-4D12-81E2-C9D90BB17308}" type="slidenum">
              <a:rPr lang="en-US"/>
              <a:pPr fontAlgn="base">
                <a:spcBef>
                  <a:spcPct val="0"/>
                </a:spcBef>
                <a:spcAft>
                  <a:spcPct val="0"/>
                </a:spcAft>
              </a:pPr>
              <a:t>25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0676448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FA8C50E-4C0B-4D12-81E2-C9D90BB17308}" type="slidenum">
              <a:rPr lang="en-US"/>
              <a:pPr fontAlgn="base">
                <a:spcBef>
                  <a:spcPct val="0"/>
                </a:spcBef>
                <a:spcAft>
                  <a:spcPct val="0"/>
                </a:spcAft>
              </a:pPr>
              <a:t>26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516132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FA8C50E-4C0B-4D12-81E2-C9D90BB17308}" type="slidenum">
              <a:rPr lang="en-US"/>
              <a:pPr fontAlgn="base">
                <a:spcBef>
                  <a:spcPct val="0"/>
                </a:spcBef>
                <a:spcAft>
                  <a:spcPct val="0"/>
                </a:spcAft>
              </a:pPr>
              <a:t>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068295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FA8C50E-4C0B-4D12-81E2-C9D90BB17308}" type="slidenum">
              <a:rPr lang="en-US"/>
              <a:pPr fontAlgn="base">
                <a:spcBef>
                  <a:spcPct val="0"/>
                </a:spcBef>
                <a:spcAft>
                  <a:spcPct val="0"/>
                </a:spcAft>
              </a:pPr>
              <a:t>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205100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FA8C50E-4C0B-4D12-81E2-C9D90BB17308}" type="slidenum">
              <a:rPr lang="en-US"/>
              <a:pPr fontAlgn="base">
                <a:spcBef>
                  <a:spcPct val="0"/>
                </a:spcBef>
                <a:spcAft>
                  <a:spcPct val="0"/>
                </a:spcAft>
              </a:pPr>
              <a:t>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839454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FA8C50E-4C0B-4D12-81E2-C9D90BB17308}" type="slidenum">
              <a:rPr lang="en-US"/>
              <a:pPr fontAlgn="base">
                <a:spcBef>
                  <a:spcPct val="0"/>
                </a:spcBef>
                <a:spcAft>
                  <a:spcPct val="0"/>
                </a:spcAft>
              </a:pPr>
              <a:t>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623891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FA8C50E-4C0B-4D12-81E2-C9D90BB17308}" type="slidenum">
              <a:rPr lang="en-US"/>
              <a:pPr fontAlgn="base">
                <a:spcBef>
                  <a:spcPct val="0"/>
                </a:spcBef>
                <a:spcAft>
                  <a:spcPct val="0"/>
                </a:spcAft>
              </a:pPr>
              <a:t>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405764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FA8C50E-4C0B-4D12-81E2-C9D90BB17308}" type="slidenum">
              <a:rPr lang="en-US"/>
              <a:pPr fontAlgn="base">
                <a:spcBef>
                  <a:spcPct val="0"/>
                </a:spcBef>
                <a:spcAft>
                  <a:spcPct val="0"/>
                </a:spcAft>
              </a:pPr>
              <a:t>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95379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FA8C50E-4C0B-4D12-81E2-C9D90BB17308}" type="slidenum">
              <a:rPr lang="en-US"/>
              <a:pPr fontAlgn="base">
                <a:spcBef>
                  <a:spcPct val="0"/>
                </a:spcBef>
                <a:spcAft>
                  <a:spcPct val="0"/>
                </a:spcAft>
              </a:pPr>
              <a:t>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936674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943600" y="609600"/>
            <a:ext cx="2895600" cy="2613025"/>
          </a:xfrm>
        </p:spPr>
        <p:txBody>
          <a:bodyPr/>
          <a:lstStyle/>
          <a:p>
            <a:r>
              <a:rPr lang="en-US" dirty="0"/>
              <a:t>Click to edit Master title style</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E612B925-BF7E-49B6-8D6F-396767146FB3}" type="datetimeFigureOut">
              <a:rPr lang="en-US"/>
              <a:pPr>
                <a:defRPr/>
              </a:pPr>
              <a:t>10/9/2019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EAC6CA9F-CF9E-4BFC-8FE0-6B254F9CBFE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EC86901C-592E-466E-AF7F-9388B6E84884}" type="datetimeFigureOut">
              <a:rPr lang="en-US"/>
              <a:pPr>
                <a:defRPr/>
              </a:pPr>
              <a:t>10/9/2019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7730D38E-5D7B-4E1B-90FF-260B9A7925F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5620408-DFBB-4868-A67C-B6B6F2A80F6F}" type="datetimeFigureOut">
              <a:rPr lang="en-US"/>
              <a:pPr>
                <a:defRPr/>
              </a:pPr>
              <a:t>10/9/2019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BDC43473-B727-440A-9C10-480B303F10B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48BF09C9-3776-44F9-93ED-C404315AC54D}" type="datetimeFigureOut">
              <a:rPr lang="en-US"/>
              <a:pPr>
                <a:defRPr/>
              </a:pPr>
              <a:t>10/9/2019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3D1D3CEC-8ED2-4EFD-B7A2-C624C0F29CC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CFEEE09-3E82-449F-844B-A1851F009EC0}" type="datetimeFigureOut">
              <a:rPr lang="en-US"/>
              <a:pPr>
                <a:defRPr/>
              </a:pPr>
              <a:t>10/9/2019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66A40E60-56BF-4D71-B597-21CDAA291E0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2D7FE204-21D9-421F-87FB-246DE6E69229}" type="datetimeFigureOut">
              <a:rPr lang="en-US"/>
              <a:pPr>
                <a:defRPr/>
              </a:pPr>
              <a:t>10/9/2019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205044CF-ACEB-4345-B9A3-DC3B1449C8C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9AFEF9AC-7169-4B32-A21E-0AB30D0E55AF}" type="datetimeFigureOut">
              <a:rPr lang="en-US"/>
              <a:pPr>
                <a:defRPr/>
              </a:pPr>
              <a:t>10/9/2019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F639BA4C-DE4B-4931-A3E6-B55A2367D07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20A0275-643E-4518-B268-DE8BF5143EE7}" type="datetimeFigureOut">
              <a:rPr lang="en-US"/>
              <a:pPr>
                <a:defRPr/>
              </a:pPr>
              <a:t>10/9/2019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336E81C0-AB71-4D24-B961-2ABCC598144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B2F7C89C-5A3E-4A65-B98D-00FF2C36B691}" type="datetimeFigureOut">
              <a:rPr lang="en-US"/>
              <a:pPr>
                <a:defRPr/>
              </a:pPr>
              <a:t>10/9/2019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B0DE448E-E1B2-47F2-996E-5E6DB5CB61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EAA7EFCA-CD67-465E-B147-3FE5E42F9B73}" type="datetimeFigureOut">
              <a:rPr lang="en-US"/>
              <a:pPr>
                <a:defRPr/>
              </a:pPr>
              <a:t>10/9/2019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2F6884CA-D95A-4516-B645-1CC400E2E38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4A901D8-4061-4CB4-AF77-A68F8108AB23}" type="datetimeFigureOut">
              <a:rPr lang="en-US"/>
              <a:pPr>
                <a:defRPr/>
              </a:pPr>
              <a:t>10/9/2019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042C8AC3-63FA-4ED1-914E-A94493FFB03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152400" cy="6858000"/>
          </a:xfrm>
          <a:prstGeom prst="rect">
            <a:avLst/>
          </a:prstGeom>
          <a:solidFill>
            <a:srgbClr val="000099"/>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extBox 10"/>
          <p:cNvSpPr txBox="1"/>
          <p:nvPr/>
        </p:nvSpPr>
        <p:spPr>
          <a:xfrm>
            <a:off x="8686800" y="6581775"/>
            <a:ext cx="457200" cy="276225"/>
          </a:xfrm>
          <a:prstGeom prst="rect">
            <a:avLst/>
          </a:prstGeom>
          <a:noFill/>
        </p:spPr>
        <p:txBody>
          <a:bodyPr>
            <a:spAutoFit/>
          </a:bodyPr>
          <a:lstStyle/>
          <a:p>
            <a:pPr algn="r" fontAlgn="auto">
              <a:spcBef>
                <a:spcPts val="0"/>
              </a:spcBef>
              <a:spcAft>
                <a:spcPts val="0"/>
              </a:spcAft>
              <a:defRPr/>
            </a:pPr>
            <a:fld id="{1B8371FD-CA68-4831-812F-9E0FD4274CD7}" type="slidenum">
              <a:rPr lang="en-US" sz="1200">
                <a:latin typeface="+mn-lt"/>
              </a:rPr>
              <a:pPr algn="r" fontAlgn="auto">
                <a:spcBef>
                  <a:spcPts val="0"/>
                </a:spcBef>
                <a:spcAft>
                  <a:spcPts val="0"/>
                </a:spcAft>
                <a:defRPr/>
              </a:pPr>
              <a:t>‹#›</a:t>
            </a:fld>
            <a:endParaRPr lang="en-US" sz="1200" dirty="0">
              <a:latin typeface="+mn-lt"/>
            </a:endParaRPr>
          </a:p>
        </p:txBody>
      </p:sp>
      <p:sp>
        <p:nvSpPr>
          <p:cNvPr id="14" name="Rectangle 13"/>
          <p:cNvSpPr/>
          <p:nvPr/>
        </p:nvSpPr>
        <p:spPr>
          <a:xfrm>
            <a:off x="152400" y="6553200"/>
            <a:ext cx="8991600" cy="4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Arial" charset="0"/>
        </a:defRPr>
      </a:lvl2pPr>
      <a:lvl3pPr algn="ctr" rtl="0" fontAlgn="base">
        <a:spcBef>
          <a:spcPct val="0"/>
        </a:spcBef>
        <a:spcAft>
          <a:spcPct val="0"/>
        </a:spcAft>
        <a:defRPr sz="4400">
          <a:solidFill>
            <a:schemeClr val="tx1"/>
          </a:solidFill>
          <a:latin typeface="Arial" charset="0"/>
        </a:defRPr>
      </a:lvl3pPr>
      <a:lvl4pPr algn="ctr" rtl="0" fontAlgn="base">
        <a:spcBef>
          <a:spcPct val="0"/>
        </a:spcBef>
        <a:spcAft>
          <a:spcPct val="0"/>
        </a:spcAft>
        <a:defRPr sz="4400">
          <a:solidFill>
            <a:schemeClr val="tx1"/>
          </a:solidFill>
          <a:latin typeface="Arial" charset="0"/>
        </a:defRPr>
      </a:lvl4pPr>
      <a:lvl5pPr algn="ctr" rtl="0" fontAlgn="base">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j-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j-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j-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j-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1600200" y="914400"/>
            <a:ext cx="6400800" cy="1752600"/>
          </a:xfrm>
        </p:spPr>
        <p:txBody>
          <a:bodyPr/>
          <a:lstStyle/>
          <a:p>
            <a:r>
              <a:rPr lang="en-US" sz="7200" dirty="0"/>
              <a:t>Chapter 20</a:t>
            </a:r>
          </a:p>
        </p:txBody>
      </p:sp>
      <p:sp>
        <p:nvSpPr>
          <p:cNvPr id="15362" name="Subtitle 2"/>
          <p:cNvSpPr>
            <a:spLocks noGrp="1"/>
          </p:cNvSpPr>
          <p:nvPr>
            <p:ph type="subTitle" idx="4294967295"/>
          </p:nvPr>
        </p:nvSpPr>
        <p:spPr>
          <a:xfrm>
            <a:off x="3124200" y="3429000"/>
            <a:ext cx="3352800" cy="2209800"/>
          </a:xfrm>
        </p:spPr>
        <p:txBody>
          <a:bodyPr/>
          <a:lstStyle/>
          <a:p>
            <a:pPr marL="0" indent="0" algn="ctr">
              <a:buNone/>
            </a:pPr>
            <a:r>
              <a:rPr lang="en-US" dirty="0">
                <a:solidFill>
                  <a:schemeClr val="tx1"/>
                </a:solidFill>
              </a:rPr>
              <a:t>The House Edge: </a:t>
            </a:r>
          </a:p>
          <a:p>
            <a:pPr marL="0" indent="0" algn="ctr">
              <a:buNone/>
            </a:pPr>
            <a:r>
              <a:rPr lang="en-US" dirty="0">
                <a:solidFill>
                  <a:schemeClr val="tx1"/>
                </a:solidFill>
              </a:rPr>
              <a:t>Expected Value</a:t>
            </a:r>
          </a:p>
          <a:p>
            <a:pPr marL="0" indent="0" algn="ctr">
              <a:buNone/>
            </a:pPr>
            <a:endParaRPr lang="en-US" dirty="0"/>
          </a:p>
          <a:p>
            <a:pPr marL="0" indent="0" algn="ctr">
              <a:buNone/>
            </a:pPr>
            <a:r>
              <a:rPr lang="en-US" i="1" dirty="0">
                <a:solidFill>
                  <a:schemeClr val="tx2"/>
                </a:solidFill>
              </a:rPr>
              <a:t>Lecture Slides</a:t>
            </a:r>
          </a:p>
          <a:p>
            <a:pPr algn="ctr"/>
            <a:endParaRPr lang="en-US" dirty="0">
              <a:solidFill>
                <a:schemeClr val="tx1"/>
              </a:solidFil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Expected Values 4</a:t>
            </a:r>
            <a:br>
              <a:rPr lang="en-US" sz="3600" b="1" dirty="0">
                <a:solidFill>
                  <a:schemeClr val="accent1"/>
                </a:solidFill>
              </a:rPr>
            </a:br>
            <a:endParaRPr lang="en-US" sz="3600" dirty="0"/>
          </a:p>
        </p:txBody>
      </p:sp>
      <p:sp>
        <p:nvSpPr>
          <p:cNvPr id="8" name="Rectangle 7"/>
          <p:cNvSpPr/>
          <p:nvPr/>
        </p:nvSpPr>
        <p:spPr>
          <a:xfrm>
            <a:off x="301752" y="1280160"/>
            <a:ext cx="8759952" cy="4832092"/>
          </a:xfrm>
          <a:prstGeom prst="rect">
            <a:avLst/>
          </a:prstGeom>
        </p:spPr>
        <p:txBody>
          <a:bodyPr>
            <a:spAutoFit/>
          </a:bodyPr>
          <a:lstStyle/>
          <a:p>
            <a:pPr fontAlgn="auto">
              <a:spcBef>
                <a:spcPts val="0"/>
              </a:spcBef>
              <a:spcAft>
                <a:spcPts val="0"/>
              </a:spcAft>
              <a:defRPr/>
            </a:pPr>
            <a:r>
              <a:rPr lang="en-US" sz="2800" dirty="0"/>
              <a:t>The </a:t>
            </a:r>
            <a:r>
              <a:rPr lang="en-US" sz="2800" b="1" dirty="0">
                <a:solidFill>
                  <a:srgbClr val="8B0000"/>
                </a:solidFill>
              </a:rPr>
              <a:t>expected value</a:t>
            </a:r>
            <a:r>
              <a:rPr lang="en-US" sz="2800" dirty="0"/>
              <a:t> of a random phenomenon that has numerical outcomes is found by multiplying each outcome by its probability and then adding all the products. </a:t>
            </a:r>
          </a:p>
          <a:p>
            <a:pPr fontAlgn="auto">
              <a:spcBef>
                <a:spcPts val="0"/>
              </a:spcBef>
              <a:spcAft>
                <a:spcPts val="0"/>
              </a:spcAft>
              <a:defRPr/>
            </a:pPr>
            <a:endParaRPr lang="en-US" sz="2800" dirty="0"/>
          </a:p>
          <a:p>
            <a:pPr fontAlgn="auto">
              <a:spcBef>
                <a:spcPts val="0"/>
              </a:spcBef>
              <a:spcAft>
                <a:spcPts val="0"/>
              </a:spcAft>
              <a:defRPr/>
            </a:pPr>
            <a:r>
              <a:rPr lang="en-US" sz="2800" dirty="0"/>
              <a:t>In symbols, if the possible outcomes are </a:t>
            </a:r>
          </a:p>
          <a:p>
            <a:pPr algn="ctr" fontAlgn="auto">
              <a:spcBef>
                <a:spcPts val="0"/>
              </a:spcBef>
              <a:spcAft>
                <a:spcPts val="0"/>
              </a:spcAft>
              <a:defRPr/>
            </a:pPr>
            <a:r>
              <a:rPr lang="en-US" sz="2800" dirty="0"/>
              <a:t>a</a:t>
            </a:r>
            <a:r>
              <a:rPr lang="en-US" sz="2800" baseline="-25000" dirty="0"/>
              <a:t>1</a:t>
            </a:r>
            <a:r>
              <a:rPr lang="en-US" sz="2800" dirty="0"/>
              <a:t>, a</a:t>
            </a:r>
            <a:r>
              <a:rPr lang="en-US" sz="2800" baseline="-25000" dirty="0"/>
              <a:t>2</a:t>
            </a:r>
            <a:r>
              <a:rPr lang="en-US" sz="2800" dirty="0"/>
              <a:t>, . . . , </a:t>
            </a:r>
            <a:r>
              <a:rPr lang="en-US" sz="2800" dirty="0" err="1"/>
              <a:t>a</a:t>
            </a:r>
            <a:r>
              <a:rPr lang="en-US" sz="2800" baseline="-25000" dirty="0" err="1"/>
              <a:t>k</a:t>
            </a:r>
            <a:r>
              <a:rPr lang="en-US" sz="2800" dirty="0"/>
              <a:t> </a:t>
            </a:r>
          </a:p>
          <a:p>
            <a:pPr fontAlgn="auto">
              <a:spcBef>
                <a:spcPts val="0"/>
              </a:spcBef>
              <a:spcAft>
                <a:spcPts val="0"/>
              </a:spcAft>
              <a:defRPr/>
            </a:pPr>
            <a:r>
              <a:rPr lang="en-US" sz="2800" dirty="0"/>
              <a:t>and their probabilities are </a:t>
            </a:r>
          </a:p>
          <a:p>
            <a:pPr algn="ctr" fontAlgn="auto">
              <a:spcBef>
                <a:spcPts val="0"/>
              </a:spcBef>
              <a:spcAft>
                <a:spcPts val="0"/>
              </a:spcAft>
              <a:defRPr/>
            </a:pPr>
            <a:r>
              <a:rPr lang="en-US" sz="2800" dirty="0"/>
              <a:t>p</a:t>
            </a:r>
            <a:r>
              <a:rPr lang="en-US" sz="2800" baseline="-25000" dirty="0"/>
              <a:t>1</a:t>
            </a:r>
            <a:r>
              <a:rPr lang="en-US" sz="2800" dirty="0"/>
              <a:t>, p</a:t>
            </a:r>
            <a:r>
              <a:rPr lang="en-US" sz="2800" baseline="-25000" dirty="0"/>
              <a:t>2</a:t>
            </a:r>
            <a:r>
              <a:rPr lang="en-US" sz="2800" dirty="0"/>
              <a:t>, . . . , </a:t>
            </a:r>
            <a:r>
              <a:rPr lang="en-US" sz="2800" dirty="0" err="1"/>
              <a:t>p</a:t>
            </a:r>
            <a:r>
              <a:rPr lang="en-US" sz="2800" baseline="-25000" dirty="0" err="1"/>
              <a:t>k</a:t>
            </a:r>
            <a:r>
              <a:rPr lang="en-US" sz="2800" dirty="0"/>
              <a:t>, </a:t>
            </a:r>
          </a:p>
          <a:p>
            <a:pPr fontAlgn="auto">
              <a:spcBef>
                <a:spcPts val="0"/>
              </a:spcBef>
              <a:spcAft>
                <a:spcPts val="0"/>
              </a:spcAft>
              <a:defRPr/>
            </a:pPr>
            <a:endParaRPr lang="en-US" sz="2800" dirty="0"/>
          </a:p>
          <a:p>
            <a:pPr fontAlgn="auto">
              <a:spcBef>
                <a:spcPts val="0"/>
              </a:spcBef>
              <a:spcAft>
                <a:spcPts val="0"/>
              </a:spcAft>
              <a:defRPr/>
            </a:pPr>
            <a:r>
              <a:rPr lang="en-US" sz="2800" dirty="0"/>
              <a:t>then, expected value = a</a:t>
            </a:r>
            <a:r>
              <a:rPr lang="en-US" sz="2800" baseline="-25000" dirty="0"/>
              <a:t>1</a:t>
            </a:r>
            <a:r>
              <a:rPr lang="en-US" sz="2800" dirty="0"/>
              <a:t>p</a:t>
            </a:r>
            <a:r>
              <a:rPr lang="en-US" sz="2800" baseline="-25000" dirty="0"/>
              <a:t>1</a:t>
            </a:r>
            <a:r>
              <a:rPr lang="en-US" sz="2800" dirty="0"/>
              <a:t> + a</a:t>
            </a:r>
            <a:r>
              <a:rPr lang="en-US" sz="2800" baseline="-25000" dirty="0"/>
              <a:t>2</a:t>
            </a:r>
            <a:r>
              <a:rPr lang="en-US" sz="2800" dirty="0"/>
              <a:t>p</a:t>
            </a:r>
            <a:r>
              <a:rPr lang="en-US" sz="2800" baseline="-25000" dirty="0"/>
              <a:t>2</a:t>
            </a:r>
            <a:r>
              <a:rPr lang="en-US" sz="2800" dirty="0"/>
              <a:t> + . . . + </a:t>
            </a:r>
            <a:r>
              <a:rPr lang="en-US" sz="2800" dirty="0" err="1"/>
              <a:t>a</a:t>
            </a:r>
            <a:r>
              <a:rPr lang="en-US" sz="2800" baseline="-25000" dirty="0" err="1"/>
              <a:t>k</a:t>
            </a:r>
            <a:r>
              <a:rPr lang="en-US" sz="2800" dirty="0" err="1"/>
              <a:t>p</a:t>
            </a:r>
            <a:r>
              <a:rPr lang="en-US" sz="2800" baseline="-25000" dirty="0" err="1"/>
              <a:t>k</a:t>
            </a:r>
            <a:endParaRPr lang="en-US" sz="2800" baseline="-25000" dirty="0"/>
          </a:p>
        </p:txBody>
      </p:sp>
    </p:spTree>
    <p:extLst>
      <p:ext uri="{BB962C8B-B14F-4D97-AF65-F5344CB8AC3E}">
        <p14:creationId xmlns:p14="http://schemas.microsoft.com/office/powerpoint/2010/main" val="18033543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The Tri-State Daily Numbers, continued 1</a:t>
            </a:r>
            <a:endParaRPr lang="en-US" sz="3600" dirty="0"/>
          </a:p>
        </p:txBody>
      </p:sp>
      <p:sp>
        <p:nvSpPr>
          <p:cNvPr id="8" name="Rectangle 7"/>
          <p:cNvSpPr/>
          <p:nvPr/>
        </p:nvSpPr>
        <p:spPr>
          <a:xfrm>
            <a:off x="301752" y="1554480"/>
            <a:ext cx="8759952" cy="5078313"/>
          </a:xfrm>
          <a:prstGeom prst="rect">
            <a:avLst/>
          </a:prstGeom>
        </p:spPr>
        <p:txBody>
          <a:bodyPr>
            <a:spAutoFit/>
          </a:bodyPr>
          <a:lstStyle/>
          <a:p>
            <a:pPr fontAlgn="auto">
              <a:spcBef>
                <a:spcPts val="0"/>
              </a:spcBef>
              <a:spcAft>
                <a:spcPts val="0"/>
              </a:spcAft>
              <a:defRPr/>
            </a:pPr>
            <a:r>
              <a:rPr lang="en-US" sz="2600" dirty="0"/>
              <a:t>The Straight wager in Example 1 pays off if you match the three-digit winning number exactly. </a:t>
            </a:r>
          </a:p>
          <a:p>
            <a:pPr fontAlgn="auto">
              <a:spcBef>
                <a:spcPts val="0"/>
              </a:spcBef>
              <a:spcAft>
                <a:spcPts val="0"/>
              </a:spcAft>
              <a:defRPr/>
            </a:pPr>
            <a:endParaRPr lang="en-US" dirty="0"/>
          </a:p>
          <a:p>
            <a:pPr fontAlgn="auto">
              <a:spcBef>
                <a:spcPts val="0"/>
              </a:spcBef>
              <a:spcAft>
                <a:spcPts val="0"/>
              </a:spcAft>
              <a:defRPr/>
            </a:pPr>
            <a:r>
              <a:rPr lang="en-US" sz="2600" dirty="0"/>
              <a:t>You can choose instead to make a $1 </a:t>
            </a:r>
            <a:r>
              <a:rPr lang="en-US" sz="2600" dirty="0" err="1"/>
              <a:t>StraightBox</a:t>
            </a:r>
            <a:r>
              <a:rPr lang="en-US" sz="2600" dirty="0"/>
              <a:t> (six-way) wager. You again choose a three-digit number, but you now have two ways to win. </a:t>
            </a:r>
          </a:p>
          <a:p>
            <a:pPr fontAlgn="auto">
              <a:spcBef>
                <a:spcPts val="0"/>
              </a:spcBef>
              <a:spcAft>
                <a:spcPts val="0"/>
              </a:spcAft>
              <a:defRPr/>
            </a:pPr>
            <a:endParaRPr lang="en-US" dirty="0"/>
          </a:p>
          <a:p>
            <a:pPr fontAlgn="auto">
              <a:spcBef>
                <a:spcPts val="0"/>
              </a:spcBef>
              <a:spcAft>
                <a:spcPts val="0"/>
              </a:spcAft>
              <a:defRPr/>
            </a:pPr>
            <a:r>
              <a:rPr lang="en-US" sz="2600" dirty="0"/>
              <a:t>You win $292 if you exactly match the winning number, and you win $42 if your number has the same digits as the winning number, in any order. </a:t>
            </a:r>
          </a:p>
          <a:p>
            <a:pPr fontAlgn="auto">
              <a:spcBef>
                <a:spcPts val="0"/>
              </a:spcBef>
              <a:spcAft>
                <a:spcPts val="0"/>
              </a:spcAft>
              <a:defRPr/>
            </a:pPr>
            <a:endParaRPr lang="en-US" dirty="0"/>
          </a:p>
          <a:p>
            <a:pPr fontAlgn="auto">
              <a:spcBef>
                <a:spcPts val="0"/>
              </a:spcBef>
              <a:spcAft>
                <a:spcPts val="0"/>
              </a:spcAft>
              <a:defRPr/>
            </a:pPr>
            <a:r>
              <a:rPr lang="en-US" sz="2600" dirty="0"/>
              <a:t>In the long run, you win $292 once every 1000 bets and $42 five times for every 1000 bets.</a:t>
            </a:r>
            <a:endParaRPr lang="en-US" sz="2600" baseline="-25000" dirty="0"/>
          </a:p>
        </p:txBody>
      </p:sp>
    </p:spTree>
    <p:extLst>
      <p:ext uri="{BB962C8B-B14F-4D97-AF65-F5344CB8AC3E}">
        <p14:creationId xmlns:p14="http://schemas.microsoft.com/office/powerpoint/2010/main" val="24123828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Example: The Tri-State Daily Numbers, continued 2</a:t>
            </a:r>
            <a:endParaRPr lang="en-US" sz="3600" dirty="0"/>
          </a:p>
        </p:txBody>
      </p:sp>
      <p:sp>
        <p:nvSpPr>
          <p:cNvPr id="8" name="Rectangle 7"/>
          <p:cNvSpPr/>
          <p:nvPr/>
        </p:nvSpPr>
        <p:spPr>
          <a:xfrm>
            <a:off x="301752" y="1554480"/>
            <a:ext cx="8759952" cy="523220"/>
          </a:xfrm>
          <a:prstGeom prst="rect">
            <a:avLst/>
          </a:prstGeom>
        </p:spPr>
        <p:txBody>
          <a:bodyPr>
            <a:spAutoFit/>
          </a:bodyPr>
          <a:lstStyle/>
          <a:p>
            <a:pPr fontAlgn="auto">
              <a:spcBef>
                <a:spcPts val="0"/>
              </a:spcBef>
              <a:spcAft>
                <a:spcPts val="0"/>
              </a:spcAft>
              <a:defRPr/>
            </a:pPr>
            <a:r>
              <a:rPr lang="en-US" sz="2800" dirty="0"/>
              <a:t>The probability model is:</a:t>
            </a:r>
          </a:p>
        </p:txBody>
      </p:sp>
      <p:graphicFrame>
        <p:nvGraphicFramePr>
          <p:cNvPr id="2" name="Table 1" descr="This table has four columns and two rows. The first, second, third, and fourth column is labeled &quot;Outcome,&quot; &quot;$0,&quot; &quot;$42,&quot; &quot;$292&quot; respectively. The first, second, and third rows are &quot;Probability,&quot; &quot;0.994,&quot; &quot;0.005,&quot; and &quot;0.001.&quot;"/>
          <p:cNvGraphicFramePr>
            <a:graphicFrameLocks noGrp="1"/>
          </p:cNvGraphicFramePr>
          <p:nvPr>
            <p:extLst>
              <p:ext uri="{D42A27DB-BD31-4B8C-83A1-F6EECF244321}">
                <p14:modId xmlns:p14="http://schemas.microsoft.com/office/powerpoint/2010/main" val="26522933"/>
              </p:ext>
            </p:extLst>
          </p:nvPr>
        </p:nvGraphicFramePr>
        <p:xfrm>
          <a:off x="1828800" y="2377440"/>
          <a:ext cx="5295900" cy="1036320"/>
        </p:xfrm>
        <a:graphic>
          <a:graphicData uri="http://schemas.openxmlformats.org/drawingml/2006/table">
            <a:tbl>
              <a:tblPr firstRow="1" bandRow="1">
                <a:tableStyleId>{5C22544A-7EE6-4342-B048-85BDC9FD1C3A}</a:tableStyleId>
              </a:tblPr>
              <a:tblGrid>
                <a:gridCol w="1866900">
                  <a:extLst>
                    <a:ext uri="{9D8B030D-6E8A-4147-A177-3AD203B41FA5}">
                      <a16:colId xmlns:a16="http://schemas.microsoft.com/office/drawing/2014/main" xmlns="" val="4047461315"/>
                    </a:ext>
                  </a:extLst>
                </a:gridCol>
                <a:gridCol w="1181100">
                  <a:extLst>
                    <a:ext uri="{9D8B030D-6E8A-4147-A177-3AD203B41FA5}">
                      <a16:colId xmlns:a16="http://schemas.microsoft.com/office/drawing/2014/main" xmlns="" val="2482609918"/>
                    </a:ext>
                  </a:extLst>
                </a:gridCol>
                <a:gridCol w="1104900">
                  <a:extLst>
                    <a:ext uri="{9D8B030D-6E8A-4147-A177-3AD203B41FA5}">
                      <a16:colId xmlns:a16="http://schemas.microsoft.com/office/drawing/2014/main" xmlns="" val="2117942212"/>
                    </a:ext>
                  </a:extLst>
                </a:gridCol>
                <a:gridCol w="1143000">
                  <a:extLst>
                    <a:ext uri="{9D8B030D-6E8A-4147-A177-3AD203B41FA5}">
                      <a16:colId xmlns:a16="http://schemas.microsoft.com/office/drawing/2014/main" xmlns="" val="771305317"/>
                    </a:ext>
                  </a:extLst>
                </a:gridCol>
              </a:tblGrid>
              <a:tr h="370840">
                <a:tc>
                  <a:txBody>
                    <a:bodyPr/>
                    <a:lstStyle/>
                    <a:p>
                      <a:r>
                        <a:rPr lang="en-US" sz="2800" dirty="0"/>
                        <a:t>Outcome</a:t>
                      </a:r>
                    </a:p>
                  </a:txBody>
                  <a:tcPr/>
                </a:tc>
                <a:tc>
                  <a:txBody>
                    <a:bodyPr/>
                    <a:lstStyle/>
                    <a:p>
                      <a:r>
                        <a:rPr lang="en-US" sz="2800" dirty="0"/>
                        <a:t>$0</a:t>
                      </a:r>
                    </a:p>
                  </a:txBody>
                  <a:tcPr/>
                </a:tc>
                <a:tc>
                  <a:txBody>
                    <a:bodyPr/>
                    <a:lstStyle/>
                    <a:p>
                      <a:r>
                        <a:rPr lang="en-US" sz="2800" dirty="0"/>
                        <a:t>$42</a:t>
                      </a:r>
                    </a:p>
                  </a:txBody>
                  <a:tcPr/>
                </a:tc>
                <a:tc>
                  <a:txBody>
                    <a:bodyPr/>
                    <a:lstStyle/>
                    <a:p>
                      <a:r>
                        <a:rPr lang="en-US" sz="2800" dirty="0"/>
                        <a:t>$292</a:t>
                      </a:r>
                    </a:p>
                  </a:txBody>
                  <a:tcPr/>
                </a:tc>
                <a:extLst>
                  <a:ext uri="{0D108BD9-81ED-4DB2-BD59-A6C34878D82A}">
                    <a16:rowId xmlns:a16="http://schemas.microsoft.com/office/drawing/2014/main" xmlns="" val="2190785661"/>
                  </a:ext>
                </a:extLst>
              </a:tr>
              <a:tr h="370840">
                <a:tc>
                  <a:txBody>
                    <a:bodyPr/>
                    <a:lstStyle/>
                    <a:p>
                      <a:r>
                        <a:rPr lang="en-US" sz="2800" dirty="0"/>
                        <a:t>Probability</a:t>
                      </a:r>
                    </a:p>
                  </a:txBody>
                  <a:tcPr/>
                </a:tc>
                <a:tc>
                  <a:txBody>
                    <a:bodyPr/>
                    <a:lstStyle/>
                    <a:p>
                      <a:r>
                        <a:rPr lang="en-US" sz="2800" dirty="0"/>
                        <a:t>0.994</a:t>
                      </a:r>
                    </a:p>
                  </a:txBody>
                  <a:tcPr/>
                </a:tc>
                <a:tc>
                  <a:txBody>
                    <a:bodyPr/>
                    <a:lstStyle/>
                    <a:p>
                      <a:r>
                        <a:rPr lang="en-US" sz="2800" dirty="0"/>
                        <a:t>0.005</a:t>
                      </a:r>
                    </a:p>
                  </a:txBody>
                  <a:tcPr/>
                </a:tc>
                <a:tc>
                  <a:txBody>
                    <a:bodyPr/>
                    <a:lstStyle/>
                    <a:p>
                      <a:r>
                        <a:rPr lang="en-US" sz="2800" dirty="0"/>
                        <a:t>0.001</a:t>
                      </a:r>
                    </a:p>
                  </a:txBody>
                  <a:tcPr/>
                </a:tc>
                <a:extLst>
                  <a:ext uri="{0D108BD9-81ED-4DB2-BD59-A6C34878D82A}">
                    <a16:rowId xmlns:a16="http://schemas.microsoft.com/office/drawing/2014/main" xmlns="" val="3641445101"/>
                  </a:ext>
                </a:extLst>
              </a:tr>
            </a:tbl>
          </a:graphicData>
        </a:graphic>
      </p:graphicFrame>
      <p:sp>
        <p:nvSpPr>
          <p:cNvPr id="5" name="Rectangle 4"/>
          <p:cNvSpPr/>
          <p:nvPr/>
        </p:nvSpPr>
        <p:spPr>
          <a:xfrm>
            <a:off x="301752" y="3686068"/>
            <a:ext cx="8759952" cy="2677656"/>
          </a:xfrm>
          <a:prstGeom prst="rect">
            <a:avLst/>
          </a:prstGeom>
        </p:spPr>
        <p:txBody>
          <a:bodyPr>
            <a:spAutoFit/>
          </a:bodyPr>
          <a:lstStyle/>
          <a:p>
            <a:pPr fontAlgn="auto">
              <a:spcBef>
                <a:spcPts val="0"/>
              </a:spcBef>
              <a:spcAft>
                <a:spcPts val="0"/>
              </a:spcAft>
              <a:defRPr/>
            </a:pPr>
            <a:r>
              <a:rPr lang="en-US" sz="2800" dirty="0"/>
              <a:t>expected value = </a:t>
            </a:r>
          </a:p>
          <a:p>
            <a:pPr fontAlgn="auto">
              <a:spcBef>
                <a:spcPts val="0"/>
              </a:spcBef>
              <a:spcAft>
                <a:spcPts val="0"/>
              </a:spcAft>
              <a:defRPr/>
            </a:pPr>
            <a:r>
              <a:rPr lang="en-US" sz="2800" dirty="0"/>
              <a:t>($0)(0.994) + ($42)(0.005) + ($292)(0.001) = $0.502 </a:t>
            </a:r>
          </a:p>
          <a:p>
            <a:pPr fontAlgn="auto">
              <a:spcBef>
                <a:spcPts val="0"/>
              </a:spcBef>
              <a:spcAft>
                <a:spcPts val="0"/>
              </a:spcAft>
              <a:defRPr/>
            </a:pPr>
            <a:endParaRPr lang="en-US" sz="2800" dirty="0"/>
          </a:p>
          <a:p>
            <a:pPr fontAlgn="auto">
              <a:spcBef>
                <a:spcPts val="0"/>
              </a:spcBef>
              <a:spcAft>
                <a:spcPts val="0"/>
              </a:spcAft>
              <a:defRPr/>
            </a:pPr>
            <a:r>
              <a:rPr lang="en-US" sz="2800" dirty="0"/>
              <a:t>The StraightBox is a slightly better bet than the Straight bet, because the state pays out slightly more than half the money bet.</a:t>
            </a:r>
            <a:endParaRPr lang="en-US" sz="2800" baseline="-25000" dirty="0"/>
          </a:p>
        </p:txBody>
      </p:sp>
    </p:spTree>
    <p:extLst>
      <p:ext uri="{BB962C8B-B14F-4D97-AF65-F5344CB8AC3E}">
        <p14:creationId xmlns:p14="http://schemas.microsoft.com/office/powerpoint/2010/main" val="176273545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Expected Values 5</a:t>
            </a:r>
            <a:br>
              <a:rPr lang="en-US" sz="3600" b="1" dirty="0">
                <a:solidFill>
                  <a:schemeClr val="accent1"/>
                </a:solidFill>
              </a:rPr>
            </a:br>
            <a:endParaRPr lang="en-US" sz="3600" dirty="0"/>
          </a:p>
        </p:txBody>
      </p:sp>
      <p:sp>
        <p:nvSpPr>
          <p:cNvPr id="8" name="Rectangle 7"/>
          <p:cNvSpPr/>
          <p:nvPr/>
        </p:nvSpPr>
        <p:spPr>
          <a:xfrm>
            <a:off x="301752" y="1097280"/>
            <a:ext cx="8759952" cy="4893647"/>
          </a:xfrm>
          <a:prstGeom prst="rect">
            <a:avLst/>
          </a:prstGeom>
        </p:spPr>
        <p:txBody>
          <a:bodyPr>
            <a:spAutoFit/>
          </a:bodyPr>
          <a:lstStyle/>
          <a:p>
            <a:pPr fontAlgn="auto">
              <a:spcBef>
                <a:spcPts val="0"/>
              </a:spcBef>
              <a:spcAft>
                <a:spcPts val="0"/>
              </a:spcAft>
              <a:defRPr/>
            </a:pPr>
            <a:r>
              <a:rPr lang="en-US" sz="2600" dirty="0"/>
              <a:t>The Tri-State Daily Numbers is unusual among state lottery games in that it pays a fixed amount for each type of bet. </a:t>
            </a:r>
          </a:p>
          <a:p>
            <a:pPr fontAlgn="auto">
              <a:spcBef>
                <a:spcPts val="0"/>
              </a:spcBef>
              <a:spcAft>
                <a:spcPts val="0"/>
              </a:spcAft>
              <a:defRPr/>
            </a:pPr>
            <a:endParaRPr lang="en-US" sz="2600" dirty="0"/>
          </a:p>
          <a:p>
            <a:pPr fontAlgn="auto">
              <a:spcBef>
                <a:spcPts val="0"/>
              </a:spcBef>
              <a:spcAft>
                <a:spcPts val="0"/>
              </a:spcAft>
              <a:defRPr/>
            </a:pPr>
            <a:r>
              <a:rPr lang="en-US" sz="2600" dirty="0"/>
              <a:t>Most states pay off on the “pari-mutuel” system. </a:t>
            </a:r>
          </a:p>
          <a:p>
            <a:pPr fontAlgn="auto">
              <a:spcBef>
                <a:spcPts val="0"/>
              </a:spcBef>
              <a:spcAft>
                <a:spcPts val="0"/>
              </a:spcAft>
              <a:defRPr/>
            </a:pPr>
            <a:endParaRPr lang="en-US" sz="2600" dirty="0"/>
          </a:p>
          <a:p>
            <a:pPr fontAlgn="auto">
              <a:spcBef>
                <a:spcPts val="0"/>
              </a:spcBef>
              <a:spcAft>
                <a:spcPts val="0"/>
              </a:spcAft>
              <a:defRPr/>
            </a:pPr>
            <a:r>
              <a:rPr lang="en-US" sz="2600" dirty="0"/>
              <a:t>New Jersey’s Pick 3 game is typical: the state pools the money bet and pays out half of it, equally divided among the winning tickets. </a:t>
            </a:r>
          </a:p>
          <a:p>
            <a:pPr fontAlgn="auto">
              <a:spcBef>
                <a:spcPts val="0"/>
              </a:spcBef>
              <a:spcAft>
                <a:spcPts val="0"/>
              </a:spcAft>
              <a:defRPr/>
            </a:pPr>
            <a:endParaRPr lang="en-US" sz="2600" dirty="0"/>
          </a:p>
          <a:p>
            <a:pPr fontAlgn="auto">
              <a:spcBef>
                <a:spcPts val="0"/>
              </a:spcBef>
              <a:spcAft>
                <a:spcPts val="0"/>
              </a:spcAft>
              <a:defRPr/>
            </a:pPr>
            <a:r>
              <a:rPr lang="en-US" sz="2600" dirty="0"/>
              <a:t>The amount your number 123 wins depends both on how much was bet on Pick 3 that day and on how many other players chose the number 123. </a:t>
            </a:r>
            <a:endParaRPr lang="en-US" sz="2600" baseline="-25000" dirty="0"/>
          </a:p>
        </p:txBody>
      </p:sp>
    </p:spTree>
    <p:extLst>
      <p:ext uri="{BB962C8B-B14F-4D97-AF65-F5344CB8AC3E}">
        <p14:creationId xmlns:p14="http://schemas.microsoft.com/office/powerpoint/2010/main" val="264574310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Expected Values 6</a:t>
            </a:r>
            <a:br>
              <a:rPr lang="en-US" sz="3600" b="1" dirty="0">
                <a:solidFill>
                  <a:schemeClr val="accent1"/>
                </a:solidFill>
              </a:rPr>
            </a:br>
            <a:endParaRPr lang="en-US" sz="3600" dirty="0"/>
          </a:p>
        </p:txBody>
      </p:sp>
      <p:sp>
        <p:nvSpPr>
          <p:cNvPr id="8" name="Rectangle 7"/>
          <p:cNvSpPr/>
          <p:nvPr/>
        </p:nvSpPr>
        <p:spPr>
          <a:xfrm>
            <a:off x="301752" y="1554480"/>
            <a:ext cx="8759952" cy="4401205"/>
          </a:xfrm>
          <a:prstGeom prst="rect">
            <a:avLst/>
          </a:prstGeom>
        </p:spPr>
        <p:txBody>
          <a:bodyPr>
            <a:spAutoFit/>
          </a:bodyPr>
          <a:lstStyle/>
          <a:p>
            <a:pPr fontAlgn="auto">
              <a:spcBef>
                <a:spcPts val="0"/>
              </a:spcBef>
              <a:spcAft>
                <a:spcPts val="0"/>
              </a:spcAft>
              <a:defRPr/>
            </a:pPr>
            <a:r>
              <a:rPr lang="en-US" sz="2800" dirty="0"/>
              <a:t>Without fixed amounts, we can’t find the expected value of today’s bet on 123, but one thing is constant: the state keeps half the money bet. </a:t>
            </a:r>
          </a:p>
          <a:p>
            <a:pPr fontAlgn="auto">
              <a:spcBef>
                <a:spcPts val="0"/>
              </a:spcBef>
              <a:spcAft>
                <a:spcPts val="0"/>
              </a:spcAft>
              <a:defRPr/>
            </a:pPr>
            <a:endParaRPr lang="en-US" sz="2800" dirty="0"/>
          </a:p>
          <a:p>
            <a:pPr fontAlgn="auto">
              <a:spcBef>
                <a:spcPts val="0"/>
              </a:spcBef>
              <a:spcAft>
                <a:spcPts val="0"/>
              </a:spcAft>
              <a:defRPr/>
            </a:pPr>
            <a:r>
              <a:rPr lang="en-US" sz="2800" dirty="0"/>
              <a:t>The idea of expected value as an average applies to random outcomes other than games of chance. </a:t>
            </a:r>
          </a:p>
          <a:p>
            <a:pPr fontAlgn="auto">
              <a:spcBef>
                <a:spcPts val="0"/>
              </a:spcBef>
              <a:spcAft>
                <a:spcPts val="0"/>
              </a:spcAft>
              <a:defRPr/>
            </a:pPr>
            <a:endParaRPr lang="en-US" sz="2800" dirty="0"/>
          </a:p>
          <a:p>
            <a:pPr fontAlgn="auto">
              <a:spcBef>
                <a:spcPts val="0"/>
              </a:spcBef>
              <a:spcAft>
                <a:spcPts val="0"/>
              </a:spcAft>
              <a:defRPr/>
            </a:pPr>
            <a:r>
              <a:rPr lang="en-US" sz="2800" dirty="0"/>
              <a:t>It is used, for example, to describe the uncertain return from buying stocks or building a new factory. </a:t>
            </a:r>
          </a:p>
          <a:p>
            <a:pPr fontAlgn="auto">
              <a:spcBef>
                <a:spcPts val="0"/>
              </a:spcBef>
              <a:spcAft>
                <a:spcPts val="0"/>
              </a:spcAft>
              <a:defRPr/>
            </a:pPr>
            <a:endParaRPr lang="en-US" sz="2800" baseline="-25000" dirty="0"/>
          </a:p>
        </p:txBody>
      </p:sp>
    </p:spTree>
    <p:extLst>
      <p:ext uri="{BB962C8B-B14F-4D97-AF65-F5344CB8AC3E}">
        <p14:creationId xmlns:p14="http://schemas.microsoft.com/office/powerpoint/2010/main" val="306740793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How Many Vehicles per Household?</a:t>
            </a:r>
            <a:endParaRPr lang="en-US" sz="3600" dirty="0"/>
          </a:p>
        </p:txBody>
      </p:sp>
      <p:sp>
        <p:nvSpPr>
          <p:cNvPr id="8" name="Rectangle 7"/>
          <p:cNvSpPr/>
          <p:nvPr/>
        </p:nvSpPr>
        <p:spPr>
          <a:xfrm>
            <a:off x="301752" y="1554480"/>
            <a:ext cx="8759952" cy="4647426"/>
          </a:xfrm>
          <a:prstGeom prst="rect">
            <a:avLst/>
          </a:prstGeom>
        </p:spPr>
        <p:txBody>
          <a:bodyPr>
            <a:spAutoFit/>
          </a:bodyPr>
          <a:lstStyle/>
          <a:p>
            <a:pPr fontAlgn="auto">
              <a:spcBef>
                <a:spcPts val="0"/>
              </a:spcBef>
              <a:spcAft>
                <a:spcPts val="0"/>
              </a:spcAft>
              <a:defRPr/>
            </a:pPr>
            <a:r>
              <a:rPr lang="en-US" sz="2700" dirty="0"/>
              <a:t>What is the average number of motor vehicles in American households? The U.S. Energy Information Administration tells us that the distribution of vehicles per household (based on 2017 data) is as follows:</a:t>
            </a:r>
          </a:p>
          <a:p>
            <a:pPr fontAlgn="auto">
              <a:spcBef>
                <a:spcPts val="0"/>
              </a:spcBef>
              <a:spcAft>
                <a:spcPts val="0"/>
              </a:spcAft>
              <a:defRPr/>
            </a:pPr>
            <a:r>
              <a:rPr lang="en-US" sz="2000" dirty="0"/>
              <a:t> </a:t>
            </a:r>
            <a:endParaRPr lang="en-US" sz="2800" dirty="0"/>
          </a:p>
          <a:p>
            <a:pPr fontAlgn="auto">
              <a:spcBef>
                <a:spcPts val="0"/>
              </a:spcBef>
              <a:spcAft>
                <a:spcPts val="0"/>
              </a:spcAft>
              <a:defRPr/>
            </a:pPr>
            <a:endParaRPr lang="en-US" sz="2800" dirty="0"/>
          </a:p>
          <a:p>
            <a:pPr fontAlgn="auto">
              <a:spcBef>
                <a:spcPts val="0"/>
              </a:spcBef>
              <a:spcAft>
                <a:spcPts val="0"/>
              </a:spcAft>
              <a:defRPr/>
            </a:pPr>
            <a:endParaRPr lang="en-US" sz="2800" dirty="0"/>
          </a:p>
          <a:p>
            <a:pPr fontAlgn="auto">
              <a:spcBef>
                <a:spcPts val="0"/>
              </a:spcBef>
              <a:spcAft>
                <a:spcPts val="0"/>
              </a:spcAft>
              <a:defRPr/>
            </a:pPr>
            <a:endParaRPr lang="en-US" sz="2800" dirty="0"/>
          </a:p>
          <a:p>
            <a:pPr fontAlgn="auto">
              <a:spcBef>
                <a:spcPts val="0"/>
              </a:spcBef>
              <a:spcAft>
                <a:spcPts val="0"/>
              </a:spcAft>
              <a:defRPr/>
            </a:pPr>
            <a:r>
              <a:rPr lang="en-US" sz="2800" dirty="0"/>
              <a:t>Expected value = (0)(0.09) + (1)(0.34) + (2)(0.33) + (3)(0.15) + (4)(0.06) + (5)(0.02) + (6)(0.01) = 1.85 vehicles per household</a:t>
            </a:r>
            <a:endParaRPr lang="en-US" sz="2800" baseline="-25000" dirty="0"/>
          </a:p>
        </p:txBody>
      </p:sp>
      <p:graphicFrame>
        <p:nvGraphicFramePr>
          <p:cNvPr id="4" name="Table 3"/>
          <p:cNvGraphicFramePr>
            <a:graphicFrameLocks noGrp="1"/>
          </p:cNvGraphicFramePr>
          <p:nvPr>
            <p:extLst>
              <p:ext uri="{D42A27DB-BD31-4B8C-83A1-F6EECF244321}">
                <p14:modId xmlns:p14="http://schemas.microsoft.com/office/powerpoint/2010/main" val="796769256"/>
              </p:ext>
            </p:extLst>
          </p:nvPr>
        </p:nvGraphicFramePr>
        <p:xfrm>
          <a:off x="597535" y="3507353"/>
          <a:ext cx="8109903" cy="741680"/>
        </p:xfrm>
        <a:graphic>
          <a:graphicData uri="http://schemas.openxmlformats.org/drawingml/2006/table">
            <a:tbl>
              <a:tblPr firstRow="1" firstCol="1" bandRow="1">
                <a:tableStyleId>{5C22544A-7EE6-4342-B048-85BDC9FD1C3A}</a:tableStyleId>
              </a:tblPr>
              <a:tblGrid>
                <a:gridCol w="2775903"/>
                <a:gridCol w="762000"/>
                <a:gridCol w="762000"/>
                <a:gridCol w="762000"/>
                <a:gridCol w="762000"/>
                <a:gridCol w="762000"/>
                <a:gridCol w="762000"/>
                <a:gridCol w="762000"/>
              </a:tblGrid>
              <a:tr h="370840">
                <a:tc>
                  <a:txBody>
                    <a:bodyPr/>
                    <a:lstStyle/>
                    <a:p>
                      <a:r>
                        <a:rPr lang="en-US" dirty="0" smtClean="0"/>
                        <a:t>Number of vehicles:</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r>
              <a:tr h="370840">
                <a:tc>
                  <a:txBody>
                    <a:bodyPr/>
                    <a:lstStyle/>
                    <a:p>
                      <a:r>
                        <a:rPr lang="en-US" dirty="0" smtClean="0"/>
                        <a:t>Proportion</a:t>
                      </a:r>
                      <a:r>
                        <a:rPr lang="en-US" baseline="0" dirty="0" smtClean="0"/>
                        <a:t> of households:</a:t>
                      </a:r>
                      <a:endParaRPr lang="en-US" dirty="0"/>
                    </a:p>
                  </a:txBody>
                  <a:tcPr/>
                </a:tc>
                <a:tc>
                  <a:txBody>
                    <a:bodyPr/>
                    <a:lstStyle/>
                    <a:p>
                      <a:r>
                        <a:rPr lang="en-US" dirty="0" smtClean="0"/>
                        <a:t>0.09</a:t>
                      </a:r>
                      <a:endParaRPr lang="en-US" dirty="0"/>
                    </a:p>
                  </a:txBody>
                  <a:tcPr/>
                </a:tc>
                <a:tc>
                  <a:txBody>
                    <a:bodyPr/>
                    <a:lstStyle/>
                    <a:p>
                      <a:r>
                        <a:rPr lang="en-US" dirty="0" smtClean="0"/>
                        <a:t>0.34</a:t>
                      </a:r>
                      <a:endParaRPr lang="en-US" dirty="0"/>
                    </a:p>
                  </a:txBody>
                  <a:tcPr/>
                </a:tc>
                <a:tc>
                  <a:txBody>
                    <a:bodyPr/>
                    <a:lstStyle/>
                    <a:p>
                      <a:r>
                        <a:rPr lang="en-US" dirty="0" smtClean="0"/>
                        <a:t>0.33</a:t>
                      </a:r>
                      <a:endParaRPr lang="en-US" dirty="0"/>
                    </a:p>
                  </a:txBody>
                  <a:tcPr/>
                </a:tc>
                <a:tc>
                  <a:txBody>
                    <a:bodyPr/>
                    <a:lstStyle/>
                    <a:p>
                      <a:r>
                        <a:rPr lang="en-US" dirty="0" smtClean="0"/>
                        <a:t>0.15</a:t>
                      </a:r>
                      <a:endParaRPr lang="en-US" dirty="0"/>
                    </a:p>
                  </a:txBody>
                  <a:tcPr/>
                </a:tc>
                <a:tc>
                  <a:txBody>
                    <a:bodyPr/>
                    <a:lstStyle/>
                    <a:p>
                      <a:r>
                        <a:rPr lang="en-US" dirty="0" smtClean="0"/>
                        <a:t>0.06</a:t>
                      </a:r>
                      <a:endParaRPr lang="en-US" dirty="0"/>
                    </a:p>
                  </a:txBody>
                  <a:tcPr/>
                </a:tc>
                <a:tc>
                  <a:txBody>
                    <a:bodyPr/>
                    <a:lstStyle/>
                    <a:p>
                      <a:r>
                        <a:rPr lang="en-US" dirty="0" smtClean="0"/>
                        <a:t>0.02</a:t>
                      </a:r>
                      <a:endParaRPr lang="en-US" dirty="0"/>
                    </a:p>
                  </a:txBody>
                  <a:tcPr/>
                </a:tc>
                <a:tc>
                  <a:txBody>
                    <a:bodyPr/>
                    <a:lstStyle/>
                    <a:p>
                      <a:r>
                        <a:rPr lang="en-US" dirty="0" smtClean="0"/>
                        <a:t>0.01</a:t>
                      </a:r>
                      <a:endParaRPr lang="en-US" dirty="0"/>
                    </a:p>
                  </a:txBody>
                  <a:tcPr/>
                </a:tc>
              </a:tr>
            </a:tbl>
          </a:graphicData>
        </a:graphic>
      </p:graphicFrame>
    </p:spTree>
    <p:extLst>
      <p:ext uri="{BB962C8B-B14F-4D97-AF65-F5344CB8AC3E}">
        <p14:creationId xmlns:p14="http://schemas.microsoft.com/office/powerpoint/2010/main" val="350092172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Law of Large Numbers 1</a:t>
            </a:r>
            <a:br>
              <a:rPr lang="en-US" sz="3600" b="1" dirty="0">
                <a:solidFill>
                  <a:schemeClr val="accent1"/>
                </a:solidFill>
              </a:rPr>
            </a:br>
            <a:endParaRPr lang="en-US" sz="3600" dirty="0"/>
          </a:p>
        </p:txBody>
      </p:sp>
      <p:sp>
        <p:nvSpPr>
          <p:cNvPr id="8" name="Rectangle 7"/>
          <p:cNvSpPr/>
          <p:nvPr/>
        </p:nvSpPr>
        <p:spPr>
          <a:xfrm>
            <a:off x="301752" y="1097280"/>
            <a:ext cx="8759952" cy="5632311"/>
          </a:xfrm>
          <a:prstGeom prst="rect">
            <a:avLst/>
          </a:prstGeom>
        </p:spPr>
        <p:txBody>
          <a:bodyPr>
            <a:spAutoFit/>
          </a:bodyPr>
          <a:lstStyle/>
          <a:p>
            <a:pPr fontAlgn="auto">
              <a:spcBef>
                <a:spcPts val="0"/>
              </a:spcBef>
              <a:spcAft>
                <a:spcPts val="0"/>
              </a:spcAft>
              <a:defRPr/>
            </a:pPr>
            <a:r>
              <a:rPr lang="en-US" sz="2800" i="1" dirty="0"/>
              <a:t>Expected value</a:t>
            </a:r>
            <a:r>
              <a:rPr lang="en-US" sz="2800" dirty="0"/>
              <a:t> is an average of the possible outcomes in which outcomes with higher probability count more. </a:t>
            </a:r>
          </a:p>
          <a:p>
            <a:pPr fontAlgn="auto">
              <a:spcBef>
                <a:spcPts val="0"/>
              </a:spcBef>
              <a:spcAft>
                <a:spcPts val="0"/>
              </a:spcAft>
              <a:defRPr/>
            </a:pPr>
            <a:endParaRPr lang="en-US" sz="2000" dirty="0"/>
          </a:p>
          <a:p>
            <a:pPr fontAlgn="auto">
              <a:spcBef>
                <a:spcPts val="0"/>
              </a:spcBef>
              <a:spcAft>
                <a:spcPts val="0"/>
              </a:spcAft>
              <a:defRPr/>
            </a:pPr>
            <a:r>
              <a:rPr lang="en-US" sz="2800" dirty="0"/>
              <a:t>The expected value also represents the long-run average we will actually see if we repeat a bet many times or choose many households at random. </a:t>
            </a:r>
          </a:p>
          <a:p>
            <a:pPr fontAlgn="auto">
              <a:spcBef>
                <a:spcPts val="0"/>
              </a:spcBef>
              <a:spcAft>
                <a:spcPts val="0"/>
              </a:spcAft>
              <a:defRPr/>
            </a:pPr>
            <a:endParaRPr lang="en-US" sz="2000" dirty="0"/>
          </a:p>
          <a:p>
            <a:pPr fontAlgn="auto">
              <a:spcBef>
                <a:spcPts val="0"/>
              </a:spcBef>
              <a:spcAft>
                <a:spcPts val="0"/>
              </a:spcAft>
              <a:defRPr/>
            </a:pPr>
            <a:r>
              <a:rPr lang="en-US" sz="2800" dirty="0"/>
              <a:t>Mathematicians can prove, starting from just the basic rules of probability, that the expected value calculated from a probability model really is the “long-run average.” This famous fact is called the law of large numbers.</a:t>
            </a:r>
            <a:endParaRPr lang="en-US" sz="2800" baseline="-25000" dirty="0"/>
          </a:p>
        </p:txBody>
      </p:sp>
    </p:spTree>
    <p:extLst>
      <p:ext uri="{BB962C8B-B14F-4D97-AF65-F5344CB8AC3E}">
        <p14:creationId xmlns:p14="http://schemas.microsoft.com/office/powerpoint/2010/main" val="169269235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Law of Large Numbers 2</a:t>
            </a:r>
            <a:br>
              <a:rPr lang="en-US" sz="3600" b="1" dirty="0">
                <a:solidFill>
                  <a:schemeClr val="accent1"/>
                </a:solidFill>
              </a:rPr>
            </a:br>
            <a:endParaRPr lang="en-US" sz="3600" dirty="0"/>
          </a:p>
        </p:txBody>
      </p:sp>
      <p:sp>
        <p:nvSpPr>
          <p:cNvPr id="8" name="Rectangle 7"/>
          <p:cNvSpPr/>
          <p:nvPr/>
        </p:nvSpPr>
        <p:spPr>
          <a:xfrm>
            <a:off x="301752" y="1188720"/>
            <a:ext cx="8759952" cy="5293757"/>
          </a:xfrm>
          <a:prstGeom prst="rect">
            <a:avLst/>
          </a:prstGeom>
        </p:spPr>
        <p:txBody>
          <a:bodyPr>
            <a:spAutoFit/>
          </a:bodyPr>
          <a:lstStyle/>
          <a:p>
            <a:pPr fontAlgn="auto">
              <a:spcBef>
                <a:spcPts val="0"/>
              </a:spcBef>
              <a:spcAft>
                <a:spcPts val="0"/>
              </a:spcAft>
              <a:defRPr/>
            </a:pPr>
            <a:r>
              <a:rPr lang="en-US" sz="2600" dirty="0"/>
              <a:t>According to the </a:t>
            </a:r>
            <a:r>
              <a:rPr lang="en-US" sz="2600" b="1" dirty="0">
                <a:solidFill>
                  <a:srgbClr val="8B0000"/>
                </a:solidFill>
              </a:rPr>
              <a:t>law of large numbers</a:t>
            </a:r>
            <a:r>
              <a:rPr lang="en-US" sz="2600" dirty="0"/>
              <a:t>, if a random phenomenon with numerical outcomes is repeated many times independently, the mean of the actually observed outcomes approaches the expected value. </a:t>
            </a:r>
          </a:p>
          <a:p>
            <a:pPr fontAlgn="auto">
              <a:spcBef>
                <a:spcPts val="0"/>
              </a:spcBef>
              <a:spcAft>
                <a:spcPts val="0"/>
              </a:spcAft>
              <a:defRPr/>
            </a:pPr>
            <a:endParaRPr lang="en-US" sz="2600" dirty="0"/>
          </a:p>
          <a:p>
            <a:pPr fontAlgn="auto">
              <a:spcBef>
                <a:spcPts val="0"/>
              </a:spcBef>
              <a:spcAft>
                <a:spcPts val="0"/>
              </a:spcAft>
              <a:defRPr/>
            </a:pPr>
            <a:r>
              <a:rPr lang="en-US" sz="2600" dirty="0"/>
              <a:t>The law of large numbers is closely related to the idea of probability. In many independent repetitions, the proportion of each possible outcome will be close to its probability, and the average outcome obtained will be close to the expected value. </a:t>
            </a:r>
          </a:p>
          <a:p>
            <a:pPr fontAlgn="auto">
              <a:spcBef>
                <a:spcPts val="0"/>
              </a:spcBef>
              <a:spcAft>
                <a:spcPts val="0"/>
              </a:spcAft>
              <a:defRPr/>
            </a:pPr>
            <a:endParaRPr lang="en-US" sz="2600" dirty="0"/>
          </a:p>
          <a:p>
            <a:pPr fontAlgn="auto">
              <a:spcBef>
                <a:spcPts val="0"/>
              </a:spcBef>
              <a:spcAft>
                <a:spcPts val="0"/>
              </a:spcAft>
              <a:defRPr/>
            </a:pPr>
            <a:r>
              <a:rPr lang="en-US" sz="2600" dirty="0"/>
              <a:t>These facts express the long-run regularity of chance events. </a:t>
            </a:r>
            <a:endParaRPr lang="en-US" sz="2600" baseline="-25000" dirty="0"/>
          </a:p>
        </p:txBody>
      </p:sp>
    </p:spTree>
    <p:extLst>
      <p:ext uri="{BB962C8B-B14F-4D97-AF65-F5344CB8AC3E}">
        <p14:creationId xmlns:p14="http://schemas.microsoft.com/office/powerpoint/2010/main" val="228904734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Law of Large Numbers 3</a:t>
            </a:r>
            <a:br>
              <a:rPr lang="en-US" sz="3600" b="1" dirty="0">
                <a:solidFill>
                  <a:schemeClr val="accent1"/>
                </a:solidFill>
              </a:rPr>
            </a:br>
            <a:endParaRPr lang="en-US" sz="3600" dirty="0"/>
          </a:p>
        </p:txBody>
      </p:sp>
      <p:sp>
        <p:nvSpPr>
          <p:cNvPr id="8" name="Rectangle 7"/>
          <p:cNvSpPr/>
          <p:nvPr/>
        </p:nvSpPr>
        <p:spPr>
          <a:xfrm>
            <a:off x="301752" y="1280160"/>
            <a:ext cx="8759952" cy="4832092"/>
          </a:xfrm>
          <a:prstGeom prst="rect">
            <a:avLst/>
          </a:prstGeom>
        </p:spPr>
        <p:txBody>
          <a:bodyPr wrap="square">
            <a:spAutoFit/>
          </a:bodyPr>
          <a:lstStyle/>
          <a:p>
            <a:pPr fontAlgn="auto">
              <a:spcBef>
                <a:spcPts val="0"/>
              </a:spcBef>
              <a:spcAft>
                <a:spcPts val="0"/>
              </a:spcAft>
              <a:defRPr/>
            </a:pPr>
            <a:r>
              <a:rPr lang="en-US" sz="2800" dirty="0"/>
              <a:t>The law of large numbers explains why gambling, which is a recreation or an addiction for individuals, is a business for a casino. </a:t>
            </a:r>
          </a:p>
          <a:p>
            <a:pPr fontAlgn="auto">
              <a:spcBef>
                <a:spcPts val="0"/>
              </a:spcBef>
              <a:spcAft>
                <a:spcPts val="0"/>
              </a:spcAft>
              <a:defRPr/>
            </a:pPr>
            <a:endParaRPr lang="en-US" sz="2800" dirty="0"/>
          </a:p>
          <a:p>
            <a:pPr fontAlgn="auto">
              <a:spcBef>
                <a:spcPts val="0"/>
              </a:spcBef>
              <a:spcAft>
                <a:spcPts val="0"/>
              </a:spcAft>
              <a:defRPr/>
            </a:pPr>
            <a:r>
              <a:rPr lang="en-US" sz="2800" dirty="0"/>
              <a:t>The “house” in a gambling operation is not gambling at all. The average winnings of a large number of customers will be quite close to the expected value. </a:t>
            </a:r>
          </a:p>
          <a:p>
            <a:pPr fontAlgn="auto">
              <a:spcBef>
                <a:spcPts val="0"/>
              </a:spcBef>
              <a:spcAft>
                <a:spcPts val="0"/>
              </a:spcAft>
              <a:defRPr/>
            </a:pPr>
            <a:endParaRPr lang="en-US" sz="2800" dirty="0"/>
          </a:p>
          <a:p>
            <a:pPr fontAlgn="auto">
              <a:spcBef>
                <a:spcPts val="0"/>
              </a:spcBef>
              <a:spcAft>
                <a:spcPts val="0"/>
              </a:spcAft>
              <a:defRPr/>
            </a:pPr>
            <a:r>
              <a:rPr lang="en-US" sz="2800" dirty="0"/>
              <a:t>The house has calculated the expected value ahead of time and knows what its take will be in the long run. </a:t>
            </a:r>
          </a:p>
        </p:txBody>
      </p:sp>
    </p:spTree>
    <p:extLst>
      <p:ext uri="{BB962C8B-B14F-4D97-AF65-F5344CB8AC3E}">
        <p14:creationId xmlns:p14="http://schemas.microsoft.com/office/powerpoint/2010/main" val="375191711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Law of Large Numbers 4</a:t>
            </a:r>
            <a:br>
              <a:rPr lang="en-US" sz="3600" b="1" dirty="0">
                <a:solidFill>
                  <a:schemeClr val="accent1"/>
                </a:solidFill>
              </a:rPr>
            </a:br>
            <a:endParaRPr lang="en-US" sz="3600" dirty="0"/>
          </a:p>
        </p:txBody>
      </p:sp>
      <p:sp>
        <p:nvSpPr>
          <p:cNvPr id="8" name="Rectangle 7"/>
          <p:cNvSpPr/>
          <p:nvPr/>
        </p:nvSpPr>
        <p:spPr>
          <a:xfrm>
            <a:off x="301752" y="1280160"/>
            <a:ext cx="8759952" cy="5016758"/>
          </a:xfrm>
          <a:prstGeom prst="rect">
            <a:avLst/>
          </a:prstGeom>
        </p:spPr>
        <p:txBody>
          <a:bodyPr>
            <a:spAutoFit/>
          </a:bodyPr>
          <a:lstStyle/>
          <a:p>
            <a:pPr fontAlgn="auto">
              <a:spcBef>
                <a:spcPts val="0"/>
              </a:spcBef>
              <a:spcAft>
                <a:spcPts val="0"/>
              </a:spcAft>
              <a:defRPr/>
            </a:pPr>
            <a:r>
              <a:rPr lang="en-US" sz="2800" dirty="0"/>
              <a:t>If enough bets are placed in a casino, the law of large numbers guarantees the house a profit. </a:t>
            </a:r>
          </a:p>
          <a:p>
            <a:pPr fontAlgn="auto">
              <a:spcBef>
                <a:spcPts val="0"/>
              </a:spcBef>
              <a:spcAft>
                <a:spcPts val="0"/>
              </a:spcAft>
              <a:defRPr/>
            </a:pPr>
            <a:endParaRPr lang="en-US" sz="2000" dirty="0"/>
          </a:p>
          <a:p>
            <a:pPr fontAlgn="auto">
              <a:spcBef>
                <a:spcPts val="0"/>
              </a:spcBef>
              <a:spcAft>
                <a:spcPts val="0"/>
              </a:spcAft>
              <a:defRPr/>
            </a:pPr>
            <a:r>
              <a:rPr lang="en-US" sz="2800" dirty="0"/>
              <a:t>Life insurance companies operate much like casinos: they bet that the people who buy insurance will not die. </a:t>
            </a:r>
          </a:p>
          <a:p>
            <a:pPr fontAlgn="auto">
              <a:spcBef>
                <a:spcPts val="0"/>
              </a:spcBef>
              <a:spcAft>
                <a:spcPts val="0"/>
              </a:spcAft>
              <a:defRPr/>
            </a:pPr>
            <a:endParaRPr lang="en-US" sz="2000" dirty="0"/>
          </a:p>
          <a:p>
            <a:pPr fontAlgn="auto">
              <a:spcBef>
                <a:spcPts val="0"/>
              </a:spcBef>
              <a:spcAft>
                <a:spcPts val="0"/>
              </a:spcAft>
              <a:defRPr/>
            </a:pPr>
            <a:r>
              <a:rPr lang="en-US" sz="2800" dirty="0"/>
              <a:t>Some do die, of course, but the insurance company knows the probabilities and relies on the law of large numbers to predict the average amount it will have to pay out. Then the company sets its premiums high enough to guarantee a profit.</a:t>
            </a:r>
            <a:endParaRPr lang="en-US" sz="2800" baseline="-25000" dirty="0"/>
          </a:p>
        </p:txBody>
      </p:sp>
    </p:spTree>
    <p:extLst>
      <p:ext uri="{BB962C8B-B14F-4D97-AF65-F5344CB8AC3E}">
        <p14:creationId xmlns:p14="http://schemas.microsoft.com/office/powerpoint/2010/main" val="237240032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Case Study: The House Edge—Expected Values</a:t>
            </a:r>
            <a:endParaRPr lang="en-US" sz="3600" dirty="0"/>
          </a:p>
        </p:txBody>
      </p:sp>
      <p:sp>
        <p:nvSpPr>
          <p:cNvPr id="8" name="Rectangle 7"/>
          <p:cNvSpPr>
            <a:spLocks/>
          </p:cNvSpPr>
          <p:nvPr/>
        </p:nvSpPr>
        <p:spPr>
          <a:xfrm>
            <a:off x="301752" y="1508760"/>
            <a:ext cx="8759952" cy="5120640"/>
          </a:xfrm>
          <a:prstGeom prst="rect">
            <a:avLst/>
          </a:prstGeom>
        </p:spPr>
        <p:txBody>
          <a:bodyPr>
            <a:spAutoFit/>
          </a:bodyPr>
          <a:lstStyle/>
          <a:p>
            <a:pPr fontAlgn="auto">
              <a:spcBef>
                <a:spcPts val="0"/>
              </a:spcBef>
              <a:spcAft>
                <a:spcPts val="0"/>
              </a:spcAft>
              <a:defRPr/>
            </a:pPr>
            <a:r>
              <a:rPr lang="en-US" sz="2800" dirty="0"/>
              <a:t>If you gamble, you care about two things. </a:t>
            </a:r>
          </a:p>
          <a:p>
            <a:pPr fontAlgn="auto">
              <a:spcBef>
                <a:spcPts val="0"/>
              </a:spcBef>
              <a:spcAft>
                <a:spcPts val="0"/>
              </a:spcAft>
              <a:defRPr/>
            </a:pPr>
            <a:endParaRPr lang="en-US" sz="2000" dirty="0"/>
          </a:p>
          <a:p>
            <a:pPr fontAlgn="auto">
              <a:spcBef>
                <a:spcPts val="0"/>
              </a:spcBef>
              <a:spcAft>
                <a:spcPts val="0"/>
              </a:spcAft>
              <a:defRPr/>
            </a:pPr>
            <a:r>
              <a:rPr lang="en-US" sz="2800" dirty="0"/>
              <a:t>The </a:t>
            </a:r>
            <a:r>
              <a:rPr lang="en-US" sz="2800" i="1" dirty="0"/>
              <a:t>probability of winning</a:t>
            </a:r>
            <a:r>
              <a:rPr lang="en-US" sz="2800" dirty="0"/>
              <a:t> tells you what proportion of a large number of bets will be winners. </a:t>
            </a:r>
          </a:p>
          <a:p>
            <a:pPr fontAlgn="auto">
              <a:spcBef>
                <a:spcPts val="0"/>
              </a:spcBef>
              <a:spcAft>
                <a:spcPts val="0"/>
              </a:spcAft>
              <a:defRPr/>
            </a:pPr>
            <a:endParaRPr lang="en-US" sz="2000" dirty="0"/>
          </a:p>
          <a:p>
            <a:pPr fontAlgn="auto">
              <a:spcBef>
                <a:spcPts val="0"/>
              </a:spcBef>
              <a:spcAft>
                <a:spcPts val="0"/>
              </a:spcAft>
              <a:defRPr/>
            </a:pPr>
            <a:r>
              <a:rPr lang="en-US" sz="2800" dirty="0"/>
              <a:t>You also care about </a:t>
            </a:r>
            <a:r>
              <a:rPr lang="en-US" sz="2800" i="1" dirty="0"/>
              <a:t>how much you will win</a:t>
            </a:r>
            <a:r>
              <a:rPr lang="en-US" sz="2800" dirty="0"/>
              <a:t> because winning a lot is better than winning a little. </a:t>
            </a:r>
          </a:p>
          <a:p>
            <a:pPr fontAlgn="auto">
              <a:spcBef>
                <a:spcPts val="0"/>
              </a:spcBef>
              <a:spcAft>
                <a:spcPts val="0"/>
              </a:spcAft>
              <a:defRPr/>
            </a:pPr>
            <a:endParaRPr lang="en-US" sz="2000" dirty="0"/>
          </a:p>
          <a:p>
            <a:pPr fontAlgn="auto">
              <a:spcBef>
                <a:spcPts val="0"/>
              </a:spcBef>
              <a:spcAft>
                <a:spcPts val="0"/>
              </a:spcAft>
              <a:defRPr/>
            </a:pPr>
            <a:r>
              <a:rPr lang="en-US" sz="2800" dirty="0"/>
              <a:t>You can play games that have enormous jackpots but very small probabilities of winning (multistate lottery) or games with a high probability of winning but smaller jackpots (roulette).</a:t>
            </a:r>
            <a:endParaRPr lang="en-US" sz="2800" dirty="0">
              <a:latin typeface="+mj-lt"/>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Thinking about Expected Values 1</a:t>
            </a:r>
            <a:br>
              <a:rPr lang="en-US" sz="3600" b="1" dirty="0">
                <a:solidFill>
                  <a:schemeClr val="accent1"/>
                </a:solidFill>
              </a:rPr>
            </a:br>
            <a:endParaRPr lang="en-US" sz="3600" dirty="0"/>
          </a:p>
        </p:txBody>
      </p:sp>
      <p:sp>
        <p:nvSpPr>
          <p:cNvPr id="8" name="Rectangle 7"/>
          <p:cNvSpPr/>
          <p:nvPr/>
        </p:nvSpPr>
        <p:spPr>
          <a:xfrm>
            <a:off x="301752" y="1188720"/>
            <a:ext cx="8759952" cy="5078313"/>
          </a:xfrm>
          <a:prstGeom prst="rect">
            <a:avLst/>
          </a:prstGeom>
        </p:spPr>
        <p:txBody>
          <a:bodyPr>
            <a:spAutoFit/>
          </a:bodyPr>
          <a:lstStyle/>
          <a:p>
            <a:pPr fontAlgn="auto">
              <a:spcBef>
                <a:spcPts val="0"/>
              </a:spcBef>
              <a:spcAft>
                <a:spcPts val="0"/>
              </a:spcAft>
              <a:defRPr/>
            </a:pPr>
            <a:r>
              <a:rPr lang="en-US" sz="2600" dirty="0"/>
              <a:t>How large is a large number? </a:t>
            </a:r>
          </a:p>
          <a:p>
            <a:pPr fontAlgn="auto">
              <a:spcBef>
                <a:spcPts val="0"/>
              </a:spcBef>
              <a:spcAft>
                <a:spcPts val="0"/>
              </a:spcAft>
              <a:defRPr/>
            </a:pPr>
            <a:endParaRPr lang="en-US" sz="2000" dirty="0"/>
          </a:p>
          <a:p>
            <a:pPr fontAlgn="auto">
              <a:spcBef>
                <a:spcPts val="0"/>
              </a:spcBef>
              <a:spcAft>
                <a:spcPts val="0"/>
              </a:spcAft>
              <a:defRPr/>
            </a:pPr>
            <a:r>
              <a:rPr lang="en-US" sz="2600" dirty="0"/>
              <a:t>The law of large numbers says that the actual average outcome of many trials gets closer to the expected value as more trials are made.</a:t>
            </a:r>
          </a:p>
          <a:p>
            <a:pPr fontAlgn="auto">
              <a:spcBef>
                <a:spcPts val="0"/>
              </a:spcBef>
              <a:spcAft>
                <a:spcPts val="0"/>
              </a:spcAft>
              <a:defRPr/>
            </a:pPr>
            <a:endParaRPr lang="en-US" sz="2000" dirty="0"/>
          </a:p>
          <a:p>
            <a:pPr fontAlgn="auto">
              <a:spcBef>
                <a:spcPts val="0"/>
              </a:spcBef>
              <a:spcAft>
                <a:spcPts val="0"/>
              </a:spcAft>
              <a:defRPr/>
            </a:pPr>
            <a:r>
              <a:rPr lang="en-US" sz="2600" dirty="0"/>
              <a:t>It doesn’t say how many trials are needed to guarantee an average outcome close to the expected value. That depends on the variability of the random outcomes.</a:t>
            </a:r>
          </a:p>
          <a:p>
            <a:pPr fontAlgn="auto">
              <a:spcBef>
                <a:spcPts val="0"/>
              </a:spcBef>
              <a:spcAft>
                <a:spcPts val="0"/>
              </a:spcAft>
              <a:defRPr/>
            </a:pPr>
            <a:endParaRPr lang="en-US" sz="2000" dirty="0"/>
          </a:p>
          <a:p>
            <a:pPr fontAlgn="auto">
              <a:spcBef>
                <a:spcPts val="0"/>
              </a:spcBef>
              <a:spcAft>
                <a:spcPts val="0"/>
              </a:spcAft>
              <a:defRPr/>
            </a:pPr>
            <a:r>
              <a:rPr lang="en-US" sz="2600" dirty="0"/>
              <a:t>The more variable the outcomes, the more trials are needed to ensure that the mean outcome is close to the expected value. </a:t>
            </a:r>
          </a:p>
        </p:txBody>
      </p:sp>
    </p:spTree>
    <p:extLst>
      <p:ext uri="{BB962C8B-B14F-4D97-AF65-F5344CB8AC3E}">
        <p14:creationId xmlns:p14="http://schemas.microsoft.com/office/powerpoint/2010/main" val="44393854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Thinking about Expected Values 2</a:t>
            </a:r>
            <a:br>
              <a:rPr lang="en-US" sz="3600" b="1" dirty="0">
                <a:solidFill>
                  <a:schemeClr val="accent1"/>
                </a:solidFill>
              </a:rPr>
            </a:br>
            <a:endParaRPr lang="en-US" sz="3600" dirty="0"/>
          </a:p>
        </p:txBody>
      </p:sp>
      <p:sp>
        <p:nvSpPr>
          <p:cNvPr id="8" name="Rectangle 7"/>
          <p:cNvSpPr/>
          <p:nvPr/>
        </p:nvSpPr>
        <p:spPr>
          <a:xfrm>
            <a:off x="301752" y="1280160"/>
            <a:ext cx="8759952" cy="4401205"/>
          </a:xfrm>
          <a:prstGeom prst="rect">
            <a:avLst/>
          </a:prstGeom>
        </p:spPr>
        <p:txBody>
          <a:bodyPr>
            <a:spAutoFit/>
          </a:bodyPr>
          <a:lstStyle/>
          <a:p>
            <a:pPr fontAlgn="auto">
              <a:spcBef>
                <a:spcPts val="0"/>
              </a:spcBef>
              <a:spcAft>
                <a:spcPts val="0"/>
              </a:spcAft>
              <a:defRPr/>
            </a:pPr>
            <a:r>
              <a:rPr lang="en-US" sz="2800" dirty="0"/>
              <a:t>Gambles with extremely variable outcomes, such as state </a:t>
            </a:r>
            <a:r>
              <a:rPr lang="en-US" sz="2800" dirty="0" err="1"/>
              <a:t>lottos</a:t>
            </a:r>
            <a:r>
              <a:rPr lang="en-US" sz="2800" dirty="0"/>
              <a:t> with their very large but very improbable jackpots, require impossibly large numbers of trials to ensure that the average outcome is close to the expected value. </a:t>
            </a:r>
          </a:p>
          <a:p>
            <a:pPr fontAlgn="auto">
              <a:spcBef>
                <a:spcPts val="0"/>
              </a:spcBef>
              <a:spcAft>
                <a:spcPts val="0"/>
              </a:spcAft>
              <a:defRPr/>
            </a:pPr>
            <a:endParaRPr lang="en-US" sz="2800" dirty="0"/>
          </a:p>
          <a:p>
            <a:pPr fontAlgn="auto">
              <a:spcBef>
                <a:spcPts val="0"/>
              </a:spcBef>
              <a:spcAft>
                <a:spcPts val="0"/>
              </a:spcAft>
              <a:defRPr/>
            </a:pPr>
            <a:r>
              <a:rPr lang="en-US" sz="2800" dirty="0"/>
              <a:t>The state doesn’t rely on the law of large numbers. Most lotto payoffs, unlike casino games, use the pari-mutuel system. In a pari-mutuel system, payoffs and payoff odds are determined by the actual amounts bet. </a:t>
            </a:r>
          </a:p>
        </p:txBody>
      </p:sp>
    </p:spTree>
    <p:extLst>
      <p:ext uri="{BB962C8B-B14F-4D97-AF65-F5344CB8AC3E}">
        <p14:creationId xmlns:p14="http://schemas.microsoft.com/office/powerpoint/2010/main" val="7876397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Thinking about Expected Values 3</a:t>
            </a:r>
            <a:br>
              <a:rPr lang="en-US" sz="3600" b="1" dirty="0">
                <a:solidFill>
                  <a:schemeClr val="accent1"/>
                </a:solidFill>
              </a:rPr>
            </a:br>
            <a:endParaRPr lang="en-US" sz="3600" dirty="0"/>
          </a:p>
        </p:txBody>
      </p:sp>
      <p:sp>
        <p:nvSpPr>
          <p:cNvPr id="8" name="Rectangle 7"/>
          <p:cNvSpPr/>
          <p:nvPr/>
        </p:nvSpPr>
        <p:spPr>
          <a:xfrm>
            <a:off x="301752" y="1097280"/>
            <a:ext cx="8759952" cy="5262979"/>
          </a:xfrm>
          <a:prstGeom prst="rect">
            <a:avLst/>
          </a:prstGeom>
        </p:spPr>
        <p:txBody>
          <a:bodyPr>
            <a:spAutoFit/>
          </a:bodyPr>
          <a:lstStyle/>
          <a:p>
            <a:pPr fontAlgn="auto">
              <a:spcBef>
                <a:spcPts val="0"/>
              </a:spcBef>
              <a:spcAft>
                <a:spcPts val="0"/>
              </a:spcAft>
              <a:defRPr/>
            </a:pPr>
            <a:r>
              <a:rPr lang="en-US" sz="2800" dirty="0"/>
              <a:t>Though most forms of gambling are less variable than lotto, the practical answer to the applicability of the law of large numbers is that the expected value of the winnings for the house is positive and the house plays often enough to rely on it. </a:t>
            </a:r>
          </a:p>
          <a:p>
            <a:pPr fontAlgn="auto">
              <a:spcBef>
                <a:spcPts val="0"/>
              </a:spcBef>
              <a:spcAft>
                <a:spcPts val="0"/>
              </a:spcAft>
              <a:defRPr/>
            </a:pPr>
            <a:endParaRPr lang="en-US" sz="2800" dirty="0"/>
          </a:p>
          <a:p>
            <a:pPr fontAlgn="auto">
              <a:spcBef>
                <a:spcPts val="0"/>
              </a:spcBef>
              <a:spcAft>
                <a:spcPts val="0"/>
              </a:spcAft>
              <a:defRPr/>
            </a:pPr>
            <a:r>
              <a:rPr lang="en-US" sz="2800" dirty="0"/>
              <a:t>Your problem is that the expected value of your winnings is negative. </a:t>
            </a:r>
          </a:p>
          <a:p>
            <a:pPr fontAlgn="auto">
              <a:spcBef>
                <a:spcPts val="0"/>
              </a:spcBef>
              <a:spcAft>
                <a:spcPts val="0"/>
              </a:spcAft>
              <a:defRPr/>
            </a:pPr>
            <a:endParaRPr lang="en-US" sz="2800" dirty="0"/>
          </a:p>
          <a:p>
            <a:pPr fontAlgn="auto">
              <a:spcBef>
                <a:spcPts val="0"/>
              </a:spcBef>
              <a:spcAft>
                <a:spcPts val="0"/>
              </a:spcAft>
              <a:defRPr/>
            </a:pPr>
            <a:r>
              <a:rPr lang="en-US" sz="2800" dirty="0"/>
              <a:t>As a group, gamblers play as often as the house. Because their expected value is negative, as a group, they lose money over time. </a:t>
            </a:r>
          </a:p>
        </p:txBody>
      </p:sp>
    </p:spTree>
    <p:extLst>
      <p:ext uri="{BB962C8B-B14F-4D97-AF65-F5344CB8AC3E}">
        <p14:creationId xmlns:p14="http://schemas.microsoft.com/office/powerpoint/2010/main" val="114727213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Thinking about Expected Values 4</a:t>
            </a:r>
            <a:br>
              <a:rPr lang="en-US" sz="3600" b="1" dirty="0">
                <a:solidFill>
                  <a:schemeClr val="accent1"/>
                </a:solidFill>
              </a:rPr>
            </a:br>
            <a:endParaRPr lang="en-US" sz="3600" dirty="0"/>
          </a:p>
        </p:txBody>
      </p:sp>
      <p:sp>
        <p:nvSpPr>
          <p:cNvPr id="8" name="Rectangle 7"/>
          <p:cNvSpPr/>
          <p:nvPr/>
        </p:nvSpPr>
        <p:spPr>
          <a:xfrm>
            <a:off x="301752" y="1371600"/>
            <a:ext cx="8759952" cy="3970318"/>
          </a:xfrm>
          <a:prstGeom prst="rect">
            <a:avLst/>
          </a:prstGeom>
        </p:spPr>
        <p:txBody>
          <a:bodyPr>
            <a:spAutoFit/>
          </a:bodyPr>
          <a:lstStyle/>
          <a:p>
            <a:pPr fontAlgn="auto">
              <a:spcBef>
                <a:spcPts val="0"/>
              </a:spcBef>
              <a:spcAft>
                <a:spcPts val="0"/>
              </a:spcAft>
              <a:defRPr/>
            </a:pPr>
            <a:r>
              <a:rPr lang="en-US" sz="2800" dirty="0"/>
              <a:t>However, this loss is not spread evenly among the many individual gamblers. Some win big, some lose big, and some break even. </a:t>
            </a:r>
          </a:p>
          <a:p>
            <a:pPr fontAlgn="auto">
              <a:spcBef>
                <a:spcPts val="0"/>
              </a:spcBef>
              <a:spcAft>
                <a:spcPts val="0"/>
              </a:spcAft>
              <a:defRPr/>
            </a:pPr>
            <a:endParaRPr lang="en-US" sz="2800" dirty="0"/>
          </a:p>
          <a:p>
            <a:pPr fontAlgn="auto">
              <a:spcBef>
                <a:spcPts val="0"/>
              </a:spcBef>
              <a:spcAft>
                <a:spcPts val="0"/>
              </a:spcAft>
              <a:defRPr/>
            </a:pPr>
            <a:r>
              <a:rPr lang="en-US" sz="2800" dirty="0"/>
              <a:t>Much of the psychological allure of gambling is its unpredictability for the player. </a:t>
            </a:r>
          </a:p>
          <a:p>
            <a:pPr fontAlgn="auto">
              <a:spcBef>
                <a:spcPts val="0"/>
              </a:spcBef>
              <a:spcAft>
                <a:spcPts val="0"/>
              </a:spcAft>
              <a:defRPr/>
            </a:pPr>
            <a:endParaRPr lang="en-US" sz="2800" dirty="0"/>
          </a:p>
          <a:p>
            <a:pPr fontAlgn="auto">
              <a:spcBef>
                <a:spcPts val="0"/>
              </a:spcBef>
              <a:spcAft>
                <a:spcPts val="0"/>
              </a:spcAft>
              <a:defRPr/>
            </a:pPr>
            <a:r>
              <a:rPr lang="en-US" sz="2800" dirty="0"/>
              <a:t>The business of gambling rests on the fact that the result is not unpredictable for the house. </a:t>
            </a:r>
          </a:p>
        </p:txBody>
      </p:sp>
    </p:spTree>
    <p:extLst>
      <p:ext uri="{BB962C8B-B14F-4D97-AF65-F5344CB8AC3E}">
        <p14:creationId xmlns:p14="http://schemas.microsoft.com/office/powerpoint/2010/main" val="100087514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Thinking about Expected Values 5</a:t>
            </a:r>
            <a:br>
              <a:rPr lang="en-US" sz="3600" b="1" dirty="0">
                <a:solidFill>
                  <a:schemeClr val="accent1"/>
                </a:solidFill>
              </a:rPr>
            </a:br>
            <a:endParaRPr lang="en-US" sz="3600" dirty="0"/>
          </a:p>
        </p:txBody>
      </p:sp>
      <p:sp>
        <p:nvSpPr>
          <p:cNvPr id="8" name="Rectangle 7"/>
          <p:cNvSpPr/>
          <p:nvPr/>
        </p:nvSpPr>
        <p:spPr>
          <a:xfrm>
            <a:off x="301752" y="1280160"/>
            <a:ext cx="8759952" cy="4832092"/>
          </a:xfrm>
          <a:prstGeom prst="rect">
            <a:avLst/>
          </a:prstGeom>
        </p:spPr>
        <p:txBody>
          <a:bodyPr>
            <a:spAutoFit/>
          </a:bodyPr>
          <a:lstStyle/>
          <a:p>
            <a:pPr fontAlgn="auto">
              <a:spcBef>
                <a:spcPts val="0"/>
              </a:spcBef>
              <a:spcAft>
                <a:spcPts val="0"/>
              </a:spcAft>
              <a:defRPr/>
            </a:pPr>
            <a:r>
              <a:rPr lang="en-US" sz="2800" dirty="0"/>
              <a:t>Serious gamblers often follow a system of betting in which the amount bet on each play depends on the outcome of previous plays. </a:t>
            </a:r>
          </a:p>
          <a:p>
            <a:pPr fontAlgn="auto">
              <a:spcBef>
                <a:spcPts val="0"/>
              </a:spcBef>
              <a:spcAft>
                <a:spcPts val="0"/>
              </a:spcAft>
              <a:defRPr/>
            </a:pPr>
            <a:endParaRPr lang="en-US" sz="2800" dirty="0"/>
          </a:p>
          <a:p>
            <a:pPr fontAlgn="auto">
              <a:spcBef>
                <a:spcPts val="0"/>
              </a:spcBef>
              <a:spcAft>
                <a:spcPts val="0"/>
              </a:spcAft>
              <a:defRPr/>
            </a:pPr>
            <a:r>
              <a:rPr lang="en-US" sz="2800" dirty="0"/>
              <a:t>You might, for example, double your bet on each spin of the roulette wheel until you win—or, of course, until your fortune is exhausted. </a:t>
            </a:r>
          </a:p>
          <a:p>
            <a:pPr fontAlgn="auto">
              <a:spcBef>
                <a:spcPts val="0"/>
              </a:spcBef>
              <a:spcAft>
                <a:spcPts val="0"/>
              </a:spcAft>
              <a:defRPr/>
            </a:pPr>
            <a:endParaRPr lang="en-US" sz="2800" dirty="0"/>
          </a:p>
          <a:p>
            <a:pPr fontAlgn="auto">
              <a:spcBef>
                <a:spcPts val="0"/>
              </a:spcBef>
              <a:spcAft>
                <a:spcPts val="0"/>
              </a:spcAft>
              <a:defRPr/>
            </a:pPr>
            <a:r>
              <a:rPr lang="en-US" sz="2800" dirty="0"/>
              <a:t>Such a system tries to take advantage of the fact that you have a memory even though the roulette wheel does not. </a:t>
            </a:r>
          </a:p>
        </p:txBody>
      </p:sp>
    </p:spTree>
    <p:extLst>
      <p:ext uri="{BB962C8B-B14F-4D97-AF65-F5344CB8AC3E}">
        <p14:creationId xmlns:p14="http://schemas.microsoft.com/office/powerpoint/2010/main" val="69225914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Thinking about Expected Values 6</a:t>
            </a:r>
            <a:br>
              <a:rPr lang="en-US" sz="3600" b="1" dirty="0">
                <a:solidFill>
                  <a:schemeClr val="accent1"/>
                </a:solidFill>
              </a:rPr>
            </a:br>
            <a:endParaRPr lang="en-US" sz="3600" dirty="0"/>
          </a:p>
        </p:txBody>
      </p:sp>
      <p:sp>
        <p:nvSpPr>
          <p:cNvPr id="8" name="Rectangle 7"/>
          <p:cNvSpPr/>
          <p:nvPr/>
        </p:nvSpPr>
        <p:spPr>
          <a:xfrm>
            <a:off x="301752" y="1463040"/>
            <a:ext cx="8759952" cy="3539430"/>
          </a:xfrm>
          <a:prstGeom prst="rect">
            <a:avLst/>
          </a:prstGeom>
        </p:spPr>
        <p:txBody>
          <a:bodyPr wrap="square">
            <a:spAutoFit/>
          </a:bodyPr>
          <a:lstStyle/>
          <a:p>
            <a:pPr fontAlgn="auto">
              <a:spcBef>
                <a:spcPts val="0"/>
              </a:spcBef>
              <a:spcAft>
                <a:spcPts val="0"/>
              </a:spcAft>
              <a:defRPr/>
            </a:pPr>
            <a:r>
              <a:rPr lang="en-US" sz="2800" dirty="0"/>
              <a:t>Can you beat the odds with a system? No. </a:t>
            </a:r>
          </a:p>
          <a:p>
            <a:pPr fontAlgn="auto">
              <a:spcBef>
                <a:spcPts val="0"/>
              </a:spcBef>
              <a:spcAft>
                <a:spcPts val="0"/>
              </a:spcAft>
              <a:defRPr/>
            </a:pPr>
            <a:endParaRPr lang="en-US" sz="2800" dirty="0"/>
          </a:p>
          <a:p>
            <a:pPr fontAlgn="auto">
              <a:spcBef>
                <a:spcPts val="0"/>
              </a:spcBef>
              <a:spcAft>
                <a:spcPts val="0"/>
              </a:spcAft>
              <a:defRPr/>
            </a:pPr>
            <a:r>
              <a:rPr lang="en-US" sz="2800" dirty="0"/>
              <a:t>Mathematicians have established a stronger version of the law of large numbers that says that if you do not have an infinite fortune to gamble with, your average winnings (the expected value) remain the same as long as successive trials of the game (such as spins of the roulette wheel) are independent. </a:t>
            </a:r>
          </a:p>
        </p:txBody>
      </p:sp>
    </p:spTree>
    <p:extLst>
      <p:ext uri="{BB962C8B-B14F-4D97-AF65-F5344CB8AC3E}">
        <p14:creationId xmlns:p14="http://schemas.microsoft.com/office/powerpoint/2010/main" val="2067491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4000" b="1" dirty="0">
                <a:solidFill>
                  <a:schemeClr val="accent1"/>
                </a:solidFill>
              </a:rPr>
              <a:t>Statistics in Summary</a:t>
            </a:r>
            <a:br>
              <a:rPr lang="en-US" sz="4000" b="1" dirty="0">
                <a:solidFill>
                  <a:schemeClr val="accent1"/>
                </a:solidFill>
              </a:rPr>
            </a:br>
            <a:endParaRPr lang="en-US" sz="4000" dirty="0"/>
          </a:p>
        </p:txBody>
      </p:sp>
      <p:sp>
        <p:nvSpPr>
          <p:cNvPr id="8" name="Rectangle 7"/>
          <p:cNvSpPr/>
          <p:nvPr/>
        </p:nvSpPr>
        <p:spPr>
          <a:xfrm>
            <a:off x="301752" y="1005840"/>
            <a:ext cx="8759952" cy="5386090"/>
          </a:xfrm>
          <a:prstGeom prst="rect">
            <a:avLst/>
          </a:prstGeom>
        </p:spPr>
        <p:txBody>
          <a:bodyPr>
            <a:spAutoFit/>
          </a:bodyPr>
          <a:lstStyle/>
          <a:p>
            <a:pPr marL="225425" indent="-225425" fontAlgn="auto">
              <a:spcBef>
                <a:spcPts val="0"/>
              </a:spcBef>
              <a:spcAft>
                <a:spcPts val="0"/>
              </a:spcAft>
              <a:defRPr/>
            </a:pPr>
            <a:r>
              <a:rPr lang="en-US" sz="2800" dirty="0"/>
              <a:t>• The </a:t>
            </a:r>
            <a:r>
              <a:rPr lang="en-US" sz="2800" b="1" dirty="0">
                <a:solidFill>
                  <a:srgbClr val="8B0000"/>
                </a:solidFill>
              </a:rPr>
              <a:t>expected value</a:t>
            </a:r>
            <a:r>
              <a:rPr lang="en-US" sz="2800" dirty="0"/>
              <a:t> is found as an average of all the possible outcomes, each weighted by its probability. </a:t>
            </a:r>
          </a:p>
          <a:p>
            <a:pPr marL="225425" indent="-225425" fontAlgn="auto">
              <a:spcBef>
                <a:spcPts val="0"/>
              </a:spcBef>
              <a:spcAft>
                <a:spcPts val="0"/>
              </a:spcAft>
              <a:defRPr/>
            </a:pPr>
            <a:endParaRPr lang="en-US" dirty="0"/>
          </a:p>
          <a:p>
            <a:pPr marL="225425" indent="-225425" fontAlgn="auto">
              <a:spcBef>
                <a:spcPts val="0"/>
              </a:spcBef>
              <a:spcAft>
                <a:spcPts val="0"/>
              </a:spcAft>
              <a:defRPr/>
            </a:pPr>
            <a:r>
              <a:rPr lang="en-US" sz="2800" dirty="0"/>
              <a:t>• When the outcomes are numbers, as in games of chance, we are often interested in the long-run average outcome. The </a:t>
            </a:r>
            <a:r>
              <a:rPr lang="en-US" sz="2800" b="1" dirty="0">
                <a:solidFill>
                  <a:srgbClr val="8B0000"/>
                </a:solidFill>
              </a:rPr>
              <a:t>law of large numbers </a:t>
            </a:r>
            <a:r>
              <a:rPr lang="en-US" sz="2800" dirty="0"/>
              <a:t>says that the mean outcome in many repetitions eventually gets close to the expected value. </a:t>
            </a:r>
          </a:p>
          <a:p>
            <a:pPr marL="225425" indent="-225425" fontAlgn="auto">
              <a:spcBef>
                <a:spcPts val="0"/>
              </a:spcBef>
              <a:spcAft>
                <a:spcPts val="0"/>
              </a:spcAft>
              <a:defRPr/>
            </a:pPr>
            <a:endParaRPr lang="en-US" dirty="0"/>
          </a:p>
          <a:p>
            <a:pPr marL="225425" indent="-225425" fontAlgn="auto">
              <a:spcBef>
                <a:spcPts val="0"/>
              </a:spcBef>
              <a:spcAft>
                <a:spcPts val="0"/>
              </a:spcAft>
              <a:defRPr/>
            </a:pPr>
            <a:r>
              <a:rPr lang="en-US" sz="2800" dirty="0"/>
              <a:t>• If you don’t know the outcome probabilities, you can estimate the expected value (along with the probabilities) by simulation.</a:t>
            </a:r>
          </a:p>
        </p:txBody>
      </p:sp>
    </p:spTree>
    <p:extLst>
      <p:ext uri="{BB962C8B-B14F-4D97-AF65-F5344CB8AC3E}">
        <p14:creationId xmlns:p14="http://schemas.microsoft.com/office/powerpoint/2010/main" val="14596523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Case Study: The House Edge—Expected Values (continued)</a:t>
            </a:r>
            <a:endParaRPr lang="en-US" sz="3600" dirty="0"/>
          </a:p>
        </p:txBody>
      </p:sp>
      <p:sp>
        <p:nvSpPr>
          <p:cNvPr id="8" name="Rectangle 7"/>
          <p:cNvSpPr/>
          <p:nvPr/>
        </p:nvSpPr>
        <p:spPr>
          <a:xfrm>
            <a:off x="301752" y="1737360"/>
            <a:ext cx="8759952" cy="3970318"/>
          </a:xfrm>
          <a:prstGeom prst="rect">
            <a:avLst/>
          </a:prstGeom>
        </p:spPr>
        <p:txBody>
          <a:bodyPr>
            <a:spAutoFit/>
          </a:bodyPr>
          <a:lstStyle/>
          <a:p>
            <a:pPr fontAlgn="auto">
              <a:spcBef>
                <a:spcPts val="0"/>
              </a:spcBef>
              <a:spcAft>
                <a:spcPts val="0"/>
              </a:spcAft>
              <a:defRPr/>
            </a:pPr>
            <a:r>
              <a:rPr lang="en-US" sz="2800" dirty="0"/>
              <a:t>Which is the better gamble: an enormous jackpot with extremely small odds or a modest jackpot with more reasonable odds? </a:t>
            </a:r>
          </a:p>
          <a:p>
            <a:pPr fontAlgn="auto">
              <a:spcBef>
                <a:spcPts val="0"/>
              </a:spcBef>
              <a:spcAft>
                <a:spcPts val="0"/>
              </a:spcAft>
              <a:defRPr/>
            </a:pPr>
            <a:endParaRPr lang="en-US" sz="2800" dirty="0"/>
          </a:p>
          <a:p>
            <a:pPr fontAlgn="auto">
              <a:spcBef>
                <a:spcPts val="0"/>
              </a:spcBef>
              <a:spcAft>
                <a:spcPts val="0"/>
              </a:spcAft>
              <a:defRPr/>
            </a:pPr>
            <a:r>
              <a:rPr lang="en-US" sz="2800" dirty="0"/>
              <a:t>In this chapter, you will learn about expected values. </a:t>
            </a:r>
          </a:p>
          <a:p>
            <a:pPr fontAlgn="auto">
              <a:spcBef>
                <a:spcPts val="0"/>
              </a:spcBef>
              <a:spcAft>
                <a:spcPts val="0"/>
              </a:spcAft>
              <a:defRPr/>
            </a:pPr>
            <a:endParaRPr lang="en-US" sz="2800" dirty="0"/>
          </a:p>
          <a:p>
            <a:pPr fontAlgn="auto">
              <a:spcBef>
                <a:spcPts val="0"/>
              </a:spcBef>
              <a:spcAft>
                <a:spcPts val="0"/>
              </a:spcAft>
              <a:defRPr/>
            </a:pPr>
            <a:r>
              <a:rPr lang="en-US" sz="2800" dirty="0"/>
              <a:t>By the end of this chapter, you will be able to determine whether buying a multistate lottery ticket or simply playing red in roulette is a better bet.</a:t>
            </a:r>
            <a:endParaRPr lang="en-US" sz="2800" dirty="0">
              <a:latin typeface="+mj-lt"/>
            </a:endParaRPr>
          </a:p>
        </p:txBody>
      </p:sp>
    </p:spTree>
    <p:extLst>
      <p:ext uri="{BB962C8B-B14F-4D97-AF65-F5344CB8AC3E}">
        <p14:creationId xmlns:p14="http://schemas.microsoft.com/office/powerpoint/2010/main" val="402002957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Expected Values 1</a:t>
            </a:r>
            <a:br>
              <a:rPr lang="en-US" sz="3600" b="1" dirty="0">
                <a:solidFill>
                  <a:schemeClr val="accent1"/>
                </a:solidFill>
              </a:rPr>
            </a:br>
            <a:endParaRPr lang="en-US" sz="3600" dirty="0"/>
          </a:p>
        </p:txBody>
      </p:sp>
      <p:sp>
        <p:nvSpPr>
          <p:cNvPr id="8" name="Rectangle 7"/>
          <p:cNvSpPr/>
          <p:nvPr/>
        </p:nvSpPr>
        <p:spPr>
          <a:xfrm>
            <a:off x="301752" y="1371600"/>
            <a:ext cx="8759952" cy="4524315"/>
          </a:xfrm>
          <a:prstGeom prst="rect">
            <a:avLst/>
          </a:prstGeom>
        </p:spPr>
        <p:txBody>
          <a:bodyPr wrap="square">
            <a:spAutoFit/>
          </a:bodyPr>
          <a:lstStyle/>
          <a:p>
            <a:pPr fontAlgn="auto">
              <a:spcBef>
                <a:spcPts val="0"/>
              </a:spcBef>
              <a:spcAft>
                <a:spcPts val="0"/>
              </a:spcAft>
              <a:defRPr/>
            </a:pPr>
            <a:r>
              <a:rPr lang="en-US" sz="2400" dirty="0"/>
              <a:t>Gambling on chance outcomes goes back to ancient times and has continued throughout history. </a:t>
            </a:r>
          </a:p>
          <a:p>
            <a:pPr fontAlgn="auto">
              <a:spcBef>
                <a:spcPts val="0"/>
              </a:spcBef>
              <a:spcAft>
                <a:spcPts val="0"/>
              </a:spcAft>
              <a:defRPr/>
            </a:pPr>
            <a:endParaRPr lang="en-US" sz="2400" dirty="0"/>
          </a:p>
          <a:p>
            <a:pPr fontAlgn="auto">
              <a:spcBef>
                <a:spcPts val="0"/>
              </a:spcBef>
              <a:spcAft>
                <a:spcPts val="0"/>
              </a:spcAft>
              <a:defRPr/>
            </a:pPr>
            <a:r>
              <a:rPr lang="en-US" sz="2400" dirty="0"/>
              <a:t>Both public and private lotteries were common in the early years of the United States. </a:t>
            </a:r>
          </a:p>
          <a:p>
            <a:pPr fontAlgn="auto">
              <a:spcBef>
                <a:spcPts val="0"/>
              </a:spcBef>
              <a:spcAft>
                <a:spcPts val="0"/>
              </a:spcAft>
              <a:defRPr/>
            </a:pPr>
            <a:endParaRPr lang="en-US" sz="2400" dirty="0"/>
          </a:p>
          <a:p>
            <a:pPr fontAlgn="auto">
              <a:spcBef>
                <a:spcPts val="0"/>
              </a:spcBef>
              <a:spcAft>
                <a:spcPts val="0"/>
              </a:spcAft>
              <a:defRPr/>
            </a:pPr>
            <a:r>
              <a:rPr lang="en-US" sz="2400" dirty="0"/>
              <a:t>After disappearing for a century or so, government-run gambling reappeared in 1964, when New Hampshire caused a furor by introducing a lottery to raise public revenue without raising taxes. </a:t>
            </a:r>
          </a:p>
          <a:p>
            <a:pPr fontAlgn="auto">
              <a:spcBef>
                <a:spcPts val="0"/>
              </a:spcBef>
              <a:spcAft>
                <a:spcPts val="0"/>
              </a:spcAft>
              <a:defRPr/>
            </a:pPr>
            <a:endParaRPr lang="en-US" sz="2400" dirty="0"/>
          </a:p>
          <a:p>
            <a:pPr fontAlgn="auto">
              <a:spcBef>
                <a:spcPts val="0"/>
              </a:spcBef>
              <a:spcAft>
                <a:spcPts val="0"/>
              </a:spcAft>
              <a:defRPr/>
            </a:pPr>
            <a:r>
              <a:rPr lang="en-US" sz="2400" dirty="0"/>
              <a:t>Forty-five states now sponsor lotteries. </a:t>
            </a:r>
            <a:endParaRPr lang="en-US" sz="2400" dirty="0">
              <a:latin typeface="+mj-lt"/>
            </a:endParaRPr>
          </a:p>
        </p:txBody>
      </p:sp>
    </p:spTree>
    <p:extLst>
      <p:ext uri="{BB962C8B-B14F-4D97-AF65-F5344CB8AC3E}">
        <p14:creationId xmlns:p14="http://schemas.microsoft.com/office/powerpoint/2010/main" val="38985901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Expected Values 2</a:t>
            </a:r>
            <a:br>
              <a:rPr lang="en-US" sz="3600" b="1" dirty="0">
                <a:solidFill>
                  <a:schemeClr val="accent1"/>
                </a:solidFill>
              </a:rPr>
            </a:br>
            <a:endParaRPr lang="en-US" sz="3600" dirty="0"/>
          </a:p>
        </p:txBody>
      </p:sp>
      <p:sp>
        <p:nvSpPr>
          <p:cNvPr id="8" name="Rectangle 7"/>
          <p:cNvSpPr/>
          <p:nvPr/>
        </p:nvSpPr>
        <p:spPr>
          <a:xfrm>
            <a:off x="301752" y="1371600"/>
            <a:ext cx="8759952" cy="4832092"/>
          </a:xfrm>
          <a:prstGeom prst="rect">
            <a:avLst/>
          </a:prstGeom>
        </p:spPr>
        <p:txBody>
          <a:bodyPr>
            <a:spAutoFit/>
          </a:bodyPr>
          <a:lstStyle/>
          <a:p>
            <a:pPr fontAlgn="auto">
              <a:spcBef>
                <a:spcPts val="0"/>
              </a:spcBef>
              <a:spcAft>
                <a:spcPts val="0"/>
              </a:spcAft>
              <a:defRPr/>
            </a:pPr>
            <a:r>
              <a:rPr lang="en-US" sz="2800" dirty="0"/>
              <a:t>State lotteries made gambling acceptable as entertainment. </a:t>
            </a:r>
          </a:p>
          <a:p>
            <a:pPr fontAlgn="auto">
              <a:spcBef>
                <a:spcPts val="0"/>
              </a:spcBef>
              <a:spcAft>
                <a:spcPts val="0"/>
              </a:spcAft>
              <a:defRPr/>
            </a:pPr>
            <a:endParaRPr lang="en-US" sz="2800" dirty="0"/>
          </a:p>
          <a:p>
            <a:pPr fontAlgn="auto">
              <a:spcBef>
                <a:spcPts val="0"/>
              </a:spcBef>
              <a:spcAft>
                <a:spcPts val="0"/>
              </a:spcAft>
              <a:defRPr/>
            </a:pPr>
            <a:r>
              <a:rPr lang="en-US" sz="2800" dirty="0"/>
              <a:t>Some form of legal gambling is allowed in 48 of the 50 states. </a:t>
            </a:r>
          </a:p>
          <a:p>
            <a:pPr fontAlgn="auto">
              <a:spcBef>
                <a:spcPts val="0"/>
              </a:spcBef>
              <a:spcAft>
                <a:spcPts val="0"/>
              </a:spcAft>
              <a:defRPr/>
            </a:pPr>
            <a:endParaRPr lang="en-US" sz="2800" dirty="0"/>
          </a:p>
          <a:p>
            <a:pPr fontAlgn="auto">
              <a:spcBef>
                <a:spcPts val="0"/>
              </a:spcBef>
              <a:spcAft>
                <a:spcPts val="0"/>
              </a:spcAft>
              <a:defRPr/>
            </a:pPr>
            <a:r>
              <a:rPr lang="en-US" sz="2800" dirty="0"/>
              <a:t>Over half of all adult Americans have gambled legally. </a:t>
            </a:r>
          </a:p>
          <a:p>
            <a:pPr fontAlgn="auto">
              <a:spcBef>
                <a:spcPts val="0"/>
              </a:spcBef>
              <a:spcAft>
                <a:spcPts val="0"/>
              </a:spcAft>
              <a:defRPr/>
            </a:pPr>
            <a:endParaRPr lang="en-US" sz="2800" dirty="0"/>
          </a:p>
          <a:p>
            <a:pPr fontAlgn="auto">
              <a:spcBef>
                <a:spcPts val="0"/>
              </a:spcBef>
              <a:spcAft>
                <a:spcPts val="0"/>
              </a:spcAft>
              <a:defRPr/>
            </a:pPr>
            <a:r>
              <a:rPr lang="en-US" sz="2800" dirty="0"/>
              <a:t>They spend more on betting than on spectator sports, video games, theme parks, and movie tickets combined. </a:t>
            </a:r>
            <a:endParaRPr lang="en-US" sz="2800" dirty="0">
              <a:latin typeface="+mj-lt"/>
            </a:endParaRPr>
          </a:p>
        </p:txBody>
      </p:sp>
    </p:spTree>
    <p:extLst>
      <p:ext uri="{BB962C8B-B14F-4D97-AF65-F5344CB8AC3E}">
        <p14:creationId xmlns:p14="http://schemas.microsoft.com/office/powerpoint/2010/main" val="143408196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Expected Values 3</a:t>
            </a:r>
            <a:br>
              <a:rPr lang="en-US" sz="3600" b="1" dirty="0">
                <a:solidFill>
                  <a:schemeClr val="accent1"/>
                </a:solidFill>
              </a:rPr>
            </a:br>
            <a:endParaRPr lang="en-US" sz="3600" dirty="0"/>
          </a:p>
        </p:txBody>
      </p:sp>
      <p:sp>
        <p:nvSpPr>
          <p:cNvPr id="8" name="Rectangle 7"/>
          <p:cNvSpPr/>
          <p:nvPr/>
        </p:nvSpPr>
        <p:spPr>
          <a:xfrm>
            <a:off x="301752" y="1554480"/>
            <a:ext cx="8759952" cy="3108543"/>
          </a:xfrm>
          <a:prstGeom prst="rect">
            <a:avLst/>
          </a:prstGeom>
        </p:spPr>
        <p:txBody>
          <a:bodyPr>
            <a:spAutoFit/>
          </a:bodyPr>
          <a:lstStyle/>
          <a:p>
            <a:pPr fontAlgn="auto">
              <a:spcBef>
                <a:spcPts val="0"/>
              </a:spcBef>
              <a:spcAft>
                <a:spcPts val="0"/>
              </a:spcAft>
              <a:defRPr/>
            </a:pPr>
            <a:r>
              <a:rPr lang="en-US" sz="2800" dirty="0"/>
              <a:t>If you are going to bet, you should understand what makes a bet good or bad. </a:t>
            </a:r>
          </a:p>
          <a:p>
            <a:pPr fontAlgn="auto">
              <a:spcBef>
                <a:spcPts val="0"/>
              </a:spcBef>
              <a:spcAft>
                <a:spcPts val="0"/>
              </a:spcAft>
              <a:defRPr/>
            </a:pPr>
            <a:endParaRPr lang="en-US" sz="2800" dirty="0"/>
          </a:p>
          <a:p>
            <a:pPr fontAlgn="auto">
              <a:spcBef>
                <a:spcPts val="0"/>
              </a:spcBef>
              <a:spcAft>
                <a:spcPts val="0"/>
              </a:spcAft>
              <a:defRPr/>
            </a:pPr>
            <a:r>
              <a:rPr lang="en-US" sz="2800" dirty="0"/>
              <a:t>As our introductory case study says, we care about how much we win as well as about our probability of winning.</a:t>
            </a:r>
          </a:p>
          <a:p>
            <a:pPr marL="514350" indent="-514350" fontAlgn="auto">
              <a:spcBef>
                <a:spcPts val="0"/>
              </a:spcBef>
              <a:spcAft>
                <a:spcPts val="0"/>
              </a:spcAft>
              <a:defRPr/>
            </a:pPr>
            <a:endParaRPr lang="en-US" sz="2800" dirty="0"/>
          </a:p>
        </p:txBody>
      </p:sp>
    </p:spTree>
    <p:extLst>
      <p:ext uri="{BB962C8B-B14F-4D97-AF65-F5344CB8AC3E}">
        <p14:creationId xmlns:p14="http://schemas.microsoft.com/office/powerpoint/2010/main" val="3512934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The Tri-State Daily Numbers 1</a:t>
            </a:r>
            <a:endParaRPr lang="en-US" sz="3600" dirty="0"/>
          </a:p>
        </p:txBody>
      </p:sp>
      <p:sp>
        <p:nvSpPr>
          <p:cNvPr id="8" name="Rectangle 7"/>
          <p:cNvSpPr/>
          <p:nvPr/>
        </p:nvSpPr>
        <p:spPr>
          <a:xfrm>
            <a:off x="301752" y="1645920"/>
            <a:ext cx="8759952" cy="4401205"/>
          </a:xfrm>
          <a:prstGeom prst="rect">
            <a:avLst/>
          </a:prstGeom>
        </p:spPr>
        <p:txBody>
          <a:bodyPr>
            <a:spAutoFit/>
          </a:bodyPr>
          <a:lstStyle/>
          <a:p>
            <a:pPr fontAlgn="auto">
              <a:spcBef>
                <a:spcPts val="0"/>
              </a:spcBef>
              <a:spcAft>
                <a:spcPts val="0"/>
              </a:spcAft>
              <a:defRPr/>
            </a:pPr>
            <a:r>
              <a:rPr lang="en-US" sz="2800" dirty="0"/>
              <a:t>Here is a simple lottery wager: the “Straight” from the Pick 3 game of the Tri-State Daily Numbers offered by New Hampshire, Maine, and Vermont. </a:t>
            </a:r>
          </a:p>
          <a:p>
            <a:pPr fontAlgn="auto">
              <a:spcBef>
                <a:spcPts val="0"/>
              </a:spcBef>
              <a:spcAft>
                <a:spcPts val="0"/>
              </a:spcAft>
              <a:defRPr/>
            </a:pPr>
            <a:endParaRPr lang="en-US" sz="2800" dirty="0"/>
          </a:p>
          <a:p>
            <a:pPr fontAlgn="auto">
              <a:spcBef>
                <a:spcPts val="0"/>
              </a:spcBef>
              <a:spcAft>
                <a:spcPts val="0"/>
              </a:spcAft>
              <a:defRPr/>
            </a:pPr>
            <a:r>
              <a:rPr lang="en-US" sz="2800" dirty="0"/>
              <a:t>You pay $0.50 and choose a three-digit number. The state chooses a three-digit winning number at random and pays you $250 if your number is chosen. </a:t>
            </a:r>
          </a:p>
          <a:p>
            <a:pPr fontAlgn="auto">
              <a:spcBef>
                <a:spcPts val="0"/>
              </a:spcBef>
              <a:spcAft>
                <a:spcPts val="0"/>
              </a:spcAft>
              <a:defRPr/>
            </a:pPr>
            <a:endParaRPr lang="en-US" sz="2800" dirty="0"/>
          </a:p>
          <a:p>
            <a:pPr fontAlgn="auto">
              <a:spcBef>
                <a:spcPts val="0"/>
              </a:spcBef>
              <a:spcAft>
                <a:spcPts val="0"/>
              </a:spcAft>
              <a:defRPr/>
            </a:pPr>
            <a:r>
              <a:rPr lang="en-US" sz="2800" dirty="0"/>
              <a:t>Because there are 1000 three-digit numbers, you have probability 1/1000 of winning. </a:t>
            </a:r>
          </a:p>
        </p:txBody>
      </p:sp>
    </p:spTree>
    <p:extLst>
      <p:ext uri="{BB962C8B-B14F-4D97-AF65-F5344CB8AC3E}">
        <p14:creationId xmlns:p14="http://schemas.microsoft.com/office/powerpoint/2010/main" val="4910112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Example: The Tri-State Daily Numbers 2</a:t>
            </a:r>
            <a:endParaRPr lang="en-US" sz="3600" dirty="0"/>
          </a:p>
        </p:txBody>
      </p:sp>
      <p:sp>
        <p:nvSpPr>
          <p:cNvPr id="8" name="Rectangle 7"/>
          <p:cNvSpPr/>
          <p:nvPr/>
        </p:nvSpPr>
        <p:spPr>
          <a:xfrm>
            <a:off x="301752" y="1554480"/>
            <a:ext cx="8759952" cy="523220"/>
          </a:xfrm>
          <a:prstGeom prst="rect">
            <a:avLst/>
          </a:prstGeom>
        </p:spPr>
        <p:txBody>
          <a:bodyPr>
            <a:spAutoFit/>
          </a:bodyPr>
          <a:lstStyle/>
          <a:p>
            <a:pPr fontAlgn="auto">
              <a:spcBef>
                <a:spcPts val="0"/>
              </a:spcBef>
              <a:spcAft>
                <a:spcPts val="0"/>
              </a:spcAft>
              <a:defRPr/>
            </a:pPr>
            <a:r>
              <a:rPr lang="en-US" sz="2800" dirty="0"/>
              <a:t>Here is the probability model for your winnings:</a:t>
            </a:r>
          </a:p>
        </p:txBody>
      </p:sp>
      <p:graphicFrame>
        <p:nvGraphicFramePr>
          <p:cNvPr id="2" name="Table 1" descr="This table has three columns and two rows. The first, second, and third column is labeled &quot;Outcome,&quot; &quot;$0,&quot; &quot;$250,&quot; respectively. The first, second, and third rows are &quot;Probability,&quot; &quot;0.999,&quot; and &quot;0.001.&quot;"/>
          <p:cNvGraphicFramePr>
            <a:graphicFrameLocks noGrp="1"/>
          </p:cNvGraphicFramePr>
          <p:nvPr>
            <p:extLst>
              <p:ext uri="{D42A27DB-BD31-4B8C-83A1-F6EECF244321}">
                <p14:modId xmlns:p14="http://schemas.microsoft.com/office/powerpoint/2010/main" val="1119965692"/>
              </p:ext>
            </p:extLst>
          </p:nvPr>
        </p:nvGraphicFramePr>
        <p:xfrm>
          <a:off x="1485900" y="2286000"/>
          <a:ext cx="6096000" cy="10363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682685387"/>
                    </a:ext>
                  </a:extLst>
                </a:gridCol>
                <a:gridCol w="2032000">
                  <a:extLst>
                    <a:ext uri="{9D8B030D-6E8A-4147-A177-3AD203B41FA5}">
                      <a16:colId xmlns:a16="http://schemas.microsoft.com/office/drawing/2014/main" xmlns="" val="230047001"/>
                    </a:ext>
                  </a:extLst>
                </a:gridCol>
                <a:gridCol w="2032000">
                  <a:extLst>
                    <a:ext uri="{9D8B030D-6E8A-4147-A177-3AD203B41FA5}">
                      <a16:colId xmlns:a16="http://schemas.microsoft.com/office/drawing/2014/main" xmlns="" val="2974157274"/>
                    </a:ext>
                  </a:extLst>
                </a:gridCol>
              </a:tblGrid>
              <a:tr h="370840">
                <a:tc>
                  <a:txBody>
                    <a:bodyPr/>
                    <a:lstStyle/>
                    <a:p>
                      <a:r>
                        <a:rPr lang="en-US" sz="2800" dirty="0"/>
                        <a:t>Outcome</a:t>
                      </a:r>
                    </a:p>
                  </a:txBody>
                  <a:tcPr/>
                </a:tc>
                <a:tc>
                  <a:txBody>
                    <a:bodyPr/>
                    <a:lstStyle/>
                    <a:p>
                      <a:r>
                        <a:rPr lang="en-US" sz="2800" dirty="0"/>
                        <a:t>$0</a:t>
                      </a:r>
                    </a:p>
                  </a:txBody>
                  <a:tcPr/>
                </a:tc>
                <a:tc>
                  <a:txBody>
                    <a:bodyPr/>
                    <a:lstStyle/>
                    <a:p>
                      <a:r>
                        <a:rPr lang="en-US" sz="2800" dirty="0"/>
                        <a:t>$250</a:t>
                      </a:r>
                    </a:p>
                  </a:txBody>
                  <a:tcPr/>
                </a:tc>
                <a:extLst>
                  <a:ext uri="{0D108BD9-81ED-4DB2-BD59-A6C34878D82A}">
                    <a16:rowId xmlns:a16="http://schemas.microsoft.com/office/drawing/2014/main" xmlns="" val="1956141276"/>
                  </a:ext>
                </a:extLst>
              </a:tr>
              <a:tr h="370840">
                <a:tc>
                  <a:txBody>
                    <a:bodyPr/>
                    <a:lstStyle/>
                    <a:p>
                      <a:r>
                        <a:rPr lang="en-US" sz="2800" dirty="0"/>
                        <a:t>Probability</a:t>
                      </a:r>
                    </a:p>
                  </a:txBody>
                  <a:tcPr/>
                </a:tc>
                <a:tc>
                  <a:txBody>
                    <a:bodyPr/>
                    <a:lstStyle/>
                    <a:p>
                      <a:r>
                        <a:rPr lang="en-US" sz="2800" dirty="0"/>
                        <a:t>0.999</a:t>
                      </a:r>
                    </a:p>
                  </a:txBody>
                  <a:tcPr/>
                </a:tc>
                <a:tc>
                  <a:txBody>
                    <a:bodyPr/>
                    <a:lstStyle/>
                    <a:p>
                      <a:r>
                        <a:rPr lang="en-US" sz="2800" dirty="0"/>
                        <a:t>0.001</a:t>
                      </a:r>
                    </a:p>
                  </a:txBody>
                  <a:tcPr/>
                </a:tc>
                <a:extLst>
                  <a:ext uri="{0D108BD9-81ED-4DB2-BD59-A6C34878D82A}">
                    <a16:rowId xmlns:a16="http://schemas.microsoft.com/office/drawing/2014/main" xmlns="" val="4198202111"/>
                  </a:ext>
                </a:extLst>
              </a:tr>
            </a:tbl>
          </a:graphicData>
        </a:graphic>
      </p:graphicFrame>
      <p:sp>
        <p:nvSpPr>
          <p:cNvPr id="5" name="Rectangle 4"/>
          <p:cNvSpPr/>
          <p:nvPr/>
        </p:nvSpPr>
        <p:spPr>
          <a:xfrm>
            <a:off x="301752" y="3530620"/>
            <a:ext cx="8759952" cy="2677656"/>
          </a:xfrm>
          <a:prstGeom prst="rect">
            <a:avLst/>
          </a:prstGeom>
        </p:spPr>
        <p:txBody>
          <a:bodyPr>
            <a:spAutoFit/>
          </a:bodyPr>
          <a:lstStyle/>
          <a:p>
            <a:pPr fontAlgn="auto">
              <a:spcBef>
                <a:spcPts val="0"/>
              </a:spcBef>
              <a:spcAft>
                <a:spcPts val="0"/>
              </a:spcAft>
              <a:defRPr/>
            </a:pPr>
            <a:r>
              <a:rPr lang="en-US" sz="2800"/>
              <a:t>What </a:t>
            </a:r>
            <a:r>
              <a:rPr lang="en-US" sz="2800" dirty="0"/>
              <a:t>are your average winnings? </a:t>
            </a:r>
          </a:p>
          <a:p>
            <a:pPr fontAlgn="auto">
              <a:spcBef>
                <a:spcPts val="0"/>
              </a:spcBef>
              <a:spcAft>
                <a:spcPts val="0"/>
              </a:spcAft>
              <a:defRPr/>
            </a:pPr>
            <a:endParaRPr lang="en-US" sz="2800" dirty="0"/>
          </a:p>
          <a:p>
            <a:pPr fontAlgn="auto">
              <a:spcBef>
                <a:spcPts val="0"/>
              </a:spcBef>
              <a:spcAft>
                <a:spcPts val="0"/>
              </a:spcAft>
              <a:defRPr/>
            </a:pPr>
            <a:r>
              <a:rPr lang="en-US" sz="2800" dirty="0"/>
              <a:t>The ordinary average of the two possible outcomes $0 and $250 is $125, but that makes no sense as average winnings because $250 is much less likely than $0. </a:t>
            </a:r>
          </a:p>
        </p:txBody>
      </p:sp>
    </p:spTree>
    <p:extLst>
      <p:ext uri="{BB962C8B-B14F-4D97-AF65-F5344CB8AC3E}">
        <p14:creationId xmlns:p14="http://schemas.microsoft.com/office/powerpoint/2010/main" val="248016332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The Tri-State Daily Numbers 3</a:t>
            </a: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1752" y="1737360"/>
                <a:ext cx="8759952" cy="3917996"/>
              </a:xfrm>
              <a:prstGeom prst="rect">
                <a:avLst/>
              </a:prstGeom>
            </p:spPr>
            <p:txBody>
              <a:bodyPr>
                <a:spAutoFit/>
              </a:bodyPr>
              <a:lstStyle/>
              <a:p>
                <a:pPr fontAlgn="auto">
                  <a:spcBef>
                    <a:spcPts val="0"/>
                  </a:spcBef>
                  <a:spcAft>
                    <a:spcPts val="0"/>
                  </a:spcAft>
                  <a:defRPr/>
                </a:pPr>
                <a:r>
                  <a:rPr lang="en-US" sz="2800" dirty="0"/>
                  <a:t>In the long run, you win $250 once in every 1000 bets and $0 on the remaining 999 of 1000 bets. </a:t>
                </a:r>
              </a:p>
              <a:p>
                <a:pPr fontAlgn="auto">
                  <a:spcBef>
                    <a:spcPts val="0"/>
                  </a:spcBef>
                  <a:spcAft>
                    <a:spcPts val="0"/>
                  </a:spcAft>
                  <a:defRPr/>
                </a:pPr>
                <a:endParaRPr lang="en-US" sz="2800" dirty="0"/>
              </a:p>
              <a:p>
                <a:pPr fontAlgn="auto">
                  <a:spcBef>
                    <a:spcPts val="0"/>
                  </a:spcBef>
                  <a:spcAft>
                    <a:spcPts val="0"/>
                  </a:spcAft>
                  <a:defRPr/>
                </a:pPr>
                <a:r>
                  <a:rPr lang="en-US" sz="2800" dirty="0"/>
                  <a:t>Your long-run average winnings from a ticket are </a:t>
                </a:r>
              </a:p>
              <a:p>
                <a:pPr fontAlgn="auto">
                  <a:spcBef>
                    <a:spcPts val="0"/>
                  </a:spcBef>
                  <a:spcAft>
                    <a:spcPts val="0"/>
                  </a:spcAft>
                  <a:defRPr/>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$250</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1000</m:t>
                          </m:r>
                        </m:den>
                      </m:f>
                      <m:r>
                        <a:rPr lang="en-US" sz="2800" b="0" i="1" smtClean="0">
                          <a:latin typeface="Cambria Math" panose="02040503050406030204" pitchFamily="18" charset="0"/>
                        </a:rPr>
                        <m:t>+$0</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999</m:t>
                          </m:r>
                        </m:num>
                        <m:den>
                          <m:r>
                            <a:rPr lang="en-US" sz="2800" b="0" i="1" smtClean="0">
                              <a:latin typeface="Cambria Math" panose="02040503050406030204" pitchFamily="18" charset="0"/>
                            </a:rPr>
                            <m:t>1000</m:t>
                          </m:r>
                        </m:den>
                      </m:f>
                      <m:r>
                        <a:rPr lang="en-US" sz="2800" b="0" i="1" smtClean="0">
                          <a:latin typeface="Cambria Math" panose="02040503050406030204" pitchFamily="18" charset="0"/>
                        </a:rPr>
                        <m:t>=$0.25</m:t>
                      </m:r>
                    </m:oMath>
                  </m:oMathPara>
                </a14:m>
                <a:endParaRPr lang="en-US" sz="2800" b="0" dirty="0"/>
              </a:p>
              <a:p>
                <a:pPr fontAlgn="auto">
                  <a:spcBef>
                    <a:spcPts val="0"/>
                  </a:spcBef>
                  <a:spcAft>
                    <a:spcPts val="0"/>
                  </a:spcAft>
                  <a:defRPr/>
                </a:pPr>
                <a:endParaRPr lang="en-US" sz="2800" dirty="0"/>
              </a:p>
              <a:p>
                <a:pPr fontAlgn="auto">
                  <a:spcBef>
                    <a:spcPts val="0"/>
                  </a:spcBef>
                  <a:spcAft>
                    <a:spcPts val="0"/>
                  </a:spcAft>
                  <a:defRPr/>
                </a:pPr>
                <a:r>
                  <a:rPr lang="en-US" sz="2800" dirty="0"/>
                  <a:t>You see that in the long run the state pays out one-half of the money bet and keeps the other half.</a:t>
                </a:r>
              </a:p>
            </p:txBody>
          </p:sp>
        </mc:Choice>
        <mc:Fallback xmlns="">
          <p:sp>
            <p:nvSpPr>
              <p:cNvPr id="8" name="Rectangle 7"/>
              <p:cNvSpPr>
                <a:spLocks noRot="1" noChangeAspect="1" noMove="1" noResize="1" noEditPoints="1" noAdjustHandles="1" noChangeArrowheads="1" noChangeShapeType="1" noTextEdit="1"/>
              </p:cNvSpPr>
              <p:nvPr/>
            </p:nvSpPr>
            <p:spPr>
              <a:xfrm>
                <a:off x="301752" y="1737360"/>
                <a:ext cx="8759952" cy="3917996"/>
              </a:xfrm>
              <a:prstGeom prst="rect">
                <a:avLst/>
              </a:prstGeom>
              <a:blipFill>
                <a:blip r:embed="rId3"/>
                <a:stretch>
                  <a:fillRect l="-1461" t="-1555" r="-1113" b="-3266"/>
                </a:stretch>
              </a:blipFill>
            </p:spPr>
            <p:txBody>
              <a:bodyPr/>
              <a:lstStyle/>
              <a:p>
                <a:r>
                  <a:rPr lang="en-US">
                    <a:noFill/>
                  </a:rPr>
                  <a:t> </a:t>
                </a:r>
              </a:p>
            </p:txBody>
          </p:sp>
        </mc:Fallback>
      </mc:AlternateContent>
    </p:spTree>
    <p:extLst>
      <p:ext uri="{BB962C8B-B14F-4D97-AF65-F5344CB8AC3E}">
        <p14:creationId xmlns:p14="http://schemas.microsoft.com/office/powerpoint/2010/main" val="1617880324"/>
      </p:ext>
    </p:extLst>
  </p:cSld>
  <p:clrMapOvr>
    <a:masterClrMapping/>
  </p:clrMapOvr>
  <p:transition>
    <p:fade/>
  </p:transition>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6244</TotalTime>
  <Words>2045</Words>
  <Application>Microsoft Office PowerPoint</Application>
  <PresentationFormat>On-screen Show (4:3)</PresentationFormat>
  <Paragraphs>221</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Cambria Math</vt:lpstr>
      <vt:lpstr>Times New Roman</vt:lpstr>
      <vt:lpstr>Office Theme</vt:lpstr>
      <vt:lpstr>Chapter 20</vt:lpstr>
      <vt:lpstr>Case Study: The House Edge—Expected Values</vt:lpstr>
      <vt:lpstr>Case Study: The House Edge—Expected Values (continued)</vt:lpstr>
      <vt:lpstr>Expected Values 1 </vt:lpstr>
      <vt:lpstr>Expected Values 2 </vt:lpstr>
      <vt:lpstr>Expected Values 3 </vt:lpstr>
      <vt:lpstr>Example: The Tri-State Daily Numbers 1</vt:lpstr>
      <vt:lpstr>Example: The Tri-State Daily Numbers 2</vt:lpstr>
      <vt:lpstr>Example: The Tri-State Daily Numbers 3</vt:lpstr>
      <vt:lpstr>Expected Values 4 </vt:lpstr>
      <vt:lpstr>Example: The Tri-State Daily Numbers, continued 1</vt:lpstr>
      <vt:lpstr>Example: The Tri-State Daily Numbers, continued 2</vt:lpstr>
      <vt:lpstr>Expected Values 5 </vt:lpstr>
      <vt:lpstr>Expected Values 6 </vt:lpstr>
      <vt:lpstr>Example: How Many Vehicles per Household?</vt:lpstr>
      <vt:lpstr>The Law of Large Numbers 1 </vt:lpstr>
      <vt:lpstr>The Law of Large Numbers 2 </vt:lpstr>
      <vt:lpstr>The Law of Large Numbers 3 </vt:lpstr>
      <vt:lpstr>The Law of Large Numbers 4 </vt:lpstr>
      <vt:lpstr>Thinking about Expected Values 1 </vt:lpstr>
      <vt:lpstr>Thinking about Expected Values 2 </vt:lpstr>
      <vt:lpstr>Thinking about Expected Values 3 </vt:lpstr>
      <vt:lpstr>Thinking about Expected Values 4 </vt:lpstr>
      <vt:lpstr>Thinking about Expected Values 5 </vt:lpstr>
      <vt:lpstr>Thinking about Expected Values 6 </vt:lpstr>
      <vt:lpstr>Statistics in Summary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Leslie Hendrix</dc:creator>
  <cp:lastModifiedBy>Newton, Andy</cp:lastModifiedBy>
  <cp:revision>515</cp:revision>
  <cp:lastPrinted>2011-08-21T16:22:14Z</cp:lastPrinted>
  <dcterms:created xsi:type="dcterms:W3CDTF">2009-09-07T22:06:52Z</dcterms:created>
  <dcterms:modified xsi:type="dcterms:W3CDTF">2019-10-09T17:02:39Z</dcterms:modified>
</cp:coreProperties>
</file>