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56" r:id="rId2"/>
    <p:sldId id="263"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 id="324" r:id="rId43"/>
    <p:sldId id="325" r:id="rId44"/>
    <p:sldId id="326" r:id="rId45"/>
    <p:sldId id="327" r:id="rId46"/>
    <p:sldId id="328" r:id="rId47"/>
    <p:sldId id="329" r:id="rId48"/>
    <p:sldId id="330" r:id="rId49"/>
    <p:sldId id="331" r:id="rId50"/>
    <p:sldId id="332" r:id="rId51"/>
    <p:sldId id="333" r:id="rId52"/>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Lapp" initials="JLL" lastIdx="2" clrIdx="0"/>
  <p:cmAuthor id="1" name="MVL" initials="MVL"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8B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729" autoAdjust="0"/>
  </p:normalViewPr>
  <p:slideViewPr>
    <p:cSldViewPr>
      <p:cViewPr varScale="1">
        <p:scale>
          <a:sx n="68" d="100"/>
          <a:sy n="68" d="100"/>
        </p:scale>
        <p:origin x="124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7" d="100"/>
          <a:sy n="67" d="100"/>
        </p:scale>
        <p:origin x="-2796" y="-11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dirty="0"/>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defRPr>
            </a:lvl1pPr>
          </a:lstStyle>
          <a:p>
            <a:pPr>
              <a:defRPr/>
            </a:pPr>
            <a:fld id="{338D015C-B25A-4EF0-ABB3-A3658AD598E3}" type="datetimeFigureOut">
              <a:rPr lang="en-US"/>
              <a:pPr>
                <a:defRPr/>
              </a:pPr>
              <a:t>10/9/2019</a:t>
            </a:fld>
            <a:endParaRPr lang="en-US" dirty="0"/>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dirty="0"/>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smtClean="0">
                <a:latin typeface="+mn-lt"/>
              </a:defRPr>
            </a:lvl1pPr>
          </a:lstStyle>
          <a:p>
            <a:pPr>
              <a:defRPr/>
            </a:pPr>
            <a:fld id="{98FF86CF-FB93-487E-B7D6-9FBA8D57B5CF}" type="slidenum">
              <a:rPr lang="en-US"/>
              <a:pPr>
                <a:defRPr/>
              </a:pPr>
              <a:t>‹#›</a:t>
            </a:fld>
            <a:endParaRPr lang="en-US" dirty="0"/>
          </a:p>
        </p:txBody>
      </p:sp>
    </p:spTree>
    <p:extLst>
      <p:ext uri="{BB962C8B-B14F-4D97-AF65-F5344CB8AC3E}">
        <p14:creationId xmlns:p14="http://schemas.microsoft.com/office/powerpoint/2010/main" val="38929440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dirty="0"/>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defRPr>
            </a:lvl1pPr>
          </a:lstStyle>
          <a:p>
            <a:pPr>
              <a:defRPr/>
            </a:pPr>
            <a:fld id="{49222B24-7A6A-4C04-A065-BAC0D564A6EF}" type="datetimeFigureOut">
              <a:rPr lang="en-US"/>
              <a:pPr>
                <a:defRPr/>
              </a:pPr>
              <a:t>10/9/2019</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dirty="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dirty="0"/>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smtClean="0">
                <a:latin typeface="+mn-lt"/>
              </a:defRPr>
            </a:lvl1pPr>
          </a:lstStyle>
          <a:p>
            <a:pPr>
              <a:defRPr/>
            </a:pPr>
            <a:fld id="{6EA570EC-4905-436C-B551-F7CB9B316FA2}" type="slidenum">
              <a:rPr lang="en-US"/>
              <a:pPr>
                <a:defRPr/>
              </a:pPr>
              <a:t>‹#›</a:t>
            </a:fld>
            <a:endParaRPr lang="en-US" dirty="0"/>
          </a:p>
        </p:txBody>
      </p:sp>
    </p:spTree>
    <p:extLst>
      <p:ext uri="{BB962C8B-B14F-4D97-AF65-F5344CB8AC3E}">
        <p14:creationId xmlns:p14="http://schemas.microsoft.com/office/powerpoint/2010/main" val="393941569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296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9897BA0-659E-46D5-A133-F0B7A4490415}" type="slidenum">
              <a:rPr lang="en-US"/>
              <a:pPr fontAlgn="base">
                <a:spcBef>
                  <a:spcPct val="0"/>
                </a:spcBef>
                <a:spcAft>
                  <a:spcPct val="0"/>
                </a:spcAft>
              </a:pPr>
              <a:t>1</a:t>
            </a:fld>
            <a:endParaRPr lang="en-US" dirty="0"/>
          </a:p>
        </p:txBody>
      </p:sp>
    </p:spTree>
    <p:extLst>
      <p:ext uri="{BB962C8B-B14F-4D97-AF65-F5344CB8AC3E}">
        <p14:creationId xmlns:p14="http://schemas.microsoft.com/office/powerpoint/2010/main" val="13006667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10</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283342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11</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1338208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12</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1329953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13</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1364493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14</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940238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15</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2392316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16</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2908661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17</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2053285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18</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33023846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19</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3920717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2</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12831637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20</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19198656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21</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23764976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22</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21453888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23</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14338247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24</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39154892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25</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35694314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26</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42325863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27</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5144201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28</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5212547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29</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1042483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3</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24817908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30</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23100905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31</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41586439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32</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20740097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33</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27378101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34</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22388166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35</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14535740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36</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40914360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37</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38453255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38</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16995177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39</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3598490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4</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10371093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40</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37336755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41</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27406705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42</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13806621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43</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3798941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44</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21577197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45</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9710815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46</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13888203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47</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31262966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48</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27355741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49</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4115936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5</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31639633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50</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4655456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51</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211454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6</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1767124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7</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3418602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8</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2155075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E6D9FF-8AE7-4ACC-9AF1-A51315E9817C}" type="slidenum">
              <a:rPr lang="en-US"/>
              <a:pPr fontAlgn="base">
                <a:spcBef>
                  <a:spcPct val="0"/>
                </a:spcBef>
                <a:spcAft>
                  <a:spcPct val="0"/>
                </a:spcAft>
              </a:pPr>
              <a:t>9</a:t>
            </a:fld>
            <a:endParaRPr lang="en-US" dirty="0"/>
          </a:p>
        </p:txBody>
      </p:sp>
      <p:sp>
        <p:nvSpPr>
          <p:cNvPr id="3174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3007075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457200"/>
            <a:ext cx="3581400" cy="3200399"/>
          </a:xfrm>
        </p:spPr>
        <p:txBody>
          <a:bodyPr/>
          <a:lstStyle/>
          <a:p>
            <a:r>
              <a:rPr lang="en-US" dirty="0"/>
              <a:t>Click to edit Master title style</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FCB03044-0D6B-4F8F-8D4D-263B92180618}" type="datetimeFigureOut">
              <a:rPr lang="en-US"/>
              <a:pPr>
                <a:defRPr/>
              </a:pPr>
              <a:t>10/9/2019</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dirty="0">
                <a:latin typeface="+mn-lt"/>
              </a:defRPr>
            </a:lvl1pPr>
          </a:lstStyle>
          <a:p>
            <a:pPr>
              <a:defRPr/>
            </a:pPr>
            <a:endParaRPr lang="en-US" dirty="0"/>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D402F4C2-8055-48DD-B428-5DED79D0C230}"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E5AA0259-CFFC-4584-982C-9F72A358B579}" type="datetimeFigureOut">
              <a:rPr lang="en-US"/>
              <a:pPr>
                <a:defRPr/>
              </a:pPr>
              <a:t>10/9/2019</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dirty="0"/>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E7894CF0-AC0C-4E42-935C-C183FACCF301}"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3081FAC4-A126-468F-BB77-72E42B9ED7ED}" type="datetimeFigureOut">
              <a:rPr lang="en-US"/>
              <a:pPr>
                <a:defRPr/>
              </a:pPr>
              <a:t>10/9/2019</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dirty="0"/>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E814EA5C-D11D-4BB6-A392-AB79A9326B04}"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032B9131-4D32-4C5C-A825-CEF9C37310E7}" type="datetimeFigureOut">
              <a:rPr lang="en-US"/>
              <a:pPr>
                <a:defRPr/>
              </a:pPr>
              <a:t>10/9/2019</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dirty="0"/>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EED4D596-DEA8-42AD-A775-DF8E65A21399}"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5B26D81D-639C-4D3B-8E5E-D22390549600}" type="datetimeFigureOut">
              <a:rPr lang="en-US"/>
              <a:pPr>
                <a:defRPr/>
              </a:pPr>
              <a:t>10/9/2019</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dirty="0"/>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4C3871D3-E373-4E70-86B3-C05185EDC15D}"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6DC7EBD2-1BBC-4AB3-A11C-FE54A95F9690}" type="datetimeFigureOut">
              <a:rPr lang="en-US"/>
              <a:pPr>
                <a:defRPr/>
              </a:pPr>
              <a:t>10/9/2019</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dirty="0"/>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4BB34966-DAF0-4A40-89F2-F1253205CD71}"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7073AE6B-E13F-4AAD-A63F-8DEA53C0E627}" type="datetimeFigureOut">
              <a:rPr lang="en-US"/>
              <a:pPr>
                <a:defRPr/>
              </a:pPr>
              <a:t>10/9/2019</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dirty="0"/>
          </a:p>
        </p:txBody>
      </p:sp>
      <p:sp>
        <p:nvSpPr>
          <p:cNvPr id="9" name="Slide Number Placeholder 8"/>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FDE26CCF-A587-49D4-BFED-0581F13658DE}"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7B2015BA-0275-4900-9BF9-29F653BB552F}" type="datetimeFigureOut">
              <a:rPr lang="en-US"/>
              <a:pPr>
                <a:defRPr/>
              </a:pPr>
              <a:t>10/9/2019</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dirty="0"/>
          </a:p>
        </p:txBody>
      </p:sp>
      <p:sp>
        <p:nvSpPr>
          <p:cNvPr id="5" name="Slide Number Placeholder 4"/>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1CE6E2BB-4492-4DC3-83F4-76A35058427D}"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DD76E0CF-3064-473E-84A2-51B4571FA8F6}" type="datetimeFigureOut">
              <a:rPr lang="en-US"/>
              <a:pPr>
                <a:defRPr/>
              </a:pPr>
              <a:t>10/9/2019</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dirty="0"/>
          </a:p>
        </p:txBody>
      </p:sp>
      <p:sp>
        <p:nvSpPr>
          <p:cNvPr id="4" name="Slide Number Placeholder 3"/>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570CF725-8369-459F-824C-CC54BC658D53}"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E867CDD6-3C17-4C11-A57B-7B969CDC67ED}" type="datetimeFigureOut">
              <a:rPr lang="en-US"/>
              <a:pPr>
                <a:defRPr/>
              </a:pPr>
              <a:t>10/9/2019</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dirty="0"/>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69904805-A15E-4A58-8594-2E928D7C5283}"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7150760D-5ABB-4008-AA12-8A0477554328}" type="datetimeFigureOut">
              <a:rPr lang="en-US"/>
              <a:pPr>
                <a:defRPr/>
              </a:pPr>
              <a:t>10/9/2019</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dirty="0"/>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A930B442-4849-4735-88AD-E5BF356594C2}"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041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041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152400" cy="6858000"/>
          </a:xfrm>
          <a:prstGeom prst="rect">
            <a:avLst/>
          </a:prstGeom>
          <a:solidFill>
            <a:srgbClr val="000099"/>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TextBox 10"/>
          <p:cNvSpPr txBox="1"/>
          <p:nvPr/>
        </p:nvSpPr>
        <p:spPr>
          <a:xfrm>
            <a:off x="8686800" y="6581775"/>
            <a:ext cx="457200" cy="276225"/>
          </a:xfrm>
          <a:prstGeom prst="rect">
            <a:avLst/>
          </a:prstGeom>
          <a:noFill/>
        </p:spPr>
        <p:txBody>
          <a:bodyPr>
            <a:spAutoFit/>
          </a:bodyPr>
          <a:lstStyle/>
          <a:p>
            <a:pPr algn="r" fontAlgn="auto">
              <a:spcBef>
                <a:spcPts val="0"/>
              </a:spcBef>
              <a:spcAft>
                <a:spcPts val="0"/>
              </a:spcAft>
              <a:defRPr/>
            </a:pPr>
            <a:fld id="{ECD77D47-6072-4D2E-BFA7-925F5176EA9F}" type="slidenum">
              <a:rPr lang="en-US" sz="1200">
                <a:latin typeface="+mn-lt"/>
              </a:rPr>
              <a:pPr algn="r" fontAlgn="auto">
                <a:spcBef>
                  <a:spcPts val="0"/>
                </a:spcBef>
                <a:spcAft>
                  <a:spcPts val="0"/>
                </a:spcAft>
                <a:defRPr/>
              </a:pPr>
              <a:t>‹#›</a:t>
            </a:fld>
            <a:endParaRPr lang="en-US" sz="1200" dirty="0">
              <a:latin typeface="+mn-lt"/>
            </a:endParaRPr>
          </a:p>
        </p:txBody>
      </p:sp>
      <p:sp>
        <p:nvSpPr>
          <p:cNvPr id="14" name="Rectangle 13"/>
          <p:cNvSpPr/>
          <p:nvPr/>
        </p:nvSpPr>
        <p:spPr>
          <a:xfrm>
            <a:off x="152400" y="6553200"/>
            <a:ext cx="8991600" cy="46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Arial" charset="0"/>
        </a:defRPr>
      </a:lvl2pPr>
      <a:lvl3pPr algn="ctr" rtl="0" fontAlgn="base">
        <a:spcBef>
          <a:spcPct val="0"/>
        </a:spcBef>
        <a:spcAft>
          <a:spcPct val="0"/>
        </a:spcAft>
        <a:defRPr sz="4400">
          <a:solidFill>
            <a:schemeClr val="tx1"/>
          </a:solidFill>
          <a:latin typeface="Arial" charset="0"/>
        </a:defRPr>
      </a:lvl3pPr>
      <a:lvl4pPr algn="ctr" rtl="0" fontAlgn="base">
        <a:spcBef>
          <a:spcPct val="0"/>
        </a:spcBef>
        <a:spcAft>
          <a:spcPct val="0"/>
        </a:spcAft>
        <a:defRPr sz="4400">
          <a:solidFill>
            <a:schemeClr val="tx1"/>
          </a:solidFill>
          <a:latin typeface="Arial" charset="0"/>
        </a:defRPr>
      </a:lvl4pPr>
      <a:lvl5pPr algn="ctr" rtl="0" fontAlgn="base">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j-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j-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j-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j-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ctrTitle"/>
          </p:nvPr>
        </p:nvSpPr>
        <p:spPr>
          <a:xfrm>
            <a:off x="1828800" y="914400"/>
            <a:ext cx="5943600" cy="1828800"/>
          </a:xfrm>
        </p:spPr>
        <p:txBody>
          <a:bodyPr/>
          <a:lstStyle/>
          <a:p>
            <a:r>
              <a:rPr lang="en-US" sz="7200" dirty="0"/>
              <a:t>Chapter 21</a:t>
            </a:r>
          </a:p>
        </p:txBody>
      </p:sp>
      <p:sp>
        <p:nvSpPr>
          <p:cNvPr id="28674" name="Subtitle 2"/>
          <p:cNvSpPr>
            <a:spLocks noGrp="1"/>
          </p:cNvSpPr>
          <p:nvPr>
            <p:ph type="subTitle" idx="4294967295"/>
          </p:nvPr>
        </p:nvSpPr>
        <p:spPr>
          <a:xfrm>
            <a:off x="3352800" y="3124200"/>
            <a:ext cx="2895600" cy="1828800"/>
          </a:xfrm>
        </p:spPr>
        <p:txBody>
          <a:bodyPr/>
          <a:lstStyle/>
          <a:p>
            <a:pPr marL="0" indent="0" algn="ctr">
              <a:buNone/>
            </a:pPr>
            <a:r>
              <a:rPr lang="en-US" dirty="0">
                <a:solidFill>
                  <a:schemeClr val="tx1"/>
                </a:solidFill>
              </a:rPr>
              <a:t>Confidence Intervals</a:t>
            </a:r>
          </a:p>
          <a:p>
            <a:pPr marL="0" indent="0" algn="ctr">
              <a:buNone/>
            </a:pPr>
            <a:endParaRPr lang="en-US" dirty="0">
              <a:solidFill>
                <a:schemeClr val="tx1"/>
              </a:solidFill>
            </a:endParaRPr>
          </a:p>
          <a:p>
            <a:pPr marL="0" indent="0" algn="ctr">
              <a:buNone/>
            </a:pPr>
            <a:r>
              <a:rPr lang="en-US" i="1" dirty="0">
                <a:solidFill>
                  <a:schemeClr val="tx2"/>
                </a:solidFill>
              </a:rPr>
              <a:t>Lecture Slides</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Graduation Plans 3</a:t>
            </a:r>
            <a:br>
              <a:rPr lang="en-US" sz="3600" b="1" dirty="0">
                <a:solidFill>
                  <a:schemeClr val="accent1"/>
                </a:solidFill>
              </a:rPr>
            </a:br>
            <a:endParaRPr lang="en-US" sz="3600" dirty="0"/>
          </a:p>
        </p:txBody>
      </p:sp>
      <mc:AlternateContent xmlns:mc="http://schemas.openxmlformats.org/markup-compatibility/2006">
        <mc:Choice xmlns:a14="http://schemas.microsoft.com/office/drawing/2010/main" Requires="a14">
          <p:sp>
            <p:nvSpPr>
              <p:cNvPr id="8" name="Rectangle 7"/>
              <p:cNvSpPr/>
              <p:nvPr/>
            </p:nvSpPr>
            <p:spPr>
              <a:xfrm>
                <a:off x="301752" y="1554480"/>
                <a:ext cx="8759952" cy="3140540"/>
              </a:xfrm>
              <a:prstGeom prst="rect">
                <a:avLst/>
              </a:prstGeom>
            </p:spPr>
            <p:txBody>
              <a:bodyPr>
                <a:spAutoFit/>
              </a:bodyPr>
              <a:lstStyle/>
              <a:p>
                <a:pPr fontAlgn="auto">
                  <a:spcBef>
                    <a:spcPts val="0"/>
                  </a:spcBef>
                  <a:spcAft>
                    <a:spcPts val="0"/>
                  </a:spcAft>
                  <a:defRPr/>
                </a:pPr>
                <a:r>
                  <a:rPr lang="en-US" sz="2800" dirty="0"/>
                  <a:t>Call this unknown parameter </a:t>
                </a:r>
                <a:r>
                  <a:rPr lang="en-US" sz="2800" i="1" dirty="0"/>
                  <a:t>p</a:t>
                </a:r>
                <a:r>
                  <a:rPr lang="en-US" sz="2800" dirty="0"/>
                  <a:t>, for “proportion.’’ </a:t>
                </a:r>
              </a:p>
              <a:p>
                <a:pPr fontAlgn="auto">
                  <a:spcBef>
                    <a:spcPts val="0"/>
                  </a:spcBef>
                  <a:spcAft>
                    <a:spcPts val="0"/>
                  </a:spcAft>
                  <a:defRPr/>
                </a:pPr>
                <a:endParaRPr lang="en-US" sz="2800" dirty="0"/>
              </a:p>
              <a:p>
                <a:pPr fontAlgn="auto">
                  <a:spcBef>
                    <a:spcPts val="0"/>
                  </a:spcBef>
                  <a:spcAft>
                    <a:spcPts val="0"/>
                  </a:spcAft>
                  <a:defRPr/>
                </a:pPr>
                <a:r>
                  <a:rPr lang="en-US" sz="2800" dirty="0"/>
                  <a:t>The statistic that estimates the parameter </a:t>
                </a:r>
                <a:r>
                  <a:rPr lang="en-US" sz="2800" i="1" dirty="0"/>
                  <a:t>p</a:t>
                </a:r>
                <a:r>
                  <a:rPr lang="en-US" sz="2800" dirty="0"/>
                  <a:t> is the </a:t>
                </a:r>
                <a:r>
                  <a:rPr lang="en-US" sz="2800" b="1" dirty="0">
                    <a:solidFill>
                      <a:srgbClr val="8B0000"/>
                    </a:solidFill>
                  </a:rPr>
                  <a:t>sample proportion</a:t>
                </a:r>
                <a:r>
                  <a:rPr lang="en-US" sz="2800" dirty="0"/>
                  <a:t>,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𝑝</m:t>
                        </m:r>
                      </m:e>
                    </m:acc>
                  </m:oMath>
                </a14:m>
                <a:r>
                  <a:rPr lang="en-US" sz="2800" dirty="0"/>
                  <a:t>. </a:t>
                </a:r>
                <a:endParaRPr lang="en-US" sz="2800" dirty="0" smtClean="0"/>
              </a:p>
              <a:p>
                <a:pPr fontAlgn="auto">
                  <a:spcBef>
                    <a:spcPts val="0"/>
                  </a:spcBef>
                  <a:spcAft>
                    <a:spcPts val="0"/>
                  </a:spcAft>
                  <a:defRPr/>
                </a:pPr>
                <a:endParaRPr lang="en-US" sz="2800" dirty="0" smtClean="0"/>
              </a:p>
              <a:p>
                <a:pPr fontAlgn="auto">
                  <a:spcBef>
                    <a:spcPts val="0"/>
                  </a:spcBef>
                  <a:spcAft>
                    <a:spcPts val="0"/>
                  </a:spcAft>
                  <a:defRPr/>
                </a:pPr>
                <a14:m>
                  <m:oMathPara xmlns:m="http://schemas.openxmlformats.org/officeDocument/2006/math">
                    <m:oMathParaPr>
                      <m:jc m:val="left"/>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𝑝</m:t>
                          </m:r>
                        </m:e>
                      </m:acc>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𝑐𝑜𝑢𝑛𝑡</m:t>
                          </m:r>
                          <m:r>
                            <a:rPr lang="en-US" sz="2800" b="0" i="1" smtClean="0">
                              <a:latin typeface="Cambria Math" panose="02040503050406030204" pitchFamily="18" charset="0"/>
                            </a:rPr>
                            <m:t> </m:t>
                          </m:r>
                          <m:r>
                            <a:rPr lang="en-US" sz="2800" b="0" i="1" smtClean="0">
                              <a:latin typeface="Cambria Math" panose="02040503050406030204" pitchFamily="18" charset="0"/>
                            </a:rPr>
                            <m:t>𝑖𝑛</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𝑠𝑎𝑚𝑝𝑙𝑒</m:t>
                          </m:r>
                        </m:num>
                        <m:den>
                          <m:r>
                            <a:rPr lang="en-US" sz="2800" b="0" i="1" smtClean="0">
                              <a:latin typeface="Cambria Math" panose="02040503050406030204" pitchFamily="18" charset="0"/>
                            </a:rPr>
                            <m:t>𝑠𝑖𝑧𝑒</m:t>
                          </m:r>
                          <m:r>
                            <a:rPr lang="en-US" sz="2800" b="0" i="1" smtClean="0">
                              <a:latin typeface="Cambria Math" panose="02040503050406030204" pitchFamily="18" charset="0"/>
                            </a:rPr>
                            <m:t> </m:t>
                          </m:r>
                          <m:r>
                            <a:rPr lang="en-US" sz="2800" b="0" i="1" smtClean="0">
                              <a:latin typeface="Cambria Math" panose="02040503050406030204" pitchFamily="18" charset="0"/>
                            </a:rPr>
                            <m:t>𝑜𝑓</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𝑠𝑎𝑚𝑝𝑙𝑒</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5,038</m:t>
                          </m:r>
                        </m:num>
                        <m:den>
                          <m:r>
                            <a:rPr lang="en-US" sz="2800" b="0" i="1" smtClean="0">
                              <a:latin typeface="Cambria Math" panose="02040503050406030204" pitchFamily="18" charset="0"/>
                            </a:rPr>
                            <m:t>23,915</m:t>
                          </m:r>
                        </m:den>
                      </m:f>
                      <m:r>
                        <a:rPr lang="en-US" sz="2800" b="0" i="1" smtClean="0">
                          <a:latin typeface="Cambria Math" panose="02040503050406030204" pitchFamily="18" charset="0"/>
                        </a:rPr>
                        <m:t>=0.211</m:t>
                      </m:r>
                    </m:oMath>
                  </m:oMathPara>
                </a14:m>
                <a:endParaRPr lang="en-US" sz="2800" dirty="0"/>
              </a:p>
            </p:txBody>
          </p:sp>
        </mc:Choice>
        <mc:Fallback>
          <p:sp>
            <p:nvSpPr>
              <p:cNvPr id="8" name="Rectangle 7"/>
              <p:cNvSpPr>
                <a:spLocks noRot="1" noChangeAspect="1" noMove="1" noResize="1" noEditPoints="1" noAdjustHandles="1" noChangeArrowheads="1" noChangeShapeType="1" noTextEdit="1"/>
              </p:cNvSpPr>
              <p:nvPr/>
            </p:nvSpPr>
            <p:spPr>
              <a:xfrm>
                <a:off x="301752" y="1554480"/>
                <a:ext cx="8759952" cy="3140540"/>
              </a:xfrm>
              <a:prstGeom prst="rect">
                <a:avLst/>
              </a:prstGeom>
              <a:blipFill rotWithShape="0">
                <a:blip r:embed="rId3"/>
                <a:stretch>
                  <a:fillRect l="-1461" t="-1942"/>
                </a:stretch>
              </a:blipFill>
            </p:spPr>
            <p:txBody>
              <a:bodyPr/>
              <a:lstStyle/>
              <a:p>
                <a:r>
                  <a:rPr lang="en-US">
                    <a:noFill/>
                  </a:rPr>
                  <a:t> </a:t>
                </a:r>
              </a:p>
            </p:txBody>
          </p:sp>
        </mc:Fallback>
      </mc:AlternateContent>
    </p:spTree>
    <p:extLst>
      <p:ext uri="{BB962C8B-B14F-4D97-AF65-F5344CB8AC3E}">
        <p14:creationId xmlns:p14="http://schemas.microsoft.com/office/powerpoint/2010/main" val="113315706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Estimating 2</a:t>
            </a:r>
            <a:br>
              <a:rPr lang="en-US" sz="3600" b="1" dirty="0">
                <a:solidFill>
                  <a:schemeClr val="accent1"/>
                </a:solidFill>
              </a:rPr>
            </a:br>
            <a:endParaRPr lang="en-US" sz="3600" dirty="0"/>
          </a:p>
        </p:txBody>
      </p:sp>
      <p:sp>
        <p:nvSpPr>
          <p:cNvPr id="8" name="Rectangle 7"/>
          <p:cNvSpPr/>
          <p:nvPr/>
        </p:nvSpPr>
        <p:spPr>
          <a:xfrm>
            <a:off x="301752" y="1463040"/>
            <a:ext cx="8759952" cy="3970318"/>
          </a:xfrm>
          <a:prstGeom prst="rect">
            <a:avLst/>
          </a:prstGeom>
        </p:spPr>
        <p:txBody>
          <a:bodyPr>
            <a:spAutoFit/>
          </a:bodyPr>
          <a:lstStyle/>
          <a:p>
            <a:pPr fontAlgn="auto">
              <a:spcBef>
                <a:spcPts val="0"/>
              </a:spcBef>
              <a:spcAft>
                <a:spcPts val="0"/>
              </a:spcAft>
              <a:defRPr/>
            </a:pPr>
            <a:r>
              <a:rPr lang="en-US" sz="2800" dirty="0"/>
              <a:t>It makes sense to use the sample to estimate that the proportion of all college seniors who plan to go to graduate or professional school is “about 21.1%’’ because the proportion in the sample was 21.1%. </a:t>
            </a:r>
          </a:p>
          <a:p>
            <a:pPr fontAlgn="auto">
              <a:spcBef>
                <a:spcPts val="0"/>
              </a:spcBef>
              <a:spcAft>
                <a:spcPts val="0"/>
              </a:spcAft>
              <a:defRPr/>
            </a:pPr>
            <a:endParaRPr lang="en-US" sz="2800" dirty="0"/>
          </a:p>
          <a:p>
            <a:pPr fontAlgn="auto">
              <a:spcBef>
                <a:spcPts val="0"/>
              </a:spcBef>
              <a:spcAft>
                <a:spcPts val="0"/>
              </a:spcAft>
              <a:defRPr/>
            </a:pPr>
            <a:r>
              <a:rPr lang="en-US" sz="2800" dirty="0"/>
              <a:t>We can only estimate that the truth about the population is “about’’ 21.1% because we know that the sample result is unlikely to be exactly the same as the true population proportion. </a:t>
            </a:r>
          </a:p>
        </p:txBody>
      </p:sp>
    </p:spTree>
    <p:extLst>
      <p:ext uri="{BB962C8B-B14F-4D97-AF65-F5344CB8AC3E}">
        <p14:creationId xmlns:p14="http://schemas.microsoft.com/office/powerpoint/2010/main" val="319394988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Estimating 3</a:t>
            </a:r>
            <a:br>
              <a:rPr lang="en-US" sz="3600" b="1" dirty="0">
                <a:solidFill>
                  <a:schemeClr val="accent1"/>
                </a:solidFill>
              </a:rPr>
            </a:br>
            <a:endParaRPr lang="en-US" sz="3600" dirty="0"/>
          </a:p>
        </p:txBody>
      </p:sp>
      <p:sp>
        <p:nvSpPr>
          <p:cNvPr id="8" name="Rectangle 7"/>
          <p:cNvSpPr/>
          <p:nvPr/>
        </p:nvSpPr>
        <p:spPr>
          <a:xfrm>
            <a:off x="301752" y="1554480"/>
            <a:ext cx="8759952" cy="2677656"/>
          </a:xfrm>
          <a:prstGeom prst="rect">
            <a:avLst/>
          </a:prstGeom>
        </p:spPr>
        <p:txBody>
          <a:bodyPr>
            <a:spAutoFit/>
          </a:bodyPr>
          <a:lstStyle/>
          <a:p>
            <a:pPr fontAlgn="auto">
              <a:spcBef>
                <a:spcPts val="0"/>
              </a:spcBef>
              <a:spcAft>
                <a:spcPts val="0"/>
              </a:spcAft>
              <a:defRPr/>
            </a:pPr>
            <a:r>
              <a:rPr lang="en-US" sz="2800" dirty="0"/>
              <a:t>A confidence interval makes that “about’’ precise. </a:t>
            </a:r>
          </a:p>
          <a:p>
            <a:pPr fontAlgn="auto">
              <a:spcBef>
                <a:spcPts val="0"/>
              </a:spcBef>
              <a:spcAft>
                <a:spcPts val="0"/>
              </a:spcAft>
              <a:defRPr/>
            </a:pPr>
            <a:endParaRPr lang="en-US" sz="2800" dirty="0"/>
          </a:p>
          <a:p>
            <a:pPr fontAlgn="auto">
              <a:spcBef>
                <a:spcPts val="0"/>
              </a:spcBef>
              <a:spcAft>
                <a:spcPts val="0"/>
              </a:spcAft>
              <a:defRPr/>
            </a:pPr>
            <a:r>
              <a:rPr lang="en-US" sz="2800" dirty="0"/>
              <a:t>A </a:t>
            </a:r>
            <a:r>
              <a:rPr lang="en-US" sz="2800" b="1" dirty="0">
                <a:solidFill>
                  <a:srgbClr val="8B0000"/>
                </a:solidFill>
              </a:rPr>
              <a:t>95% confidence interval</a:t>
            </a:r>
            <a:r>
              <a:rPr lang="en-US" sz="2800" dirty="0"/>
              <a:t> is an interval calculated from sample data by a process that is guaranteed to capture the true population parameter in 95% of all samples.</a:t>
            </a:r>
          </a:p>
        </p:txBody>
      </p:sp>
    </p:spTree>
    <p:extLst>
      <p:ext uri="{BB962C8B-B14F-4D97-AF65-F5344CB8AC3E}">
        <p14:creationId xmlns:p14="http://schemas.microsoft.com/office/powerpoint/2010/main" val="207741487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Estimating with Confidence 1</a:t>
            </a:r>
            <a:br>
              <a:rPr lang="en-US" sz="3600" b="1" dirty="0">
                <a:solidFill>
                  <a:schemeClr val="accent1"/>
                </a:solidFill>
              </a:rPr>
            </a:br>
            <a:endParaRPr lang="en-US" sz="3600" dirty="0"/>
          </a:p>
        </p:txBody>
      </p:sp>
      <mc:AlternateContent xmlns:mc="http://schemas.openxmlformats.org/markup-compatibility/2006" xmlns:a14="http://schemas.microsoft.com/office/drawing/2010/main">
        <mc:Choice Requires="a14">
          <p:sp>
            <p:nvSpPr>
              <p:cNvPr id="8" name="Rectangle 7"/>
              <p:cNvSpPr/>
              <p:nvPr/>
            </p:nvSpPr>
            <p:spPr>
              <a:xfrm>
                <a:off x="301752" y="1371600"/>
                <a:ext cx="8759952" cy="4401205"/>
              </a:xfrm>
              <a:prstGeom prst="rect">
                <a:avLst/>
              </a:prstGeom>
            </p:spPr>
            <p:txBody>
              <a:bodyPr>
                <a:spAutoFit/>
              </a:bodyPr>
              <a:lstStyle/>
              <a:p>
                <a:pPr fontAlgn="auto">
                  <a:spcBef>
                    <a:spcPts val="0"/>
                  </a:spcBef>
                  <a:spcAft>
                    <a:spcPts val="0"/>
                  </a:spcAft>
                  <a:defRPr/>
                </a:pPr>
                <a:r>
                  <a:rPr lang="en-US" sz="2800" dirty="0"/>
                  <a:t>We want to estimate the proportion </a:t>
                </a:r>
                <a:r>
                  <a:rPr lang="en-US" sz="2800" i="1" dirty="0"/>
                  <a:t>p</a:t>
                </a:r>
                <a:r>
                  <a:rPr lang="en-US" sz="2800" dirty="0"/>
                  <a:t> of the individuals in a population who have some characteristic.</a:t>
                </a:r>
              </a:p>
              <a:p>
                <a:pPr fontAlgn="auto">
                  <a:spcBef>
                    <a:spcPts val="0"/>
                  </a:spcBef>
                  <a:spcAft>
                    <a:spcPts val="0"/>
                  </a:spcAft>
                  <a:defRPr/>
                </a:pPr>
                <a:endParaRPr lang="en-US" sz="2800" dirty="0"/>
              </a:p>
              <a:p>
                <a:pPr fontAlgn="auto">
                  <a:spcBef>
                    <a:spcPts val="0"/>
                  </a:spcBef>
                  <a:spcAft>
                    <a:spcPts val="0"/>
                  </a:spcAft>
                  <a:defRPr/>
                </a:pPr>
                <a:r>
                  <a:rPr lang="en-US" sz="2800" dirty="0"/>
                  <a:t>Let’s call the characteristic we are looking for a “success.’’ </a:t>
                </a:r>
              </a:p>
              <a:p>
                <a:pPr fontAlgn="auto">
                  <a:spcBef>
                    <a:spcPts val="0"/>
                  </a:spcBef>
                  <a:spcAft>
                    <a:spcPts val="0"/>
                  </a:spcAft>
                  <a:defRPr/>
                </a:pPr>
                <a:endParaRPr lang="en-US" sz="2800" dirty="0"/>
              </a:p>
              <a:p>
                <a:pPr fontAlgn="auto">
                  <a:spcBef>
                    <a:spcPts val="0"/>
                  </a:spcBef>
                  <a:spcAft>
                    <a:spcPts val="0"/>
                  </a:spcAft>
                  <a:defRPr/>
                </a:pPr>
                <a:r>
                  <a:rPr lang="en-US" sz="2800" dirty="0"/>
                  <a:t>We use the proportion </a:t>
                </a:r>
                <a14:m>
                  <m:oMath xmlns:m="http://schemas.openxmlformats.org/officeDocument/2006/math">
                    <m:acc>
                      <m:accPr>
                        <m:chr m:val="̂"/>
                        <m:ctrlPr>
                          <a:rPr lang="en-US" sz="2800" i="1" dirty="0" smtClean="0">
                            <a:latin typeface="Cambria Math" panose="02040503050406030204" pitchFamily="18" charset="0"/>
                          </a:rPr>
                        </m:ctrlPr>
                      </m:accPr>
                      <m:e>
                        <m:r>
                          <a:rPr lang="en-US" sz="2800" b="0" i="1" dirty="0" smtClean="0">
                            <a:latin typeface="Cambria Math" panose="02040503050406030204" pitchFamily="18" charset="0"/>
                          </a:rPr>
                          <m:t>𝑝</m:t>
                        </m:r>
                      </m:e>
                    </m:acc>
                    <m:r>
                      <a:rPr lang="en-US" sz="2800" i="1" dirty="0" smtClean="0">
                        <a:latin typeface="Cambria Math" panose="02040503050406030204" pitchFamily="18" charset="0"/>
                      </a:rPr>
                      <m:t> </m:t>
                    </m:r>
                  </m:oMath>
                </a14:m>
                <a:r>
                  <a:rPr lang="en-US" sz="2800" dirty="0"/>
                  <a:t>of successes in a simple random sample (SRS) to estimate the proportion </a:t>
                </a:r>
                <a:r>
                  <a:rPr lang="en-US" sz="2800" i="1" dirty="0"/>
                  <a:t>p</a:t>
                </a:r>
                <a:r>
                  <a:rPr lang="en-US" sz="2800" dirty="0"/>
                  <a:t> of successes in the population. </a:t>
                </a:r>
              </a:p>
              <a:p>
                <a:pPr fontAlgn="auto">
                  <a:spcBef>
                    <a:spcPts val="0"/>
                  </a:spcBef>
                  <a:spcAft>
                    <a:spcPts val="0"/>
                  </a:spcAft>
                  <a:defRPr/>
                </a:pPr>
                <a:endParaRPr lang="en-US" sz="2800" dirty="0"/>
              </a:p>
            </p:txBody>
          </p:sp>
        </mc:Choice>
        <mc:Fallback xmlns="">
          <p:sp>
            <p:nvSpPr>
              <p:cNvPr id="8" name="Rectangle 7"/>
              <p:cNvSpPr>
                <a:spLocks noRot="1" noChangeAspect="1" noMove="1" noResize="1" noEditPoints="1" noAdjustHandles="1" noChangeArrowheads="1" noChangeShapeType="1" noTextEdit="1"/>
              </p:cNvSpPr>
              <p:nvPr/>
            </p:nvSpPr>
            <p:spPr>
              <a:xfrm>
                <a:off x="301752" y="1371600"/>
                <a:ext cx="8759952" cy="4401205"/>
              </a:xfrm>
              <a:prstGeom prst="rect">
                <a:avLst/>
              </a:prstGeom>
              <a:blipFill rotWithShape="0">
                <a:blip r:embed="rId3"/>
                <a:stretch>
                  <a:fillRect l="-1461" t="-1385" r="-2366"/>
                </a:stretch>
              </a:blipFill>
            </p:spPr>
            <p:txBody>
              <a:bodyPr/>
              <a:lstStyle/>
              <a:p>
                <a:r>
                  <a:rPr lang="en-US">
                    <a:noFill/>
                  </a:rPr>
                  <a:t> </a:t>
                </a:r>
              </a:p>
            </p:txBody>
          </p:sp>
        </mc:Fallback>
      </mc:AlternateContent>
    </p:spTree>
    <p:extLst>
      <p:ext uri="{BB962C8B-B14F-4D97-AF65-F5344CB8AC3E}">
        <p14:creationId xmlns:p14="http://schemas.microsoft.com/office/powerpoint/2010/main" val="177693814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Estimating with Confidence 2</a:t>
            </a:r>
            <a:br>
              <a:rPr lang="en-US" sz="3600" b="1" dirty="0">
                <a:solidFill>
                  <a:schemeClr val="accent1"/>
                </a:solidFill>
              </a:rPr>
            </a:br>
            <a:endParaRPr lang="en-US" sz="3600" dirty="0"/>
          </a:p>
        </p:txBody>
      </p:sp>
      <mc:AlternateContent xmlns:mc="http://schemas.openxmlformats.org/markup-compatibility/2006" xmlns:a14="http://schemas.microsoft.com/office/drawing/2010/main">
        <mc:Choice Requires="a14">
          <p:sp>
            <p:nvSpPr>
              <p:cNvPr id="8" name="Rectangle 7"/>
              <p:cNvSpPr/>
              <p:nvPr/>
            </p:nvSpPr>
            <p:spPr>
              <a:xfrm>
                <a:off x="301752" y="1645920"/>
                <a:ext cx="8759952" cy="4401205"/>
              </a:xfrm>
              <a:prstGeom prst="rect">
                <a:avLst/>
              </a:prstGeom>
            </p:spPr>
            <p:txBody>
              <a:bodyPr>
                <a:spAutoFit/>
              </a:bodyPr>
              <a:lstStyle/>
              <a:p>
                <a:pPr fontAlgn="auto">
                  <a:spcBef>
                    <a:spcPts val="0"/>
                  </a:spcBef>
                  <a:spcAft>
                    <a:spcPts val="0"/>
                  </a:spcAft>
                  <a:defRPr/>
                </a:pPr>
                <a:r>
                  <a:rPr lang="en-US" sz="2800" dirty="0"/>
                  <a:t>How good is the statistic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𝑝</m:t>
                        </m:r>
                      </m:e>
                    </m:acc>
                  </m:oMath>
                </a14:m>
                <a:r>
                  <a:rPr lang="en-US" sz="2800" dirty="0"/>
                  <a:t> as an estimate of the parameter </a:t>
                </a:r>
                <a14:m>
                  <m:oMath xmlns:m="http://schemas.openxmlformats.org/officeDocument/2006/math">
                    <m:r>
                      <a:rPr lang="en-US" sz="2800" b="0" i="1" smtClean="0">
                        <a:latin typeface="Cambria Math" panose="02040503050406030204" pitchFamily="18" charset="0"/>
                      </a:rPr>
                      <m:t>𝑝</m:t>
                    </m:r>
                  </m:oMath>
                </a14:m>
                <a:r>
                  <a:rPr lang="en-US" sz="2800" dirty="0"/>
                  <a:t>? To find out, we ask, “What would happen if we took many samples?’’ </a:t>
                </a:r>
              </a:p>
              <a:p>
                <a:pPr fontAlgn="auto">
                  <a:spcBef>
                    <a:spcPts val="0"/>
                  </a:spcBef>
                  <a:spcAft>
                    <a:spcPts val="0"/>
                  </a:spcAft>
                  <a:defRPr/>
                </a:pPr>
                <a:endParaRPr lang="en-US" sz="2800" dirty="0"/>
              </a:p>
              <a:p>
                <a:pPr fontAlgn="auto">
                  <a:spcBef>
                    <a:spcPts val="0"/>
                  </a:spcBef>
                  <a:spcAft>
                    <a:spcPts val="0"/>
                  </a:spcAft>
                  <a:defRPr/>
                </a:pPr>
                <a:r>
                  <a:rPr lang="en-US" sz="2800" dirty="0"/>
                  <a:t>We know that </a:t>
                </a: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oMath>
                </a14:m>
                <a:r>
                  <a:rPr lang="en-US" sz="2800" dirty="0"/>
                  <a:t> would vary from sample to sample. </a:t>
                </a:r>
              </a:p>
              <a:p>
                <a:pPr fontAlgn="auto">
                  <a:spcBef>
                    <a:spcPts val="0"/>
                  </a:spcBef>
                  <a:spcAft>
                    <a:spcPts val="0"/>
                  </a:spcAft>
                  <a:defRPr/>
                </a:pPr>
                <a:endParaRPr lang="en-US" sz="2800" dirty="0"/>
              </a:p>
              <a:p>
                <a:pPr fontAlgn="auto">
                  <a:spcBef>
                    <a:spcPts val="0"/>
                  </a:spcBef>
                  <a:spcAft>
                    <a:spcPts val="0"/>
                  </a:spcAft>
                  <a:defRPr/>
                </a:pPr>
                <a:r>
                  <a:rPr lang="en-US" sz="2800" dirty="0"/>
                  <a:t>This sampling variability has a clear pattern in the long run, a pattern that is pretty well described by a Normal curve. </a:t>
                </a:r>
              </a:p>
              <a:p>
                <a:pPr fontAlgn="auto">
                  <a:spcBef>
                    <a:spcPts val="0"/>
                  </a:spcBef>
                  <a:spcAft>
                    <a:spcPts val="0"/>
                  </a:spcAft>
                  <a:defRPr/>
                </a:pPr>
                <a:endParaRPr lang="en-US" sz="2800" dirty="0"/>
              </a:p>
            </p:txBody>
          </p:sp>
        </mc:Choice>
        <mc:Fallback xmlns="">
          <p:sp>
            <p:nvSpPr>
              <p:cNvPr id="8" name="Rectangle 7"/>
              <p:cNvSpPr>
                <a:spLocks noRot="1" noChangeAspect="1" noMove="1" noResize="1" noEditPoints="1" noAdjustHandles="1" noChangeArrowheads="1" noChangeShapeType="1" noTextEdit="1"/>
              </p:cNvSpPr>
              <p:nvPr/>
            </p:nvSpPr>
            <p:spPr>
              <a:xfrm>
                <a:off x="301752" y="1645920"/>
                <a:ext cx="8759952" cy="4401205"/>
              </a:xfrm>
              <a:prstGeom prst="rect">
                <a:avLst/>
              </a:prstGeom>
              <a:blipFill rotWithShape="0">
                <a:blip r:embed="rId3"/>
                <a:stretch>
                  <a:fillRect l="-1461" t="-1385" r="-2505"/>
                </a:stretch>
              </a:blipFill>
            </p:spPr>
            <p:txBody>
              <a:bodyPr/>
              <a:lstStyle/>
              <a:p>
                <a:r>
                  <a:rPr lang="en-US">
                    <a:noFill/>
                  </a:rPr>
                  <a:t> </a:t>
                </a:r>
              </a:p>
            </p:txBody>
          </p:sp>
        </mc:Fallback>
      </mc:AlternateContent>
    </p:spTree>
    <p:extLst>
      <p:ext uri="{BB962C8B-B14F-4D97-AF65-F5344CB8AC3E}">
        <p14:creationId xmlns:p14="http://schemas.microsoft.com/office/powerpoint/2010/main" val="170707635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Estimating with Confidence 3</a:t>
            </a:r>
            <a:br>
              <a:rPr lang="en-US" sz="3600" b="1" dirty="0">
                <a:solidFill>
                  <a:schemeClr val="accent1"/>
                </a:solidFill>
              </a:rPr>
            </a:br>
            <a:endParaRPr lang="en-US" sz="3600" dirty="0"/>
          </a:p>
        </p:txBody>
      </p:sp>
      <mc:AlternateContent xmlns:mc="http://schemas.openxmlformats.org/markup-compatibility/2006" xmlns:a14="http://schemas.microsoft.com/office/drawing/2010/main">
        <mc:Choice Requires="a14">
          <p:sp>
            <p:nvSpPr>
              <p:cNvPr id="8" name="Rectangle 7"/>
              <p:cNvSpPr/>
              <p:nvPr/>
            </p:nvSpPr>
            <p:spPr>
              <a:xfrm>
                <a:off x="301752" y="1188720"/>
                <a:ext cx="8759952" cy="5220275"/>
              </a:xfrm>
              <a:prstGeom prst="rect">
                <a:avLst/>
              </a:prstGeom>
            </p:spPr>
            <p:txBody>
              <a:bodyPr>
                <a:spAutoFit/>
              </a:bodyPr>
              <a:lstStyle/>
              <a:p>
                <a:pPr fontAlgn="auto">
                  <a:spcBef>
                    <a:spcPts val="0"/>
                  </a:spcBef>
                  <a:spcAft>
                    <a:spcPts val="0"/>
                  </a:spcAft>
                  <a:defRPr/>
                </a:pPr>
                <a:r>
                  <a:rPr lang="en-US" sz="2800" b="1" dirty="0"/>
                  <a:t>Sampling distribution of a sample proportion</a:t>
                </a:r>
                <a:r>
                  <a:rPr lang="en-US" sz="2800" dirty="0"/>
                  <a:t> </a:t>
                </a:r>
              </a:p>
              <a:p>
                <a:pPr fontAlgn="auto">
                  <a:spcBef>
                    <a:spcPts val="0"/>
                  </a:spcBef>
                  <a:spcAft>
                    <a:spcPts val="0"/>
                  </a:spcAft>
                  <a:defRPr/>
                </a:pPr>
                <a:endParaRPr lang="en-US" sz="2800" dirty="0"/>
              </a:p>
              <a:p>
                <a:pPr fontAlgn="auto">
                  <a:spcBef>
                    <a:spcPts val="0"/>
                  </a:spcBef>
                  <a:spcAft>
                    <a:spcPts val="0"/>
                  </a:spcAft>
                  <a:defRPr/>
                </a:pPr>
                <a:r>
                  <a:rPr lang="en-US" sz="2800" dirty="0"/>
                  <a:t>The </a:t>
                </a:r>
                <a:r>
                  <a:rPr lang="en-US" sz="2800" b="1" dirty="0">
                    <a:solidFill>
                      <a:srgbClr val="8B0000"/>
                    </a:solidFill>
                  </a:rPr>
                  <a:t>sampling distribution</a:t>
                </a:r>
                <a:r>
                  <a:rPr lang="en-US" sz="2800" dirty="0"/>
                  <a:t> of a statistic is the distribution of values taken by the statistic in all possible samples of the same size from the same population. </a:t>
                </a:r>
              </a:p>
              <a:p>
                <a:pPr fontAlgn="auto">
                  <a:spcBef>
                    <a:spcPts val="0"/>
                  </a:spcBef>
                  <a:spcAft>
                    <a:spcPts val="0"/>
                  </a:spcAft>
                  <a:defRPr/>
                </a:pPr>
                <a:endParaRPr lang="en-US" sz="2800" dirty="0"/>
              </a:p>
              <a:p>
                <a:pPr fontAlgn="auto">
                  <a:spcBef>
                    <a:spcPts val="0"/>
                  </a:spcBef>
                  <a:spcAft>
                    <a:spcPts val="0"/>
                  </a:spcAft>
                  <a:defRPr/>
                </a:pPr>
                <a:r>
                  <a:rPr lang="en-US" sz="2800" dirty="0"/>
                  <a:t>Take a simple random sample of size </a:t>
                </a:r>
                <a:r>
                  <a:rPr lang="en-US" sz="2800" i="1" dirty="0"/>
                  <a:t>n</a:t>
                </a:r>
                <a:r>
                  <a:rPr lang="en-US" sz="2800" dirty="0"/>
                  <a:t> from a large population that contains proportion </a:t>
                </a:r>
                <a14:m>
                  <m:oMath xmlns:m="http://schemas.openxmlformats.org/officeDocument/2006/math">
                    <m:r>
                      <a:rPr lang="en-US" sz="2800" b="0" i="1" dirty="0" smtClean="0">
                        <a:latin typeface="Cambria Math" panose="02040503050406030204" pitchFamily="18" charset="0"/>
                      </a:rPr>
                      <m:t>𝑝</m:t>
                    </m:r>
                  </m:oMath>
                </a14:m>
                <a:r>
                  <a:rPr lang="en-US" sz="2800" dirty="0"/>
                  <a:t> of successes. Let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𝑝</m:t>
                        </m:r>
                      </m:e>
                    </m:acc>
                    <m:r>
                      <a:rPr lang="en-US" sz="2800" b="0" i="1" smtClean="0">
                        <a:latin typeface="Cambria Math" panose="02040503050406030204" pitchFamily="18" charset="0"/>
                      </a:rPr>
                      <m:t> </m:t>
                    </m:r>
                  </m:oMath>
                </a14:m>
                <a:r>
                  <a:rPr lang="en-US" sz="2800" dirty="0"/>
                  <a:t>be the </a:t>
                </a:r>
                <a:r>
                  <a:rPr lang="en-US" sz="2800" b="1" dirty="0">
                    <a:solidFill>
                      <a:srgbClr val="8B0000"/>
                    </a:solidFill>
                  </a:rPr>
                  <a:t>sample proportion </a:t>
                </a:r>
                <a:r>
                  <a:rPr lang="en-US" sz="2800" dirty="0"/>
                  <a:t>of successes:</a:t>
                </a:r>
              </a:p>
              <a:p>
                <a:pPr fontAlgn="auto">
                  <a:spcBef>
                    <a:spcPts val="0"/>
                  </a:spcBef>
                  <a:spcAft>
                    <a:spcPts val="0"/>
                  </a:spcAft>
                  <a:defRPr/>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𝑝</m:t>
                          </m:r>
                        </m:e>
                      </m:acc>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𝑐𝑜𝑢𝑛𝑡</m:t>
                          </m:r>
                          <m:r>
                            <a:rPr lang="en-US" sz="2800" b="0" i="1" smtClean="0">
                              <a:latin typeface="Cambria Math" panose="02040503050406030204" pitchFamily="18" charset="0"/>
                            </a:rPr>
                            <m:t> </m:t>
                          </m:r>
                          <m:r>
                            <a:rPr lang="en-US" sz="2800" b="0" i="1" smtClean="0">
                              <a:latin typeface="Cambria Math" panose="02040503050406030204" pitchFamily="18" charset="0"/>
                            </a:rPr>
                            <m:t>𝑜𝑓</m:t>
                          </m:r>
                          <m:r>
                            <a:rPr lang="en-US" sz="2800" b="0" i="1" smtClean="0">
                              <a:latin typeface="Cambria Math" panose="02040503050406030204" pitchFamily="18" charset="0"/>
                            </a:rPr>
                            <m:t> </m:t>
                          </m:r>
                          <m:r>
                            <a:rPr lang="en-US" sz="2800" b="0" i="1" smtClean="0">
                              <a:latin typeface="Cambria Math" panose="02040503050406030204" pitchFamily="18" charset="0"/>
                            </a:rPr>
                            <m:t>𝑠𝑢𝑐𝑐𝑒𝑠𝑠𝑒𝑠</m:t>
                          </m:r>
                          <m:r>
                            <a:rPr lang="en-US" sz="2800" b="0" i="1" smtClean="0">
                              <a:latin typeface="Cambria Math" panose="02040503050406030204" pitchFamily="18" charset="0"/>
                            </a:rPr>
                            <m:t> </m:t>
                          </m:r>
                          <m:r>
                            <a:rPr lang="en-US" sz="2800" b="0" i="1" smtClean="0">
                              <a:latin typeface="Cambria Math" panose="02040503050406030204" pitchFamily="18" charset="0"/>
                            </a:rPr>
                            <m:t>𝑖𝑛</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𝑠𝑎𝑚𝑝𝑙𝑒</m:t>
                          </m:r>
                        </m:num>
                        <m:den>
                          <m:r>
                            <a:rPr lang="en-US" sz="2800" b="0" i="1" smtClean="0">
                              <a:latin typeface="Cambria Math" panose="02040503050406030204" pitchFamily="18" charset="0"/>
                            </a:rPr>
                            <m:t>𝑛</m:t>
                          </m:r>
                        </m:den>
                      </m:f>
                    </m:oMath>
                  </m:oMathPara>
                </a14:m>
                <a:endParaRPr lang="en-US" sz="2800" dirty="0"/>
              </a:p>
            </p:txBody>
          </p:sp>
        </mc:Choice>
        <mc:Fallback xmlns="">
          <p:sp>
            <p:nvSpPr>
              <p:cNvPr id="8" name="Rectangle 7"/>
              <p:cNvSpPr>
                <a:spLocks noRot="1" noChangeAspect="1" noMove="1" noResize="1" noEditPoints="1" noAdjustHandles="1" noChangeArrowheads="1" noChangeShapeType="1" noTextEdit="1"/>
              </p:cNvSpPr>
              <p:nvPr/>
            </p:nvSpPr>
            <p:spPr>
              <a:xfrm>
                <a:off x="301752" y="1188720"/>
                <a:ext cx="8759952" cy="5220275"/>
              </a:xfrm>
              <a:prstGeom prst="rect">
                <a:avLst/>
              </a:prstGeom>
              <a:blipFill>
                <a:blip r:embed="rId3"/>
                <a:stretch>
                  <a:fillRect l="-1461" t="-1168"/>
                </a:stretch>
              </a:blipFill>
            </p:spPr>
            <p:txBody>
              <a:bodyPr/>
              <a:lstStyle/>
              <a:p>
                <a:r>
                  <a:rPr lang="en-US">
                    <a:noFill/>
                  </a:rPr>
                  <a:t> </a:t>
                </a:r>
              </a:p>
            </p:txBody>
          </p:sp>
        </mc:Fallback>
      </mc:AlternateContent>
    </p:spTree>
    <p:extLst>
      <p:ext uri="{BB962C8B-B14F-4D97-AF65-F5344CB8AC3E}">
        <p14:creationId xmlns:p14="http://schemas.microsoft.com/office/powerpoint/2010/main" val="299248715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Estimating with Confidence 4</a:t>
            </a:r>
            <a:br>
              <a:rPr lang="en-US" sz="3600" b="1" dirty="0">
                <a:solidFill>
                  <a:schemeClr val="accent1"/>
                </a:solidFill>
              </a:rPr>
            </a:br>
            <a:endParaRPr lang="en-US" sz="3600" dirty="0"/>
          </a:p>
        </p:txBody>
      </p:sp>
      <mc:AlternateContent xmlns:mc="http://schemas.openxmlformats.org/markup-compatibility/2006" xmlns:a14="http://schemas.microsoft.com/office/drawing/2010/main">
        <mc:Choice Requires="a14">
          <p:sp>
            <p:nvSpPr>
              <p:cNvPr id="8" name="Rectangle 7"/>
              <p:cNvSpPr/>
              <p:nvPr/>
            </p:nvSpPr>
            <p:spPr>
              <a:xfrm>
                <a:off x="301752" y="1371600"/>
                <a:ext cx="8759952" cy="4812471"/>
              </a:xfrm>
              <a:prstGeom prst="rect">
                <a:avLst/>
              </a:prstGeom>
            </p:spPr>
            <p:txBody>
              <a:bodyPr>
                <a:spAutoFit/>
              </a:bodyPr>
              <a:lstStyle/>
              <a:p>
                <a:pPr fontAlgn="auto">
                  <a:spcBef>
                    <a:spcPts val="0"/>
                  </a:spcBef>
                  <a:spcAft>
                    <a:spcPts val="0"/>
                  </a:spcAft>
                  <a:defRPr/>
                </a:pPr>
                <a:r>
                  <a:rPr lang="en-US" sz="2800" b="1" dirty="0"/>
                  <a:t>Sampling distribution of a sample proportion</a:t>
                </a:r>
                <a:r>
                  <a:rPr lang="en-US" sz="2800" dirty="0"/>
                  <a:t> </a:t>
                </a:r>
              </a:p>
              <a:p>
                <a:pPr fontAlgn="auto">
                  <a:spcBef>
                    <a:spcPts val="0"/>
                  </a:spcBef>
                  <a:spcAft>
                    <a:spcPts val="0"/>
                  </a:spcAft>
                  <a:defRPr/>
                </a:pPr>
                <a:endParaRPr lang="en-US" sz="2800" dirty="0"/>
              </a:p>
              <a:p>
                <a:pPr fontAlgn="auto">
                  <a:spcBef>
                    <a:spcPts val="0"/>
                  </a:spcBef>
                  <a:spcAft>
                    <a:spcPts val="0"/>
                  </a:spcAft>
                  <a:defRPr/>
                </a:pPr>
                <a:r>
                  <a:rPr lang="en-US" sz="2800" dirty="0"/>
                  <a:t>Then, if the sample size is large enough: </a:t>
                </a:r>
              </a:p>
              <a:p>
                <a:pPr fontAlgn="auto">
                  <a:spcBef>
                    <a:spcPts val="0"/>
                  </a:spcBef>
                  <a:spcAft>
                    <a:spcPts val="0"/>
                  </a:spcAft>
                  <a:defRPr/>
                </a:pPr>
                <a:endParaRPr lang="en-US" sz="2800" dirty="0"/>
              </a:p>
              <a:p>
                <a:pPr fontAlgn="auto">
                  <a:spcBef>
                    <a:spcPts val="0"/>
                  </a:spcBef>
                  <a:spcAft>
                    <a:spcPts val="0"/>
                  </a:spcAft>
                  <a:defRPr/>
                </a:pPr>
                <a:r>
                  <a:rPr lang="en-US" sz="2800" dirty="0"/>
                  <a:t>• The sampling distribution of </a:t>
                </a:r>
                <a14:m>
                  <m:oMath xmlns:m="http://schemas.openxmlformats.org/officeDocument/2006/math">
                    <m:acc>
                      <m:accPr>
                        <m:chr m:val="̂"/>
                        <m:ctrlPr>
                          <a:rPr lang="en-US" sz="2800" i="1" dirty="0" smtClean="0">
                            <a:latin typeface="Cambria Math" panose="02040503050406030204" pitchFamily="18" charset="0"/>
                          </a:rPr>
                        </m:ctrlPr>
                      </m:accPr>
                      <m:e>
                        <m:r>
                          <a:rPr lang="en-US" sz="2800" b="0" i="1" dirty="0" smtClean="0">
                            <a:latin typeface="Cambria Math" panose="02040503050406030204" pitchFamily="18" charset="0"/>
                          </a:rPr>
                          <m:t>𝑝</m:t>
                        </m:r>
                      </m:e>
                    </m:acc>
                    <m:r>
                      <a:rPr lang="en-US" sz="2800" i="1" dirty="0" smtClean="0">
                        <a:latin typeface="Cambria Math" panose="02040503050406030204" pitchFamily="18" charset="0"/>
                      </a:rPr>
                      <m:t> </m:t>
                    </m:r>
                  </m:oMath>
                </a14:m>
                <a:r>
                  <a:rPr lang="en-US" sz="2800" dirty="0"/>
                  <a:t>is approximately Normal. </a:t>
                </a:r>
              </a:p>
              <a:p>
                <a:pPr fontAlgn="auto">
                  <a:spcBef>
                    <a:spcPts val="0"/>
                  </a:spcBef>
                  <a:spcAft>
                    <a:spcPts val="0"/>
                  </a:spcAft>
                  <a:defRPr/>
                </a:pPr>
                <a:r>
                  <a:rPr lang="en-US" sz="2800" dirty="0"/>
                  <a:t>• The mean of the sampling distribution is </a:t>
                </a:r>
                <a14:m>
                  <m:oMath xmlns:m="http://schemas.openxmlformats.org/officeDocument/2006/math">
                    <m:r>
                      <a:rPr lang="en-US" sz="2800" i="1" dirty="0" smtClean="0">
                        <a:latin typeface="Cambria Math" panose="02040503050406030204" pitchFamily="18" charset="0"/>
                      </a:rPr>
                      <m:t>𝑝</m:t>
                    </m:r>
                    <m:r>
                      <a:rPr lang="en-US" sz="2800" i="1" dirty="0" smtClean="0">
                        <a:latin typeface="Cambria Math" panose="02040503050406030204" pitchFamily="18" charset="0"/>
                      </a:rPr>
                      <m:t>.</m:t>
                    </m:r>
                  </m:oMath>
                </a14:m>
                <a:r>
                  <a:rPr lang="en-US" sz="2800" dirty="0"/>
                  <a:t> </a:t>
                </a:r>
              </a:p>
              <a:p>
                <a:pPr fontAlgn="auto">
                  <a:spcBef>
                    <a:spcPts val="0"/>
                  </a:spcBef>
                  <a:spcAft>
                    <a:spcPts val="0"/>
                  </a:spcAft>
                  <a:defRPr/>
                </a:pPr>
                <a:r>
                  <a:rPr lang="en-US" sz="2800" dirty="0"/>
                  <a:t>• The standard deviation of the sampling distribution is</a:t>
                </a:r>
              </a:p>
              <a:p>
                <a:pPr algn="ctr" fontAlgn="auto">
                  <a:spcBef>
                    <a:spcPts val="0"/>
                  </a:spcBef>
                  <a:spcAft>
                    <a:spcPts val="0"/>
                  </a:spcAft>
                  <a:defRPr/>
                </a:pPr>
                <a14:m>
                  <m:oMathPara xmlns:m="http://schemas.openxmlformats.org/officeDocument/2006/math">
                    <m:oMathParaPr>
                      <m:jc m:val="centerGroup"/>
                    </m:oMathParaPr>
                    <m:oMath xmlns:m="http://schemas.openxmlformats.org/officeDocument/2006/math">
                      <m:rad>
                        <m:radPr>
                          <m:degHide m:val="on"/>
                          <m:ctrlPr>
                            <a:rPr lang="en-US" sz="2800" i="1" smtClean="0">
                              <a:latin typeface="Cambria Math" panose="02040503050406030204" pitchFamily="18" charset="0"/>
                            </a:rPr>
                          </m:ctrlPr>
                        </m:radPr>
                        <m:deg/>
                        <m:e>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𝑝</m:t>
                              </m:r>
                              <m:r>
                                <a:rPr lang="en-US" sz="2800" b="0" i="1" smtClean="0">
                                  <a:latin typeface="Cambria Math" panose="02040503050406030204" pitchFamily="18" charset="0"/>
                                </a:rPr>
                                <m:t>(1−</m:t>
                              </m:r>
                              <m:r>
                                <a:rPr lang="en-US" sz="2800" b="0" i="1" smtClean="0">
                                  <a:latin typeface="Cambria Math" panose="02040503050406030204" pitchFamily="18" charset="0"/>
                                </a:rPr>
                                <m:t>𝑝</m:t>
                              </m:r>
                              <m:r>
                                <a:rPr lang="en-US" sz="2800" b="0" i="1" smtClean="0">
                                  <a:latin typeface="Cambria Math" panose="02040503050406030204" pitchFamily="18" charset="0"/>
                                </a:rPr>
                                <m:t>)</m:t>
                              </m:r>
                            </m:num>
                            <m:den>
                              <m:r>
                                <a:rPr lang="en-US" sz="2800" b="0" i="1" smtClean="0">
                                  <a:latin typeface="Cambria Math" panose="02040503050406030204" pitchFamily="18" charset="0"/>
                                </a:rPr>
                                <m:t>𝑛</m:t>
                              </m:r>
                            </m:den>
                          </m:f>
                        </m:e>
                      </m:rad>
                    </m:oMath>
                  </m:oMathPara>
                </a14:m>
                <a:endParaRPr lang="en-US" sz="2800" dirty="0"/>
              </a:p>
            </p:txBody>
          </p:sp>
        </mc:Choice>
        <mc:Fallback xmlns="">
          <p:sp>
            <p:nvSpPr>
              <p:cNvPr id="8" name="Rectangle 7"/>
              <p:cNvSpPr>
                <a:spLocks noRot="1" noChangeAspect="1" noMove="1" noResize="1" noEditPoints="1" noAdjustHandles="1" noChangeArrowheads="1" noChangeShapeType="1" noTextEdit="1"/>
              </p:cNvSpPr>
              <p:nvPr/>
            </p:nvSpPr>
            <p:spPr>
              <a:xfrm>
                <a:off x="301752" y="1371600"/>
                <a:ext cx="8759952" cy="4812471"/>
              </a:xfrm>
              <a:prstGeom prst="rect">
                <a:avLst/>
              </a:prstGeom>
              <a:blipFill rotWithShape="0">
                <a:blip r:embed="rId3"/>
                <a:stretch>
                  <a:fillRect l="-1461" t="-1267" r="-905"/>
                </a:stretch>
              </a:blipFill>
            </p:spPr>
            <p:txBody>
              <a:bodyPr/>
              <a:lstStyle/>
              <a:p>
                <a:r>
                  <a:rPr lang="en-US">
                    <a:noFill/>
                  </a:rPr>
                  <a:t> </a:t>
                </a:r>
              </a:p>
            </p:txBody>
          </p:sp>
        </mc:Fallback>
      </mc:AlternateContent>
    </p:spTree>
    <p:extLst>
      <p:ext uri="{BB962C8B-B14F-4D97-AF65-F5344CB8AC3E}">
        <p14:creationId xmlns:p14="http://schemas.microsoft.com/office/powerpoint/2010/main" val="48855999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Estimating with Confidence 5</a:t>
            </a:r>
            <a:br>
              <a:rPr lang="en-US" sz="3600" b="1" dirty="0">
                <a:solidFill>
                  <a:schemeClr val="accent1"/>
                </a:solidFill>
              </a:rPr>
            </a:br>
            <a:endParaRPr lang="en-US" sz="3600" dirty="0"/>
          </a:p>
        </p:txBody>
      </p:sp>
      <p:sp>
        <p:nvSpPr>
          <p:cNvPr id="8" name="Rectangle 7"/>
          <p:cNvSpPr/>
          <p:nvPr/>
        </p:nvSpPr>
        <p:spPr>
          <a:xfrm>
            <a:off x="301752" y="1371600"/>
            <a:ext cx="8759952" cy="523220"/>
          </a:xfrm>
          <a:prstGeom prst="rect">
            <a:avLst/>
          </a:prstGeom>
        </p:spPr>
        <p:txBody>
          <a:bodyPr>
            <a:spAutoFit/>
          </a:bodyPr>
          <a:lstStyle/>
          <a:p>
            <a:pPr fontAlgn="auto">
              <a:spcBef>
                <a:spcPts val="0"/>
              </a:spcBef>
              <a:spcAft>
                <a:spcPts val="0"/>
              </a:spcAft>
              <a:defRPr/>
            </a:pPr>
            <a:r>
              <a:rPr lang="en-US" sz="2800" b="1" dirty="0"/>
              <a:t>Sampling Distribution of a Sample Proportion</a:t>
            </a:r>
            <a:endParaRPr lang="en-US" sz="2800" dirty="0"/>
          </a:p>
        </p:txBody>
      </p:sp>
      <p:pic>
        <p:nvPicPr>
          <p:cNvPr id="6" name="Picture 5" descr="A normal distribution sampling represents the sample proportion values of successes p. An illustration of a group of people representing Population proportion p. Three arrows pointing from the illustration denote S R S size n gives p (proportion of successes). This is represented by a normal distribution bell curve on the right.&#10;&#10;The horizontal axis represents values of p (proportion of successes). A perpendicular line is drawn from the horizontal axis to the peak of the normal curve. The point where the perpendicular line meets the horizontal axis is denoted as mean p. A line is drawn from the perpendicular line to the right portion of the curve and an equation pointing to the region enclosed denotes square root of p in terms of 1 minus p over n. &#10;">
            <a:extLst>
              <a:ext uri="{FF2B5EF4-FFF2-40B4-BE49-F238E27FC236}">
                <a16:creationId xmlns:a16="http://schemas.microsoft.com/office/drawing/2014/main" xmlns="" id="{1CF77489-8DEF-4F95-ACFD-930EE730D9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2639803"/>
            <a:ext cx="6705045" cy="2846597"/>
          </a:xfrm>
          <a:prstGeom prst="rect">
            <a:avLst/>
          </a:prstGeom>
        </p:spPr>
      </p:pic>
    </p:spTree>
    <p:extLst>
      <p:ext uri="{BB962C8B-B14F-4D97-AF65-F5344CB8AC3E}">
        <p14:creationId xmlns:p14="http://schemas.microsoft.com/office/powerpoint/2010/main" val="352423177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Estimating with Confidence 6</a:t>
            </a:r>
            <a:br>
              <a:rPr lang="en-US" sz="3600" b="1" dirty="0">
                <a:solidFill>
                  <a:schemeClr val="accent1"/>
                </a:solidFill>
              </a:rPr>
            </a:br>
            <a:endParaRPr lang="en-US" sz="3600" dirty="0"/>
          </a:p>
        </p:txBody>
      </p:sp>
      <p:sp>
        <p:nvSpPr>
          <p:cNvPr id="8" name="Rectangle 7"/>
          <p:cNvSpPr/>
          <p:nvPr/>
        </p:nvSpPr>
        <p:spPr>
          <a:xfrm>
            <a:off x="301752" y="1828800"/>
            <a:ext cx="8759952" cy="1384995"/>
          </a:xfrm>
          <a:prstGeom prst="rect">
            <a:avLst/>
          </a:prstGeom>
        </p:spPr>
        <p:txBody>
          <a:bodyPr>
            <a:spAutoFit/>
          </a:bodyPr>
          <a:lstStyle/>
          <a:p>
            <a:pPr fontAlgn="auto">
              <a:spcBef>
                <a:spcPts val="0"/>
              </a:spcBef>
              <a:spcAft>
                <a:spcPts val="0"/>
              </a:spcAft>
              <a:defRPr/>
            </a:pPr>
            <a:r>
              <a:rPr lang="en-US" sz="2800" dirty="0"/>
              <a:t>The standard deviation of the sampling distribution of a sample statistic is commonly referred to as the </a:t>
            </a:r>
            <a:r>
              <a:rPr lang="en-US" sz="2800" b="1" dirty="0">
                <a:solidFill>
                  <a:srgbClr val="8B0000"/>
                </a:solidFill>
              </a:rPr>
              <a:t>standard error</a:t>
            </a:r>
            <a:r>
              <a:rPr lang="en-US" sz="2800" dirty="0"/>
              <a:t>.</a:t>
            </a:r>
          </a:p>
        </p:txBody>
      </p:sp>
    </p:spTree>
    <p:extLst>
      <p:ext uri="{BB962C8B-B14F-4D97-AF65-F5344CB8AC3E}">
        <p14:creationId xmlns:p14="http://schemas.microsoft.com/office/powerpoint/2010/main" val="272724892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More on Graduation Plans</a:t>
            </a:r>
            <a:endParaRPr lang="en-US" sz="3600" dirty="0"/>
          </a:p>
        </p:txBody>
      </p:sp>
      <mc:AlternateContent xmlns:mc="http://schemas.openxmlformats.org/markup-compatibility/2006" xmlns:a14="http://schemas.microsoft.com/office/drawing/2010/main">
        <mc:Choice Requires="a14">
          <p:sp>
            <p:nvSpPr>
              <p:cNvPr id="8" name="Rectangle 7"/>
              <p:cNvSpPr/>
              <p:nvPr/>
            </p:nvSpPr>
            <p:spPr>
              <a:xfrm>
                <a:off x="301752" y="1645920"/>
                <a:ext cx="8759952" cy="3983398"/>
              </a:xfrm>
              <a:prstGeom prst="rect">
                <a:avLst/>
              </a:prstGeom>
            </p:spPr>
            <p:txBody>
              <a:bodyPr wrap="square">
                <a:spAutoFit/>
              </a:bodyPr>
              <a:lstStyle/>
              <a:p>
                <a:pPr fontAlgn="auto">
                  <a:spcBef>
                    <a:spcPts val="0"/>
                  </a:spcBef>
                  <a:spcAft>
                    <a:spcPts val="0"/>
                  </a:spcAft>
                  <a:defRPr/>
                </a:pPr>
                <a:r>
                  <a:rPr lang="en-US" sz="2400" dirty="0"/>
                  <a:t>Suppose that the truth is that 21.5% of all college seniors in 2018 plan to go to graduate or professional school. </a:t>
                </a:r>
              </a:p>
              <a:p>
                <a:pPr fontAlgn="auto">
                  <a:spcBef>
                    <a:spcPts val="0"/>
                  </a:spcBef>
                  <a:spcAft>
                    <a:spcPts val="0"/>
                  </a:spcAft>
                  <a:defRPr/>
                </a:pPr>
                <a:endParaRPr lang="en-US" dirty="0"/>
              </a:p>
              <a:p>
                <a:pPr fontAlgn="auto">
                  <a:spcBef>
                    <a:spcPts val="0"/>
                  </a:spcBef>
                  <a:spcAft>
                    <a:spcPts val="0"/>
                  </a:spcAft>
                  <a:defRPr/>
                </a:pPr>
                <a:r>
                  <a:rPr lang="en-US" sz="2400" dirty="0"/>
                  <a:t>Then, in the setting of the first example </a:t>
                </a:r>
                <a14:m>
                  <m:oMath xmlns:m="http://schemas.openxmlformats.org/officeDocument/2006/math">
                    <m:r>
                      <a:rPr lang="en-US" sz="2400" b="0" i="1" smtClean="0">
                        <a:latin typeface="Cambria Math" panose="02040503050406030204" pitchFamily="18" charset="0"/>
                      </a:rPr>
                      <m:t>𝑝</m:t>
                    </m:r>
                  </m:oMath>
                </a14:m>
                <a:r>
                  <a:rPr lang="en-US" sz="2400" dirty="0"/>
                  <a:t> = 0.215. The sample of size </a:t>
                </a:r>
                <a:r>
                  <a:rPr lang="en-US" sz="2400" i="1" dirty="0"/>
                  <a:t>n</a:t>
                </a:r>
                <a:r>
                  <a:rPr lang="en-US" sz="2400" dirty="0"/>
                  <a:t> =23,915 would, if repeated many times, produce sample proportions </a:t>
                </a:r>
                <a14:m>
                  <m:oMath xmlns:m="http://schemas.openxmlformats.org/officeDocument/2006/math">
                    <m:acc>
                      <m:accPr>
                        <m:chr m:val="̂"/>
                        <m:ctrlPr>
                          <a:rPr lang="en-US" sz="2400" i="1" dirty="0" smtClean="0">
                            <a:latin typeface="Cambria Math" panose="02040503050406030204" pitchFamily="18" charset="0"/>
                          </a:rPr>
                        </m:ctrlPr>
                      </m:accPr>
                      <m:e>
                        <m:r>
                          <a:rPr lang="en-US" sz="2400" b="0" i="1" dirty="0" smtClean="0">
                            <a:latin typeface="Cambria Math" panose="02040503050406030204" pitchFamily="18" charset="0"/>
                          </a:rPr>
                          <m:t>𝑝</m:t>
                        </m:r>
                      </m:e>
                    </m:acc>
                    <m:r>
                      <a:rPr lang="en-US" sz="2400" i="1" dirty="0" smtClean="0">
                        <a:latin typeface="Cambria Math" panose="02040503050406030204" pitchFamily="18" charset="0"/>
                      </a:rPr>
                      <m:t> </m:t>
                    </m:r>
                  </m:oMath>
                </a14:m>
                <a:r>
                  <a:rPr lang="en-US" sz="2400" dirty="0"/>
                  <a:t>that:</a:t>
                </a:r>
              </a:p>
              <a:p>
                <a:pPr fontAlgn="auto">
                  <a:spcBef>
                    <a:spcPts val="0"/>
                  </a:spcBef>
                  <a:spcAft>
                    <a:spcPts val="0"/>
                  </a:spcAft>
                  <a:defRPr/>
                </a:pPr>
                <a:endParaRPr lang="en-US" dirty="0"/>
              </a:p>
              <a:p>
                <a:pPr marL="457200" indent="-457200" fontAlgn="auto">
                  <a:spcBef>
                    <a:spcPts val="0"/>
                  </a:spcBef>
                  <a:spcAft>
                    <a:spcPts val="0"/>
                  </a:spcAft>
                  <a:buFont typeface="Arial" panose="020B0604020202020204" pitchFamily="34" charset="0"/>
                  <a:buChar char="•"/>
                  <a:defRPr/>
                </a:pPr>
                <a:r>
                  <a:rPr lang="en-US" sz="2400" dirty="0"/>
                  <a:t>Closely follow the Normal distribution </a:t>
                </a:r>
              </a:p>
              <a:p>
                <a:pPr marL="457200" indent="-457200" fontAlgn="auto">
                  <a:spcBef>
                    <a:spcPts val="0"/>
                  </a:spcBef>
                  <a:spcAft>
                    <a:spcPts val="0"/>
                  </a:spcAft>
                  <a:buFont typeface="Arial" panose="020B0604020202020204" pitchFamily="34" charset="0"/>
                  <a:buChar char="•"/>
                  <a:defRPr/>
                </a:pPr>
                <a:r>
                  <a:rPr lang="en-US" sz="2400" dirty="0"/>
                  <a:t>With mean = </a:t>
                </a:r>
                <a:r>
                  <a:rPr lang="en-US" sz="2400" i="1" dirty="0"/>
                  <a:t>p</a:t>
                </a:r>
                <a:r>
                  <a:rPr lang="en-US" sz="2400" dirty="0"/>
                  <a:t> = 0.215</a:t>
                </a:r>
              </a:p>
              <a:p>
                <a:pPr marL="457200" indent="-457200" fontAlgn="auto">
                  <a:spcBef>
                    <a:spcPts val="0"/>
                  </a:spcBef>
                  <a:spcAft>
                    <a:spcPts val="0"/>
                  </a:spcAft>
                  <a:buFont typeface="Arial" panose="020B0604020202020204" pitchFamily="34" charset="0"/>
                  <a:buChar char="•"/>
                  <a:defRPr/>
                </a:pPr>
                <a:r>
                  <a:rPr lang="en-US" sz="2400" dirty="0"/>
                  <a:t>With standard error </a:t>
                </a:r>
                <a14:m>
                  <m:oMath xmlns:m="http://schemas.openxmlformats.org/officeDocument/2006/math">
                    <m:rad>
                      <m:radPr>
                        <m:degHide m:val="on"/>
                        <m:ctrlPr>
                          <a:rPr lang="en-US" sz="2400" i="1" smtClean="0">
                            <a:latin typeface="Cambria Math" panose="02040503050406030204" pitchFamily="18" charset="0"/>
                          </a:rPr>
                        </m:ctrlPr>
                      </m:radPr>
                      <m:deg/>
                      <m:e>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𝑝</m:t>
                            </m:r>
                            <m:r>
                              <a:rPr lang="en-US" sz="2400" b="0" i="1" smtClean="0">
                                <a:latin typeface="Cambria Math" panose="02040503050406030204" pitchFamily="18" charset="0"/>
                              </a:rPr>
                              <m:t>(1−</m:t>
                            </m:r>
                            <m:r>
                              <a:rPr lang="en-US" sz="2400" b="0" i="1" smtClean="0">
                                <a:latin typeface="Cambria Math" panose="02040503050406030204" pitchFamily="18" charset="0"/>
                              </a:rPr>
                              <m:t>𝑝</m:t>
                            </m:r>
                            <m:r>
                              <a:rPr lang="en-US" sz="2400" b="0" i="1" smtClean="0">
                                <a:latin typeface="Cambria Math" panose="02040503050406030204" pitchFamily="18" charset="0"/>
                              </a:rPr>
                              <m:t>)</m:t>
                            </m:r>
                          </m:num>
                          <m:den>
                            <m:r>
                              <a:rPr lang="en-US" sz="2400" b="0" i="1" smtClean="0">
                                <a:latin typeface="Cambria Math" panose="02040503050406030204" pitchFamily="18" charset="0"/>
                              </a:rPr>
                              <m:t>𝑛</m:t>
                            </m:r>
                          </m:den>
                        </m:f>
                      </m:e>
                    </m:rad>
                    <m:r>
                      <a:rPr lang="en-US" sz="2400" b="0" i="1" smtClean="0">
                        <a:latin typeface="Cambria Math" panose="02040503050406030204" pitchFamily="18" charset="0"/>
                      </a:rPr>
                      <m:t>=</m:t>
                    </m:r>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r>
                              <a:rPr lang="en-US" sz="2400" b="0" i="1" smtClean="0">
                                <a:latin typeface="Cambria Math" panose="02040503050406030204" pitchFamily="18" charset="0"/>
                              </a:rPr>
                              <m:t>0.215</m:t>
                            </m:r>
                            <m:r>
                              <a:rPr lang="en-US" sz="2400" i="1">
                                <a:latin typeface="Cambria Math" panose="02040503050406030204" pitchFamily="18" charset="0"/>
                              </a:rPr>
                              <m:t>(1−</m:t>
                            </m:r>
                            <m:r>
                              <a:rPr lang="en-US" sz="2400" b="0" i="1" smtClean="0">
                                <a:latin typeface="Cambria Math" panose="02040503050406030204" pitchFamily="18" charset="0"/>
                              </a:rPr>
                              <m:t>0.215</m:t>
                            </m:r>
                            <m:r>
                              <a:rPr lang="en-US" sz="2400" i="1">
                                <a:latin typeface="Cambria Math" panose="02040503050406030204" pitchFamily="18" charset="0"/>
                              </a:rPr>
                              <m:t>)</m:t>
                            </m:r>
                          </m:num>
                          <m:den>
                            <m:r>
                              <a:rPr lang="en-US" sz="2400" b="0" i="1" smtClean="0">
                                <a:latin typeface="Cambria Math" panose="02040503050406030204" pitchFamily="18" charset="0"/>
                              </a:rPr>
                              <m:t>23,915</m:t>
                            </m:r>
                          </m:den>
                        </m:f>
                      </m:e>
                    </m:rad>
                    <m:r>
                      <a:rPr lang="en-US" sz="2400" b="0" i="1" smtClean="0">
                        <a:latin typeface="Cambria Math" panose="02040503050406030204" pitchFamily="18" charset="0"/>
                      </a:rPr>
                      <m:t>=0.003</m:t>
                    </m:r>
                  </m:oMath>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301752" y="1645920"/>
                <a:ext cx="8759952" cy="3983398"/>
              </a:xfrm>
              <a:prstGeom prst="rect">
                <a:avLst/>
              </a:prstGeom>
              <a:blipFill>
                <a:blip r:embed="rId3"/>
                <a:stretch>
                  <a:fillRect l="-1113" t="-1072"/>
                </a:stretch>
              </a:blipFill>
            </p:spPr>
            <p:txBody>
              <a:bodyPr/>
              <a:lstStyle/>
              <a:p>
                <a:r>
                  <a:rPr lang="en-US">
                    <a:noFill/>
                  </a:rPr>
                  <a:t> </a:t>
                </a:r>
              </a:p>
            </p:txBody>
          </p:sp>
        </mc:Fallback>
      </mc:AlternateContent>
    </p:spTree>
    <p:extLst>
      <p:ext uri="{BB962C8B-B14F-4D97-AF65-F5344CB8AC3E}">
        <p14:creationId xmlns:p14="http://schemas.microsoft.com/office/powerpoint/2010/main" val="314424710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Case Study: What Is a Confidence Interval? 1</a:t>
            </a:r>
            <a:endParaRPr lang="en-US" sz="3600" dirty="0"/>
          </a:p>
        </p:txBody>
      </p:sp>
      <p:sp>
        <p:nvSpPr>
          <p:cNvPr id="8" name="Rectangle 7"/>
          <p:cNvSpPr/>
          <p:nvPr/>
        </p:nvSpPr>
        <p:spPr>
          <a:xfrm>
            <a:off x="457200" y="1645920"/>
            <a:ext cx="4754880" cy="4480560"/>
          </a:xfrm>
          <a:prstGeom prst="rect">
            <a:avLst/>
          </a:prstGeom>
        </p:spPr>
        <p:txBody>
          <a:bodyPr wrap="square">
            <a:spAutoFit/>
          </a:bodyPr>
          <a:lstStyle/>
          <a:p>
            <a:pPr fontAlgn="auto">
              <a:spcBef>
                <a:spcPts val="0"/>
              </a:spcBef>
              <a:spcAft>
                <a:spcPts val="0"/>
              </a:spcAft>
              <a:defRPr/>
            </a:pPr>
            <a:r>
              <a:rPr lang="en-US" sz="2600" dirty="0"/>
              <a:t>According to the Centers for Disease Control and Prevention (CDC), adults who engage in less than 30 minutes of moderate physical exercise per day should consume one and a half to two cups of fruits per day and two to three cups of vegetables per day. Are adults meeting these recommendations? </a:t>
            </a:r>
            <a:endParaRPr lang="en-US" sz="2600" dirty="0">
              <a:latin typeface="+mj-lt"/>
            </a:endParaRPr>
          </a:p>
        </p:txBody>
      </p:sp>
      <p:pic>
        <p:nvPicPr>
          <p:cNvPr id="1026" name="Picture 2" descr="Image of adults eating blueberries and other vegetab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4960" y="1554481"/>
            <a:ext cx="3017520" cy="47763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More on Graduation Plans (continued)</a:t>
            </a:r>
            <a:endParaRPr lang="en-US" sz="3600" dirty="0"/>
          </a:p>
        </p:txBody>
      </p:sp>
      <p:pic>
        <p:nvPicPr>
          <p:cNvPr id="4" name="Picture 3" descr="A normal distribution graph represents values of the sample proportion. The horizontal axis has values of the sample proportion ranging from 0.206 to 0.224 at intervals of 0.003. A bell curve is drawn. The text between 0.2097 and 0.2203 reads, 95 percent of all values of the sample proportion. Two perpendicular lines are drawn at 0.2097 and 0.2203.">
            <a:extLst>
              <a:ext uri="{FF2B5EF4-FFF2-40B4-BE49-F238E27FC236}">
                <a16:creationId xmlns:a16="http://schemas.microsoft.com/office/drawing/2014/main" xmlns="" id="{059755D4-9D29-42E2-A8DB-667AC82F35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477" y="2057400"/>
            <a:ext cx="6705045" cy="3748730"/>
          </a:xfrm>
          <a:prstGeom prst="rect">
            <a:avLst/>
          </a:prstGeom>
        </p:spPr>
      </p:pic>
    </p:spTree>
    <p:extLst>
      <p:ext uri="{BB962C8B-B14F-4D97-AF65-F5344CB8AC3E}">
        <p14:creationId xmlns:p14="http://schemas.microsoft.com/office/powerpoint/2010/main" val="6822420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Estimating with Confidence 7 </a:t>
            </a:r>
            <a:br>
              <a:rPr lang="en-US" sz="3600" b="1" dirty="0">
                <a:solidFill>
                  <a:schemeClr val="accent1"/>
                </a:solidFill>
              </a:rPr>
            </a:br>
            <a:endParaRPr lang="en-US" sz="3600" dirty="0"/>
          </a:p>
        </p:txBody>
      </p:sp>
      <mc:AlternateContent xmlns:mc="http://schemas.openxmlformats.org/markup-compatibility/2006" xmlns:a14="http://schemas.microsoft.com/office/drawing/2010/main">
        <mc:Choice Requires="a14">
          <p:sp>
            <p:nvSpPr>
              <p:cNvPr id="8" name="Rectangle 7"/>
              <p:cNvSpPr/>
              <p:nvPr/>
            </p:nvSpPr>
            <p:spPr>
              <a:xfrm>
                <a:off x="301752" y="1188720"/>
                <a:ext cx="8759952" cy="5243358"/>
              </a:xfrm>
              <a:prstGeom prst="rect">
                <a:avLst/>
              </a:prstGeom>
            </p:spPr>
            <p:txBody>
              <a:bodyPr wrap="square">
                <a:spAutoFit/>
              </a:bodyPr>
              <a:lstStyle/>
              <a:p>
                <a:pPr fontAlgn="auto">
                  <a:spcBef>
                    <a:spcPts val="0"/>
                  </a:spcBef>
                  <a:spcAft>
                    <a:spcPts val="0"/>
                  </a:spcAft>
                  <a:defRPr/>
                </a:pPr>
                <a:r>
                  <a:rPr lang="en-US" sz="2800" dirty="0"/>
                  <a:t>We see from the previous example, 95% of all samples produce an interval containing </a:t>
                </a:r>
                <a:r>
                  <a:rPr lang="en-US" sz="2800" i="1" dirty="0"/>
                  <a:t>p </a:t>
                </a:r>
                <a:r>
                  <a:rPr lang="en-US" sz="2800" dirty="0"/>
                  <a:t>within 2 standard errors. </a:t>
                </a:r>
              </a:p>
              <a:p>
                <a:pPr fontAlgn="auto">
                  <a:spcBef>
                    <a:spcPts val="0"/>
                  </a:spcBef>
                  <a:spcAft>
                    <a:spcPts val="0"/>
                  </a:spcAft>
                  <a:defRPr/>
                </a:pPr>
                <a:endParaRPr lang="en-US" sz="2800" dirty="0"/>
              </a:p>
              <a:p>
                <a:pPr fontAlgn="auto">
                  <a:spcBef>
                    <a:spcPts val="0"/>
                  </a:spcBef>
                  <a:spcAft>
                    <a:spcPts val="0"/>
                  </a:spcAft>
                  <a:defRPr/>
                </a:pPr>
                <a:r>
                  <a:rPr lang="en-US" sz="2800" dirty="0"/>
                  <a:t>For any value of </a:t>
                </a:r>
                <a:r>
                  <a:rPr lang="en-US" sz="2800" i="1" dirty="0"/>
                  <a:t>p</a:t>
                </a:r>
                <a:r>
                  <a:rPr lang="en-US" sz="2800" dirty="0"/>
                  <a:t>, the general fact is: When the population proportion has the value </a:t>
                </a:r>
                <a:r>
                  <a:rPr lang="en-US" sz="2800" i="1" dirty="0"/>
                  <a:t>p</a:t>
                </a:r>
                <a:r>
                  <a:rPr lang="en-US" sz="2800" dirty="0"/>
                  <a:t>, 95% of all samples catch </a:t>
                </a:r>
                <a:r>
                  <a:rPr lang="en-US" sz="2800" i="1" dirty="0"/>
                  <a:t>p</a:t>
                </a:r>
                <a:r>
                  <a:rPr lang="en-US" sz="2800" dirty="0"/>
                  <a:t> in the interval extending 2 standard errors on either side of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𝑝</m:t>
                        </m:r>
                      </m:e>
                    </m:acc>
                  </m:oMath>
                </a14:m>
                <a:r>
                  <a:rPr lang="en-US" sz="2800" dirty="0"/>
                  <a:t>. That’s the interval </a:t>
                </a:r>
              </a:p>
              <a:p>
                <a:pPr fontAlgn="auto">
                  <a:spcBef>
                    <a:spcPts val="0"/>
                  </a:spcBef>
                  <a:spcAft>
                    <a:spcPts val="0"/>
                  </a:spcAft>
                  <a:defRPr/>
                </a:pPr>
                <a:endParaRPr lang="en-US" sz="2800" dirty="0"/>
              </a:p>
              <a:p>
                <a:pPr fontAlgn="auto">
                  <a:spcBef>
                    <a:spcPts val="0"/>
                  </a:spcBef>
                  <a:spcAft>
                    <a:spcPts val="0"/>
                  </a:spcAft>
                  <a:defRPr/>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𝑝</m:t>
                          </m:r>
                        </m:e>
                      </m:acc>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2</m:t>
                      </m:r>
                      <m:rad>
                        <m:radPr>
                          <m:degHide m:val="on"/>
                          <m:ctrlPr>
                            <a:rPr lang="en-US" sz="2800" b="0" i="1" smtClean="0">
                              <a:latin typeface="Cambria Math" panose="02040503050406030204" pitchFamily="18" charset="0"/>
                              <a:ea typeface="Cambria Math" panose="02040503050406030204" pitchFamily="18" charset="0"/>
                            </a:rPr>
                          </m:ctrlPr>
                        </m:radPr>
                        <m:deg/>
                        <m:e>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𝑝</m:t>
                              </m:r>
                              <m:r>
                                <a:rPr lang="en-US" sz="2800" b="0" i="1" smtClean="0">
                                  <a:latin typeface="Cambria Math" panose="02040503050406030204" pitchFamily="18" charset="0"/>
                                  <a:ea typeface="Cambria Math" panose="02040503050406030204" pitchFamily="18" charset="0"/>
                                </a:rPr>
                                <m:t>(1−</m:t>
                              </m:r>
                              <m:r>
                                <a:rPr lang="en-US" sz="2800" b="0" i="1" smtClean="0">
                                  <a:latin typeface="Cambria Math" panose="02040503050406030204" pitchFamily="18" charset="0"/>
                                  <a:ea typeface="Cambria Math" panose="02040503050406030204" pitchFamily="18" charset="0"/>
                                </a:rPr>
                                <m:t>𝑝</m:t>
                              </m:r>
                              <m:r>
                                <a:rPr lang="en-US" sz="2800" b="0" i="1" smtClean="0">
                                  <a:latin typeface="Cambria Math" panose="02040503050406030204" pitchFamily="18" charset="0"/>
                                  <a:ea typeface="Cambria Math" panose="02040503050406030204" pitchFamily="18" charset="0"/>
                                </a:rPr>
                                <m:t>)</m:t>
                              </m:r>
                            </m:num>
                            <m:den>
                              <m:r>
                                <a:rPr lang="en-US" sz="2800" b="0" i="1" smtClean="0">
                                  <a:latin typeface="Cambria Math" panose="02040503050406030204" pitchFamily="18" charset="0"/>
                                  <a:ea typeface="Cambria Math" panose="02040503050406030204" pitchFamily="18" charset="0"/>
                                </a:rPr>
                                <m:t>𝑛</m:t>
                              </m:r>
                            </m:den>
                          </m:f>
                        </m:e>
                      </m:rad>
                    </m:oMath>
                  </m:oMathPara>
                </a14:m>
                <a:endParaRPr lang="en-US" sz="2800" dirty="0"/>
              </a:p>
            </p:txBody>
          </p:sp>
        </mc:Choice>
        <mc:Fallback xmlns="">
          <p:sp>
            <p:nvSpPr>
              <p:cNvPr id="8" name="Rectangle 7"/>
              <p:cNvSpPr>
                <a:spLocks noRot="1" noChangeAspect="1" noMove="1" noResize="1" noEditPoints="1" noAdjustHandles="1" noChangeArrowheads="1" noChangeShapeType="1" noTextEdit="1"/>
              </p:cNvSpPr>
              <p:nvPr/>
            </p:nvSpPr>
            <p:spPr>
              <a:xfrm>
                <a:off x="301752" y="1188720"/>
                <a:ext cx="8759952" cy="5243358"/>
              </a:xfrm>
              <a:prstGeom prst="rect">
                <a:avLst/>
              </a:prstGeom>
              <a:blipFill rotWithShape="0">
                <a:blip r:embed="rId3"/>
                <a:stretch>
                  <a:fillRect l="-1461" t="-1163"/>
                </a:stretch>
              </a:blipFill>
            </p:spPr>
            <p:txBody>
              <a:bodyPr/>
              <a:lstStyle/>
              <a:p>
                <a:r>
                  <a:rPr lang="en-US">
                    <a:noFill/>
                  </a:rPr>
                  <a:t> </a:t>
                </a:r>
              </a:p>
            </p:txBody>
          </p:sp>
        </mc:Fallback>
      </mc:AlternateContent>
    </p:spTree>
    <p:extLst>
      <p:ext uri="{BB962C8B-B14F-4D97-AF65-F5344CB8AC3E}">
        <p14:creationId xmlns:p14="http://schemas.microsoft.com/office/powerpoint/2010/main" val="255642501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Estimating with Confidence 8</a:t>
            </a:r>
            <a:br>
              <a:rPr lang="en-US" sz="3600" b="1" dirty="0">
                <a:solidFill>
                  <a:schemeClr val="accent1"/>
                </a:solidFill>
              </a:rPr>
            </a:br>
            <a:endParaRPr lang="en-US" sz="3600" dirty="0"/>
          </a:p>
        </p:txBody>
      </p:sp>
      <mc:AlternateContent xmlns:mc="http://schemas.openxmlformats.org/markup-compatibility/2006" xmlns:a14="http://schemas.microsoft.com/office/drawing/2010/main">
        <mc:Choice Requires="a14">
          <p:sp>
            <p:nvSpPr>
              <p:cNvPr id="8" name="Rectangle 7"/>
              <p:cNvSpPr/>
              <p:nvPr/>
            </p:nvSpPr>
            <p:spPr>
              <a:xfrm>
                <a:off x="301752" y="1097280"/>
                <a:ext cx="8759952" cy="5428024"/>
              </a:xfrm>
              <a:prstGeom prst="rect">
                <a:avLst/>
              </a:prstGeom>
            </p:spPr>
            <p:txBody>
              <a:bodyPr wrap="square">
                <a:spAutoFit/>
              </a:bodyPr>
              <a:lstStyle/>
              <a:p>
                <a:pPr fontAlgn="auto">
                  <a:spcBef>
                    <a:spcPts val="0"/>
                  </a:spcBef>
                  <a:spcAft>
                    <a:spcPts val="0"/>
                  </a:spcAft>
                  <a:defRPr/>
                </a:pPr>
                <a:r>
                  <a:rPr lang="en-US" sz="2800" dirty="0"/>
                  <a:t>Is this the interval we want? Not quite! We don’t know </a:t>
                </a:r>
                <a:r>
                  <a:rPr lang="en-US" sz="2800" i="1" dirty="0"/>
                  <a:t>p</a:t>
                </a:r>
                <a:r>
                  <a:rPr lang="en-US" sz="2800" dirty="0"/>
                  <a:t> to substitute into the standard error formula, so we’ll use the best guess for it,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𝑝</m:t>
                        </m:r>
                      </m:e>
                    </m:acc>
                  </m:oMath>
                </a14:m>
                <a:r>
                  <a:rPr lang="en-US" sz="2800" dirty="0"/>
                  <a:t> instead.</a:t>
                </a:r>
              </a:p>
              <a:p>
                <a:pPr fontAlgn="auto">
                  <a:spcBef>
                    <a:spcPts val="0"/>
                  </a:spcBef>
                  <a:spcAft>
                    <a:spcPts val="0"/>
                  </a:spcAft>
                  <a:defRPr/>
                </a:pPr>
                <a:endParaRPr lang="en-US" sz="2800" dirty="0"/>
              </a:p>
              <a:p>
                <a:pPr fontAlgn="auto">
                  <a:spcBef>
                    <a:spcPts val="0"/>
                  </a:spcBef>
                  <a:spcAft>
                    <a:spcPts val="0"/>
                  </a:spcAft>
                  <a:defRPr/>
                </a:pPr>
                <a:r>
                  <a:rPr lang="en-US" sz="2800" dirty="0"/>
                  <a:t>Choose a simple random sample (SRS) of size </a:t>
                </a:r>
                <a:r>
                  <a:rPr lang="en-US" sz="2800" i="1" dirty="0"/>
                  <a:t>n</a:t>
                </a:r>
                <a:r>
                  <a:rPr lang="en-US" sz="2800" dirty="0"/>
                  <a:t> from a large population that contains an unknown proportion </a:t>
                </a:r>
                <a:r>
                  <a:rPr lang="en-US" sz="2800" i="1" dirty="0"/>
                  <a:t>p</a:t>
                </a:r>
                <a:r>
                  <a:rPr lang="en-US" sz="2800" dirty="0"/>
                  <a:t> of successes. Call the proportion of successes in this sample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𝑝</m:t>
                        </m:r>
                      </m:e>
                    </m:acc>
                  </m:oMath>
                </a14:m>
                <a:r>
                  <a:rPr lang="en-US" sz="2800" dirty="0"/>
                  <a:t>. An approximate </a:t>
                </a:r>
                <a:r>
                  <a:rPr lang="en-US" sz="2800" b="1" dirty="0">
                    <a:solidFill>
                      <a:srgbClr val="8B0000"/>
                    </a:solidFill>
                  </a:rPr>
                  <a:t>95% confidence interval </a:t>
                </a:r>
                <a:r>
                  <a:rPr lang="en-US" sz="2800" dirty="0"/>
                  <a:t>for the parameter </a:t>
                </a:r>
                <a:r>
                  <a:rPr lang="en-US" sz="2800" i="1" dirty="0"/>
                  <a:t>p</a:t>
                </a:r>
                <a:r>
                  <a:rPr lang="en-US" sz="2800" dirty="0"/>
                  <a:t> is</a:t>
                </a:r>
              </a:p>
              <a:p>
                <a:pPr fontAlgn="auto">
                  <a:spcBef>
                    <a:spcPts val="0"/>
                  </a:spcBef>
                  <a:spcAft>
                    <a:spcPts val="0"/>
                  </a:spcAft>
                  <a:defRPr/>
                </a:pPr>
                <a:endParaRPr lang="en-US" sz="1200" dirty="0"/>
              </a:p>
              <a:p>
                <a:pPr fontAlgn="auto">
                  <a:spcBef>
                    <a:spcPts val="0"/>
                  </a:spcBef>
                  <a:spcAft>
                    <a:spcPts val="0"/>
                  </a:spcAft>
                  <a:defRPr/>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𝑝</m:t>
                          </m:r>
                        </m:e>
                      </m:acc>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2</m:t>
                      </m:r>
                      <m:rad>
                        <m:radPr>
                          <m:degHide m:val="on"/>
                          <m:ctrlPr>
                            <a:rPr lang="en-US" sz="2800" b="0" i="1" smtClean="0">
                              <a:latin typeface="Cambria Math" panose="02040503050406030204" pitchFamily="18" charset="0"/>
                              <a:ea typeface="Cambria Math" panose="02040503050406030204" pitchFamily="18" charset="0"/>
                            </a:rPr>
                          </m:ctrlPr>
                        </m:radPr>
                        <m:deg/>
                        <m:e>
                          <m:f>
                            <m:fPr>
                              <m:ctrlPr>
                                <a:rPr lang="en-US" sz="2800" b="0" i="1" smtClean="0">
                                  <a:latin typeface="Cambria Math" panose="02040503050406030204" pitchFamily="18" charset="0"/>
                                  <a:ea typeface="Cambria Math" panose="02040503050406030204" pitchFamily="18" charset="0"/>
                                </a:rPr>
                              </m:ctrlPr>
                            </m:fPr>
                            <m:num>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𝑝</m:t>
                                  </m:r>
                                </m:e>
                              </m:acc>
                              <m:r>
                                <a:rPr lang="en-US" sz="2800" b="0" i="1" smtClean="0">
                                  <a:latin typeface="Cambria Math" panose="02040503050406030204" pitchFamily="18" charset="0"/>
                                  <a:ea typeface="Cambria Math" panose="02040503050406030204" pitchFamily="18" charset="0"/>
                                </a:rPr>
                                <m:t>(1−</m:t>
                              </m:r>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𝑝</m:t>
                                  </m:r>
                                </m:e>
                              </m:acc>
                              <m:r>
                                <a:rPr lang="en-US" sz="2800" b="0" i="1" smtClean="0">
                                  <a:latin typeface="Cambria Math" panose="02040503050406030204" pitchFamily="18" charset="0"/>
                                  <a:ea typeface="Cambria Math" panose="02040503050406030204" pitchFamily="18" charset="0"/>
                                </a:rPr>
                                <m:t>)</m:t>
                              </m:r>
                            </m:num>
                            <m:den>
                              <m:r>
                                <a:rPr lang="en-US" sz="2800" b="0" i="1" smtClean="0">
                                  <a:latin typeface="Cambria Math" panose="02040503050406030204" pitchFamily="18" charset="0"/>
                                  <a:ea typeface="Cambria Math" panose="02040503050406030204" pitchFamily="18" charset="0"/>
                                </a:rPr>
                                <m:t>𝑛</m:t>
                              </m:r>
                            </m:den>
                          </m:f>
                        </m:e>
                      </m:rad>
                    </m:oMath>
                  </m:oMathPara>
                </a14:m>
                <a:endParaRPr lang="en-US" sz="2800" dirty="0"/>
              </a:p>
            </p:txBody>
          </p:sp>
        </mc:Choice>
        <mc:Fallback xmlns="">
          <p:sp>
            <p:nvSpPr>
              <p:cNvPr id="8" name="Rectangle 7"/>
              <p:cNvSpPr>
                <a:spLocks noRot="1" noChangeAspect="1" noMove="1" noResize="1" noEditPoints="1" noAdjustHandles="1" noChangeArrowheads="1" noChangeShapeType="1" noTextEdit="1"/>
              </p:cNvSpPr>
              <p:nvPr/>
            </p:nvSpPr>
            <p:spPr>
              <a:xfrm>
                <a:off x="301752" y="1097280"/>
                <a:ext cx="8759952" cy="5428024"/>
              </a:xfrm>
              <a:prstGeom prst="rect">
                <a:avLst/>
              </a:prstGeom>
              <a:blipFill>
                <a:blip r:embed="rId3"/>
                <a:stretch>
                  <a:fillRect l="-1461" t="-1124" r="-1809"/>
                </a:stretch>
              </a:blipFill>
            </p:spPr>
            <p:txBody>
              <a:bodyPr/>
              <a:lstStyle/>
              <a:p>
                <a:r>
                  <a:rPr lang="en-US">
                    <a:noFill/>
                  </a:rPr>
                  <a:t> </a:t>
                </a:r>
              </a:p>
            </p:txBody>
          </p:sp>
        </mc:Fallback>
      </mc:AlternateContent>
    </p:spTree>
    <p:extLst>
      <p:ext uri="{BB962C8B-B14F-4D97-AF65-F5344CB8AC3E}">
        <p14:creationId xmlns:p14="http://schemas.microsoft.com/office/powerpoint/2010/main" val="329592594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A Confidence Interval for Graduation Plans</a:t>
            </a:r>
            <a:endParaRPr lang="en-US" sz="3600" dirty="0"/>
          </a:p>
        </p:txBody>
      </p:sp>
      <mc:AlternateContent xmlns:mc="http://schemas.openxmlformats.org/markup-compatibility/2006" xmlns:a14="http://schemas.microsoft.com/office/drawing/2010/main">
        <mc:Choice Requires="a14">
          <p:sp>
            <p:nvSpPr>
              <p:cNvPr id="8" name="Rectangle 7"/>
              <p:cNvSpPr/>
              <p:nvPr/>
            </p:nvSpPr>
            <p:spPr>
              <a:xfrm>
                <a:off x="301752" y="1554480"/>
                <a:ext cx="8759952" cy="4862228"/>
              </a:xfrm>
              <a:prstGeom prst="rect">
                <a:avLst/>
              </a:prstGeom>
            </p:spPr>
            <p:txBody>
              <a:bodyPr wrap="square">
                <a:spAutoFit/>
              </a:bodyPr>
              <a:lstStyle/>
              <a:p>
                <a:pPr fontAlgn="auto">
                  <a:spcBef>
                    <a:spcPts val="0"/>
                  </a:spcBef>
                  <a:spcAft>
                    <a:spcPts val="0"/>
                  </a:spcAft>
                  <a:defRPr/>
                </a:pPr>
                <a:r>
                  <a:rPr lang="en-US" sz="2800" dirty="0"/>
                  <a:t>The sample of 23,915 college seniors found that 5038 planned to go to graduate or professional school, a sample proportion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𝑝</m:t>
                        </m:r>
                      </m:e>
                    </m:acc>
                  </m:oMath>
                </a14:m>
                <a:r>
                  <a:rPr lang="en-US" sz="2800" dirty="0"/>
                  <a:t> = 0.211. The 95% confidence interval for the proportion of all college seniors from the United States and Canada who plan to go to graduate or professional school is </a:t>
                </a:r>
                <a:endParaRPr lang="en-US" sz="2800" dirty="0" smtClean="0"/>
              </a:p>
              <a:p>
                <a:pPr fontAlgn="auto">
                  <a:spcBef>
                    <a:spcPts val="0"/>
                  </a:spcBef>
                  <a:spcAft>
                    <a:spcPts val="0"/>
                  </a:spcAft>
                  <a:defRPr/>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𝑝</m:t>
                          </m:r>
                        </m:e>
                      </m:acc>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2</m:t>
                      </m:r>
                      <m:rad>
                        <m:radPr>
                          <m:degHide m:val="on"/>
                          <m:ctrlPr>
                            <a:rPr lang="en-US" sz="2800" b="0" i="1" smtClean="0">
                              <a:latin typeface="Cambria Math" panose="02040503050406030204" pitchFamily="18" charset="0"/>
                              <a:ea typeface="Cambria Math" panose="02040503050406030204" pitchFamily="18" charset="0"/>
                            </a:rPr>
                          </m:ctrlPr>
                        </m:radPr>
                        <m:deg/>
                        <m:e>
                          <m:f>
                            <m:fPr>
                              <m:ctrlPr>
                                <a:rPr lang="en-US" sz="2800" b="0" i="1" smtClean="0">
                                  <a:latin typeface="Cambria Math" panose="02040503050406030204" pitchFamily="18" charset="0"/>
                                  <a:ea typeface="Cambria Math" panose="02040503050406030204" pitchFamily="18" charset="0"/>
                                </a:rPr>
                              </m:ctrlPr>
                            </m:fPr>
                            <m:num>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𝑝</m:t>
                                  </m:r>
                                </m:e>
                              </m:acc>
                              <m:r>
                                <a:rPr lang="en-US" sz="2800" b="0" i="1" smtClean="0">
                                  <a:latin typeface="Cambria Math" panose="02040503050406030204" pitchFamily="18" charset="0"/>
                                  <a:ea typeface="Cambria Math" panose="02040503050406030204" pitchFamily="18" charset="0"/>
                                </a:rPr>
                                <m:t>(1−</m:t>
                              </m:r>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𝑝</m:t>
                                  </m:r>
                                </m:e>
                              </m:acc>
                              <m:r>
                                <a:rPr lang="en-US" sz="2800" b="0" i="1" smtClean="0">
                                  <a:latin typeface="Cambria Math" panose="02040503050406030204" pitchFamily="18" charset="0"/>
                                  <a:ea typeface="Cambria Math" panose="02040503050406030204" pitchFamily="18" charset="0"/>
                                </a:rPr>
                                <m:t>)</m:t>
                              </m:r>
                            </m:num>
                            <m:den>
                              <m:r>
                                <a:rPr lang="en-US" sz="2800" b="0" i="1" smtClean="0">
                                  <a:latin typeface="Cambria Math" panose="02040503050406030204" pitchFamily="18" charset="0"/>
                                  <a:ea typeface="Cambria Math" panose="02040503050406030204" pitchFamily="18" charset="0"/>
                                </a:rPr>
                                <m:t>𝑛</m:t>
                              </m:r>
                            </m:den>
                          </m:f>
                        </m:e>
                      </m:rad>
                      <m:r>
                        <a:rPr lang="en-US" sz="2800" dirty="0">
                          <a:latin typeface="Cambria Math" panose="02040503050406030204" pitchFamily="18" charset="0"/>
                        </a:rPr>
                        <m:t>→</m:t>
                      </m:r>
                      <m:r>
                        <a:rPr lang="en-US" sz="2800" b="0" i="0" dirty="0" smtClean="0">
                          <a:latin typeface="Cambria Math" panose="02040503050406030204" pitchFamily="18" charset="0"/>
                        </a:rPr>
                        <m:t>0.211</m:t>
                      </m:r>
                      <m:r>
                        <a:rPr lang="en-US" sz="2800" i="1">
                          <a:latin typeface="Cambria Math" panose="02040503050406030204" pitchFamily="18" charset="0"/>
                          <a:ea typeface="Cambria Math" panose="02040503050406030204" pitchFamily="18" charset="0"/>
                        </a:rPr>
                        <m:t>±2</m:t>
                      </m:r>
                      <m:rad>
                        <m:radPr>
                          <m:degHide m:val="on"/>
                          <m:ctrlPr>
                            <a:rPr lang="en-US" sz="2800" i="1">
                              <a:latin typeface="Cambria Math" panose="02040503050406030204" pitchFamily="18" charset="0"/>
                              <a:ea typeface="Cambria Math" panose="02040503050406030204" pitchFamily="18" charset="0"/>
                            </a:rPr>
                          </m:ctrlPr>
                        </m:radPr>
                        <m:deg/>
                        <m:e>
                          <m:f>
                            <m:fPr>
                              <m:ctrlPr>
                                <a:rPr lang="en-US" sz="2800" i="1">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0.211</m:t>
                              </m:r>
                              <m:r>
                                <a:rPr lang="en-US" sz="2800" i="1" smtClean="0">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(1−</m:t>
                              </m:r>
                              <m:r>
                                <a:rPr lang="en-US" sz="2800" b="0" i="1" smtClean="0">
                                  <a:latin typeface="Cambria Math" panose="02040503050406030204" pitchFamily="18" charset="0"/>
                                  <a:ea typeface="Cambria Math" panose="02040503050406030204" pitchFamily="18" charset="0"/>
                                </a:rPr>
                                <m:t>0.211</m:t>
                              </m:r>
                              <m:r>
                                <a:rPr lang="en-US" sz="2800" i="1">
                                  <a:latin typeface="Cambria Math" panose="02040503050406030204" pitchFamily="18" charset="0"/>
                                  <a:ea typeface="Cambria Math" panose="02040503050406030204" pitchFamily="18" charset="0"/>
                                </a:rPr>
                                <m:t>)</m:t>
                              </m:r>
                            </m:num>
                            <m:den>
                              <m:r>
                                <a:rPr lang="en-US" sz="2800" b="0" i="1" smtClean="0">
                                  <a:latin typeface="Cambria Math" panose="02040503050406030204" pitchFamily="18" charset="0"/>
                                  <a:ea typeface="Cambria Math" panose="02040503050406030204" pitchFamily="18" charset="0"/>
                                </a:rPr>
                                <m:t>23,915</m:t>
                              </m:r>
                            </m:den>
                          </m:f>
                        </m:e>
                      </m:rad>
                    </m:oMath>
                  </m:oMathPara>
                </a14:m>
                <a:endParaRPr lang="en-US" sz="2800" dirty="0"/>
              </a:p>
              <a:p>
                <a:pPr fontAlgn="auto">
                  <a:spcBef>
                    <a:spcPts val="0"/>
                  </a:spcBef>
                  <a:spcAft>
                    <a:spcPts val="0"/>
                  </a:spcAft>
                  <a:defRPr/>
                </a:pPr>
                <a:endParaRPr lang="en-US" sz="2800" dirty="0" smtClean="0"/>
              </a:p>
              <a:p>
                <a:pPr fontAlgn="auto">
                  <a:spcBef>
                    <a:spcPts val="0"/>
                  </a:spcBef>
                  <a:spcAft>
                    <a:spcPts val="0"/>
                  </a:spcAft>
                  <a:defRPr/>
                </a:pPr>
                <a:r>
                  <a:rPr lang="en-US" sz="2800" dirty="0" smtClean="0"/>
                  <a:t>= 0.2057 to 0.2163</a:t>
                </a:r>
                <a:endParaRPr lang="en-US" sz="2800" dirty="0"/>
              </a:p>
            </p:txBody>
          </p:sp>
        </mc:Choice>
        <mc:Fallback xmlns="">
          <p:sp>
            <p:nvSpPr>
              <p:cNvPr id="8" name="Rectangle 7"/>
              <p:cNvSpPr>
                <a:spLocks noRot="1" noChangeAspect="1" noMove="1" noResize="1" noEditPoints="1" noAdjustHandles="1" noChangeArrowheads="1" noChangeShapeType="1" noTextEdit="1"/>
              </p:cNvSpPr>
              <p:nvPr/>
            </p:nvSpPr>
            <p:spPr>
              <a:xfrm>
                <a:off x="301752" y="1554480"/>
                <a:ext cx="8759952" cy="4862228"/>
              </a:xfrm>
              <a:prstGeom prst="rect">
                <a:avLst/>
              </a:prstGeom>
              <a:blipFill>
                <a:blip r:embed="rId3"/>
                <a:stretch>
                  <a:fillRect l="-1461" t="-1253" r="-1601" b="-1880"/>
                </a:stretch>
              </a:blipFill>
            </p:spPr>
            <p:txBody>
              <a:bodyPr/>
              <a:lstStyle/>
              <a:p>
                <a:r>
                  <a:rPr lang="en-US">
                    <a:noFill/>
                  </a:rPr>
                  <a:t> </a:t>
                </a:r>
              </a:p>
            </p:txBody>
          </p:sp>
        </mc:Fallback>
      </mc:AlternateContent>
    </p:spTree>
    <p:extLst>
      <p:ext uri="{BB962C8B-B14F-4D97-AF65-F5344CB8AC3E}">
        <p14:creationId xmlns:p14="http://schemas.microsoft.com/office/powerpoint/2010/main" val="387094688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A Confidence Interval for Graduation Plans (continued)</a:t>
            </a:r>
            <a:endParaRPr lang="en-US" sz="3600" dirty="0"/>
          </a:p>
        </p:txBody>
      </p:sp>
      <p:sp>
        <p:nvSpPr>
          <p:cNvPr id="8" name="Rectangle 7"/>
          <p:cNvSpPr/>
          <p:nvPr/>
        </p:nvSpPr>
        <p:spPr>
          <a:xfrm>
            <a:off x="301752" y="1554480"/>
            <a:ext cx="8759952" cy="3539430"/>
          </a:xfrm>
          <a:prstGeom prst="rect">
            <a:avLst/>
          </a:prstGeom>
        </p:spPr>
        <p:txBody>
          <a:bodyPr wrap="square">
            <a:spAutoFit/>
          </a:bodyPr>
          <a:lstStyle/>
          <a:p>
            <a:pPr fontAlgn="auto">
              <a:spcBef>
                <a:spcPts val="0"/>
              </a:spcBef>
              <a:spcAft>
                <a:spcPts val="0"/>
              </a:spcAft>
              <a:defRPr/>
            </a:pPr>
            <a:r>
              <a:rPr lang="en-US" sz="2800" dirty="0"/>
              <a:t>Interpret this result as follows: We got this interval by using a recipe that catches the true unknown population proportion in 95% of all samples. </a:t>
            </a:r>
          </a:p>
          <a:p>
            <a:pPr fontAlgn="auto">
              <a:spcBef>
                <a:spcPts val="0"/>
              </a:spcBef>
              <a:spcAft>
                <a:spcPts val="0"/>
              </a:spcAft>
              <a:defRPr/>
            </a:pPr>
            <a:endParaRPr lang="en-US" sz="2800" dirty="0">
              <a:highlight>
                <a:srgbClr val="FFFF00"/>
              </a:highlight>
            </a:endParaRPr>
          </a:p>
          <a:p>
            <a:pPr fontAlgn="auto">
              <a:spcBef>
                <a:spcPts val="0"/>
              </a:spcBef>
              <a:spcAft>
                <a:spcPts val="0"/>
              </a:spcAft>
              <a:defRPr/>
            </a:pPr>
            <a:r>
              <a:rPr lang="en-US" sz="2800" dirty="0"/>
              <a:t>The shorthand is that we are 95% confident that between 20.57% and 21.63% of all college seniors in the United States and Canada plan to go to graduate or professional school.</a:t>
            </a:r>
          </a:p>
        </p:txBody>
      </p:sp>
    </p:spTree>
    <p:extLst>
      <p:ext uri="{BB962C8B-B14F-4D97-AF65-F5344CB8AC3E}">
        <p14:creationId xmlns:p14="http://schemas.microsoft.com/office/powerpoint/2010/main" val="220008021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Understanding Confidence </a:t>
            </a:r>
            <a:br>
              <a:rPr lang="en-US" sz="3600" b="1" dirty="0">
                <a:solidFill>
                  <a:schemeClr val="accent1"/>
                </a:solidFill>
              </a:rPr>
            </a:br>
            <a:r>
              <a:rPr lang="en-US" sz="3600" b="1" dirty="0">
                <a:solidFill>
                  <a:schemeClr val="accent1"/>
                </a:solidFill>
              </a:rPr>
              <a:t>Intervals 1</a:t>
            </a:r>
            <a:endParaRPr lang="en-US" sz="3600" dirty="0"/>
          </a:p>
        </p:txBody>
      </p:sp>
      <mc:AlternateContent xmlns:mc="http://schemas.openxmlformats.org/markup-compatibility/2006" xmlns:a14="http://schemas.microsoft.com/office/drawing/2010/main">
        <mc:Choice Requires="a14">
          <p:sp>
            <p:nvSpPr>
              <p:cNvPr id="8" name="Rectangle 7"/>
              <p:cNvSpPr/>
              <p:nvPr/>
            </p:nvSpPr>
            <p:spPr>
              <a:xfrm>
                <a:off x="304800" y="1737360"/>
                <a:ext cx="8759952" cy="3785652"/>
              </a:xfrm>
              <a:prstGeom prst="rect">
                <a:avLst/>
              </a:prstGeom>
            </p:spPr>
            <p:txBody>
              <a:bodyPr wrap="square">
                <a:spAutoFit/>
              </a:bodyPr>
              <a:lstStyle/>
              <a:p>
                <a:pPr fontAlgn="auto">
                  <a:spcBef>
                    <a:spcPts val="0"/>
                  </a:spcBef>
                  <a:spcAft>
                    <a:spcPts val="0"/>
                  </a:spcAft>
                  <a:defRPr/>
                </a:pPr>
                <a:r>
                  <a:rPr lang="en-US" sz="2400" dirty="0"/>
                  <a:t>Our 95% confidence interval for a population proportion has the familiar form estimate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t> margin of error. </a:t>
                </a:r>
              </a:p>
              <a:p>
                <a:pPr fontAlgn="auto">
                  <a:spcBef>
                    <a:spcPts val="0"/>
                  </a:spcBef>
                  <a:spcAft>
                    <a:spcPts val="0"/>
                  </a:spcAft>
                  <a:defRPr/>
                </a:pPr>
                <a:endParaRPr lang="en-US" sz="2400" dirty="0"/>
              </a:p>
              <a:p>
                <a:pPr fontAlgn="auto">
                  <a:spcBef>
                    <a:spcPts val="0"/>
                  </a:spcBef>
                  <a:spcAft>
                    <a:spcPts val="0"/>
                  </a:spcAft>
                  <a:defRPr/>
                </a:pPr>
                <a:r>
                  <a:rPr lang="en-US" sz="2400" dirty="0"/>
                  <a:t>News reports of sample surveys, for example, usually give the estimate and the margin of error separately: “A new Gallup Poll shows that 65% of women favor new laws restricting guns. The margin of error is plus or minus four percentage points.’’ </a:t>
                </a:r>
              </a:p>
              <a:p>
                <a:pPr fontAlgn="auto">
                  <a:spcBef>
                    <a:spcPts val="0"/>
                  </a:spcBef>
                  <a:spcAft>
                    <a:spcPts val="0"/>
                  </a:spcAft>
                  <a:defRPr/>
                </a:pPr>
                <a:endParaRPr lang="en-US" sz="2400" dirty="0"/>
              </a:p>
              <a:p>
                <a:pPr fontAlgn="auto">
                  <a:spcBef>
                    <a:spcPts val="0"/>
                  </a:spcBef>
                  <a:spcAft>
                    <a:spcPts val="0"/>
                  </a:spcAft>
                  <a:defRPr/>
                </a:pPr>
                <a:r>
                  <a:rPr lang="en-US" sz="2400" dirty="0"/>
                  <a:t>News reports usually leave out the level of confidence, although it is almost always 95%. </a:t>
                </a:r>
              </a:p>
            </p:txBody>
          </p:sp>
        </mc:Choice>
        <mc:Fallback xmlns="">
          <p:sp>
            <p:nvSpPr>
              <p:cNvPr id="8" name="Rectangle 7"/>
              <p:cNvSpPr>
                <a:spLocks noRot="1" noChangeAspect="1" noMove="1" noResize="1" noEditPoints="1" noAdjustHandles="1" noChangeArrowheads="1" noChangeShapeType="1" noTextEdit="1"/>
              </p:cNvSpPr>
              <p:nvPr/>
            </p:nvSpPr>
            <p:spPr>
              <a:xfrm>
                <a:off x="304800" y="1737360"/>
                <a:ext cx="8759952" cy="3785652"/>
              </a:xfrm>
              <a:prstGeom prst="rect">
                <a:avLst/>
              </a:prstGeom>
              <a:blipFill rotWithShape="0">
                <a:blip r:embed="rId3"/>
                <a:stretch>
                  <a:fillRect l="-1044" t="-1127" r="-1809" b="-2899"/>
                </a:stretch>
              </a:blipFill>
            </p:spPr>
            <p:txBody>
              <a:bodyPr/>
              <a:lstStyle/>
              <a:p>
                <a:r>
                  <a:rPr lang="en-US">
                    <a:noFill/>
                  </a:rPr>
                  <a:t> </a:t>
                </a:r>
              </a:p>
            </p:txBody>
          </p:sp>
        </mc:Fallback>
      </mc:AlternateContent>
    </p:spTree>
    <p:extLst>
      <p:ext uri="{BB962C8B-B14F-4D97-AF65-F5344CB8AC3E}">
        <p14:creationId xmlns:p14="http://schemas.microsoft.com/office/powerpoint/2010/main" val="105749714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Understanding Confidence </a:t>
            </a:r>
            <a:br>
              <a:rPr lang="en-US" sz="3600" b="1" dirty="0">
                <a:solidFill>
                  <a:schemeClr val="accent1"/>
                </a:solidFill>
              </a:rPr>
            </a:br>
            <a:r>
              <a:rPr lang="en-US" sz="3600" b="1" dirty="0">
                <a:solidFill>
                  <a:schemeClr val="accent1"/>
                </a:solidFill>
              </a:rPr>
              <a:t>Intervals 2</a:t>
            </a:r>
            <a:endParaRPr lang="en-US" sz="3600" dirty="0"/>
          </a:p>
        </p:txBody>
      </p:sp>
      <p:sp>
        <p:nvSpPr>
          <p:cNvPr id="8" name="Rectangle 7"/>
          <p:cNvSpPr/>
          <p:nvPr/>
        </p:nvSpPr>
        <p:spPr>
          <a:xfrm>
            <a:off x="301752" y="1737360"/>
            <a:ext cx="8759952" cy="3539430"/>
          </a:xfrm>
          <a:prstGeom prst="rect">
            <a:avLst/>
          </a:prstGeom>
        </p:spPr>
        <p:txBody>
          <a:bodyPr wrap="square">
            <a:spAutoFit/>
          </a:bodyPr>
          <a:lstStyle/>
          <a:p>
            <a:pPr fontAlgn="auto">
              <a:spcBef>
                <a:spcPts val="0"/>
              </a:spcBef>
              <a:spcAft>
                <a:spcPts val="0"/>
              </a:spcAft>
              <a:defRPr/>
            </a:pPr>
            <a:r>
              <a:rPr lang="en-US" sz="2800" dirty="0"/>
              <a:t>The next time you hear a report about the result of a sample survey, consider the following. </a:t>
            </a:r>
          </a:p>
          <a:p>
            <a:pPr fontAlgn="auto">
              <a:spcBef>
                <a:spcPts val="0"/>
              </a:spcBef>
              <a:spcAft>
                <a:spcPts val="0"/>
              </a:spcAft>
              <a:defRPr/>
            </a:pPr>
            <a:endParaRPr lang="en-US" sz="2800" dirty="0"/>
          </a:p>
          <a:p>
            <a:pPr fontAlgn="auto">
              <a:spcBef>
                <a:spcPts val="0"/>
              </a:spcBef>
              <a:spcAft>
                <a:spcPts val="0"/>
              </a:spcAft>
              <a:defRPr/>
            </a:pPr>
            <a:r>
              <a:rPr lang="en-US" sz="2800" dirty="0"/>
              <a:t>If most confidence intervals reported in the media have a 95% level of confidence, then in about 1 in 20 poll results that you hear about, the confidence interval does not contain the true proportion. </a:t>
            </a:r>
          </a:p>
          <a:p>
            <a:pPr fontAlgn="auto">
              <a:spcBef>
                <a:spcPts val="0"/>
              </a:spcBef>
              <a:spcAft>
                <a:spcPts val="0"/>
              </a:spcAft>
              <a:defRPr/>
            </a:pPr>
            <a:endParaRPr lang="en-US" sz="2800" dirty="0"/>
          </a:p>
        </p:txBody>
      </p:sp>
    </p:spTree>
    <p:extLst>
      <p:ext uri="{BB962C8B-B14F-4D97-AF65-F5344CB8AC3E}">
        <p14:creationId xmlns:p14="http://schemas.microsoft.com/office/powerpoint/2010/main" val="244743277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Understanding Confidence </a:t>
            </a:r>
            <a:br>
              <a:rPr lang="en-US" sz="3600" b="1" dirty="0">
                <a:solidFill>
                  <a:schemeClr val="accent1"/>
                </a:solidFill>
              </a:rPr>
            </a:br>
            <a:r>
              <a:rPr lang="en-US" sz="3600" b="1" dirty="0">
                <a:solidFill>
                  <a:schemeClr val="accent1"/>
                </a:solidFill>
              </a:rPr>
              <a:t>Intervals 3</a:t>
            </a:r>
            <a:endParaRPr lang="en-US" sz="3600" dirty="0"/>
          </a:p>
        </p:txBody>
      </p:sp>
      <p:sp>
        <p:nvSpPr>
          <p:cNvPr id="8" name="Rectangle 7"/>
          <p:cNvSpPr/>
          <p:nvPr/>
        </p:nvSpPr>
        <p:spPr>
          <a:xfrm>
            <a:off x="301752" y="1645920"/>
            <a:ext cx="8759952" cy="4524315"/>
          </a:xfrm>
          <a:prstGeom prst="rect">
            <a:avLst/>
          </a:prstGeom>
        </p:spPr>
        <p:txBody>
          <a:bodyPr wrap="square">
            <a:spAutoFit/>
          </a:bodyPr>
          <a:lstStyle/>
          <a:p>
            <a:pPr fontAlgn="auto">
              <a:spcBef>
                <a:spcPts val="0"/>
              </a:spcBef>
              <a:spcAft>
                <a:spcPts val="0"/>
              </a:spcAft>
              <a:defRPr/>
            </a:pPr>
            <a:r>
              <a:rPr lang="en-US" sz="2400" dirty="0"/>
              <a:t>A </a:t>
            </a:r>
            <a:r>
              <a:rPr lang="en-US" sz="2400" b="1" dirty="0">
                <a:solidFill>
                  <a:srgbClr val="8B0000"/>
                </a:solidFill>
              </a:rPr>
              <a:t>level C confidence interval </a:t>
            </a:r>
            <a:r>
              <a:rPr lang="en-US" sz="2400" dirty="0"/>
              <a:t>for a parameter has two parts: </a:t>
            </a:r>
          </a:p>
          <a:p>
            <a:pPr fontAlgn="auto">
              <a:spcBef>
                <a:spcPts val="0"/>
              </a:spcBef>
              <a:spcAft>
                <a:spcPts val="0"/>
              </a:spcAft>
              <a:defRPr/>
            </a:pPr>
            <a:endParaRPr lang="en-US" sz="2400" dirty="0"/>
          </a:p>
          <a:p>
            <a:pPr fontAlgn="auto">
              <a:spcBef>
                <a:spcPts val="0"/>
              </a:spcBef>
              <a:spcAft>
                <a:spcPts val="0"/>
              </a:spcAft>
              <a:defRPr/>
            </a:pPr>
            <a:r>
              <a:rPr lang="en-US" sz="2400" dirty="0"/>
              <a:t>• An </a:t>
            </a:r>
            <a:r>
              <a:rPr lang="en-US" sz="2400" b="1" dirty="0">
                <a:solidFill>
                  <a:srgbClr val="8B0000"/>
                </a:solidFill>
              </a:rPr>
              <a:t>interval </a:t>
            </a:r>
            <a:r>
              <a:rPr lang="en-US" sz="2400" dirty="0"/>
              <a:t>calculated from the data. </a:t>
            </a:r>
          </a:p>
          <a:p>
            <a:pPr fontAlgn="auto">
              <a:spcBef>
                <a:spcPts val="0"/>
              </a:spcBef>
              <a:spcAft>
                <a:spcPts val="0"/>
              </a:spcAft>
              <a:defRPr/>
            </a:pPr>
            <a:r>
              <a:rPr lang="en-US" sz="2400" dirty="0"/>
              <a:t>• A </a:t>
            </a:r>
            <a:r>
              <a:rPr lang="en-US" sz="2400" b="1" dirty="0">
                <a:solidFill>
                  <a:srgbClr val="8B0000"/>
                </a:solidFill>
              </a:rPr>
              <a:t>confidence level C</a:t>
            </a:r>
            <a:r>
              <a:rPr lang="en-US" sz="2400" dirty="0"/>
              <a:t>, which gives the probability that the interval will capture the true parameter value in repeated samples. </a:t>
            </a:r>
          </a:p>
          <a:p>
            <a:pPr fontAlgn="auto">
              <a:spcBef>
                <a:spcPts val="0"/>
              </a:spcBef>
              <a:spcAft>
                <a:spcPts val="0"/>
              </a:spcAft>
              <a:defRPr/>
            </a:pPr>
            <a:endParaRPr lang="en-US" sz="2400" dirty="0"/>
          </a:p>
          <a:p>
            <a:pPr fontAlgn="auto">
              <a:spcBef>
                <a:spcPts val="0"/>
              </a:spcBef>
              <a:spcAft>
                <a:spcPts val="0"/>
              </a:spcAft>
              <a:defRPr/>
            </a:pPr>
            <a:r>
              <a:rPr lang="en-US" sz="2400" dirty="0"/>
              <a:t>Confidence intervals use the central idea of probability: ask what would happen if we repeated the sampling many times. The 95% in a 95% confidence interval is a probability, the probability that the method produces an interval that does capture the true parameter.</a:t>
            </a:r>
          </a:p>
        </p:txBody>
      </p:sp>
    </p:spTree>
    <p:extLst>
      <p:ext uri="{BB962C8B-B14F-4D97-AF65-F5344CB8AC3E}">
        <p14:creationId xmlns:p14="http://schemas.microsoft.com/office/powerpoint/2010/main" val="427558488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Understanding Confidence </a:t>
            </a:r>
            <a:br>
              <a:rPr lang="en-US" sz="3600" b="1" dirty="0">
                <a:solidFill>
                  <a:schemeClr val="accent1"/>
                </a:solidFill>
              </a:rPr>
            </a:br>
            <a:r>
              <a:rPr lang="en-US" sz="3600" b="1" dirty="0">
                <a:solidFill>
                  <a:schemeClr val="accent1"/>
                </a:solidFill>
              </a:rPr>
              <a:t>Intervals 4</a:t>
            </a:r>
            <a:endParaRPr lang="en-US" sz="3600" dirty="0"/>
          </a:p>
        </p:txBody>
      </p:sp>
      <p:pic>
        <p:nvPicPr>
          <p:cNvPr id="4" name="Picture 3" descr="A normal distribution graph of true population proportions. The horizontal axis represents values of p. A perpendicular line is drawn from the horizontal axis and touches the peak of the normal curve. The point where the perpendicular line meets the horizontal axis is labeled mean p. The bell curve represents sampling distribution of p. Below the normal distribution curve, twenty-five horizontal lines and a vertical line running through them represent 95 percent confidence intervals.">
            <a:extLst>
              <a:ext uri="{FF2B5EF4-FFF2-40B4-BE49-F238E27FC236}">
                <a16:creationId xmlns:a16="http://schemas.microsoft.com/office/drawing/2014/main" xmlns="" id="{C93DA355-CF30-4F97-A6C6-FF7F28533C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1905000"/>
            <a:ext cx="5772586" cy="4339935"/>
          </a:xfrm>
          <a:prstGeom prst="rect">
            <a:avLst/>
          </a:prstGeom>
        </p:spPr>
      </p:pic>
    </p:spTree>
    <p:extLst>
      <p:ext uri="{BB962C8B-B14F-4D97-AF65-F5344CB8AC3E}">
        <p14:creationId xmlns:p14="http://schemas.microsoft.com/office/powerpoint/2010/main" val="260425100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Understanding Confidence </a:t>
            </a:r>
            <a:br>
              <a:rPr lang="en-US" sz="3600" b="1" dirty="0">
                <a:solidFill>
                  <a:schemeClr val="accent1"/>
                </a:solidFill>
              </a:rPr>
            </a:br>
            <a:r>
              <a:rPr lang="en-US" sz="3600" b="1" dirty="0">
                <a:solidFill>
                  <a:schemeClr val="accent1"/>
                </a:solidFill>
              </a:rPr>
              <a:t>Intervals 5</a:t>
            </a:r>
            <a:endParaRPr lang="en-US" sz="3600" dirty="0"/>
          </a:p>
        </p:txBody>
      </p:sp>
      <mc:AlternateContent xmlns:mc="http://schemas.openxmlformats.org/markup-compatibility/2006" xmlns:a14="http://schemas.microsoft.com/office/drawing/2010/main">
        <mc:Choice Requires="a14">
          <p:sp>
            <p:nvSpPr>
              <p:cNvPr id="8" name="Rectangle 7"/>
              <p:cNvSpPr/>
              <p:nvPr/>
            </p:nvSpPr>
            <p:spPr>
              <a:xfrm>
                <a:off x="301752" y="1554480"/>
                <a:ext cx="8759952" cy="4937760"/>
              </a:xfrm>
              <a:prstGeom prst="rect">
                <a:avLst/>
              </a:prstGeom>
            </p:spPr>
            <p:txBody>
              <a:bodyPr wrap="square">
                <a:spAutoFit/>
              </a:bodyPr>
              <a:lstStyle/>
              <a:p>
                <a:pPr fontAlgn="auto">
                  <a:spcBef>
                    <a:spcPts val="0"/>
                  </a:spcBef>
                  <a:spcAft>
                    <a:spcPts val="0"/>
                  </a:spcAft>
                  <a:defRPr/>
                </a:pPr>
                <a:r>
                  <a:rPr lang="en-US" sz="2800" dirty="0"/>
                  <a:t>Don’t forget that our interval is only approximately a 95% confidence interval. It isn’t exact for two reasons: </a:t>
                </a:r>
              </a:p>
              <a:p>
                <a:pPr fontAlgn="auto">
                  <a:spcBef>
                    <a:spcPts val="0"/>
                  </a:spcBef>
                  <a:spcAft>
                    <a:spcPts val="0"/>
                  </a:spcAft>
                  <a:defRPr/>
                </a:pPr>
                <a:endParaRPr lang="en-US" sz="2800" dirty="0"/>
              </a:p>
              <a:p>
                <a:pPr marL="457200" indent="-457200" fontAlgn="auto">
                  <a:spcBef>
                    <a:spcPts val="0"/>
                  </a:spcBef>
                  <a:spcAft>
                    <a:spcPts val="0"/>
                  </a:spcAft>
                  <a:buFont typeface="Arial" panose="020B0604020202020204" pitchFamily="34" charset="0"/>
                  <a:buChar char="•"/>
                  <a:defRPr/>
                </a:pPr>
                <a:r>
                  <a:rPr lang="en-US" sz="2800" dirty="0"/>
                  <a:t>The sampling distribution of the sample proportion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𝑝</m:t>
                        </m:r>
                      </m:e>
                    </m:acc>
                  </m:oMath>
                </a14:m>
                <a:r>
                  <a:rPr lang="en-US" sz="2800" dirty="0"/>
                  <a:t> isn’t exactly Normal. </a:t>
                </a:r>
              </a:p>
              <a:p>
                <a:pPr marL="457200" indent="-457200" fontAlgn="auto">
                  <a:spcBef>
                    <a:spcPts val="0"/>
                  </a:spcBef>
                  <a:spcAft>
                    <a:spcPts val="0"/>
                  </a:spcAft>
                  <a:buFont typeface="Arial" panose="020B0604020202020204" pitchFamily="34" charset="0"/>
                  <a:buChar char="•"/>
                  <a:defRPr/>
                </a:pPr>
                <a:r>
                  <a:rPr lang="en-US" sz="2800" dirty="0"/>
                  <a:t>We don’t get the standard deviation, or the standard error, of </a:t>
                </a: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oMath>
                </a14:m>
                <a:r>
                  <a:rPr lang="en-US" sz="2800" dirty="0"/>
                  <a:t> exactly right because we used </a:t>
                </a: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oMath>
                </a14:m>
                <a:r>
                  <a:rPr lang="en-US" sz="2800" dirty="0"/>
                  <a:t> in place of the unknown </a:t>
                </a:r>
                <a:r>
                  <a:rPr lang="en-US" sz="2800" i="1" dirty="0"/>
                  <a:t>p</a:t>
                </a:r>
                <a:r>
                  <a:rPr lang="en-US" sz="2800" dirty="0"/>
                  <a:t>. We use a new estimate of the standard deviation of the sampling distribution every time, even though the true standard deviation never changes. </a:t>
                </a:r>
              </a:p>
            </p:txBody>
          </p:sp>
        </mc:Choice>
        <mc:Fallback xmlns="">
          <p:sp>
            <p:nvSpPr>
              <p:cNvPr id="8" name="Rectangle 7"/>
              <p:cNvSpPr>
                <a:spLocks noRot="1" noChangeAspect="1" noMove="1" noResize="1" noEditPoints="1" noAdjustHandles="1" noChangeArrowheads="1" noChangeShapeType="1" noTextEdit="1"/>
              </p:cNvSpPr>
              <p:nvPr/>
            </p:nvSpPr>
            <p:spPr>
              <a:xfrm>
                <a:off x="301752" y="1554480"/>
                <a:ext cx="8759952" cy="4937760"/>
              </a:xfrm>
              <a:prstGeom prst="rect">
                <a:avLst/>
              </a:prstGeom>
              <a:blipFill>
                <a:blip r:embed="rId3"/>
                <a:stretch>
                  <a:fillRect l="-1461" t="-1235" r="-1531" b="-370"/>
                </a:stretch>
              </a:blipFill>
            </p:spPr>
            <p:txBody>
              <a:bodyPr/>
              <a:lstStyle/>
              <a:p>
                <a:r>
                  <a:rPr lang="en-US">
                    <a:noFill/>
                  </a:rPr>
                  <a:t> </a:t>
                </a:r>
              </a:p>
            </p:txBody>
          </p:sp>
        </mc:Fallback>
      </mc:AlternateContent>
    </p:spTree>
    <p:extLst>
      <p:ext uri="{BB962C8B-B14F-4D97-AF65-F5344CB8AC3E}">
        <p14:creationId xmlns:p14="http://schemas.microsoft.com/office/powerpoint/2010/main" val="200881466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Case Study: What Is a Confidence Interval? 2</a:t>
            </a:r>
            <a:endParaRPr lang="en-US" sz="3600" dirty="0"/>
          </a:p>
        </p:txBody>
      </p:sp>
      <p:sp>
        <p:nvSpPr>
          <p:cNvPr id="8" name="Rectangle 7"/>
          <p:cNvSpPr/>
          <p:nvPr/>
        </p:nvSpPr>
        <p:spPr>
          <a:xfrm>
            <a:off x="301752" y="1828800"/>
            <a:ext cx="8759952" cy="3785652"/>
          </a:xfrm>
          <a:prstGeom prst="rect">
            <a:avLst/>
          </a:prstGeom>
        </p:spPr>
        <p:txBody>
          <a:bodyPr>
            <a:spAutoFit/>
          </a:bodyPr>
          <a:lstStyle/>
          <a:p>
            <a:pPr fontAlgn="auto">
              <a:spcBef>
                <a:spcPts val="0"/>
              </a:spcBef>
              <a:spcAft>
                <a:spcPts val="0"/>
              </a:spcAft>
              <a:defRPr/>
            </a:pPr>
            <a:r>
              <a:rPr lang="en-US" sz="2400" dirty="0"/>
              <a:t>The Behavioral Risk Factor Surveillance System (BRFSS) is an ongoing, state-based, random digit-dialed telephone survey of adults who are at least 18 years of age. </a:t>
            </a:r>
          </a:p>
          <a:p>
            <a:pPr fontAlgn="auto">
              <a:spcBef>
                <a:spcPts val="0"/>
              </a:spcBef>
              <a:spcAft>
                <a:spcPts val="0"/>
              </a:spcAft>
              <a:defRPr/>
            </a:pPr>
            <a:endParaRPr lang="en-US" sz="2400" dirty="0"/>
          </a:p>
          <a:p>
            <a:pPr fontAlgn="auto">
              <a:spcBef>
                <a:spcPts val="0"/>
              </a:spcBef>
              <a:spcAft>
                <a:spcPts val="0"/>
              </a:spcAft>
              <a:defRPr/>
            </a:pPr>
            <a:r>
              <a:rPr lang="en-US" sz="2400" dirty="0"/>
              <a:t>The BRFSS is the world’s largest ongoing telephone health survey system.</a:t>
            </a:r>
          </a:p>
          <a:p>
            <a:pPr fontAlgn="auto">
              <a:spcBef>
                <a:spcPts val="0"/>
              </a:spcBef>
              <a:spcAft>
                <a:spcPts val="0"/>
              </a:spcAft>
              <a:defRPr/>
            </a:pPr>
            <a:endParaRPr lang="en-US" sz="2400" dirty="0"/>
          </a:p>
          <a:p>
            <a:pPr fontAlgn="auto">
              <a:spcBef>
                <a:spcPts val="0"/>
              </a:spcBef>
              <a:spcAft>
                <a:spcPts val="0"/>
              </a:spcAft>
              <a:defRPr/>
            </a:pPr>
            <a:r>
              <a:rPr lang="en-US" sz="2400" dirty="0"/>
              <a:t>Data are gathered monthly from all 50 states, the District of Columbia (DC), Puerto Rico, the U.S. Virgin Islands, and Guam. </a:t>
            </a:r>
          </a:p>
        </p:txBody>
      </p:sp>
    </p:spTree>
    <p:extLst>
      <p:ext uri="{BB962C8B-B14F-4D97-AF65-F5344CB8AC3E}">
        <p14:creationId xmlns:p14="http://schemas.microsoft.com/office/powerpoint/2010/main" val="129524274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Understanding Confidence </a:t>
            </a:r>
            <a:br>
              <a:rPr lang="en-US" sz="3600" b="1" dirty="0">
                <a:solidFill>
                  <a:schemeClr val="accent1"/>
                </a:solidFill>
              </a:rPr>
            </a:br>
            <a:r>
              <a:rPr lang="en-US" sz="3600" b="1" dirty="0">
                <a:solidFill>
                  <a:schemeClr val="accent1"/>
                </a:solidFill>
              </a:rPr>
              <a:t>Intervals 6</a:t>
            </a:r>
            <a:endParaRPr lang="en-US" sz="3600" dirty="0"/>
          </a:p>
        </p:txBody>
      </p:sp>
      <p:sp>
        <p:nvSpPr>
          <p:cNvPr id="8" name="Rectangle 7"/>
          <p:cNvSpPr/>
          <p:nvPr/>
        </p:nvSpPr>
        <p:spPr>
          <a:xfrm>
            <a:off x="301752" y="1554480"/>
            <a:ext cx="8759952" cy="4832092"/>
          </a:xfrm>
          <a:prstGeom prst="rect">
            <a:avLst/>
          </a:prstGeom>
        </p:spPr>
        <p:txBody>
          <a:bodyPr wrap="square">
            <a:spAutoFit/>
          </a:bodyPr>
          <a:lstStyle/>
          <a:p>
            <a:pPr fontAlgn="auto">
              <a:spcBef>
                <a:spcPts val="0"/>
              </a:spcBef>
              <a:spcAft>
                <a:spcPts val="0"/>
              </a:spcAft>
              <a:defRPr/>
            </a:pPr>
            <a:r>
              <a:rPr lang="en-US" sz="2800" dirty="0"/>
              <a:t>Both of these difficulties go away as the sample size </a:t>
            </a:r>
            <a:r>
              <a:rPr lang="en-US" sz="2800" i="1" dirty="0"/>
              <a:t>n</a:t>
            </a:r>
            <a:r>
              <a:rPr lang="en-US" sz="2800" dirty="0"/>
              <a:t> gets larger. So, our recipe is good only for large samples. </a:t>
            </a:r>
          </a:p>
          <a:p>
            <a:pPr fontAlgn="auto">
              <a:spcBef>
                <a:spcPts val="0"/>
              </a:spcBef>
              <a:spcAft>
                <a:spcPts val="0"/>
              </a:spcAft>
              <a:defRPr/>
            </a:pPr>
            <a:endParaRPr lang="en-US" sz="2800" dirty="0"/>
          </a:p>
          <a:p>
            <a:pPr fontAlgn="auto">
              <a:spcBef>
                <a:spcPts val="0"/>
              </a:spcBef>
              <a:spcAft>
                <a:spcPts val="0"/>
              </a:spcAft>
              <a:defRPr/>
            </a:pPr>
            <a:r>
              <a:rPr lang="en-US" sz="2800" dirty="0"/>
              <a:t>What is more, the recipe assumes that the population is really big—at least 10 times the size of the sample. </a:t>
            </a:r>
          </a:p>
          <a:p>
            <a:pPr fontAlgn="auto">
              <a:spcBef>
                <a:spcPts val="0"/>
              </a:spcBef>
              <a:spcAft>
                <a:spcPts val="0"/>
              </a:spcAft>
              <a:defRPr/>
            </a:pPr>
            <a:endParaRPr lang="en-US" sz="2800" dirty="0"/>
          </a:p>
          <a:p>
            <a:pPr fontAlgn="auto">
              <a:spcBef>
                <a:spcPts val="0"/>
              </a:spcBef>
              <a:spcAft>
                <a:spcPts val="0"/>
              </a:spcAft>
              <a:defRPr/>
            </a:pPr>
            <a:r>
              <a:rPr lang="en-US" sz="2800" dirty="0"/>
              <a:t>Professional statisticians use more elaborate methods that take the size of the population into account and work even for small samples. But our method works well enough for many practical uses. </a:t>
            </a:r>
          </a:p>
        </p:txBody>
      </p:sp>
    </p:spTree>
    <p:extLst>
      <p:ext uri="{BB962C8B-B14F-4D97-AF65-F5344CB8AC3E}">
        <p14:creationId xmlns:p14="http://schemas.microsoft.com/office/powerpoint/2010/main" val="75405162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More on Confidence Intervals for a Population Proportion (optional) 1</a:t>
            </a:r>
            <a:endParaRPr lang="en-US" sz="3600" dirty="0"/>
          </a:p>
        </p:txBody>
      </p:sp>
      <p:sp>
        <p:nvSpPr>
          <p:cNvPr id="8" name="Rectangle 7"/>
          <p:cNvSpPr/>
          <p:nvPr/>
        </p:nvSpPr>
        <p:spPr>
          <a:xfrm>
            <a:off x="304800" y="1645920"/>
            <a:ext cx="8759952" cy="4832092"/>
          </a:xfrm>
          <a:prstGeom prst="rect">
            <a:avLst/>
          </a:prstGeom>
        </p:spPr>
        <p:txBody>
          <a:bodyPr wrap="square">
            <a:spAutoFit/>
          </a:bodyPr>
          <a:lstStyle/>
          <a:p>
            <a:pPr fontAlgn="auto">
              <a:spcBef>
                <a:spcPts val="0"/>
              </a:spcBef>
              <a:spcAft>
                <a:spcPts val="0"/>
              </a:spcAft>
              <a:defRPr/>
            </a:pPr>
            <a:r>
              <a:rPr lang="en-US" sz="2800" dirty="0"/>
              <a:t>We used the 95 part of the 68–95–99.7 rule to get a 95% confidence interval for the population proportion. </a:t>
            </a:r>
          </a:p>
          <a:p>
            <a:pPr fontAlgn="auto">
              <a:spcBef>
                <a:spcPts val="0"/>
              </a:spcBef>
              <a:spcAft>
                <a:spcPts val="0"/>
              </a:spcAft>
              <a:defRPr/>
            </a:pPr>
            <a:endParaRPr lang="en-US" sz="2800" dirty="0"/>
          </a:p>
          <a:p>
            <a:pPr fontAlgn="auto">
              <a:spcBef>
                <a:spcPts val="0"/>
              </a:spcBef>
              <a:spcAft>
                <a:spcPts val="0"/>
              </a:spcAft>
              <a:defRPr/>
            </a:pPr>
            <a:r>
              <a:rPr lang="en-US" sz="2800" dirty="0"/>
              <a:t>Suppose you want to be 99% confident. For that, we need to mark off the central 99% of a Normal distribution. </a:t>
            </a:r>
          </a:p>
          <a:p>
            <a:pPr fontAlgn="auto">
              <a:spcBef>
                <a:spcPts val="0"/>
              </a:spcBef>
              <a:spcAft>
                <a:spcPts val="0"/>
              </a:spcAft>
              <a:defRPr/>
            </a:pPr>
            <a:endParaRPr lang="en-US" sz="2800" dirty="0"/>
          </a:p>
          <a:p>
            <a:pPr fontAlgn="auto">
              <a:spcBef>
                <a:spcPts val="0"/>
              </a:spcBef>
              <a:spcAft>
                <a:spcPts val="0"/>
              </a:spcAft>
              <a:defRPr/>
            </a:pPr>
            <a:r>
              <a:rPr lang="en-US" sz="2800" dirty="0"/>
              <a:t>For any probability </a:t>
            </a:r>
            <a:r>
              <a:rPr lang="en-US" sz="2800" i="1" dirty="0"/>
              <a:t>C</a:t>
            </a:r>
            <a:r>
              <a:rPr lang="en-US" sz="2800" dirty="0"/>
              <a:t> between 0 and 1, there is a number </a:t>
            </a:r>
            <a:r>
              <a:rPr lang="en-US" sz="2800" i="1" dirty="0"/>
              <a:t>z</a:t>
            </a:r>
            <a:r>
              <a:rPr lang="en-US" sz="2800" dirty="0"/>
              <a:t>* such that any Normal distribution has probability </a:t>
            </a:r>
            <a:r>
              <a:rPr lang="en-US" sz="2800" i="1" dirty="0"/>
              <a:t>C</a:t>
            </a:r>
            <a:r>
              <a:rPr lang="en-US" sz="2800" dirty="0"/>
              <a:t> within </a:t>
            </a:r>
            <a:r>
              <a:rPr lang="en-US" sz="2800" i="1" dirty="0"/>
              <a:t>z</a:t>
            </a:r>
            <a:r>
              <a:rPr lang="en-US" sz="2800" dirty="0"/>
              <a:t>* standard deviations of the mean. </a:t>
            </a:r>
          </a:p>
        </p:txBody>
      </p:sp>
    </p:spTree>
    <p:extLst>
      <p:ext uri="{BB962C8B-B14F-4D97-AF65-F5344CB8AC3E}">
        <p14:creationId xmlns:p14="http://schemas.microsoft.com/office/powerpoint/2010/main" val="48764488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More on Confidence Intervals for a Population Proportion (optional) 2</a:t>
            </a:r>
            <a:endParaRPr lang="en-US" sz="3600" dirty="0"/>
          </a:p>
        </p:txBody>
      </p:sp>
      <p:pic>
        <p:nvPicPr>
          <p:cNvPr id="4" name="Picture 3" descr="A graph shows the normal distribution of standard deviations above and below the mean. The horizontal axis represents Standard deviations above and below the mean ranging from negative 3 to 3 at intervals of 1. A perpendicular dotted line is drawn from 0 on the horizontal axis and touches the peak of the normal curve. The area enclosed by the normal curve and the points from 0 to negative z asterisk is shaded and corresponding text that reads: Shaded area represents probability C. The area enclosed by the normal curve and the points from 0 to z asterisk reads, z asterisk standard deviations.">
            <a:extLst>
              <a:ext uri="{FF2B5EF4-FFF2-40B4-BE49-F238E27FC236}">
                <a16:creationId xmlns:a16="http://schemas.microsoft.com/office/drawing/2014/main" xmlns="" id="{E242285C-340A-4909-9D8B-A593BB1C6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2133600"/>
            <a:ext cx="6705045" cy="4059600"/>
          </a:xfrm>
          <a:prstGeom prst="rect">
            <a:avLst/>
          </a:prstGeom>
        </p:spPr>
      </p:pic>
    </p:spTree>
    <p:extLst>
      <p:ext uri="{BB962C8B-B14F-4D97-AF65-F5344CB8AC3E}">
        <p14:creationId xmlns:p14="http://schemas.microsoft.com/office/powerpoint/2010/main" val="37608016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More on Confidence Intervals for a Population Proportion (optional) 3</a:t>
            </a:r>
            <a:endParaRPr lang="en-US" sz="3600" dirty="0"/>
          </a:p>
        </p:txBody>
      </p:sp>
      <p:sp>
        <p:nvSpPr>
          <p:cNvPr id="8" name="Rectangle 7"/>
          <p:cNvSpPr/>
          <p:nvPr/>
        </p:nvSpPr>
        <p:spPr>
          <a:xfrm>
            <a:off x="304800" y="1737360"/>
            <a:ext cx="8759952" cy="1815882"/>
          </a:xfrm>
          <a:prstGeom prst="rect">
            <a:avLst/>
          </a:prstGeom>
        </p:spPr>
        <p:txBody>
          <a:bodyPr wrap="square">
            <a:spAutoFit/>
          </a:bodyPr>
          <a:lstStyle/>
          <a:p>
            <a:pPr fontAlgn="auto">
              <a:spcBef>
                <a:spcPts val="0"/>
              </a:spcBef>
              <a:spcAft>
                <a:spcPts val="0"/>
              </a:spcAft>
              <a:defRPr/>
            </a:pPr>
            <a:r>
              <a:rPr lang="en-US" sz="2800" dirty="0"/>
              <a:t>Table 21.1 gives the numbers </a:t>
            </a:r>
            <a:r>
              <a:rPr lang="en-US" sz="2800" i="1" dirty="0"/>
              <a:t>z</a:t>
            </a:r>
            <a:r>
              <a:rPr lang="en-US" sz="2800" dirty="0"/>
              <a:t>* for various choices of </a:t>
            </a:r>
            <a:r>
              <a:rPr lang="en-US" sz="2800" i="1" dirty="0"/>
              <a:t>C</a:t>
            </a:r>
            <a:r>
              <a:rPr lang="en-US" sz="2800" dirty="0"/>
              <a:t>. For convenience, the table gives </a:t>
            </a:r>
            <a:r>
              <a:rPr lang="en-US" sz="2800" i="1" dirty="0"/>
              <a:t>C</a:t>
            </a:r>
            <a:r>
              <a:rPr lang="en-US" sz="2800" dirty="0"/>
              <a:t> as a confidence level in percent. The numbers </a:t>
            </a:r>
            <a:r>
              <a:rPr lang="en-US" sz="2800" i="1" dirty="0"/>
              <a:t>z</a:t>
            </a:r>
            <a:r>
              <a:rPr lang="en-US" sz="2800" dirty="0"/>
              <a:t>* are called critical values of the Normal distributions. </a:t>
            </a:r>
          </a:p>
        </p:txBody>
      </p:sp>
      <p:graphicFrame>
        <p:nvGraphicFramePr>
          <p:cNvPr id="4" name="Table 3"/>
          <p:cNvGraphicFramePr>
            <a:graphicFrameLocks noGrp="1"/>
          </p:cNvGraphicFramePr>
          <p:nvPr>
            <p:extLst>
              <p:ext uri="{D42A27DB-BD31-4B8C-83A1-F6EECF244321}">
                <p14:modId xmlns:p14="http://schemas.microsoft.com/office/powerpoint/2010/main" val="2069935774"/>
              </p:ext>
            </p:extLst>
          </p:nvPr>
        </p:nvGraphicFramePr>
        <p:xfrm>
          <a:off x="762000" y="3810000"/>
          <a:ext cx="3429000" cy="2123440"/>
        </p:xfrm>
        <a:graphic>
          <a:graphicData uri="http://schemas.openxmlformats.org/drawingml/2006/table">
            <a:tbl>
              <a:tblPr firstRow="1" bandRow="1">
                <a:tableStyleId>{5C22544A-7EE6-4342-B048-85BDC9FD1C3A}</a:tableStyleId>
              </a:tblPr>
              <a:tblGrid>
                <a:gridCol w="1714500">
                  <a:extLst>
                    <a:ext uri="{9D8B030D-6E8A-4147-A177-3AD203B41FA5}">
                      <a16:colId xmlns:a16="http://schemas.microsoft.com/office/drawing/2014/main" xmlns="" val="20000"/>
                    </a:ext>
                  </a:extLst>
                </a:gridCol>
                <a:gridCol w="1714500">
                  <a:extLst>
                    <a:ext uri="{9D8B030D-6E8A-4147-A177-3AD203B41FA5}">
                      <a16:colId xmlns:a16="http://schemas.microsoft.com/office/drawing/2014/main" xmlns="" val="20001"/>
                    </a:ext>
                  </a:extLst>
                </a:gridCol>
              </a:tblGrid>
              <a:tr h="370840">
                <a:tc>
                  <a:txBody>
                    <a:bodyPr/>
                    <a:lstStyle/>
                    <a:p>
                      <a:r>
                        <a:rPr lang="en-US" dirty="0"/>
                        <a:t>Confidence Level </a:t>
                      </a:r>
                      <a:r>
                        <a:rPr lang="en-US" i="1" dirty="0"/>
                        <a:t>C</a:t>
                      </a:r>
                      <a:endParaRPr lang="en-US" dirty="0"/>
                    </a:p>
                  </a:txBody>
                  <a:tcPr/>
                </a:tc>
                <a:tc>
                  <a:txBody>
                    <a:bodyPr/>
                    <a:lstStyle/>
                    <a:p>
                      <a:r>
                        <a:rPr lang="en-US" dirty="0"/>
                        <a:t>Critical</a:t>
                      </a:r>
                      <a:r>
                        <a:rPr lang="en-US" baseline="0" dirty="0"/>
                        <a:t> value </a:t>
                      </a:r>
                      <a:r>
                        <a:rPr lang="en-US" i="1" baseline="0" dirty="0"/>
                        <a:t>z*</a:t>
                      </a:r>
                      <a:endParaRPr lang="en-US" dirty="0"/>
                    </a:p>
                  </a:txBody>
                  <a:tcPr/>
                </a:tc>
                <a:extLst>
                  <a:ext uri="{0D108BD9-81ED-4DB2-BD59-A6C34878D82A}">
                    <a16:rowId xmlns:a16="http://schemas.microsoft.com/office/drawing/2014/main" xmlns="" val="10000"/>
                  </a:ext>
                </a:extLst>
              </a:tr>
              <a:tr h="370840">
                <a:tc>
                  <a:txBody>
                    <a:bodyPr/>
                    <a:lstStyle/>
                    <a:p>
                      <a:r>
                        <a:rPr lang="en-US" dirty="0"/>
                        <a:t>50%</a:t>
                      </a:r>
                    </a:p>
                  </a:txBody>
                  <a:tcPr/>
                </a:tc>
                <a:tc>
                  <a:txBody>
                    <a:bodyPr/>
                    <a:lstStyle/>
                    <a:p>
                      <a:r>
                        <a:rPr lang="en-US" dirty="0"/>
                        <a:t>0.67</a:t>
                      </a:r>
                    </a:p>
                  </a:txBody>
                  <a:tcPr/>
                </a:tc>
                <a:extLst>
                  <a:ext uri="{0D108BD9-81ED-4DB2-BD59-A6C34878D82A}">
                    <a16:rowId xmlns:a16="http://schemas.microsoft.com/office/drawing/2014/main" xmlns="" val="10001"/>
                  </a:ext>
                </a:extLst>
              </a:tr>
              <a:tr h="370840">
                <a:tc>
                  <a:txBody>
                    <a:bodyPr/>
                    <a:lstStyle/>
                    <a:p>
                      <a:r>
                        <a:rPr lang="en-US" dirty="0"/>
                        <a:t>60%</a:t>
                      </a:r>
                    </a:p>
                  </a:txBody>
                  <a:tcPr/>
                </a:tc>
                <a:tc>
                  <a:txBody>
                    <a:bodyPr/>
                    <a:lstStyle/>
                    <a:p>
                      <a:r>
                        <a:rPr lang="en-US" dirty="0"/>
                        <a:t>0.84</a:t>
                      </a:r>
                    </a:p>
                  </a:txBody>
                  <a:tcPr/>
                </a:tc>
                <a:extLst>
                  <a:ext uri="{0D108BD9-81ED-4DB2-BD59-A6C34878D82A}">
                    <a16:rowId xmlns:a16="http://schemas.microsoft.com/office/drawing/2014/main" xmlns="" val="10002"/>
                  </a:ext>
                </a:extLst>
              </a:tr>
              <a:tr h="370840">
                <a:tc>
                  <a:txBody>
                    <a:bodyPr/>
                    <a:lstStyle/>
                    <a:p>
                      <a:r>
                        <a:rPr lang="en-US" dirty="0"/>
                        <a:t>70%</a:t>
                      </a:r>
                    </a:p>
                  </a:txBody>
                  <a:tcPr/>
                </a:tc>
                <a:tc>
                  <a:txBody>
                    <a:bodyPr/>
                    <a:lstStyle/>
                    <a:p>
                      <a:r>
                        <a:rPr lang="en-US" dirty="0"/>
                        <a:t>1.04</a:t>
                      </a:r>
                    </a:p>
                  </a:txBody>
                  <a:tcPr/>
                </a:tc>
                <a:extLst>
                  <a:ext uri="{0D108BD9-81ED-4DB2-BD59-A6C34878D82A}">
                    <a16:rowId xmlns:a16="http://schemas.microsoft.com/office/drawing/2014/main" xmlns="" val="10003"/>
                  </a:ext>
                </a:extLst>
              </a:tr>
              <a:tr h="370840">
                <a:tc>
                  <a:txBody>
                    <a:bodyPr/>
                    <a:lstStyle/>
                    <a:p>
                      <a:r>
                        <a:rPr lang="en-US" dirty="0"/>
                        <a:t>80%</a:t>
                      </a:r>
                    </a:p>
                  </a:txBody>
                  <a:tcPr/>
                </a:tc>
                <a:tc>
                  <a:txBody>
                    <a:bodyPr/>
                    <a:lstStyle/>
                    <a:p>
                      <a:r>
                        <a:rPr lang="en-US" dirty="0"/>
                        <a:t>1.28</a:t>
                      </a:r>
                    </a:p>
                  </a:txBody>
                  <a:tcPr/>
                </a:tc>
                <a:extLst>
                  <a:ext uri="{0D108BD9-81ED-4DB2-BD59-A6C34878D82A}">
                    <a16:rowId xmlns:a16="http://schemas.microsoft.com/office/drawing/2014/main" xmlns="" val="100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279552963"/>
              </p:ext>
            </p:extLst>
          </p:nvPr>
        </p:nvGraphicFramePr>
        <p:xfrm>
          <a:off x="4648200" y="3810000"/>
          <a:ext cx="3429000" cy="2123440"/>
        </p:xfrm>
        <a:graphic>
          <a:graphicData uri="http://schemas.openxmlformats.org/drawingml/2006/table">
            <a:tbl>
              <a:tblPr firstRow="1" bandRow="1">
                <a:tableStyleId>{5C22544A-7EE6-4342-B048-85BDC9FD1C3A}</a:tableStyleId>
              </a:tblPr>
              <a:tblGrid>
                <a:gridCol w="1714500">
                  <a:extLst>
                    <a:ext uri="{9D8B030D-6E8A-4147-A177-3AD203B41FA5}">
                      <a16:colId xmlns:a16="http://schemas.microsoft.com/office/drawing/2014/main" xmlns="" val="20000"/>
                    </a:ext>
                  </a:extLst>
                </a:gridCol>
                <a:gridCol w="1714500">
                  <a:extLst>
                    <a:ext uri="{9D8B030D-6E8A-4147-A177-3AD203B41FA5}">
                      <a16:colId xmlns:a16="http://schemas.microsoft.com/office/drawing/2014/main" xmlns="" val="20001"/>
                    </a:ext>
                  </a:extLst>
                </a:gridCol>
              </a:tblGrid>
              <a:tr h="563880">
                <a:tc>
                  <a:txBody>
                    <a:bodyPr/>
                    <a:lstStyle/>
                    <a:p>
                      <a:r>
                        <a:rPr lang="en-US" dirty="0"/>
                        <a:t>Confidence Level </a:t>
                      </a:r>
                      <a:r>
                        <a:rPr lang="en-US" i="1" dirty="0"/>
                        <a:t>C</a:t>
                      </a:r>
                      <a:endParaRPr lang="en-US" dirty="0"/>
                    </a:p>
                  </a:txBody>
                  <a:tcPr/>
                </a:tc>
                <a:tc>
                  <a:txBody>
                    <a:bodyPr/>
                    <a:lstStyle/>
                    <a:p>
                      <a:r>
                        <a:rPr lang="en-US" dirty="0"/>
                        <a:t>Critical</a:t>
                      </a:r>
                      <a:r>
                        <a:rPr lang="en-US" baseline="0" dirty="0"/>
                        <a:t> value </a:t>
                      </a:r>
                      <a:r>
                        <a:rPr lang="en-US" i="1" baseline="0" dirty="0"/>
                        <a:t>z*</a:t>
                      </a:r>
                      <a:endParaRPr lang="en-US" dirty="0"/>
                    </a:p>
                  </a:txBody>
                  <a:tcPr/>
                </a:tc>
                <a:extLst>
                  <a:ext uri="{0D108BD9-81ED-4DB2-BD59-A6C34878D82A}">
                    <a16:rowId xmlns:a16="http://schemas.microsoft.com/office/drawing/2014/main" xmlns="" val="10000"/>
                  </a:ext>
                </a:extLst>
              </a:tr>
              <a:tr h="370840">
                <a:tc>
                  <a:txBody>
                    <a:bodyPr/>
                    <a:lstStyle/>
                    <a:p>
                      <a:r>
                        <a:rPr lang="en-US" dirty="0"/>
                        <a:t>90</a:t>
                      </a:r>
                    </a:p>
                  </a:txBody>
                  <a:tcPr/>
                </a:tc>
                <a:tc>
                  <a:txBody>
                    <a:bodyPr/>
                    <a:lstStyle/>
                    <a:p>
                      <a:r>
                        <a:rPr lang="en-US" dirty="0"/>
                        <a:t>1.64</a:t>
                      </a:r>
                    </a:p>
                  </a:txBody>
                  <a:tcPr/>
                </a:tc>
                <a:extLst>
                  <a:ext uri="{0D108BD9-81ED-4DB2-BD59-A6C34878D82A}">
                    <a16:rowId xmlns:a16="http://schemas.microsoft.com/office/drawing/2014/main" xmlns="" val="10001"/>
                  </a:ext>
                </a:extLst>
              </a:tr>
              <a:tr h="370840">
                <a:tc>
                  <a:txBody>
                    <a:bodyPr/>
                    <a:lstStyle/>
                    <a:p>
                      <a:r>
                        <a:rPr lang="en-US" dirty="0"/>
                        <a:t>95%</a:t>
                      </a:r>
                    </a:p>
                  </a:txBody>
                  <a:tcPr/>
                </a:tc>
                <a:tc>
                  <a:txBody>
                    <a:bodyPr/>
                    <a:lstStyle/>
                    <a:p>
                      <a:r>
                        <a:rPr lang="en-US" dirty="0"/>
                        <a:t>1.96</a:t>
                      </a:r>
                    </a:p>
                  </a:txBody>
                  <a:tcPr/>
                </a:tc>
                <a:extLst>
                  <a:ext uri="{0D108BD9-81ED-4DB2-BD59-A6C34878D82A}">
                    <a16:rowId xmlns:a16="http://schemas.microsoft.com/office/drawing/2014/main" xmlns="" val="10002"/>
                  </a:ext>
                </a:extLst>
              </a:tr>
              <a:tr h="370840">
                <a:tc>
                  <a:txBody>
                    <a:bodyPr/>
                    <a:lstStyle/>
                    <a:p>
                      <a:r>
                        <a:rPr lang="en-US" dirty="0"/>
                        <a:t>99%</a:t>
                      </a:r>
                    </a:p>
                  </a:txBody>
                  <a:tcPr/>
                </a:tc>
                <a:tc>
                  <a:txBody>
                    <a:bodyPr/>
                    <a:lstStyle/>
                    <a:p>
                      <a:r>
                        <a:rPr lang="en-US" dirty="0"/>
                        <a:t>2.58</a:t>
                      </a:r>
                    </a:p>
                  </a:txBody>
                  <a:tcPr/>
                </a:tc>
                <a:extLst>
                  <a:ext uri="{0D108BD9-81ED-4DB2-BD59-A6C34878D82A}">
                    <a16:rowId xmlns:a16="http://schemas.microsoft.com/office/drawing/2014/main" xmlns="" val="10003"/>
                  </a:ext>
                </a:extLst>
              </a:tr>
              <a:tr h="370840">
                <a:tc>
                  <a:txBody>
                    <a:bodyPr/>
                    <a:lstStyle/>
                    <a:p>
                      <a:r>
                        <a:rPr lang="en-US" dirty="0"/>
                        <a:t>99.9%</a:t>
                      </a:r>
                    </a:p>
                  </a:txBody>
                  <a:tcPr/>
                </a:tc>
                <a:tc>
                  <a:txBody>
                    <a:bodyPr/>
                    <a:lstStyle/>
                    <a:p>
                      <a:r>
                        <a:rPr lang="en-US" dirty="0"/>
                        <a:t>3.29</a:t>
                      </a:r>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34263022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More on Confidence Intervals for a Population Proportion (optional) 4</a:t>
            </a:r>
            <a:endParaRPr lang="en-US" sz="3600" dirty="0"/>
          </a:p>
        </p:txBody>
      </p:sp>
      <mc:AlternateContent xmlns:mc="http://schemas.openxmlformats.org/markup-compatibility/2006" xmlns:a14="http://schemas.microsoft.com/office/drawing/2010/main">
        <mc:Choice Requires="a14">
          <p:sp>
            <p:nvSpPr>
              <p:cNvPr id="8" name="Rectangle 7"/>
              <p:cNvSpPr/>
              <p:nvPr/>
            </p:nvSpPr>
            <p:spPr>
              <a:xfrm>
                <a:off x="304800" y="1737360"/>
                <a:ext cx="8759952" cy="4381584"/>
              </a:xfrm>
              <a:prstGeom prst="rect">
                <a:avLst/>
              </a:prstGeom>
            </p:spPr>
            <p:txBody>
              <a:bodyPr wrap="square">
                <a:spAutoFit/>
              </a:bodyPr>
              <a:lstStyle/>
              <a:p>
                <a:pPr fontAlgn="auto">
                  <a:spcBef>
                    <a:spcPts val="0"/>
                  </a:spcBef>
                  <a:spcAft>
                    <a:spcPts val="0"/>
                  </a:spcAft>
                  <a:defRPr/>
                </a:pPr>
                <a:r>
                  <a:rPr lang="en-US" sz="2800" dirty="0"/>
                  <a:t>Choose an SRS of size </a:t>
                </a:r>
                <a:r>
                  <a:rPr lang="en-US" sz="2800" i="1" dirty="0"/>
                  <a:t>n</a:t>
                </a:r>
                <a:r>
                  <a:rPr lang="en-US" sz="2800" dirty="0"/>
                  <a:t> from a population of individuals of which proportion </a:t>
                </a:r>
                <a:r>
                  <a:rPr lang="en-US" sz="2800" i="1" dirty="0"/>
                  <a:t>p</a:t>
                </a:r>
                <a:r>
                  <a:rPr lang="en-US" sz="2800" dirty="0"/>
                  <a:t> are successes. The proportion of successes in the sample is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𝑝</m:t>
                        </m:r>
                      </m:e>
                    </m:acc>
                  </m:oMath>
                </a14:m>
                <a:r>
                  <a:rPr lang="en-US" sz="2800" dirty="0"/>
                  <a:t>. When </a:t>
                </a:r>
                <a:r>
                  <a:rPr lang="en-US" sz="2800" i="1" dirty="0"/>
                  <a:t>n</a:t>
                </a:r>
                <a:r>
                  <a:rPr lang="en-US" sz="2800" dirty="0"/>
                  <a:t> is large, an approximate level </a:t>
                </a:r>
                <a:r>
                  <a:rPr lang="en-US" sz="2800" i="1" dirty="0"/>
                  <a:t>C</a:t>
                </a:r>
                <a:r>
                  <a:rPr lang="en-US" sz="2800" dirty="0"/>
                  <a:t> confidence interval for </a:t>
                </a:r>
                <a:r>
                  <a:rPr lang="en-US" sz="2800" i="1" dirty="0"/>
                  <a:t>p</a:t>
                </a:r>
                <a:r>
                  <a:rPr lang="en-US" sz="2800" dirty="0"/>
                  <a:t> is where </a:t>
                </a:r>
                <a:r>
                  <a:rPr lang="en-US" sz="2800" i="1" dirty="0"/>
                  <a:t>z</a:t>
                </a:r>
                <a:r>
                  <a:rPr lang="en-US" sz="2800" dirty="0"/>
                  <a:t>* is the critical value for probability </a:t>
                </a:r>
                <a:r>
                  <a:rPr lang="en-US" sz="2800" i="1" dirty="0"/>
                  <a:t>C</a:t>
                </a:r>
                <a:r>
                  <a:rPr lang="en-US" sz="2800" dirty="0"/>
                  <a:t> from Table 21.1.</a:t>
                </a:r>
              </a:p>
              <a:p>
                <a:pPr fontAlgn="auto">
                  <a:spcBef>
                    <a:spcPts val="0"/>
                  </a:spcBef>
                  <a:spcAft>
                    <a:spcPts val="0"/>
                  </a:spcAft>
                  <a:defRPr/>
                </a:pPr>
                <a:endParaRPr lang="en-US" sz="2800" dirty="0"/>
              </a:p>
              <a:p>
                <a:pPr fontAlgn="auto">
                  <a:spcBef>
                    <a:spcPts val="0"/>
                  </a:spcBef>
                  <a:spcAft>
                    <a:spcPts val="0"/>
                  </a:spcAft>
                  <a:defRPr/>
                </a:pP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r>
                        <a:rPr lang="en-US" sz="2800" i="1">
                          <a:latin typeface="Cambria Math" panose="02040503050406030204" pitchFamily="18" charset="0"/>
                          <a:ea typeface="Cambria Math" panose="02040503050406030204" pitchFamily="18" charset="0"/>
                        </a:rPr>
                        <m:t>±</m:t>
                      </m:r>
                      <m:sSup>
                        <m:sSupPr>
                          <m:ctrlPr>
                            <a:rPr lang="en-US" sz="280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𝑧</m:t>
                          </m:r>
                        </m:e>
                        <m:sup>
                          <m:r>
                            <a:rPr lang="en-US" sz="2800" b="0" i="1" smtClean="0">
                              <a:latin typeface="Cambria Math" panose="02040503050406030204" pitchFamily="18" charset="0"/>
                              <a:ea typeface="Cambria Math" panose="02040503050406030204" pitchFamily="18" charset="0"/>
                            </a:rPr>
                            <m:t>∗</m:t>
                          </m:r>
                        </m:sup>
                      </m:sSup>
                      <m:rad>
                        <m:radPr>
                          <m:degHide m:val="on"/>
                          <m:ctrlPr>
                            <a:rPr lang="en-US" sz="2800" i="1">
                              <a:latin typeface="Cambria Math" panose="02040503050406030204" pitchFamily="18" charset="0"/>
                              <a:ea typeface="Cambria Math" panose="02040503050406030204" pitchFamily="18" charset="0"/>
                            </a:rPr>
                          </m:ctrlPr>
                        </m:radPr>
                        <m:deg/>
                        <m:e>
                          <m:f>
                            <m:fPr>
                              <m:ctrlPr>
                                <a:rPr lang="en-US" sz="2800" i="1">
                                  <a:latin typeface="Cambria Math" panose="02040503050406030204" pitchFamily="18" charset="0"/>
                                  <a:ea typeface="Cambria Math" panose="02040503050406030204" pitchFamily="18" charset="0"/>
                                </a:rPr>
                              </m:ctrlPr>
                            </m:fPr>
                            <m:num>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𝑝</m:t>
                                  </m:r>
                                </m:e>
                              </m:acc>
                              <m:r>
                                <a:rPr lang="en-US" sz="2800" i="1">
                                  <a:latin typeface="Cambria Math" panose="02040503050406030204" pitchFamily="18" charset="0"/>
                                  <a:ea typeface="Cambria Math" panose="02040503050406030204" pitchFamily="18" charset="0"/>
                                </a:rPr>
                                <m:t>(1−</m:t>
                              </m:r>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𝑝</m:t>
                                  </m:r>
                                </m:e>
                              </m:acc>
                              <m:r>
                                <a:rPr lang="en-US" sz="2800" i="1">
                                  <a:latin typeface="Cambria Math" panose="02040503050406030204" pitchFamily="18" charset="0"/>
                                  <a:ea typeface="Cambria Math" panose="02040503050406030204" pitchFamily="18" charset="0"/>
                                </a:rPr>
                                <m:t>)</m:t>
                              </m:r>
                            </m:num>
                            <m:den>
                              <m:r>
                                <a:rPr lang="en-US" sz="2800" i="1">
                                  <a:latin typeface="Cambria Math" panose="02040503050406030204" pitchFamily="18" charset="0"/>
                                  <a:ea typeface="Cambria Math" panose="02040503050406030204" pitchFamily="18" charset="0"/>
                                </a:rPr>
                                <m:t>𝑛</m:t>
                              </m:r>
                            </m:den>
                          </m:f>
                        </m:e>
                      </m:rad>
                    </m:oMath>
                  </m:oMathPara>
                </a14:m>
                <a:endParaRPr lang="en-US" sz="2800" dirty="0"/>
              </a:p>
            </p:txBody>
          </p:sp>
        </mc:Choice>
        <mc:Fallback xmlns="">
          <p:sp>
            <p:nvSpPr>
              <p:cNvPr id="8" name="Rectangle 7"/>
              <p:cNvSpPr>
                <a:spLocks noRot="1" noChangeAspect="1" noMove="1" noResize="1" noEditPoints="1" noAdjustHandles="1" noChangeArrowheads="1" noChangeShapeType="1" noTextEdit="1"/>
              </p:cNvSpPr>
              <p:nvPr/>
            </p:nvSpPr>
            <p:spPr>
              <a:xfrm>
                <a:off x="304800" y="1737360"/>
                <a:ext cx="8759952" cy="4381584"/>
              </a:xfrm>
              <a:prstGeom prst="rect">
                <a:avLst/>
              </a:prstGeom>
              <a:blipFill>
                <a:blip r:embed="rId3"/>
                <a:stretch>
                  <a:fillRect l="-1392" t="-1391" r="-696"/>
                </a:stretch>
              </a:blipFill>
            </p:spPr>
            <p:txBody>
              <a:bodyPr/>
              <a:lstStyle/>
              <a:p>
                <a:r>
                  <a:rPr lang="en-US">
                    <a:noFill/>
                  </a:rPr>
                  <a:t> </a:t>
                </a:r>
              </a:p>
            </p:txBody>
          </p:sp>
        </mc:Fallback>
      </mc:AlternateContent>
    </p:spTree>
    <p:extLst>
      <p:ext uri="{BB962C8B-B14F-4D97-AF65-F5344CB8AC3E}">
        <p14:creationId xmlns:p14="http://schemas.microsoft.com/office/powerpoint/2010/main" val="366410480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More on Confidence Intervals for a Population Proportion (optional) 5</a:t>
            </a:r>
            <a:endParaRPr lang="en-US" sz="3600" dirty="0"/>
          </a:p>
        </p:txBody>
      </p:sp>
      <p:sp>
        <p:nvSpPr>
          <p:cNvPr id="8" name="Rectangle 7"/>
          <p:cNvSpPr/>
          <p:nvPr/>
        </p:nvSpPr>
        <p:spPr>
          <a:xfrm>
            <a:off x="304800" y="1554480"/>
            <a:ext cx="8534400" cy="954107"/>
          </a:xfrm>
          <a:prstGeom prst="rect">
            <a:avLst/>
          </a:prstGeom>
        </p:spPr>
        <p:txBody>
          <a:bodyPr wrap="square">
            <a:spAutoFit/>
          </a:bodyPr>
          <a:lstStyle/>
          <a:p>
            <a:pPr fontAlgn="auto">
              <a:spcBef>
                <a:spcPts val="0"/>
              </a:spcBef>
              <a:spcAft>
                <a:spcPts val="0"/>
              </a:spcAft>
              <a:defRPr/>
            </a:pPr>
            <a:r>
              <a:rPr lang="en-US" sz="2800" dirty="0"/>
              <a:t>Using the same sample, a confidence interval will be wider when using a higher level of confidence. </a:t>
            </a:r>
          </a:p>
        </p:txBody>
      </p:sp>
      <p:pic>
        <p:nvPicPr>
          <p:cNvPr id="4" name="Picture 3" descr="The lengths of three confidence intervals for the graduation plans example. Three lines are drawn. The first line ranges from 0.204 to 0.218 and is labeled 99 percent confidence. The second line, drawn above the first line, ranges from 0.206 to 0.217, and is labeled 95 percent confidence. The third line, drawn above the second line, ranges from 0.208 to 0.215 and is labeled 90 percent confidence. An arrow centered above the three lines reads, Sample proportion equals 0.211 is the estimate of the unknown population proportion.">
            <a:extLst>
              <a:ext uri="{FF2B5EF4-FFF2-40B4-BE49-F238E27FC236}">
                <a16:creationId xmlns:a16="http://schemas.microsoft.com/office/drawing/2014/main" xmlns="" id="{8BD259BF-A8CC-4BCA-9B9D-CFC2360312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895600"/>
            <a:ext cx="5549792" cy="3294559"/>
          </a:xfrm>
          <a:prstGeom prst="rect">
            <a:avLst/>
          </a:prstGeom>
        </p:spPr>
      </p:pic>
    </p:spTree>
    <p:extLst>
      <p:ext uri="{BB962C8B-B14F-4D97-AF65-F5344CB8AC3E}">
        <p14:creationId xmlns:p14="http://schemas.microsoft.com/office/powerpoint/2010/main" val="307825493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The Sampling Distribution of a Sample Mean (optional) 1</a:t>
            </a:r>
            <a:endParaRPr lang="en-US" sz="3600" dirty="0"/>
          </a:p>
        </p:txBody>
      </p:sp>
      <mc:AlternateContent xmlns:mc="http://schemas.openxmlformats.org/markup-compatibility/2006" xmlns:a14="http://schemas.microsoft.com/office/drawing/2010/main">
        <mc:Choice Requires="a14">
          <p:sp>
            <p:nvSpPr>
              <p:cNvPr id="8" name="Rectangle 7"/>
              <p:cNvSpPr/>
              <p:nvPr/>
            </p:nvSpPr>
            <p:spPr>
              <a:xfrm>
                <a:off x="304800" y="2011680"/>
                <a:ext cx="8759952" cy="3539430"/>
              </a:xfrm>
              <a:prstGeom prst="rect">
                <a:avLst/>
              </a:prstGeom>
            </p:spPr>
            <p:txBody>
              <a:bodyPr wrap="square">
                <a:spAutoFit/>
              </a:bodyPr>
              <a:lstStyle/>
              <a:p>
                <a:pPr fontAlgn="auto">
                  <a:spcBef>
                    <a:spcPts val="0"/>
                  </a:spcBef>
                  <a:spcAft>
                    <a:spcPts val="0"/>
                  </a:spcAft>
                  <a:defRPr/>
                </a:pPr>
                <a:r>
                  <a:rPr lang="en-US" sz="2800" dirty="0"/>
                  <a:t>We often want to estimate the mean of a population. </a:t>
                </a:r>
              </a:p>
              <a:p>
                <a:pPr fontAlgn="auto">
                  <a:spcBef>
                    <a:spcPts val="0"/>
                  </a:spcBef>
                  <a:spcAft>
                    <a:spcPts val="0"/>
                  </a:spcAft>
                  <a:defRPr/>
                </a:pPr>
                <a:endParaRPr lang="en-US" sz="2800" dirty="0"/>
              </a:p>
              <a:p>
                <a:pPr fontAlgn="auto">
                  <a:spcBef>
                    <a:spcPts val="0"/>
                  </a:spcBef>
                  <a:spcAft>
                    <a:spcPts val="0"/>
                  </a:spcAft>
                  <a:defRPr/>
                </a:pPr>
                <a:r>
                  <a:rPr lang="en-US" sz="2800" dirty="0"/>
                  <a:t>To distinguish the population mean (a parameter) from the sample mean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𝑥</m:t>
                        </m:r>
                      </m:e>
                    </m:acc>
                  </m:oMath>
                </a14:m>
                <a:r>
                  <a:rPr lang="en-US" sz="2800" dirty="0"/>
                  <a:t>, we write the population mean as µ, the Greek letter mu. </a:t>
                </a:r>
              </a:p>
              <a:p>
                <a:pPr fontAlgn="auto">
                  <a:spcBef>
                    <a:spcPts val="0"/>
                  </a:spcBef>
                  <a:spcAft>
                    <a:spcPts val="0"/>
                  </a:spcAft>
                  <a:defRPr/>
                </a:pPr>
                <a:endParaRPr lang="en-US" sz="2800" dirty="0"/>
              </a:p>
              <a:p>
                <a:pPr fontAlgn="auto">
                  <a:spcBef>
                    <a:spcPts val="0"/>
                  </a:spcBef>
                  <a:spcAft>
                    <a:spcPts val="0"/>
                  </a:spcAft>
                  <a:defRPr/>
                </a:pPr>
                <a:r>
                  <a:rPr lang="en-US" sz="2800" dirty="0"/>
                  <a:t>We use the mean </a:t>
                </a: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oMath>
                </a14:m>
                <a:r>
                  <a:rPr lang="en-US" sz="2800" dirty="0"/>
                  <a:t>, of an SRS to estimate the unknown mean µ of the population. </a:t>
                </a:r>
              </a:p>
            </p:txBody>
          </p:sp>
        </mc:Choice>
        <mc:Fallback xmlns="">
          <p:sp>
            <p:nvSpPr>
              <p:cNvPr id="8" name="Rectangle 7"/>
              <p:cNvSpPr>
                <a:spLocks noRot="1" noChangeAspect="1" noMove="1" noResize="1" noEditPoints="1" noAdjustHandles="1" noChangeArrowheads="1" noChangeShapeType="1" noTextEdit="1"/>
              </p:cNvSpPr>
              <p:nvPr/>
            </p:nvSpPr>
            <p:spPr>
              <a:xfrm>
                <a:off x="304800" y="2011680"/>
                <a:ext cx="8759952" cy="3539430"/>
              </a:xfrm>
              <a:prstGeom prst="rect">
                <a:avLst/>
              </a:prstGeom>
              <a:blipFill rotWithShape="0">
                <a:blip r:embed="rId3"/>
                <a:stretch>
                  <a:fillRect l="-1392" t="-1721" r="-2296" b="-3787"/>
                </a:stretch>
              </a:blipFill>
            </p:spPr>
            <p:txBody>
              <a:bodyPr/>
              <a:lstStyle/>
              <a:p>
                <a:r>
                  <a:rPr lang="en-US">
                    <a:noFill/>
                  </a:rPr>
                  <a:t> </a:t>
                </a:r>
              </a:p>
            </p:txBody>
          </p:sp>
        </mc:Fallback>
      </mc:AlternateContent>
    </p:spTree>
    <p:extLst>
      <p:ext uri="{BB962C8B-B14F-4D97-AF65-F5344CB8AC3E}">
        <p14:creationId xmlns:p14="http://schemas.microsoft.com/office/powerpoint/2010/main" val="65875085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The Sampling Distribution of a Sample Mean (optional) 2</a:t>
            </a:r>
            <a:endParaRPr lang="en-US" sz="3600" dirty="0"/>
          </a:p>
        </p:txBody>
      </p:sp>
      <mc:AlternateContent xmlns:mc="http://schemas.openxmlformats.org/markup-compatibility/2006" xmlns:a14="http://schemas.microsoft.com/office/drawing/2010/main">
        <mc:Choice Requires="a14">
          <p:sp>
            <p:nvSpPr>
              <p:cNvPr id="8" name="Rectangle 7"/>
              <p:cNvSpPr/>
              <p:nvPr/>
            </p:nvSpPr>
            <p:spPr>
              <a:xfrm>
                <a:off x="304800" y="1920240"/>
                <a:ext cx="8759952" cy="3416320"/>
              </a:xfrm>
              <a:prstGeom prst="rect">
                <a:avLst/>
              </a:prstGeom>
            </p:spPr>
            <p:txBody>
              <a:bodyPr wrap="square">
                <a:spAutoFit/>
              </a:bodyPr>
              <a:lstStyle/>
              <a:p>
                <a:pPr fontAlgn="auto">
                  <a:spcBef>
                    <a:spcPts val="0"/>
                  </a:spcBef>
                  <a:spcAft>
                    <a:spcPts val="0"/>
                  </a:spcAft>
                  <a:defRPr/>
                </a:pPr>
                <a:r>
                  <a:rPr lang="en-US" sz="2400" dirty="0"/>
                  <a:t>Like the sample proportion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oMath>
                </a14:m>
                <a:r>
                  <a:rPr lang="en-US" sz="2400" dirty="0"/>
                  <a:t>, the sample mean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oMath>
                </a14:m>
                <a:r>
                  <a:rPr lang="en-US" sz="2400" dirty="0"/>
                  <a:t> from a large SRS has a sampling distribution that is close to Normal. </a:t>
                </a:r>
              </a:p>
              <a:p>
                <a:pPr fontAlgn="auto">
                  <a:spcBef>
                    <a:spcPts val="0"/>
                  </a:spcBef>
                  <a:spcAft>
                    <a:spcPts val="0"/>
                  </a:spcAft>
                  <a:defRPr/>
                </a:pPr>
                <a:endParaRPr lang="en-US" sz="2400" dirty="0"/>
              </a:p>
              <a:p>
                <a:pPr fontAlgn="auto">
                  <a:spcBef>
                    <a:spcPts val="0"/>
                  </a:spcBef>
                  <a:spcAft>
                    <a:spcPts val="0"/>
                  </a:spcAft>
                  <a:defRPr/>
                </a:pPr>
                <a:r>
                  <a:rPr lang="en-US" sz="2400" dirty="0"/>
                  <a:t>Because the sample mean of an SRS is an unbiased estimator of µ, the sampling distribution of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oMath>
                </a14:m>
                <a:r>
                  <a:rPr lang="en-US" sz="2400" dirty="0"/>
                  <a:t> has µ as its mean. </a:t>
                </a:r>
              </a:p>
              <a:p>
                <a:pPr fontAlgn="auto">
                  <a:spcBef>
                    <a:spcPts val="0"/>
                  </a:spcBef>
                  <a:spcAft>
                    <a:spcPts val="0"/>
                  </a:spcAft>
                  <a:defRPr/>
                </a:pPr>
                <a:endParaRPr lang="en-US" sz="2400" dirty="0"/>
              </a:p>
              <a:p>
                <a:pPr fontAlgn="auto">
                  <a:spcBef>
                    <a:spcPts val="0"/>
                  </a:spcBef>
                  <a:spcAft>
                    <a:spcPts val="0"/>
                  </a:spcAft>
                  <a:defRPr/>
                </a:pPr>
                <a:r>
                  <a:rPr lang="en-US" sz="2400" dirty="0"/>
                  <a:t>The standard deviation, or standard error, of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oMath>
                </a14:m>
                <a:r>
                  <a:rPr lang="en-US" sz="2400" dirty="0"/>
                  <a:t> depends on the standard deviation of the population, which is usually written as </a:t>
                </a:r>
                <a:r>
                  <a:rPr lang="el-GR" sz="2400" dirty="0"/>
                  <a:t>σ</a:t>
                </a:r>
                <a:r>
                  <a:rPr lang="en-US" sz="2400" dirty="0"/>
                  <a:t>, the Greek letter sigma. </a:t>
                </a:r>
              </a:p>
            </p:txBody>
          </p:sp>
        </mc:Choice>
        <mc:Fallback xmlns="">
          <p:sp>
            <p:nvSpPr>
              <p:cNvPr id="8" name="Rectangle 7"/>
              <p:cNvSpPr>
                <a:spLocks noRot="1" noChangeAspect="1" noMove="1" noResize="1" noEditPoints="1" noAdjustHandles="1" noChangeArrowheads="1" noChangeShapeType="1" noTextEdit="1"/>
              </p:cNvSpPr>
              <p:nvPr/>
            </p:nvSpPr>
            <p:spPr>
              <a:xfrm>
                <a:off x="304800" y="1920240"/>
                <a:ext cx="8759952" cy="3416320"/>
              </a:xfrm>
              <a:prstGeom prst="rect">
                <a:avLst/>
              </a:prstGeom>
              <a:blipFill>
                <a:blip r:embed="rId3"/>
                <a:stretch>
                  <a:fillRect l="-1044" t="-1250" r="-1253" b="-3393"/>
                </a:stretch>
              </a:blipFill>
            </p:spPr>
            <p:txBody>
              <a:bodyPr/>
              <a:lstStyle/>
              <a:p>
                <a:r>
                  <a:rPr lang="en-US">
                    <a:noFill/>
                  </a:rPr>
                  <a:t> </a:t>
                </a:r>
              </a:p>
            </p:txBody>
          </p:sp>
        </mc:Fallback>
      </mc:AlternateContent>
    </p:spTree>
    <p:extLst>
      <p:ext uri="{BB962C8B-B14F-4D97-AF65-F5344CB8AC3E}">
        <p14:creationId xmlns:p14="http://schemas.microsoft.com/office/powerpoint/2010/main" val="8178058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The Sampling Distribution of a Sample Mean (optional) 3</a:t>
            </a:r>
            <a:endParaRPr lang="en-US" sz="3600" dirty="0"/>
          </a:p>
        </p:txBody>
      </p:sp>
      <mc:AlternateContent xmlns:mc="http://schemas.openxmlformats.org/markup-compatibility/2006" xmlns:a14="http://schemas.microsoft.com/office/drawing/2010/main">
        <mc:Choice Requires="a14">
          <p:sp>
            <p:nvSpPr>
              <p:cNvPr id="8" name="Rectangle 7"/>
              <p:cNvSpPr/>
              <p:nvPr/>
            </p:nvSpPr>
            <p:spPr>
              <a:xfrm>
                <a:off x="304800" y="1737360"/>
                <a:ext cx="8759952" cy="4454040"/>
              </a:xfrm>
              <a:prstGeom prst="rect">
                <a:avLst/>
              </a:prstGeom>
            </p:spPr>
            <p:txBody>
              <a:bodyPr wrap="square">
                <a:spAutoFit/>
              </a:bodyPr>
              <a:lstStyle/>
              <a:p>
                <a:pPr fontAlgn="auto">
                  <a:spcBef>
                    <a:spcPts val="0"/>
                  </a:spcBef>
                  <a:spcAft>
                    <a:spcPts val="0"/>
                  </a:spcAft>
                  <a:defRPr/>
                </a:pPr>
                <a:r>
                  <a:rPr lang="en-US" sz="2800" b="1" dirty="0"/>
                  <a:t>Sampling distribution of a sample mean</a:t>
                </a:r>
                <a:r>
                  <a:rPr lang="en-US" sz="2800" dirty="0"/>
                  <a:t> </a:t>
                </a:r>
              </a:p>
              <a:p>
                <a:pPr fontAlgn="auto">
                  <a:spcBef>
                    <a:spcPts val="0"/>
                  </a:spcBef>
                  <a:spcAft>
                    <a:spcPts val="0"/>
                  </a:spcAft>
                  <a:defRPr/>
                </a:pPr>
                <a:endParaRPr lang="en-US" sz="2800" dirty="0"/>
              </a:p>
              <a:p>
                <a:pPr fontAlgn="auto">
                  <a:spcBef>
                    <a:spcPts val="0"/>
                  </a:spcBef>
                  <a:spcAft>
                    <a:spcPts val="0"/>
                  </a:spcAft>
                  <a:defRPr/>
                </a:pPr>
                <a:r>
                  <a:rPr lang="en-US" sz="2800" dirty="0"/>
                  <a:t>Choose an SRS of size </a:t>
                </a:r>
                <a:r>
                  <a:rPr lang="en-US" sz="2800" i="1" dirty="0"/>
                  <a:t>n</a:t>
                </a:r>
                <a:r>
                  <a:rPr lang="en-US" sz="2800" dirty="0"/>
                  <a:t> from a population in which individuals have mean µ and standard deviation </a:t>
                </a:r>
                <a:r>
                  <a:rPr lang="el-GR" sz="2800" dirty="0"/>
                  <a:t>σ</a:t>
                </a:r>
                <a:r>
                  <a:rPr lang="en-US" sz="2800" dirty="0"/>
                  <a:t>. Let </a:t>
                </a: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oMath>
                </a14:m>
                <a:r>
                  <a:rPr lang="en-US" sz="2800" dirty="0"/>
                  <a:t> be the mean of the sample. Then: </a:t>
                </a:r>
              </a:p>
              <a:p>
                <a:pPr fontAlgn="auto">
                  <a:spcBef>
                    <a:spcPts val="0"/>
                  </a:spcBef>
                  <a:spcAft>
                    <a:spcPts val="0"/>
                  </a:spcAft>
                  <a:defRPr/>
                </a:pPr>
                <a:r>
                  <a:rPr lang="en-US" sz="2800" dirty="0"/>
                  <a:t>• The sampling distribution of </a:t>
                </a: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oMath>
                </a14:m>
                <a:r>
                  <a:rPr lang="en-US" sz="2800" dirty="0"/>
                  <a:t> is approximately Normal when the sample size </a:t>
                </a:r>
                <a:r>
                  <a:rPr lang="en-US" sz="2800" i="1" dirty="0"/>
                  <a:t>n</a:t>
                </a:r>
                <a:r>
                  <a:rPr lang="en-US" sz="2800" dirty="0"/>
                  <a:t> is large. </a:t>
                </a:r>
              </a:p>
              <a:p>
                <a:pPr fontAlgn="auto">
                  <a:spcBef>
                    <a:spcPts val="0"/>
                  </a:spcBef>
                  <a:spcAft>
                    <a:spcPts val="0"/>
                  </a:spcAft>
                  <a:defRPr/>
                </a:pPr>
                <a:r>
                  <a:rPr lang="en-US" sz="2800" dirty="0"/>
                  <a:t>• The mean of the sampling distribution is equal to µ. </a:t>
                </a:r>
              </a:p>
              <a:p>
                <a:pPr fontAlgn="auto">
                  <a:spcBef>
                    <a:spcPts val="0"/>
                  </a:spcBef>
                  <a:spcAft>
                    <a:spcPts val="0"/>
                  </a:spcAft>
                  <a:defRPr/>
                </a:pPr>
                <a:r>
                  <a:rPr lang="en-US" sz="2800" dirty="0"/>
                  <a:t>• The standard deviation or the standard error of the sampling distribution is </a:t>
                </a:r>
                <a14:m>
                  <m:oMath xmlns:m="http://schemas.openxmlformats.org/officeDocument/2006/math">
                    <m:f>
                      <m:fPr>
                        <m:type m:val="skw"/>
                        <m:ctrlPr>
                          <a:rPr lang="en-US" sz="2800" i="1" smtClean="0">
                            <a:latin typeface="Cambria Math" panose="02040503050406030204" pitchFamily="18" charset="0"/>
                          </a:rPr>
                        </m:ctrlPr>
                      </m:fPr>
                      <m:num>
                        <m:r>
                          <a:rPr lang="en-US" sz="2800" i="1" smtClean="0">
                            <a:latin typeface="Cambria Math" panose="02040503050406030204" pitchFamily="18" charset="0"/>
                            <a:ea typeface="Cambria Math" panose="02040503050406030204" pitchFamily="18" charset="0"/>
                          </a:rPr>
                          <m:t>𝜎</m:t>
                        </m:r>
                      </m:num>
                      <m:den>
                        <m:rad>
                          <m:radPr>
                            <m:degHide m:val="on"/>
                            <m:ctrlPr>
                              <a:rPr lang="en-US" sz="2800" i="1" smtClean="0">
                                <a:latin typeface="Cambria Math" panose="02040503050406030204" pitchFamily="18" charset="0"/>
                              </a:rPr>
                            </m:ctrlPr>
                          </m:radPr>
                          <m:deg/>
                          <m:e>
                            <m:r>
                              <a:rPr lang="en-US" sz="2800" b="0" i="1" smtClean="0">
                                <a:latin typeface="Cambria Math" panose="02040503050406030204" pitchFamily="18" charset="0"/>
                              </a:rPr>
                              <m:t>𝑛</m:t>
                            </m:r>
                          </m:e>
                        </m:rad>
                      </m:den>
                    </m:f>
                  </m:oMath>
                </a14:m>
                <a:r>
                  <a:rPr lang="en-US" sz="2800" dirty="0"/>
                  <a:t>.</a:t>
                </a:r>
              </a:p>
            </p:txBody>
          </p:sp>
        </mc:Choice>
        <mc:Fallback xmlns="">
          <p:sp>
            <p:nvSpPr>
              <p:cNvPr id="8" name="Rectangle 7"/>
              <p:cNvSpPr>
                <a:spLocks noRot="1" noChangeAspect="1" noMove="1" noResize="1" noEditPoints="1" noAdjustHandles="1" noChangeArrowheads="1" noChangeShapeType="1" noTextEdit="1"/>
              </p:cNvSpPr>
              <p:nvPr/>
            </p:nvSpPr>
            <p:spPr>
              <a:xfrm>
                <a:off x="304800" y="1737360"/>
                <a:ext cx="8759952" cy="4454040"/>
              </a:xfrm>
              <a:prstGeom prst="rect">
                <a:avLst/>
              </a:prstGeom>
              <a:blipFill>
                <a:blip r:embed="rId3"/>
                <a:stretch>
                  <a:fillRect l="-1392" t="-1368" r="-2157" b="-1505"/>
                </a:stretch>
              </a:blipFill>
            </p:spPr>
            <p:txBody>
              <a:bodyPr/>
              <a:lstStyle/>
              <a:p>
                <a:r>
                  <a:rPr lang="en-US">
                    <a:noFill/>
                  </a:rPr>
                  <a:t> </a:t>
                </a:r>
              </a:p>
            </p:txBody>
          </p:sp>
        </mc:Fallback>
      </mc:AlternateContent>
    </p:spTree>
    <p:extLst>
      <p:ext uri="{BB962C8B-B14F-4D97-AF65-F5344CB8AC3E}">
        <p14:creationId xmlns:p14="http://schemas.microsoft.com/office/powerpoint/2010/main" val="141760406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The Sampling Distribution of a Sample Mean (optional) 4</a:t>
            </a:r>
            <a:endParaRPr lang="en-US" sz="3600" dirty="0"/>
          </a:p>
        </p:txBody>
      </p:sp>
      <mc:AlternateContent xmlns:mc="http://schemas.openxmlformats.org/markup-compatibility/2006" xmlns:a14="http://schemas.microsoft.com/office/drawing/2010/main">
        <mc:Choice Requires="a14">
          <p:sp>
            <p:nvSpPr>
              <p:cNvPr id="8" name="Rectangle 7"/>
              <p:cNvSpPr/>
              <p:nvPr/>
            </p:nvSpPr>
            <p:spPr>
              <a:xfrm>
                <a:off x="304800" y="1920240"/>
                <a:ext cx="8759952" cy="3724096"/>
              </a:xfrm>
              <a:prstGeom prst="rect">
                <a:avLst/>
              </a:prstGeom>
            </p:spPr>
            <p:txBody>
              <a:bodyPr wrap="square">
                <a:spAutoFit/>
              </a:bodyPr>
              <a:lstStyle/>
              <a:p>
                <a:pPr fontAlgn="auto">
                  <a:spcBef>
                    <a:spcPts val="0"/>
                  </a:spcBef>
                  <a:spcAft>
                    <a:spcPts val="1200"/>
                  </a:spcAft>
                  <a:defRPr/>
                </a:pPr>
                <a:r>
                  <a:rPr lang="en-US" sz="2400" dirty="0"/>
                  <a:t>It isn’t surprising that the values that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oMath>
                </a14:m>
                <a:r>
                  <a:rPr lang="en-US" sz="2400" dirty="0"/>
                  <a:t> takes in many samples are centered at the true mean µ of the population. That’s the lack of bias in random sampling. The other two facts about the sampling distribution make precise two very important properties of the sample mean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oMath>
                </a14:m>
                <a:r>
                  <a:rPr lang="en-US" sz="2400" dirty="0"/>
                  <a:t>: </a:t>
                </a:r>
              </a:p>
              <a:p>
                <a:pPr fontAlgn="auto">
                  <a:spcBef>
                    <a:spcPts val="0"/>
                  </a:spcBef>
                  <a:spcAft>
                    <a:spcPts val="1200"/>
                  </a:spcAft>
                  <a:defRPr/>
                </a:pPr>
                <a:r>
                  <a:rPr lang="en-US" sz="2400" dirty="0"/>
                  <a:t>• The mean of a number of observations is less variable than individual observations. </a:t>
                </a:r>
              </a:p>
              <a:p>
                <a:pPr fontAlgn="auto">
                  <a:spcBef>
                    <a:spcPts val="0"/>
                  </a:spcBef>
                  <a:spcAft>
                    <a:spcPts val="1200"/>
                  </a:spcAft>
                  <a:defRPr/>
                </a:pPr>
                <a:r>
                  <a:rPr lang="en-US" sz="2400" dirty="0"/>
                  <a:t>• The distribution of a mean of a number of observations is more Normal than the distribution of individual observations.</a:t>
                </a:r>
              </a:p>
            </p:txBody>
          </p:sp>
        </mc:Choice>
        <mc:Fallback xmlns="">
          <p:sp>
            <p:nvSpPr>
              <p:cNvPr id="8" name="Rectangle 7"/>
              <p:cNvSpPr>
                <a:spLocks noRot="1" noChangeAspect="1" noMove="1" noResize="1" noEditPoints="1" noAdjustHandles="1" noChangeArrowheads="1" noChangeShapeType="1" noTextEdit="1"/>
              </p:cNvSpPr>
              <p:nvPr/>
            </p:nvSpPr>
            <p:spPr>
              <a:xfrm>
                <a:off x="304800" y="1920240"/>
                <a:ext cx="8759952" cy="3724096"/>
              </a:xfrm>
              <a:prstGeom prst="rect">
                <a:avLst/>
              </a:prstGeom>
              <a:blipFill rotWithShape="0">
                <a:blip r:embed="rId3"/>
                <a:stretch>
                  <a:fillRect l="-1044" t="-1146" b="-2946"/>
                </a:stretch>
              </a:blipFill>
            </p:spPr>
            <p:txBody>
              <a:bodyPr/>
              <a:lstStyle/>
              <a:p>
                <a:r>
                  <a:rPr lang="en-US">
                    <a:noFill/>
                  </a:rPr>
                  <a:t> </a:t>
                </a:r>
              </a:p>
            </p:txBody>
          </p:sp>
        </mc:Fallback>
      </mc:AlternateContent>
    </p:spTree>
    <p:extLst>
      <p:ext uri="{BB962C8B-B14F-4D97-AF65-F5344CB8AC3E}">
        <p14:creationId xmlns:p14="http://schemas.microsoft.com/office/powerpoint/2010/main" val="42169615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Case Study: What Is a Confidence Interval? 3</a:t>
            </a:r>
            <a:endParaRPr lang="en-US" sz="3600" dirty="0"/>
          </a:p>
        </p:txBody>
      </p:sp>
      <p:sp>
        <p:nvSpPr>
          <p:cNvPr id="8" name="Rectangle 7"/>
          <p:cNvSpPr/>
          <p:nvPr/>
        </p:nvSpPr>
        <p:spPr>
          <a:xfrm>
            <a:off x="301752" y="1828800"/>
            <a:ext cx="8759952" cy="3785652"/>
          </a:xfrm>
          <a:prstGeom prst="rect">
            <a:avLst/>
          </a:prstGeom>
        </p:spPr>
        <p:txBody>
          <a:bodyPr>
            <a:spAutoFit/>
          </a:bodyPr>
          <a:lstStyle/>
          <a:p>
            <a:pPr fontAlgn="auto">
              <a:spcBef>
                <a:spcPts val="0"/>
              </a:spcBef>
              <a:spcAft>
                <a:spcPts val="0"/>
              </a:spcAft>
              <a:defRPr/>
            </a:pPr>
            <a:r>
              <a:rPr lang="en-US" sz="2400" dirty="0"/>
              <a:t>Survey respondents were asked to think about the previous month and to indicate how many times per day, week, or month they consumed whole fruit, 100% fruit juice, dried beans, dark green vegetables, orange vegetables, and other vegetables. </a:t>
            </a:r>
          </a:p>
          <a:p>
            <a:pPr fontAlgn="auto">
              <a:spcBef>
                <a:spcPts val="0"/>
              </a:spcBef>
              <a:spcAft>
                <a:spcPts val="0"/>
              </a:spcAft>
              <a:defRPr/>
            </a:pPr>
            <a:endParaRPr lang="en-US" sz="2400" dirty="0"/>
          </a:p>
          <a:p>
            <a:pPr fontAlgn="auto">
              <a:spcBef>
                <a:spcPts val="0"/>
              </a:spcBef>
              <a:spcAft>
                <a:spcPts val="0"/>
              </a:spcAft>
              <a:defRPr/>
            </a:pPr>
            <a:r>
              <a:rPr lang="en-US" sz="2400" dirty="0"/>
              <a:t>Although close to 500,000 individuals were originally contacted to be a part of the survey in 2013, 118,193 respondents were excluded from analysis because they either resided in other countries, had missing responses to one or more questions, or had implausible reports of fruit and vegetable consumption. </a:t>
            </a:r>
          </a:p>
        </p:txBody>
      </p:sp>
    </p:spTree>
    <p:extLst>
      <p:ext uri="{BB962C8B-B14F-4D97-AF65-F5344CB8AC3E}">
        <p14:creationId xmlns:p14="http://schemas.microsoft.com/office/powerpoint/2010/main" val="279847749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The Sampling Distribution of a Sample Mean (optional) 5</a:t>
            </a:r>
            <a:endParaRPr lang="en-US" sz="3600" dirty="0"/>
          </a:p>
        </p:txBody>
      </p:sp>
      <p:pic>
        <p:nvPicPr>
          <p:cNvPr id="4" name="Picture 3" descr="A sampling distribution compares single observation with distribution of the mean x bar of 10 observations. A normal bell curve representing 1 observation overlaps with an elongated bell curve representing x bar for 10 observations. A perpendicular line is drawn from the horizontal axis to the peak of the normal curves. A line is drawn to the right from the perpendicular line to the normal curve for 1 observation, which denotes the standard deviation sigma. A line is drawn to the right from the perpendicular line to the normal curve for 10 observations, which denotes the standard deviation sigma over the square root of 10. ">
            <a:extLst>
              <a:ext uri="{FF2B5EF4-FFF2-40B4-BE49-F238E27FC236}">
                <a16:creationId xmlns:a16="http://schemas.microsoft.com/office/drawing/2014/main" xmlns="" id="{443D6F32-36AE-41C4-B1E2-0918B9C1F5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1905000"/>
            <a:ext cx="6705045" cy="4236370"/>
          </a:xfrm>
          <a:prstGeom prst="rect">
            <a:avLst/>
          </a:prstGeom>
        </p:spPr>
      </p:pic>
    </p:spTree>
    <p:extLst>
      <p:ext uri="{BB962C8B-B14F-4D97-AF65-F5344CB8AC3E}">
        <p14:creationId xmlns:p14="http://schemas.microsoft.com/office/powerpoint/2010/main" val="150086794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The Sampling Distribution of a Sample Mean (optional) 6</a:t>
            </a:r>
            <a:endParaRPr lang="en-US" sz="3600" dirty="0"/>
          </a:p>
        </p:txBody>
      </p:sp>
      <p:sp>
        <p:nvSpPr>
          <p:cNvPr id="8" name="Rectangle 7"/>
          <p:cNvSpPr/>
          <p:nvPr/>
        </p:nvSpPr>
        <p:spPr>
          <a:xfrm>
            <a:off x="304800" y="2011680"/>
            <a:ext cx="8759952" cy="3108543"/>
          </a:xfrm>
          <a:prstGeom prst="rect">
            <a:avLst/>
          </a:prstGeom>
        </p:spPr>
        <p:txBody>
          <a:bodyPr wrap="square">
            <a:spAutoFit/>
          </a:bodyPr>
          <a:lstStyle/>
          <a:p>
            <a:pPr fontAlgn="auto">
              <a:spcBef>
                <a:spcPts val="0"/>
              </a:spcBef>
              <a:spcAft>
                <a:spcPts val="0"/>
              </a:spcAft>
              <a:defRPr/>
            </a:pPr>
            <a:r>
              <a:rPr lang="en-US" sz="2800" dirty="0"/>
              <a:t>Figure 21.7 illustrates the first of these properties. </a:t>
            </a:r>
          </a:p>
          <a:p>
            <a:pPr fontAlgn="auto">
              <a:spcBef>
                <a:spcPts val="0"/>
              </a:spcBef>
              <a:spcAft>
                <a:spcPts val="0"/>
              </a:spcAft>
              <a:defRPr/>
            </a:pPr>
            <a:endParaRPr lang="en-US" sz="2800" dirty="0"/>
          </a:p>
          <a:p>
            <a:pPr fontAlgn="auto">
              <a:spcBef>
                <a:spcPts val="0"/>
              </a:spcBef>
              <a:spcAft>
                <a:spcPts val="0"/>
              </a:spcAft>
              <a:defRPr/>
            </a:pPr>
            <a:r>
              <a:rPr lang="en-US" sz="2800" dirty="0"/>
              <a:t>It compares the distribution of a single observation with the distribution of the mean of 10 observations.</a:t>
            </a:r>
          </a:p>
          <a:p>
            <a:pPr fontAlgn="auto">
              <a:spcBef>
                <a:spcPts val="0"/>
              </a:spcBef>
              <a:spcAft>
                <a:spcPts val="0"/>
              </a:spcAft>
              <a:defRPr/>
            </a:pPr>
            <a:endParaRPr lang="en-US" sz="2800" dirty="0"/>
          </a:p>
          <a:p>
            <a:pPr fontAlgn="auto">
              <a:spcBef>
                <a:spcPts val="0"/>
              </a:spcBef>
              <a:spcAft>
                <a:spcPts val="0"/>
              </a:spcAft>
              <a:defRPr/>
            </a:pPr>
            <a:r>
              <a:rPr lang="en-US" sz="2800" dirty="0"/>
              <a:t>Both have the same center, but the distribution of the sample mean is less spread out. </a:t>
            </a:r>
          </a:p>
        </p:txBody>
      </p:sp>
    </p:spTree>
    <p:extLst>
      <p:ext uri="{BB962C8B-B14F-4D97-AF65-F5344CB8AC3E}">
        <p14:creationId xmlns:p14="http://schemas.microsoft.com/office/powerpoint/2010/main" val="1194597320"/>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365760"/>
            <a:ext cx="8229600" cy="1143000"/>
          </a:xfrm>
        </p:spPr>
        <p:txBody>
          <a:bodyPr/>
          <a:lstStyle/>
          <a:p>
            <a:r>
              <a:rPr lang="en-US" sz="3600" b="1" dirty="0">
                <a:solidFill>
                  <a:schemeClr val="accent1"/>
                </a:solidFill>
              </a:rPr>
              <a:t>The Sampling Distribution of a Sample Mean (optional) 7</a:t>
            </a:r>
            <a:endParaRPr lang="en-US" sz="3600" dirty="0"/>
          </a:p>
        </p:txBody>
      </p:sp>
      <mc:AlternateContent xmlns:mc="http://schemas.openxmlformats.org/markup-compatibility/2006" xmlns:a14="http://schemas.microsoft.com/office/drawing/2010/main">
        <mc:Choice Requires="a14">
          <p:sp>
            <p:nvSpPr>
              <p:cNvPr id="8" name="Rectangle 7"/>
              <p:cNvSpPr/>
              <p:nvPr/>
            </p:nvSpPr>
            <p:spPr>
              <a:xfrm>
                <a:off x="304800" y="2011680"/>
                <a:ext cx="8759952" cy="3108543"/>
              </a:xfrm>
              <a:prstGeom prst="rect">
                <a:avLst/>
              </a:prstGeom>
            </p:spPr>
            <p:txBody>
              <a:bodyPr wrap="square">
                <a:spAutoFit/>
              </a:bodyPr>
              <a:lstStyle/>
              <a:p>
                <a:pPr fontAlgn="auto">
                  <a:spcBef>
                    <a:spcPts val="0"/>
                  </a:spcBef>
                  <a:spcAft>
                    <a:spcPts val="0"/>
                  </a:spcAft>
                  <a:defRPr/>
                </a:pPr>
                <a:r>
                  <a:rPr lang="en-US" sz="2800" dirty="0"/>
                  <a:t>In Figure 21.7, the distribution of individual observations is Normal. </a:t>
                </a:r>
              </a:p>
              <a:p>
                <a:pPr fontAlgn="auto">
                  <a:spcBef>
                    <a:spcPts val="0"/>
                  </a:spcBef>
                  <a:spcAft>
                    <a:spcPts val="0"/>
                  </a:spcAft>
                  <a:defRPr/>
                </a:pPr>
                <a:endParaRPr lang="en-US" sz="2800" dirty="0"/>
              </a:p>
              <a:p>
                <a:pPr fontAlgn="auto">
                  <a:spcBef>
                    <a:spcPts val="0"/>
                  </a:spcBef>
                  <a:spcAft>
                    <a:spcPts val="0"/>
                  </a:spcAft>
                  <a:defRPr/>
                </a:pPr>
                <a:r>
                  <a:rPr lang="en-US" sz="2800" dirty="0"/>
                  <a:t>If that is true, then the sampling distribution of </a:t>
                </a: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oMath>
                </a14:m>
                <a:r>
                  <a:rPr lang="en-US" sz="2800" dirty="0"/>
                  <a:t> is exactly Normal for any size sample, not just approximately Normal for large samples. </a:t>
                </a:r>
              </a:p>
              <a:p>
                <a:pPr fontAlgn="auto">
                  <a:spcBef>
                    <a:spcPts val="0"/>
                  </a:spcBef>
                  <a:spcAft>
                    <a:spcPts val="0"/>
                  </a:spcAft>
                  <a:defRPr/>
                </a:pPr>
                <a:endParaRPr lang="en-US" sz="2800" dirty="0"/>
              </a:p>
            </p:txBody>
          </p:sp>
        </mc:Choice>
        <mc:Fallback xmlns="">
          <p:sp>
            <p:nvSpPr>
              <p:cNvPr id="8" name="Rectangle 7"/>
              <p:cNvSpPr>
                <a:spLocks noRot="1" noChangeAspect="1" noMove="1" noResize="1" noEditPoints="1" noAdjustHandles="1" noChangeArrowheads="1" noChangeShapeType="1" noTextEdit="1"/>
              </p:cNvSpPr>
              <p:nvPr/>
            </p:nvSpPr>
            <p:spPr>
              <a:xfrm>
                <a:off x="304800" y="2011680"/>
                <a:ext cx="8759952" cy="3108543"/>
              </a:xfrm>
              <a:prstGeom prst="rect">
                <a:avLst/>
              </a:prstGeom>
              <a:blipFill rotWithShape="0">
                <a:blip r:embed="rId3"/>
                <a:stretch>
                  <a:fillRect l="-1392" t="-1961"/>
                </a:stretch>
              </a:blipFill>
            </p:spPr>
            <p:txBody>
              <a:bodyPr/>
              <a:lstStyle/>
              <a:p>
                <a:r>
                  <a:rPr lang="en-US">
                    <a:noFill/>
                  </a:rPr>
                  <a:t> </a:t>
                </a:r>
              </a:p>
            </p:txBody>
          </p:sp>
        </mc:Fallback>
      </mc:AlternateContent>
    </p:spTree>
    <p:extLst>
      <p:ext uri="{BB962C8B-B14F-4D97-AF65-F5344CB8AC3E}">
        <p14:creationId xmlns:p14="http://schemas.microsoft.com/office/powerpoint/2010/main" val="2211272368"/>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The Sampling Distribution of a Sample Mean (optional) 8</a:t>
            </a:r>
            <a:endParaRPr lang="en-US" sz="3600" dirty="0"/>
          </a:p>
        </p:txBody>
      </p:sp>
      <p:sp>
        <p:nvSpPr>
          <p:cNvPr id="8" name="Rectangle 7"/>
          <p:cNvSpPr/>
          <p:nvPr/>
        </p:nvSpPr>
        <p:spPr>
          <a:xfrm>
            <a:off x="304800" y="1645920"/>
            <a:ext cx="8915400" cy="4832092"/>
          </a:xfrm>
          <a:prstGeom prst="rect">
            <a:avLst/>
          </a:prstGeom>
        </p:spPr>
        <p:txBody>
          <a:bodyPr wrap="square">
            <a:spAutoFit/>
          </a:bodyPr>
          <a:lstStyle/>
          <a:p>
            <a:pPr fontAlgn="auto">
              <a:spcBef>
                <a:spcPts val="0"/>
              </a:spcBef>
              <a:spcAft>
                <a:spcPts val="0"/>
              </a:spcAft>
              <a:defRPr/>
            </a:pPr>
            <a:r>
              <a:rPr lang="en-US" sz="2800" dirty="0"/>
              <a:t>A remarkable statistical fact, called the </a:t>
            </a:r>
            <a:r>
              <a:rPr lang="en-US" sz="2800" b="1" dirty="0">
                <a:solidFill>
                  <a:srgbClr val="8B0000"/>
                </a:solidFill>
              </a:rPr>
              <a:t>central limit theorem</a:t>
            </a:r>
            <a:r>
              <a:rPr lang="en-US" sz="2800" dirty="0"/>
              <a:t>, says that as we take more and more observations at random from any population, the distribution of the mean of these observations eventually gets close to a Normal distribution. </a:t>
            </a:r>
          </a:p>
          <a:p>
            <a:pPr fontAlgn="auto">
              <a:spcBef>
                <a:spcPts val="0"/>
              </a:spcBef>
              <a:spcAft>
                <a:spcPts val="0"/>
              </a:spcAft>
              <a:defRPr/>
            </a:pPr>
            <a:endParaRPr lang="en-US" sz="2800" dirty="0"/>
          </a:p>
          <a:p>
            <a:pPr fontAlgn="auto">
              <a:spcBef>
                <a:spcPts val="0"/>
              </a:spcBef>
              <a:spcAft>
                <a:spcPts val="0"/>
              </a:spcAft>
              <a:defRPr/>
            </a:pPr>
            <a:r>
              <a:rPr lang="en-US" sz="2800" dirty="0"/>
              <a:t>There are some technical qualifications to this big fact, but, in practice, we can ignore them.</a:t>
            </a:r>
          </a:p>
          <a:p>
            <a:pPr fontAlgn="auto">
              <a:spcBef>
                <a:spcPts val="0"/>
              </a:spcBef>
              <a:spcAft>
                <a:spcPts val="0"/>
              </a:spcAft>
              <a:defRPr/>
            </a:pPr>
            <a:endParaRPr lang="en-US" sz="2800" dirty="0"/>
          </a:p>
          <a:p>
            <a:pPr fontAlgn="auto">
              <a:spcBef>
                <a:spcPts val="0"/>
              </a:spcBef>
              <a:spcAft>
                <a:spcPts val="0"/>
              </a:spcAft>
              <a:defRPr/>
            </a:pPr>
            <a:r>
              <a:rPr lang="en-US" sz="2800" dirty="0"/>
              <a:t>The central limit theorem lies behind the use of Normal sampling distributions for sample means.</a:t>
            </a:r>
          </a:p>
        </p:txBody>
      </p:sp>
    </p:spTree>
    <p:extLst>
      <p:ext uri="{BB962C8B-B14F-4D97-AF65-F5344CB8AC3E}">
        <p14:creationId xmlns:p14="http://schemas.microsoft.com/office/powerpoint/2010/main" val="524814660"/>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Confidence Intervals for the Population Mean (optional) 1</a:t>
            </a:r>
            <a:endParaRPr lang="en-US" sz="3600" dirty="0"/>
          </a:p>
        </p:txBody>
      </p:sp>
      <mc:AlternateContent xmlns:mc="http://schemas.openxmlformats.org/markup-compatibility/2006" xmlns:a14="http://schemas.microsoft.com/office/drawing/2010/main">
        <mc:Choice Requires="a14">
          <p:sp>
            <p:nvSpPr>
              <p:cNvPr id="8" name="Rectangle 7"/>
              <p:cNvSpPr/>
              <p:nvPr/>
            </p:nvSpPr>
            <p:spPr>
              <a:xfrm>
                <a:off x="304800" y="1920240"/>
                <a:ext cx="8759952" cy="3628044"/>
              </a:xfrm>
              <a:prstGeom prst="rect">
                <a:avLst/>
              </a:prstGeom>
            </p:spPr>
            <p:txBody>
              <a:bodyPr wrap="square">
                <a:spAutoFit/>
              </a:bodyPr>
              <a:lstStyle/>
              <a:p>
                <a:pPr fontAlgn="auto">
                  <a:spcBef>
                    <a:spcPts val="0"/>
                  </a:spcBef>
                  <a:spcAft>
                    <a:spcPts val="0"/>
                  </a:spcAft>
                  <a:defRPr/>
                </a:pPr>
                <a:r>
                  <a:rPr lang="en-US" sz="2800" dirty="0"/>
                  <a:t>The standard error of </a:t>
                </a: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oMath>
                </a14:m>
                <a:r>
                  <a:rPr lang="en-US" sz="2800" dirty="0"/>
                  <a:t> depends on both the sample size </a:t>
                </a:r>
                <a:r>
                  <a:rPr lang="en-US" sz="2800" i="1" dirty="0"/>
                  <a:t>n</a:t>
                </a:r>
                <a:r>
                  <a:rPr lang="en-US" sz="2800" dirty="0"/>
                  <a:t> and the standard deviation </a:t>
                </a:r>
                <a:r>
                  <a:rPr lang="el-GR" sz="2800" dirty="0"/>
                  <a:t>σ</a:t>
                </a:r>
                <a:r>
                  <a:rPr lang="en-US" sz="2800" dirty="0"/>
                  <a:t> of individuals in the population. We know </a:t>
                </a:r>
                <a:r>
                  <a:rPr lang="en-US" sz="2800" i="1" dirty="0"/>
                  <a:t>n</a:t>
                </a:r>
                <a:r>
                  <a:rPr lang="en-US" sz="2800" dirty="0"/>
                  <a:t> but not </a:t>
                </a:r>
                <a:r>
                  <a:rPr lang="el-GR" sz="2800" dirty="0"/>
                  <a:t>σ</a:t>
                </a:r>
                <a:r>
                  <a:rPr lang="en-US" sz="2800" dirty="0"/>
                  <a:t>. </a:t>
                </a:r>
              </a:p>
              <a:p>
                <a:pPr fontAlgn="auto">
                  <a:spcBef>
                    <a:spcPts val="0"/>
                  </a:spcBef>
                  <a:spcAft>
                    <a:spcPts val="0"/>
                  </a:spcAft>
                  <a:defRPr/>
                </a:pPr>
                <a:endParaRPr lang="en-US" sz="2800" dirty="0"/>
              </a:p>
              <a:p>
                <a:pPr fontAlgn="auto">
                  <a:spcBef>
                    <a:spcPts val="0"/>
                  </a:spcBef>
                  <a:spcAft>
                    <a:spcPts val="0"/>
                  </a:spcAft>
                  <a:defRPr/>
                </a:pPr>
                <a:r>
                  <a:rPr lang="en-US" sz="2800" dirty="0"/>
                  <a:t>When </a:t>
                </a:r>
                <a:r>
                  <a:rPr lang="en-US" sz="2800" i="1" dirty="0"/>
                  <a:t>n</a:t>
                </a:r>
                <a:r>
                  <a:rPr lang="en-US" sz="2800" dirty="0"/>
                  <a:t> is large, the sample standard deviation </a:t>
                </a:r>
                <a:r>
                  <a:rPr lang="en-US" sz="2800" i="1" dirty="0"/>
                  <a:t>s</a:t>
                </a:r>
                <a:r>
                  <a:rPr lang="en-US" sz="2800" dirty="0"/>
                  <a:t> is close to </a:t>
                </a:r>
                <a:r>
                  <a:rPr lang="el-GR" sz="2800" dirty="0"/>
                  <a:t>σ</a:t>
                </a:r>
                <a:r>
                  <a:rPr lang="en-US" sz="2800" dirty="0"/>
                  <a:t> and can be used to estimate it. </a:t>
                </a:r>
              </a:p>
              <a:p>
                <a:pPr fontAlgn="auto">
                  <a:spcBef>
                    <a:spcPts val="0"/>
                  </a:spcBef>
                  <a:spcAft>
                    <a:spcPts val="0"/>
                  </a:spcAft>
                  <a:defRPr/>
                </a:pPr>
                <a:endParaRPr lang="en-US" sz="2800" dirty="0"/>
              </a:p>
              <a:p>
                <a:pPr fontAlgn="auto">
                  <a:spcBef>
                    <a:spcPts val="0"/>
                  </a:spcBef>
                  <a:spcAft>
                    <a:spcPts val="0"/>
                  </a:spcAft>
                  <a:defRPr/>
                </a:pPr>
                <a:r>
                  <a:rPr lang="en-US" sz="2800" dirty="0"/>
                  <a:t>The estimated standard error of </a:t>
                </a: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oMath>
                </a14:m>
                <a:r>
                  <a:rPr lang="en-US" sz="2800" dirty="0"/>
                  <a:t>  is, therefore, </a:t>
                </a:r>
                <a14:m>
                  <m:oMath xmlns:m="http://schemas.openxmlformats.org/officeDocument/2006/math">
                    <m:f>
                      <m:fPr>
                        <m:type m:val="skw"/>
                        <m:ctrlPr>
                          <a:rPr lang="en-US" sz="2800" i="1" smtClean="0">
                            <a:latin typeface="Cambria Math" panose="02040503050406030204" pitchFamily="18" charset="0"/>
                          </a:rPr>
                        </m:ctrlPr>
                      </m:fPr>
                      <m:num>
                        <m:r>
                          <a:rPr lang="en-US" sz="2800" b="0" i="1" smtClean="0">
                            <a:latin typeface="Cambria Math" panose="02040503050406030204" pitchFamily="18" charset="0"/>
                          </a:rPr>
                          <m:t>𝑠</m:t>
                        </m:r>
                      </m:num>
                      <m:den>
                        <m:rad>
                          <m:radPr>
                            <m:degHide m:val="on"/>
                            <m:ctrlPr>
                              <a:rPr lang="en-US" sz="2800" i="1" smtClean="0">
                                <a:latin typeface="Cambria Math" panose="02040503050406030204" pitchFamily="18" charset="0"/>
                              </a:rPr>
                            </m:ctrlPr>
                          </m:radPr>
                          <m:deg/>
                          <m:e>
                            <m:r>
                              <a:rPr lang="en-US" sz="2800" b="0" i="1" smtClean="0">
                                <a:latin typeface="Cambria Math" panose="02040503050406030204" pitchFamily="18" charset="0"/>
                              </a:rPr>
                              <m:t>𝑛</m:t>
                            </m:r>
                          </m:e>
                        </m:rad>
                      </m:den>
                    </m:f>
                  </m:oMath>
                </a14:m>
                <a:r>
                  <a:rPr lang="en-US" sz="2800" dirty="0"/>
                  <a:t>. </a:t>
                </a:r>
              </a:p>
            </p:txBody>
          </p:sp>
        </mc:Choice>
        <mc:Fallback xmlns="">
          <p:sp>
            <p:nvSpPr>
              <p:cNvPr id="8" name="Rectangle 7"/>
              <p:cNvSpPr>
                <a:spLocks noRot="1" noChangeAspect="1" noMove="1" noResize="1" noEditPoints="1" noAdjustHandles="1" noChangeArrowheads="1" noChangeShapeType="1" noTextEdit="1"/>
              </p:cNvSpPr>
              <p:nvPr/>
            </p:nvSpPr>
            <p:spPr>
              <a:xfrm>
                <a:off x="304800" y="1920240"/>
                <a:ext cx="8759952" cy="3628044"/>
              </a:xfrm>
              <a:prstGeom prst="rect">
                <a:avLst/>
              </a:prstGeom>
              <a:blipFill>
                <a:blip r:embed="rId3"/>
                <a:stretch>
                  <a:fillRect l="-1392" t="-1681" b="-1176"/>
                </a:stretch>
              </a:blipFill>
            </p:spPr>
            <p:txBody>
              <a:bodyPr/>
              <a:lstStyle/>
              <a:p>
                <a:r>
                  <a:rPr lang="en-US">
                    <a:noFill/>
                  </a:rPr>
                  <a:t> </a:t>
                </a:r>
              </a:p>
            </p:txBody>
          </p:sp>
        </mc:Fallback>
      </mc:AlternateContent>
    </p:spTree>
    <p:extLst>
      <p:ext uri="{BB962C8B-B14F-4D97-AF65-F5344CB8AC3E}">
        <p14:creationId xmlns:p14="http://schemas.microsoft.com/office/powerpoint/2010/main" val="68477282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Confidence Intervals for the Population Mean* (optional) 2</a:t>
            </a:r>
            <a:endParaRPr lang="en-US" sz="3600" dirty="0"/>
          </a:p>
        </p:txBody>
      </p:sp>
      <p:sp>
        <p:nvSpPr>
          <p:cNvPr id="8" name="Rectangle 7"/>
          <p:cNvSpPr/>
          <p:nvPr/>
        </p:nvSpPr>
        <p:spPr>
          <a:xfrm>
            <a:off x="304800" y="1920240"/>
            <a:ext cx="8759952" cy="3539430"/>
          </a:xfrm>
          <a:prstGeom prst="rect">
            <a:avLst/>
          </a:prstGeom>
        </p:spPr>
        <p:txBody>
          <a:bodyPr wrap="square">
            <a:spAutoFit/>
          </a:bodyPr>
          <a:lstStyle/>
          <a:p>
            <a:pPr fontAlgn="auto">
              <a:spcBef>
                <a:spcPts val="0"/>
              </a:spcBef>
              <a:spcAft>
                <a:spcPts val="0"/>
              </a:spcAft>
              <a:defRPr/>
            </a:pPr>
            <a:r>
              <a:rPr lang="en-US" sz="2800" dirty="0"/>
              <a:t>Now we can find confidence intervals for µ following the same reasoning that led us to confidence intervals for a proportion </a:t>
            </a:r>
            <a:r>
              <a:rPr lang="en-US" sz="2800" i="1" dirty="0"/>
              <a:t>p</a:t>
            </a:r>
            <a:r>
              <a:rPr lang="en-US" sz="2800" dirty="0"/>
              <a:t>. </a:t>
            </a:r>
          </a:p>
          <a:p>
            <a:pPr fontAlgn="auto">
              <a:spcBef>
                <a:spcPts val="0"/>
              </a:spcBef>
              <a:spcAft>
                <a:spcPts val="0"/>
              </a:spcAft>
              <a:defRPr/>
            </a:pPr>
            <a:endParaRPr lang="en-US" sz="2800" dirty="0"/>
          </a:p>
          <a:p>
            <a:pPr fontAlgn="auto">
              <a:spcBef>
                <a:spcPts val="0"/>
              </a:spcBef>
              <a:spcAft>
                <a:spcPts val="0"/>
              </a:spcAft>
              <a:defRPr/>
            </a:pPr>
            <a:r>
              <a:rPr lang="en-US" sz="2800" dirty="0"/>
              <a:t>The big idea is that to cover the central area </a:t>
            </a:r>
            <a:r>
              <a:rPr lang="en-US" sz="2800" i="1" dirty="0"/>
              <a:t>C</a:t>
            </a:r>
            <a:r>
              <a:rPr lang="en-US" sz="2800" dirty="0"/>
              <a:t> under a Normal curve, we must go out a distance </a:t>
            </a:r>
            <a:r>
              <a:rPr lang="en-US" sz="2800" i="1" dirty="0"/>
              <a:t>z</a:t>
            </a:r>
            <a:r>
              <a:rPr lang="en-US" sz="2800" dirty="0"/>
              <a:t>* on either side of the mean. </a:t>
            </a:r>
          </a:p>
          <a:p>
            <a:pPr fontAlgn="auto">
              <a:spcBef>
                <a:spcPts val="0"/>
              </a:spcBef>
              <a:spcAft>
                <a:spcPts val="0"/>
              </a:spcAft>
              <a:defRPr/>
            </a:pPr>
            <a:endParaRPr lang="en-US" sz="2800" dirty="0"/>
          </a:p>
        </p:txBody>
      </p:sp>
    </p:spTree>
    <p:extLst>
      <p:ext uri="{BB962C8B-B14F-4D97-AF65-F5344CB8AC3E}">
        <p14:creationId xmlns:p14="http://schemas.microsoft.com/office/powerpoint/2010/main" val="2021459239"/>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Confidence Intervals for the Population Mean (optional) 3</a:t>
            </a:r>
            <a:endParaRPr lang="en-US" sz="3600" dirty="0"/>
          </a:p>
        </p:txBody>
      </p:sp>
      <mc:AlternateContent xmlns:mc="http://schemas.openxmlformats.org/markup-compatibility/2006" xmlns:a14="http://schemas.microsoft.com/office/drawing/2010/main">
        <mc:Choice Requires="a14">
          <p:sp>
            <p:nvSpPr>
              <p:cNvPr id="8" name="Rectangle 7"/>
              <p:cNvSpPr/>
              <p:nvPr/>
            </p:nvSpPr>
            <p:spPr>
              <a:xfrm>
                <a:off x="304800" y="1737360"/>
                <a:ext cx="8458200" cy="4316438"/>
              </a:xfrm>
              <a:prstGeom prst="rect">
                <a:avLst/>
              </a:prstGeom>
            </p:spPr>
            <p:txBody>
              <a:bodyPr wrap="square">
                <a:spAutoFit/>
              </a:bodyPr>
              <a:lstStyle/>
              <a:p>
                <a:pPr fontAlgn="auto">
                  <a:spcBef>
                    <a:spcPts val="0"/>
                  </a:spcBef>
                  <a:spcAft>
                    <a:spcPts val="0"/>
                  </a:spcAft>
                  <a:defRPr/>
                </a:pPr>
                <a:r>
                  <a:rPr lang="en-US" sz="2400" b="1" dirty="0"/>
                  <a:t>Confidence interval for a population mean</a:t>
                </a:r>
                <a:r>
                  <a:rPr lang="en-US" sz="2400" dirty="0"/>
                  <a:t> </a:t>
                </a:r>
              </a:p>
              <a:p>
                <a:pPr fontAlgn="auto">
                  <a:spcBef>
                    <a:spcPts val="0"/>
                  </a:spcBef>
                  <a:spcAft>
                    <a:spcPts val="0"/>
                  </a:spcAft>
                  <a:defRPr/>
                </a:pPr>
                <a:endParaRPr lang="en-US" sz="2400" dirty="0"/>
              </a:p>
              <a:p>
                <a:pPr fontAlgn="auto">
                  <a:spcBef>
                    <a:spcPts val="0"/>
                  </a:spcBef>
                  <a:spcAft>
                    <a:spcPts val="0"/>
                  </a:spcAft>
                  <a:defRPr/>
                </a:pPr>
                <a:r>
                  <a:rPr lang="en-US" sz="2400" dirty="0"/>
                  <a:t>Choose an SRS of size </a:t>
                </a:r>
                <a:r>
                  <a:rPr lang="en-US" sz="2400" i="1" dirty="0"/>
                  <a:t>n</a:t>
                </a:r>
                <a:r>
                  <a:rPr lang="en-US" sz="2400" dirty="0"/>
                  <a:t> from a large population of individuals having mean µ. The mean of the sample observations is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When </a:t>
                </a:r>
                <a:r>
                  <a:rPr lang="en-US" sz="2400" i="1" dirty="0"/>
                  <a:t>n</a:t>
                </a:r>
                <a:r>
                  <a:rPr lang="en-US" sz="2400" dirty="0"/>
                  <a:t> is reasonably large, an approximate level </a:t>
                </a:r>
                <a:r>
                  <a:rPr lang="en-US" sz="2400" i="1" dirty="0"/>
                  <a:t>C</a:t>
                </a:r>
                <a:r>
                  <a:rPr lang="en-US" sz="2400" dirty="0"/>
                  <a:t> confidence interval for µ is </a:t>
                </a:r>
              </a:p>
              <a:p>
                <a:pPr fontAlgn="auto">
                  <a:spcBef>
                    <a:spcPts val="0"/>
                  </a:spcBef>
                  <a:spcAft>
                    <a:spcPts val="0"/>
                  </a:spcAft>
                  <a:defRPr/>
                </a:pPr>
                <a:endParaRPr lang="en-US" sz="2400" dirty="0"/>
              </a:p>
              <a:p>
                <a:pPr algn="ctr" fontAlgn="auto">
                  <a:spcBef>
                    <a:spcPts val="0"/>
                  </a:spcBef>
                  <a:spcAft>
                    <a:spcPts val="0"/>
                  </a:spcAft>
                  <a:defRPr/>
                </a:pP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i="1" smtClean="0">
                        <a:latin typeface="Cambria Math" panose="02040503050406030204" pitchFamily="18" charset="0"/>
                        <a:ea typeface="Cambria Math" panose="02040503050406030204" pitchFamily="18" charset="0"/>
                      </a:rPr>
                      <m:t>±</m:t>
                    </m:r>
                    <m:sSup>
                      <m:sSupPr>
                        <m:ctrlPr>
                          <a:rPr lang="en-US" sz="240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𝑧</m:t>
                        </m:r>
                      </m:e>
                      <m:sup>
                        <m:r>
                          <a:rPr lang="en-US" sz="2400" b="0" i="1" smtClean="0">
                            <a:latin typeface="Cambria Math" panose="02040503050406030204" pitchFamily="18" charset="0"/>
                            <a:ea typeface="Cambria Math" panose="02040503050406030204" pitchFamily="18" charset="0"/>
                          </a:rPr>
                          <m:t>∗</m:t>
                        </m:r>
                      </m:sup>
                    </m:sSup>
                    <m:f>
                      <m:fPr>
                        <m:ctrlPr>
                          <a:rPr lang="en-US" sz="240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𝑠</m:t>
                        </m:r>
                      </m:num>
                      <m:den>
                        <m:rad>
                          <m:radPr>
                            <m:degHide m:val="on"/>
                            <m:ctrlPr>
                              <a:rPr lang="en-US" sz="2400" i="1" smtClean="0">
                                <a:latin typeface="Cambria Math" panose="02040503050406030204" pitchFamily="18" charset="0"/>
                                <a:ea typeface="Cambria Math" panose="02040503050406030204" pitchFamily="18" charset="0"/>
                              </a:rPr>
                            </m:ctrlPr>
                          </m:radPr>
                          <m:deg/>
                          <m:e>
                            <m:r>
                              <a:rPr lang="en-US" sz="2400" b="0" i="1" smtClean="0">
                                <a:latin typeface="Cambria Math" panose="02040503050406030204" pitchFamily="18" charset="0"/>
                                <a:ea typeface="Cambria Math" panose="02040503050406030204" pitchFamily="18" charset="0"/>
                              </a:rPr>
                              <m:t>𝑛</m:t>
                            </m:r>
                          </m:e>
                        </m:rad>
                      </m:den>
                    </m:f>
                  </m:oMath>
                </a14:m>
                <a:r>
                  <a:rPr lang="en-US" sz="2400" dirty="0"/>
                  <a:t> </a:t>
                </a:r>
              </a:p>
              <a:p>
                <a:pPr fontAlgn="auto">
                  <a:spcBef>
                    <a:spcPts val="0"/>
                  </a:spcBef>
                  <a:spcAft>
                    <a:spcPts val="0"/>
                  </a:spcAft>
                  <a:defRPr/>
                </a:pPr>
                <a:endParaRPr lang="en-US" sz="2400" dirty="0"/>
              </a:p>
              <a:p>
                <a:pPr fontAlgn="auto">
                  <a:spcBef>
                    <a:spcPts val="0"/>
                  </a:spcBef>
                  <a:spcAft>
                    <a:spcPts val="0"/>
                  </a:spcAft>
                  <a:defRPr/>
                </a:pPr>
                <a:r>
                  <a:rPr lang="en-US" sz="2400" dirty="0"/>
                  <a:t>where </a:t>
                </a:r>
                <a:r>
                  <a:rPr lang="en-US" sz="2400" i="1" dirty="0"/>
                  <a:t>z</a:t>
                </a:r>
                <a:r>
                  <a:rPr lang="en-US" sz="2400" dirty="0"/>
                  <a:t>* is the critical value for confidence level </a:t>
                </a:r>
                <a:r>
                  <a:rPr lang="en-US" sz="2400" i="1" dirty="0"/>
                  <a:t>C</a:t>
                </a:r>
                <a:r>
                  <a:rPr lang="en-US" sz="2400" dirty="0"/>
                  <a:t> from Table 21.1.</a:t>
                </a:r>
              </a:p>
            </p:txBody>
          </p:sp>
        </mc:Choice>
        <mc:Fallback xmlns="">
          <p:sp>
            <p:nvSpPr>
              <p:cNvPr id="8" name="Rectangle 7"/>
              <p:cNvSpPr>
                <a:spLocks noRot="1" noChangeAspect="1" noMove="1" noResize="1" noEditPoints="1" noAdjustHandles="1" noChangeArrowheads="1" noChangeShapeType="1" noTextEdit="1"/>
              </p:cNvSpPr>
              <p:nvPr/>
            </p:nvSpPr>
            <p:spPr>
              <a:xfrm>
                <a:off x="304800" y="1737360"/>
                <a:ext cx="8458200" cy="4316438"/>
              </a:xfrm>
              <a:prstGeom prst="rect">
                <a:avLst/>
              </a:prstGeom>
              <a:blipFill>
                <a:blip r:embed="rId3"/>
                <a:stretch>
                  <a:fillRect l="-1081" t="-989" b="-2401"/>
                </a:stretch>
              </a:blipFill>
            </p:spPr>
            <p:txBody>
              <a:bodyPr/>
              <a:lstStyle/>
              <a:p>
                <a:r>
                  <a:rPr lang="en-US">
                    <a:noFill/>
                  </a:rPr>
                  <a:t> </a:t>
                </a:r>
              </a:p>
            </p:txBody>
          </p:sp>
        </mc:Fallback>
      </mc:AlternateContent>
    </p:spTree>
    <p:extLst>
      <p:ext uri="{BB962C8B-B14F-4D97-AF65-F5344CB8AC3E}">
        <p14:creationId xmlns:p14="http://schemas.microsoft.com/office/powerpoint/2010/main" val="2112504675"/>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Confidence Intervals for the Population Mean (optional) 4</a:t>
            </a:r>
            <a:endParaRPr lang="en-US" sz="3600" dirty="0"/>
          </a:p>
        </p:txBody>
      </p:sp>
      <p:sp>
        <p:nvSpPr>
          <p:cNvPr id="8" name="Rectangle 7"/>
          <p:cNvSpPr/>
          <p:nvPr/>
        </p:nvSpPr>
        <p:spPr>
          <a:xfrm>
            <a:off x="304800" y="1645920"/>
            <a:ext cx="8759952" cy="4832092"/>
          </a:xfrm>
          <a:prstGeom prst="rect">
            <a:avLst/>
          </a:prstGeom>
        </p:spPr>
        <p:txBody>
          <a:bodyPr wrap="square">
            <a:spAutoFit/>
          </a:bodyPr>
          <a:lstStyle/>
          <a:p>
            <a:pPr fontAlgn="auto">
              <a:spcBef>
                <a:spcPts val="0"/>
              </a:spcBef>
              <a:spcAft>
                <a:spcPts val="0"/>
              </a:spcAft>
              <a:defRPr/>
            </a:pPr>
            <a:r>
              <a:rPr lang="en-US" sz="2800" dirty="0"/>
              <a:t>The recipe is valid only when an SRS is drawn and the sample size </a:t>
            </a:r>
            <a:r>
              <a:rPr lang="en-US" sz="2800" i="1" dirty="0"/>
              <a:t>n</a:t>
            </a:r>
            <a:r>
              <a:rPr lang="en-US" sz="2800" dirty="0"/>
              <a:t> is reasonably large. </a:t>
            </a:r>
          </a:p>
          <a:p>
            <a:pPr fontAlgn="auto">
              <a:spcBef>
                <a:spcPts val="0"/>
              </a:spcBef>
              <a:spcAft>
                <a:spcPts val="0"/>
              </a:spcAft>
              <a:defRPr/>
            </a:pPr>
            <a:endParaRPr lang="en-US" sz="2800" dirty="0"/>
          </a:p>
          <a:p>
            <a:pPr fontAlgn="auto">
              <a:spcBef>
                <a:spcPts val="0"/>
              </a:spcBef>
              <a:spcAft>
                <a:spcPts val="0"/>
              </a:spcAft>
              <a:defRPr/>
            </a:pPr>
            <a:r>
              <a:rPr lang="en-US" sz="2800" dirty="0"/>
              <a:t>How large is reasonably large? The answer depends upon the true shape of the population distribution. </a:t>
            </a:r>
          </a:p>
          <a:p>
            <a:pPr fontAlgn="auto">
              <a:spcBef>
                <a:spcPts val="0"/>
              </a:spcBef>
              <a:spcAft>
                <a:spcPts val="0"/>
              </a:spcAft>
              <a:defRPr/>
            </a:pPr>
            <a:endParaRPr lang="en-US" sz="2800" dirty="0"/>
          </a:p>
          <a:p>
            <a:pPr fontAlgn="auto">
              <a:spcBef>
                <a:spcPts val="0"/>
              </a:spcBef>
              <a:spcAft>
                <a:spcPts val="0"/>
              </a:spcAft>
              <a:defRPr/>
            </a:pPr>
            <a:r>
              <a:rPr lang="en-US" sz="2800" i="1" dirty="0"/>
              <a:t>n</a:t>
            </a:r>
            <a:r>
              <a:rPr lang="en-US" sz="2800" dirty="0"/>
              <a:t> ≥ 15 is usually adequate unless there are extreme outliers or strong skewness. </a:t>
            </a:r>
          </a:p>
          <a:p>
            <a:pPr fontAlgn="auto">
              <a:spcBef>
                <a:spcPts val="0"/>
              </a:spcBef>
              <a:spcAft>
                <a:spcPts val="0"/>
              </a:spcAft>
              <a:defRPr/>
            </a:pPr>
            <a:endParaRPr lang="en-US" sz="2800" dirty="0"/>
          </a:p>
          <a:p>
            <a:pPr fontAlgn="auto">
              <a:spcBef>
                <a:spcPts val="0"/>
              </a:spcBef>
              <a:spcAft>
                <a:spcPts val="0"/>
              </a:spcAft>
              <a:defRPr/>
            </a:pPr>
            <a:r>
              <a:rPr lang="en-US" sz="2800" dirty="0"/>
              <a:t>For clearly skewed distributions, a sample size of </a:t>
            </a:r>
            <a:r>
              <a:rPr lang="en-US" sz="2800" i="1" dirty="0"/>
              <a:t>n</a:t>
            </a:r>
            <a:r>
              <a:rPr lang="en-US" sz="2800" dirty="0"/>
              <a:t> ≥ 40 often suffices if there are no outliers. </a:t>
            </a:r>
          </a:p>
        </p:txBody>
      </p:sp>
    </p:spTree>
    <p:extLst>
      <p:ext uri="{BB962C8B-B14F-4D97-AF65-F5344CB8AC3E}">
        <p14:creationId xmlns:p14="http://schemas.microsoft.com/office/powerpoint/2010/main" val="91290956"/>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Confidence Intervals for the Population Mean (optional) 5</a:t>
            </a:r>
            <a:endParaRPr lang="en-US" sz="3600" dirty="0"/>
          </a:p>
        </p:txBody>
      </p:sp>
      <mc:AlternateContent xmlns:mc="http://schemas.openxmlformats.org/markup-compatibility/2006" xmlns:a14="http://schemas.microsoft.com/office/drawing/2010/main">
        <mc:Choice Requires="a14">
          <p:sp>
            <p:nvSpPr>
              <p:cNvPr id="8" name="Rectangle 7"/>
              <p:cNvSpPr/>
              <p:nvPr/>
            </p:nvSpPr>
            <p:spPr>
              <a:xfrm>
                <a:off x="304800" y="1920240"/>
                <a:ext cx="8759952" cy="3544240"/>
              </a:xfrm>
              <a:prstGeom prst="rect">
                <a:avLst/>
              </a:prstGeom>
            </p:spPr>
            <p:txBody>
              <a:bodyPr wrap="square">
                <a:spAutoFit/>
              </a:bodyPr>
              <a:lstStyle/>
              <a:p>
                <a:pPr fontAlgn="auto">
                  <a:spcBef>
                    <a:spcPts val="0"/>
                  </a:spcBef>
                  <a:spcAft>
                    <a:spcPts val="0"/>
                  </a:spcAft>
                  <a:defRPr/>
                </a:pPr>
                <a:r>
                  <a:rPr lang="en-US" sz="2800" dirty="0"/>
                  <a:t>The margin of error again decreases only at a rate proportional to </a:t>
                </a:r>
                <a14:m>
                  <m:oMath xmlns:m="http://schemas.openxmlformats.org/officeDocument/2006/math">
                    <m:rad>
                      <m:radPr>
                        <m:degHide m:val="on"/>
                        <m:ctrlPr>
                          <a:rPr lang="en-US" sz="2800" i="1" smtClean="0">
                            <a:latin typeface="Cambria Math" panose="02040503050406030204" pitchFamily="18" charset="0"/>
                          </a:rPr>
                        </m:ctrlPr>
                      </m:radPr>
                      <m:deg/>
                      <m:e>
                        <m:r>
                          <a:rPr lang="en-US" sz="2800" b="0" i="1" smtClean="0">
                            <a:latin typeface="Cambria Math" panose="02040503050406030204" pitchFamily="18" charset="0"/>
                          </a:rPr>
                          <m:t>𝑛</m:t>
                        </m:r>
                      </m:e>
                    </m:rad>
                  </m:oMath>
                </a14:m>
                <a:r>
                  <a:rPr lang="en-US" sz="2800" dirty="0"/>
                  <a:t> as the sample size </a:t>
                </a:r>
                <a:r>
                  <a:rPr lang="en-US" sz="2800" i="1" dirty="0"/>
                  <a:t>n</a:t>
                </a:r>
                <a:r>
                  <a:rPr lang="en-US" sz="2800" dirty="0"/>
                  <a:t> increases.</a:t>
                </a:r>
              </a:p>
              <a:p>
                <a:pPr fontAlgn="auto">
                  <a:spcBef>
                    <a:spcPts val="0"/>
                  </a:spcBef>
                  <a:spcAft>
                    <a:spcPts val="0"/>
                  </a:spcAft>
                  <a:defRPr/>
                </a:pPr>
                <a:endParaRPr lang="en-US" sz="2800" dirty="0"/>
              </a:p>
              <a:p>
                <a:pPr fontAlgn="auto">
                  <a:spcBef>
                    <a:spcPts val="0"/>
                  </a:spcBef>
                  <a:spcAft>
                    <a:spcPts val="0"/>
                  </a:spcAft>
                  <a:defRPr/>
                </a:pPr>
                <a:r>
                  <a:rPr lang="en-US" sz="2800" dirty="0"/>
                  <a:t>And it bears repeating that </a:t>
                </a:r>
                <a14:m>
                  <m:oMath xmlns:m="http://schemas.openxmlformats.org/officeDocument/2006/math">
                    <m:acc>
                      <m:accPr>
                        <m:chr m:val="̅"/>
                        <m:ctrlPr>
                          <a:rPr lang="en-US" sz="2800" i="1" dirty="0" smtClean="0">
                            <a:latin typeface="Cambria Math" panose="02040503050406030204" pitchFamily="18" charset="0"/>
                          </a:rPr>
                        </m:ctrlPr>
                      </m:accPr>
                      <m:e>
                        <m:r>
                          <a:rPr lang="en-US" sz="2800" b="0" i="1" dirty="0" smtClean="0">
                            <a:latin typeface="Cambria Math" panose="02040503050406030204" pitchFamily="18" charset="0"/>
                          </a:rPr>
                          <m:t>𝑥</m:t>
                        </m:r>
                      </m:e>
                    </m:acc>
                  </m:oMath>
                </a14:m>
                <a:r>
                  <a:rPr lang="en-US" sz="2800" dirty="0"/>
                  <a:t> and </a:t>
                </a:r>
                <a:r>
                  <a:rPr lang="en-US" sz="2800" i="1" dirty="0"/>
                  <a:t>s</a:t>
                </a:r>
                <a:r>
                  <a:rPr lang="en-US" sz="2800" dirty="0"/>
                  <a:t> are strongly influenced by outliers. </a:t>
                </a:r>
              </a:p>
              <a:p>
                <a:pPr fontAlgn="auto">
                  <a:spcBef>
                    <a:spcPts val="0"/>
                  </a:spcBef>
                  <a:spcAft>
                    <a:spcPts val="0"/>
                  </a:spcAft>
                  <a:defRPr/>
                </a:pPr>
                <a:endParaRPr lang="en-US" sz="2800" dirty="0"/>
              </a:p>
              <a:p>
                <a:pPr fontAlgn="auto">
                  <a:spcBef>
                    <a:spcPts val="0"/>
                  </a:spcBef>
                  <a:spcAft>
                    <a:spcPts val="0"/>
                  </a:spcAft>
                  <a:defRPr/>
                </a:pPr>
                <a:r>
                  <a:rPr lang="en-US" sz="2800" dirty="0"/>
                  <a:t>Inference using </a:t>
                </a:r>
                <a14:m>
                  <m:oMath xmlns:m="http://schemas.openxmlformats.org/officeDocument/2006/math">
                    <m:acc>
                      <m:accPr>
                        <m:chr m:val="̅"/>
                        <m:ctrlPr>
                          <a:rPr lang="en-US" sz="2800" i="1" dirty="0">
                            <a:latin typeface="Cambria Math" panose="02040503050406030204" pitchFamily="18" charset="0"/>
                          </a:rPr>
                        </m:ctrlPr>
                      </m:accPr>
                      <m:e>
                        <m:r>
                          <a:rPr lang="en-US" sz="2800" i="1" dirty="0">
                            <a:latin typeface="Cambria Math" panose="02040503050406030204" pitchFamily="18" charset="0"/>
                          </a:rPr>
                          <m:t>𝑥</m:t>
                        </m:r>
                      </m:e>
                    </m:acc>
                  </m:oMath>
                </a14:m>
                <a:r>
                  <a:rPr lang="en-US" sz="2800" dirty="0"/>
                  <a:t> and </a:t>
                </a:r>
                <a:r>
                  <a:rPr lang="en-US" sz="2800" i="1" dirty="0"/>
                  <a:t>s</a:t>
                </a:r>
                <a:r>
                  <a:rPr lang="en-US" sz="2800" dirty="0"/>
                  <a:t> is suspect when outliers are present. Always look at your data.</a:t>
                </a:r>
              </a:p>
            </p:txBody>
          </p:sp>
        </mc:Choice>
        <mc:Fallback xmlns="">
          <p:sp>
            <p:nvSpPr>
              <p:cNvPr id="8" name="Rectangle 7"/>
              <p:cNvSpPr>
                <a:spLocks noRot="1" noChangeAspect="1" noMove="1" noResize="1" noEditPoints="1" noAdjustHandles="1" noChangeArrowheads="1" noChangeShapeType="1" noTextEdit="1"/>
              </p:cNvSpPr>
              <p:nvPr/>
            </p:nvSpPr>
            <p:spPr>
              <a:xfrm>
                <a:off x="304800" y="1920240"/>
                <a:ext cx="8759952" cy="3544240"/>
              </a:xfrm>
              <a:prstGeom prst="rect">
                <a:avLst/>
              </a:prstGeom>
              <a:blipFill>
                <a:blip r:embed="rId3"/>
                <a:stretch>
                  <a:fillRect l="-1392" t="-1721" b="-3959"/>
                </a:stretch>
              </a:blipFill>
            </p:spPr>
            <p:txBody>
              <a:bodyPr/>
              <a:lstStyle/>
              <a:p>
                <a:r>
                  <a:rPr lang="en-US">
                    <a:noFill/>
                  </a:rPr>
                  <a:t> </a:t>
                </a:r>
              </a:p>
            </p:txBody>
          </p:sp>
        </mc:Fallback>
      </mc:AlternateContent>
    </p:spTree>
    <p:extLst>
      <p:ext uri="{BB962C8B-B14F-4D97-AF65-F5344CB8AC3E}">
        <p14:creationId xmlns:p14="http://schemas.microsoft.com/office/powerpoint/2010/main" val="3218278006"/>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Statistics in Summary 1</a:t>
            </a:r>
            <a:br>
              <a:rPr lang="en-US" sz="3600" b="1" dirty="0">
                <a:solidFill>
                  <a:schemeClr val="accent1"/>
                </a:solidFill>
              </a:rPr>
            </a:br>
            <a:endParaRPr lang="en-US" sz="3600" dirty="0"/>
          </a:p>
        </p:txBody>
      </p:sp>
      <p:sp>
        <p:nvSpPr>
          <p:cNvPr id="8" name="Rectangle 7"/>
          <p:cNvSpPr/>
          <p:nvPr/>
        </p:nvSpPr>
        <p:spPr>
          <a:xfrm>
            <a:off x="304800" y="1371600"/>
            <a:ext cx="8759952" cy="4401205"/>
          </a:xfrm>
          <a:prstGeom prst="rect">
            <a:avLst/>
          </a:prstGeom>
        </p:spPr>
        <p:txBody>
          <a:bodyPr wrap="square">
            <a:spAutoFit/>
          </a:bodyPr>
          <a:lstStyle/>
          <a:p>
            <a:pPr fontAlgn="auto">
              <a:spcBef>
                <a:spcPts val="0"/>
              </a:spcBef>
              <a:spcAft>
                <a:spcPts val="0"/>
              </a:spcAft>
              <a:defRPr/>
            </a:pPr>
            <a:r>
              <a:rPr lang="en-US" sz="2800" dirty="0"/>
              <a:t>A </a:t>
            </a:r>
            <a:r>
              <a:rPr lang="en-US" sz="2800" b="1" dirty="0">
                <a:solidFill>
                  <a:srgbClr val="8B0000"/>
                </a:solidFill>
              </a:rPr>
              <a:t>confidence interval</a:t>
            </a:r>
            <a:r>
              <a:rPr lang="en-US" sz="2800" dirty="0"/>
              <a:t> estimates an unknown parameter in a way that tells us how uncertain the estimate is. The interval itself says how closely we can pin down the unknown parameter. The </a:t>
            </a:r>
            <a:r>
              <a:rPr lang="en-US" sz="2800" b="1" dirty="0">
                <a:solidFill>
                  <a:srgbClr val="8B0000"/>
                </a:solidFill>
              </a:rPr>
              <a:t>confidence level</a:t>
            </a:r>
            <a:r>
              <a:rPr lang="en-US" sz="2800" dirty="0"/>
              <a:t> is a probability that says how often in many samples the method would produce an interval that does catch the parameter. We find confidence intervals starting from the </a:t>
            </a:r>
            <a:r>
              <a:rPr lang="en-US" sz="2800" b="1" dirty="0">
                <a:solidFill>
                  <a:srgbClr val="8B0000"/>
                </a:solidFill>
              </a:rPr>
              <a:t>sampling distribution</a:t>
            </a:r>
            <a:r>
              <a:rPr lang="en-US" sz="2800" dirty="0"/>
              <a:t> of a statistic, which shows how the statistic varies in repeated sampling. </a:t>
            </a:r>
          </a:p>
        </p:txBody>
      </p:sp>
    </p:spTree>
    <p:extLst>
      <p:ext uri="{BB962C8B-B14F-4D97-AF65-F5344CB8AC3E}">
        <p14:creationId xmlns:p14="http://schemas.microsoft.com/office/powerpoint/2010/main" val="209163658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Case Study: What Is a Confidence Interval? 4</a:t>
            </a:r>
            <a:endParaRPr lang="en-US" sz="3600" dirty="0"/>
          </a:p>
        </p:txBody>
      </p:sp>
      <p:sp>
        <p:nvSpPr>
          <p:cNvPr id="8" name="Rectangle 7"/>
          <p:cNvSpPr/>
          <p:nvPr/>
        </p:nvSpPr>
        <p:spPr>
          <a:xfrm>
            <a:off x="301752" y="1828800"/>
            <a:ext cx="8759952" cy="3785652"/>
          </a:xfrm>
          <a:prstGeom prst="rect">
            <a:avLst/>
          </a:prstGeom>
        </p:spPr>
        <p:txBody>
          <a:bodyPr>
            <a:spAutoFit/>
          </a:bodyPr>
          <a:lstStyle/>
          <a:p>
            <a:pPr fontAlgn="auto">
              <a:spcBef>
                <a:spcPts val="0"/>
              </a:spcBef>
              <a:spcAft>
                <a:spcPts val="0"/>
              </a:spcAft>
              <a:defRPr/>
            </a:pPr>
            <a:r>
              <a:rPr lang="en-US" sz="2400" dirty="0"/>
              <a:t>The results reported in the 2013 BRFSS are based on the final sample of 373,580 adults. </a:t>
            </a:r>
          </a:p>
          <a:p>
            <a:pPr fontAlgn="auto">
              <a:spcBef>
                <a:spcPts val="0"/>
              </a:spcBef>
              <a:spcAft>
                <a:spcPts val="0"/>
              </a:spcAft>
              <a:defRPr/>
            </a:pPr>
            <a:endParaRPr lang="en-US" sz="2400" dirty="0"/>
          </a:p>
          <a:p>
            <a:pPr fontAlgn="auto">
              <a:spcBef>
                <a:spcPts val="0"/>
              </a:spcBef>
              <a:spcAft>
                <a:spcPts val="0"/>
              </a:spcAft>
              <a:defRPr/>
            </a:pPr>
            <a:r>
              <a:rPr lang="en-US" sz="2400" dirty="0"/>
              <a:t>Across the states, results varied. The state with the largest number of survey respondents reporting meeting the daily fruit and vegetable intake recommendations was California. </a:t>
            </a:r>
          </a:p>
          <a:p>
            <a:pPr fontAlgn="auto">
              <a:spcBef>
                <a:spcPts val="0"/>
              </a:spcBef>
              <a:spcAft>
                <a:spcPts val="0"/>
              </a:spcAft>
              <a:defRPr/>
            </a:pPr>
            <a:endParaRPr lang="en-US" sz="2400" dirty="0"/>
          </a:p>
          <a:p>
            <a:pPr fontAlgn="auto">
              <a:spcBef>
                <a:spcPts val="0"/>
              </a:spcBef>
              <a:spcAft>
                <a:spcPts val="0"/>
              </a:spcAft>
              <a:defRPr/>
            </a:pPr>
            <a:r>
              <a:rPr lang="en-US" sz="2400" dirty="0"/>
              <a:t>17.7% of the 9,011 California residents who were surveyed met the daily fruit intake recommendations and 13% met the daily vegetable intake recommendations. </a:t>
            </a:r>
          </a:p>
        </p:txBody>
      </p:sp>
    </p:spTree>
    <p:extLst>
      <p:ext uri="{BB962C8B-B14F-4D97-AF65-F5344CB8AC3E}">
        <p14:creationId xmlns:p14="http://schemas.microsoft.com/office/powerpoint/2010/main" val="3422726126"/>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Statistics in Summary 2</a:t>
            </a:r>
            <a:br>
              <a:rPr lang="en-US" sz="3600" b="1" dirty="0">
                <a:solidFill>
                  <a:schemeClr val="accent1"/>
                </a:solidFill>
              </a:rPr>
            </a:br>
            <a:endParaRPr lang="en-US" sz="3600" dirty="0"/>
          </a:p>
        </p:txBody>
      </p:sp>
      <mc:AlternateContent xmlns:mc="http://schemas.openxmlformats.org/markup-compatibility/2006" xmlns:a14="http://schemas.microsoft.com/office/drawing/2010/main">
        <mc:Choice Requires="a14">
          <p:sp>
            <p:nvSpPr>
              <p:cNvPr id="2" name="TextBox 1"/>
              <p:cNvSpPr txBox="1"/>
              <p:nvPr/>
            </p:nvSpPr>
            <p:spPr>
              <a:xfrm>
                <a:off x="301752" y="1463040"/>
                <a:ext cx="8759952" cy="3046988"/>
              </a:xfrm>
              <a:prstGeom prst="rect">
                <a:avLst/>
              </a:prstGeom>
              <a:noFill/>
            </p:spPr>
            <p:txBody>
              <a:bodyPr wrap="square" rtlCol="0">
                <a:spAutoFit/>
              </a:bodyPr>
              <a:lstStyle/>
              <a:p>
                <a:r>
                  <a:rPr lang="en-US" sz="2400" dirty="0"/>
                  <a:t>The standard deviation of the sampling distribution of the sample statistic is commonly referred to as the </a:t>
                </a:r>
                <a:r>
                  <a:rPr lang="en-US" sz="2400" b="1" dirty="0">
                    <a:solidFill>
                      <a:schemeClr val="accent6"/>
                    </a:solidFill>
                  </a:rPr>
                  <a:t>standard error.</a:t>
                </a:r>
              </a:p>
              <a:p>
                <a:endParaRPr lang="en-US" sz="2400" b="1" dirty="0"/>
              </a:p>
              <a:p>
                <a:r>
                  <a:rPr lang="en-US" sz="2400" dirty="0"/>
                  <a:t>We estimate a population proportion </a:t>
                </a:r>
                <a:r>
                  <a:rPr lang="en-US" sz="2400" i="1" dirty="0"/>
                  <a:t>p</a:t>
                </a:r>
                <a:r>
                  <a:rPr lang="en-US" sz="2400" dirty="0"/>
                  <a:t> using the sample proportion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a:rPr>
                          <m:t>𝑝</m:t>
                        </m:r>
                      </m:e>
                    </m:acc>
                  </m:oMath>
                </a14:m>
                <a:r>
                  <a:rPr lang="en-US" sz="2400" dirty="0"/>
                  <a:t> of an SRS from the population. Confidence intervals for </a:t>
                </a:r>
                <a:r>
                  <a:rPr lang="en-US" sz="2400" i="1" dirty="0"/>
                  <a:t>p</a:t>
                </a:r>
                <a:r>
                  <a:rPr lang="en-US" sz="2400" dirty="0"/>
                  <a:t> are based on the </a:t>
                </a:r>
                <a:r>
                  <a:rPr lang="en-US" sz="2400" b="1" dirty="0">
                    <a:solidFill>
                      <a:schemeClr val="accent6"/>
                    </a:solidFill>
                  </a:rPr>
                  <a:t>sampling distribution </a:t>
                </a:r>
                <a:r>
                  <a:rPr lang="en-US" sz="2400" dirty="0"/>
                  <a:t>of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a:rPr>
                          <m:t>𝑝</m:t>
                        </m:r>
                      </m:e>
                    </m:acc>
                    <m:r>
                      <a:rPr lang="en-US" sz="2400" b="0" i="0" smtClean="0">
                        <a:latin typeface="Cambria Math"/>
                      </a:rPr>
                      <m:t>.</m:t>
                    </m:r>
                  </m:oMath>
                </a14:m>
                <a:r>
                  <a:rPr lang="en-US" sz="2400" dirty="0"/>
                  <a:t> When the sample size </a:t>
                </a:r>
                <a:r>
                  <a:rPr lang="en-US" sz="2400" i="1" dirty="0"/>
                  <a:t>n</a:t>
                </a:r>
                <a:r>
                  <a:rPr lang="en-US" sz="2400" dirty="0"/>
                  <a:t> is large, this distribution is approximately Normal.</a:t>
                </a:r>
              </a:p>
            </p:txBody>
          </p:sp>
        </mc:Choice>
        <mc:Fallback xmlns="">
          <p:sp>
            <p:nvSpPr>
              <p:cNvPr id="2" name="TextBox 1"/>
              <p:cNvSpPr txBox="1">
                <a:spLocks noRot="1" noChangeAspect="1" noMove="1" noResize="1" noEditPoints="1" noAdjustHandles="1" noChangeArrowheads="1" noChangeShapeType="1" noTextEdit="1"/>
              </p:cNvSpPr>
              <p:nvPr/>
            </p:nvSpPr>
            <p:spPr>
              <a:xfrm>
                <a:off x="301752" y="1463040"/>
                <a:ext cx="8759952" cy="3046988"/>
              </a:xfrm>
              <a:prstGeom prst="rect">
                <a:avLst/>
              </a:prstGeom>
              <a:blipFill>
                <a:blip r:embed="rId3"/>
                <a:stretch>
                  <a:fillRect l="-1113" t="-1400" r="-139" b="-3800"/>
                </a:stretch>
              </a:blipFill>
            </p:spPr>
            <p:txBody>
              <a:bodyPr/>
              <a:lstStyle/>
              <a:p>
                <a:r>
                  <a:rPr lang="en-US">
                    <a:noFill/>
                  </a:rPr>
                  <a:t> </a:t>
                </a:r>
              </a:p>
            </p:txBody>
          </p:sp>
        </mc:Fallback>
      </mc:AlternateContent>
    </p:spTree>
    <p:extLst>
      <p:ext uri="{BB962C8B-B14F-4D97-AF65-F5344CB8AC3E}">
        <p14:creationId xmlns:p14="http://schemas.microsoft.com/office/powerpoint/2010/main" val="3891245552"/>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Statistics in Summary 3</a:t>
            </a:r>
            <a:br>
              <a:rPr lang="en-US" sz="3600" b="1" dirty="0">
                <a:solidFill>
                  <a:schemeClr val="accent1"/>
                </a:solidFill>
              </a:rPr>
            </a:br>
            <a:endParaRPr lang="en-US" sz="3600" dirty="0"/>
          </a:p>
        </p:txBody>
      </p:sp>
      <mc:AlternateContent xmlns:mc="http://schemas.openxmlformats.org/markup-compatibility/2006" xmlns:a14="http://schemas.microsoft.com/office/drawing/2010/main">
        <mc:Choice Requires="a14">
          <p:sp>
            <p:nvSpPr>
              <p:cNvPr id="8" name="Rectangle 7"/>
              <p:cNvSpPr/>
              <p:nvPr/>
            </p:nvSpPr>
            <p:spPr>
              <a:xfrm>
                <a:off x="304800" y="1371600"/>
                <a:ext cx="8759952" cy="3970318"/>
              </a:xfrm>
              <a:prstGeom prst="rect">
                <a:avLst/>
              </a:prstGeom>
            </p:spPr>
            <p:txBody>
              <a:bodyPr wrap="square">
                <a:spAutoFit/>
              </a:bodyPr>
              <a:lstStyle/>
              <a:p>
                <a:pPr fontAlgn="auto">
                  <a:spcBef>
                    <a:spcPts val="0"/>
                  </a:spcBef>
                  <a:spcAft>
                    <a:spcPts val="0"/>
                  </a:spcAft>
                  <a:defRPr/>
                </a:pPr>
                <a:r>
                  <a:rPr lang="en-US" sz="2800" dirty="0"/>
                  <a:t>We estimate a population mean µ using the sample mean </a:t>
                </a:r>
                <a14:m>
                  <m:oMath xmlns:m="http://schemas.openxmlformats.org/officeDocument/2006/math">
                    <m:acc>
                      <m:accPr>
                        <m:chr m:val="̅"/>
                        <m:ctrlPr>
                          <a:rPr lang="en-US" sz="2800" i="1" dirty="0" smtClean="0">
                            <a:latin typeface="Cambria Math" panose="02040503050406030204" pitchFamily="18" charset="0"/>
                          </a:rPr>
                        </m:ctrlPr>
                      </m:accPr>
                      <m:e>
                        <m:r>
                          <a:rPr lang="en-US" sz="2800" b="0" i="1" dirty="0" smtClean="0">
                            <a:latin typeface="Cambria Math" panose="02040503050406030204" pitchFamily="18" charset="0"/>
                          </a:rPr>
                          <m:t>𝑥</m:t>
                        </m:r>
                      </m:e>
                    </m:acc>
                  </m:oMath>
                </a14:m>
                <a:r>
                  <a:rPr lang="en-US" sz="2800" dirty="0"/>
                  <a:t> of an SRS from the population. Confidence intervals for µ are based on the </a:t>
                </a:r>
                <a:r>
                  <a:rPr lang="en-US" sz="2800" b="1" dirty="0">
                    <a:solidFill>
                      <a:srgbClr val="8B0000"/>
                    </a:solidFill>
                  </a:rPr>
                  <a:t>sampling distribution</a:t>
                </a:r>
                <a:r>
                  <a:rPr lang="en-US" sz="2800" dirty="0"/>
                  <a:t> of </a:t>
                </a:r>
                <a14:m>
                  <m:oMath xmlns:m="http://schemas.openxmlformats.org/officeDocument/2006/math">
                    <m:acc>
                      <m:accPr>
                        <m:chr m:val="̅"/>
                        <m:ctrlPr>
                          <a:rPr lang="en-US" sz="2800" i="1" dirty="0">
                            <a:latin typeface="Cambria Math" panose="02040503050406030204" pitchFamily="18" charset="0"/>
                          </a:rPr>
                        </m:ctrlPr>
                      </m:accPr>
                      <m:e>
                        <m:r>
                          <a:rPr lang="en-US" sz="2800" i="1" dirty="0">
                            <a:latin typeface="Cambria Math" panose="02040503050406030204" pitchFamily="18" charset="0"/>
                          </a:rPr>
                          <m:t>𝑥</m:t>
                        </m:r>
                      </m:e>
                    </m:acc>
                  </m:oMath>
                </a14:m>
                <a:r>
                  <a:rPr lang="en-US" sz="2800" dirty="0"/>
                  <a:t>. When the sample size </a:t>
                </a:r>
                <a:r>
                  <a:rPr lang="en-US" sz="2800" i="1" dirty="0"/>
                  <a:t>n</a:t>
                </a:r>
                <a:r>
                  <a:rPr lang="en-US" sz="2800" dirty="0"/>
                  <a:t> is large, the </a:t>
                </a:r>
                <a:r>
                  <a:rPr lang="en-US" sz="2800" b="1" dirty="0">
                    <a:solidFill>
                      <a:srgbClr val="8B0000"/>
                    </a:solidFill>
                  </a:rPr>
                  <a:t>central limit theorem</a:t>
                </a:r>
                <a:r>
                  <a:rPr lang="en-US" sz="2800" dirty="0"/>
                  <a:t> says that this distribution is approximately Normal. Although the details of the methods differ, inference about µ is quite similar to inference about a population proportion </a:t>
                </a:r>
                <a:r>
                  <a:rPr lang="en-US" sz="2800" i="1" dirty="0"/>
                  <a:t>p</a:t>
                </a:r>
                <a:r>
                  <a:rPr lang="en-US" sz="2800" dirty="0"/>
                  <a:t> because both are based on Normal sampling distributions.</a:t>
                </a:r>
              </a:p>
            </p:txBody>
          </p:sp>
        </mc:Choice>
        <mc:Fallback xmlns="">
          <p:sp>
            <p:nvSpPr>
              <p:cNvPr id="8" name="Rectangle 7"/>
              <p:cNvSpPr>
                <a:spLocks noRot="1" noChangeAspect="1" noMove="1" noResize="1" noEditPoints="1" noAdjustHandles="1" noChangeArrowheads="1" noChangeShapeType="1" noTextEdit="1"/>
              </p:cNvSpPr>
              <p:nvPr/>
            </p:nvSpPr>
            <p:spPr>
              <a:xfrm>
                <a:off x="304800" y="1371600"/>
                <a:ext cx="8759952" cy="3970318"/>
              </a:xfrm>
              <a:prstGeom prst="rect">
                <a:avLst/>
              </a:prstGeom>
              <a:blipFill>
                <a:blip r:embed="rId3"/>
                <a:stretch>
                  <a:fillRect l="-1392" t="-1536" r="-1044" b="-3379"/>
                </a:stretch>
              </a:blipFill>
            </p:spPr>
            <p:txBody>
              <a:bodyPr/>
              <a:lstStyle/>
              <a:p>
                <a:r>
                  <a:rPr lang="en-US">
                    <a:noFill/>
                  </a:rPr>
                  <a:t> </a:t>
                </a:r>
              </a:p>
            </p:txBody>
          </p:sp>
        </mc:Fallback>
      </mc:AlternateContent>
    </p:spTree>
    <p:extLst>
      <p:ext uri="{BB962C8B-B14F-4D97-AF65-F5344CB8AC3E}">
        <p14:creationId xmlns:p14="http://schemas.microsoft.com/office/powerpoint/2010/main" val="407127364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Case Study: What Is a Confidence Interval? 5</a:t>
            </a:r>
            <a:endParaRPr lang="en-US" sz="3600" dirty="0"/>
          </a:p>
        </p:txBody>
      </p:sp>
      <p:sp>
        <p:nvSpPr>
          <p:cNvPr id="8" name="Rectangle 7"/>
          <p:cNvSpPr/>
          <p:nvPr/>
        </p:nvSpPr>
        <p:spPr>
          <a:xfrm>
            <a:off x="301752" y="1737360"/>
            <a:ext cx="8759952" cy="4154984"/>
          </a:xfrm>
          <a:prstGeom prst="rect">
            <a:avLst/>
          </a:prstGeom>
        </p:spPr>
        <p:txBody>
          <a:bodyPr>
            <a:spAutoFit/>
          </a:bodyPr>
          <a:lstStyle/>
          <a:p>
            <a:pPr fontAlgn="auto">
              <a:spcBef>
                <a:spcPts val="0"/>
              </a:spcBef>
              <a:spcAft>
                <a:spcPts val="0"/>
              </a:spcAft>
              <a:defRPr/>
            </a:pPr>
            <a:r>
              <a:rPr lang="en-US" sz="2400" dirty="0"/>
              <a:t>We know these numbers won’t be exactly right for the entire population of adults in California, but are they close? </a:t>
            </a:r>
          </a:p>
          <a:p>
            <a:pPr fontAlgn="auto">
              <a:spcBef>
                <a:spcPts val="0"/>
              </a:spcBef>
              <a:spcAft>
                <a:spcPts val="0"/>
              </a:spcAft>
              <a:defRPr/>
            </a:pPr>
            <a:endParaRPr lang="en-US" sz="2400" dirty="0"/>
          </a:p>
          <a:p>
            <a:pPr fontAlgn="auto">
              <a:spcBef>
                <a:spcPts val="0"/>
              </a:spcBef>
              <a:spcAft>
                <a:spcPts val="0"/>
              </a:spcAft>
              <a:defRPr/>
            </a:pPr>
            <a:r>
              <a:rPr lang="en-US" sz="2400" dirty="0"/>
              <a:t>In this chapter, we study confidence intervals. </a:t>
            </a:r>
          </a:p>
          <a:p>
            <a:pPr fontAlgn="auto">
              <a:spcBef>
                <a:spcPts val="0"/>
              </a:spcBef>
              <a:spcAft>
                <a:spcPts val="0"/>
              </a:spcAft>
              <a:defRPr/>
            </a:pPr>
            <a:endParaRPr lang="en-US" sz="2400" dirty="0"/>
          </a:p>
          <a:p>
            <a:pPr fontAlgn="auto">
              <a:spcBef>
                <a:spcPts val="0"/>
              </a:spcBef>
              <a:spcAft>
                <a:spcPts val="0"/>
              </a:spcAft>
              <a:defRPr/>
            </a:pPr>
            <a:r>
              <a:rPr lang="en-US" sz="2400" dirty="0"/>
              <a:t>These are intervals that help us see how accurate numbers such as 17.7% and 13% are. </a:t>
            </a:r>
          </a:p>
          <a:p>
            <a:pPr fontAlgn="auto">
              <a:spcBef>
                <a:spcPts val="0"/>
              </a:spcBef>
              <a:spcAft>
                <a:spcPts val="0"/>
              </a:spcAft>
              <a:defRPr/>
            </a:pPr>
            <a:endParaRPr lang="en-US" sz="2400" dirty="0"/>
          </a:p>
          <a:p>
            <a:pPr fontAlgn="auto">
              <a:spcBef>
                <a:spcPts val="0"/>
              </a:spcBef>
              <a:spcAft>
                <a:spcPts val="0"/>
              </a:spcAft>
              <a:defRPr/>
            </a:pPr>
            <a:r>
              <a:rPr lang="en-US" sz="2400" dirty="0"/>
              <a:t>By the end of this chapter, you will be able to construct such intervals for proportions and means, and you will be able to interpret what such intervals represent.</a:t>
            </a:r>
          </a:p>
        </p:txBody>
      </p:sp>
    </p:spTree>
    <p:extLst>
      <p:ext uri="{BB962C8B-B14F-4D97-AF65-F5344CB8AC3E}">
        <p14:creationId xmlns:p14="http://schemas.microsoft.com/office/powerpoint/2010/main" val="245038288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Estimating 1</a:t>
            </a:r>
            <a:br>
              <a:rPr lang="en-US" sz="3600" b="1" dirty="0">
                <a:solidFill>
                  <a:schemeClr val="accent1"/>
                </a:solidFill>
              </a:rPr>
            </a:br>
            <a:endParaRPr lang="en-US" sz="3600" dirty="0"/>
          </a:p>
        </p:txBody>
      </p:sp>
      <p:sp>
        <p:nvSpPr>
          <p:cNvPr id="8" name="Rectangle 7"/>
          <p:cNvSpPr/>
          <p:nvPr/>
        </p:nvSpPr>
        <p:spPr>
          <a:xfrm>
            <a:off x="301752" y="1188720"/>
            <a:ext cx="8759952" cy="5016758"/>
          </a:xfrm>
          <a:prstGeom prst="rect">
            <a:avLst/>
          </a:prstGeom>
        </p:spPr>
        <p:txBody>
          <a:bodyPr>
            <a:spAutoFit/>
          </a:bodyPr>
          <a:lstStyle/>
          <a:p>
            <a:pPr fontAlgn="auto">
              <a:spcBef>
                <a:spcPts val="0"/>
              </a:spcBef>
              <a:spcAft>
                <a:spcPts val="0"/>
              </a:spcAft>
              <a:defRPr/>
            </a:pPr>
            <a:r>
              <a:rPr lang="en-US" sz="2800" b="1" dirty="0">
                <a:solidFill>
                  <a:srgbClr val="8B0000"/>
                </a:solidFill>
              </a:rPr>
              <a:t>Statistical inference</a:t>
            </a:r>
            <a:r>
              <a:rPr lang="en-US" sz="2800" dirty="0"/>
              <a:t> draws conclusions about a population on the basis of data about a sample. </a:t>
            </a:r>
          </a:p>
          <a:p>
            <a:pPr fontAlgn="auto">
              <a:spcBef>
                <a:spcPts val="0"/>
              </a:spcBef>
              <a:spcAft>
                <a:spcPts val="0"/>
              </a:spcAft>
              <a:defRPr/>
            </a:pPr>
            <a:endParaRPr lang="en-US" sz="2000" dirty="0"/>
          </a:p>
          <a:p>
            <a:pPr fontAlgn="auto">
              <a:spcBef>
                <a:spcPts val="0"/>
              </a:spcBef>
              <a:spcAft>
                <a:spcPts val="0"/>
              </a:spcAft>
              <a:defRPr/>
            </a:pPr>
            <a:r>
              <a:rPr lang="en-US" sz="2800" dirty="0"/>
              <a:t>One kind of conclusion answers questions such as, “What percent of employed women have a college degree?’’ or “What is the mean survival time for patients with this type of cancer?’’ </a:t>
            </a:r>
          </a:p>
          <a:p>
            <a:pPr fontAlgn="auto">
              <a:spcBef>
                <a:spcPts val="0"/>
              </a:spcBef>
              <a:spcAft>
                <a:spcPts val="0"/>
              </a:spcAft>
              <a:defRPr/>
            </a:pPr>
            <a:endParaRPr lang="en-US" sz="2000" dirty="0"/>
          </a:p>
          <a:p>
            <a:pPr fontAlgn="auto">
              <a:spcBef>
                <a:spcPts val="0"/>
              </a:spcBef>
              <a:spcAft>
                <a:spcPts val="0"/>
              </a:spcAft>
              <a:defRPr/>
            </a:pPr>
            <a:r>
              <a:rPr lang="en-US" sz="2800" dirty="0"/>
              <a:t>Numbers that describe a population are </a:t>
            </a:r>
            <a:r>
              <a:rPr lang="en-US" sz="2800" b="1" dirty="0">
                <a:solidFill>
                  <a:srgbClr val="8B0000"/>
                </a:solidFill>
              </a:rPr>
              <a:t>parameters</a:t>
            </a:r>
            <a:r>
              <a:rPr lang="en-US" sz="2800" dirty="0"/>
              <a:t>. To estimate a population parameter, choose a sample from the population and use a </a:t>
            </a:r>
            <a:r>
              <a:rPr lang="en-US" sz="2800" b="1" dirty="0">
                <a:solidFill>
                  <a:srgbClr val="8B0000"/>
                </a:solidFill>
              </a:rPr>
              <a:t>statistic</a:t>
            </a:r>
            <a:r>
              <a:rPr lang="en-US" sz="2800" dirty="0"/>
              <a:t>, a number calculated from the sample, as your estimate. </a:t>
            </a:r>
          </a:p>
        </p:txBody>
      </p:sp>
    </p:spTree>
    <p:extLst>
      <p:ext uri="{BB962C8B-B14F-4D97-AF65-F5344CB8AC3E}">
        <p14:creationId xmlns:p14="http://schemas.microsoft.com/office/powerpoint/2010/main" val="361402391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Graduation Plans 1</a:t>
            </a:r>
            <a:br>
              <a:rPr lang="en-US" sz="3600" b="1" dirty="0">
                <a:solidFill>
                  <a:schemeClr val="accent1"/>
                </a:solidFill>
              </a:rPr>
            </a:br>
            <a:endParaRPr lang="en-US" sz="3600" dirty="0"/>
          </a:p>
        </p:txBody>
      </p:sp>
      <p:sp>
        <p:nvSpPr>
          <p:cNvPr id="8" name="Rectangle 7"/>
          <p:cNvSpPr/>
          <p:nvPr/>
        </p:nvSpPr>
        <p:spPr>
          <a:xfrm>
            <a:off x="301752" y="1097280"/>
            <a:ext cx="8759952" cy="3970318"/>
          </a:xfrm>
          <a:prstGeom prst="rect">
            <a:avLst/>
          </a:prstGeom>
        </p:spPr>
        <p:txBody>
          <a:bodyPr>
            <a:spAutoFit/>
          </a:bodyPr>
          <a:lstStyle/>
          <a:p>
            <a:pPr fontAlgn="auto">
              <a:spcBef>
                <a:spcPts val="0"/>
              </a:spcBef>
              <a:spcAft>
                <a:spcPts val="0"/>
              </a:spcAft>
              <a:defRPr/>
            </a:pPr>
            <a:r>
              <a:rPr lang="en-US" sz="2800" dirty="0"/>
              <a:t>The National Survey of Student Engagement (NSSE) is administered annually to first-year and senior undergraduate students across the United States and Canada. </a:t>
            </a:r>
          </a:p>
          <a:p>
            <a:pPr fontAlgn="auto">
              <a:spcBef>
                <a:spcPts val="0"/>
              </a:spcBef>
              <a:spcAft>
                <a:spcPts val="0"/>
              </a:spcAft>
              <a:defRPr/>
            </a:pPr>
            <a:endParaRPr lang="en-US" sz="2800" dirty="0"/>
          </a:p>
          <a:p>
            <a:pPr fontAlgn="auto">
              <a:spcBef>
                <a:spcPts val="0"/>
              </a:spcBef>
              <a:spcAft>
                <a:spcPts val="0"/>
              </a:spcAft>
              <a:defRPr/>
            </a:pPr>
            <a:r>
              <a:rPr lang="en-US" sz="2800" dirty="0"/>
              <a:t>In 2018, the NSSE was completed by students from 511 institutions of higher learning. One question graduating seniors were asked was, “After graduation, what best describes your immediate plans?”</a:t>
            </a:r>
          </a:p>
        </p:txBody>
      </p:sp>
    </p:spTree>
    <p:extLst>
      <p:ext uri="{BB962C8B-B14F-4D97-AF65-F5344CB8AC3E}">
        <p14:creationId xmlns:p14="http://schemas.microsoft.com/office/powerpoint/2010/main" val="315169028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Graduation Plans 2</a:t>
            </a:r>
            <a:br>
              <a:rPr lang="en-US" sz="3600" b="1" dirty="0">
                <a:solidFill>
                  <a:schemeClr val="accent1"/>
                </a:solidFill>
              </a:rPr>
            </a:br>
            <a:endParaRPr lang="en-US" sz="3600" dirty="0"/>
          </a:p>
        </p:txBody>
      </p:sp>
      <p:sp>
        <p:nvSpPr>
          <p:cNvPr id="8" name="Rectangle 7"/>
          <p:cNvSpPr/>
          <p:nvPr/>
        </p:nvSpPr>
        <p:spPr>
          <a:xfrm>
            <a:off x="301752" y="1280160"/>
            <a:ext cx="8759952" cy="5293757"/>
          </a:xfrm>
          <a:prstGeom prst="rect">
            <a:avLst/>
          </a:prstGeom>
        </p:spPr>
        <p:txBody>
          <a:bodyPr>
            <a:spAutoFit/>
          </a:bodyPr>
          <a:lstStyle/>
          <a:p>
            <a:pPr fontAlgn="auto">
              <a:spcBef>
                <a:spcPts val="0"/>
              </a:spcBef>
              <a:spcAft>
                <a:spcPts val="0"/>
              </a:spcAft>
              <a:defRPr/>
            </a:pPr>
            <a:r>
              <a:rPr lang="en-US" sz="2400" dirty="0"/>
              <a:t>Of the 23,915 seniors who answered this question, 5,038 indicated they planned to go to graduate or professional school.</a:t>
            </a:r>
          </a:p>
          <a:p>
            <a:pPr fontAlgn="auto">
              <a:spcBef>
                <a:spcPts val="0"/>
              </a:spcBef>
              <a:spcAft>
                <a:spcPts val="0"/>
              </a:spcAft>
              <a:defRPr/>
            </a:pPr>
            <a:endParaRPr lang="en-US" sz="2400" dirty="0"/>
          </a:p>
          <a:p>
            <a:pPr fontAlgn="auto">
              <a:spcBef>
                <a:spcPts val="0"/>
              </a:spcBef>
              <a:spcAft>
                <a:spcPts val="0"/>
              </a:spcAft>
              <a:defRPr/>
            </a:pPr>
            <a:r>
              <a:rPr lang="en-US" sz="2400" dirty="0"/>
              <a:t>Based on this information, what can we say about the percentage of all college seniors who plan to go to graduate or professional school?</a:t>
            </a:r>
          </a:p>
          <a:p>
            <a:pPr fontAlgn="auto">
              <a:spcBef>
                <a:spcPts val="0"/>
              </a:spcBef>
              <a:spcAft>
                <a:spcPts val="0"/>
              </a:spcAft>
              <a:defRPr/>
            </a:pPr>
            <a:endParaRPr lang="en-US" sz="2400" dirty="0"/>
          </a:p>
          <a:p>
            <a:pPr fontAlgn="auto">
              <a:spcBef>
                <a:spcPts val="0"/>
              </a:spcBef>
              <a:spcAft>
                <a:spcPts val="0"/>
              </a:spcAft>
              <a:defRPr/>
            </a:pPr>
            <a:r>
              <a:rPr lang="en-US" sz="2400" dirty="0"/>
              <a:t>The population is college seniors who reside in the United States or Canada. </a:t>
            </a:r>
          </a:p>
          <a:p>
            <a:pPr fontAlgn="auto">
              <a:spcBef>
                <a:spcPts val="0"/>
              </a:spcBef>
              <a:spcAft>
                <a:spcPts val="0"/>
              </a:spcAft>
              <a:defRPr/>
            </a:pPr>
            <a:endParaRPr lang="en-US" sz="2400" dirty="0"/>
          </a:p>
          <a:p>
            <a:pPr fontAlgn="auto">
              <a:spcBef>
                <a:spcPts val="0"/>
              </a:spcBef>
              <a:spcAft>
                <a:spcPts val="0"/>
              </a:spcAft>
              <a:defRPr/>
            </a:pPr>
            <a:r>
              <a:rPr lang="en-US" sz="2400" dirty="0"/>
              <a:t>The parameter is the proportion who plan to go to graduate or professional school.</a:t>
            </a:r>
          </a:p>
          <a:p>
            <a:pPr fontAlgn="auto">
              <a:spcBef>
                <a:spcPts val="0"/>
              </a:spcBef>
              <a:spcAft>
                <a:spcPts val="0"/>
              </a:spcAft>
              <a:defRPr/>
            </a:pPr>
            <a:endParaRPr lang="en-US" sz="2600" dirty="0"/>
          </a:p>
        </p:txBody>
      </p:sp>
    </p:spTree>
    <p:extLst>
      <p:ext uri="{BB962C8B-B14F-4D97-AF65-F5344CB8AC3E}">
        <p14:creationId xmlns:p14="http://schemas.microsoft.com/office/powerpoint/2010/main" val="703262750"/>
      </p:ext>
    </p:extLst>
  </p:cSld>
  <p:clrMapOvr>
    <a:masterClrMapping/>
  </p:clrMapOvr>
  <p:transition>
    <p:fade/>
  </p:transition>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595959"/>
      </a:dk2>
      <a:lt2>
        <a:srgbClr val="EEECE1"/>
      </a:lt2>
      <a:accent1>
        <a:srgbClr val="800000"/>
      </a:accent1>
      <a:accent2>
        <a:srgbClr val="595959"/>
      </a:accent2>
      <a:accent3>
        <a:srgbClr val="800000"/>
      </a:accent3>
      <a:accent4>
        <a:srgbClr val="800000"/>
      </a:accent4>
      <a:accent5>
        <a:srgbClr val="800000"/>
      </a:accent5>
      <a:accent6>
        <a:srgbClr val="800000"/>
      </a:accent6>
      <a:hlink>
        <a:srgbClr val="800000"/>
      </a:hlink>
      <a:folHlink>
        <a:srgbClr val="8000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7318</TotalTime>
  <Words>2566</Words>
  <Application>Microsoft Office PowerPoint</Application>
  <PresentationFormat>On-screen Show (4:3)</PresentationFormat>
  <Paragraphs>319</Paragraphs>
  <Slides>51</Slides>
  <Notes>51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Cambria Math</vt:lpstr>
      <vt:lpstr>Times New Roman</vt:lpstr>
      <vt:lpstr>Office Theme</vt:lpstr>
      <vt:lpstr>Chapter 21</vt:lpstr>
      <vt:lpstr>Case Study: What Is a Confidence Interval? 1</vt:lpstr>
      <vt:lpstr>Case Study: What Is a Confidence Interval? 2</vt:lpstr>
      <vt:lpstr>Case Study: What Is a Confidence Interval? 3</vt:lpstr>
      <vt:lpstr>Case Study: What Is a Confidence Interval? 4</vt:lpstr>
      <vt:lpstr>Case Study: What Is a Confidence Interval? 5</vt:lpstr>
      <vt:lpstr>Estimating 1 </vt:lpstr>
      <vt:lpstr>Example: Graduation Plans 1 </vt:lpstr>
      <vt:lpstr>Example: Graduation Plans 2 </vt:lpstr>
      <vt:lpstr>Example: Graduation Plans 3 </vt:lpstr>
      <vt:lpstr>Estimating 2 </vt:lpstr>
      <vt:lpstr>Estimating 3 </vt:lpstr>
      <vt:lpstr>Estimating with Confidence 1 </vt:lpstr>
      <vt:lpstr>Estimating with Confidence 2 </vt:lpstr>
      <vt:lpstr>Estimating with Confidence 3 </vt:lpstr>
      <vt:lpstr>Estimating with Confidence 4 </vt:lpstr>
      <vt:lpstr>Estimating with Confidence 5 </vt:lpstr>
      <vt:lpstr>Estimating with Confidence 6 </vt:lpstr>
      <vt:lpstr>Example: More on Graduation Plans</vt:lpstr>
      <vt:lpstr>Example: More on Graduation Plans (continued)</vt:lpstr>
      <vt:lpstr>Estimating with Confidence 7  </vt:lpstr>
      <vt:lpstr>Estimating with Confidence 8 </vt:lpstr>
      <vt:lpstr>Example: A Confidence Interval for Graduation Plans</vt:lpstr>
      <vt:lpstr>Example: A Confidence Interval for Graduation Plans (continued)</vt:lpstr>
      <vt:lpstr>Understanding Confidence  Intervals 1</vt:lpstr>
      <vt:lpstr>Understanding Confidence  Intervals 2</vt:lpstr>
      <vt:lpstr>Understanding Confidence  Intervals 3</vt:lpstr>
      <vt:lpstr>Understanding Confidence  Intervals 4</vt:lpstr>
      <vt:lpstr>Understanding Confidence  Intervals 5</vt:lpstr>
      <vt:lpstr>Understanding Confidence  Intervals 6</vt:lpstr>
      <vt:lpstr>More on Confidence Intervals for a Population Proportion (optional) 1</vt:lpstr>
      <vt:lpstr>More on Confidence Intervals for a Population Proportion (optional) 2</vt:lpstr>
      <vt:lpstr>More on Confidence Intervals for a Population Proportion (optional) 3</vt:lpstr>
      <vt:lpstr>More on Confidence Intervals for a Population Proportion (optional) 4</vt:lpstr>
      <vt:lpstr>More on Confidence Intervals for a Population Proportion (optional) 5</vt:lpstr>
      <vt:lpstr>The Sampling Distribution of a Sample Mean (optional) 1</vt:lpstr>
      <vt:lpstr>The Sampling Distribution of a Sample Mean (optional) 2</vt:lpstr>
      <vt:lpstr>The Sampling Distribution of a Sample Mean (optional) 3</vt:lpstr>
      <vt:lpstr>The Sampling Distribution of a Sample Mean (optional) 4</vt:lpstr>
      <vt:lpstr>The Sampling Distribution of a Sample Mean (optional) 5</vt:lpstr>
      <vt:lpstr>The Sampling Distribution of a Sample Mean (optional) 6</vt:lpstr>
      <vt:lpstr>The Sampling Distribution of a Sample Mean (optional) 7</vt:lpstr>
      <vt:lpstr>The Sampling Distribution of a Sample Mean (optional) 8</vt:lpstr>
      <vt:lpstr>Confidence Intervals for the Population Mean (optional) 1</vt:lpstr>
      <vt:lpstr>Confidence Intervals for the Population Mean* (optional) 2</vt:lpstr>
      <vt:lpstr>Confidence Intervals for the Population Mean (optional) 3</vt:lpstr>
      <vt:lpstr>Confidence Intervals for the Population Mean (optional) 4</vt:lpstr>
      <vt:lpstr>Confidence Intervals for the Population Mean (optional) 5</vt:lpstr>
      <vt:lpstr>Statistics in Summary 1 </vt:lpstr>
      <vt:lpstr>Statistics in Summary 2 </vt:lpstr>
      <vt:lpstr>Statistics in Summary 3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Leslie Hendrix</dc:creator>
  <cp:lastModifiedBy>Newton, Andy</cp:lastModifiedBy>
  <cp:revision>540</cp:revision>
  <cp:lastPrinted>2011-08-21T16:22:14Z</cp:lastPrinted>
  <dcterms:created xsi:type="dcterms:W3CDTF">2009-09-07T22:06:52Z</dcterms:created>
  <dcterms:modified xsi:type="dcterms:W3CDTF">2019-10-09T17:07:21Z</dcterms:modified>
</cp:coreProperties>
</file>