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3" r:id="rId24"/>
    <p:sldId id="285" r:id="rId25"/>
    <p:sldId id="286" r:id="rId26"/>
    <p:sldId id="287" r:id="rId27"/>
    <p:sldId id="288" r:id="rId28"/>
    <p:sldId id="289" r:id="rId29"/>
    <p:sldId id="321" r:id="rId30"/>
    <p:sldId id="291" r:id="rId31"/>
    <p:sldId id="292" r:id="rId32"/>
    <p:sldId id="293" r:id="rId33"/>
    <p:sldId id="294" r:id="rId34"/>
    <p:sldId id="295" r:id="rId35"/>
    <p:sldId id="296" r:id="rId36"/>
    <p:sldId id="297" r:id="rId37"/>
    <p:sldId id="298"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autoAdjust="0"/>
    <p:restoredTop sz="94729" autoAdjust="0"/>
  </p:normalViewPr>
  <p:slideViewPr>
    <p:cSldViewPr>
      <p:cViewPr varScale="1">
        <p:scale>
          <a:sx n="68" d="100"/>
          <a:sy n="68" d="100"/>
        </p:scale>
        <p:origin x="124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6E34D612-5A57-48D0-AE27-CFE0E6520648}" type="datetimeFigureOut">
              <a:rPr lang="en-US"/>
              <a:pPr>
                <a:defRPr/>
              </a:pPr>
              <a:t>10/9/2019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FF67B731-0731-4F2B-85B4-28A2275C7D0D}" type="slidenum">
              <a:rPr lang="en-US"/>
              <a:pPr>
                <a:defRPr/>
              </a:pPr>
              <a:t>‹#›</a:t>
            </a:fld>
            <a:endParaRPr lang="en-US"/>
          </a:p>
        </p:txBody>
      </p:sp>
    </p:spTree>
    <p:extLst>
      <p:ext uri="{BB962C8B-B14F-4D97-AF65-F5344CB8AC3E}">
        <p14:creationId xmlns:p14="http://schemas.microsoft.com/office/powerpoint/2010/main" val="871070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DE93DB5A-70FB-4BBB-9CF5-0762D35E822D}" type="datetimeFigureOut">
              <a:rPr lang="en-US"/>
              <a:pPr>
                <a:defRPr/>
              </a:pPr>
              <a:t>10/9/2019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72CDFB7D-3764-425E-9B57-A6CB4E6B4963}" type="slidenum">
              <a:rPr lang="en-US"/>
              <a:pPr>
                <a:defRPr/>
              </a:pPr>
              <a:t>‹#›</a:t>
            </a:fld>
            <a:endParaRPr lang="en-US"/>
          </a:p>
        </p:txBody>
      </p:sp>
    </p:spTree>
    <p:extLst>
      <p:ext uri="{BB962C8B-B14F-4D97-AF65-F5344CB8AC3E}">
        <p14:creationId xmlns:p14="http://schemas.microsoft.com/office/powerpoint/2010/main" val="3059093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EED350-6484-4CC8-9C53-9EF6FB930D98}"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855337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4247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1984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5855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1531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82304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212997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92716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9097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551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8079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62446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51701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8801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90798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9763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83485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19707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26935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04383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32055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0981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32195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798044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202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73720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41926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08595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66540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42131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80490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01689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1056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13548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669405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77867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75679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47207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68480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609469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0370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56324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3022247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49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0047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759218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50094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887287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150640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436716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4129192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396183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186218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165457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58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6598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82855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39303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3235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8A312A-84C8-4BEF-870D-91E44B2A7B43}" type="slidenum">
              <a:rPr lang="en-US"/>
              <a:pPr fontAlgn="base">
                <a:spcBef>
                  <a:spcPct val="0"/>
                </a:spcBef>
                <a:spcAft>
                  <a:spcPct val="0"/>
                </a:spcAft>
                <a:defRPr/>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02706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3400"/>
            <a:ext cx="3581400" cy="32003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93F38F5-9EEF-44A3-B7D1-4DABD562301E}"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2606584-89A8-4DC1-861D-A32374DDC7F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17C84C6-56BF-45D5-9787-F330C77E7C41}"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4A76C8B-2AAA-44D8-A8FF-DB063FF11F5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C5D43AF-287E-4373-A8CE-A3978711C335}"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ED65548-104C-43D0-8550-B568FF66B2B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6EB65CF-B08E-4F86-8A6F-54A02DB0321B}"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C274C90-BB5D-4CC7-9002-AD130A15798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5E2E954-C585-478E-BD19-8C3BE055B9BC}"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54F0EB7-54B3-492C-A433-7E07333521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E30AE3F-0AFF-4466-9971-C2C159BC5909}"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919765D-40A3-414F-8891-4B80B4EA05C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4C9F648-3626-4B7F-A6D4-FEC19080400E}" type="datetimeFigureOut">
              <a:rPr lang="en-US"/>
              <a:pPr>
                <a:defRPr/>
              </a:pPr>
              <a:t>10/9/2019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01DE59A-A051-4356-92EA-5F981B561A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9CDEAAD-BCA8-4EAC-BAE6-5DCB5500B90A}" type="datetimeFigureOut">
              <a:rPr lang="en-US"/>
              <a:pPr>
                <a:defRPr/>
              </a:pPr>
              <a:t>10/9/2019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9A47F9B-4ABE-4185-9E81-894A4DFA75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286E6A6-C48D-4E21-9AE8-B46BC2044D71}" type="datetimeFigureOut">
              <a:rPr lang="en-US"/>
              <a:pPr>
                <a:defRPr/>
              </a:pPr>
              <a:t>10/9/2019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C6B6913-ECC9-4711-8303-881F438162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ABA9D08-55A2-4CE2-88AE-E86200F79055}"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E4C8792-B62E-4132-A7B3-74F6F95667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B930C4D-3401-4F66-A518-174BE960D763}"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E539DD9-1C50-4EF6-9EF1-50033FFDC86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20D5BA5B-101E-4E83-A1E7-C5C11F464B17}"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905000" y="762000"/>
            <a:ext cx="5562600" cy="1905000"/>
          </a:xfrm>
        </p:spPr>
        <p:txBody>
          <a:bodyPr/>
          <a:lstStyle/>
          <a:p>
            <a:pPr eaLnBrk="1" hangingPunct="1"/>
            <a:r>
              <a:rPr lang="en-US" sz="7200" dirty="0"/>
              <a:t>Chapter 22</a:t>
            </a:r>
          </a:p>
        </p:txBody>
      </p:sp>
      <p:sp>
        <p:nvSpPr>
          <p:cNvPr id="15362" name="Subtitle 2"/>
          <p:cNvSpPr>
            <a:spLocks noGrp="1"/>
          </p:cNvSpPr>
          <p:nvPr>
            <p:ph type="subTitle" idx="4294967295"/>
          </p:nvPr>
        </p:nvSpPr>
        <p:spPr>
          <a:xfrm>
            <a:off x="3009900" y="3429000"/>
            <a:ext cx="3352800" cy="2057400"/>
          </a:xfrm>
        </p:spPr>
        <p:txBody>
          <a:bodyPr/>
          <a:lstStyle/>
          <a:p>
            <a:pPr marL="0" indent="0" algn="ctr" eaLnBrk="1" hangingPunct="1">
              <a:buNone/>
            </a:pPr>
            <a:r>
              <a:rPr lang="en-US" dirty="0">
                <a:solidFill>
                  <a:schemeClr val="tx1"/>
                </a:solidFill>
              </a:rPr>
              <a:t>What Is a Test of Significance?</a:t>
            </a:r>
          </a:p>
          <a:p>
            <a:pPr marL="0" indent="0" algn="ctr" eaLnBrk="1" hangingPunct="1">
              <a:buNone/>
            </a:pPr>
            <a:endParaRPr lang="en-US" dirty="0"/>
          </a:p>
          <a:p>
            <a:pPr marL="0" indent="0" algn="ctr" eaLnBrk="1" hangingPunct="1">
              <a:buNone/>
            </a:pPr>
            <a:r>
              <a:rPr lang="en-US" i="1" dirty="0">
                <a:solidFill>
                  <a:schemeClr val="tx2"/>
                </a:solidFill>
              </a:rPr>
              <a:t>Lecture Slides</a:t>
            </a:r>
          </a:p>
          <a:p>
            <a:pPr eaLnBrk="1" hangingPunct="1"/>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Reasoning of Statistical Tests of Significance 3</a:t>
            </a:r>
            <a:endParaRPr lang="en-US" sz="3600" dirty="0"/>
          </a:p>
        </p:txBody>
      </p:sp>
      <p:sp>
        <p:nvSpPr>
          <p:cNvPr id="8" name="Rectangle 7"/>
          <p:cNvSpPr>
            <a:spLocks noChangeArrowheads="1"/>
          </p:cNvSpPr>
          <p:nvPr/>
        </p:nvSpPr>
        <p:spPr bwMode="auto">
          <a:xfrm>
            <a:off x="301752" y="1737360"/>
            <a:ext cx="8759952" cy="4401205"/>
          </a:xfrm>
          <a:prstGeom prst="rect">
            <a:avLst/>
          </a:prstGeom>
          <a:noFill/>
          <a:ln w="9525">
            <a:noFill/>
            <a:miter lim="800000"/>
            <a:headEnd/>
            <a:tailEnd/>
          </a:ln>
        </p:spPr>
        <p:txBody>
          <a:bodyPr wrap="square">
            <a:spAutoFit/>
          </a:bodyPr>
          <a:lstStyle/>
          <a:p>
            <a:r>
              <a:rPr lang="en-US" sz="2800" dirty="0"/>
              <a:t>Statistical tests ask if sample data give good evidence against a claim. </a:t>
            </a:r>
          </a:p>
          <a:p>
            <a:endParaRPr lang="en-US" sz="2800" dirty="0"/>
          </a:p>
          <a:p>
            <a:r>
              <a:rPr lang="en-US" sz="2800" dirty="0"/>
              <a:t>A statistical test says, “If we took many samples and the claim were true, we would rarely get a result like this.’’ </a:t>
            </a:r>
          </a:p>
          <a:p>
            <a:endParaRPr lang="en-US" sz="2800" dirty="0"/>
          </a:p>
          <a:p>
            <a:r>
              <a:rPr lang="en-US" sz="2800" dirty="0"/>
              <a:t>To get a numerical measure of how strong the sample evidence is, replace the vague term </a:t>
            </a:r>
            <a:r>
              <a:rPr lang="en-US" sz="2800" i="1" dirty="0"/>
              <a:t>rarely</a:t>
            </a:r>
            <a:r>
              <a:rPr lang="en-US" sz="2800" dirty="0"/>
              <a:t> with a probability. </a:t>
            </a:r>
          </a:p>
        </p:txBody>
      </p:sp>
    </p:spTree>
    <p:extLst>
      <p:ext uri="{BB962C8B-B14F-4D97-AF65-F5344CB8AC3E}">
        <p14:creationId xmlns:p14="http://schemas.microsoft.com/office/powerpoint/2010/main" val="923178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097280"/>
            <a:ext cx="8759952" cy="5262979"/>
          </a:xfrm>
          <a:prstGeom prst="rect">
            <a:avLst/>
          </a:prstGeom>
          <a:noFill/>
          <a:ln w="9525">
            <a:noFill/>
            <a:miter lim="800000"/>
            <a:headEnd/>
            <a:tailEnd/>
          </a:ln>
        </p:spPr>
        <p:txBody>
          <a:bodyPr wrap="square">
            <a:spAutoFit/>
          </a:bodyPr>
          <a:lstStyle/>
          <a:p>
            <a:r>
              <a:rPr lang="en-US" sz="2800" dirty="0"/>
              <a:t>People of taste are supposed to prefer fresh-brewed coffee to the instant variety. </a:t>
            </a:r>
          </a:p>
          <a:p>
            <a:endParaRPr lang="en-US" sz="2800" dirty="0"/>
          </a:p>
          <a:p>
            <a:r>
              <a:rPr lang="en-US" sz="2800" dirty="0"/>
              <a:t>A skeptic claims that coffee drinkers can’t tell the difference. </a:t>
            </a:r>
          </a:p>
          <a:p>
            <a:endParaRPr lang="en-US" sz="2800" dirty="0"/>
          </a:p>
          <a:p>
            <a:r>
              <a:rPr lang="en-US" sz="2800" dirty="0"/>
              <a:t>Let’s do an experiment to test this claim. </a:t>
            </a:r>
          </a:p>
          <a:p>
            <a:endParaRPr lang="en-US" sz="2800" dirty="0"/>
          </a:p>
          <a:p>
            <a:r>
              <a:rPr lang="en-US" sz="2800" dirty="0"/>
              <a:t>Each of 50 subjects tastes two unmarked cups of coffee and says which he or she prefers. One cup in each pair contains instant coffee; the other, fresh-brewed coffee. </a:t>
            </a:r>
          </a:p>
        </p:txBody>
      </p:sp>
    </p:spTree>
    <p:extLst>
      <p:ext uri="{BB962C8B-B14F-4D97-AF65-F5344CB8AC3E}">
        <p14:creationId xmlns:p14="http://schemas.microsoft.com/office/powerpoint/2010/main" val="38301906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ox(i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2</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463040"/>
                <a:ext cx="8759952" cy="3952364"/>
              </a:xfrm>
              <a:prstGeom prst="rect">
                <a:avLst/>
              </a:prstGeom>
              <a:noFill/>
              <a:ln w="9525">
                <a:noFill/>
                <a:miter lim="800000"/>
                <a:headEnd/>
                <a:tailEnd/>
              </a:ln>
            </p:spPr>
            <p:txBody>
              <a:bodyPr wrap="square">
                <a:spAutoFit/>
              </a:bodyPr>
              <a:lstStyle/>
              <a:p>
                <a:r>
                  <a:rPr lang="en-US" sz="2800" dirty="0"/>
                  <a:t>The statistic that records the result of our experiment is the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of the sample who say they like the fresh-brewed coffee better. </a:t>
                </a:r>
              </a:p>
              <a:p>
                <a:endParaRPr lang="en-US" sz="2800" dirty="0"/>
              </a:p>
              <a:p>
                <a:r>
                  <a:rPr lang="en-US" sz="2800" dirty="0"/>
                  <a:t>We find that 36 of our 50 subjects choose the fresh coffee. That is,</a:t>
                </a:r>
              </a:p>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36</m:t>
                          </m:r>
                        </m:num>
                        <m:den>
                          <m:r>
                            <a:rPr lang="en-US" sz="2800" b="0" i="1" smtClean="0">
                              <a:latin typeface="Cambria Math" panose="02040503050406030204" pitchFamily="18" charset="0"/>
                            </a:rPr>
                            <m:t>50</m:t>
                          </m:r>
                        </m:den>
                      </m:f>
                      <m:r>
                        <a:rPr lang="en-US" sz="2800" b="0" i="1" smtClean="0">
                          <a:latin typeface="Cambria Math" panose="02040503050406030204" pitchFamily="18" charset="0"/>
                        </a:rPr>
                        <m:t>=0.72 </m:t>
                      </m:r>
                      <m:r>
                        <a:rPr lang="en-US" sz="2800" b="0" i="1" smtClean="0">
                          <a:latin typeface="Cambria Math" panose="02040503050406030204" pitchFamily="18" charset="0"/>
                        </a:rPr>
                        <m:t>𝑜𝑟</m:t>
                      </m:r>
                      <m:r>
                        <a:rPr lang="en-US" sz="2800" b="0" i="1" smtClean="0">
                          <a:latin typeface="Cambria Math" panose="02040503050406030204" pitchFamily="18" charset="0"/>
                        </a:rPr>
                        <m:t> 72%</m:t>
                      </m:r>
                    </m:oMath>
                  </m:oMathPara>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463040"/>
                <a:ext cx="8759952" cy="3952364"/>
              </a:xfrm>
              <a:prstGeom prst="rect">
                <a:avLst/>
              </a:prstGeom>
              <a:blipFill rotWithShape="0">
                <a:blip r:embed="rId3"/>
                <a:stretch>
                  <a:fillRect l="-1461" t="-1543" r="-160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74355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371600"/>
                <a:ext cx="8759952" cy="4348883"/>
              </a:xfrm>
              <a:prstGeom prst="rect">
                <a:avLst/>
              </a:prstGeom>
              <a:noFill/>
              <a:ln w="9525">
                <a:noFill/>
                <a:miter lim="800000"/>
                <a:headEnd/>
                <a:tailEnd/>
              </a:ln>
            </p:spPr>
            <p:txBody>
              <a:bodyPr wrap="square">
                <a:spAutoFit/>
              </a:bodyPr>
              <a:lstStyle/>
              <a:p>
                <a:r>
                  <a:rPr lang="en-US" sz="2800" dirty="0"/>
                  <a:t>To make a point, let’s compare our outcome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 0.72 with another possible result. If only 28 of the 50 subjects like the fresh coffee better than instant coffee, the sample proportion is</a:t>
                </a:r>
              </a:p>
              <a:p>
                <a:endParaRPr lang="en-US" sz="2800" dirty="0"/>
              </a:p>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28</m:t>
                          </m:r>
                        </m:num>
                        <m:den>
                          <m:r>
                            <a:rPr lang="en-US" sz="2800" b="0" i="1" smtClean="0">
                              <a:latin typeface="Cambria Math" panose="02040503050406030204" pitchFamily="18" charset="0"/>
                            </a:rPr>
                            <m:t>50</m:t>
                          </m:r>
                        </m:den>
                      </m:f>
                      <m:r>
                        <a:rPr lang="en-US" sz="2800" b="0" i="1" smtClean="0">
                          <a:latin typeface="Cambria Math" panose="02040503050406030204" pitchFamily="18" charset="0"/>
                        </a:rPr>
                        <m:t>=0.56 </m:t>
                      </m:r>
                      <m:r>
                        <a:rPr lang="en-US" sz="2800" b="0" i="1" smtClean="0">
                          <a:latin typeface="Cambria Math" panose="02040503050406030204" pitchFamily="18" charset="0"/>
                        </a:rPr>
                        <m:t>𝑜𝑟</m:t>
                      </m:r>
                      <m:r>
                        <a:rPr lang="en-US" sz="2800" b="0" i="1" smtClean="0">
                          <a:latin typeface="Cambria Math" panose="02040503050406030204" pitchFamily="18" charset="0"/>
                        </a:rPr>
                        <m:t> 56%</m:t>
                      </m:r>
                    </m:oMath>
                  </m:oMathPara>
                </a14:m>
                <a:endParaRPr lang="en-US" sz="2800" dirty="0"/>
              </a:p>
              <a:p>
                <a:endParaRPr lang="en-US" sz="2800" dirty="0"/>
              </a:p>
              <a:p>
                <a:r>
                  <a:rPr lang="en-US" sz="2800" dirty="0"/>
                  <a:t>Surely 72% is stronger evidence against the skeptic’s claim than 56%. But how much stronger? </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371600"/>
                <a:ext cx="8759952" cy="4348883"/>
              </a:xfrm>
              <a:prstGeom prst="rect">
                <a:avLst/>
              </a:prstGeom>
              <a:blipFill rotWithShape="0">
                <a:blip r:embed="rId3"/>
                <a:stretch>
                  <a:fillRect l="-1461" t="-1403" r="-557" b="-294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3391241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4</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097280"/>
                <a:ext cx="8759952" cy="5278048"/>
              </a:xfrm>
              <a:prstGeom prst="rect">
                <a:avLst/>
              </a:prstGeom>
              <a:noFill/>
              <a:ln w="9525">
                <a:noFill/>
                <a:miter lim="800000"/>
                <a:headEnd/>
                <a:tailEnd/>
              </a:ln>
            </p:spPr>
            <p:txBody>
              <a:bodyPr wrap="square">
                <a:spAutoFit/>
              </a:bodyPr>
              <a:lstStyle/>
              <a:p>
                <a:r>
                  <a:rPr lang="en-US" sz="2800" dirty="0"/>
                  <a:t>• </a:t>
                </a:r>
                <a:r>
                  <a:rPr lang="en-US" sz="2800" b="1" dirty="0"/>
                  <a:t>The claim</a:t>
                </a:r>
                <a:r>
                  <a:rPr lang="en-US" sz="2800" dirty="0"/>
                  <a:t>. The skeptic claims that coffee drinkers can’t tell fresh from instant, so that only half will choose fresh-brewed coffee. That is, he claims that the population proportion </a:t>
                </a:r>
                <a:r>
                  <a:rPr lang="en-US" sz="2800" i="1" dirty="0"/>
                  <a:t>p</a:t>
                </a:r>
                <a:r>
                  <a:rPr lang="en-US" sz="2800" dirty="0"/>
                  <a:t> is only 0.5. Suppose for the sake of argument that this claim is true. </a:t>
                </a:r>
              </a:p>
              <a:p>
                <a:r>
                  <a:rPr lang="en-US" sz="2800" dirty="0"/>
                  <a:t>• </a:t>
                </a:r>
                <a:r>
                  <a:rPr lang="en-US" sz="2800" b="1" dirty="0"/>
                  <a:t>The sampling distribution</a:t>
                </a:r>
                <a:r>
                  <a:rPr lang="en-US" sz="2800" dirty="0"/>
                  <a:t>. If the claim </a:t>
                </a:r>
                <a:r>
                  <a:rPr lang="en-US" sz="2800" i="1" dirty="0"/>
                  <a:t>p</a:t>
                </a:r>
                <a:r>
                  <a:rPr lang="en-US" sz="2800" dirty="0"/>
                  <a:t> = 0.5 were true and we tested many random samples of 50 coffee drinkers, the sample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would vary from sample to sample according to (approximately) the Normal distribution with mean = </a:t>
                </a:r>
                <a:r>
                  <a:rPr lang="en-US" sz="2800" i="1" dirty="0"/>
                  <a:t>p</a:t>
                </a:r>
                <a:r>
                  <a:rPr lang="en-US" sz="2800" dirty="0"/>
                  <a:t> = 0.5 and standard deviation = </a:t>
                </a:r>
                <a14:m>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𝑝</m:t>
                            </m:r>
                            <m:r>
                              <a:rPr lang="en-US" sz="2800" b="0" i="1" smtClean="0">
                                <a:latin typeface="Cambria Math" panose="02040503050406030204" pitchFamily="18" charset="0"/>
                              </a:rPr>
                              <m:t>(1−</m:t>
                            </m:r>
                            <m:r>
                              <a:rPr lang="en-US" sz="2800" b="0" i="1" smtClean="0">
                                <a:latin typeface="Cambria Math" panose="02040503050406030204" pitchFamily="18" charset="0"/>
                              </a:rPr>
                              <m:t>𝑝</m:t>
                            </m:r>
                            <m:r>
                              <a:rPr lang="en-US" sz="2800" b="0" i="1" smtClean="0">
                                <a:latin typeface="Cambria Math" panose="02040503050406030204" pitchFamily="18" charset="0"/>
                              </a:rPr>
                              <m:t>)</m:t>
                            </m:r>
                          </m:num>
                          <m:den>
                            <m:r>
                              <a:rPr lang="en-US" sz="2800" b="0" i="1" smtClean="0">
                                <a:latin typeface="Cambria Math" panose="02040503050406030204" pitchFamily="18" charset="0"/>
                              </a:rPr>
                              <m:t>𝑛</m:t>
                            </m:r>
                          </m:den>
                        </m:f>
                      </m:e>
                    </m:rad>
                    <m:r>
                      <a:rPr lang="en-US" sz="2800" b="0" i="1" smtClean="0">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b="0" i="1" smtClean="0">
                                <a:latin typeface="Cambria Math" panose="02040503050406030204" pitchFamily="18" charset="0"/>
                              </a:rPr>
                              <m:t>0.5</m:t>
                            </m:r>
                            <m:r>
                              <a:rPr lang="en-US" sz="2800" i="1">
                                <a:latin typeface="Cambria Math" panose="02040503050406030204" pitchFamily="18" charset="0"/>
                              </a:rPr>
                              <m:t>(1−</m:t>
                            </m:r>
                            <m:r>
                              <a:rPr lang="en-US" sz="2800" b="0" i="1" smtClean="0">
                                <a:latin typeface="Cambria Math" panose="02040503050406030204" pitchFamily="18" charset="0"/>
                              </a:rPr>
                              <m:t>0.5</m:t>
                            </m:r>
                            <m:r>
                              <a:rPr lang="en-US" sz="2800" i="1">
                                <a:latin typeface="Cambria Math" panose="02040503050406030204" pitchFamily="18" charset="0"/>
                              </a:rPr>
                              <m:t>)</m:t>
                            </m:r>
                          </m:num>
                          <m:den>
                            <m:r>
                              <a:rPr lang="en-US" sz="2800" b="0" i="1" smtClean="0">
                                <a:latin typeface="Cambria Math" panose="02040503050406030204" pitchFamily="18" charset="0"/>
                              </a:rPr>
                              <m:t>50</m:t>
                            </m:r>
                          </m:den>
                        </m:f>
                      </m:e>
                    </m:rad>
                    <m:r>
                      <a:rPr lang="en-US" sz="2800" b="0" i="1" smtClean="0">
                        <a:latin typeface="Cambria Math" panose="02040503050406030204" pitchFamily="18" charset="0"/>
                      </a:rPr>
                      <m:t>=0.0707</m:t>
                    </m:r>
                  </m:oMath>
                </a14:m>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097280"/>
                <a:ext cx="8759952" cy="5278048"/>
              </a:xfrm>
              <a:prstGeom prst="rect">
                <a:avLst/>
              </a:prstGeom>
              <a:blipFill>
                <a:blip r:embed="rId3"/>
                <a:stretch>
                  <a:fillRect l="-1461" t="-1155" r="-229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6091565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5</a:t>
            </a:r>
            <a:br>
              <a:rPr lang="en-US" sz="3600" b="1" dirty="0">
                <a:solidFill>
                  <a:schemeClr val="accent1"/>
                </a:solidFill>
              </a:rPr>
            </a:br>
            <a:endParaRPr lang="en-US" sz="3600" dirty="0"/>
          </a:p>
        </p:txBody>
      </p:sp>
      <p:pic>
        <p:nvPicPr>
          <p:cNvPr id="4" name="Picture 3" descr="A sampling distribution of fresh coffee and instant coffee shows a normal curve. The horizontal axis with values 0.5, sample proportion p equals 0.56, and sampling proportion p equals 0.72. A vertical line is drawn at sample proportion p equals 0.56, and it touches the declining slope of the normal curve. A callout pointing to the incline portion of the normal curve reads, Sampling distribution of sampling proportion if p equals 0.5. A callout pointing to the right hand side of the vertical line, enclosed by the curve, reads, Area equals 0.2. A callout pointing to 0.73 on the horizontal axis reads, Area equals 0.001.">
            <a:extLst>
              <a:ext uri="{FF2B5EF4-FFF2-40B4-BE49-F238E27FC236}">
                <a16:creationId xmlns:a16="http://schemas.microsoft.com/office/drawing/2014/main" xmlns="" id="{291BFEA8-DB78-4C33-AB1A-D83B48D49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6400"/>
            <a:ext cx="7858974" cy="3986644"/>
          </a:xfrm>
          <a:prstGeom prst="rect">
            <a:avLst/>
          </a:prstGeom>
        </p:spPr>
      </p:pic>
    </p:spTree>
    <p:extLst>
      <p:ext uri="{BB962C8B-B14F-4D97-AF65-F5344CB8AC3E}">
        <p14:creationId xmlns:p14="http://schemas.microsoft.com/office/powerpoint/2010/main" val="2726043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6</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097280"/>
                <a:ext cx="8759952" cy="5262979"/>
              </a:xfrm>
              <a:prstGeom prst="rect">
                <a:avLst/>
              </a:prstGeom>
              <a:noFill/>
              <a:ln w="9525">
                <a:noFill/>
                <a:miter lim="800000"/>
                <a:headEnd/>
                <a:tailEnd/>
              </a:ln>
            </p:spPr>
            <p:txBody>
              <a:bodyPr wrap="square">
                <a:spAutoFit/>
              </a:bodyPr>
              <a:lstStyle/>
              <a:p>
                <a:r>
                  <a:rPr lang="en-US" sz="2800" dirty="0"/>
                  <a:t>• </a:t>
                </a:r>
                <a:r>
                  <a:rPr lang="en-US" sz="2800" b="1" dirty="0"/>
                  <a:t>The data</a:t>
                </a:r>
                <a:r>
                  <a:rPr lang="en-US" sz="2800" dirty="0"/>
                  <a:t>. Place the sample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on the sampling distribution. You see in Figure 22.1 that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  0.56 isn’t an unusual value, but that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 0.72 is unusual. We would rarely get 72% of a sample of 50 coffee drinkers preferring fresh-brewed coffee if only 50% of all coffee drinkers felt that way. So, the sample data do give evidence against the claim. </a:t>
                </a:r>
              </a:p>
              <a:p>
                <a:endParaRPr lang="en-US" sz="2800" dirty="0"/>
              </a:p>
              <a:p>
                <a:r>
                  <a:rPr lang="en-US" sz="2800" dirty="0"/>
                  <a:t>• </a:t>
                </a:r>
                <a:r>
                  <a:rPr lang="en-US" sz="2800" b="1" dirty="0"/>
                  <a:t>The probability</a:t>
                </a:r>
                <a:r>
                  <a:rPr lang="en-US" sz="2800" dirty="0"/>
                  <a:t>. We can measure the strength of the evidence against the claim by a probability. What is the probability that a sample gives a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this large or larger if the truth about the population is that </a:t>
                </a:r>
                <a:r>
                  <a:rPr lang="en-US" sz="2800" i="1" dirty="0"/>
                  <a:t>p</a:t>
                </a:r>
                <a:r>
                  <a:rPr lang="en-US" sz="2800" dirty="0"/>
                  <a:t> = 0.5? </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097280"/>
                <a:ext cx="8759952" cy="5262979"/>
              </a:xfrm>
              <a:prstGeom prst="rect">
                <a:avLst/>
              </a:prstGeom>
              <a:blipFill rotWithShape="0">
                <a:blip r:embed="rId3"/>
                <a:stretch>
                  <a:fillRect l="-1461" t="-1159" r="-2018" b="-231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5585510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Is the Coffee Fresh? 7</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463040"/>
                <a:ext cx="8759952" cy="4401205"/>
              </a:xfrm>
              <a:prstGeom prst="rect">
                <a:avLst/>
              </a:prstGeom>
              <a:noFill/>
              <a:ln w="9525">
                <a:noFill/>
                <a:miter lim="800000"/>
                <a:headEnd/>
                <a:tailEnd/>
              </a:ln>
            </p:spPr>
            <p:txBody>
              <a:bodyPr wrap="square">
                <a:spAutoFit/>
              </a:bodyPr>
              <a:lstStyle/>
              <a:p>
                <a:r>
                  <a:rPr lang="en-US" sz="2800" dirty="0"/>
                  <a:t>• </a:t>
                </a:r>
                <a:r>
                  <a:rPr lang="en-US" sz="2800" b="1" dirty="0"/>
                  <a:t>The probability (cont’d)</a:t>
                </a:r>
                <a:r>
                  <a:rPr lang="en-US" sz="2800" dirty="0"/>
                  <a:t>. If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 0.56, this probability is the shaded area under the Normal curve in Figure 22.1. This area is 0.20. Our sample actually gave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 0.72. The probability of getting a sample outcome this large is only 0.001, an area too small to see in Figure 22.1. An outcome that would occur just by chance in 20% of all samples is not strong evidence against the claim. But an outcome that would happen only 1 in 1000 times is good evidence. </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463040"/>
                <a:ext cx="8759952" cy="4401205"/>
              </a:xfrm>
              <a:prstGeom prst="rect">
                <a:avLst/>
              </a:prstGeom>
              <a:blipFill rotWithShape="0">
                <a:blip r:embed="rId3"/>
                <a:stretch>
                  <a:fillRect l="-1461" t="-1385" r="-104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9384322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Reasoning of Statistical Tests of Significance 4</a:t>
            </a:r>
            <a:endParaRPr lang="en-US" sz="3600" dirty="0"/>
          </a:p>
        </p:txBody>
      </p:sp>
      <p:sp>
        <p:nvSpPr>
          <p:cNvPr id="8" name="Rectangle 7"/>
          <p:cNvSpPr>
            <a:spLocks noChangeArrowheads="1"/>
          </p:cNvSpPr>
          <p:nvPr/>
        </p:nvSpPr>
        <p:spPr bwMode="auto">
          <a:xfrm>
            <a:off x="301752" y="1828800"/>
            <a:ext cx="8759952" cy="4524315"/>
          </a:xfrm>
          <a:prstGeom prst="rect">
            <a:avLst/>
          </a:prstGeom>
          <a:noFill/>
          <a:ln w="9525">
            <a:noFill/>
            <a:miter lim="800000"/>
            <a:headEnd/>
            <a:tailEnd/>
          </a:ln>
        </p:spPr>
        <p:txBody>
          <a:bodyPr wrap="square">
            <a:spAutoFit/>
          </a:bodyPr>
          <a:lstStyle/>
          <a:p>
            <a:r>
              <a:rPr lang="en-US" sz="2400" dirty="0"/>
              <a:t>There are two possible explanations of the fact that 72% of our subjects prefer fresh to instant coffee: </a:t>
            </a:r>
          </a:p>
          <a:p>
            <a:endParaRPr lang="en-US" sz="2400" dirty="0"/>
          </a:p>
          <a:p>
            <a:r>
              <a:rPr lang="en-US" sz="2400" b="1" dirty="0"/>
              <a:t>1. </a:t>
            </a:r>
            <a:r>
              <a:rPr lang="en-US" sz="2400" dirty="0"/>
              <a:t>The skeptic is correct (</a:t>
            </a:r>
            <a:r>
              <a:rPr lang="en-US" sz="2400" i="1" dirty="0"/>
              <a:t>p </a:t>
            </a:r>
            <a:r>
              <a:rPr lang="en-US" sz="2400" dirty="0"/>
              <a:t>= 0.5), and by bad luck a very unlikely outcome occurred. </a:t>
            </a:r>
          </a:p>
          <a:p>
            <a:r>
              <a:rPr lang="en-US" sz="2400" b="1" dirty="0"/>
              <a:t>2. </a:t>
            </a:r>
            <a:r>
              <a:rPr lang="en-US" sz="2400" dirty="0"/>
              <a:t>The population proportion favoring fresh coffee is greater than 0.5, so the sample outcome is about what would be expected. We cannot be certain that Explanation 1 is untrue. Our taste test results could be due to chance alone. But the probability that such a result would occur by chance is so small (0.001) that we are quite confident that Explanation 2 is right.</a:t>
            </a:r>
          </a:p>
        </p:txBody>
      </p:sp>
    </p:spTree>
    <p:extLst>
      <p:ext uri="{BB962C8B-B14F-4D97-AF65-F5344CB8AC3E}">
        <p14:creationId xmlns:p14="http://schemas.microsoft.com/office/powerpoint/2010/main" val="19801531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93647"/>
          </a:xfrm>
          <a:prstGeom prst="rect">
            <a:avLst/>
          </a:prstGeom>
          <a:noFill/>
          <a:ln w="9525">
            <a:noFill/>
            <a:miter lim="800000"/>
            <a:headEnd/>
            <a:tailEnd/>
          </a:ln>
        </p:spPr>
        <p:txBody>
          <a:bodyPr wrap="square">
            <a:spAutoFit/>
          </a:bodyPr>
          <a:lstStyle/>
          <a:p>
            <a:r>
              <a:rPr lang="en-US" sz="2400" dirty="0"/>
              <a:t>In most studies, we hope to show that some definite effect is present in the population. </a:t>
            </a:r>
          </a:p>
          <a:p>
            <a:endParaRPr lang="en-US" sz="2400" dirty="0"/>
          </a:p>
          <a:p>
            <a:r>
              <a:rPr lang="en-US" sz="2400" dirty="0"/>
              <a:t>In Example 1, we suspect that a majority of coffee drinkers prefer fresh-brewed coffee. </a:t>
            </a:r>
          </a:p>
          <a:p>
            <a:endParaRPr lang="en-US" sz="2400" dirty="0"/>
          </a:p>
          <a:p>
            <a:r>
              <a:rPr lang="en-US" sz="2400" dirty="0"/>
              <a:t>A statistical test begins by supposing for the sake of argument that the effect we seek is </a:t>
            </a:r>
            <a:r>
              <a:rPr lang="en-US" sz="2400" i="1" dirty="0"/>
              <a:t>not</a:t>
            </a:r>
            <a:r>
              <a:rPr lang="en-US" sz="2400" dirty="0"/>
              <a:t> present. We then look for evidence against this supposition and in favor of the effect we hope to find. </a:t>
            </a:r>
          </a:p>
          <a:p>
            <a:endParaRPr lang="en-US" sz="2400" dirty="0"/>
          </a:p>
          <a:p>
            <a:r>
              <a:rPr lang="en-US" sz="2400" dirty="0"/>
              <a:t>The first step in a test of significance is to state a claim that we will try to find evidence </a:t>
            </a:r>
            <a:r>
              <a:rPr lang="en-US" sz="2400" i="1" dirty="0"/>
              <a:t>against.</a:t>
            </a:r>
          </a:p>
        </p:txBody>
      </p:sp>
    </p:spTree>
    <p:extLst>
      <p:ext uri="{BB962C8B-B14F-4D97-AF65-F5344CB8AC3E}">
        <p14:creationId xmlns:p14="http://schemas.microsoft.com/office/powerpoint/2010/main" val="42356858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1</a:t>
            </a:r>
            <a:endParaRPr lang="en-US" sz="3600" dirty="0"/>
          </a:p>
        </p:txBody>
      </p:sp>
      <p:sp>
        <p:nvSpPr>
          <p:cNvPr id="8" name="Rectangle 7"/>
          <p:cNvSpPr>
            <a:spLocks noChangeArrowheads="1"/>
          </p:cNvSpPr>
          <p:nvPr/>
        </p:nvSpPr>
        <p:spPr bwMode="auto">
          <a:xfrm>
            <a:off x="301752" y="1828800"/>
            <a:ext cx="8080248" cy="2308324"/>
          </a:xfrm>
          <a:prstGeom prst="rect">
            <a:avLst/>
          </a:prstGeom>
          <a:noFill/>
          <a:ln w="9525">
            <a:noFill/>
            <a:miter lim="800000"/>
            <a:headEnd/>
            <a:tailEnd/>
          </a:ln>
        </p:spPr>
        <p:txBody>
          <a:bodyPr wrap="square">
            <a:spAutoFit/>
          </a:bodyPr>
          <a:lstStyle/>
          <a:p>
            <a:r>
              <a:rPr lang="en-US" sz="2400" dirty="0"/>
              <a:t>A February 5, 2015, article in </a:t>
            </a:r>
            <a:r>
              <a:rPr lang="en-US" sz="2400" i="1" dirty="0"/>
              <a:t>Inside Higher Education </a:t>
            </a:r>
            <a:r>
              <a:rPr lang="en-US" sz="2400" dirty="0"/>
              <a:t>reported that college students today are spending less time socializing face-to-face and more time socializing via social media. </a:t>
            </a:r>
          </a:p>
          <a:p>
            <a:endParaRPr lang="en-US" sz="2400" dirty="0"/>
          </a:p>
          <a:p>
            <a:r>
              <a:rPr lang="en-US" sz="2400" dirty="0"/>
              <a:t>What was the basis for this finding?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3108543"/>
          </a:xfrm>
          <a:prstGeom prst="rect">
            <a:avLst/>
          </a:prstGeom>
          <a:noFill/>
          <a:ln w="9525">
            <a:noFill/>
            <a:miter lim="800000"/>
            <a:headEnd/>
            <a:tailEnd/>
          </a:ln>
        </p:spPr>
        <p:txBody>
          <a:bodyPr wrap="square">
            <a:spAutoFit/>
          </a:bodyPr>
          <a:lstStyle/>
          <a:p>
            <a:r>
              <a:rPr lang="en-US" sz="2800" b="1" dirty="0"/>
              <a:t>Null Hypothesis (H</a:t>
            </a:r>
            <a:r>
              <a:rPr lang="en-US" sz="2800" b="1" baseline="-25000" dirty="0"/>
              <a:t>O</a:t>
            </a:r>
            <a:r>
              <a:rPr lang="en-US" sz="2800" b="1" dirty="0"/>
              <a:t>) </a:t>
            </a:r>
          </a:p>
          <a:p>
            <a:endParaRPr lang="en-US" sz="2800" dirty="0"/>
          </a:p>
          <a:p>
            <a:r>
              <a:rPr lang="en-US" sz="2800" dirty="0"/>
              <a:t>The claim being tested in a statistical test is called the </a:t>
            </a:r>
            <a:r>
              <a:rPr lang="en-US" sz="2800" b="1" dirty="0"/>
              <a:t>null hypothesis</a:t>
            </a:r>
            <a:r>
              <a:rPr lang="en-US" sz="2800" dirty="0"/>
              <a:t>. The test is designed to assess the strength of the evidence against the null hypothesis. Usually, the null hypothesis is a statement of “no effect’’ or “no difference.’’ </a:t>
            </a:r>
          </a:p>
        </p:txBody>
      </p:sp>
    </p:spTree>
    <p:extLst>
      <p:ext uri="{BB962C8B-B14F-4D97-AF65-F5344CB8AC3E}">
        <p14:creationId xmlns:p14="http://schemas.microsoft.com/office/powerpoint/2010/main" val="10960977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3</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32092"/>
          </a:xfrm>
          <a:prstGeom prst="rect">
            <a:avLst/>
          </a:prstGeom>
          <a:noFill/>
          <a:ln w="9525">
            <a:noFill/>
            <a:miter lim="800000"/>
            <a:headEnd/>
            <a:tailEnd/>
          </a:ln>
        </p:spPr>
        <p:txBody>
          <a:bodyPr wrap="square">
            <a:spAutoFit/>
          </a:bodyPr>
          <a:lstStyle/>
          <a:p>
            <a:r>
              <a:rPr lang="en-US" sz="2800" dirty="0"/>
              <a:t>The term </a:t>
            </a:r>
            <a:r>
              <a:rPr lang="en-US" sz="2800" i="1" dirty="0"/>
              <a:t>null hypothesis</a:t>
            </a:r>
            <a:r>
              <a:rPr lang="en-US" sz="2800" dirty="0"/>
              <a:t> is abbreviated H</a:t>
            </a:r>
            <a:r>
              <a:rPr lang="en-US" sz="2800" baseline="-25000" dirty="0"/>
              <a:t>0</a:t>
            </a:r>
            <a:r>
              <a:rPr lang="en-US" sz="2800" dirty="0"/>
              <a:t> and is read as H-</a:t>
            </a:r>
            <a:r>
              <a:rPr lang="en-US" sz="2800" dirty="0" err="1"/>
              <a:t>nought</a:t>
            </a:r>
            <a:r>
              <a:rPr lang="en-US" sz="2800" dirty="0"/>
              <a:t>, H-oh, and sometimes even H-null. </a:t>
            </a:r>
          </a:p>
          <a:p>
            <a:endParaRPr lang="en-US" sz="2800" dirty="0"/>
          </a:p>
          <a:p>
            <a:r>
              <a:rPr lang="en-US" sz="2800" dirty="0"/>
              <a:t>It is a statement about the population and so must be stated in terms of a population parameter. </a:t>
            </a:r>
          </a:p>
          <a:p>
            <a:endParaRPr lang="en-US" sz="2800" dirty="0"/>
          </a:p>
          <a:p>
            <a:r>
              <a:rPr lang="en-US" sz="2800" dirty="0"/>
              <a:t>In Example 1, the parameter is the proportion </a:t>
            </a:r>
            <a:r>
              <a:rPr lang="en-US" sz="2800" i="1" dirty="0"/>
              <a:t>p</a:t>
            </a:r>
            <a:r>
              <a:rPr lang="en-US" sz="2800" dirty="0"/>
              <a:t> of all coffee drinkers who prefer fresh to instant coffee. The null hypothesis is: </a:t>
            </a:r>
          </a:p>
          <a:p>
            <a:endParaRPr lang="en-US" sz="2800" dirty="0"/>
          </a:p>
          <a:p>
            <a:pPr algn="ctr"/>
            <a:r>
              <a:rPr lang="en-US" sz="2800" dirty="0"/>
              <a:t>H</a:t>
            </a:r>
            <a:r>
              <a:rPr lang="en-US" sz="2800" baseline="-25000" dirty="0"/>
              <a:t>0</a:t>
            </a:r>
            <a:r>
              <a:rPr lang="en-US" sz="2800" dirty="0"/>
              <a:t> : </a:t>
            </a:r>
            <a:r>
              <a:rPr lang="en-US" sz="2800" i="1" dirty="0"/>
              <a:t>p</a:t>
            </a:r>
            <a:r>
              <a:rPr lang="en-US" sz="2800" dirty="0"/>
              <a:t> = 0.5</a:t>
            </a:r>
          </a:p>
        </p:txBody>
      </p:sp>
    </p:spTree>
    <p:extLst>
      <p:ext uri="{BB962C8B-B14F-4D97-AF65-F5344CB8AC3E}">
        <p14:creationId xmlns:p14="http://schemas.microsoft.com/office/powerpoint/2010/main" val="8163488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4</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3970318"/>
          </a:xfrm>
          <a:prstGeom prst="rect">
            <a:avLst/>
          </a:prstGeom>
          <a:noFill/>
          <a:ln w="9525">
            <a:noFill/>
            <a:miter lim="800000"/>
            <a:headEnd/>
            <a:tailEnd/>
          </a:ln>
        </p:spPr>
        <p:txBody>
          <a:bodyPr wrap="square">
            <a:spAutoFit/>
          </a:bodyPr>
          <a:lstStyle/>
          <a:p>
            <a:r>
              <a:rPr lang="en-US" sz="2800" dirty="0"/>
              <a:t>The statement we hope or suspect is true instead of H</a:t>
            </a:r>
            <a:r>
              <a:rPr lang="en-US" sz="2800" baseline="-25000" dirty="0"/>
              <a:t>0</a:t>
            </a:r>
            <a:r>
              <a:rPr lang="en-US" sz="2800" dirty="0"/>
              <a:t> is called the </a:t>
            </a:r>
            <a:r>
              <a:rPr lang="en-US" sz="2800" b="1" dirty="0"/>
              <a:t>alternative hypothesis</a:t>
            </a:r>
            <a:r>
              <a:rPr lang="en-US" sz="2800" dirty="0"/>
              <a:t> and is abbreviated H</a:t>
            </a:r>
            <a:r>
              <a:rPr lang="en-US" sz="2800" baseline="-25000" dirty="0"/>
              <a:t>a</a:t>
            </a:r>
            <a:r>
              <a:rPr lang="en-US" sz="2800" dirty="0"/>
              <a:t>. </a:t>
            </a:r>
          </a:p>
          <a:p>
            <a:endParaRPr lang="en-US" sz="2800" dirty="0"/>
          </a:p>
          <a:p>
            <a:r>
              <a:rPr lang="en-US" sz="2800" dirty="0"/>
              <a:t>In Example 1, the alternative hypothesis is that a majority of the population favor fresh coffee. In terms of the population parameter, this is: </a:t>
            </a:r>
          </a:p>
          <a:p>
            <a:endParaRPr lang="en-US" sz="2800" dirty="0"/>
          </a:p>
          <a:p>
            <a:pPr algn="ctr"/>
            <a:r>
              <a:rPr lang="en-US" sz="2800" dirty="0"/>
              <a:t>H</a:t>
            </a:r>
            <a:r>
              <a:rPr lang="en-US" sz="2800" baseline="-25000" dirty="0"/>
              <a:t>a</a:t>
            </a:r>
            <a:r>
              <a:rPr lang="en-US" sz="2800" dirty="0"/>
              <a:t>: </a:t>
            </a:r>
            <a:r>
              <a:rPr lang="en-US" sz="2800" i="1" dirty="0"/>
              <a:t>p</a:t>
            </a:r>
            <a:r>
              <a:rPr lang="en-US" sz="2800" dirty="0"/>
              <a:t> &gt; 0.5</a:t>
            </a:r>
          </a:p>
        </p:txBody>
      </p:sp>
    </p:spTree>
    <p:extLst>
      <p:ext uri="{BB962C8B-B14F-4D97-AF65-F5344CB8AC3E}">
        <p14:creationId xmlns:p14="http://schemas.microsoft.com/office/powerpoint/2010/main" val="31191477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5</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097280"/>
            <a:ext cx="8759952" cy="5262979"/>
          </a:xfrm>
          <a:prstGeom prst="rect">
            <a:avLst/>
          </a:prstGeom>
          <a:noFill/>
          <a:ln w="9525">
            <a:noFill/>
            <a:miter lim="800000"/>
            <a:headEnd/>
            <a:tailEnd/>
          </a:ln>
        </p:spPr>
        <p:txBody>
          <a:bodyPr wrap="square">
            <a:spAutoFit/>
          </a:bodyPr>
          <a:lstStyle/>
          <a:p>
            <a:r>
              <a:rPr lang="en-US" sz="2800" dirty="0"/>
              <a:t>A significance test looks for evidence against the null hypothesis and in favor of the alternative hypothesis. </a:t>
            </a:r>
          </a:p>
          <a:p>
            <a:endParaRPr lang="en-US" sz="2800" dirty="0"/>
          </a:p>
          <a:p>
            <a:r>
              <a:rPr lang="en-US" sz="2800" dirty="0"/>
              <a:t>The evidence is strong if the outcome we observe would rarely occur if the null hypothesis is true but is more probable if the alternative hypothesis is true.</a:t>
            </a:r>
          </a:p>
          <a:p>
            <a:endParaRPr lang="en-US" sz="2800" dirty="0"/>
          </a:p>
          <a:p>
            <a:r>
              <a:rPr lang="en-US" sz="2800" dirty="0"/>
              <a:t>For example, it would be surprising to find 36 of 50 subjects favoring fresh coffee if, in fact, only half of the population feel this way. </a:t>
            </a:r>
          </a:p>
          <a:p>
            <a:endParaRPr lang="en-US" sz="2800" dirty="0"/>
          </a:p>
          <a:p>
            <a:r>
              <a:rPr lang="en-US" sz="2800" dirty="0"/>
              <a:t>How surprising? </a:t>
            </a:r>
          </a:p>
        </p:txBody>
      </p:sp>
    </p:spTree>
    <p:extLst>
      <p:ext uri="{BB962C8B-B14F-4D97-AF65-F5344CB8AC3E}">
        <p14:creationId xmlns:p14="http://schemas.microsoft.com/office/powerpoint/2010/main" val="16346246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6</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524315"/>
          </a:xfrm>
          <a:prstGeom prst="rect">
            <a:avLst/>
          </a:prstGeom>
          <a:noFill/>
          <a:ln w="9525">
            <a:noFill/>
            <a:miter lim="800000"/>
            <a:headEnd/>
            <a:tailEnd/>
          </a:ln>
        </p:spPr>
        <p:txBody>
          <a:bodyPr wrap="square">
            <a:spAutoFit/>
          </a:bodyPr>
          <a:lstStyle/>
          <a:p>
            <a:r>
              <a:rPr lang="en-US" sz="2400" dirty="0"/>
              <a:t>A significance test answers this question by giving a probability: the probability of getting an outcome at least as far as the actually observed outcome from what we would expect when H</a:t>
            </a:r>
            <a:r>
              <a:rPr lang="en-US" sz="2400" baseline="-25000" dirty="0"/>
              <a:t>0</a:t>
            </a:r>
            <a:r>
              <a:rPr lang="en-US" sz="2400" dirty="0"/>
              <a:t> is true. </a:t>
            </a:r>
          </a:p>
          <a:p>
            <a:endParaRPr lang="en-US" sz="2400" dirty="0"/>
          </a:p>
          <a:p>
            <a:r>
              <a:rPr lang="en-US" sz="2400" dirty="0"/>
              <a:t>What counts as “far from what we would expect’’ depends on H</a:t>
            </a:r>
            <a:r>
              <a:rPr lang="en-US" sz="2400" baseline="-25000" dirty="0"/>
              <a:t>a</a:t>
            </a:r>
            <a:r>
              <a:rPr lang="en-US" sz="2400" dirty="0"/>
              <a:t> as well as H</a:t>
            </a:r>
            <a:r>
              <a:rPr lang="en-US" sz="2400" baseline="-25000" dirty="0"/>
              <a:t>0</a:t>
            </a:r>
            <a:r>
              <a:rPr lang="en-US" sz="2400" dirty="0"/>
              <a:t>. </a:t>
            </a:r>
          </a:p>
          <a:p>
            <a:endParaRPr lang="en-US" sz="2400" dirty="0"/>
          </a:p>
          <a:p>
            <a:r>
              <a:rPr lang="en-US" sz="2400" dirty="0"/>
              <a:t>In the taste test, the probability we want is the probability that 36 or more of 50 subjects favor fresh coffee. If the null hypothesis </a:t>
            </a:r>
            <a:r>
              <a:rPr lang="en-US" sz="2400" i="1" dirty="0"/>
              <a:t>p</a:t>
            </a:r>
            <a:r>
              <a:rPr lang="en-US" sz="2400" dirty="0"/>
              <a:t> = 0.5 is true, this probability is very small (0.001). That’s good evidence that the null hypothesis is not true.</a:t>
            </a:r>
          </a:p>
        </p:txBody>
      </p:sp>
    </p:spTree>
    <p:extLst>
      <p:ext uri="{BB962C8B-B14F-4D97-AF65-F5344CB8AC3E}">
        <p14:creationId xmlns:p14="http://schemas.microsoft.com/office/powerpoint/2010/main" val="38544143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7</a:t>
            </a:r>
            <a:r>
              <a:rPr lang="en-US" b="1" dirty="0">
                <a:solidFill>
                  <a:schemeClr val="accent1"/>
                </a:solidFill>
              </a:rPr>
              <a:t/>
            </a:r>
            <a:br>
              <a:rPr lang="en-US" b="1" dirty="0">
                <a:solidFill>
                  <a:schemeClr val="accent1"/>
                </a:solidFill>
              </a:rPr>
            </a:br>
            <a:endParaRPr lang="en-US" dirty="0"/>
          </a:p>
        </p:txBody>
      </p:sp>
      <p:sp>
        <p:nvSpPr>
          <p:cNvPr id="8" name="Rectangle 7"/>
          <p:cNvSpPr>
            <a:spLocks noChangeArrowheads="1"/>
          </p:cNvSpPr>
          <p:nvPr/>
        </p:nvSpPr>
        <p:spPr bwMode="auto">
          <a:xfrm>
            <a:off x="301752" y="1371600"/>
            <a:ext cx="8759952" cy="3108543"/>
          </a:xfrm>
          <a:prstGeom prst="rect">
            <a:avLst/>
          </a:prstGeom>
          <a:noFill/>
          <a:ln w="9525">
            <a:noFill/>
            <a:miter lim="800000"/>
            <a:headEnd/>
            <a:tailEnd/>
          </a:ln>
        </p:spPr>
        <p:txBody>
          <a:bodyPr wrap="square">
            <a:spAutoFit/>
          </a:bodyPr>
          <a:lstStyle/>
          <a:p>
            <a:r>
              <a:rPr lang="en-US" sz="2800" dirty="0"/>
              <a:t>The probability, computed assuming that H</a:t>
            </a:r>
            <a:r>
              <a:rPr lang="en-US" sz="2800" baseline="-25000" dirty="0"/>
              <a:t>0</a:t>
            </a:r>
            <a:r>
              <a:rPr lang="en-US" sz="2800" dirty="0"/>
              <a:t> is true, that the sample outcome would be as extreme or more extreme than the actually observed outcome is called the </a:t>
            </a:r>
            <a:r>
              <a:rPr lang="en-US" sz="2800" b="1" i="1" dirty="0"/>
              <a:t>P</a:t>
            </a:r>
            <a:r>
              <a:rPr lang="en-US" sz="2800" b="1" dirty="0"/>
              <a:t>-value</a:t>
            </a:r>
            <a:r>
              <a:rPr lang="en-US" sz="2800" dirty="0"/>
              <a:t> of the test. </a:t>
            </a:r>
          </a:p>
          <a:p>
            <a:endParaRPr lang="en-US" sz="2800" dirty="0"/>
          </a:p>
          <a:p>
            <a:r>
              <a:rPr lang="en-US" sz="2800" dirty="0"/>
              <a:t>The smaller the </a:t>
            </a:r>
            <a:r>
              <a:rPr lang="en-US" sz="2800" i="1" dirty="0"/>
              <a:t>P</a:t>
            </a:r>
            <a:r>
              <a:rPr lang="en-US" sz="2800" dirty="0"/>
              <a:t>-value is, the stronger is the evidence against H</a:t>
            </a:r>
            <a:r>
              <a:rPr lang="en-US" sz="2800" baseline="-25000" dirty="0"/>
              <a:t>0</a:t>
            </a:r>
            <a:r>
              <a:rPr lang="en-US" sz="2800" dirty="0"/>
              <a:t> provided by the data.</a:t>
            </a:r>
          </a:p>
        </p:txBody>
      </p:sp>
    </p:spTree>
    <p:extLst>
      <p:ext uri="{BB962C8B-B14F-4D97-AF65-F5344CB8AC3E}">
        <p14:creationId xmlns:p14="http://schemas.microsoft.com/office/powerpoint/2010/main" val="1755152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8</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32092"/>
          </a:xfrm>
          <a:prstGeom prst="rect">
            <a:avLst/>
          </a:prstGeom>
          <a:noFill/>
          <a:ln w="9525">
            <a:noFill/>
            <a:miter lim="800000"/>
            <a:headEnd/>
            <a:tailEnd/>
          </a:ln>
        </p:spPr>
        <p:txBody>
          <a:bodyPr wrap="square">
            <a:spAutoFit/>
          </a:bodyPr>
          <a:lstStyle/>
          <a:p>
            <a:r>
              <a:rPr lang="en-US" sz="2800" dirty="0"/>
              <a:t>In practice, most statistical tests are carried out by computer software that calculates the </a:t>
            </a:r>
            <a:r>
              <a:rPr lang="en-US" sz="2800" i="1" dirty="0"/>
              <a:t>P</a:t>
            </a:r>
            <a:r>
              <a:rPr lang="en-US" sz="2800" dirty="0"/>
              <a:t>-value for us. </a:t>
            </a:r>
          </a:p>
          <a:p>
            <a:endParaRPr lang="en-US" sz="2800" dirty="0"/>
          </a:p>
          <a:p>
            <a:r>
              <a:rPr lang="en-US" sz="2800" dirty="0"/>
              <a:t>It is usual to report the </a:t>
            </a:r>
            <a:r>
              <a:rPr lang="en-US" sz="2800" i="1" dirty="0"/>
              <a:t>P</a:t>
            </a:r>
            <a:r>
              <a:rPr lang="en-US" sz="2800" dirty="0"/>
              <a:t>-value in describing the results of studies in many fields. </a:t>
            </a:r>
          </a:p>
          <a:p>
            <a:endParaRPr lang="en-US" sz="2800" dirty="0"/>
          </a:p>
          <a:p>
            <a:r>
              <a:rPr lang="en-US" sz="2800" dirty="0"/>
              <a:t>You should, therefore, understand what </a:t>
            </a:r>
            <a:r>
              <a:rPr lang="en-US" sz="2800" i="1" dirty="0"/>
              <a:t>P</a:t>
            </a:r>
            <a:r>
              <a:rPr lang="en-US" sz="2800" dirty="0"/>
              <a:t>-values say even if you don’t do statistical tests yourself, just as you should understand what </a:t>
            </a:r>
            <a:r>
              <a:rPr lang="en-US" sz="2800" i="1" dirty="0"/>
              <a:t>95% confidence</a:t>
            </a:r>
            <a:r>
              <a:rPr lang="en-US" sz="2800" dirty="0"/>
              <a:t> means even if you don’t calculate your own confidence intervals.</a:t>
            </a:r>
          </a:p>
        </p:txBody>
      </p:sp>
    </p:spTree>
    <p:extLst>
      <p:ext uri="{BB962C8B-B14F-4D97-AF65-F5344CB8AC3E}">
        <p14:creationId xmlns:p14="http://schemas.microsoft.com/office/powerpoint/2010/main" val="4933376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3970318"/>
          </a:xfrm>
          <a:prstGeom prst="rect">
            <a:avLst/>
          </a:prstGeom>
          <a:noFill/>
          <a:ln w="9525">
            <a:noFill/>
            <a:miter lim="800000"/>
            <a:headEnd/>
            <a:tailEnd/>
          </a:ln>
        </p:spPr>
        <p:txBody>
          <a:bodyPr wrap="square">
            <a:spAutoFit/>
          </a:bodyPr>
          <a:lstStyle/>
          <a:p>
            <a:r>
              <a:rPr lang="en-US" sz="2800" dirty="0"/>
              <a:t>Do college students work too much? According to a 2015 report from the Georgetown University Center on Education and the Workforce, 70% of college students in the United States have a full- or part-time job while enrolled in college. </a:t>
            </a:r>
          </a:p>
          <a:p>
            <a:endParaRPr lang="en-US" sz="2800" dirty="0"/>
          </a:p>
          <a:p>
            <a:r>
              <a:rPr lang="en-US" sz="2800" dirty="0"/>
              <a:t>If we express 70% as a proportion, this means the claimed population proportion is </a:t>
            </a:r>
            <a:r>
              <a:rPr lang="en-US" sz="2800" i="1" dirty="0"/>
              <a:t>p</a:t>
            </a:r>
            <a:r>
              <a:rPr lang="en-US" sz="2800" dirty="0"/>
              <a:t> = 0.7.</a:t>
            </a:r>
          </a:p>
          <a:p>
            <a:endParaRPr lang="en-US" sz="2800" dirty="0"/>
          </a:p>
        </p:txBody>
      </p:sp>
    </p:spTree>
    <p:extLst>
      <p:ext uri="{BB962C8B-B14F-4D97-AF65-F5344CB8AC3E}">
        <p14:creationId xmlns:p14="http://schemas.microsoft.com/office/powerpoint/2010/main" val="3834866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4832092"/>
          </a:xfrm>
          <a:prstGeom prst="rect">
            <a:avLst/>
          </a:prstGeom>
          <a:noFill/>
          <a:ln w="9525">
            <a:noFill/>
            <a:miter lim="800000"/>
            <a:headEnd/>
            <a:tailEnd/>
          </a:ln>
        </p:spPr>
        <p:txBody>
          <a:bodyPr wrap="square">
            <a:spAutoFit/>
          </a:bodyPr>
          <a:lstStyle/>
          <a:p>
            <a:r>
              <a:rPr lang="en-US" sz="2800" dirty="0"/>
              <a:t> An administrator from a local college questions the accuracy of this claim. In particular, she believes the true proportion of students at her college who have full- or part-time jobs while enrolled in college is different from 0.7. </a:t>
            </a:r>
          </a:p>
          <a:p>
            <a:endParaRPr lang="en-US" sz="2800" dirty="0"/>
          </a:p>
          <a:p>
            <a:r>
              <a:rPr lang="en-US" sz="2800" dirty="0"/>
              <a:t>The administrator is able to survey a random sample of 325 students from her college, and she finds that 238 of these students have full- or part-time jobs.</a:t>
            </a:r>
          </a:p>
          <a:p>
            <a:endParaRPr lang="en-US" sz="2800" dirty="0"/>
          </a:p>
          <a:p>
            <a:endParaRPr lang="en-US" sz="2800" dirty="0"/>
          </a:p>
        </p:txBody>
      </p:sp>
    </p:spTree>
    <p:extLst>
      <p:ext uri="{BB962C8B-B14F-4D97-AF65-F5344CB8AC3E}">
        <p14:creationId xmlns:p14="http://schemas.microsoft.com/office/powerpoint/2010/main" val="33269557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463040"/>
                <a:ext cx="8759952" cy="4151393"/>
              </a:xfrm>
              <a:prstGeom prst="rect">
                <a:avLst/>
              </a:prstGeom>
              <a:noFill/>
              <a:ln w="9525">
                <a:noFill/>
                <a:miter lim="800000"/>
                <a:headEnd/>
                <a:tailEnd/>
              </a:ln>
            </p:spPr>
            <p:txBody>
              <a:bodyPr wrap="square">
                <a:spAutoFit/>
              </a:bodyPr>
              <a:lstStyle/>
              <a:p>
                <a:r>
                  <a:rPr lang="en-US" sz="2800" dirty="0"/>
                  <a:t> </a:t>
                </a:r>
              </a:p>
              <a:p>
                <a:r>
                  <a:rPr lang="en-US" sz="2800" dirty="0"/>
                  <a:t>The sample proportion is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238</m:t>
                        </m:r>
                      </m:num>
                      <m:den>
                        <m:r>
                          <a:rPr lang="en-US" sz="2800" b="0" i="1" smtClean="0">
                            <a:latin typeface="Cambria Math" panose="02040503050406030204" pitchFamily="18" charset="0"/>
                          </a:rPr>
                          <m:t>325</m:t>
                        </m:r>
                      </m:den>
                    </m:f>
                    <m:r>
                      <a:rPr lang="en-US" sz="2800" b="0" i="1" smtClean="0">
                        <a:latin typeface="Cambria Math" panose="02040503050406030204" pitchFamily="18" charset="0"/>
                      </a:rPr>
                      <m:t>=0.732</m:t>
                    </m:r>
                  </m:oMath>
                </a14:m>
                <a:r>
                  <a:rPr lang="en-US" sz="2800" dirty="0"/>
                  <a:t>.</a:t>
                </a:r>
              </a:p>
              <a:p>
                <a:endParaRPr lang="en-US" sz="2800" dirty="0"/>
              </a:p>
              <a:p>
                <a:r>
                  <a:rPr lang="en-US" sz="2800" dirty="0"/>
                  <a:t>That’s a bit more than 70%. </a:t>
                </a:r>
              </a:p>
              <a:p>
                <a:endParaRPr lang="en-US" sz="2800" dirty="0"/>
              </a:p>
              <a:p>
                <a:r>
                  <a:rPr lang="en-US" sz="2800" dirty="0"/>
                  <a:t>Is this evidence that the true population proportion is something different than 0.7?</a:t>
                </a:r>
              </a:p>
              <a:p>
                <a:endParaRPr lang="en-US" sz="2800" dirty="0"/>
              </a:p>
              <a:p>
                <a:r>
                  <a:rPr lang="en-US" sz="2800" dirty="0"/>
                  <a:t>This is a job for a significance test.</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463040"/>
                <a:ext cx="8759952" cy="4151393"/>
              </a:xfrm>
              <a:prstGeom prst="rect">
                <a:avLst/>
              </a:prstGeom>
              <a:blipFill>
                <a:blip r:embed="rId3"/>
                <a:stretch>
                  <a:fillRect l="-1461" b="-308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3081421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2</a:t>
            </a:r>
            <a:endParaRPr lang="en-US" sz="3600" dirty="0"/>
          </a:p>
        </p:txBody>
      </p:sp>
      <p:sp>
        <p:nvSpPr>
          <p:cNvPr id="8" name="Rectangle 7"/>
          <p:cNvSpPr>
            <a:spLocks noChangeArrowheads="1"/>
          </p:cNvSpPr>
          <p:nvPr/>
        </p:nvSpPr>
        <p:spPr bwMode="auto">
          <a:xfrm>
            <a:off x="301752" y="1828800"/>
            <a:ext cx="8759952" cy="3785652"/>
          </a:xfrm>
          <a:prstGeom prst="rect">
            <a:avLst/>
          </a:prstGeom>
          <a:noFill/>
          <a:ln w="9525">
            <a:noFill/>
            <a:miter lim="800000"/>
            <a:headEnd/>
            <a:tailEnd/>
          </a:ln>
        </p:spPr>
        <p:txBody>
          <a:bodyPr wrap="square">
            <a:spAutoFit/>
          </a:bodyPr>
          <a:lstStyle/>
          <a:p>
            <a:r>
              <a:rPr lang="en-US" sz="2400" dirty="0"/>
              <a:t>Every year since 1985, the Higher Education Research Institute at UCLA has conducted a survey of college freshmen. </a:t>
            </a:r>
          </a:p>
          <a:p>
            <a:endParaRPr lang="en-US" sz="2400" dirty="0"/>
          </a:p>
          <a:p>
            <a:r>
              <a:rPr lang="en-US" sz="2400" dirty="0"/>
              <a:t>The 2014 survey involved a random sample of 153,015 of the more than 1.6 million first-time, full-time freshmen students at 227 of the nation’s baccalaureate colleges and universities. </a:t>
            </a:r>
          </a:p>
          <a:p>
            <a:endParaRPr lang="en-US" sz="2400" dirty="0"/>
          </a:p>
          <a:p>
            <a:r>
              <a:rPr lang="en-US" sz="2400" dirty="0"/>
              <a:t>In the the 2014 survey, the percent of students who reported spending 6 or more hours per week interacting in online social networks was 27.2%. </a:t>
            </a:r>
          </a:p>
        </p:txBody>
      </p:sp>
    </p:spTree>
    <p:extLst>
      <p:ext uri="{BB962C8B-B14F-4D97-AF65-F5344CB8AC3E}">
        <p14:creationId xmlns:p14="http://schemas.microsoft.com/office/powerpoint/2010/main" val="1037904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4</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5139869"/>
          </a:xfrm>
          <a:prstGeom prst="rect">
            <a:avLst/>
          </a:prstGeom>
          <a:noFill/>
          <a:ln w="9525">
            <a:noFill/>
            <a:miter lim="800000"/>
            <a:headEnd/>
            <a:tailEnd/>
          </a:ln>
        </p:spPr>
        <p:txBody>
          <a:bodyPr wrap="square">
            <a:spAutoFit/>
          </a:bodyPr>
          <a:lstStyle/>
          <a:p>
            <a:r>
              <a:rPr lang="en-US" sz="2800" b="1" dirty="0"/>
              <a:t>The Hypotheses</a:t>
            </a:r>
            <a:r>
              <a:rPr lang="en-US" sz="2800" dirty="0"/>
              <a:t> </a:t>
            </a:r>
          </a:p>
          <a:p>
            <a:endParaRPr lang="en-US" sz="2800" dirty="0"/>
          </a:p>
          <a:p>
            <a:r>
              <a:rPr lang="en-US" sz="2400" dirty="0"/>
              <a:t>The null hypothesis says that the population proportion is 0.7 (</a:t>
            </a:r>
            <a:r>
              <a:rPr lang="en-US" sz="2400" i="1" dirty="0"/>
              <a:t>p</a:t>
            </a:r>
            <a:r>
              <a:rPr lang="en-US" sz="2400" dirty="0"/>
              <a:t> = 0.7). </a:t>
            </a:r>
          </a:p>
          <a:p>
            <a:endParaRPr lang="en-US" sz="2400" dirty="0"/>
          </a:p>
          <a:p>
            <a:r>
              <a:rPr lang="en-US" sz="2400" dirty="0"/>
              <a:t>The administrator believes that this value is incorrect, but she does not theorize ahead of time that the true value is higher than or lower than 0.7. She just believes the true population proportion is something different than 0.7, so the alternative hypothesis is just “the population proportion is not 0.7.” The two hypotheses are: </a:t>
            </a:r>
          </a:p>
          <a:p>
            <a:pPr marL="2684463"/>
            <a:r>
              <a:rPr lang="en-US" sz="2800" dirty="0"/>
              <a:t>H</a:t>
            </a:r>
            <a:r>
              <a:rPr lang="en-US" sz="2800" baseline="-25000" dirty="0"/>
              <a:t>0</a:t>
            </a:r>
            <a:r>
              <a:rPr lang="en-US" sz="2800" dirty="0"/>
              <a:t> :</a:t>
            </a:r>
            <a:r>
              <a:rPr lang="en-US" sz="2800" i="1" dirty="0"/>
              <a:t>p</a:t>
            </a:r>
            <a:r>
              <a:rPr lang="en-US" sz="2800" dirty="0"/>
              <a:t> = 0.7 </a:t>
            </a:r>
          </a:p>
          <a:p>
            <a:pPr marL="2684463"/>
            <a:r>
              <a:rPr lang="en-US" sz="2800" dirty="0"/>
              <a:t>H</a:t>
            </a:r>
            <a:r>
              <a:rPr lang="en-US" sz="2800" baseline="-25000" dirty="0"/>
              <a:t>a</a:t>
            </a:r>
            <a:r>
              <a:rPr lang="en-US" sz="2800" dirty="0"/>
              <a:t>: </a:t>
            </a:r>
            <a:r>
              <a:rPr lang="en-US" sz="2800" i="1" dirty="0"/>
              <a:t>p</a:t>
            </a:r>
            <a:r>
              <a:rPr lang="en-US" sz="2800" dirty="0"/>
              <a:t> ≠ 0.7</a:t>
            </a:r>
          </a:p>
        </p:txBody>
      </p:sp>
    </p:spTree>
    <p:extLst>
      <p:ext uri="{BB962C8B-B14F-4D97-AF65-F5344CB8AC3E}">
        <p14:creationId xmlns:p14="http://schemas.microsoft.com/office/powerpoint/2010/main" val="21514000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5</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280160"/>
                <a:ext cx="8759952" cy="3985578"/>
              </a:xfrm>
              <a:prstGeom prst="rect">
                <a:avLst/>
              </a:prstGeom>
              <a:noFill/>
              <a:ln w="9525">
                <a:noFill/>
                <a:miter lim="800000"/>
                <a:headEnd/>
                <a:tailEnd/>
              </a:ln>
            </p:spPr>
            <p:txBody>
              <a:bodyPr wrap="square">
                <a:spAutoFit/>
              </a:bodyPr>
              <a:lstStyle/>
              <a:p>
                <a:r>
                  <a:rPr lang="en-US" sz="2800" b="1" dirty="0"/>
                  <a:t>The sampling distribution</a:t>
                </a:r>
                <a:r>
                  <a:rPr lang="en-US" sz="2800" dirty="0"/>
                  <a:t> </a:t>
                </a:r>
              </a:p>
              <a:p>
                <a:endParaRPr lang="en-US" sz="2800" dirty="0"/>
              </a:p>
              <a:p>
                <a:r>
                  <a:rPr lang="en-US" sz="2800" dirty="0"/>
                  <a:t>If the null hypothesis is true, the sample proportion of heads has approximately the Normal distribution with mean = </a:t>
                </a:r>
                <a:r>
                  <a:rPr lang="en-US" sz="2800" i="1" dirty="0"/>
                  <a:t>p</a:t>
                </a:r>
                <a:r>
                  <a:rPr lang="en-US" sz="2800" dirty="0"/>
                  <a:t> = 0.7 and</a:t>
                </a:r>
              </a:p>
              <a:p>
                <a:r>
                  <a:rPr lang="en-US" sz="2800" dirty="0"/>
                  <a:t>standard deviation = </a:t>
                </a:r>
                <a14:m>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𝑝</m:t>
                            </m:r>
                            <m:r>
                              <a:rPr lang="en-US" sz="2800" b="0" i="1" smtClean="0">
                                <a:latin typeface="Cambria Math" panose="02040503050406030204" pitchFamily="18" charset="0"/>
                              </a:rPr>
                              <m:t>(1−</m:t>
                            </m:r>
                            <m:r>
                              <a:rPr lang="en-US" sz="2800" b="0" i="1" smtClean="0">
                                <a:latin typeface="Cambria Math" panose="02040503050406030204" pitchFamily="18" charset="0"/>
                              </a:rPr>
                              <m:t>𝑝</m:t>
                            </m:r>
                            <m:r>
                              <a:rPr lang="en-US" sz="2800" b="0" i="1" smtClean="0">
                                <a:latin typeface="Cambria Math" panose="02040503050406030204" pitchFamily="18" charset="0"/>
                              </a:rPr>
                              <m:t>)</m:t>
                            </m:r>
                          </m:num>
                          <m:den>
                            <m:r>
                              <a:rPr lang="en-US" sz="2800" b="0" i="1" smtClean="0">
                                <a:latin typeface="Cambria Math" panose="02040503050406030204" pitchFamily="18" charset="0"/>
                              </a:rPr>
                              <m:t>𝑛</m:t>
                            </m:r>
                          </m:den>
                        </m:f>
                      </m:e>
                    </m:rad>
                    <m:r>
                      <a:rPr lang="en-US" sz="2800" b="0" i="1" smtClean="0">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b="0" i="1" smtClean="0">
                                <a:latin typeface="Cambria Math" panose="02040503050406030204" pitchFamily="18" charset="0"/>
                              </a:rPr>
                              <m:t>0.7</m:t>
                            </m:r>
                            <m:r>
                              <a:rPr lang="en-US" sz="2800" i="1">
                                <a:latin typeface="Cambria Math" panose="02040503050406030204" pitchFamily="18" charset="0"/>
                              </a:rPr>
                              <m:t>(1−</m:t>
                            </m:r>
                            <m:r>
                              <a:rPr lang="en-US" sz="2800" b="0" i="1" smtClean="0">
                                <a:latin typeface="Cambria Math" panose="02040503050406030204" pitchFamily="18" charset="0"/>
                              </a:rPr>
                              <m:t>0.7</m:t>
                            </m:r>
                            <m:r>
                              <a:rPr lang="en-US" sz="2800" i="1">
                                <a:latin typeface="Cambria Math" panose="02040503050406030204" pitchFamily="18" charset="0"/>
                              </a:rPr>
                              <m:t>)</m:t>
                            </m:r>
                          </m:num>
                          <m:den>
                            <m:r>
                              <a:rPr lang="en-US" sz="2800" b="0" i="1" smtClean="0">
                                <a:latin typeface="Cambria Math" panose="02040503050406030204" pitchFamily="18" charset="0"/>
                              </a:rPr>
                              <m:t>325</m:t>
                            </m:r>
                          </m:den>
                        </m:f>
                      </m:e>
                    </m:rad>
                    <m:r>
                      <a:rPr lang="en-US" sz="2800" b="0" i="1" smtClean="0">
                        <a:latin typeface="Cambria Math" panose="02040503050406030204" pitchFamily="18" charset="0"/>
                      </a:rPr>
                      <m:t>=0.02542</m:t>
                    </m:r>
                  </m:oMath>
                </a14:m>
                <a:endParaRPr lang="en-US" sz="2800" dirty="0"/>
              </a:p>
              <a:p>
                <a:endParaRPr lang="en-US" sz="2800" dirty="0"/>
              </a:p>
              <a:p>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280160"/>
                <a:ext cx="8759952" cy="3985578"/>
              </a:xfrm>
              <a:prstGeom prst="rect">
                <a:avLst/>
              </a:prstGeom>
              <a:blipFill>
                <a:blip r:embed="rId3"/>
                <a:stretch>
                  <a:fillRect l="-1461" t="-152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58327730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6</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188720"/>
                <a:ext cx="8759952" cy="1692771"/>
              </a:xfrm>
              <a:prstGeom prst="rect">
                <a:avLst/>
              </a:prstGeom>
              <a:noFill/>
              <a:ln w="9525">
                <a:noFill/>
                <a:miter lim="800000"/>
                <a:headEnd/>
                <a:tailEnd/>
              </a:ln>
            </p:spPr>
            <p:txBody>
              <a:bodyPr wrap="square">
                <a:spAutoFit/>
              </a:bodyPr>
              <a:lstStyle/>
              <a:p>
                <a:r>
                  <a:rPr lang="en-US" sz="2600" b="1" dirty="0"/>
                  <a:t>The data</a:t>
                </a:r>
                <a:r>
                  <a:rPr lang="en-US" sz="2600" dirty="0"/>
                  <a:t>. Figure 22.2 shows this sampling distribution with the sample outcome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 0.732 marked. The picture already suggests that this is not an unlikely outcome that would give strong evidence against the claim that </a:t>
                </a:r>
                <a:r>
                  <a:rPr lang="en-US" sz="2600" i="1" dirty="0"/>
                  <a:t>p</a:t>
                </a:r>
                <a:r>
                  <a:rPr lang="en-US" sz="2600" dirty="0"/>
                  <a:t> = 0.7.</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188720"/>
                <a:ext cx="8759952" cy="1692771"/>
              </a:xfrm>
              <a:prstGeom prst="rect">
                <a:avLst/>
              </a:prstGeom>
              <a:blipFill>
                <a:blip r:embed="rId3"/>
                <a:stretch>
                  <a:fillRect l="-1253" t="-3237" b="-7914"/>
                </a:stretch>
              </a:blipFill>
              <a:ln w="9525">
                <a:noFill/>
                <a:miter lim="800000"/>
                <a:headEnd/>
                <a:tailEnd/>
              </a:ln>
            </p:spPr>
            <p:txBody>
              <a:bodyPr/>
              <a:lstStyle/>
              <a:p>
                <a:r>
                  <a:rPr lang="en-US">
                    <a:noFill/>
                  </a:rPr>
                  <a:t> </a:t>
                </a:r>
              </a:p>
            </p:txBody>
          </p:sp>
        </mc:Fallback>
      </mc:AlternateContent>
      <p:pic>
        <p:nvPicPr>
          <p:cNvPr id="6" name="Picture 5" descr="The sample distribution of the proportion of college students who report working full- or part-time. The horizontal axis shows the values 0.7 and sampling proportion p equals 0.732. A vertical line is drawn at sampling proportion p equals 0.732, and it touches the negative slope of the normal curve. The area enclosed within the vertical line and the curve is shaded. A callout pointing to the incline portion of the bell curve reads, Sampling distribution of sampling proportion if p equals 0.7.">
            <a:extLst>
              <a:ext uri="{FF2B5EF4-FFF2-40B4-BE49-F238E27FC236}">
                <a16:creationId xmlns:a16="http://schemas.microsoft.com/office/drawing/2014/main" xmlns="" id="{9131DFF6-C612-4F60-B5A0-ACD6EBDF1F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3505200"/>
            <a:ext cx="5410200" cy="2759202"/>
          </a:xfrm>
          <a:prstGeom prst="rect">
            <a:avLst/>
          </a:prstGeom>
        </p:spPr>
      </p:pic>
    </p:spTree>
    <p:extLst>
      <p:ext uri="{BB962C8B-B14F-4D97-AF65-F5344CB8AC3E}">
        <p14:creationId xmlns:p14="http://schemas.microsoft.com/office/powerpoint/2010/main" val="18306890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7</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097280"/>
                <a:ext cx="8759952" cy="5262979"/>
              </a:xfrm>
              <a:prstGeom prst="rect">
                <a:avLst/>
              </a:prstGeom>
              <a:noFill/>
              <a:ln w="9525">
                <a:noFill/>
                <a:miter lim="800000"/>
                <a:headEnd/>
                <a:tailEnd/>
              </a:ln>
            </p:spPr>
            <p:txBody>
              <a:bodyPr wrap="square">
                <a:spAutoFit/>
              </a:bodyPr>
              <a:lstStyle/>
              <a:p>
                <a:r>
                  <a:rPr lang="en-US" sz="2800" b="1" dirty="0"/>
                  <a:t>The </a:t>
                </a:r>
                <a:r>
                  <a:rPr lang="en-US" sz="2800" b="1" i="1" dirty="0"/>
                  <a:t>P</a:t>
                </a:r>
                <a:r>
                  <a:rPr lang="en-US" sz="2800" b="1" dirty="0"/>
                  <a:t>-value</a:t>
                </a:r>
                <a:r>
                  <a:rPr lang="en-US" sz="2800" dirty="0"/>
                  <a:t>. How unlikely is an outcome as far from 0.7 as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 0.732? </a:t>
                </a:r>
              </a:p>
              <a:p>
                <a:endParaRPr lang="en-US" sz="2800" dirty="0"/>
              </a:p>
              <a:p>
                <a:r>
                  <a:rPr lang="en-US" sz="2800" dirty="0"/>
                  <a:t>Because the alternative hypothesis allows </a:t>
                </a:r>
                <a:r>
                  <a:rPr lang="en-US" sz="2800" i="1" dirty="0"/>
                  <a:t>p</a:t>
                </a:r>
                <a:r>
                  <a:rPr lang="en-US" sz="2800" dirty="0"/>
                  <a:t> to lie on either side of 0.7, values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far from 0.7 in either direction provide evidence against H</a:t>
                </a:r>
                <a:r>
                  <a:rPr lang="en-US" sz="2800" baseline="-25000" dirty="0"/>
                  <a:t>0</a:t>
                </a:r>
                <a:r>
                  <a:rPr lang="en-US" sz="2800" dirty="0"/>
                  <a:t> and in favor of H</a:t>
                </a:r>
                <a:r>
                  <a:rPr lang="en-US" sz="2800" baseline="-25000" dirty="0"/>
                  <a:t>a</a:t>
                </a:r>
                <a:r>
                  <a:rPr lang="en-US" sz="2800" dirty="0"/>
                  <a:t>. The </a:t>
                </a:r>
                <a:r>
                  <a:rPr lang="en-US" sz="2800" i="1" dirty="0"/>
                  <a:t>P</a:t>
                </a:r>
                <a:r>
                  <a:rPr lang="en-US" sz="2800" dirty="0"/>
                  <a:t>-value is, therefore, the probability that the observed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lies as far from 0.7 in either direction as the observed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 0.732. </a:t>
                </a:r>
              </a:p>
              <a:p>
                <a:endParaRPr lang="en-US" sz="2800" dirty="0"/>
              </a:p>
              <a:p>
                <a:r>
                  <a:rPr lang="en-US" sz="2800" dirty="0"/>
                  <a:t>Figure 22.3 shows this probability as area under the Normal curve. It is </a:t>
                </a:r>
                <a:r>
                  <a:rPr lang="en-US" sz="2800" i="1" dirty="0"/>
                  <a:t>P</a:t>
                </a:r>
                <a:r>
                  <a:rPr lang="en-US" sz="2800" dirty="0"/>
                  <a:t> = 0.19.</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097280"/>
                <a:ext cx="8759952" cy="5262979"/>
              </a:xfrm>
              <a:prstGeom prst="rect">
                <a:avLst/>
              </a:prstGeom>
              <a:blipFill>
                <a:blip r:embed="rId3"/>
                <a:stretch>
                  <a:fillRect l="-1461" t="-1159" b="-231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47908899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760"/>
            <a:ext cx="8229600" cy="1143000"/>
          </a:xfrm>
        </p:spPr>
        <p:txBody>
          <a:bodyPr/>
          <a:lstStyle/>
          <a:p>
            <a:r>
              <a:rPr lang="en-US" sz="3600" b="1" dirty="0">
                <a:solidFill>
                  <a:schemeClr val="accent1"/>
                </a:solidFill>
              </a:rPr>
              <a:t>Example: Working through College 8</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188720"/>
            <a:ext cx="8759952" cy="523220"/>
          </a:xfrm>
          <a:prstGeom prst="rect">
            <a:avLst/>
          </a:prstGeom>
          <a:noFill/>
          <a:ln w="9525">
            <a:noFill/>
            <a:miter lim="800000"/>
            <a:headEnd/>
            <a:tailEnd/>
          </a:ln>
        </p:spPr>
        <p:txBody>
          <a:bodyPr wrap="square">
            <a:spAutoFit/>
          </a:bodyPr>
          <a:lstStyle/>
          <a:p>
            <a:r>
              <a:rPr lang="en-US" sz="2800" b="1" dirty="0"/>
              <a:t>The </a:t>
            </a:r>
            <a:r>
              <a:rPr lang="en-US" sz="2800" b="1" i="1" dirty="0"/>
              <a:t>P</a:t>
            </a:r>
            <a:r>
              <a:rPr lang="en-US" sz="2800" b="1" dirty="0"/>
              <a:t>-value</a:t>
            </a:r>
            <a:r>
              <a:rPr lang="en-US" sz="2800" dirty="0"/>
              <a:t>.</a:t>
            </a:r>
          </a:p>
        </p:txBody>
      </p:sp>
      <p:pic>
        <p:nvPicPr>
          <p:cNvPr id="4" name="Picture 3" descr="A normal curve shows the P-value for testing whether the proportion of college students who work full- or part-time is different than 0.7. The values on the horizontal axis are as follows: 0.668, 0.7, and 0.732. Two vertical lines are drawn at 0.668 and 0.732 respectively. A callout pointing to the areas enclosed by the curve and the line from 0.668 and the curve and the line from 0.732 reads. P value equals 0.19.">
            <a:extLst>
              <a:ext uri="{FF2B5EF4-FFF2-40B4-BE49-F238E27FC236}">
                <a16:creationId xmlns:a16="http://schemas.microsoft.com/office/drawing/2014/main" xmlns="" id="{0C868A1C-E83C-4D38-A403-4178DC58D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209800"/>
            <a:ext cx="6705045" cy="3517101"/>
          </a:xfrm>
          <a:prstGeom prst="rect">
            <a:avLst/>
          </a:prstGeom>
        </p:spPr>
      </p:pic>
    </p:spTree>
    <p:extLst>
      <p:ext uri="{BB962C8B-B14F-4D97-AF65-F5344CB8AC3E}">
        <p14:creationId xmlns:p14="http://schemas.microsoft.com/office/powerpoint/2010/main" val="36191717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Working through College 9</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3970318"/>
          </a:xfrm>
          <a:prstGeom prst="rect">
            <a:avLst/>
          </a:prstGeom>
          <a:noFill/>
          <a:ln w="9525">
            <a:noFill/>
            <a:miter lim="800000"/>
            <a:headEnd/>
            <a:tailEnd/>
          </a:ln>
        </p:spPr>
        <p:txBody>
          <a:bodyPr wrap="square">
            <a:spAutoFit/>
          </a:bodyPr>
          <a:lstStyle/>
          <a:p>
            <a:r>
              <a:rPr lang="en-US" sz="2800" b="1" dirty="0"/>
              <a:t>The Conclusion</a:t>
            </a:r>
          </a:p>
          <a:p>
            <a:endParaRPr lang="en-US" sz="2800" b="1" dirty="0"/>
          </a:p>
          <a:p>
            <a:r>
              <a:rPr lang="en-US" sz="2800" dirty="0"/>
              <a:t>If the true population proportion is 0.7, the probability we would obtain a sample proportion this far or farther from 0.7 is 0.19. </a:t>
            </a:r>
          </a:p>
          <a:p>
            <a:endParaRPr lang="en-US" sz="2800" dirty="0"/>
          </a:p>
          <a:p>
            <a:r>
              <a:rPr lang="en-US" sz="2800" dirty="0"/>
              <a:t>We therefore cannot reject the claim that 70% of college students work full- or part-time while attending college.</a:t>
            </a:r>
          </a:p>
        </p:txBody>
      </p:sp>
    </p:spTree>
    <p:extLst>
      <p:ext uri="{BB962C8B-B14F-4D97-AF65-F5344CB8AC3E}">
        <p14:creationId xmlns:p14="http://schemas.microsoft.com/office/powerpoint/2010/main" val="205372772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Hypotheses and </a:t>
            </a:r>
            <a:r>
              <a:rPr lang="en-US" sz="3600" b="1" i="1" dirty="0">
                <a:solidFill>
                  <a:schemeClr val="accent1"/>
                </a:solidFill>
              </a:rPr>
              <a:t>P</a:t>
            </a:r>
            <a:r>
              <a:rPr lang="en-US" sz="3600" b="1" dirty="0">
                <a:solidFill>
                  <a:schemeClr val="accent1"/>
                </a:solidFill>
              </a:rPr>
              <a:t>-values 9</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32092"/>
          </a:xfrm>
          <a:prstGeom prst="rect">
            <a:avLst/>
          </a:prstGeom>
          <a:noFill/>
          <a:ln w="9525">
            <a:noFill/>
            <a:miter lim="800000"/>
            <a:headEnd/>
            <a:tailEnd/>
          </a:ln>
        </p:spPr>
        <p:txBody>
          <a:bodyPr wrap="square">
            <a:spAutoFit/>
          </a:bodyPr>
          <a:lstStyle/>
          <a:p>
            <a:r>
              <a:rPr lang="en-US" sz="2800" dirty="0"/>
              <a:t>The alternative H</a:t>
            </a:r>
            <a:r>
              <a:rPr lang="en-US" sz="2800" baseline="-25000" dirty="0"/>
              <a:t>a</a:t>
            </a:r>
            <a:r>
              <a:rPr lang="en-US" sz="2800" dirty="0"/>
              <a:t>: </a:t>
            </a:r>
            <a:r>
              <a:rPr lang="en-US" sz="2800" i="1" dirty="0"/>
              <a:t>p</a:t>
            </a:r>
            <a:r>
              <a:rPr lang="en-US" sz="2800" dirty="0"/>
              <a:t> &gt; 0.5 in Example 1 is a one-sided alternative because the effect we seek evidence for says that the population proportion is greater than one-half. </a:t>
            </a:r>
          </a:p>
          <a:p>
            <a:endParaRPr lang="en-US" sz="2800" dirty="0"/>
          </a:p>
          <a:p>
            <a:r>
              <a:rPr lang="en-US" sz="2800" dirty="0"/>
              <a:t>The alternative H</a:t>
            </a:r>
            <a:r>
              <a:rPr lang="en-US" sz="2800" baseline="-25000" dirty="0"/>
              <a:t>a</a:t>
            </a:r>
            <a:r>
              <a:rPr lang="en-US" sz="2800" dirty="0"/>
              <a:t>: </a:t>
            </a:r>
            <a:r>
              <a:rPr lang="en-US" sz="2800" i="1" dirty="0"/>
              <a:t>p</a:t>
            </a:r>
            <a:r>
              <a:rPr lang="en-US" sz="2800" dirty="0"/>
              <a:t> ≠ 0.7 in Example 2 is a two-sided alternative because we ask whether or not the proportion differs from 0.7. Whether the alternative is one-sided or two-sided determines whether sample results that are extreme in one direction or in both directions count as evidence against H</a:t>
            </a:r>
            <a:r>
              <a:rPr lang="en-US" sz="2800" baseline="-25000" dirty="0"/>
              <a:t>0</a:t>
            </a:r>
            <a:r>
              <a:rPr lang="en-US" sz="2800" dirty="0"/>
              <a:t> in favor of H</a:t>
            </a:r>
            <a:r>
              <a:rPr lang="en-US" sz="2800" baseline="-25000" dirty="0"/>
              <a:t>a</a:t>
            </a:r>
            <a:r>
              <a:rPr lang="en-US" sz="2800" dirty="0"/>
              <a:t>.</a:t>
            </a:r>
          </a:p>
        </p:txBody>
      </p:sp>
    </p:spTree>
    <p:extLst>
      <p:ext uri="{BB962C8B-B14F-4D97-AF65-F5344CB8AC3E}">
        <p14:creationId xmlns:p14="http://schemas.microsoft.com/office/powerpoint/2010/main" val="30769536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554480"/>
            <a:ext cx="8759952" cy="3539430"/>
          </a:xfrm>
          <a:prstGeom prst="rect">
            <a:avLst/>
          </a:prstGeom>
          <a:noFill/>
          <a:ln w="9525">
            <a:noFill/>
            <a:miter lim="800000"/>
            <a:headEnd/>
            <a:tailEnd/>
          </a:ln>
        </p:spPr>
        <p:txBody>
          <a:bodyPr wrap="square">
            <a:spAutoFit/>
          </a:bodyPr>
          <a:lstStyle/>
          <a:p>
            <a:r>
              <a:rPr lang="en-US" sz="2800" dirty="0"/>
              <a:t>We can decide in advance how much evidence against H</a:t>
            </a:r>
            <a:r>
              <a:rPr lang="en-US" sz="2800" baseline="-25000" dirty="0"/>
              <a:t>0</a:t>
            </a:r>
            <a:r>
              <a:rPr lang="en-US" sz="2800" dirty="0"/>
              <a:t> we will insist on. </a:t>
            </a:r>
          </a:p>
          <a:p>
            <a:endParaRPr lang="en-US" sz="2800" dirty="0"/>
          </a:p>
          <a:p>
            <a:r>
              <a:rPr lang="en-US" sz="2800" dirty="0"/>
              <a:t>The way to do this is to say, before any data are collected, how small a </a:t>
            </a:r>
            <a:r>
              <a:rPr lang="en-US" sz="2800" i="1" dirty="0"/>
              <a:t>P</a:t>
            </a:r>
            <a:r>
              <a:rPr lang="en-US" sz="2800" dirty="0"/>
              <a:t>-value we require. </a:t>
            </a:r>
          </a:p>
          <a:p>
            <a:endParaRPr lang="en-US" sz="2800" dirty="0"/>
          </a:p>
          <a:p>
            <a:r>
              <a:rPr lang="en-US" sz="2800" dirty="0"/>
              <a:t>The decisive value of </a:t>
            </a:r>
            <a:r>
              <a:rPr lang="en-US" sz="2800" i="1" dirty="0"/>
              <a:t>P</a:t>
            </a:r>
            <a:r>
              <a:rPr lang="en-US" sz="2800" dirty="0"/>
              <a:t> is called the </a:t>
            </a:r>
            <a:r>
              <a:rPr lang="en-US" sz="2800" b="1" dirty="0"/>
              <a:t>significance level</a:t>
            </a:r>
            <a:r>
              <a:rPr lang="en-US" sz="2800" dirty="0"/>
              <a:t>. </a:t>
            </a:r>
          </a:p>
        </p:txBody>
      </p:sp>
    </p:spTree>
    <p:extLst>
      <p:ext uri="{BB962C8B-B14F-4D97-AF65-F5344CB8AC3E}">
        <p14:creationId xmlns:p14="http://schemas.microsoft.com/office/powerpoint/2010/main" val="124750840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097280"/>
            <a:ext cx="8759952" cy="5262979"/>
          </a:xfrm>
          <a:prstGeom prst="rect">
            <a:avLst/>
          </a:prstGeom>
          <a:noFill/>
          <a:ln w="9525">
            <a:noFill/>
            <a:miter lim="800000"/>
            <a:headEnd/>
            <a:tailEnd/>
          </a:ln>
        </p:spPr>
        <p:txBody>
          <a:bodyPr wrap="square">
            <a:spAutoFit/>
          </a:bodyPr>
          <a:lstStyle/>
          <a:p>
            <a:r>
              <a:rPr lang="en-US" sz="2800" dirty="0"/>
              <a:t>It is usual to write the significance level as </a:t>
            </a:r>
            <a:r>
              <a:rPr lang="el-GR" sz="2800" dirty="0"/>
              <a:t>α</a:t>
            </a:r>
            <a:r>
              <a:rPr lang="en-US" sz="2800" dirty="0"/>
              <a:t>, the Greek letter alpha. </a:t>
            </a:r>
          </a:p>
          <a:p>
            <a:endParaRPr lang="en-US" sz="2800" dirty="0"/>
          </a:p>
          <a:p>
            <a:r>
              <a:rPr lang="en-US" sz="2800" dirty="0"/>
              <a:t>If we choose </a:t>
            </a:r>
            <a:r>
              <a:rPr lang="el-GR" sz="2800" dirty="0"/>
              <a:t>α</a:t>
            </a:r>
            <a:r>
              <a:rPr lang="en-US" sz="2800" dirty="0"/>
              <a:t> = 0.05, we are requiring that the data give evidence against H</a:t>
            </a:r>
            <a:r>
              <a:rPr lang="en-US" sz="2800" baseline="-25000" dirty="0"/>
              <a:t>0</a:t>
            </a:r>
            <a:r>
              <a:rPr lang="en-US" sz="2800" dirty="0"/>
              <a:t> so strong that it would happen no more than 5% of the time (one time in 20) when H</a:t>
            </a:r>
            <a:r>
              <a:rPr lang="en-US" sz="2800" baseline="-25000" dirty="0"/>
              <a:t>0</a:t>
            </a:r>
            <a:r>
              <a:rPr lang="en-US" sz="2800" dirty="0"/>
              <a:t> is true. </a:t>
            </a:r>
          </a:p>
          <a:p>
            <a:endParaRPr lang="en-US" sz="2800" dirty="0"/>
          </a:p>
          <a:p>
            <a:r>
              <a:rPr lang="en-US" sz="2800" dirty="0"/>
              <a:t>If we choose </a:t>
            </a:r>
            <a:r>
              <a:rPr lang="el-GR" sz="2800" dirty="0"/>
              <a:t>α</a:t>
            </a:r>
            <a:r>
              <a:rPr lang="en-US" sz="2800" dirty="0"/>
              <a:t> = 0.01, we are insisting on stronger evidence against H</a:t>
            </a:r>
            <a:r>
              <a:rPr lang="en-US" sz="2800" baseline="-25000" dirty="0"/>
              <a:t>0</a:t>
            </a:r>
            <a:r>
              <a:rPr lang="en-US" sz="2800" dirty="0"/>
              <a:t>, evidence so strong that it would appear only 1% of the time (one time in 100) if H</a:t>
            </a:r>
            <a:r>
              <a:rPr lang="en-US" sz="2800" baseline="-25000" dirty="0"/>
              <a:t>0</a:t>
            </a:r>
            <a:r>
              <a:rPr lang="en-US" sz="2800" dirty="0"/>
              <a:t> is, in fact, true.</a:t>
            </a:r>
          </a:p>
        </p:txBody>
      </p:sp>
    </p:spTree>
    <p:extLst>
      <p:ext uri="{BB962C8B-B14F-4D97-AF65-F5344CB8AC3E}">
        <p14:creationId xmlns:p14="http://schemas.microsoft.com/office/powerpoint/2010/main" val="23402376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3</a:t>
            </a:r>
            <a:br>
              <a:rPr lang="en-US" sz="3600" b="1" dirty="0">
                <a:solidFill>
                  <a:schemeClr val="accent1"/>
                </a:solidFill>
              </a:rPr>
            </a:br>
            <a:endParaRPr lang="en-US" sz="3600" dirty="0"/>
          </a:p>
        </p:txBody>
      </p:sp>
      <p:sp>
        <p:nvSpPr>
          <p:cNvPr id="8" name="Rectangle 7"/>
          <p:cNvSpPr>
            <a:spLocks noChangeArrowheads="1"/>
          </p:cNvSpPr>
          <p:nvPr/>
        </p:nvSpPr>
        <p:spPr bwMode="auto">
          <a:xfrm>
            <a:off x="304800" y="1737360"/>
            <a:ext cx="8759952" cy="954107"/>
          </a:xfrm>
          <a:prstGeom prst="rect">
            <a:avLst/>
          </a:prstGeom>
          <a:noFill/>
          <a:ln w="9525">
            <a:noFill/>
            <a:miter lim="800000"/>
            <a:headEnd/>
            <a:tailEnd/>
          </a:ln>
        </p:spPr>
        <p:txBody>
          <a:bodyPr wrap="square">
            <a:spAutoFit/>
          </a:bodyPr>
          <a:lstStyle/>
          <a:p>
            <a:r>
              <a:rPr lang="en-US" sz="2800" dirty="0"/>
              <a:t>If the </a:t>
            </a:r>
            <a:r>
              <a:rPr lang="en-US" sz="2800" i="1" dirty="0"/>
              <a:t>P</a:t>
            </a:r>
            <a:r>
              <a:rPr lang="en-US" sz="2800" dirty="0"/>
              <a:t>-value is as small or smaller than </a:t>
            </a:r>
            <a:r>
              <a:rPr lang="el-GR" sz="2800" dirty="0"/>
              <a:t>α</a:t>
            </a:r>
            <a:r>
              <a:rPr lang="en-US" sz="2800" dirty="0"/>
              <a:t>, we say that the data are </a:t>
            </a:r>
            <a:r>
              <a:rPr lang="en-US" sz="2800" b="1" dirty="0"/>
              <a:t>statistically significant at level </a:t>
            </a:r>
            <a:r>
              <a:rPr lang="el-GR" sz="2800" b="1" dirty="0"/>
              <a:t>α</a:t>
            </a:r>
            <a:r>
              <a:rPr lang="en-US" sz="2800" dirty="0"/>
              <a:t>.</a:t>
            </a:r>
          </a:p>
        </p:txBody>
      </p:sp>
    </p:spTree>
    <p:extLst>
      <p:ext uri="{BB962C8B-B14F-4D97-AF65-F5344CB8AC3E}">
        <p14:creationId xmlns:p14="http://schemas.microsoft.com/office/powerpoint/2010/main" val="10908336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3</a:t>
            </a:r>
            <a:endParaRPr lang="en-US" sz="3600" dirty="0"/>
          </a:p>
        </p:txBody>
      </p:sp>
      <p:sp>
        <p:nvSpPr>
          <p:cNvPr id="8" name="Rectangle 7"/>
          <p:cNvSpPr>
            <a:spLocks noChangeArrowheads="1"/>
          </p:cNvSpPr>
          <p:nvPr/>
        </p:nvSpPr>
        <p:spPr bwMode="auto">
          <a:xfrm>
            <a:off x="301752" y="1737360"/>
            <a:ext cx="8759952" cy="3970318"/>
          </a:xfrm>
          <a:prstGeom prst="rect">
            <a:avLst/>
          </a:prstGeom>
          <a:noFill/>
          <a:ln w="9525">
            <a:noFill/>
            <a:miter lim="800000"/>
            <a:headEnd/>
            <a:tailEnd/>
          </a:ln>
        </p:spPr>
        <p:txBody>
          <a:bodyPr wrap="square">
            <a:spAutoFit/>
          </a:bodyPr>
          <a:lstStyle/>
          <a:p>
            <a:r>
              <a:rPr lang="en-US" sz="2400" dirty="0"/>
              <a:t>27.2% in 2014 is a slight increase from 26.9% in 2013. </a:t>
            </a:r>
          </a:p>
          <a:p>
            <a:endParaRPr lang="en-US" dirty="0"/>
          </a:p>
          <a:p>
            <a:r>
              <a:rPr lang="en-US" sz="2400" dirty="0"/>
              <a:t>Students also reported spending less time socializing with friends in person. </a:t>
            </a:r>
          </a:p>
          <a:p>
            <a:endParaRPr lang="en-US" dirty="0"/>
          </a:p>
          <a:p>
            <a:r>
              <a:rPr lang="en-US" sz="2400" dirty="0"/>
              <a:t>In 2014, 18% of students (an all-time low) reported spending at least 16 hours per week socializing with friends. </a:t>
            </a:r>
          </a:p>
          <a:p>
            <a:endParaRPr lang="en-US" dirty="0"/>
          </a:p>
          <a:p>
            <a:r>
              <a:rPr lang="en-US" sz="2400" dirty="0"/>
              <a:t>This was down from 2013 when 20.1% of students reported spending this same amount of time per week socializing with friends. </a:t>
            </a:r>
          </a:p>
        </p:txBody>
      </p:sp>
    </p:spTree>
    <p:extLst>
      <p:ext uri="{BB962C8B-B14F-4D97-AF65-F5344CB8AC3E}">
        <p14:creationId xmlns:p14="http://schemas.microsoft.com/office/powerpoint/2010/main" val="1432628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ox(i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4</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32092"/>
          </a:xfrm>
          <a:prstGeom prst="rect">
            <a:avLst/>
          </a:prstGeom>
          <a:noFill/>
          <a:ln w="9525">
            <a:noFill/>
            <a:miter lim="800000"/>
            <a:headEnd/>
            <a:tailEnd/>
          </a:ln>
        </p:spPr>
        <p:txBody>
          <a:bodyPr wrap="square">
            <a:spAutoFit/>
          </a:bodyPr>
          <a:lstStyle/>
          <a:p>
            <a:r>
              <a:rPr lang="en-US" sz="2800" i="1" dirty="0"/>
              <a:t>Significant</a:t>
            </a:r>
            <a:r>
              <a:rPr lang="en-US" sz="2800" dirty="0"/>
              <a:t> in the statistical sense does not mean “important.’’ It means simply “not likely to happen just by chance.’’</a:t>
            </a:r>
          </a:p>
          <a:p>
            <a:endParaRPr lang="en-US" sz="2800" dirty="0"/>
          </a:p>
          <a:p>
            <a:r>
              <a:rPr lang="en-US" sz="2800" dirty="0"/>
              <a:t>Now we have attached a number to statistical significance to say what </a:t>
            </a:r>
            <a:r>
              <a:rPr lang="en-US" sz="2800" i="1" dirty="0"/>
              <a:t>not likely</a:t>
            </a:r>
            <a:r>
              <a:rPr lang="en-US" sz="2800" dirty="0"/>
              <a:t> means. </a:t>
            </a:r>
          </a:p>
          <a:p>
            <a:endParaRPr lang="en-US" sz="2800" dirty="0"/>
          </a:p>
          <a:p>
            <a:r>
              <a:rPr lang="en-US" sz="2800" dirty="0"/>
              <a:t>You will often see significance at level 0.01 expressed by the statement, “The results were significant (</a:t>
            </a:r>
            <a:r>
              <a:rPr lang="en-US" sz="2800" i="1" dirty="0"/>
              <a:t>P</a:t>
            </a:r>
            <a:r>
              <a:rPr lang="en-US" sz="2800" dirty="0"/>
              <a:t> &lt; 0.01).’’ Here, </a:t>
            </a:r>
            <a:r>
              <a:rPr lang="en-US" sz="2800" i="1" dirty="0"/>
              <a:t>P</a:t>
            </a:r>
            <a:r>
              <a:rPr lang="en-US" sz="2800" dirty="0"/>
              <a:t> stands for the </a:t>
            </a:r>
            <a:r>
              <a:rPr lang="en-US" sz="2800" i="1" dirty="0"/>
              <a:t>P</a:t>
            </a:r>
            <a:r>
              <a:rPr lang="en-US" sz="2800" dirty="0"/>
              <a:t>-value.</a:t>
            </a:r>
          </a:p>
        </p:txBody>
      </p:sp>
    </p:spTree>
    <p:extLst>
      <p:ext uri="{BB962C8B-B14F-4D97-AF65-F5344CB8AC3E}">
        <p14:creationId xmlns:p14="http://schemas.microsoft.com/office/powerpoint/2010/main" val="15683152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5</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280160"/>
            <a:ext cx="8759952" cy="4832092"/>
          </a:xfrm>
          <a:prstGeom prst="rect">
            <a:avLst/>
          </a:prstGeom>
          <a:noFill/>
          <a:ln w="9525">
            <a:noFill/>
            <a:miter lim="800000"/>
            <a:headEnd/>
            <a:tailEnd/>
          </a:ln>
        </p:spPr>
        <p:txBody>
          <a:bodyPr wrap="square">
            <a:spAutoFit/>
          </a:bodyPr>
          <a:lstStyle/>
          <a:p>
            <a:r>
              <a:rPr lang="en-US" sz="2800" dirty="0"/>
              <a:t>One traditional level of significance to use is 0.05. </a:t>
            </a:r>
          </a:p>
          <a:p>
            <a:endParaRPr lang="en-US" sz="2800" dirty="0"/>
          </a:p>
          <a:p>
            <a:r>
              <a:rPr lang="en-US" sz="2800" dirty="0"/>
              <a:t>The origins of this appear to trace back to the British statistician and geneticist Sir Ronald A. Fisher. </a:t>
            </a:r>
          </a:p>
          <a:p>
            <a:endParaRPr lang="en-US" sz="2800" dirty="0"/>
          </a:p>
          <a:p>
            <a:r>
              <a:rPr lang="en-US" sz="2800" dirty="0"/>
              <a:t>Fisher once wrote that it was convenient to consider sample statistics that are two or more standard deviations away from the mean as being significant. </a:t>
            </a:r>
          </a:p>
          <a:p>
            <a:endParaRPr lang="en-US" sz="2800" dirty="0"/>
          </a:p>
          <a:p>
            <a:r>
              <a:rPr lang="en-US" sz="2800" dirty="0"/>
              <a:t>Of course, we don’t have to make use of traditional levels of significance such as 5% and 1%. </a:t>
            </a:r>
          </a:p>
        </p:txBody>
      </p:sp>
    </p:spTree>
    <p:extLst>
      <p:ext uri="{BB962C8B-B14F-4D97-AF65-F5344CB8AC3E}">
        <p14:creationId xmlns:p14="http://schemas.microsoft.com/office/powerpoint/2010/main" val="41711759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Statistical Significance 6</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188720"/>
            <a:ext cx="8759952" cy="5262979"/>
          </a:xfrm>
          <a:prstGeom prst="rect">
            <a:avLst/>
          </a:prstGeom>
          <a:noFill/>
          <a:ln w="9525">
            <a:noFill/>
            <a:miter lim="800000"/>
            <a:headEnd/>
            <a:tailEnd/>
          </a:ln>
        </p:spPr>
        <p:txBody>
          <a:bodyPr wrap="square">
            <a:spAutoFit/>
          </a:bodyPr>
          <a:lstStyle/>
          <a:p>
            <a:r>
              <a:rPr lang="en-US" sz="2800" dirty="0"/>
              <a:t>The </a:t>
            </a:r>
            <a:r>
              <a:rPr lang="en-US" sz="2800" i="1" dirty="0"/>
              <a:t>P</a:t>
            </a:r>
            <a:r>
              <a:rPr lang="en-US" sz="2800" dirty="0"/>
              <a:t>-value is more informative because it allows us to assess significance at any level we choose. </a:t>
            </a:r>
          </a:p>
          <a:p>
            <a:endParaRPr lang="en-US" sz="2800" dirty="0"/>
          </a:p>
          <a:p>
            <a:r>
              <a:rPr lang="en-US" sz="2800" dirty="0"/>
              <a:t>A result with </a:t>
            </a:r>
            <a:r>
              <a:rPr lang="en-US" sz="2800" i="1" dirty="0"/>
              <a:t>P</a:t>
            </a:r>
            <a:r>
              <a:rPr lang="en-US" sz="2800" dirty="0"/>
              <a:t> = 0.03 is significant at the </a:t>
            </a:r>
            <a:r>
              <a:rPr lang="el-GR" sz="2800" dirty="0"/>
              <a:t>α</a:t>
            </a:r>
            <a:r>
              <a:rPr lang="en-US" sz="2800" dirty="0"/>
              <a:t> = 0.05 level but not significant at the </a:t>
            </a:r>
            <a:r>
              <a:rPr lang="el-GR" sz="2800" dirty="0"/>
              <a:t>α</a:t>
            </a:r>
            <a:r>
              <a:rPr lang="en-US" sz="2800" dirty="0"/>
              <a:t> = 0.01 level.</a:t>
            </a:r>
          </a:p>
          <a:p>
            <a:endParaRPr lang="en-US" sz="2800" dirty="0"/>
          </a:p>
          <a:p>
            <a:r>
              <a:rPr lang="en-US" sz="2800" dirty="0"/>
              <a:t>Nonetheless, the traditional significance levels are widely accepted guidelines for “how much evidence is enough.’’ We might say that </a:t>
            </a:r>
            <a:r>
              <a:rPr lang="en-US" sz="2800" i="1" dirty="0"/>
              <a:t>P</a:t>
            </a:r>
            <a:r>
              <a:rPr lang="en-US" sz="2800" dirty="0"/>
              <a:t> &lt; 0.10 indicates “some evidence’’ against the null hypothesis, </a:t>
            </a:r>
            <a:r>
              <a:rPr lang="en-US" sz="2800" i="1" dirty="0"/>
              <a:t>P</a:t>
            </a:r>
            <a:r>
              <a:rPr lang="en-US" sz="2800" dirty="0"/>
              <a:t> &lt; 0.05 is “moderate evidence,’’ and </a:t>
            </a:r>
            <a:r>
              <a:rPr lang="en-US" sz="2800" i="1" dirty="0"/>
              <a:t>P</a:t>
            </a:r>
            <a:r>
              <a:rPr lang="en-US" sz="2800" dirty="0"/>
              <a:t> &lt; 0.01 is “strong evidence.’’</a:t>
            </a:r>
          </a:p>
        </p:txBody>
      </p:sp>
    </p:spTree>
    <p:extLst>
      <p:ext uri="{BB962C8B-B14F-4D97-AF65-F5344CB8AC3E}">
        <p14:creationId xmlns:p14="http://schemas.microsoft.com/office/powerpoint/2010/main" val="366903933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Calculating </a:t>
            </a:r>
            <a:r>
              <a:rPr lang="en-US" sz="3600" b="1" i="1" dirty="0">
                <a:solidFill>
                  <a:schemeClr val="accent1"/>
                </a:solidFill>
              </a:rPr>
              <a:t>P</a:t>
            </a:r>
            <a:r>
              <a:rPr lang="en-US" sz="3600" b="1" dirty="0">
                <a:solidFill>
                  <a:schemeClr val="accent1"/>
                </a:solidFill>
              </a:rPr>
              <a:t>-values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2677656"/>
          </a:xfrm>
          <a:prstGeom prst="rect">
            <a:avLst/>
          </a:prstGeom>
          <a:noFill/>
          <a:ln w="9525">
            <a:noFill/>
            <a:miter lim="800000"/>
            <a:headEnd/>
            <a:tailEnd/>
          </a:ln>
        </p:spPr>
        <p:txBody>
          <a:bodyPr wrap="square">
            <a:spAutoFit/>
          </a:bodyPr>
          <a:lstStyle/>
          <a:p>
            <a:r>
              <a:rPr lang="en-US" sz="2800" dirty="0"/>
              <a:t>Finding the </a:t>
            </a:r>
            <a:r>
              <a:rPr lang="en-US" sz="2800" i="1" dirty="0"/>
              <a:t>P</a:t>
            </a:r>
            <a:r>
              <a:rPr lang="en-US" sz="2800" dirty="0"/>
              <a:t>-values we gave in Examples 1 and 2 requires doing Normal distribution calculations using Table B of Normal percentiles. </a:t>
            </a:r>
          </a:p>
          <a:p>
            <a:endParaRPr lang="en-US" sz="2800" dirty="0"/>
          </a:p>
          <a:p>
            <a:r>
              <a:rPr lang="en-US" sz="2800" dirty="0"/>
              <a:t>In practice, software does the calculation for us, but here is an example that shows how to use Table B.</a:t>
            </a:r>
          </a:p>
        </p:txBody>
      </p:sp>
    </p:spTree>
    <p:extLst>
      <p:ext uri="{BB962C8B-B14F-4D97-AF65-F5344CB8AC3E}">
        <p14:creationId xmlns:p14="http://schemas.microsoft.com/office/powerpoint/2010/main" val="241863129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Example: Tasting Coffee 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371600"/>
                <a:ext cx="8759952" cy="4154984"/>
              </a:xfrm>
              <a:prstGeom prst="rect">
                <a:avLst/>
              </a:prstGeom>
              <a:noFill/>
              <a:ln w="9525">
                <a:noFill/>
                <a:miter lim="800000"/>
                <a:headEnd/>
                <a:tailEnd/>
              </a:ln>
            </p:spPr>
            <p:txBody>
              <a:bodyPr wrap="square">
                <a:spAutoFit/>
              </a:bodyPr>
              <a:lstStyle/>
              <a:p>
                <a:r>
                  <a:rPr lang="en-US" sz="2400" b="1" dirty="0"/>
                  <a:t>The hypotheses</a:t>
                </a:r>
                <a:r>
                  <a:rPr lang="en-US" sz="2400" dirty="0"/>
                  <a:t>. In Example 1, we want to test the hypotheses H</a:t>
                </a:r>
                <a:r>
                  <a:rPr lang="en-US" sz="2400" baseline="-25000" dirty="0"/>
                  <a:t>0</a:t>
                </a:r>
                <a:r>
                  <a:rPr lang="en-US" sz="2400" dirty="0"/>
                  <a:t> : </a:t>
                </a:r>
                <a:r>
                  <a:rPr lang="en-US" sz="2400" i="1" dirty="0"/>
                  <a:t>p</a:t>
                </a:r>
                <a:r>
                  <a:rPr lang="en-US" sz="2400" dirty="0"/>
                  <a:t> = 0.5 H</a:t>
                </a:r>
                <a:r>
                  <a:rPr lang="en-US" sz="2400" baseline="-25000" dirty="0"/>
                  <a:t>a</a:t>
                </a:r>
                <a:r>
                  <a:rPr lang="en-US" sz="2400" dirty="0"/>
                  <a:t>: </a:t>
                </a:r>
                <a:r>
                  <a:rPr lang="en-US" sz="2400" i="1" dirty="0"/>
                  <a:t>p</a:t>
                </a:r>
                <a:r>
                  <a:rPr lang="en-US" sz="2400" dirty="0"/>
                  <a:t> &gt; 0.5. Here, </a:t>
                </a:r>
                <a:r>
                  <a:rPr lang="en-US" sz="2400" i="1" dirty="0"/>
                  <a:t>p</a:t>
                </a:r>
                <a:r>
                  <a:rPr lang="en-US" sz="2400" dirty="0"/>
                  <a:t> is the proportion of the population of all coffee drinkers who prefer fresh coffee to instant coffee. </a:t>
                </a:r>
              </a:p>
              <a:p>
                <a:endParaRPr lang="en-US" sz="2400" dirty="0"/>
              </a:p>
              <a:p>
                <a:r>
                  <a:rPr lang="en-US" sz="2400" b="1" dirty="0"/>
                  <a:t>The sampling distribution</a:t>
                </a:r>
                <a:r>
                  <a:rPr lang="en-US" sz="2400" dirty="0"/>
                  <a:t>. If the null hypothesis is true, so that </a:t>
                </a:r>
                <a:r>
                  <a:rPr lang="en-US" sz="2400" i="1" dirty="0"/>
                  <a:t>p</a:t>
                </a:r>
                <a:r>
                  <a:rPr lang="en-US" sz="2400" dirty="0"/>
                  <a:t> = 0.5, we saw in Example 1 that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follows a Normal distribution with mean 0.5 and standard deviation 0.0707.</a:t>
                </a:r>
              </a:p>
              <a:p>
                <a:endParaRPr lang="en-US" sz="2400" dirty="0"/>
              </a:p>
              <a:p>
                <a:r>
                  <a:rPr lang="en-US" sz="2400" b="1" dirty="0"/>
                  <a:t>The data</a:t>
                </a:r>
                <a:r>
                  <a:rPr lang="en-US" sz="2400" dirty="0"/>
                  <a:t>. A sample of 50 people found that 36 preferred fresh coffee. The sample proportion is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oMath>
                </a14:m>
                <a:r>
                  <a:rPr lang="en-US" sz="2400" dirty="0"/>
                  <a:t> = 0.72.</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371600"/>
                <a:ext cx="8759952" cy="4154984"/>
              </a:xfrm>
              <a:prstGeom prst="rect">
                <a:avLst/>
              </a:prstGeom>
              <a:blipFill rotWithShape="0">
                <a:blip r:embed="rId3"/>
                <a:stretch>
                  <a:fillRect l="-1113" t="-1026" r="-835" b="-249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711328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Tasting Coffee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463040"/>
            <a:ext cx="8759952" cy="4401205"/>
          </a:xfrm>
          <a:prstGeom prst="rect">
            <a:avLst/>
          </a:prstGeom>
          <a:noFill/>
          <a:ln w="9525">
            <a:noFill/>
            <a:miter lim="800000"/>
            <a:headEnd/>
            <a:tailEnd/>
          </a:ln>
        </p:spPr>
        <p:txBody>
          <a:bodyPr wrap="square">
            <a:spAutoFit/>
          </a:bodyPr>
          <a:lstStyle/>
          <a:p>
            <a:r>
              <a:rPr lang="en-US" sz="2800" b="1" dirty="0"/>
              <a:t>The </a:t>
            </a:r>
            <a:r>
              <a:rPr lang="en-US" sz="2800" b="1" i="1" dirty="0"/>
              <a:t>P</a:t>
            </a:r>
            <a:r>
              <a:rPr lang="en-US" sz="2800" b="1" dirty="0"/>
              <a:t>-value</a:t>
            </a:r>
            <a:r>
              <a:rPr lang="en-US" sz="2800" dirty="0"/>
              <a:t>. The alternative hypothesis is one-sided on the high side. So, the </a:t>
            </a:r>
            <a:r>
              <a:rPr lang="en-US" sz="2800" i="1" dirty="0"/>
              <a:t>P</a:t>
            </a:r>
            <a:r>
              <a:rPr lang="en-US" sz="2800" dirty="0"/>
              <a:t>-value is the probability of getting an outcome at least as large as 0.72. Figure 22.1 displays this probability as an area under the Normal sampling distribution curve. To find any Normal curve probability, move to the standard scale. When we convert a sample statistic to a standard score when conducting a statistical test of significance, the standard score is commonly referred to as a test statistic. </a:t>
            </a:r>
          </a:p>
        </p:txBody>
      </p:sp>
    </p:spTree>
    <p:extLst>
      <p:ext uri="{BB962C8B-B14F-4D97-AF65-F5344CB8AC3E}">
        <p14:creationId xmlns:p14="http://schemas.microsoft.com/office/powerpoint/2010/main" val="6611912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Tasting Coffee 3</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188720"/>
                <a:ext cx="8759952" cy="5175904"/>
              </a:xfrm>
              <a:prstGeom prst="rect">
                <a:avLst/>
              </a:prstGeom>
              <a:noFill/>
              <a:ln w="9525">
                <a:noFill/>
                <a:miter lim="800000"/>
                <a:headEnd/>
                <a:tailEnd/>
              </a:ln>
            </p:spPr>
            <p:txBody>
              <a:bodyPr wrap="square">
                <a:spAutoFit/>
              </a:bodyPr>
              <a:lstStyle/>
              <a:p>
                <a:r>
                  <a:rPr lang="en-US" sz="2800" b="1" dirty="0"/>
                  <a:t>The </a:t>
                </a:r>
                <a:r>
                  <a:rPr lang="en-US" sz="2800" b="1" i="1" dirty="0"/>
                  <a:t>P</a:t>
                </a:r>
                <a:r>
                  <a:rPr lang="en-US" sz="2800" b="1" dirty="0"/>
                  <a:t>-value</a:t>
                </a:r>
                <a:r>
                  <a:rPr lang="en-US" sz="2800" dirty="0"/>
                  <a:t>. The test statistic for the outcome </a:t>
                </a:r>
                <a14:m>
                  <m:oMath xmlns:m="http://schemas.openxmlformats.org/officeDocument/2006/math">
                    <m:acc>
                      <m:accPr>
                        <m:chr m:val="̂"/>
                        <m:ctrlPr>
                          <a:rPr lang="en-US" sz="2800" i="1" dirty="0" smtClean="0">
                            <a:latin typeface="Cambria Math" panose="02040503050406030204" pitchFamily="18" charset="0"/>
                          </a:rPr>
                        </m:ctrlPr>
                      </m:accPr>
                      <m:e>
                        <m:r>
                          <a:rPr lang="en-US" sz="2800" b="0" i="1" dirty="0" smtClean="0">
                            <a:latin typeface="Cambria Math" panose="02040503050406030204" pitchFamily="18" charset="0"/>
                          </a:rPr>
                          <m:t>𝑝</m:t>
                        </m:r>
                      </m:e>
                    </m:acc>
                  </m:oMath>
                </a14:m>
                <a:r>
                  <a:rPr lang="en-US" sz="2800" dirty="0"/>
                  <a:t>  = 0.72 is </a:t>
                </a: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𝑠𝑡𝑎𝑛𝑑𝑎𝑟𝑑</m:t>
                      </m:r>
                      <m:r>
                        <a:rPr lang="en-US" sz="2800" b="0" i="1" smtClean="0">
                          <a:latin typeface="Cambria Math" panose="02040503050406030204" pitchFamily="18" charset="0"/>
                        </a:rPr>
                        <m:t> </m:t>
                      </m:r>
                      <m:r>
                        <a:rPr lang="en-US" sz="2800" b="0" i="1" smtClean="0">
                          <a:latin typeface="Cambria Math" panose="02040503050406030204" pitchFamily="18" charset="0"/>
                        </a:rPr>
                        <m:t>𝑠𝑐𝑜𝑟𝑒</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𝑠𝑡𝑎𝑛𝑑𝑎𝑟𝑑</m:t>
                          </m:r>
                          <m:r>
                            <a:rPr lang="en-US" sz="2800" b="0" i="1" smtClean="0">
                              <a:latin typeface="Cambria Math" panose="02040503050406030204" pitchFamily="18" charset="0"/>
                            </a:rPr>
                            <m:t> </m:t>
                          </m:r>
                          <m:r>
                            <a:rPr lang="en-US" sz="2800" b="0" i="1" smtClean="0">
                              <a:latin typeface="Cambria Math" panose="02040503050406030204" pitchFamily="18" charset="0"/>
                            </a:rPr>
                            <m:t>𝑑𝑒𝑣𝑖𝑎𝑡𝑖𝑜𝑛</m:t>
                          </m:r>
                        </m:den>
                      </m:f>
                    </m:oMath>
                  </m:oMathPara>
                </a14:m>
                <a:endParaRPr lang="en-US" sz="2800" b="0" dirty="0"/>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0.72−0.5</m:t>
                          </m:r>
                        </m:num>
                        <m:den>
                          <m:r>
                            <a:rPr lang="en-US" sz="2800" b="0" i="1" smtClean="0">
                              <a:latin typeface="Cambria Math" panose="02040503050406030204" pitchFamily="18" charset="0"/>
                            </a:rPr>
                            <m:t>0.0707</m:t>
                          </m:r>
                        </m:den>
                      </m:f>
                      <m:r>
                        <a:rPr lang="en-US" sz="2800" b="0" i="1" smtClean="0">
                          <a:latin typeface="Cambria Math" panose="02040503050406030204" pitchFamily="18" charset="0"/>
                        </a:rPr>
                        <m:t>=3.1</m:t>
                      </m:r>
                    </m:oMath>
                  </m:oMathPara>
                </a14:m>
                <a:endParaRPr lang="en-US" sz="2800" dirty="0"/>
              </a:p>
              <a:p>
                <a:pPr algn="ctr"/>
                <a:endParaRPr lang="en-US" sz="2800" dirty="0"/>
              </a:p>
              <a:p>
                <a:r>
                  <a:rPr lang="en-US" sz="2800" dirty="0"/>
                  <a:t>Table B says that standard score 3.1 is the 99.9 percentile of a Normal distribution. That is, the area under a Normal curve to the left of 3.1 (in the standard scale) is 0.999. The area to the right is therefore 0.001, and that is our </a:t>
                </a:r>
                <a:r>
                  <a:rPr lang="en-US" sz="2800" i="1" dirty="0"/>
                  <a:t>P</a:t>
                </a:r>
                <a:r>
                  <a:rPr lang="en-US" sz="2800" dirty="0"/>
                  <a:t>-value.</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188720"/>
                <a:ext cx="8759952" cy="5175904"/>
              </a:xfrm>
              <a:prstGeom prst="rect">
                <a:avLst/>
              </a:prstGeom>
              <a:blipFill rotWithShape="0">
                <a:blip r:embed="rId3"/>
                <a:stretch>
                  <a:fillRect l="-1461" t="-1178" r="-2227" b="-235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4127456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Tasting Coffee 4</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2246769"/>
          </a:xfrm>
          <a:prstGeom prst="rect">
            <a:avLst/>
          </a:prstGeom>
          <a:noFill/>
          <a:ln w="9525">
            <a:noFill/>
            <a:miter lim="800000"/>
            <a:headEnd/>
            <a:tailEnd/>
          </a:ln>
        </p:spPr>
        <p:txBody>
          <a:bodyPr wrap="square">
            <a:spAutoFit/>
          </a:bodyPr>
          <a:lstStyle/>
          <a:p>
            <a:r>
              <a:rPr lang="en-US" sz="2800" b="1" dirty="0"/>
              <a:t>The Conclusion</a:t>
            </a:r>
          </a:p>
          <a:p>
            <a:endParaRPr lang="en-US" sz="2800" b="1" dirty="0"/>
          </a:p>
          <a:p>
            <a:r>
              <a:rPr lang="en-US" sz="2800" dirty="0"/>
              <a:t>The small </a:t>
            </a:r>
            <a:r>
              <a:rPr lang="en-US" sz="2800" i="1" dirty="0"/>
              <a:t>P</a:t>
            </a:r>
            <a:r>
              <a:rPr lang="en-US" sz="2800" dirty="0"/>
              <a:t>-value means that these data provide very strong evidence that a majority of the population prefers fresh coffee.</a:t>
            </a:r>
          </a:p>
        </p:txBody>
      </p:sp>
    </p:spTree>
    <p:extLst>
      <p:ext uri="{BB962C8B-B14F-4D97-AF65-F5344CB8AC3E}">
        <p14:creationId xmlns:p14="http://schemas.microsoft.com/office/powerpoint/2010/main" val="28154626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Calculating </a:t>
            </a:r>
            <a:r>
              <a:rPr lang="en-US" sz="3600" b="1" i="1" dirty="0">
                <a:solidFill>
                  <a:schemeClr val="accent1"/>
                </a:solidFill>
              </a:rPr>
              <a:t>P</a:t>
            </a:r>
            <a:r>
              <a:rPr lang="en-US" sz="3600" b="1" dirty="0">
                <a:solidFill>
                  <a:schemeClr val="accent1"/>
                </a:solidFill>
              </a:rPr>
              <a:t>-values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759952" cy="2677656"/>
          </a:xfrm>
          <a:prstGeom prst="rect">
            <a:avLst/>
          </a:prstGeom>
          <a:noFill/>
          <a:ln w="9525">
            <a:noFill/>
            <a:miter lim="800000"/>
            <a:headEnd/>
            <a:tailEnd/>
          </a:ln>
        </p:spPr>
        <p:txBody>
          <a:bodyPr wrap="square">
            <a:spAutoFit/>
          </a:bodyPr>
          <a:lstStyle/>
          <a:p>
            <a:r>
              <a:rPr lang="en-US" sz="2800" b="1" dirty="0"/>
              <a:t>Test Statistic</a:t>
            </a:r>
            <a:r>
              <a:rPr lang="en-US" sz="2800" dirty="0"/>
              <a:t> </a:t>
            </a:r>
          </a:p>
          <a:p>
            <a:endParaRPr lang="en-US" sz="2800" dirty="0"/>
          </a:p>
          <a:p>
            <a:r>
              <a:rPr lang="en-US" sz="2800" dirty="0"/>
              <a:t>When conducting a statistical test of significance, the standard score that is computed based on the sample data is commonly referred to as a </a:t>
            </a:r>
            <a:r>
              <a:rPr lang="en-US" sz="2800" b="1" dirty="0"/>
              <a:t>test statistic</a:t>
            </a:r>
            <a:r>
              <a:rPr lang="en-US" sz="2800" dirty="0"/>
              <a:t>.</a:t>
            </a:r>
          </a:p>
        </p:txBody>
      </p:sp>
    </p:spTree>
    <p:extLst>
      <p:ext uri="{BB962C8B-B14F-4D97-AF65-F5344CB8AC3E}">
        <p14:creationId xmlns:p14="http://schemas.microsoft.com/office/powerpoint/2010/main" val="354278359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Tests for a Population Mean</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463040"/>
                <a:ext cx="8759952" cy="3785652"/>
              </a:xfrm>
              <a:prstGeom prst="rect">
                <a:avLst/>
              </a:prstGeom>
              <a:noFill/>
              <a:ln w="9525">
                <a:noFill/>
                <a:miter lim="800000"/>
                <a:headEnd/>
                <a:tailEnd/>
              </a:ln>
            </p:spPr>
            <p:txBody>
              <a:bodyPr wrap="square">
                <a:spAutoFit/>
              </a:bodyPr>
              <a:lstStyle/>
              <a:p>
                <a:r>
                  <a:rPr lang="en-US" sz="2400" dirty="0"/>
                  <a:t>The reasoning that leads to significance tests for hypotheses about a population mean µ follows the reasoning that leads to tests about a population proportion </a:t>
                </a:r>
                <a:r>
                  <a:rPr lang="en-US" sz="2400" i="1" dirty="0"/>
                  <a:t>p</a:t>
                </a:r>
                <a:r>
                  <a:rPr lang="en-US" sz="2400" dirty="0"/>
                  <a:t>. </a:t>
                </a:r>
              </a:p>
              <a:p>
                <a:endParaRPr lang="en-US" sz="2400" dirty="0"/>
              </a:p>
              <a:p>
                <a:r>
                  <a:rPr lang="en-US" sz="2400" dirty="0"/>
                  <a:t>The big idea is to use the sampling distribution that the sample mean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oMath>
                </a14:m>
                <a:r>
                  <a:rPr lang="en-US" sz="2400" dirty="0"/>
                  <a:t> would have if the null hypothesis were true. </a:t>
                </a:r>
              </a:p>
              <a:p>
                <a:endParaRPr lang="en-US" sz="2400" dirty="0"/>
              </a:p>
              <a:p>
                <a:r>
                  <a:rPr lang="en-US" sz="2400" dirty="0"/>
                  <a:t>Locate the value of </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oMath>
                </a14:m>
                <a:r>
                  <a:rPr lang="en-US" sz="2400" dirty="0"/>
                  <a:t> from your data on this distribution, and see if it is unlikely. A value of </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oMath>
                </a14:m>
                <a:r>
                  <a:rPr lang="en-US" sz="2400" dirty="0"/>
                  <a:t> that would rarely appear if H</a:t>
                </a:r>
                <a:r>
                  <a:rPr lang="en-US" sz="2400" baseline="-25000" dirty="0"/>
                  <a:t>0</a:t>
                </a:r>
                <a:r>
                  <a:rPr lang="en-US" sz="2400" dirty="0"/>
                  <a:t> were true is evidence that H</a:t>
                </a:r>
                <a:r>
                  <a:rPr lang="en-US" sz="2400" baseline="-25000" dirty="0"/>
                  <a:t>0</a:t>
                </a:r>
                <a:r>
                  <a:rPr lang="en-US" sz="2400" dirty="0"/>
                  <a:t> is not true. </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463040"/>
                <a:ext cx="8759952" cy="3785652"/>
              </a:xfrm>
              <a:prstGeom prst="rect">
                <a:avLst/>
              </a:prstGeom>
              <a:blipFill rotWithShape="0">
                <a:blip r:embed="rId3"/>
                <a:stretch>
                  <a:fillRect l="-1113" t="-1127" r="-487" b="-289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767471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4</a:t>
            </a:r>
            <a:endParaRPr lang="en-US" sz="3600" dirty="0"/>
          </a:p>
        </p:txBody>
      </p:sp>
      <p:sp>
        <p:nvSpPr>
          <p:cNvPr id="8" name="Rectangle 7"/>
          <p:cNvSpPr>
            <a:spLocks noChangeArrowheads="1"/>
          </p:cNvSpPr>
          <p:nvPr/>
        </p:nvSpPr>
        <p:spPr bwMode="auto">
          <a:xfrm>
            <a:off x="301752" y="1554480"/>
            <a:ext cx="8759952" cy="4832092"/>
          </a:xfrm>
          <a:prstGeom prst="rect">
            <a:avLst/>
          </a:prstGeom>
          <a:noFill/>
          <a:ln w="9525">
            <a:noFill/>
            <a:miter lim="800000"/>
            <a:headEnd/>
            <a:tailEnd/>
          </a:ln>
        </p:spPr>
        <p:txBody>
          <a:bodyPr wrap="square">
            <a:spAutoFit/>
          </a:bodyPr>
          <a:lstStyle/>
          <a:p>
            <a:r>
              <a:rPr lang="en-US" sz="2800" dirty="0"/>
              <a:t>Further, in 2014, 38.8% of students (an all-time high) reported dedicating 5 hours per week or less to socializing; in 2013, this figure was 36.3%.</a:t>
            </a:r>
          </a:p>
          <a:p>
            <a:endParaRPr lang="en-US" sz="2800" dirty="0"/>
          </a:p>
          <a:p>
            <a:r>
              <a:rPr lang="en-US" sz="2800" dirty="0"/>
              <a:t>The </a:t>
            </a:r>
            <a:r>
              <a:rPr lang="en-US" sz="2800" i="1" dirty="0"/>
              <a:t>Inside Higher Education </a:t>
            </a:r>
            <a:r>
              <a:rPr lang="en-US" sz="2800" dirty="0"/>
              <a:t>article included a quote from the current director of a foundation that works to prevent suicide among students. He noted that time spent on social media is replacing time spent hanging out in person with friends, but even though the ways students are interacting is different, they are still finding ways to connect with each other. </a:t>
            </a:r>
          </a:p>
        </p:txBody>
      </p:sp>
    </p:spTree>
    <p:extLst>
      <p:ext uri="{BB962C8B-B14F-4D97-AF65-F5344CB8AC3E}">
        <p14:creationId xmlns:p14="http://schemas.microsoft.com/office/powerpoint/2010/main" val="112651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1</a:t>
            </a:r>
            <a:endParaRPr lang="en-US" sz="3600" dirty="0"/>
          </a:p>
        </p:txBody>
      </p:sp>
      <p:sp>
        <p:nvSpPr>
          <p:cNvPr id="8" name="Rectangle 7"/>
          <p:cNvSpPr>
            <a:spLocks noChangeArrowheads="1"/>
          </p:cNvSpPr>
          <p:nvPr/>
        </p:nvSpPr>
        <p:spPr bwMode="auto">
          <a:xfrm>
            <a:off x="301752" y="1554480"/>
            <a:ext cx="8759952" cy="4832092"/>
          </a:xfrm>
          <a:prstGeom prst="rect">
            <a:avLst/>
          </a:prstGeom>
          <a:noFill/>
          <a:ln w="9525">
            <a:noFill/>
            <a:miter lim="800000"/>
            <a:headEnd/>
            <a:tailEnd/>
          </a:ln>
        </p:spPr>
        <p:txBody>
          <a:bodyPr wrap="square">
            <a:spAutoFit/>
          </a:bodyPr>
          <a:lstStyle/>
          <a:p>
            <a:r>
              <a:rPr lang="en-US" sz="2800" dirty="0"/>
              <a:t>Although women are typically given a delivery date that is calculated as 280 days after the onset of their last menstrual period, only 4% of women deliver babies at 280 days. </a:t>
            </a:r>
          </a:p>
          <a:p>
            <a:endParaRPr lang="en-US" sz="2800" dirty="0"/>
          </a:p>
          <a:p>
            <a:r>
              <a:rPr lang="en-US" sz="2800" dirty="0"/>
              <a:t>A more likely average time from ovulation to birth may be much less than 280 days. </a:t>
            </a:r>
          </a:p>
          <a:p>
            <a:endParaRPr lang="en-US" sz="2800" dirty="0"/>
          </a:p>
          <a:p>
            <a:r>
              <a:rPr lang="en-US" sz="2800" dirty="0"/>
              <a:t>To test this theory, a random sample of 95 women with healthy pregnancies is monitored from ovulation to birth. </a:t>
            </a:r>
          </a:p>
        </p:txBody>
      </p:sp>
    </p:spTree>
    <p:extLst>
      <p:ext uri="{BB962C8B-B14F-4D97-AF65-F5344CB8AC3E}">
        <p14:creationId xmlns:p14="http://schemas.microsoft.com/office/powerpoint/2010/main" val="58926704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2</a:t>
            </a: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554480"/>
                <a:ext cx="8759952" cy="4832092"/>
              </a:xfrm>
              <a:prstGeom prst="rect">
                <a:avLst/>
              </a:prstGeom>
              <a:noFill/>
              <a:ln w="9525">
                <a:noFill/>
                <a:miter lim="800000"/>
                <a:headEnd/>
                <a:tailEnd/>
              </a:ln>
            </p:spPr>
            <p:txBody>
              <a:bodyPr wrap="square">
                <a:spAutoFit/>
              </a:bodyPr>
              <a:lstStyle/>
              <a:p>
                <a:r>
                  <a:rPr lang="en-US" sz="2800" dirty="0"/>
                  <a:t>The mean length of pregnancy is found to be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 275 days, with a standard deviation of s = 10 days. </a:t>
                </a:r>
              </a:p>
              <a:p>
                <a:endParaRPr lang="en-US" sz="2800" dirty="0"/>
              </a:p>
              <a:p>
                <a:r>
                  <a:rPr lang="en-US" sz="2800" dirty="0"/>
                  <a:t>Is this sample result good evidence that the mean length of a healthy pregnancy for all women is less than 280 days?</a:t>
                </a:r>
              </a:p>
              <a:p>
                <a:endParaRPr lang="en-US" sz="2800" dirty="0"/>
              </a:p>
              <a:p>
                <a:r>
                  <a:rPr lang="en-US" sz="2800" b="1" dirty="0"/>
                  <a:t>The hypotheses</a:t>
                </a:r>
                <a:r>
                  <a:rPr lang="en-US" sz="2800" dirty="0"/>
                  <a:t>. The researcher’s claim is that the mean length of pregnancy is less than 280 days. The hypotheses are </a:t>
                </a:r>
              </a:p>
              <a:p>
                <a:pPr algn="ctr"/>
                <a:r>
                  <a:rPr lang="en-US" sz="2800" dirty="0"/>
                  <a:t>H</a:t>
                </a:r>
                <a:r>
                  <a:rPr lang="en-US" sz="2800" baseline="-25000" dirty="0"/>
                  <a:t>0</a:t>
                </a:r>
                <a:r>
                  <a:rPr lang="en-US" sz="2800" dirty="0"/>
                  <a:t> : µ = 280 H</a:t>
                </a:r>
                <a:r>
                  <a:rPr lang="en-US" sz="2800" baseline="-25000" dirty="0"/>
                  <a:t>a</a:t>
                </a:r>
                <a:r>
                  <a:rPr lang="en-US" sz="2800" dirty="0"/>
                  <a:t>: µ &lt; 280</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554480"/>
                <a:ext cx="8759952" cy="4832092"/>
              </a:xfrm>
              <a:prstGeom prst="rect">
                <a:avLst/>
              </a:prstGeom>
              <a:blipFill rotWithShape="0">
                <a:blip r:embed="rId3"/>
                <a:stretch>
                  <a:fillRect l="-1461" t="-1261" r="-139" b="-252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50461078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3</a:t>
            </a: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737360"/>
                <a:ext cx="8759952" cy="3331874"/>
              </a:xfrm>
              <a:prstGeom prst="rect">
                <a:avLst/>
              </a:prstGeom>
              <a:noFill/>
              <a:ln w="9525">
                <a:noFill/>
                <a:miter lim="800000"/>
                <a:headEnd/>
                <a:tailEnd/>
              </a:ln>
            </p:spPr>
            <p:txBody>
              <a:bodyPr wrap="square">
                <a:spAutoFit/>
              </a:bodyPr>
              <a:lstStyle/>
              <a:p>
                <a:r>
                  <a:rPr lang="en-US" sz="2800" b="1" dirty="0"/>
                  <a:t>The sampling distribution</a:t>
                </a:r>
                <a:r>
                  <a:rPr lang="en-US" sz="2800" dirty="0"/>
                  <a:t>. If the null hypothesis is true, the sample mean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has approximately the Normal distribution with mean µ = 280 and standard error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𝑠</m:t>
                        </m:r>
                      </m:num>
                      <m:den>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𝑛</m:t>
                            </m:r>
                          </m:e>
                        </m:rad>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95</m:t>
                            </m:r>
                          </m:e>
                        </m:rad>
                      </m:den>
                    </m:f>
                    <m:r>
                      <a:rPr lang="en-US" sz="2800" b="0" i="1" smtClean="0">
                        <a:latin typeface="Cambria Math" panose="02040503050406030204" pitchFamily="18" charset="0"/>
                      </a:rPr>
                      <m:t>=1.03</m:t>
                    </m:r>
                  </m:oMath>
                </a14:m>
                <a:endParaRPr lang="en-US" sz="2800" dirty="0"/>
              </a:p>
              <a:p>
                <a:endParaRPr lang="en-US" sz="2800" dirty="0"/>
              </a:p>
              <a:p>
                <a:r>
                  <a:rPr lang="en-US" sz="2800" dirty="0"/>
                  <a:t>We once again use the sample standard deviation </a:t>
                </a:r>
                <a:r>
                  <a:rPr lang="en-US" sz="2800" i="1" dirty="0"/>
                  <a:t>s</a:t>
                </a:r>
                <a:r>
                  <a:rPr lang="en-US" sz="2800" dirty="0"/>
                  <a:t> in place of the unknown population standard deviation </a:t>
                </a:r>
                <a:r>
                  <a:rPr lang="el-GR" sz="2800" dirty="0"/>
                  <a:t>σ</a:t>
                </a:r>
                <a:r>
                  <a:rPr lang="en-US" sz="2800" dirty="0"/>
                  <a:t>.</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737360"/>
                <a:ext cx="8759952" cy="3331874"/>
              </a:xfrm>
              <a:prstGeom prst="rect">
                <a:avLst/>
              </a:prstGeom>
              <a:blipFill>
                <a:blip r:embed="rId3"/>
                <a:stretch>
                  <a:fillRect l="-1461" t="-1828" r="-2157" b="-402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63693906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4</a:t>
            </a:r>
            <a:endParaRPr lang="en-US" sz="3600" dirty="0"/>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301752" y="1737360"/>
                <a:ext cx="8759952" cy="4314066"/>
              </a:xfrm>
              <a:prstGeom prst="rect">
                <a:avLst/>
              </a:prstGeom>
              <a:noFill/>
              <a:ln w="9525">
                <a:noFill/>
                <a:miter lim="800000"/>
                <a:headEnd/>
                <a:tailEnd/>
              </a:ln>
            </p:spPr>
            <p:txBody>
              <a:bodyPr wrap="square">
                <a:spAutoFit/>
              </a:bodyPr>
              <a:lstStyle/>
              <a:p>
                <a:r>
                  <a:rPr lang="en-US" sz="2800" b="1" dirty="0"/>
                  <a:t>The data</a:t>
                </a:r>
                <a:r>
                  <a:rPr lang="en-US" sz="2800" dirty="0"/>
                  <a:t>. The researcher’s sample gave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 275. The standard score, or test statistic, for this outcome is </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𝑠𝑡𝑎𝑛𝑑𝑎𝑟𝑑</m:t>
                      </m:r>
                      <m:r>
                        <a:rPr lang="en-US" sz="2800" b="0" i="1" smtClean="0">
                          <a:latin typeface="Cambria Math" panose="02040503050406030204" pitchFamily="18" charset="0"/>
                        </a:rPr>
                        <m:t> </m:t>
                      </m:r>
                      <m:r>
                        <a:rPr lang="en-US" sz="2800" b="0" i="1" smtClean="0">
                          <a:latin typeface="Cambria Math" panose="02040503050406030204" pitchFamily="18" charset="0"/>
                        </a:rPr>
                        <m:t>𝑠𝑐𝑜𝑟𝑒</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𝑠𝑡𝑎𝑛𝑑𝑎𝑟𝑑</m:t>
                          </m:r>
                          <m:r>
                            <a:rPr lang="en-US" sz="2800" b="0" i="1" smtClean="0">
                              <a:latin typeface="Cambria Math" panose="02040503050406030204" pitchFamily="18" charset="0"/>
                            </a:rPr>
                            <m:t> </m:t>
                          </m:r>
                          <m:r>
                            <a:rPr lang="en-US" sz="2800" b="0" i="1" smtClean="0">
                              <a:latin typeface="Cambria Math" panose="02040503050406030204" pitchFamily="18" charset="0"/>
                            </a:rPr>
                            <m:t>𝑒𝑟𝑟𝑜𝑟</m:t>
                          </m:r>
                        </m:den>
                      </m:f>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275−280</m:t>
                          </m:r>
                        </m:num>
                        <m:den>
                          <m:r>
                            <a:rPr lang="en-US" sz="2800" b="0" i="1" smtClean="0">
                              <a:latin typeface="Cambria Math" panose="02040503050406030204" pitchFamily="18" charset="0"/>
                            </a:rPr>
                            <m:t>1.03</m:t>
                          </m:r>
                        </m:den>
                      </m:f>
                      <m:r>
                        <a:rPr lang="en-US" sz="2800" b="0" i="1" smtClean="0">
                          <a:latin typeface="Cambria Math" panose="02040503050406030204" pitchFamily="18" charset="0"/>
                        </a:rPr>
                        <m:t>=−4.85</m:t>
                      </m:r>
                    </m:oMath>
                  </m:oMathPara>
                </a14:m>
                <a:endParaRPr lang="en-US" sz="2800" dirty="0"/>
              </a:p>
              <a:p>
                <a:endParaRPr lang="en-US" sz="2800" dirty="0"/>
              </a:p>
              <a:p>
                <a:r>
                  <a:rPr lang="en-US" sz="2800" dirty="0"/>
                  <a:t>That is, the sample result is about 4.85 standard errors below the mean we would expect if, on the average, healthy pregnancies lasted for 280 days.</a:t>
                </a:r>
              </a:p>
            </p:txBody>
          </p:sp>
        </mc:Choice>
        <mc:Fallback xmlns="">
          <p:sp>
            <p:nvSpPr>
              <p:cNvPr id="8" name="Rectangle 7"/>
              <p:cNvSpPr>
                <a:spLocks noRot="1" noChangeAspect="1" noMove="1" noResize="1" noEditPoints="1" noAdjustHandles="1" noChangeArrowheads="1" noChangeShapeType="1" noTextEdit="1"/>
              </p:cNvSpPr>
              <p:nvPr/>
            </p:nvSpPr>
            <p:spPr bwMode="auto">
              <a:xfrm>
                <a:off x="301752" y="1737360"/>
                <a:ext cx="8759952" cy="4314066"/>
              </a:xfrm>
              <a:prstGeom prst="rect">
                <a:avLst/>
              </a:prstGeom>
              <a:blipFill rotWithShape="0">
                <a:blip r:embed="rId3"/>
                <a:stretch>
                  <a:fillRect l="-1461" t="-1412" r="-2366" b="-29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23728796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5</a:t>
            </a:r>
            <a:endParaRPr lang="en-US" sz="3600" dirty="0"/>
          </a:p>
        </p:txBody>
      </p:sp>
      <p:sp>
        <p:nvSpPr>
          <p:cNvPr id="8" name="Rectangle 7"/>
          <p:cNvSpPr>
            <a:spLocks noChangeArrowheads="1"/>
          </p:cNvSpPr>
          <p:nvPr/>
        </p:nvSpPr>
        <p:spPr bwMode="auto">
          <a:xfrm>
            <a:off x="127330" y="1614865"/>
            <a:ext cx="5108448" cy="4832092"/>
          </a:xfrm>
          <a:prstGeom prst="rect">
            <a:avLst/>
          </a:prstGeom>
          <a:noFill/>
          <a:ln w="9525">
            <a:noFill/>
            <a:miter lim="800000"/>
            <a:headEnd/>
            <a:tailEnd/>
          </a:ln>
        </p:spPr>
        <p:txBody>
          <a:bodyPr wrap="square">
            <a:spAutoFit/>
          </a:bodyPr>
          <a:lstStyle/>
          <a:p>
            <a:r>
              <a:rPr lang="en-US" sz="2800" b="1" dirty="0"/>
              <a:t>The </a:t>
            </a:r>
            <a:r>
              <a:rPr lang="en-US" sz="2800" b="1" i="1" dirty="0"/>
              <a:t>P</a:t>
            </a:r>
            <a:r>
              <a:rPr lang="en-US" sz="2800" b="1" dirty="0"/>
              <a:t>-value</a:t>
            </a:r>
          </a:p>
          <a:p>
            <a:endParaRPr lang="en-US" sz="2800" dirty="0"/>
          </a:p>
          <a:p>
            <a:r>
              <a:rPr lang="en-US" sz="2800" dirty="0"/>
              <a:t>The </a:t>
            </a:r>
            <a:r>
              <a:rPr lang="en-US" sz="2800" i="1" dirty="0"/>
              <a:t>P</a:t>
            </a:r>
            <a:r>
              <a:rPr lang="en-US" sz="2800" dirty="0"/>
              <a:t>-value for our one-sided test is the area to the left of     -−4.85 under the Normal curve. The area to the left of −3.4 in Table B is 0.0003. Because −4.85 is smaller than −3.4, we know that the area to its left is smaller than 0.0003. Thus, our </a:t>
            </a:r>
            <a:r>
              <a:rPr lang="en-US" sz="2800" i="1" dirty="0"/>
              <a:t>P</a:t>
            </a:r>
            <a:r>
              <a:rPr lang="en-US" sz="2800" dirty="0"/>
              <a:t>-value is smaller than 0.0003.</a:t>
            </a:r>
          </a:p>
        </p:txBody>
      </p:sp>
      <p:pic>
        <p:nvPicPr>
          <p:cNvPr id="5" name="Picture 4" descr="A sampling distribution of the actual length of a human pregnancy. The horizontal axis represents the values of x bar (standard scale). The values plotted are negative 4.85 and 0. A callout pointing at the bell curve reads, P value (area to the left of negative 4.85).">
            <a:extLst>
              <a:ext uri="{FF2B5EF4-FFF2-40B4-BE49-F238E27FC236}">
                <a16:creationId xmlns:a16="http://schemas.microsoft.com/office/drawing/2014/main" xmlns="" id="{1D16E05C-2231-425B-B3E6-673B30B074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3048000"/>
            <a:ext cx="3967714" cy="1965822"/>
          </a:xfrm>
          <a:prstGeom prst="rect">
            <a:avLst/>
          </a:prstGeom>
        </p:spPr>
      </p:pic>
    </p:spTree>
    <p:extLst>
      <p:ext uri="{BB962C8B-B14F-4D97-AF65-F5344CB8AC3E}">
        <p14:creationId xmlns:p14="http://schemas.microsoft.com/office/powerpoint/2010/main" val="400327457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Length of Human Pregnancies 6</a:t>
            </a:r>
            <a:endParaRPr lang="en-US" sz="3600" dirty="0"/>
          </a:p>
        </p:txBody>
      </p:sp>
      <p:sp>
        <p:nvSpPr>
          <p:cNvPr id="8" name="Rectangle 7"/>
          <p:cNvSpPr>
            <a:spLocks noChangeArrowheads="1"/>
          </p:cNvSpPr>
          <p:nvPr/>
        </p:nvSpPr>
        <p:spPr bwMode="auto">
          <a:xfrm>
            <a:off x="301752" y="1737360"/>
            <a:ext cx="8759952" cy="2246769"/>
          </a:xfrm>
          <a:prstGeom prst="rect">
            <a:avLst/>
          </a:prstGeom>
          <a:noFill/>
          <a:ln w="9525">
            <a:noFill/>
            <a:miter lim="800000"/>
            <a:headEnd/>
            <a:tailEnd/>
          </a:ln>
        </p:spPr>
        <p:txBody>
          <a:bodyPr wrap="square">
            <a:spAutoFit/>
          </a:bodyPr>
          <a:lstStyle/>
          <a:p>
            <a:r>
              <a:rPr lang="en-US" sz="2800" b="1" dirty="0"/>
              <a:t>The Conclusion</a:t>
            </a:r>
          </a:p>
          <a:p>
            <a:endParaRPr lang="en-US" sz="2800" b="1" dirty="0"/>
          </a:p>
          <a:p>
            <a:r>
              <a:rPr lang="en-US" sz="2800" dirty="0"/>
              <a:t>A </a:t>
            </a:r>
            <a:r>
              <a:rPr lang="en-US" sz="2800" i="1" dirty="0"/>
              <a:t>P</a:t>
            </a:r>
            <a:r>
              <a:rPr lang="en-US" sz="2800" dirty="0"/>
              <a:t>-value of less than 0.0003 is strong evidence that the mean length of a healthy human pregnancy is below the commonly reported length of 280 days.</a:t>
            </a:r>
          </a:p>
        </p:txBody>
      </p:sp>
    </p:spTree>
    <p:extLst>
      <p:ext uri="{BB962C8B-B14F-4D97-AF65-F5344CB8AC3E}">
        <p14:creationId xmlns:p14="http://schemas.microsoft.com/office/powerpoint/2010/main" val="377336256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537448" cy="4401205"/>
          </a:xfrm>
          <a:prstGeom prst="rect">
            <a:avLst/>
          </a:prstGeom>
          <a:noFill/>
          <a:ln w="9525">
            <a:noFill/>
            <a:miter lim="800000"/>
            <a:headEnd/>
            <a:tailEnd/>
          </a:ln>
        </p:spPr>
        <p:txBody>
          <a:bodyPr wrap="square">
            <a:spAutoFit/>
          </a:bodyPr>
          <a:lstStyle/>
          <a:p>
            <a:pPr marL="463550" indent="-463550"/>
            <a:r>
              <a:rPr lang="en-US" sz="2800" dirty="0"/>
              <a:t>• 	A confidence interval estimates an unknown parameter. A </a:t>
            </a:r>
            <a:r>
              <a:rPr lang="en-US" sz="2800" b="1" dirty="0"/>
              <a:t>test of significance </a:t>
            </a:r>
            <a:r>
              <a:rPr lang="en-US" sz="2800" dirty="0"/>
              <a:t>assesses the evidence for some claim about the value of an unknown parameter.</a:t>
            </a:r>
          </a:p>
          <a:p>
            <a:pPr marL="463550" indent="-463550"/>
            <a:endParaRPr lang="en-US" sz="2800" dirty="0"/>
          </a:p>
          <a:p>
            <a:pPr marL="463550" indent="-463550"/>
            <a:r>
              <a:rPr lang="en-US" sz="2800" dirty="0"/>
              <a:t>• 	In practice, the purpose of a statistical test is to answer the question, “Could the effect we see in the sample just be an accident due to chance, or is it good evidence that the effect is really there in the population?’’</a:t>
            </a:r>
          </a:p>
        </p:txBody>
      </p:sp>
    </p:spTree>
    <p:extLst>
      <p:ext uri="{BB962C8B-B14F-4D97-AF65-F5344CB8AC3E}">
        <p14:creationId xmlns:p14="http://schemas.microsoft.com/office/powerpoint/2010/main" val="86769541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540496" cy="4832092"/>
          </a:xfrm>
          <a:prstGeom prst="rect">
            <a:avLst/>
          </a:prstGeom>
          <a:noFill/>
          <a:ln w="9525">
            <a:noFill/>
            <a:miter lim="800000"/>
            <a:headEnd/>
            <a:tailEnd/>
          </a:ln>
        </p:spPr>
        <p:txBody>
          <a:bodyPr wrap="square">
            <a:spAutoFit/>
          </a:bodyPr>
          <a:lstStyle/>
          <a:p>
            <a:pPr marL="463550" indent="-463550"/>
            <a:r>
              <a:rPr lang="en-US" sz="2800" dirty="0"/>
              <a:t>• 	Significance tests answer this question by giving the probability that a sample effect as large as the one we see in this sample would arise just by chance. This probability is </a:t>
            </a:r>
            <a:r>
              <a:rPr lang="en-US" sz="2800" b="1" i="1" dirty="0"/>
              <a:t>P</a:t>
            </a:r>
            <a:r>
              <a:rPr lang="en-US" sz="2800" b="1" dirty="0"/>
              <a:t>-value</a:t>
            </a:r>
            <a:r>
              <a:rPr lang="en-US" sz="2800" dirty="0"/>
              <a:t>. A small </a:t>
            </a:r>
            <a:r>
              <a:rPr lang="en-US" sz="2800" i="1" dirty="0"/>
              <a:t>P</a:t>
            </a:r>
            <a:r>
              <a:rPr lang="en-US" sz="2800" dirty="0"/>
              <a:t>-value says that our outcome is unlikely to happen just by chance.</a:t>
            </a:r>
          </a:p>
          <a:p>
            <a:pPr marL="463550" indent="-463550"/>
            <a:endParaRPr lang="en-US" sz="2800" dirty="0"/>
          </a:p>
          <a:p>
            <a:pPr marL="463550" indent="-463550"/>
            <a:r>
              <a:rPr lang="en-US" sz="2800" dirty="0"/>
              <a:t>• 	To set up a test, state a </a:t>
            </a:r>
            <a:r>
              <a:rPr lang="en-US" sz="2800" b="1" dirty="0"/>
              <a:t>null hypothesis </a:t>
            </a:r>
            <a:r>
              <a:rPr lang="en-US" sz="2800" dirty="0"/>
              <a:t>that says the effect you seek is not present in the population. The </a:t>
            </a:r>
            <a:r>
              <a:rPr lang="en-US" sz="2800" b="1" dirty="0"/>
              <a:t>alternative hypothesis</a:t>
            </a:r>
            <a:r>
              <a:rPr lang="en-US" sz="2800" dirty="0"/>
              <a:t> says that the effect is present.</a:t>
            </a:r>
          </a:p>
        </p:txBody>
      </p:sp>
    </p:spTree>
    <p:extLst>
      <p:ext uri="{BB962C8B-B14F-4D97-AF65-F5344CB8AC3E}">
        <p14:creationId xmlns:p14="http://schemas.microsoft.com/office/powerpoint/2010/main" val="168695870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a:spLocks noChangeArrowheads="1"/>
          </p:cNvSpPr>
          <p:nvPr/>
        </p:nvSpPr>
        <p:spPr bwMode="auto">
          <a:xfrm>
            <a:off x="301752" y="1371600"/>
            <a:ext cx="8540496" cy="4401205"/>
          </a:xfrm>
          <a:prstGeom prst="rect">
            <a:avLst/>
          </a:prstGeom>
          <a:noFill/>
          <a:ln w="9525">
            <a:noFill/>
            <a:miter lim="800000"/>
            <a:headEnd/>
            <a:tailEnd/>
          </a:ln>
        </p:spPr>
        <p:txBody>
          <a:bodyPr wrap="square">
            <a:spAutoFit/>
          </a:bodyPr>
          <a:lstStyle/>
          <a:p>
            <a:pPr marL="463550" indent="-463550"/>
            <a:r>
              <a:rPr lang="en-US" sz="2800" dirty="0"/>
              <a:t>• 	The </a:t>
            </a:r>
            <a:r>
              <a:rPr lang="en-US" sz="2800" i="1" dirty="0"/>
              <a:t>P</a:t>
            </a:r>
            <a:r>
              <a:rPr lang="en-US" sz="2800" dirty="0"/>
              <a:t>-value is the probability, calculated taking the null hypothesis to be true, of an outcome as extreme in the direction specified by the alternative hypothesis as the actually observed outcome. </a:t>
            </a:r>
          </a:p>
          <a:p>
            <a:pPr marL="463550" indent="-463550"/>
            <a:endParaRPr lang="en-US" sz="2800" dirty="0"/>
          </a:p>
          <a:p>
            <a:pPr marL="463550" indent="-463550"/>
            <a:r>
              <a:rPr lang="en-US" sz="2800" dirty="0"/>
              <a:t>• 	A sample result is </a:t>
            </a:r>
            <a:r>
              <a:rPr lang="en-US" sz="2800" b="1" dirty="0"/>
              <a:t>statistically significant at the 5% level (or at the 0.05 level) </a:t>
            </a:r>
            <a:r>
              <a:rPr lang="en-US" sz="2800" dirty="0"/>
              <a:t>if it would occur just by chance no more than 5% of the time in repeated samples.</a:t>
            </a:r>
          </a:p>
        </p:txBody>
      </p:sp>
    </p:spTree>
    <p:extLst>
      <p:ext uri="{BB962C8B-B14F-4D97-AF65-F5344CB8AC3E}">
        <p14:creationId xmlns:p14="http://schemas.microsoft.com/office/powerpoint/2010/main" val="28013376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5</a:t>
            </a:r>
            <a:endParaRPr lang="en-US" sz="3600" dirty="0"/>
          </a:p>
        </p:txBody>
      </p:sp>
      <p:sp>
        <p:nvSpPr>
          <p:cNvPr id="8" name="Rectangle 7"/>
          <p:cNvSpPr>
            <a:spLocks noChangeArrowheads="1"/>
          </p:cNvSpPr>
          <p:nvPr/>
        </p:nvSpPr>
        <p:spPr bwMode="auto">
          <a:xfrm>
            <a:off x="301752" y="1645920"/>
            <a:ext cx="8759952" cy="4401205"/>
          </a:xfrm>
          <a:prstGeom prst="rect">
            <a:avLst/>
          </a:prstGeom>
          <a:noFill/>
          <a:ln w="9525">
            <a:noFill/>
            <a:miter lim="800000"/>
            <a:headEnd/>
            <a:tailEnd/>
          </a:ln>
        </p:spPr>
        <p:txBody>
          <a:bodyPr wrap="square">
            <a:spAutoFit/>
          </a:bodyPr>
          <a:lstStyle/>
          <a:p>
            <a:r>
              <a:rPr lang="en-US" sz="2800" dirty="0"/>
              <a:t>The sample size in the 2013 survey was 165,743, so the findings reported come from two very large samples. </a:t>
            </a:r>
          </a:p>
          <a:p>
            <a:endParaRPr lang="en-US" sz="2800" dirty="0"/>
          </a:p>
          <a:p>
            <a:r>
              <a:rPr lang="en-US" sz="2800" dirty="0"/>
              <a:t>Although different percents were reported in 2013 and 2014, changes in the percents are small.</a:t>
            </a:r>
          </a:p>
          <a:p>
            <a:endParaRPr lang="en-US" sz="2800" dirty="0"/>
          </a:p>
          <a:p>
            <a:r>
              <a:rPr lang="en-US" sz="2800" dirty="0"/>
              <a:t>Could it be that the difference between the two samples is just due to the luck of the draw in randomly choosing the respondents?</a:t>
            </a:r>
          </a:p>
        </p:txBody>
      </p:sp>
    </p:spTree>
    <p:extLst>
      <p:ext uri="{BB962C8B-B14F-4D97-AF65-F5344CB8AC3E}">
        <p14:creationId xmlns:p14="http://schemas.microsoft.com/office/powerpoint/2010/main" val="1710907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What Is a Test of Significance? 6</a:t>
            </a:r>
            <a:endParaRPr lang="en-US" sz="3600" dirty="0"/>
          </a:p>
        </p:txBody>
      </p:sp>
      <p:sp>
        <p:nvSpPr>
          <p:cNvPr id="8" name="Rectangle 7"/>
          <p:cNvSpPr>
            <a:spLocks noChangeArrowheads="1"/>
          </p:cNvSpPr>
          <p:nvPr/>
        </p:nvSpPr>
        <p:spPr bwMode="auto">
          <a:xfrm>
            <a:off x="301752" y="1737360"/>
            <a:ext cx="8759952" cy="4401205"/>
          </a:xfrm>
          <a:prstGeom prst="rect">
            <a:avLst/>
          </a:prstGeom>
          <a:noFill/>
          <a:ln w="9525">
            <a:noFill/>
            <a:miter lim="800000"/>
            <a:headEnd/>
            <a:tailEnd/>
          </a:ln>
        </p:spPr>
        <p:txBody>
          <a:bodyPr wrap="square">
            <a:spAutoFit/>
          </a:bodyPr>
          <a:lstStyle/>
          <a:p>
            <a:r>
              <a:rPr lang="en-US" sz="2800" dirty="0"/>
              <a:t>In this chapter, we discuss methods, called tests of significance, that help us decide whether an observed difference can plausibly be attributed to chance. </a:t>
            </a:r>
          </a:p>
          <a:p>
            <a:endParaRPr lang="en-US" sz="2800" dirty="0"/>
          </a:p>
          <a:p>
            <a:r>
              <a:rPr lang="en-US" sz="2800" dirty="0"/>
              <a:t>By the end of this chapter, you will know how to interpret such tests and whether the differences in the Higher Education Research Institute’s surveys of college freshmen can be plausibly attributed to chance. </a:t>
            </a:r>
          </a:p>
        </p:txBody>
      </p:sp>
    </p:spTree>
    <p:extLst>
      <p:ext uri="{BB962C8B-B14F-4D97-AF65-F5344CB8AC3E}">
        <p14:creationId xmlns:p14="http://schemas.microsoft.com/office/powerpoint/2010/main" val="196889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Reasoning of Statistical Tests of Significance 1</a:t>
            </a:r>
            <a:endParaRPr lang="en-US" sz="3600" dirty="0"/>
          </a:p>
        </p:txBody>
      </p:sp>
      <p:sp>
        <p:nvSpPr>
          <p:cNvPr id="8" name="Rectangle 7"/>
          <p:cNvSpPr>
            <a:spLocks noChangeArrowheads="1"/>
          </p:cNvSpPr>
          <p:nvPr/>
        </p:nvSpPr>
        <p:spPr bwMode="auto">
          <a:xfrm>
            <a:off x="301752" y="1737360"/>
            <a:ext cx="8759952" cy="4401205"/>
          </a:xfrm>
          <a:prstGeom prst="rect">
            <a:avLst/>
          </a:prstGeom>
          <a:noFill/>
          <a:ln w="9525">
            <a:noFill/>
            <a:miter lim="800000"/>
            <a:headEnd/>
            <a:tailEnd/>
          </a:ln>
        </p:spPr>
        <p:txBody>
          <a:bodyPr wrap="square">
            <a:spAutoFit/>
          </a:bodyPr>
          <a:lstStyle/>
          <a:p>
            <a:r>
              <a:rPr lang="en-US" sz="2800" dirty="0"/>
              <a:t>The local hot-shot playground basketball player claims to make 80% of his free throws. </a:t>
            </a:r>
          </a:p>
          <a:p>
            <a:endParaRPr lang="en-US" sz="2800" dirty="0"/>
          </a:p>
          <a:p>
            <a:r>
              <a:rPr lang="en-US" sz="2800" dirty="0"/>
              <a:t>“Show me,’’ you say. </a:t>
            </a:r>
          </a:p>
          <a:p>
            <a:endParaRPr lang="en-US" sz="2800" dirty="0"/>
          </a:p>
          <a:p>
            <a:r>
              <a:rPr lang="en-US" sz="2800" dirty="0"/>
              <a:t>He shoots 20 free throws and makes 8 of them. </a:t>
            </a:r>
          </a:p>
          <a:p>
            <a:endParaRPr lang="en-US" sz="2800" dirty="0"/>
          </a:p>
          <a:p>
            <a:r>
              <a:rPr lang="en-US" sz="2800" dirty="0"/>
              <a:t>“Aha,’’ you conclude, “if he makes 80%, he would almost never make as few as 8 of 20. So I don’t believe his claim.’’ </a:t>
            </a:r>
          </a:p>
        </p:txBody>
      </p:sp>
    </p:spTree>
    <p:extLst>
      <p:ext uri="{BB962C8B-B14F-4D97-AF65-F5344CB8AC3E}">
        <p14:creationId xmlns:p14="http://schemas.microsoft.com/office/powerpoint/2010/main" val="18740636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ox(in)">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Reasoning of Statistical Tests of Significance 2</a:t>
            </a:r>
            <a:endParaRPr lang="en-US" sz="3600" dirty="0"/>
          </a:p>
        </p:txBody>
      </p:sp>
      <p:sp>
        <p:nvSpPr>
          <p:cNvPr id="8" name="Rectangle 7"/>
          <p:cNvSpPr>
            <a:spLocks noChangeArrowheads="1"/>
          </p:cNvSpPr>
          <p:nvPr/>
        </p:nvSpPr>
        <p:spPr bwMode="auto">
          <a:xfrm>
            <a:off x="301752" y="1828800"/>
            <a:ext cx="8759952" cy="4401205"/>
          </a:xfrm>
          <a:prstGeom prst="rect">
            <a:avLst/>
          </a:prstGeom>
          <a:noFill/>
          <a:ln w="9525">
            <a:noFill/>
            <a:miter lim="800000"/>
            <a:headEnd/>
            <a:tailEnd/>
          </a:ln>
        </p:spPr>
        <p:txBody>
          <a:bodyPr wrap="square">
            <a:spAutoFit/>
          </a:bodyPr>
          <a:lstStyle/>
          <a:p>
            <a:r>
              <a:rPr lang="en-US" sz="2800" dirty="0"/>
              <a:t>That’s the reasoning of statistical tests of significance at the playground level: an outcome that is very unlikely if a claim is true is good evidence that the claim is not true. </a:t>
            </a:r>
          </a:p>
          <a:p>
            <a:endParaRPr lang="en-US" sz="2800" dirty="0"/>
          </a:p>
          <a:p>
            <a:r>
              <a:rPr lang="en-US" sz="2800" dirty="0"/>
              <a:t>Statistical inference uses data from a sample to draw conclusions about a population. </a:t>
            </a:r>
          </a:p>
          <a:p>
            <a:endParaRPr lang="en-US" sz="2800" dirty="0"/>
          </a:p>
          <a:p>
            <a:r>
              <a:rPr lang="en-US" sz="2800" dirty="0"/>
              <a:t>So, statistical tests deal with claims about a population. </a:t>
            </a:r>
          </a:p>
        </p:txBody>
      </p:sp>
    </p:spTree>
    <p:extLst>
      <p:ext uri="{BB962C8B-B14F-4D97-AF65-F5344CB8AC3E}">
        <p14:creationId xmlns:p14="http://schemas.microsoft.com/office/powerpoint/2010/main" val="1436039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ox(in)">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ox(in)">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6507</TotalTime>
  <Words>3236</Words>
  <Application>Microsoft Office PowerPoint</Application>
  <PresentationFormat>On-screen Show (4:3)</PresentationFormat>
  <Paragraphs>358</Paragraphs>
  <Slides>58</Slides>
  <Notes>58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Cambria Math</vt:lpstr>
      <vt:lpstr>Times New Roman</vt:lpstr>
      <vt:lpstr>Office Theme</vt:lpstr>
      <vt:lpstr>Chapter 22</vt:lpstr>
      <vt:lpstr>Case Study: What Is a Test of Significance? 1</vt:lpstr>
      <vt:lpstr>Case Study: What Is a Test of Significance? 2</vt:lpstr>
      <vt:lpstr>Case Study: What Is a Test of Significance? 3</vt:lpstr>
      <vt:lpstr>Case Study: What Is a Test of Significance? 4</vt:lpstr>
      <vt:lpstr>Case Study: What Is a Test of Significance? 5</vt:lpstr>
      <vt:lpstr>Case Study: What Is a Test of Significance? 6</vt:lpstr>
      <vt:lpstr>The Reasoning of Statistical Tests of Significance 1</vt:lpstr>
      <vt:lpstr>The Reasoning of Statistical Tests of Significance 2</vt:lpstr>
      <vt:lpstr>The Reasoning of Statistical Tests of Significance 3</vt:lpstr>
      <vt:lpstr>Example: Is the Coffee Fresh? 1 </vt:lpstr>
      <vt:lpstr>Example: Is the Coffee Fresh? 2 </vt:lpstr>
      <vt:lpstr>Example: Is the Coffee Fresh? 3 </vt:lpstr>
      <vt:lpstr>Example: Is the Coffee Fresh? 4 </vt:lpstr>
      <vt:lpstr>Example: Is the Coffee Fresh? 5 </vt:lpstr>
      <vt:lpstr>Example: Is the Coffee Fresh? 6 </vt:lpstr>
      <vt:lpstr>Example: Is the Coffee Fresh? 7 </vt:lpstr>
      <vt:lpstr>The Reasoning of Statistical Tests of Significance 4</vt:lpstr>
      <vt:lpstr>Hypotheses and P-values 1 </vt:lpstr>
      <vt:lpstr>Hypotheses and P-values 2 </vt:lpstr>
      <vt:lpstr>Hypotheses and P-values 3 </vt:lpstr>
      <vt:lpstr>Hypotheses and P-values 4 </vt:lpstr>
      <vt:lpstr>Hypotheses and P-values 5 </vt:lpstr>
      <vt:lpstr>Hypotheses and P-values 6 </vt:lpstr>
      <vt:lpstr>Hypotheses and P-values 7 </vt:lpstr>
      <vt:lpstr>Hypotheses and P-values 8 </vt:lpstr>
      <vt:lpstr>Example: Working through College 1 </vt:lpstr>
      <vt:lpstr>Example: Working through College 2 </vt:lpstr>
      <vt:lpstr>Example: Working through College 3 </vt:lpstr>
      <vt:lpstr>Example: Working through College 4 </vt:lpstr>
      <vt:lpstr>Example: Working through College 5 </vt:lpstr>
      <vt:lpstr>Example: Working through College 6 </vt:lpstr>
      <vt:lpstr>Example: Working through College 7 </vt:lpstr>
      <vt:lpstr>Example: Working through College 8 </vt:lpstr>
      <vt:lpstr>Example: Working through College 9 </vt:lpstr>
      <vt:lpstr>Hypotheses and P-values 9 </vt:lpstr>
      <vt:lpstr>Statistical Significance 1 </vt:lpstr>
      <vt:lpstr>Statistical Significance 2 </vt:lpstr>
      <vt:lpstr>Statistical Significance 3 </vt:lpstr>
      <vt:lpstr>Statistical Significance 4 </vt:lpstr>
      <vt:lpstr>Statistical Significance 5 </vt:lpstr>
      <vt:lpstr>Statistical Significance 6 </vt:lpstr>
      <vt:lpstr>Calculating P-values 1 </vt:lpstr>
      <vt:lpstr>Example: Tasting Coffee 1 </vt:lpstr>
      <vt:lpstr>Example: Tasting Coffee 2 </vt:lpstr>
      <vt:lpstr>Example: Tasting Coffee 3 </vt:lpstr>
      <vt:lpstr>Example: Tasting Coffee 4 </vt:lpstr>
      <vt:lpstr>Calculating P-values 2 </vt:lpstr>
      <vt:lpstr>Tests for a Population Mean </vt:lpstr>
      <vt:lpstr>Example: Length of Human Pregnancies 1</vt:lpstr>
      <vt:lpstr>Example: Length of Human Pregnancies 2</vt:lpstr>
      <vt:lpstr>Example: Length of Human Pregnancies 3</vt:lpstr>
      <vt:lpstr>Example: Length of Human Pregnancies 4</vt:lpstr>
      <vt:lpstr>Example: Length of Human Pregnancies 5</vt:lpstr>
      <vt:lpstr>Example: Length of Human Pregnancies 6</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542</cp:revision>
  <cp:lastPrinted>2011-08-21T16:22:14Z</cp:lastPrinted>
  <dcterms:created xsi:type="dcterms:W3CDTF">2009-09-07T22:06:52Z</dcterms:created>
  <dcterms:modified xsi:type="dcterms:W3CDTF">2019-10-09T17:10:19Z</dcterms:modified>
</cp:coreProperties>
</file>