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handoutMasterIdLst>
    <p:handoutMasterId r:id="rId65"/>
  </p:handoutMasterIdLst>
  <p:sldIdLst>
    <p:sldId id="256"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8B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49" autoAdjust="0"/>
    <p:restoredTop sz="80851" autoAdjust="0"/>
  </p:normalViewPr>
  <p:slideViewPr>
    <p:cSldViewPr>
      <p:cViewPr varScale="1">
        <p:scale>
          <a:sx n="58" d="100"/>
          <a:sy n="58" d="100"/>
        </p:scale>
        <p:origin x="134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7" d="100"/>
          <a:sy n="67" d="100"/>
        </p:scale>
        <p:origin x="-2796" y="-11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defRPr>
            </a:lvl1pPr>
          </a:lstStyle>
          <a:p>
            <a:pPr>
              <a:defRPr/>
            </a:pPr>
            <a:fld id="{5CB78E79-981F-4D14-951A-6491C7F80121}" type="datetimeFigureOut">
              <a:rPr lang="en-US"/>
              <a:pPr>
                <a:defRPr/>
              </a:pPr>
              <a:t>10/9/2019</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defRPr>
            </a:lvl1pPr>
          </a:lstStyle>
          <a:p>
            <a:pPr>
              <a:defRPr/>
            </a:pPr>
            <a:fld id="{0CE09E7B-B19C-496F-9E56-FE261D0AE2D2}" type="slidenum">
              <a:rPr lang="en-US"/>
              <a:pPr>
                <a:defRPr/>
              </a:pPr>
              <a:t>‹#›</a:t>
            </a:fld>
            <a:endParaRPr lang="en-US"/>
          </a:p>
        </p:txBody>
      </p:sp>
    </p:spTree>
    <p:extLst>
      <p:ext uri="{BB962C8B-B14F-4D97-AF65-F5344CB8AC3E}">
        <p14:creationId xmlns:p14="http://schemas.microsoft.com/office/powerpoint/2010/main" val="3719239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defRPr>
            </a:lvl1pPr>
          </a:lstStyle>
          <a:p>
            <a:pPr>
              <a:defRPr/>
            </a:pPr>
            <a:fld id="{30D81217-B8FA-4485-B467-528A51D327A9}" type="datetimeFigureOut">
              <a:rPr lang="en-US"/>
              <a:pPr>
                <a:defRPr/>
              </a:pPr>
              <a:t>10/9/2019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defRPr>
            </a:lvl1pPr>
          </a:lstStyle>
          <a:p>
            <a:pPr>
              <a:defRPr/>
            </a:pPr>
            <a:fld id="{5917724D-606E-4ED8-92F7-FB572B572FA5}" type="slidenum">
              <a:rPr lang="en-US"/>
              <a:pPr>
                <a:defRPr/>
              </a:pPr>
              <a:t>‹#›</a:t>
            </a:fld>
            <a:endParaRPr lang="en-US"/>
          </a:p>
        </p:txBody>
      </p:sp>
    </p:spTree>
    <p:extLst>
      <p:ext uri="{BB962C8B-B14F-4D97-AF65-F5344CB8AC3E}">
        <p14:creationId xmlns:p14="http://schemas.microsoft.com/office/powerpoint/2010/main" val="8413019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63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1A1C92D-8280-4573-ACFE-85A0E6A6D930}" type="slidenum">
              <a:rPr lang="en-US"/>
              <a:pPr fontAlgn="base">
                <a:spcBef>
                  <a:spcPct val="0"/>
                </a:spcBef>
                <a:spcAft>
                  <a:spcPct val="0"/>
                </a:spcAft>
                <a:defRPr/>
              </a:pPr>
              <a:t>1</a:t>
            </a:fld>
            <a:endParaRPr lang="en-US"/>
          </a:p>
        </p:txBody>
      </p:sp>
    </p:spTree>
    <p:extLst>
      <p:ext uri="{BB962C8B-B14F-4D97-AF65-F5344CB8AC3E}">
        <p14:creationId xmlns:p14="http://schemas.microsoft.com/office/powerpoint/2010/main" val="1324406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10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261509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11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408364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12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085445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13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5158405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14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635479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15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49081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16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953551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17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192269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18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5339463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19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692546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211430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20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42259514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21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3792759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22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42181796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23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2960766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24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6847513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25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2596107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26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3315954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27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5406593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28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0623266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29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206468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2457694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30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5173291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31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8981724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32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2524410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33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0494848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34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6866644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35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9360645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36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2094029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37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4085078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38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2055225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39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524637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1309349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40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5077057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41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8779976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42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9408715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43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8956239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44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8900476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45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8295987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46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8356230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47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8409525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48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276424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49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842316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0044966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50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5561880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51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503982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52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1171367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53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0953886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54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62882604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55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3707185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56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74907562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57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712344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58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588688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59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230280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5586618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60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82286178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61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31941372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62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61004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741282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530065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4FA858-756A-47E5-ACCC-231F06DFE370}" type="slidenum">
              <a:rPr lang="en-US"/>
              <a:pPr fontAlgn="base">
                <a:spcBef>
                  <a:spcPct val="0"/>
                </a:spcBef>
                <a:spcAft>
                  <a:spcPct val="0"/>
                </a:spcAft>
                <a:defRPr/>
              </a:pPr>
              <a:t>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898569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381000"/>
            <a:ext cx="3505200" cy="3352800"/>
          </a:xfrm>
        </p:spPr>
        <p:txBody>
          <a:bodyPr/>
          <a:lstStyle/>
          <a:p>
            <a:r>
              <a:rPr lang="en-US" dirty="0"/>
              <a:t>Click to edit Master title style</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B3CE6C4F-171F-4D57-8589-03BE3097B139}" type="datetimeFigureOut">
              <a:rPr lang="en-US"/>
              <a:pPr>
                <a:defRPr/>
              </a:pPr>
              <a:t>10/9/2019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981EBA64-0811-420B-B520-303817FA628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153EAC4E-739D-47DF-A15A-228B91B8F1B8}" type="datetimeFigureOut">
              <a:rPr lang="en-US"/>
              <a:pPr>
                <a:defRPr/>
              </a:pPr>
              <a:t>10/9/2019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5E86BFEF-017B-43D4-80BE-117A24EF20D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074D707D-30B0-403F-8D4A-7DCBA3663E4A}" type="datetimeFigureOut">
              <a:rPr lang="en-US"/>
              <a:pPr>
                <a:defRPr/>
              </a:pPr>
              <a:t>10/9/2019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FD4D490F-BB2A-4D1A-BA77-D62B22FAD29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10FB9239-9B1C-4552-B2F9-590A9EC1F511}" type="datetimeFigureOut">
              <a:rPr lang="en-US"/>
              <a:pPr>
                <a:defRPr/>
              </a:pPr>
              <a:t>10/9/2019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9A1B1B74-3166-4C65-A53E-BB468BFB8A9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3EC077A8-02E7-4844-B460-8623A0D0BCD4}" type="datetimeFigureOut">
              <a:rPr lang="en-US"/>
              <a:pPr>
                <a:defRPr/>
              </a:pPr>
              <a:t>10/9/2019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012CEF1F-91F2-4A87-AFC2-F13E281CACA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D750E158-8B3A-4BC3-AF2A-2B5566CE6C2C}" type="datetimeFigureOut">
              <a:rPr lang="en-US"/>
              <a:pPr>
                <a:defRPr/>
              </a:pPr>
              <a:t>10/9/2019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7834E274-EE6A-47F7-9DCD-E94F6E63439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1AEF6C3D-B03E-4579-9240-BA495C861881}" type="datetimeFigureOut">
              <a:rPr lang="en-US"/>
              <a:pPr>
                <a:defRPr/>
              </a:pPr>
              <a:t>10/9/2019</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9" name="Slide Number Placeholder 8"/>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D51B3A18-6F7C-4BBA-B5A5-CA08CC1683A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1F19379D-7590-4E21-9EA9-099B9AD667F3}" type="datetimeFigureOut">
              <a:rPr lang="en-US"/>
              <a:pPr>
                <a:defRPr/>
              </a:pPr>
              <a:t>10/9/2019</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Slide Number Placeholder 4"/>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070B4324-89C8-4F8E-95E1-1D54B24E372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DE553B47-4CCF-41BF-8946-452C6963B47C}" type="datetimeFigureOut">
              <a:rPr lang="en-US"/>
              <a:pPr>
                <a:defRPr/>
              </a:pPr>
              <a:t>10/9/2019</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4" name="Slide Number Placeholder 3"/>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1F913A5B-58A4-47C9-A6C5-65732B29139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0865DB1E-69AE-451E-942A-A66C4DC4E2EC}" type="datetimeFigureOut">
              <a:rPr lang="en-US"/>
              <a:pPr>
                <a:defRPr/>
              </a:pPr>
              <a:t>10/9/2019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3548ED5B-CDCB-4059-876E-D7353159B9A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A3B4A608-8D9F-41EA-ACB7-FB553AE7004A}" type="datetimeFigureOut">
              <a:rPr lang="en-US"/>
              <a:pPr>
                <a:defRPr/>
              </a:pPr>
              <a:t>10/9/2019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1D2BBCB3-B38C-4C64-BAB6-E10203F28AD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152400" cy="6858000"/>
          </a:xfrm>
          <a:prstGeom prst="rect">
            <a:avLst/>
          </a:prstGeom>
          <a:solidFill>
            <a:srgbClr val="000099"/>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TextBox 10"/>
          <p:cNvSpPr txBox="1"/>
          <p:nvPr/>
        </p:nvSpPr>
        <p:spPr>
          <a:xfrm>
            <a:off x="8686800" y="6581775"/>
            <a:ext cx="457200" cy="276225"/>
          </a:xfrm>
          <a:prstGeom prst="rect">
            <a:avLst/>
          </a:prstGeom>
          <a:noFill/>
        </p:spPr>
        <p:txBody>
          <a:bodyPr>
            <a:spAutoFit/>
          </a:bodyPr>
          <a:lstStyle/>
          <a:p>
            <a:pPr algn="r" fontAlgn="auto">
              <a:spcBef>
                <a:spcPts val="0"/>
              </a:spcBef>
              <a:spcAft>
                <a:spcPts val="0"/>
              </a:spcAft>
              <a:defRPr/>
            </a:pPr>
            <a:fld id="{794A5193-755D-4702-835E-C27B6E06B77E}" type="slidenum">
              <a:rPr lang="en-US" sz="1200">
                <a:latin typeface="+mn-lt"/>
              </a:rPr>
              <a:pPr algn="r" fontAlgn="auto">
                <a:spcBef>
                  <a:spcPts val="0"/>
                </a:spcBef>
                <a:spcAft>
                  <a:spcPts val="0"/>
                </a:spcAft>
                <a:defRPr/>
              </a:pPr>
              <a:t>‹#›</a:t>
            </a:fld>
            <a:endParaRPr lang="en-US" sz="1200" dirty="0">
              <a:latin typeface="+mn-lt"/>
            </a:endParaRPr>
          </a:p>
        </p:txBody>
      </p:sp>
      <p:sp>
        <p:nvSpPr>
          <p:cNvPr id="14" name="Rectangle 13"/>
          <p:cNvSpPr/>
          <p:nvPr/>
        </p:nvSpPr>
        <p:spPr>
          <a:xfrm>
            <a:off x="152400" y="6553200"/>
            <a:ext cx="8991600" cy="46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j-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a:xfrm>
            <a:off x="1676400" y="533400"/>
            <a:ext cx="5867400" cy="2209800"/>
          </a:xfrm>
        </p:spPr>
        <p:txBody>
          <a:bodyPr/>
          <a:lstStyle/>
          <a:p>
            <a:pPr eaLnBrk="1" hangingPunct="1"/>
            <a:r>
              <a:rPr lang="en-US" sz="7200" dirty="0"/>
              <a:t>Chapter 23</a:t>
            </a:r>
          </a:p>
        </p:txBody>
      </p:sp>
      <p:sp>
        <p:nvSpPr>
          <p:cNvPr id="15362" name="Subtitle 2"/>
          <p:cNvSpPr>
            <a:spLocks noGrp="1"/>
          </p:cNvSpPr>
          <p:nvPr>
            <p:ph type="subTitle" idx="4294967295"/>
          </p:nvPr>
        </p:nvSpPr>
        <p:spPr>
          <a:xfrm>
            <a:off x="3048000" y="3352800"/>
            <a:ext cx="3124200" cy="2209800"/>
          </a:xfrm>
        </p:spPr>
        <p:txBody>
          <a:bodyPr/>
          <a:lstStyle/>
          <a:p>
            <a:pPr marL="0" indent="0" algn="ctr" eaLnBrk="1" hangingPunct="1">
              <a:buNone/>
            </a:pPr>
            <a:r>
              <a:rPr lang="en-US" dirty="0">
                <a:solidFill>
                  <a:schemeClr val="tx1"/>
                </a:solidFill>
              </a:rPr>
              <a:t>Use and Abuse of Statistical Inference</a:t>
            </a:r>
          </a:p>
          <a:p>
            <a:pPr marL="0" indent="0" algn="ctr" eaLnBrk="1" hangingPunct="1">
              <a:buNone/>
            </a:pPr>
            <a:endParaRPr lang="en-US" dirty="0"/>
          </a:p>
          <a:p>
            <a:pPr marL="0" indent="0" algn="ctr" eaLnBrk="1" hangingPunct="1">
              <a:buNone/>
            </a:pPr>
            <a:r>
              <a:rPr lang="en-US" i="1" dirty="0">
                <a:solidFill>
                  <a:schemeClr val="tx2"/>
                </a:solidFill>
              </a:rPr>
              <a:t>Lecture Slides</a:t>
            </a:r>
          </a:p>
          <a:p>
            <a:pPr algn="ctr" eaLnBrk="1" hangingPunct="1"/>
            <a:endParaRPr lang="en-US" dirty="0">
              <a:solidFill>
                <a:schemeClr val="tx1"/>
              </a:solidFill>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Using Inference Wisely 6</a:t>
            </a:r>
            <a:br>
              <a:rPr lang="en-US" sz="3600" b="1" dirty="0">
                <a:solidFill>
                  <a:schemeClr val="accent1"/>
                </a:solidFill>
              </a:rPr>
            </a:br>
            <a:endParaRPr lang="en-US" sz="3600" dirty="0"/>
          </a:p>
        </p:txBody>
      </p:sp>
      <p:sp>
        <p:nvSpPr>
          <p:cNvPr id="8" name="Rectangle 7"/>
          <p:cNvSpPr/>
          <p:nvPr/>
        </p:nvSpPr>
        <p:spPr>
          <a:xfrm>
            <a:off x="301752" y="1188720"/>
            <a:ext cx="8759952" cy="4832092"/>
          </a:xfrm>
          <a:prstGeom prst="rect">
            <a:avLst/>
          </a:prstGeom>
        </p:spPr>
        <p:txBody>
          <a:bodyPr>
            <a:spAutoFit/>
          </a:bodyPr>
          <a:lstStyle/>
          <a:p>
            <a:pPr fontAlgn="auto">
              <a:spcBef>
                <a:spcPts val="0"/>
              </a:spcBef>
              <a:spcAft>
                <a:spcPts val="0"/>
              </a:spcAft>
              <a:defRPr/>
            </a:pPr>
            <a:r>
              <a:rPr lang="en-US" sz="2800" b="1" dirty="0"/>
              <a:t>Know how confidence intervals behave</a:t>
            </a:r>
            <a:r>
              <a:rPr lang="en-US" sz="2800" dirty="0"/>
              <a:t>. All confidence intervals share these behaviors: </a:t>
            </a:r>
          </a:p>
          <a:p>
            <a:pPr fontAlgn="auto">
              <a:spcBef>
                <a:spcPts val="0"/>
              </a:spcBef>
              <a:spcAft>
                <a:spcPts val="0"/>
              </a:spcAft>
              <a:defRPr/>
            </a:pPr>
            <a:endParaRPr lang="en-US" sz="2800" dirty="0"/>
          </a:p>
          <a:p>
            <a:pPr marL="463550" indent="-463550" fontAlgn="auto">
              <a:spcBef>
                <a:spcPts val="0"/>
              </a:spcBef>
              <a:spcAft>
                <a:spcPts val="0"/>
              </a:spcAft>
              <a:defRPr/>
            </a:pPr>
            <a:r>
              <a:rPr lang="en-US" sz="2800" dirty="0"/>
              <a:t>• 	High confidence is not free. A 99% confidence interval will be wider than a 95% confidence interval based on the same data. To be more confident, we must have more values to be confident about. There is a trade-off between how closely we can pin down the true value of the parameter (the precision of the confidence interval) and how confident we are that we have captured its true value. </a:t>
            </a:r>
          </a:p>
        </p:txBody>
      </p:sp>
    </p:spTree>
    <p:extLst>
      <p:ext uri="{BB962C8B-B14F-4D97-AF65-F5344CB8AC3E}">
        <p14:creationId xmlns:p14="http://schemas.microsoft.com/office/powerpoint/2010/main" val="403860807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Using Inference Wisely 7</a:t>
            </a:r>
            <a:br>
              <a:rPr lang="en-US" sz="3600" b="1" dirty="0">
                <a:solidFill>
                  <a:schemeClr val="accent1"/>
                </a:solidFill>
              </a:rPr>
            </a:br>
            <a:endParaRPr lang="en-US" sz="3600" dirty="0"/>
          </a:p>
        </p:txBody>
      </p:sp>
      <p:sp>
        <p:nvSpPr>
          <p:cNvPr id="8" name="Rectangle 7"/>
          <p:cNvSpPr/>
          <p:nvPr/>
        </p:nvSpPr>
        <p:spPr>
          <a:xfrm>
            <a:off x="301752" y="1371600"/>
            <a:ext cx="8759952" cy="4401205"/>
          </a:xfrm>
          <a:prstGeom prst="rect">
            <a:avLst/>
          </a:prstGeom>
        </p:spPr>
        <p:txBody>
          <a:bodyPr>
            <a:spAutoFit/>
          </a:bodyPr>
          <a:lstStyle/>
          <a:p>
            <a:pPr fontAlgn="auto">
              <a:spcBef>
                <a:spcPts val="0"/>
              </a:spcBef>
              <a:spcAft>
                <a:spcPts val="0"/>
              </a:spcAft>
              <a:defRPr/>
            </a:pPr>
            <a:r>
              <a:rPr lang="en-US" sz="2800" b="1" dirty="0"/>
              <a:t>Know how confidence intervals behave</a:t>
            </a:r>
            <a:r>
              <a:rPr lang="en-US" sz="2800" dirty="0"/>
              <a:t>. All confidence intervals share these behaviors: </a:t>
            </a:r>
          </a:p>
          <a:p>
            <a:pPr fontAlgn="auto">
              <a:spcBef>
                <a:spcPts val="0"/>
              </a:spcBef>
              <a:spcAft>
                <a:spcPts val="0"/>
              </a:spcAft>
              <a:defRPr/>
            </a:pPr>
            <a:endParaRPr lang="en-US" sz="2800" dirty="0"/>
          </a:p>
          <a:p>
            <a:pPr marL="463550" indent="-463550" fontAlgn="auto">
              <a:spcBef>
                <a:spcPts val="0"/>
              </a:spcBef>
              <a:spcAft>
                <a:spcPts val="0"/>
              </a:spcAft>
              <a:defRPr/>
            </a:pPr>
            <a:r>
              <a:rPr lang="en-US" sz="2800" dirty="0"/>
              <a:t>• 	Larger samples give narrower intervals. If we want high confidence and a narrow interval, we must take a larger sample. The width of our confidence interval for </a:t>
            </a:r>
            <a:r>
              <a:rPr lang="en-US" sz="2800" i="1" dirty="0"/>
              <a:t>p</a:t>
            </a:r>
            <a:r>
              <a:rPr lang="en-US" sz="2800" dirty="0"/>
              <a:t> goes down by a factor of the square root of the sample size. To cut the interval in half, we must take four times as many observations. This is typical of many types of confidence intervals.</a:t>
            </a:r>
          </a:p>
        </p:txBody>
      </p:sp>
    </p:spTree>
    <p:extLst>
      <p:ext uri="{BB962C8B-B14F-4D97-AF65-F5344CB8AC3E}">
        <p14:creationId xmlns:p14="http://schemas.microsoft.com/office/powerpoint/2010/main" val="428137737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65760"/>
            <a:ext cx="8229600" cy="1143000"/>
          </a:xfrm>
        </p:spPr>
        <p:txBody>
          <a:bodyPr/>
          <a:lstStyle/>
          <a:p>
            <a:r>
              <a:rPr lang="en-US" sz="3600" b="1" dirty="0">
                <a:solidFill>
                  <a:schemeClr val="accent1"/>
                </a:solidFill>
              </a:rPr>
              <a:t>Using Inference Wisely 8</a:t>
            </a:r>
            <a:br>
              <a:rPr lang="en-US" sz="3600" b="1" dirty="0">
                <a:solidFill>
                  <a:schemeClr val="accent1"/>
                </a:solidFill>
              </a:rPr>
            </a:br>
            <a:endParaRPr lang="en-US" sz="3600" dirty="0"/>
          </a:p>
        </p:txBody>
      </p:sp>
      <p:sp>
        <p:nvSpPr>
          <p:cNvPr id="8" name="Rectangle 7"/>
          <p:cNvSpPr/>
          <p:nvPr/>
        </p:nvSpPr>
        <p:spPr>
          <a:xfrm>
            <a:off x="301752" y="1463040"/>
            <a:ext cx="8759952" cy="4401205"/>
          </a:xfrm>
          <a:prstGeom prst="rect">
            <a:avLst/>
          </a:prstGeom>
        </p:spPr>
        <p:txBody>
          <a:bodyPr>
            <a:spAutoFit/>
          </a:bodyPr>
          <a:lstStyle/>
          <a:p>
            <a:pPr fontAlgn="auto">
              <a:spcBef>
                <a:spcPts val="0"/>
              </a:spcBef>
              <a:spcAft>
                <a:spcPts val="0"/>
              </a:spcAft>
              <a:defRPr/>
            </a:pPr>
            <a:r>
              <a:rPr lang="en-US" sz="2800" b="1" dirty="0"/>
              <a:t>Know what statistical significance says</a:t>
            </a:r>
            <a:r>
              <a:rPr lang="en-US" sz="2800" dirty="0"/>
              <a:t>. </a:t>
            </a:r>
          </a:p>
          <a:p>
            <a:pPr fontAlgn="auto">
              <a:spcBef>
                <a:spcPts val="0"/>
              </a:spcBef>
              <a:spcAft>
                <a:spcPts val="0"/>
              </a:spcAft>
              <a:defRPr/>
            </a:pPr>
            <a:endParaRPr lang="en-US" sz="2800" dirty="0"/>
          </a:p>
          <a:p>
            <a:pPr fontAlgn="auto">
              <a:spcBef>
                <a:spcPts val="0"/>
              </a:spcBef>
              <a:spcAft>
                <a:spcPts val="0"/>
              </a:spcAft>
              <a:defRPr/>
            </a:pPr>
            <a:r>
              <a:rPr lang="en-US" sz="2800" dirty="0"/>
              <a:t>Many statistical studies hope to show that some claim is true. </a:t>
            </a:r>
          </a:p>
          <a:p>
            <a:pPr fontAlgn="auto">
              <a:spcBef>
                <a:spcPts val="0"/>
              </a:spcBef>
              <a:spcAft>
                <a:spcPts val="0"/>
              </a:spcAft>
              <a:defRPr/>
            </a:pPr>
            <a:endParaRPr lang="en-US" sz="2800" dirty="0"/>
          </a:p>
          <a:p>
            <a:pPr fontAlgn="auto">
              <a:spcBef>
                <a:spcPts val="0"/>
              </a:spcBef>
              <a:spcAft>
                <a:spcPts val="0"/>
              </a:spcAft>
              <a:defRPr/>
            </a:pPr>
            <a:r>
              <a:rPr lang="en-US" sz="2800" dirty="0"/>
              <a:t>The purpose of significance tests is to weigh the evidence that the data give in favor of such claims. </a:t>
            </a:r>
          </a:p>
          <a:p>
            <a:pPr fontAlgn="auto">
              <a:spcBef>
                <a:spcPts val="0"/>
              </a:spcBef>
              <a:spcAft>
                <a:spcPts val="0"/>
              </a:spcAft>
              <a:defRPr/>
            </a:pPr>
            <a:endParaRPr lang="en-US" sz="2800" dirty="0"/>
          </a:p>
          <a:p>
            <a:pPr fontAlgn="auto">
              <a:spcBef>
                <a:spcPts val="0"/>
              </a:spcBef>
              <a:spcAft>
                <a:spcPts val="0"/>
              </a:spcAft>
              <a:defRPr/>
            </a:pPr>
            <a:r>
              <a:rPr lang="en-US" sz="2800" dirty="0"/>
              <a:t>That is, a test helps us know if we found what we were looking for.</a:t>
            </a:r>
          </a:p>
        </p:txBody>
      </p:sp>
    </p:spTree>
    <p:extLst>
      <p:ext uri="{BB962C8B-B14F-4D97-AF65-F5344CB8AC3E}">
        <p14:creationId xmlns:p14="http://schemas.microsoft.com/office/powerpoint/2010/main" val="35463902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Using Inference Wisely 9</a:t>
            </a:r>
            <a:br>
              <a:rPr lang="en-US" sz="3600" b="1" dirty="0">
                <a:solidFill>
                  <a:schemeClr val="accent1"/>
                </a:solidFill>
              </a:rPr>
            </a:br>
            <a:endParaRPr lang="en-US" sz="3600" dirty="0"/>
          </a:p>
        </p:txBody>
      </p:sp>
      <p:sp>
        <p:nvSpPr>
          <p:cNvPr id="8" name="Rectangle 7"/>
          <p:cNvSpPr/>
          <p:nvPr/>
        </p:nvSpPr>
        <p:spPr>
          <a:xfrm>
            <a:off x="301752" y="1280160"/>
            <a:ext cx="8759952" cy="4893647"/>
          </a:xfrm>
          <a:prstGeom prst="rect">
            <a:avLst/>
          </a:prstGeom>
        </p:spPr>
        <p:txBody>
          <a:bodyPr>
            <a:spAutoFit/>
          </a:bodyPr>
          <a:lstStyle/>
          <a:p>
            <a:pPr fontAlgn="auto">
              <a:spcBef>
                <a:spcPts val="0"/>
              </a:spcBef>
              <a:spcAft>
                <a:spcPts val="0"/>
              </a:spcAft>
              <a:defRPr/>
            </a:pPr>
            <a:r>
              <a:rPr lang="en-US" sz="2600" b="1" dirty="0"/>
              <a:t>Know what statistical significance says</a:t>
            </a:r>
            <a:r>
              <a:rPr lang="en-US" sz="2600" dirty="0"/>
              <a:t>. </a:t>
            </a:r>
          </a:p>
          <a:p>
            <a:pPr fontAlgn="auto">
              <a:spcBef>
                <a:spcPts val="0"/>
              </a:spcBef>
              <a:spcAft>
                <a:spcPts val="0"/>
              </a:spcAft>
              <a:defRPr/>
            </a:pPr>
            <a:endParaRPr lang="en-US" sz="2600" dirty="0"/>
          </a:p>
          <a:p>
            <a:pPr fontAlgn="auto">
              <a:spcBef>
                <a:spcPts val="0"/>
              </a:spcBef>
              <a:spcAft>
                <a:spcPts val="0"/>
              </a:spcAft>
              <a:defRPr/>
            </a:pPr>
            <a:r>
              <a:rPr lang="en-US" sz="2600" dirty="0"/>
              <a:t>To do this, we ask what would happen if the claim were not true. </a:t>
            </a:r>
          </a:p>
          <a:p>
            <a:pPr fontAlgn="auto">
              <a:spcBef>
                <a:spcPts val="0"/>
              </a:spcBef>
              <a:spcAft>
                <a:spcPts val="0"/>
              </a:spcAft>
              <a:defRPr/>
            </a:pPr>
            <a:endParaRPr lang="en-US" sz="2600" dirty="0"/>
          </a:p>
          <a:p>
            <a:pPr fontAlgn="auto">
              <a:spcBef>
                <a:spcPts val="0"/>
              </a:spcBef>
              <a:spcAft>
                <a:spcPts val="0"/>
              </a:spcAft>
              <a:defRPr/>
            </a:pPr>
            <a:r>
              <a:rPr lang="en-US" sz="2600" dirty="0"/>
              <a:t>That’s the null hypothesis—no difference between the two drugs, no difference between women and men. </a:t>
            </a:r>
          </a:p>
          <a:p>
            <a:pPr fontAlgn="auto">
              <a:spcBef>
                <a:spcPts val="0"/>
              </a:spcBef>
              <a:spcAft>
                <a:spcPts val="0"/>
              </a:spcAft>
              <a:defRPr/>
            </a:pPr>
            <a:endParaRPr lang="en-US" sz="2600" dirty="0"/>
          </a:p>
          <a:p>
            <a:pPr fontAlgn="auto">
              <a:spcBef>
                <a:spcPts val="0"/>
              </a:spcBef>
              <a:spcAft>
                <a:spcPts val="0"/>
              </a:spcAft>
              <a:defRPr/>
            </a:pPr>
            <a:r>
              <a:rPr lang="en-US" sz="2600" dirty="0"/>
              <a:t>A significance test answers only one question: “How strong is the evidence that the null hypothesis is not true?” </a:t>
            </a:r>
          </a:p>
          <a:p>
            <a:pPr fontAlgn="auto">
              <a:spcBef>
                <a:spcPts val="0"/>
              </a:spcBef>
              <a:spcAft>
                <a:spcPts val="0"/>
              </a:spcAft>
              <a:defRPr/>
            </a:pPr>
            <a:endParaRPr lang="en-US" sz="2600" dirty="0"/>
          </a:p>
          <a:p>
            <a:pPr fontAlgn="auto">
              <a:spcBef>
                <a:spcPts val="0"/>
              </a:spcBef>
              <a:spcAft>
                <a:spcPts val="0"/>
              </a:spcAft>
              <a:defRPr/>
            </a:pPr>
            <a:r>
              <a:rPr lang="en-US" sz="2600" dirty="0"/>
              <a:t>A test answers this question by giving a </a:t>
            </a:r>
            <a:r>
              <a:rPr lang="en-US" sz="2600" i="1" dirty="0"/>
              <a:t>P</a:t>
            </a:r>
            <a:r>
              <a:rPr lang="en-US" sz="2600" dirty="0"/>
              <a:t>-value. </a:t>
            </a:r>
          </a:p>
        </p:txBody>
      </p:sp>
    </p:spTree>
    <p:extLst>
      <p:ext uri="{BB962C8B-B14F-4D97-AF65-F5344CB8AC3E}">
        <p14:creationId xmlns:p14="http://schemas.microsoft.com/office/powerpoint/2010/main" val="160187591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Using Inference Wisely 10</a:t>
            </a:r>
            <a:br>
              <a:rPr lang="en-US" sz="3600" b="1" dirty="0">
                <a:solidFill>
                  <a:schemeClr val="accent1"/>
                </a:solidFill>
              </a:rPr>
            </a:br>
            <a:endParaRPr lang="en-US" sz="3600" dirty="0"/>
          </a:p>
        </p:txBody>
      </p:sp>
      <p:sp>
        <p:nvSpPr>
          <p:cNvPr id="8" name="Rectangle 7"/>
          <p:cNvSpPr/>
          <p:nvPr/>
        </p:nvSpPr>
        <p:spPr>
          <a:xfrm>
            <a:off x="301752" y="1097280"/>
            <a:ext cx="8759952" cy="5262979"/>
          </a:xfrm>
          <a:prstGeom prst="rect">
            <a:avLst/>
          </a:prstGeom>
        </p:spPr>
        <p:txBody>
          <a:bodyPr>
            <a:spAutoFit/>
          </a:bodyPr>
          <a:lstStyle/>
          <a:p>
            <a:pPr fontAlgn="auto">
              <a:spcBef>
                <a:spcPts val="0"/>
              </a:spcBef>
              <a:spcAft>
                <a:spcPts val="0"/>
              </a:spcAft>
              <a:defRPr/>
            </a:pPr>
            <a:r>
              <a:rPr lang="en-US" sz="2800" b="1" dirty="0"/>
              <a:t>Know what statistical significance says</a:t>
            </a:r>
            <a:r>
              <a:rPr lang="en-US" sz="2800" dirty="0"/>
              <a:t>. </a:t>
            </a:r>
          </a:p>
          <a:p>
            <a:pPr fontAlgn="auto">
              <a:spcBef>
                <a:spcPts val="0"/>
              </a:spcBef>
              <a:spcAft>
                <a:spcPts val="0"/>
              </a:spcAft>
              <a:defRPr/>
            </a:pPr>
            <a:endParaRPr lang="en-US" sz="2800" dirty="0"/>
          </a:p>
          <a:p>
            <a:pPr fontAlgn="auto">
              <a:spcBef>
                <a:spcPts val="0"/>
              </a:spcBef>
              <a:spcAft>
                <a:spcPts val="0"/>
              </a:spcAft>
              <a:defRPr/>
            </a:pPr>
            <a:r>
              <a:rPr lang="en-US" sz="2800" dirty="0"/>
              <a:t>The </a:t>
            </a:r>
            <a:r>
              <a:rPr lang="en-US" sz="2800" i="1" dirty="0"/>
              <a:t>P</a:t>
            </a:r>
            <a:r>
              <a:rPr lang="en-US" sz="2800" dirty="0"/>
              <a:t>-value tells us how likely data as or more extreme than ours would be if the null hypothesis were true. </a:t>
            </a:r>
          </a:p>
          <a:p>
            <a:pPr fontAlgn="auto">
              <a:spcBef>
                <a:spcPts val="0"/>
              </a:spcBef>
              <a:spcAft>
                <a:spcPts val="0"/>
              </a:spcAft>
              <a:defRPr/>
            </a:pPr>
            <a:endParaRPr lang="en-US" sz="2800" dirty="0"/>
          </a:p>
          <a:p>
            <a:pPr fontAlgn="auto">
              <a:spcBef>
                <a:spcPts val="0"/>
              </a:spcBef>
              <a:spcAft>
                <a:spcPts val="0"/>
              </a:spcAft>
              <a:defRPr/>
            </a:pPr>
            <a:r>
              <a:rPr lang="en-US" sz="2800" dirty="0"/>
              <a:t>Data that are very unlikely and have a small </a:t>
            </a:r>
            <a:r>
              <a:rPr lang="en-US" sz="2800" i="1" dirty="0"/>
              <a:t>P</a:t>
            </a:r>
            <a:r>
              <a:rPr lang="en-US" sz="2800" dirty="0"/>
              <a:t>-value are good evidence that the null hypothesis is not true. </a:t>
            </a:r>
          </a:p>
          <a:p>
            <a:pPr fontAlgn="auto">
              <a:spcBef>
                <a:spcPts val="0"/>
              </a:spcBef>
              <a:spcAft>
                <a:spcPts val="0"/>
              </a:spcAft>
              <a:defRPr/>
            </a:pPr>
            <a:endParaRPr lang="en-US" sz="2800" dirty="0"/>
          </a:p>
          <a:p>
            <a:pPr fontAlgn="auto">
              <a:spcBef>
                <a:spcPts val="0"/>
              </a:spcBef>
              <a:spcAft>
                <a:spcPts val="0"/>
              </a:spcAft>
              <a:defRPr/>
            </a:pPr>
            <a:r>
              <a:rPr lang="en-US" sz="2800" dirty="0"/>
              <a:t>This kind of indirect evidence against the null hypothesis (and for the effect we hope to find) is less straightforward than a confidence interval. </a:t>
            </a:r>
          </a:p>
        </p:txBody>
      </p:sp>
    </p:spTree>
    <p:extLst>
      <p:ext uri="{BB962C8B-B14F-4D97-AF65-F5344CB8AC3E}">
        <p14:creationId xmlns:p14="http://schemas.microsoft.com/office/powerpoint/2010/main" val="338677675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Using Inference Wisely 11</a:t>
            </a:r>
            <a:br>
              <a:rPr lang="en-US" sz="3600" b="1" dirty="0">
                <a:solidFill>
                  <a:schemeClr val="accent1"/>
                </a:solidFill>
              </a:rPr>
            </a:br>
            <a:endParaRPr lang="en-US" sz="3600" dirty="0"/>
          </a:p>
        </p:txBody>
      </p:sp>
      <mc:AlternateContent xmlns:mc="http://schemas.openxmlformats.org/markup-compatibility/2006" xmlns:a14="http://schemas.microsoft.com/office/drawing/2010/main">
        <mc:Choice Requires="a14">
          <p:sp>
            <p:nvSpPr>
              <p:cNvPr id="8" name="Rectangle 7"/>
              <p:cNvSpPr/>
              <p:nvPr/>
            </p:nvSpPr>
            <p:spPr>
              <a:xfrm>
                <a:off x="301752" y="1463040"/>
                <a:ext cx="8759952" cy="3970318"/>
              </a:xfrm>
              <a:prstGeom prst="rect">
                <a:avLst/>
              </a:prstGeom>
            </p:spPr>
            <p:txBody>
              <a:bodyPr>
                <a:spAutoFit/>
              </a:bodyPr>
              <a:lstStyle/>
              <a:p>
                <a:pPr fontAlgn="auto">
                  <a:spcBef>
                    <a:spcPts val="0"/>
                  </a:spcBef>
                  <a:spcAft>
                    <a:spcPts val="0"/>
                  </a:spcAft>
                  <a:defRPr/>
                </a:pPr>
                <a:r>
                  <a:rPr lang="en-US" sz="2800" b="1" dirty="0"/>
                  <a:t>Know what your methods require</a:t>
                </a:r>
                <a:r>
                  <a:rPr lang="en-US" sz="2800" dirty="0"/>
                  <a:t>. </a:t>
                </a:r>
              </a:p>
              <a:p>
                <a:pPr fontAlgn="auto">
                  <a:spcBef>
                    <a:spcPts val="0"/>
                  </a:spcBef>
                  <a:spcAft>
                    <a:spcPts val="0"/>
                  </a:spcAft>
                  <a:defRPr/>
                </a:pPr>
                <a:endParaRPr lang="en-US" sz="2800" dirty="0"/>
              </a:p>
              <a:p>
                <a:pPr fontAlgn="auto">
                  <a:spcBef>
                    <a:spcPts val="0"/>
                  </a:spcBef>
                  <a:spcAft>
                    <a:spcPts val="0"/>
                  </a:spcAft>
                  <a:defRPr/>
                </a:pPr>
                <a:r>
                  <a:rPr lang="en-US" sz="2800" dirty="0"/>
                  <a:t>Our significance test and confidence interval for a population proportion </a:t>
                </a:r>
                <a:r>
                  <a:rPr lang="en-US" sz="2800" i="1" dirty="0"/>
                  <a:t>p</a:t>
                </a:r>
                <a:r>
                  <a:rPr lang="en-US" sz="2800" dirty="0"/>
                  <a:t> require that the population size be much larger than the sample size. </a:t>
                </a:r>
              </a:p>
              <a:p>
                <a:pPr fontAlgn="auto">
                  <a:spcBef>
                    <a:spcPts val="0"/>
                  </a:spcBef>
                  <a:spcAft>
                    <a:spcPts val="0"/>
                  </a:spcAft>
                  <a:defRPr/>
                </a:pPr>
                <a:endParaRPr lang="en-US" sz="2800" dirty="0"/>
              </a:p>
              <a:p>
                <a:pPr fontAlgn="auto">
                  <a:spcBef>
                    <a:spcPts val="0"/>
                  </a:spcBef>
                  <a:spcAft>
                    <a:spcPts val="0"/>
                  </a:spcAft>
                  <a:defRPr/>
                </a:pPr>
                <a:r>
                  <a:rPr lang="en-US" sz="2800" dirty="0"/>
                  <a:t>They also require that the sample size itself be reasonably large so that the sampling distribution of the sample proportion </a:t>
                </a:r>
                <a14:m>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𝑝</m:t>
                        </m:r>
                      </m:e>
                    </m:acc>
                  </m:oMath>
                </a14:m>
                <a:r>
                  <a:rPr lang="en-US" sz="2800" dirty="0"/>
                  <a:t> is close to Normal. </a:t>
                </a:r>
              </a:p>
            </p:txBody>
          </p:sp>
        </mc:Choice>
        <mc:Fallback xmlns="">
          <p:sp>
            <p:nvSpPr>
              <p:cNvPr id="8" name="Rectangle 7"/>
              <p:cNvSpPr>
                <a:spLocks noRot="1" noChangeAspect="1" noMove="1" noResize="1" noEditPoints="1" noAdjustHandles="1" noChangeArrowheads="1" noChangeShapeType="1" noTextEdit="1"/>
              </p:cNvSpPr>
              <p:nvPr/>
            </p:nvSpPr>
            <p:spPr>
              <a:xfrm>
                <a:off x="301752" y="1463040"/>
                <a:ext cx="8759952" cy="3970318"/>
              </a:xfrm>
              <a:prstGeom prst="rect">
                <a:avLst/>
              </a:prstGeom>
              <a:blipFill rotWithShape="0">
                <a:blip r:embed="rId3"/>
                <a:stretch>
                  <a:fillRect l="-1461" t="-1536" b="-3379"/>
                </a:stretch>
              </a:blipFill>
            </p:spPr>
            <p:txBody>
              <a:bodyPr/>
              <a:lstStyle/>
              <a:p>
                <a:r>
                  <a:rPr lang="en-US">
                    <a:noFill/>
                  </a:rPr>
                  <a:t> </a:t>
                </a:r>
              </a:p>
            </p:txBody>
          </p:sp>
        </mc:Fallback>
      </mc:AlternateContent>
    </p:spTree>
    <p:extLst>
      <p:ext uri="{BB962C8B-B14F-4D97-AF65-F5344CB8AC3E}">
        <p14:creationId xmlns:p14="http://schemas.microsoft.com/office/powerpoint/2010/main" val="377671694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Using Inference Wisely 12</a:t>
            </a:r>
            <a:br>
              <a:rPr lang="en-US" sz="3600" b="1" dirty="0">
                <a:solidFill>
                  <a:schemeClr val="accent1"/>
                </a:solidFill>
              </a:rPr>
            </a:br>
            <a:endParaRPr lang="en-US" sz="3600" dirty="0"/>
          </a:p>
        </p:txBody>
      </p:sp>
      <p:sp>
        <p:nvSpPr>
          <p:cNvPr id="8" name="Rectangle 7"/>
          <p:cNvSpPr/>
          <p:nvPr/>
        </p:nvSpPr>
        <p:spPr>
          <a:xfrm>
            <a:off x="301752" y="1188720"/>
            <a:ext cx="8759952" cy="5262979"/>
          </a:xfrm>
          <a:prstGeom prst="rect">
            <a:avLst/>
          </a:prstGeom>
        </p:spPr>
        <p:txBody>
          <a:bodyPr>
            <a:spAutoFit/>
          </a:bodyPr>
          <a:lstStyle/>
          <a:p>
            <a:pPr fontAlgn="auto">
              <a:spcBef>
                <a:spcPts val="0"/>
              </a:spcBef>
              <a:spcAft>
                <a:spcPts val="0"/>
              </a:spcAft>
              <a:defRPr/>
            </a:pPr>
            <a:r>
              <a:rPr lang="en-US" sz="2800" b="1" dirty="0"/>
              <a:t>Know what your methods require</a:t>
            </a:r>
            <a:r>
              <a:rPr lang="en-US" sz="2800" dirty="0"/>
              <a:t>. </a:t>
            </a:r>
          </a:p>
          <a:p>
            <a:pPr fontAlgn="auto">
              <a:spcBef>
                <a:spcPts val="0"/>
              </a:spcBef>
              <a:spcAft>
                <a:spcPts val="0"/>
              </a:spcAft>
              <a:defRPr/>
            </a:pPr>
            <a:endParaRPr lang="en-US" sz="2800" dirty="0"/>
          </a:p>
          <a:p>
            <a:pPr fontAlgn="auto">
              <a:spcBef>
                <a:spcPts val="0"/>
              </a:spcBef>
              <a:spcAft>
                <a:spcPts val="0"/>
              </a:spcAft>
              <a:defRPr/>
            </a:pPr>
            <a:r>
              <a:rPr lang="en-US" sz="2800" dirty="0"/>
              <a:t>If you plan to use statistical inference in practice, you will need help from a statistician (or need to learn lots more statistics) to manage the details. </a:t>
            </a:r>
          </a:p>
          <a:p>
            <a:pPr fontAlgn="auto">
              <a:spcBef>
                <a:spcPts val="0"/>
              </a:spcBef>
              <a:spcAft>
                <a:spcPts val="0"/>
              </a:spcAft>
              <a:defRPr/>
            </a:pPr>
            <a:endParaRPr lang="en-US" sz="2800" dirty="0"/>
          </a:p>
          <a:p>
            <a:pPr fontAlgn="auto">
              <a:spcBef>
                <a:spcPts val="0"/>
              </a:spcBef>
              <a:spcAft>
                <a:spcPts val="0"/>
              </a:spcAft>
              <a:defRPr/>
            </a:pPr>
            <a:r>
              <a:rPr lang="en-US" sz="2800" dirty="0"/>
              <a:t>Most of us read about statistical studies more often than we actually work with data ourselves. </a:t>
            </a:r>
          </a:p>
          <a:p>
            <a:pPr fontAlgn="auto">
              <a:spcBef>
                <a:spcPts val="0"/>
              </a:spcBef>
              <a:spcAft>
                <a:spcPts val="0"/>
              </a:spcAft>
              <a:defRPr/>
            </a:pPr>
            <a:endParaRPr lang="en-US" sz="2800" dirty="0"/>
          </a:p>
          <a:p>
            <a:pPr fontAlgn="auto">
              <a:spcBef>
                <a:spcPts val="0"/>
              </a:spcBef>
              <a:spcAft>
                <a:spcPts val="0"/>
              </a:spcAft>
              <a:defRPr/>
            </a:pPr>
            <a:r>
              <a:rPr lang="en-US" sz="2800" dirty="0"/>
              <a:t>Concentrate on the big issues, not on the details of whether the authors used exactly the right inference methods. </a:t>
            </a:r>
          </a:p>
        </p:txBody>
      </p:sp>
    </p:spTree>
    <p:extLst>
      <p:ext uri="{BB962C8B-B14F-4D97-AF65-F5344CB8AC3E}">
        <p14:creationId xmlns:p14="http://schemas.microsoft.com/office/powerpoint/2010/main" val="48296784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Using Inference Wisely 13</a:t>
            </a:r>
            <a:br>
              <a:rPr lang="en-US" sz="3600" b="1" dirty="0">
                <a:solidFill>
                  <a:schemeClr val="accent1"/>
                </a:solidFill>
              </a:rPr>
            </a:br>
            <a:endParaRPr lang="en-US" sz="3600" dirty="0"/>
          </a:p>
        </p:txBody>
      </p:sp>
      <p:sp>
        <p:nvSpPr>
          <p:cNvPr id="8" name="Rectangle 7"/>
          <p:cNvSpPr/>
          <p:nvPr/>
        </p:nvSpPr>
        <p:spPr>
          <a:xfrm>
            <a:off x="301752" y="1280160"/>
            <a:ext cx="8759952" cy="5016758"/>
          </a:xfrm>
          <a:prstGeom prst="rect">
            <a:avLst/>
          </a:prstGeom>
        </p:spPr>
        <p:txBody>
          <a:bodyPr>
            <a:spAutoFit/>
          </a:bodyPr>
          <a:lstStyle/>
          <a:p>
            <a:pPr fontAlgn="auto">
              <a:spcBef>
                <a:spcPts val="0"/>
              </a:spcBef>
              <a:spcAft>
                <a:spcPts val="0"/>
              </a:spcAft>
              <a:defRPr/>
            </a:pPr>
            <a:r>
              <a:rPr lang="en-US" sz="2800" b="1" dirty="0"/>
              <a:t>Know what your methods require</a:t>
            </a:r>
            <a:r>
              <a:rPr lang="en-US" sz="2800" dirty="0"/>
              <a:t>. </a:t>
            </a:r>
          </a:p>
          <a:p>
            <a:pPr fontAlgn="auto">
              <a:spcBef>
                <a:spcPts val="0"/>
              </a:spcBef>
              <a:spcAft>
                <a:spcPts val="0"/>
              </a:spcAft>
              <a:defRPr/>
            </a:pPr>
            <a:endParaRPr lang="en-US" sz="2800" dirty="0"/>
          </a:p>
          <a:p>
            <a:pPr fontAlgn="auto">
              <a:spcBef>
                <a:spcPts val="0"/>
              </a:spcBef>
              <a:spcAft>
                <a:spcPts val="1200"/>
              </a:spcAft>
              <a:defRPr/>
            </a:pPr>
            <a:r>
              <a:rPr lang="en-US" sz="2800" dirty="0"/>
              <a:t>Does the study ask the right questions? </a:t>
            </a:r>
          </a:p>
          <a:p>
            <a:pPr fontAlgn="auto">
              <a:spcBef>
                <a:spcPts val="0"/>
              </a:spcBef>
              <a:spcAft>
                <a:spcPts val="1200"/>
              </a:spcAft>
              <a:defRPr/>
            </a:pPr>
            <a:r>
              <a:rPr lang="en-US" sz="2800" dirty="0"/>
              <a:t>Where did the data come from? </a:t>
            </a:r>
          </a:p>
          <a:p>
            <a:pPr fontAlgn="auto">
              <a:spcBef>
                <a:spcPts val="0"/>
              </a:spcBef>
              <a:spcAft>
                <a:spcPts val="1200"/>
              </a:spcAft>
              <a:defRPr/>
            </a:pPr>
            <a:r>
              <a:rPr lang="en-US" sz="2800" dirty="0"/>
              <a:t>Do the results make sense? </a:t>
            </a:r>
          </a:p>
          <a:p>
            <a:pPr fontAlgn="auto">
              <a:spcBef>
                <a:spcPts val="0"/>
              </a:spcBef>
              <a:spcAft>
                <a:spcPts val="1200"/>
              </a:spcAft>
              <a:defRPr/>
            </a:pPr>
            <a:r>
              <a:rPr lang="en-US" sz="2800" dirty="0"/>
              <a:t>Does the study report confidence intervals so you can see both the estimated values of important parameters and how uncertain the estimates are? </a:t>
            </a:r>
          </a:p>
          <a:p>
            <a:pPr fontAlgn="auto">
              <a:spcBef>
                <a:spcPts val="0"/>
              </a:spcBef>
              <a:spcAft>
                <a:spcPts val="1200"/>
              </a:spcAft>
              <a:defRPr/>
            </a:pPr>
            <a:r>
              <a:rPr lang="en-US" sz="2800" dirty="0"/>
              <a:t>Does it report </a:t>
            </a:r>
            <a:r>
              <a:rPr lang="en-US" sz="2800" i="1" dirty="0"/>
              <a:t>P</a:t>
            </a:r>
            <a:r>
              <a:rPr lang="en-US" sz="2800" dirty="0"/>
              <a:t>-values to help convince you that findings are not just good luck?</a:t>
            </a:r>
          </a:p>
        </p:txBody>
      </p:sp>
    </p:spTree>
    <p:extLst>
      <p:ext uri="{BB962C8B-B14F-4D97-AF65-F5344CB8AC3E}">
        <p14:creationId xmlns:p14="http://schemas.microsoft.com/office/powerpoint/2010/main" val="201129081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The Woes of Significance Tests 1</a:t>
            </a:r>
            <a:br>
              <a:rPr lang="en-US" sz="3600" b="1" dirty="0">
                <a:solidFill>
                  <a:schemeClr val="accent1"/>
                </a:solidFill>
              </a:rPr>
            </a:br>
            <a:endParaRPr lang="en-US" sz="3600" dirty="0"/>
          </a:p>
        </p:txBody>
      </p:sp>
      <p:sp>
        <p:nvSpPr>
          <p:cNvPr id="8" name="Rectangle 7"/>
          <p:cNvSpPr/>
          <p:nvPr/>
        </p:nvSpPr>
        <p:spPr>
          <a:xfrm>
            <a:off x="301752" y="1280160"/>
            <a:ext cx="8759952" cy="4493538"/>
          </a:xfrm>
          <a:prstGeom prst="rect">
            <a:avLst/>
          </a:prstGeom>
        </p:spPr>
        <p:txBody>
          <a:bodyPr>
            <a:spAutoFit/>
          </a:bodyPr>
          <a:lstStyle/>
          <a:p>
            <a:pPr fontAlgn="auto">
              <a:spcBef>
                <a:spcPts val="0"/>
              </a:spcBef>
              <a:spcAft>
                <a:spcPts val="0"/>
              </a:spcAft>
              <a:defRPr/>
            </a:pPr>
            <a:r>
              <a:rPr lang="en-US" sz="2600" dirty="0"/>
              <a:t>The purpose of a significance test is usually to give evidence for the presence of some effect in the population. </a:t>
            </a:r>
          </a:p>
          <a:p>
            <a:pPr fontAlgn="auto">
              <a:spcBef>
                <a:spcPts val="0"/>
              </a:spcBef>
              <a:spcAft>
                <a:spcPts val="0"/>
              </a:spcAft>
              <a:defRPr/>
            </a:pPr>
            <a:endParaRPr lang="en-US" sz="2600" dirty="0"/>
          </a:p>
          <a:p>
            <a:pPr fontAlgn="auto">
              <a:spcBef>
                <a:spcPts val="0"/>
              </a:spcBef>
              <a:spcAft>
                <a:spcPts val="0"/>
              </a:spcAft>
              <a:defRPr/>
            </a:pPr>
            <a:r>
              <a:rPr lang="en-US" sz="2600" dirty="0"/>
              <a:t>The effect might be a probability of heads different from one-half for a coin or a longer mean survival time for patients given a new cancer treatment. </a:t>
            </a:r>
          </a:p>
          <a:p>
            <a:pPr fontAlgn="auto">
              <a:spcBef>
                <a:spcPts val="0"/>
              </a:spcBef>
              <a:spcAft>
                <a:spcPts val="0"/>
              </a:spcAft>
              <a:defRPr/>
            </a:pPr>
            <a:endParaRPr lang="en-US" sz="2600" dirty="0"/>
          </a:p>
          <a:p>
            <a:pPr fontAlgn="auto">
              <a:spcBef>
                <a:spcPts val="0"/>
              </a:spcBef>
              <a:spcAft>
                <a:spcPts val="0"/>
              </a:spcAft>
              <a:defRPr/>
            </a:pPr>
            <a:r>
              <a:rPr lang="en-US" sz="2600" dirty="0"/>
              <a:t>If the effect is large, it will show up in most samples: the proportion of heads among our tosses will be far from one-half, or the patients who get the new treatment will live much longer than those in the control group. </a:t>
            </a:r>
          </a:p>
        </p:txBody>
      </p:sp>
    </p:spTree>
    <p:extLst>
      <p:ext uri="{BB962C8B-B14F-4D97-AF65-F5344CB8AC3E}">
        <p14:creationId xmlns:p14="http://schemas.microsoft.com/office/powerpoint/2010/main" val="7843907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The Woes of Significance Tests 2</a:t>
            </a:r>
            <a:br>
              <a:rPr lang="en-US" sz="3600" b="1" dirty="0">
                <a:solidFill>
                  <a:schemeClr val="accent1"/>
                </a:solidFill>
              </a:rPr>
            </a:br>
            <a:endParaRPr lang="en-US" sz="3600" dirty="0"/>
          </a:p>
        </p:txBody>
      </p:sp>
      <p:sp>
        <p:nvSpPr>
          <p:cNvPr id="8" name="Rectangle 7"/>
          <p:cNvSpPr/>
          <p:nvPr/>
        </p:nvSpPr>
        <p:spPr>
          <a:xfrm>
            <a:off x="301752" y="1280160"/>
            <a:ext cx="8759952" cy="4893647"/>
          </a:xfrm>
          <a:prstGeom prst="rect">
            <a:avLst/>
          </a:prstGeom>
        </p:spPr>
        <p:txBody>
          <a:bodyPr>
            <a:spAutoFit/>
          </a:bodyPr>
          <a:lstStyle/>
          <a:p>
            <a:pPr fontAlgn="auto">
              <a:spcBef>
                <a:spcPts val="0"/>
              </a:spcBef>
              <a:spcAft>
                <a:spcPts val="0"/>
              </a:spcAft>
              <a:defRPr/>
            </a:pPr>
            <a:r>
              <a:rPr lang="en-US" sz="2600" dirty="0"/>
              <a:t>Small effects, such as a probability of heads only slightly different from one-half, will often be hidden behind the chance variation in a sample. </a:t>
            </a:r>
          </a:p>
          <a:p>
            <a:pPr fontAlgn="auto">
              <a:spcBef>
                <a:spcPts val="0"/>
              </a:spcBef>
              <a:spcAft>
                <a:spcPts val="0"/>
              </a:spcAft>
              <a:defRPr/>
            </a:pPr>
            <a:endParaRPr lang="en-US" sz="2600" dirty="0"/>
          </a:p>
          <a:p>
            <a:pPr fontAlgn="auto">
              <a:spcBef>
                <a:spcPts val="0"/>
              </a:spcBef>
              <a:spcAft>
                <a:spcPts val="0"/>
              </a:spcAft>
              <a:defRPr/>
            </a:pPr>
            <a:r>
              <a:rPr lang="en-US" sz="2600" dirty="0"/>
              <a:t>This is as it should be: big effects are easier to detect. </a:t>
            </a:r>
          </a:p>
          <a:p>
            <a:pPr fontAlgn="auto">
              <a:spcBef>
                <a:spcPts val="0"/>
              </a:spcBef>
              <a:spcAft>
                <a:spcPts val="0"/>
              </a:spcAft>
              <a:defRPr/>
            </a:pPr>
            <a:endParaRPr lang="en-US" sz="2600" dirty="0"/>
          </a:p>
          <a:p>
            <a:pPr fontAlgn="auto">
              <a:spcBef>
                <a:spcPts val="0"/>
              </a:spcBef>
              <a:spcAft>
                <a:spcPts val="0"/>
              </a:spcAft>
              <a:defRPr/>
            </a:pPr>
            <a:r>
              <a:rPr lang="en-US" sz="2600" dirty="0"/>
              <a:t>That is, the </a:t>
            </a:r>
            <a:r>
              <a:rPr lang="en-US" sz="2600" i="1" dirty="0"/>
              <a:t>P</a:t>
            </a:r>
            <a:r>
              <a:rPr lang="en-US" sz="2600" dirty="0"/>
              <a:t>-value will usually be small when the population truth is far from the null hypothesis.</a:t>
            </a:r>
          </a:p>
          <a:p>
            <a:pPr fontAlgn="auto">
              <a:spcBef>
                <a:spcPts val="0"/>
              </a:spcBef>
              <a:spcAft>
                <a:spcPts val="0"/>
              </a:spcAft>
              <a:defRPr/>
            </a:pPr>
            <a:endParaRPr lang="en-US" sz="2600" dirty="0"/>
          </a:p>
          <a:p>
            <a:pPr fontAlgn="auto">
              <a:spcBef>
                <a:spcPts val="0"/>
              </a:spcBef>
              <a:spcAft>
                <a:spcPts val="0"/>
              </a:spcAft>
              <a:defRPr/>
            </a:pPr>
            <a:r>
              <a:rPr lang="en-US" sz="2600" dirty="0"/>
              <a:t>A test measures only the strength of evidence against the null hypothesis. It says nothing about how big or how important the effect we seek in the population really is. </a:t>
            </a:r>
          </a:p>
        </p:txBody>
      </p:sp>
    </p:spTree>
    <p:extLst>
      <p:ext uri="{BB962C8B-B14F-4D97-AF65-F5344CB8AC3E}">
        <p14:creationId xmlns:p14="http://schemas.microsoft.com/office/powerpoint/2010/main" val="59205104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Case Study: Use and Abuse of Statistical Inference 1</a:t>
            </a:r>
            <a:endParaRPr lang="en-US" sz="3600" dirty="0"/>
          </a:p>
        </p:txBody>
      </p:sp>
      <p:sp>
        <p:nvSpPr>
          <p:cNvPr id="8" name="Rectangle 7"/>
          <p:cNvSpPr/>
          <p:nvPr/>
        </p:nvSpPr>
        <p:spPr>
          <a:xfrm>
            <a:off x="301752" y="1645920"/>
            <a:ext cx="4343400" cy="4832092"/>
          </a:xfrm>
          <a:prstGeom prst="rect">
            <a:avLst/>
          </a:prstGeom>
        </p:spPr>
        <p:txBody>
          <a:bodyPr wrap="square">
            <a:spAutoFit/>
          </a:bodyPr>
          <a:lstStyle/>
          <a:p>
            <a:pPr fontAlgn="auto">
              <a:spcBef>
                <a:spcPts val="0"/>
              </a:spcBef>
              <a:spcAft>
                <a:spcPts val="0"/>
              </a:spcAft>
              <a:defRPr/>
            </a:pPr>
            <a:r>
              <a:rPr lang="en-US" sz="2800" dirty="0"/>
              <a:t>Suppose we take a look at the more than 10,000 mutual funds on sale to the investing public. </a:t>
            </a:r>
          </a:p>
          <a:p>
            <a:pPr fontAlgn="auto">
              <a:spcBef>
                <a:spcPts val="0"/>
              </a:spcBef>
              <a:spcAft>
                <a:spcPts val="0"/>
              </a:spcAft>
              <a:defRPr/>
            </a:pPr>
            <a:endParaRPr lang="en-US" sz="2800" dirty="0"/>
          </a:p>
          <a:p>
            <a:pPr fontAlgn="auto">
              <a:spcBef>
                <a:spcPts val="0"/>
              </a:spcBef>
              <a:spcAft>
                <a:spcPts val="0"/>
              </a:spcAft>
              <a:defRPr/>
            </a:pPr>
            <a:r>
              <a:rPr lang="en-US" sz="2800" dirty="0"/>
              <a:t>Any Internet investment site worth clicking on will tell you which funds produced the highest returns over the past (say) 3 years. </a:t>
            </a:r>
          </a:p>
        </p:txBody>
      </p:sp>
      <p:pic>
        <p:nvPicPr>
          <p:cNvPr id="1026" name="Picture 2" descr="Image of a stock webs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1386" y="1737360"/>
            <a:ext cx="3225700" cy="46634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The Woes of Significance Tests 3</a:t>
            </a:r>
            <a:br>
              <a:rPr lang="en-US" sz="3600" b="1" dirty="0">
                <a:solidFill>
                  <a:schemeClr val="accent1"/>
                </a:solidFill>
              </a:rPr>
            </a:br>
            <a:endParaRPr lang="en-US" sz="3600" dirty="0"/>
          </a:p>
        </p:txBody>
      </p:sp>
      <p:sp>
        <p:nvSpPr>
          <p:cNvPr id="8" name="Rectangle 7"/>
          <p:cNvSpPr/>
          <p:nvPr/>
        </p:nvSpPr>
        <p:spPr>
          <a:xfrm>
            <a:off x="301752" y="1554480"/>
            <a:ext cx="8759952" cy="4154984"/>
          </a:xfrm>
          <a:prstGeom prst="rect">
            <a:avLst/>
          </a:prstGeom>
        </p:spPr>
        <p:txBody>
          <a:bodyPr>
            <a:spAutoFit/>
          </a:bodyPr>
          <a:lstStyle/>
          <a:p>
            <a:pPr fontAlgn="auto">
              <a:spcBef>
                <a:spcPts val="0"/>
              </a:spcBef>
              <a:spcAft>
                <a:spcPts val="0"/>
              </a:spcAft>
              <a:defRPr/>
            </a:pPr>
            <a:r>
              <a:rPr lang="en-US" sz="2400" dirty="0"/>
              <a:t>Pay particular attention to the size of the sample when you read the result of a significance test. Here’s why: </a:t>
            </a:r>
          </a:p>
          <a:p>
            <a:pPr fontAlgn="auto">
              <a:spcBef>
                <a:spcPts val="0"/>
              </a:spcBef>
              <a:spcAft>
                <a:spcPts val="0"/>
              </a:spcAft>
              <a:defRPr/>
            </a:pPr>
            <a:endParaRPr lang="en-US" sz="2400" dirty="0"/>
          </a:p>
          <a:p>
            <a:pPr marL="463550" indent="-463550" fontAlgn="auto">
              <a:spcBef>
                <a:spcPts val="0"/>
              </a:spcBef>
              <a:spcAft>
                <a:spcPts val="0"/>
              </a:spcAft>
              <a:defRPr/>
            </a:pPr>
            <a:r>
              <a:rPr lang="en-US" sz="2400" dirty="0"/>
              <a:t>• 	Larger samples make tests of significance more sensitive. If we toss a coin hundreds of thousands of times, a test of H</a:t>
            </a:r>
            <a:r>
              <a:rPr lang="en-US" sz="2400" baseline="-25000" dirty="0"/>
              <a:t>0</a:t>
            </a:r>
            <a:r>
              <a:rPr lang="en-US" sz="2400" dirty="0"/>
              <a:t>: </a:t>
            </a:r>
            <a:r>
              <a:rPr lang="en-US" sz="2400" i="1" dirty="0"/>
              <a:t>p</a:t>
            </a:r>
            <a:r>
              <a:rPr lang="en-US" sz="2400" dirty="0"/>
              <a:t> = 0.5 will often give a very low </a:t>
            </a:r>
            <a:r>
              <a:rPr lang="en-US" sz="2400" i="1" dirty="0"/>
              <a:t>P</a:t>
            </a:r>
            <a:r>
              <a:rPr lang="en-US" sz="2400" dirty="0"/>
              <a:t>-value when the truth for this coin is </a:t>
            </a:r>
            <a:r>
              <a:rPr lang="en-US" sz="2400" i="1" dirty="0"/>
              <a:t>p</a:t>
            </a:r>
            <a:r>
              <a:rPr lang="en-US" sz="2400" dirty="0"/>
              <a:t> = 0.502. The test is right—it found good evidence that p really is not exactly equal to 0.5—but it has picked up a difference so small that it is of no practical interest. </a:t>
            </a:r>
            <a:r>
              <a:rPr lang="en-US" sz="2400" b="1" dirty="0"/>
              <a:t>A finding can be statistically significant without being practically important.</a:t>
            </a:r>
          </a:p>
        </p:txBody>
      </p:sp>
    </p:spTree>
    <p:extLst>
      <p:ext uri="{BB962C8B-B14F-4D97-AF65-F5344CB8AC3E}">
        <p14:creationId xmlns:p14="http://schemas.microsoft.com/office/powerpoint/2010/main" val="305013022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The Woes of Significance Tests 4</a:t>
            </a:r>
            <a:br>
              <a:rPr lang="en-US" sz="3600" b="1" dirty="0">
                <a:solidFill>
                  <a:schemeClr val="accent1"/>
                </a:solidFill>
              </a:rPr>
            </a:br>
            <a:endParaRPr lang="en-US" sz="3600" dirty="0"/>
          </a:p>
        </p:txBody>
      </p:sp>
      <p:sp>
        <p:nvSpPr>
          <p:cNvPr id="8" name="Rectangle 7"/>
          <p:cNvSpPr/>
          <p:nvPr/>
        </p:nvSpPr>
        <p:spPr>
          <a:xfrm>
            <a:off x="301752" y="1645920"/>
            <a:ext cx="8759952" cy="4154984"/>
          </a:xfrm>
          <a:prstGeom prst="rect">
            <a:avLst/>
          </a:prstGeom>
        </p:spPr>
        <p:txBody>
          <a:bodyPr>
            <a:spAutoFit/>
          </a:bodyPr>
          <a:lstStyle/>
          <a:p>
            <a:pPr marL="463550" indent="-463550" fontAlgn="auto">
              <a:spcBef>
                <a:spcPts val="0"/>
              </a:spcBef>
              <a:spcAft>
                <a:spcPts val="0"/>
              </a:spcAft>
              <a:defRPr/>
            </a:pPr>
            <a:r>
              <a:rPr lang="en-US" sz="2400" dirty="0"/>
              <a:t>• 	On the other hand, tests of significance based on small samples are often not sensitive. If you toss a coin only 10 times, a test of H</a:t>
            </a:r>
            <a:r>
              <a:rPr lang="en-US" sz="2400" baseline="-25000" dirty="0"/>
              <a:t>0</a:t>
            </a:r>
            <a:r>
              <a:rPr lang="en-US" sz="2400" dirty="0"/>
              <a:t>: </a:t>
            </a:r>
            <a:r>
              <a:rPr lang="en-US" sz="2400" i="1" dirty="0"/>
              <a:t>p</a:t>
            </a:r>
            <a:r>
              <a:rPr lang="en-US" sz="2400" dirty="0"/>
              <a:t> = 0.5 will often give a large </a:t>
            </a:r>
            <a:r>
              <a:rPr lang="en-US" sz="2400" i="1" dirty="0"/>
              <a:t>P</a:t>
            </a:r>
            <a:r>
              <a:rPr lang="en-US" sz="2400" dirty="0"/>
              <a:t>-value even if the truth for this coin is </a:t>
            </a:r>
            <a:r>
              <a:rPr lang="en-US" sz="2400" i="1" dirty="0"/>
              <a:t>p</a:t>
            </a:r>
            <a:r>
              <a:rPr lang="en-US" sz="2400" dirty="0"/>
              <a:t> = 0.7. Again, the test is right—10 tosses are not enough to give good evidence against the null hypothesis. Lack of significance does not mean that there is no effect, only that we do not have good evidence for an effect. Small samples often miss important effects that are really present in the population. As the cosmologist Martin Rees said, “Absence of evidence is not evidence of absence.”</a:t>
            </a:r>
            <a:endParaRPr lang="en-US" sz="2400" b="1" dirty="0"/>
          </a:p>
        </p:txBody>
      </p:sp>
    </p:spTree>
    <p:extLst>
      <p:ext uri="{BB962C8B-B14F-4D97-AF65-F5344CB8AC3E}">
        <p14:creationId xmlns:p14="http://schemas.microsoft.com/office/powerpoint/2010/main" val="371102624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Antidepressants versus a Placebo</a:t>
            </a:r>
            <a:endParaRPr lang="en-US" sz="3600" dirty="0"/>
          </a:p>
        </p:txBody>
      </p:sp>
      <p:sp>
        <p:nvSpPr>
          <p:cNvPr id="8" name="Rectangle 7"/>
          <p:cNvSpPr/>
          <p:nvPr/>
        </p:nvSpPr>
        <p:spPr>
          <a:xfrm>
            <a:off x="301752" y="1645920"/>
            <a:ext cx="8759952" cy="3785652"/>
          </a:xfrm>
          <a:prstGeom prst="rect">
            <a:avLst/>
          </a:prstGeom>
        </p:spPr>
        <p:txBody>
          <a:bodyPr>
            <a:spAutoFit/>
          </a:bodyPr>
          <a:lstStyle/>
          <a:p>
            <a:pPr fontAlgn="auto">
              <a:spcBef>
                <a:spcPts val="0"/>
              </a:spcBef>
              <a:spcAft>
                <a:spcPts val="0"/>
              </a:spcAft>
              <a:defRPr/>
            </a:pPr>
            <a:r>
              <a:rPr lang="en-US" sz="2400" dirty="0"/>
              <a:t>Through a Freedom of Information Act request, two psychologists obtained 47 studies used by the Food and Drug Administration for approval of the six antidepressants prescribed most widely between 1987 and 1999. Overall, the psychologists found that there was a statistically significant difference in the effects of antidepressants compared with a placebo, with antidepressants being more effective. However, the psychologists went on to report that antidepressant pills worked 18% better than placebos, a statistically significant difference, “but not meaningful for people in clinical settings.’’</a:t>
            </a:r>
            <a:endParaRPr lang="en-US" sz="2400" b="1" dirty="0"/>
          </a:p>
        </p:txBody>
      </p:sp>
    </p:spTree>
    <p:extLst>
      <p:ext uri="{BB962C8B-B14F-4D97-AF65-F5344CB8AC3E}">
        <p14:creationId xmlns:p14="http://schemas.microsoft.com/office/powerpoint/2010/main" val="112959354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The Woes of Significance Tests 5</a:t>
            </a:r>
            <a:br>
              <a:rPr lang="en-US" sz="3600" b="1" dirty="0">
                <a:solidFill>
                  <a:schemeClr val="accent1"/>
                </a:solidFill>
              </a:rPr>
            </a:br>
            <a:endParaRPr lang="en-US" sz="3600" dirty="0"/>
          </a:p>
        </p:txBody>
      </p:sp>
      <p:sp>
        <p:nvSpPr>
          <p:cNvPr id="8" name="Rectangle 7"/>
          <p:cNvSpPr/>
          <p:nvPr/>
        </p:nvSpPr>
        <p:spPr>
          <a:xfrm>
            <a:off x="301752" y="1097280"/>
            <a:ext cx="8759952" cy="5262979"/>
          </a:xfrm>
          <a:prstGeom prst="rect">
            <a:avLst/>
          </a:prstGeom>
        </p:spPr>
        <p:txBody>
          <a:bodyPr>
            <a:spAutoFit/>
          </a:bodyPr>
          <a:lstStyle/>
          <a:p>
            <a:pPr fontAlgn="auto">
              <a:spcBef>
                <a:spcPts val="0"/>
              </a:spcBef>
              <a:spcAft>
                <a:spcPts val="0"/>
              </a:spcAft>
              <a:defRPr/>
            </a:pPr>
            <a:r>
              <a:rPr lang="en-US" sz="2800" dirty="0"/>
              <a:t>Whatever the truth about the population, whether </a:t>
            </a:r>
            <a:r>
              <a:rPr lang="en-US" sz="2800" i="1" dirty="0"/>
              <a:t>p</a:t>
            </a:r>
            <a:r>
              <a:rPr lang="en-US" sz="2800" dirty="0"/>
              <a:t> = 0.7 or </a:t>
            </a:r>
            <a:r>
              <a:rPr lang="en-US" sz="2800" i="1" dirty="0"/>
              <a:t>p</a:t>
            </a:r>
            <a:r>
              <a:rPr lang="en-US" sz="2800" dirty="0"/>
              <a:t> = 0.502, more observations allow us to estimate </a:t>
            </a:r>
            <a:r>
              <a:rPr lang="en-US" sz="2800" i="1" dirty="0"/>
              <a:t>p</a:t>
            </a:r>
            <a:r>
              <a:rPr lang="en-US" sz="2800" dirty="0"/>
              <a:t> more closely. </a:t>
            </a:r>
          </a:p>
          <a:p>
            <a:pPr fontAlgn="auto">
              <a:spcBef>
                <a:spcPts val="0"/>
              </a:spcBef>
              <a:spcAft>
                <a:spcPts val="0"/>
              </a:spcAft>
              <a:defRPr/>
            </a:pPr>
            <a:endParaRPr lang="en-US" sz="2800" dirty="0"/>
          </a:p>
          <a:p>
            <a:pPr fontAlgn="auto">
              <a:spcBef>
                <a:spcPts val="0"/>
              </a:spcBef>
              <a:spcAft>
                <a:spcPts val="0"/>
              </a:spcAft>
              <a:defRPr/>
            </a:pPr>
            <a:r>
              <a:rPr lang="en-US" sz="2800" dirty="0"/>
              <a:t>If </a:t>
            </a:r>
            <a:r>
              <a:rPr lang="en-US" sz="2800" i="1" dirty="0"/>
              <a:t>p</a:t>
            </a:r>
            <a:r>
              <a:rPr lang="en-US" sz="2800" dirty="0"/>
              <a:t> is not 0.5, more observations will give more evidence of this, that is, a smaller </a:t>
            </a:r>
            <a:r>
              <a:rPr lang="en-US" sz="2800" i="1" dirty="0"/>
              <a:t>P</a:t>
            </a:r>
            <a:r>
              <a:rPr lang="en-US" sz="2800" dirty="0"/>
              <a:t>-value. </a:t>
            </a:r>
          </a:p>
          <a:p>
            <a:pPr fontAlgn="auto">
              <a:spcBef>
                <a:spcPts val="0"/>
              </a:spcBef>
              <a:spcAft>
                <a:spcPts val="0"/>
              </a:spcAft>
              <a:defRPr/>
            </a:pPr>
            <a:endParaRPr lang="en-US" sz="2800" dirty="0"/>
          </a:p>
          <a:p>
            <a:pPr fontAlgn="auto">
              <a:spcBef>
                <a:spcPts val="0"/>
              </a:spcBef>
              <a:spcAft>
                <a:spcPts val="0"/>
              </a:spcAft>
              <a:defRPr/>
            </a:pPr>
            <a:r>
              <a:rPr lang="en-US" sz="2800" dirty="0"/>
              <a:t>Because statistical significance depends strongly on the sample size as well as on the truth about the population, statistical significance tells us nothing about how large or how practically important an effect is. </a:t>
            </a:r>
            <a:endParaRPr lang="en-US" sz="2800" b="1" dirty="0"/>
          </a:p>
        </p:txBody>
      </p:sp>
    </p:spTree>
    <p:extLst>
      <p:ext uri="{BB962C8B-B14F-4D97-AF65-F5344CB8AC3E}">
        <p14:creationId xmlns:p14="http://schemas.microsoft.com/office/powerpoint/2010/main" val="280388461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The Woes of Significance Tests 6</a:t>
            </a:r>
            <a:br>
              <a:rPr lang="en-US" sz="3600" b="1" dirty="0">
                <a:solidFill>
                  <a:schemeClr val="accent1"/>
                </a:solidFill>
              </a:rPr>
            </a:br>
            <a:endParaRPr lang="en-US" sz="3600" dirty="0"/>
          </a:p>
        </p:txBody>
      </p:sp>
      <p:sp>
        <p:nvSpPr>
          <p:cNvPr id="8" name="Rectangle 7"/>
          <p:cNvSpPr/>
          <p:nvPr/>
        </p:nvSpPr>
        <p:spPr>
          <a:xfrm>
            <a:off x="301752" y="1737360"/>
            <a:ext cx="8759952" cy="2677656"/>
          </a:xfrm>
          <a:prstGeom prst="rect">
            <a:avLst/>
          </a:prstGeom>
        </p:spPr>
        <p:txBody>
          <a:bodyPr>
            <a:spAutoFit/>
          </a:bodyPr>
          <a:lstStyle/>
          <a:p>
            <a:pPr fontAlgn="auto">
              <a:spcBef>
                <a:spcPts val="0"/>
              </a:spcBef>
              <a:spcAft>
                <a:spcPts val="0"/>
              </a:spcAft>
              <a:defRPr/>
            </a:pPr>
            <a:r>
              <a:rPr lang="en-US" sz="2800" dirty="0"/>
              <a:t>Large effects (such as </a:t>
            </a:r>
            <a:r>
              <a:rPr lang="en-US" sz="2800" i="1" dirty="0"/>
              <a:t>p</a:t>
            </a:r>
            <a:r>
              <a:rPr lang="en-US" sz="2800" dirty="0"/>
              <a:t> = 0.7 when the null hypothesis is </a:t>
            </a:r>
            <a:r>
              <a:rPr lang="en-US" sz="2800" i="1" dirty="0"/>
              <a:t>p</a:t>
            </a:r>
            <a:r>
              <a:rPr lang="en-US" sz="2800" dirty="0"/>
              <a:t> = 0.5) often give data that are insignificant if we take only a small sample. </a:t>
            </a:r>
          </a:p>
          <a:p>
            <a:pPr fontAlgn="auto">
              <a:spcBef>
                <a:spcPts val="0"/>
              </a:spcBef>
              <a:spcAft>
                <a:spcPts val="0"/>
              </a:spcAft>
              <a:defRPr/>
            </a:pPr>
            <a:endParaRPr lang="en-US" sz="2800" dirty="0"/>
          </a:p>
          <a:p>
            <a:pPr fontAlgn="auto">
              <a:spcBef>
                <a:spcPts val="0"/>
              </a:spcBef>
              <a:spcAft>
                <a:spcPts val="0"/>
              </a:spcAft>
              <a:defRPr/>
            </a:pPr>
            <a:r>
              <a:rPr lang="en-US" sz="2800" dirty="0"/>
              <a:t>Small effects (such as </a:t>
            </a:r>
            <a:r>
              <a:rPr lang="en-US" sz="2800" i="1" dirty="0"/>
              <a:t>p</a:t>
            </a:r>
            <a:r>
              <a:rPr lang="en-US" sz="2800" dirty="0"/>
              <a:t> = 0.502) often give data that are highly significant if we take a large enough sample. </a:t>
            </a:r>
            <a:endParaRPr lang="en-US" sz="2800" b="1" dirty="0"/>
          </a:p>
        </p:txBody>
      </p:sp>
    </p:spTree>
    <p:extLst>
      <p:ext uri="{BB962C8B-B14F-4D97-AF65-F5344CB8AC3E}">
        <p14:creationId xmlns:p14="http://schemas.microsoft.com/office/powerpoint/2010/main" val="142980354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The Woes of Significance Tests 7</a:t>
            </a:r>
            <a:br>
              <a:rPr lang="en-US" sz="3600" b="1" dirty="0">
                <a:solidFill>
                  <a:schemeClr val="accent1"/>
                </a:solidFill>
              </a:rPr>
            </a:br>
            <a:endParaRPr lang="en-US" sz="3600" dirty="0"/>
          </a:p>
        </p:txBody>
      </p:sp>
      <p:sp>
        <p:nvSpPr>
          <p:cNvPr id="8" name="Rectangle 7"/>
          <p:cNvSpPr/>
          <p:nvPr/>
        </p:nvSpPr>
        <p:spPr>
          <a:xfrm>
            <a:off x="301752" y="1463040"/>
            <a:ext cx="8759952" cy="4401205"/>
          </a:xfrm>
          <a:prstGeom prst="rect">
            <a:avLst/>
          </a:prstGeom>
        </p:spPr>
        <p:txBody>
          <a:bodyPr>
            <a:spAutoFit/>
          </a:bodyPr>
          <a:lstStyle/>
          <a:p>
            <a:pPr fontAlgn="auto">
              <a:spcBef>
                <a:spcPts val="0"/>
              </a:spcBef>
              <a:spcAft>
                <a:spcPts val="0"/>
              </a:spcAft>
              <a:defRPr/>
            </a:pPr>
            <a:r>
              <a:rPr lang="en-US" sz="2800" b="1" dirty="0"/>
              <a:t>Beware the naked </a:t>
            </a:r>
            <a:r>
              <a:rPr lang="en-US" sz="2800" b="1" i="1" dirty="0"/>
              <a:t>P</a:t>
            </a:r>
            <a:r>
              <a:rPr lang="en-US" sz="2800" b="1" dirty="0"/>
              <a:t>-value</a:t>
            </a:r>
          </a:p>
          <a:p>
            <a:pPr fontAlgn="auto">
              <a:spcBef>
                <a:spcPts val="0"/>
              </a:spcBef>
              <a:spcAft>
                <a:spcPts val="0"/>
              </a:spcAft>
              <a:defRPr/>
            </a:pPr>
            <a:endParaRPr lang="en-US" sz="2800" dirty="0"/>
          </a:p>
          <a:p>
            <a:pPr fontAlgn="auto">
              <a:spcBef>
                <a:spcPts val="0"/>
              </a:spcBef>
              <a:spcAft>
                <a:spcPts val="0"/>
              </a:spcAft>
              <a:defRPr/>
            </a:pPr>
            <a:r>
              <a:rPr lang="en-US" sz="2800" dirty="0"/>
              <a:t>The </a:t>
            </a:r>
            <a:r>
              <a:rPr lang="en-US" sz="2800" i="1" dirty="0"/>
              <a:t>P</a:t>
            </a:r>
            <a:r>
              <a:rPr lang="en-US" sz="2800" dirty="0"/>
              <a:t>-value of a significance test depends strongly on the size of the sample, as well as on the truth about the population. </a:t>
            </a:r>
          </a:p>
          <a:p>
            <a:pPr fontAlgn="auto">
              <a:spcBef>
                <a:spcPts val="0"/>
              </a:spcBef>
              <a:spcAft>
                <a:spcPts val="0"/>
              </a:spcAft>
              <a:defRPr/>
            </a:pPr>
            <a:endParaRPr lang="en-US" sz="2800" dirty="0"/>
          </a:p>
          <a:p>
            <a:pPr fontAlgn="auto">
              <a:spcBef>
                <a:spcPts val="0"/>
              </a:spcBef>
              <a:spcAft>
                <a:spcPts val="0"/>
              </a:spcAft>
              <a:defRPr/>
            </a:pPr>
            <a:r>
              <a:rPr lang="en-US" sz="2800" dirty="0"/>
              <a:t>It is bad practice to report a naked </a:t>
            </a:r>
            <a:r>
              <a:rPr lang="en-US" sz="2800" i="1" dirty="0"/>
              <a:t>P</a:t>
            </a:r>
            <a:r>
              <a:rPr lang="en-US" sz="2800" dirty="0"/>
              <a:t>-value (a </a:t>
            </a:r>
            <a:r>
              <a:rPr lang="en-US" sz="2800" i="1" dirty="0"/>
              <a:t>P</a:t>
            </a:r>
            <a:r>
              <a:rPr lang="en-US" sz="2800" dirty="0"/>
              <a:t>-value by itself) without also giving the sample size and a statistic or statistics that describe the sample outcome.</a:t>
            </a:r>
            <a:endParaRPr lang="en-US" sz="2800" b="1" dirty="0"/>
          </a:p>
        </p:txBody>
      </p:sp>
    </p:spTree>
    <p:extLst>
      <p:ext uri="{BB962C8B-B14F-4D97-AF65-F5344CB8AC3E}">
        <p14:creationId xmlns:p14="http://schemas.microsoft.com/office/powerpoint/2010/main" val="37947708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The Advantages of Confidence Intervals 1</a:t>
            </a:r>
            <a:endParaRPr lang="en-US" sz="3600" dirty="0"/>
          </a:p>
        </p:txBody>
      </p:sp>
      <p:sp>
        <p:nvSpPr>
          <p:cNvPr id="8" name="Rectangle 7"/>
          <p:cNvSpPr/>
          <p:nvPr/>
        </p:nvSpPr>
        <p:spPr>
          <a:xfrm>
            <a:off x="301752" y="1737360"/>
            <a:ext cx="8759952" cy="4401205"/>
          </a:xfrm>
          <a:prstGeom prst="rect">
            <a:avLst/>
          </a:prstGeom>
        </p:spPr>
        <p:txBody>
          <a:bodyPr>
            <a:spAutoFit/>
          </a:bodyPr>
          <a:lstStyle/>
          <a:p>
            <a:pPr fontAlgn="auto">
              <a:spcBef>
                <a:spcPts val="0"/>
              </a:spcBef>
              <a:spcAft>
                <a:spcPts val="0"/>
              </a:spcAft>
              <a:defRPr/>
            </a:pPr>
            <a:r>
              <a:rPr lang="en-US" sz="2800" b="1" dirty="0"/>
              <a:t>Give a confidence interval</a:t>
            </a:r>
            <a:r>
              <a:rPr lang="en-US" sz="2800" dirty="0"/>
              <a:t> </a:t>
            </a:r>
          </a:p>
          <a:p>
            <a:pPr fontAlgn="auto">
              <a:spcBef>
                <a:spcPts val="0"/>
              </a:spcBef>
              <a:spcAft>
                <a:spcPts val="0"/>
              </a:spcAft>
              <a:defRPr/>
            </a:pPr>
            <a:endParaRPr lang="en-US" sz="2800" dirty="0"/>
          </a:p>
          <a:p>
            <a:pPr fontAlgn="auto">
              <a:spcBef>
                <a:spcPts val="0"/>
              </a:spcBef>
              <a:spcAft>
                <a:spcPts val="0"/>
              </a:spcAft>
              <a:defRPr/>
            </a:pPr>
            <a:r>
              <a:rPr lang="en-US" sz="2800" dirty="0"/>
              <a:t>Confidence intervals are more informative than significance tests because they actually estimate a population parameter. </a:t>
            </a:r>
          </a:p>
          <a:p>
            <a:pPr fontAlgn="auto">
              <a:spcBef>
                <a:spcPts val="0"/>
              </a:spcBef>
              <a:spcAft>
                <a:spcPts val="0"/>
              </a:spcAft>
              <a:defRPr/>
            </a:pPr>
            <a:endParaRPr lang="en-US" sz="2800" dirty="0"/>
          </a:p>
          <a:p>
            <a:pPr fontAlgn="auto">
              <a:spcBef>
                <a:spcPts val="0"/>
              </a:spcBef>
              <a:spcAft>
                <a:spcPts val="0"/>
              </a:spcAft>
              <a:defRPr/>
            </a:pPr>
            <a:r>
              <a:rPr lang="en-US" sz="2800" dirty="0"/>
              <a:t>They are also easier to interpret. </a:t>
            </a:r>
          </a:p>
          <a:p>
            <a:pPr fontAlgn="auto">
              <a:spcBef>
                <a:spcPts val="0"/>
              </a:spcBef>
              <a:spcAft>
                <a:spcPts val="0"/>
              </a:spcAft>
              <a:defRPr/>
            </a:pPr>
            <a:endParaRPr lang="en-US" sz="2800" dirty="0"/>
          </a:p>
          <a:p>
            <a:pPr fontAlgn="auto">
              <a:spcBef>
                <a:spcPts val="0"/>
              </a:spcBef>
              <a:spcAft>
                <a:spcPts val="0"/>
              </a:spcAft>
              <a:defRPr/>
            </a:pPr>
            <a:r>
              <a:rPr lang="en-US" sz="2800" dirty="0"/>
              <a:t>It is good practice to give confidence intervals whenever possible.</a:t>
            </a:r>
            <a:endParaRPr lang="en-US" sz="2800" b="1" dirty="0"/>
          </a:p>
        </p:txBody>
      </p:sp>
    </p:spTree>
    <p:extLst>
      <p:ext uri="{BB962C8B-B14F-4D97-AF65-F5344CB8AC3E}">
        <p14:creationId xmlns:p14="http://schemas.microsoft.com/office/powerpoint/2010/main" val="118241742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Significance at the 5% Level Isn’t Magical 1</a:t>
            </a:r>
            <a:endParaRPr lang="en-US" sz="3600" dirty="0"/>
          </a:p>
        </p:txBody>
      </p:sp>
      <p:sp>
        <p:nvSpPr>
          <p:cNvPr id="8" name="Rectangle 7"/>
          <p:cNvSpPr/>
          <p:nvPr/>
        </p:nvSpPr>
        <p:spPr>
          <a:xfrm>
            <a:off x="301752" y="2011680"/>
            <a:ext cx="8759952" cy="3108543"/>
          </a:xfrm>
          <a:prstGeom prst="rect">
            <a:avLst/>
          </a:prstGeom>
        </p:spPr>
        <p:txBody>
          <a:bodyPr>
            <a:spAutoFit/>
          </a:bodyPr>
          <a:lstStyle/>
          <a:p>
            <a:pPr fontAlgn="auto">
              <a:spcBef>
                <a:spcPts val="0"/>
              </a:spcBef>
              <a:spcAft>
                <a:spcPts val="0"/>
              </a:spcAft>
              <a:defRPr/>
            </a:pPr>
            <a:r>
              <a:rPr lang="en-US" sz="2800" dirty="0"/>
              <a:t>The </a:t>
            </a:r>
            <a:r>
              <a:rPr lang="en-US" sz="2800" i="1" dirty="0"/>
              <a:t>P</a:t>
            </a:r>
            <a:r>
              <a:rPr lang="en-US" sz="2800" dirty="0"/>
              <a:t>-value of a test of significance describes the degree of evidence provided by the sample against the null hypothesis.</a:t>
            </a:r>
          </a:p>
          <a:p>
            <a:pPr fontAlgn="auto">
              <a:spcBef>
                <a:spcPts val="0"/>
              </a:spcBef>
              <a:spcAft>
                <a:spcPts val="0"/>
              </a:spcAft>
              <a:defRPr/>
            </a:pPr>
            <a:endParaRPr lang="en-US" sz="2800" dirty="0"/>
          </a:p>
          <a:p>
            <a:pPr fontAlgn="auto">
              <a:spcBef>
                <a:spcPts val="0"/>
              </a:spcBef>
              <a:spcAft>
                <a:spcPts val="0"/>
              </a:spcAft>
              <a:defRPr/>
            </a:pPr>
            <a:r>
              <a:rPr lang="en-US" sz="2800" dirty="0"/>
              <a:t>How small a </a:t>
            </a:r>
            <a:r>
              <a:rPr lang="en-US" sz="2800" i="1" dirty="0"/>
              <a:t>P</a:t>
            </a:r>
            <a:r>
              <a:rPr lang="en-US" sz="2800" dirty="0"/>
              <a:t>-value is convincing evidence against the null hypothesis? </a:t>
            </a:r>
          </a:p>
          <a:p>
            <a:pPr fontAlgn="auto">
              <a:spcBef>
                <a:spcPts val="0"/>
              </a:spcBef>
              <a:spcAft>
                <a:spcPts val="0"/>
              </a:spcAft>
              <a:defRPr/>
            </a:pPr>
            <a:endParaRPr lang="en-US" sz="2800" dirty="0"/>
          </a:p>
        </p:txBody>
      </p:sp>
    </p:spTree>
    <p:extLst>
      <p:ext uri="{BB962C8B-B14F-4D97-AF65-F5344CB8AC3E}">
        <p14:creationId xmlns:p14="http://schemas.microsoft.com/office/powerpoint/2010/main" val="234101281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Significance at the 5% Level Isn’t Magical 2</a:t>
            </a:r>
            <a:endParaRPr lang="en-US" sz="3600" dirty="0"/>
          </a:p>
        </p:txBody>
      </p:sp>
      <p:sp>
        <p:nvSpPr>
          <p:cNvPr id="8" name="Rectangle 7"/>
          <p:cNvSpPr/>
          <p:nvPr/>
        </p:nvSpPr>
        <p:spPr>
          <a:xfrm>
            <a:off x="301752" y="1554480"/>
            <a:ext cx="8759952" cy="4785926"/>
          </a:xfrm>
          <a:prstGeom prst="rect">
            <a:avLst/>
          </a:prstGeom>
        </p:spPr>
        <p:txBody>
          <a:bodyPr>
            <a:spAutoFit/>
          </a:bodyPr>
          <a:lstStyle/>
          <a:p>
            <a:pPr fontAlgn="auto">
              <a:spcBef>
                <a:spcPts val="0"/>
              </a:spcBef>
              <a:spcAft>
                <a:spcPts val="1200"/>
              </a:spcAft>
              <a:defRPr/>
            </a:pPr>
            <a:r>
              <a:rPr lang="en-US" sz="2800" dirty="0"/>
              <a:t>This depends mainly on two circumstances: </a:t>
            </a:r>
          </a:p>
          <a:p>
            <a:pPr marL="463550" indent="-463550" fontAlgn="auto">
              <a:spcBef>
                <a:spcPts val="0"/>
              </a:spcBef>
              <a:spcAft>
                <a:spcPts val="1800"/>
              </a:spcAft>
              <a:defRPr/>
            </a:pPr>
            <a:r>
              <a:rPr lang="en-US" sz="2800" dirty="0"/>
              <a:t>• 	How plausible is H</a:t>
            </a:r>
            <a:r>
              <a:rPr lang="en-US" sz="2800" baseline="-25000" dirty="0"/>
              <a:t>0</a:t>
            </a:r>
            <a:r>
              <a:rPr lang="en-US" sz="2800" dirty="0"/>
              <a:t>? If H</a:t>
            </a:r>
            <a:r>
              <a:rPr lang="en-US" sz="2800" baseline="-25000" dirty="0"/>
              <a:t>0</a:t>
            </a:r>
            <a:r>
              <a:rPr lang="en-US" sz="2800" dirty="0"/>
              <a:t> represents an assumption that the people you must convince have believed for years, strong evidence (small </a:t>
            </a:r>
            <a:r>
              <a:rPr lang="en-US" sz="2800" i="1" dirty="0"/>
              <a:t>P</a:t>
            </a:r>
            <a:r>
              <a:rPr lang="en-US" sz="2800" dirty="0"/>
              <a:t>) will be needed to persuade them. </a:t>
            </a:r>
          </a:p>
          <a:p>
            <a:pPr marL="463550" indent="-463550" fontAlgn="auto">
              <a:spcBef>
                <a:spcPts val="0"/>
              </a:spcBef>
              <a:spcAft>
                <a:spcPts val="0"/>
              </a:spcAft>
              <a:defRPr/>
            </a:pPr>
            <a:r>
              <a:rPr lang="en-US" sz="2800" dirty="0"/>
              <a:t>• 	What are the consequences of rejecting H</a:t>
            </a:r>
            <a:r>
              <a:rPr lang="en-US" sz="2800" baseline="-25000" dirty="0"/>
              <a:t>0</a:t>
            </a:r>
            <a:r>
              <a:rPr lang="en-US" sz="2800" dirty="0"/>
              <a:t>? If rejecting H</a:t>
            </a:r>
            <a:r>
              <a:rPr lang="en-US" sz="2800" baseline="-25000" dirty="0"/>
              <a:t>0</a:t>
            </a:r>
            <a:r>
              <a:rPr lang="en-US" sz="2800" dirty="0"/>
              <a:t> in favor of H</a:t>
            </a:r>
            <a:r>
              <a:rPr lang="en-US" sz="2800" baseline="-25000" dirty="0"/>
              <a:t>a</a:t>
            </a:r>
            <a:r>
              <a:rPr lang="en-US" sz="2800" dirty="0"/>
              <a:t> means making an expensive changeover from one type of product packaging to another, you need strong evidence that the new packaging will boost sales.</a:t>
            </a:r>
            <a:endParaRPr lang="en-US" sz="2800" b="1" dirty="0"/>
          </a:p>
        </p:txBody>
      </p:sp>
    </p:spTree>
    <p:extLst>
      <p:ext uri="{BB962C8B-B14F-4D97-AF65-F5344CB8AC3E}">
        <p14:creationId xmlns:p14="http://schemas.microsoft.com/office/powerpoint/2010/main" val="77896698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Significance at the 5% Level Isn’t Magical 3</a:t>
            </a:r>
            <a:endParaRPr lang="en-US" sz="3600" dirty="0"/>
          </a:p>
        </p:txBody>
      </p:sp>
      <p:sp>
        <p:nvSpPr>
          <p:cNvPr id="8" name="Rectangle 7"/>
          <p:cNvSpPr/>
          <p:nvPr/>
        </p:nvSpPr>
        <p:spPr>
          <a:xfrm>
            <a:off x="301752" y="1554480"/>
            <a:ext cx="8759952" cy="4893647"/>
          </a:xfrm>
          <a:prstGeom prst="rect">
            <a:avLst/>
          </a:prstGeom>
        </p:spPr>
        <p:txBody>
          <a:bodyPr>
            <a:spAutoFit/>
          </a:bodyPr>
          <a:lstStyle/>
          <a:p>
            <a:pPr fontAlgn="auto">
              <a:spcBef>
                <a:spcPts val="0"/>
              </a:spcBef>
              <a:spcAft>
                <a:spcPts val="0"/>
              </a:spcAft>
              <a:defRPr/>
            </a:pPr>
            <a:r>
              <a:rPr lang="en-US" sz="2600" dirty="0"/>
              <a:t>Different people will often insist on different levels of significance. </a:t>
            </a:r>
          </a:p>
          <a:p>
            <a:pPr fontAlgn="auto">
              <a:spcBef>
                <a:spcPts val="0"/>
              </a:spcBef>
              <a:spcAft>
                <a:spcPts val="0"/>
              </a:spcAft>
              <a:defRPr/>
            </a:pPr>
            <a:endParaRPr lang="en-US" sz="2600" dirty="0"/>
          </a:p>
          <a:p>
            <a:pPr fontAlgn="auto">
              <a:spcBef>
                <a:spcPts val="0"/>
              </a:spcBef>
              <a:spcAft>
                <a:spcPts val="0"/>
              </a:spcAft>
              <a:defRPr/>
            </a:pPr>
            <a:r>
              <a:rPr lang="en-US" sz="2600" dirty="0"/>
              <a:t>Giving the </a:t>
            </a:r>
            <a:r>
              <a:rPr lang="en-US" sz="2600" i="1" dirty="0"/>
              <a:t>P</a:t>
            </a:r>
            <a:r>
              <a:rPr lang="en-US" sz="2600" dirty="0"/>
              <a:t>-value allows each of us to decide individually if the evidence is sufficiently strong. </a:t>
            </a:r>
          </a:p>
          <a:p>
            <a:pPr fontAlgn="auto">
              <a:spcBef>
                <a:spcPts val="0"/>
              </a:spcBef>
              <a:spcAft>
                <a:spcPts val="0"/>
              </a:spcAft>
              <a:defRPr/>
            </a:pPr>
            <a:endParaRPr lang="en-US" sz="2600" dirty="0"/>
          </a:p>
          <a:p>
            <a:pPr fontAlgn="auto">
              <a:spcBef>
                <a:spcPts val="0"/>
              </a:spcBef>
              <a:spcAft>
                <a:spcPts val="0"/>
              </a:spcAft>
              <a:defRPr/>
            </a:pPr>
            <a:r>
              <a:rPr lang="en-US" sz="2600" dirty="0"/>
              <a:t>But the level of significance that will satisfy us should be decided before calculating the </a:t>
            </a:r>
            <a:r>
              <a:rPr lang="en-US" sz="2600" i="1" dirty="0"/>
              <a:t>P</a:t>
            </a:r>
            <a:r>
              <a:rPr lang="en-US" sz="2600" dirty="0"/>
              <a:t>-value. </a:t>
            </a:r>
          </a:p>
          <a:p>
            <a:pPr fontAlgn="auto">
              <a:spcBef>
                <a:spcPts val="0"/>
              </a:spcBef>
              <a:spcAft>
                <a:spcPts val="0"/>
              </a:spcAft>
              <a:defRPr/>
            </a:pPr>
            <a:endParaRPr lang="en-US" sz="2600" dirty="0"/>
          </a:p>
          <a:p>
            <a:pPr fontAlgn="auto">
              <a:spcBef>
                <a:spcPts val="0"/>
              </a:spcBef>
              <a:spcAft>
                <a:spcPts val="0"/>
              </a:spcAft>
              <a:defRPr/>
            </a:pPr>
            <a:r>
              <a:rPr lang="en-US" sz="2600" dirty="0"/>
              <a:t>Computing the </a:t>
            </a:r>
            <a:r>
              <a:rPr lang="en-US" sz="2600" i="1" dirty="0"/>
              <a:t>P</a:t>
            </a:r>
            <a:r>
              <a:rPr lang="en-US" sz="2600" dirty="0"/>
              <a:t>-value and then deciding that we are satisfied with a level of significance that is just slightly larger than this </a:t>
            </a:r>
            <a:r>
              <a:rPr lang="en-US" sz="2600" i="1" dirty="0"/>
              <a:t>P</a:t>
            </a:r>
            <a:r>
              <a:rPr lang="en-US" sz="2600" dirty="0"/>
              <a:t>-value is an abuse of significance testing. </a:t>
            </a:r>
          </a:p>
        </p:txBody>
      </p:sp>
    </p:spTree>
    <p:extLst>
      <p:ext uri="{BB962C8B-B14F-4D97-AF65-F5344CB8AC3E}">
        <p14:creationId xmlns:p14="http://schemas.microsoft.com/office/powerpoint/2010/main" val="378034920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Case Study: Use and Abuse of Statistical Inference 2</a:t>
            </a:r>
            <a:endParaRPr lang="en-US" sz="3600" dirty="0"/>
          </a:p>
        </p:txBody>
      </p:sp>
      <p:sp>
        <p:nvSpPr>
          <p:cNvPr id="8" name="Rectangle 7"/>
          <p:cNvSpPr/>
          <p:nvPr/>
        </p:nvSpPr>
        <p:spPr>
          <a:xfrm>
            <a:off x="301752" y="1645920"/>
            <a:ext cx="8759952" cy="4524315"/>
          </a:xfrm>
          <a:prstGeom prst="rect">
            <a:avLst/>
          </a:prstGeom>
        </p:spPr>
        <p:txBody>
          <a:bodyPr>
            <a:spAutoFit/>
          </a:bodyPr>
          <a:lstStyle/>
          <a:p>
            <a:pPr fontAlgn="auto">
              <a:spcBef>
                <a:spcPts val="0"/>
              </a:spcBef>
              <a:spcAft>
                <a:spcPts val="0"/>
              </a:spcAft>
              <a:defRPr/>
            </a:pPr>
            <a:r>
              <a:rPr lang="en-US" sz="2400" dirty="0"/>
              <a:t>In 2011, one site claimed that the </a:t>
            </a:r>
            <a:r>
              <a:rPr lang="en-US" sz="2400" dirty="0" err="1"/>
              <a:t>ProFunds</a:t>
            </a:r>
            <a:r>
              <a:rPr lang="en-US" sz="2400" dirty="0"/>
              <a:t> Internet Inv. Fund was among the top 1% over the 3 preceding years. </a:t>
            </a:r>
          </a:p>
          <a:p>
            <a:pPr fontAlgn="auto">
              <a:spcBef>
                <a:spcPts val="0"/>
              </a:spcBef>
              <a:spcAft>
                <a:spcPts val="0"/>
              </a:spcAft>
              <a:defRPr/>
            </a:pPr>
            <a:endParaRPr lang="en-US" sz="2400" dirty="0"/>
          </a:p>
          <a:p>
            <a:pPr fontAlgn="auto">
              <a:spcBef>
                <a:spcPts val="0"/>
              </a:spcBef>
              <a:spcAft>
                <a:spcPts val="0"/>
              </a:spcAft>
              <a:defRPr/>
            </a:pPr>
            <a:r>
              <a:rPr lang="en-US" sz="2400" dirty="0"/>
              <a:t>If we had bought this fund in 2008, we would have gained 50.2% per year. </a:t>
            </a:r>
          </a:p>
          <a:p>
            <a:pPr fontAlgn="auto">
              <a:spcBef>
                <a:spcPts val="0"/>
              </a:spcBef>
              <a:spcAft>
                <a:spcPts val="0"/>
              </a:spcAft>
              <a:defRPr/>
            </a:pPr>
            <a:endParaRPr lang="en-US" sz="2400" dirty="0"/>
          </a:p>
          <a:p>
            <a:pPr fontAlgn="auto">
              <a:spcBef>
                <a:spcPts val="0"/>
              </a:spcBef>
              <a:spcAft>
                <a:spcPts val="0"/>
              </a:spcAft>
              <a:defRPr/>
            </a:pPr>
            <a:r>
              <a:rPr lang="en-US" sz="2400" dirty="0"/>
              <a:t>Comparing this return with the average over this period for all funds, we find that </a:t>
            </a:r>
            <a:r>
              <a:rPr lang="en-US" sz="2400" dirty="0" err="1"/>
              <a:t>ProFunds</a:t>
            </a:r>
            <a:r>
              <a:rPr lang="en-US" sz="2400" dirty="0"/>
              <a:t> Internet Inv. Fund return is significantly higher. </a:t>
            </a:r>
          </a:p>
          <a:p>
            <a:pPr fontAlgn="auto">
              <a:spcBef>
                <a:spcPts val="0"/>
              </a:spcBef>
              <a:spcAft>
                <a:spcPts val="0"/>
              </a:spcAft>
              <a:defRPr/>
            </a:pPr>
            <a:endParaRPr lang="en-US" sz="2400" dirty="0"/>
          </a:p>
          <a:p>
            <a:pPr fontAlgn="auto">
              <a:spcBef>
                <a:spcPts val="0"/>
              </a:spcBef>
              <a:spcAft>
                <a:spcPts val="0"/>
              </a:spcAft>
              <a:defRPr/>
            </a:pPr>
            <a:r>
              <a:rPr lang="en-US" sz="2400" dirty="0"/>
              <a:t>Doesn’t statistical significance suggest that the </a:t>
            </a:r>
            <a:r>
              <a:rPr lang="en-US" sz="2400" dirty="0" err="1"/>
              <a:t>ProFunds</a:t>
            </a:r>
            <a:r>
              <a:rPr lang="en-US" sz="2400" dirty="0"/>
              <a:t> Internet Inv. Fund is a good investment? </a:t>
            </a:r>
          </a:p>
        </p:txBody>
      </p:sp>
    </p:spTree>
    <p:extLst>
      <p:ext uri="{BB962C8B-B14F-4D97-AF65-F5344CB8AC3E}">
        <p14:creationId xmlns:p14="http://schemas.microsoft.com/office/powerpoint/2010/main" val="240021140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Significance at the 5% Level Isn’t Magical 4</a:t>
            </a:r>
            <a:endParaRPr lang="en-US" sz="3600" dirty="0"/>
          </a:p>
        </p:txBody>
      </p:sp>
      <p:sp>
        <p:nvSpPr>
          <p:cNvPr id="8" name="Rectangle 7"/>
          <p:cNvSpPr/>
          <p:nvPr/>
        </p:nvSpPr>
        <p:spPr>
          <a:xfrm>
            <a:off x="301752" y="1920240"/>
            <a:ext cx="8759952" cy="4401205"/>
          </a:xfrm>
          <a:prstGeom prst="rect">
            <a:avLst/>
          </a:prstGeom>
        </p:spPr>
        <p:txBody>
          <a:bodyPr>
            <a:spAutoFit/>
          </a:bodyPr>
          <a:lstStyle/>
          <a:p>
            <a:pPr fontAlgn="auto">
              <a:spcBef>
                <a:spcPts val="0"/>
              </a:spcBef>
              <a:spcAft>
                <a:spcPts val="0"/>
              </a:spcAft>
              <a:defRPr/>
            </a:pPr>
            <a:r>
              <a:rPr lang="en-US" sz="2800" dirty="0"/>
              <a:t>Users of statistics have often emphasized standard levels of significance such as 10%, 5%, and 1%. </a:t>
            </a:r>
          </a:p>
          <a:p>
            <a:pPr fontAlgn="auto">
              <a:spcBef>
                <a:spcPts val="0"/>
              </a:spcBef>
              <a:spcAft>
                <a:spcPts val="0"/>
              </a:spcAft>
              <a:defRPr/>
            </a:pPr>
            <a:endParaRPr lang="en-US" sz="2800" dirty="0"/>
          </a:p>
          <a:p>
            <a:pPr fontAlgn="auto">
              <a:spcBef>
                <a:spcPts val="0"/>
              </a:spcBef>
              <a:spcAft>
                <a:spcPts val="0"/>
              </a:spcAft>
              <a:defRPr/>
            </a:pPr>
            <a:r>
              <a:rPr lang="en-US" sz="2800" dirty="0"/>
              <a:t>Courts have tended to accept 5% as a standard in discrimination cases. </a:t>
            </a:r>
          </a:p>
          <a:p>
            <a:pPr fontAlgn="auto">
              <a:spcBef>
                <a:spcPts val="0"/>
              </a:spcBef>
              <a:spcAft>
                <a:spcPts val="0"/>
              </a:spcAft>
              <a:defRPr/>
            </a:pPr>
            <a:endParaRPr lang="en-US" sz="2800" dirty="0"/>
          </a:p>
          <a:p>
            <a:pPr fontAlgn="auto">
              <a:spcBef>
                <a:spcPts val="0"/>
              </a:spcBef>
              <a:spcAft>
                <a:spcPts val="0"/>
              </a:spcAft>
              <a:defRPr/>
            </a:pPr>
            <a:r>
              <a:rPr lang="en-US" sz="2800" dirty="0"/>
              <a:t>This emphasis reflects the time when tables of critical values rather than computer software dominated statistical practice. </a:t>
            </a:r>
          </a:p>
          <a:p>
            <a:pPr fontAlgn="auto">
              <a:spcBef>
                <a:spcPts val="0"/>
              </a:spcBef>
              <a:spcAft>
                <a:spcPts val="0"/>
              </a:spcAft>
              <a:defRPr/>
            </a:pPr>
            <a:endParaRPr lang="en-US" sz="2800" dirty="0"/>
          </a:p>
        </p:txBody>
      </p:sp>
    </p:spTree>
    <p:extLst>
      <p:ext uri="{BB962C8B-B14F-4D97-AF65-F5344CB8AC3E}">
        <p14:creationId xmlns:p14="http://schemas.microsoft.com/office/powerpoint/2010/main" val="155247794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Significance at the 5% Level Isn’t </a:t>
            </a:r>
            <a:br>
              <a:rPr lang="en-US" sz="3600" b="1" dirty="0">
                <a:solidFill>
                  <a:schemeClr val="accent1"/>
                </a:solidFill>
              </a:rPr>
            </a:br>
            <a:r>
              <a:rPr lang="en-US" sz="3600" b="1" dirty="0">
                <a:solidFill>
                  <a:schemeClr val="accent1"/>
                </a:solidFill>
              </a:rPr>
              <a:t>Magical 5</a:t>
            </a:r>
            <a:endParaRPr lang="en-US" sz="3600" dirty="0"/>
          </a:p>
        </p:txBody>
      </p:sp>
      <p:sp>
        <p:nvSpPr>
          <p:cNvPr id="8" name="Rectangle 7"/>
          <p:cNvSpPr/>
          <p:nvPr/>
        </p:nvSpPr>
        <p:spPr>
          <a:xfrm>
            <a:off x="301752" y="1737360"/>
            <a:ext cx="8759952" cy="4401205"/>
          </a:xfrm>
          <a:prstGeom prst="rect">
            <a:avLst/>
          </a:prstGeom>
        </p:spPr>
        <p:txBody>
          <a:bodyPr>
            <a:spAutoFit/>
          </a:bodyPr>
          <a:lstStyle/>
          <a:p>
            <a:pPr fontAlgn="auto">
              <a:spcBef>
                <a:spcPts val="0"/>
              </a:spcBef>
              <a:spcAft>
                <a:spcPts val="0"/>
              </a:spcAft>
              <a:defRPr/>
            </a:pPr>
            <a:r>
              <a:rPr lang="en-US" sz="2800" dirty="0"/>
              <a:t>The 5% level (</a:t>
            </a:r>
            <a:r>
              <a:rPr lang="el-GR" sz="2800" dirty="0"/>
              <a:t>α</a:t>
            </a:r>
            <a:r>
              <a:rPr lang="en-US" sz="2800" dirty="0"/>
              <a:t> = 0.05) is particularly common. </a:t>
            </a:r>
          </a:p>
          <a:p>
            <a:pPr fontAlgn="auto">
              <a:spcBef>
                <a:spcPts val="0"/>
              </a:spcBef>
              <a:spcAft>
                <a:spcPts val="0"/>
              </a:spcAft>
              <a:defRPr/>
            </a:pPr>
            <a:endParaRPr lang="en-US" sz="2800" dirty="0"/>
          </a:p>
          <a:p>
            <a:pPr fontAlgn="auto">
              <a:spcBef>
                <a:spcPts val="0"/>
              </a:spcBef>
              <a:spcAft>
                <a:spcPts val="0"/>
              </a:spcAft>
              <a:defRPr/>
            </a:pPr>
            <a:r>
              <a:rPr lang="en-US" sz="2800" dirty="0"/>
              <a:t>There is no sharp border between “significant” and “insignificant,” only increasingly strong evidence as the </a:t>
            </a:r>
            <a:r>
              <a:rPr lang="en-US" sz="2800" i="1" dirty="0"/>
              <a:t>P</a:t>
            </a:r>
            <a:r>
              <a:rPr lang="en-US" sz="2800" dirty="0"/>
              <a:t>-value decreases. </a:t>
            </a:r>
          </a:p>
          <a:p>
            <a:pPr fontAlgn="auto">
              <a:spcBef>
                <a:spcPts val="0"/>
              </a:spcBef>
              <a:spcAft>
                <a:spcPts val="0"/>
              </a:spcAft>
              <a:defRPr/>
            </a:pPr>
            <a:endParaRPr lang="en-US" sz="2800" dirty="0"/>
          </a:p>
          <a:p>
            <a:pPr fontAlgn="auto">
              <a:spcBef>
                <a:spcPts val="0"/>
              </a:spcBef>
              <a:spcAft>
                <a:spcPts val="0"/>
              </a:spcAft>
              <a:defRPr/>
            </a:pPr>
            <a:r>
              <a:rPr lang="en-US" sz="2800" dirty="0"/>
              <a:t>There is no practical distinction between the </a:t>
            </a:r>
            <a:r>
              <a:rPr lang="en-US" sz="2800" i="1" dirty="0"/>
              <a:t>P</a:t>
            </a:r>
            <a:r>
              <a:rPr lang="en-US" sz="2800" dirty="0"/>
              <a:t>-values 0.049 and 0.051. It makes no sense to treat </a:t>
            </a:r>
            <a:r>
              <a:rPr lang="en-US" sz="2800" i="1" dirty="0"/>
              <a:t>P</a:t>
            </a:r>
            <a:r>
              <a:rPr lang="en-US" sz="2800" dirty="0"/>
              <a:t> ≤ 0.05 as a universal rule for what is significant.</a:t>
            </a:r>
          </a:p>
          <a:p>
            <a:pPr fontAlgn="auto">
              <a:spcBef>
                <a:spcPts val="0"/>
              </a:spcBef>
              <a:spcAft>
                <a:spcPts val="0"/>
              </a:spcAft>
              <a:defRPr/>
            </a:pPr>
            <a:endParaRPr lang="en-US" sz="2800" dirty="0"/>
          </a:p>
        </p:txBody>
      </p:sp>
    </p:spTree>
    <p:extLst>
      <p:ext uri="{BB962C8B-B14F-4D97-AF65-F5344CB8AC3E}">
        <p14:creationId xmlns:p14="http://schemas.microsoft.com/office/powerpoint/2010/main" val="335150644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Beware of Searching for Significance 1</a:t>
            </a:r>
            <a:endParaRPr lang="en-US" sz="3600" dirty="0"/>
          </a:p>
        </p:txBody>
      </p:sp>
      <p:sp>
        <p:nvSpPr>
          <p:cNvPr id="8" name="Rectangle 7"/>
          <p:cNvSpPr/>
          <p:nvPr/>
        </p:nvSpPr>
        <p:spPr>
          <a:xfrm>
            <a:off x="301752" y="1554480"/>
            <a:ext cx="8759952" cy="4832092"/>
          </a:xfrm>
          <a:prstGeom prst="rect">
            <a:avLst/>
          </a:prstGeom>
        </p:spPr>
        <p:txBody>
          <a:bodyPr>
            <a:spAutoFit/>
          </a:bodyPr>
          <a:lstStyle/>
          <a:p>
            <a:pPr fontAlgn="auto">
              <a:spcBef>
                <a:spcPts val="0"/>
              </a:spcBef>
              <a:spcAft>
                <a:spcPts val="0"/>
              </a:spcAft>
              <a:defRPr/>
            </a:pPr>
            <a:r>
              <a:rPr lang="en-US" sz="2800" dirty="0"/>
              <a:t>Statistical significance ought to mean that you have found an effect that you were looking for. </a:t>
            </a:r>
          </a:p>
          <a:p>
            <a:pPr fontAlgn="auto">
              <a:spcBef>
                <a:spcPts val="0"/>
              </a:spcBef>
              <a:spcAft>
                <a:spcPts val="0"/>
              </a:spcAft>
              <a:defRPr/>
            </a:pPr>
            <a:endParaRPr lang="en-US" sz="2800" dirty="0"/>
          </a:p>
          <a:p>
            <a:pPr fontAlgn="auto">
              <a:spcBef>
                <a:spcPts val="0"/>
              </a:spcBef>
              <a:spcAft>
                <a:spcPts val="0"/>
              </a:spcAft>
              <a:defRPr/>
            </a:pPr>
            <a:r>
              <a:rPr lang="en-US" sz="2800" dirty="0"/>
              <a:t>The reasoning behind statistical significance works well if you decide what effect you are seeking, design a study to search for it, and use a test of significance to weigh the evidence you get. </a:t>
            </a:r>
          </a:p>
          <a:p>
            <a:pPr fontAlgn="auto">
              <a:spcBef>
                <a:spcPts val="0"/>
              </a:spcBef>
              <a:spcAft>
                <a:spcPts val="0"/>
              </a:spcAft>
              <a:defRPr/>
            </a:pPr>
            <a:endParaRPr lang="en-US" sz="2800" dirty="0"/>
          </a:p>
          <a:p>
            <a:pPr fontAlgn="auto">
              <a:spcBef>
                <a:spcPts val="0"/>
              </a:spcBef>
              <a:spcAft>
                <a:spcPts val="0"/>
              </a:spcAft>
              <a:defRPr/>
            </a:pPr>
            <a:r>
              <a:rPr lang="en-US" sz="2800" dirty="0"/>
              <a:t>In other settings, significance may have little meaning. In an exploratory data analysis, you may find patterns with significant </a:t>
            </a:r>
            <a:r>
              <a:rPr lang="en-US" sz="2800" i="1" dirty="0"/>
              <a:t>P</a:t>
            </a:r>
            <a:r>
              <a:rPr lang="en-US" sz="2800" dirty="0"/>
              <a:t>-values. </a:t>
            </a:r>
          </a:p>
        </p:txBody>
      </p:sp>
    </p:spTree>
    <p:extLst>
      <p:ext uri="{BB962C8B-B14F-4D97-AF65-F5344CB8AC3E}">
        <p14:creationId xmlns:p14="http://schemas.microsoft.com/office/powerpoint/2010/main" val="228958768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Beware of Searching for Significance 2</a:t>
            </a:r>
            <a:endParaRPr lang="en-US" sz="3600" dirty="0"/>
          </a:p>
        </p:txBody>
      </p:sp>
      <p:sp>
        <p:nvSpPr>
          <p:cNvPr id="8" name="Rectangle 7"/>
          <p:cNvSpPr/>
          <p:nvPr/>
        </p:nvSpPr>
        <p:spPr>
          <a:xfrm>
            <a:off x="301752" y="1920240"/>
            <a:ext cx="8759952" cy="3785652"/>
          </a:xfrm>
          <a:prstGeom prst="rect">
            <a:avLst/>
          </a:prstGeom>
        </p:spPr>
        <p:txBody>
          <a:bodyPr>
            <a:spAutoFit/>
          </a:bodyPr>
          <a:lstStyle/>
          <a:p>
            <a:pPr fontAlgn="auto">
              <a:spcBef>
                <a:spcPts val="0"/>
              </a:spcBef>
              <a:spcAft>
                <a:spcPts val="0"/>
              </a:spcAft>
              <a:defRPr/>
            </a:pPr>
            <a:r>
              <a:rPr lang="en-US" sz="2400" dirty="0"/>
              <a:t>Searching data for suggestive patterns is certainly legitimate. </a:t>
            </a:r>
          </a:p>
          <a:p>
            <a:pPr fontAlgn="auto">
              <a:spcBef>
                <a:spcPts val="0"/>
              </a:spcBef>
              <a:spcAft>
                <a:spcPts val="0"/>
              </a:spcAft>
              <a:defRPr/>
            </a:pPr>
            <a:endParaRPr lang="en-US" sz="2400" dirty="0"/>
          </a:p>
          <a:p>
            <a:pPr fontAlgn="auto">
              <a:spcBef>
                <a:spcPts val="0"/>
              </a:spcBef>
              <a:spcAft>
                <a:spcPts val="0"/>
              </a:spcAft>
              <a:defRPr/>
            </a:pPr>
            <a:r>
              <a:rPr lang="en-US" sz="2400" dirty="0"/>
              <a:t>Exploratory data analysis is an important part of statistics. But the reasoning of formal inference does not apply when your search for a striking effect in the data is successful. </a:t>
            </a:r>
          </a:p>
          <a:p>
            <a:pPr fontAlgn="auto">
              <a:spcBef>
                <a:spcPts val="0"/>
              </a:spcBef>
              <a:spcAft>
                <a:spcPts val="0"/>
              </a:spcAft>
              <a:defRPr/>
            </a:pPr>
            <a:endParaRPr lang="en-US" sz="2400" dirty="0"/>
          </a:p>
          <a:p>
            <a:pPr fontAlgn="auto">
              <a:spcBef>
                <a:spcPts val="0"/>
              </a:spcBef>
              <a:spcAft>
                <a:spcPts val="0"/>
              </a:spcAft>
              <a:defRPr/>
            </a:pPr>
            <a:r>
              <a:rPr lang="en-US" sz="2400" dirty="0"/>
              <a:t>The remedy is clear. Once you have a hypothesis, design a study to search specifically for the effect you now think is there. If the result of this study is statistically significant, you have real evidence.</a:t>
            </a:r>
          </a:p>
        </p:txBody>
      </p:sp>
    </p:spTree>
    <p:extLst>
      <p:ext uri="{BB962C8B-B14F-4D97-AF65-F5344CB8AC3E}">
        <p14:creationId xmlns:p14="http://schemas.microsoft.com/office/powerpoint/2010/main" val="348422869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Inference as Decision 1</a:t>
            </a:r>
            <a:br>
              <a:rPr lang="en-US" sz="3600" b="1" dirty="0">
                <a:solidFill>
                  <a:schemeClr val="accent1"/>
                </a:solidFill>
              </a:rPr>
            </a:br>
            <a:endParaRPr lang="en-US" sz="3600" dirty="0"/>
          </a:p>
        </p:txBody>
      </p:sp>
      <p:sp>
        <p:nvSpPr>
          <p:cNvPr id="8" name="Rectangle 7"/>
          <p:cNvSpPr/>
          <p:nvPr/>
        </p:nvSpPr>
        <p:spPr>
          <a:xfrm>
            <a:off x="301752" y="1371600"/>
            <a:ext cx="8759952" cy="4832092"/>
          </a:xfrm>
          <a:prstGeom prst="rect">
            <a:avLst/>
          </a:prstGeom>
        </p:spPr>
        <p:txBody>
          <a:bodyPr>
            <a:spAutoFit/>
          </a:bodyPr>
          <a:lstStyle/>
          <a:p>
            <a:pPr fontAlgn="auto">
              <a:spcBef>
                <a:spcPts val="0"/>
              </a:spcBef>
              <a:spcAft>
                <a:spcPts val="0"/>
              </a:spcAft>
              <a:defRPr/>
            </a:pPr>
            <a:r>
              <a:rPr lang="en-US" sz="2800" dirty="0"/>
              <a:t>Tests of significance were presented in Chapter 22 as methods for assessing the strength of evidence against the null hypothesis. </a:t>
            </a:r>
          </a:p>
          <a:p>
            <a:pPr fontAlgn="auto">
              <a:spcBef>
                <a:spcPts val="0"/>
              </a:spcBef>
              <a:spcAft>
                <a:spcPts val="0"/>
              </a:spcAft>
              <a:defRPr/>
            </a:pPr>
            <a:endParaRPr lang="en-US" sz="2800" dirty="0"/>
          </a:p>
          <a:p>
            <a:pPr fontAlgn="auto">
              <a:spcBef>
                <a:spcPts val="0"/>
              </a:spcBef>
              <a:spcAft>
                <a:spcPts val="0"/>
              </a:spcAft>
              <a:defRPr/>
            </a:pPr>
            <a:r>
              <a:rPr lang="en-US" sz="2800" dirty="0"/>
              <a:t>The assessment is made by the </a:t>
            </a:r>
            <a:r>
              <a:rPr lang="en-US" sz="2800" i="1" dirty="0"/>
              <a:t>P</a:t>
            </a:r>
            <a:r>
              <a:rPr lang="en-US" sz="2800" dirty="0"/>
              <a:t>-value, which is the probability computed under the assumption that the null hypothesis is true. </a:t>
            </a:r>
          </a:p>
          <a:p>
            <a:pPr fontAlgn="auto">
              <a:spcBef>
                <a:spcPts val="0"/>
              </a:spcBef>
              <a:spcAft>
                <a:spcPts val="0"/>
              </a:spcAft>
              <a:defRPr/>
            </a:pPr>
            <a:endParaRPr lang="en-US" sz="2800" dirty="0"/>
          </a:p>
          <a:p>
            <a:pPr fontAlgn="auto">
              <a:spcBef>
                <a:spcPts val="0"/>
              </a:spcBef>
              <a:spcAft>
                <a:spcPts val="0"/>
              </a:spcAft>
              <a:defRPr/>
            </a:pPr>
            <a:r>
              <a:rPr lang="en-US" sz="2800" dirty="0"/>
              <a:t>The alternative hypothesis (the statement we seek evidence for) enters the test only to help us see what outcomes count against the null hypothesis. </a:t>
            </a:r>
          </a:p>
        </p:txBody>
      </p:sp>
    </p:spTree>
    <p:extLst>
      <p:ext uri="{BB962C8B-B14F-4D97-AF65-F5344CB8AC3E}">
        <p14:creationId xmlns:p14="http://schemas.microsoft.com/office/powerpoint/2010/main" val="330687619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Inference as Decision 2</a:t>
            </a:r>
            <a:br>
              <a:rPr lang="en-US" sz="3600" b="1" dirty="0">
                <a:solidFill>
                  <a:schemeClr val="accent1"/>
                </a:solidFill>
              </a:rPr>
            </a:br>
            <a:endParaRPr lang="en-US" sz="3600" dirty="0"/>
          </a:p>
        </p:txBody>
      </p:sp>
      <p:sp>
        <p:nvSpPr>
          <p:cNvPr id="8" name="Rectangle 7"/>
          <p:cNvSpPr/>
          <p:nvPr/>
        </p:nvSpPr>
        <p:spPr>
          <a:xfrm>
            <a:off x="301752" y="1371600"/>
            <a:ext cx="8759952" cy="4832092"/>
          </a:xfrm>
          <a:prstGeom prst="rect">
            <a:avLst/>
          </a:prstGeom>
        </p:spPr>
        <p:txBody>
          <a:bodyPr>
            <a:spAutoFit/>
          </a:bodyPr>
          <a:lstStyle/>
          <a:p>
            <a:pPr fontAlgn="auto">
              <a:spcBef>
                <a:spcPts val="0"/>
              </a:spcBef>
              <a:spcAft>
                <a:spcPts val="0"/>
              </a:spcAft>
              <a:defRPr/>
            </a:pPr>
            <a:r>
              <a:rPr lang="en-US" sz="2800" dirty="0"/>
              <a:t>We have also seen signs of another way of thinking in Chapter 22. </a:t>
            </a:r>
          </a:p>
          <a:p>
            <a:pPr fontAlgn="auto">
              <a:spcBef>
                <a:spcPts val="0"/>
              </a:spcBef>
              <a:spcAft>
                <a:spcPts val="0"/>
              </a:spcAft>
              <a:defRPr/>
            </a:pPr>
            <a:endParaRPr lang="en-US" sz="2800" dirty="0"/>
          </a:p>
          <a:p>
            <a:pPr fontAlgn="auto">
              <a:spcBef>
                <a:spcPts val="0"/>
              </a:spcBef>
              <a:spcAft>
                <a:spcPts val="0"/>
              </a:spcAft>
              <a:defRPr/>
            </a:pPr>
            <a:r>
              <a:rPr lang="en-US" sz="2800" dirty="0"/>
              <a:t>A level of significance chosen in advance points to the outcome of the test as a decision. </a:t>
            </a:r>
          </a:p>
          <a:p>
            <a:pPr fontAlgn="auto">
              <a:spcBef>
                <a:spcPts val="0"/>
              </a:spcBef>
              <a:spcAft>
                <a:spcPts val="0"/>
              </a:spcAft>
              <a:defRPr/>
            </a:pPr>
            <a:endParaRPr lang="en-US" sz="2800" dirty="0"/>
          </a:p>
          <a:p>
            <a:pPr fontAlgn="auto">
              <a:spcBef>
                <a:spcPts val="0"/>
              </a:spcBef>
              <a:spcAft>
                <a:spcPts val="0"/>
              </a:spcAft>
              <a:defRPr/>
            </a:pPr>
            <a:r>
              <a:rPr lang="en-US" sz="2800" dirty="0"/>
              <a:t>If the </a:t>
            </a:r>
            <a:r>
              <a:rPr lang="en-US" sz="2800" i="1" dirty="0"/>
              <a:t>P</a:t>
            </a:r>
            <a:r>
              <a:rPr lang="en-US" sz="2800" dirty="0"/>
              <a:t>-value is less than ≤ </a:t>
            </a:r>
            <a:r>
              <a:rPr lang="el-GR" sz="2800" dirty="0"/>
              <a:t>α</a:t>
            </a:r>
            <a:r>
              <a:rPr lang="en-US" sz="2800" dirty="0"/>
              <a:t>, we reject H</a:t>
            </a:r>
            <a:r>
              <a:rPr lang="en-US" sz="2800" baseline="-25000" dirty="0"/>
              <a:t>0</a:t>
            </a:r>
            <a:r>
              <a:rPr lang="en-US" sz="2800" dirty="0"/>
              <a:t> in favor of H</a:t>
            </a:r>
            <a:r>
              <a:rPr lang="en-US" sz="2800" baseline="-25000" dirty="0"/>
              <a:t>a.</a:t>
            </a:r>
            <a:r>
              <a:rPr lang="en-US" sz="2800" dirty="0"/>
              <a:t> Otherwise, we fail to reject H</a:t>
            </a:r>
            <a:r>
              <a:rPr lang="en-US" sz="2800" baseline="-25000" dirty="0"/>
              <a:t>0</a:t>
            </a:r>
            <a:r>
              <a:rPr lang="en-US" sz="2800" dirty="0"/>
              <a:t>. </a:t>
            </a:r>
          </a:p>
          <a:p>
            <a:pPr fontAlgn="auto">
              <a:spcBef>
                <a:spcPts val="0"/>
              </a:spcBef>
              <a:spcAft>
                <a:spcPts val="0"/>
              </a:spcAft>
              <a:defRPr/>
            </a:pPr>
            <a:endParaRPr lang="en-US" sz="2800" dirty="0"/>
          </a:p>
          <a:p>
            <a:pPr fontAlgn="auto">
              <a:spcBef>
                <a:spcPts val="0"/>
              </a:spcBef>
              <a:spcAft>
                <a:spcPts val="0"/>
              </a:spcAft>
              <a:defRPr/>
            </a:pPr>
            <a:r>
              <a:rPr lang="en-US" sz="2800" dirty="0"/>
              <a:t>The transition from measuring the strength of evidence to making a decision is not a small step. </a:t>
            </a:r>
          </a:p>
        </p:txBody>
      </p:sp>
    </p:spTree>
    <p:extLst>
      <p:ext uri="{BB962C8B-B14F-4D97-AF65-F5344CB8AC3E}">
        <p14:creationId xmlns:p14="http://schemas.microsoft.com/office/powerpoint/2010/main" val="150745812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Inference as Decision 3</a:t>
            </a:r>
            <a:br>
              <a:rPr lang="en-US" sz="3600" b="1" dirty="0">
                <a:solidFill>
                  <a:schemeClr val="accent1"/>
                </a:solidFill>
              </a:rPr>
            </a:br>
            <a:endParaRPr lang="en-US" sz="3600" dirty="0"/>
          </a:p>
        </p:txBody>
      </p:sp>
      <p:sp>
        <p:nvSpPr>
          <p:cNvPr id="8" name="Rectangle 7"/>
          <p:cNvSpPr/>
          <p:nvPr/>
        </p:nvSpPr>
        <p:spPr>
          <a:xfrm>
            <a:off x="301752" y="1188720"/>
            <a:ext cx="8759952" cy="5262979"/>
          </a:xfrm>
          <a:prstGeom prst="rect">
            <a:avLst/>
          </a:prstGeom>
        </p:spPr>
        <p:txBody>
          <a:bodyPr>
            <a:spAutoFit/>
          </a:bodyPr>
          <a:lstStyle/>
          <a:p>
            <a:pPr fontAlgn="auto">
              <a:spcBef>
                <a:spcPts val="0"/>
              </a:spcBef>
              <a:spcAft>
                <a:spcPts val="0"/>
              </a:spcAft>
              <a:defRPr/>
            </a:pPr>
            <a:r>
              <a:rPr lang="en-US" sz="2800" dirty="0"/>
              <a:t>It can be argued (and is argued by followers of Fisher) that making decisions is too grand a goal, especially in scientific inference. </a:t>
            </a:r>
          </a:p>
          <a:p>
            <a:pPr fontAlgn="auto">
              <a:spcBef>
                <a:spcPts val="0"/>
              </a:spcBef>
              <a:spcAft>
                <a:spcPts val="0"/>
              </a:spcAft>
              <a:defRPr/>
            </a:pPr>
            <a:endParaRPr lang="en-US" sz="2800" dirty="0"/>
          </a:p>
          <a:p>
            <a:pPr fontAlgn="auto">
              <a:spcBef>
                <a:spcPts val="0"/>
              </a:spcBef>
              <a:spcAft>
                <a:spcPts val="0"/>
              </a:spcAft>
              <a:defRPr/>
            </a:pPr>
            <a:r>
              <a:rPr lang="en-US" sz="2800" dirty="0"/>
              <a:t>A decision is reached only after the evidence of many experiments is weighed, and, indeed, the goal of research is not “decision” but a gradually evolving understanding. </a:t>
            </a:r>
          </a:p>
          <a:p>
            <a:pPr fontAlgn="auto">
              <a:spcBef>
                <a:spcPts val="0"/>
              </a:spcBef>
              <a:spcAft>
                <a:spcPts val="0"/>
              </a:spcAft>
              <a:defRPr/>
            </a:pPr>
            <a:endParaRPr lang="en-US" sz="2800" dirty="0"/>
          </a:p>
          <a:p>
            <a:pPr fontAlgn="auto">
              <a:spcBef>
                <a:spcPts val="0"/>
              </a:spcBef>
              <a:spcAft>
                <a:spcPts val="0"/>
              </a:spcAft>
              <a:defRPr/>
            </a:pPr>
            <a:r>
              <a:rPr lang="en-US" sz="2800" dirty="0"/>
              <a:t>It is rare (outside textbooks) to set up a level </a:t>
            </a:r>
            <a:r>
              <a:rPr lang="el-GR" sz="2800" dirty="0"/>
              <a:t>α</a:t>
            </a:r>
            <a:r>
              <a:rPr lang="en-US" sz="2800" dirty="0"/>
              <a:t> in advance as a rule for decision making in a scientific problem. </a:t>
            </a:r>
          </a:p>
        </p:txBody>
      </p:sp>
    </p:spTree>
    <p:extLst>
      <p:ext uri="{BB962C8B-B14F-4D97-AF65-F5344CB8AC3E}">
        <p14:creationId xmlns:p14="http://schemas.microsoft.com/office/powerpoint/2010/main" val="187402174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Inference as Decision 4</a:t>
            </a:r>
            <a:br>
              <a:rPr lang="en-US" sz="3600" b="1" dirty="0">
                <a:solidFill>
                  <a:schemeClr val="accent1"/>
                </a:solidFill>
              </a:rPr>
            </a:br>
            <a:endParaRPr lang="en-US" sz="3600" dirty="0"/>
          </a:p>
        </p:txBody>
      </p:sp>
      <p:sp>
        <p:nvSpPr>
          <p:cNvPr id="8" name="Rectangle 7"/>
          <p:cNvSpPr/>
          <p:nvPr/>
        </p:nvSpPr>
        <p:spPr>
          <a:xfrm>
            <a:off x="301752" y="1645920"/>
            <a:ext cx="8759952" cy="2246769"/>
          </a:xfrm>
          <a:prstGeom prst="rect">
            <a:avLst/>
          </a:prstGeom>
        </p:spPr>
        <p:txBody>
          <a:bodyPr>
            <a:spAutoFit/>
          </a:bodyPr>
          <a:lstStyle/>
          <a:p>
            <a:pPr fontAlgn="auto">
              <a:spcBef>
                <a:spcPts val="0"/>
              </a:spcBef>
              <a:spcAft>
                <a:spcPts val="0"/>
              </a:spcAft>
              <a:defRPr/>
            </a:pPr>
            <a:r>
              <a:rPr lang="en-US" sz="2800" dirty="0"/>
              <a:t>More commonly, users think of significance at level 0.05 as a description of good evidence. </a:t>
            </a:r>
          </a:p>
          <a:p>
            <a:pPr fontAlgn="auto">
              <a:spcBef>
                <a:spcPts val="0"/>
              </a:spcBef>
              <a:spcAft>
                <a:spcPts val="0"/>
              </a:spcAft>
              <a:defRPr/>
            </a:pPr>
            <a:endParaRPr lang="en-US" sz="2800" dirty="0"/>
          </a:p>
          <a:p>
            <a:pPr fontAlgn="auto">
              <a:spcBef>
                <a:spcPts val="0"/>
              </a:spcBef>
              <a:spcAft>
                <a:spcPts val="0"/>
              </a:spcAft>
              <a:defRPr/>
            </a:pPr>
            <a:r>
              <a:rPr lang="en-US" sz="2800" dirty="0"/>
              <a:t>This is made clearer by talking about </a:t>
            </a:r>
            <a:r>
              <a:rPr lang="en-US" sz="2800" i="1" dirty="0"/>
              <a:t>P</a:t>
            </a:r>
            <a:r>
              <a:rPr lang="en-US" sz="2800" dirty="0"/>
              <a:t>-values, and this newer language is spreading.</a:t>
            </a:r>
          </a:p>
        </p:txBody>
      </p:sp>
    </p:spTree>
    <p:extLst>
      <p:ext uri="{BB962C8B-B14F-4D97-AF65-F5344CB8AC3E}">
        <p14:creationId xmlns:p14="http://schemas.microsoft.com/office/powerpoint/2010/main" val="69769221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Inference as Decision 5</a:t>
            </a:r>
            <a:br>
              <a:rPr lang="en-US" sz="3600" b="1" dirty="0">
                <a:solidFill>
                  <a:schemeClr val="accent1"/>
                </a:solidFill>
              </a:rPr>
            </a:br>
            <a:endParaRPr lang="en-US" sz="3600" dirty="0"/>
          </a:p>
        </p:txBody>
      </p:sp>
      <p:sp>
        <p:nvSpPr>
          <p:cNvPr id="8" name="Rectangle 7"/>
          <p:cNvSpPr/>
          <p:nvPr/>
        </p:nvSpPr>
        <p:spPr>
          <a:xfrm>
            <a:off x="301752" y="1371600"/>
            <a:ext cx="8759952" cy="4739759"/>
          </a:xfrm>
          <a:prstGeom prst="rect">
            <a:avLst/>
          </a:prstGeom>
        </p:spPr>
        <p:txBody>
          <a:bodyPr>
            <a:spAutoFit/>
          </a:bodyPr>
          <a:lstStyle/>
          <a:p>
            <a:pPr fontAlgn="auto">
              <a:spcBef>
                <a:spcPts val="0"/>
              </a:spcBef>
              <a:spcAft>
                <a:spcPts val="2000"/>
              </a:spcAft>
              <a:defRPr/>
            </a:pPr>
            <a:r>
              <a:rPr lang="en-US" sz="2800" dirty="0"/>
              <a:t>Yet there are circumstances in which a decision or action is called for as the end result of inference.</a:t>
            </a:r>
          </a:p>
          <a:p>
            <a:pPr fontAlgn="auto">
              <a:spcBef>
                <a:spcPts val="0"/>
              </a:spcBef>
              <a:spcAft>
                <a:spcPts val="2000"/>
              </a:spcAft>
              <a:defRPr/>
            </a:pPr>
            <a:r>
              <a:rPr lang="en-US" sz="2800" dirty="0"/>
              <a:t>Acceptance sampling is one such circumstance. </a:t>
            </a:r>
          </a:p>
          <a:p>
            <a:pPr fontAlgn="auto">
              <a:spcBef>
                <a:spcPts val="0"/>
              </a:spcBef>
              <a:spcAft>
                <a:spcPts val="2000"/>
              </a:spcAft>
              <a:defRPr/>
            </a:pPr>
            <a:r>
              <a:rPr lang="en-US" sz="2800" dirty="0"/>
              <a:t>The supplier of a product (for example, potatoes to be used to make potato chips) and the consumer of the product agree that each truckload of the product shall meet certain quality standards. </a:t>
            </a:r>
          </a:p>
          <a:p>
            <a:pPr fontAlgn="auto">
              <a:spcBef>
                <a:spcPts val="0"/>
              </a:spcBef>
              <a:spcAft>
                <a:spcPts val="2000"/>
              </a:spcAft>
              <a:defRPr/>
            </a:pPr>
            <a:r>
              <a:rPr lang="en-US" sz="2800" dirty="0"/>
              <a:t>When a truckload arrives, the consumer chooses a sample of the product to be inspected. </a:t>
            </a:r>
          </a:p>
        </p:txBody>
      </p:sp>
    </p:spTree>
    <p:extLst>
      <p:ext uri="{BB962C8B-B14F-4D97-AF65-F5344CB8AC3E}">
        <p14:creationId xmlns:p14="http://schemas.microsoft.com/office/powerpoint/2010/main" val="284082558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Inference as Decision 6</a:t>
            </a:r>
            <a:br>
              <a:rPr lang="en-US" sz="3600" b="1" dirty="0">
                <a:solidFill>
                  <a:schemeClr val="accent1"/>
                </a:solidFill>
              </a:rPr>
            </a:br>
            <a:endParaRPr lang="en-US" sz="3600" dirty="0"/>
          </a:p>
        </p:txBody>
      </p:sp>
      <p:sp>
        <p:nvSpPr>
          <p:cNvPr id="8" name="Rectangle 7"/>
          <p:cNvSpPr/>
          <p:nvPr/>
        </p:nvSpPr>
        <p:spPr>
          <a:xfrm>
            <a:off x="301752" y="1554480"/>
            <a:ext cx="8759952" cy="2246769"/>
          </a:xfrm>
          <a:prstGeom prst="rect">
            <a:avLst/>
          </a:prstGeom>
        </p:spPr>
        <p:txBody>
          <a:bodyPr>
            <a:spAutoFit/>
          </a:bodyPr>
          <a:lstStyle/>
          <a:p>
            <a:pPr fontAlgn="auto">
              <a:spcBef>
                <a:spcPts val="0"/>
              </a:spcBef>
              <a:spcAft>
                <a:spcPts val="0"/>
              </a:spcAft>
              <a:defRPr/>
            </a:pPr>
            <a:r>
              <a:rPr lang="en-US" sz="2800" dirty="0"/>
              <a:t>On the basis of the sample outcome, the consumer will either accept or reject the truckload. </a:t>
            </a:r>
          </a:p>
          <a:p>
            <a:pPr fontAlgn="auto">
              <a:spcBef>
                <a:spcPts val="0"/>
              </a:spcBef>
              <a:spcAft>
                <a:spcPts val="0"/>
              </a:spcAft>
              <a:defRPr/>
            </a:pPr>
            <a:endParaRPr lang="en-US" sz="2800" dirty="0"/>
          </a:p>
          <a:p>
            <a:pPr fontAlgn="auto">
              <a:spcBef>
                <a:spcPts val="0"/>
              </a:spcBef>
              <a:spcAft>
                <a:spcPts val="0"/>
              </a:spcAft>
              <a:defRPr/>
            </a:pPr>
            <a:r>
              <a:rPr lang="en-US" sz="2800" dirty="0"/>
              <a:t>Inference as decision changes the ways of reasoning used in tests of significance.</a:t>
            </a:r>
          </a:p>
        </p:txBody>
      </p:sp>
    </p:spTree>
    <p:extLst>
      <p:ext uri="{BB962C8B-B14F-4D97-AF65-F5344CB8AC3E}">
        <p14:creationId xmlns:p14="http://schemas.microsoft.com/office/powerpoint/2010/main" val="84996108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Case Study: Use and Abuse of Statistical Inference 3</a:t>
            </a:r>
            <a:endParaRPr lang="en-US" sz="3600" dirty="0"/>
          </a:p>
        </p:txBody>
      </p:sp>
      <p:sp>
        <p:nvSpPr>
          <p:cNvPr id="8" name="Rectangle 7"/>
          <p:cNvSpPr/>
          <p:nvPr/>
        </p:nvSpPr>
        <p:spPr>
          <a:xfrm>
            <a:off x="301752" y="1645920"/>
            <a:ext cx="8759952" cy="4401205"/>
          </a:xfrm>
          <a:prstGeom prst="rect">
            <a:avLst/>
          </a:prstGeom>
        </p:spPr>
        <p:txBody>
          <a:bodyPr>
            <a:spAutoFit/>
          </a:bodyPr>
          <a:lstStyle/>
          <a:p>
            <a:pPr fontAlgn="auto">
              <a:spcBef>
                <a:spcPts val="0"/>
              </a:spcBef>
              <a:spcAft>
                <a:spcPts val="0"/>
              </a:spcAft>
              <a:defRPr/>
            </a:pPr>
            <a:r>
              <a:rPr lang="en-US" sz="2800" dirty="0"/>
              <a:t>In this chapter, we will take a careful look at what statistical confidence and statistical significance do and do not mean. </a:t>
            </a:r>
          </a:p>
          <a:p>
            <a:pPr fontAlgn="auto">
              <a:spcBef>
                <a:spcPts val="0"/>
              </a:spcBef>
              <a:spcAft>
                <a:spcPts val="0"/>
              </a:spcAft>
              <a:defRPr/>
            </a:pPr>
            <a:endParaRPr lang="en-US" sz="2800" dirty="0"/>
          </a:p>
          <a:p>
            <a:pPr fontAlgn="auto">
              <a:spcBef>
                <a:spcPts val="0"/>
              </a:spcBef>
              <a:spcAft>
                <a:spcPts val="0"/>
              </a:spcAft>
              <a:defRPr/>
            </a:pPr>
            <a:r>
              <a:rPr lang="en-US" sz="2800" dirty="0"/>
              <a:t>We will discuss some abuses of statistical inference.</a:t>
            </a:r>
          </a:p>
          <a:p>
            <a:pPr fontAlgn="auto">
              <a:spcBef>
                <a:spcPts val="0"/>
              </a:spcBef>
              <a:spcAft>
                <a:spcPts val="0"/>
              </a:spcAft>
              <a:defRPr/>
            </a:pPr>
            <a:endParaRPr lang="en-US" sz="2800" dirty="0"/>
          </a:p>
          <a:p>
            <a:pPr fontAlgn="auto">
              <a:spcBef>
                <a:spcPts val="0"/>
              </a:spcBef>
              <a:spcAft>
                <a:spcPts val="0"/>
              </a:spcAft>
              <a:defRPr/>
            </a:pPr>
            <a:r>
              <a:rPr lang="en-US" sz="2800" dirty="0"/>
              <a:t>By the end of this chapter, you will be able to answer the question of whether there was strong evidence that the </a:t>
            </a:r>
            <a:r>
              <a:rPr lang="en-US" sz="2800" dirty="0" err="1"/>
              <a:t>ProFunds</a:t>
            </a:r>
            <a:r>
              <a:rPr lang="en-US" sz="2800" dirty="0"/>
              <a:t> Internet Inv. Fund was a sound investment in 2011. </a:t>
            </a:r>
          </a:p>
        </p:txBody>
      </p:sp>
    </p:spTree>
    <p:extLst>
      <p:ext uri="{BB962C8B-B14F-4D97-AF65-F5344CB8AC3E}">
        <p14:creationId xmlns:p14="http://schemas.microsoft.com/office/powerpoint/2010/main" val="2478501098"/>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Inference as Decision 7</a:t>
            </a:r>
            <a:br>
              <a:rPr lang="en-US" sz="3600" b="1" dirty="0">
                <a:solidFill>
                  <a:schemeClr val="accent1"/>
                </a:solidFill>
              </a:rPr>
            </a:br>
            <a:endParaRPr lang="en-US" sz="3600" dirty="0"/>
          </a:p>
        </p:txBody>
      </p:sp>
      <p:sp>
        <p:nvSpPr>
          <p:cNvPr id="8" name="Rectangle 7"/>
          <p:cNvSpPr/>
          <p:nvPr/>
        </p:nvSpPr>
        <p:spPr>
          <a:xfrm>
            <a:off x="301752" y="1463040"/>
            <a:ext cx="8759952" cy="4832092"/>
          </a:xfrm>
          <a:prstGeom prst="rect">
            <a:avLst/>
          </a:prstGeom>
        </p:spPr>
        <p:txBody>
          <a:bodyPr>
            <a:spAutoFit/>
          </a:bodyPr>
          <a:lstStyle/>
          <a:p>
            <a:pPr fontAlgn="auto">
              <a:spcBef>
                <a:spcPts val="0"/>
              </a:spcBef>
              <a:spcAft>
                <a:spcPts val="0"/>
              </a:spcAft>
              <a:defRPr/>
            </a:pPr>
            <a:r>
              <a:rPr lang="en-US" sz="2800" dirty="0"/>
              <a:t>Tests of significance fasten attention on H</a:t>
            </a:r>
            <a:r>
              <a:rPr lang="en-US" sz="2800" baseline="-25000" dirty="0"/>
              <a:t>0</a:t>
            </a:r>
            <a:r>
              <a:rPr lang="en-US" sz="2800" dirty="0"/>
              <a:t>, the null hypothesis. If a decision is called for, however, there is no reason to single out H</a:t>
            </a:r>
            <a:r>
              <a:rPr lang="en-US" sz="2800" baseline="-25000" dirty="0"/>
              <a:t>0</a:t>
            </a:r>
            <a:r>
              <a:rPr lang="en-US" sz="2800" dirty="0"/>
              <a:t>. </a:t>
            </a:r>
          </a:p>
          <a:p>
            <a:pPr fontAlgn="auto">
              <a:spcBef>
                <a:spcPts val="0"/>
              </a:spcBef>
              <a:spcAft>
                <a:spcPts val="0"/>
              </a:spcAft>
              <a:defRPr/>
            </a:pPr>
            <a:endParaRPr lang="en-US" sz="2800" dirty="0"/>
          </a:p>
          <a:p>
            <a:pPr fontAlgn="auto">
              <a:spcBef>
                <a:spcPts val="0"/>
              </a:spcBef>
              <a:spcAft>
                <a:spcPts val="0"/>
              </a:spcAft>
              <a:defRPr/>
            </a:pPr>
            <a:r>
              <a:rPr lang="en-US" sz="2800" dirty="0"/>
              <a:t>There are simply two alternatives, and we must accept one and reject the other. </a:t>
            </a:r>
          </a:p>
          <a:p>
            <a:pPr fontAlgn="auto">
              <a:spcBef>
                <a:spcPts val="0"/>
              </a:spcBef>
              <a:spcAft>
                <a:spcPts val="0"/>
              </a:spcAft>
              <a:defRPr/>
            </a:pPr>
            <a:endParaRPr lang="en-US" sz="2800" dirty="0"/>
          </a:p>
          <a:p>
            <a:pPr fontAlgn="auto">
              <a:spcBef>
                <a:spcPts val="0"/>
              </a:spcBef>
              <a:spcAft>
                <a:spcPts val="0"/>
              </a:spcAft>
              <a:defRPr/>
            </a:pPr>
            <a:r>
              <a:rPr lang="en-US" sz="2800" dirty="0"/>
              <a:t>It is convenient to call the two alternatives H</a:t>
            </a:r>
            <a:r>
              <a:rPr lang="en-US" sz="2800" baseline="-25000" dirty="0"/>
              <a:t>0</a:t>
            </a:r>
            <a:r>
              <a:rPr lang="en-US" sz="2800" dirty="0"/>
              <a:t> and H</a:t>
            </a:r>
            <a:r>
              <a:rPr lang="en-US" sz="2800" baseline="-25000" dirty="0"/>
              <a:t>a</a:t>
            </a:r>
            <a:r>
              <a:rPr lang="en-US" sz="2800" dirty="0"/>
              <a:t>, but H</a:t>
            </a:r>
            <a:r>
              <a:rPr lang="en-US" sz="2800" baseline="-25000" dirty="0"/>
              <a:t>0</a:t>
            </a:r>
            <a:r>
              <a:rPr lang="en-US" sz="2800" dirty="0"/>
              <a:t> no longer has the special status (the statement we try to find evidence against) that it had in tests of significance. </a:t>
            </a:r>
          </a:p>
        </p:txBody>
      </p:sp>
    </p:spTree>
    <p:extLst>
      <p:ext uri="{BB962C8B-B14F-4D97-AF65-F5344CB8AC3E}">
        <p14:creationId xmlns:p14="http://schemas.microsoft.com/office/powerpoint/2010/main" val="399354333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Inference as Decision 8</a:t>
            </a:r>
            <a:br>
              <a:rPr lang="en-US" sz="3600" b="1" dirty="0">
                <a:solidFill>
                  <a:schemeClr val="accent1"/>
                </a:solidFill>
              </a:rPr>
            </a:br>
            <a:endParaRPr lang="en-US" sz="3600" dirty="0"/>
          </a:p>
        </p:txBody>
      </p:sp>
      <p:sp>
        <p:nvSpPr>
          <p:cNvPr id="8" name="Rectangle 7"/>
          <p:cNvSpPr/>
          <p:nvPr/>
        </p:nvSpPr>
        <p:spPr>
          <a:xfrm>
            <a:off x="301752" y="1463040"/>
            <a:ext cx="8759952" cy="4832092"/>
          </a:xfrm>
          <a:prstGeom prst="rect">
            <a:avLst/>
          </a:prstGeom>
        </p:spPr>
        <p:txBody>
          <a:bodyPr>
            <a:spAutoFit/>
          </a:bodyPr>
          <a:lstStyle/>
          <a:p>
            <a:pPr fontAlgn="auto">
              <a:spcBef>
                <a:spcPts val="0"/>
              </a:spcBef>
              <a:spcAft>
                <a:spcPts val="0"/>
              </a:spcAft>
              <a:defRPr/>
            </a:pPr>
            <a:r>
              <a:rPr lang="en-US" sz="2800" dirty="0"/>
              <a:t>In the acceptance sampling problem, we must decide between</a:t>
            </a:r>
          </a:p>
          <a:p>
            <a:pPr fontAlgn="auto">
              <a:spcBef>
                <a:spcPts val="0"/>
              </a:spcBef>
              <a:spcAft>
                <a:spcPts val="0"/>
              </a:spcAft>
              <a:defRPr/>
            </a:pPr>
            <a:r>
              <a:rPr lang="en-US" sz="2800" dirty="0"/>
              <a:t> </a:t>
            </a:r>
          </a:p>
          <a:p>
            <a:pPr fontAlgn="auto">
              <a:spcBef>
                <a:spcPts val="0"/>
              </a:spcBef>
              <a:spcAft>
                <a:spcPts val="0"/>
              </a:spcAft>
              <a:defRPr/>
            </a:pPr>
            <a:r>
              <a:rPr lang="en-US" sz="2800" dirty="0"/>
              <a:t>H</a:t>
            </a:r>
            <a:r>
              <a:rPr lang="en-US" sz="2800" baseline="-25000" dirty="0"/>
              <a:t>0</a:t>
            </a:r>
            <a:r>
              <a:rPr lang="en-US" sz="2800" dirty="0"/>
              <a:t>: the truckload of product meets standards </a:t>
            </a:r>
          </a:p>
          <a:p>
            <a:pPr fontAlgn="auto">
              <a:spcBef>
                <a:spcPts val="0"/>
              </a:spcBef>
              <a:spcAft>
                <a:spcPts val="0"/>
              </a:spcAft>
              <a:defRPr/>
            </a:pPr>
            <a:r>
              <a:rPr lang="en-US" sz="2800" dirty="0"/>
              <a:t>H</a:t>
            </a:r>
            <a:r>
              <a:rPr lang="en-US" sz="2800" baseline="-25000" dirty="0"/>
              <a:t>a</a:t>
            </a:r>
            <a:r>
              <a:rPr lang="en-US" sz="2800" dirty="0"/>
              <a:t>: the truckload does not meet standards</a:t>
            </a:r>
          </a:p>
          <a:p>
            <a:pPr fontAlgn="auto">
              <a:spcBef>
                <a:spcPts val="0"/>
              </a:spcBef>
              <a:spcAft>
                <a:spcPts val="0"/>
              </a:spcAft>
              <a:defRPr/>
            </a:pPr>
            <a:endParaRPr lang="en-US" sz="2800" dirty="0"/>
          </a:p>
          <a:p>
            <a:pPr fontAlgn="auto">
              <a:spcBef>
                <a:spcPts val="0"/>
              </a:spcBef>
              <a:spcAft>
                <a:spcPts val="0"/>
              </a:spcAft>
              <a:defRPr/>
            </a:pPr>
            <a:r>
              <a:rPr lang="en-US" sz="2800" dirty="0"/>
              <a:t>on the basis of a sample of the product. There is no reason to put the burden of proof on the consumer by accepting H</a:t>
            </a:r>
            <a:r>
              <a:rPr lang="en-US" sz="2800" baseline="-25000" dirty="0"/>
              <a:t>0</a:t>
            </a:r>
            <a:r>
              <a:rPr lang="en-US" sz="2800" dirty="0"/>
              <a:t> unless we have strong evidence against it. </a:t>
            </a:r>
          </a:p>
          <a:p>
            <a:pPr fontAlgn="auto">
              <a:spcBef>
                <a:spcPts val="0"/>
              </a:spcBef>
              <a:spcAft>
                <a:spcPts val="0"/>
              </a:spcAft>
              <a:defRPr/>
            </a:pPr>
            <a:endParaRPr lang="en-US" sz="2800" dirty="0"/>
          </a:p>
        </p:txBody>
      </p:sp>
    </p:spTree>
    <p:extLst>
      <p:ext uri="{BB962C8B-B14F-4D97-AF65-F5344CB8AC3E}">
        <p14:creationId xmlns:p14="http://schemas.microsoft.com/office/powerpoint/2010/main" val="388789487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Inference as Decision 9</a:t>
            </a:r>
            <a:br>
              <a:rPr lang="en-US" sz="3600" b="1" dirty="0">
                <a:solidFill>
                  <a:schemeClr val="accent1"/>
                </a:solidFill>
              </a:rPr>
            </a:br>
            <a:endParaRPr lang="en-US" sz="3600" dirty="0"/>
          </a:p>
        </p:txBody>
      </p:sp>
      <p:sp>
        <p:nvSpPr>
          <p:cNvPr id="8" name="Rectangle 7"/>
          <p:cNvSpPr/>
          <p:nvPr/>
        </p:nvSpPr>
        <p:spPr>
          <a:xfrm>
            <a:off x="301752" y="1737360"/>
            <a:ext cx="8759952" cy="3539430"/>
          </a:xfrm>
          <a:prstGeom prst="rect">
            <a:avLst/>
          </a:prstGeom>
        </p:spPr>
        <p:txBody>
          <a:bodyPr>
            <a:spAutoFit/>
          </a:bodyPr>
          <a:lstStyle/>
          <a:p>
            <a:pPr fontAlgn="auto">
              <a:spcBef>
                <a:spcPts val="0"/>
              </a:spcBef>
              <a:spcAft>
                <a:spcPts val="0"/>
              </a:spcAft>
              <a:defRPr/>
            </a:pPr>
            <a:r>
              <a:rPr lang="en-US" sz="2800" dirty="0"/>
              <a:t>It is equally sensible to put the burden of proof on the producer by accepting H</a:t>
            </a:r>
            <a:r>
              <a:rPr lang="en-US" sz="2800" baseline="-25000" dirty="0"/>
              <a:t>a</a:t>
            </a:r>
            <a:r>
              <a:rPr lang="en-US" sz="2800" dirty="0"/>
              <a:t> unless we have strong evidence that the truckload meets standards. </a:t>
            </a:r>
          </a:p>
          <a:p>
            <a:pPr fontAlgn="auto">
              <a:spcBef>
                <a:spcPts val="0"/>
              </a:spcBef>
              <a:spcAft>
                <a:spcPts val="0"/>
              </a:spcAft>
              <a:defRPr/>
            </a:pPr>
            <a:endParaRPr lang="en-US" sz="2800" dirty="0"/>
          </a:p>
          <a:p>
            <a:pPr fontAlgn="auto">
              <a:spcBef>
                <a:spcPts val="0"/>
              </a:spcBef>
              <a:spcAft>
                <a:spcPts val="0"/>
              </a:spcAft>
              <a:defRPr/>
            </a:pPr>
            <a:r>
              <a:rPr lang="en-US" sz="2800" dirty="0"/>
              <a:t>Producer and consumer must agree on where to place the burden of proof, but neither H</a:t>
            </a:r>
            <a:r>
              <a:rPr lang="en-US" sz="2800" baseline="-25000" dirty="0"/>
              <a:t>0</a:t>
            </a:r>
            <a:r>
              <a:rPr lang="en-US" sz="2800" dirty="0"/>
              <a:t> nor H</a:t>
            </a:r>
            <a:r>
              <a:rPr lang="en-US" sz="2800" baseline="-25000" dirty="0"/>
              <a:t>a</a:t>
            </a:r>
            <a:r>
              <a:rPr lang="en-US" sz="2800" dirty="0"/>
              <a:t> has any special status.</a:t>
            </a:r>
          </a:p>
          <a:p>
            <a:pPr fontAlgn="auto">
              <a:spcBef>
                <a:spcPts val="0"/>
              </a:spcBef>
              <a:spcAft>
                <a:spcPts val="0"/>
              </a:spcAft>
              <a:defRPr/>
            </a:pPr>
            <a:endParaRPr lang="en-US" sz="2800" dirty="0"/>
          </a:p>
        </p:txBody>
      </p:sp>
    </p:spTree>
    <p:extLst>
      <p:ext uri="{BB962C8B-B14F-4D97-AF65-F5344CB8AC3E}">
        <p14:creationId xmlns:p14="http://schemas.microsoft.com/office/powerpoint/2010/main" val="1772354068"/>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Inference as Decision 10</a:t>
            </a:r>
            <a:br>
              <a:rPr lang="en-US" sz="3600" b="1" dirty="0">
                <a:solidFill>
                  <a:schemeClr val="accent1"/>
                </a:solidFill>
              </a:rPr>
            </a:br>
            <a:endParaRPr lang="en-US" sz="3600" dirty="0"/>
          </a:p>
        </p:txBody>
      </p:sp>
      <p:sp>
        <p:nvSpPr>
          <p:cNvPr id="8" name="Rectangle 7"/>
          <p:cNvSpPr/>
          <p:nvPr/>
        </p:nvSpPr>
        <p:spPr>
          <a:xfrm>
            <a:off x="301752" y="1097280"/>
            <a:ext cx="8759952" cy="5293757"/>
          </a:xfrm>
          <a:prstGeom prst="rect">
            <a:avLst/>
          </a:prstGeom>
        </p:spPr>
        <p:txBody>
          <a:bodyPr>
            <a:spAutoFit/>
          </a:bodyPr>
          <a:lstStyle/>
          <a:p>
            <a:pPr fontAlgn="auto">
              <a:spcBef>
                <a:spcPts val="0"/>
              </a:spcBef>
              <a:spcAft>
                <a:spcPts val="1800"/>
              </a:spcAft>
              <a:defRPr/>
            </a:pPr>
            <a:r>
              <a:rPr lang="en-US" sz="2800" dirty="0"/>
              <a:t>In a decision problem, we must give a decision rule: a recipe based on the sample that tells us what decision to make. </a:t>
            </a:r>
          </a:p>
          <a:p>
            <a:pPr fontAlgn="auto">
              <a:spcBef>
                <a:spcPts val="0"/>
              </a:spcBef>
              <a:spcAft>
                <a:spcPts val="1800"/>
              </a:spcAft>
              <a:defRPr/>
            </a:pPr>
            <a:r>
              <a:rPr lang="en-US" sz="2800" dirty="0"/>
              <a:t>Decision rules are expressed in terms of sample statistics, usually the same statistics we would use in a test of significance. </a:t>
            </a:r>
          </a:p>
          <a:p>
            <a:pPr fontAlgn="auto">
              <a:spcBef>
                <a:spcPts val="0"/>
              </a:spcBef>
              <a:spcAft>
                <a:spcPts val="1800"/>
              </a:spcAft>
              <a:defRPr/>
            </a:pPr>
            <a:r>
              <a:rPr lang="en-US" sz="2800" dirty="0"/>
              <a:t>In fact, we have already seen that a test of significance becomes a decision rule if we reject H</a:t>
            </a:r>
            <a:r>
              <a:rPr lang="en-US" sz="2800" baseline="-25000" dirty="0"/>
              <a:t>0</a:t>
            </a:r>
            <a:r>
              <a:rPr lang="en-US" sz="2800" dirty="0"/>
              <a:t> (accept H</a:t>
            </a:r>
            <a:r>
              <a:rPr lang="en-US" sz="2800" baseline="-25000" dirty="0"/>
              <a:t>a</a:t>
            </a:r>
            <a:r>
              <a:rPr lang="en-US" sz="2800" dirty="0"/>
              <a:t>) when the sample statistics is statistically significant at level </a:t>
            </a:r>
            <a:r>
              <a:rPr lang="el-GR" sz="2800" dirty="0"/>
              <a:t>α</a:t>
            </a:r>
            <a:r>
              <a:rPr lang="en-US" sz="2800" dirty="0"/>
              <a:t> and otherwise accept H</a:t>
            </a:r>
            <a:r>
              <a:rPr lang="en-US" sz="2800" baseline="-25000" dirty="0"/>
              <a:t>0</a:t>
            </a:r>
            <a:r>
              <a:rPr lang="en-US" sz="2800" dirty="0"/>
              <a:t> (reject H</a:t>
            </a:r>
            <a:r>
              <a:rPr lang="en-US" sz="2800" baseline="-25000" dirty="0"/>
              <a:t>a</a:t>
            </a:r>
            <a:r>
              <a:rPr lang="en-US" sz="2800" dirty="0"/>
              <a:t>). </a:t>
            </a:r>
          </a:p>
        </p:txBody>
      </p:sp>
    </p:spTree>
    <p:extLst>
      <p:ext uri="{BB962C8B-B14F-4D97-AF65-F5344CB8AC3E}">
        <p14:creationId xmlns:p14="http://schemas.microsoft.com/office/powerpoint/2010/main" val="554870537"/>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Inference as Decision 11</a:t>
            </a:r>
            <a:br>
              <a:rPr lang="en-US" sz="3600" b="1" dirty="0">
                <a:solidFill>
                  <a:schemeClr val="accent1"/>
                </a:solidFill>
              </a:rPr>
            </a:br>
            <a:endParaRPr lang="en-US" sz="3600" dirty="0"/>
          </a:p>
        </p:txBody>
      </p:sp>
      <p:sp>
        <p:nvSpPr>
          <p:cNvPr id="8" name="Rectangle 7"/>
          <p:cNvSpPr/>
          <p:nvPr/>
        </p:nvSpPr>
        <p:spPr>
          <a:xfrm>
            <a:off x="301752" y="1371600"/>
            <a:ext cx="8759952" cy="4662815"/>
          </a:xfrm>
          <a:prstGeom prst="rect">
            <a:avLst/>
          </a:prstGeom>
        </p:spPr>
        <p:txBody>
          <a:bodyPr>
            <a:spAutoFit/>
          </a:bodyPr>
          <a:lstStyle/>
          <a:p>
            <a:pPr fontAlgn="auto">
              <a:spcBef>
                <a:spcPts val="0"/>
              </a:spcBef>
              <a:spcAft>
                <a:spcPts val="1800"/>
              </a:spcAft>
              <a:defRPr/>
            </a:pPr>
            <a:r>
              <a:rPr lang="en-US" sz="2800" dirty="0"/>
              <a:t>Suppose, then, that we use statistical significance at level </a:t>
            </a:r>
            <a:r>
              <a:rPr lang="el-GR" sz="2800" dirty="0"/>
              <a:t>α</a:t>
            </a:r>
            <a:r>
              <a:rPr lang="en-US" sz="2800" dirty="0"/>
              <a:t> as our criterion for decision. And suppose that the null hypothesis H</a:t>
            </a:r>
            <a:r>
              <a:rPr lang="en-US" sz="2800" baseline="-25000" dirty="0"/>
              <a:t>0</a:t>
            </a:r>
            <a:r>
              <a:rPr lang="en-US" sz="2800" dirty="0"/>
              <a:t> is really true. </a:t>
            </a:r>
          </a:p>
          <a:p>
            <a:pPr fontAlgn="auto">
              <a:spcBef>
                <a:spcPts val="0"/>
              </a:spcBef>
              <a:spcAft>
                <a:spcPts val="1800"/>
              </a:spcAft>
              <a:defRPr/>
            </a:pPr>
            <a:r>
              <a:rPr lang="en-US" sz="2800" dirty="0"/>
              <a:t>Then, sample outcomes significant at level </a:t>
            </a:r>
            <a:r>
              <a:rPr lang="el-GR" sz="2800" dirty="0"/>
              <a:t>α</a:t>
            </a:r>
            <a:r>
              <a:rPr lang="en-US" sz="2800" dirty="0"/>
              <a:t> will occur with probability </a:t>
            </a:r>
            <a:r>
              <a:rPr lang="el-GR" sz="2800" dirty="0"/>
              <a:t>α</a:t>
            </a:r>
            <a:r>
              <a:rPr lang="en-US" sz="2800" dirty="0"/>
              <a:t>. </a:t>
            </a:r>
          </a:p>
          <a:p>
            <a:pPr fontAlgn="auto">
              <a:spcBef>
                <a:spcPts val="0"/>
              </a:spcBef>
              <a:spcAft>
                <a:spcPts val="1800"/>
              </a:spcAft>
              <a:defRPr/>
            </a:pPr>
            <a:r>
              <a:rPr lang="en-US" sz="2800" dirty="0"/>
              <a:t>But now we make a wrong decision in all such outcomes by rejecting H</a:t>
            </a:r>
            <a:r>
              <a:rPr lang="en-US" sz="2800" baseline="-25000" dirty="0"/>
              <a:t>0</a:t>
            </a:r>
            <a:r>
              <a:rPr lang="en-US" sz="2800" dirty="0"/>
              <a:t> when it is really true. </a:t>
            </a:r>
          </a:p>
          <a:p>
            <a:pPr fontAlgn="auto">
              <a:spcBef>
                <a:spcPts val="0"/>
              </a:spcBef>
              <a:spcAft>
                <a:spcPts val="1800"/>
              </a:spcAft>
              <a:defRPr/>
            </a:pPr>
            <a:r>
              <a:rPr lang="en-US" sz="2800" dirty="0"/>
              <a:t>That is, significance level </a:t>
            </a:r>
            <a:r>
              <a:rPr lang="el-GR" sz="2800" dirty="0"/>
              <a:t>α</a:t>
            </a:r>
            <a:r>
              <a:rPr lang="en-US" sz="2800" dirty="0"/>
              <a:t> now can be understood as the probability of a certain type of wrong decision.</a:t>
            </a:r>
          </a:p>
        </p:txBody>
      </p:sp>
    </p:spTree>
    <p:extLst>
      <p:ext uri="{BB962C8B-B14F-4D97-AF65-F5344CB8AC3E}">
        <p14:creationId xmlns:p14="http://schemas.microsoft.com/office/powerpoint/2010/main" val="1748982013"/>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Inference as Decision 12</a:t>
            </a:r>
            <a:br>
              <a:rPr lang="en-US" sz="3600" b="1" dirty="0">
                <a:solidFill>
                  <a:schemeClr val="accent1"/>
                </a:solidFill>
              </a:rPr>
            </a:br>
            <a:endParaRPr lang="en-US" sz="3600" dirty="0"/>
          </a:p>
        </p:txBody>
      </p:sp>
      <p:sp>
        <p:nvSpPr>
          <p:cNvPr id="8" name="Rectangle 7"/>
          <p:cNvSpPr/>
          <p:nvPr/>
        </p:nvSpPr>
        <p:spPr>
          <a:xfrm>
            <a:off x="301752" y="1097280"/>
            <a:ext cx="8759952" cy="5293757"/>
          </a:xfrm>
          <a:prstGeom prst="rect">
            <a:avLst/>
          </a:prstGeom>
        </p:spPr>
        <p:txBody>
          <a:bodyPr>
            <a:spAutoFit/>
          </a:bodyPr>
          <a:lstStyle/>
          <a:p>
            <a:pPr fontAlgn="auto">
              <a:spcBef>
                <a:spcPts val="0"/>
              </a:spcBef>
              <a:spcAft>
                <a:spcPts val="0"/>
              </a:spcAft>
              <a:defRPr/>
            </a:pPr>
            <a:r>
              <a:rPr lang="en-US" sz="2600" dirty="0"/>
              <a:t>Now H</a:t>
            </a:r>
            <a:r>
              <a:rPr lang="en-US" sz="2600" baseline="-25000" dirty="0"/>
              <a:t>a</a:t>
            </a:r>
            <a:r>
              <a:rPr lang="en-US" sz="2600" dirty="0"/>
              <a:t> requires equal attention. </a:t>
            </a:r>
          </a:p>
          <a:p>
            <a:pPr fontAlgn="auto">
              <a:spcBef>
                <a:spcPts val="0"/>
              </a:spcBef>
              <a:spcAft>
                <a:spcPts val="0"/>
              </a:spcAft>
              <a:defRPr/>
            </a:pPr>
            <a:endParaRPr lang="en-US" sz="2600" dirty="0"/>
          </a:p>
          <a:p>
            <a:pPr fontAlgn="auto">
              <a:spcBef>
                <a:spcPts val="0"/>
              </a:spcBef>
              <a:spcAft>
                <a:spcPts val="0"/>
              </a:spcAft>
              <a:defRPr/>
            </a:pPr>
            <a:r>
              <a:rPr lang="en-US" sz="2600" dirty="0"/>
              <a:t>Just as rejecting H</a:t>
            </a:r>
            <a:r>
              <a:rPr lang="en-US" sz="2600" baseline="-25000" dirty="0"/>
              <a:t>0</a:t>
            </a:r>
            <a:r>
              <a:rPr lang="en-US" sz="2600" dirty="0"/>
              <a:t> (accepting H</a:t>
            </a:r>
            <a:r>
              <a:rPr lang="en-US" sz="2600" baseline="-25000" dirty="0"/>
              <a:t>a</a:t>
            </a:r>
            <a:r>
              <a:rPr lang="en-US" sz="2600" dirty="0"/>
              <a:t>) when H</a:t>
            </a:r>
            <a:r>
              <a:rPr lang="en-US" sz="2600" baseline="-25000" dirty="0"/>
              <a:t>0</a:t>
            </a:r>
            <a:r>
              <a:rPr lang="en-US" sz="2600" dirty="0"/>
              <a:t> is really true is an error, so is accepting H</a:t>
            </a:r>
            <a:r>
              <a:rPr lang="en-US" sz="2600" baseline="-25000" dirty="0"/>
              <a:t>0</a:t>
            </a:r>
            <a:r>
              <a:rPr lang="en-US" sz="2600" dirty="0"/>
              <a:t> (rejecting H</a:t>
            </a:r>
            <a:r>
              <a:rPr lang="en-US" sz="2600" baseline="-25000" dirty="0"/>
              <a:t>a</a:t>
            </a:r>
            <a:r>
              <a:rPr lang="en-US" sz="2600" dirty="0"/>
              <a:t>) when H</a:t>
            </a:r>
            <a:r>
              <a:rPr lang="en-US" sz="2600" baseline="-25000" dirty="0"/>
              <a:t>a</a:t>
            </a:r>
            <a:r>
              <a:rPr lang="en-US" sz="2600" dirty="0"/>
              <a:t> is really true. </a:t>
            </a:r>
          </a:p>
          <a:p>
            <a:pPr fontAlgn="auto">
              <a:spcBef>
                <a:spcPts val="0"/>
              </a:spcBef>
              <a:spcAft>
                <a:spcPts val="0"/>
              </a:spcAft>
              <a:defRPr/>
            </a:pPr>
            <a:endParaRPr lang="en-US" sz="2600" dirty="0"/>
          </a:p>
          <a:p>
            <a:pPr fontAlgn="auto">
              <a:spcBef>
                <a:spcPts val="0"/>
              </a:spcBef>
              <a:spcAft>
                <a:spcPts val="0"/>
              </a:spcAft>
              <a:defRPr/>
            </a:pPr>
            <a:r>
              <a:rPr lang="en-US" sz="2600" dirty="0"/>
              <a:t>We can make two kinds of errors. </a:t>
            </a:r>
          </a:p>
          <a:p>
            <a:pPr fontAlgn="auto">
              <a:spcBef>
                <a:spcPts val="0"/>
              </a:spcBef>
              <a:spcAft>
                <a:spcPts val="0"/>
              </a:spcAft>
              <a:defRPr/>
            </a:pPr>
            <a:endParaRPr lang="en-US" sz="2600" dirty="0"/>
          </a:p>
          <a:p>
            <a:pPr fontAlgn="auto">
              <a:spcBef>
                <a:spcPts val="0"/>
              </a:spcBef>
              <a:spcAft>
                <a:spcPts val="0"/>
              </a:spcAft>
              <a:defRPr/>
            </a:pPr>
            <a:r>
              <a:rPr lang="en-US" sz="2600" b="1" dirty="0"/>
              <a:t>If we reject H</a:t>
            </a:r>
            <a:r>
              <a:rPr lang="en-US" sz="2600" b="1" baseline="-25000" dirty="0"/>
              <a:t>0</a:t>
            </a:r>
            <a:r>
              <a:rPr lang="en-US" sz="2600" b="1" dirty="0"/>
              <a:t> (accept H</a:t>
            </a:r>
            <a:r>
              <a:rPr lang="en-US" sz="2600" b="1" baseline="-25000" dirty="0"/>
              <a:t>a</a:t>
            </a:r>
            <a:r>
              <a:rPr lang="en-US" sz="2600" b="1" dirty="0"/>
              <a:t>) when in fact H</a:t>
            </a:r>
            <a:r>
              <a:rPr lang="en-US" sz="2600" b="1" baseline="-25000" dirty="0"/>
              <a:t>0</a:t>
            </a:r>
            <a:r>
              <a:rPr lang="en-US" sz="2600" b="1" dirty="0"/>
              <a:t> is true, this is a Type I error. </a:t>
            </a:r>
          </a:p>
          <a:p>
            <a:pPr fontAlgn="auto">
              <a:spcBef>
                <a:spcPts val="0"/>
              </a:spcBef>
              <a:spcAft>
                <a:spcPts val="0"/>
              </a:spcAft>
              <a:defRPr/>
            </a:pPr>
            <a:endParaRPr lang="en-US" sz="2600" b="1" dirty="0"/>
          </a:p>
          <a:p>
            <a:pPr fontAlgn="auto">
              <a:spcBef>
                <a:spcPts val="0"/>
              </a:spcBef>
              <a:spcAft>
                <a:spcPts val="0"/>
              </a:spcAft>
              <a:defRPr/>
            </a:pPr>
            <a:r>
              <a:rPr lang="en-US" sz="2600" b="1" dirty="0"/>
              <a:t>If we accept H</a:t>
            </a:r>
            <a:r>
              <a:rPr lang="en-US" sz="2600" b="1" baseline="-25000" dirty="0"/>
              <a:t>0</a:t>
            </a:r>
            <a:r>
              <a:rPr lang="en-US" sz="2600" b="1" dirty="0"/>
              <a:t> (reject H</a:t>
            </a:r>
            <a:r>
              <a:rPr lang="en-US" sz="2600" b="1" baseline="-25000" dirty="0"/>
              <a:t>a</a:t>
            </a:r>
            <a:r>
              <a:rPr lang="en-US" sz="2600" b="1" dirty="0"/>
              <a:t>) when in fact H</a:t>
            </a:r>
            <a:r>
              <a:rPr lang="en-US" sz="2600" b="1" baseline="-25000" dirty="0"/>
              <a:t>a</a:t>
            </a:r>
            <a:r>
              <a:rPr lang="en-US" sz="2600" b="1" dirty="0"/>
              <a:t> is true, this is a Type II error.</a:t>
            </a:r>
          </a:p>
        </p:txBody>
      </p:sp>
    </p:spTree>
    <p:extLst>
      <p:ext uri="{BB962C8B-B14F-4D97-AF65-F5344CB8AC3E}">
        <p14:creationId xmlns:p14="http://schemas.microsoft.com/office/powerpoint/2010/main" val="3095382482"/>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Inference as Decision 13</a:t>
            </a:r>
            <a:br>
              <a:rPr lang="en-US" sz="3600" b="1" dirty="0">
                <a:solidFill>
                  <a:schemeClr val="accent1"/>
                </a:solidFill>
              </a:rPr>
            </a:br>
            <a:endParaRPr lang="en-US" sz="3600" dirty="0"/>
          </a:p>
        </p:txBody>
      </p:sp>
      <p:pic>
        <p:nvPicPr>
          <p:cNvPr id="4" name="Picture 3" descr="A matrix square shows the possible outcomes of a two-action decision problem. Decision based on sample contains the categories Reject H 0 and Accept H 0, and Truth about the population contains the categories H 0 true and H a true. &#10;The data read as follows.&#10;Top-left corner: Reject H 0 and H 0 true: Type I error. &#10;Top-right corner: Reject H 0 and H a true: Correct decision.&#10;Bottom-left corner: Accept H 0 and H 0 true: Correct decision. &#10;Bottom-right corner: Accept H 0 and H a true: Type II error. &#10;">
            <a:extLst>
              <a:ext uri="{FF2B5EF4-FFF2-40B4-BE49-F238E27FC236}">
                <a16:creationId xmlns:a16="http://schemas.microsoft.com/office/drawing/2014/main" xmlns="" id="{83D95F47-4985-477C-A102-02C7407604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539" y="1752600"/>
            <a:ext cx="8596921" cy="3352800"/>
          </a:xfrm>
          <a:prstGeom prst="rect">
            <a:avLst/>
          </a:prstGeom>
        </p:spPr>
      </p:pic>
    </p:spTree>
    <p:extLst>
      <p:ext uri="{BB962C8B-B14F-4D97-AF65-F5344CB8AC3E}">
        <p14:creationId xmlns:p14="http://schemas.microsoft.com/office/powerpoint/2010/main" val="3169989006"/>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Inference as Decision 14</a:t>
            </a:r>
            <a:br>
              <a:rPr lang="en-US" sz="3600" b="1" dirty="0">
                <a:solidFill>
                  <a:schemeClr val="accent1"/>
                </a:solidFill>
              </a:rPr>
            </a:br>
            <a:endParaRPr lang="en-US" sz="3600" dirty="0"/>
          </a:p>
        </p:txBody>
      </p:sp>
      <p:pic>
        <p:nvPicPr>
          <p:cNvPr id="4" name="Picture 3" descr="A matrix square shows the possible outcomes of an acceptance sampling decision. Decision based on sample contains the categories Reject the truckload and Accept the truckload. And, Truth about the truckload contains the categories Does meet standards and Does not meet the standards.&#10;The data read as follows.&#10;Top-left corner: Reject the truckload and Does meet standards: Type I error. &#10;Top-right corner: Reject the truckload and Does not meet standards: Correct decision. &#10;Bottom-left corner: Accept the truckload and Does meet standards: Correct decision. &#10;Bottom-right corner: Accept the truckload and Does not meet standards: Type II error.&#10;">
            <a:extLst>
              <a:ext uri="{FF2B5EF4-FFF2-40B4-BE49-F238E27FC236}">
                <a16:creationId xmlns:a16="http://schemas.microsoft.com/office/drawing/2014/main" xmlns="" id="{64445C2C-C53B-413D-978B-B825580C15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600200"/>
            <a:ext cx="8277158" cy="3739770"/>
          </a:xfrm>
          <a:prstGeom prst="rect">
            <a:avLst/>
          </a:prstGeom>
        </p:spPr>
      </p:pic>
    </p:spTree>
    <p:extLst>
      <p:ext uri="{BB962C8B-B14F-4D97-AF65-F5344CB8AC3E}">
        <p14:creationId xmlns:p14="http://schemas.microsoft.com/office/powerpoint/2010/main" val="3737262513"/>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Inference as Decision 15</a:t>
            </a:r>
            <a:br>
              <a:rPr lang="en-US" sz="3600" b="1" dirty="0">
                <a:solidFill>
                  <a:schemeClr val="accent1"/>
                </a:solidFill>
              </a:rPr>
            </a:br>
            <a:endParaRPr lang="en-US" sz="3600" dirty="0"/>
          </a:p>
        </p:txBody>
      </p:sp>
      <p:sp>
        <p:nvSpPr>
          <p:cNvPr id="8" name="Rectangle 7"/>
          <p:cNvSpPr/>
          <p:nvPr/>
        </p:nvSpPr>
        <p:spPr>
          <a:xfrm>
            <a:off x="301752" y="1280160"/>
            <a:ext cx="8759952" cy="4832092"/>
          </a:xfrm>
          <a:prstGeom prst="rect">
            <a:avLst/>
          </a:prstGeom>
        </p:spPr>
        <p:txBody>
          <a:bodyPr>
            <a:spAutoFit/>
          </a:bodyPr>
          <a:lstStyle/>
          <a:p>
            <a:pPr fontAlgn="auto">
              <a:spcBef>
                <a:spcPts val="0"/>
              </a:spcBef>
              <a:spcAft>
                <a:spcPts val="0"/>
              </a:spcAft>
              <a:defRPr/>
            </a:pPr>
            <a:r>
              <a:rPr lang="en-US" sz="2800" dirty="0"/>
              <a:t>So the significance level </a:t>
            </a:r>
            <a:r>
              <a:rPr lang="el-GR" sz="2800" dirty="0"/>
              <a:t>α</a:t>
            </a:r>
            <a:r>
              <a:rPr lang="en-US" sz="2800" dirty="0"/>
              <a:t> is the probability of a Type I error. </a:t>
            </a:r>
          </a:p>
          <a:p>
            <a:pPr fontAlgn="auto">
              <a:spcBef>
                <a:spcPts val="0"/>
              </a:spcBef>
              <a:spcAft>
                <a:spcPts val="0"/>
              </a:spcAft>
              <a:defRPr/>
            </a:pPr>
            <a:endParaRPr lang="en-US" sz="2800" dirty="0"/>
          </a:p>
          <a:p>
            <a:pPr fontAlgn="auto">
              <a:spcBef>
                <a:spcPts val="0"/>
              </a:spcBef>
              <a:spcAft>
                <a:spcPts val="0"/>
              </a:spcAft>
              <a:defRPr/>
            </a:pPr>
            <a:r>
              <a:rPr lang="en-US" sz="2800" dirty="0"/>
              <a:t>In acceptance sampling, this is the probability that a good truckload will be rejected. </a:t>
            </a:r>
          </a:p>
          <a:p>
            <a:pPr fontAlgn="auto">
              <a:spcBef>
                <a:spcPts val="0"/>
              </a:spcBef>
              <a:spcAft>
                <a:spcPts val="0"/>
              </a:spcAft>
              <a:defRPr/>
            </a:pPr>
            <a:endParaRPr lang="en-US" sz="2800" dirty="0"/>
          </a:p>
          <a:p>
            <a:pPr fontAlgn="auto">
              <a:spcBef>
                <a:spcPts val="0"/>
              </a:spcBef>
              <a:spcAft>
                <a:spcPts val="0"/>
              </a:spcAft>
              <a:defRPr/>
            </a:pPr>
            <a:r>
              <a:rPr lang="en-US" sz="2800" dirty="0"/>
              <a:t>The probability of a Type II error is the probability that a bad truckload will be accepted. </a:t>
            </a:r>
          </a:p>
          <a:p>
            <a:pPr fontAlgn="auto">
              <a:spcBef>
                <a:spcPts val="0"/>
              </a:spcBef>
              <a:spcAft>
                <a:spcPts val="0"/>
              </a:spcAft>
              <a:defRPr/>
            </a:pPr>
            <a:endParaRPr lang="en-US" sz="2800" dirty="0"/>
          </a:p>
          <a:p>
            <a:pPr fontAlgn="auto">
              <a:spcBef>
                <a:spcPts val="0"/>
              </a:spcBef>
              <a:spcAft>
                <a:spcPts val="0"/>
              </a:spcAft>
              <a:defRPr/>
            </a:pPr>
            <a:r>
              <a:rPr lang="en-US" sz="2800" dirty="0"/>
              <a:t>A Type I error hurts the producer, while a Type II error hurts the consumer. </a:t>
            </a:r>
            <a:endParaRPr lang="en-US" sz="2800" b="1" dirty="0"/>
          </a:p>
        </p:txBody>
      </p:sp>
    </p:spTree>
    <p:extLst>
      <p:ext uri="{BB962C8B-B14F-4D97-AF65-F5344CB8AC3E}">
        <p14:creationId xmlns:p14="http://schemas.microsoft.com/office/powerpoint/2010/main" val="287908255"/>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Inference as Decision 16</a:t>
            </a:r>
            <a:br>
              <a:rPr lang="en-US" sz="3600" b="1" dirty="0">
                <a:solidFill>
                  <a:schemeClr val="accent1"/>
                </a:solidFill>
              </a:rPr>
            </a:br>
            <a:endParaRPr lang="en-US" sz="3600" dirty="0"/>
          </a:p>
        </p:txBody>
      </p:sp>
      <p:sp>
        <p:nvSpPr>
          <p:cNvPr id="8" name="Rectangle 7"/>
          <p:cNvSpPr/>
          <p:nvPr/>
        </p:nvSpPr>
        <p:spPr>
          <a:xfrm>
            <a:off x="301752" y="1645920"/>
            <a:ext cx="8759952" cy="4401205"/>
          </a:xfrm>
          <a:prstGeom prst="rect">
            <a:avLst/>
          </a:prstGeom>
        </p:spPr>
        <p:txBody>
          <a:bodyPr>
            <a:spAutoFit/>
          </a:bodyPr>
          <a:lstStyle/>
          <a:p>
            <a:pPr fontAlgn="auto">
              <a:spcBef>
                <a:spcPts val="0"/>
              </a:spcBef>
              <a:spcAft>
                <a:spcPts val="0"/>
              </a:spcAft>
              <a:defRPr/>
            </a:pPr>
            <a:r>
              <a:rPr lang="en-US" sz="2800" dirty="0"/>
              <a:t>Any decision rule is assessed in terms of the probabilities of the two types of error. </a:t>
            </a:r>
          </a:p>
          <a:p>
            <a:pPr fontAlgn="auto">
              <a:spcBef>
                <a:spcPts val="0"/>
              </a:spcBef>
              <a:spcAft>
                <a:spcPts val="0"/>
              </a:spcAft>
              <a:defRPr/>
            </a:pPr>
            <a:endParaRPr lang="en-US" sz="2800" dirty="0"/>
          </a:p>
          <a:p>
            <a:pPr fontAlgn="auto">
              <a:spcBef>
                <a:spcPts val="0"/>
              </a:spcBef>
              <a:spcAft>
                <a:spcPts val="0"/>
              </a:spcAft>
              <a:defRPr/>
            </a:pPr>
            <a:r>
              <a:rPr lang="en-US" sz="2800" dirty="0"/>
              <a:t>This is in keeping with the idea that statistical inference is based on probability. </a:t>
            </a:r>
          </a:p>
          <a:p>
            <a:pPr fontAlgn="auto">
              <a:spcBef>
                <a:spcPts val="0"/>
              </a:spcBef>
              <a:spcAft>
                <a:spcPts val="0"/>
              </a:spcAft>
              <a:defRPr/>
            </a:pPr>
            <a:endParaRPr lang="en-US" sz="2800" dirty="0"/>
          </a:p>
          <a:p>
            <a:pPr fontAlgn="auto">
              <a:spcBef>
                <a:spcPts val="0"/>
              </a:spcBef>
              <a:spcAft>
                <a:spcPts val="0"/>
              </a:spcAft>
              <a:defRPr/>
            </a:pPr>
            <a:r>
              <a:rPr lang="en-US" sz="2800" dirty="0"/>
              <a:t>We cannot (short of inspecting the whole truckload) guarantee that good lots will never be rejected and bad lots never accepted. </a:t>
            </a:r>
          </a:p>
          <a:p>
            <a:pPr fontAlgn="auto">
              <a:spcBef>
                <a:spcPts val="0"/>
              </a:spcBef>
              <a:spcAft>
                <a:spcPts val="0"/>
              </a:spcAft>
              <a:defRPr/>
            </a:pPr>
            <a:endParaRPr lang="en-US" sz="2800" dirty="0"/>
          </a:p>
        </p:txBody>
      </p:sp>
    </p:spTree>
    <p:extLst>
      <p:ext uri="{BB962C8B-B14F-4D97-AF65-F5344CB8AC3E}">
        <p14:creationId xmlns:p14="http://schemas.microsoft.com/office/powerpoint/2010/main" val="333722692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Using Inference Wisely 1</a:t>
            </a:r>
            <a:br>
              <a:rPr lang="en-US" sz="3600" b="1" dirty="0">
                <a:solidFill>
                  <a:schemeClr val="accent1"/>
                </a:solidFill>
              </a:rPr>
            </a:br>
            <a:endParaRPr lang="en-US" sz="3600" dirty="0"/>
          </a:p>
        </p:txBody>
      </p:sp>
      <p:sp>
        <p:nvSpPr>
          <p:cNvPr id="8" name="Rectangle 7"/>
          <p:cNvSpPr/>
          <p:nvPr/>
        </p:nvSpPr>
        <p:spPr>
          <a:xfrm>
            <a:off x="301752" y="1097280"/>
            <a:ext cx="8759952" cy="5262979"/>
          </a:xfrm>
          <a:prstGeom prst="rect">
            <a:avLst/>
          </a:prstGeom>
        </p:spPr>
        <p:txBody>
          <a:bodyPr>
            <a:spAutoFit/>
          </a:bodyPr>
          <a:lstStyle/>
          <a:p>
            <a:pPr fontAlgn="auto">
              <a:spcBef>
                <a:spcPts val="0"/>
              </a:spcBef>
              <a:spcAft>
                <a:spcPts val="0"/>
              </a:spcAft>
              <a:defRPr/>
            </a:pPr>
            <a:r>
              <a:rPr lang="en-US" sz="2800" dirty="0"/>
              <a:t>We have met the two major types of statistical inference: confidence intervals and significance tests. </a:t>
            </a:r>
          </a:p>
          <a:p>
            <a:pPr fontAlgn="auto">
              <a:spcBef>
                <a:spcPts val="0"/>
              </a:spcBef>
              <a:spcAft>
                <a:spcPts val="0"/>
              </a:spcAft>
              <a:defRPr/>
            </a:pPr>
            <a:endParaRPr lang="en-US" sz="2800" dirty="0"/>
          </a:p>
          <a:p>
            <a:pPr fontAlgn="auto">
              <a:spcBef>
                <a:spcPts val="0"/>
              </a:spcBef>
              <a:spcAft>
                <a:spcPts val="0"/>
              </a:spcAft>
              <a:defRPr/>
            </a:pPr>
            <a:r>
              <a:rPr lang="en-US" sz="2800" dirty="0"/>
              <a:t>We have, however, seen only two inference methods of each type, one designed for inference about a population proportion </a:t>
            </a:r>
            <a:r>
              <a:rPr lang="en-US" sz="2800" i="1" dirty="0"/>
              <a:t>p</a:t>
            </a:r>
            <a:r>
              <a:rPr lang="en-US" sz="2800" dirty="0"/>
              <a:t> and the other designed for inference about a population mean µ. </a:t>
            </a:r>
          </a:p>
          <a:p>
            <a:pPr fontAlgn="auto">
              <a:spcBef>
                <a:spcPts val="0"/>
              </a:spcBef>
              <a:spcAft>
                <a:spcPts val="0"/>
              </a:spcAft>
              <a:defRPr/>
            </a:pPr>
            <a:endParaRPr lang="en-US" sz="2800" dirty="0"/>
          </a:p>
          <a:p>
            <a:pPr fontAlgn="auto">
              <a:spcBef>
                <a:spcPts val="0"/>
              </a:spcBef>
              <a:spcAft>
                <a:spcPts val="0"/>
              </a:spcAft>
              <a:defRPr/>
            </a:pPr>
            <a:r>
              <a:rPr lang="en-US" sz="2800" dirty="0"/>
              <a:t>There are many methods for inference about various parameters in various settings. The reasoning of confidence intervals and significance tests remains the same, regardless of the method. </a:t>
            </a:r>
          </a:p>
        </p:txBody>
      </p:sp>
    </p:spTree>
    <p:extLst>
      <p:ext uri="{BB962C8B-B14F-4D97-AF65-F5344CB8AC3E}">
        <p14:creationId xmlns:p14="http://schemas.microsoft.com/office/powerpoint/2010/main" val="3484240430"/>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Inference as Decision 17</a:t>
            </a:r>
            <a:br>
              <a:rPr lang="en-US" sz="3600" b="1" dirty="0">
                <a:solidFill>
                  <a:schemeClr val="accent1"/>
                </a:solidFill>
              </a:rPr>
            </a:br>
            <a:endParaRPr lang="en-US" sz="3600" dirty="0"/>
          </a:p>
        </p:txBody>
      </p:sp>
      <p:sp>
        <p:nvSpPr>
          <p:cNvPr id="8" name="Rectangle 7"/>
          <p:cNvSpPr/>
          <p:nvPr/>
        </p:nvSpPr>
        <p:spPr>
          <a:xfrm>
            <a:off x="301752" y="1463040"/>
            <a:ext cx="8759952" cy="4401205"/>
          </a:xfrm>
          <a:prstGeom prst="rect">
            <a:avLst/>
          </a:prstGeom>
        </p:spPr>
        <p:txBody>
          <a:bodyPr>
            <a:spAutoFit/>
          </a:bodyPr>
          <a:lstStyle/>
          <a:p>
            <a:pPr fontAlgn="auto">
              <a:spcBef>
                <a:spcPts val="0"/>
              </a:spcBef>
              <a:spcAft>
                <a:spcPts val="0"/>
              </a:spcAft>
              <a:defRPr/>
            </a:pPr>
            <a:r>
              <a:rPr lang="en-US" sz="2800" dirty="0"/>
              <a:t>But by random sampling and the laws of probability, we can say what are the probabilities of both kinds of errors. </a:t>
            </a:r>
          </a:p>
          <a:p>
            <a:pPr fontAlgn="auto">
              <a:spcBef>
                <a:spcPts val="0"/>
              </a:spcBef>
              <a:spcAft>
                <a:spcPts val="0"/>
              </a:spcAft>
              <a:defRPr/>
            </a:pPr>
            <a:endParaRPr lang="en-US" sz="2800" dirty="0"/>
          </a:p>
          <a:p>
            <a:pPr fontAlgn="auto">
              <a:spcBef>
                <a:spcPts val="0"/>
              </a:spcBef>
              <a:spcAft>
                <a:spcPts val="0"/>
              </a:spcAft>
              <a:defRPr/>
            </a:pPr>
            <a:r>
              <a:rPr lang="en-US" sz="2800" dirty="0"/>
              <a:t>Because we can find out the monetary cost of accepting bad truckloads and rejecting good ones, we can determine how much loss the producer and consumer each will suffer in the long run from wrong decisions.</a:t>
            </a:r>
            <a:endParaRPr lang="en-US" sz="2800" b="1" dirty="0"/>
          </a:p>
          <a:p>
            <a:pPr fontAlgn="auto">
              <a:spcBef>
                <a:spcPts val="0"/>
              </a:spcBef>
              <a:spcAft>
                <a:spcPts val="0"/>
              </a:spcAft>
              <a:defRPr/>
            </a:pPr>
            <a:endParaRPr lang="en-US" sz="2800" dirty="0"/>
          </a:p>
        </p:txBody>
      </p:sp>
    </p:spTree>
    <p:extLst>
      <p:ext uri="{BB962C8B-B14F-4D97-AF65-F5344CB8AC3E}">
        <p14:creationId xmlns:p14="http://schemas.microsoft.com/office/powerpoint/2010/main" val="927560999"/>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Inference as Decision 18</a:t>
            </a:r>
            <a:br>
              <a:rPr lang="en-US" sz="3600" b="1" dirty="0">
                <a:solidFill>
                  <a:schemeClr val="accent1"/>
                </a:solidFill>
              </a:rPr>
            </a:br>
            <a:endParaRPr lang="en-US" sz="3600" dirty="0"/>
          </a:p>
        </p:txBody>
      </p:sp>
      <p:sp>
        <p:nvSpPr>
          <p:cNvPr id="8" name="Rectangle 7"/>
          <p:cNvSpPr/>
          <p:nvPr/>
        </p:nvSpPr>
        <p:spPr>
          <a:xfrm>
            <a:off x="301752" y="1097280"/>
            <a:ext cx="8759952" cy="5293757"/>
          </a:xfrm>
          <a:prstGeom prst="rect">
            <a:avLst/>
          </a:prstGeom>
        </p:spPr>
        <p:txBody>
          <a:bodyPr>
            <a:spAutoFit/>
          </a:bodyPr>
          <a:lstStyle/>
          <a:p>
            <a:pPr fontAlgn="auto">
              <a:spcBef>
                <a:spcPts val="0"/>
              </a:spcBef>
              <a:spcAft>
                <a:spcPts val="0"/>
              </a:spcAft>
              <a:defRPr/>
            </a:pPr>
            <a:r>
              <a:rPr lang="en-US" sz="2600" dirty="0"/>
              <a:t>Advocates of decision theory argue that the kind of “economic” thinking natural in acceptance sampling applies to all inference problems. </a:t>
            </a:r>
          </a:p>
          <a:p>
            <a:pPr fontAlgn="auto">
              <a:spcBef>
                <a:spcPts val="0"/>
              </a:spcBef>
              <a:spcAft>
                <a:spcPts val="0"/>
              </a:spcAft>
              <a:defRPr/>
            </a:pPr>
            <a:endParaRPr lang="en-US" sz="2600" dirty="0"/>
          </a:p>
          <a:p>
            <a:pPr fontAlgn="auto">
              <a:spcBef>
                <a:spcPts val="0"/>
              </a:spcBef>
              <a:spcAft>
                <a:spcPts val="0"/>
              </a:spcAft>
              <a:defRPr/>
            </a:pPr>
            <a:r>
              <a:rPr lang="en-US" sz="2600" dirty="0"/>
              <a:t>Even a scientific researcher decides whether to announce results, or to do another experiment, or to give up research as unproductive. </a:t>
            </a:r>
          </a:p>
          <a:p>
            <a:pPr fontAlgn="auto">
              <a:spcBef>
                <a:spcPts val="0"/>
              </a:spcBef>
              <a:spcAft>
                <a:spcPts val="0"/>
              </a:spcAft>
              <a:defRPr/>
            </a:pPr>
            <a:endParaRPr lang="en-US" sz="2600" dirty="0"/>
          </a:p>
          <a:p>
            <a:pPr fontAlgn="auto">
              <a:spcBef>
                <a:spcPts val="0"/>
              </a:spcBef>
              <a:spcAft>
                <a:spcPts val="0"/>
              </a:spcAft>
              <a:defRPr/>
            </a:pPr>
            <a:r>
              <a:rPr lang="en-US" sz="2600" dirty="0"/>
              <a:t>Wrong decisions carry costs, though these costs are not always measured in dollars. </a:t>
            </a:r>
          </a:p>
          <a:p>
            <a:pPr fontAlgn="auto">
              <a:spcBef>
                <a:spcPts val="0"/>
              </a:spcBef>
              <a:spcAft>
                <a:spcPts val="0"/>
              </a:spcAft>
              <a:defRPr/>
            </a:pPr>
            <a:endParaRPr lang="en-US" sz="2600" dirty="0"/>
          </a:p>
          <a:p>
            <a:pPr fontAlgn="auto">
              <a:spcBef>
                <a:spcPts val="0"/>
              </a:spcBef>
              <a:spcAft>
                <a:spcPts val="0"/>
              </a:spcAft>
              <a:defRPr/>
            </a:pPr>
            <a:r>
              <a:rPr lang="en-US" sz="2600" dirty="0"/>
              <a:t>A scientist suffers by announcing a false effect, and also by failing to detect a true effect. </a:t>
            </a:r>
          </a:p>
        </p:txBody>
      </p:sp>
    </p:spTree>
    <p:extLst>
      <p:ext uri="{BB962C8B-B14F-4D97-AF65-F5344CB8AC3E}">
        <p14:creationId xmlns:p14="http://schemas.microsoft.com/office/powerpoint/2010/main" val="2791035731"/>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Inference as Decision 19</a:t>
            </a:r>
            <a:br>
              <a:rPr lang="en-US" sz="3600" b="1" dirty="0">
                <a:solidFill>
                  <a:schemeClr val="accent1"/>
                </a:solidFill>
              </a:rPr>
            </a:br>
            <a:endParaRPr lang="en-US" sz="3600" dirty="0"/>
          </a:p>
        </p:txBody>
      </p:sp>
      <p:sp>
        <p:nvSpPr>
          <p:cNvPr id="8" name="Rectangle 7"/>
          <p:cNvSpPr/>
          <p:nvPr/>
        </p:nvSpPr>
        <p:spPr>
          <a:xfrm>
            <a:off x="301752" y="1463040"/>
            <a:ext cx="8759952" cy="4401205"/>
          </a:xfrm>
          <a:prstGeom prst="rect">
            <a:avLst/>
          </a:prstGeom>
        </p:spPr>
        <p:txBody>
          <a:bodyPr>
            <a:spAutoFit/>
          </a:bodyPr>
          <a:lstStyle/>
          <a:p>
            <a:pPr fontAlgn="auto">
              <a:spcBef>
                <a:spcPts val="0"/>
              </a:spcBef>
              <a:spcAft>
                <a:spcPts val="0"/>
              </a:spcAft>
              <a:defRPr/>
            </a:pPr>
            <a:r>
              <a:rPr lang="en-US" sz="2800" dirty="0"/>
              <a:t>Decision theorists maintain that the scientist should try to give numerical weights (called utilities) to the consequences of the two types of wrong decision. </a:t>
            </a:r>
          </a:p>
          <a:p>
            <a:pPr fontAlgn="auto">
              <a:spcBef>
                <a:spcPts val="0"/>
              </a:spcBef>
              <a:spcAft>
                <a:spcPts val="0"/>
              </a:spcAft>
              <a:defRPr/>
            </a:pPr>
            <a:endParaRPr lang="en-US" sz="2800" dirty="0"/>
          </a:p>
          <a:p>
            <a:pPr fontAlgn="auto">
              <a:spcBef>
                <a:spcPts val="0"/>
              </a:spcBef>
              <a:spcAft>
                <a:spcPts val="0"/>
              </a:spcAft>
              <a:defRPr/>
            </a:pPr>
            <a:r>
              <a:rPr lang="en-US" sz="2800" dirty="0"/>
              <a:t>Then, the scientist can choose a decision rule with the error probabilities that reflect how serious the two kinds of error are. </a:t>
            </a:r>
          </a:p>
          <a:p>
            <a:pPr fontAlgn="auto">
              <a:spcBef>
                <a:spcPts val="0"/>
              </a:spcBef>
              <a:spcAft>
                <a:spcPts val="0"/>
              </a:spcAft>
              <a:defRPr/>
            </a:pPr>
            <a:endParaRPr lang="en-US" sz="2800" dirty="0"/>
          </a:p>
          <a:p>
            <a:pPr fontAlgn="auto">
              <a:spcBef>
                <a:spcPts val="0"/>
              </a:spcBef>
              <a:spcAft>
                <a:spcPts val="0"/>
              </a:spcAft>
              <a:defRPr/>
            </a:pPr>
            <a:r>
              <a:rPr lang="en-US" sz="2800" dirty="0"/>
              <a:t>This argument has won favor where utilities are easily expressed in money. </a:t>
            </a:r>
          </a:p>
        </p:txBody>
      </p:sp>
    </p:spTree>
    <p:extLst>
      <p:ext uri="{BB962C8B-B14F-4D97-AF65-F5344CB8AC3E}">
        <p14:creationId xmlns:p14="http://schemas.microsoft.com/office/powerpoint/2010/main" val="2667758707"/>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Inference as Decision 20</a:t>
            </a:r>
            <a:br>
              <a:rPr lang="en-US" sz="3600" b="1" dirty="0">
                <a:solidFill>
                  <a:schemeClr val="accent1"/>
                </a:solidFill>
              </a:rPr>
            </a:br>
            <a:endParaRPr lang="en-US" sz="3600" dirty="0"/>
          </a:p>
        </p:txBody>
      </p:sp>
      <p:sp>
        <p:nvSpPr>
          <p:cNvPr id="8" name="Rectangle 7"/>
          <p:cNvSpPr/>
          <p:nvPr/>
        </p:nvSpPr>
        <p:spPr>
          <a:xfrm>
            <a:off x="301752" y="1828800"/>
            <a:ext cx="8759952" cy="2246769"/>
          </a:xfrm>
          <a:prstGeom prst="rect">
            <a:avLst/>
          </a:prstGeom>
        </p:spPr>
        <p:txBody>
          <a:bodyPr>
            <a:spAutoFit/>
          </a:bodyPr>
          <a:lstStyle/>
          <a:p>
            <a:pPr fontAlgn="auto">
              <a:spcBef>
                <a:spcPts val="0"/>
              </a:spcBef>
              <a:spcAft>
                <a:spcPts val="0"/>
              </a:spcAft>
              <a:defRPr/>
            </a:pPr>
            <a:r>
              <a:rPr lang="en-US" sz="2800" dirty="0"/>
              <a:t>Decision theory is widely used by business in making capital investment decisions, for example. </a:t>
            </a:r>
          </a:p>
          <a:p>
            <a:pPr fontAlgn="auto">
              <a:spcBef>
                <a:spcPts val="0"/>
              </a:spcBef>
              <a:spcAft>
                <a:spcPts val="0"/>
              </a:spcAft>
              <a:defRPr/>
            </a:pPr>
            <a:endParaRPr lang="en-US" sz="2800" dirty="0"/>
          </a:p>
          <a:p>
            <a:pPr fontAlgn="auto">
              <a:spcBef>
                <a:spcPts val="0"/>
              </a:spcBef>
              <a:spcAft>
                <a:spcPts val="0"/>
              </a:spcAft>
              <a:defRPr/>
            </a:pPr>
            <a:r>
              <a:rPr lang="en-US" sz="2800" dirty="0"/>
              <a:t>But scientific researchers have been reluctant to take this approach to statistical inference.</a:t>
            </a:r>
          </a:p>
        </p:txBody>
      </p:sp>
    </p:spTree>
    <p:extLst>
      <p:ext uri="{BB962C8B-B14F-4D97-AF65-F5344CB8AC3E}">
        <p14:creationId xmlns:p14="http://schemas.microsoft.com/office/powerpoint/2010/main" val="938993742"/>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Inference as Decision 21</a:t>
            </a:r>
            <a:br>
              <a:rPr lang="en-US" sz="3600" b="1" dirty="0">
                <a:solidFill>
                  <a:schemeClr val="accent1"/>
                </a:solidFill>
              </a:rPr>
            </a:br>
            <a:endParaRPr lang="en-US" sz="3600" dirty="0"/>
          </a:p>
        </p:txBody>
      </p:sp>
      <p:sp>
        <p:nvSpPr>
          <p:cNvPr id="8" name="Rectangle 7"/>
          <p:cNvSpPr/>
          <p:nvPr/>
        </p:nvSpPr>
        <p:spPr>
          <a:xfrm>
            <a:off x="301752" y="1097280"/>
            <a:ext cx="8759952" cy="5262979"/>
          </a:xfrm>
          <a:prstGeom prst="rect">
            <a:avLst/>
          </a:prstGeom>
        </p:spPr>
        <p:txBody>
          <a:bodyPr>
            <a:spAutoFit/>
          </a:bodyPr>
          <a:lstStyle/>
          <a:p>
            <a:pPr fontAlgn="auto">
              <a:spcBef>
                <a:spcPts val="0"/>
              </a:spcBef>
              <a:spcAft>
                <a:spcPts val="0"/>
              </a:spcAft>
              <a:defRPr/>
            </a:pPr>
            <a:r>
              <a:rPr lang="en-US" sz="2800" dirty="0"/>
              <a:t>In summary, in a test of significance, we focus on a single hypothesis (H</a:t>
            </a:r>
            <a:r>
              <a:rPr lang="en-US" sz="2800" baseline="-25000" dirty="0"/>
              <a:t>0</a:t>
            </a:r>
            <a:r>
              <a:rPr lang="en-US" sz="2800" dirty="0"/>
              <a:t>) and single probability (the </a:t>
            </a:r>
            <a:r>
              <a:rPr lang="en-US" sz="2800" i="1" dirty="0"/>
              <a:t>P</a:t>
            </a:r>
            <a:r>
              <a:rPr lang="en-US" sz="2800" dirty="0"/>
              <a:t>-value). </a:t>
            </a:r>
          </a:p>
          <a:p>
            <a:pPr fontAlgn="auto">
              <a:spcBef>
                <a:spcPts val="0"/>
              </a:spcBef>
              <a:spcAft>
                <a:spcPts val="0"/>
              </a:spcAft>
              <a:defRPr/>
            </a:pPr>
            <a:endParaRPr lang="en-US" sz="2800" dirty="0"/>
          </a:p>
          <a:p>
            <a:pPr fontAlgn="auto">
              <a:spcBef>
                <a:spcPts val="0"/>
              </a:spcBef>
              <a:spcAft>
                <a:spcPts val="0"/>
              </a:spcAft>
              <a:defRPr/>
            </a:pPr>
            <a:r>
              <a:rPr lang="en-US" sz="2800" dirty="0"/>
              <a:t>The goal is to measure the strength of the sample evidence against H</a:t>
            </a:r>
            <a:r>
              <a:rPr lang="en-US" sz="2800" baseline="-25000" dirty="0"/>
              <a:t>0</a:t>
            </a:r>
            <a:r>
              <a:rPr lang="en-US" sz="2800" dirty="0"/>
              <a:t>. </a:t>
            </a:r>
          </a:p>
          <a:p>
            <a:pPr fontAlgn="auto">
              <a:spcBef>
                <a:spcPts val="0"/>
              </a:spcBef>
              <a:spcAft>
                <a:spcPts val="0"/>
              </a:spcAft>
              <a:defRPr/>
            </a:pPr>
            <a:endParaRPr lang="en-US" sz="2800" dirty="0"/>
          </a:p>
          <a:p>
            <a:pPr fontAlgn="auto">
              <a:spcBef>
                <a:spcPts val="0"/>
              </a:spcBef>
              <a:spcAft>
                <a:spcPts val="0"/>
              </a:spcAft>
              <a:defRPr/>
            </a:pPr>
            <a:r>
              <a:rPr lang="en-US" sz="2800" dirty="0"/>
              <a:t>If the same inference problem is thought of as a decision problem, we focus on two hypotheses and give a rule for deciding between them based on sample evidence. Therefore, we must focus on two probabilities: the probabilities of the two types of error. </a:t>
            </a:r>
          </a:p>
        </p:txBody>
      </p:sp>
    </p:spTree>
    <p:extLst>
      <p:ext uri="{BB962C8B-B14F-4D97-AF65-F5344CB8AC3E}">
        <p14:creationId xmlns:p14="http://schemas.microsoft.com/office/powerpoint/2010/main" val="1875783236"/>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Inference as Decision 22</a:t>
            </a:r>
            <a:br>
              <a:rPr lang="en-US" sz="3600" b="1" dirty="0">
                <a:solidFill>
                  <a:schemeClr val="accent1"/>
                </a:solidFill>
              </a:rPr>
            </a:br>
            <a:endParaRPr lang="en-US" sz="3600" dirty="0"/>
          </a:p>
        </p:txBody>
      </p:sp>
      <p:sp>
        <p:nvSpPr>
          <p:cNvPr id="8" name="Rectangle 7"/>
          <p:cNvSpPr/>
          <p:nvPr/>
        </p:nvSpPr>
        <p:spPr>
          <a:xfrm>
            <a:off x="301752" y="1371600"/>
            <a:ext cx="8759952" cy="4832092"/>
          </a:xfrm>
          <a:prstGeom prst="rect">
            <a:avLst/>
          </a:prstGeom>
        </p:spPr>
        <p:txBody>
          <a:bodyPr>
            <a:spAutoFit/>
          </a:bodyPr>
          <a:lstStyle/>
          <a:p>
            <a:pPr fontAlgn="auto">
              <a:spcBef>
                <a:spcPts val="0"/>
              </a:spcBef>
              <a:spcAft>
                <a:spcPts val="0"/>
              </a:spcAft>
              <a:defRPr/>
            </a:pPr>
            <a:r>
              <a:rPr lang="en-US" sz="2800" dirty="0"/>
              <a:t>Such a clear distinction between the two types of thinking is helpful for understanding. </a:t>
            </a:r>
          </a:p>
          <a:p>
            <a:pPr fontAlgn="auto">
              <a:spcBef>
                <a:spcPts val="0"/>
              </a:spcBef>
              <a:spcAft>
                <a:spcPts val="0"/>
              </a:spcAft>
              <a:defRPr/>
            </a:pPr>
            <a:endParaRPr lang="en-US" sz="2800" dirty="0"/>
          </a:p>
          <a:p>
            <a:pPr fontAlgn="auto">
              <a:spcBef>
                <a:spcPts val="0"/>
              </a:spcBef>
              <a:spcAft>
                <a:spcPts val="0"/>
              </a:spcAft>
              <a:defRPr/>
            </a:pPr>
            <a:r>
              <a:rPr lang="en-US" sz="2800" dirty="0"/>
              <a:t>In practice, the two approaches often merge, to the dismay of partisans of one or the other. </a:t>
            </a:r>
          </a:p>
          <a:p>
            <a:pPr fontAlgn="auto">
              <a:spcBef>
                <a:spcPts val="0"/>
              </a:spcBef>
              <a:spcAft>
                <a:spcPts val="0"/>
              </a:spcAft>
              <a:defRPr/>
            </a:pPr>
            <a:endParaRPr lang="en-US" sz="2800" dirty="0"/>
          </a:p>
          <a:p>
            <a:pPr fontAlgn="auto">
              <a:spcBef>
                <a:spcPts val="0"/>
              </a:spcBef>
              <a:spcAft>
                <a:spcPts val="0"/>
              </a:spcAft>
              <a:defRPr/>
            </a:pPr>
            <a:r>
              <a:rPr lang="en-US" sz="2800" dirty="0"/>
              <a:t>We continued to call one of the hypotheses in a decision problem H</a:t>
            </a:r>
            <a:r>
              <a:rPr lang="en-US" sz="2800" baseline="-25000" dirty="0"/>
              <a:t>0</a:t>
            </a:r>
            <a:r>
              <a:rPr lang="en-US" sz="2800" dirty="0"/>
              <a:t>. </a:t>
            </a:r>
          </a:p>
          <a:p>
            <a:pPr fontAlgn="auto">
              <a:spcBef>
                <a:spcPts val="0"/>
              </a:spcBef>
              <a:spcAft>
                <a:spcPts val="0"/>
              </a:spcAft>
              <a:defRPr/>
            </a:pPr>
            <a:endParaRPr lang="en-US" sz="2800" dirty="0"/>
          </a:p>
          <a:p>
            <a:pPr fontAlgn="auto">
              <a:spcBef>
                <a:spcPts val="0"/>
              </a:spcBef>
              <a:spcAft>
                <a:spcPts val="0"/>
              </a:spcAft>
              <a:defRPr/>
            </a:pPr>
            <a:r>
              <a:rPr lang="en-US" sz="2800" dirty="0"/>
              <a:t>In the common practice of testing hypotheses, we mix significance tests and decision rules as follows. </a:t>
            </a:r>
          </a:p>
        </p:txBody>
      </p:sp>
    </p:spTree>
    <p:extLst>
      <p:ext uri="{BB962C8B-B14F-4D97-AF65-F5344CB8AC3E}">
        <p14:creationId xmlns:p14="http://schemas.microsoft.com/office/powerpoint/2010/main" val="2101296718"/>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Inference as Decision 23</a:t>
            </a:r>
            <a:br>
              <a:rPr lang="en-US" sz="3600" b="1" dirty="0">
                <a:solidFill>
                  <a:schemeClr val="accent1"/>
                </a:solidFill>
              </a:rPr>
            </a:br>
            <a:endParaRPr lang="en-US" sz="3600" b="1" dirty="0"/>
          </a:p>
        </p:txBody>
      </p:sp>
      <p:sp>
        <p:nvSpPr>
          <p:cNvPr id="8" name="Rectangle 7"/>
          <p:cNvSpPr/>
          <p:nvPr/>
        </p:nvSpPr>
        <p:spPr>
          <a:xfrm>
            <a:off x="301752" y="1097280"/>
            <a:ext cx="8759952" cy="5293757"/>
          </a:xfrm>
          <a:prstGeom prst="rect">
            <a:avLst/>
          </a:prstGeom>
        </p:spPr>
        <p:txBody>
          <a:bodyPr>
            <a:spAutoFit/>
          </a:bodyPr>
          <a:lstStyle/>
          <a:p>
            <a:pPr marL="463550" indent="-463550" fontAlgn="auto">
              <a:spcBef>
                <a:spcPts val="0"/>
              </a:spcBef>
              <a:spcAft>
                <a:spcPts val="1200"/>
              </a:spcAft>
              <a:defRPr/>
            </a:pPr>
            <a:r>
              <a:rPr lang="en-US" sz="2800" dirty="0"/>
              <a:t>• 	Choose H</a:t>
            </a:r>
            <a:r>
              <a:rPr lang="en-US" sz="2800" baseline="-25000" dirty="0"/>
              <a:t>0</a:t>
            </a:r>
            <a:r>
              <a:rPr lang="en-US" sz="2800" dirty="0"/>
              <a:t> as in a test of significance. </a:t>
            </a:r>
          </a:p>
          <a:p>
            <a:pPr marL="463550" indent="-463550" fontAlgn="auto">
              <a:spcBef>
                <a:spcPts val="0"/>
              </a:spcBef>
              <a:spcAft>
                <a:spcPts val="1200"/>
              </a:spcAft>
              <a:defRPr/>
            </a:pPr>
            <a:r>
              <a:rPr lang="en-US" sz="2800" dirty="0"/>
              <a:t>• 	Think of the problem as a decision problem, so the probabilities of Type I and Type II errors are relevant. </a:t>
            </a:r>
          </a:p>
          <a:p>
            <a:pPr marL="463550" indent="-463550" fontAlgn="auto">
              <a:spcBef>
                <a:spcPts val="0"/>
              </a:spcBef>
              <a:spcAft>
                <a:spcPts val="1200"/>
              </a:spcAft>
              <a:defRPr/>
            </a:pPr>
            <a:r>
              <a:rPr lang="en-US" sz="2800" dirty="0"/>
              <a:t>• 	Type I errors are usually more serious. So choose an </a:t>
            </a:r>
            <a:r>
              <a:rPr lang="el-GR" sz="2800" dirty="0"/>
              <a:t>α</a:t>
            </a:r>
            <a:r>
              <a:rPr lang="en-US" sz="2800" dirty="0"/>
              <a:t> (significance level), and consider only tests with probability of Type I error no greater than </a:t>
            </a:r>
            <a:r>
              <a:rPr lang="el-GR" sz="2800" dirty="0"/>
              <a:t>α</a:t>
            </a:r>
            <a:r>
              <a:rPr lang="en-US" sz="2800" dirty="0"/>
              <a:t>. </a:t>
            </a:r>
          </a:p>
          <a:p>
            <a:pPr marL="463550" indent="-463550" fontAlgn="auto">
              <a:spcBef>
                <a:spcPts val="0"/>
              </a:spcBef>
              <a:spcAft>
                <a:spcPts val="1200"/>
              </a:spcAft>
              <a:defRPr/>
            </a:pPr>
            <a:r>
              <a:rPr lang="en-US" sz="2800" dirty="0"/>
              <a:t>• 	Among these tests, select one that makes the probability of a Type II error as small as possible. If this probability is too large, you will have to take a larger sample to reduce the chance of an error.</a:t>
            </a:r>
          </a:p>
        </p:txBody>
      </p:sp>
    </p:spTree>
    <p:extLst>
      <p:ext uri="{BB962C8B-B14F-4D97-AF65-F5344CB8AC3E}">
        <p14:creationId xmlns:p14="http://schemas.microsoft.com/office/powerpoint/2010/main" val="1576261075"/>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Inference as Decision 24</a:t>
            </a:r>
            <a:br>
              <a:rPr lang="en-US" sz="3600" b="1" dirty="0">
                <a:solidFill>
                  <a:schemeClr val="accent1"/>
                </a:solidFill>
              </a:rPr>
            </a:br>
            <a:endParaRPr lang="en-US" sz="3600" dirty="0"/>
          </a:p>
        </p:txBody>
      </p:sp>
      <p:sp>
        <p:nvSpPr>
          <p:cNvPr id="8" name="Rectangle 7"/>
          <p:cNvSpPr/>
          <p:nvPr/>
        </p:nvSpPr>
        <p:spPr>
          <a:xfrm>
            <a:off x="301752" y="1371600"/>
            <a:ext cx="8759952" cy="4401205"/>
          </a:xfrm>
          <a:prstGeom prst="rect">
            <a:avLst/>
          </a:prstGeom>
        </p:spPr>
        <p:txBody>
          <a:bodyPr>
            <a:spAutoFit/>
          </a:bodyPr>
          <a:lstStyle/>
          <a:p>
            <a:pPr fontAlgn="auto">
              <a:spcBef>
                <a:spcPts val="0"/>
              </a:spcBef>
              <a:spcAft>
                <a:spcPts val="0"/>
              </a:spcAft>
              <a:defRPr/>
            </a:pPr>
            <a:r>
              <a:rPr lang="en-US" sz="2800" dirty="0"/>
              <a:t>Testing hypotheses may seen to be a hybrid approach. </a:t>
            </a:r>
          </a:p>
          <a:p>
            <a:pPr fontAlgn="auto">
              <a:spcBef>
                <a:spcPts val="0"/>
              </a:spcBef>
              <a:spcAft>
                <a:spcPts val="0"/>
              </a:spcAft>
              <a:defRPr/>
            </a:pPr>
            <a:endParaRPr lang="en-US" sz="2800" dirty="0"/>
          </a:p>
          <a:p>
            <a:pPr fontAlgn="auto">
              <a:spcBef>
                <a:spcPts val="0"/>
              </a:spcBef>
              <a:spcAft>
                <a:spcPts val="0"/>
              </a:spcAft>
              <a:defRPr/>
            </a:pPr>
            <a:r>
              <a:rPr lang="en-US" sz="2800" dirty="0"/>
              <a:t>It was, historically, the effective beginning of decision-oriented ideas in statistics. </a:t>
            </a:r>
          </a:p>
          <a:p>
            <a:pPr fontAlgn="auto">
              <a:spcBef>
                <a:spcPts val="0"/>
              </a:spcBef>
              <a:spcAft>
                <a:spcPts val="0"/>
              </a:spcAft>
              <a:defRPr/>
            </a:pPr>
            <a:endParaRPr lang="en-US" sz="2800" dirty="0"/>
          </a:p>
          <a:p>
            <a:pPr fontAlgn="auto">
              <a:spcBef>
                <a:spcPts val="0"/>
              </a:spcBef>
              <a:spcAft>
                <a:spcPts val="0"/>
              </a:spcAft>
              <a:defRPr/>
            </a:pPr>
            <a:r>
              <a:rPr lang="en-US" sz="2800" dirty="0"/>
              <a:t>Hypothesis testing was developed by </a:t>
            </a:r>
            <a:r>
              <a:rPr lang="en-US" sz="2800" dirty="0" err="1"/>
              <a:t>Jerzey</a:t>
            </a:r>
            <a:r>
              <a:rPr lang="en-US" sz="2800" dirty="0"/>
              <a:t> </a:t>
            </a:r>
            <a:r>
              <a:rPr lang="en-US" sz="2800" dirty="0" err="1"/>
              <a:t>Neyman</a:t>
            </a:r>
            <a:r>
              <a:rPr lang="en-US" sz="2800" dirty="0"/>
              <a:t> and Egon S. Pearson in the years 1928–1938. </a:t>
            </a:r>
          </a:p>
          <a:p>
            <a:pPr fontAlgn="auto">
              <a:spcBef>
                <a:spcPts val="0"/>
              </a:spcBef>
              <a:spcAft>
                <a:spcPts val="0"/>
              </a:spcAft>
              <a:defRPr/>
            </a:pPr>
            <a:endParaRPr lang="en-US" sz="2800" dirty="0"/>
          </a:p>
          <a:p>
            <a:pPr fontAlgn="auto">
              <a:spcBef>
                <a:spcPts val="0"/>
              </a:spcBef>
              <a:spcAft>
                <a:spcPts val="0"/>
              </a:spcAft>
              <a:defRPr/>
            </a:pPr>
            <a:r>
              <a:rPr lang="en-US" sz="2800" dirty="0"/>
              <a:t>The decision theory approach came later (1940s) and grew out of the </a:t>
            </a:r>
            <a:r>
              <a:rPr lang="en-US" sz="2800" dirty="0" err="1"/>
              <a:t>Neyman</a:t>
            </a:r>
            <a:r>
              <a:rPr lang="en-US" sz="2800" dirty="0"/>
              <a:t>-Pearson ideas. </a:t>
            </a:r>
          </a:p>
        </p:txBody>
      </p:sp>
    </p:spTree>
    <p:extLst>
      <p:ext uri="{BB962C8B-B14F-4D97-AF65-F5344CB8AC3E}">
        <p14:creationId xmlns:p14="http://schemas.microsoft.com/office/powerpoint/2010/main" val="4236923603"/>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Inference as Decision 25</a:t>
            </a:r>
            <a:br>
              <a:rPr lang="en-US" sz="3600" b="1" dirty="0">
                <a:solidFill>
                  <a:schemeClr val="accent1"/>
                </a:solidFill>
              </a:rPr>
            </a:br>
            <a:endParaRPr lang="en-US" sz="3600" dirty="0"/>
          </a:p>
        </p:txBody>
      </p:sp>
      <p:sp>
        <p:nvSpPr>
          <p:cNvPr id="8" name="Rectangle 7"/>
          <p:cNvSpPr/>
          <p:nvPr/>
        </p:nvSpPr>
        <p:spPr>
          <a:xfrm>
            <a:off x="301752" y="1371600"/>
            <a:ext cx="8759952" cy="4862870"/>
          </a:xfrm>
          <a:prstGeom prst="rect">
            <a:avLst/>
          </a:prstGeom>
        </p:spPr>
        <p:txBody>
          <a:bodyPr>
            <a:spAutoFit/>
          </a:bodyPr>
          <a:lstStyle/>
          <a:p>
            <a:pPr fontAlgn="auto">
              <a:spcBef>
                <a:spcPts val="0"/>
              </a:spcBef>
              <a:spcAft>
                <a:spcPts val="1800"/>
              </a:spcAft>
              <a:defRPr/>
            </a:pPr>
            <a:r>
              <a:rPr lang="en-US" sz="2800" dirty="0"/>
              <a:t>Because decision theory in its pure form leaves you with two error probabilities and no simple rule on how to balance them, it has been used less often than tests of significance. </a:t>
            </a:r>
          </a:p>
          <a:p>
            <a:pPr fontAlgn="auto">
              <a:spcBef>
                <a:spcPts val="0"/>
              </a:spcBef>
              <a:spcAft>
                <a:spcPts val="1800"/>
              </a:spcAft>
              <a:defRPr/>
            </a:pPr>
            <a:r>
              <a:rPr lang="en-US" sz="2800" dirty="0"/>
              <a:t>Decision theory ideas have been applied in testing problems mainly by way of the </a:t>
            </a:r>
            <a:r>
              <a:rPr lang="en-US" sz="2800" dirty="0" err="1"/>
              <a:t>Neyman</a:t>
            </a:r>
            <a:r>
              <a:rPr lang="en-US" sz="2800" dirty="0"/>
              <a:t>-Pearson theory. </a:t>
            </a:r>
          </a:p>
          <a:p>
            <a:pPr fontAlgn="auto">
              <a:spcBef>
                <a:spcPts val="0"/>
              </a:spcBef>
              <a:spcAft>
                <a:spcPts val="1800"/>
              </a:spcAft>
              <a:defRPr/>
            </a:pPr>
            <a:r>
              <a:rPr lang="en-US" sz="2800" dirty="0"/>
              <a:t>Fisher, who was exceedingly argumentative, violently attacked the </a:t>
            </a:r>
            <a:r>
              <a:rPr lang="en-US" sz="2800" dirty="0" err="1"/>
              <a:t>Neyman</a:t>
            </a:r>
            <a:r>
              <a:rPr lang="en-US" sz="2800" dirty="0"/>
              <a:t>-Pearson decision-oriented ideas, and the argument still continues.</a:t>
            </a:r>
          </a:p>
        </p:txBody>
      </p:sp>
    </p:spTree>
    <p:extLst>
      <p:ext uri="{BB962C8B-B14F-4D97-AF65-F5344CB8AC3E}">
        <p14:creationId xmlns:p14="http://schemas.microsoft.com/office/powerpoint/2010/main" val="2865961683"/>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Inference as Decision 26</a:t>
            </a:r>
            <a:br>
              <a:rPr lang="en-US" sz="3600" b="1" dirty="0">
                <a:solidFill>
                  <a:schemeClr val="accent1"/>
                </a:solidFill>
              </a:rPr>
            </a:br>
            <a:endParaRPr lang="en-US" sz="3600" dirty="0"/>
          </a:p>
        </p:txBody>
      </p:sp>
      <p:sp>
        <p:nvSpPr>
          <p:cNvPr id="8" name="Rectangle 7"/>
          <p:cNvSpPr/>
          <p:nvPr/>
        </p:nvSpPr>
        <p:spPr>
          <a:xfrm>
            <a:off x="301752" y="1371600"/>
            <a:ext cx="8759952" cy="4401205"/>
          </a:xfrm>
          <a:prstGeom prst="rect">
            <a:avLst/>
          </a:prstGeom>
        </p:spPr>
        <p:txBody>
          <a:bodyPr>
            <a:spAutoFit/>
          </a:bodyPr>
          <a:lstStyle/>
          <a:p>
            <a:pPr fontAlgn="auto">
              <a:spcBef>
                <a:spcPts val="0"/>
              </a:spcBef>
              <a:spcAft>
                <a:spcPts val="0"/>
              </a:spcAft>
              <a:defRPr/>
            </a:pPr>
            <a:r>
              <a:rPr lang="en-US" sz="2800" dirty="0"/>
              <a:t>The reasoning of statistical inference is subtle, and the principles at issue are complex. </a:t>
            </a:r>
          </a:p>
          <a:p>
            <a:pPr fontAlgn="auto">
              <a:spcBef>
                <a:spcPts val="0"/>
              </a:spcBef>
              <a:spcAft>
                <a:spcPts val="0"/>
              </a:spcAft>
              <a:defRPr/>
            </a:pPr>
            <a:endParaRPr lang="en-US" sz="2800" dirty="0"/>
          </a:p>
          <a:p>
            <a:pPr fontAlgn="auto">
              <a:spcBef>
                <a:spcPts val="0"/>
              </a:spcBef>
              <a:spcAft>
                <a:spcPts val="0"/>
              </a:spcAft>
              <a:defRPr/>
            </a:pPr>
            <a:r>
              <a:rPr lang="en-US" sz="2800" dirty="0"/>
              <a:t>If you feel that you do not fully grasp all of the ideas of this chapter and of Chapter 22, you are in excellent company. </a:t>
            </a:r>
          </a:p>
          <a:p>
            <a:pPr fontAlgn="auto">
              <a:spcBef>
                <a:spcPts val="0"/>
              </a:spcBef>
              <a:spcAft>
                <a:spcPts val="0"/>
              </a:spcAft>
              <a:defRPr/>
            </a:pPr>
            <a:endParaRPr lang="en-US" sz="2800" dirty="0"/>
          </a:p>
          <a:p>
            <a:pPr fontAlgn="auto">
              <a:spcBef>
                <a:spcPts val="0"/>
              </a:spcBef>
              <a:spcAft>
                <a:spcPts val="0"/>
              </a:spcAft>
              <a:defRPr/>
            </a:pPr>
            <a:r>
              <a:rPr lang="en-US" sz="2800" dirty="0"/>
              <a:t>Nonetheless, any user of statistics should make a serious effort to grasp the conflicting views on the nature of statistical inference. </a:t>
            </a:r>
          </a:p>
        </p:txBody>
      </p:sp>
    </p:spTree>
    <p:extLst>
      <p:ext uri="{BB962C8B-B14F-4D97-AF65-F5344CB8AC3E}">
        <p14:creationId xmlns:p14="http://schemas.microsoft.com/office/powerpoint/2010/main" val="49978548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Using Inference Wisely 2</a:t>
            </a:r>
            <a:br>
              <a:rPr lang="en-US" sz="3600" b="1" dirty="0">
                <a:solidFill>
                  <a:schemeClr val="accent1"/>
                </a:solidFill>
              </a:rPr>
            </a:br>
            <a:endParaRPr lang="en-US" sz="3600" dirty="0"/>
          </a:p>
        </p:txBody>
      </p:sp>
      <p:sp>
        <p:nvSpPr>
          <p:cNvPr id="8" name="Rectangle 7"/>
          <p:cNvSpPr/>
          <p:nvPr/>
        </p:nvSpPr>
        <p:spPr>
          <a:xfrm>
            <a:off x="301752" y="1371600"/>
            <a:ext cx="8759952" cy="3108543"/>
          </a:xfrm>
          <a:prstGeom prst="rect">
            <a:avLst/>
          </a:prstGeom>
        </p:spPr>
        <p:txBody>
          <a:bodyPr>
            <a:spAutoFit/>
          </a:bodyPr>
          <a:lstStyle/>
          <a:p>
            <a:pPr fontAlgn="auto">
              <a:spcBef>
                <a:spcPts val="0"/>
              </a:spcBef>
              <a:spcAft>
                <a:spcPts val="0"/>
              </a:spcAft>
              <a:defRPr/>
            </a:pPr>
            <a:r>
              <a:rPr lang="en-US" sz="2800" dirty="0"/>
              <a:t>The first step in using inference wisely is to understand your data and the questions you want to answer and fit the method to its setting. </a:t>
            </a:r>
          </a:p>
          <a:p>
            <a:pPr fontAlgn="auto">
              <a:spcBef>
                <a:spcPts val="0"/>
              </a:spcBef>
              <a:spcAft>
                <a:spcPts val="0"/>
              </a:spcAft>
              <a:defRPr/>
            </a:pPr>
            <a:endParaRPr lang="en-US" sz="2800" dirty="0"/>
          </a:p>
          <a:p>
            <a:pPr fontAlgn="auto">
              <a:spcBef>
                <a:spcPts val="0"/>
              </a:spcBef>
              <a:spcAft>
                <a:spcPts val="0"/>
              </a:spcAft>
              <a:defRPr/>
            </a:pPr>
            <a:r>
              <a:rPr lang="en-US" sz="2800" b="1" dirty="0"/>
              <a:t>The design of the data production matters</a:t>
            </a:r>
            <a:r>
              <a:rPr lang="en-US" sz="2800" dirty="0"/>
              <a:t>. “Where do the data come from?” remains the first question to ask in any statistical study. </a:t>
            </a:r>
          </a:p>
        </p:txBody>
      </p:sp>
    </p:spTree>
    <p:extLst>
      <p:ext uri="{BB962C8B-B14F-4D97-AF65-F5344CB8AC3E}">
        <p14:creationId xmlns:p14="http://schemas.microsoft.com/office/powerpoint/2010/main" val="4213723772"/>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Statistics in Summary 1</a:t>
            </a:r>
            <a:br>
              <a:rPr lang="en-US" sz="3600" b="1" dirty="0">
                <a:solidFill>
                  <a:schemeClr val="accent1"/>
                </a:solidFill>
              </a:rPr>
            </a:br>
            <a:endParaRPr lang="en-US" sz="3600" dirty="0"/>
          </a:p>
        </p:txBody>
      </p:sp>
      <p:sp>
        <p:nvSpPr>
          <p:cNvPr id="8" name="Rectangle 7"/>
          <p:cNvSpPr/>
          <p:nvPr/>
        </p:nvSpPr>
        <p:spPr>
          <a:xfrm>
            <a:off x="301752" y="1371600"/>
            <a:ext cx="8759952" cy="3724096"/>
          </a:xfrm>
          <a:prstGeom prst="rect">
            <a:avLst/>
          </a:prstGeom>
        </p:spPr>
        <p:txBody>
          <a:bodyPr>
            <a:spAutoFit/>
          </a:bodyPr>
          <a:lstStyle/>
          <a:p>
            <a:pPr marL="463550" indent="-463550" fontAlgn="auto">
              <a:spcBef>
                <a:spcPts val="0"/>
              </a:spcBef>
              <a:spcAft>
                <a:spcPts val="1200"/>
              </a:spcAft>
              <a:defRPr/>
            </a:pPr>
            <a:r>
              <a:rPr lang="en-US" sz="2400" dirty="0"/>
              <a:t>• 	Statistical inference is less widely applicable than exploratory analysis of data. Any inference method requires the right setting—in particular, the right design for a random sample or randomized experiment. </a:t>
            </a:r>
          </a:p>
          <a:p>
            <a:pPr marL="463550" indent="-463550" fontAlgn="auto">
              <a:spcBef>
                <a:spcPts val="0"/>
              </a:spcBef>
              <a:spcAft>
                <a:spcPts val="1200"/>
              </a:spcAft>
              <a:defRPr/>
            </a:pPr>
            <a:r>
              <a:rPr lang="en-US" sz="2400" dirty="0"/>
              <a:t>• 	Understanding the meaning of confidence levels and statistical significance helps prevent improper conclusions. </a:t>
            </a:r>
          </a:p>
          <a:p>
            <a:pPr marL="463550" indent="-463550" fontAlgn="auto">
              <a:spcBef>
                <a:spcPts val="0"/>
              </a:spcBef>
              <a:spcAft>
                <a:spcPts val="1200"/>
              </a:spcAft>
              <a:defRPr/>
            </a:pPr>
            <a:r>
              <a:rPr lang="en-US" sz="2400" dirty="0"/>
              <a:t>• 	Increasing the number of observations has a straightforward effect on confidence intervals: the interval gets shorter for the same level of confidence. </a:t>
            </a:r>
          </a:p>
        </p:txBody>
      </p:sp>
    </p:spTree>
    <p:extLst>
      <p:ext uri="{BB962C8B-B14F-4D97-AF65-F5344CB8AC3E}">
        <p14:creationId xmlns:p14="http://schemas.microsoft.com/office/powerpoint/2010/main" val="4013688294"/>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Statistics in Summary 2</a:t>
            </a:r>
            <a:br>
              <a:rPr lang="en-US" sz="3600" b="1" dirty="0">
                <a:solidFill>
                  <a:schemeClr val="accent1"/>
                </a:solidFill>
              </a:rPr>
            </a:br>
            <a:endParaRPr lang="en-US" sz="3600" dirty="0"/>
          </a:p>
        </p:txBody>
      </p:sp>
      <p:sp>
        <p:nvSpPr>
          <p:cNvPr id="8" name="Rectangle 7"/>
          <p:cNvSpPr/>
          <p:nvPr/>
        </p:nvSpPr>
        <p:spPr>
          <a:xfrm>
            <a:off x="301752" y="1371600"/>
            <a:ext cx="8759952" cy="3785652"/>
          </a:xfrm>
          <a:prstGeom prst="rect">
            <a:avLst/>
          </a:prstGeom>
        </p:spPr>
        <p:txBody>
          <a:bodyPr>
            <a:spAutoFit/>
          </a:bodyPr>
          <a:lstStyle/>
          <a:p>
            <a:pPr marL="463550" indent="-463550" fontAlgn="auto">
              <a:spcBef>
                <a:spcPts val="0"/>
              </a:spcBef>
              <a:spcAft>
                <a:spcPts val="0"/>
              </a:spcAft>
              <a:defRPr/>
            </a:pPr>
            <a:r>
              <a:rPr lang="en-US" sz="2400" dirty="0"/>
              <a:t>• 	Taking more observations usually decreases the </a:t>
            </a:r>
            <a:r>
              <a:rPr lang="en-US" sz="2400" i="1" dirty="0"/>
              <a:t>P</a:t>
            </a:r>
            <a:r>
              <a:rPr lang="en-US" sz="2400" dirty="0"/>
              <a:t>-value of a test when the truth about the population stays the same, making significance tests harder to interpret than confidence intervals.</a:t>
            </a:r>
          </a:p>
          <a:p>
            <a:pPr marL="463550" indent="-463550" fontAlgn="auto">
              <a:spcBef>
                <a:spcPts val="0"/>
              </a:spcBef>
              <a:spcAft>
                <a:spcPts val="0"/>
              </a:spcAft>
              <a:defRPr/>
            </a:pPr>
            <a:endParaRPr lang="en-US" sz="2400" dirty="0"/>
          </a:p>
          <a:p>
            <a:pPr marL="463550" indent="-463550" fontAlgn="auto">
              <a:spcBef>
                <a:spcPts val="0"/>
              </a:spcBef>
              <a:spcAft>
                <a:spcPts val="0"/>
              </a:spcAft>
              <a:defRPr/>
            </a:pPr>
            <a:r>
              <a:rPr lang="en-US" sz="2400" dirty="0"/>
              <a:t>• 	A finding with a small </a:t>
            </a:r>
            <a:r>
              <a:rPr lang="en-US" sz="2400" i="1" dirty="0"/>
              <a:t>P</a:t>
            </a:r>
            <a:r>
              <a:rPr lang="en-US" sz="2400" dirty="0"/>
              <a:t>-value may not be practically interesting if the sample is large, and an important truth about the population may fail to be significant if the sample is small. Avoid depending on fixed significance levels such as 5% to make decisions. </a:t>
            </a:r>
          </a:p>
        </p:txBody>
      </p:sp>
    </p:spTree>
    <p:extLst>
      <p:ext uri="{BB962C8B-B14F-4D97-AF65-F5344CB8AC3E}">
        <p14:creationId xmlns:p14="http://schemas.microsoft.com/office/powerpoint/2010/main" val="2034275445"/>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Statistics in Summary 3</a:t>
            </a:r>
            <a:br>
              <a:rPr lang="en-US" sz="3600" b="1" dirty="0">
                <a:solidFill>
                  <a:schemeClr val="accent1"/>
                </a:solidFill>
              </a:rPr>
            </a:br>
            <a:endParaRPr lang="en-US" sz="3600" dirty="0"/>
          </a:p>
        </p:txBody>
      </p:sp>
      <p:sp>
        <p:nvSpPr>
          <p:cNvPr id="8" name="Rectangle 7"/>
          <p:cNvSpPr/>
          <p:nvPr/>
        </p:nvSpPr>
        <p:spPr>
          <a:xfrm>
            <a:off x="301752" y="1371600"/>
            <a:ext cx="8759952" cy="2308324"/>
          </a:xfrm>
          <a:prstGeom prst="rect">
            <a:avLst/>
          </a:prstGeom>
        </p:spPr>
        <p:txBody>
          <a:bodyPr>
            <a:spAutoFit/>
          </a:bodyPr>
          <a:lstStyle/>
          <a:p>
            <a:pPr marL="463550" indent="-463550" fontAlgn="auto">
              <a:spcBef>
                <a:spcPts val="0"/>
              </a:spcBef>
              <a:spcAft>
                <a:spcPts val="0"/>
              </a:spcAft>
              <a:defRPr/>
            </a:pPr>
            <a:r>
              <a:rPr lang="en-US" sz="2400" dirty="0"/>
              <a:t>• 	If a test of significance is thought of as a decision problem, we focus on two hypotheses, H</a:t>
            </a:r>
            <a:r>
              <a:rPr lang="en-US" sz="2400" baseline="-25000" dirty="0"/>
              <a:t>0</a:t>
            </a:r>
            <a:r>
              <a:rPr lang="en-US" sz="2400" dirty="0"/>
              <a:t> and H</a:t>
            </a:r>
            <a:r>
              <a:rPr lang="en-US" sz="2400" baseline="-25000" dirty="0"/>
              <a:t>a</a:t>
            </a:r>
            <a:r>
              <a:rPr lang="en-US" sz="2400" dirty="0"/>
              <a:t>, and give a decision rule for deciding between them based on sample evidence. We can make two types of errors. If we reject H</a:t>
            </a:r>
            <a:r>
              <a:rPr lang="en-US" sz="2400" baseline="-25000" dirty="0"/>
              <a:t>0</a:t>
            </a:r>
            <a:r>
              <a:rPr lang="en-US" sz="2400" dirty="0"/>
              <a:t> (accept H</a:t>
            </a:r>
            <a:r>
              <a:rPr lang="en-US" sz="2400" baseline="-25000" dirty="0"/>
              <a:t>a</a:t>
            </a:r>
            <a:r>
              <a:rPr lang="en-US" sz="2400" dirty="0"/>
              <a:t>) when, in fact, H</a:t>
            </a:r>
            <a:r>
              <a:rPr lang="en-US" sz="2400" baseline="-25000" dirty="0"/>
              <a:t>0</a:t>
            </a:r>
            <a:r>
              <a:rPr lang="en-US" sz="2400" dirty="0"/>
              <a:t> is true, this is a Type I error. If we accept H</a:t>
            </a:r>
            <a:r>
              <a:rPr lang="en-US" sz="2400" baseline="-25000" dirty="0"/>
              <a:t>0</a:t>
            </a:r>
            <a:r>
              <a:rPr lang="en-US" sz="2400" dirty="0"/>
              <a:t> (reject H</a:t>
            </a:r>
            <a:r>
              <a:rPr lang="en-US" sz="2400" baseline="-25000" dirty="0"/>
              <a:t>a</a:t>
            </a:r>
            <a:r>
              <a:rPr lang="en-US" sz="2400" dirty="0"/>
              <a:t>) when, in fact, H</a:t>
            </a:r>
            <a:r>
              <a:rPr lang="en-US" sz="2400" baseline="-25000" dirty="0"/>
              <a:t>a</a:t>
            </a:r>
            <a:r>
              <a:rPr lang="en-US" sz="2400" dirty="0"/>
              <a:t> is true, this is a Type II error.</a:t>
            </a:r>
          </a:p>
        </p:txBody>
      </p:sp>
    </p:spTree>
    <p:extLst>
      <p:ext uri="{BB962C8B-B14F-4D97-AF65-F5344CB8AC3E}">
        <p14:creationId xmlns:p14="http://schemas.microsoft.com/office/powerpoint/2010/main" val="385163746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Using Inference Wisely 3</a:t>
            </a:r>
            <a:br>
              <a:rPr lang="en-US" sz="3600" b="1" dirty="0">
                <a:solidFill>
                  <a:schemeClr val="accent1"/>
                </a:solidFill>
              </a:rPr>
            </a:br>
            <a:endParaRPr lang="en-US" sz="3600" dirty="0"/>
          </a:p>
        </p:txBody>
      </p:sp>
      <p:sp>
        <p:nvSpPr>
          <p:cNvPr id="8" name="Rectangle 7"/>
          <p:cNvSpPr/>
          <p:nvPr/>
        </p:nvSpPr>
        <p:spPr>
          <a:xfrm>
            <a:off x="301752" y="1097280"/>
            <a:ext cx="8759952" cy="4893647"/>
          </a:xfrm>
          <a:prstGeom prst="rect">
            <a:avLst/>
          </a:prstGeom>
        </p:spPr>
        <p:txBody>
          <a:bodyPr>
            <a:spAutoFit/>
          </a:bodyPr>
          <a:lstStyle/>
          <a:p>
            <a:pPr fontAlgn="auto">
              <a:spcBef>
                <a:spcPts val="0"/>
              </a:spcBef>
              <a:spcAft>
                <a:spcPts val="0"/>
              </a:spcAft>
              <a:defRPr/>
            </a:pPr>
            <a:r>
              <a:rPr lang="en-US" sz="2600" dirty="0"/>
              <a:t>For our confidence interval and test for a proportion </a:t>
            </a:r>
            <a:r>
              <a:rPr lang="en-US" sz="2600" i="1" dirty="0"/>
              <a:t>p</a:t>
            </a:r>
            <a:r>
              <a:rPr lang="en-US" sz="2600" dirty="0"/>
              <a:t>: </a:t>
            </a:r>
          </a:p>
          <a:p>
            <a:pPr fontAlgn="auto">
              <a:spcBef>
                <a:spcPts val="0"/>
              </a:spcBef>
              <a:spcAft>
                <a:spcPts val="0"/>
              </a:spcAft>
              <a:defRPr/>
            </a:pPr>
            <a:endParaRPr lang="en-US" sz="2600" dirty="0"/>
          </a:p>
          <a:p>
            <a:pPr marL="463550" indent="-463550" fontAlgn="auto">
              <a:spcBef>
                <a:spcPts val="0"/>
              </a:spcBef>
              <a:spcAft>
                <a:spcPts val="0"/>
              </a:spcAft>
              <a:defRPr/>
            </a:pPr>
            <a:r>
              <a:rPr lang="en-US" sz="2600" dirty="0"/>
              <a:t>• 	The data must be a simple random sample (SRS) from the population of interest. When you use these methods, you are acting as if the data are an SRS. In practice, it is often not possible to actually choose an SRS from the population. Your conclusions may then be open to challenge. </a:t>
            </a:r>
          </a:p>
          <a:p>
            <a:pPr marL="463550" indent="-463550" fontAlgn="auto">
              <a:spcBef>
                <a:spcPts val="0"/>
              </a:spcBef>
              <a:spcAft>
                <a:spcPts val="0"/>
              </a:spcAft>
              <a:defRPr/>
            </a:pPr>
            <a:endParaRPr lang="en-US" sz="2600" dirty="0"/>
          </a:p>
          <a:p>
            <a:pPr marL="463550" indent="-463550" fontAlgn="auto">
              <a:spcBef>
                <a:spcPts val="0"/>
              </a:spcBef>
              <a:spcAft>
                <a:spcPts val="0"/>
              </a:spcAft>
              <a:defRPr/>
            </a:pPr>
            <a:r>
              <a:rPr lang="en-US" sz="2600" dirty="0"/>
              <a:t>• 	These methods are not correct for sample designs more complex than an SRS, such as stratified samples. There are other methods that fit these settings. </a:t>
            </a:r>
          </a:p>
        </p:txBody>
      </p:sp>
    </p:spTree>
    <p:extLst>
      <p:ext uri="{BB962C8B-B14F-4D97-AF65-F5344CB8AC3E}">
        <p14:creationId xmlns:p14="http://schemas.microsoft.com/office/powerpoint/2010/main" val="275674859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Using Inference Wisely 4</a:t>
            </a:r>
            <a:br>
              <a:rPr lang="en-US" sz="3600" b="1" dirty="0">
                <a:solidFill>
                  <a:schemeClr val="accent1"/>
                </a:solidFill>
              </a:rPr>
            </a:br>
            <a:endParaRPr lang="en-US" sz="3600" dirty="0"/>
          </a:p>
        </p:txBody>
      </p:sp>
      <p:sp>
        <p:nvSpPr>
          <p:cNvPr id="8" name="Rectangle 7"/>
          <p:cNvSpPr/>
          <p:nvPr/>
        </p:nvSpPr>
        <p:spPr>
          <a:xfrm>
            <a:off x="301752" y="1280160"/>
            <a:ext cx="8759952" cy="4401205"/>
          </a:xfrm>
          <a:prstGeom prst="rect">
            <a:avLst/>
          </a:prstGeom>
        </p:spPr>
        <p:txBody>
          <a:bodyPr>
            <a:spAutoFit/>
          </a:bodyPr>
          <a:lstStyle/>
          <a:p>
            <a:pPr fontAlgn="auto">
              <a:spcBef>
                <a:spcPts val="0"/>
              </a:spcBef>
              <a:spcAft>
                <a:spcPts val="0"/>
              </a:spcAft>
              <a:defRPr/>
            </a:pPr>
            <a:r>
              <a:rPr lang="en-US" sz="2800" dirty="0"/>
              <a:t>For our confidence interval and test for a proportion </a:t>
            </a:r>
            <a:r>
              <a:rPr lang="en-US" sz="2800" i="1" dirty="0"/>
              <a:t>p</a:t>
            </a:r>
            <a:r>
              <a:rPr lang="en-US" sz="2800" dirty="0"/>
              <a:t>: </a:t>
            </a:r>
          </a:p>
          <a:p>
            <a:pPr fontAlgn="auto">
              <a:spcBef>
                <a:spcPts val="0"/>
              </a:spcBef>
              <a:spcAft>
                <a:spcPts val="0"/>
              </a:spcAft>
              <a:defRPr/>
            </a:pPr>
            <a:endParaRPr lang="en-US" sz="2800" dirty="0"/>
          </a:p>
          <a:p>
            <a:pPr marL="463550" indent="-463550" fontAlgn="auto">
              <a:spcBef>
                <a:spcPts val="0"/>
              </a:spcBef>
              <a:spcAft>
                <a:spcPts val="0"/>
              </a:spcAft>
              <a:defRPr/>
            </a:pPr>
            <a:r>
              <a:rPr lang="en-US" sz="2800" dirty="0"/>
              <a:t>• 	There is no correct method for inference from data haphazardly collected with bias of unknown size. Fancy formulas cannot rescue badly produced data. </a:t>
            </a:r>
          </a:p>
          <a:p>
            <a:pPr marL="463550" indent="-463550" fontAlgn="auto">
              <a:spcBef>
                <a:spcPts val="0"/>
              </a:spcBef>
              <a:spcAft>
                <a:spcPts val="0"/>
              </a:spcAft>
              <a:defRPr/>
            </a:pPr>
            <a:endParaRPr lang="en-US" sz="2800" dirty="0"/>
          </a:p>
          <a:p>
            <a:pPr marL="463550" indent="-463550" fontAlgn="auto">
              <a:spcBef>
                <a:spcPts val="0"/>
              </a:spcBef>
              <a:spcAft>
                <a:spcPts val="0"/>
              </a:spcAft>
              <a:defRPr/>
            </a:pPr>
            <a:r>
              <a:rPr lang="en-US" sz="2800" dirty="0"/>
              <a:t>• 	Other sources of error, such as dropouts and nonresponse, are important. Remember that confidence intervals and tests use the data you collect and ignore these errors.</a:t>
            </a:r>
          </a:p>
        </p:txBody>
      </p:sp>
    </p:spTree>
    <p:extLst>
      <p:ext uri="{BB962C8B-B14F-4D97-AF65-F5344CB8AC3E}">
        <p14:creationId xmlns:p14="http://schemas.microsoft.com/office/powerpoint/2010/main" val="287279054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Using Inference Wisely 5</a:t>
            </a:r>
            <a:br>
              <a:rPr lang="en-US" sz="3600" b="1" dirty="0">
                <a:solidFill>
                  <a:schemeClr val="accent1"/>
                </a:solidFill>
              </a:rPr>
            </a:br>
            <a:endParaRPr lang="en-US" sz="3600" dirty="0"/>
          </a:p>
        </p:txBody>
      </p:sp>
      <p:sp>
        <p:nvSpPr>
          <p:cNvPr id="8" name="Rectangle 7"/>
          <p:cNvSpPr/>
          <p:nvPr/>
        </p:nvSpPr>
        <p:spPr>
          <a:xfrm>
            <a:off x="301752" y="1280160"/>
            <a:ext cx="8759952" cy="4893647"/>
          </a:xfrm>
          <a:prstGeom prst="rect">
            <a:avLst/>
          </a:prstGeom>
        </p:spPr>
        <p:txBody>
          <a:bodyPr>
            <a:spAutoFit/>
          </a:bodyPr>
          <a:lstStyle/>
          <a:p>
            <a:pPr fontAlgn="auto">
              <a:spcBef>
                <a:spcPts val="0"/>
              </a:spcBef>
              <a:spcAft>
                <a:spcPts val="0"/>
              </a:spcAft>
              <a:defRPr/>
            </a:pPr>
            <a:r>
              <a:rPr lang="en-US" sz="2600" b="1" dirty="0"/>
              <a:t>Know how confidence intervals behave</a:t>
            </a:r>
            <a:r>
              <a:rPr lang="en-US" sz="2600" dirty="0"/>
              <a:t>. All confidence intervals share these behaviors: </a:t>
            </a:r>
          </a:p>
          <a:p>
            <a:pPr fontAlgn="auto">
              <a:spcBef>
                <a:spcPts val="0"/>
              </a:spcBef>
              <a:spcAft>
                <a:spcPts val="0"/>
              </a:spcAft>
              <a:defRPr/>
            </a:pPr>
            <a:endParaRPr lang="en-US" sz="2600" dirty="0"/>
          </a:p>
          <a:p>
            <a:pPr marL="463550" indent="-463550" fontAlgn="auto">
              <a:spcBef>
                <a:spcPts val="0"/>
              </a:spcBef>
              <a:spcAft>
                <a:spcPts val="0"/>
              </a:spcAft>
              <a:defRPr/>
            </a:pPr>
            <a:r>
              <a:rPr lang="en-US" sz="2600" dirty="0"/>
              <a:t>• 	The confidence level says how often the method catches the true parameter when sampling many times. We never know whether this specific data set gives us an interval that contains the true value of the parameter. All we can say is that “we got this result from a method that works 95% of the time.” This data set might be one of the 5% that produce an interval that misses the true value of the parameter. If that risk is too high for you, use a 99% confidence interval.</a:t>
            </a:r>
          </a:p>
        </p:txBody>
      </p:sp>
    </p:spTree>
    <p:extLst>
      <p:ext uri="{BB962C8B-B14F-4D97-AF65-F5344CB8AC3E}">
        <p14:creationId xmlns:p14="http://schemas.microsoft.com/office/powerpoint/2010/main" val="2192622764"/>
      </p:ext>
    </p:extLst>
  </p:cSld>
  <p:clrMapOvr>
    <a:masterClrMapping/>
  </p:clrMapOvr>
  <p:transition>
    <p:fade/>
  </p:transition>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595959"/>
      </a:dk2>
      <a:lt2>
        <a:srgbClr val="EEECE1"/>
      </a:lt2>
      <a:accent1>
        <a:srgbClr val="800000"/>
      </a:accent1>
      <a:accent2>
        <a:srgbClr val="595959"/>
      </a:accent2>
      <a:accent3>
        <a:srgbClr val="800000"/>
      </a:accent3>
      <a:accent4>
        <a:srgbClr val="800000"/>
      </a:accent4>
      <a:accent5>
        <a:srgbClr val="800000"/>
      </a:accent5>
      <a:accent6>
        <a:srgbClr val="800000"/>
      </a:accent6>
      <a:hlink>
        <a:srgbClr val="800000"/>
      </a:hlink>
      <a:folHlink>
        <a:srgbClr val="8000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Madison</Template>
  <TotalTime>6570</TotalTime>
  <Words>3656</Words>
  <Application>Microsoft Office PowerPoint</Application>
  <PresentationFormat>On-screen Show (4:3)</PresentationFormat>
  <Paragraphs>406</Paragraphs>
  <Slides>62</Slides>
  <Notes>62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Arial</vt:lpstr>
      <vt:lpstr>Calibri</vt:lpstr>
      <vt:lpstr>Cambria Math</vt:lpstr>
      <vt:lpstr>Times New Roman</vt:lpstr>
      <vt:lpstr>Office Theme</vt:lpstr>
      <vt:lpstr>Chapter 23</vt:lpstr>
      <vt:lpstr>Case Study: Use and Abuse of Statistical Inference 1</vt:lpstr>
      <vt:lpstr>Case Study: Use and Abuse of Statistical Inference 2</vt:lpstr>
      <vt:lpstr>Case Study: Use and Abuse of Statistical Inference 3</vt:lpstr>
      <vt:lpstr>Using Inference Wisely 1 </vt:lpstr>
      <vt:lpstr>Using Inference Wisely 2 </vt:lpstr>
      <vt:lpstr>Using Inference Wisely 3 </vt:lpstr>
      <vt:lpstr>Using Inference Wisely 4 </vt:lpstr>
      <vt:lpstr>Using Inference Wisely 5 </vt:lpstr>
      <vt:lpstr>Using Inference Wisely 6 </vt:lpstr>
      <vt:lpstr>Using Inference Wisely 7 </vt:lpstr>
      <vt:lpstr>Using Inference Wisely 8 </vt:lpstr>
      <vt:lpstr>Using Inference Wisely 9 </vt:lpstr>
      <vt:lpstr>Using Inference Wisely 10 </vt:lpstr>
      <vt:lpstr>Using Inference Wisely 11 </vt:lpstr>
      <vt:lpstr>Using Inference Wisely 12 </vt:lpstr>
      <vt:lpstr>Using Inference Wisely 13 </vt:lpstr>
      <vt:lpstr>The Woes of Significance Tests 1 </vt:lpstr>
      <vt:lpstr>The Woes of Significance Tests 2 </vt:lpstr>
      <vt:lpstr>The Woes of Significance Tests 3 </vt:lpstr>
      <vt:lpstr>The Woes of Significance Tests 4 </vt:lpstr>
      <vt:lpstr>Example: Antidepressants versus a Placebo</vt:lpstr>
      <vt:lpstr>The Woes of Significance Tests 5 </vt:lpstr>
      <vt:lpstr>The Woes of Significance Tests 6 </vt:lpstr>
      <vt:lpstr>The Woes of Significance Tests 7 </vt:lpstr>
      <vt:lpstr>The Advantages of Confidence Intervals 1</vt:lpstr>
      <vt:lpstr>Significance at the 5% Level Isn’t Magical 1</vt:lpstr>
      <vt:lpstr>Significance at the 5% Level Isn’t Magical 2</vt:lpstr>
      <vt:lpstr>Significance at the 5% Level Isn’t Magical 3</vt:lpstr>
      <vt:lpstr>Significance at the 5% Level Isn’t Magical 4</vt:lpstr>
      <vt:lpstr>Significance at the 5% Level Isn’t  Magical 5</vt:lpstr>
      <vt:lpstr>Beware of Searching for Significance 1</vt:lpstr>
      <vt:lpstr>Beware of Searching for Significance 2</vt:lpstr>
      <vt:lpstr>Inference as Decision 1 </vt:lpstr>
      <vt:lpstr>Inference as Decision 2 </vt:lpstr>
      <vt:lpstr>Inference as Decision 3 </vt:lpstr>
      <vt:lpstr>Inference as Decision 4 </vt:lpstr>
      <vt:lpstr>Inference as Decision 5 </vt:lpstr>
      <vt:lpstr>Inference as Decision 6 </vt:lpstr>
      <vt:lpstr>Inference as Decision 7 </vt:lpstr>
      <vt:lpstr>Inference as Decision 8 </vt:lpstr>
      <vt:lpstr>Inference as Decision 9 </vt:lpstr>
      <vt:lpstr>Inference as Decision 10 </vt:lpstr>
      <vt:lpstr>Inference as Decision 11 </vt:lpstr>
      <vt:lpstr>Inference as Decision 12 </vt:lpstr>
      <vt:lpstr>Inference as Decision 13 </vt:lpstr>
      <vt:lpstr>Inference as Decision 14 </vt:lpstr>
      <vt:lpstr>Inference as Decision 15 </vt:lpstr>
      <vt:lpstr>Inference as Decision 16 </vt:lpstr>
      <vt:lpstr>Inference as Decision 17 </vt:lpstr>
      <vt:lpstr>Inference as Decision 18 </vt:lpstr>
      <vt:lpstr>Inference as Decision 19 </vt:lpstr>
      <vt:lpstr>Inference as Decision 20 </vt:lpstr>
      <vt:lpstr>Inference as Decision 21 </vt:lpstr>
      <vt:lpstr>Inference as Decision 22 </vt:lpstr>
      <vt:lpstr>Inference as Decision 23 </vt:lpstr>
      <vt:lpstr>Inference as Decision 24 </vt:lpstr>
      <vt:lpstr>Inference as Decision 25 </vt:lpstr>
      <vt:lpstr>Inference as Decision 26 </vt:lpstr>
      <vt:lpstr>Statistics in Summary 1 </vt:lpstr>
      <vt:lpstr>Statistics in Summary 2 </vt:lpstr>
      <vt:lpstr>Statistics in Summary 3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Leslie Hendrix</dc:creator>
  <cp:lastModifiedBy>Newton, Andy</cp:lastModifiedBy>
  <cp:revision>526</cp:revision>
  <cp:lastPrinted>2011-08-21T16:22:14Z</cp:lastPrinted>
  <dcterms:created xsi:type="dcterms:W3CDTF">2009-09-07T22:06:52Z</dcterms:created>
  <dcterms:modified xsi:type="dcterms:W3CDTF">2019-10-09T17:12:25Z</dcterms:modified>
</cp:coreProperties>
</file>