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handoutMasterIdLst>
    <p:handoutMasterId r:id="rId49"/>
  </p:handoutMasterIdLst>
  <p:sldIdLst>
    <p:sldId id="256" r:id="rId2"/>
    <p:sldId id="263" r:id="rId3"/>
    <p:sldId id="274" r:id="rId4"/>
    <p:sldId id="275" r:id="rId5"/>
    <p:sldId id="276" r:id="rId6"/>
    <p:sldId id="277" r:id="rId7"/>
    <p:sldId id="280" r:id="rId8"/>
    <p:sldId id="281" r:id="rId9"/>
    <p:sldId id="282" r:id="rId10"/>
    <p:sldId id="283" r:id="rId11"/>
    <p:sldId id="285" r:id="rId12"/>
    <p:sldId id="286" r:id="rId13"/>
    <p:sldId id="287" r:id="rId14"/>
    <p:sldId id="288" r:id="rId15"/>
    <p:sldId id="289" r:id="rId16"/>
    <p:sldId id="290" r:id="rId17"/>
    <p:sldId id="291" r:id="rId18"/>
    <p:sldId id="292" r:id="rId19"/>
    <p:sldId id="293" r:id="rId20"/>
    <p:sldId id="294" r:id="rId21"/>
    <p:sldId id="295" r:id="rId22"/>
    <p:sldId id="296" r:id="rId23"/>
    <p:sldId id="298" r:id="rId24"/>
    <p:sldId id="299" r:id="rId25"/>
    <p:sldId id="300" r:id="rId26"/>
    <p:sldId id="301" r:id="rId27"/>
    <p:sldId id="302" r:id="rId28"/>
    <p:sldId id="303" r:id="rId29"/>
    <p:sldId id="305" r:id="rId30"/>
    <p:sldId id="306" r:id="rId31"/>
    <p:sldId id="307" r:id="rId32"/>
    <p:sldId id="308" r:id="rId33"/>
    <p:sldId id="309" r:id="rId34"/>
    <p:sldId id="310" r:id="rId35"/>
    <p:sldId id="311" r:id="rId36"/>
    <p:sldId id="312" r:id="rId37"/>
    <p:sldId id="313" r:id="rId38"/>
    <p:sldId id="314" r:id="rId39"/>
    <p:sldId id="315" r:id="rId40"/>
    <p:sldId id="316" r:id="rId41"/>
    <p:sldId id="318" r:id="rId42"/>
    <p:sldId id="317" r:id="rId43"/>
    <p:sldId id="319" r:id="rId44"/>
    <p:sldId id="320" r:id="rId45"/>
    <p:sldId id="321" r:id="rId46"/>
    <p:sldId id="322" r:id="rId47"/>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ames Lapp" initials="JLL" lastIdx="1" clrIdx="0"/>
  <p:cmAuthor id="1" name="MVL" initials="MVL"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a:srgbClr val="8B0000"/>
    <a:srgbClr val="B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8221" autoAdjust="0"/>
    <p:restoredTop sz="76971" autoAdjust="0"/>
  </p:normalViewPr>
  <p:slideViewPr>
    <p:cSldViewPr>
      <p:cViewPr varScale="1">
        <p:scale>
          <a:sx n="55" d="100"/>
          <a:sy n="55" d="100"/>
        </p:scale>
        <p:origin x="1116" y="4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67" d="100"/>
          <a:sy n="67" d="100"/>
        </p:scale>
        <p:origin x="-2796" y="-11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fontAlgn="auto">
              <a:spcBef>
                <a:spcPts val="0"/>
              </a:spcBef>
              <a:spcAft>
                <a:spcPts val="0"/>
              </a:spcAft>
              <a:defRPr sz="1300">
                <a:latin typeface="+mn-lt"/>
              </a:defRPr>
            </a:lvl1pPr>
          </a:lstStyle>
          <a:p>
            <a:pPr>
              <a:defRPr/>
            </a:pPr>
            <a:endParaRPr lang="en-US"/>
          </a:p>
        </p:txBody>
      </p:sp>
      <p:sp>
        <p:nvSpPr>
          <p:cNvPr id="3" name="Date Placeholder 2"/>
          <p:cNvSpPr>
            <a:spLocks noGrp="1"/>
          </p:cNvSpPr>
          <p:nvPr>
            <p:ph type="dt" sz="quarter" idx="1"/>
          </p:nvPr>
        </p:nvSpPr>
        <p:spPr>
          <a:xfrm>
            <a:off x="4143375" y="0"/>
            <a:ext cx="3170238" cy="479425"/>
          </a:xfrm>
          <a:prstGeom prst="rect">
            <a:avLst/>
          </a:prstGeom>
        </p:spPr>
        <p:txBody>
          <a:bodyPr vert="horz" lIns="96661" tIns="48331" rIns="96661" bIns="48331" rtlCol="0"/>
          <a:lstStyle>
            <a:lvl1pPr algn="r" fontAlgn="auto">
              <a:spcBef>
                <a:spcPts val="0"/>
              </a:spcBef>
              <a:spcAft>
                <a:spcPts val="0"/>
              </a:spcAft>
              <a:defRPr sz="1300">
                <a:latin typeface="+mn-lt"/>
              </a:defRPr>
            </a:lvl1pPr>
          </a:lstStyle>
          <a:p>
            <a:pPr>
              <a:defRPr/>
            </a:pPr>
            <a:fld id="{9945212F-1769-476D-BE6B-2CB2222848E5}" type="datetimeFigureOut">
              <a:rPr lang="en-US"/>
              <a:pPr>
                <a:defRPr/>
              </a:pPr>
              <a:t>10/9/2019</a:t>
            </a:fld>
            <a:endParaRPr lang="en-US"/>
          </a:p>
        </p:txBody>
      </p:sp>
      <p:sp>
        <p:nvSpPr>
          <p:cNvPr id="4" name="Footer Placeholder 3"/>
          <p:cNvSpPr>
            <a:spLocks noGrp="1"/>
          </p:cNvSpPr>
          <p:nvPr>
            <p:ph type="ftr" sz="quarter" idx="2"/>
          </p:nvPr>
        </p:nvSpPr>
        <p:spPr>
          <a:xfrm>
            <a:off x="0" y="9120188"/>
            <a:ext cx="3170238" cy="479425"/>
          </a:xfrm>
          <a:prstGeom prst="rect">
            <a:avLst/>
          </a:prstGeom>
        </p:spPr>
        <p:txBody>
          <a:bodyPr vert="horz" lIns="96661" tIns="48331" rIns="96661" bIns="48331" rtlCol="0" anchor="b"/>
          <a:lstStyle>
            <a:lvl1pPr algn="l" fontAlgn="auto">
              <a:spcBef>
                <a:spcPts val="0"/>
              </a:spcBef>
              <a:spcAft>
                <a:spcPts val="0"/>
              </a:spcAft>
              <a:defRPr sz="1300">
                <a:latin typeface="+mn-lt"/>
              </a:defRPr>
            </a:lvl1pPr>
          </a:lstStyle>
          <a:p>
            <a:pPr>
              <a:defRPr/>
            </a:pPr>
            <a:endParaRPr lang="en-US"/>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lIns="96661" tIns="48331" rIns="96661" bIns="48331" rtlCol="0" anchor="b"/>
          <a:lstStyle>
            <a:lvl1pPr algn="r" fontAlgn="auto">
              <a:spcBef>
                <a:spcPts val="0"/>
              </a:spcBef>
              <a:spcAft>
                <a:spcPts val="0"/>
              </a:spcAft>
              <a:defRPr sz="1300">
                <a:latin typeface="+mn-lt"/>
              </a:defRPr>
            </a:lvl1pPr>
          </a:lstStyle>
          <a:p>
            <a:pPr>
              <a:defRPr/>
            </a:pPr>
            <a:fld id="{7EC95071-9536-429A-B2AC-A34FE7933281}" type="slidenum">
              <a:rPr lang="en-US"/>
              <a:pPr>
                <a:defRPr/>
              </a:pPr>
              <a:t>‹#›</a:t>
            </a:fld>
            <a:endParaRPr lang="en-US"/>
          </a:p>
        </p:txBody>
      </p:sp>
    </p:spTree>
    <p:extLst>
      <p:ext uri="{BB962C8B-B14F-4D97-AF65-F5344CB8AC3E}">
        <p14:creationId xmlns:p14="http://schemas.microsoft.com/office/powerpoint/2010/main" val="29998600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fontAlgn="auto">
              <a:spcBef>
                <a:spcPts val="0"/>
              </a:spcBef>
              <a:spcAft>
                <a:spcPts val="0"/>
              </a:spcAft>
              <a:defRPr sz="1300">
                <a:latin typeface="+mn-lt"/>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6661" tIns="48331" rIns="96661" bIns="48331" rtlCol="0"/>
          <a:lstStyle>
            <a:lvl1pPr algn="r" fontAlgn="auto">
              <a:spcBef>
                <a:spcPts val="0"/>
              </a:spcBef>
              <a:spcAft>
                <a:spcPts val="0"/>
              </a:spcAft>
              <a:defRPr sz="1300">
                <a:latin typeface="+mn-lt"/>
              </a:defRPr>
            </a:lvl1pPr>
          </a:lstStyle>
          <a:p>
            <a:pPr>
              <a:defRPr/>
            </a:pPr>
            <a:fld id="{A9ECB045-31C7-42BA-A29A-3F2D8D500A3D}" type="datetimeFigureOut">
              <a:rPr lang="en-US"/>
              <a:pPr>
                <a:defRPr/>
              </a:pPr>
              <a:t>10/9/2019</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61" tIns="48331" rIns="96661" bIns="48331"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6661" tIns="48331" rIns="96661" bIns="48331" rtlCol="0" anchor="b"/>
          <a:lstStyle>
            <a:lvl1pPr algn="l" fontAlgn="auto">
              <a:spcBef>
                <a:spcPts val="0"/>
              </a:spcBef>
              <a:spcAft>
                <a:spcPts val="0"/>
              </a:spcAft>
              <a:defRPr sz="1300">
                <a:latin typeface="+mn-lt"/>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lIns="96661" tIns="48331" rIns="96661" bIns="48331" rtlCol="0" anchor="b"/>
          <a:lstStyle>
            <a:lvl1pPr algn="r" fontAlgn="auto">
              <a:spcBef>
                <a:spcPts val="0"/>
              </a:spcBef>
              <a:spcAft>
                <a:spcPts val="0"/>
              </a:spcAft>
              <a:defRPr sz="1300">
                <a:latin typeface="+mn-lt"/>
              </a:defRPr>
            </a:lvl1pPr>
          </a:lstStyle>
          <a:p>
            <a:pPr>
              <a:defRPr/>
            </a:pPr>
            <a:fld id="{705A9188-47CD-47A4-93E0-97D559DC1290}" type="slidenum">
              <a:rPr lang="en-US"/>
              <a:pPr>
                <a:defRPr/>
              </a:pPr>
              <a:t>‹#›</a:t>
            </a:fld>
            <a:endParaRPr lang="en-US"/>
          </a:p>
        </p:txBody>
      </p:sp>
    </p:spTree>
    <p:extLst>
      <p:ext uri="{BB962C8B-B14F-4D97-AF65-F5344CB8AC3E}">
        <p14:creationId xmlns:p14="http://schemas.microsoft.com/office/powerpoint/2010/main" val="371673970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bwMode="auto">
          <a:noFill/>
          <a:ln>
            <a:solidFill>
              <a:srgbClr val="000000"/>
            </a:solidFill>
            <a:miter lim="800000"/>
            <a:headEnd/>
            <a:tailEnd/>
          </a:ln>
        </p:spPr>
      </p:sp>
      <p:sp>
        <p:nvSpPr>
          <p:cNvPr id="1638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1638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4492478-E67B-4A3C-B19C-467EA7C7A763}" type="slidenum">
              <a:rPr lang="en-US"/>
              <a:pPr fontAlgn="base">
                <a:spcBef>
                  <a:spcPct val="0"/>
                </a:spcBef>
                <a:spcAft>
                  <a:spcPct val="0"/>
                </a:spcAft>
                <a:defRPr/>
              </a:pPr>
              <a:t>1</a:t>
            </a:fld>
            <a:endParaRPr lang="en-US"/>
          </a:p>
        </p:txBody>
      </p:sp>
    </p:spTree>
    <p:extLst>
      <p:ext uri="{BB962C8B-B14F-4D97-AF65-F5344CB8AC3E}">
        <p14:creationId xmlns:p14="http://schemas.microsoft.com/office/powerpoint/2010/main" val="5901019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20B011E-7AC2-423F-B984-58AF44E1947C}" type="slidenum">
              <a:rPr lang="en-US"/>
              <a:pPr fontAlgn="base">
                <a:spcBef>
                  <a:spcPct val="0"/>
                </a:spcBef>
                <a:spcAft>
                  <a:spcPct val="0"/>
                </a:spcAft>
                <a:defRPr/>
              </a:pPr>
              <a:t>10</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34233357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20B011E-7AC2-423F-B984-58AF44E1947C}" type="slidenum">
              <a:rPr lang="en-US"/>
              <a:pPr fontAlgn="base">
                <a:spcBef>
                  <a:spcPct val="0"/>
                </a:spcBef>
                <a:spcAft>
                  <a:spcPct val="0"/>
                </a:spcAft>
                <a:defRPr/>
              </a:pPr>
              <a:t>11</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1653947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20B011E-7AC2-423F-B984-58AF44E1947C}" type="slidenum">
              <a:rPr lang="en-US"/>
              <a:pPr fontAlgn="base">
                <a:spcBef>
                  <a:spcPct val="0"/>
                </a:spcBef>
                <a:spcAft>
                  <a:spcPct val="0"/>
                </a:spcAft>
                <a:defRPr/>
              </a:pPr>
              <a:t>12</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1574645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20B011E-7AC2-423F-B984-58AF44E1947C}" type="slidenum">
              <a:rPr lang="en-US"/>
              <a:pPr fontAlgn="base">
                <a:spcBef>
                  <a:spcPct val="0"/>
                </a:spcBef>
                <a:spcAft>
                  <a:spcPct val="0"/>
                </a:spcAft>
                <a:defRPr/>
              </a:pPr>
              <a:t>13</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6367283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20B011E-7AC2-423F-B984-58AF44E1947C}" type="slidenum">
              <a:rPr lang="en-US"/>
              <a:pPr fontAlgn="base">
                <a:spcBef>
                  <a:spcPct val="0"/>
                </a:spcBef>
                <a:spcAft>
                  <a:spcPct val="0"/>
                </a:spcAft>
                <a:defRPr/>
              </a:pPr>
              <a:t>14</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6783263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20B011E-7AC2-423F-B984-58AF44E1947C}" type="slidenum">
              <a:rPr lang="en-US"/>
              <a:pPr fontAlgn="base">
                <a:spcBef>
                  <a:spcPct val="0"/>
                </a:spcBef>
                <a:spcAft>
                  <a:spcPct val="0"/>
                </a:spcAft>
                <a:defRPr/>
              </a:pPr>
              <a:t>15</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3137352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20B011E-7AC2-423F-B984-58AF44E1947C}" type="slidenum">
              <a:rPr lang="en-US"/>
              <a:pPr fontAlgn="base">
                <a:spcBef>
                  <a:spcPct val="0"/>
                </a:spcBef>
                <a:spcAft>
                  <a:spcPct val="0"/>
                </a:spcAft>
                <a:defRPr/>
              </a:pPr>
              <a:t>16</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29117775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20B011E-7AC2-423F-B984-58AF44E1947C}" type="slidenum">
              <a:rPr lang="en-US"/>
              <a:pPr fontAlgn="base">
                <a:spcBef>
                  <a:spcPct val="0"/>
                </a:spcBef>
                <a:spcAft>
                  <a:spcPct val="0"/>
                </a:spcAft>
                <a:defRPr/>
              </a:pPr>
              <a:t>17</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37029166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20B011E-7AC2-423F-B984-58AF44E1947C}" type="slidenum">
              <a:rPr lang="en-US"/>
              <a:pPr fontAlgn="base">
                <a:spcBef>
                  <a:spcPct val="0"/>
                </a:spcBef>
                <a:spcAft>
                  <a:spcPct val="0"/>
                </a:spcAft>
                <a:defRPr/>
              </a:pPr>
              <a:t>18</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7371020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20B011E-7AC2-423F-B984-58AF44E1947C}" type="slidenum">
              <a:rPr lang="en-US"/>
              <a:pPr fontAlgn="base">
                <a:spcBef>
                  <a:spcPct val="0"/>
                </a:spcBef>
                <a:spcAft>
                  <a:spcPct val="0"/>
                </a:spcAft>
                <a:defRPr/>
              </a:pPr>
              <a:t>19</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2707410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20B011E-7AC2-423F-B984-58AF44E1947C}" type="slidenum">
              <a:rPr lang="en-US"/>
              <a:pPr fontAlgn="base">
                <a:spcBef>
                  <a:spcPct val="0"/>
                </a:spcBef>
                <a:spcAft>
                  <a:spcPct val="0"/>
                </a:spcAft>
                <a:defRPr/>
              </a:pPr>
              <a:t>2</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27869976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20B011E-7AC2-423F-B984-58AF44E1947C}" type="slidenum">
              <a:rPr lang="en-US"/>
              <a:pPr fontAlgn="base">
                <a:spcBef>
                  <a:spcPct val="0"/>
                </a:spcBef>
                <a:spcAft>
                  <a:spcPct val="0"/>
                </a:spcAft>
                <a:defRPr/>
              </a:pPr>
              <a:t>20</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41639118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20B011E-7AC2-423F-B984-58AF44E1947C}" type="slidenum">
              <a:rPr lang="en-US"/>
              <a:pPr fontAlgn="base">
                <a:spcBef>
                  <a:spcPct val="0"/>
                </a:spcBef>
                <a:spcAft>
                  <a:spcPct val="0"/>
                </a:spcAft>
                <a:defRPr/>
              </a:pPr>
              <a:t>21</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18483987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20B011E-7AC2-423F-B984-58AF44E1947C}" type="slidenum">
              <a:rPr lang="en-US"/>
              <a:pPr fontAlgn="base">
                <a:spcBef>
                  <a:spcPct val="0"/>
                </a:spcBef>
                <a:spcAft>
                  <a:spcPct val="0"/>
                </a:spcAft>
                <a:defRPr/>
              </a:pPr>
              <a:t>22</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14257030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20B011E-7AC2-423F-B984-58AF44E1947C}" type="slidenum">
              <a:rPr lang="en-US"/>
              <a:pPr fontAlgn="base">
                <a:spcBef>
                  <a:spcPct val="0"/>
                </a:spcBef>
                <a:spcAft>
                  <a:spcPct val="0"/>
                </a:spcAft>
                <a:defRPr/>
              </a:pPr>
              <a:t>23</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17008495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20B011E-7AC2-423F-B984-58AF44E1947C}" type="slidenum">
              <a:rPr lang="en-US"/>
              <a:pPr fontAlgn="base">
                <a:spcBef>
                  <a:spcPct val="0"/>
                </a:spcBef>
                <a:spcAft>
                  <a:spcPct val="0"/>
                </a:spcAft>
                <a:defRPr/>
              </a:pPr>
              <a:t>24</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31810410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20B011E-7AC2-423F-B984-58AF44E1947C}" type="slidenum">
              <a:rPr lang="en-US"/>
              <a:pPr fontAlgn="base">
                <a:spcBef>
                  <a:spcPct val="0"/>
                </a:spcBef>
                <a:spcAft>
                  <a:spcPct val="0"/>
                </a:spcAft>
                <a:defRPr/>
              </a:pPr>
              <a:t>25</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42746084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20B011E-7AC2-423F-B984-58AF44E1947C}" type="slidenum">
              <a:rPr lang="en-US"/>
              <a:pPr fontAlgn="base">
                <a:spcBef>
                  <a:spcPct val="0"/>
                </a:spcBef>
                <a:spcAft>
                  <a:spcPct val="0"/>
                </a:spcAft>
                <a:defRPr/>
              </a:pPr>
              <a:t>26</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31445843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20B011E-7AC2-423F-B984-58AF44E1947C}" type="slidenum">
              <a:rPr lang="en-US"/>
              <a:pPr fontAlgn="base">
                <a:spcBef>
                  <a:spcPct val="0"/>
                </a:spcBef>
                <a:spcAft>
                  <a:spcPct val="0"/>
                </a:spcAft>
                <a:defRPr/>
              </a:pPr>
              <a:t>27</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388148171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20B011E-7AC2-423F-B984-58AF44E1947C}" type="slidenum">
              <a:rPr lang="en-US"/>
              <a:pPr fontAlgn="base">
                <a:spcBef>
                  <a:spcPct val="0"/>
                </a:spcBef>
                <a:spcAft>
                  <a:spcPct val="0"/>
                </a:spcAft>
                <a:defRPr/>
              </a:pPr>
              <a:t>28</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242360205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20B011E-7AC2-423F-B984-58AF44E1947C}" type="slidenum">
              <a:rPr lang="en-US"/>
              <a:pPr fontAlgn="base">
                <a:spcBef>
                  <a:spcPct val="0"/>
                </a:spcBef>
                <a:spcAft>
                  <a:spcPct val="0"/>
                </a:spcAft>
                <a:defRPr/>
              </a:pPr>
              <a:t>29</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41651982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20B011E-7AC2-423F-B984-58AF44E1947C}" type="slidenum">
              <a:rPr lang="en-US"/>
              <a:pPr fontAlgn="base">
                <a:spcBef>
                  <a:spcPct val="0"/>
                </a:spcBef>
                <a:spcAft>
                  <a:spcPct val="0"/>
                </a:spcAft>
                <a:defRPr/>
              </a:pPr>
              <a:t>3</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82521510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20B011E-7AC2-423F-B984-58AF44E1947C}" type="slidenum">
              <a:rPr lang="en-US"/>
              <a:pPr fontAlgn="base">
                <a:spcBef>
                  <a:spcPct val="0"/>
                </a:spcBef>
                <a:spcAft>
                  <a:spcPct val="0"/>
                </a:spcAft>
                <a:defRPr/>
              </a:pPr>
              <a:t>30</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78272683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20B011E-7AC2-423F-B984-58AF44E1947C}" type="slidenum">
              <a:rPr lang="en-US"/>
              <a:pPr fontAlgn="base">
                <a:spcBef>
                  <a:spcPct val="0"/>
                </a:spcBef>
                <a:spcAft>
                  <a:spcPct val="0"/>
                </a:spcAft>
                <a:defRPr/>
              </a:pPr>
              <a:t>31</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39471617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20B011E-7AC2-423F-B984-58AF44E1947C}" type="slidenum">
              <a:rPr lang="en-US"/>
              <a:pPr fontAlgn="base">
                <a:spcBef>
                  <a:spcPct val="0"/>
                </a:spcBef>
                <a:spcAft>
                  <a:spcPct val="0"/>
                </a:spcAft>
                <a:defRPr/>
              </a:pPr>
              <a:t>32</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132287452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20B011E-7AC2-423F-B984-58AF44E1947C}" type="slidenum">
              <a:rPr lang="en-US"/>
              <a:pPr fontAlgn="base">
                <a:spcBef>
                  <a:spcPct val="0"/>
                </a:spcBef>
                <a:spcAft>
                  <a:spcPct val="0"/>
                </a:spcAft>
                <a:defRPr/>
              </a:pPr>
              <a:t>33</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256978776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20B011E-7AC2-423F-B984-58AF44E1947C}" type="slidenum">
              <a:rPr lang="en-US"/>
              <a:pPr fontAlgn="base">
                <a:spcBef>
                  <a:spcPct val="0"/>
                </a:spcBef>
                <a:spcAft>
                  <a:spcPct val="0"/>
                </a:spcAft>
                <a:defRPr/>
              </a:pPr>
              <a:t>34</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162462537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20B011E-7AC2-423F-B984-58AF44E1947C}" type="slidenum">
              <a:rPr lang="en-US"/>
              <a:pPr fontAlgn="base">
                <a:spcBef>
                  <a:spcPct val="0"/>
                </a:spcBef>
                <a:spcAft>
                  <a:spcPct val="0"/>
                </a:spcAft>
                <a:defRPr/>
              </a:pPr>
              <a:t>35</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360584362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20B011E-7AC2-423F-B984-58AF44E1947C}" type="slidenum">
              <a:rPr lang="en-US"/>
              <a:pPr fontAlgn="base">
                <a:spcBef>
                  <a:spcPct val="0"/>
                </a:spcBef>
                <a:spcAft>
                  <a:spcPct val="0"/>
                </a:spcAft>
                <a:defRPr/>
              </a:pPr>
              <a:t>36</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274954219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20B011E-7AC2-423F-B984-58AF44E1947C}" type="slidenum">
              <a:rPr lang="en-US"/>
              <a:pPr fontAlgn="base">
                <a:spcBef>
                  <a:spcPct val="0"/>
                </a:spcBef>
                <a:spcAft>
                  <a:spcPct val="0"/>
                </a:spcAft>
                <a:defRPr/>
              </a:pPr>
              <a:t>37</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149684690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20B011E-7AC2-423F-B984-58AF44E1947C}" type="slidenum">
              <a:rPr lang="en-US"/>
              <a:pPr fontAlgn="base">
                <a:spcBef>
                  <a:spcPct val="0"/>
                </a:spcBef>
                <a:spcAft>
                  <a:spcPct val="0"/>
                </a:spcAft>
                <a:defRPr/>
              </a:pPr>
              <a:t>38</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103936195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20B011E-7AC2-423F-B984-58AF44E1947C}" type="slidenum">
              <a:rPr lang="en-US"/>
              <a:pPr fontAlgn="base">
                <a:spcBef>
                  <a:spcPct val="0"/>
                </a:spcBef>
                <a:spcAft>
                  <a:spcPct val="0"/>
                </a:spcAft>
                <a:defRPr/>
              </a:pPr>
              <a:t>39</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16130646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20B011E-7AC2-423F-B984-58AF44E1947C}" type="slidenum">
              <a:rPr lang="en-US"/>
              <a:pPr fontAlgn="base">
                <a:spcBef>
                  <a:spcPct val="0"/>
                </a:spcBef>
                <a:spcAft>
                  <a:spcPct val="0"/>
                </a:spcAft>
                <a:defRPr/>
              </a:pPr>
              <a:t>4</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89488514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20B011E-7AC2-423F-B984-58AF44E1947C}" type="slidenum">
              <a:rPr lang="en-US"/>
              <a:pPr fontAlgn="base">
                <a:spcBef>
                  <a:spcPct val="0"/>
                </a:spcBef>
                <a:spcAft>
                  <a:spcPct val="0"/>
                </a:spcAft>
                <a:defRPr/>
              </a:pPr>
              <a:t>40</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83657514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20B011E-7AC2-423F-B984-58AF44E1947C}" type="slidenum">
              <a:rPr lang="en-US"/>
              <a:pPr fontAlgn="base">
                <a:spcBef>
                  <a:spcPct val="0"/>
                </a:spcBef>
                <a:spcAft>
                  <a:spcPct val="0"/>
                </a:spcAft>
                <a:defRPr/>
              </a:pPr>
              <a:t>41</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352506438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20B011E-7AC2-423F-B984-58AF44E1947C}" type="slidenum">
              <a:rPr lang="en-US"/>
              <a:pPr fontAlgn="base">
                <a:spcBef>
                  <a:spcPct val="0"/>
                </a:spcBef>
                <a:spcAft>
                  <a:spcPct val="0"/>
                </a:spcAft>
                <a:defRPr/>
              </a:pPr>
              <a:t>42</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334851056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20B011E-7AC2-423F-B984-58AF44E1947C}" type="slidenum">
              <a:rPr lang="en-US"/>
              <a:pPr fontAlgn="base">
                <a:spcBef>
                  <a:spcPct val="0"/>
                </a:spcBef>
                <a:spcAft>
                  <a:spcPct val="0"/>
                </a:spcAft>
                <a:defRPr/>
              </a:pPr>
              <a:t>43</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206634265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20B011E-7AC2-423F-B984-58AF44E1947C}" type="slidenum">
              <a:rPr lang="en-US"/>
              <a:pPr fontAlgn="base">
                <a:spcBef>
                  <a:spcPct val="0"/>
                </a:spcBef>
                <a:spcAft>
                  <a:spcPct val="0"/>
                </a:spcAft>
                <a:defRPr/>
              </a:pPr>
              <a:t>44</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7984782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20B011E-7AC2-423F-B984-58AF44E1947C}" type="slidenum">
              <a:rPr lang="en-US"/>
              <a:pPr fontAlgn="base">
                <a:spcBef>
                  <a:spcPct val="0"/>
                </a:spcBef>
                <a:spcAft>
                  <a:spcPct val="0"/>
                </a:spcAft>
                <a:defRPr/>
              </a:pPr>
              <a:t>45</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65408451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20B011E-7AC2-423F-B984-58AF44E1947C}" type="slidenum">
              <a:rPr lang="en-US"/>
              <a:pPr fontAlgn="base">
                <a:spcBef>
                  <a:spcPct val="0"/>
                </a:spcBef>
                <a:spcAft>
                  <a:spcPct val="0"/>
                </a:spcAft>
                <a:defRPr/>
              </a:pPr>
              <a:t>46</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1031916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20B011E-7AC2-423F-B984-58AF44E1947C}" type="slidenum">
              <a:rPr lang="en-US"/>
              <a:pPr fontAlgn="base">
                <a:spcBef>
                  <a:spcPct val="0"/>
                </a:spcBef>
                <a:spcAft>
                  <a:spcPct val="0"/>
                </a:spcAft>
                <a:defRPr/>
              </a:pPr>
              <a:t>5</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11444428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20B011E-7AC2-423F-B984-58AF44E1947C}" type="slidenum">
              <a:rPr lang="en-US"/>
              <a:pPr fontAlgn="base">
                <a:spcBef>
                  <a:spcPct val="0"/>
                </a:spcBef>
                <a:spcAft>
                  <a:spcPct val="0"/>
                </a:spcAft>
                <a:defRPr/>
              </a:pPr>
              <a:t>6</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40962167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20B011E-7AC2-423F-B984-58AF44E1947C}" type="slidenum">
              <a:rPr lang="en-US"/>
              <a:pPr fontAlgn="base">
                <a:spcBef>
                  <a:spcPct val="0"/>
                </a:spcBef>
                <a:spcAft>
                  <a:spcPct val="0"/>
                </a:spcAft>
                <a:defRPr/>
              </a:pPr>
              <a:t>7</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11523487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20B011E-7AC2-423F-B984-58AF44E1947C}" type="slidenum">
              <a:rPr lang="en-US"/>
              <a:pPr fontAlgn="base">
                <a:spcBef>
                  <a:spcPct val="0"/>
                </a:spcBef>
                <a:spcAft>
                  <a:spcPct val="0"/>
                </a:spcAft>
                <a:defRPr/>
              </a:pPr>
              <a:t>8</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39733357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20B011E-7AC2-423F-B984-58AF44E1947C}" type="slidenum">
              <a:rPr lang="en-US"/>
              <a:pPr fontAlgn="base">
                <a:spcBef>
                  <a:spcPct val="0"/>
                </a:spcBef>
                <a:spcAft>
                  <a:spcPct val="0"/>
                </a:spcAft>
                <a:defRPr/>
              </a:pPr>
              <a:t>9</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20820080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486400" y="609600"/>
            <a:ext cx="3581400" cy="3124199"/>
          </a:xfrm>
        </p:spPr>
        <p:txBody>
          <a:bodyPr/>
          <a:lstStyle/>
          <a:p>
            <a:r>
              <a:rPr lang="en-US" dirty="0"/>
              <a:t>Click to edit Master title style</a:t>
            </a:r>
          </a:p>
        </p:txBody>
      </p:sp>
      <p:sp>
        <p:nvSpPr>
          <p:cNvPr id="4" name="Date Placeholder 3"/>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FE1C52BA-6DD8-415B-88A9-896909155E42}" type="datetimeFigureOut">
              <a:rPr lang="en-US"/>
              <a:pPr>
                <a:defRPr/>
              </a:pPr>
              <a:t>10/9/2019</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6" name="Slide Number Placeholder 5"/>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1A5CD56F-C191-4590-A09A-0A524C46079E}"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93CBD60E-8623-4CC7-AE26-F26ABFA190F2}" type="datetimeFigureOut">
              <a:rPr lang="en-US"/>
              <a:pPr>
                <a:defRPr/>
              </a:pPr>
              <a:t>10/9/2019</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6" name="Slide Number Placeholder 5"/>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E8CB6380-CACE-41A6-8A0E-BDEF48AC789A}"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E03C9194-A9DC-49BC-9F2A-D6516CCBCF27}" type="datetimeFigureOut">
              <a:rPr lang="en-US"/>
              <a:pPr>
                <a:defRPr/>
              </a:pPr>
              <a:t>10/9/2019</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6" name="Slide Number Placeholder 5"/>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73BC2E6D-874B-4353-88A6-A5FD614FCF40}"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C83A575C-9ED9-4E77-87D6-FD846913C7C4}" type="datetimeFigureOut">
              <a:rPr lang="en-US"/>
              <a:pPr>
                <a:defRPr/>
              </a:pPr>
              <a:t>10/9/2019</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6" name="Slide Number Placeholder 5"/>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855D65D3-3E7A-44F7-8FD7-E87A21C33767}"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C8F76A7A-D6B9-4D28-9417-18BC632C765D}" type="datetimeFigureOut">
              <a:rPr lang="en-US"/>
              <a:pPr>
                <a:defRPr/>
              </a:pPr>
              <a:t>10/9/2019</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6" name="Slide Number Placeholder 5"/>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C3BE1E8F-D533-4BBE-A469-AEAD009CC616}"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A0ECB166-5351-49D8-95DE-C26BB3E155FE}" type="datetimeFigureOut">
              <a:rPr lang="en-US"/>
              <a:pPr>
                <a:defRPr/>
              </a:pPr>
              <a:t>10/9/2019</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7" name="Slide Number Placeholder 6"/>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604D83CF-3413-4410-BF10-B2565CC16169}"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3FD81D81-30D2-497D-80AD-EFDC31A83C05}" type="datetimeFigureOut">
              <a:rPr lang="en-US"/>
              <a:pPr>
                <a:defRPr/>
              </a:pPr>
              <a:t>10/9/2019</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9" name="Slide Number Placeholder 8"/>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565BB852-B81A-4EE6-8BD3-9B8257443C38}"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3189B26D-CFA1-4746-A2C5-E505C3BD4BA0}" type="datetimeFigureOut">
              <a:rPr lang="en-US"/>
              <a:pPr>
                <a:defRPr/>
              </a:pPr>
              <a:t>10/9/2019</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5" name="Slide Number Placeholder 4"/>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18A9DC36-FBD7-4905-9C0D-B3FA3CDE41E6}"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C666A07F-C814-4A4D-980A-DAA92F925AD9}" type="datetimeFigureOut">
              <a:rPr lang="en-US"/>
              <a:pPr>
                <a:defRPr/>
              </a:pPr>
              <a:t>10/9/2019</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4" name="Slide Number Placeholder 3"/>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F8F6D528-1348-4A94-B9FC-6BD517516443}"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01E96D3D-6689-444F-BB3E-C21E1AF23BE1}" type="datetimeFigureOut">
              <a:rPr lang="en-US"/>
              <a:pPr>
                <a:defRPr/>
              </a:pPr>
              <a:t>10/9/2019</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7" name="Slide Number Placeholder 6"/>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A8417E6A-60F8-4530-B974-BC25E5C14A98}"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B485FD73-29A7-4351-89F2-4B53F918D866}" type="datetimeFigureOut">
              <a:rPr lang="en-US"/>
              <a:pPr>
                <a:defRPr/>
              </a:pPr>
              <a:t>10/9/2019</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7" name="Slide Number Placeholder 6"/>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9093C63D-8F0E-45E5-BEA6-CFD65F7B4153}"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p:nvSpPr>
        <p:spPr>
          <a:xfrm>
            <a:off x="0" y="0"/>
            <a:ext cx="152400" cy="6858000"/>
          </a:xfrm>
          <a:prstGeom prst="rect">
            <a:avLst/>
          </a:prstGeom>
          <a:solidFill>
            <a:srgbClr val="000099"/>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TextBox 10"/>
          <p:cNvSpPr txBox="1"/>
          <p:nvPr/>
        </p:nvSpPr>
        <p:spPr>
          <a:xfrm>
            <a:off x="8686800" y="6581775"/>
            <a:ext cx="457200" cy="276225"/>
          </a:xfrm>
          <a:prstGeom prst="rect">
            <a:avLst/>
          </a:prstGeom>
          <a:noFill/>
        </p:spPr>
        <p:txBody>
          <a:bodyPr>
            <a:spAutoFit/>
          </a:bodyPr>
          <a:lstStyle/>
          <a:p>
            <a:pPr algn="r" fontAlgn="auto">
              <a:spcBef>
                <a:spcPts val="0"/>
              </a:spcBef>
              <a:spcAft>
                <a:spcPts val="0"/>
              </a:spcAft>
              <a:defRPr/>
            </a:pPr>
            <a:fld id="{5182CCF7-01B7-44F2-886E-580C553E0441}" type="slidenum">
              <a:rPr lang="en-US" sz="1200">
                <a:latin typeface="+mn-lt"/>
              </a:rPr>
              <a:pPr algn="r" fontAlgn="auto">
                <a:spcBef>
                  <a:spcPts val="0"/>
                </a:spcBef>
                <a:spcAft>
                  <a:spcPts val="0"/>
                </a:spcAft>
                <a:defRPr/>
              </a:pPr>
              <a:t>‹#›</a:t>
            </a:fld>
            <a:endParaRPr lang="en-US" sz="1200" dirty="0">
              <a:latin typeface="+mn-lt"/>
            </a:endParaRPr>
          </a:p>
        </p:txBody>
      </p:sp>
      <p:sp>
        <p:nvSpPr>
          <p:cNvPr id="14" name="Rectangle 13"/>
          <p:cNvSpPr/>
          <p:nvPr/>
        </p:nvSpPr>
        <p:spPr>
          <a:xfrm>
            <a:off x="152400" y="6553200"/>
            <a:ext cx="8991600" cy="4603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Arial" charset="0"/>
        </a:defRPr>
      </a:lvl2pPr>
      <a:lvl3pPr algn="ctr" rtl="0" eaLnBrk="0" fontAlgn="base" hangingPunct="0">
        <a:spcBef>
          <a:spcPct val="0"/>
        </a:spcBef>
        <a:spcAft>
          <a:spcPct val="0"/>
        </a:spcAft>
        <a:defRPr sz="4400">
          <a:solidFill>
            <a:schemeClr val="tx1"/>
          </a:solidFill>
          <a:latin typeface="Arial" charset="0"/>
        </a:defRPr>
      </a:lvl3pPr>
      <a:lvl4pPr algn="ctr" rtl="0" eaLnBrk="0" fontAlgn="base" hangingPunct="0">
        <a:spcBef>
          <a:spcPct val="0"/>
        </a:spcBef>
        <a:spcAft>
          <a:spcPct val="0"/>
        </a:spcAft>
        <a:defRPr sz="4400">
          <a:solidFill>
            <a:schemeClr val="tx1"/>
          </a:solidFill>
          <a:latin typeface="Arial" charset="0"/>
        </a:defRPr>
      </a:lvl4pPr>
      <a:lvl5pPr algn="ctr" rtl="0" eaLnBrk="0" fontAlgn="base" hangingPunct="0">
        <a:spcBef>
          <a:spcPct val="0"/>
        </a:spcBef>
        <a:spcAft>
          <a:spcPct val="0"/>
        </a:spcAft>
        <a:defRPr sz="4400">
          <a:solidFill>
            <a:schemeClr val="tx1"/>
          </a:solidFill>
          <a:latin typeface="Arial" charset="0"/>
        </a:defRPr>
      </a:lvl5pPr>
      <a:lvl6pPr marL="457200" algn="ctr" rtl="0" fontAlgn="base">
        <a:spcBef>
          <a:spcPct val="0"/>
        </a:spcBef>
        <a:spcAft>
          <a:spcPct val="0"/>
        </a:spcAft>
        <a:defRPr sz="4400">
          <a:solidFill>
            <a:schemeClr val="tx1"/>
          </a:solidFill>
          <a:latin typeface="Arial" charset="0"/>
        </a:defRPr>
      </a:lvl6pPr>
      <a:lvl7pPr marL="914400" algn="ctr" rtl="0" fontAlgn="base">
        <a:spcBef>
          <a:spcPct val="0"/>
        </a:spcBef>
        <a:spcAft>
          <a:spcPct val="0"/>
        </a:spcAft>
        <a:defRPr sz="4400">
          <a:solidFill>
            <a:schemeClr val="tx1"/>
          </a:solidFill>
          <a:latin typeface="Arial" charset="0"/>
        </a:defRPr>
      </a:lvl7pPr>
      <a:lvl8pPr marL="1371600" algn="ctr" rtl="0" fontAlgn="base">
        <a:spcBef>
          <a:spcPct val="0"/>
        </a:spcBef>
        <a:spcAft>
          <a:spcPct val="0"/>
        </a:spcAft>
        <a:defRPr sz="4400">
          <a:solidFill>
            <a:schemeClr val="tx1"/>
          </a:solidFill>
          <a:latin typeface="Arial" charset="0"/>
        </a:defRPr>
      </a:lvl8pPr>
      <a:lvl9pPr marL="1828800" algn="ctr" rtl="0" fontAlgn="base">
        <a:spcBef>
          <a:spcPct val="0"/>
        </a:spcBef>
        <a:spcAft>
          <a:spcPct val="0"/>
        </a:spcAft>
        <a:defRPr sz="4400">
          <a:solidFill>
            <a:schemeClr val="tx1"/>
          </a:solidFill>
          <a:latin typeface="Arial"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j-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j-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j-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j-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6.xml"/><Relationship Id="rId4" Type="http://schemas.openxmlformats.org/officeDocument/2006/relationships/image" Target="../media/image9.jp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6.xml"/><Relationship Id="rId1" Type="http://schemas.openxmlformats.org/officeDocument/2006/relationships/slideLayout" Target="../slideLayouts/slideLayout6.xml"/><Relationship Id="rId4" Type="http://schemas.openxmlformats.org/officeDocument/2006/relationships/image" Target="../media/image12.jpg"/></Relationships>
</file>

<file path=ppt/slides/_rels/slide27.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ctrTitle"/>
          </p:nvPr>
        </p:nvSpPr>
        <p:spPr>
          <a:xfrm>
            <a:off x="1524000" y="685800"/>
            <a:ext cx="6400800" cy="1752600"/>
          </a:xfrm>
        </p:spPr>
        <p:txBody>
          <a:bodyPr/>
          <a:lstStyle/>
          <a:p>
            <a:pPr eaLnBrk="1" hangingPunct="1"/>
            <a:r>
              <a:rPr lang="en-US" sz="7200" dirty="0"/>
              <a:t>Chapter 24</a:t>
            </a:r>
          </a:p>
        </p:txBody>
      </p:sp>
      <p:sp>
        <p:nvSpPr>
          <p:cNvPr id="15362" name="Subtitle 2"/>
          <p:cNvSpPr>
            <a:spLocks noGrp="1"/>
          </p:cNvSpPr>
          <p:nvPr>
            <p:ph type="subTitle" idx="4294967295"/>
          </p:nvPr>
        </p:nvSpPr>
        <p:spPr>
          <a:xfrm>
            <a:off x="2857500" y="3048000"/>
            <a:ext cx="3733800" cy="2057400"/>
          </a:xfrm>
        </p:spPr>
        <p:txBody>
          <a:bodyPr/>
          <a:lstStyle/>
          <a:p>
            <a:pPr marL="0" indent="0" algn="ctr" eaLnBrk="1" hangingPunct="1">
              <a:buNone/>
            </a:pPr>
            <a:r>
              <a:rPr lang="en-US" dirty="0">
                <a:solidFill>
                  <a:schemeClr val="tx1"/>
                </a:solidFill>
              </a:rPr>
              <a:t>Two-Way Tables and the </a:t>
            </a:r>
          </a:p>
          <a:p>
            <a:pPr marL="0" indent="0" algn="ctr" eaLnBrk="1" hangingPunct="1">
              <a:buNone/>
            </a:pPr>
            <a:r>
              <a:rPr lang="en-US" dirty="0">
                <a:solidFill>
                  <a:schemeClr val="tx1"/>
                </a:solidFill>
              </a:rPr>
              <a:t>Chi-Square Test</a:t>
            </a:r>
          </a:p>
          <a:p>
            <a:pPr marL="0" indent="0" algn="ctr" eaLnBrk="1" hangingPunct="1">
              <a:buNone/>
            </a:pPr>
            <a:endParaRPr lang="en-US" dirty="0"/>
          </a:p>
          <a:p>
            <a:pPr marL="0" indent="0" algn="ctr" eaLnBrk="1" hangingPunct="1">
              <a:buNone/>
            </a:pPr>
            <a:r>
              <a:rPr lang="en-US" i="1" dirty="0">
                <a:solidFill>
                  <a:schemeClr val="tx2"/>
                </a:solidFill>
              </a:rPr>
              <a:t>Lecture Slides</a:t>
            </a:r>
          </a:p>
          <a:p>
            <a:pPr algn="ctr" eaLnBrk="1" hangingPunct="1"/>
            <a:endParaRPr lang="en-US" dirty="0">
              <a:solidFill>
                <a:schemeClr val="tx1"/>
              </a:solidFill>
            </a:endParaRP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365760"/>
            <a:ext cx="8229600" cy="1143000"/>
          </a:xfrm>
        </p:spPr>
        <p:txBody>
          <a:bodyPr/>
          <a:lstStyle/>
          <a:p>
            <a:r>
              <a:rPr lang="en-US" sz="3600" b="1" dirty="0">
                <a:solidFill>
                  <a:schemeClr val="accent1"/>
                </a:solidFill>
              </a:rPr>
              <a:t>Two-Way Tables 5</a:t>
            </a:r>
            <a:br>
              <a:rPr lang="en-US" sz="3600" b="1" dirty="0">
                <a:solidFill>
                  <a:schemeClr val="accent1"/>
                </a:solidFill>
              </a:rPr>
            </a:br>
            <a:endParaRPr lang="en-US" sz="3600" dirty="0"/>
          </a:p>
        </p:txBody>
      </p:sp>
      <p:pic>
        <p:nvPicPr>
          <p:cNvPr id="6" name="Picture 5" descr="There are six equations, each on a separate line. The first reads, percentage white equals (10,896 over 17,684) multiplied by 100 percent equals 0.616 multiplied by 100 percent equals 61.6 percent. The second line reads, percentage black equals (2677 over 17,684) multiplied by 100 percent equals 0.151 multiplied by 100 percent equals 15.1 percent. The third line reads, percentage Hispanic equals (2551 over 17,684) multiplied by 100 percent equals 0.144 multiplied by 100 percent equals 14.4 percent. The fourth line reads, percentage Asian equals (1087 over 17,684) multiplied by 100 percent equals 0.061 multiplied by 100 percent equals 6.1 percent. The fifth line reads, percentage American Indian / Alaska Native equals (179 over 17,684) multiplied by 100 percent equals 0.017 multiplied by 100 percent equals 1.0 percent. The sixth line reads, percentage two or more races equals (294 over 17,684) multiplied by 100 percent equals 0.010 multiplied by 100 percent equals 1.7 percent">
            <a:extLst>
              <a:ext uri="{FF2B5EF4-FFF2-40B4-BE49-F238E27FC236}">
                <a16:creationId xmlns:a16="http://schemas.microsoft.com/office/drawing/2014/main" xmlns="" id="{4EEE86DA-5874-4F26-A5FE-A4CD0363B24E}"/>
              </a:ext>
            </a:extLst>
          </p:cNvPr>
          <p:cNvPicPr>
            <a:picLocks noChangeAspect="1"/>
          </p:cNvPicPr>
          <p:nvPr/>
        </p:nvPicPr>
        <p:blipFill>
          <a:blip r:embed="rId3"/>
          <a:stretch>
            <a:fillRect/>
          </a:stretch>
        </p:blipFill>
        <p:spPr>
          <a:xfrm>
            <a:off x="466725" y="2667000"/>
            <a:ext cx="8450848" cy="3581400"/>
          </a:xfrm>
          <a:prstGeom prst="rect">
            <a:avLst/>
          </a:prstGeom>
        </p:spPr>
      </p:pic>
      <p:sp>
        <p:nvSpPr>
          <p:cNvPr id="8" name="TextBox 7">
            <a:extLst>
              <a:ext uri="{FF2B5EF4-FFF2-40B4-BE49-F238E27FC236}">
                <a16:creationId xmlns:a16="http://schemas.microsoft.com/office/drawing/2014/main" xmlns="" id="{6346075C-F913-451E-AA61-8A454F04DE21}"/>
              </a:ext>
            </a:extLst>
          </p:cNvPr>
          <p:cNvSpPr txBox="1"/>
          <p:nvPr/>
        </p:nvSpPr>
        <p:spPr>
          <a:xfrm>
            <a:off x="647642" y="1066800"/>
            <a:ext cx="8515408" cy="1384995"/>
          </a:xfrm>
          <a:prstGeom prst="rect">
            <a:avLst/>
          </a:prstGeom>
          <a:noFill/>
        </p:spPr>
        <p:txBody>
          <a:bodyPr wrap="none" rtlCol="0">
            <a:spAutoFit/>
          </a:bodyPr>
          <a:lstStyle/>
          <a:p>
            <a:r>
              <a:rPr lang="en-US" sz="2800" dirty="0"/>
              <a:t>It is often clearer to present these distributions </a:t>
            </a:r>
          </a:p>
          <a:p>
            <a:r>
              <a:rPr lang="en-US" sz="2800" dirty="0"/>
              <a:t>using percentages. We might report the distribution </a:t>
            </a:r>
          </a:p>
          <a:p>
            <a:r>
              <a:rPr lang="en-US" sz="2800" dirty="0"/>
              <a:t>of race as:</a:t>
            </a:r>
          </a:p>
        </p:txBody>
      </p:sp>
    </p:spTree>
    <p:extLst>
      <p:ext uri="{BB962C8B-B14F-4D97-AF65-F5344CB8AC3E}">
        <p14:creationId xmlns:p14="http://schemas.microsoft.com/office/powerpoint/2010/main" val="526283265"/>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Two-Way Tables 6</a:t>
            </a:r>
            <a:br>
              <a:rPr lang="en-US" sz="3600" b="1" dirty="0">
                <a:solidFill>
                  <a:schemeClr val="accent1"/>
                </a:solidFill>
              </a:rPr>
            </a:br>
            <a:endParaRPr lang="en-US" sz="3600" dirty="0"/>
          </a:p>
        </p:txBody>
      </p:sp>
      <p:sp>
        <p:nvSpPr>
          <p:cNvPr id="8" name="Rectangle 7"/>
          <p:cNvSpPr>
            <a:spLocks noChangeArrowheads="1"/>
          </p:cNvSpPr>
          <p:nvPr/>
        </p:nvSpPr>
        <p:spPr bwMode="auto">
          <a:xfrm>
            <a:off x="301752" y="1463040"/>
            <a:ext cx="8759952" cy="2677656"/>
          </a:xfrm>
          <a:prstGeom prst="rect">
            <a:avLst/>
          </a:prstGeom>
          <a:noFill/>
          <a:ln w="9525">
            <a:noFill/>
            <a:miter lim="800000"/>
            <a:headEnd/>
            <a:tailEnd/>
          </a:ln>
        </p:spPr>
        <p:txBody>
          <a:bodyPr wrap="square">
            <a:spAutoFit/>
          </a:bodyPr>
          <a:lstStyle/>
          <a:p>
            <a:r>
              <a:rPr lang="en-US" sz="2800" dirty="0"/>
              <a:t>The nature of the relationship between graduation status and race cannot be deduced from the separate distributions but requires the full table. </a:t>
            </a:r>
          </a:p>
          <a:p>
            <a:endParaRPr lang="en-US" sz="2800" dirty="0"/>
          </a:p>
          <a:p>
            <a:r>
              <a:rPr lang="en-US" sz="2800" dirty="0"/>
              <a:t>To describe relationships among categorical variables, calculate appropriate percents from the counts given.</a:t>
            </a:r>
          </a:p>
        </p:txBody>
      </p:sp>
    </p:spTree>
    <p:extLst>
      <p:ext uri="{BB962C8B-B14F-4D97-AF65-F5344CB8AC3E}">
        <p14:creationId xmlns:p14="http://schemas.microsoft.com/office/powerpoint/2010/main" val="2231940561"/>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65760"/>
            <a:ext cx="8229600" cy="1143000"/>
          </a:xfrm>
        </p:spPr>
        <p:txBody>
          <a:bodyPr/>
          <a:lstStyle/>
          <a:p>
            <a:r>
              <a:rPr lang="en-US" sz="3600" b="1" dirty="0">
                <a:solidFill>
                  <a:schemeClr val="accent1"/>
                </a:solidFill>
              </a:rPr>
              <a:t>Two-Way Tables 7</a:t>
            </a:r>
            <a:br>
              <a:rPr lang="en-US" sz="3600" b="1" dirty="0">
                <a:solidFill>
                  <a:schemeClr val="accent1"/>
                </a:solidFill>
              </a:rPr>
            </a:br>
            <a:endParaRPr lang="en-US" sz="3600" dirty="0"/>
          </a:p>
        </p:txBody>
      </p:sp>
      <p:sp>
        <p:nvSpPr>
          <p:cNvPr id="8" name="Rectangle 7"/>
          <p:cNvSpPr>
            <a:spLocks noChangeArrowheads="1"/>
          </p:cNvSpPr>
          <p:nvPr/>
        </p:nvSpPr>
        <p:spPr bwMode="auto">
          <a:xfrm>
            <a:off x="301752" y="3657600"/>
            <a:ext cx="8759952" cy="2246769"/>
          </a:xfrm>
          <a:prstGeom prst="rect">
            <a:avLst/>
          </a:prstGeom>
          <a:noFill/>
          <a:ln w="9525">
            <a:noFill/>
            <a:miter lim="800000"/>
            <a:headEnd/>
            <a:tailEnd/>
          </a:ln>
        </p:spPr>
        <p:txBody>
          <a:bodyPr wrap="square">
            <a:spAutoFit/>
          </a:bodyPr>
          <a:lstStyle/>
          <a:p>
            <a:r>
              <a:rPr lang="en-US" sz="2800" dirty="0"/>
              <a:t>Because there are only two categories of graduation status, we can see the relationship between race and graduation status by comparing the percents of those who completed a bachelor’s degree within 6 years for each race: </a:t>
            </a:r>
          </a:p>
        </p:txBody>
      </p:sp>
      <p:graphicFrame>
        <p:nvGraphicFramePr>
          <p:cNvPr id="6" name="Table 5"/>
          <p:cNvGraphicFramePr>
            <a:graphicFrameLocks noGrp="1"/>
          </p:cNvGraphicFramePr>
          <p:nvPr>
            <p:extLst>
              <p:ext uri="{D42A27DB-BD31-4B8C-83A1-F6EECF244321}">
                <p14:modId xmlns:p14="http://schemas.microsoft.com/office/powerpoint/2010/main" val="4133492656"/>
              </p:ext>
            </p:extLst>
          </p:nvPr>
        </p:nvGraphicFramePr>
        <p:xfrm>
          <a:off x="690880" y="1066800"/>
          <a:ext cx="7762240" cy="2570480"/>
        </p:xfrm>
        <a:graphic>
          <a:graphicData uri="http://schemas.openxmlformats.org/drawingml/2006/table">
            <a:tbl>
              <a:tblPr firstRow="1" bandRow="1">
                <a:tableStyleId>{5C22544A-7EE6-4342-B048-85BDC9FD1C3A}</a:tableStyleId>
              </a:tblPr>
              <a:tblGrid>
                <a:gridCol w="1192530"/>
                <a:gridCol w="836930"/>
                <a:gridCol w="762000"/>
                <a:gridCol w="1103630"/>
                <a:gridCol w="762000"/>
                <a:gridCol w="1464310"/>
                <a:gridCol w="772160"/>
                <a:gridCol w="868680"/>
              </a:tblGrid>
              <a:tr h="370840">
                <a:tc>
                  <a:txBody>
                    <a:bodyPr/>
                    <a:lstStyle/>
                    <a:p>
                      <a:r>
                        <a:rPr lang="en-US" dirty="0" smtClean="0"/>
                        <a:t>Race/</a:t>
                      </a:r>
                    </a:p>
                    <a:p>
                      <a:r>
                        <a:rPr lang="en-US" dirty="0" smtClean="0"/>
                        <a:t>ethnicity</a:t>
                      </a:r>
                      <a:endParaRPr lang="en-US" dirty="0"/>
                    </a:p>
                  </a:txBody>
                  <a:tcPr anchor="b"/>
                </a:tc>
                <a:tc>
                  <a:txBody>
                    <a:bodyPr/>
                    <a:lstStyle/>
                    <a:p>
                      <a:r>
                        <a:rPr lang="en-US" dirty="0" smtClean="0"/>
                        <a:t>White</a:t>
                      </a:r>
                      <a:endParaRPr lang="en-US" dirty="0"/>
                    </a:p>
                  </a:txBody>
                  <a:tcPr anchor="b"/>
                </a:tc>
                <a:tc>
                  <a:txBody>
                    <a:bodyPr/>
                    <a:lstStyle/>
                    <a:p>
                      <a:r>
                        <a:rPr lang="en-US" dirty="0" smtClean="0"/>
                        <a:t>Black</a:t>
                      </a:r>
                      <a:endParaRPr lang="en-US" dirty="0"/>
                    </a:p>
                  </a:txBody>
                  <a:tcPr anchor="b"/>
                </a:tc>
                <a:tc>
                  <a:txBody>
                    <a:bodyPr/>
                    <a:lstStyle/>
                    <a:p>
                      <a:r>
                        <a:rPr lang="en-US" dirty="0" smtClean="0"/>
                        <a:t>Hispanic</a:t>
                      </a:r>
                      <a:endParaRPr lang="en-US" dirty="0"/>
                    </a:p>
                  </a:txBody>
                  <a:tcPr anchor="b"/>
                </a:tc>
                <a:tc>
                  <a:txBody>
                    <a:bodyPr/>
                    <a:lstStyle/>
                    <a:p>
                      <a:r>
                        <a:rPr lang="en-US" dirty="0" smtClean="0"/>
                        <a:t>Asian</a:t>
                      </a:r>
                      <a:endParaRPr lang="en-US" dirty="0"/>
                    </a:p>
                  </a:txBody>
                  <a:tcPr anchor="b"/>
                </a:tc>
                <a:tc>
                  <a:txBody>
                    <a:bodyPr/>
                    <a:lstStyle/>
                    <a:p>
                      <a:r>
                        <a:rPr lang="en-US" dirty="0" smtClean="0"/>
                        <a:t>American</a:t>
                      </a:r>
                      <a:r>
                        <a:rPr lang="en-US" baseline="0" dirty="0" smtClean="0"/>
                        <a:t> Indian/</a:t>
                      </a:r>
                    </a:p>
                    <a:p>
                      <a:r>
                        <a:rPr lang="en-US" baseline="0" dirty="0" smtClean="0"/>
                        <a:t>Alaska Native</a:t>
                      </a:r>
                      <a:endParaRPr lang="en-US" dirty="0"/>
                    </a:p>
                  </a:txBody>
                  <a:tcPr anchor="b"/>
                </a:tc>
                <a:tc>
                  <a:txBody>
                    <a:bodyPr/>
                    <a:lstStyle/>
                    <a:p>
                      <a:r>
                        <a:rPr lang="en-US" dirty="0" smtClean="0"/>
                        <a:t>Two or more races</a:t>
                      </a:r>
                      <a:endParaRPr lang="en-US" dirty="0"/>
                    </a:p>
                  </a:txBody>
                  <a:tcPr anchor="b"/>
                </a:tc>
                <a:tc>
                  <a:txBody>
                    <a:bodyPr/>
                    <a:lstStyle/>
                    <a:p>
                      <a:r>
                        <a:rPr lang="en-US" dirty="0" smtClean="0"/>
                        <a:t>Total</a:t>
                      </a:r>
                      <a:endParaRPr lang="en-US" dirty="0"/>
                    </a:p>
                  </a:txBody>
                  <a:tcPr anchor="b"/>
                </a:tc>
              </a:tr>
              <a:tr h="370840">
                <a:tc>
                  <a:txBody>
                    <a:bodyPr/>
                    <a:lstStyle/>
                    <a:p>
                      <a:r>
                        <a:rPr lang="en-US" dirty="0" smtClean="0"/>
                        <a:t>Graduated</a:t>
                      </a:r>
                      <a:endParaRPr lang="en-US" dirty="0"/>
                    </a:p>
                  </a:txBody>
                  <a:tcPr/>
                </a:tc>
                <a:tc>
                  <a:txBody>
                    <a:bodyPr/>
                    <a:lstStyle/>
                    <a:p>
                      <a:r>
                        <a:rPr lang="en-US" dirty="0" smtClean="0"/>
                        <a:t>6963</a:t>
                      </a:r>
                      <a:endParaRPr lang="en-US" dirty="0"/>
                    </a:p>
                  </a:txBody>
                  <a:tcPr/>
                </a:tc>
                <a:tc>
                  <a:txBody>
                    <a:bodyPr/>
                    <a:lstStyle/>
                    <a:p>
                      <a:r>
                        <a:rPr lang="en-US" dirty="0" smtClean="0"/>
                        <a:t>1063</a:t>
                      </a:r>
                      <a:endParaRPr lang="en-US" dirty="0"/>
                    </a:p>
                  </a:txBody>
                  <a:tcPr/>
                </a:tc>
                <a:tc>
                  <a:txBody>
                    <a:bodyPr/>
                    <a:lstStyle/>
                    <a:p>
                      <a:r>
                        <a:rPr lang="en-US" dirty="0" smtClean="0"/>
                        <a:t>1388</a:t>
                      </a:r>
                      <a:endParaRPr lang="en-US" dirty="0"/>
                    </a:p>
                  </a:txBody>
                  <a:tcPr/>
                </a:tc>
                <a:tc>
                  <a:txBody>
                    <a:bodyPr/>
                    <a:lstStyle/>
                    <a:p>
                      <a:r>
                        <a:rPr lang="en-US" dirty="0" smtClean="0"/>
                        <a:t>792</a:t>
                      </a:r>
                      <a:endParaRPr lang="en-US" dirty="0"/>
                    </a:p>
                  </a:txBody>
                  <a:tcPr/>
                </a:tc>
                <a:tc>
                  <a:txBody>
                    <a:bodyPr/>
                    <a:lstStyle/>
                    <a:p>
                      <a:r>
                        <a:rPr lang="en-US" dirty="0" smtClean="0"/>
                        <a:t>69</a:t>
                      </a:r>
                      <a:endParaRPr lang="en-US" dirty="0"/>
                    </a:p>
                  </a:txBody>
                  <a:tcPr/>
                </a:tc>
                <a:tc>
                  <a:txBody>
                    <a:bodyPr/>
                    <a:lstStyle/>
                    <a:p>
                      <a:r>
                        <a:rPr lang="en-US" dirty="0" smtClean="0"/>
                        <a:t>175</a:t>
                      </a:r>
                      <a:endParaRPr lang="en-US" dirty="0"/>
                    </a:p>
                  </a:txBody>
                  <a:tcPr/>
                </a:tc>
                <a:tc>
                  <a:txBody>
                    <a:bodyPr/>
                    <a:lstStyle/>
                    <a:p>
                      <a:r>
                        <a:rPr lang="en-US" dirty="0" smtClean="0"/>
                        <a:t>10,450</a:t>
                      </a:r>
                      <a:endParaRPr lang="en-US" dirty="0"/>
                    </a:p>
                  </a:txBody>
                  <a:tcPr/>
                </a:tc>
              </a:tr>
              <a:tr h="370840">
                <a:tc>
                  <a:txBody>
                    <a:bodyPr/>
                    <a:lstStyle/>
                    <a:p>
                      <a:r>
                        <a:rPr lang="en-US" dirty="0" smtClean="0"/>
                        <a:t>Did not graduate</a:t>
                      </a:r>
                      <a:endParaRPr lang="en-US" dirty="0"/>
                    </a:p>
                  </a:txBody>
                  <a:tcPr/>
                </a:tc>
                <a:tc>
                  <a:txBody>
                    <a:bodyPr/>
                    <a:lstStyle/>
                    <a:p>
                      <a:r>
                        <a:rPr lang="en-US" dirty="0" smtClean="0"/>
                        <a:t>3933</a:t>
                      </a:r>
                      <a:endParaRPr lang="en-US" dirty="0"/>
                    </a:p>
                  </a:txBody>
                  <a:tcPr/>
                </a:tc>
                <a:tc>
                  <a:txBody>
                    <a:bodyPr/>
                    <a:lstStyle/>
                    <a:p>
                      <a:r>
                        <a:rPr lang="en-US" dirty="0" smtClean="0"/>
                        <a:t>1614</a:t>
                      </a:r>
                      <a:endParaRPr lang="en-US" dirty="0"/>
                    </a:p>
                  </a:txBody>
                  <a:tcPr/>
                </a:tc>
                <a:tc>
                  <a:txBody>
                    <a:bodyPr/>
                    <a:lstStyle/>
                    <a:p>
                      <a:r>
                        <a:rPr lang="en-US" dirty="0" smtClean="0"/>
                        <a:t>1163</a:t>
                      </a:r>
                      <a:endParaRPr lang="en-US" dirty="0"/>
                    </a:p>
                  </a:txBody>
                  <a:tcPr/>
                </a:tc>
                <a:tc>
                  <a:txBody>
                    <a:bodyPr/>
                    <a:lstStyle/>
                    <a:p>
                      <a:r>
                        <a:rPr lang="en-US" dirty="0" smtClean="0"/>
                        <a:t>295</a:t>
                      </a:r>
                      <a:endParaRPr lang="en-US" dirty="0"/>
                    </a:p>
                  </a:txBody>
                  <a:tcPr/>
                </a:tc>
                <a:tc>
                  <a:txBody>
                    <a:bodyPr/>
                    <a:lstStyle/>
                    <a:p>
                      <a:r>
                        <a:rPr lang="en-US" dirty="0" smtClean="0"/>
                        <a:t>110</a:t>
                      </a:r>
                      <a:endParaRPr lang="en-US" dirty="0"/>
                    </a:p>
                  </a:txBody>
                  <a:tcPr/>
                </a:tc>
                <a:tc>
                  <a:txBody>
                    <a:bodyPr/>
                    <a:lstStyle/>
                    <a:p>
                      <a:r>
                        <a:rPr lang="en-US" dirty="0" smtClean="0"/>
                        <a:t>119</a:t>
                      </a:r>
                      <a:endParaRPr lang="en-US" dirty="0"/>
                    </a:p>
                  </a:txBody>
                  <a:tcPr/>
                </a:tc>
                <a:tc>
                  <a:txBody>
                    <a:bodyPr/>
                    <a:lstStyle/>
                    <a:p>
                      <a:r>
                        <a:rPr lang="en-US" dirty="0" smtClean="0"/>
                        <a:t>7234</a:t>
                      </a:r>
                      <a:endParaRPr lang="en-US" dirty="0"/>
                    </a:p>
                  </a:txBody>
                  <a:tcPr/>
                </a:tc>
              </a:tr>
              <a:tr h="370840">
                <a:tc>
                  <a:txBody>
                    <a:bodyPr/>
                    <a:lstStyle/>
                    <a:p>
                      <a:r>
                        <a:rPr lang="en-US" dirty="0" smtClean="0"/>
                        <a:t>Total</a:t>
                      </a:r>
                      <a:endParaRPr lang="en-US" dirty="0"/>
                    </a:p>
                  </a:txBody>
                  <a:tcPr/>
                </a:tc>
                <a:tc>
                  <a:txBody>
                    <a:bodyPr/>
                    <a:lstStyle/>
                    <a:p>
                      <a:r>
                        <a:rPr lang="en-US" dirty="0" smtClean="0"/>
                        <a:t>10,896</a:t>
                      </a:r>
                      <a:endParaRPr lang="en-US" dirty="0"/>
                    </a:p>
                  </a:txBody>
                  <a:tcPr/>
                </a:tc>
                <a:tc>
                  <a:txBody>
                    <a:bodyPr/>
                    <a:lstStyle/>
                    <a:p>
                      <a:r>
                        <a:rPr lang="en-US" dirty="0" smtClean="0"/>
                        <a:t>2667</a:t>
                      </a:r>
                      <a:endParaRPr lang="en-US" dirty="0"/>
                    </a:p>
                  </a:txBody>
                  <a:tcPr/>
                </a:tc>
                <a:tc>
                  <a:txBody>
                    <a:bodyPr/>
                    <a:lstStyle/>
                    <a:p>
                      <a:r>
                        <a:rPr lang="en-US" dirty="0" smtClean="0"/>
                        <a:t>2551</a:t>
                      </a:r>
                      <a:endParaRPr lang="en-US" dirty="0"/>
                    </a:p>
                  </a:txBody>
                  <a:tcPr/>
                </a:tc>
                <a:tc>
                  <a:txBody>
                    <a:bodyPr/>
                    <a:lstStyle/>
                    <a:p>
                      <a:r>
                        <a:rPr lang="en-US" dirty="0" smtClean="0"/>
                        <a:t>1087</a:t>
                      </a:r>
                      <a:endParaRPr lang="en-US" dirty="0"/>
                    </a:p>
                  </a:txBody>
                  <a:tcPr/>
                </a:tc>
                <a:tc>
                  <a:txBody>
                    <a:bodyPr/>
                    <a:lstStyle/>
                    <a:p>
                      <a:r>
                        <a:rPr lang="en-US" dirty="0" smtClean="0"/>
                        <a:t>179</a:t>
                      </a:r>
                      <a:endParaRPr lang="en-US" dirty="0"/>
                    </a:p>
                  </a:txBody>
                  <a:tcPr/>
                </a:tc>
                <a:tc>
                  <a:txBody>
                    <a:bodyPr/>
                    <a:lstStyle/>
                    <a:p>
                      <a:r>
                        <a:rPr lang="en-US" dirty="0" smtClean="0"/>
                        <a:t>294</a:t>
                      </a:r>
                      <a:endParaRPr lang="en-US" dirty="0"/>
                    </a:p>
                  </a:txBody>
                  <a:tcPr/>
                </a:tc>
                <a:tc>
                  <a:txBody>
                    <a:bodyPr/>
                    <a:lstStyle/>
                    <a:p>
                      <a:r>
                        <a:rPr lang="en-US" dirty="0" smtClean="0"/>
                        <a:t>17,684</a:t>
                      </a:r>
                      <a:endParaRPr lang="en-US" dirty="0"/>
                    </a:p>
                  </a:txBody>
                  <a:tcPr/>
                </a:tc>
              </a:tr>
            </a:tbl>
          </a:graphicData>
        </a:graphic>
      </p:graphicFrame>
    </p:spTree>
    <p:extLst>
      <p:ext uri="{BB962C8B-B14F-4D97-AF65-F5344CB8AC3E}">
        <p14:creationId xmlns:p14="http://schemas.microsoft.com/office/powerpoint/2010/main" val="292127341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365760"/>
            <a:ext cx="8229600" cy="1143000"/>
          </a:xfrm>
        </p:spPr>
        <p:txBody>
          <a:bodyPr/>
          <a:lstStyle/>
          <a:p>
            <a:r>
              <a:rPr lang="en-US" sz="3600" b="1" dirty="0">
                <a:solidFill>
                  <a:schemeClr val="accent1"/>
                </a:solidFill>
              </a:rPr>
              <a:t>Two-Way Tables 8</a:t>
            </a:r>
            <a:br>
              <a:rPr lang="en-US" sz="3600" b="1" dirty="0">
                <a:solidFill>
                  <a:schemeClr val="accent1"/>
                </a:solidFill>
              </a:rPr>
            </a:br>
            <a:endParaRPr lang="en-US" sz="3600" dirty="0"/>
          </a:p>
        </p:txBody>
      </p:sp>
      <p:pic>
        <p:nvPicPr>
          <p:cNvPr id="5" name="Picture 4" descr="There are three equations, each on a separate line. The first line reads, percentage of white students who graduated equals (6963 over 10,896) multiplied by 100 percent equals 0.639 multiplied by 100 percent equals 63.9 percent. The second line reads, percentage of black students who graduated equals (1063 over 2677) multiplied by 100 percent equals 0.397 multiplied by 100 percent equals 39.7 percent. The third line reads, percentage of Hispanic students who graduated equals (1388 over 2551) multiplied by 100 percent equals 0.544 multiplied by 100 percent equals 54.4 percent.">
            <a:extLst>
              <a:ext uri="{FF2B5EF4-FFF2-40B4-BE49-F238E27FC236}">
                <a16:creationId xmlns:a16="http://schemas.microsoft.com/office/drawing/2014/main" xmlns="" id="{49014A5A-708D-490B-9E62-7619FA8D26F5}"/>
              </a:ext>
            </a:extLst>
          </p:cNvPr>
          <p:cNvPicPr>
            <a:picLocks noChangeAspect="1"/>
          </p:cNvPicPr>
          <p:nvPr/>
        </p:nvPicPr>
        <p:blipFill>
          <a:blip r:embed="rId3"/>
          <a:stretch>
            <a:fillRect/>
          </a:stretch>
        </p:blipFill>
        <p:spPr>
          <a:xfrm>
            <a:off x="228600" y="1371600"/>
            <a:ext cx="8534400" cy="1806159"/>
          </a:xfrm>
          <a:prstGeom prst="rect">
            <a:avLst/>
          </a:prstGeom>
        </p:spPr>
      </p:pic>
      <p:pic>
        <p:nvPicPr>
          <p:cNvPr id="6" name="Picture 5" descr="There are three equations, each on a separate line. The first line reads, percentage of Asian students who graduated equals (792 over 1087) multiplied by 100 percent equals 0.729 multiplied by 100 percent equals 72.9 percent. The second line reads, percentage of American Indians / Alaska Native equals (69 over 179) multiplied by 100 percent equals 0.385 multiplied by 100 percent equals 38.5 percent. The third line reads, percentage of two or more races equals (175 over 294) multiplied by 100 percent equals 0.595 multiplied by 100 percent equals 59.5 percent.">
            <a:extLst>
              <a:ext uri="{FF2B5EF4-FFF2-40B4-BE49-F238E27FC236}">
                <a16:creationId xmlns:a16="http://schemas.microsoft.com/office/drawing/2014/main" xmlns="" id="{406455B4-AFDC-4A83-B1C5-E954A9F94B2B}"/>
              </a:ext>
            </a:extLst>
          </p:cNvPr>
          <p:cNvPicPr>
            <a:picLocks noChangeAspect="1"/>
          </p:cNvPicPr>
          <p:nvPr/>
        </p:nvPicPr>
        <p:blipFill>
          <a:blip r:embed="rId4"/>
          <a:stretch>
            <a:fillRect/>
          </a:stretch>
        </p:blipFill>
        <p:spPr>
          <a:xfrm>
            <a:off x="228600" y="3177759"/>
            <a:ext cx="8504019" cy="1783518"/>
          </a:xfrm>
          <a:prstGeom prst="rect">
            <a:avLst/>
          </a:prstGeom>
        </p:spPr>
      </p:pic>
      <p:sp>
        <p:nvSpPr>
          <p:cNvPr id="7" name="Rectangle 6">
            <a:extLst>
              <a:ext uri="{FF2B5EF4-FFF2-40B4-BE49-F238E27FC236}">
                <a16:creationId xmlns:a16="http://schemas.microsoft.com/office/drawing/2014/main" xmlns="" id="{FBACECD7-067C-4A17-9F72-35C2975270B0}"/>
              </a:ext>
            </a:extLst>
          </p:cNvPr>
          <p:cNvSpPr/>
          <p:nvPr/>
        </p:nvSpPr>
        <p:spPr>
          <a:xfrm>
            <a:off x="381000" y="5029200"/>
            <a:ext cx="8382000" cy="1323439"/>
          </a:xfrm>
          <a:prstGeom prst="rect">
            <a:avLst/>
          </a:prstGeom>
        </p:spPr>
        <p:txBody>
          <a:bodyPr wrap="square">
            <a:spAutoFit/>
          </a:bodyPr>
          <a:lstStyle/>
          <a:p>
            <a:r>
              <a:rPr lang="en-US" sz="2000" dirty="0"/>
              <a:t>Over 60% of the white students and more than 70% of the Asian students completed a bachelor’s degree within 6 years, but less than 40% of black students and American Indian/Alaska Native students completed a bachelor’s degree within 6 years.</a:t>
            </a:r>
          </a:p>
        </p:txBody>
      </p:sp>
    </p:spTree>
    <p:extLst>
      <p:ext uri="{BB962C8B-B14F-4D97-AF65-F5344CB8AC3E}">
        <p14:creationId xmlns:p14="http://schemas.microsoft.com/office/powerpoint/2010/main" val="4026759988"/>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Inference for a Two-Way Table 1</a:t>
            </a:r>
            <a:br>
              <a:rPr lang="en-US" sz="3600" b="1" dirty="0">
                <a:solidFill>
                  <a:schemeClr val="accent1"/>
                </a:solidFill>
              </a:rPr>
            </a:br>
            <a:endParaRPr lang="en-US" sz="3600" dirty="0"/>
          </a:p>
        </p:txBody>
      </p:sp>
      <p:sp>
        <p:nvSpPr>
          <p:cNvPr id="8" name="Rectangle 7"/>
          <p:cNvSpPr>
            <a:spLocks noChangeArrowheads="1"/>
          </p:cNvSpPr>
          <p:nvPr/>
        </p:nvSpPr>
        <p:spPr bwMode="auto">
          <a:xfrm>
            <a:off x="301752" y="1371600"/>
            <a:ext cx="8759952" cy="3785652"/>
          </a:xfrm>
          <a:prstGeom prst="rect">
            <a:avLst/>
          </a:prstGeom>
          <a:noFill/>
          <a:ln w="9525">
            <a:noFill/>
            <a:miter lim="800000"/>
            <a:headEnd/>
            <a:tailEnd/>
          </a:ln>
        </p:spPr>
        <p:txBody>
          <a:bodyPr wrap="square">
            <a:spAutoFit/>
          </a:bodyPr>
          <a:lstStyle/>
          <a:p>
            <a:r>
              <a:rPr lang="en-US" sz="2400" dirty="0"/>
              <a:t>Imagine displaying data in a two-way table to see if two categorical variables are related to each other. </a:t>
            </a:r>
          </a:p>
          <a:p>
            <a:endParaRPr lang="en-US" sz="2400" dirty="0"/>
          </a:p>
          <a:p>
            <a:r>
              <a:rPr lang="en-US" sz="2400" dirty="0"/>
              <a:t>Look at sample data, turn them into percentages, and look for an association between the row and column variables. </a:t>
            </a:r>
          </a:p>
          <a:p>
            <a:endParaRPr lang="en-US" sz="2400" dirty="0"/>
          </a:p>
          <a:p>
            <a:r>
              <a:rPr lang="en-US" sz="2400" dirty="0"/>
              <a:t>Is the association in the sample evidence of an association between these variables in the entire population? </a:t>
            </a:r>
          </a:p>
          <a:p>
            <a:endParaRPr lang="en-US" sz="2400" dirty="0"/>
          </a:p>
          <a:p>
            <a:r>
              <a:rPr lang="en-US" sz="2400" dirty="0"/>
              <a:t>This is a question for a significance test.</a:t>
            </a:r>
          </a:p>
        </p:txBody>
      </p:sp>
    </p:spTree>
    <p:extLst>
      <p:ext uri="{BB962C8B-B14F-4D97-AF65-F5344CB8AC3E}">
        <p14:creationId xmlns:p14="http://schemas.microsoft.com/office/powerpoint/2010/main" val="1526864051"/>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Example: Treating Cocaine </a:t>
            </a:r>
            <a:br>
              <a:rPr lang="en-US" sz="3600" b="1" dirty="0">
                <a:solidFill>
                  <a:schemeClr val="accent1"/>
                </a:solidFill>
              </a:rPr>
            </a:br>
            <a:r>
              <a:rPr lang="en-US" sz="3600" b="1" dirty="0">
                <a:solidFill>
                  <a:schemeClr val="accent1"/>
                </a:solidFill>
              </a:rPr>
              <a:t>Addiction</a:t>
            </a:r>
            <a:endParaRPr lang="en-US" sz="3600" dirty="0"/>
          </a:p>
        </p:txBody>
      </p:sp>
      <p:sp>
        <p:nvSpPr>
          <p:cNvPr id="8" name="Rectangle 7"/>
          <p:cNvSpPr>
            <a:spLocks noChangeArrowheads="1"/>
          </p:cNvSpPr>
          <p:nvPr/>
        </p:nvSpPr>
        <p:spPr bwMode="auto">
          <a:xfrm>
            <a:off x="301752" y="1712416"/>
            <a:ext cx="8759952" cy="4154984"/>
          </a:xfrm>
          <a:prstGeom prst="rect">
            <a:avLst/>
          </a:prstGeom>
          <a:noFill/>
          <a:ln w="9525">
            <a:noFill/>
            <a:miter lim="800000"/>
            <a:headEnd/>
            <a:tailEnd/>
          </a:ln>
        </p:spPr>
        <p:txBody>
          <a:bodyPr wrap="square">
            <a:spAutoFit/>
          </a:bodyPr>
          <a:lstStyle/>
          <a:p>
            <a:r>
              <a:rPr lang="en-US" sz="2400" dirty="0"/>
              <a:t>Cocaine addicts need the drug to feel pleasure. Perhaps, giving them a medication that fights depression will help them resist cocaine. </a:t>
            </a:r>
          </a:p>
          <a:p>
            <a:endParaRPr lang="en-US" sz="2400" dirty="0"/>
          </a:p>
          <a:p>
            <a:r>
              <a:rPr lang="en-US" sz="2400" dirty="0"/>
              <a:t>A 3-year study compared an antidepressant called desipramine, lithium (a standard treatment for cocaine addiction), and a placebo. </a:t>
            </a:r>
          </a:p>
          <a:p>
            <a:endParaRPr lang="en-US" sz="2400" dirty="0"/>
          </a:p>
          <a:p>
            <a:r>
              <a:rPr lang="en-US" sz="2400" dirty="0"/>
              <a:t>The subjects were 72 chronic users of cocaine who wanted to break their drug habit. An equal number of the subjects were randomly assigned to each treatment. </a:t>
            </a:r>
          </a:p>
        </p:txBody>
      </p:sp>
    </p:spTree>
    <p:extLst>
      <p:ext uri="{BB962C8B-B14F-4D97-AF65-F5344CB8AC3E}">
        <p14:creationId xmlns:p14="http://schemas.microsoft.com/office/powerpoint/2010/main" val="2944201976"/>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65760"/>
            <a:ext cx="8229600" cy="1143000"/>
          </a:xfrm>
        </p:spPr>
        <p:txBody>
          <a:bodyPr/>
          <a:lstStyle/>
          <a:p>
            <a:r>
              <a:rPr lang="en-US" sz="3600" b="1" dirty="0">
                <a:solidFill>
                  <a:schemeClr val="accent1"/>
                </a:solidFill>
              </a:rPr>
              <a:t>Example: Treating Cocaine </a:t>
            </a:r>
            <a:br>
              <a:rPr lang="en-US" sz="3600" b="1" dirty="0">
                <a:solidFill>
                  <a:schemeClr val="accent1"/>
                </a:solidFill>
              </a:rPr>
            </a:br>
            <a:r>
              <a:rPr lang="en-US" sz="3600" b="1" dirty="0">
                <a:solidFill>
                  <a:schemeClr val="accent1"/>
                </a:solidFill>
              </a:rPr>
              <a:t>Addiction (continued)</a:t>
            </a:r>
            <a:endParaRPr lang="en-US" sz="3600" dirty="0"/>
          </a:p>
        </p:txBody>
      </p:sp>
      <p:pic>
        <p:nvPicPr>
          <p:cNvPr id="2" name="Picture 1" descr="The table shows a sample proportions of subjects who did not use cocaine. It has 5 columns and 4 rows. Column 1, 2, 3, 4 and 5 are labeled &quot;Group,&quot; &quot;Treatment,&quot; &quot;Subjects,&quot; &quot;Successes,&quot; and &quot;Percent,&quot; respectively. Row 2 mentions &quot;Successes&quot; value 14, &quot;Subjects&quot; value 24, &quot;Percent&quot; value 58.3 for Group 1 with Treatment &quot;Desipramine.&quot; Similarly, Row 3 mentions &quot;Successes&quot; value 6, &quot;Subjects&quot; value 24, &quot;Percent&quot; value 25.0 for Group 2 with Treatment &quot;Lithium.&quot; Row 4 mentions &quot;Successes&quot; value 4, &quot;Subjects&quot; value 24, &quot;Percent&quot; value 16.7 for Group 3 with Treatment &quot;Placebo.&quot;"/>
          <p:cNvPicPr>
            <a:picLocks noChangeAspect="1"/>
          </p:cNvPicPr>
          <p:nvPr/>
        </p:nvPicPr>
        <p:blipFill>
          <a:blip r:embed="rId3" cstate="print"/>
          <a:stretch>
            <a:fillRect/>
          </a:stretch>
        </p:blipFill>
        <p:spPr>
          <a:xfrm>
            <a:off x="304800" y="1554480"/>
            <a:ext cx="8597862" cy="2103120"/>
          </a:xfrm>
          <a:prstGeom prst="rect">
            <a:avLst/>
          </a:prstGeom>
        </p:spPr>
      </p:pic>
      <p:sp>
        <p:nvSpPr>
          <p:cNvPr id="8" name="Rectangle 7"/>
          <p:cNvSpPr>
            <a:spLocks noChangeArrowheads="1"/>
          </p:cNvSpPr>
          <p:nvPr/>
        </p:nvSpPr>
        <p:spPr bwMode="auto">
          <a:xfrm>
            <a:off x="301752" y="3646944"/>
            <a:ext cx="8759952" cy="2677656"/>
          </a:xfrm>
          <a:prstGeom prst="rect">
            <a:avLst/>
          </a:prstGeom>
          <a:noFill/>
          <a:ln w="9525">
            <a:noFill/>
            <a:miter lim="800000"/>
            <a:headEnd/>
            <a:tailEnd/>
          </a:ln>
        </p:spPr>
        <p:txBody>
          <a:bodyPr wrap="square">
            <a:spAutoFit/>
          </a:bodyPr>
          <a:lstStyle/>
          <a:p>
            <a:r>
              <a:rPr lang="en-US" sz="2800" dirty="0"/>
              <a:t>The sample proportions of subjects who did not use cocaine are quite different. </a:t>
            </a:r>
          </a:p>
          <a:p>
            <a:endParaRPr lang="en-US" sz="2800" dirty="0"/>
          </a:p>
          <a:p>
            <a:r>
              <a:rPr lang="en-US" sz="2800" dirty="0"/>
              <a:t>The percentage of subjects in the </a:t>
            </a:r>
            <a:r>
              <a:rPr lang="en-US" sz="2800" dirty="0" err="1"/>
              <a:t>desipramine</a:t>
            </a:r>
            <a:r>
              <a:rPr lang="en-US" sz="2800" dirty="0"/>
              <a:t> group who did not use cocaine was much higher than for the lithium or placebo group. </a:t>
            </a:r>
          </a:p>
        </p:txBody>
      </p:sp>
    </p:spTree>
    <p:extLst>
      <p:ext uri="{BB962C8B-B14F-4D97-AF65-F5344CB8AC3E}">
        <p14:creationId xmlns:p14="http://schemas.microsoft.com/office/powerpoint/2010/main" val="2560581568"/>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Inference for a Two-Way Table 2</a:t>
            </a:r>
            <a:br>
              <a:rPr lang="en-US" sz="3600" b="1" dirty="0">
                <a:solidFill>
                  <a:schemeClr val="accent1"/>
                </a:solidFill>
              </a:rPr>
            </a:br>
            <a:endParaRPr lang="en-US" sz="3600" dirty="0"/>
          </a:p>
        </p:txBody>
      </p:sp>
      <p:sp>
        <p:nvSpPr>
          <p:cNvPr id="8" name="Rectangle 7"/>
          <p:cNvSpPr>
            <a:spLocks noChangeArrowheads="1"/>
          </p:cNvSpPr>
          <p:nvPr/>
        </p:nvSpPr>
        <p:spPr bwMode="auto">
          <a:xfrm>
            <a:off x="301752" y="1371600"/>
            <a:ext cx="8759952" cy="1815882"/>
          </a:xfrm>
          <a:prstGeom prst="rect">
            <a:avLst/>
          </a:prstGeom>
          <a:noFill/>
          <a:ln w="9525">
            <a:noFill/>
            <a:miter lim="800000"/>
            <a:headEnd/>
            <a:tailEnd/>
          </a:ln>
        </p:spPr>
        <p:txBody>
          <a:bodyPr wrap="square">
            <a:spAutoFit/>
          </a:bodyPr>
          <a:lstStyle/>
          <a:p>
            <a:r>
              <a:rPr lang="en-US" sz="2800" dirty="0"/>
              <a:t>The test that answers this question starts with a two-way table. </a:t>
            </a:r>
          </a:p>
          <a:p>
            <a:endParaRPr lang="en-US" sz="2800" dirty="0"/>
          </a:p>
          <a:p>
            <a:r>
              <a:rPr lang="en-US" sz="2800" dirty="0"/>
              <a:t>Here’s the table for the data:</a:t>
            </a:r>
          </a:p>
        </p:txBody>
      </p:sp>
      <p:pic>
        <p:nvPicPr>
          <p:cNvPr id="3" name="Picture 2" descr="The two-way table shows Success and Failure proportions of subjects in different groups, who did not use cocaine. It has 4 columns and 5 rows. Column 2, 3 and 4 are labeled &quot;Success,&quot; &quot;Failure,&quot; and &quot;Total,&quot; respectively. Row 2 shows a total of 24 subjects in the &quot;Desipramine&quot; group, which includes &quot;Success&quot; value 14, and &quot;Failure&quot; value 10. Similarly, Row 3 shows a total of 24 subjects in the &quot;Lithium&quot; group, which includes &quot;Success&quot; value 6, and &quot;Failure&quot; value 18. Row 4 shows a total of 24 subjects in the &quot;Placebo&quot; group, which includes &quot;Success&quot; value 4, and &quot;Failure&quot; value 20. The last row shows a total of 72 subjects, which includes &quot;Success&quot; value 24, and &quot;Failure&quot; value 48."/>
          <p:cNvPicPr>
            <a:picLocks noChangeAspect="1"/>
          </p:cNvPicPr>
          <p:nvPr/>
        </p:nvPicPr>
        <p:blipFill>
          <a:blip r:embed="rId3" cstate="print"/>
          <a:stretch>
            <a:fillRect/>
          </a:stretch>
        </p:blipFill>
        <p:spPr>
          <a:xfrm>
            <a:off x="427238" y="3474720"/>
            <a:ext cx="8289525" cy="2743200"/>
          </a:xfrm>
          <a:prstGeom prst="rect">
            <a:avLst/>
          </a:prstGeom>
        </p:spPr>
      </p:pic>
    </p:spTree>
    <p:extLst>
      <p:ext uri="{BB962C8B-B14F-4D97-AF65-F5344CB8AC3E}">
        <p14:creationId xmlns:p14="http://schemas.microsoft.com/office/powerpoint/2010/main" val="4148864085"/>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Inference for a Two-Way Table 3</a:t>
            </a:r>
            <a:br>
              <a:rPr lang="en-US" sz="3600" b="1" dirty="0">
                <a:solidFill>
                  <a:schemeClr val="accent1"/>
                </a:solidFill>
              </a:rPr>
            </a:br>
            <a:endParaRPr lang="en-US" sz="3600" dirty="0"/>
          </a:p>
        </p:txBody>
      </p:sp>
      <p:sp>
        <p:nvSpPr>
          <p:cNvPr id="8" name="Rectangle 7"/>
          <p:cNvSpPr>
            <a:spLocks noChangeArrowheads="1"/>
          </p:cNvSpPr>
          <p:nvPr/>
        </p:nvSpPr>
        <p:spPr bwMode="auto">
          <a:xfrm>
            <a:off x="301752" y="1463040"/>
            <a:ext cx="8759952" cy="4832092"/>
          </a:xfrm>
          <a:prstGeom prst="rect">
            <a:avLst/>
          </a:prstGeom>
          <a:noFill/>
          <a:ln w="9525">
            <a:noFill/>
            <a:miter lim="800000"/>
            <a:headEnd/>
            <a:tailEnd/>
          </a:ln>
        </p:spPr>
        <p:txBody>
          <a:bodyPr wrap="square">
            <a:spAutoFit/>
          </a:bodyPr>
          <a:lstStyle/>
          <a:p>
            <a:r>
              <a:rPr lang="en-US" sz="2800" dirty="0"/>
              <a:t>Our null hypothesis, as usual, says that the treatments have no effect. </a:t>
            </a:r>
          </a:p>
          <a:p>
            <a:endParaRPr lang="en-US" sz="2800" dirty="0"/>
          </a:p>
          <a:p>
            <a:r>
              <a:rPr lang="en-US" sz="2800" dirty="0"/>
              <a:t>That is, addicts do equally well on any of the three treatments. The differences in the sample are just the result of chance. Our null hypothesis is:</a:t>
            </a:r>
          </a:p>
          <a:p>
            <a:endParaRPr lang="en-US" sz="2800" dirty="0"/>
          </a:p>
          <a:p>
            <a:r>
              <a:rPr lang="en-US" sz="2800" b="1" dirty="0"/>
              <a:t>H</a:t>
            </a:r>
            <a:r>
              <a:rPr lang="en-US" sz="2800" b="1" baseline="-25000" dirty="0"/>
              <a:t>0</a:t>
            </a:r>
            <a:r>
              <a:rPr lang="en-US" sz="2800" b="1" dirty="0"/>
              <a:t>: There </a:t>
            </a:r>
            <a:r>
              <a:rPr lang="en-US" sz="2800" b="1" i="1" dirty="0"/>
              <a:t>is no association </a:t>
            </a:r>
            <a:r>
              <a:rPr lang="en-US" sz="2800" b="1" dirty="0"/>
              <a:t>between the treatment an addict receives and whether or not there is success in not using cocaine in the population of all cocaine addicts.</a:t>
            </a:r>
          </a:p>
        </p:txBody>
      </p:sp>
    </p:spTree>
    <p:extLst>
      <p:ext uri="{BB962C8B-B14F-4D97-AF65-F5344CB8AC3E}">
        <p14:creationId xmlns:p14="http://schemas.microsoft.com/office/powerpoint/2010/main" val="460391699"/>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Inference for a Two-Way Table 4</a:t>
            </a:r>
            <a:br>
              <a:rPr lang="en-US" sz="3600" b="1" dirty="0">
                <a:solidFill>
                  <a:schemeClr val="accent1"/>
                </a:solidFill>
              </a:rPr>
            </a:br>
            <a:endParaRPr lang="en-US" sz="3600" dirty="0"/>
          </a:p>
        </p:txBody>
      </p:sp>
      <p:sp>
        <p:nvSpPr>
          <p:cNvPr id="8" name="Rectangle 7"/>
          <p:cNvSpPr>
            <a:spLocks noChangeArrowheads="1"/>
          </p:cNvSpPr>
          <p:nvPr/>
        </p:nvSpPr>
        <p:spPr bwMode="auto">
          <a:xfrm>
            <a:off x="301752" y="1371600"/>
            <a:ext cx="8759952" cy="3539430"/>
          </a:xfrm>
          <a:prstGeom prst="rect">
            <a:avLst/>
          </a:prstGeom>
          <a:noFill/>
          <a:ln w="9525">
            <a:noFill/>
            <a:miter lim="800000"/>
            <a:headEnd/>
            <a:tailEnd/>
          </a:ln>
        </p:spPr>
        <p:txBody>
          <a:bodyPr wrap="square">
            <a:spAutoFit/>
          </a:bodyPr>
          <a:lstStyle/>
          <a:p>
            <a:r>
              <a:rPr lang="en-US" sz="2800" dirty="0"/>
              <a:t>The alternative hypothesis says, “Yes, there is some association between the treatment an addict receives and whether or not he succeeds in staying off cocaine.”</a:t>
            </a:r>
          </a:p>
          <a:p>
            <a:endParaRPr lang="en-US" sz="2800" dirty="0"/>
          </a:p>
          <a:p>
            <a:r>
              <a:rPr lang="en-US" sz="2800" b="1" dirty="0"/>
              <a:t>H</a:t>
            </a:r>
            <a:r>
              <a:rPr lang="en-US" sz="2800" b="1" baseline="-25000" dirty="0"/>
              <a:t>a</a:t>
            </a:r>
            <a:r>
              <a:rPr lang="en-US" sz="2800" b="1" dirty="0"/>
              <a:t>: There </a:t>
            </a:r>
            <a:r>
              <a:rPr lang="en-US" sz="2800" b="1" i="1" dirty="0"/>
              <a:t>is an association</a:t>
            </a:r>
            <a:r>
              <a:rPr lang="en-US" sz="2800" b="1" dirty="0"/>
              <a:t> between the treatment an addict receives and whether or not there is success in not using cocaine in the population of all cocaine addicts.</a:t>
            </a:r>
          </a:p>
        </p:txBody>
      </p:sp>
    </p:spTree>
    <p:extLst>
      <p:ext uri="{BB962C8B-B14F-4D97-AF65-F5344CB8AC3E}">
        <p14:creationId xmlns:p14="http://schemas.microsoft.com/office/powerpoint/2010/main" val="296067093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Case Study: Two-Way Tables and the Chi-Square Test* 1</a:t>
            </a:r>
            <a:endParaRPr lang="en-US" sz="3600" dirty="0"/>
          </a:p>
        </p:txBody>
      </p:sp>
      <p:sp>
        <p:nvSpPr>
          <p:cNvPr id="8" name="Rectangle 7"/>
          <p:cNvSpPr>
            <a:spLocks noChangeArrowheads="1"/>
          </p:cNvSpPr>
          <p:nvPr/>
        </p:nvSpPr>
        <p:spPr bwMode="auto">
          <a:xfrm>
            <a:off x="301752" y="1828800"/>
            <a:ext cx="5105400" cy="4154984"/>
          </a:xfrm>
          <a:prstGeom prst="rect">
            <a:avLst/>
          </a:prstGeom>
          <a:noFill/>
          <a:ln w="9525">
            <a:noFill/>
            <a:miter lim="800000"/>
            <a:headEnd/>
            <a:tailEnd/>
          </a:ln>
        </p:spPr>
        <p:txBody>
          <a:bodyPr wrap="square">
            <a:spAutoFit/>
          </a:bodyPr>
          <a:lstStyle/>
          <a:p>
            <a:r>
              <a:rPr lang="en-US" sz="2400" dirty="0"/>
              <a:t>Purdue is a Big Ten university that emphasizes engineering, scientific, and technical fields. </a:t>
            </a:r>
          </a:p>
          <a:p>
            <a:endParaRPr lang="en-US" sz="2400" dirty="0"/>
          </a:p>
          <a:p>
            <a:r>
              <a:rPr lang="en-US" sz="2400" dirty="0"/>
              <a:t>In the 2013–2014 academic year, Purdue had 1670 professors of all ranks (assistant, associate, and full), of whom 483 were women. That’s just under 29%, or slightly less than 3 out of every 10 professors. </a:t>
            </a:r>
          </a:p>
        </p:txBody>
      </p:sp>
      <p:pic>
        <p:nvPicPr>
          <p:cNvPr id="1026" name="Picture 2" descr="Photo of a teacher standing at the front of the room teaching various student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63592" y="1737360"/>
            <a:ext cx="2897124" cy="462103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Inference for a Two-Way Table 5</a:t>
            </a:r>
            <a:br>
              <a:rPr lang="en-US" sz="3600" b="1" dirty="0">
                <a:solidFill>
                  <a:schemeClr val="accent1"/>
                </a:solidFill>
              </a:rPr>
            </a:br>
            <a:endParaRPr lang="en-US" sz="3600" dirty="0"/>
          </a:p>
        </p:txBody>
      </p:sp>
      <p:sp>
        <p:nvSpPr>
          <p:cNvPr id="8" name="Rectangle 7"/>
          <p:cNvSpPr>
            <a:spLocks noChangeArrowheads="1"/>
          </p:cNvSpPr>
          <p:nvPr/>
        </p:nvSpPr>
        <p:spPr bwMode="auto">
          <a:xfrm>
            <a:off x="301752" y="1463040"/>
            <a:ext cx="8759952" cy="3970318"/>
          </a:xfrm>
          <a:prstGeom prst="rect">
            <a:avLst/>
          </a:prstGeom>
          <a:noFill/>
          <a:ln w="9525">
            <a:noFill/>
            <a:miter lim="800000"/>
            <a:headEnd/>
            <a:tailEnd/>
          </a:ln>
        </p:spPr>
        <p:txBody>
          <a:bodyPr wrap="square">
            <a:spAutoFit/>
          </a:bodyPr>
          <a:lstStyle/>
          <a:p>
            <a:r>
              <a:rPr lang="en-US" sz="2800" dirty="0"/>
              <a:t>To test H</a:t>
            </a:r>
            <a:r>
              <a:rPr lang="en-US" sz="2800" baseline="-25000" dirty="0"/>
              <a:t>0</a:t>
            </a:r>
            <a:r>
              <a:rPr lang="en-US" sz="2800" dirty="0"/>
              <a:t>, we compare the observed counts in a two-way table with the expected counts.</a:t>
            </a:r>
          </a:p>
          <a:p>
            <a:endParaRPr lang="en-US" sz="2800" dirty="0"/>
          </a:p>
          <a:p>
            <a:r>
              <a:rPr lang="en-US" sz="2800" dirty="0"/>
              <a:t>The expected counts are what we would expect—except for random variation—if H</a:t>
            </a:r>
            <a:r>
              <a:rPr lang="en-US" sz="2800" baseline="-25000" dirty="0"/>
              <a:t>0</a:t>
            </a:r>
            <a:r>
              <a:rPr lang="en-US" sz="2800" dirty="0"/>
              <a:t> were true. </a:t>
            </a:r>
          </a:p>
          <a:p>
            <a:endParaRPr lang="en-US" sz="2800" dirty="0"/>
          </a:p>
          <a:p>
            <a:r>
              <a:rPr lang="en-US" sz="2800" dirty="0"/>
              <a:t>If the observed counts are far from the expected counts, that is evidence against H</a:t>
            </a:r>
            <a:r>
              <a:rPr lang="en-US" sz="2800" baseline="-25000" dirty="0"/>
              <a:t>0</a:t>
            </a:r>
            <a:r>
              <a:rPr lang="en-US" sz="2800" dirty="0"/>
              <a:t>. </a:t>
            </a:r>
          </a:p>
          <a:p>
            <a:endParaRPr lang="en-US" sz="2800" dirty="0"/>
          </a:p>
        </p:txBody>
      </p:sp>
    </p:spTree>
    <p:extLst>
      <p:ext uri="{BB962C8B-B14F-4D97-AF65-F5344CB8AC3E}">
        <p14:creationId xmlns:p14="http://schemas.microsoft.com/office/powerpoint/2010/main" val="2244731748"/>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365760"/>
            <a:ext cx="8229600" cy="1143000"/>
          </a:xfrm>
        </p:spPr>
        <p:txBody>
          <a:bodyPr/>
          <a:lstStyle/>
          <a:p>
            <a:r>
              <a:rPr lang="en-US" sz="3600" b="1" dirty="0">
                <a:solidFill>
                  <a:schemeClr val="accent1"/>
                </a:solidFill>
              </a:rPr>
              <a:t>Inference for a Two-Way Table 6</a:t>
            </a:r>
            <a:br>
              <a:rPr lang="en-US" sz="3600" b="1" dirty="0">
                <a:solidFill>
                  <a:schemeClr val="accent1"/>
                </a:solidFill>
              </a:rPr>
            </a:br>
            <a:endParaRPr lang="en-US" sz="3600" dirty="0"/>
          </a:p>
        </p:txBody>
      </p:sp>
      <mc:AlternateContent xmlns:mc="http://schemas.openxmlformats.org/markup-compatibility/2006" xmlns:a14="http://schemas.microsoft.com/office/drawing/2010/main">
        <mc:Choice Requires="a14">
          <p:sp>
            <p:nvSpPr>
              <p:cNvPr id="8" name="Rectangle 7"/>
              <p:cNvSpPr>
                <a:spLocks noChangeArrowheads="1"/>
              </p:cNvSpPr>
              <p:nvPr/>
            </p:nvSpPr>
            <p:spPr bwMode="auto">
              <a:xfrm>
                <a:off x="301752" y="1280160"/>
                <a:ext cx="8759952" cy="5293757"/>
              </a:xfrm>
              <a:prstGeom prst="rect">
                <a:avLst/>
              </a:prstGeom>
              <a:noFill/>
              <a:ln w="9525">
                <a:noFill/>
                <a:miter lim="800000"/>
                <a:headEnd/>
                <a:tailEnd/>
              </a:ln>
            </p:spPr>
            <p:txBody>
              <a:bodyPr wrap="square">
                <a:spAutoFit/>
              </a:bodyPr>
              <a:lstStyle/>
              <a:p>
                <a:r>
                  <a:rPr lang="en-US" sz="2600" dirty="0"/>
                  <a:t>In all, 24 of the 72 subjects succeeded, which is an overall success rate of one-third because </a:t>
                </a:r>
                <a14:m>
                  <m:oMath xmlns:m="http://schemas.openxmlformats.org/officeDocument/2006/math">
                    <m:f>
                      <m:fPr>
                        <m:type m:val="skw"/>
                        <m:ctrlPr>
                          <a:rPr lang="en-US" sz="2600" i="1" dirty="0" smtClean="0">
                            <a:latin typeface="Cambria Math" panose="02040503050406030204" pitchFamily="18" charset="0"/>
                          </a:rPr>
                        </m:ctrlPr>
                      </m:fPr>
                      <m:num>
                        <m:r>
                          <a:rPr lang="en-US" sz="2600" b="0" i="1" dirty="0" smtClean="0">
                            <a:latin typeface="Cambria Math" panose="02040503050406030204" pitchFamily="18" charset="0"/>
                          </a:rPr>
                          <m:t>24</m:t>
                        </m:r>
                      </m:num>
                      <m:den>
                        <m:r>
                          <a:rPr lang="en-US" sz="2600" b="0" i="1" dirty="0" smtClean="0">
                            <a:latin typeface="Cambria Math" panose="02040503050406030204" pitchFamily="18" charset="0"/>
                          </a:rPr>
                          <m:t>72</m:t>
                        </m:r>
                      </m:den>
                    </m:f>
                  </m:oMath>
                </a14:m>
                <a:r>
                  <a:rPr lang="en-US" sz="2600" dirty="0"/>
                  <a:t> is one-third. </a:t>
                </a:r>
              </a:p>
              <a:p>
                <a:endParaRPr lang="en-US" sz="2600" dirty="0"/>
              </a:p>
              <a:p>
                <a:r>
                  <a:rPr lang="en-US" sz="2600" dirty="0"/>
                  <a:t>If the null hypothesis is true, there is no difference among the treatments. So we expect one-third of the subjects in each group to succeed. </a:t>
                </a:r>
              </a:p>
              <a:p>
                <a:endParaRPr lang="en-US" sz="2600" dirty="0"/>
              </a:p>
              <a:p>
                <a:r>
                  <a:rPr lang="en-US" sz="2600" dirty="0"/>
                  <a:t>There were 24 subjects in each group, so we expect 8 successes and 16 failures in each group. </a:t>
                </a:r>
              </a:p>
              <a:p>
                <a:endParaRPr lang="en-US" sz="2600" dirty="0"/>
              </a:p>
              <a:p>
                <a:r>
                  <a:rPr lang="en-US" sz="2600" dirty="0"/>
                  <a:t>If the treatment groups differ in size, the expected counts will differ.</a:t>
                </a:r>
                <a:endParaRPr lang="en-US" sz="2600" b="1" dirty="0"/>
              </a:p>
              <a:p>
                <a:endParaRPr lang="en-US" sz="2600" dirty="0"/>
              </a:p>
            </p:txBody>
          </p:sp>
        </mc:Choice>
        <mc:Fallback xmlns="">
          <p:sp>
            <p:nvSpPr>
              <p:cNvPr id="8" name="Rectangle 7"/>
              <p:cNvSpPr>
                <a:spLocks noRot="1" noChangeAspect="1" noMove="1" noResize="1" noEditPoints="1" noAdjustHandles="1" noChangeArrowheads="1" noChangeShapeType="1" noTextEdit="1"/>
              </p:cNvSpPr>
              <p:nvPr/>
            </p:nvSpPr>
            <p:spPr bwMode="auto">
              <a:xfrm>
                <a:off x="301752" y="1280160"/>
                <a:ext cx="8759952" cy="5293757"/>
              </a:xfrm>
              <a:prstGeom prst="rect">
                <a:avLst/>
              </a:prstGeom>
              <a:blipFill>
                <a:blip r:embed="rId3"/>
                <a:stretch>
                  <a:fillRect l="-1253" t="-1037" r="-1531"/>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192948323"/>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65760"/>
            <a:ext cx="8229600" cy="1143000"/>
          </a:xfrm>
        </p:spPr>
        <p:txBody>
          <a:bodyPr/>
          <a:lstStyle/>
          <a:p>
            <a:r>
              <a:rPr lang="en-US" sz="3600" b="1" dirty="0">
                <a:solidFill>
                  <a:schemeClr val="accent1"/>
                </a:solidFill>
              </a:rPr>
              <a:t>Inference for a Two-Way Table 7</a:t>
            </a:r>
            <a:br>
              <a:rPr lang="en-US" sz="3600" b="1" dirty="0">
                <a:solidFill>
                  <a:schemeClr val="accent1"/>
                </a:solidFill>
              </a:rPr>
            </a:br>
            <a:endParaRPr lang="en-US" sz="3600" dirty="0"/>
          </a:p>
        </p:txBody>
      </p:sp>
      <p:pic>
        <p:nvPicPr>
          <p:cNvPr id="2" name="Picture 1" descr="The image shows a statement &quot;Fortunately, there is a rule that makes it easy to find expected counts.&quot; &#10;&quot;Expected counts&quot;  &#10;&quot;The expected count in any cell of a two-way table when H subscript 0 is true is.&quot; The statement is followed by a mathematical expression, which is given as: 'expected count' equals 'row total' multiply by 'column total,' and the whole numerator expression is divide by 'table total.'"/>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1752" y="1280160"/>
            <a:ext cx="8759952" cy="4788398"/>
          </a:xfrm>
          <a:prstGeom prst="rect">
            <a:avLst/>
          </a:prstGeom>
        </p:spPr>
      </p:pic>
    </p:spTree>
    <p:extLst>
      <p:ext uri="{BB962C8B-B14F-4D97-AF65-F5344CB8AC3E}">
        <p14:creationId xmlns:p14="http://schemas.microsoft.com/office/powerpoint/2010/main" val="2805770952"/>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365760"/>
            <a:ext cx="8229600" cy="1143000"/>
          </a:xfrm>
        </p:spPr>
        <p:txBody>
          <a:bodyPr/>
          <a:lstStyle/>
          <a:p>
            <a:r>
              <a:rPr lang="en-US" sz="3600" b="1" dirty="0">
                <a:solidFill>
                  <a:schemeClr val="accent1"/>
                </a:solidFill>
              </a:rPr>
              <a:t>Inference for a Two-Way Table 8</a:t>
            </a:r>
            <a:br>
              <a:rPr lang="en-US" sz="3600" b="1" dirty="0">
                <a:solidFill>
                  <a:schemeClr val="accent1"/>
                </a:solidFill>
              </a:rPr>
            </a:br>
            <a:endParaRPr lang="en-US" sz="3600" dirty="0"/>
          </a:p>
        </p:txBody>
      </p:sp>
      <p:pic>
        <p:nvPicPr>
          <p:cNvPr id="3" name="Picture 2" descr="The two-way table shows Success and Failure proportions of subjects in different groups, who did not use cocaine. It has 4 columns and 5 rows. Column 2, 3 and 4 are labeled &quot;Success,&quot; &quot;Failure,&quot; and &quot;Total,&quot; respectively. Row 2 shows a total of 24 subjects in the &quot;Desipramine&quot; group, which includes &quot;Success&quot; value 14, and &quot;Failure&quot; value 10. Similarly, Row 3 shows a total of 24 subjects in the &quot;Lithium&quot; group, which includes &quot;Success&quot; value 6, and &quot;Failure&quot; value 18. Row 4 shows a total of 24 subjects in the &quot;Placebo&quot; group, which includes &quot;Success&quot; value 4, and &quot;Failure&quot; value 20. The last row shows a total of 72 subjects, which includes &quot;Success&quot; value 24, and &quot;Failure&quot; value 48."/>
          <p:cNvPicPr>
            <a:picLocks noChangeAspect="1"/>
          </p:cNvPicPr>
          <p:nvPr/>
        </p:nvPicPr>
        <p:blipFill>
          <a:blip r:embed="rId3" cstate="print"/>
          <a:stretch>
            <a:fillRect/>
          </a:stretch>
        </p:blipFill>
        <p:spPr>
          <a:xfrm>
            <a:off x="301752" y="1188720"/>
            <a:ext cx="8565843" cy="2834640"/>
          </a:xfrm>
          <a:prstGeom prst="rect">
            <a:avLst/>
          </a:prstGeom>
        </p:spPr>
      </p:pic>
      <p:pic>
        <p:nvPicPr>
          <p:cNvPr id="2" name="Picture 1" descr="The image shows a statement &quot;The expected count for successes in the desipramine condition is.&quot; The statement is followed by a mathematical expression, which is given as: 'expected count' equals 24 multiply 24, divide by 72, equals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2024" y="4114800"/>
            <a:ext cx="8759952" cy="2258000"/>
          </a:xfrm>
          <a:prstGeom prst="rect">
            <a:avLst/>
          </a:prstGeom>
        </p:spPr>
      </p:pic>
    </p:spTree>
    <p:extLst>
      <p:ext uri="{BB962C8B-B14F-4D97-AF65-F5344CB8AC3E}">
        <p14:creationId xmlns:p14="http://schemas.microsoft.com/office/powerpoint/2010/main" val="1842990865"/>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The Chi-Square Test 1</a:t>
            </a:r>
            <a:br>
              <a:rPr lang="en-US" sz="3600" b="1" dirty="0">
                <a:solidFill>
                  <a:schemeClr val="accent1"/>
                </a:solidFill>
              </a:rPr>
            </a:br>
            <a:endParaRPr lang="en-US" sz="3600" dirty="0"/>
          </a:p>
        </p:txBody>
      </p:sp>
      <p:sp>
        <p:nvSpPr>
          <p:cNvPr id="8" name="Rectangle 7"/>
          <p:cNvSpPr>
            <a:spLocks noChangeArrowheads="1"/>
          </p:cNvSpPr>
          <p:nvPr/>
        </p:nvSpPr>
        <p:spPr bwMode="auto">
          <a:xfrm>
            <a:off x="301752" y="1463040"/>
            <a:ext cx="8759952" cy="4401205"/>
          </a:xfrm>
          <a:prstGeom prst="rect">
            <a:avLst/>
          </a:prstGeom>
          <a:noFill/>
          <a:ln w="9525">
            <a:noFill/>
            <a:miter lim="800000"/>
            <a:headEnd/>
            <a:tailEnd/>
          </a:ln>
        </p:spPr>
        <p:txBody>
          <a:bodyPr wrap="square">
            <a:spAutoFit/>
          </a:bodyPr>
          <a:lstStyle/>
          <a:p>
            <a:r>
              <a:rPr lang="en-US" sz="2800" dirty="0"/>
              <a:t>To see if the data give evidence against the null hypothesis of “no relationship,’’ compare the counts in the two-way table with the counts we would expect if there really were no relationship. </a:t>
            </a:r>
          </a:p>
          <a:p>
            <a:endParaRPr lang="en-US" sz="2800" dirty="0"/>
          </a:p>
          <a:p>
            <a:r>
              <a:rPr lang="en-US" sz="2800" dirty="0"/>
              <a:t>If the observed counts are far from the expected counts, that’s the evidence we were seeking. </a:t>
            </a:r>
          </a:p>
          <a:p>
            <a:endParaRPr lang="en-US" sz="2800" dirty="0"/>
          </a:p>
          <a:p>
            <a:r>
              <a:rPr lang="en-US" sz="2800" dirty="0"/>
              <a:t>The significance test uses a statistic that measures how far apart the observed and expected counts are.</a:t>
            </a:r>
          </a:p>
        </p:txBody>
      </p:sp>
    </p:spTree>
    <p:extLst>
      <p:ext uri="{BB962C8B-B14F-4D97-AF65-F5344CB8AC3E}">
        <p14:creationId xmlns:p14="http://schemas.microsoft.com/office/powerpoint/2010/main" val="609408170"/>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65760"/>
            <a:ext cx="8229600" cy="1143000"/>
          </a:xfrm>
        </p:spPr>
        <p:txBody>
          <a:bodyPr/>
          <a:lstStyle/>
          <a:p>
            <a:r>
              <a:rPr lang="en-US" sz="3600" b="1" dirty="0">
                <a:solidFill>
                  <a:schemeClr val="accent1"/>
                </a:solidFill>
              </a:rPr>
              <a:t>The Chi-Square Test 2</a:t>
            </a:r>
            <a:br>
              <a:rPr lang="en-US" sz="3600" b="1" dirty="0">
                <a:solidFill>
                  <a:schemeClr val="accent1"/>
                </a:solidFill>
              </a:rPr>
            </a:br>
            <a:endParaRPr lang="en-US" sz="3600" dirty="0"/>
          </a:p>
        </p:txBody>
      </p:sp>
      <p:pic>
        <p:nvPicPr>
          <p:cNvPr id="2" name="Picture 1" descr="The image shows the statement on the topic &quot;Chi-square statistic.&quot; The chi-square statistic, denoted chi square, is a measure of how far the observed counts in a two-way table are from the expected counts. The formula for the statistic is given as:&#10;chi-square equals summation of square of 'observed count' minus 'expected count' divide by 'expected count.'&#10;The summation symbol  means “sum over all cells in the tabl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1752" y="1280160"/>
            <a:ext cx="8759952" cy="4516000"/>
          </a:xfrm>
          <a:prstGeom prst="rect">
            <a:avLst/>
          </a:prstGeom>
        </p:spPr>
      </p:pic>
    </p:spTree>
    <p:extLst>
      <p:ext uri="{BB962C8B-B14F-4D97-AF65-F5344CB8AC3E}">
        <p14:creationId xmlns:p14="http://schemas.microsoft.com/office/powerpoint/2010/main" val="3767894439"/>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365760"/>
            <a:ext cx="8229600" cy="1143000"/>
          </a:xfrm>
        </p:spPr>
        <p:txBody>
          <a:bodyPr/>
          <a:lstStyle/>
          <a:p>
            <a:r>
              <a:rPr lang="en-US" sz="3600" b="1" dirty="0">
                <a:solidFill>
                  <a:schemeClr val="accent1"/>
                </a:solidFill>
              </a:rPr>
              <a:t>The Chi-Square Test 3</a:t>
            </a:r>
            <a:br>
              <a:rPr lang="en-US" sz="3600" b="1" dirty="0">
                <a:solidFill>
                  <a:schemeClr val="accent1"/>
                </a:solidFill>
              </a:rPr>
            </a:br>
            <a:endParaRPr lang="en-US" sz="3600" dirty="0"/>
          </a:p>
        </p:txBody>
      </p:sp>
      <p:pic>
        <p:nvPicPr>
          <p:cNvPr id="2" name="Picture 1" descr="The chi-square table shows observed and expected 'Success' and 'Failure' proportions of subjects in different groups, who did not use cocaine. It has 5 columns and 4 rows. Column 2 and 3 are labeled &quot;Success,&quot; and &quot;Failure,&quot; respectively for the observed values. Similarly, Column 3 and 4 are labeled &quot;Success,&quot; and &quot;Failure,&quot; respectively for the expected values. Row 2 shows &quot;Desipramine&quot; group, which includes Observed &quot;Success&quot; and &quot;Failure&quot; value as 14 and 10, respectively; Expected &quot;Success&quot; and &quot;Failure&quot; value as 8 and 16, respectively. Similarly, Row 3 shows &quot;Lithium&quot; group, which includes Observed &quot;Success&quot; and &quot;Failure&quot; value as 6 and 18, respectively; Expected &quot;Success&quot; and &quot;Failure&quot; value as 8 and 16, respectively. Row 4 shows &quot;Placebo&quot; group, which includes Observed &quot;Success&quot; and &quot;Failure&quot; value as 4 and 20, respectively; Expected &quot;Success&quot; and &quot;Failure&quot; value as 8 and 16, respectively."/>
          <p:cNvPicPr>
            <a:picLocks noChangeAspect="1"/>
          </p:cNvPicPr>
          <p:nvPr/>
        </p:nvPicPr>
        <p:blipFill>
          <a:blip r:embed="rId3" cstate="print"/>
          <a:stretch>
            <a:fillRect/>
          </a:stretch>
        </p:blipFill>
        <p:spPr>
          <a:xfrm>
            <a:off x="418784" y="1097280"/>
            <a:ext cx="8306432" cy="2286000"/>
          </a:xfrm>
          <a:prstGeom prst="rect">
            <a:avLst/>
          </a:prstGeom>
        </p:spPr>
      </p:pic>
      <p:pic>
        <p:nvPicPr>
          <p:cNvPr id="3" name="Picture 2" descr="The image shows chi-square calculations for the values given in the above table. The calculations are mentioned as: chi-square equals summation of square of 'observed count' minus 'expected count' divide by 'expected count.' The expression further equals to whole square of 14 minus 8, divide by 8, plus, whole square of 6 minus 8, divide by 8, plus, whole square of 4 minus 8, divide by 8, plus, whole square of 10 minus 16, divide by 16, plus, whole square of 18 minus 16, divide by 16, plus, whole square of 20 minus 16, divide by 16. The chi-square value is equal to 10.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9018" y="3474720"/>
            <a:ext cx="7685964" cy="2918721"/>
          </a:xfrm>
          <a:prstGeom prst="rect">
            <a:avLst/>
          </a:prstGeom>
        </p:spPr>
      </p:pic>
    </p:spTree>
    <p:extLst>
      <p:ext uri="{BB962C8B-B14F-4D97-AF65-F5344CB8AC3E}">
        <p14:creationId xmlns:p14="http://schemas.microsoft.com/office/powerpoint/2010/main" val="1309912347"/>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65760"/>
            <a:ext cx="8229600" cy="1143000"/>
          </a:xfrm>
        </p:spPr>
        <p:txBody>
          <a:bodyPr/>
          <a:lstStyle/>
          <a:p>
            <a:r>
              <a:rPr lang="en-US" sz="3600" b="1" dirty="0">
                <a:solidFill>
                  <a:schemeClr val="accent1"/>
                </a:solidFill>
              </a:rPr>
              <a:t>The Chi-Square Test 4</a:t>
            </a:r>
            <a:br>
              <a:rPr lang="en-US" sz="3600" b="1" dirty="0">
                <a:solidFill>
                  <a:schemeClr val="accent1"/>
                </a:solidFill>
              </a:rPr>
            </a:br>
            <a:endParaRPr lang="en-US" sz="3600" dirty="0"/>
          </a:p>
        </p:txBody>
      </p:sp>
      <p:pic>
        <p:nvPicPr>
          <p:cNvPr id="2" name="Picture 1" descr="Because chi-square measures how far the observed counts are from what would be expected if H0 were true, large values are evidence against the null hypothesis.&#10;&#10;Is chi-square=10.5 a large value?&#10;&#10;You know the drill: compare the observed value 10.5 against the sampling distribution that shows how chi-square would vary if the null hypothesis were tru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1143000"/>
            <a:ext cx="8686800" cy="4436950"/>
          </a:xfrm>
          <a:prstGeom prst="rect">
            <a:avLst/>
          </a:prstGeom>
        </p:spPr>
      </p:pic>
    </p:spTree>
    <p:extLst>
      <p:ext uri="{BB962C8B-B14F-4D97-AF65-F5344CB8AC3E}">
        <p14:creationId xmlns:p14="http://schemas.microsoft.com/office/powerpoint/2010/main" val="4115616071"/>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The Chi-Square Test 5</a:t>
            </a:r>
            <a:br>
              <a:rPr lang="en-US" sz="3600" b="1" dirty="0">
                <a:solidFill>
                  <a:schemeClr val="accent1"/>
                </a:solidFill>
              </a:rPr>
            </a:br>
            <a:endParaRPr lang="en-US" sz="3600" dirty="0"/>
          </a:p>
        </p:txBody>
      </p:sp>
      <p:sp>
        <p:nvSpPr>
          <p:cNvPr id="8" name="Rectangle 7"/>
          <p:cNvSpPr>
            <a:spLocks noChangeArrowheads="1"/>
          </p:cNvSpPr>
          <p:nvPr/>
        </p:nvSpPr>
        <p:spPr bwMode="auto">
          <a:xfrm>
            <a:off x="266700" y="1371600"/>
            <a:ext cx="8610600" cy="3970318"/>
          </a:xfrm>
          <a:prstGeom prst="rect">
            <a:avLst/>
          </a:prstGeom>
          <a:noFill/>
          <a:ln w="9525">
            <a:noFill/>
            <a:miter lim="800000"/>
            <a:headEnd/>
            <a:tailEnd/>
          </a:ln>
        </p:spPr>
        <p:txBody>
          <a:bodyPr wrap="square">
            <a:spAutoFit/>
          </a:bodyPr>
          <a:lstStyle/>
          <a:p>
            <a:r>
              <a:rPr lang="en-US" sz="2800" dirty="0"/>
              <a:t>This is </a:t>
            </a:r>
            <a:r>
              <a:rPr lang="en-US" sz="2800" i="1" dirty="0"/>
              <a:t>not</a:t>
            </a:r>
            <a:r>
              <a:rPr lang="en-US" sz="2800" dirty="0"/>
              <a:t> a normal distribution.</a:t>
            </a:r>
          </a:p>
          <a:p>
            <a:endParaRPr lang="en-US" sz="2800" dirty="0"/>
          </a:p>
          <a:p>
            <a:r>
              <a:rPr lang="en-US" sz="2800" dirty="0"/>
              <a:t>It is a right-skewed distribution, whose values cannot be negative.</a:t>
            </a:r>
          </a:p>
          <a:p>
            <a:endParaRPr lang="en-US" sz="2800" dirty="0"/>
          </a:p>
          <a:p>
            <a:r>
              <a:rPr lang="en-US" sz="2800" dirty="0"/>
              <a:t>This sampling distribution is different for two-way </a:t>
            </a:r>
          </a:p>
          <a:p>
            <a:r>
              <a:rPr lang="en-US" sz="2800" dirty="0"/>
              <a:t>tables of different sizes.</a:t>
            </a:r>
          </a:p>
          <a:p>
            <a:endParaRPr lang="en-US" sz="2800" dirty="0"/>
          </a:p>
          <a:p>
            <a:endParaRPr lang="en-US" sz="2800" dirty="0"/>
          </a:p>
        </p:txBody>
      </p:sp>
    </p:spTree>
    <p:extLst>
      <p:ext uri="{BB962C8B-B14F-4D97-AF65-F5344CB8AC3E}">
        <p14:creationId xmlns:p14="http://schemas.microsoft.com/office/powerpoint/2010/main" val="910980289"/>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The Chi-Square Test 6</a:t>
            </a:r>
            <a:br>
              <a:rPr lang="en-US" sz="3600" b="1" dirty="0">
                <a:solidFill>
                  <a:schemeClr val="accent1"/>
                </a:solidFill>
              </a:rPr>
            </a:br>
            <a:endParaRPr lang="en-US" sz="3600" dirty="0"/>
          </a:p>
        </p:txBody>
      </p:sp>
      <mc:AlternateContent xmlns:mc="http://schemas.openxmlformats.org/markup-compatibility/2006" xmlns:a14="http://schemas.microsoft.com/office/drawing/2010/main">
        <mc:Choice Requires="a14">
          <p:sp>
            <p:nvSpPr>
              <p:cNvPr id="8" name="Rectangle 7"/>
              <p:cNvSpPr>
                <a:spLocks noChangeArrowheads="1"/>
              </p:cNvSpPr>
              <p:nvPr/>
            </p:nvSpPr>
            <p:spPr bwMode="auto">
              <a:xfrm>
                <a:off x="342900" y="1219200"/>
                <a:ext cx="8458200" cy="4893647"/>
              </a:xfrm>
              <a:prstGeom prst="rect">
                <a:avLst/>
              </a:prstGeom>
              <a:noFill/>
              <a:ln w="9525">
                <a:noFill/>
                <a:miter lim="800000"/>
                <a:headEnd/>
                <a:tailEnd/>
              </a:ln>
            </p:spPr>
            <p:txBody>
              <a:bodyPr wrap="square">
                <a:spAutoFit/>
              </a:bodyPr>
              <a:lstStyle/>
              <a:p>
                <a:r>
                  <a:rPr lang="en-US" sz="2400" dirty="0"/>
                  <a:t>The sampling distribution of the chi-square statistic</a:t>
                </a:r>
                <a14:m>
                  <m:oMath xmlns:m="http://schemas.openxmlformats.org/officeDocument/2006/math">
                    <m:sSup>
                      <m:sSupPr>
                        <m:ctrlPr>
                          <a:rPr lang="en-US" sz="2400" i="1">
                            <a:latin typeface="Cambria Math" panose="02040503050406030204" pitchFamily="18" charset="0"/>
                            <a:ea typeface="Cambria Math" panose="02040503050406030204" pitchFamily="18" charset="0"/>
                          </a:rPr>
                        </m:ctrlPr>
                      </m:sSupPr>
                      <m:e>
                        <m:r>
                          <a:rPr lang="en-US" sz="2400" i="1">
                            <a:latin typeface="Cambria Math" panose="02040503050406030204" pitchFamily="18" charset="0"/>
                            <a:ea typeface="Cambria Math" panose="02040503050406030204" pitchFamily="18" charset="0"/>
                          </a:rPr>
                          <m:t>𝜒</m:t>
                        </m:r>
                      </m:e>
                      <m:sup>
                        <m:r>
                          <a:rPr lang="en-US" sz="2400" i="1">
                            <a:latin typeface="Cambria Math" panose="02040503050406030204" pitchFamily="18" charset="0"/>
                            <a:ea typeface="Cambria Math" panose="02040503050406030204" pitchFamily="18" charset="0"/>
                          </a:rPr>
                          <m:t>2</m:t>
                        </m:r>
                      </m:sup>
                    </m:sSup>
                  </m:oMath>
                </a14:m>
                <a:r>
                  <a:rPr lang="en-US" sz="2400" dirty="0"/>
                  <a:t> when the null hypothesis of no association is true is called a </a:t>
                </a:r>
                <a:r>
                  <a:rPr lang="en-US" sz="2400" b="1" dirty="0"/>
                  <a:t>chi-square distribution</a:t>
                </a:r>
                <a:r>
                  <a:rPr lang="en-US" sz="2400" dirty="0"/>
                  <a:t>.</a:t>
                </a:r>
              </a:p>
              <a:p>
                <a:endParaRPr lang="en-US" sz="2400" dirty="0"/>
              </a:p>
              <a:p>
                <a:r>
                  <a:rPr lang="en-US" sz="2400" dirty="0"/>
                  <a:t>The chi-square distributions are a family of distributions that take only non-negative values and are skewed to the right. </a:t>
                </a:r>
              </a:p>
              <a:p>
                <a:endParaRPr lang="en-US" sz="2400" dirty="0"/>
              </a:p>
              <a:p>
                <a:r>
                  <a:rPr lang="en-US" sz="2400" dirty="0"/>
                  <a:t>A specific chi-square distribution is specified by giving its </a:t>
                </a:r>
                <a:r>
                  <a:rPr lang="en-US" sz="2400" b="1" dirty="0"/>
                  <a:t>degrees of freedom</a:t>
                </a:r>
                <a:r>
                  <a:rPr lang="en-US" sz="2400" dirty="0"/>
                  <a:t>. </a:t>
                </a:r>
              </a:p>
              <a:p>
                <a:endParaRPr lang="en-US" sz="2400" dirty="0"/>
              </a:p>
              <a:p>
                <a:r>
                  <a:rPr lang="en-US" sz="2400" dirty="0"/>
                  <a:t>The </a:t>
                </a:r>
                <a:r>
                  <a:rPr lang="en-US" sz="2400" b="1" dirty="0"/>
                  <a:t>chi-square test</a:t>
                </a:r>
                <a:r>
                  <a:rPr lang="en-US" sz="2400" dirty="0"/>
                  <a:t> for a two-way table with </a:t>
                </a:r>
                <a:r>
                  <a:rPr lang="en-US" sz="2400" i="1" dirty="0"/>
                  <a:t>r</a:t>
                </a:r>
                <a:r>
                  <a:rPr lang="en-US" sz="2400" dirty="0"/>
                  <a:t> rows and </a:t>
                </a:r>
                <a:r>
                  <a:rPr lang="en-US" sz="2400" i="1" dirty="0"/>
                  <a:t>c</a:t>
                </a:r>
                <a:r>
                  <a:rPr lang="en-US" sz="2400" dirty="0"/>
                  <a:t> columns uses critical values from the chi-square distribution with (</a:t>
                </a:r>
                <a:r>
                  <a:rPr lang="en-US" sz="2400" i="1" dirty="0"/>
                  <a:t>r</a:t>
                </a:r>
                <a:r>
                  <a:rPr lang="en-US" sz="2400" dirty="0"/>
                  <a:t> −1)(</a:t>
                </a:r>
                <a:r>
                  <a:rPr lang="en-US" sz="2400" i="1" dirty="0"/>
                  <a:t>c</a:t>
                </a:r>
                <a:r>
                  <a:rPr lang="en-US" sz="2400" dirty="0"/>
                  <a:t> −1) degrees of freedom.</a:t>
                </a:r>
              </a:p>
            </p:txBody>
          </p:sp>
        </mc:Choice>
        <mc:Fallback xmlns="">
          <p:sp>
            <p:nvSpPr>
              <p:cNvPr id="8" name="Rectangle 7"/>
              <p:cNvSpPr>
                <a:spLocks noRot="1" noChangeAspect="1" noMove="1" noResize="1" noEditPoints="1" noAdjustHandles="1" noChangeArrowheads="1" noChangeShapeType="1" noTextEdit="1"/>
              </p:cNvSpPr>
              <p:nvPr/>
            </p:nvSpPr>
            <p:spPr bwMode="auto">
              <a:xfrm>
                <a:off x="342900" y="1219200"/>
                <a:ext cx="8458200" cy="4893647"/>
              </a:xfrm>
              <a:prstGeom prst="rect">
                <a:avLst/>
              </a:prstGeom>
              <a:blipFill>
                <a:blip r:embed="rId3"/>
                <a:stretch>
                  <a:fillRect l="-1081" t="-872" b="-1993"/>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1654214939"/>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Case Study: Two-Way Tables and the Chi-Square Test* 2</a:t>
            </a:r>
            <a:endParaRPr lang="en-US" sz="3600" dirty="0"/>
          </a:p>
        </p:txBody>
      </p:sp>
      <p:sp>
        <p:nvSpPr>
          <p:cNvPr id="8" name="Rectangle 7"/>
          <p:cNvSpPr>
            <a:spLocks noChangeArrowheads="1"/>
          </p:cNvSpPr>
          <p:nvPr/>
        </p:nvSpPr>
        <p:spPr bwMode="auto">
          <a:xfrm>
            <a:off x="301752" y="1737360"/>
            <a:ext cx="8759952" cy="4154984"/>
          </a:xfrm>
          <a:prstGeom prst="rect">
            <a:avLst/>
          </a:prstGeom>
          <a:noFill/>
          <a:ln w="9525">
            <a:noFill/>
            <a:miter lim="800000"/>
            <a:headEnd/>
            <a:tailEnd/>
          </a:ln>
        </p:spPr>
        <p:txBody>
          <a:bodyPr wrap="square">
            <a:spAutoFit/>
          </a:bodyPr>
          <a:lstStyle/>
          <a:p>
            <a:r>
              <a:rPr lang="en-US" sz="2400" dirty="0"/>
              <a:t>These numbers don’t tell us much about the fields of expertise of women on the faculty. </a:t>
            </a:r>
          </a:p>
          <a:p>
            <a:endParaRPr lang="en-US" sz="2400" dirty="0"/>
          </a:p>
          <a:p>
            <a:r>
              <a:rPr lang="en-US" sz="2400" dirty="0"/>
              <a:t>We need to look at relationships among several variables, not just at sex alone. </a:t>
            </a:r>
          </a:p>
          <a:p>
            <a:endParaRPr lang="en-US" sz="2400" dirty="0"/>
          </a:p>
          <a:p>
            <a:r>
              <a:rPr lang="en-US" sz="2400" dirty="0"/>
              <a:t>Female faculty members are more common in the humanities than in engineering. </a:t>
            </a:r>
          </a:p>
          <a:p>
            <a:endParaRPr lang="en-US" sz="2400" dirty="0"/>
          </a:p>
          <a:p>
            <a:r>
              <a:rPr lang="en-US" sz="2400" dirty="0"/>
              <a:t>We can also look at the relationship between sex and a variable particularly important to faculty members, academic rank. </a:t>
            </a:r>
          </a:p>
        </p:txBody>
      </p:sp>
    </p:spTree>
    <p:extLst>
      <p:ext uri="{BB962C8B-B14F-4D97-AF65-F5344CB8AC3E}">
        <p14:creationId xmlns:p14="http://schemas.microsoft.com/office/powerpoint/2010/main" val="1585197947"/>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The Chi-Square Test 7</a:t>
            </a:r>
            <a:br>
              <a:rPr lang="en-US" sz="3600" b="1" dirty="0">
                <a:solidFill>
                  <a:schemeClr val="accent1"/>
                </a:solidFill>
              </a:rPr>
            </a:br>
            <a:endParaRPr lang="en-US" sz="3600" dirty="0"/>
          </a:p>
        </p:txBody>
      </p:sp>
      <p:pic>
        <p:nvPicPr>
          <p:cNvPr id="4" name="Picture 3" descr="A graph plots three density curves for three members of the chi-square family of distributions. The density curves are labeled as follows: d times f equals 1, d times f equals 4, and d times f equals 8. The curve d times f equals 1, slopes drastically downwards. The curve d times f equals 4 is a left skewed curve that starts from the origin, rises up, and slopes down. The curve d times f equals 8 starts close to the origin, has a positive slope, peaks below the highest points of the other curves, and gradually slopes negatively.">
            <a:extLst>
              <a:ext uri="{FF2B5EF4-FFF2-40B4-BE49-F238E27FC236}">
                <a16:creationId xmlns:a16="http://schemas.microsoft.com/office/drawing/2014/main" xmlns="" id="{3F1C62DC-078F-4110-9580-FC3114CC84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000" y="1600200"/>
            <a:ext cx="6705045" cy="4065696"/>
          </a:xfrm>
          <a:prstGeom prst="rect">
            <a:avLst/>
          </a:prstGeom>
        </p:spPr>
      </p:pic>
    </p:spTree>
    <p:extLst>
      <p:ext uri="{BB962C8B-B14F-4D97-AF65-F5344CB8AC3E}">
        <p14:creationId xmlns:p14="http://schemas.microsoft.com/office/powerpoint/2010/main" val="3710420022"/>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The Chi-Square Test 8</a:t>
            </a:r>
            <a:br>
              <a:rPr lang="en-US" sz="3600" b="1" dirty="0">
                <a:solidFill>
                  <a:schemeClr val="accent1"/>
                </a:solidFill>
              </a:rPr>
            </a:br>
            <a:endParaRPr lang="en-US" sz="3600" dirty="0"/>
          </a:p>
        </p:txBody>
      </p:sp>
      <p:sp>
        <p:nvSpPr>
          <p:cNvPr id="8" name="Rectangle 7"/>
          <p:cNvSpPr>
            <a:spLocks noChangeArrowheads="1"/>
          </p:cNvSpPr>
          <p:nvPr/>
        </p:nvSpPr>
        <p:spPr bwMode="auto">
          <a:xfrm>
            <a:off x="266700" y="1371600"/>
            <a:ext cx="8610600" cy="4832092"/>
          </a:xfrm>
          <a:prstGeom prst="rect">
            <a:avLst/>
          </a:prstGeom>
          <a:noFill/>
          <a:ln w="9525">
            <a:noFill/>
            <a:miter lim="800000"/>
            <a:headEnd/>
            <a:tailEnd/>
          </a:ln>
        </p:spPr>
        <p:txBody>
          <a:bodyPr wrap="square">
            <a:spAutoFit/>
          </a:bodyPr>
          <a:lstStyle/>
          <a:p>
            <a:r>
              <a:rPr lang="en-US" sz="2800" dirty="0"/>
              <a:t>We let software get the areas under the chi-square curve to calculate </a:t>
            </a:r>
            <a:r>
              <a:rPr lang="en-US" sz="2800" i="1" dirty="0"/>
              <a:t>P</a:t>
            </a:r>
            <a:r>
              <a:rPr lang="en-US" sz="2800" dirty="0"/>
              <a:t>-values for us. Table 24.1 is a shortcut. </a:t>
            </a:r>
          </a:p>
          <a:p>
            <a:endParaRPr lang="en-US" sz="2800" dirty="0"/>
          </a:p>
          <a:p>
            <a:r>
              <a:rPr lang="en-US" sz="2800" dirty="0"/>
              <a:t>It shows how large the chi-square statistic must be in order to be significant at various levels. Each number of degrees of freedom has a separate row in the table. We see, for example, that a chi-square statistic with 3 degrees of freedom is significant at the 5% level if it is greater than 7.81 and is significant at the 1% level if it is greater than 11.34.</a:t>
            </a:r>
          </a:p>
        </p:txBody>
      </p:sp>
    </p:spTree>
    <p:extLst>
      <p:ext uri="{BB962C8B-B14F-4D97-AF65-F5344CB8AC3E}">
        <p14:creationId xmlns:p14="http://schemas.microsoft.com/office/powerpoint/2010/main" val="2541179666"/>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The Chi-Square Test 9</a:t>
            </a:r>
            <a:br>
              <a:rPr lang="en-US" sz="3600" b="1" dirty="0">
                <a:solidFill>
                  <a:schemeClr val="accent1"/>
                </a:solidFill>
              </a:rPr>
            </a:br>
            <a:endParaRPr lang="en-US" sz="3600" dirty="0"/>
          </a:p>
        </p:txBody>
      </p:sp>
      <p:sp>
        <p:nvSpPr>
          <p:cNvPr id="8" name="Rectangle 7"/>
          <p:cNvSpPr>
            <a:spLocks noChangeArrowheads="1"/>
          </p:cNvSpPr>
          <p:nvPr/>
        </p:nvSpPr>
        <p:spPr bwMode="auto">
          <a:xfrm>
            <a:off x="266700" y="1219200"/>
            <a:ext cx="8610600" cy="4832092"/>
          </a:xfrm>
          <a:prstGeom prst="rect">
            <a:avLst/>
          </a:prstGeom>
          <a:noFill/>
          <a:ln w="9525">
            <a:noFill/>
            <a:miter lim="800000"/>
            <a:headEnd/>
            <a:tailEnd/>
          </a:ln>
        </p:spPr>
        <p:txBody>
          <a:bodyPr wrap="square">
            <a:spAutoFit/>
          </a:bodyPr>
          <a:lstStyle/>
          <a:p>
            <a:r>
              <a:rPr lang="en-US" sz="2800" dirty="0"/>
              <a:t>We let software get the areas under the chi-square curve to calculate </a:t>
            </a:r>
            <a:r>
              <a:rPr lang="en-US" sz="2800" i="1" dirty="0"/>
              <a:t>P</a:t>
            </a:r>
            <a:r>
              <a:rPr lang="en-US" sz="2800" dirty="0"/>
              <a:t>-values for us. Table 24.1 is a shortcut. </a:t>
            </a:r>
          </a:p>
          <a:p>
            <a:endParaRPr lang="en-US" sz="2800" dirty="0"/>
          </a:p>
          <a:p>
            <a:r>
              <a:rPr lang="en-US" sz="2800" dirty="0"/>
              <a:t>It shows how large the chi-square statistic must be in order to be significant at various levels. </a:t>
            </a:r>
          </a:p>
          <a:p>
            <a:endParaRPr lang="en-US" sz="2800" dirty="0"/>
          </a:p>
          <a:p>
            <a:r>
              <a:rPr lang="en-US" sz="2800" dirty="0"/>
              <a:t>This isn’t as good as an actual </a:t>
            </a:r>
            <a:r>
              <a:rPr lang="en-US" sz="2800" i="1" dirty="0"/>
              <a:t>P</a:t>
            </a:r>
            <a:r>
              <a:rPr lang="en-US" sz="2800" dirty="0"/>
              <a:t>-value, but it is often good enough. </a:t>
            </a:r>
          </a:p>
          <a:p>
            <a:endParaRPr lang="en-US" sz="2800" dirty="0"/>
          </a:p>
          <a:p>
            <a:endParaRPr lang="en-US" sz="2800" dirty="0"/>
          </a:p>
        </p:txBody>
      </p:sp>
    </p:spTree>
    <p:extLst>
      <p:ext uri="{BB962C8B-B14F-4D97-AF65-F5344CB8AC3E}">
        <p14:creationId xmlns:p14="http://schemas.microsoft.com/office/powerpoint/2010/main" val="637787188"/>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65760"/>
            <a:ext cx="8229600" cy="1143000"/>
          </a:xfrm>
        </p:spPr>
        <p:txBody>
          <a:bodyPr/>
          <a:lstStyle/>
          <a:p>
            <a:r>
              <a:rPr lang="en-US" sz="3600" b="1" dirty="0">
                <a:solidFill>
                  <a:schemeClr val="accent1"/>
                </a:solidFill>
              </a:rPr>
              <a:t>The Chi-Square Test 10</a:t>
            </a:r>
            <a:br>
              <a:rPr lang="en-US" sz="3600" b="1" dirty="0">
                <a:solidFill>
                  <a:schemeClr val="accent1"/>
                </a:solidFill>
              </a:rPr>
            </a:br>
            <a:endParaRPr lang="en-US" sz="3600" dirty="0"/>
          </a:p>
        </p:txBody>
      </p:sp>
      <p:pic>
        <p:nvPicPr>
          <p:cNvPr id="2" name="Picture 1" descr="The image shows a chi-square table which has 8 columns and 10 rows. Column headings represents Significance level alpha sign (α), and the row headings show degree of freedom (df) values from 1 to 9. The table mentions the statement &quot;To be significant at level alpha sign (α), a chi-square statistic must be larger than the table entry for alpha sign (α)."/>
          <p:cNvPicPr>
            <a:picLocks noChangeAspect="1"/>
          </p:cNvPicPr>
          <p:nvPr/>
        </p:nvPicPr>
        <p:blipFill>
          <a:blip r:embed="rId3" cstate="print"/>
          <a:stretch>
            <a:fillRect/>
          </a:stretch>
        </p:blipFill>
        <p:spPr>
          <a:xfrm>
            <a:off x="304800" y="1143000"/>
            <a:ext cx="8688983" cy="5029200"/>
          </a:xfrm>
          <a:prstGeom prst="rect">
            <a:avLst/>
          </a:prstGeom>
        </p:spPr>
      </p:pic>
    </p:spTree>
    <p:extLst>
      <p:ext uri="{BB962C8B-B14F-4D97-AF65-F5344CB8AC3E}">
        <p14:creationId xmlns:p14="http://schemas.microsoft.com/office/powerpoint/2010/main" val="2892762668"/>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The Chi-Square Test 11</a:t>
            </a:r>
            <a:br>
              <a:rPr lang="en-US" sz="3600" b="1" dirty="0">
                <a:solidFill>
                  <a:schemeClr val="accent1"/>
                </a:solidFill>
              </a:rPr>
            </a:br>
            <a:endParaRPr lang="en-US" sz="3600" dirty="0"/>
          </a:p>
        </p:txBody>
      </p:sp>
      <mc:AlternateContent xmlns:mc="http://schemas.openxmlformats.org/markup-compatibility/2006" xmlns:a14="http://schemas.microsoft.com/office/drawing/2010/main">
        <mc:Choice Requires="a14">
          <p:sp>
            <p:nvSpPr>
              <p:cNvPr id="8" name="Rectangle 7"/>
              <p:cNvSpPr>
                <a:spLocks noChangeArrowheads="1"/>
              </p:cNvSpPr>
              <p:nvPr/>
            </p:nvSpPr>
            <p:spPr bwMode="auto">
              <a:xfrm>
                <a:off x="342900" y="1371600"/>
                <a:ext cx="8458200" cy="3970318"/>
              </a:xfrm>
              <a:prstGeom prst="rect">
                <a:avLst/>
              </a:prstGeom>
              <a:noFill/>
              <a:ln w="9525">
                <a:noFill/>
                <a:miter lim="800000"/>
                <a:headEnd/>
                <a:tailEnd/>
              </a:ln>
            </p:spPr>
            <p:txBody>
              <a:bodyPr wrap="square">
                <a:spAutoFit/>
              </a:bodyPr>
              <a:lstStyle/>
              <a:p>
                <a:r>
                  <a:rPr lang="en-US" sz="2800" dirty="0"/>
                  <a:t>The two-way table of three treatments by two outcomes for the cocaine study has three rows and two columns. </a:t>
                </a:r>
              </a:p>
              <a:p>
                <a:endParaRPr lang="en-US" sz="2800" dirty="0"/>
              </a:p>
              <a:p>
                <a:r>
                  <a:rPr lang="en-US" sz="2800" dirty="0"/>
                  <a:t>That is, </a:t>
                </a:r>
                <a:r>
                  <a:rPr lang="en-US" sz="2800" i="1" dirty="0"/>
                  <a:t>r</a:t>
                </a:r>
                <a:r>
                  <a:rPr lang="en-US" sz="2800" dirty="0"/>
                  <a:t> = 3 and </a:t>
                </a:r>
                <a:r>
                  <a:rPr lang="en-US" sz="2800" i="1" dirty="0"/>
                  <a:t>c</a:t>
                </a:r>
                <a:r>
                  <a:rPr lang="en-US" sz="2800" dirty="0"/>
                  <a:t> = 2. </a:t>
                </a:r>
              </a:p>
              <a:p>
                <a:endParaRPr lang="en-US" sz="2800" dirty="0"/>
              </a:p>
              <a:p>
                <a:r>
                  <a:rPr lang="en-US" sz="2800" dirty="0"/>
                  <a:t>The chi-square statistic, therefore, has degrees of freedom </a:t>
                </a:r>
                <a14:m>
                  <m:oMath xmlns:m="http://schemas.openxmlformats.org/officeDocument/2006/math">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𝑟</m:t>
                        </m:r>
                        <m:r>
                          <a:rPr lang="en-US" sz="2800" b="0" i="1" smtClean="0">
                            <a:latin typeface="Cambria Math" panose="02040503050406030204" pitchFamily="18" charset="0"/>
                          </a:rPr>
                          <m:t>−1</m:t>
                        </m:r>
                      </m:e>
                    </m:d>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𝑐</m:t>
                        </m:r>
                        <m:r>
                          <a:rPr lang="en-US" sz="2800" b="0" i="1" smtClean="0">
                            <a:latin typeface="Cambria Math" panose="02040503050406030204" pitchFamily="18" charset="0"/>
                          </a:rPr>
                          <m:t>−1</m:t>
                        </m:r>
                      </m:e>
                    </m:d>
                    <m:r>
                      <a:rPr lang="en-US" sz="2800" b="0" i="1" smtClean="0">
                        <a:latin typeface="Cambria Math" panose="02040503050406030204" pitchFamily="18" charset="0"/>
                      </a:rPr>
                      <m:t>=</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3−1</m:t>
                        </m:r>
                      </m:e>
                    </m:d>
                    <m:d>
                      <m:dPr>
                        <m:ctrlPr>
                          <a:rPr lang="en-US" sz="2800" b="0" i="1" smtClean="0">
                            <a:latin typeface="Cambria Math" panose="02040503050406030204" pitchFamily="18" charset="0"/>
                          </a:rPr>
                        </m:ctrlPr>
                      </m:dPr>
                      <m:e>
                        <m:r>
                          <a:rPr lang="en-US" sz="2800" b="0" i="1" smtClean="0">
                            <a:latin typeface="Cambria Math" panose="02040503050406030204" pitchFamily="18" charset="0"/>
                          </a:rPr>
                          <m:t>2−1</m:t>
                        </m:r>
                      </m:e>
                    </m:d>
                    <m:r>
                      <a:rPr lang="en-US" sz="2800" b="0" i="1" smtClean="0">
                        <a:latin typeface="Cambria Math" panose="02040503050406030204" pitchFamily="18" charset="0"/>
                      </a:rPr>
                      <m:t>=</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2</m:t>
                        </m:r>
                      </m:e>
                    </m:d>
                    <m:d>
                      <m:dPr>
                        <m:ctrlPr>
                          <a:rPr lang="en-US" sz="2800" b="0" i="1" smtClean="0">
                            <a:latin typeface="Cambria Math" panose="02040503050406030204" pitchFamily="18" charset="0"/>
                          </a:rPr>
                        </m:ctrlPr>
                      </m:dPr>
                      <m:e>
                        <m:r>
                          <a:rPr lang="en-US" sz="2800" b="0" i="1" smtClean="0">
                            <a:latin typeface="Cambria Math" panose="02040503050406030204" pitchFamily="18" charset="0"/>
                          </a:rPr>
                          <m:t>1</m:t>
                        </m:r>
                      </m:e>
                    </m:d>
                    <m:r>
                      <a:rPr lang="en-US" sz="2800" b="0" i="1" smtClean="0">
                        <a:latin typeface="Cambria Math" panose="02040503050406030204" pitchFamily="18" charset="0"/>
                      </a:rPr>
                      <m:t>=2</m:t>
                    </m:r>
                  </m:oMath>
                </a14:m>
                <a:r>
                  <a:rPr lang="en-US" sz="2800" dirty="0"/>
                  <a:t>. </a:t>
                </a:r>
              </a:p>
            </p:txBody>
          </p:sp>
        </mc:Choice>
        <mc:Fallback xmlns="">
          <p:sp>
            <p:nvSpPr>
              <p:cNvPr id="8" name="Rectangle 7"/>
              <p:cNvSpPr>
                <a:spLocks noRot="1" noChangeAspect="1" noMove="1" noResize="1" noEditPoints="1" noAdjustHandles="1" noChangeArrowheads="1" noChangeShapeType="1" noTextEdit="1"/>
              </p:cNvSpPr>
              <p:nvPr/>
            </p:nvSpPr>
            <p:spPr bwMode="auto">
              <a:xfrm>
                <a:off x="342900" y="1371600"/>
                <a:ext cx="8458200" cy="3970318"/>
              </a:xfrm>
              <a:prstGeom prst="rect">
                <a:avLst/>
              </a:prstGeom>
              <a:blipFill>
                <a:blip r:embed="rId3"/>
                <a:stretch>
                  <a:fillRect l="-1441" t="-1536" r="-72" b="-3379"/>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3376566977"/>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The Chi-Square Test 12</a:t>
            </a:r>
            <a:br>
              <a:rPr lang="en-US" sz="3600" b="1" dirty="0">
                <a:solidFill>
                  <a:schemeClr val="accent1"/>
                </a:solidFill>
              </a:rPr>
            </a:br>
            <a:endParaRPr lang="en-US" sz="3600" dirty="0"/>
          </a:p>
        </p:txBody>
      </p:sp>
      <mc:AlternateContent xmlns:mc="http://schemas.openxmlformats.org/markup-compatibility/2006" xmlns:a14="http://schemas.microsoft.com/office/drawing/2010/main">
        <mc:Choice Requires="a14">
          <p:sp>
            <p:nvSpPr>
              <p:cNvPr id="8" name="Rectangle 7"/>
              <p:cNvSpPr>
                <a:spLocks noChangeArrowheads="1"/>
              </p:cNvSpPr>
              <p:nvPr/>
            </p:nvSpPr>
            <p:spPr bwMode="auto">
              <a:xfrm>
                <a:off x="342900" y="1143000"/>
                <a:ext cx="8458200" cy="5293757"/>
              </a:xfrm>
              <a:prstGeom prst="rect">
                <a:avLst/>
              </a:prstGeom>
              <a:noFill/>
              <a:ln w="9525">
                <a:noFill/>
                <a:miter lim="800000"/>
                <a:headEnd/>
                <a:tailEnd/>
              </a:ln>
            </p:spPr>
            <p:txBody>
              <a:bodyPr wrap="square">
                <a:spAutoFit/>
              </a:bodyPr>
              <a:lstStyle/>
              <a:p>
                <a:r>
                  <a:rPr lang="en-US" sz="2600" dirty="0"/>
                  <a:t>Look in the </a:t>
                </a:r>
                <a:r>
                  <a:rPr lang="en-US" sz="2600" i="1" dirty="0" err="1"/>
                  <a:t>df</a:t>
                </a:r>
                <a:r>
                  <a:rPr lang="en-US" sz="2600" dirty="0"/>
                  <a:t> = 2 row of Table 24.1. </a:t>
                </a:r>
              </a:p>
              <a:p>
                <a:endParaRPr lang="en-US" sz="2600" dirty="0"/>
              </a:p>
              <a:p>
                <a14:m>
                  <m:oMath xmlns:m="http://schemas.openxmlformats.org/officeDocument/2006/math">
                    <m:sSup>
                      <m:sSupPr>
                        <m:ctrlPr>
                          <a:rPr lang="en-US" sz="2600" i="1">
                            <a:latin typeface="Cambria Math" panose="02040503050406030204" pitchFamily="18" charset="0"/>
                          </a:rPr>
                        </m:ctrlPr>
                      </m:sSupPr>
                      <m:e>
                        <m:r>
                          <a:rPr lang="en-US" sz="2600" i="1">
                            <a:latin typeface="Cambria Math" panose="02040503050406030204" pitchFamily="18" charset="0"/>
                            <a:ea typeface="Cambria Math" panose="02040503050406030204" pitchFamily="18" charset="0"/>
                          </a:rPr>
                          <m:t>𝜒</m:t>
                        </m:r>
                      </m:e>
                      <m:sup>
                        <m:r>
                          <a:rPr lang="en-US" sz="2600" i="1">
                            <a:latin typeface="Cambria Math" panose="02040503050406030204" pitchFamily="18" charset="0"/>
                          </a:rPr>
                          <m:t>2</m:t>
                        </m:r>
                      </m:sup>
                    </m:sSup>
                  </m:oMath>
                </a14:m>
                <a:r>
                  <a:rPr lang="en-US" sz="2600" dirty="0"/>
                  <a:t> = 10.5 is larger than the critical value of 9.21 for the </a:t>
                </a:r>
                <a:r>
                  <a:rPr lang="el-GR" sz="2600" dirty="0"/>
                  <a:t>α</a:t>
                </a:r>
                <a:r>
                  <a:rPr lang="en-US" sz="2600" dirty="0"/>
                  <a:t> = 0.01 level of significance.</a:t>
                </a:r>
              </a:p>
              <a:p>
                <a:endParaRPr lang="en-US" sz="2600" dirty="0"/>
              </a:p>
              <a:p>
                <a:r>
                  <a:rPr lang="en-US" sz="2600" dirty="0"/>
                  <a:t>The cocaine study shows a significant relationship (</a:t>
                </a:r>
                <a:r>
                  <a:rPr lang="en-US" sz="2600" i="1" dirty="0"/>
                  <a:t>P</a:t>
                </a:r>
                <a:r>
                  <a:rPr lang="en-US" sz="2600" dirty="0"/>
                  <a:t> &lt; 0.01) between treatment and success.</a:t>
                </a:r>
              </a:p>
              <a:p>
                <a:endParaRPr lang="en-US" sz="2600" dirty="0"/>
              </a:p>
              <a:p>
                <a:r>
                  <a:rPr lang="en-US" sz="2600" dirty="0"/>
                  <a:t>The significance test says only that we have strong evidence of some association between treatment and success. We must look at the two-way table to see the nature of the relationship: </a:t>
                </a:r>
                <a:r>
                  <a:rPr lang="en-US" sz="2600" dirty="0" err="1"/>
                  <a:t>desipramine</a:t>
                </a:r>
                <a:r>
                  <a:rPr lang="en-US" sz="2600" dirty="0"/>
                  <a:t> works better than the other treatments.</a:t>
                </a:r>
              </a:p>
            </p:txBody>
          </p:sp>
        </mc:Choice>
        <mc:Fallback xmlns="">
          <p:sp>
            <p:nvSpPr>
              <p:cNvPr id="8" name="Rectangle 7"/>
              <p:cNvSpPr>
                <a:spLocks noRot="1" noChangeAspect="1" noMove="1" noResize="1" noEditPoints="1" noAdjustHandles="1" noChangeArrowheads="1" noChangeShapeType="1" noTextEdit="1"/>
              </p:cNvSpPr>
              <p:nvPr/>
            </p:nvSpPr>
            <p:spPr bwMode="auto">
              <a:xfrm>
                <a:off x="342900" y="1143000"/>
                <a:ext cx="8458200" cy="5293757"/>
              </a:xfrm>
              <a:prstGeom prst="rect">
                <a:avLst/>
              </a:prstGeom>
              <a:blipFill>
                <a:blip r:embed="rId3"/>
                <a:stretch>
                  <a:fillRect l="-1297" t="-1152" r="-2089" b="-1959"/>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582241729"/>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Using the Chi-Square Test 1</a:t>
            </a:r>
            <a:br>
              <a:rPr lang="en-US" sz="3600" b="1" dirty="0">
                <a:solidFill>
                  <a:schemeClr val="accent1"/>
                </a:solidFill>
              </a:rPr>
            </a:br>
            <a:endParaRPr lang="en-US" sz="3600" dirty="0"/>
          </a:p>
        </p:txBody>
      </p:sp>
      <p:sp>
        <p:nvSpPr>
          <p:cNvPr id="8" name="Rectangle 7"/>
          <p:cNvSpPr>
            <a:spLocks noChangeArrowheads="1"/>
          </p:cNvSpPr>
          <p:nvPr/>
        </p:nvSpPr>
        <p:spPr bwMode="auto">
          <a:xfrm>
            <a:off x="301752" y="1371600"/>
            <a:ext cx="8759952" cy="3785651"/>
          </a:xfrm>
          <a:prstGeom prst="rect">
            <a:avLst/>
          </a:prstGeom>
          <a:noFill/>
          <a:ln w="9525">
            <a:noFill/>
            <a:miter lim="800000"/>
            <a:headEnd/>
            <a:tailEnd/>
          </a:ln>
        </p:spPr>
        <p:txBody>
          <a:bodyPr wrap="square">
            <a:spAutoFit/>
          </a:bodyPr>
          <a:lstStyle/>
          <a:p>
            <a:r>
              <a:rPr lang="en-US" sz="2400" dirty="0"/>
              <a:t>As does our test for a population proportion, the chi-square test uses some approximations that become more accurate as we take more observations. </a:t>
            </a:r>
          </a:p>
          <a:p>
            <a:endParaRPr lang="en-US" sz="2400" dirty="0"/>
          </a:p>
          <a:p>
            <a:r>
              <a:rPr lang="en-US" sz="2400" b="1" dirty="0"/>
              <a:t>You can safely use the chi-square test when no more than 20% of the expected counts are less than 5 and all individual expected counts are 1 or greater. </a:t>
            </a:r>
          </a:p>
          <a:p>
            <a:endParaRPr lang="en-US" sz="2400" dirty="0"/>
          </a:p>
          <a:p>
            <a:r>
              <a:rPr lang="en-US" sz="2400" dirty="0"/>
              <a:t>The cocaine study easily passes this test: All the expected cell counts are either 8 or 16. </a:t>
            </a:r>
          </a:p>
        </p:txBody>
      </p:sp>
    </p:spTree>
    <p:extLst>
      <p:ext uri="{BB962C8B-B14F-4D97-AF65-F5344CB8AC3E}">
        <p14:creationId xmlns:p14="http://schemas.microsoft.com/office/powerpoint/2010/main" val="377570273"/>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Simpson’s Paradox</a:t>
            </a:r>
            <a:br>
              <a:rPr lang="en-US" sz="3600" b="1" dirty="0">
                <a:solidFill>
                  <a:schemeClr val="accent1"/>
                </a:solidFill>
              </a:rPr>
            </a:br>
            <a:endParaRPr lang="en-US" sz="3600" dirty="0"/>
          </a:p>
        </p:txBody>
      </p:sp>
      <p:sp>
        <p:nvSpPr>
          <p:cNvPr id="8" name="Rectangle 7"/>
          <p:cNvSpPr>
            <a:spLocks noChangeArrowheads="1"/>
          </p:cNvSpPr>
          <p:nvPr/>
        </p:nvSpPr>
        <p:spPr bwMode="auto">
          <a:xfrm>
            <a:off x="301752" y="1645920"/>
            <a:ext cx="8759952" cy="2677656"/>
          </a:xfrm>
          <a:prstGeom prst="rect">
            <a:avLst/>
          </a:prstGeom>
          <a:noFill/>
          <a:ln w="9525">
            <a:noFill/>
            <a:miter lim="800000"/>
            <a:headEnd/>
            <a:tailEnd/>
          </a:ln>
        </p:spPr>
        <p:txBody>
          <a:bodyPr wrap="square">
            <a:spAutoFit/>
          </a:bodyPr>
          <a:lstStyle/>
          <a:p>
            <a:r>
              <a:rPr lang="en-US" sz="2400" dirty="0"/>
              <a:t>As is the case with quantitative variables, the effects of lurking variables can change or even reverse relationships between two categorical variables. </a:t>
            </a:r>
          </a:p>
          <a:p>
            <a:endParaRPr lang="en-US" sz="2400" dirty="0"/>
          </a:p>
          <a:p>
            <a:r>
              <a:rPr lang="en-US" sz="2400" dirty="0"/>
              <a:t>In the following example, we will find that, sometimes, a lurking variable might reverse the relationship of what we would expect to find in the data.</a:t>
            </a:r>
          </a:p>
        </p:txBody>
      </p:sp>
    </p:spTree>
    <p:extLst>
      <p:ext uri="{BB962C8B-B14F-4D97-AF65-F5344CB8AC3E}">
        <p14:creationId xmlns:p14="http://schemas.microsoft.com/office/powerpoint/2010/main" val="2582904021"/>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Example: Do Medical Helicopters Save Lives? 1</a:t>
            </a:r>
            <a:endParaRPr lang="en-US" sz="3600" dirty="0"/>
          </a:p>
        </p:txBody>
      </p:sp>
      <p:sp>
        <p:nvSpPr>
          <p:cNvPr id="8" name="Rectangle 7"/>
          <p:cNvSpPr>
            <a:spLocks noChangeArrowheads="1"/>
          </p:cNvSpPr>
          <p:nvPr/>
        </p:nvSpPr>
        <p:spPr bwMode="auto">
          <a:xfrm>
            <a:off x="301752" y="1737360"/>
            <a:ext cx="8759952" cy="4154984"/>
          </a:xfrm>
          <a:prstGeom prst="rect">
            <a:avLst/>
          </a:prstGeom>
          <a:noFill/>
          <a:ln w="9525">
            <a:noFill/>
            <a:miter lim="800000"/>
            <a:headEnd/>
            <a:tailEnd/>
          </a:ln>
        </p:spPr>
        <p:txBody>
          <a:bodyPr wrap="square">
            <a:spAutoFit/>
          </a:bodyPr>
          <a:lstStyle/>
          <a:p>
            <a:r>
              <a:rPr lang="en-US" sz="2400" dirty="0"/>
              <a:t>Accident victims are sometimes taken by helicopter from the accident scene to a hospital. </a:t>
            </a:r>
          </a:p>
          <a:p>
            <a:endParaRPr lang="en-US" sz="2400" dirty="0"/>
          </a:p>
          <a:p>
            <a:r>
              <a:rPr lang="en-US" sz="2400" dirty="0"/>
              <a:t>Helicopters save time. Do they also save lives? </a:t>
            </a:r>
          </a:p>
          <a:p>
            <a:endParaRPr lang="en-US" sz="2400" dirty="0"/>
          </a:p>
          <a:p>
            <a:r>
              <a:rPr lang="en-US" sz="2400" dirty="0"/>
              <a:t>Let’s compare the percent of accident victims who die with helicopter evacuation and the percent with the usual transport to a hospital by road. </a:t>
            </a:r>
          </a:p>
          <a:p>
            <a:endParaRPr lang="en-US" sz="2400" dirty="0"/>
          </a:p>
          <a:p>
            <a:r>
              <a:rPr lang="en-US" sz="2400" dirty="0"/>
              <a:t>The numbers here are hypothetical, but they illustrate a phenomenon that often appears in real data.</a:t>
            </a:r>
          </a:p>
        </p:txBody>
      </p:sp>
    </p:spTree>
    <p:extLst>
      <p:ext uri="{BB962C8B-B14F-4D97-AF65-F5344CB8AC3E}">
        <p14:creationId xmlns:p14="http://schemas.microsoft.com/office/powerpoint/2010/main" val="1008666317"/>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Example: Do Medical Helicopters Save Lives? 2</a:t>
            </a:r>
            <a:endParaRPr lang="en-US" sz="3600" dirty="0"/>
          </a:p>
        </p:txBody>
      </p:sp>
      <p:pic>
        <p:nvPicPr>
          <p:cNvPr id="3" name="Picture 2" descr="The table shows data on victim who died or survived in Helicopter or road accidents. It has 4 columns and 4 rows. Column 2, 3 and 4 are labeled &quot;Helicopter,&quot; &quot;Road,&quot; and &quot;Total,&quot; respectively. Row 2 shows a total of 324 victim who died in accidents, which include 64 victim died in Helicopter accident and 260 died in road accidents. Similarly, row 3 shows a total of 976 victim who survived in accidents, which include 136 victim survived in Helicopter accident and 840 survived in road accidents."/>
          <p:cNvPicPr>
            <a:picLocks noChangeAspect="1"/>
          </p:cNvPicPr>
          <p:nvPr/>
        </p:nvPicPr>
        <p:blipFill>
          <a:blip r:embed="rId3" cstate="print"/>
          <a:stretch>
            <a:fillRect/>
          </a:stretch>
        </p:blipFill>
        <p:spPr>
          <a:xfrm>
            <a:off x="429768" y="1691640"/>
            <a:ext cx="8279198" cy="2194560"/>
          </a:xfrm>
          <a:prstGeom prst="rect">
            <a:avLst/>
          </a:prstGeom>
        </p:spPr>
      </p:pic>
      <p:sp>
        <p:nvSpPr>
          <p:cNvPr id="8" name="Rectangle 7"/>
          <p:cNvSpPr>
            <a:spLocks noChangeArrowheads="1"/>
          </p:cNvSpPr>
          <p:nvPr/>
        </p:nvSpPr>
        <p:spPr bwMode="auto">
          <a:xfrm>
            <a:off x="301752" y="4127718"/>
            <a:ext cx="8759952" cy="1815882"/>
          </a:xfrm>
          <a:prstGeom prst="rect">
            <a:avLst/>
          </a:prstGeom>
          <a:noFill/>
          <a:ln w="9525">
            <a:noFill/>
            <a:miter lim="800000"/>
            <a:headEnd/>
            <a:tailEnd/>
          </a:ln>
        </p:spPr>
        <p:txBody>
          <a:bodyPr wrap="square">
            <a:spAutoFit/>
          </a:bodyPr>
          <a:lstStyle/>
          <a:p>
            <a:r>
              <a:rPr lang="en-US" sz="2800" dirty="0"/>
              <a:t>We see that 32% (64 out of 200) of helicopter patients died, but only 24% (260 out of 1100) of the others died.</a:t>
            </a:r>
          </a:p>
          <a:p>
            <a:endParaRPr lang="en-US" sz="2800" dirty="0"/>
          </a:p>
          <a:p>
            <a:r>
              <a:rPr lang="en-US" sz="2800" dirty="0"/>
              <a:t>That seems discouraging.</a:t>
            </a:r>
          </a:p>
        </p:txBody>
      </p:sp>
    </p:spTree>
    <p:extLst>
      <p:ext uri="{BB962C8B-B14F-4D97-AF65-F5344CB8AC3E}">
        <p14:creationId xmlns:p14="http://schemas.microsoft.com/office/powerpoint/2010/main" val="43493686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457200" y="365760"/>
            <a:ext cx="8229600" cy="1143000"/>
          </a:xfrm>
        </p:spPr>
        <p:txBody>
          <a:bodyPr/>
          <a:lstStyle/>
          <a:p>
            <a:r>
              <a:rPr lang="en-US" sz="3600" b="1" dirty="0">
                <a:solidFill>
                  <a:schemeClr val="accent1"/>
                </a:solidFill>
              </a:rPr>
              <a:t>Case Study: Two-Way Tables and the Chi-Square Test* 3</a:t>
            </a:r>
            <a:endParaRPr lang="en-US" sz="3600" dirty="0"/>
          </a:p>
        </p:txBody>
      </p:sp>
      <p:sp>
        <p:nvSpPr>
          <p:cNvPr id="8" name="Rectangle 7"/>
          <p:cNvSpPr>
            <a:spLocks noChangeArrowheads="1"/>
          </p:cNvSpPr>
          <p:nvPr/>
        </p:nvSpPr>
        <p:spPr bwMode="auto">
          <a:xfrm>
            <a:off x="301752" y="1554480"/>
            <a:ext cx="8759952" cy="2677656"/>
          </a:xfrm>
          <a:prstGeom prst="rect">
            <a:avLst/>
          </a:prstGeom>
          <a:noFill/>
          <a:ln w="9525">
            <a:noFill/>
            <a:miter lim="800000"/>
            <a:headEnd/>
            <a:tailEnd/>
          </a:ln>
        </p:spPr>
        <p:txBody>
          <a:bodyPr wrap="square">
            <a:spAutoFit/>
          </a:bodyPr>
          <a:lstStyle/>
          <a:p>
            <a:r>
              <a:rPr lang="en-US" sz="2400" dirty="0"/>
              <a:t>Universities tend to be run by full professors. </a:t>
            </a:r>
          </a:p>
          <a:p>
            <a:endParaRPr lang="en-US" sz="2400" dirty="0"/>
          </a:p>
          <a:p>
            <a:r>
              <a:rPr lang="en-US" sz="2400" dirty="0"/>
              <a:t>Here is a two-way table that categorizes Purdue’s 1670 faculty members by both sex and academic rank (professors typically start at the rank of assistant, then associate, then full professor):</a:t>
            </a:r>
          </a:p>
          <a:p>
            <a:endParaRPr lang="en-US" sz="2400" dirty="0"/>
          </a:p>
          <a:p>
            <a:pPr>
              <a:buFontTx/>
              <a:buAutoNum type="alphaUcPeriod"/>
            </a:pPr>
            <a:endParaRPr lang="en-US" sz="2400" dirty="0"/>
          </a:p>
        </p:txBody>
      </p:sp>
      <p:pic>
        <p:nvPicPr>
          <p:cNvPr id="2" name="Picture 1" descr="The two-way table categorizes Purdue's 1670 faculty members by both sex and academic rank. It has 4 columns and 5 rows. Column 2, 3 and 4 are labeled &quot;Female,&quot; &quot;Male,&quot; and &quot;Total,&quot; respectively. Row 2, 3, 4 and 5 are labeled &quot;Assistant professors,&quot; &quot;Associate professors,&quot; &quot;Professors,&quot; and &quot;Total,&quot; respectively. There is a total of 337 Assistant professors mentioned in row 2, with 160 Female, and 177 Male members. Similarly, a total of 565 Associate professors mentioned in row 3, with 191 Female, and 374 Male members. A total of 768 Professors mentioned in row 4, with 132 Female, and 636 Male members. The last row shows a total of 1670 faculty members of Purdue, in which 483 are Female members, and 1187 are Male members."/>
          <p:cNvPicPr>
            <a:picLocks noChangeAspect="1"/>
          </p:cNvPicPr>
          <p:nvPr/>
        </p:nvPicPr>
        <p:blipFill>
          <a:blip r:embed="rId3" cstate="print"/>
          <a:stretch>
            <a:fillRect/>
          </a:stretch>
        </p:blipFill>
        <p:spPr>
          <a:xfrm>
            <a:off x="1011337" y="3840480"/>
            <a:ext cx="7121327" cy="2560320"/>
          </a:xfrm>
          <a:prstGeom prst="rect">
            <a:avLst/>
          </a:prstGeom>
        </p:spPr>
      </p:pic>
    </p:spTree>
    <p:extLst>
      <p:ext uri="{BB962C8B-B14F-4D97-AF65-F5344CB8AC3E}">
        <p14:creationId xmlns:p14="http://schemas.microsoft.com/office/powerpoint/2010/main" val="4089610489"/>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Example: Do Medical Helicopters Save Lives? 3</a:t>
            </a:r>
            <a:endParaRPr lang="en-US" sz="3600" b="1" dirty="0"/>
          </a:p>
        </p:txBody>
      </p:sp>
      <p:sp>
        <p:nvSpPr>
          <p:cNvPr id="8" name="Rectangle 7"/>
          <p:cNvSpPr>
            <a:spLocks noChangeArrowheads="1"/>
          </p:cNvSpPr>
          <p:nvPr/>
        </p:nvSpPr>
        <p:spPr bwMode="auto">
          <a:xfrm>
            <a:off x="301752" y="1676400"/>
            <a:ext cx="8759952" cy="4524315"/>
          </a:xfrm>
          <a:prstGeom prst="rect">
            <a:avLst/>
          </a:prstGeom>
          <a:noFill/>
          <a:ln w="9525">
            <a:noFill/>
            <a:miter lim="800000"/>
            <a:headEnd/>
            <a:tailEnd/>
          </a:ln>
        </p:spPr>
        <p:txBody>
          <a:bodyPr wrap="square">
            <a:spAutoFit/>
          </a:bodyPr>
          <a:lstStyle/>
          <a:p>
            <a:r>
              <a:rPr lang="en-US" sz="2400" dirty="0"/>
              <a:t>The explanation is that the helicopter is sent mostly to serious accidents, so the victims transported by helicopter are more often seriously injured. </a:t>
            </a:r>
          </a:p>
          <a:p>
            <a:endParaRPr lang="en-US" sz="2400" dirty="0"/>
          </a:p>
          <a:p>
            <a:r>
              <a:rPr lang="en-US" sz="2400" dirty="0"/>
              <a:t>They are more likely to die with or without helicopter evacuation. </a:t>
            </a:r>
          </a:p>
          <a:p>
            <a:endParaRPr lang="en-US" sz="2400" dirty="0"/>
          </a:p>
          <a:p>
            <a:r>
              <a:rPr lang="en-US" sz="2400" dirty="0"/>
              <a:t>We will break the data down into a three-way table that classifies the data by the seriousness of the accident. </a:t>
            </a:r>
          </a:p>
          <a:p>
            <a:endParaRPr lang="en-US" sz="2400" dirty="0"/>
          </a:p>
          <a:p>
            <a:r>
              <a:rPr lang="en-US" sz="2400" dirty="0"/>
              <a:t>We will present a three-way table as two or more two-way tables side-by-side, one for each value of the third variable. </a:t>
            </a:r>
          </a:p>
        </p:txBody>
      </p:sp>
    </p:spTree>
    <p:extLst>
      <p:ext uri="{BB962C8B-B14F-4D97-AF65-F5344CB8AC3E}">
        <p14:creationId xmlns:p14="http://schemas.microsoft.com/office/powerpoint/2010/main" val="1492163094"/>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Example: Do Medical Helicopters Save Lives? 4</a:t>
            </a:r>
            <a:endParaRPr lang="en-US" sz="3600" dirty="0"/>
          </a:p>
        </p:txBody>
      </p:sp>
      <p:sp>
        <p:nvSpPr>
          <p:cNvPr id="8" name="Rectangle 7"/>
          <p:cNvSpPr>
            <a:spLocks noChangeArrowheads="1"/>
          </p:cNvSpPr>
          <p:nvPr/>
        </p:nvSpPr>
        <p:spPr bwMode="auto">
          <a:xfrm>
            <a:off x="301752" y="1694795"/>
            <a:ext cx="8759952" cy="4401205"/>
          </a:xfrm>
          <a:prstGeom prst="rect">
            <a:avLst/>
          </a:prstGeom>
          <a:noFill/>
          <a:ln w="9525">
            <a:noFill/>
            <a:miter lim="800000"/>
            <a:headEnd/>
            <a:tailEnd/>
          </a:ln>
        </p:spPr>
        <p:txBody>
          <a:bodyPr wrap="square">
            <a:spAutoFit/>
          </a:bodyPr>
          <a:lstStyle/>
          <a:p>
            <a:r>
              <a:rPr lang="en-US" sz="2800" dirty="0"/>
              <a:t>How can it happen that the helicopter does better for both groups of victims but worse when all victims are combined? Look at the data: half the helicopter transport patients are from serious accidents, compared with only 100 of the 1100 road transport patients. So the helicopter carries patients who are more likely to die. The original two-way table did not take into account the seriousness of the accident and was therefore misleading. This is an example of Simpson’s paradox.</a:t>
            </a:r>
          </a:p>
        </p:txBody>
      </p:sp>
    </p:spTree>
    <p:extLst>
      <p:ext uri="{BB962C8B-B14F-4D97-AF65-F5344CB8AC3E}">
        <p14:creationId xmlns:p14="http://schemas.microsoft.com/office/powerpoint/2010/main" val="2897113046"/>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65760"/>
            <a:ext cx="8229600" cy="1143000"/>
          </a:xfrm>
        </p:spPr>
        <p:txBody>
          <a:bodyPr/>
          <a:lstStyle/>
          <a:p>
            <a:r>
              <a:rPr lang="en-US" sz="3600" b="1" dirty="0">
                <a:solidFill>
                  <a:schemeClr val="accent1"/>
                </a:solidFill>
              </a:rPr>
              <a:t>Example: Do Medical Helicopters Save Lives? 5</a:t>
            </a:r>
            <a:endParaRPr lang="en-US" sz="3600" dirty="0"/>
          </a:p>
        </p:txBody>
      </p:sp>
      <p:pic>
        <p:nvPicPr>
          <p:cNvPr id="2" name="Picture 1" descr="The table shows data on victim who died or survived in a serious and less serious accidents on Helicopter or road. Table splits into two tables in which the first table shows data on serious accidents, however, the other table shows data on less serious accidents. Both the tables has 3 columns and 4 rows. Column 2 and column 3 headings of both tables are labeled &quot;Helicopter&quot; and &quot;Road,&quot; respectively. First Table, Row 2 mentions 48 victim who died in Helicopter accidents and 60 victim died in road accidents, and row 3 shows 52 victim survived in Helicopter accidents and 40 survived in road accidents. Row 4 shows a total of 100 victim in helicopter as well as road accidents. Similarly, Second Table, Row 2 mentions 16 victim who died in Helicopter accidents and 200 victim died in road accidents, and row 3 shows 84 victim survived in Helicopter accidents and 800 survived in road accidents. Row 4 shows a total of 100 victim in helicopter accidents, and 1000 victim in road accidents."/>
          <p:cNvPicPr>
            <a:picLocks noChangeAspect="1"/>
          </p:cNvPicPr>
          <p:nvPr/>
        </p:nvPicPr>
        <p:blipFill>
          <a:blip r:embed="rId3" cstate="print"/>
          <a:stretch>
            <a:fillRect/>
          </a:stretch>
        </p:blipFill>
        <p:spPr>
          <a:xfrm>
            <a:off x="210450" y="1600200"/>
            <a:ext cx="8869680" cy="2265974"/>
          </a:xfrm>
          <a:prstGeom prst="rect">
            <a:avLst/>
          </a:prstGeom>
        </p:spPr>
      </p:pic>
      <p:sp>
        <p:nvSpPr>
          <p:cNvPr id="7" name="Rectangle 6"/>
          <p:cNvSpPr>
            <a:spLocks noChangeArrowheads="1"/>
          </p:cNvSpPr>
          <p:nvPr/>
        </p:nvSpPr>
        <p:spPr bwMode="auto">
          <a:xfrm>
            <a:off x="301752" y="4016276"/>
            <a:ext cx="8759952" cy="2308324"/>
          </a:xfrm>
          <a:prstGeom prst="rect">
            <a:avLst/>
          </a:prstGeom>
          <a:noFill/>
          <a:ln w="9525">
            <a:noFill/>
            <a:miter lim="800000"/>
            <a:headEnd/>
            <a:tailEnd/>
          </a:ln>
        </p:spPr>
        <p:txBody>
          <a:bodyPr wrap="square">
            <a:spAutoFit/>
          </a:bodyPr>
          <a:lstStyle/>
          <a:p>
            <a:r>
              <a:rPr lang="en-US" sz="2400" dirty="0"/>
              <a:t>How can it happen that the helicopter does better for both groups of victims but worse when all victims are combined? </a:t>
            </a:r>
          </a:p>
          <a:p>
            <a:endParaRPr lang="en-US" sz="2400" dirty="0"/>
          </a:p>
          <a:p>
            <a:r>
              <a:rPr lang="en-US" sz="2400" dirty="0"/>
              <a:t>Look at the data: Half the helicopter transport patients are from serious accidents, compared with only 100 of the 1100 road transport patients. </a:t>
            </a:r>
          </a:p>
        </p:txBody>
      </p:sp>
    </p:spTree>
    <p:extLst>
      <p:ext uri="{BB962C8B-B14F-4D97-AF65-F5344CB8AC3E}">
        <p14:creationId xmlns:p14="http://schemas.microsoft.com/office/powerpoint/2010/main" val="3088220651"/>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65760"/>
            <a:ext cx="8229600" cy="1143000"/>
          </a:xfrm>
        </p:spPr>
        <p:txBody>
          <a:bodyPr/>
          <a:lstStyle/>
          <a:p>
            <a:r>
              <a:rPr lang="en-US" sz="3600" b="1" dirty="0">
                <a:solidFill>
                  <a:schemeClr val="accent1"/>
                </a:solidFill>
              </a:rPr>
              <a:t>Example: Do Medical Helicopters Save Lives? 6</a:t>
            </a:r>
            <a:endParaRPr lang="en-US" sz="3600" dirty="0"/>
          </a:p>
        </p:txBody>
      </p:sp>
      <p:pic>
        <p:nvPicPr>
          <p:cNvPr id="2" name="Picture 1" descr="The table shows data on victim who died or survived in a serious and less serious accidents on Helicopter or road. Table splits into two tables in which the first table shows data on serious accidents, however, the other table shows data on less serious accidents. Both the tables has 3 columns and 4 rows. Column 2 and column 3 headings of both tables are labeled &quot;Helicopter&quot; and &quot;Road,&quot; respectively. First Table, Row 2 mentions 48 victim who died in Helicopter accidents and 60 victim died in road accidents, and row 3 shows 52 victim survived in Helicopter accidents and 40 survived in road accidents. Row 4 shows a total of 100 victim in helicopter as well as road accidents. Similarly, Second Table, Row 2 mentions 16 victim who died in Helicopter accidents and 200 victim died in road accidents, and row 3 shows 84 victim survived in Helicopter accidents and 800 survived in road accidents. Row 4 shows a total of 100 victim in helicopter accidents, and 1000 victim in road accidents."/>
          <p:cNvPicPr>
            <a:picLocks noChangeAspect="1"/>
          </p:cNvPicPr>
          <p:nvPr/>
        </p:nvPicPr>
        <p:blipFill>
          <a:blip r:embed="rId3" cstate="print"/>
          <a:stretch>
            <a:fillRect/>
          </a:stretch>
        </p:blipFill>
        <p:spPr>
          <a:xfrm>
            <a:off x="210450" y="1600200"/>
            <a:ext cx="8869680" cy="2265974"/>
          </a:xfrm>
          <a:prstGeom prst="rect">
            <a:avLst/>
          </a:prstGeom>
        </p:spPr>
      </p:pic>
      <p:sp>
        <p:nvSpPr>
          <p:cNvPr id="7" name="Rectangle 6"/>
          <p:cNvSpPr>
            <a:spLocks noChangeArrowheads="1"/>
          </p:cNvSpPr>
          <p:nvPr/>
        </p:nvSpPr>
        <p:spPr bwMode="auto">
          <a:xfrm>
            <a:off x="304800" y="3840480"/>
            <a:ext cx="8759952" cy="2308324"/>
          </a:xfrm>
          <a:prstGeom prst="rect">
            <a:avLst/>
          </a:prstGeom>
          <a:noFill/>
          <a:ln w="9525">
            <a:noFill/>
            <a:miter lim="800000"/>
            <a:headEnd/>
            <a:tailEnd/>
          </a:ln>
        </p:spPr>
        <p:txBody>
          <a:bodyPr wrap="square">
            <a:spAutoFit/>
          </a:bodyPr>
          <a:lstStyle/>
          <a:p>
            <a:r>
              <a:rPr lang="en-US" sz="2400" dirty="0"/>
              <a:t>So the helicopter carries patients who are more likely to die. </a:t>
            </a:r>
          </a:p>
          <a:p>
            <a:endParaRPr lang="en-US" sz="2400" dirty="0"/>
          </a:p>
          <a:p>
            <a:r>
              <a:rPr lang="en-US" sz="2400" dirty="0"/>
              <a:t>The original two-way table did not take into account the seriousness of the accident and was therefore misleading. </a:t>
            </a:r>
          </a:p>
          <a:p>
            <a:endParaRPr lang="en-US" sz="2400" dirty="0"/>
          </a:p>
          <a:p>
            <a:r>
              <a:rPr lang="en-US" sz="2400" dirty="0"/>
              <a:t>This is an example of Simpson’s paradox.</a:t>
            </a:r>
          </a:p>
        </p:txBody>
      </p:sp>
    </p:spTree>
    <p:extLst>
      <p:ext uri="{BB962C8B-B14F-4D97-AF65-F5344CB8AC3E}">
        <p14:creationId xmlns:p14="http://schemas.microsoft.com/office/powerpoint/2010/main" val="2905056632"/>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Example: Do Medical Helicopters Save Lives? 7</a:t>
            </a:r>
            <a:endParaRPr lang="en-US" sz="3600" dirty="0"/>
          </a:p>
        </p:txBody>
      </p:sp>
      <p:sp>
        <p:nvSpPr>
          <p:cNvPr id="7" name="Rectangle 6"/>
          <p:cNvSpPr>
            <a:spLocks noChangeArrowheads="1"/>
          </p:cNvSpPr>
          <p:nvPr/>
        </p:nvSpPr>
        <p:spPr bwMode="auto">
          <a:xfrm>
            <a:off x="304800" y="1554480"/>
            <a:ext cx="8759952" cy="4154984"/>
          </a:xfrm>
          <a:prstGeom prst="rect">
            <a:avLst/>
          </a:prstGeom>
          <a:noFill/>
          <a:ln w="9525">
            <a:noFill/>
            <a:miter lim="800000"/>
            <a:headEnd/>
            <a:tailEnd/>
          </a:ln>
        </p:spPr>
        <p:txBody>
          <a:bodyPr wrap="square">
            <a:spAutoFit/>
          </a:bodyPr>
          <a:lstStyle/>
          <a:p>
            <a:r>
              <a:rPr lang="en-US" sz="2400" b="1" dirty="0"/>
              <a:t>Simpson’s Paradox </a:t>
            </a:r>
          </a:p>
          <a:p>
            <a:endParaRPr lang="en-US" sz="2400" b="1" dirty="0"/>
          </a:p>
          <a:p>
            <a:r>
              <a:rPr lang="en-US" sz="2400" dirty="0"/>
              <a:t>An association or comparison that holds for all of several groups can disappear or even reverse direction when the data are combined to form a single group. This situation is called </a:t>
            </a:r>
            <a:r>
              <a:rPr lang="en-US" sz="2400" b="1" dirty="0"/>
              <a:t>Simpson’s paradox</a:t>
            </a:r>
            <a:r>
              <a:rPr lang="en-US" sz="2400" dirty="0"/>
              <a:t>. </a:t>
            </a:r>
          </a:p>
          <a:p>
            <a:endParaRPr lang="en-US" sz="2400" dirty="0"/>
          </a:p>
          <a:p>
            <a:r>
              <a:rPr lang="en-US" sz="2400" dirty="0"/>
              <a:t>Simpson’s paradox is just an extreme form of the fact that observed associations can be misleading when there are lurking variables. Remember the caution from Chapter 15: beware the lurking variable.</a:t>
            </a:r>
          </a:p>
        </p:txBody>
      </p:sp>
    </p:spTree>
    <p:extLst>
      <p:ext uri="{BB962C8B-B14F-4D97-AF65-F5344CB8AC3E}">
        <p14:creationId xmlns:p14="http://schemas.microsoft.com/office/powerpoint/2010/main" val="46516557"/>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Statistics in Summary 1</a:t>
            </a:r>
            <a:br>
              <a:rPr lang="en-US" sz="3600" b="1" dirty="0">
                <a:solidFill>
                  <a:schemeClr val="accent1"/>
                </a:solidFill>
              </a:rPr>
            </a:br>
            <a:endParaRPr lang="en-US" sz="3600" dirty="0"/>
          </a:p>
        </p:txBody>
      </p:sp>
      <p:sp>
        <p:nvSpPr>
          <p:cNvPr id="7" name="Rectangle 6"/>
          <p:cNvSpPr>
            <a:spLocks noChangeArrowheads="1"/>
          </p:cNvSpPr>
          <p:nvPr/>
        </p:nvSpPr>
        <p:spPr bwMode="auto">
          <a:xfrm>
            <a:off x="304800" y="1463040"/>
            <a:ext cx="8759952" cy="4154984"/>
          </a:xfrm>
          <a:prstGeom prst="rect">
            <a:avLst/>
          </a:prstGeom>
          <a:noFill/>
          <a:ln w="9525">
            <a:noFill/>
            <a:miter lim="800000"/>
            <a:headEnd/>
            <a:tailEnd/>
          </a:ln>
        </p:spPr>
        <p:txBody>
          <a:bodyPr wrap="square">
            <a:spAutoFit/>
          </a:bodyPr>
          <a:lstStyle/>
          <a:p>
            <a:pPr marL="463550" indent="-463550"/>
            <a:r>
              <a:rPr lang="en-US" sz="2400" dirty="0"/>
              <a:t>● 	Categorical variables group individuals into classes. To display the relationship between two categorical variables, make a </a:t>
            </a:r>
            <a:r>
              <a:rPr lang="en-US" sz="2400" b="1" dirty="0"/>
              <a:t>two-way table </a:t>
            </a:r>
            <a:r>
              <a:rPr lang="en-US" sz="2400" dirty="0"/>
              <a:t>of counts for the classes. We describe the nature of an association between categorical variables by comparing selected percentages. </a:t>
            </a:r>
          </a:p>
          <a:p>
            <a:pPr marL="463550" indent="-463550"/>
            <a:endParaRPr lang="en-US" sz="2400" dirty="0"/>
          </a:p>
          <a:p>
            <a:pPr marL="463550" indent="-463550"/>
            <a:r>
              <a:rPr lang="en-US" sz="2400" dirty="0"/>
              <a:t>● 	As always, lurking variables can make an observed association misleading. In some cases, an association that holds for every level of a lurking variable disappears or changes direction when we lump all levels together. This is </a:t>
            </a:r>
            <a:r>
              <a:rPr lang="en-US" sz="2400" b="1" dirty="0"/>
              <a:t>Simpson’s paradox</a:t>
            </a:r>
            <a:r>
              <a:rPr lang="en-US" sz="2400" dirty="0"/>
              <a:t>.</a:t>
            </a:r>
          </a:p>
        </p:txBody>
      </p:sp>
    </p:spTree>
    <p:extLst>
      <p:ext uri="{BB962C8B-B14F-4D97-AF65-F5344CB8AC3E}">
        <p14:creationId xmlns:p14="http://schemas.microsoft.com/office/powerpoint/2010/main" val="2014062081"/>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Statistics in Summary 2</a:t>
            </a:r>
            <a:br>
              <a:rPr lang="en-US" sz="3600" b="1" dirty="0">
                <a:solidFill>
                  <a:schemeClr val="accent1"/>
                </a:solidFill>
              </a:rPr>
            </a:br>
            <a:endParaRPr lang="en-US" sz="3600" dirty="0"/>
          </a:p>
        </p:txBody>
      </p:sp>
      <p:sp>
        <p:nvSpPr>
          <p:cNvPr id="7" name="Rectangle 6"/>
          <p:cNvSpPr>
            <a:spLocks noChangeArrowheads="1"/>
          </p:cNvSpPr>
          <p:nvPr/>
        </p:nvSpPr>
        <p:spPr bwMode="auto">
          <a:xfrm>
            <a:off x="304800" y="1463040"/>
            <a:ext cx="8759952" cy="2677656"/>
          </a:xfrm>
          <a:prstGeom prst="rect">
            <a:avLst/>
          </a:prstGeom>
          <a:noFill/>
          <a:ln w="9525">
            <a:noFill/>
            <a:miter lim="800000"/>
            <a:headEnd/>
            <a:tailEnd/>
          </a:ln>
        </p:spPr>
        <p:txBody>
          <a:bodyPr wrap="square">
            <a:spAutoFit/>
          </a:bodyPr>
          <a:lstStyle/>
          <a:p>
            <a:pPr marL="463550" indent="-463550"/>
            <a:r>
              <a:rPr lang="en-US" sz="2400" dirty="0"/>
              <a:t>● 	The </a:t>
            </a:r>
            <a:r>
              <a:rPr lang="en-US" sz="2400" b="1" dirty="0"/>
              <a:t>chi-square test </a:t>
            </a:r>
            <a:r>
              <a:rPr lang="en-US" sz="2400" dirty="0"/>
              <a:t>tells us whether an observed association in a two-way table is statistically significant. The </a:t>
            </a:r>
            <a:r>
              <a:rPr lang="en-US" sz="2400" b="1" dirty="0"/>
              <a:t>chi-square statistic</a:t>
            </a:r>
            <a:r>
              <a:rPr lang="en-US" sz="2400" dirty="0"/>
              <a:t> compares the counts in the table with the counts we would expect if there were no association between the row and column variables. The sampling distribution is not Normal. It is a new distribution, the </a:t>
            </a:r>
            <a:r>
              <a:rPr lang="en-US" sz="2400" b="1" dirty="0"/>
              <a:t>chi-square distribution</a:t>
            </a:r>
            <a:r>
              <a:rPr lang="en-US" sz="2400" dirty="0"/>
              <a:t>.</a:t>
            </a:r>
          </a:p>
        </p:txBody>
      </p:sp>
    </p:spTree>
    <p:extLst>
      <p:ext uri="{BB962C8B-B14F-4D97-AF65-F5344CB8AC3E}">
        <p14:creationId xmlns:p14="http://schemas.microsoft.com/office/powerpoint/2010/main" val="16805372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65760"/>
            <a:ext cx="8229600" cy="1143000"/>
          </a:xfrm>
        </p:spPr>
        <p:txBody>
          <a:bodyPr/>
          <a:lstStyle/>
          <a:p>
            <a:r>
              <a:rPr lang="en-US" sz="3600" b="1" dirty="0">
                <a:solidFill>
                  <a:schemeClr val="accent1"/>
                </a:solidFill>
              </a:rPr>
              <a:t>Case Study: Two-Way Tables and the Chi-Square Test* 4</a:t>
            </a:r>
            <a:endParaRPr lang="en-US" sz="3600" dirty="0"/>
          </a:p>
        </p:txBody>
      </p:sp>
      <p:sp>
        <p:nvSpPr>
          <p:cNvPr id="8" name="Rectangle 7"/>
          <p:cNvSpPr>
            <a:spLocks noChangeArrowheads="1"/>
          </p:cNvSpPr>
          <p:nvPr/>
        </p:nvSpPr>
        <p:spPr bwMode="auto">
          <a:xfrm>
            <a:off x="304800" y="4297680"/>
            <a:ext cx="8759952" cy="1938992"/>
          </a:xfrm>
          <a:prstGeom prst="rect">
            <a:avLst/>
          </a:prstGeom>
          <a:noFill/>
          <a:ln w="9525">
            <a:noFill/>
            <a:miter lim="800000"/>
            <a:headEnd/>
            <a:tailEnd/>
          </a:ln>
        </p:spPr>
        <p:txBody>
          <a:bodyPr wrap="square">
            <a:spAutoFit/>
          </a:bodyPr>
          <a:lstStyle/>
          <a:p>
            <a:r>
              <a:rPr lang="en-US" sz="2400" dirty="0"/>
              <a:t>What does this table tell us about the rank of women on the faculty? </a:t>
            </a:r>
          </a:p>
          <a:p>
            <a:endParaRPr lang="en-US" sz="2400" dirty="0"/>
          </a:p>
          <a:p>
            <a:r>
              <a:rPr lang="en-US" sz="2400" dirty="0"/>
              <a:t>In this chapter, we will learn how to interpret such tables. By the end of the chapter, you will be able to interpret this table. </a:t>
            </a:r>
          </a:p>
        </p:txBody>
      </p:sp>
      <p:pic>
        <p:nvPicPr>
          <p:cNvPr id="2" name="Picture 1" descr="The two-way table categorizes Purdue's 1670 faculty members by both sex and academic rank. It has 4 columns and 5 rows. Column 2, 3 and 4 are labeled &quot;Female,&quot; &quot;Male,&quot; and &quot;Total,&quot; respectively. Row 2, 3, 4 and 5 are labeled &quot;Assistant professors,&quot; &quot;Associate professors,&quot; &quot;Professors,&quot; and &quot;Total,&quot; respectively. There is a total of 337 Assistant professors mentioned in row 2, with 160 Female, and 177 Male members. Similarly, a total of 565 Associate professors mentioned in row 3, with 191 Female, and 374 Male members. A total of 768 Professors mentioned in row 4, with 132 Female, and 636 Male members. The last row shows a total of 1670 faculty members of Purdue, in which 483 are Female members, and 1187 are Male members."/>
          <p:cNvPicPr>
            <a:picLocks noChangeAspect="1"/>
          </p:cNvPicPr>
          <p:nvPr/>
        </p:nvPicPr>
        <p:blipFill>
          <a:blip r:embed="rId3" cstate="print"/>
          <a:stretch>
            <a:fillRect/>
          </a:stretch>
        </p:blipFill>
        <p:spPr>
          <a:xfrm>
            <a:off x="1010412" y="1645920"/>
            <a:ext cx="7123176" cy="2560985"/>
          </a:xfrm>
          <a:prstGeom prst="rect">
            <a:avLst/>
          </a:prstGeom>
        </p:spPr>
      </p:pic>
    </p:spTree>
    <p:extLst>
      <p:ext uri="{BB962C8B-B14F-4D97-AF65-F5344CB8AC3E}">
        <p14:creationId xmlns:p14="http://schemas.microsoft.com/office/powerpoint/2010/main" val="377901020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65760"/>
            <a:ext cx="8229600" cy="1143000"/>
          </a:xfrm>
        </p:spPr>
        <p:txBody>
          <a:bodyPr/>
          <a:lstStyle/>
          <a:p>
            <a:r>
              <a:rPr lang="en-US" sz="3600" b="1" dirty="0">
                <a:solidFill>
                  <a:schemeClr val="accent1"/>
                </a:solidFill>
              </a:rPr>
              <a:t>Two-Way Tables 1</a:t>
            </a:r>
            <a:br>
              <a:rPr lang="en-US" sz="3600" b="1" dirty="0">
                <a:solidFill>
                  <a:schemeClr val="accent1"/>
                </a:solidFill>
              </a:rPr>
            </a:br>
            <a:endParaRPr lang="en-US" sz="3600" dirty="0"/>
          </a:p>
        </p:txBody>
      </p:sp>
      <p:sp>
        <p:nvSpPr>
          <p:cNvPr id="8" name="Rectangle 7"/>
          <p:cNvSpPr>
            <a:spLocks noChangeArrowheads="1"/>
          </p:cNvSpPr>
          <p:nvPr/>
        </p:nvSpPr>
        <p:spPr bwMode="auto">
          <a:xfrm>
            <a:off x="301752" y="1188720"/>
            <a:ext cx="8759952" cy="2677656"/>
          </a:xfrm>
          <a:prstGeom prst="rect">
            <a:avLst/>
          </a:prstGeom>
          <a:noFill/>
          <a:ln w="9525">
            <a:noFill/>
            <a:miter lim="800000"/>
            <a:headEnd/>
            <a:tailEnd/>
          </a:ln>
        </p:spPr>
        <p:txBody>
          <a:bodyPr wrap="square">
            <a:spAutoFit/>
          </a:bodyPr>
          <a:lstStyle/>
          <a:p>
            <a:r>
              <a:rPr lang="en-US" sz="2800" dirty="0"/>
              <a:t>One measurement of student success is the percent completing a bachelor’s degree within 6 years. </a:t>
            </a:r>
          </a:p>
          <a:p>
            <a:endParaRPr lang="en-US" sz="2800" dirty="0"/>
          </a:p>
          <a:p>
            <a:r>
              <a:rPr lang="en-US" sz="2800" dirty="0"/>
              <a:t>The following </a:t>
            </a:r>
            <a:r>
              <a:rPr lang="en-US" sz="2800" b="1" dirty="0"/>
              <a:t>two-way table</a:t>
            </a:r>
            <a:r>
              <a:rPr lang="en-US" sz="2800" dirty="0"/>
              <a:t> is representative of the percents of students completing a bachelor’s degree within 6 years by race/ethnicity:</a:t>
            </a:r>
          </a:p>
        </p:txBody>
      </p:sp>
      <p:graphicFrame>
        <p:nvGraphicFramePr>
          <p:cNvPr id="2" name="Table 1"/>
          <p:cNvGraphicFramePr>
            <a:graphicFrameLocks noGrp="1"/>
          </p:cNvGraphicFramePr>
          <p:nvPr>
            <p:extLst>
              <p:ext uri="{D42A27DB-BD31-4B8C-83A1-F6EECF244321}">
                <p14:modId xmlns:p14="http://schemas.microsoft.com/office/powerpoint/2010/main" val="2372944251"/>
              </p:ext>
            </p:extLst>
          </p:nvPr>
        </p:nvGraphicFramePr>
        <p:xfrm>
          <a:off x="924560" y="3866376"/>
          <a:ext cx="7762240" cy="2570480"/>
        </p:xfrm>
        <a:graphic>
          <a:graphicData uri="http://schemas.openxmlformats.org/drawingml/2006/table">
            <a:tbl>
              <a:tblPr firstRow="1" bandRow="1">
                <a:tableStyleId>{5C22544A-7EE6-4342-B048-85BDC9FD1C3A}</a:tableStyleId>
              </a:tblPr>
              <a:tblGrid>
                <a:gridCol w="1192530"/>
                <a:gridCol w="836930"/>
                <a:gridCol w="762000"/>
                <a:gridCol w="1103630"/>
                <a:gridCol w="762000"/>
                <a:gridCol w="1464310"/>
                <a:gridCol w="772160"/>
                <a:gridCol w="868680"/>
              </a:tblGrid>
              <a:tr h="370840">
                <a:tc>
                  <a:txBody>
                    <a:bodyPr/>
                    <a:lstStyle/>
                    <a:p>
                      <a:r>
                        <a:rPr lang="en-US" dirty="0" smtClean="0"/>
                        <a:t>Race/</a:t>
                      </a:r>
                    </a:p>
                    <a:p>
                      <a:r>
                        <a:rPr lang="en-US" dirty="0" smtClean="0"/>
                        <a:t>ethnicity</a:t>
                      </a:r>
                      <a:endParaRPr lang="en-US" dirty="0"/>
                    </a:p>
                  </a:txBody>
                  <a:tcPr anchor="b"/>
                </a:tc>
                <a:tc>
                  <a:txBody>
                    <a:bodyPr/>
                    <a:lstStyle/>
                    <a:p>
                      <a:r>
                        <a:rPr lang="en-US" dirty="0" smtClean="0"/>
                        <a:t>White</a:t>
                      </a:r>
                      <a:endParaRPr lang="en-US" dirty="0"/>
                    </a:p>
                  </a:txBody>
                  <a:tcPr anchor="b"/>
                </a:tc>
                <a:tc>
                  <a:txBody>
                    <a:bodyPr/>
                    <a:lstStyle/>
                    <a:p>
                      <a:r>
                        <a:rPr lang="en-US" dirty="0" smtClean="0"/>
                        <a:t>Black</a:t>
                      </a:r>
                      <a:endParaRPr lang="en-US" dirty="0"/>
                    </a:p>
                  </a:txBody>
                  <a:tcPr anchor="b"/>
                </a:tc>
                <a:tc>
                  <a:txBody>
                    <a:bodyPr/>
                    <a:lstStyle/>
                    <a:p>
                      <a:r>
                        <a:rPr lang="en-US" dirty="0" smtClean="0"/>
                        <a:t>Hispanic</a:t>
                      </a:r>
                      <a:endParaRPr lang="en-US" dirty="0"/>
                    </a:p>
                  </a:txBody>
                  <a:tcPr anchor="b"/>
                </a:tc>
                <a:tc>
                  <a:txBody>
                    <a:bodyPr/>
                    <a:lstStyle/>
                    <a:p>
                      <a:r>
                        <a:rPr lang="en-US" dirty="0" smtClean="0"/>
                        <a:t>Asian</a:t>
                      </a:r>
                      <a:endParaRPr lang="en-US" dirty="0"/>
                    </a:p>
                  </a:txBody>
                  <a:tcPr anchor="b"/>
                </a:tc>
                <a:tc>
                  <a:txBody>
                    <a:bodyPr/>
                    <a:lstStyle/>
                    <a:p>
                      <a:r>
                        <a:rPr lang="en-US" dirty="0" smtClean="0"/>
                        <a:t>American</a:t>
                      </a:r>
                      <a:r>
                        <a:rPr lang="en-US" baseline="0" dirty="0" smtClean="0"/>
                        <a:t> Indian/</a:t>
                      </a:r>
                    </a:p>
                    <a:p>
                      <a:r>
                        <a:rPr lang="en-US" baseline="0" dirty="0" smtClean="0"/>
                        <a:t>Alaska Native</a:t>
                      </a:r>
                      <a:endParaRPr lang="en-US" dirty="0"/>
                    </a:p>
                  </a:txBody>
                  <a:tcPr anchor="b"/>
                </a:tc>
                <a:tc>
                  <a:txBody>
                    <a:bodyPr/>
                    <a:lstStyle/>
                    <a:p>
                      <a:r>
                        <a:rPr lang="en-US" dirty="0" smtClean="0"/>
                        <a:t>Two or more races</a:t>
                      </a:r>
                      <a:endParaRPr lang="en-US" dirty="0"/>
                    </a:p>
                  </a:txBody>
                  <a:tcPr anchor="b"/>
                </a:tc>
                <a:tc>
                  <a:txBody>
                    <a:bodyPr/>
                    <a:lstStyle/>
                    <a:p>
                      <a:r>
                        <a:rPr lang="en-US" dirty="0" smtClean="0"/>
                        <a:t>Total</a:t>
                      </a:r>
                      <a:endParaRPr lang="en-US" dirty="0"/>
                    </a:p>
                  </a:txBody>
                  <a:tcPr anchor="b"/>
                </a:tc>
              </a:tr>
              <a:tr h="370840">
                <a:tc>
                  <a:txBody>
                    <a:bodyPr/>
                    <a:lstStyle/>
                    <a:p>
                      <a:r>
                        <a:rPr lang="en-US" dirty="0" smtClean="0"/>
                        <a:t>Graduated</a:t>
                      </a:r>
                      <a:endParaRPr lang="en-US" dirty="0"/>
                    </a:p>
                  </a:txBody>
                  <a:tcPr/>
                </a:tc>
                <a:tc>
                  <a:txBody>
                    <a:bodyPr/>
                    <a:lstStyle/>
                    <a:p>
                      <a:r>
                        <a:rPr lang="en-US" dirty="0" smtClean="0"/>
                        <a:t>6963</a:t>
                      </a:r>
                      <a:endParaRPr lang="en-US" dirty="0"/>
                    </a:p>
                  </a:txBody>
                  <a:tcPr/>
                </a:tc>
                <a:tc>
                  <a:txBody>
                    <a:bodyPr/>
                    <a:lstStyle/>
                    <a:p>
                      <a:r>
                        <a:rPr lang="en-US" dirty="0" smtClean="0"/>
                        <a:t>1063</a:t>
                      </a:r>
                      <a:endParaRPr lang="en-US" dirty="0"/>
                    </a:p>
                  </a:txBody>
                  <a:tcPr/>
                </a:tc>
                <a:tc>
                  <a:txBody>
                    <a:bodyPr/>
                    <a:lstStyle/>
                    <a:p>
                      <a:r>
                        <a:rPr lang="en-US" dirty="0" smtClean="0"/>
                        <a:t>1388</a:t>
                      </a:r>
                      <a:endParaRPr lang="en-US" dirty="0"/>
                    </a:p>
                  </a:txBody>
                  <a:tcPr/>
                </a:tc>
                <a:tc>
                  <a:txBody>
                    <a:bodyPr/>
                    <a:lstStyle/>
                    <a:p>
                      <a:r>
                        <a:rPr lang="en-US" dirty="0" smtClean="0"/>
                        <a:t>792</a:t>
                      </a:r>
                      <a:endParaRPr lang="en-US" dirty="0"/>
                    </a:p>
                  </a:txBody>
                  <a:tcPr/>
                </a:tc>
                <a:tc>
                  <a:txBody>
                    <a:bodyPr/>
                    <a:lstStyle/>
                    <a:p>
                      <a:r>
                        <a:rPr lang="en-US" dirty="0" smtClean="0"/>
                        <a:t>69</a:t>
                      </a:r>
                      <a:endParaRPr lang="en-US" dirty="0"/>
                    </a:p>
                  </a:txBody>
                  <a:tcPr/>
                </a:tc>
                <a:tc>
                  <a:txBody>
                    <a:bodyPr/>
                    <a:lstStyle/>
                    <a:p>
                      <a:r>
                        <a:rPr lang="en-US" dirty="0" smtClean="0"/>
                        <a:t>175</a:t>
                      </a:r>
                      <a:endParaRPr lang="en-US" dirty="0"/>
                    </a:p>
                  </a:txBody>
                  <a:tcPr/>
                </a:tc>
                <a:tc>
                  <a:txBody>
                    <a:bodyPr/>
                    <a:lstStyle/>
                    <a:p>
                      <a:r>
                        <a:rPr lang="en-US" dirty="0" smtClean="0"/>
                        <a:t>10,450</a:t>
                      </a:r>
                      <a:endParaRPr lang="en-US" dirty="0"/>
                    </a:p>
                  </a:txBody>
                  <a:tcPr/>
                </a:tc>
              </a:tr>
              <a:tr h="370840">
                <a:tc>
                  <a:txBody>
                    <a:bodyPr/>
                    <a:lstStyle/>
                    <a:p>
                      <a:r>
                        <a:rPr lang="en-US" dirty="0" smtClean="0"/>
                        <a:t>Did not graduate</a:t>
                      </a:r>
                      <a:endParaRPr lang="en-US" dirty="0"/>
                    </a:p>
                  </a:txBody>
                  <a:tcPr/>
                </a:tc>
                <a:tc>
                  <a:txBody>
                    <a:bodyPr/>
                    <a:lstStyle/>
                    <a:p>
                      <a:r>
                        <a:rPr lang="en-US" dirty="0" smtClean="0"/>
                        <a:t>3933</a:t>
                      </a:r>
                      <a:endParaRPr lang="en-US" dirty="0"/>
                    </a:p>
                  </a:txBody>
                  <a:tcPr/>
                </a:tc>
                <a:tc>
                  <a:txBody>
                    <a:bodyPr/>
                    <a:lstStyle/>
                    <a:p>
                      <a:r>
                        <a:rPr lang="en-US" dirty="0" smtClean="0"/>
                        <a:t>1614</a:t>
                      </a:r>
                      <a:endParaRPr lang="en-US" dirty="0"/>
                    </a:p>
                  </a:txBody>
                  <a:tcPr/>
                </a:tc>
                <a:tc>
                  <a:txBody>
                    <a:bodyPr/>
                    <a:lstStyle/>
                    <a:p>
                      <a:r>
                        <a:rPr lang="en-US" dirty="0" smtClean="0"/>
                        <a:t>1163</a:t>
                      </a:r>
                      <a:endParaRPr lang="en-US" dirty="0"/>
                    </a:p>
                  </a:txBody>
                  <a:tcPr/>
                </a:tc>
                <a:tc>
                  <a:txBody>
                    <a:bodyPr/>
                    <a:lstStyle/>
                    <a:p>
                      <a:r>
                        <a:rPr lang="en-US" dirty="0" smtClean="0"/>
                        <a:t>295</a:t>
                      </a:r>
                      <a:endParaRPr lang="en-US" dirty="0"/>
                    </a:p>
                  </a:txBody>
                  <a:tcPr/>
                </a:tc>
                <a:tc>
                  <a:txBody>
                    <a:bodyPr/>
                    <a:lstStyle/>
                    <a:p>
                      <a:r>
                        <a:rPr lang="en-US" dirty="0" smtClean="0"/>
                        <a:t>110</a:t>
                      </a:r>
                      <a:endParaRPr lang="en-US" dirty="0"/>
                    </a:p>
                  </a:txBody>
                  <a:tcPr/>
                </a:tc>
                <a:tc>
                  <a:txBody>
                    <a:bodyPr/>
                    <a:lstStyle/>
                    <a:p>
                      <a:r>
                        <a:rPr lang="en-US" dirty="0" smtClean="0"/>
                        <a:t>119</a:t>
                      </a:r>
                      <a:endParaRPr lang="en-US" dirty="0"/>
                    </a:p>
                  </a:txBody>
                  <a:tcPr/>
                </a:tc>
                <a:tc>
                  <a:txBody>
                    <a:bodyPr/>
                    <a:lstStyle/>
                    <a:p>
                      <a:r>
                        <a:rPr lang="en-US" dirty="0" smtClean="0"/>
                        <a:t>7234</a:t>
                      </a:r>
                      <a:endParaRPr lang="en-US" dirty="0"/>
                    </a:p>
                  </a:txBody>
                  <a:tcPr/>
                </a:tc>
              </a:tr>
              <a:tr h="370840">
                <a:tc>
                  <a:txBody>
                    <a:bodyPr/>
                    <a:lstStyle/>
                    <a:p>
                      <a:r>
                        <a:rPr lang="en-US" dirty="0" smtClean="0"/>
                        <a:t>Total</a:t>
                      </a:r>
                      <a:endParaRPr lang="en-US" dirty="0"/>
                    </a:p>
                  </a:txBody>
                  <a:tcPr/>
                </a:tc>
                <a:tc>
                  <a:txBody>
                    <a:bodyPr/>
                    <a:lstStyle/>
                    <a:p>
                      <a:r>
                        <a:rPr lang="en-US" dirty="0" smtClean="0"/>
                        <a:t>10,896</a:t>
                      </a:r>
                      <a:endParaRPr lang="en-US" dirty="0"/>
                    </a:p>
                  </a:txBody>
                  <a:tcPr/>
                </a:tc>
                <a:tc>
                  <a:txBody>
                    <a:bodyPr/>
                    <a:lstStyle/>
                    <a:p>
                      <a:r>
                        <a:rPr lang="en-US" dirty="0" smtClean="0"/>
                        <a:t>2667</a:t>
                      </a:r>
                      <a:endParaRPr lang="en-US" dirty="0"/>
                    </a:p>
                  </a:txBody>
                  <a:tcPr/>
                </a:tc>
                <a:tc>
                  <a:txBody>
                    <a:bodyPr/>
                    <a:lstStyle/>
                    <a:p>
                      <a:r>
                        <a:rPr lang="en-US" dirty="0" smtClean="0"/>
                        <a:t>2551</a:t>
                      </a:r>
                      <a:endParaRPr lang="en-US" dirty="0"/>
                    </a:p>
                  </a:txBody>
                  <a:tcPr/>
                </a:tc>
                <a:tc>
                  <a:txBody>
                    <a:bodyPr/>
                    <a:lstStyle/>
                    <a:p>
                      <a:r>
                        <a:rPr lang="en-US" dirty="0" smtClean="0"/>
                        <a:t>1087</a:t>
                      </a:r>
                      <a:endParaRPr lang="en-US" dirty="0"/>
                    </a:p>
                  </a:txBody>
                  <a:tcPr/>
                </a:tc>
                <a:tc>
                  <a:txBody>
                    <a:bodyPr/>
                    <a:lstStyle/>
                    <a:p>
                      <a:r>
                        <a:rPr lang="en-US" dirty="0" smtClean="0"/>
                        <a:t>179</a:t>
                      </a:r>
                      <a:endParaRPr lang="en-US" dirty="0"/>
                    </a:p>
                  </a:txBody>
                  <a:tcPr/>
                </a:tc>
                <a:tc>
                  <a:txBody>
                    <a:bodyPr/>
                    <a:lstStyle/>
                    <a:p>
                      <a:r>
                        <a:rPr lang="en-US" dirty="0" smtClean="0"/>
                        <a:t>294</a:t>
                      </a:r>
                      <a:endParaRPr lang="en-US" dirty="0"/>
                    </a:p>
                  </a:txBody>
                  <a:tcPr/>
                </a:tc>
                <a:tc>
                  <a:txBody>
                    <a:bodyPr/>
                    <a:lstStyle/>
                    <a:p>
                      <a:r>
                        <a:rPr lang="en-US" dirty="0" smtClean="0"/>
                        <a:t>17,684</a:t>
                      </a:r>
                      <a:endParaRPr lang="en-US" dirty="0"/>
                    </a:p>
                  </a:txBody>
                  <a:tcPr/>
                </a:tc>
              </a:tr>
            </a:tbl>
          </a:graphicData>
        </a:graphic>
      </p:graphicFrame>
    </p:spTree>
    <p:extLst>
      <p:ext uri="{BB962C8B-B14F-4D97-AF65-F5344CB8AC3E}">
        <p14:creationId xmlns:p14="http://schemas.microsoft.com/office/powerpoint/2010/main" val="402401744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65760"/>
            <a:ext cx="8229600" cy="1143000"/>
          </a:xfrm>
        </p:spPr>
        <p:txBody>
          <a:bodyPr/>
          <a:lstStyle/>
          <a:p>
            <a:r>
              <a:rPr lang="en-US" sz="3600" b="1" dirty="0">
                <a:solidFill>
                  <a:schemeClr val="accent1"/>
                </a:solidFill>
              </a:rPr>
              <a:t>Two-Way Tables 2</a:t>
            </a:r>
            <a:br>
              <a:rPr lang="en-US" sz="3600" b="1" dirty="0">
                <a:solidFill>
                  <a:schemeClr val="accent1"/>
                </a:solidFill>
              </a:rPr>
            </a:br>
            <a:endParaRPr lang="en-US" sz="3600" dirty="0"/>
          </a:p>
        </p:txBody>
      </p:sp>
      <p:sp>
        <p:nvSpPr>
          <p:cNvPr id="8" name="Rectangle 7"/>
          <p:cNvSpPr>
            <a:spLocks noChangeArrowheads="1"/>
          </p:cNvSpPr>
          <p:nvPr/>
        </p:nvSpPr>
        <p:spPr bwMode="auto">
          <a:xfrm>
            <a:off x="301752" y="1188720"/>
            <a:ext cx="8759952" cy="2677656"/>
          </a:xfrm>
          <a:prstGeom prst="rect">
            <a:avLst/>
          </a:prstGeom>
          <a:noFill/>
          <a:ln w="9525">
            <a:noFill/>
            <a:miter lim="800000"/>
            <a:headEnd/>
            <a:tailEnd/>
          </a:ln>
        </p:spPr>
        <p:txBody>
          <a:bodyPr wrap="square">
            <a:spAutoFit/>
          </a:bodyPr>
          <a:lstStyle/>
          <a:p>
            <a:r>
              <a:rPr lang="en-US" sz="2800" dirty="0"/>
              <a:t>Graduation status (completing a bachelor’s degree within 6 years or not) and race of students are both </a:t>
            </a:r>
            <a:r>
              <a:rPr lang="en-US" sz="2800" i="1" dirty="0"/>
              <a:t>categorical variables</a:t>
            </a:r>
            <a:r>
              <a:rPr lang="en-US" sz="2800" dirty="0"/>
              <a:t>. </a:t>
            </a:r>
          </a:p>
          <a:p>
            <a:endParaRPr lang="en-US" sz="2800" dirty="0"/>
          </a:p>
          <a:p>
            <a:r>
              <a:rPr lang="en-US" sz="2800" dirty="0"/>
              <a:t>Use a two-way table to display the relationship between two categorical variables. </a:t>
            </a:r>
          </a:p>
        </p:txBody>
      </p:sp>
      <p:graphicFrame>
        <p:nvGraphicFramePr>
          <p:cNvPr id="5" name="Table 4"/>
          <p:cNvGraphicFramePr>
            <a:graphicFrameLocks noGrp="1"/>
          </p:cNvGraphicFramePr>
          <p:nvPr>
            <p:extLst>
              <p:ext uri="{D42A27DB-BD31-4B8C-83A1-F6EECF244321}">
                <p14:modId xmlns:p14="http://schemas.microsoft.com/office/powerpoint/2010/main" val="102010118"/>
              </p:ext>
            </p:extLst>
          </p:nvPr>
        </p:nvGraphicFramePr>
        <p:xfrm>
          <a:off x="922631" y="3866376"/>
          <a:ext cx="7762240" cy="2570480"/>
        </p:xfrm>
        <a:graphic>
          <a:graphicData uri="http://schemas.openxmlformats.org/drawingml/2006/table">
            <a:tbl>
              <a:tblPr firstRow="1" bandRow="1">
                <a:tableStyleId>{5C22544A-7EE6-4342-B048-85BDC9FD1C3A}</a:tableStyleId>
              </a:tblPr>
              <a:tblGrid>
                <a:gridCol w="1192530"/>
                <a:gridCol w="836930"/>
                <a:gridCol w="762000"/>
                <a:gridCol w="1103630"/>
                <a:gridCol w="762000"/>
                <a:gridCol w="1464310"/>
                <a:gridCol w="772160"/>
                <a:gridCol w="868680"/>
              </a:tblGrid>
              <a:tr h="370840">
                <a:tc>
                  <a:txBody>
                    <a:bodyPr/>
                    <a:lstStyle/>
                    <a:p>
                      <a:r>
                        <a:rPr lang="en-US" dirty="0" smtClean="0"/>
                        <a:t>Race/</a:t>
                      </a:r>
                    </a:p>
                    <a:p>
                      <a:r>
                        <a:rPr lang="en-US" dirty="0" smtClean="0"/>
                        <a:t>ethnicity</a:t>
                      </a:r>
                      <a:endParaRPr lang="en-US" dirty="0"/>
                    </a:p>
                  </a:txBody>
                  <a:tcPr anchor="b"/>
                </a:tc>
                <a:tc>
                  <a:txBody>
                    <a:bodyPr/>
                    <a:lstStyle/>
                    <a:p>
                      <a:r>
                        <a:rPr lang="en-US" dirty="0" smtClean="0"/>
                        <a:t>White</a:t>
                      </a:r>
                      <a:endParaRPr lang="en-US" dirty="0"/>
                    </a:p>
                  </a:txBody>
                  <a:tcPr anchor="b"/>
                </a:tc>
                <a:tc>
                  <a:txBody>
                    <a:bodyPr/>
                    <a:lstStyle/>
                    <a:p>
                      <a:r>
                        <a:rPr lang="en-US" dirty="0" smtClean="0"/>
                        <a:t>Black</a:t>
                      </a:r>
                      <a:endParaRPr lang="en-US" dirty="0"/>
                    </a:p>
                  </a:txBody>
                  <a:tcPr anchor="b"/>
                </a:tc>
                <a:tc>
                  <a:txBody>
                    <a:bodyPr/>
                    <a:lstStyle/>
                    <a:p>
                      <a:r>
                        <a:rPr lang="en-US" dirty="0" smtClean="0"/>
                        <a:t>Hispanic</a:t>
                      </a:r>
                      <a:endParaRPr lang="en-US" dirty="0"/>
                    </a:p>
                  </a:txBody>
                  <a:tcPr anchor="b"/>
                </a:tc>
                <a:tc>
                  <a:txBody>
                    <a:bodyPr/>
                    <a:lstStyle/>
                    <a:p>
                      <a:r>
                        <a:rPr lang="en-US" dirty="0" smtClean="0"/>
                        <a:t>Asian</a:t>
                      </a:r>
                      <a:endParaRPr lang="en-US" dirty="0"/>
                    </a:p>
                  </a:txBody>
                  <a:tcPr anchor="b"/>
                </a:tc>
                <a:tc>
                  <a:txBody>
                    <a:bodyPr/>
                    <a:lstStyle/>
                    <a:p>
                      <a:r>
                        <a:rPr lang="en-US" dirty="0" smtClean="0"/>
                        <a:t>American</a:t>
                      </a:r>
                      <a:r>
                        <a:rPr lang="en-US" baseline="0" dirty="0" smtClean="0"/>
                        <a:t> Indian/</a:t>
                      </a:r>
                    </a:p>
                    <a:p>
                      <a:r>
                        <a:rPr lang="en-US" baseline="0" dirty="0" smtClean="0"/>
                        <a:t>Alaska Native</a:t>
                      </a:r>
                      <a:endParaRPr lang="en-US" dirty="0"/>
                    </a:p>
                  </a:txBody>
                  <a:tcPr anchor="b"/>
                </a:tc>
                <a:tc>
                  <a:txBody>
                    <a:bodyPr/>
                    <a:lstStyle/>
                    <a:p>
                      <a:r>
                        <a:rPr lang="en-US" dirty="0" smtClean="0"/>
                        <a:t>Two or more races</a:t>
                      </a:r>
                      <a:endParaRPr lang="en-US" dirty="0"/>
                    </a:p>
                  </a:txBody>
                  <a:tcPr anchor="b"/>
                </a:tc>
                <a:tc>
                  <a:txBody>
                    <a:bodyPr/>
                    <a:lstStyle/>
                    <a:p>
                      <a:r>
                        <a:rPr lang="en-US" dirty="0" smtClean="0"/>
                        <a:t>Total</a:t>
                      </a:r>
                      <a:endParaRPr lang="en-US" dirty="0"/>
                    </a:p>
                  </a:txBody>
                  <a:tcPr anchor="b"/>
                </a:tc>
              </a:tr>
              <a:tr h="370840">
                <a:tc>
                  <a:txBody>
                    <a:bodyPr/>
                    <a:lstStyle/>
                    <a:p>
                      <a:r>
                        <a:rPr lang="en-US" dirty="0" smtClean="0"/>
                        <a:t>Graduated</a:t>
                      </a:r>
                      <a:endParaRPr lang="en-US" dirty="0"/>
                    </a:p>
                  </a:txBody>
                  <a:tcPr/>
                </a:tc>
                <a:tc>
                  <a:txBody>
                    <a:bodyPr/>
                    <a:lstStyle/>
                    <a:p>
                      <a:r>
                        <a:rPr lang="en-US" dirty="0" smtClean="0"/>
                        <a:t>6963</a:t>
                      </a:r>
                      <a:endParaRPr lang="en-US" dirty="0"/>
                    </a:p>
                  </a:txBody>
                  <a:tcPr/>
                </a:tc>
                <a:tc>
                  <a:txBody>
                    <a:bodyPr/>
                    <a:lstStyle/>
                    <a:p>
                      <a:r>
                        <a:rPr lang="en-US" dirty="0" smtClean="0"/>
                        <a:t>1063</a:t>
                      </a:r>
                      <a:endParaRPr lang="en-US" dirty="0"/>
                    </a:p>
                  </a:txBody>
                  <a:tcPr/>
                </a:tc>
                <a:tc>
                  <a:txBody>
                    <a:bodyPr/>
                    <a:lstStyle/>
                    <a:p>
                      <a:r>
                        <a:rPr lang="en-US" dirty="0" smtClean="0"/>
                        <a:t>1388</a:t>
                      </a:r>
                      <a:endParaRPr lang="en-US" dirty="0"/>
                    </a:p>
                  </a:txBody>
                  <a:tcPr/>
                </a:tc>
                <a:tc>
                  <a:txBody>
                    <a:bodyPr/>
                    <a:lstStyle/>
                    <a:p>
                      <a:r>
                        <a:rPr lang="en-US" dirty="0" smtClean="0"/>
                        <a:t>792</a:t>
                      </a:r>
                      <a:endParaRPr lang="en-US" dirty="0"/>
                    </a:p>
                  </a:txBody>
                  <a:tcPr/>
                </a:tc>
                <a:tc>
                  <a:txBody>
                    <a:bodyPr/>
                    <a:lstStyle/>
                    <a:p>
                      <a:r>
                        <a:rPr lang="en-US" dirty="0" smtClean="0"/>
                        <a:t>69</a:t>
                      </a:r>
                      <a:endParaRPr lang="en-US" dirty="0"/>
                    </a:p>
                  </a:txBody>
                  <a:tcPr/>
                </a:tc>
                <a:tc>
                  <a:txBody>
                    <a:bodyPr/>
                    <a:lstStyle/>
                    <a:p>
                      <a:r>
                        <a:rPr lang="en-US" dirty="0" smtClean="0"/>
                        <a:t>175</a:t>
                      </a:r>
                      <a:endParaRPr lang="en-US" dirty="0"/>
                    </a:p>
                  </a:txBody>
                  <a:tcPr/>
                </a:tc>
                <a:tc>
                  <a:txBody>
                    <a:bodyPr/>
                    <a:lstStyle/>
                    <a:p>
                      <a:r>
                        <a:rPr lang="en-US" dirty="0" smtClean="0"/>
                        <a:t>10,450</a:t>
                      </a:r>
                      <a:endParaRPr lang="en-US" dirty="0"/>
                    </a:p>
                  </a:txBody>
                  <a:tcPr/>
                </a:tc>
              </a:tr>
              <a:tr h="370840">
                <a:tc>
                  <a:txBody>
                    <a:bodyPr/>
                    <a:lstStyle/>
                    <a:p>
                      <a:r>
                        <a:rPr lang="en-US" dirty="0" smtClean="0"/>
                        <a:t>Did not graduate</a:t>
                      </a:r>
                      <a:endParaRPr lang="en-US" dirty="0"/>
                    </a:p>
                  </a:txBody>
                  <a:tcPr/>
                </a:tc>
                <a:tc>
                  <a:txBody>
                    <a:bodyPr/>
                    <a:lstStyle/>
                    <a:p>
                      <a:r>
                        <a:rPr lang="en-US" dirty="0" smtClean="0"/>
                        <a:t>3933</a:t>
                      </a:r>
                      <a:endParaRPr lang="en-US" dirty="0"/>
                    </a:p>
                  </a:txBody>
                  <a:tcPr/>
                </a:tc>
                <a:tc>
                  <a:txBody>
                    <a:bodyPr/>
                    <a:lstStyle/>
                    <a:p>
                      <a:r>
                        <a:rPr lang="en-US" dirty="0" smtClean="0"/>
                        <a:t>1614</a:t>
                      </a:r>
                      <a:endParaRPr lang="en-US" dirty="0"/>
                    </a:p>
                  </a:txBody>
                  <a:tcPr/>
                </a:tc>
                <a:tc>
                  <a:txBody>
                    <a:bodyPr/>
                    <a:lstStyle/>
                    <a:p>
                      <a:r>
                        <a:rPr lang="en-US" dirty="0" smtClean="0"/>
                        <a:t>1163</a:t>
                      </a:r>
                      <a:endParaRPr lang="en-US" dirty="0"/>
                    </a:p>
                  </a:txBody>
                  <a:tcPr/>
                </a:tc>
                <a:tc>
                  <a:txBody>
                    <a:bodyPr/>
                    <a:lstStyle/>
                    <a:p>
                      <a:r>
                        <a:rPr lang="en-US" dirty="0" smtClean="0"/>
                        <a:t>295</a:t>
                      </a:r>
                      <a:endParaRPr lang="en-US" dirty="0"/>
                    </a:p>
                  </a:txBody>
                  <a:tcPr/>
                </a:tc>
                <a:tc>
                  <a:txBody>
                    <a:bodyPr/>
                    <a:lstStyle/>
                    <a:p>
                      <a:r>
                        <a:rPr lang="en-US" dirty="0" smtClean="0"/>
                        <a:t>110</a:t>
                      </a:r>
                      <a:endParaRPr lang="en-US" dirty="0"/>
                    </a:p>
                  </a:txBody>
                  <a:tcPr/>
                </a:tc>
                <a:tc>
                  <a:txBody>
                    <a:bodyPr/>
                    <a:lstStyle/>
                    <a:p>
                      <a:r>
                        <a:rPr lang="en-US" dirty="0" smtClean="0"/>
                        <a:t>119</a:t>
                      </a:r>
                      <a:endParaRPr lang="en-US" dirty="0"/>
                    </a:p>
                  </a:txBody>
                  <a:tcPr/>
                </a:tc>
                <a:tc>
                  <a:txBody>
                    <a:bodyPr/>
                    <a:lstStyle/>
                    <a:p>
                      <a:r>
                        <a:rPr lang="en-US" dirty="0" smtClean="0"/>
                        <a:t>7234</a:t>
                      </a:r>
                      <a:endParaRPr lang="en-US" dirty="0"/>
                    </a:p>
                  </a:txBody>
                  <a:tcPr/>
                </a:tc>
              </a:tr>
              <a:tr h="370840">
                <a:tc>
                  <a:txBody>
                    <a:bodyPr/>
                    <a:lstStyle/>
                    <a:p>
                      <a:r>
                        <a:rPr lang="en-US" dirty="0" smtClean="0"/>
                        <a:t>Total</a:t>
                      </a:r>
                      <a:endParaRPr lang="en-US" dirty="0"/>
                    </a:p>
                  </a:txBody>
                  <a:tcPr/>
                </a:tc>
                <a:tc>
                  <a:txBody>
                    <a:bodyPr/>
                    <a:lstStyle/>
                    <a:p>
                      <a:r>
                        <a:rPr lang="en-US" dirty="0" smtClean="0"/>
                        <a:t>10,896</a:t>
                      </a:r>
                      <a:endParaRPr lang="en-US" dirty="0"/>
                    </a:p>
                  </a:txBody>
                  <a:tcPr/>
                </a:tc>
                <a:tc>
                  <a:txBody>
                    <a:bodyPr/>
                    <a:lstStyle/>
                    <a:p>
                      <a:r>
                        <a:rPr lang="en-US" dirty="0" smtClean="0"/>
                        <a:t>2667</a:t>
                      </a:r>
                      <a:endParaRPr lang="en-US" dirty="0"/>
                    </a:p>
                  </a:txBody>
                  <a:tcPr/>
                </a:tc>
                <a:tc>
                  <a:txBody>
                    <a:bodyPr/>
                    <a:lstStyle/>
                    <a:p>
                      <a:r>
                        <a:rPr lang="en-US" dirty="0" smtClean="0"/>
                        <a:t>2551</a:t>
                      </a:r>
                      <a:endParaRPr lang="en-US" dirty="0"/>
                    </a:p>
                  </a:txBody>
                  <a:tcPr/>
                </a:tc>
                <a:tc>
                  <a:txBody>
                    <a:bodyPr/>
                    <a:lstStyle/>
                    <a:p>
                      <a:r>
                        <a:rPr lang="en-US" dirty="0" smtClean="0"/>
                        <a:t>1087</a:t>
                      </a:r>
                      <a:endParaRPr lang="en-US" dirty="0"/>
                    </a:p>
                  </a:txBody>
                  <a:tcPr/>
                </a:tc>
                <a:tc>
                  <a:txBody>
                    <a:bodyPr/>
                    <a:lstStyle/>
                    <a:p>
                      <a:r>
                        <a:rPr lang="en-US" dirty="0" smtClean="0"/>
                        <a:t>179</a:t>
                      </a:r>
                      <a:endParaRPr lang="en-US" dirty="0"/>
                    </a:p>
                  </a:txBody>
                  <a:tcPr/>
                </a:tc>
                <a:tc>
                  <a:txBody>
                    <a:bodyPr/>
                    <a:lstStyle/>
                    <a:p>
                      <a:r>
                        <a:rPr lang="en-US" dirty="0" smtClean="0"/>
                        <a:t>294</a:t>
                      </a:r>
                      <a:endParaRPr lang="en-US" dirty="0"/>
                    </a:p>
                  </a:txBody>
                  <a:tcPr/>
                </a:tc>
                <a:tc>
                  <a:txBody>
                    <a:bodyPr/>
                    <a:lstStyle/>
                    <a:p>
                      <a:r>
                        <a:rPr lang="en-US" dirty="0" smtClean="0"/>
                        <a:t>17,684</a:t>
                      </a:r>
                      <a:endParaRPr lang="en-US" dirty="0"/>
                    </a:p>
                  </a:txBody>
                  <a:tcPr/>
                </a:tc>
              </a:tr>
            </a:tbl>
          </a:graphicData>
        </a:graphic>
      </p:graphicFrame>
    </p:spTree>
    <p:extLst>
      <p:ext uri="{BB962C8B-B14F-4D97-AF65-F5344CB8AC3E}">
        <p14:creationId xmlns:p14="http://schemas.microsoft.com/office/powerpoint/2010/main" val="1463473482"/>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65760"/>
            <a:ext cx="8229600" cy="1143000"/>
          </a:xfrm>
        </p:spPr>
        <p:txBody>
          <a:bodyPr/>
          <a:lstStyle/>
          <a:p>
            <a:r>
              <a:rPr lang="en-US" sz="3600" b="1" dirty="0">
                <a:solidFill>
                  <a:schemeClr val="accent1"/>
                </a:solidFill>
              </a:rPr>
              <a:t>Two-Way Tables 3</a:t>
            </a:r>
            <a:br>
              <a:rPr lang="en-US" sz="3600" b="1" dirty="0">
                <a:solidFill>
                  <a:schemeClr val="accent1"/>
                </a:solidFill>
              </a:rPr>
            </a:br>
            <a:endParaRPr lang="en-US" sz="3600" dirty="0"/>
          </a:p>
        </p:txBody>
      </p:sp>
      <p:sp>
        <p:nvSpPr>
          <p:cNvPr id="8" name="Rectangle 7"/>
          <p:cNvSpPr>
            <a:spLocks noChangeArrowheads="1"/>
          </p:cNvSpPr>
          <p:nvPr/>
        </p:nvSpPr>
        <p:spPr bwMode="auto">
          <a:xfrm>
            <a:off x="301752" y="1188720"/>
            <a:ext cx="8759952" cy="2677656"/>
          </a:xfrm>
          <a:prstGeom prst="rect">
            <a:avLst/>
          </a:prstGeom>
          <a:noFill/>
          <a:ln w="9525">
            <a:noFill/>
            <a:miter lim="800000"/>
            <a:headEnd/>
            <a:tailEnd/>
          </a:ln>
        </p:spPr>
        <p:txBody>
          <a:bodyPr wrap="square">
            <a:spAutoFit/>
          </a:bodyPr>
          <a:lstStyle/>
          <a:p>
            <a:r>
              <a:rPr lang="en-US" sz="2800" dirty="0"/>
              <a:t>Graduation status is the </a:t>
            </a:r>
            <a:r>
              <a:rPr lang="en-US" sz="2800" b="1" dirty="0"/>
              <a:t>row variable </a:t>
            </a:r>
            <a:r>
              <a:rPr lang="en-US" sz="2800" dirty="0"/>
              <a:t>because each row in the table describes one of the possible admission decisions for a student. </a:t>
            </a:r>
          </a:p>
          <a:p>
            <a:endParaRPr lang="en-US" sz="2800" dirty="0"/>
          </a:p>
          <a:p>
            <a:r>
              <a:rPr lang="en-US" sz="2800" dirty="0"/>
              <a:t>Race is the </a:t>
            </a:r>
            <a:r>
              <a:rPr lang="en-US" sz="2800" b="1" dirty="0"/>
              <a:t>column variable </a:t>
            </a:r>
            <a:r>
              <a:rPr lang="en-US" sz="2800" dirty="0"/>
              <a:t>because each column describes one of the racial/ethnic groups. </a:t>
            </a:r>
          </a:p>
        </p:txBody>
      </p:sp>
      <p:graphicFrame>
        <p:nvGraphicFramePr>
          <p:cNvPr id="5" name="Table 4"/>
          <p:cNvGraphicFramePr>
            <a:graphicFrameLocks noGrp="1"/>
          </p:cNvGraphicFramePr>
          <p:nvPr>
            <p:extLst>
              <p:ext uri="{D42A27DB-BD31-4B8C-83A1-F6EECF244321}">
                <p14:modId xmlns:p14="http://schemas.microsoft.com/office/powerpoint/2010/main" val="984936460"/>
              </p:ext>
            </p:extLst>
          </p:nvPr>
        </p:nvGraphicFramePr>
        <p:xfrm>
          <a:off x="922631" y="3866376"/>
          <a:ext cx="7762240" cy="2570480"/>
        </p:xfrm>
        <a:graphic>
          <a:graphicData uri="http://schemas.openxmlformats.org/drawingml/2006/table">
            <a:tbl>
              <a:tblPr firstRow="1" bandRow="1">
                <a:tableStyleId>{5C22544A-7EE6-4342-B048-85BDC9FD1C3A}</a:tableStyleId>
              </a:tblPr>
              <a:tblGrid>
                <a:gridCol w="1192530"/>
                <a:gridCol w="836930"/>
                <a:gridCol w="762000"/>
                <a:gridCol w="1103630"/>
                <a:gridCol w="762000"/>
                <a:gridCol w="1464310"/>
                <a:gridCol w="772160"/>
                <a:gridCol w="868680"/>
              </a:tblGrid>
              <a:tr h="370840">
                <a:tc>
                  <a:txBody>
                    <a:bodyPr/>
                    <a:lstStyle/>
                    <a:p>
                      <a:r>
                        <a:rPr lang="en-US" dirty="0" smtClean="0"/>
                        <a:t>Race/</a:t>
                      </a:r>
                    </a:p>
                    <a:p>
                      <a:r>
                        <a:rPr lang="en-US" dirty="0" smtClean="0"/>
                        <a:t>ethnicity</a:t>
                      </a:r>
                      <a:endParaRPr lang="en-US" dirty="0"/>
                    </a:p>
                  </a:txBody>
                  <a:tcPr anchor="b"/>
                </a:tc>
                <a:tc>
                  <a:txBody>
                    <a:bodyPr/>
                    <a:lstStyle/>
                    <a:p>
                      <a:r>
                        <a:rPr lang="en-US" dirty="0" smtClean="0"/>
                        <a:t>White</a:t>
                      </a:r>
                      <a:endParaRPr lang="en-US" dirty="0"/>
                    </a:p>
                  </a:txBody>
                  <a:tcPr anchor="b"/>
                </a:tc>
                <a:tc>
                  <a:txBody>
                    <a:bodyPr/>
                    <a:lstStyle/>
                    <a:p>
                      <a:r>
                        <a:rPr lang="en-US" dirty="0" smtClean="0"/>
                        <a:t>Black</a:t>
                      </a:r>
                      <a:endParaRPr lang="en-US" dirty="0"/>
                    </a:p>
                  </a:txBody>
                  <a:tcPr anchor="b"/>
                </a:tc>
                <a:tc>
                  <a:txBody>
                    <a:bodyPr/>
                    <a:lstStyle/>
                    <a:p>
                      <a:r>
                        <a:rPr lang="en-US" dirty="0" smtClean="0"/>
                        <a:t>Hispanic</a:t>
                      </a:r>
                      <a:endParaRPr lang="en-US" dirty="0"/>
                    </a:p>
                  </a:txBody>
                  <a:tcPr anchor="b"/>
                </a:tc>
                <a:tc>
                  <a:txBody>
                    <a:bodyPr/>
                    <a:lstStyle/>
                    <a:p>
                      <a:r>
                        <a:rPr lang="en-US" dirty="0" smtClean="0"/>
                        <a:t>Asian</a:t>
                      </a:r>
                      <a:endParaRPr lang="en-US" dirty="0"/>
                    </a:p>
                  </a:txBody>
                  <a:tcPr anchor="b"/>
                </a:tc>
                <a:tc>
                  <a:txBody>
                    <a:bodyPr/>
                    <a:lstStyle/>
                    <a:p>
                      <a:r>
                        <a:rPr lang="en-US" dirty="0" smtClean="0"/>
                        <a:t>American</a:t>
                      </a:r>
                      <a:r>
                        <a:rPr lang="en-US" baseline="0" dirty="0" smtClean="0"/>
                        <a:t> Indian/</a:t>
                      </a:r>
                    </a:p>
                    <a:p>
                      <a:r>
                        <a:rPr lang="en-US" baseline="0" dirty="0" smtClean="0"/>
                        <a:t>Alaska Native</a:t>
                      </a:r>
                      <a:endParaRPr lang="en-US" dirty="0"/>
                    </a:p>
                  </a:txBody>
                  <a:tcPr anchor="b"/>
                </a:tc>
                <a:tc>
                  <a:txBody>
                    <a:bodyPr/>
                    <a:lstStyle/>
                    <a:p>
                      <a:r>
                        <a:rPr lang="en-US" dirty="0" smtClean="0"/>
                        <a:t>Two or more races</a:t>
                      </a:r>
                      <a:endParaRPr lang="en-US" dirty="0"/>
                    </a:p>
                  </a:txBody>
                  <a:tcPr anchor="b"/>
                </a:tc>
                <a:tc>
                  <a:txBody>
                    <a:bodyPr/>
                    <a:lstStyle/>
                    <a:p>
                      <a:r>
                        <a:rPr lang="en-US" dirty="0" smtClean="0"/>
                        <a:t>Total</a:t>
                      </a:r>
                      <a:endParaRPr lang="en-US" dirty="0"/>
                    </a:p>
                  </a:txBody>
                  <a:tcPr anchor="b"/>
                </a:tc>
              </a:tr>
              <a:tr h="370840">
                <a:tc>
                  <a:txBody>
                    <a:bodyPr/>
                    <a:lstStyle/>
                    <a:p>
                      <a:r>
                        <a:rPr lang="en-US" dirty="0" smtClean="0"/>
                        <a:t>Graduated</a:t>
                      </a:r>
                      <a:endParaRPr lang="en-US" dirty="0"/>
                    </a:p>
                  </a:txBody>
                  <a:tcPr/>
                </a:tc>
                <a:tc>
                  <a:txBody>
                    <a:bodyPr/>
                    <a:lstStyle/>
                    <a:p>
                      <a:r>
                        <a:rPr lang="en-US" dirty="0" smtClean="0"/>
                        <a:t>6963</a:t>
                      </a:r>
                      <a:endParaRPr lang="en-US" dirty="0"/>
                    </a:p>
                  </a:txBody>
                  <a:tcPr/>
                </a:tc>
                <a:tc>
                  <a:txBody>
                    <a:bodyPr/>
                    <a:lstStyle/>
                    <a:p>
                      <a:r>
                        <a:rPr lang="en-US" dirty="0" smtClean="0"/>
                        <a:t>1063</a:t>
                      </a:r>
                      <a:endParaRPr lang="en-US" dirty="0"/>
                    </a:p>
                  </a:txBody>
                  <a:tcPr/>
                </a:tc>
                <a:tc>
                  <a:txBody>
                    <a:bodyPr/>
                    <a:lstStyle/>
                    <a:p>
                      <a:r>
                        <a:rPr lang="en-US" dirty="0" smtClean="0"/>
                        <a:t>1388</a:t>
                      </a:r>
                      <a:endParaRPr lang="en-US" dirty="0"/>
                    </a:p>
                  </a:txBody>
                  <a:tcPr/>
                </a:tc>
                <a:tc>
                  <a:txBody>
                    <a:bodyPr/>
                    <a:lstStyle/>
                    <a:p>
                      <a:r>
                        <a:rPr lang="en-US" dirty="0" smtClean="0"/>
                        <a:t>792</a:t>
                      </a:r>
                      <a:endParaRPr lang="en-US" dirty="0"/>
                    </a:p>
                  </a:txBody>
                  <a:tcPr/>
                </a:tc>
                <a:tc>
                  <a:txBody>
                    <a:bodyPr/>
                    <a:lstStyle/>
                    <a:p>
                      <a:r>
                        <a:rPr lang="en-US" dirty="0" smtClean="0"/>
                        <a:t>69</a:t>
                      </a:r>
                      <a:endParaRPr lang="en-US" dirty="0"/>
                    </a:p>
                  </a:txBody>
                  <a:tcPr/>
                </a:tc>
                <a:tc>
                  <a:txBody>
                    <a:bodyPr/>
                    <a:lstStyle/>
                    <a:p>
                      <a:r>
                        <a:rPr lang="en-US" dirty="0" smtClean="0"/>
                        <a:t>175</a:t>
                      </a:r>
                      <a:endParaRPr lang="en-US" dirty="0"/>
                    </a:p>
                  </a:txBody>
                  <a:tcPr/>
                </a:tc>
                <a:tc>
                  <a:txBody>
                    <a:bodyPr/>
                    <a:lstStyle/>
                    <a:p>
                      <a:r>
                        <a:rPr lang="en-US" dirty="0" smtClean="0"/>
                        <a:t>10,450</a:t>
                      </a:r>
                      <a:endParaRPr lang="en-US" dirty="0"/>
                    </a:p>
                  </a:txBody>
                  <a:tcPr/>
                </a:tc>
              </a:tr>
              <a:tr h="370840">
                <a:tc>
                  <a:txBody>
                    <a:bodyPr/>
                    <a:lstStyle/>
                    <a:p>
                      <a:r>
                        <a:rPr lang="en-US" dirty="0" smtClean="0"/>
                        <a:t>Did not graduate</a:t>
                      </a:r>
                      <a:endParaRPr lang="en-US" dirty="0"/>
                    </a:p>
                  </a:txBody>
                  <a:tcPr/>
                </a:tc>
                <a:tc>
                  <a:txBody>
                    <a:bodyPr/>
                    <a:lstStyle/>
                    <a:p>
                      <a:r>
                        <a:rPr lang="en-US" dirty="0" smtClean="0"/>
                        <a:t>3933</a:t>
                      </a:r>
                      <a:endParaRPr lang="en-US" dirty="0"/>
                    </a:p>
                  </a:txBody>
                  <a:tcPr/>
                </a:tc>
                <a:tc>
                  <a:txBody>
                    <a:bodyPr/>
                    <a:lstStyle/>
                    <a:p>
                      <a:r>
                        <a:rPr lang="en-US" dirty="0" smtClean="0"/>
                        <a:t>1614</a:t>
                      </a:r>
                      <a:endParaRPr lang="en-US" dirty="0"/>
                    </a:p>
                  </a:txBody>
                  <a:tcPr/>
                </a:tc>
                <a:tc>
                  <a:txBody>
                    <a:bodyPr/>
                    <a:lstStyle/>
                    <a:p>
                      <a:r>
                        <a:rPr lang="en-US" dirty="0" smtClean="0"/>
                        <a:t>1163</a:t>
                      </a:r>
                      <a:endParaRPr lang="en-US" dirty="0"/>
                    </a:p>
                  </a:txBody>
                  <a:tcPr/>
                </a:tc>
                <a:tc>
                  <a:txBody>
                    <a:bodyPr/>
                    <a:lstStyle/>
                    <a:p>
                      <a:r>
                        <a:rPr lang="en-US" dirty="0" smtClean="0"/>
                        <a:t>295</a:t>
                      </a:r>
                      <a:endParaRPr lang="en-US" dirty="0"/>
                    </a:p>
                  </a:txBody>
                  <a:tcPr/>
                </a:tc>
                <a:tc>
                  <a:txBody>
                    <a:bodyPr/>
                    <a:lstStyle/>
                    <a:p>
                      <a:r>
                        <a:rPr lang="en-US" dirty="0" smtClean="0"/>
                        <a:t>110</a:t>
                      </a:r>
                      <a:endParaRPr lang="en-US" dirty="0"/>
                    </a:p>
                  </a:txBody>
                  <a:tcPr/>
                </a:tc>
                <a:tc>
                  <a:txBody>
                    <a:bodyPr/>
                    <a:lstStyle/>
                    <a:p>
                      <a:r>
                        <a:rPr lang="en-US" dirty="0" smtClean="0"/>
                        <a:t>119</a:t>
                      </a:r>
                      <a:endParaRPr lang="en-US" dirty="0"/>
                    </a:p>
                  </a:txBody>
                  <a:tcPr/>
                </a:tc>
                <a:tc>
                  <a:txBody>
                    <a:bodyPr/>
                    <a:lstStyle/>
                    <a:p>
                      <a:r>
                        <a:rPr lang="en-US" dirty="0" smtClean="0"/>
                        <a:t>7234</a:t>
                      </a:r>
                      <a:endParaRPr lang="en-US" dirty="0"/>
                    </a:p>
                  </a:txBody>
                  <a:tcPr/>
                </a:tc>
              </a:tr>
              <a:tr h="370840">
                <a:tc>
                  <a:txBody>
                    <a:bodyPr/>
                    <a:lstStyle/>
                    <a:p>
                      <a:r>
                        <a:rPr lang="en-US" dirty="0" smtClean="0"/>
                        <a:t>Total</a:t>
                      </a:r>
                      <a:endParaRPr lang="en-US" dirty="0"/>
                    </a:p>
                  </a:txBody>
                  <a:tcPr/>
                </a:tc>
                <a:tc>
                  <a:txBody>
                    <a:bodyPr/>
                    <a:lstStyle/>
                    <a:p>
                      <a:r>
                        <a:rPr lang="en-US" dirty="0" smtClean="0"/>
                        <a:t>10,896</a:t>
                      </a:r>
                      <a:endParaRPr lang="en-US" dirty="0"/>
                    </a:p>
                  </a:txBody>
                  <a:tcPr/>
                </a:tc>
                <a:tc>
                  <a:txBody>
                    <a:bodyPr/>
                    <a:lstStyle/>
                    <a:p>
                      <a:r>
                        <a:rPr lang="en-US" dirty="0" smtClean="0"/>
                        <a:t>2667</a:t>
                      </a:r>
                      <a:endParaRPr lang="en-US" dirty="0"/>
                    </a:p>
                  </a:txBody>
                  <a:tcPr/>
                </a:tc>
                <a:tc>
                  <a:txBody>
                    <a:bodyPr/>
                    <a:lstStyle/>
                    <a:p>
                      <a:r>
                        <a:rPr lang="en-US" dirty="0" smtClean="0"/>
                        <a:t>2551</a:t>
                      </a:r>
                      <a:endParaRPr lang="en-US" dirty="0"/>
                    </a:p>
                  </a:txBody>
                  <a:tcPr/>
                </a:tc>
                <a:tc>
                  <a:txBody>
                    <a:bodyPr/>
                    <a:lstStyle/>
                    <a:p>
                      <a:r>
                        <a:rPr lang="en-US" dirty="0" smtClean="0"/>
                        <a:t>1087</a:t>
                      </a:r>
                      <a:endParaRPr lang="en-US" dirty="0"/>
                    </a:p>
                  </a:txBody>
                  <a:tcPr/>
                </a:tc>
                <a:tc>
                  <a:txBody>
                    <a:bodyPr/>
                    <a:lstStyle/>
                    <a:p>
                      <a:r>
                        <a:rPr lang="en-US" dirty="0" smtClean="0"/>
                        <a:t>179</a:t>
                      </a:r>
                      <a:endParaRPr lang="en-US" dirty="0"/>
                    </a:p>
                  </a:txBody>
                  <a:tcPr/>
                </a:tc>
                <a:tc>
                  <a:txBody>
                    <a:bodyPr/>
                    <a:lstStyle/>
                    <a:p>
                      <a:r>
                        <a:rPr lang="en-US" dirty="0" smtClean="0"/>
                        <a:t>294</a:t>
                      </a:r>
                      <a:endParaRPr lang="en-US" dirty="0"/>
                    </a:p>
                  </a:txBody>
                  <a:tcPr/>
                </a:tc>
                <a:tc>
                  <a:txBody>
                    <a:bodyPr/>
                    <a:lstStyle/>
                    <a:p>
                      <a:r>
                        <a:rPr lang="en-US" dirty="0" smtClean="0"/>
                        <a:t>17,684</a:t>
                      </a:r>
                      <a:endParaRPr lang="en-US" dirty="0"/>
                    </a:p>
                  </a:txBody>
                  <a:tcPr/>
                </a:tc>
              </a:tr>
            </a:tbl>
          </a:graphicData>
        </a:graphic>
      </p:graphicFrame>
    </p:spTree>
    <p:extLst>
      <p:ext uri="{BB962C8B-B14F-4D97-AF65-F5344CB8AC3E}">
        <p14:creationId xmlns:p14="http://schemas.microsoft.com/office/powerpoint/2010/main" val="226029140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65760"/>
            <a:ext cx="8229600" cy="1143000"/>
          </a:xfrm>
        </p:spPr>
        <p:txBody>
          <a:bodyPr/>
          <a:lstStyle/>
          <a:p>
            <a:r>
              <a:rPr lang="en-US" sz="3600" b="1" dirty="0">
                <a:solidFill>
                  <a:schemeClr val="accent1"/>
                </a:solidFill>
              </a:rPr>
              <a:t>Two-Way Tables 4</a:t>
            </a:r>
            <a:br>
              <a:rPr lang="en-US" sz="3600" b="1" dirty="0">
                <a:solidFill>
                  <a:schemeClr val="accent1"/>
                </a:solidFill>
              </a:rPr>
            </a:br>
            <a:endParaRPr lang="en-US" sz="3600" dirty="0"/>
          </a:p>
        </p:txBody>
      </p:sp>
      <p:sp>
        <p:nvSpPr>
          <p:cNvPr id="8" name="Rectangle 7"/>
          <p:cNvSpPr>
            <a:spLocks noChangeArrowheads="1"/>
          </p:cNvSpPr>
          <p:nvPr/>
        </p:nvSpPr>
        <p:spPr bwMode="auto">
          <a:xfrm>
            <a:off x="192024" y="3810000"/>
            <a:ext cx="8759952" cy="2677656"/>
          </a:xfrm>
          <a:prstGeom prst="rect">
            <a:avLst/>
          </a:prstGeom>
          <a:noFill/>
          <a:ln w="9525">
            <a:noFill/>
            <a:miter lim="800000"/>
            <a:headEnd/>
            <a:tailEnd/>
          </a:ln>
        </p:spPr>
        <p:txBody>
          <a:bodyPr wrap="square">
            <a:spAutoFit/>
          </a:bodyPr>
          <a:lstStyle/>
          <a:p>
            <a:r>
              <a:rPr lang="en-US" sz="2400" dirty="0"/>
              <a:t>The “Total” column at the right of the table contains the totals for graduation status for all students (for all racial/ethnic groups combined). </a:t>
            </a:r>
          </a:p>
          <a:p>
            <a:endParaRPr lang="en-US" sz="2400" dirty="0"/>
          </a:p>
          <a:p>
            <a:r>
              <a:rPr lang="en-US" sz="2400" dirty="0"/>
              <a:t>The “Total” row at the bottom of the table gives the distribution of race for students (with both categories of graduation status combined). </a:t>
            </a:r>
          </a:p>
        </p:txBody>
      </p:sp>
      <p:graphicFrame>
        <p:nvGraphicFramePr>
          <p:cNvPr id="5" name="Table 4"/>
          <p:cNvGraphicFramePr>
            <a:graphicFrameLocks noGrp="1"/>
          </p:cNvGraphicFramePr>
          <p:nvPr>
            <p:extLst>
              <p:ext uri="{D42A27DB-BD31-4B8C-83A1-F6EECF244321}">
                <p14:modId xmlns:p14="http://schemas.microsoft.com/office/powerpoint/2010/main" val="497132468"/>
              </p:ext>
            </p:extLst>
          </p:nvPr>
        </p:nvGraphicFramePr>
        <p:xfrm>
          <a:off x="690880" y="1066800"/>
          <a:ext cx="7762240" cy="2570480"/>
        </p:xfrm>
        <a:graphic>
          <a:graphicData uri="http://schemas.openxmlformats.org/drawingml/2006/table">
            <a:tbl>
              <a:tblPr firstRow="1" bandRow="1">
                <a:tableStyleId>{5C22544A-7EE6-4342-B048-85BDC9FD1C3A}</a:tableStyleId>
              </a:tblPr>
              <a:tblGrid>
                <a:gridCol w="1192530"/>
                <a:gridCol w="836930"/>
                <a:gridCol w="762000"/>
                <a:gridCol w="1103630"/>
                <a:gridCol w="762000"/>
                <a:gridCol w="1464310"/>
                <a:gridCol w="772160"/>
                <a:gridCol w="868680"/>
              </a:tblGrid>
              <a:tr h="370840">
                <a:tc>
                  <a:txBody>
                    <a:bodyPr/>
                    <a:lstStyle/>
                    <a:p>
                      <a:r>
                        <a:rPr lang="en-US" dirty="0" smtClean="0"/>
                        <a:t>Race/</a:t>
                      </a:r>
                    </a:p>
                    <a:p>
                      <a:r>
                        <a:rPr lang="en-US" dirty="0" smtClean="0"/>
                        <a:t>ethnicity</a:t>
                      </a:r>
                      <a:endParaRPr lang="en-US" dirty="0"/>
                    </a:p>
                  </a:txBody>
                  <a:tcPr anchor="b"/>
                </a:tc>
                <a:tc>
                  <a:txBody>
                    <a:bodyPr/>
                    <a:lstStyle/>
                    <a:p>
                      <a:r>
                        <a:rPr lang="en-US" dirty="0" smtClean="0"/>
                        <a:t>White</a:t>
                      </a:r>
                      <a:endParaRPr lang="en-US" dirty="0"/>
                    </a:p>
                  </a:txBody>
                  <a:tcPr anchor="b"/>
                </a:tc>
                <a:tc>
                  <a:txBody>
                    <a:bodyPr/>
                    <a:lstStyle/>
                    <a:p>
                      <a:r>
                        <a:rPr lang="en-US" dirty="0" smtClean="0"/>
                        <a:t>Black</a:t>
                      </a:r>
                      <a:endParaRPr lang="en-US" dirty="0"/>
                    </a:p>
                  </a:txBody>
                  <a:tcPr anchor="b"/>
                </a:tc>
                <a:tc>
                  <a:txBody>
                    <a:bodyPr/>
                    <a:lstStyle/>
                    <a:p>
                      <a:r>
                        <a:rPr lang="en-US" dirty="0" smtClean="0"/>
                        <a:t>Hispanic</a:t>
                      </a:r>
                      <a:endParaRPr lang="en-US" dirty="0"/>
                    </a:p>
                  </a:txBody>
                  <a:tcPr anchor="b"/>
                </a:tc>
                <a:tc>
                  <a:txBody>
                    <a:bodyPr/>
                    <a:lstStyle/>
                    <a:p>
                      <a:r>
                        <a:rPr lang="en-US" dirty="0" smtClean="0"/>
                        <a:t>Asian</a:t>
                      </a:r>
                      <a:endParaRPr lang="en-US" dirty="0"/>
                    </a:p>
                  </a:txBody>
                  <a:tcPr anchor="b"/>
                </a:tc>
                <a:tc>
                  <a:txBody>
                    <a:bodyPr/>
                    <a:lstStyle/>
                    <a:p>
                      <a:r>
                        <a:rPr lang="en-US" dirty="0" smtClean="0"/>
                        <a:t>American</a:t>
                      </a:r>
                      <a:r>
                        <a:rPr lang="en-US" baseline="0" dirty="0" smtClean="0"/>
                        <a:t> Indian/</a:t>
                      </a:r>
                    </a:p>
                    <a:p>
                      <a:r>
                        <a:rPr lang="en-US" baseline="0" dirty="0" smtClean="0"/>
                        <a:t>Alaska Native</a:t>
                      </a:r>
                      <a:endParaRPr lang="en-US" dirty="0"/>
                    </a:p>
                  </a:txBody>
                  <a:tcPr anchor="b"/>
                </a:tc>
                <a:tc>
                  <a:txBody>
                    <a:bodyPr/>
                    <a:lstStyle/>
                    <a:p>
                      <a:r>
                        <a:rPr lang="en-US" dirty="0" smtClean="0"/>
                        <a:t>Two or more races</a:t>
                      </a:r>
                      <a:endParaRPr lang="en-US" dirty="0"/>
                    </a:p>
                  </a:txBody>
                  <a:tcPr anchor="b"/>
                </a:tc>
                <a:tc>
                  <a:txBody>
                    <a:bodyPr/>
                    <a:lstStyle/>
                    <a:p>
                      <a:r>
                        <a:rPr lang="en-US" dirty="0" smtClean="0"/>
                        <a:t>Total</a:t>
                      </a:r>
                      <a:endParaRPr lang="en-US" dirty="0"/>
                    </a:p>
                  </a:txBody>
                  <a:tcPr anchor="b"/>
                </a:tc>
              </a:tr>
              <a:tr h="370840">
                <a:tc>
                  <a:txBody>
                    <a:bodyPr/>
                    <a:lstStyle/>
                    <a:p>
                      <a:r>
                        <a:rPr lang="en-US" dirty="0" smtClean="0"/>
                        <a:t>Graduated</a:t>
                      </a:r>
                      <a:endParaRPr lang="en-US" dirty="0"/>
                    </a:p>
                  </a:txBody>
                  <a:tcPr/>
                </a:tc>
                <a:tc>
                  <a:txBody>
                    <a:bodyPr/>
                    <a:lstStyle/>
                    <a:p>
                      <a:r>
                        <a:rPr lang="en-US" dirty="0" smtClean="0"/>
                        <a:t>6963</a:t>
                      </a:r>
                      <a:endParaRPr lang="en-US" dirty="0"/>
                    </a:p>
                  </a:txBody>
                  <a:tcPr/>
                </a:tc>
                <a:tc>
                  <a:txBody>
                    <a:bodyPr/>
                    <a:lstStyle/>
                    <a:p>
                      <a:r>
                        <a:rPr lang="en-US" dirty="0" smtClean="0"/>
                        <a:t>1063</a:t>
                      </a:r>
                      <a:endParaRPr lang="en-US" dirty="0"/>
                    </a:p>
                  </a:txBody>
                  <a:tcPr/>
                </a:tc>
                <a:tc>
                  <a:txBody>
                    <a:bodyPr/>
                    <a:lstStyle/>
                    <a:p>
                      <a:r>
                        <a:rPr lang="en-US" dirty="0" smtClean="0"/>
                        <a:t>1388</a:t>
                      </a:r>
                      <a:endParaRPr lang="en-US" dirty="0"/>
                    </a:p>
                  </a:txBody>
                  <a:tcPr/>
                </a:tc>
                <a:tc>
                  <a:txBody>
                    <a:bodyPr/>
                    <a:lstStyle/>
                    <a:p>
                      <a:r>
                        <a:rPr lang="en-US" dirty="0" smtClean="0"/>
                        <a:t>792</a:t>
                      </a:r>
                      <a:endParaRPr lang="en-US" dirty="0"/>
                    </a:p>
                  </a:txBody>
                  <a:tcPr/>
                </a:tc>
                <a:tc>
                  <a:txBody>
                    <a:bodyPr/>
                    <a:lstStyle/>
                    <a:p>
                      <a:r>
                        <a:rPr lang="en-US" dirty="0" smtClean="0"/>
                        <a:t>69</a:t>
                      </a:r>
                      <a:endParaRPr lang="en-US" dirty="0"/>
                    </a:p>
                  </a:txBody>
                  <a:tcPr/>
                </a:tc>
                <a:tc>
                  <a:txBody>
                    <a:bodyPr/>
                    <a:lstStyle/>
                    <a:p>
                      <a:r>
                        <a:rPr lang="en-US" dirty="0" smtClean="0"/>
                        <a:t>175</a:t>
                      </a:r>
                      <a:endParaRPr lang="en-US" dirty="0"/>
                    </a:p>
                  </a:txBody>
                  <a:tcPr/>
                </a:tc>
                <a:tc>
                  <a:txBody>
                    <a:bodyPr/>
                    <a:lstStyle/>
                    <a:p>
                      <a:r>
                        <a:rPr lang="en-US" dirty="0" smtClean="0"/>
                        <a:t>10,450</a:t>
                      </a:r>
                      <a:endParaRPr lang="en-US" dirty="0"/>
                    </a:p>
                  </a:txBody>
                  <a:tcPr/>
                </a:tc>
              </a:tr>
              <a:tr h="370840">
                <a:tc>
                  <a:txBody>
                    <a:bodyPr/>
                    <a:lstStyle/>
                    <a:p>
                      <a:r>
                        <a:rPr lang="en-US" dirty="0" smtClean="0"/>
                        <a:t>Did not graduate</a:t>
                      </a:r>
                      <a:endParaRPr lang="en-US" dirty="0"/>
                    </a:p>
                  </a:txBody>
                  <a:tcPr/>
                </a:tc>
                <a:tc>
                  <a:txBody>
                    <a:bodyPr/>
                    <a:lstStyle/>
                    <a:p>
                      <a:r>
                        <a:rPr lang="en-US" dirty="0" smtClean="0"/>
                        <a:t>3933</a:t>
                      </a:r>
                      <a:endParaRPr lang="en-US" dirty="0"/>
                    </a:p>
                  </a:txBody>
                  <a:tcPr/>
                </a:tc>
                <a:tc>
                  <a:txBody>
                    <a:bodyPr/>
                    <a:lstStyle/>
                    <a:p>
                      <a:r>
                        <a:rPr lang="en-US" dirty="0" smtClean="0"/>
                        <a:t>1614</a:t>
                      </a:r>
                      <a:endParaRPr lang="en-US" dirty="0"/>
                    </a:p>
                  </a:txBody>
                  <a:tcPr/>
                </a:tc>
                <a:tc>
                  <a:txBody>
                    <a:bodyPr/>
                    <a:lstStyle/>
                    <a:p>
                      <a:r>
                        <a:rPr lang="en-US" dirty="0" smtClean="0"/>
                        <a:t>1163</a:t>
                      </a:r>
                      <a:endParaRPr lang="en-US" dirty="0"/>
                    </a:p>
                  </a:txBody>
                  <a:tcPr/>
                </a:tc>
                <a:tc>
                  <a:txBody>
                    <a:bodyPr/>
                    <a:lstStyle/>
                    <a:p>
                      <a:r>
                        <a:rPr lang="en-US" dirty="0" smtClean="0"/>
                        <a:t>295</a:t>
                      </a:r>
                      <a:endParaRPr lang="en-US" dirty="0"/>
                    </a:p>
                  </a:txBody>
                  <a:tcPr/>
                </a:tc>
                <a:tc>
                  <a:txBody>
                    <a:bodyPr/>
                    <a:lstStyle/>
                    <a:p>
                      <a:r>
                        <a:rPr lang="en-US" dirty="0" smtClean="0"/>
                        <a:t>110</a:t>
                      </a:r>
                      <a:endParaRPr lang="en-US" dirty="0"/>
                    </a:p>
                  </a:txBody>
                  <a:tcPr/>
                </a:tc>
                <a:tc>
                  <a:txBody>
                    <a:bodyPr/>
                    <a:lstStyle/>
                    <a:p>
                      <a:r>
                        <a:rPr lang="en-US" dirty="0" smtClean="0"/>
                        <a:t>119</a:t>
                      </a:r>
                      <a:endParaRPr lang="en-US" dirty="0"/>
                    </a:p>
                  </a:txBody>
                  <a:tcPr/>
                </a:tc>
                <a:tc>
                  <a:txBody>
                    <a:bodyPr/>
                    <a:lstStyle/>
                    <a:p>
                      <a:r>
                        <a:rPr lang="en-US" dirty="0" smtClean="0"/>
                        <a:t>7234</a:t>
                      </a:r>
                      <a:endParaRPr lang="en-US" dirty="0"/>
                    </a:p>
                  </a:txBody>
                  <a:tcPr/>
                </a:tc>
              </a:tr>
              <a:tr h="370840">
                <a:tc>
                  <a:txBody>
                    <a:bodyPr/>
                    <a:lstStyle/>
                    <a:p>
                      <a:r>
                        <a:rPr lang="en-US" dirty="0" smtClean="0"/>
                        <a:t>Total</a:t>
                      </a:r>
                      <a:endParaRPr lang="en-US" dirty="0"/>
                    </a:p>
                  </a:txBody>
                  <a:tcPr/>
                </a:tc>
                <a:tc>
                  <a:txBody>
                    <a:bodyPr/>
                    <a:lstStyle/>
                    <a:p>
                      <a:r>
                        <a:rPr lang="en-US" dirty="0" smtClean="0"/>
                        <a:t>10,896</a:t>
                      </a:r>
                      <a:endParaRPr lang="en-US" dirty="0"/>
                    </a:p>
                  </a:txBody>
                  <a:tcPr/>
                </a:tc>
                <a:tc>
                  <a:txBody>
                    <a:bodyPr/>
                    <a:lstStyle/>
                    <a:p>
                      <a:r>
                        <a:rPr lang="en-US" dirty="0" smtClean="0"/>
                        <a:t>2667</a:t>
                      </a:r>
                      <a:endParaRPr lang="en-US" dirty="0"/>
                    </a:p>
                  </a:txBody>
                  <a:tcPr/>
                </a:tc>
                <a:tc>
                  <a:txBody>
                    <a:bodyPr/>
                    <a:lstStyle/>
                    <a:p>
                      <a:r>
                        <a:rPr lang="en-US" dirty="0" smtClean="0"/>
                        <a:t>2551</a:t>
                      </a:r>
                      <a:endParaRPr lang="en-US" dirty="0"/>
                    </a:p>
                  </a:txBody>
                  <a:tcPr/>
                </a:tc>
                <a:tc>
                  <a:txBody>
                    <a:bodyPr/>
                    <a:lstStyle/>
                    <a:p>
                      <a:r>
                        <a:rPr lang="en-US" dirty="0" smtClean="0"/>
                        <a:t>1087</a:t>
                      </a:r>
                      <a:endParaRPr lang="en-US" dirty="0"/>
                    </a:p>
                  </a:txBody>
                  <a:tcPr/>
                </a:tc>
                <a:tc>
                  <a:txBody>
                    <a:bodyPr/>
                    <a:lstStyle/>
                    <a:p>
                      <a:r>
                        <a:rPr lang="en-US" dirty="0" smtClean="0"/>
                        <a:t>179</a:t>
                      </a:r>
                      <a:endParaRPr lang="en-US" dirty="0"/>
                    </a:p>
                  </a:txBody>
                  <a:tcPr/>
                </a:tc>
                <a:tc>
                  <a:txBody>
                    <a:bodyPr/>
                    <a:lstStyle/>
                    <a:p>
                      <a:r>
                        <a:rPr lang="en-US" dirty="0" smtClean="0"/>
                        <a:t>294</a:t>
                      </a:r>
                      <a:endParaRPr lang="en-US" dirty="0"/>
                    </a:p>
                  </a:txBody>
                  <a:tcPr/>
                </a:tc>
                <a:tc>
                  <a:txBody>
                    <a:bodyPr/>
                    <a:lstStyle/>
                    <a:p>
                      <a:r>
                        <a:rPr lang="en-US" dirty="0" smtClean="0"/>
                        <a:t>17,684</a:t>
                      </a:r>
                      <a:endParaRPr lang="en-US" dirty="0"/>
                    </a:p>
                  </a:txBody>
                  <a:tcPr/>
                </a:tc>
              </a:tr>
            </a:tbl>
          </a:graphicData>
        </a:graphic>
      </p:graphicFrame>
    </p:spTree>
    <p:extLst>
      <p:ext uri="{BB962C8B-B14F-4D97-AF65-F5344CB8AC3E}">
        <p14:creationId xmlns:p14="http://schemas.microsoft.com/office/powerpoint/2010/main" val="3963057093"/>
      </p:ext>
    </p:extLst>
  </p:cSld>
  <p:clrMapOvr>
    <a:masterClrMapping/>
  </p:clrMapOvr>
  <p:transition>
    <p:fade/>
  </p:transition>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595959"/>
      </a:dk2>
      <a:lt2>
        <a:srgbClr val="EEECE1"/>
      </a:lt2>
      <a:accent1>
        <a:srgbClr val="800000"/>
      </a:accent1>
      <a:accent2>
        <a:srgbClr val="595959"/>
      </a:accent2>
      <a:accent3>
        <a:srgbClr val="800000"/>
      </a:accent3>
      <a:accent4>
        <a:srgbClr val="800000"/>
      </a:accent4>
      <a:accent5>
        <a:srgbClr val="800000"/>
      </a:accent5>
      <a:accent6>
        <a:srgbClr val="800000"/>
      </a:accent6>
      <a:hlink>
        <a:srgbClr val="800000"/>
      </a:hlink>
      <a:folHlink>
        <a:srgbClr val="80000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7859</TotalTime>
  <Words>2320</Words>
  <Application>Microsoft Office PowerPoint</Application>
  <PresentationFormat>On-screen Show (4:3)</PresentationFormat>
  <Paragraphs>421</Paragraphs>
  <Slides>46</Slides>
  <Notes>46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46</vt:i4>
      </vt:variant>
    </vt:vector>
  </HeadingPairs>
  <TitlesOfParts>
    <vt:vector size="51" baseType="lpstr">
      <vt:lpstr>Arial</vt:lpstr>
      <vt:lpstr>Calibri</vt:lpstr>
      <vt:lpstr>Cambria Math</vt:lpstr>
      <vt:lpstr>Times New Roman</vt:lpstr>
      <vt:lpstr>Office Theme</vt:lpstr>
      <vt:lpstr>Chapter 24</vt:lpstr>
      <vt:lpstr>Case Study: Two-Way Tables and the Chi-Square Test* 1</vt:lpstr>
      <vt:lpstr>Case Study: Two-Way Tables and the Chi-Square Test* 2</vt:lpstr>
      <vt:lpstr>Case Study: Two-Way Tables and the Chi-Square Test* 3</vt:lpstr>
      <vt:lpstr>Case Study: Two-Way Tables and the Chi-Square Test* 4</vt:lpstr>
      <vt:lpstr>Two-Way Tables 1 </vt:lpstr>
      <vt:lpstr>Two-Way Tables 2 </vt:lpstr>
      <vt:lpstr>Two-Way Tables 3 </vt:lpstr>
      <vt:lpstr>Two-Way Tables 4 </vt:lpstr>
      <vt:lpstr>Two-Way Tables 5 </vt:lpstr>
      <vt:lpstr>Two-Way Tables 6 </vt:lpstr>
      <vt:lpstr>Two-Way Tables 7 </vt:lpstr>
      <vt:lpstr>Two-Way Tables 8 </vt:lpstr>
      <vt:lpstr>Inference for a Two-Way Table 1 </vt:lpstr>
      <vt:lpstr>Example: Treating Cocaine  Addiction</vt:lpstr>
      <vt:lpstr>Example: Treating Cocaine  Addiction (continued)</vt:lpstr>
      <vt:lpstr>Inference for a Two-Way Table 2 </vt:lpstr>
      <vt:lpstr>Inference for a Two-Way Table 3 </vt:lpstr>
      <vt:lpstr>Inference for a Two-Way Table 4 </vt:lpstr>
      <vt:lpstr>Inference for a Two-Way Table 5 </vt:lpstr>
      <vt:lpstr>Inference for a Two-Way Table 6 </vt:lpstr>
      <vt:lpstr>Inference for a Two-Way Table 7 </vt:lpstr>
      <vt:lpstr>Inference for a Two-Way Table 8 </vt:lpstr>
      <vt:lpstr>The Chi-Square Test 1 </vt:lpstr>
      <vt:lpstr>The Chi-Square Test 2 </vt:lpstr>
      <vt:lpstr>The Chi-Square Test 3 </vt:lpstr>
      <vt:lpstr>The Chi-Square Test 4 </vt:lpstr>
      <vt:lpstr>The Chi-Square Test 5 </vt:lpstr>
      <vt:lpstr>The Chi-Square Test 6 </vt:lpstr>
      <vt:lpstr>The Chi-Square Test 7 </vt:lpstr>
      <vt:lpstr>The Chi-Square Test 8 </vt:lpstr>
      <vt:lpstr>The Chi-Square Test 9 </vt:lpstr>
      <vt:lpstr>The Chi-Square Test 10 </vt:lpstr>
      <vt:lpstr>The Chi-Square Test 11 </vt:lpstr>
      <vt:lpstr>The Chi-Square Test 12 </vt:lpstr>
      <vt:lpstr>Using the Chi-Square Test 1 </vt:lpstr>
      <vt:lpstr>Simpson’s Paradox </vt:lpstr>
      <vt:lpstr>Example: Do Medical Helicopters Save Lives? 1</vt:lpstr>
      <vt:lpstr>Example: Do Medical Helicopters Save Lives? 2</vt:lpstr>
      <vt:lpstr>Example: Do Medical Helicopters Save Lives? 3</vt:lpstr>
      <vt:lpstr>Example: Do Medical Helicopters Save Lives? 4</vt:lpstr>
      <vt:lpstr>Example: Do Medical Helicopters Save Lives? 5</vt:lpstr>
      <vt:lpstr>Example: Do Medical Helicopters Save Lives? 6</vt:lpstr>
      <vt:lpstr>Example: Do Medical Helicopters Save Lives? 7</vt:lpstr>
      <vt:lpstr>Statistics in Summary 1 </vt:lpstr>
      <vt:lpstr>Statistics in Summary 2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Leslie Hendrix</dc:creator>
  <cp:lastModifiedBy>Newton, Andy</cp:lastModifiedBy>
  <cp:revision>580</cp:revision>
  <cp:lastPrinted>2011-08-21T16:22:14Z</cp:lastPrinted>
  <dcterms:created xsi:type="dcterms:W3CDTF">2009-09-07T22:06:52Z</dcterms:created>
  <dcterms:modified xsi:type="dcterms:W3CDTF">2019-10-09T17:29:41Z</dcterms:modified>
</cp:coreProperties>
</file>