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63" r:id="rId3"/>
    <p:sldId id="264" r:id="rId4"/>
    <p:sldId id="265" r:id="rId5"/>
    <p:sldId id="266" r:id="rId6"/>
    <p:sldId id="268" r:id="rId7"/>
    <p:sldId id="267" r:id="rId8"/>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8B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75344" autoAdjust="0"/>
  </p:normalViewPr>
  <p:slideViewPr>
    <p:cSldViewPr>
      <p:cViewPr varScale="1">
        <p:scale>
          <a:sx n="86" d="100"/>
          <a:sy n="86" d="100"/>
        </p:scale>
        <p:origin x="233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7" d="100"/>
          <a:sy n="67" d="100"/>
        </p:scale>
        <p:origin x="-2796" y="-11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defRPr>
            </a:lvl1pPr>
          </a:lstStyle>
          <a:p>
            <a:pPr>
              <a:defRPr/>
            </a:pPr>
            <a:fld id="{5CB78E79-981F-4D14-951A-6491C7F80121}" type="datetimeFigureOut">
              <a:rPr lang="en-US"/>
              <a:pPr>
                <a:defRPr/>
              </a:pPr>
              <a:t>9/2/2021</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defRPr>
            </a:lvl1pPr>
          </a:lstStyle>
          <a:p>
            <a:pPr>
              <a:defRPr/>
            </a:pPr>
            <a:fld id="{0CE09E7B-B19C-496F-9E56-FE261D0AE2D2}" type="slidenum">
              <a:rPr lang="en-US"/>
              <a:pPr>
                <a:defRPr/>
              </a:pPr>
              <a:t>‹#›</a:t>
            </a:fld>
            <a:endParaRPr lang="en-US"/>
          </a:p>
        </p:txBody>
      </p:sp>
    </p:spTree>
    <p:extLst>
      <p:ext uri="{BB962C8B-B14F-4D97-AF65-F5344CB8AC3E}">
        <p14:creationId xmlns:p14="http://schemas.microsoft.com/office/powerpoint/2010/main" val="3719239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defRPr>
            </a:lvl1pPr>
          </a:lstStyle>
          <a:p>
            <a:pPr>
              <a:defRPr/>
            </a:pPr>
            <a:fld id="{30D81217-B8FA-4485-B467-528A51D327A9}" type="datetimeFigureOut">
              <a:rPr lang="en-US"/>
              <a:pPr>
                <a:defRPr/>
              </a:pPr>
              <a:t>9/2/2021</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defRPr>
            </a:lvl1pPr>
          </a:lstStyle>
          <a:p>
            <a:pPr>
              <a:defRPr/>
            </a:pPr>
            <a:fld id="{5917724D-606E-4ED8-92F7-FB572B572FA5}" type="slidenum">
              <a:rPr lang="en-US"/>
              <a:pPr>
                <a:defRPr/>
              </a:pPr>
              <a:t>‹#›</a:t>
            </a:fld>
            <a:endParaRPr lang="en-US"/>
          </a:p>
        </p:txBody>
      </p:sp>
    </p:spTree>
    <p:extLst>
      <p:ext uri="{BB962C8B-B14F-4D97-AF65-F5344CB8AC3E}">
        <p14:creationId xmlns:p14="http://schemas.microsoft.com/office/powerpoint/2010/main" val="8413019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63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1A1C92D-8280-4573-ACFE-85A0E6A6D930}" type="slidenum">
              <a:rPr lang="en-US"/>
              <a:pPr fontAlgn="base">
                <a:spcBef>
                  <a:spcPct val="0"/>
                </a:spcBef>
                <a:spcAft>
                  <a:spcPct val="0"/>
                </a:spcAft>
                <a:defRPr/>
              </a:pPr>
              <a:t>1</a:t>
            </a:fld>
            <a:endParaRPr lang="en-US"/>
          </a:p>
        </p:txBody>
      </p:sp>
    </p:spTree>
    <p:extLst>
      <p:ext uri="{BB962C8B-B14F-4D97-AF65-F5344CB8AC3E}">
        <p14:creationId xmlns:p14="http://schemas.microsoft.com/office/powerpoint/2010/main" val="757004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Tree>
    <p:extLst>
      <p:ext uri="{BB962C8B-B14F-4D97-AF65-F5344CB8AC3E}">
        <p14:creationId xmlns:p14="http://schemas.microsoft.com/office/powerpoint/2010/main" val="1643666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740012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943872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538059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290326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256933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562600" y="609600"/>
            <a:ext cx="3429000" cy="3276599"/>
          </a:xfrm>
        </p:spPr>
        <p:txBody>
          <a:bodyPr/>
          <a:lstStyle/>
          <a:p>
            <a:r>
              <a:rPr lang="en-US" dirty="0"/>
              <a:t>Click to edit Master title style</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B3CE6C4F-171F-4D57-8589-03BE3097B139}" type="datetimeFigureOut">
              <a:rPr lang="en-US"/>
              <a:pPr>
                <a:defRPr/>
              </a:pPr>
              <a:t>9/2/2021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981EBA64-0811-420B-B520-303817FA628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153EAC4E-739D-47DF-A15A-228B91B8F1B8}" type="datetimeFigureOut">
              <a:rPr lang="en-US"/>
              <a:pPr>
                <a:defRPr/>
              </a:pPr>
              <a:t>9/2/2021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5E86BFEF-017B-43D4-80BE-117A24EF20D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074D707D-30B0-403F-8D4A-7DCBA3663E4A}" type="datetimeFigureOut">
              <a:rPr lang="en-US"/>
              <a:pPr>
                <a:defRPr/>
              </a:pPr>
              <a:t>9/2/2021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FD4D490F-BB2A-4D1A-BA77-D62B22FAD29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10FB9239-9B1C-4552-B2F9-590A9EC1F511}" type="datetimeFigureOut">
              <a:rPr lang="en-US"/>
              <a:pPr>
                <a:defRPr/>
              </a:pPr>
              <a:t>9/2/2021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9A1B1B74-3166-4C65-A53E-BB468BFB8A9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3EC077A8-02E7-4844-B460-8623A0D0BCD4}" type="datetimeFigureOut">
              <a:rPr lang="en-US"/>
              <a:pPr>
                <a:defRPr/>
              </a:pPr>
              <a:t>9/2/2021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012CEF1F-91F2-4A87-AFC2-F13E281CACA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D750E158-8B3A-4BC3-AF2A-2B5566CE6C2C}" type="datetimeFigureOut">
              <a:rPr lang="en-US"/>
              <a:pPr>
                <a:defRPr/>
              </a:pPr>
              <a:t>9/2/2021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7834E274-EE6A-47F7-9DCD-E94F6E63439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1AEF6C3D-B03E-4579-9240-BA495C861881}" type="datetimeFigureOut">
              <a:rPr lang="en-US"/>
              <a:pPr>
                <a:defRPr/>
              </a:pPr>
              <a:t>9/2/2021</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9" name="Slide Number Placeholder 8"/>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D51B3A18-6F7C-4BBA-B5A5-CA08CC1683A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1F19379D-7590-4E21-9EA9-099B9AD667F3}" type="datetimeFigureOut">
              <a:rPr lang="en-US"/>
              <a:pPr>
                <a:defRPr/>
              </a:pPr>
              <a:t>9/2/2021</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Slide Number Placeholder 4"/>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070B4324-89C8-4F8E-95E1-1D54B24E372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DE553B47-4CCF-41BF-8946-452C6963B47C}" type="datetimeFigureOut">
              <a:rPr lang="en-US"/>
              <a:pPr>
                <a:defRPr/>
              </a:pPr>
              <a:t>9/2/2021</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4" name="Slide Number Placeholder 3"/>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1F913A5B-58A4-47C9-A6C5-65732B29139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0865DB1E-69AE-451E-942A-A66C4DC4E2EC}" type="datetimeFigureOut">
              <a:rPr lang="en-US"/>
              <a:pPr>
                <a:defRPr/>
              </a:pPr>
              <a:t>9/2/2021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3548ED5B-CDCB-4059-876E-D7353159B9A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A3B4A608-8D9F-41EA-ACB7-FB553AE7004A}" type="datetimeFigureOut">
              <a:rPr lang="en-US"/>
              <a:pPr>
                <a:defRPr/>
              </a:pPr>
              <a:t>9/2/2021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1D2BBCB3-B38C-4C64-BAB6-E10203F28AD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152400" cy="6858000"/>
          </a:xfrm>
          <a:prstGeom prst="rect">
            <a:avLst/>
          </a:prstGeom>
          <a:solidFill>
            <a:srgbClr val="000099"/>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TextBox 10"/>
          <p:cNvSpPr txBox="1"/>
          <p:nvPr/>
        </p:nvSpPr>
        <p:spPr>
          <a:xfrm>
            <a:off x="8686800" y="6581775"/>
            <a:ext cx="457200" cy="276225"/>
          </a:xfrm>
          <a:prstGeom prst="rect">
            <a:avLst/>
          </a:prstGeom>
          <a:noFill/>
        </p:spPr>
        <p:txBody>
          <a:bodyPr>
            <a:spAutoFit/>
          </a:bodyPr>
          <a:lstStyle/>
          <a:p>
            <a:pPr algn="r" fontAlgn="auto">
              <a:spcBef>
                <a:spcPts val="0"/>
              </a:spcBef>
              <a:spcAft>
                <a:spcPts val="0"/>
              </a:spcAft>
              <a:defRPr/>
            </a:pPr>
            <a:fld id="{794A5193-755D-4702-835E-C27B6E06B77E}" type="slidenum">
              <a:rPr lang="en-US" sz="1200">
                <a:latin typeface="+mn-lt"/>
              </a:rPr>
              <a:pPr algn="r" fontAlgn="auto">
                <a:spcBef>
                  <a:spcPts val="0"/>
                </a:spcBef>
                <a:spcAft>
                  <a:spcPts val="0"/>
                </a:spcAft>
                <a:defRPr/>
              </a:pPr>
              <a:t>‹#›</a:t>
            </a:fld>
            <a:endParaRPr lang="en-US" sz="1200" dirty="0">
              <a:latin typeface="+mn-lt"/>
            </a:endParaRPr>
          </a:p>
        </p:txBody>
      </p:sp>
      <p:sp>
        <p:nvSpPr>
          <p:cNvPr id="14" name="Rectangle 13"/>
          <p:cNvSpPr/>
          <p:nvPr/>
        </p:nvSpPr>
        <p:spPr>
          <a:xfrm>
            <a:off x="152400" y="6553200"/>
            <a:ext cx="8991600" cy="46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j-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a:xfrm>
            <a:off x="1371600" y="685800"/>
            <a:ext cx="6705600" cy="3276599"/>
          </a:xfrm>
        </p:spPr>
        <p:txBody>
          <a:bodyPr/>
          <a:lstStyle/>
          <a:p>
            <a:pPr eaLnBrk="1" hangingPunct="1"/>
            <a:r>
              <a:rPr lang="en-US" sz="7200" dirty="0"/>
              <a:t>Part III </a:t>
            </a:r>
            <a:br>
              <a:rPr lang="en-US" sz="7200" dirty="0"/>
            </a:br>
            <a:r>
              <a:rPr lang="en-US" sz="7200" dirty="0"/>
              <a:t>Review</a:t>
            </a:r>
          </a:p>
        </p:txBody>
      </p:sp>
      <p:sp>
        <p:nvSpPr>
          <p:cNvPr id="3" name="Title 1"/>
          <p:cNvSpPr txBox="1">
            <a:spLocks/>
          </p:cNvSpPr>
          <p:nvPr/>
        </p:nvSpPr>
        <p:spPr bwMode="auto">
          <a:xfrm>
            <a:off x="2797134" y="3962399"/>
            <a:ext cx="3854532" cy="106679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a:lstStyle>
          <a:p>
            <a:pPr eaLnBrk="1" hangingPunct="1"/>
            <a:r>
              <a:rPr lang="en-US" dirty="0">
                <a:solidFill>
                  <a:schemeClr val="tx1">
                    <a:lumMod val="65000"/>
                    <a:lumOff val="35000"/>
                  </a:schemeClr>
                </a:solidFill>
              </a:rPr>
              <a:t>Lecture Slides</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Part III Review 1</a:t>
            </a:r>
            <a:br>
              <a:rPr lang="en-US" b="1" dirty="0">
                <a:solidFill>
                  <a:schemeClr val="accent1"/>
                </a:solidFill>
              </a:rPr>
            </a:br>
            <a:endParaRPr lang="en-US" dirty="0"/>
          </a:p>
        </p:txBody>
      </p:sp>
      <p:sp>
        <p:nvSpPr>
          <p:cNvPr id="8" name="Rectangle 7"/>
          <p:cNvSpPr/>
          <p:nvPr/>
        </p:nvSpPr>
        <p:spPr>
          <a:xfrm>
            <a:off x="228600" y="990600"/>
            <a:ext cx="8915400" cy="5262979"/>
          </a:xfrm>
          <a:prstGeom prst="rect">
            <a:avLst/>
          </a:prstGeom>
        </p:spPr>
        <p:txBody>
          <a:bodyPr>
            <a:spAutoFit/>
          </a:bodyPr>
          <a:lstStyle/>
          <a:p>
            <a:pPr marL="514350" indent="-514350" fontAlgn="auto">
              <a:spcBef>
                <a:spcPts val="0"/>
              </a:spcBef>
              <a:spcAft>
                <a:spcPts val="0"/>
              </a:spcAft>
              <a:buAutoNum type="alphaUcPeriod"/>
              <a:defRPr/>
            </a:pPr>
            <a:r>
              <a:rPr lang="en-US" sz="2800" b="1" dirty="0"/>
              <a:t>RANDOMNESS AND PROBABILITY </a:t>
            </a:r>
          </a:p>
          <a:p>
            <a:pPr fontAlgn="auto">
              <a:spcBef>
                <a:spcPts val="0"/>
              </a:spcBef>
              <a:spcAft>
                <a:spcPts val="0"/>
              </a:spcAft>
              <a:defRPr/>
            </a:pPr>
            <a:endParaRPr lang="en-US" sz="2800" dirty="0"/>
          </a:p>
          <a:p>
            <a:pPr marL="463550" indent="-463550" fontAlgn="auto">
              <a:spcBef>
                <a:spcPts val="0"/>
              </a:spcBef>
              <a:spcAft>
                <a:spcPts val="0"/>
              </a:spcAft>
              <a:defRPr/>
            </a:pPr>
            <a:r>
              <a:rPr lang="en-US" sz="2800" dirty="0"/>
              <a:t>1. 	Recognize that some phenomena are random. Probability describes the long-run regularity of random phenomena. </a:t>
            </a:r>
          </a:p>
          <a:p>
            <a:pPr marL="463550" indent="-463550" fontAlgn="auto">
              <a:spcBef>
                <a:spcPts val="0"/>
              </a:spcBef>
              <a:spcAft>
                <a:spcPts val="0"/>
              </a:spcAft>
              <a:buAutoNum type="arabicPeriod"/>
              <a:defRPr/>
            </a:pPr>
            <a:endParaRPr lang="en-US" sz="2800" dirty="0"/>
          </a:p>
          <a:p>
            <a:pPr marL="463550" indent="-463550" fontAlgn="auto">
              <a:spcBef>
                <a:spcPts val="0"/>
              </a:spcBef>
              <a:spcAft>
                <a:spcPts val="0"/>
              </a:spcAft>
              <a:defRPr/>
            </a:pPr>
            <a:r>
              <a:rPr lang="en-US" sz="2800" dirty="0"/>
              <a:t>2. 	Understand the idea of the probability of an event as the proportion of times the event occurs in very many repetitions of a random phenomenon. Use the idea of probability as long-run proportion to think about probability. </a:t>
            </a:r>
          </a:p>
          <a:p>
            <a:pPr marL="514350" indent="-514350" fontAlgn="auto">
              <a:spcBef>
                <a:spcPts val="0"/>
              </a:spcBef>
              <a:spcAft>
                <a:spcPts val="0"/>
              </a:spcAft>
              <a:buFontTx/>
              <a:buAutoNum type="alphaUcPeriod"/>
              <a:defRPr/>
            </a:pPr>
            <a:endParaRPr lang="en-US" sz="2800" dirty="0">
              <a:latin typeface="+mj-lt"/>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Part III Review 2</a:t>
            </a:r>
            <a:br>
              <a:rPr lang="en-US" b="1" dirty="0">
                <a:solidFill>
                  <a:schemeClr val="accent1"/>
                </a:solidFill>
              </a:rPr>
            </a:br>
            <a:endParaRPr lang="en-US" dirty="0"/>
          </a:p>
        </p:txBody>
      </p:sp>
      <p:sp>
        <p:nvSpPr>
          <p:cNvPr id="8" name="Rectangle 7"/>
          <p:cNvSpPr/>
          <p:nvPr/>
        </p:nvSpPr>
        <p:spPr>
          <a:xfrm>
            <a:off x="228600" y="990600"/>
            <a:ext cx="8534400" cy="3539430"/>
          </a:xfrm>
          <a:prstGeom prst="rect">
            <a:avLst/>
          </a:prstGeom>
        </p:spPr>
        <p:txBody>
          <a:bodyPr wrap="square">
            <a:spAutoFit/>
          </a:bodyPr>
          <a:lstStyle/>
          <a:p>
            <a:pPr marL="514350" indent="-514350" fontAlgn="auto">
              <a:spcBef>
                <a:spcPts val="0"/>
              </a:spcBef>
              <a:spcAft>
                <a:spcPts val="0"/>
              </a:spcAft>
              <a:buAutoNum type="alphaUcPeriod"/>
              <a:defRPr/>
            </a:pPr>
            <a:r>
              <a:rPr lang="en-US" sz="2800" b="1" dirty="0"/>
              <a:t>RANDOMNESS AND PROBABILITY </a:t>
            </a:r>
          </a:p>
          <a:p>
            <a:pPr fontAlgn="auto">
              <a:spcBef>
                <a:spcPts val="0"/>
              </a:spcBef>
              <a:spcAft>
                <a:spcPts val="0"/>
              </a:spcAft>
              <a:defRPr/>
            </a:pPr>
            <a:endParaRPr lang="en-US" sz="2800" dirty="0"/>
          </a:p>
          <a:p>
            <a:pPr marL="463550" indent="-463550" fontAlgn="auto">
              <a:spcBef>
                <a:spcPts val="0"/>
              </a:spcBef>
              <a:spcAft>
                <a:spcPts val="0"/>
              </a:spcAft>
              <a:defRPr/>
            </a:pPr>
            <a:r>
              <a:rPr lang="en-US" sz="2800" dirty="0"/>
              <a:t>3. 	Recognize that short runs of random phenomena do not display the regularity described by probability. Understand that randomness is unpredictable in the short run. Avoid seeking causal explanations for random occurrences.</a:t>
            </a:r>
          </a:p>
          <a:p>
            <a:pPr marL="514350" indent="-514350" fontAlgn="auto">
              <a:spcBef>
                <a:spcPts val="0"/>
              </a:spcBef>
              <a:spcAft>
                <a:spcPts val="0"/>
              </a:spcAft>
              <a:buFontTx/>
              <a:buAutoNum type="alphaUcPeriod"/>
              <a:defRPr/>
            </a:pPr>
            <a:endParaRPr lang="en-US" sz="2800" dirty="0">
              <a:latin typeface="+mj-lt"/>
            </a:endParaRPr>
          </a:p>
        </p:txBody>
      </p:sp>
    </p:spTree>
    <p:extLst>
      <p:ext uri="{BB962C8B-B14F-4D97-AF65-F5344CB8AC3E}">
        <p14:creationId xmlns:p14="http://schemas.microsoft.com/office/powerpoint/2010/main" val="407301200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Part III Review 3</a:t>
            </a:r>
            <a:br>
              <a:rPr lang="en-US" b="1" dirty="0">
                <a:solidFill>
                  <a:schemeClr val="accent1"/>
                </a:solidFill>
              </a:rPr>
            </a:br>
            <a:endParaRPr lang="en-US" dirty="0"/>
          </a:p>
        </p:txBody>
      </p:sp>
      <p:sp>
        <p:nvSpPr>
          <p:cNvPr id="8" name="Rectangle 7"/>
          <p:cNvSpPr/>
          <p:nvPr/>
        </p:nvSpPr>
        <p:spPr>
          <a:xfrm>
            <a:off x="228600" y="990600"/>
            <a:ext cx="8915400" cy="5293757"/>
          </a:xfrm>
          <a:prstGeom prst="rect">
            <a:avLst/>
          </a:prstGeom>
        </p:spPr>
        <p:txBody>
          <a:bodyPr>
            <a:spAutoFit/>
          </a:bodyPr>
          <a:lstStyle/>
          <a:p>
            <a:pPr marL="514350" indent="-514350" fontAlgn="auto">
              <a:spcBef>
                <a:spcPts val="0"/>
              </a:spcBef>
              <a:spcAft>
                <a:spcPts val="0"/>
              </a:spcAft>
              <a:buFont typeface="+mj-lt"/>
              <a:buAutoNum type="alphaUcPeriod" startAt="2"/>
              <a:defRPr/>
            </a:pPr>
            <a:r>
              <a:rPr lang="en-US" sz="2600" b="1" dirty="0"/>
              <a:t>PROBABILITY MODELS </a:t>
            </a:r>
          </a:p>
          <a:p>
            <a:pPr fontAlgn="auto">
              <a:spcBef>
                <a:spcPts val="0"/>
              </a:spcBef>
              <a:spcAft>
                <a:spcPts val="0"/>
              </a:spcAft>
              <a:defRPr/>
            </a:pPr>
            <a:endParaRPr lang="en-US" sz="2600" dirty="0"/>
          </a:p>
          <a:p>
            <a:pPr marL="463550" indent="-463550" fontAlgn="auto">
              <a:spcBef>
                <a:spcPts val="0"/>
              </a:spcBef>
              <a:spcAft>
                <a:spcPts val="0"/>
              </a:spcAft>
              <a:defRPr/>
            </a:pPr>
            <a:r>
              <a:rPr lang="en-US" sz="2600" dirty="0"/>
              <a:t>1. Use basic probability facts to detect illegitimate assignments of probability: any probability must be a number between 0 and 1, and the total probability assigned to all possible outcomes must be 1. </a:t>
            </a:r>
          </a:p>
          <a:p>
            <a:pPr marL="463550" indent="-463550" fontAlgn="auto">
              <a:spcBef>
                <a:spcPts val="0"/>
              </a:spcBef>
              <a:spcAft>
                <a:spcPts val="0"/>
              </a:spcAft>
              <a:defRPr/>
            </a:pPr>
            <a:endParaRPr lang="en-US" sz="2600" dirty="0"/>
          </a:p>
          <a:p>
            <a:pPr marL="463550" indent="-463550" fontAlgn="auto">
              <a:spcBef>
                <a:spcPts val="0"/>
              </a:spcBef>
              <a:spcAft>
                <a:spcPts val="0"/>
              </a:spcAft>
              <a:defRPr/>
            </a:pPr>
            <a:r>
              <a:rPr lang="en-US" sz="2600" dirty="0"/>
              <a:t>2. Use basic probability facts to find the probabilities of events that are formed from other events: The probability that an event does not occur is 1 minus its probability. If two events cannot occur at the same time, the probability that one or the other occurs is the sum of their individual probabilities. </a:t>
            </a:r>
            <a:endParaRPr lang="en-US" sz="2600" dirty="0">
              <a:latin typeface="+mj-lt"/>
            </a:endParaRPr>
          </a:p>
        </p:txBody>
      </p:sp>
    </p:spTree>
    <p:extLst>
      <p:ext uri="{BB962C8B-B14F-4D97-AF65-F5344CB8AC3E}">
        <p14:creationId xmlns:p14="http://schemas.microsoft.com/office/powerpoint/2010/main" val="417239733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Part III Review 4</a:t>
            </a:r>
            <a:br>
              <a:rPr lang="en-US" b="1" dirty="0">
                <a:solidFill>
                  <a:schemeClr val="accent1"/>
                </a:solidFill>
              </a:rPr>
            </a:br>
            <a:endParaRPr lang="en-US" dirty="0"/>
          </a:p>
        </p:txBody>
      </p:sp>
      <p:sp>
        <p:nvSpPr>
          <p:cNvPr id="8" name="Rectangle 7"/>
          <p:cNvSpPr/>
          <p:nvPr/>
        </p:nvSpPr>
        <p:spPr>
          <a:xfrm>
            <a:off x="228600" y="990600"/>
            <a:ext cx="8915400" cy="3970318"/>
          </a:xfrm>
          <a:prstGeom prst="rect">
            <a:avLst/>
          </a:prstGeom>
        </p:spPr>
        <p:txBody>
          <a:bodyPr>
            <a:spAutoFit/>
          </a:bodyPr>
          <a:lstStyle/>
          <a:p>
            <a:pPr marL="514350" indent="-514350" fontAlgn="auto">
              <a:spcBef>
                <a:spcPts val="0"/>
              </a:spcBef>
              <a:spcAft>
                <a:spcPts val="0"/>
              </a:spcAft>
              <a:buFont typeface="+mj-lt"/>
              <a:buAutoNum type="alphaUcPeriod" startAt="2"/>
              <a:defRPr/>
            </a:pPr>
            <a:r>
              <a:rPr lang="en-US" sz="2800" b="1" dirty="0"/>
              <a:t>PROBABILITY MODELS </a:t>
            </a:r>
          </a:p>
          <a:p>
            <a:pPr fontAlgn="auto">
              <a:spcBef>
                <a:spcPts val="0"/>
              </a:spcBef>
              <a:spcAft>
                <a:spcPts val="0"/>
              </a:spcAft>
              <a:defRPr/>
            </a:pPr>
            <a:endParaRPr lang="en-US" sz="2800" dirty="0"/>
          </a:p>
          <a:p>
            <a:pPr marL="463550" indent="-463550" fontAlgn="auto">
              <a:spcBef>
                <a:spcPts val="0"/>
              </a:spcBef>
              <a:spcAft>
                <a:spcPts val="0"/>
              </a:spcAft>
              <a:defRPr/>
            </a:pPr>
            <a:r>
              <a:rPr lang="en-US" sz="2800" dirty="0"/>
              <a:t>3. When probabilities are assigned to individual outcomes, find the probability of an event by adding the probabilities of the outcomes that make it up. </a:t>
            </a:r>
          </a:p>
          <a:p>
            <a:pPr marL="463550" indent="-463550" fontAlgn="auto">
              <a:spcBef>
                <a:spcPts val="0"/>
              </a:spcBef>
              <a:spcAft>
                <a:spcPts val="0"/>
              </a:spcAft>
              <a:defRPr/>
            </a:pPr>
            <a:endParaRPr lang="en-US" sz="2800" dirty="0"/>
          </a:p>
          <a:p>
            <a:pPr marL="463550" indent="-463550" fontAlgn="auto">
              <a:spcBef>
                <a:spcPts val="0"/>
              </a:spcBef>
              <a:spcAft>
                <a:spcPts val="0"/>
              </a:spcAft>
              <a:defRPr/>
            </a:pPr>
            <a:r>
              <a:rPr lang="en-US" sz="2800" dirty="0"/>
              <a:t>4. When probabilities are assigned by a Normal curve, find the probability of an event by finding an area under the curve.</a:t>
            </a:r>
            <a:endParaRPr lang="en-US" sz="2800" dirty="0">
              <a:latin typeface="+mj-lt"/>
            </a:endParaRPr>
          </a:p>
        </p:txBody>
      </p:sp>
    </p:spTree>
    <p:extLst>
      <p:ext uri="{BB962C8B-B14F-4D97-AF65-F5344CB8AC3E}">
        <p14:creationId xmlns:p14="http://schemas.microsoft.com/office/powerpoint/2010/main" val="15451389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Part III Review 5</a:t>
            </a:r>
            <a:br>
              <a:rPr lang="en-US" b="1" dirty="0">
                <a:solidFill>
                  <a:schemeClr val="accent1"/>
                </a:solidFill>
              </a:rPr>
            </a:br>
            <a:endParaRPr lang="en-US" dirty="0"/>
          </a:p>
        </p:txBody>
      </p:sp>
      <p:sp>
        <p:nvSpPr>
          <p:cNvPr id="8" name="Rectangle 7"/>
          <p:cNvSpPr/>
          <p:nvPr/>
        </p:nvSpPr>
        <p:spPr>
          <a:xfrm>
            <a:off x="228600" y="990600"/>
            <a:ext cx="8915400" cy="4401205"/>
          </a:xfrm>
          <a:prstGeom prst="rect">
            <a:avLst/>
          </a:prstGeom>
        </p:spPr>
        <p:txBody>
          <a:bodyPr>
            <a:spAutoFit/>
          </a:bodyPr>
          <a:lstStyle/>
          <a:p>
            <a:pPr fontAlgn="auto">
              <a:spcBef>
                <a:spcPts val="0"/>
              </a:spcBef>
              <a:spcAft>
                <a:spcPts val="0"/>
              </a:spcAft>
              <a:defRPr/>
            </a:pPr>
            <a:r>
              <a:rPr lang="en-US" sz="2800" b="1" dirty="0"/>
              <a:t>C. SIMULATION </a:t>
            </a:r>
          </a:p>
          <a:p>
            <a:pPr fontAlgn="auto">
              <a:spcBef>
                <a:spcPts val="0"/>
              </a:spcBef>
              <a:spcAft>
                <a:spcPts val="0"/>
              </a:spcAft>
              <a:defRPr/>
            </a:pPr>
            <a:endParaRPr lang="en-US" sz="2800" dirty="0"/>
          </a:p>
          <a:p>
            <a:pPr marL="463550" indent="-463550" fontAlgn="auto">
              <a:spcBef>
                <a:spcPts val="0"/>
              </a:spcBef>
              <a:spcAft>
                <a:spcPts val="0"/>
              </a:spcAft>
              <a:defRPr/>
            </a:pPr>
            <a:r>
              <a:rPr lang="en-US" sz="2800" dirty="0"/>
              <a:t>1. 	Specify simple probability models that assign probabilities to each of several stages when the stages are independent of each other. </a:t>
            </a:r>
          </a:p>
          <a:p>
            <a:pPr marL="463550" indent="-463550" fontAlgn="auto">
              <a:spcBef>
                <a:spcPts val="0"/>
              </a:spcBef>
              <a:spcAft>
                <a:spcPts val="0"/>
              </a:spcAft>
              <a:buAutoNum type="arabicPeriod"/>
              <a:defRPr/>
            </a:pPr>
            <a:endParaRPr lang="en-US" sz="2800" dirty="0"/>
          </a:p>
          <a:p>
            <a:pPr marL="463550" indent="-463550" fontAlgn="auto">
              <a:spcBef>
                <a:spcPts val="0"/>
              </a:spcBef>
              <a:spcAft>
                <a:spcPts val="0"/>
              </a:spcAft>
              <a:defRPr/>
            </a:pPr>
            <a:r>
              <a:rPr lang="en-US" sz="2800" dirty="0"/>
              <a:t>2. 	Assign random digits to simulate such models. </a:t>
            </a:r>
          </a:p>
          <a:p>
            <a:pPr marL="463550" indent="-463550" fontAlgn="auto">
              <a:spcBef>
                <a:spcPts val="0"/>
              </a:spcBef>
              <a:spcAft>
                <a:spcPts val="0"/>
              </a:spcAft>
              <a:defRPr/>
            </a:pPr>
            <a:endParaRPr lang="en-US" sz="2800" dirty="0"/>
          </a:p>
          <a:p>
            <a:pPr marL="463550" indent="-463550" fontAlgn="auto">
              <a:spcBef>
                <a:spcPts val="0"/>
              </a:spcBef>
              <a:spcAft>
                <a:spcPts val="0"/>
              </a:spcAft>
              <a:defRPr/>
            </a:pPr>
            <a:r>
              <a:rPr lang="en-US" sz="2800" dirty="0"/>
              <a:t>3. 	Estimate either a probability or an expected value by repeating a simulation many times.</a:t>
            </a:r>
            <a:endParaRPr lang="en-US" sz="2800" dirty="0">
              <a:latin typeface="+mj-lt"/>
            </a:endParaRPr>
          </a:p>
        </p:txBody>
      </p:sp>
    </p:spTree>
    <p:extLst>
      <p:ext uri="{BB962C8B-B14F-4D97-AF65-F5344CB8AC3E}">
        <p14:creationId xmlns:p14="http://schemas.microsoft.com/office/powerpoint/2010/main" val="230206558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Part III </a:t>
            </a:r>
            <a:r>
              <a:rPr lang="en-US" b="1">
                <a:solidFill>
                  <a:schemeClr val="accent1"/>
                </a:solidFill>
              </a:rPr>
              <a:t>Review 6</a:t>
            </a:r>
            <a:br>
              <a:rPr lang="en-US" b="1" dirty="0">
                <a:solidFill>
                  <a:schemeClr val="accent1"/>
                </a:solidFill>
              </a:rPr>
            </a:br>
            <a:endParaRPr lang="en-US" dirty="0"/>
          </a:p>
        </p:txBody>
      </p:sp>
      <p:sp>
        <p:nvSpPr>
          <p:cNvPr id="8" name="Rectangle 7"/>
          <p:cNvSpPr/>
          <p:nvPr/>
        </p:nvSpPr>
        <p:spPr>
          <a:xfrm>
            <a:off x="228600" y="990600"/>
            <a:ext cx="8915400" cy="3970318"/>
          </a:xfrm>
          <a:prstGeom prst="rect">
            <a:avLst/>
          </a:prstGeom>
        </p:spPr>
        <p:txBody>
          <a:bodyPr>
            <a:spAutoFit/>
          </a:bodyPr>
          <a:lstStyle/>
          <a:p>
            <a:pPr fontAlgn="auto">
              <a:spcBef>
                <a:spcPts val="0"/>
              </a:spcBef>
              <a:spcAft>
                <a:spcPts val="0"/>
              </a:spcAft>
              <a:defRPr/>
            </a:pPr>
            <a:r>
              <a:rPr lang="en-US" sz="2800" b="1" dirty="0"/>
              <a:t>D. EXPECTED VALUE </a:t>
            </a:r>
          </a:p>
          <a:p>
            <a:pPr fontAlgn="auto">
              <a:spcBef>
                <a:spcPts val="0"/>
              </a:spcBef>
              <a:spcAft>
                <a:spcPts val="0"/>
              </a:spcAft>
              <a:defRPr/>
            </a:pPr>
            <a:endParaRPr lang="en-US" sz="2800" dirty="0"/>
          </a:p>
          <a:p>
            <a:pPr marL="463550" indent="-463550" fontAlgn="auto">
              <a:spcBef>
                <a:spcPts val="0"/>
              </a:spcBef>
              <a:spcAft>
                <a:spcPts val="0"/>
              </a:spcAft>
              <a:defRPr/>
            </a:pPr>
            <a:r>
              <a:rPr lang="en-US" sz="2800" dirty="0"/>
              <a:t>1. 	Understand the idea of expected value as the average of numerical outcomes in very many repetitions of a random phenomenon. </a:t>
            </a:r>
          </a:p>
          <a:p>
            <a:pPr marL="463550" indent="-463550" fontAlgn="auto">
              <a:spcBef>
                <a:spcPts val="0"/>
              </a:spcBef>
              <a:spcAft>
                <a:spcPts val="0"/>
              </a:spcAft>
              <a:buAutoNum type="arabicPeriod"/>
              <a:defRPr/>
            </a:pPr>
            <a:endParaRPr lang="en-US" sz="2800" dirty="0"/>
          </a:p>
          <a:p>
            <a:pPr marL="463550" indent="-463550" fontAlgn="auto">
              <a:spcBef>
                <a:spcPts val="0"/>
              </a:spcBef>
              <a:spcAft>
                <a:spcPts val="0"/>
              </a:spcAft>
              <a:defRPr/>
            </a:pPr>
            <a:r>
              <a:rPr lang="en-US" sz="2800" dirty="0"/>
              <a:t>2. 	Find the expected value from a probability model that lists all outcomes and their probabilities (when the outcomes are numerical).</a:t>
            </a:r>
            <a:endParaRPr lang="en-US" sz="2800" dirty="0">
              <a:latin typeface="+mj-lt"/>
            </a:endParaRPr>
          </a:p>
        </p:txBody>
      </p:sp>
    </p:spTree>
    <p:extLst>
      <p:ext uri="{BB962C8B-B14F-4D97-AF65-F5344CB8AC3E}">
        <p14:creationId xmlns:p14="http://schemas.microsoft.com/office/powerpoint/2010/main" val="2397990988"/>
      </p:ext>
    </p:extLst>
  </p:cSld>
  <p:clrMapOvr>
    <a:masterClrMapping/>
  </p:clrMapOvr>
  <p:transition>
    <p:fade/>
  </p:transition>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595959"/>
      </a:dk2>
      <a:lt2>
        <a:srgbClr val="EEECE1"/>
      </a:lt2>
      <a:accent1>
        <a:srgbClr val="800000"/>
      </a:accent1>
      <a:accent2>
        <a:srgbClr val="595959"/>
      </a:accent2>
      <a:accent3>
        <a:srgbClr val="800000"/>
      </a:accent3>
      <a:accent4>
        <a:srgbClr val="800000"/>
      </a:accent4>
      <a:accent5>
        <a:srgbClr val="800000"/>
      </a:accent5>
      <a:accent6>
        <a:srgbClr val="800000"/>
      </a:accent6>
      <a:hlink>
        <a:srgbClr val="800000"/>
      </a:hlink>
      <a:folHlink>
        <a:srgbClr val="8000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6104</TotalTime>
  <Words>409</Words>
  <Application>Microsoft Office PowerPoint</Application>
  <PresentationFormat>On-screen Show (4:3)</PresentationFormat>
  <Paragraphs>45</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Times New Roman</vt:lpstr>
      <vt:lpstr>Office Theme</vt:lpstr>
      <vt:lpstr>Part III  Review</vt:lpstr>
      <vt:lpstr>Part III Review 1 </vt:lpstr>
      <vt:lpstr>Part III Review 2 </vt:lpstr>
      <vt:lpstr>Part III Review 3 </vt:lpstr>
      <vt:lpstr>Part III Review 4 </vt:lpstr>
      <vt:lpstr>Part III Review 5 </vt:lpstr>
      <vt:lpstr>Part III Review 6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Leslie Hendrix</dc:creator>
  <cp:lastModifiedBy>Ricardas Zitikis</cp:lastModifiedBy>
  <cp:revision>501</cp:revision>
  <cp:lastPrinted>2011-08-21T16:22:14Z</cp:lastPrinted>
  <dcterms:created xsi:type="dcterms:W3CDTF">2009-09-07T22:06:52Z</dcterms:created>
  <dcterms:modified xsi:type="dcterms:W3CDTF">2021-09-02T18:29:56Z</dcterms:modified>
</cp:coreProperties>
</file>