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3" r:id="rId3"/>
    <p:sldId id="264" r:id="rId4"/>
    <p:sldId id="265" r:id="rId5"/>
    <p:sldId id="266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mes Lapp" initials="JLL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8B0000"/>
    <a:srgbClr val="B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94729" autoAdjust="0"/>
  </p:normalViewPr>
  <p:slideViewPr>
    <p:cSldViewPr>
      <p:cViewPr varScale="1">
        <p:scale>
          <a:sx n="68" d="100"/>
          <a:sy n="68" d="100"/>
        </p:scale>
        <p:origin x="124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2796" y="-11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</a:defRPr>
            </a:lvl1pPr>
          </a:lstStyle>
          <a:p>
            <a:pPr>
              <a:defRPr/>
            </a:pPr>
            <a:fld id="{338D015C-B25A-4EF0-ABB3-A3658AD598E3}" type="datetimeFigureOut">
              <a:rPr lang="en-US"/>
              <a:pPr>
                <a:defRPr/>
              </a:pPr>
              <a:t>10/29/2019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</a:defRPr>
            </a:lvl1pPr>
          </a:lstStyle>
          <a:p>
            <a:pPr>
              <a:defRPr/>
            </a:pPr>
            <a:fld id="{98FF86CF-FB93-487E-B7D6-9FBA8D57B5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440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</a:defRPr>
            </a:lvl1pPr>
          </a:lstStyle>
          <a:p>
            <a:pPr>
              <a:defRPr/>
            </a:pPr>
            <a:fld id="{49222B24-7A6A-4C04-A065-BAC0D564A6EF}" type="datetimeFigureOut">
              <a:rPr lang="en-US"/>
              <a:pPr>
                <a:defRPr/>
              </a:pPr>
              <a:t>10/29/2019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</a:defRPr>
            </a:lvl1pPr>
          </a:lstStyle>
          <a:p>
            <a:pPr>
              <a:defRPr/>
            </a:pPr>
            <a:fld id="{6EA570EC-4905-436C-B551-F7CB9B316F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4156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9897BA0-659E-46D5-A133-F0B7A449041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400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20B011E-7AC2-423F-B984-58AF44E1947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8006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353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20B011E-7AC2-423F-B984-58AF44E1947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8006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637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20B011E-7AC2-423F-B984-58AF44E1947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8006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8555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20B011E-7AC2-423F-B984-58AF44E1947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8006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316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20B011E-7AC2-423F-B984-58AF44E1947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8006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4590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20B011E-7AC2-423F-B984-58AF44E1947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8006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5240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20B011E-7AC2-423F-B984-58AF44E1947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8006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57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20B011E-7AC2-423F-B984-58AF44E1947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8006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8495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20B011E-7AC2-423F-B984-58AF44E1947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8006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325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20B011E-7AC2-423F-B984-58AF44E1947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8006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42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8E6D9FF-8AE7-4ACC-9AF1-A51315E9817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8006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99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8E6D9FF-8AE7-4ACC-9AF1-A51315E9817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8006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803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8E6D9FF-8AE7-4ACC-9AF1-A51315E9817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8006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880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8E6D9FF-8AE7-4ACC-9AF1-A51315E9817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8006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805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20B011E-7AC2-423F-B984-58AF44E1947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8006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899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20B011E-7AC2-423F-B984-58AF44E1947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8006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81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20B011E-7AC2-423F-B984-58AF44E1947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8006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76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20B011E-7AC2-423F-B984-58AF44E1947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8006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261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62600" y="1524000"/>
            <a:ext cx="3505200" cy="35083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492875"/>
            <a:ext cx="3505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FCB03044-0D6B-4F8F-8D4D-263B92180618}" type="datetimeFigureOut">
              <a:rPr lang="en-US"/>
              <a:pPr>
                <a:defRPr/>
              </a:pPr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D402F4C2-8055-48DD-B428-5DED79D0C2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492875"/>
            <a:ext cx="3505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E5AA0259-CFFC-4584-982C-9F72A358B579}" type="datetimeFigureOut">
              <a:rPr lang="en-US"/>
              <a:pPr>
                <a:defRPr/>
              </a:pPr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E7894CF0-AC0C-4E42-935C-C183FACCF3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492875"/>
            <a:ext cx="3505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3081FAC4-A126-468F-BB77-72E42B9ED7ED}" type="datetimeFigureOut">
              <a:rPr lang="en-US"/>
              <a:pPr>
                <a:defRPr/>
              </a:pPr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E814EA5C-D11D-4BB6-A392-AB79A9326B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492875"/>
            <a:ext cx="3505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032B9131-4D32-4C5C-A825-CEF9C37310E7}" type="datetimeFigureOut">
              <a:rPr lang="en-US"/>
              <a:pPr>
                <a:defRPr/>
              </a:pPr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EED4D596-DEA8-42AD-A775-DF8E65A213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492875"/>
            <a:ext cx="3505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5B26D81D-639C-4D3B-8E5E-D22390549600}" type="datetimeFigureOut">
              <a:rPr lang="en-US"/>
              <a:pPr>
                <a:defRPr/>
              </a:pPr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4C3871D3-E373-4E70-86B3-C05185EDC1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2400" y="6492875"/>
            <a:ext cx="3505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6DC7EBD2-1BBC-4AB3-A11C-FE54A95F9690}" type="datetimeFigureOut">
              <a:rPr lang="en-US"/>
              <a:pPr>
                <a:defRPr/>
              </a:pPr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4BB34966-DAF0-4A40-89F2-F1253205CD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52400" y="6492875"/>
            <a:ext cx="3505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7073AE6B-E13F-4AAD-A63F-8DEA53C0E627}" type="datetimeFigureOut">
              <a:rPr lang="en-US"/>
              <a:pPr>
                <a:defRPr/>
              </a:pPr>
              <a:t>10/29/2019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FDE26CCF-A587-49D4-BFED-0581F13658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52400" y="6492875"/>
            <a:ext cx="3505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7B2015BA-0275-4900-9BF9-29F653BB552F}" type="datetimeFigureOut">
              <a:rPr lang="en-US"/>
              <a:pPr>
                <a:defRPr/>
              </a:pPr>
              <a:t>10/29/2019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1CE6E2BB-4492-4DC3-83F4-76A3505842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52400" y="6492875"/>
            <a:ext cx="3505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DD76E0CF-3064-473E-84A2-51B4571FA8F6}" type="datetimeFigureOut">
              <a:rPr lang="en-US"/>
              <a:pPr>
                <a:defRPr/>
              </a:pPr>
              <a:t>10/29/2019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570CF725-8369-459F-824C-CC54BC658D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2400" y="6492875"/>
            <a:ext cx="3505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E867CDD6-3C17-4C11-A57B-7B969CDC67ED}" type="datetimeFigureOut">
              <a:rPr lang="en-US"/>
              <a:pPr>
                <a:defRPr/>
              </a:pPr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69904805-A15E-4A58-8594-2E928D7C52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2400" y="6492875"/>
            <a:ext cx="3505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7150760D-5ABB-4008-AA12-8A0477554328}" type="datetimeFigureOut">
              <a:rPr lang="en-US"/>
              <a:pPr>
                <a:defRPr/>
              </a:pPr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A930B442-4849-4735-88AD-E5BF356594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041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000099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686800" y="6581775"/>
            <a:ext cx="4572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ECD77D47-6072-4D2E-BFA7-925F5176EA9F}" type="slidenum">
              <a:rPr lang="en-US" sz="1200"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latin typeface="+mn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2400" y="6553200"/>
            <a:ext cx="8991600" cy="460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ctrTitle"/>
          </p:nvPr>
        </p:nvSpPr>
        <p:spPr>
          <a:xfrm>
            <a:off x="2922308" y="685800"/>
            <a:ext cx="3478491" cy="3508375"/>
          </a:xfrm>
        </p:spPr>
        <p:txBody>
          <a:bodyPr/>
          <a:lstStyle/>
          <a:p>
            <a:r>
              <a:rPr lang="en-US" sz="7200" dirty="0"/>
              <a:t>Part II Review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2794653" y="3886200"/>
            <a:ext cx="373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Lecture Slides</a:t>
            </a:r>
            <a:endParaRPr lang="en-US" sz="4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Part II Review 9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228600" y="990600"/>
                <a:ext cx="8915400" cy="41242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514350" indent="-514350">
                  <a:buFont typeface="+mj-lt"/>
                  <a:buAutoNum type="alphaUcPeriod" startAt="3"/>
                </a:pPr>
                <a:r>
                  <a:rPr lang="en-US" sz="2800" b="1" dirty="0"/>
                  <a:t>NUMERICAL SUMMARIES OF DISTRIBUTIONS </a:t>
                </a:r>
              </a:p>
              <a:p>
                <a:endParaRPr lang="en-US" sz="2800" dirty="0"/>
              </a:p>
              <a:p>
                <a:pPr marL="514350" indent="-514350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sz="2800" dirty="0"/>
                  <a:t>Find the median M and the quartiles Q1 and Q3 for a set of observations. </a:t>
                </a:r>
              </a:p>
              <a:p>
                <a:pPr marL="514350" indent="-514350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sz="2800" dirty="0"/>
                  <a:t>Give the five-number summary and draw a boxplot; assess center, spread, symmetry, and skewness from a boxplot. </a:t>
                </a:r>
              </a:p>
              <a:p>
                <a:pPr marL="514350" indent="-514350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sz="2800" dirty="0"/>
                  <a:t>Find the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800" dirty="0"/>
                  <a:t> and (using a calculator) the standard deviation </a:t>
                </a:r>
                <a:r>
                  <a:rPr lang="en-US" sz="2800" i="1" dirty="0"/>
                  <a:t>s</a:t>
                </a:r>
                <a:r>
                  <a:rPr lang="en-US" sz="2800" dirty="0"/>
                  <a:t> for a small set of observations.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990600"/>
                <a:ext cx="8915400" cy="4124206"/>
              </a:xfrm>
              <a:prstGeom prst="rect">
                <a:avLst/>
              </a:prstGeom>
              <a:blipFill>
                <a:blip r:embed="rId3"/>
                <a:stretch>
                  <a:fillRect l="-1231" t="-1627" r="-889" b="-310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465653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Part II Review 10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8600" y="990600"/>
            <a:ext cx="8915400" cy="541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en-US" sz="2800" b="1" dirty="0"/>
              <a:t>NUMERICAL SUMMARIES OF DISTRIBUTIONS </a:t>
            </a:r>
          </a:p>
          <a:p>
            <a:endParaRPr lang="en-US" sz="2800" dirty="0"/>
          </a:p>
          <a:p>
            <a:pPr marL="463550" indent="-463550">
              <a:spcAft>
                <a:spcPts val="600"/>
              </a:spcAft>
            </a:pPr>
            <a:r>
              <a:rPr lang="en-US" sz="2800" dirty="0"/>
              <a:t>4. 	Understand that the median is less affected by extreme observations than the mean. Recognize that skewness in a distribution moves the mean away from the median toward the long tail. </a:t>
            </a:r>
          </a:p>
          <a:p>
            <a:pPr marL="463550" indent="-463550">
              <a:spcAft>
                <a:spcPts val="600"/>
              </a:spcAft>
            </a:pPr>
            <a:endParaRPr lang="en-US" sz="2800" dirty="0"/>
          </a:p>
          <a:p>
            <a:pPr marL="463550" indent="-463550">
              <a:spcAft>
                <a:spcPts val="600"/>
              </a:spcAft>
            </a:pPr>
            <a:r>
              <a:rPr lang="en-US" sz="2800" dirty="0"/>
              <a:t>5. 	Know the basic properties of the standard deviation: </a:t>
            </a:r>
            <a:r>
              <a:rPr lang="en-US" sz="2800" i="1" dirty="0"/>
              <a:t>s</a:t>
            </a:r>
            <a:r>
              <a:rPr lang="en-US" sz="2800" dirty="0"/>
              <a:t> ≥ 0 always; </a:t>
            </a:r>
            <a:r>
              <a:rPr lang="en-US" sz="2800" i="1" dirty="0"/>
              <a:t>s</a:t>
            </a:r>
            <a:r>
              <a:rPr lang="en-US" sz="2800" dirty="0"/>
              <a:t> = 0 only when all observations are identical and increases as the spread increases; </a:t>
            </a:r>
            <a:r>
              <a:rPr lang="en-US" sz="2800" i="1" dirty="0"/>
              <a:t>s</a:t>
            </a:r>
            <a:r>
              <a:rPr lang="en-US" sz="2800" dirty="0"/>
              <a:t> has the same units as the original measurements; </a:t>
            </a:r>
            <a:r>
              <a:rPr lang="en-US" sz="2800" i="1" dirty="0"/>
              <a:t>s</a:t>
            </a:r>
            <a:r>
              <a:rPr lang="en-US" sz="2800" dirty="0"/>
              <a:t> is greatly increased by outliers or skewness.</a:t>
            </a:r>
          </a:p>
        </p:txBody>
      </p:sp>
    </p:spTree>
    <p:extLst>
      <p:ext uri="{BB962C8B-B14F-4D97-AF65-F5344CB8AC3E}">
        <p14:creationId xmlns:p14="http://schemas.microsoft.com/office/powerpoint/2010/main" val="48889642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Part II Review 11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8600" y="990600"/>
            <a:ext cx="8915400" cy="541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>
              <a:buFont typeface="+mj-lt"/>
              <a:buAutoNum type="alphaUcPeriod" startAt="4"/>
            </a:pPr>
            <a:r>
              <a:rPr lang="en-US" sz="2800" b="1" dirty="0"/>
              <a:t>NORMAL DISTRIBUTIONS </a:t>
            </a:r>
          </a:p>
          <a:p>
            <a:endParaRPr lang="en-US" sz="2800" dirty="0"/>
          </a:p>
          <a:p>
            <a:pPr marL="463550" indent="-463550">
              <a:spcAft>
                <a:spcPts val="600"/>
              </a:spcAft>
            </a:pPr>
            <a:r>
              <a:rPr lang="en-US" sz="2800" dirty="0"/>
              <a:t>1. 	Interpret a density curve as a description of the distribution of a quantitative variable. </a:t>
            </a:r>
          </a:p>
          <a:p>
            <a:pPr marL="463550" indent="-463550">
              <a:spcAft>
                <a:spcPts val="600"/>
              </a:spcAft>
            </a:pPr>
            <a:r>
              <a:rPr lang="en-US" sz="2800" dirty="0"/>
              <a:t>2. 	Recognize the shape of Normal curves, and estimate by eye both the mean and the standard deviation from such a curve. </a:t>
            </a:r>
          </a:p>
          <a:p>
            <a:pPr marL="463550" indent="-463550">
              <a:spcAft>
                <a:spcPts val="600"/>
              </a:spcAft>
            </a:pPr>
            <a:r>
              <a:rPr lang="en-US" sz="2800" dirty="0"/>
              <a:t>3. 	Use the 68–95–99.7 rule and symmetry to state what percentage of the observations from a Normal distribution fall between two points when the points lie at the mean or one, two, or three standard deviations on either side of the mean. </a:t>
            </a:r>
          </a:p>
        </p:txBody>
      </p:sp>
    </p:spTree>
    <p:extLst>
      <p:ext uri="{BB962C8B-B14F-4D97-AF65-F5344CB8AC3E}">
        <p14:creationId xmlns:p14="http://schemas.microsoft.com/office/powerpoint/2010/main" val="474898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Part II Review 12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8600" y="990600"/>
            <a:ext cx="8915400" cy="318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>
              <a:buFont typeface="+mj-lt"/>
              <a:buAutoNum type="alphaUcPeriod" startAt="4"/>
            </a:pPr>
            <a:r>
              <a:rPr lang="en-US" sz="2800" b="1" dirty="0"/>
              <a:t>NORMAL DISTRIBUTIONS (cont’d)</a:t>
            </a:r>
          </a:p>
          <a:p>
            <a:endParaRPr lang="en-US" sz="2800" dirty="0"/>
          </a:p>
          <a:p>
            <a:pPr marL="463550" indent="-463550">
              <a:spcAft>
                <a:spcPts val="600"/>
              </a:spcAft>
            </a:pPr>
            <a:r>
              <a:rPr lang="en-US" sz="2800" dirty="0"/>
              <a:t>4. 	Find and interpret the standard score of an observation. </a:t>
            </a:r>
          </a:p>
          <a:p>
            <a:pPr marL="463550" indent="-463550">
              <a:spcAft>
                <a:spcPts val="600"/>
              </a:spcAft>
            </a:pPr>
            <a:r>
              <a:rPr lang="en-US" sz="2800" dirty="0"/>
              <a:t>5. 	(Optional) Use Table B to find the percentile of a value from any Normal distribution and the value that corresponds to a given percentile</a:t>
            </a:r>
          </a:p>
        </p:txBody>
      </p:sp>
    </p:spTree>
    <p:extLst>
      <p:ext uri="{BB962C8B-B14F-4D97-AF65-F5344CB8AC3E}">
        <p14:creationId xmlns:p14="http://schemas.microsoft.com/office/powerpoint/2010/main" val="197724060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Part II Review 13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8600" y="990600"/>
            <a:ext cx="8915400" cy="4909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>
              <a:buFont typeface="+mj-lt"/>
              <a:buAutoNum type="alphaUcPeriod" startAt="5"/>
            </a:pPr>
            <a:r>
              <a:rPr lang="en-US" sz="2800" b="1" dirty="0"/>
              <a:t>SCATTERPLOTS AND CORRELATION </a:t>
            </a:r>
          </a:p>
          <a:p>
            <a:endParaRPr lang="en-US" sz="2800" dirty="0"/>
          </a:p>
          <a:p>
            <a:pPr marL="463550" indent="-463550">
              <a:spcAft>
                <a:spcPts val="600"/>
              </a:spcAft>
            </a:pPr>
            <a:r>
              <a:rPr lang="en-US" sz="2800" dirty="0"/>
              <a:t>1. 	Make a scatterplot to display the relationship between two quantitative variables measured on the same subjects. Place the explanatory variable (if any) on the horizontal scale of the plot. </a:t>
            </a:r>
          </a:p>
          <a:p>
            <a:pPr marL="463550" indent="-463550">
              <a:spcAft>
                <a:spcPts val="600"/>
              </a:spcAft>
            </a:pPr>
            <a:r>
              <a:rPr lang="en-US" sz="2800" dirty="0"/>
              <a:t>2. 	Describe the direction, form, and strength of the overall pattern of a scatterplot. In particular, recognize positive or negative association and straight-line patterns. Recognize outliers in a scatterplot. </a:t>
            </a:r>
          </a:p>
        </p:txBody>
      </p:sp>
    </p:spTree>
    <p:extLst>
      <p:ext uri="{BB962C8B-B14F-4D97-AF65-F5344CB8AC3E}">
        <p14:creationId xmlns:p14="http://schemas.microsoft.com/office/powerpoint/2010/main" val="287187990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Part II Review 14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8600" y="990600"/>
            <a:ext cx="8915400" cy="4909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>
              <a:buFont typeface="+mj-lt"/>
              <a:buAutoNum type="alphaUcPeriod" startAt="5"/>
            </a:pPr>
            <a:r>
              <a:rPr lang="en-US" sz="2800" b="1" dirty="0"/>
              <a:t>SCATTERPLOTS AND CORRELATION (cont’d)</a:t>
            </a:r>
          </a:p>
          <a:p>
            <a:endParaRPr lang="en-US" sz="2800" dirty="0"/>
          </a:p>
          <a:p>
            <a:pPr marL="463550" indent="-463550">
              <a:spcAft>
                <a:spcPts val="600"/>
              </a:spcAft>
            </a:pPr>
            <a:r>
              <a:rPr lang="en-US" sz="2800" dirty="0"/>
              <a:t>3. 	Judge whether it is appropriate to use correlation to describe the relationship between two quantitative variables. Use a calculator to find the correlation </a:t>
            </a:r>
            <a:r>
              <a:rPr lang="en-US" sz="2800" i="1" dirty="0"/>
              <a:t>r</a:t>
            </a:r>
            <a:r>
              <a:rPr lang="en-US" sz="2800" dirty="0"/>
              <a:t>. </a:t>
            </a:r>
          </a:p>
          <a:p>
            <a:pPr marL="463550" indent="-463550">
              <a:spcAft>
                <a:spcPts val="600"/>
              </a:spcAft>
            </a:pPr>
            <a:r>
              <a:rPr lang="en-US" sz="2800" dirty="0"/>
              <a:t>4. 	Know the basic properties of correlation: </a:t>
            </a:r>
            <a:r>
              <a:rPr lang="en-US" sz="2800" i="1" dirty="0"/>
              <a:t>r</a:t>
            </a:r>
            <a:r>
              <a:rPr lang="en-US" sz="2800" dirty="0"/>
              <a:t> measures the strength and direction of only straight-line relationships; </a:t>
            </a:r>
            <a:r>
              <a:rPr lang="en-US" sz="2800" i="1" dirty="0"/>
              <a:t>r</a:t>
            </a:r>
            <a:r>
              <a:rPr lang="en-US" sz="2800" dirty="0"/>
              <a:t> is always a number between −1 and 1; </a:t>
            </a:r>
            <a:r>
              <a:rPr lang="en-US" sz="2800" i="1" dirty="0"/>
              <a:t>r</a:t>
            </a:r>
            <a:r>
              <a:rPr lang="en-US" sz="2800" dirty="0"/>
              <a:t> = ±1 only for perfect straight-line relations; </a:t>
            </a:r>
            <a:r>
              <a:rPr lang="en-US" sz="2800" i="1" dirty="0"/>
              <a:t>r</a:t>
            </a:r>
            <a:r>
              <a:rPr lang="en-US" sz="2800" dirty="0"/>
              <a:t> moves away from 0 toward ±1 as the straight-line relation gets stronger.</a:t>
            </a:r>
          </a:p>
        </p:txBody>
      </p:sp>
    </p:spTree>
    <p:extLst>
      <p:ext uri="{BB962C8B-B14F-4D97-AF65-F5344CB8AC3E}">
        <p14:creationId xmlns:p14="http://schemas.microsoft.com/office/powerpoint/2010/main" val="389100183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Part II Review 15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8600" y="990600"/>
            <a:ext cx="8915400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>
              <a:buFont typeface="+mj-lt"/>
              <a:buAutoNum type="alphaUcPeriod" startAt="6"/>
            </a:pPr>
            <a:r>
              <a:rPr lang="en-US" sz="2800" b="1" dirty="0"/>
              <a:t>REGRESSION LINES </a:t>
            </a:r>
          </a:p>
          <a:p>
            <a:endParaRPr lang="en-US" sz="2800" dirty="0"/>
          </a:p>
          <a:p>
            <a:pPr marL="463550" indent="-463550">
              <a:spcBef>
                <a:spcPts val="0"/>
              </a:spcBef>
              <a:spcAft>
                <a:spcPts val="600"/>
              </a:spcAft>
            </a:pPr>
            <a:r>
              <a:rPr lang="en-US" sz="2800" dirty="0"/>
              <a:t>1. 	Explain what the slope </a:t>
            </a:r>
            <a:r>
              <a:rPr lang="en-US" sz="2800" i="1" dirty="0"/>
              <a:t>b</a:t>
            </a:r>
            <a:r>
              <a:rPr lang="en-US" sz="2800" dirty="0"/>
              <a:t> and the intercept </a:t>
            </a:r>
            <a:r>
              <a:rPr lang="en-US" sz="2800" i="1" dirty="0"/>
              <a:t>a</a:t>
            </a:r>
            <a:r>
              <a:rPr lang="en-US" sz="2800" dirty="0"/>
              <a:t> mean in the equation </a:t>
            </a:r>
            <a:r>
              <a:rPr lang="en-US" sz="2800" i="1" dirty="0"/>
              <a:t>y = a + </a:t>
            </a:r>
            <a:r>
              <a:rPr lang="en-US" sz="2800" i="1" dirty="0" err="1"/>
              <a:t>bx</a:t>
            </a:r>
            <a:r>
              <a:rPr lang="en-US" sz="2800" dirty="0"/>
              <a:t> of a straight line. </a:t>
            </a:r>
          </a:p>
          <a:p>
            <a:pPr marL="463550" indent="-463550">
              <a:spcBef>
                <a:spcPts val="0"/>
              </a:spcBef>
              <a:spcAft>
                <a:spcPts val="600"/>
              </a:spcAft>
            </a:pPr>
            <a:r>
              <a:rPr lang="en-US" sz="2800" dirty="0"/>
              <a:t>2. 	Draw a graph of the straight line when you are given its equation. </a:t>
            </a:r>
          </a:p>
          <a:p>
            <a:pPr marL="463550" indent="-463550">
              <a:spcBef>
                <a:spcPts val="0"/>
              </a:spcBef>
              <a:spcAft>
                <a:spcPts val="600"/>
              </a:spcAft>
            </a:pPr>
            <a:r>
              <a:rPr lang="en-US" sz="2800" dirty="0"/>
              <a:t>3. 	Use a regression line, given on a graph or as an equation, to predict </a:t>
            </a:r>
            <a:r>
              <a:rPr lang="en-US" sz="2800" i="1" dirty="0"/>
              <a:t>y</a:t>
            </a:r>
            <a:r>
              <a:rPr lang="en-US" sz="2800" dirty="0"/>
              <a:t> for a given </a:t>
            </a:r>
            <a:r>
              <a:rPr lang="en-US" sz="2800" i="1" dirty="0"/>
              <a:t>x</a:t>
            </a:r>
            <a:r>
              <a:rPr lang="en-US" sz="2800" dirty="0"/>
              <a:t>. Recognize the danger of prediction outside the range of the available data.</a:t>
            </a:r>
          </a:p>
        </p:txBody>
      </p:sp>
    </p:spTree>
    <p:extLst>
      <p:ext uri="{BB962C8B-B14F-4D97-AF65-F5344CB8AC3E}">
        <p14:creationId xmlns:p14="http://schemas.microsoft.com/office/powerpoint/2010/main" val="18969140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Part II Review 16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8600" y="990600"/>
            <a:ext cx="89154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71500" indent="-571500">
              <a:buFont typeface="+mj-lt"/>
              <a:buAutoNum type="alphaUcPeriod" startAt="6"/>
            </a:pPr>
            <a:r>
              <a:rPr lang="en-US" sz="2800" b="1" dirty="0"/>
              <a:t>REGRESSION LINES (cont’d)</a:t>
            </a:r>
          </a:p>
          <a:p>
            <a:endParaRPr lang="en-US" sz="2800" dirty="0"/>
          </a:p>
          <a:p>
            <a:pPr marL="463550" indent="-463550">
              <a:spcBef>
                <a:spcPts val="0"/>
              </a:spcBef>
              <a:spcAft>
                <a:spcPts val="600"/>
              </a:spcAft>
              <a:tabLst>
                <a:tab pos="463550" algn="l"/>
              </a:tabLst>
            </a:pPr>
            <a:r>
              <a:rPr lang="en-US" sz="2800" dirty="0"/>
              <a:t>4. 	Use </a:t>
            </a:r>
            <a:r>
              <a:rPr lang="en-US" sz="2800" i="1" dirty="0"/>
              <a:t>r</a:t>
            </a:r>
            <a:r>
              <a:rPr lang="en-US" sz="2800" i="1" baseline="30000" dirty="0"/>
              <a:t>2</a:t>
            </a:r>
            <a:r>
              <a:rPr lang="en-US" sz="2800" dirty="0"/>
              <a:t>, the square of the correlation, to describe how much of the variation in one variable can be accounted for by a straight-line relationship with another variable.</a:t>
            </a:r>
          </a:p>
        </p:txBody>
      </p:sp>
    </p:spTree>
    <p:extLst>
      <p:ext uri="{BB962C8B-B14F-4D97-AF65-F5344CB8AC3E}">
        <p14:creationId xmlns:p14="http://schemas.microsoft.com/office/powerpoint/2010/main" val="262918910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Part II Review 17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8600" y="990600"/>
            <a:ext cx="8915400" cy="4985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>
              <a:buFont typeface="+mj-lt"/>
              <a:buAutoNum type="alphaUcPeriod" startAt="7"/>
            </a:pPr>
            <a:r>
              <a:rPr lang="en-US" sz="2800" b="1" dirty="0"/>
              <a:t>STATISTICS AND CAUSATION </a:t>
            </a:r>
          </a:p>
          <a:p>
            <a:endParaRPr lang="en-US" sz="2800" dirty="0"/>
          </a:p>
          <a:p>
            <a:pPr marL="463550" indent="-463550">
              <a:spcAft>
                <a:spcPts val="600"/>
              </a:spcAft>
            </a:pPr>
            <a:r>
              <a:rPr lang="en-US" sz="2800" dirty="0"/>
              <a:t>1. 	Understand that an observed association can be due to direct causation, common response, or confounding. </a:t>
            </a:r>
          </a:p>
          <a:p>
            <a:pPr marL="463550" indent="-463550">
              <a:spcAft>
                <a:spcPts val="600"/>
              </a:spcAft>
            </a:pPr>
            <a:r>
              <a:rPr lang="en-US" sz="2800" dirty="0"/>
              <a:t>2. 	Give plausible explanations for an observed association between two variables: direct cause and effect, the influence of lurking variables, or both. </a:t>
            </a:r>
          </a:p>
          <a:p>
            <a:pPr marL="463550" indent="-463550">
              <a:spcAft>
                <a:spcPts val="600"/>
              </a:spcAft>
            </a:pPr>
            <a:r>
              <a:rPr lang="en-US" sz="2800" dirty="0"/>
              <a:t>3. 	Assess the strength of statistical evidence for a claim of causation, especially when experiments are not possible.</a:t>
            </a:r>
          </a:p>
        </p:txBody>
      </p:sp>
    </p:spTree>
    <p:extLst>
      <p:ext uri="{BB962C8B-B14F-4D97-AF65-F5344CB8AC3E}">
        <p14:creationId xmlns:p14="http://schemas.microsoft.com/office/powerpoint/2010/main" val="1470223593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Part </a:t>
            </a:r>
            <a:r>
              <a:rPr lang="en-US" b="1">
                <a:solidFill>
                  <a:schemeClr val="accent1"/>
                </a:solidFill>
              </a:rPr>
              <a:t>II Review 18</a:t>
            </a:r>
            <a:r>
              <a:rPr lang="en-US" b="1" dirty="0">
                <a:solidFill>
                  <a:schemeClr val="accent1"/>
                </a:solidFill>
              </a:rPr>
              <a:t/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8600" y="990600"/>
            <a:ext cx="8915400" cy="4124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>
              <a:buFont typeface="+mj-lt"/>
              <a:buAutoNum type="alphaUcPeriod" startAt="8"/>
            </a:pPr>
            <a:r>
              <a:rPr lang="en-US" sz="2800" b="1" dirty="0"/>
              <a:t>THE CONSUMER PRICE INDEX AND RELATED TOPICS </a:t>
            </a:r>
          </a:p>
          <a:p>
            <a:endParaRPr lang="en-US" sz="2800" dirty="0"/>
          </a:p>
          <a:p>
            <a:pPr marL="463550" indent="-463550">
              <a:spcAft>
                <a:spcPts val="600"/>
              </a:spcAft>
            </a:pPr>
            <a:r>
              <a:rPr lang="en-US" sz="2800" dirty="0"/>
              <a:t>1. 	Calculate and interpret index numbers. </a:t>
            </a:r>
          </a:p>
          <a:p>
            <a:pPr marL="463550" indent="-463550">
              <a:spcAft>
                <a:spcPts val="600"/>
              </a:spcAft>
            </a:pPr>
            <a:r>
              <a:rPr lang="en-US" sz="2800" dirty="0"/>
              <a:t>2. 	Calculate a fixed market basket price index for a small market basket. </a:t>
            </a:r>
          </a:p>
          <a:p>
            <a:pPr marL="463550" indent="-463550">
              <a:spcAft>
                <a:spcPts val="600"/>
              </a:spcAft>
            </a:pPr>
            <a:r>
              <a:rPr lang="en-US" sz="2800" dirty="0"/>
              <a:t>3. 	Use the CPI to compare the buying power of dollar amounts from different years. Explain phrases such as </a:t>
            </a:r>
            <a:r>
              <a:rPr lang="en-US" sz="2800" i="1" dirty="0"/>
              <a:t>real income</a:t>
            </a:r>
            <a:r>
              <a:rPr lang="en-US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5825530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Part II Review 1</a:t>
            </a:r>
          </a:p>
        </p:txBody>
      </p:sp>
      <p:sp>
        <p:nvSpPr>
          <p:cNvPr id="8" name="Rectangle 7"/>
          <p:cNvSpPr/>
          <p:nvPr/>
        </p:nvSpPr>
        <p:spPr>
          <a:xfrm>
            <a:off x="301752" y="1463040"/>
            <a:ext cx="8759952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Data analysis is the art of describing data using graphs and numerical summaries.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Chapter 10 commented on basic graphs, especially pie charts, bar graphs, and line graphs.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Chapters 11 to 13 showed how data analysis works by presenting statistical ideas and tools for describing the distribution of one variable. </a:t>
            </a:r>
            <a:endParaRPr lang="en-US" sz="2800" dirty="0">
              <a:latin typeface="+mj-lt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+mj-lt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Part II Review 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3815" y="1447800"/>
            <a:ext cx="7924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Figure II.1 organizes the big ideas.</a:t>
            </a:r>
          </a:p>
        </p:txBody>
      </p:sp>
      <p:pic>
        <p:nvPicPr>
          <p:cNvPr id="3" name="Picture 2" descr="A flow diagram shows four stages of organizing big ideas. The flow diagram begins with a text that reads, Plot your data Stemplot, Histogram. This leads to Interpret what you see Shape, Center, Spread, Outliers and then branches to Numerical summary? x bar and s, Five-Number Summary? It finally leads to the text that reads, Compact model? Normal Distribution?">
            <a:extLst>
              <a:ext uri="{FF2B5EF4-FFF2-40B4-BE49-F238E27FC236}">
                <a16:creationId xmlns:a16="http://schemas.microsoft.com/office/drawing/2014/main" xmlns="" id="{95096A8D-71A8-4398-92E3-12538734A6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729226"/>
            <a:ext cx="7034746" cy="274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36764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Part II Review 3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6264" y="1219200"/>
            <a:ext cx="89154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Figure II.2 retraces the big ideas from Figure II.1, with details that fit the new setting of Chapters 14 and 15 where we look at relationships between two quantitative variables. </a:t>
            </a:r>
            <a:endParaRPr lang="en-US" sz="2800" dirty="0">
              <a:latin typeface="+mj-lt"/>
            </a:endParaRPr>
          </a:p>
        </p:txBody>
      </p:sp>
      <p:pic>
        <p:nvPicPr>
          <p:cNvPr id="3" name="Picture 2" descr="A flow diagram shows the stages of retracing the big ideas in a scatterplot. The flow diagram begins with text that reads, Plot your data Scatterplot, which leads to Interpret what you see Direction, Form, Strength, Outliers. It further leads to Numerical summary? x bar, y bar, s subscript x, s subscript y, and r? It finally leads to the text that reads, Compact model? Regression line?">
            <a:extLst>
              <a:ext uri="{FF2B5EF4-FFF2-40B4-BE49-F238E27FC236}">
                <a16:creationId xmlns:a16="http://schemas.microsoft.com/office/drawing/2014/main" xmlns="" id="{98256C5B-DFB0-487E-8E26-01903473E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398141"/>
            <a:ext cx="7006964" cy="274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53751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Part II Review 4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1951" y="1676400"/>
            <a:ext cx="89154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In Chapter 16, we met a new kind of description, index numbers, with the Consumer Price Index as the leading example.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Chapter 16 also discussed government statistical offices, a quiet but important part of the statistical world.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4389462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Part II Review 5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8600" y="990600"/>
            <a:ext cx="8915400" cy="521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>
              <a:buAutoNum type="alphaUcPeriod"/>
            </a:pPr>
            <a:r>
              <a:rPr lang="en-US" sz="2800" b="1" dirty="0"/>
              <a:t>DISPLAYING DISTRIBUTIONS </a:t>
            </a:r>
          </a:p>
          <a:p>
            <a:endParaRPr lang="en-US" sz="2800" dirty="0"/>
          </a:p>
          <a:p>
            <a:pPr marL="463550" indent="-463550">
              <a:spcAft>
                <a:spcPts val="600"/>
              </a:spcAft>
            </a:pPr>
            <a:r>
              <a:rPr lang="en-US" sz="2800" dirty="0"/>
              <a:t>1. Recognize categorical and quantitative variables. </a:t>
            </a:r>
          </a:p>
          <a:p>
            <a:pPr marL="463550" indent="-463550">
              <a:spcAft>
                <a:spcPts val="600"/>
              </a:spcAft>
            </a:pPr>
            <a:r>
              <a:rPr lang="en-US" sz="2800" dirty="0"/>
              <a:t>2. Recognize when a pie chart can and cannot be used. </a:t>
            </a:r>
          </a:p>
          <a:p>
            <a:pPr marL="463550" indent="-463550">
              <a:spcAft>
                <a:spcPts val="600"/>
              </a:spcAft>
            </a:pPr>
            <a:r>
              <a:rPr lang="en-US" sz="2800" dirty="0"/>
              <a:t>3. Make a bar graph of the distribution of a categorical variable, or in general to compare related quantities. </a:t>
            </a:r>
          </a:p>
          <a:p>
            <a:pPr marL="463550" indent="-463550">
              <a:spcAft>
                <a:spcPts val="600"/>
              </a:spcAft>
            </a:pPr>
            <a:r>
              <a:rPr lang="en-US" sz="2800" dirty="0"/>
              <a:t>4. Interpret pie charts and bar graphs. </a:t>
            </a:r>
          </a:p>
          <a:p>
            <a:pPr marL="463550" indent="-463550">
              <a:spcAft>
                <a:spcPts val="600"/>
              </a:spcAft>
            </a:pPr>
            <a:r>
              <a:rPr lang="en-US" sz="2800" dirty="0"/>
              <a:t>5. Make a line graph of a quantitative variable over time. </a:t>
            </a:r>
          </a:p>
          <a:p>
            <a:pPr>
              <a:buFontTx/>
              <a:buAutoNum type="alphaU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0327411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Part II Review 6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8600" y="990600"/>
            <a:ext cx="8915400" cy="5062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>
              <a:buAutoNum type="alphaUcPeriod"/>
            </a:pPr>
            <a:r>
              <a:rPr lang="en-US" sz="2800" b="1" dirty="0"/>
              <a:t>DISPLAYING DISTRIBUTIONS (cont’d)</a:t>
            </a:r>
          </a:p>
          <a:p>
            <a:endParaRPr lang="en-US" sz="2800" dirty="0"/>
          </a:p>
          <a:p>
            <a:pPr marL="463550" indent="-463550">
              <a:spcAft>
                <a:spcPts val="600"/>
              </a:spcAft>
            </a:pPr>
            <a:r>
              <a:rPr lang="en-US" sz="2800" dirty="0"/>
              <a:t>6. Recognize patterns such as trends and seasonal variation in line graphs. </a:t>
            </a:r>
          </a:p>
          <a:p>
            <a:pPr marL="463550" indent="-463550">
              <a:spcAft>
                <a:spcPts val="600"/>
              </a:spcAft>
            </a:pPr>
            <a:r>
              <a:rPr lang="en-US" sz="2800" dirty="0"/>
              <a:t>7. Be aware of graphical abuses, especially pictograms and distorted scales in line graphs. </a:t>
            </a:r>
          </a:p>
          <a:p>
            <a:pPr marL="463550" indent="-463550">
              <a:spcAft>
                <a:spcPts val="600"/>
              </a:spcAft>
            </a:pPr>
            <a:r>
              <a:rPr lang="en-US" sz="2800" dirty="0"/>
              <a:t>8. Make a histogram of the distribution of a quantitative variable. </a:t>
            </a:r>
          </a:p>
          <a:p>
            <a:pPr marL="463550" indent="-463550">
              <a:spcAft>
                <a:spcPts val="600"/>
              </a:spcAft>
            </a:pPr>
            <a:r>
              <a:rPr lang="en-US" sz="2800" dirty="0"/>
              <a:t>9. Make a </a:t>
            </a:r>
            <a:r>
              <a:rPr lang="en-US" sz="2800" dirty="0" err="1"/>
              <a:t>stemplot</a:t>
            </a:r>
            <a:r>
              <a:rPr lang="en-US" sz="2800" dirty="0"/>
              <a:t> of the distribution of a small set of observations. Round data as needed to make an effective </a:t>
            </a:r>
            <a:r>
              <a:rPr lang="en-US" sz="2800" dirty="0" err="1"/>
              <a:t>stemplot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050246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Part II Review 7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8600" y="990600"/>
            <a:ext cx="8915400" cy="541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>
              <a:buFont typeface="+mj-lt"/>
              <a:buAutoNum type="alphaUcPeriod" startAt="2"/>
            </a:pPr>
            <a:r>
              <a:rPr lang="en-US" sz="2800" b="1" dirty="0"/>
              <a:t>DESCRIBING DISTRIBUTIONS (QUANTITATIVE VARIABLE) </a:t>
            </a:r>
          </a:p>
          <a:p>
            <a:endParaRPr lang="en-US" sz="2800" dirty="0"/>
          </a:p>
          <a:p>
            <a:pPr marL="463550" indent="-463550">
              <a:spcAft>
                <a:spcPts val="600"/>
              </a:spcAft>
            </a:pPr>
            <a:r>
              <a:rPr lang="en-US" sz="2800" dirty="0"/>
              <a:t>1. 	Look for the overall pattern of a histogram or </a:t>
            </a:r>
            <a:r>
              <a:rPr lang="en-US" sz="2800" dirty="0" err="1"/>
              <a:t>stemplot</a:t>
            </a:r>
            <a:r>
              <a:rPr lang="en-US" sz="2800" dirty="0"/>
              <a:t> and for major deviations from the pattern. </a:t>
            </a:r>
          </a:p>
          <a:p>
            <a:pPr marL="463550" indent="-463550">
              <a:spcAft>
                <a:spcPts val="600"/>
              </a:spcAft>
            </a:pPr>
            <a:r>
              <a:rPr lang="en-US" sz="2800" dirty="0"/>
              <a:t>2. 	Assess from a histogram or </a:t>
            </a:r>
            <a:r>
              <a:rPr lang="en-US" sz="2800" dirty="0" err="1"/>
              <a:t>stemplot</a:t>
            </a:r>
            <a:r>
              <a:rPr lang="en-US" sz="2800" dirty="0"/>
              <a:t> whether the shape of a distribution is roughly symmetric, distinctly skewed, or neither. Assess whether the distribution has one or more major peaks. </a:t>
            </a:r>
          </a:p>
          <a:p>
            <a:pPr marL="463550" indent="-463550">
              <a:spcAft>
                <a:spcPts val="600"/>
              </a:spcAft>
            </a:pPr>
            <a:r>
              <a:rPr lang="en-US" sz="2800" dirty="0"/>
              <a:t>3. 	Describe the overall pattern by giving numerical measures of center and spread in addition to a verbal description of shape. </a:t>
            </a:r>
          </a:p>
        </p:txBody>
      </p:sp>
    </p:spTree>
    <p:extLst>
      <p:ext uri="{BB962C8B-B14F-4D97-AF65-F5344CB8AC3E}">
        <p14:creationId xmlns:p14="http://schemas.microsoft.com/office/powerpoint/2010/main" val="155944451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Part II Review 8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8600" y="990600"/>
            <a:ext cx="8915400" cy="4478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>
              <a:buFont typeface="+mj-lt"/>
              <a:buAutoNum type="alphaUcPeriod" startAt="2"/>
            </a:pPr>
            <a:r>
              <a:rPr lang="en-US" sz="2800" b="1" dirty="0"/>
              <a:t>DESCRIBING DISTRIBUTIONS (QUANTITATIVE VARIABLE) (cont’d)</a:t>
            </a:r>
          </a:p>
          <a:p>
            <a:endParaRPr lang="en-US" sz="2800" dirty="0"/>
          </a:p>
          <a:p>
            <a:pPr marL="463550" indent="-463550">
              <a:spcAft>
                <a:spcPts val="600"/>
              </a:spcAft>
            </a:pPr>
            <a:r>
              <a:rPr lang="en-US" sz="2800" dirty="0"/>
              <a:t>4.  Decide which measures of center and spread are more appropriate: the mean and standard deviation (especially for symmetric distributions) or the five-number summary (especially for skewed distributions).</a:t>
            </a:r>
          </a:p>
          <a:p>
            <a:pPr marL="463550" indent="-463550">
              <a:spcAft>
                <a:spcPts val="600"/>
              </a:spcAft>
            </a:pPr>
            <a:r>
              <a:rPr lang="en-US" sz="2800" dirty="0"/>
              <a:t>5.  Recognize outliers and give plausible explanations for them. </a:t>
            </a:r>
          </a:p>
        </p:txBody>
      </p:sp>
    </p:spTree>
    <p:extLst>
      <p:ext uri="{BB962C8B-B14F-4D97-AF65-F5344CB8AC3E}">
        <p14:creationId xmlns:p14="http://schemas.microsoft.com/office/powerpoint/2010/main" val="113208686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595959"/>
      </a:dk2>
      <a:lt2>
        <a:srgbClr val="EEECE1"/>
      </a:lt2>
      <a:accent1>
        <a:srgbClr val="800000"/>
      </a:accent1>
      <a:accent2>
        <a:srgbClr val="595959"/>
      </a:accent2>
      <a:accent3>
        <a:srgbClr val="800000"/>
      </a:accent3>
      <a:accent4>
        <a:srgbClr val="800000"/>
      </a:accent4>
      <a:accent5>
        <a:srgbClr val="800000"/>
      </a:accent5>
      <a:accent6>
        <a:srgbClr val="800000"/>
      </a:accent6>
      <a:hlink>
        <a:srgbClr val="800000"/>
      </a:hlink>
      <a:folHlink>
        <a:srgbClr val="80000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6187</TotalTime>
  <Words>536</Words>
  <Application>Microsoft Office PowerPoint</Application>
  <PresentationFormat>On-screen Show (4:3)</PresentationFormat>
  <Paragraphs>116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Cambria Math</vt:lpstr>
      <vt:lpstr>Times New Roman</vt:lpstr>
      <vt:lpstr>Office Theme</vt:lpstr>
      <vt:lpstr>Part II Review</vt:lpstr>
      <vt:lpstr>Part II Review 1</vt:lpstr>
      <vt:lpstr>Part II Review 2</vt:lpstr>
      <vt:lpstr>Part II Review 3</vt:lpstr>
      <vt:lpstr>Part II Review 4</vt:lpstr>
      <vt:lpstr>Part II Review 5 </vt:lpstr>
      <vt:lpstr>Part II Review 6 </vt:lpstr>
      <vt:lpstr>Part II Review 7 </vt:lpstr>
      <vt:lpstr>Part II Review 8 </vt:lpstr>
      <vt:lpstr>Part II Review 9 </vt:lpstr>
      <vt:lpstr>Part II Review 10 </vt:lpstr>
      <vt:lpstr>Part II Review 11 </vt:lpstr>
      <vt:lpstr>Part II Review 12 </vt:lpstr>
      <vt:lpstr>Part II Review 13 </vt:lpstr>
      <vt:lpstr>Part II Review 14 </vt:lpstr>
      <vt:lpstr>Part II Review 15 </vt:lpstr>
      <vt:lpstr>Part II Review 16 </vt:lpstr>
      <vt:lpstr>Part II Review 17 </vt:lpstr>
      <vt:lpstr>Part II Review 18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Leslie Hendrix</dc:creator>
  <cp:lastModifiedBy>Newton, Andy</cp:lastModifiedBy>
  <cp:revision>506</cp:revision>
  <cp:lastPrinted>2011-08-21T16:22:14Z</cp:lastPrinted>
  <dcterms:created xsi:type="dcterms:W3CDTF">2009-09-07T22:06:52Z</dcterms:created>
  <dcterms:modified xsi:type="dcterms:W3CDTF">2019-10-29T20:26:49Z</dcterms:modified>
</cp:coreProperties>
</file>