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77" r:id="rId4"/>
    <p:sldId id="278" r:id="rId5"/>
    <p:sldId id="279" r:id="rId6"/>
    <p:sldId id="280" r:id="rId7"/>
    <p:sldId id="281" r:id="rId8"/>
    <p:sldId id="282" r:id="rId9"/>
    <p:sldId id="284" r:id="rId10"/>
    <p:sldId id="285" r:id="rId11"/>
    <p:sldId id="289" r:id="rId12"/>
    <p:sldId id="286" r:id="rId13"/>
    <p:sldId id="287" r:id="rId14"/>
    <p:sldId id="288"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 id="1" name="Lauren Hill" initials="L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3091" autoAdjust="0"/>
  </p:normalViewPr>
  <p:slideViewPr>
    <p:cSldViewPr>
      <p:cViewPr varScale="1">
        <p:scale>
          <a:sx n="52" d="100"/>
          <a:sy n="52" d="100"/>
        </p:scale>
        <p:origin x="17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365610C-5671-4886-9AE6-7EE7A6377FBB}" type="datetimeFigureOut">
              <a:rPr lang="en-US" smtClean="0"/>
              <a:pPr/>
              <a:t>10/29/2019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061582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1FAD237-A112-40ED-8DF3-06D136A492D4}" type="datetimeFigureOut">
              <a:rPr lang="en-US" smtClean="0"/>
              <a:pPr/>
              <a:t>10/29/2019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88193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2959076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112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46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360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362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992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172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776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63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801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697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420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827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59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22900" y="1752600"/>
            <a:ext cx="3581400" cy="3048000"/>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10/29/2019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676400"/>
            <a:ext cx="3124200" cy="1222375"/>
          </a:xfrm>
        </p:spPr>
        <p:txBody>
          <a:bodyPr>
            <a:normAutofit fontScale="90000"/>
          </a:bodyPr>
          <a:lstStyle/>
          <a:p>
            <a:r>
              <a:rPr lang="en-US" sz="7200" dirty="0"/>
              <a:t>Part I Review</a:t>
            </a:r>
          </a:p>
        </p:txBody>
      </p:sp>
      <p:sp>
        <p:nvSpPr>
          <p:cNvPr id="3" name="Title 1"/>
          <p:cNvSpPr txBox="1">
            <a:spLocks/>
          </p:cNvSpPr>
          <p:nvPr/>
        </p:nvSpPr>
        <p:spPr>
          <a:xfrm>
            <a:off x="2667000" y="3962400"/>
            <a:ext cx="4267200" cy="1222375"/>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i="1" dirty="0" smtClean="0">
                <a:solidFill>
                  <a:schemeClr val="tx1">
                    <a:lumMod val="65000"/>
                    <a:lumOff val="35000"/>
                  </a:schemeClr>
                </a:solidFill>
              </a:rPr>
              <a:t>Lecture Slides</a:t>
            </a:r>
            <a:endParaRPr lang="en-US" sz="7200" i="1"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9</a:t>
            </a:r>
            <a:br>
              <a:rPr lang="en-US" b="1" dirty="0">
                <a:solidFill>
                  <a:schemeClr val="accent1"/>
                </a:solidFill>
              </a:rPr>
            </a:br>
            <a:endParaRPr lang="en-US" dirty="0"/>
          </a:p>
        </p:txBody>
      </p:sp>
      <p:sp>
        <p:nvSpPr>
          <p:cNvPr id="8" name="Rectangle 7"/>
          <p:cNvSpPr/>
          <p:nvPr/>
        </p:nvSpPr>
        <p:spPr>
          <a:xfrm>
            <a:off x="228600" y="926206"/>
            <a:ext cx="8915400" cy="2677656"/>
          </a:xfrm>
          <a:prstGeom prst="rect">
            <a:avLst/>
          </a:prstGeom>
        </p:spPr>
        <p:txBody>
          <a:bodyPr wrap="square">
            <a:spAutoFit/>
          </a:bodyPr>
          <a:lstStyle/>
          <a:p>
            <a:pPr marL="457200" indent="-457200">
              <a:buFont typeface="+mj-lt"/>
              <a:buAutoNum type="alphaUcPeriod" startAt="3"/>
            </a:pPr>
            <a:r>
              <a:rPr lang="en-US" sz="2400" b="1" dirty="0">
                <a:latin typeface="+mj-lt"/>
              </a:rPr>
              <a:t>EXPERIMENTS</a:t>
            </a:r>
          </a:p>
          <a:p>
            <a:endParaRPr lang="en-US" sz="2400" dirty="0">
              <a:latin typeface="+mj-lt"/>
            </a:endParaRPr>
          </a:p>
          <a:p>
            <a:r>
              <a:rPr lang="en-US" sz="2400" dirty="0">
                <a:latin typeface="+mj-lt"/>
              </a:rPr>
              <a:t>4. Outline the design of a completely randomized experiment </a:t>
            </a:r>
          </a:p>
          <a:p>
            <a:r>
              <a:rPr lang="en-US" sz="2400" dirty="0">
                <a:latin typeface="+mj-lt"/>
              </a:rPr>
              <a:t>    using a diagram like that in Figure I.2. Such a diagram should </a:t>
            </a:r>
          </a:p>
          <a:p>
            <a:r>
              <a:rPr lang="en-US" sz="2400" dirty="0">
                <a:latin typeface="+mj-lt"/>
              </a:rPr>
              <a:t>    show the sizes of the groups, the specific treatments, and the </a:t>
            </a:r>
          </a:p>
          <a:p>
            <a:r>
              <a:rPr lang="en-US" sz="2400" dirty="0">
                <a:latin typeface="+mj-lt"/>
              </a:rPr>
              <a:t>    response variable.</a:t>
            </a:r>
          </a:p>
          <a:p>
            <a:endParaRPr lang="en-US" sz="2400" dirty="0">
              <a:latin typeface="+mj-lt"/>
            </a:endParaRPr>
          </a:p>
        </p:txBody>
      </p:sp>
      <p:pic>
        <p:nvPicPr>
          <p:cNvPr id="3" name="Picture 2" descr="A flowchart shows a randomized comparative experiment. Two arrows point from Random allocation to Group 1, n 1 subjects and Group 2, n 2 subjects. An arrow points from Group 1, n 1 subjects to Treatment 1, while another arrow points from Group 2, n 2 subjects to Treatment 2. Arrows from both Treatment 1 and Treatment 2 lead to Compare response. ">
            <a:extLst>
              <a:ext uri="{FF2B5EF4-FFF2-40B4-BE49-F238E27FC236}">
                <a16:creationId xmlns:a16="http://schemas.microsoft.com/office/drawing/2014/main" xmlns="" id="{7729C7EC-51A7-4494-9A58-72034B113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537424"/>
            <a:ext cx="6781800" cy="2589414"/>
          </a:xfrm>
          <a:prstGeom prst="rect">
            <a:avLst/>
          </a:prstGeom>
        </p:spPr>
      </p:pic>
    </p:spTree>
    <p:extLst>
      <p:ext uri="{BB962C8B-B14F-4D97-AF65-F5344CB8AC3E}">
        <p14:creationId xmlns:p14="http://schemas.microsoft.com/office/powerpoint/2010/main" val="62309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10</a:t>
            </a:r>
            <a:br>
              <a:rPr lang="en-US" b="1" dirty="0">
                <a:solidFill>
                  <a:schemeClr val="accent1"/>
                </a:solidFill>
              </a:rPr>
            </a:br>
            <a:endParaRPr lang="en-US" dirty="0"/>
          </a:p>
        </p:txBody>
      </p:sp>
      <p:sp>
        <p:nvSpPr>
          <p:cNvPr id="8" name="Rectangle 7"/>
          <p:cNvSpPr/>
          <p:nvPr/>
        </p:nvSpPr>
        <p:spPr>
          <a:xfrm>
            <a:off x="228600" y="926206"/>
            <a:ext cx="8915400" cy="3046988"/>
          </a:xfrm>
          <a:prstGeom prst="rect">
            <a:avLst/>
          </a:prstGeom>
        </p:spPr>
        <p:txBody>
          <a:bodyPr wrap="square">
            <a:spAutoFit/>
          </a:bodyPr>
          <a:lstStyle/>
          <a:p>
            <a:pPr marL="457200" indent="-457200">
              <a:buFont typeface="+mj-lt"/>
              <a:buAutoNum type="alphaUcPeriod" startAt="3"/>
            </a:pPr>
            <a:r>
              <a:rPr lang="en-US" sz="2400" b="1" dirty="0">
                <a:latin typeface="+mj-lt"/>
              </a:rPr>
              <a:t>EXPERIMENTS</a:t>
            </a:r>
          </a:p>
          <a:p>
            <a:endParaRPr lang="en-US" sz="2400" dirty="0">
              <a:latin typeface="+mj-lt"/>
            </a:endParaRPr>
          </a:p>
          <a:p>
            <a:r>
              <a:rPr lang="en-US" sz="2400" dirty="0">
                <a:latin typeface="+mj-lt"/>
              </a:rPr>
              <a:t>5. Use random digits to carry out the random assignment of </a:t>
            </a:r>
          </a:p>
          <a:p>
            <a:r>
              <a:rPr lang="en-US" sz="2400" dirty="0">
                <a:latin typeface="+mj-lt"/>
              </a:rPr>
              <a:t>    subjects to groups in a completely randomized experiment. </a:t>
            </a:r>
          </a:p>
          <a:p>
            <a:r>
              <a:rPr lang="en-US" sz="2400" dirty="0">
                <a:latin typeface="+mj-lt"/>
              </a:rPr>
              <a:t>6. Make use of matched pairs or block designs when </a:t>
            </a:r>
          </a:p>
          <a:p>
            <a:r>
              <a:rPr lang="en-US" sz="2400" dirty="0">
                <a:latin typeface="+mj-lt"/>
              </a:rPr>
              <a:t>    appropriate.</a:t>
            </a:r>
          </a:p>
          <a:p>
            <a:r>
              <a:rPr lang="en-US" sz="2400" dirty="0">
                <a:latin typeface="+mj-lt"/>
              </a:rPr>
              <a:t>7. Recognize the placebo effect.</a:t>
            </a:r>
          </a:p>
          <a:p>
            <a:endParaRPr lang="en-US" sz="2400" dirty="0">
              <a:latin typeface="+mj-lt"/>
            </a:endParaRPr>
          </a:p>
        </p:txBody>
      </p:sp>
    </p:spTree>
    <p:extLst>
      <p:ext uri="{BB962C8B-B14F-4D97-AF65-F5344CB8AC3E}">
        <p14:creationId xmlns:p14="http://schemas.microsoft.com/office/powerpoint/2010/main" val="208423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11</a:t>
            </a:r>
            <a:br>
              <a:rPr lang="en-US" b="1" dirty="0">
                <a:solidFill>
                  <a:schemeClr val="accent1"/>
                </a:solidFill>
              </a:rPr>
            </a:br>
            <a:endParaRPr lang="en-US" dirty="0"/>
          </a:p>
        </p:txBody>
      </p:sp>
      <p:sp>
        <p:nvSpPr>
          <p:cNvPr id="8" name="Rectangle 7"/>
          <p:cNvSpPr/>
          <p:nvPr/>
        </p:nvSpPr>
        <p:spPr>
          <a:xfrm>
            <a:off x="228600" y="926206"/>
            <a:ext cx="8915400" cy="3939540"/>
          </a:xfrm>
          <a:prstGeom prst="rect">
            <a:avLst/>
          </a:prstGeom>
        </p:spPr>
        <p:txBody>
          <a:bodyPr wrap="square">
            <a:spAutoFit/>
          </a:bodyPr>
          <a:lstStyle/>
          <a:p>
            <a:pPr marL="457200" indent="-457200">
              <a:buFont typeface="+mj-lt"/>
              <a:buAutoNum type="alphaUcPeriod" startAt="3"/>
            </a:pPr>
            <a:r>
              <a:rPr lang="en-US" sz="2400" b="1" dirty="0">
                <a:latin typeface="+mj-lt"/>
              </a:rPr>
              <a:t>EXPERIMENTS</a:t>
            </a:r>
          </a:p>
          <a:p>
            <a:endParaRPr lang="en-US" sz="2400" dirty="0">
              <a:latin typeface="+mj-lt"/>
            </a:endParaRPr>
          </a:p>
          <a:p>
            <a:pPr>
              <a:lnSpc>
                <a:spcPct val="150000"/>
              </a:lnSpc>
            </a:pPr>
            <a:r>
              <a:rPr lang="en-US" sz="2400" dirty="0">
                <a:latin typeface="+mj-lt"/>
              </a:rPr>
              <a:t>8.   Recognize when the double-blind technique should be used.</a:t>
            </a:r>
          </a:p>
          <a:p>
            <a:r>
              <a:rPr lang="en-US" sz="2400" dirty="0">
                <a:latin typeface="+mj-lt"/>
              </a:rPr>
              <a:t>9.   Be aware of weaknesses in an experiment, especially in the </a:t>
            </a:r>
          </a:p>
          <a:p>
            <a:pPr>
              <a:spcAft>
                <a:spcPts val="600"/>
              </a:spcAft>
            </a:pPr>
            <a:r>
              <a:rPr lang="en-US" sz="2400" dirty="0">
                <a:latin typeface="+mj-lt"/>
              </a:rPr>
              <a:t>      ability to generalize its conclusions.</a:t>
            </a:r>
          </a:p>
          <a:p>
            <a:r>
              <a:rPr lang="en-US" sz="2400" dirty="0">
                <a:latin typeface="+mj-lt"/>
              </a:rPr>
              <a:t>10. Explain why a randomized comparative experiment can give </a:t>
            </a:r>
          </a:p>
          <a:p>
            <a:r>
              <a:rPr lang="en-US" sz="2400" dirty="0">
                <a:latin typeface="+mj-lt"/>
              </a:rPr>
              <a:t>      good evidence for cause-and-effect relationships.</a:t>
            </a:r>
          </a:p>
          <a:p>
            <a:pPr>
              <a:lnSpc>
                <a:spcPct val="150000"/>
              </a:lnSpc>
            </a:pPr>
            <a:r>
              <a:rPr lang="en-US" sz="2400" dirty="0">
                <a:latin typeface="+mj-lt"/>
              </a:rPr>
              <a:t>11. Explain the meaning of statistical significance.</a:t>
            </a:r>
          </a:p>
          <a:p>
            <a:endParaRPr lang="en-US" sz="2400" dirty="0">
              <a:latin typeface="+mj-lt"/>
            </a:endParaRPr>
          </a:p>
        </p:txBody>
      </p:sp>
    </p:spTree>
    <p:extLst>
      <p:ext uri="{BB962C8B-B14F-4D97-AF65-F5344CB8AC3E}">
        <p14:creationId xmlns:p14="http://schemas.microsoft.com/office/powerpoint/2010/main" val="66889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12</a:t>
            </a:r>
            <a:br>
              <a:rPr lang="en-US" b="1" dirty="0">
                <a:solidFill>
                  <a:schemeClr val="accent1"/>
                </a:solidFill>
              </a:rPr>
            </a:br>
            <a:endParaRPr lang="en-US" dirty="0"/>
          </a:p>
        </p:txBody>
      </p:sp>
      <p:sp>
        <p:nvSpPr>
          <p:cNvPr id="8" name="Rectangle 7"/>
          <p:cNvSpPr/>
          <p:nvPr/>
        </p:nvSpPr>
        <p:spPr>
          <a:xfrm>
            <a:off x="228600" y="926206"/>
            <a:ext cx="8915400" cy="4154984"/>
          </a:xfrm>
          <a:prstGeom prst="rect">
            <a:avLst/>
          </a:prstGeom>
        </p:spPr>
        <p:txBody>
          <a:bodyPr wrap="square">
            <a:spAutoFit/>
          </a:bodyPr>
          <a:lstStyle/>
          <a:p>
            <a:pPr marL="457200" indent="-457200">
              <a:buFont typeface="+mj-lt"/>
              <a:buAutoNum type="alphaUcPeriod" startAt="4"/>
            </a:pPr>
            <a:r>
              <a:rPr lang="en-US" sz="2400" b="1" dirty="0">
                <a:latin typeface="+mj-lt"/>
              </a:rPr>
              <a:t>OTHER TOPICS</a:t>
            </a:r>
          </a:p>
          <a:p>
            <a:endParaRPr lang="en-US" sz="2400" dirty="0">
              <a:latin typeface="+mj-lt"/>
            </a:endParaRPr>
          </a:p>
          <a:p>
            <a:pPr marL="457200" indent="-457200">
              <a:buAutoNum type="arabicPeriod"/>
            </a:pPr>
            <a:r>
              <a:rPr lang="en-US" sz="2400" dirty="0">
                <a:latin typeface="+mj-lt"/>
              </a:rPr>
              <a:t>Explain the three first principles of data ethics (protect </a:t>
            </a:r>
          </a:p>
          <a:p>
            <a:pPr marL="457200" indent="-457200"/>
            <a:r>
              <a:rPr lang="en-US" sz="2400" dirty="0">
                <a:latin typeface="+mj-lt"/>
              </a:rPr>
              <a:t>      subjects from harm, informed consent, and confidentiality). Discuss how they might apply in specific settings.</a:t>
            </a:r>
          </a:p>
          <a:p>
            <a:pPr marL="457200" indent="-457200"/>
            <a:endParaRPr lang="en-US" sz="2400" dirty="0">
              <a:latin typeface="+mj-lt"/>
            </a:endParaRPr>
          </a:p>
          <a:p>
            <a:pPr marL="457200" indent="-457200">
              <a:buAutoNum type="arabicPeriod" startAt="2"/>
            </a:pPr>
            <a:r>
              <a:rPr lang="en-US" sz="2400" dirty="0">
                <a:latin typeface="+mj-lt"/>
              </a:rPr>
              <a:t>Explain how measuring leads to clearly defined variables in </a:t>
            </a:r>
          </a:p>
          <a:p>
            <a:pPr marL="457200" indent="-457200"/>
            <a:r>
              <a:rPr lang="en-US" sz="2400" dirty="0">
                <a:latin typeface="+mj-lt"/>
              </a:rPr>
              <a:t>      specific settings.</a:t>
            </a:r>
          </a:p>
          <a:p>
            <a:pPr marL="457200" indent="-457200"/>
            <a:endParaRPr lang="en-US" sz="2400" dirty="0">
              <a:latin typeface="+mj-lt"/>
            </a:endParaRPr>
          </a:p>
          <a:p>
            <a:pPr marL="457200" indent="-457200">
              <a:buAutoNum type="arabicPeriod" startAt="3"/>
            </a:pPr>
            <a:r>
              <a:rPr lang="en-US" sz="2400" dirty="0">
                <a:latin typeface="+mj-lt"/>
              </a:rPr>
              <a:t>Evaluate the validity of a variable as a measure of a given </a:t>
            </a:r>
          </a:p>
          <a:p>
            <a:pPr marL="457200" indent="-457200"/>
            <a:r>
              <a:rPr lang="en-US" sz="2400" dirty="0">
                <a:latin typeface="+mj-lt"/>
              </a:rPr>
              <a:t>      characteristic, including predictive validity.</a:t>
            </a:r>
          </a:p>
        </p:txBody>
      </p:sp>
    </p:spTree>
    <p:extLst>
      <p:ext uri="{BB962C8B-B14F-4D97-AF65-F5344CB8AC3E}">
        <p14:creationId xmlns:p14="http://schemas.microsoft.com/office/powerpoint/2010/main" val="7743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13</a:t>
            </a:r>
            <a:br>
              <a:rPr lang="en-US" b="1" dirty="0">
                <a:solidFill>
                  <a:schemeClr val="accent1"/>
                </a:solidFill>
              </a:rPr>
            </a:br>
            <a:endParaRPr lang="en-US" dirty="0"/>
          </a:p>
        </p:txBody>
      </p:sp>
      <p:sp>
        <p:nvSpPr>
          <p:cNvPr id="8" name="Rectangle 7"/>
          <p:cNvSpPr/>
          <p:nvPr/>
        </p:nvSpPr>
        <p:spPr>
          <a:xfrm>
            <a:off x="228600" y="926206"/>
            <a:ext cx="8915400" cy="3785652"/>
          </a:xfrm>
          <a:prstGeom prst="rect">
            <a:avLst/>
          </a:prstGeom>
        </p:spPr>
        <p:txBody>
          <a:bodyPr wrap="square">
            <a:spAutoFit/>
          </a:bodyPr>
          <a:lstStyle/>
          <a:p>
            <a:pPr marL="457200" indent="-457200">
              <a:buFont typeface="+mj-lt"/>
              <a:buAutoNum type="alphaUcPeriod" startAt="4"/>
            </a:pPr>
            <a:r>
              <a:rPr lang="en-US" sz="2400" b="1" dirty="0">
                <a:latin typeface="+mj-lt"/>
              </a:rPr>
              <a:t>OTHER TOPICS</a:t>
            </a:r>
          </a:p>
          <a:p>
            <a:endParaRPr lang="en-US" sz="2400" dirty="0">
              <a:latin typeface="+mj-lt"/>
            </a:endParaRPr>
          </a:p>
          <a:p>
            <a:r>
              <a:rPr lang="en-US" sz="2400" dirty="0">
                <a:latin typeface="+mj-lt"/>
              </a:rPr>
              <a:t>4. Explain how to reduce bias and improve reliability in </a:t>
            </a:r>
          </a:p>
          <a:p>
            <a:r>
              <a:rPr lang="en-US" sz="2400" dirty="0">
                <a:latin typeface="+mj-lt"/>
              </a:rPr>
              <a:t>    measurement.</a:t>
            </a:r>
          </a:p>
          <a:p>
            <a:endParaRPr lang="en-US" sz="2400" dirty="0">
              <a:latin typeface="+mj-lt"/>
            </a:endParaRPr>
          </a:p>
          <a:p>
            <a:r>
              <a:rPr lang="en-US" sz="2400" dirty="0">
                <a:latin typeface="+mj-lt"/>
              </a:rPr>
              <a:t>5. Recognize inconsistent numbers, implausible numbers, </a:t>
            </a:r>
          </a:p>
          <a:p>
            <a:r>
              <a:rPr lang="en-US" sz="2400" dirty="0">
                <a:latin typeface="+mj-lt"/>
              </a:rPr>
              <a:t>    numbers so good they are suspicious, and arithmetic </a:t>
            </a:r>
          </a:p>
          <a:p>
            <a:r>
              <a:rPr lang="en-US" sz="2400" dirty="0">
                <a:latin typeface="+mj-lt"/>
              </a:rPr>
              <a:t>    mistakes.</a:t>
            </a:r>
          </a:p>
          <a:p>
            <a:endParaRPr lang="en-US" sz="2400" dirty="0">
              <a:latin typeface="+mj-lt"/>
            </a:endParaRPr>
          </a:p>
          <a:p>
            <a:r>
              <a:rPr lang="en-US" sz="2400" dirty="0">
                <a:latin typeface="+mj-lt"/>
              </a:rPr>
              <a:t>6. Calculate percentage increase or decrease correctly.</a:t>
            </a:r>
          </a:p>
        </p:txBody>
      </p:sp>
    </p:spTree>
    <p:extLst>
      <p:ext uri="{BB962C8B-B14F-4D97-AF65-F5344CB8AC3E}">
        <p14:creationId xmlns:p14="http://schemas.microsoft.com/office/powerpoint/2010/main" val="149933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1</a:t>
            </a:r>
            <a:br>
              <a:rPr lang="en-US" b="1" dirty="0">
                <a:solidFill>
                  <a:schemeClr val="accent1"/>
                </a:solidFill>
              </a:rPr>
            </a:br>
            <a:endParaRPr lang="en-US" dirty="0"/>
          </a:p>
        </p:txBody>
      </p:sp>
      <p:sp>
        <p:nvSpPr>
          <p:cNvPr id="8" name="Rectangle 7"/>
          <p:cNvSpPr/>
          <p:nvPr/>
        </p:nvSpPr>
        <p:spPr>
          <a:xfrm>
            <a:off x="228600" y="926206"/>
            <a:ext cx="8915400" cy="5016758"/>
          </a:xfrm>
          <a:prstGeom prst="rect">
            <a:avLst/>
          </a:prstGeom>
        </p:spPr>
        <p:txBody>
          <a:bodyPr wrap="square">
            <a:spAutoFit/>
          </a:bodyPr>
          <a:lstStyle/>
          <a:p>
            <a:r>
              <a:rPr lang="en-US" sz="3200" dirty="0">
                <a:latin typeface="+mj-lt"/>
              </a:rPr>
              <a:t>The first and most important question to ask about any statistical study is, Where do the data come from? Chapter 1 addressed this question. The distinction between observational and experimental data is a key part of the answer. </a:t>
            </a:r>
          </a:p>
          <a:p>
            <a:endParaRPr lang="en-US" sz="3200" dirty="0">
              <a:latin typeface="+mj-lt"/>
            </a:endParaRPr>
          </a:p>
          <a:p>
            <a:r>
              <a:rPr lang="en-US" sz="3200" dirty="0">
                <a:latin typeface="+mj-lt"/>
              </a:rPr>
              <a:t>Good statistics starts with good designs for producing data. Chapters 2, 3, and 4 discussed sampling, the art of choosing part of a population to represent the whole. </a:t>
            </a:r>
          </a:p>
        </p:txBody>
      </p:sp>
    </p:spTree>
    <p:extLst>
      <p:ext uri="{BB962C8B-B14F-4D97-AF65-F5344CB8AC3E}">
        <p14:creationId xmlns:p14="http://schemas.microsoft.com/office/powerpoint/2010/main" val="138553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2</a:t>
            </a:r>
            <a:br>
              <a:rPr lang="en-US" b="1" dirty="0">
                <a:solidFill>
                  <a:schemeClr val="accent1"/>
                </a:solidFill>
              </a:rPr>
            </a:br>
            <a:endParaRPr lang="en-US" dirty="0"/>
          </a:p>
        </p:txBody>
      </p:sp>
      <p:sp>
        <p:nvSpPr>
          <p:cNvPr id="8" name="Rectangle 7"/>
          <p:cNvSpPr/>
          <p:nvPr/>
        </p:nvSpPr>
        <p:spPr>
          <a:xfrm>
            <a:off x="228600" y="926206"/>
            <a:ext cx="8915400" cy="5262979"/>
          </a:xfrm>
          <a:prstGeom prst="rect">
            <a:avLst/>
          </a:prstGeom>
        </p:spPr>
        <p:txBody>
          <a:bodyPr wrap="square">
            <a:spAutoFit/>
          </a:bodyPr>
          <a:lstStyle/>
          <a:p>
            <a:r>
              <a:rPr lang="en-US" sz="2800" dirty="0">
                <a:latin typeface="+mj-lt"/>
              </a:rPr>
              <a:t>Chapters 5 and 6 dealt with the statistical aspects of designing experiments, studies that impose some treatment in order to learn about the response. The big idea is the randomized comparative experiment. </a:t>
            </a:r>
          </a:p>
          <a:p>
            <a:endParaRPr lang="en-US" sz="2800" dirty="0">
              <a:latin typeface="+mj-lt"/>
            </a:endParaRPr>
          </a:p>
          <a:p>
            <a:r>
              <a:rPr lang="en-US" sz="2800" dirty="0">
                <a:latin typeface="+mj-lt"/>
              </a:rPr>
              <a:t>Random sampling and randomized comparative experiments are, perhaps, the most important statistical inventions of the twentieth century. Both were slow to gain acceptance, and you will still see many voluntary response samples and uncontrolled experiments.</a:t>
            </a:r>
          </a:p>
          <a:p>
            <a:pPr marL="514350" indent="-514350">
              <a:buAutoNum type="alphaUcPeriod"/>
            </a:pPr>
            <a:endParaRPr lang="en-US" sz="2800" dirty="0">
              <a:latin typeface="+mj-lt"/>
            </a:endParaRPr>
          </a:p>
        </p:txBody>
      </p:sp>
    </p:spTree>
    <p:extLst>
      <p:ext uri="{BB962C8B-B14F-4D97-AF65-F5344CB8AC3E}">
        <p14:creationId xmlns:p14="http://schemas.microsoft.com/office/powerpoint/2010/main" val="161633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3</a:t>
            </a:r>
            <a:br>
              <a:rPr lang="en-US" b="1" dirty="0">
                <a:solidFill>
                  <a:schemeClr val="accent1"/>
                </a:solidFill>
              </a:rPr>
            </a:br>
            <a:endParaRPr lang="en-US" dirty="0"/>
          </a:p>
        </p:txBody>
      </p:sp>
      <p:sp>
        <p:nvSpPr>
          <p:cNvPr id="8" name="Rectangle 7"/>
          <p:cNvSpPr/>
          <p:nvPr/>
        </p:nvSpPr>
        <p:spPr>
          <a:xfrm>
            <a:off x="228600" y="926206"/>
            <a:ext cx="8915400" cy="5262979"/>
          </a:xfrm>
          <a:prstGeom prst="rect">
            <a:avLst/>
          </a:prstGeom>
        </p:spPr>
        <p:txBody>
          <a:bodyPr wrap="square">
            <a:spAutoFit/>
          </a:bodyPr>
          <a:lstStyle/>
          <a:p>
            <a:r>
              <a:rPr lang="en-US" sz="2800" dirty="0">
                <a:latin typeface="+mj-lt"/>
              </a:rPr>
              <a:t>Both random samples and randomized experiments involve the deliberate use of chance to eliminate bias and produce a regular pattern of outcomes. The regular pattern allows us to give margins of error, make confidence statements, and assess the statistical significance of conclusions based on samples or experiments.</a:t>
            </a:r>
          </a:p>
          <a:p>
            <a:endParaRPr lang="en-US" sz="2800" dirty="0">
              <a:latin typeface="+mj-lt"/>
            </a:endParaRPr>
          </a:p>
          <a:p>
            <a:r>
              <a:rPr lang="en-US" sz="2800" dirty="0">
                <a:latin typeface="+mj-lt"/>
              </a:rPr>
              <a:t>Chapter 7 discussed ethical issues and introduced three principles that apply to any study with human subjects. </a:t>
            </a:r>
          </a:p>
          <a:p>
            <a:pPr marL="514350" indent="-514350">
              <a:buAutoNum type="alphaUcPeriod"/>
            </a:pPr>
            <a:endParaRPr lang="en-US" sz="2800" dirty="0">
              <a:latin typeface="+mj-lt"/>
            </a:endParaRPr>
          </a:p>
        </p:txBody>
      </p:sp>
    </p:spTree>
    <p:extLst>
      <p:ext uri="{BB962C8B-B14F-4D97-AF65-F5344CB8AC3E}">
        <p14:creationId xmlns:p14="http://schemas.microsoft.com/office/powerpoint/2010/main" val="185292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4</a:t>
            </a:r>
            <a:br>
              <a:rPr lang="en-US" b="1" dirty="0">
                <a:solidFill>
                  <a:schemeClr val="accent1"/>
                </a:solidFill>
              </a:rPr>
            </a:br>
            <a:endParaRPr lang="en-US" dirty="0"/>
          </a:p>
        </p:txBody>
      </p:sp>
      <p:sp>
        <p:nvSpPr>
          <p:cNvPr id="8" name="Rectangle 7"/>
          <p:cNvSpPr/>
          <p:nvPr/>
        </p:nvSpPr>
        <p:spPr>
          <a:xfrm>
            <a:off x="228600" y="926206"/>
            <a:ext cx="8915400" cy="5262979"/>
          </a:xfrm>
          <a:prstGeom prst="rect">
            <a:avLst/>
          </a:prstGeom>
        </p:spPr>
        <p:txBody>
          <a:bodyPr wrap="square">
            <a:spAutoFit/>
          </a:bodyPr>
          <a:lstStyle/>
          <a:p>
            <a:r>
              <a:rPr lang="en-US" sz="2800" dirty="0">
                <a:latin typeface="+mj-lt"/>
              </a:rPr>
              <a:t>The last step in producing data is to measure the characteristics of interest to produce numbers we can work with. Measurement was the subject of Chapter 8. </a:t>
            </a:r>
          </a:p>
          <a:p>
            <a:endParaRPr lang="en-US" sz="2800" dirty="0">
              <a:latin typeface="+mj-lt"/>
            </a:endParaRPr>
          </a:p>
          <a:p>
            <a:r>
              <a:rPr lang="en-US" sz="2800" dirty="0">
                <a:latin typeface="+mj-lt"/>
              </a:rPr>
              <a:t>“Where do the data come from?” is the first question we should ask about a study, and “Do the numbers make sense?” is the second question. </a:t>
            </a:r>
          </a:p>
          <a:p>
            <a:endParaRPr lang="en-US" sz="2800" dirty="0">
              <a:latin typeface="+mj-lt"/>
            </a:endParaRPr>
          </a:p>
          <a:p>
            <a:r>
              <a:rPr lang="en-US" sz="2800" dirty="0">
                <a:latin typeface="+mj-lt"/>
              </a:rPr>
              <a:t>Chapter 9 encouraged the valuable habit of looking skeptically at numbers before accepting what they seem to say.</a:t>
            </a:r>
          </a:p>
          <a:p>
            <a:pPr marL="514350" indent="-514350">
              <a:buAutoNum type="alphaUcPeriod"/>
            </a:pPr>
            <a:endParaRPr lang="en-US" sz="2800" dirty="0">
              <a:latin typeface="+mj-lt"/>
            </a:endParaRPr>
          </a:p>
        </p:txBody>
      </p:sp>
    </p:spTree>
    <p:extLst>
      <p:ext uri="{BB962C8B-B14F-4D97-AF65-F5344CB8AC3E}">
        <p14:creationId xmlns:p14="http://schemas.microsoft.com/office/powerpoint/2010/main" val="249689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5</a:t>
            </a:r>
            <a:br>
              <a:rPr lang="en-US" b="1" dirty="0">
                <a:solidFill>
                  <a:schemeClr val="accent1"/>
                </a:solidFill>
              </a:rPr>
            </a:br>
            <a:endParaRPr lang="en-US" dirty="0"/>
          </a:p>
        </p:txBody>
      </p:sp>
      <p:sp>
        <p:nvSpPr>
          <p:cNvPr id="8" name="Rectangle 7"/>
          <p:cNvSpPr/>
          <p:nvPr/>
        </p:nvSpPr>
        <p:spPr>
          <a:xfrm>
            <a:off x="228600" y="926206"/>
            <a:ext cx="8915400" cy="3785652"/>
          </a:xfrm>
          <a:prstGeom prst="rect">
            <a:avLst/>
          </a:prstGeom>
        </p:spPr>
        <p:txBody>
          <a:bodyPr wrap="square">
            <a:spAutoFit/>
          </a:bodyPr>
          <a:lstStyle/>
          <a:p>
            <a:pPr marL="514350" indent="-514350">
              <a:buAutoNum type="alphaUcPeriod"/>
            </a:pPr>
            <a:r>
              <a:rPr lang="en-US" sz="2400" b="1" dirty="0">
                <a:latin typeface="+mj-lt"/>
              </a:rPr>
              <a:t>DATA </a:t>
            </a:r>
          </a:p>
          <a:p>
            <a:endParaRPr lang="en-US" sz="2400" dirty="0">
              <a:latin typeface="+mj-lt"/>
            </a:endParaRPr>
          </a:p>
          <a:p>
            <a:pPr marL="514350" indent="-514350">
              <a:lnSpc>
                <a:spcPct val="200000"/>
              </a:lnSpc>
              <a:buAutoNum type="arabicPeriod"/>
            </a:pPr>
            <a:r>
              <a:rPr lang="en-US" sz="2400" dirty="0">
                <a:latin typeface="+mj-lt"/>
              </a:rPr>
              <a:t>Recognize the individuals and variables in a statistical study. </a:t>
            </a:r>
          </a:p>
          <a:p>
            <a:pPr marL="514350" indent="-514350">
              <a:lnSpc>
                <a:spcPct val="200000"/>
              </a:lnSpc>
              <a:buAutoNum type="arabicPeriod"/>
            </a:pPr>
            <a:r>
              <a:rPr lang="en-US" sz="2400" dirty="0">
                <a:latin typeface="+mj-lt"/>
              </a:rPr>
              <a:t>Distinguish observational from experimental studies.</a:t>
            </a:r>
          </a:p>
          <a:p>
            <a:pPr marL="514350" indent="-514350">
              <a:lnSpc>
                <a:spcPct val="200000"/>
              </a:lnSpc>
              <a:buAutoNum type="arabicPeriod"/>
            </a:pPr>
            <a:r>
              <a:rPr lang="en-US" sz="2400" dirty="0">
                <a:latin typeface="+mj-lt"/>
              </a:rPr>
              <a:t>Identify sample surveys, censuses, and experiments. </a:t>
            </a:r>
          </a:p>
          <a:p>
            <a:endParaRPr lang="en-US" sz="2400" dirty="0"/>
          </a:p>
          <a:p>
            <a:endParaRPr lang="en-US" sz="2400" dirty="0">
              <a:latin typeface="+mj-lt"/>
            </a:endParaRPr>
          </a:p>
        </p:txBody>
      </p:sp>
    </p:spTree>
    <p:extLst>
      <p:ext uri="{BB962C8B-B14F-4D97-AF65-F5344CB8AC3E}">
        <p14:creationId xmlns:p14="http://schemas.microsoft.com/office/powerpoint/2010/main" val="99566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6</a:t>
            </a:r>
            <a:br>
              <a:rPr lang="en-US" b="1" dirty="0">
                <a:solidFill>
                  <a:schemeClr val="accent1"/>
                </a:solidFill>
              </a:rPr>
            </a:br>
            <a:endParaRPr lang="en-US" dirty="0"/>
          </a:p>
        </p:txBody>
      </p:sp>
      <p:sp>
        <p:nvSpPr>
          <p:cNvPr id="8" name="Rectangle 7"/>
          <p:cNvSpPr/>
          <p:nvPr/>
        </p:nvSpPr>
        <p:spPr>
          <a:xfrm>
            <a:off x="228600" y="926206"/>
            <a:ext cx="8915400" cy="4524315"/>
          </a:xfrm>
          <a:prstGeom prst="rect">
            <a:avLst/>
          </a:prstGeom>
        </p:spPr>
        <p:txBody>
          <a:bodyPr wrap="square">
            <a:spAutoFit/>
          </a:bodyPr>
          <a:lstStyle/>
          <a:p>
            <a:pPr marL="457200" indent="-457200">
              <a:buFont typeface="+mj-lt"/>
              <a:buAutoNum type="alphaUcPeriod" startAt="2"/>
            </a:pPr>
            <a:r>
              <a:rPr lang="en-US" sz="2400" b="1" dirty="0">
                <a:latin typeface="+mj-lt"/>
              </a:rPr>
              <a:t>SAMPLING </a:t>
            </a:r>
          </a:p>
          <a:p>
            <a:endParaRPr lang="en-US" sz="2400" dirty="0">
              <a:latin typeface="+mj-lt"/>
            </a:endParaRPr>
          </a:p>
          <a:p>
            <a:pPr marL="514350" indent="-514350">
              <a:buAutoNum type="arabicPeriod"/>
            </a:pPr>
            <a:r>
              <a:rPr lang="en-US" sz="2400" dirty="0">
                <a:latin typeface="+mj-lt"/>
              </a:rPr>
              <a:t>Identify the population in a sampling situation.</a:t>
            </a:r>
          </a:p>
          <a:p>
            <a:pPr marL="514350" indent="-514350">
              <a:buAutoNum type="arabicPeriod"/>
            </a:pPr>
            <a:r>
              <a:rPr lang="en-US" sz="2400" dirty="0">
                <a:latin typeface="+mj-lt"/>
              </a:rPr>
              <a:t>Recognize bias due to voluntary response samples and other inferior sampling methods. </a:t>
            </a:r>
          </a:p>
          <a:p>
            <a:pPr marL="514350" indent="-514350">
              <a:buAutoNum type="arabicPeriod"/>
            </a:pPr>
            <a:r>
              <a:rPr lang="en-US" sz="2400" dirty="0">
                <a:latin typeface="+mj-lt"/>
              </a:rPr>
              <a:t>Use Table A of random digits to select a simple random sample (SRS) from a population. </a:t>
            </a:r>
          </a:p>
          <a:p>
            <a:pPr marL="514350" indent="-514350">
              <a:buAutoNum type="arabicPeriod"/>
            </a:pPr>
            <a:r>
              <a:rPr lang="en-US" sz="2400" dirty="0">
                <a:latin typeface="+mj-lt"/>
              </a:rPr>
              <a:t>Explain how sample surveys deal with bias and variability in their conclusions. Explain in simple language what the margin of error for a sample survey result tells us and what 95% confidence means.</a:t>
            </a:r>
          </a:p>
          <a:p>
            <a:endParaRPr lang="en-US" sz="2400" dirty="0">
              <a:latin typeface="+mj-lt"/>
            </a:endParaRPr>
          </a:p>
        </p:txBody>
      </p:sp>
    </p:spTree>
    <p:extLst>
      <p:ext uri="{BB962C8B-B14F-4D97-AF65-F5344CB8AC3E}">
        <p14:creationId xmlns:p14="http://schemas.microsoft.com/office/powerpoint/2010/main" val="143825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7</a:t>
            </a:r>
            <a:br>
              <a:rPr lang="en-US" b="1" dirty="0">
                <a:solidFill>
                  <a:schemeClr val="accent1"/>
                </a:solidFill>
              </a:rPr>
            </a:br>
            <a:endParaRPr lang="en-US" dirty="0"/>
          </a:p>
        </p:txBody>
      </p:sp>
      <p:sp>
        <p:nvSpPr>
          <p:cNvPr id="8" name="Rectangle 7"/>
          <p:cNvSpPr/>
          <p:nvPr/>
        </p:nvSpPr>
        <p:spPr>
          <a:xfrm>
            <a:off x="228600" y="926206"/>
            <a:ext cx="8915400" cy="4524315"/>
          </a:xfrm>
          <a:prstGeom prst="rect">
            <a:avLst/>
          </a:prstGeom>
        </p:spPr>
        <p:txBody>
          <a:bodyPr wrap="square">
            <a:spAutoFit/>
          </a:bodyPr>
          <a:lstStyle/>
          <a:p>
            <a:pPr marL="457200" indent="-457200">
              <a:buFont typeface="+mj-lt"/>
              <a:buAutoNum type="alphaUcPeriod" startAt="2"/>
            </a:pPr>
            <a:r>
              <a:rPr lang="en-US" sz="2400" b="1" dirty="0">
                <a:latin typeface="+mj-lt"/>
              </a:rPr>
              <a:t>SAMPLING </a:t>
            </a:r>
          </a:p>
          <a:p>
            <a:endParaRPr lang="en-US" sz="2400" dirty="0">
              <a:latin typeface="+mj-lt"/>
            </a:endParaRPr>
          </a:p>
          <a:p>
            <a:r>
              <a:rPr lang="en-US" sz="2400" dirty="0">
                <a:latin typeface="+mj-lt"/>
              </a:rPr>
              <a:t>5. Use the quick method to get an approximate margin of error </a:t>
            </a:r>
          </a:p>
          <a:p>
            <a:r>
              <a:rPr lang="en-US" sz="2400" dirty="0">
                <a:latin typeface="+mj-lt"/>
              </a:rPr>
              <a:t>    for 95% confidence. </a:t>
            </a:r>
          </a:p>
          <a:p>
            <a:r>
              <a:rPr lang="en-US" sz="2400" dirty="0">
                <a:latin typeface="+mj-lt"/>
              </a:rPr>
              <a:t>6. Understand the distinction between sampling errors and </a:t>
            </a:r>
          </a:p>
          <a:p>
            <a:r>
              <a:rPr lang="en-US" sz="2400" dirty="0">
                <a:latin typeface="+mj-lt"/>
              </a:rPr>
              <a:t>    nonsampling errors. Recognize the presence of </a:t>
            </a:r>
          </a:p>
          <a:p>
            <a:r>
              <a:rPr lang="en-US" sz="2400" dirty="0">
                <a:latin typeface="+mj-lt"/>
              </a:rPr>
              <a:t>    undercoverage and nonresponse as sources of error in a </a:t>
            </a:r>
          </a:p>
          <a:p>
            <a:r>
              <a:rPr lang="en-US" sz="2400" dirty="0">
                <a:latin typeface="+mj-lt"/>
              </a:rPr>
              <a:t>    sample survey. Recognize the effect of the wording of  </a:t>
            </a:r>
          </a:p>
          <a:p>
            <a:r>
              <a:rPr lang="en-US" sz="2400" dirty="0">
                <a:latin typeface="+mj-lt"/>
              </a:rPr>
              <a:t>    questions on the responses. </a:t>
            </a:r>
          </a:p>
          <a:p>
            <a:r>
              <a:rPr lang="en-US" sz="2400" dirty="0">
                <a:latin typeface="+mj-lt"/>
              </a:rPr>
              <a:t>7. Use random digits to select a stratified random sample from a </a:t>
            </a:r>
          </a:p>
          <a:p>
            <a:r>
              <a:rPr lang="en-US" sz="2400" dirty="0">
                <a:latin typeface="+mj-lt"/>
              </a:rPr>
              <a:t>    population when the strata are identified.</a:t>
            </a:r>
          </a:p>
          <a:p>
            <a:endParaRPr lang="en-US" sz="2400" dirty="0">
              <a:latin typeface="+mj-lt"/>
            </a:endParaRPr>
          </a:p>
        </p:txBody>
      </p:sp>
    </p:spTree>
    <p:extLst>
      <p:ext uri="{BB962C8B-B14F-4D97-AF65-F5344CB8AC3E}">
        <p14:creationId xmlns:p14="http://schemas.microsoft.com/office/powerpoint/2010/main" val="78807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Part I Review 8</a:t>
            </a:r>
            <a:br>
              <a:rPr lang="en-US" b="1" dirty="0">
                <a:solidFill>
                  <a:schemeClr val="accent1"/>
                </a:solidFill>
              </a:rPr>
            </a:br>
            <a:endParaRPr lang="en-US" dirty="0"/>
          </a:p>
        </p:txBody>
      </p:sp>
      <p:sp>
        <p:nvSpPr>
          <p:cNvPr id="8" name="Rectangle 7"/>
          <p:cNvSpPr/>
          <p:nvPr/>
        </p:nvSpPr>
        <p:spPr>
          <a:xfrm>
            <a:off x="228600" y="926206"/>
            <a:ext cx="8915400" cy="3785652"/>
          </a:xfrm>
          <a:prstGeom prst="rect">
            <a:avLst/>
          </a:prstGeom>
        </p:spPr>
        <p:txBody>
          <a:bodyPr wrap="square">
            <a:spAutoFit/>
          </a:bodyPr>
          <a:lstStyle/>
          <a:p>
            <a:pPr marL="457200" indent="-457200">
              <a:buFont typeface="+mj-lt"/>
              <a:buAutoNum type="alphaUcPeriod" startAt="3"/>
            </a:pPr>
            <a:r>
              <a:rPr lang="en-US" sz="2400" b="1" dirty="0">
                <a:latin typeface="+mj-lt"/>
              </a:rPr>
              <a:t>EXPERIMENTS</a:t>
            </a:r>
          </a:p>
          <a:p>
            <a:endParaRPr lang="en-US" sz="2400" dirty="0">
              <a:latin typeface="+mj-lt"/>
            </a:endParaRPr>
          </a:p>
          <a:p>
            <a:pPr marL="457200" indent="-457200">
              <a:buAutoNum type="arabicPeriod"/>
            </a:pPr>
            <a:r>
              <a:rPr lang="en-US" sz="2400" dirty="0">
                <a:latin typeface="+mj-lt"/>
              </a:rPr>
              <a:t>Explain the differences between observational studies and  </a:t>
            </a:r>
          </a:p>
          <a:p>
            <a:pPr marL="457200" indent="-457200"/>
            <a:r>
              <a:rPr lang="en-US" sz="2400" dirty="0">
                <a:latin typeface="+mj-lt"/>
              </a:rPr>
              <a:t>	experiments.</a:t>
            </a:r>
          </a:p>
          <a:p>
            <a:pPr marL="457200" indent="-457200">
              <a:buAutoNum type="arabicPeriod" startAt="2"/>
            </a:pPr>
            <a:r>
              <a:rPr lang="en-US" sz="2400" dirty="0">
                <a:latin typeface="+mj-lt"/>
              </a:rPr>
              <a:t>Identify the explanatory variables, treatments, response </a:t>
            </a:r>
          </a:p>
          <a:p>
            <a:pPr marL="457200" indent="-457200"/>
            <a:r>
              <a:rPr lang="en-US" sz="2400" dirty="0">
                <a:latin typeface="+mj-lt"/>
              </a:rPr>
              <a:t>	variables, and subjects in an experiment.</a:t>
            </a:r>
          </a:p>
          <a:p>
            <a:pPr marL="457200" indent="-457200">
              <a:buAutoNum type="arabicPeriod" startAt="3"/>
            </a:pPr>
            <a:r>
              <a:rPr lang="en-US" sz="2400" dirty="0">
                <a:latin typeface="+mj-lt"/>
              </a:rPr>
              <a:t>Recognize bias due to confounding of explanatory variables </a:t>
            </a:r>
          </a:p>
          <a:p>
            <a:pPr marL="457200" indent="-457200"/>
            <a:r>
              <a:rPr lang="en-US" sz="2400" dirty="0">
                <a:latin typeface="+mj-lt"/>
              </a:rPr>
              <a:t>	with lurking variables in either an observational study or an experiment.</a:t>
            </a:r>
          </a:p>
          <a:p>
            <a:endParaRPr lang="en-US" sz="2400" dirty="0">
              <a:latin typeface="+mj-lt"/>
            </a:endParaRPr>
          </a:p>
        </p:txBody>
      </p:sp>
    </p:spTree>
    <p:extLst>
      <p:ext uri="{BB962C8B-B14F-4D97-AF65-F5344CB8AC3E}">
        <p14:creationId xmlns:p14="http://schemas.microsoft.com/office/powerpoint/2010/main" val="66218035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6792</TotalTime>
  <Words>822</Words>
  <Application>Microsoft Office PowerPoint</Application>
  <PresentationFormat>On-screen Show (4:3)</PresentationFormat>
  <Paragraphs>114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Part I Review</vt:lpstr>
      <vt:lpstr>Part I Review 1 </vt:lpstr>
      <vt:lpstr>Part I Review 2 </vt:lpstr>
      <vt:lpstr>Part I Review 3 </vt:lpstr>
      <vt:lpstr>Part I Review 4 </vt:lpstr>
      <vt:lpstr>Part I Review 5 </vt:lpstr>
      <vt:lpstr>Part I Review 6 </vt:lpstr>
      <vt:lpstr>Part I Review 7 </vt:lpstr>
      <vt:lpstr>Part I Review 8 </vt:lpstr>
      <vt:lpstr>Part I Review 9 </vt:lpstr>
      <vt:lpstr>Part I Review 10 </vt:lpstr>
      <vt:lpstr>Part I Review 11 </vt:lpstr>
      <vt:lpstr>Part I Review 12 </vt:lpstr>
      <vt:lpstr>Part I Review 13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498</cp:revision>
  <cp:lastPrinted>2011-08-21T16:22:14Z</cp:lastPrinted>
  <dcterms:created xsi:type="dcterms:W3CDTF">2009-09-07T22:06:52Z</dcterms:created>
  <dcterms:modified xsi:type="dcterms:W3CDTF">2019-10-29T20:20:46Z</dcterms:modified>
</cp:coreProperties>
</file>