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Lapp" initials="JLL" lastIdx="1" clrIdx="0"/>
  <p:cmAuthor id="1" name="MVL" initials="MV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B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29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945212F-1769-476D-BE6B-2CB2222848E5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EC95071-9536-429A-B2AC-A34FE7933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0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9ECB045-31C7-42BA-A29A-3F2D8D500A3D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05A9188-47CD-47A4-93E0-97D559DC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492478-E67B-4A3C-B19C-467EA7C7A7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5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B011E-7AC2-423F-B984-58AF44E194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4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838201"/>
            <a:ext cx="3505200" cy="2743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1C52BA-6DD8-415B-88A9-896909155E42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A5CD56F-C191-4590-A09A-0A524C460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CBD60E-8623-4CC7-AE26-F26ABFA190F2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8CB6380-CACE-41A6-8A0E-BDEF48AC7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3C9194-A9DC-49BC-9F2A-D6516CCBCF27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3BC2E6D-874B-4353-88A6-A5FD614F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3A575C-9ED9-4E77-87D6-FD846913C7C4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55D65D3-3E7A-44F7-8FD7-E87A21C33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F76A7A-D6B9-4D28-9417-18BC632C765D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3BE1E8F-D533-4BBE-A469-AEAD009C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0ECB166-5351-49D8-95DE-C26BB3E155FE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4D83CF-3413-4410-BF10-B2565CC16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FD81D81-30D2-497D-80AD-EFDC31A83C05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65BB852-B81A-4EE6-8BD3-9B8257443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189B26D-CFA1-4746-A2C5-E505C3BD4BA0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8A9DC36-FBD7-4905-9C0D-B3FA3CDE4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666A07F-C814-4A4D-980A-DAA92F925AD9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8F6D528-1348-4A94-B9FC-6BD517516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1E96D3D-6689-444F-BB3E-C21E1AF23BE1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8417E6A-60F8-4530-B974-BC25E5C14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92875"/>
            <a:ext cx="3505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85FD73-29A7-4351-89F2-4B53F918D866}" type="datetimeFigureOut">
              <a:rPr lang="en-US"/>
              <a:pPr>
                <a:defRPr/>
              </a:pPr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093C63D-8F0E-45E5-BEA6-CFD65F7B4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0099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800" y="6581775"/>
            <a:ext cx="457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182CCF7-01B7-44F2-886E-580C553E0441}" type="slidenum">
              <a:rPr lang="en-US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6553200"/>
            <a:ext cx="8991600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743200" y="1219200"/>
            <a:ext cx="3505200" cy="2743199"/>
          </a:xfrm>
        </p:spPr>
        <p:txBody>
          <a:bodyPr/>
          <a:lstStyle/>
          <a:p>
            <a:pPr eaLnBrk="1" hangingPunct="1"/>
            <a:r>
              <a:rPr lang="en-US" sz="7200" dirty="0"/>
              <a:t>Part IV Review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D. TWO-WAY TABLES 2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2600" dirty="0"/>
              <a:t>4. 	Calculate expected cell counts, the chi-square statistic, and its degrees of freedom from a two-way table. </a:t>
            </a:r>
          </a:p>
          <a:p>
            <a:endParaRPr lang="en-US" sz="2600" dirty="0"/>
          </a:p>
          <a:p>
            <a:pPr marL="514350" indent="-514350">
              <a:buAutoNum type="arabicPeriod" startAt="5"/>
            </a:pPr>
            <a:r>
              <a:rPr lang="en-US" sz="2600" dirty="0"/>
              <a:t>Use Table </a:t>
            </a:r>
            <a:r>
              <a:rPr lang="en-US" sz="2600" dirty="0" smtClean="0"/>
              <a:t>24.1 (see following slide) </a:t>
            </a:r>
            <a:r>
              <a:rPr lang="en-US" sz="2600" dirty="0"/>
              <a:t>for chi-square distributions to assess significance. Interpret the test result in the setting of a specific two-way table. 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06105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D. TWO-WAY TABLES </a:t>
            </a:r>
            <a:r>
              <a:rPr lang="en-US" sz="3200" b="1" dirty="0" smtClean="0">
                <a:solidFill>
                  <a:schemeClr val="accent1"/>
                </a:solidFill>
              </a:rPr>
              <a:t>3</a:t>
            </a:r>
            <a:r>
              <a:rPr lang="en-US" sz="3200" b="1" dirty="0">
                <a:solidFill>
                  <a:schemeClr val="accent1"/>
                </a:solidFill>
              </a:rPr>
              <a:t/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2600" y="1094472"/>
                <a:ext cx="548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Table 24.1 </a:t>
                </a:r>
                <a:r>
                  <a:rPr lang="en-US" dirty="0" smtClean="0"/>
                  <a:t>To be significant at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 chi-square statistic must be larger than the table entry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094472"/>
                <a:ext cx="54864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33600" y="1740803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Signficance</a:t>
                </a:r>
                <a:r>
                  <a:rPr lang="en-US" b="1" dirty="0" smtClean="0"/>
                  <a:t> Level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40803"/>
                <a:ext cx="5486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46692"/>
              </p:ext>
            </p:extLst>
          </p:nvPr>
        </p:nvGraphicFramePr>
        <p:xfrm>
          <a:off x="1752600" y="2154069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4.61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13.82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6.74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13.28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15.09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20.51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7.84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8.56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12.59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22.46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9.80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12.02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13.36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15.51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20.09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11.39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12.24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13.29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14.68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16.92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21.67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27.88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707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A. SAMPLING DISTRIBUTIONS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Explain the idea of a sampling distribution.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34696" y="4296208"/>
                <a:ext cx="891540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Use the Normal sampling distribution of a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and the 68–95–99.7 rule to find probabilities involving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Use the Normal sampling distribution of a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to find probabilities involving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96" y="4296208"/>
                <a:ext cx="8915400" cy="1938992"/>
              </a:xfrm>
              <a:prstGeom prst="rect">
                <a:avLst/>
              </a:prstGeom>
              <a:blipFill>
                <a:blip r:embed="rId3"/>
                <a:stretch>
                  <a:fillRect l="-958" t="-2201" r="-68" b="-66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normal distribution sampling represents the sample proportion values of successes p. An illustration of a group of people representing Population proportion p. Three arrows pointing from the illustration denote S R S size n gives p (proportion of successes). This is represented by a normal distribution bell curve on the right.&#10;&#10;The horizontal axis represents values of p (proportion of successes). A perpendicular line is drawn from the horizontal axis to the peak of the normal curve. The point where the perpendicular line meets the horizontal axis is denoted as mean p. A line is drawn from the perpendicular line to the right portion of the curve and an equation pointing to the region enclosed denotes square root of p in terms of 1 minus p over n. &#10;">
            <a:extLst>
              <a:ext uri="{FF2B5EF4-FFF2-40B4-BE49-F238E27FC236}">
                <a16:creationId xmlns:a16="http://schemas.microsoft.com/office/drawing/2014/main" xmlns="" id="{EC1F6350-921C-46FE-B939-2D8449A76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817615"/>
            <a:ext cx="5105400" cy="2167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B. CONFIDENCE INTERVALS 1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Explain the idea of a confidence interval.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16408" y="4419600"/>
                <a:ext cx="8915400" cy="194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000"/>
                  <a:t>Explain </a:t>
                </a:r>
                <a:r>
                  <a:rPr lang="en-US" sz="2000" dirty="0"/>
                  <a:t>in nontechnical language what is meant by “95% confidence” and other statements of confidence in statistical reports.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000" dirty="0"/>
                  <a:t>Use the basic formula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/>
                  <a:t> to obtain an approximate 95% confidence interval for a population proportion </a:t>
                </a:r>
                <a:r>
                  <a:rPr lang="en-US" sz="2000" i="1" dirty="0"/>
                  <a:t>p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408" y="4419600"/>
                <a:ext cx="8915400" cy="1949765"/>
              </a:xfrm>
              <a:prstGeom prst="rect">
                <a:avLst/>
              </a:prstGeom>
              <a:blipFill rotWithShape="0">
                <a:blip r:embed="rId4"/>
                <a:stretch>
                  <a:fillRect l="-616" t="-1250" b="-46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n illustration shows a group of people representing the population.  The title reads, The idea of a confidence interval. The text is as follows: An arrow labeled SRS size n points from Population to p plus or minus two times the square root of p times 1 minus p over n. An arrow labeled SRS size n points from Population to p plus or minus two times the square root of p times 1 minus p over n. An arrow labeled SRS size n points from Population to p plus or minus two times the square root of p times 1 minus p over n. A curly bracket on the right reads 95 percent of these intervals cover the true p. The formula below the illustration of a group of people reads, Population p equals question mark.">
            <a:extLst>
              <a:ext uri="{FF2B5EF4-FFF2-40B4-BE49-F238E27FC236}">
                <a16:creationId xmlns:a16="http://schemas.microsoft.com/office/drawing/2014/main" xmlns="" id="{3A742372-1540-4723-89D6-812405D05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1" y="1571595"/>
            <a:ext cx="5602389" cy="24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39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B. CONFIDENCE INTERVALS 2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28600" y="990600"/>
                <a:ext cx="8915400" cy="5031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/>
                  <a:t>4.  Understand how the margin of error of a confidence interval changes with the sample size and the level of confidence. </a:t>
                </a:r>
              </a:p>
              <a:p>
                <a:endParaRPr lang="en-US" sz="1200" dirty="0"/>
              </a:p>
              <a:p>
                <a:r>
                  <a:rPr lang="en-US" sz="2800" dirty="0"/>
                  <a:t>5.  Detect major mistakes in applying inference, such as improper data production, selecting the best of many outcomes, ignoring high nonresponse, and ignoring outliers. </a:t>
                </a:r>
              </a:p>
              <a:p>
                <a:r>
                  <a:rPr lang="en-US" sz="2800" dirty="0"/>
                  <a:t>6.  Use the detailed formula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critical values </a:t>
                </a:r>
                <a:r>
                  <a:rPr lang="en-US" sz="2800" i="1" dirty="0"/>
                  <a:t>z</a:t>
                </a:r>
                <a:r>
                  <a:rPr lang="en-US" sz="2800" dirty="0"/>
                  <a:t> for Normal distributions to obtain confidence intervals for a population proportion </a:t>
                </a:r>
                <a:r>
                  <a:rPr lang="en-US" sz="2800" i="1" dirty="0"/>
                  <a:t>p</a:t>
                </a:r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90600"/>
                <a:ext cx="8915400" cy="5031827"/>
              </a:xfrm>
              <a:prstGeom prst="rect">
                <a:avLst/>
              </a:prstGeom>
              <a:blipFill>
                <a:blip r:embed="rId3"/>
                <a:stretch>
                  <a:fillRect l="-1436" t="-1333" r="-1436" b="-23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925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B. CONFIDENCE INTERVALS 3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28600" y="990600"/>
                <a:ext cx="8915400" cy="1142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/>
                  <a:t>7. Use the formula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to obtain confidence intervals for a population mean µ.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90600"/>
                <a:ext cx="8915400" cy="1142364"/>
              </a:xfrm>
              <a:prstGeom prst="rect">
                <a:avLst/>
              </a:prstGeom>
              <a:blipFill>
                <a:blip r:embed="rId3"/>
                <a:stretch>
                  <a:fillRect l="-1436" t="-2139" b="-133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814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C. SIGNIFICANCE TESTS 1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Explain the idea of a significance test.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4844260"/>
            <a:ext cx="8915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2000"/>
              <a:t>2</a:t>
            </a:r>
            <a:r>
              <a:rPr lang="en-US" sz="2000" dirty="0"/>
              <a:t>.  State the null and alternative hypotheses in a testing situation when the parameter in question is a population proportion </a:t>
            </a:r>
            <a:r>
              <a:rPr lang="en-US" sz="2000" i="1" dirty="0"/>
              <a:t>p</a:t>
            </a:r>
            <a:r>
              <a:rPr lang="en-US" sz="2000" dirty="0"/>
              <a:t>. </a:t>
            </a:r>
          </a:p>
          <a:p>
            <a:pPr marL="514350" indent="-514350">
              <a:buAutoNum type="arabicPeriod" startAt="2"/>
            </a:pPr>
            <a:endParaRPr lang="en-US" sz="2000" dirty="0"/>
          </a:p>
          <a:p>
            <a:pPr marL="463550" indent="-463550"/>
            <a:r>
              <a:rPr lang="en-US" sz="2000" dirty="0"/>
              <a:t>3.  Explain in nontechnical language the meaning of the </a:t>
            </a:r>
            <a:r>
              <a:rPr lang="en-US" sz="2000" i="1" dirty="0"/>
              <a:t>P</a:t>
            </a:r>
            <a:r>
              <a:rPr lang="en-US" sz="2000" dirty="0"/>
              <a:t>-value when you are given its numerical value for a test. </a:t>
            </a:r>
          </a:p>
        </p:txBody>
      </p:sp>
      <p:pic>
        <p:nvPicPr>
          <p:cNvPr id="4" name="Picture 3" descr="An illustration shows the reasoning, placing the sample proportion p from our one sample on the Normal curve that shows how p would vary in all possible samples if the null hypothesis were true. The title reads, The idea of a significance test. An illustration shows a group of people representing the population. The formula below the illustration reads Population H subscript 0: p equals one half. H subscript a p greater than one half. The text is as follows: An arrow labeled S R S size n points from the illustration to p. An arrow labeled S R S size n points from the illustration to p. An arrow labeled S R S size n points from the illustration to p. To the right, the bell-shaped curve originates on the horizontal axis, rises, peaks at the point that corresponds to 1 over 2 on the horizontal axis, and then gradually slopes down. The area of the right tail is labeled p-value. A vertical line at the center originates from 1 over 2. ">
            <a:extLst>
              <a:ext uri="{FF2B5EF4-FFF2-40B4-BE49-F238E27FC236}">
                <a16:creationId xmlns:a16="http://schemas.microsoft.com/office/drawing/2014/main" xmlns="" id="{1EC3978E-E8E5-470E-A197-B383D0A3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2" y="1516235"/>
            <a:ext cx="6470966" cy="32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5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C. SIGNIFICANCE TESTS 2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2800" dirty="0"/>
              <a:t>4.  Explain the meaning of “statistically significant at the 5% level” and other statements of significance. Explain why significance at a specific level such as 5% is less informative than a </a:t>
            </a:r>
            <a:r>
              <a:rPr lang="en-US" sz="2800" i="1" dirty="0"/>
              <a:t>P</a:t>
            </a:r>
            <a:r>
              <a:rPr lang="en-US" sz="2800" dirty="0"/>
              <a:t>-value.</a:t>
            </a:r>
          </a:p>
          <a:p>
            <a:pPr marL="514350" indent="-514350">
              <a:buAutoNum type="arabicPeriod" startAt="4"/>
            </a:pPr>
            <a:endParaRPr lang="en-US" sz="2800" dirty="0"/>
          </a:p>
          <a:p>
            <a:pPr marL="463550" indent="-463550"/>
            <a:r>
              <a:rPr lang="en-US" sz="2800" dirty="0"/>
              <a:t>5.  Recognize that significance testing does not measure the size or importance of an effect. </a:t>
            </a:r>
          </a:p>
          <a:p>
            <a:pPr marL="514350" indent="-514350">
              <a:buAutoNum type="arabicPeriod" startAt="5"/>
            </a:pPr>
            <a:endParaRPr lang="en-US" sz="2800" dirty="0"/>
          </a:p>
          <a:p>
            <a:pPr marL="463550" indent="-463550"/>
            <a:r>
              <a:rPr lang="en-US" sz="2800" dirty="0"/>
              <a:t>6.  Recognize and explain the effect of small and large samples on the statistical significance of an outcome. </a:t>
            </a:r>
          </a:p>
        </p:txBody>
      </p:sp>
    </p:spTree>
    <p:extLst>
      <p:ext uri="{BB962C8B-B14F-4D97-AF65-F5344CB8AC3E}">
        <p14:creationId xmlns:p14="http://schemas.microsoft.com/office/powerpoint/2010/main" val="34001945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C. SIGNIFICANCE TESTS 3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28600" y="990600"/>
                <a:ext cx="8915400" cy="2284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/>
                  <a:t>7. Use Table B of percentiles of Normal distributions to   find the </a:t>
                </a:r>
                <a:r>
                  <a:rPr lang="en-US" sz="2800" i="1" dirty="0"/>
                  <a:t>P</a:t>
                </a:r>
                <a:r>
                  <a:rPr lang="en-US" sz="2800" dirty="0"/>
                  <a:t>-value for a test about a proportion </a:t>
                </a:r>
                <a:r>
                  <a:rPr lang="en-US" sz="2800" i="1" dirty="0"/>
                  <a:t>p</a:t>
                </a:r>
                <a:r>
                  <a:rPr lang="en-US" sz="2800" dirty="0"/>
                  <a:t>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8. Carry out one-sided and two-sided tests about a mean µ using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and Table B.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990600"/>
                <a:ext cx="8915400" cy="2284856"/>
              </a:xfrm>
              <a:prstGeom prst="rect">
                <a:avLst/>
              </a:prstGeom>
              <a:blipFill>
                <a:blip r:embed="rId3"/>
                <a:stretch>
                  <a:fillRect l="-1436" t="-2941" r="-616" b="-48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776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</a:rPr>
              <a:t>D. TWO-WAY TABLES 1</a:t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990600"/>
            <a:ext cx="8915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2800" dirty="0"/>
              <a:t>1.  Create two-way tables for data classified by two categorical variables. 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463550" indent="-463550"/>
            <a:r>
              <a:rPr lang="en-US" sz="2800" dirty="0"/>
              <a:t>2.  Use percents to describe the relationship between any two categorical variables based on the counts in a two-way table. </a:t>
            </a:r>
          </a:p>
          <a:p>
            <a:pPr marL="514350" indent="-514350">
              <a:buAutoNum type="arabicPeriod" startAt="2"/>
            </a:pPr>
            <a:endParaRPr lang="en-US" sz="2800" dirty="0"/>
          </a:p>
          <a:p>
            <a:pPr marL="463550" indent="-463550"/>
            <a:r>
              <a:rPr lang="en-US" sz="2800" dirty="0"/>
              <a:t>3.  Explain what null hypothesis the chi-square statistic tests in a specific two-way table. </a:t>
            </a:r>
          </a:p>
        </p:txBody>
      </p:sp>
    </p:spTree>
    <p:extLst>
      <p:ext uri="{BB962C8B-B14F-4D97-AF65-F5344CB8AC3E}">
        <p14:creationId xmlns:p14="http://schemas.microsoft.com/office/powerpoint/2010/main" val="10632497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800000"/>
      </a:accent1>
      <a:accent2>
        <a:srgbClr val="595959"/>
      </a:accent2>
      <a:accent3>
        <a:srgbClr val="800000"/>
      </a:accent3>
      <a:accent4>
        <a:srgbClr val="800000"/>
      </a:accent4>
      <a:accent5>
        <a:srgbClr val="800000"/>
      </a:accent5>
      <a:accent6>
        <a:srgbClr val="800000"/>
      </a:accent6>
      <a:hlink>
        <a:srgbClr val="800000"/>
      </a:hlink>
      <a:folHlink>
        <a:srgbClr val="80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7206</TotalTime>
  <Words>501</Words>
  <Application>Microsoft Office PowerPoint</Application>
  <PresentationFormat>On-screen Show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Part IV Review</vt:lpstr>
      <vt:lpstr>A. SAMPLING DISTRIBUTIONS </vt:lpstr>
      <vt:lpstr>B. CONFIDENCE INTERVALS 1 </vt:lpstr>
      <vt:lpstr>B. CONFIDENCE INTERVALS 2 </vt:lpstr>
      <vt:lpstr>B. CONFIDENCE INTERVALS 3 </vt:lpstr>
      <vt:lpstr>C. SIGNIFICANCE TESTS 1 </vt:lpstr>
      <vt:lpstr>C. SIGNIFICANCE TESTS 2 </vt:lpstr>
      <vt:lpstr>C. SIGNIFICANCE TESTS 3 </vt:lpstr>
      <vt:lpstr>D. TWO-WAY TABLES 1 </vt:lpstr>
      <vt:lpstr>D. TWO-WAY TABLES 2 </vt:lpstr>
      <vt:lpstr>D. TWO-WAY TABLES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Hendrix</dc:creator>
  <cp:lastModifiedBy>Newton, Andy</cp:lastModifiedBy>
  <cp:revision>511</cp:revision>
  <cp:lastPrinted>2011-08-21T16:22:14Z</cp:lastPrinted>
  <dcterms:created xsi:type="dcterms:W3CDTF">2009-09-07T22:06:52Z</dcterms:created>
  <dcterms:modified xsi:type="dcterms:W3CDTF">2019-10-29T20:44:22Z</dcterms:modified>
</cp:coreProperties>
</file>