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Default Extension="gif" ContentType="image/gif"/>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7" r:id="rId1"/>
    <p:sldMasterId id="2147484404" r:id="rId2"/>
    <p:sldMasterId id="2147484411" r:id="rId3"/>
    <p:sldMasterId id="2147484418" r:id="rId4"/>
    <p:sldMasterId id="2147484439" r:id="rId5"/>
  </p:sldMasterIdLst>
  <p:notesMasterIdLst>
    <p:notesMasterId r:id="rId77"/>
  </p:notesMasterIdLst>
  <p:sldIdLst>
    <p:sldId id="497" r:id="rId6"/>
    <p:sldId id="498" r:id="rId7"/>
    <p:sldId id="518" r:id="rId8"/>
    <p:sldId id="318" r:id="rId9"/>
    <p:sldId id="390" r:id="rId10"/>
    <p:sldId id="396" r:id="rId11"/>
    <p:sldId id="499" r:id="rId12"/>
    <p:sldId id="441" r:id="rId13"/>
    <p:sldId id="442" r:id="rId14"/>
    <p:sldId id="399" r:id="rId15"/>
    <p:sldId id="333" r:id="rId16"/>
    <p:sldId id="334" r:id="rId17"/>
    <p:sldId id="335" r:id="rId18"/>
    <p:sldId id="336" r:id="rId19"/>
    <p:sldId id="486" r:id="rId20"/>
    <p:sldId id="340" r:id="rId21"/>
    <p:sldId id="445" r:id="rId22"/>
    <p:sldId id="341" r:id="rId23"/>
    <p:sldId id="408" r:id="rId24"/>
    <p:sldId id="342" r:id="rId25"/>
    <p:sldId id="487" r:id="rId26"/>
    <p:sldId id="346" r:id="rId27"/>
    <p:sldId id="372" r:id="rId28"/>
    <p:sldId id="488" r:id="rId29"/>
    <p:sldId id="412" r:id="rId30"/>
    <p:sldId id="413" r:id="rId31"/>
    <p:sldId id="420" r:id="rId32"/>
    <p:sldId id="414" r:id="rId33"/>
    <p:sldId id="489" r:id="rId34"/>
    <p:sldId id="416" r:id="rId35"/>
    <p:sldId id="417" r:id="rId36"/>
    <p:sldId id="421" r:id="rId37"/>
    <p:sldId id="418" r:id="rId38"/>
    <p:sldId id="490" r:id="rId39"/>
    <p:sldId id="347" r:id="rId40"/>
    <p:sldId id="500" r:id="rId41"/>
    <p:sldId id="501" r:id="rId42"/>
    <p:sldId id="502" r:id="rId43"/>
    <p:sldId id="503" r:id="rId44"/>
    <p:sldId id="504" r:id="rId45"/>
    <p:sldId id="505" r:id="rId46"/>
    <p:sldId id="506" r:id="rId47"/>
    <p:sldId id="507" r:id="rId48"/>
    <p:sldId id="508" r:id="rId49"/>
    <p:sldId id="509" r:id="rId50"/>
    <p:sldId id="476" r:id="rId51"/>
    <p:sldId id="477" r:id="rId52"/>
    <p:sldId id="478" r:id="rId53"/>
    <p:sldId id="493" r:id="rId54"/>
    <p:sldId id="480" r:id="rId55"/>
    <p:sldId id="481" r:id="rId56"/>
    <p:sldId id="449" r:id="rId57"/>
    <p:sldId id="471" r:id="rId58"/>
    <p:sldId id="450" r:id="rId59"/>
    <p:sldId id="451" r:id="rId60"/>
    <p:sldId id="496" r:id="rId61"/>
    <p:sldId id="454" r:id="rId62"/>
    <p:sldId id="510" r:id="rId63"/>
    <p:sldId id="511" r:id="rId64"/>
    <p:sldId id="512" r:id="rId65"/>
    <p:sldId id="513" r:id="rId66"/>
    <p:sldId id="514" r:id="rId67"/>
    <p:sldId id="515" r:id="rId68"/>
    <p:sldId id="516" r:id="rId69"/>
    <p:sldId id="455" r:id="rId70"/>
    <p:sldId id="456" r:id="rId71"/>
    <p:sldId id="457" r:id="rId72"/>
    <p:sldId id="458" r:id="rId73"/>
    <p:sldId id="459" r:id="rId74"/>
    <p:sldId id="495" r:id="rId75"/>
    <p:sldId id="464" r:id="rId76"/>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3408">
          <p15:clr>
            <a:srgbClr val="A4A3A4"/>
          </p15:clr>
        </p15:guide>
        <p15:guide id="2" pos="3216">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9A82"/>
    <a:srgbClr val="F2615F"/>
    <a:srgbClr val="C40075"/>
    <a:srgbClr val="93CDAD"/>
    <a:srgbClr val="0081BC"/>
    <a:srgbClr val="66FF33"/>
    <a:srgbClr val="00FF00"/>
    <a:srgbClr val="99FF66"/>
    <a:srgbClr val="3963A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589" autoAdjust="0"/>
    <p:restoredTop sz="99176" autoAdjust="0"/>
  </p:normalViewPr>
  <p:slideViewPr>
    <p:cSldViewPr>
      <p:cViewPr>
        <p:scale>
          <a:sx n="100" d="100"/>
          <a:sy n="100" d="100"/>
        </p:scale>
        <p:origin x="-900" y="174"/>
      </p:cViewPr>
      <p:guideLst>
        <p:guide orient="horz" pos="3408"/>
        <p:guide pos="32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18"/>
    </p:cViewPr>
  </p:sorterViewPr>
  <p:notesViewPr>
    <p:cSldViewPr>
      <p:cViewPr varScale="1">
        <p:scale>
          <a:sx n="86" d="100"/>
          <a:sy n="86" d="100"/>
        </p:scale>
        <p:origin x="3864"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xmlns="" id="{39D7DAE0-5C29-4B35-AF51-00446F44965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pitchFamily="34" charset="0"/>
              </a:defRPr>
            </a:lvl1pPr>
          </a:lstStyle>
          <a:p>
            <a:pPr>
              <a:defRPr/>
            </a:pPr>
            <a:endParaRPr lang="en-US" dirty="0"/>
          </a:p>
        </p:txBody>
      </p:sp>
      <p:sp>
        <p:nvSpPr>
          <p:cNvPr id="145411" name="Rectangle 3">
            <a:extLst>
              <a:ext uri="{FF2B5EF4-FFF2-40B4-BE49-F238E27FC236}">
                <a16:creationId xmlns:a16="http://schemas.microsoft.com/office/drawing/2014/main" xmlns="" id="{B9BB90A3-1CFF-46AC-BDFA-DD037DF49198}"/>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pitchFamily="34" charset="0"/>
              </a:defRPr>
            </a:lvl1pPr>
          </a:lstStyle>
          <a:p>
            <a:pPr>
              <a:defRPr/>
            </a:pPr>
            <a:endParaRPr lang="en-US" dirty="0"/>
          </a:p>
        </p:txBody>
      </p:sp>
      <p:sp>
        <p:nvSpPr>
          <p:cNvPr id="5124" name="Rectangle 4">
            <a:extLst>
              <a:ext uri="{FF2B5EF4-FFF2-40B4-BE49-F238E27FC236}">
                <a16:creationId xmlns:a16="http://schemas.microsoft.com/office/drawing/2014/main" xmlns="" id="{397C2F9B-F66B-4F45-A78A-34EC14595AD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5413" name="Rectangle 5">
            <a:extLst>
              <a:ext uri="{FF2B5EF4-FFF2-40B4-BE49-F238E27FC236}">
                <a16:creationId xmlns:a16="http://schemas.microsoft.com/office/drawing/2014/main" xmlns="" id="{914D598B-D8F0-452A-A020-FD1093FCA518}"/>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5414" name="Rectangle 6">
            <a:extLst>
              <a:ext uri="{FF2B5EF4-FFF2-40B4-BE49-F238E27FC236}">
                <a16:creationId xmlns:a16="http://schemas.microsoft.com/office/drawing/2014/main" xmlns="" id="{1704DFAA-BB4E-4AFE-8EFF-CB1CE60D024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pitchFamily="34" charset="0"/>
              </a:defRPr>
            </a:lvl1pPr>
          </a:lstStyle>
          <a:p>
            <a:pPr>
              <a:defRPr/>
            </a:pPr>
            <a:endParaRPr lang="en-US" dirty="0"/>
          </a:p>
        </p:txBody>
      </p:sp>
      <p:sp>
        <p:nvSpPr>
          <p:cNvPr id="145415" name="Rectangle 7">
            <a:extLst>
              <a:ext uri="{FF2B5EF4-FFF2-40B4-BE49-F238E27FC236}">
                <a16:creationId xmlns:a16="http://schemas.microsoft.com/office/drawing/2014/main" xmlns="" id="{9DFC1883-C342-40B1-B373-B03E895DEC71}"/>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9E3CCE4B-B139-4BC3-B1E3-E284CD57FE0B}" type="slidenum">
              <a:rPr lang="en-US" altLang="en-US"/>
              <a:pPr>
                <a:defRPr/>
              </a:pPr>
              <a:t>‹#›</a:t>
            </a:fld>
            <a:endParaRPr lang="en-US" altLang="en-US" dirty="0"/>
          </a:p>
        </p:txBody>
      </p:sp>
    </p:spTree>
    <p:extLst>
      <p:ext uri="{BB962C8B-B14F-4D97-AF65-F5344CB8AC3E}">
        <p14:creationId xmlns:p14="http://schemas.microsoft.com/office/powerpoint/2010/main" xmlns="" val="31629203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xmlns="" id="{E9E71280-F51E-4D11-A9B3-4FB528E2BBE7}"/>
              </a:ext>
            </a:extLst>
          </p:cNvPr>
          <p:cNvSpPr>
            <a:spLocks noGrp="1" noRot="1" noChangeAspect="1" noTextEdit="1"/>
          </p:cNvSpPr>
          <p:nvPr>
            <p:ph type="sldImg"/>
          </p:nvPr>
        </p:nvSpPr>
        <p:spPr>
          <a:ln/>
        </p:spPr>
      </p:sp>
      <p:sp>
        <p:nvSpPr>
          <p:cNvPr id="7171" name="Notes Placeholder 2">
            <a:extLst>
              <a:ext uri="{FF2B5EF4-FFF2-40B4-BE49-F238E27FC236}">
                <a16:creationId xmlns:a16="http://schemas.microsoft.com/office/drawing/2014/main" xmlns="" id="{0830554C-722F-4885-91A2-DC0FE02CD13D}"/>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dirty="0"/>
          </a:p>
        </p:txBody>
      </p:sp>
      <p:sp>
        <p:nvSpPr>
          <p:cNvPr id="7172" name="Slide Number Placeholder 3">
            <a:extLst>
              <a:ext uri="{FF2B5EF4-FFF2-40B4-BE49-F238E27FC236}">
                <a16:creationId xmlns:a16="http://schemas.microsoft.com/office/drawing/2014/main" xmlns="" id="{5D500973-EA40-4882-9766-E4C499915712}"/>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EB99490-5E3F-425A-BAED-DB123DA10645}" type="slidenum">
              <a:rPr lang="en-US" altLang="en-US" smtClean="0">
                <a:solidFill>
                  <a:srgbClr val="000000"/>
                </a:solidFill>
                <a:ea typeface="MS PGothic" panose="020B0600070205080204" pitchFamily="34" charset="-128"/>
              </a:rPr>
              <a:pPr>
                <a:spcBef>
                  <a:spcPct val="0"/>
                </a:spcBef>
              </a:pPr>
              <a:t>1</a:t>
            </a:fld>
            <a:endParaRPr lang="en-US" altLang="en-US" dirty="0">
              <a:solidFill>
                <a:srgbClr val="000000"/>
              </a:solidFill>
              <a:ea typeface="MS PGothic" panose="020B0600070205080204" pitchFamily="34" charset="-128"/>
            </a:endParaRPr>
          </a:p>
        </p:txBody>
      </p:sp>
    </p:spTree>
    <p:extLst>
      <p:ext uri="{BB962C8B-B14F-4D97-AF65-F5344CB8AC3E}">
        <p14:creationId xmlns:p14="http://schemas.microsoft.com/office/powerpoint/2010/main" xmlns="" val="3773938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xmlns="" id="{8D223CEB-D2D2-4E5B-86F9-DC26C0EFD52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F44FF2E-B79F-4758-9B85-DEBD6DD6BB08}" type="slidenum">
              <a:rPr lang="en-US" altLang="en-US" smtClean="0"/>
              <a:pPr>
                <a:spcBef>
                  <a:spcPct val="0"/>
                </a:spcBef>
              </a:pPr>
              <a:t>10</a:t>
            </a:fld>
            <a:endParaRPr lang="en-US" altLang="en-US" dirty="0"/>
          </a:p>
        </p:txBody>
      </p:sp>
      <p:sp>
        <p:nvSpPr>
          <p:cNvPr id="25603" name="Rectangle 2">
            <a:extLst>
              <a:ext uri="{FF2B5EF4-FFF2-40B4-BE49-F238E27FC236}">
                <a16:creationId xmlns:a16="http://schemas.microsoft.com/office/drawing/2014/main" xmlns="" id="{421CF7A0-EB9A-4FDA-91B6-34E6B0DEC295}"/>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xmlns="" id="{7796BC06-FD37-4277-889F-B897D9A7ECD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1974383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xmlns="" id="{22EB99D7-1C26-4FC1-A488-DF29A17BEE8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1E679B7-9FF0-4939-8532-B2DAEA0EC5B8}" type="slidenum">
              <a:rPr lang="en-US" altLang="en-US" smtClean="0"/>
              <a:pPr>
                <a:spcBef>
                  <a:spcPct val="0"/>
                </a:spcBef>
              </a:pPr>
              <a:t>11</a:t>
            </a:fld>
            <a:endParaRPr lang="en-US" altLang="en-US" dirty="0"/>
          </a:p>
        </p:txBody>
      </p:sp>
      <p:sp>
        <p:nvSpPr>
          <p:cNvPr id="27651" name="Rectangle 2">
            <a:extLst>
              <a:ext uri="{FF2B5EF4-FFF2-40B4-BE49-F238E27FC236}">
                <a16:creationId xmlns:a16="http://schemas.microsoft.com/office/drawing/2014/main" xmlns="" id="{A001D998-DEA1-48E9-85C6-9727152452D8}"/>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xmlns="" id="{1D457ED3-052A-4684-A26C-6B533F9D746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1548372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xmlns="" id="{1A9C41CC-DE42-4B8B-AD2B-C8CC13E58C7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B285AA-F480-4C2B-A497-89AA9251DA24}" type="slidenum">
              <a:rPr lang="en-US" altLang="en-US" smtClean="0"/>
              <a:pPr>
                <a:spcBef>
                  <a:spcPct val="0"/>
                </a:spcBef>
              </a:pPr>
              <a:t>12</a:t>
            </a:fld>
            <a:endParaRPr lang="en-US" altLang="en-US" dirty="0"/>
          </a:p>
        </p:txBody>
      </p:sp>
      <p:sp>
        <p:nvSpPr>
          <p:cNvPr id="29699" name="Rectangle 2">
            <a:extLst>
              <a:ext uri="{FF2B5EF4-FFF2-40B4-BE49-F238E27FC236}">
                <a16:creationId xmlns:a16="http://schemas.microsoft.com/office/drawing/2014/main" xmlns="" id="{D79A17A1-1820-4457-BF1D-20ADCAB9EBDB}"/>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xmlns="" id="{5C036FF7-8EF1-4F1E-B113-AEF10C90F9E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1493194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xmlns="" id="{25A905B0-08CF-4350-8A08-A4177A41667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703532-4AA2-4BE1-BE60-DED11FA44F57}" type="slidenum">
              <a:rPr lang="en-US" altLang="en-US" smtClean="0"/>
              <a:pPr>
                <a:spcBef>
                  <a:spcPct val="0"/>
                </a:spcBef>
              </a:pPr>
              <a:t>13</a:t>
            </a:fld>
            <a:endParaRPr lang="en-US" altLang="en-US" dirty="0"/>
          </a:p>
        </p:txBody>
      </p:sp>
      <p:sp>
        <p:nvSpPr>
          <p:cNvPr id="31747" name="Rectangle 2">
            <a:extLst>
              <a:ext uri="{FF2B5EF4-FFF2-40B4-BE49-F238E27FC236}">
                <a16:creationId xmlns:a16="http://schemas.microsoft.com/office/drawing/2014/main" xmlns="" id="{21AE63B1-45E2-4F78-B668-182CEA932A76}"/>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xmlns="" id="{18368FA1-D77C-4CD6-BE80-EB5C5C7F4AF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2692907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xmlns="" id="{4F8DF39A-2152-4A24-8425-EEEF5C0F8BB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EFDF96-E431-452F-BAF8-0288152874F9}" type="slidenum">
              <a:rPr lang="en-US" altLang="en-US" smtClean="0"/>
              <a:pPr>
                <a:spcBef>
                  <a:spcPct val="0"/>
                </a:spcBef>
              </a:pPr>
              <a:t>14</a:t>
            </a:fld>
            <a:endParaRPr lang="en-US" altLang="en-US" dirty="0"/>
          </a:p>
        </p:txBody>
      </p:sp>
      <p:sp>
        <p:nvSpPr>
          <p:cNvPr id="33795" name="Rectangle 2">
            <a:extLst>
              <a:ext uri="{FF2B5EF4-FFF2-40B4-BE49-F238E27FC236}">
                <a16:creationId xmlns:a16="http://schemas.microsoft.com/office/drawing/2014/main" xmlns="" id="{AE7041E8-2976-4502-BE78-075D519EDF6F}"/>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xmlns="" id="{A2C4D1BD-3827-4023-B4DB-A4B0390405C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3710944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xmlns="" id="{283A16CB-E959-4366-BC25-9C9B06AD7BD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A0D7C1-B760-4706-A209-D145F109DDFD}" type="slidenum">
              <a:rPr lang="en-US" altLang="en-US" smtClean="0"/>
              <a:pPr>
                <a:spcBef>
                  <a:spcPct val="0"/>
                </a:spcBef>
              </a:pPr>
              <a:t>15</a:t>
            </a:fld>
            <a:endParaRPr lang="en-US" altLang="en-US" dirty="0"/>
          </a:p>
        </p:txBody>
      </p:sp>
      <p:sp>
        <p:nvSpPr>
          <p:cNvPr id="35843" name="Rectangle 2">
            <a:extLst>
              <a:ext uri="{FF2B5EF4-FFF2-40B4-BE49-F238E27FC236}">
                <a16:creationId xmlns:a16="http://schemas.microsoft.com/office/drawing/2014/main" xmlns="" id="{C1DF9017-54E4-4A98-A76D-941D7B394CD3}"/>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xmlns="" id="{77857C30-4AB1-4B48-B67B-673C2E97972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dirty="0"/>
          </a:p>
        </p:txBody>
      </p:sp>
    </p:spTree>
    <p:extLst>
      <p:ext uri="{BB962C8B-B14F-4D97-AF65-F5344CB8AC3E}">
        <p14:creationId xmlns:p14="http://schemas.microsoft.com/office/powerpoint/2010/main" xmlns="" val="2276842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xmlns="" id="{F28F21B4-3217-4DB0-994D-FDE8A7813E7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E903BEA-B26B-4388-973B-FBF3BE6E8498}" type="slidenum">
              <a:rPr lang="en-US" altLang="en-US" smtClean="0"/>
              <a:pPr>
                <a:spcBef>
                  <a:spcPct val="0"/>
                </a:spcBef>
              </a:pPr>
              <a:t>16</a:t>
            </a:fld>
            <a:endParaRPr lang="en-US" altLang="en-US" dirty="0"/>
          </a:p>
        </p:txBody>
      </p:sp>
      <p:sp>
        <p:nvSpPr>
          <p:cNvPr id="37891" name="Rectangle 2">
            <a:extLst>
              <a:ext uri="{FF2B5EF4-FFF2-40B4-BE49-F238E27FC236}">
                <a16:creationId xmlns:a16="http://schemas.microsoft.com/office/drawing/2014/main" xmlns="" id="{B3C04444-0F93-4CBE-A47F-19F3A76F287E}"/>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xmlns="" id="{56FF2A20-67B1-4205-9232-94AEF185356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3573966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xmlns="" id="{D85BB337-94CB-4E81-A6E9-B3909CF3328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9E6C5F7-C29D-4392-AEC2-B494A777F087}" type="slidenum">
              <a:rPr lang="en-US" altLang="en-US" smtClean="0"/>
              <a:pPr>
                <a:spcBef>
                  <a:spcPct val="0"/>
                </a:spcBef>
              </a:pPr>
              <a:t>17</a:t>
            </a:fld>
            <a:endParaRPr lang="en-US" altLang="en-US" dirty="0"/>
          </a:p>
        </p:txBody>
      </p:sp>
      <p:sp>
        <p:nvSpPr>
          <p:cNvPr id="39939" name="Rectangle 2">
            <a:extLst>
              <a:ext uri="{FF2B5EF4-FFF2-40B4-BE49-F238E27FC236}">
                <a16:creationId xmlns:a16="http://schemas.microsoft.com/office/drawing/2014/main" xmlns="" id="{54532102-69AB-4EA5-AFAA-E6C723C4D057}"/>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xmlns="" id="{B06059DF-573B-4F09-A154-9B73345D156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3612434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xmlns="" id="{E6B5A494-C7CE-4B74-B091-A3936D61F5C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7A1BE6-E059-479D-8CA1-0A6666221057}" type="slidenum">
              <a:rPr lang="en-US" altLang="en-US" smtClean="0"/>
              <a:pPr>
                <a:spcBef>
                  <a:spcPct val="0"/>
                </a:spcBef>
              </a:pPr>
              <a:t>18</a:t>
            </a:fld>
            <a:endParaRPr lang="en-US" altLang="en-US" dirty="0"/>
          </a:p>
        </p:txBody>
      </p:sp>
      <p:sp>
        <p:nvSpPr>
          <p:cNvPr id="41987" name="Rectangle 2">
            <a:extLst>
              <a:ext uri="{FF2B5EF4-FFF2-40B4-BE49-F238E27FC236}">
                <a16:creationId xmlns:a16="http://schemas.microsoft.com/office/drawing/2014/main" xmlns="" id="{BABBA67A-A2B7-4071-A26A-574B7AD66739}"/>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xmlns="" id="{795318EF-1FFC-4F6C-BBFD-EEB2EE5DE6B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3871434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xmlns="" id="{3AC8835D-D3B0-4069-95CA-13FF3A5FF41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59AA12-D9B1-400C-8B3D-76240EACFC75}" type="slidenum">
              <a:rPr lang="en-US" altLang="en-US" smtClean="0"/>
              <a:pPr>
                <a:spcBef>
                  <a:spcPct val="0"/>
                </a:spcBef>
              </a:pPr>
              <a:t>19</a:t>
            </a:fld>
            <a:endParaRPr lang="en-US" altLang="en-US" dirty="0"/>
          </a:p>
        </p:txBody>
      </p:sp>
      <p:sp>
        <p:nvSpPr>
          <p:cNvPr id="44035" name="Rectangle 2">
            <a:extLst>
              <a:ext uri="{FF2B5EF4-FFF2-40B4-BE49-F238E27FC236}">
                <a16:creationId xmlns:a16="http://schemas.microsoft.com/office/drawing/2014/main" xmlns="" id="{829255C7-4310-41BE-A556-51D519356D61}"/>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xmlns="" id="{D11FDA7C-6271-4645-BDB0-B056A468C24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343071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xmlns="" id="{A8054FA2-F2E8-419C-8FE2-B8391D680456}"/>
              </a:ext>
            </a:extLst>
          </p:cNvPr>
          <p:cNvSpPr>
            <a:spLocks noGrp="1" noRot="1" noChangeAspect="1" noTextEdit="1"/>
          </p:cNvSpPr>
          <p:nvPr>
            <p:ph type="sldImg"/>
          </p:nvPr>
        </p:nvSpPr>
        <p:spPr>
          <a:ln/>
        </p:spPr>
      </p:sp>
      <p:sp>
        <p:nvSpPr>
          <p:cNvPr id="9219" name="Notes Placeholder 2">
            <a:extLst>
              <a:ext uri="{FF2B5EF4-FFF2-40B4-BE49-F238E27FC236}">
                <a16:creationId xmlns:a16="http://schemas.microsoft.com/office/drawing/2014/main" xmlns="" id="{34428498-3E57-4BFE-9138-4B4E220C5F17}"/>
              </a:ext>
            </a:extLst>
          </p:cNvPr>
          <p:cNvSpPr>
            <a:spLocks noGrp="1"/>
          </p:cNvSpPr>
          <p:nvPr>
            <p:ph type="body" idx="1"/>
          </p:nvPr>
        </p:nvSpPr>
        <p:spPr>
          <a:xfrm>
            <a:off x="685800" y="4343400"/>
            <a:ext cx="5486400" cy="4495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ts val="100"/>
              </a:spcBef>
            </a:pPr>
            <a:r>
              <a:rPr lang="en-CA" altLang="en-US" dirty="0"/>
              <a:t>Notes and teaching tips: 4, 5, 8, 35, 38, 39, 51, 53, 54, 66, and 69. </a:t>
            </a:r>
          </a:p>
          <a:p>
            <a:pPr eaLnBrk="1" hangingPunct="1">
              <a:spcBef>
                <a:spcPts val="100"/>
              </a:spcBef>
            </a:pPr>
            <a:r>
              <a:rPr lang="en-CA" altLang="en-US" dirty="0"/>
              <a:t>To view a full-screen figure during a class, click the expand button.</a:t>
            </a:r>
          </a:p>
          <a:p>
            <a:pPr eaLnBrk="1" hangingPunct="1">
              <a:spcBef>
                <a:spcPts val="100"/>
              </a:spcBef>
            </a:pPr>
            <a:r>
              <a:rPr lang="en-CA" altLang="en-US" dirty="0"/>
              <a:t>To return to the previous slide, click the shrink button.</a:t>
            </a:r>
          </a:p>
          <a:p>
            <a:pPr eaLnBrk="1" hangingPunct="1">
              <a:spcBef>
                <a:spcPts val="100"/>
              </a:spcBef>
            </a:pPr>
            <a:r>
              <a:rPr lang="en-CA" altLang="en-US" dirty="0"/>
              <a:t>To advance to the next slide, click anywhere on the full screen figure.</a:t>
            </a:r>
          </a:p>
          <a:p>
            <a:r>
              <a:rPr lang="en-AU" altLang="en-US" dirty="0"/>
              <a:t>Applying the principles of economics to interpret and understand the news is a major goal of the principles course. You can encourage your students in this activity by using the features called </a:t>
            </a:r>
            <a:r>
              <a:rPr lang="en-AU" altLang="en-US" i="1" dirty="0"/>
              <a:t>Economics in the News</a:t>
            </a:r>
            <a:r>
              <a:rPr lang="en-AU" altLang="en-US" dirty="0"/>
              <a:t>.</a:t>
            </a:r>
            <a:endParaRPr lang="en-US" altLang="en-US" dirty="0"/>
          </a:p>
          <a:p>
            <a:r>
              <a:rPr lang="en-AU" altLang="en-US" dirty="0"/>
              <a:t>(1) </a:t>
            </a:r>
            <a:r>
              <a:rPr lang="en-AU" altLang="en-US" i="1" dirty="0"/>
              <a:t>Before each class</a:t>
            </a:r>
            <a:r>
              <a:rPr lang="en-AU" altLang="en-US" dirty="0"/>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dirty="0"/>
          </a:p>
          <a:p>
            <a:r>
              <a:rPr lang="en-AU" altLang="en-US" dirty="0"/>
              <a:t>(2) </a:t>
            </a:r>
            <a:r>
              <a:rPr lang="en-AU" altLang="en-US" i="1" dirty="0"/>
              <a:t>Once or twice a semester</a:t>
            </a:r>
            <a:r>
              <a:rPr lang="en-AU" altLang="en-US" dirty="0"/>
              <a:t>, set an assignment, for credit, with the following instructions:</a:t>
            </a:r>
            <a:endParaRPr lang="en-US" altLang="en-US" dirty="0"/>
          </a:p>
          <a:p>
            <a:pPr>
              <a:spcBef>
                <a:spcPts val="100"/>
              </a:spcBef>
            </a:pPr>
            <a:r>
              <a:rPr lang="en-AU" altLang="en-US" dirty="0"/>
              <a:t>(a) Find a news article about an economic topic that you find interesting.</a:t>
            </a:r>
            <a:endParaRPr lang="en-US" altLang="en-US" dirty="0"/>
          </a:p>
          <a:p>
            <a:pPr>
              <a:spcBef>
                <a:spcPts val="100"/>
              </a:spcBef>
            </a:pPr>
            <a:r>
              <a:rPr lang="en-AU" altLang="en-US" dirty="0"/>
              <a:t>(b) Make a short bullet-list summary of the article.</a:t>
            </a:r>
            <a:endParaRPr lang="en-US" altLang="en-US" dirty="0"/>
          </a:p>
          <a:p>
            <a:pPr>
              <a:spcBef>
                <a:spcPts val="100"/>
              </a:spcBef>
            </a:pPr>
            <a:r>
              <a:rPr lang="en-AU" altLang="en-US" dirty="0"/>
              <a:t>(c) Write and illustrate with appropriate graphs an economic analysis of the key points in the article.</a:t>
            </a:r>
            <a:endParaRPr lang="en-US" altLang="en-US" dirty="0"/>
          </a:p>
          <a:p>
            <a:r>
              <a:rPr lang="en-AU" altLang="en-US" dirty="0"/>
              <a:t>Use the </a:t>
            </a:r>
            <a:r>
              <a:rPr lang="en-AU" altLang="en-US" i="1" dirty="0"/>
              <a:t>Economics in the News</a:t>
            </a:r>
            <a:r>
              <a:rPr lang="en-AU" altLang="en-US" dirty="0"/>
              <a:t> features in your textbook as models.</a:t>
            </a:r>
            <a:endParaRPr lang="en-US" altLang="en-US" dirty="0"/>
          </a:p>
          <a:p>
            <a:pPr eaLnBrk="1" hangingPunct="1"/>
            <a:endParaRPr lang="en-CA" altLang="en-US" dirty="0"/>
          </a:p>
          <a:p>
            <a:pPr eaLnBrk="1" hangingPunct="1"/>
            <a:endParaRPr lang="en-GB" altLang="en-US" dirty="0"/>
          </a:p>
        </p:txBody>
      </p:sp>
      <p:sp>
        <p:nvSpPr>
          <p:cNvPr id="9220" name="Slide Number Placeholder 3">
            <a:extLst>
              <a:ext uri="{FF2B5EF4-FFF2-40B4-BE49-F238E27FC236}">
                <a16:creationId xmlns:a16="http://schemas.microsoft.com/office/drawing/2014/main" xmlns="" id="{B430FFE7-462C-41AC-AA69-9BCC79A0BD0E}"/>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4969E28-7E64-4C0B-B64B-842B341B0C25}" type="slidenum">
              <a:rPr lang="en-US" altLang="en-US" smtClean="0">
                <a:solidFill>
                  <a:srgbClr val="000000"/>
                </a:solidFill>
              </a:rPr>
              <a:pPr>
                <a:spcBef>
                  <a:spcPct val="0"/>
                </a:spcBef>
              </a:pPr>
              <a:t>2</a:t>
            </a:fld>
            <a:endParaRPr lang="en-US" altLang="en-US" dirty="0">
              <a:solidFill>
                <a:srgbClr val="000000"/>
              </a:solidFill>
            </a:endParaRPr>
          </a:p>
        </p:txBody>
      </p:sp>
    </p:spTree>
    <p:extLst>
      <p:ext uri="{BB962C8B-B14F-4D97-AF65-F5344CB8AC3E}">
        <p14:creationId xmlns:p14="http://schemas.microsoft.com/office/powerpoint/2010/main" xmlns="" val="37911491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xmlns="" id="{411E2720-BF62-4436-BA39-693998D04FF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74E8263-EC8E-4AE7-9D8B-B3B020ACDFB0}" type="slidenum">
              <a:rPr lang="en-US" altLang="en-US" smtClean="0"/>
              <a:pPr>
                <a:spcBef>
                  <a:spcPct val="0"/>
                </a:spcBef>
              </a:pPr>
              <a:t>20</a:t>
            </a:fld>
            <a:endParaRPr lang="en-US" altLang="en-US" dirty="0"/>
          </a:p>
        </p:txBody>
      </p:sp>
      <p:sp>
        <p:nvSpPr>
          <p:cNvPr id="46083" name="Rectangle 2">
            <a:extLst>
              <a:ext uri="{FF2B5EF4-FFF2-40B4-BE49-F238E27FC236}">
                <a16:creationId xmlns:a16="http://schemas.microsoft.com/office/drawing/2014/main" xmlns="" id="{4FF13D4B-6D15-4A37-B2F4-5C9487B41939}"/>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xmlns="" id="{4FE33B81-240E-4577-AAB5-1EDD17D3ACE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3121005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xmlns="" id="{1B7D869E-572F-49DA-B1F0-04769807FF7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7AF65B-FD99-47B7-BCE0-5F382438BB12}" type="slidenum">
              <a:rPr lang="en-US" altLang="en-US" smtClean="0"/>
              <a:pPr>
                <a:spcBef>
                  <a:spcPct val="0"/>
                </a:spcBef>
              </a:pPr>
              <a:t>21</a:t>
            </a:fld>
            <a:endParaRPr lang="en-US" altLang="en-US" dirty="0"/>
          </a:p>
        </p:txBody>
      </p:sp>
      <p:sp>
        <p:nvSpPr>
          <p:cNvPr id="48131" name="Rectangle 2">
            <a:extLst>
              <a:ext uri="{FF2B5EF4-FFF2-40B4-BE49-F238E27FC236}">
                <a16:creationId xmlns:a16="http://schemas.microsoft.com/office/drawing/2014/main" xmlns="" id="{04D5814E-DCB5-4559-BFA5-1FD34B079AD6}"/>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xmlns="" id="{8C47311A-B50C-493A-8773-44EB5E1D518D}"/>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dirty="0"/>
          </a:p>
        </p:txBody>
      </p:sp>
    </p:spTree>
    <p:extLst>
      <p:ext uri="{BB962C8B-B14F-4D97-AF65-F5344CB8AC3E}">
        <p14:creationId xmlns:p14="http://schemas.microsoft.com/office/powerpoint/2010/main" xmlns="" val="4136807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xmlns="" id="{3B181D2A-112C-4296-AC24-E31B05EFACE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C926C0-03FF-4D67-887A-337E9AE76B11}" type="slidenum">
              <a:rPr lang="en-US" altLang="en-US" smtClean="0"/>
              <a:pPr>
                <a:spcBef>
                  <a:spcPct val="0"/>
                </a:spcBef>
              </a:pPr>
              <a:t>22</a:t>
            </a:fld>
            <a:endParaRPr lang="en-US" altLang="en-US" dirty="0"/>
          </a:p>
        </p:txBody>
      </p:sp>
      <p:sp>
        <p:nvSpPr>
          <p:cNvPr id="50179" name="Rectangle 2">
            <a:extLst>
              <a:ext uri="{FF2B5EF4-FFF2-40B4-BE49-F238E27FC236}">
                <a16:creationId xmlns:a16="http://schemas.microsoft.com/office/drawing/2014/main" xmlns="" id="{25E7C93B-EA4F-428A-AFF1-1AC73EDE8D14}"/>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xmlns="" id="{D7356604-8A9D-4C00-9F65-AA7CBFDAE53D}"/>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22527411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xmlns="" id="{785B1677-D435-4C99-B51D-532899CF87D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B1E6B1-23E0-4CB7-AD76-0EE79FEDB9C1}" type="slidenum">
              <a:rPr lang="en-US" altLang="en-US" smtClean="0"/>
              <a:pPr>
                <a:spcBef>
                  <a:spcPct val="0"/>
                </a:spcBef>
              </a:pPr>
              <a:t>23</a:t>
            </a:fld>
            <a:endParaRPr lang="en-US" altLang="en-US" dirty="0"/>
          </a:p>
        </p:txBody>
      </p:sp>
      <p:sp>
        <p:nvSpPr>
          <p:cNvPr id="52227" name="Rectangle 2">
            <a:extLst>
              <a:ext uri="{FF2B5EF4-FFF2-40B4-BE49-F238E27FC236}">
                <a16:creationId xmlns:a16="http://schemas.microsoft.com/office/drawing/2014/main" xmlns="" id="{72BE19F0-272E-4A85-8312-4D006273605B}"/>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xmlns="" id="{9FDB2F51-C314-4F2C-9E53-3709BA363B20}"/>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26133444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xmlns="" id="{95CB5B68-3040-421D-8CB5-34136BEE91F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D7D5EAE-B8E5-4BB5-8258-47CB64D99386}" type="slidenum">
              <a:rPr lang="en-US" altLang="en-US" smtClean="0"/>
              <a:pPr>
                <a:spcBef>
                  <a:spcPct val="0"/>
                </a:spcBef>
              </a:pPr>
              <a:t>24</a:t>
            </a:fld>
            <a:endParaRPr lang="en-US" altLang="en-US" dirty="0"/>
          </a:p>
        </p:txBody>
      </p:sp>
      <p:sp>
        <p:nvSpPr>
          <p:cNvPr id="54275" name="Rectangle 2">
            <a:extLst>
              <a:ext uri="{FF2B5EF4-FFF2-40B4-BE49-F238E27FC236}">
                <a16:creationId xmlns:a16="http://schemas.microsoft.com/office/drawing/2014/main" xmlns="" id="{A26F7EB3-B239-4990-8187-C2B176E94550}"/>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xmlns="" id="{FE5990EC-425B-4EC6-9220-527A3D6F66E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dirty="0"/>
          </a:p>
        </p:txBody>
      </p:sp>
    </p:spTree>
    <p:extLst>
      <p:ext uri="{BB962C8B-B14F-4D97-AF65-F5344CB8AC3E}">
        <p14:creationId xmlns:p14="http://schemas.microsoft.com/office/powerpoint/2010/main" xmlns="" val="2494751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xmlns="" id="{A6F743A7-92EE-461C-AD6A-330F9D2000F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2596D4-9CCC-4B87-9E57-81A3E9383108}" type="slidenum">
              <a:rPr lang="en-US" altLang="en-US" smtClean="0"/>
              <a:pPr>
                <a:spcBef>
                  <a:spcPct val="0"/>
                </a:spcBef>
              </a:pPr>
              <a:t>25</a:t>
            </a:fld>
            <a:endParaRPr lang="en-US" altLang="en-US" dirty="0"/>
          </a:p>
        </p:txBody>
      </p:sp>
      <p:sp>
        <p:nvSpPr>
          <p:cNvPr id="56323" name="Rectangle 2">
            <a:extLst>
              <a:ext uri="{FF2B5EF4-FFF2-40B4-BE49-F238E27FC236}">
                <a16:creationId xmlns:a16="http://schemas.microsoft.com/office/drawing/2014/main" xmlns="" id="{0959121A-078E-4971-95A5-F12541085BBD}"/>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xmlns="" id="{EBDFC1C0-B2C4-44DD-BCB9-05C0B61B854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2256772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xmlns="" id="{82BDA426-ACF7-49DD-9EE4-3180577AE6B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76B41BB-7320-4215-B395-EE51B1AD7313}" type="slidenum">
              <a:rPr lang="en-US" altLang="en-US" smtClean="0"/>
              <a:pPr>
                <a:spcBef>
                  <a:spcPct val="0"/>
                </a:spcBef>
              </a:pPr>
              <a:t>26</a:t>
            </a:fld>
            <a:endParaRPr lang="en-US" altLang="en-US" dirty="0"/>
          </a:p>
        </p:txBody>
      </p:sp>
      <p:sp>
        <p:nvSpPr>
          <p:cNvPr id="58371" name="Rectangle 2">
            <a:extLst>
              <a:ext uri="{FF2B5EF4-FFF2-40B4-BE49-F238E27FC236}">
                <a16:creationId xmlns:a16="http://schemas.microsoft.com/office/drawing/2014/main" xmlns="" id="{FB222283-D413-4597-9B4E-78AF80890689}"/>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xmlns="" id="{8DBA09CA-AD6D-4003-A072-984088E9F3D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3824092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xmlns="" id="{A0D4AE47-D952-4EF4-AEEE-15AD26668EE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FB051E-73FD-4C26-84AA-19036816C55B}" type="slidenum">
              <a:rPr lang="en-US" altLang="en-US" smtClean="0"/>
              <a:pPr>
                <a:spcBef>
                  <a:spcPct val="0"/>
                </a:spcBef>
              </a:pPr>
              <a:t>27</a:t>
            </a:fld>
            <a:endParaRPr lang="en-US" altLang="en-US" dirty="0"/>
          </a:p>
        </p:txBody>
      </p:sp>
      <p:sp>
        <p:nvSpPr>
          <p:cNvPr id="60419" name="Rectangle 2">
            <a:extLst>
              <a:ext uri="{FF2B5EF4-FFF2-40B4-BE49-F238E27FC236}">
                <a16:creationId xmlns:a16="http://schemas.microsoft.com/office/drawing/2014/main" xmlns="" id="{AB9CE30E-3F05-4428-98A0-5BA638FB139E}"/>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xmlns="" id="{A2098D91-1124-4699-ABBB-E7BC7CE2980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4031104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xmlns="" id="{B058F253-EA2D-4CC2-A685-06082C22B7D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33910E-2BD5-4E87-A74E-5FBC4FA7E8C6}" type="slidenum">
              <a:rPr lang="en-US" altLang="en-US" smtClean="0"/>
              <a:pPr>
                <a:spcBef>
                  <a:spcPct val="0"/>
                </a:spcBef>
              </a:pPr>
              <a:t>28</a:t>
            </a:fld>
            <a:endParaRPr lang="en-US" altLang="en-US" dirty="0"/>
          </a:p>
        </p:txBody>
      </p:sp>
      <p:sp>
        <p:nvSpPr>
          <p:cNvPr id="62467" name="Rectangle 2">
            <a:extLst>
              <a:ext uri="{FF2B5EF4-FFF2-40B4-BE49-F238E27FC236}">
                <a16:creationId xmlns:a16="http://schemas.microsoft.com/office/drawing/2014/main" xmlns="" id="{23C4C635-819E-4515-911B-A14A9DEADD71}"/>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xmlns="" id="{0820D197-F3A1-47C0-A290-F4EE6B73C20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1579720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xmlns="" id="{A70DD24C-3CC7-4709-9638-1AF8E6DE1D0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777EC9-FCE7-463C-A464-A9E92832F2CE}" type="slidenum">
              <a:rPr lang="en-US" altLang="en-US" smtClean="0"/>
              <a:pPr>
                <a:spcBef>
                  <a:spcPct val="0"/>
                </a:spcBef>
              </a:pPr>
              <a:t>29</a:t>
            </a:fld>
            <a:endParaRPr lang="en-US" altLang="en-US" dirty="0"/>
          </a:p>
        </p:txBody>
      </p:sp>
      <p:sp>
        <p:nvSpPr>
          <p:cNvPr id="64515" name="Rectangle 2">
            <a:extLst>
              <a:ext uri="{FF2B5EF4-FFF2-40B4-BE49-F238E27FC236}">
                <a16:creationId xmlns:a16="http://schemas.microsoft.com/office/drawing/2014/main" xmlns="" id="{68953E8A-C7F2-406B-B09D-AF191720D5E2}"/>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xmlns="" id="{33B58ED6-6FC2-4281-8A87-ED1522E2FB6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dirty="0"/>
          </a:p>
        </p:txBody>
      </p:sp>
    </p:spTree>
    <p:extLst>
      <p:ext uri="{BB962C8B-B14F-4D97-AF65-F5344CB8AC3E}">
        <p14:creationId xmlns:p14="http://schemas.microsoft.com/office/powerpoint/2010/main" xmlns="" val="356576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3</a:t>
            </a:fld>
            <a:endParaRPr lang="en-US" altLang="en-US" dirty="0">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xmlns="" val="23074798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xmlns="" id="{18D03F31-80ED-4EF9-BCDE-908CBA92447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BABCF4D-6BC9-4CEF-8743-66A43FD42D7A}" type="slidenum">
              <a:rPr lang="en-US" altLang="en-US" smtClean="0"/>
              <a:pPr>
                <a:spcBef>
                  <a:spcPct val="0"/>
                </a:spcBef>
              </a:pPr>
              <a:t>30</a:t>
            </a:fld>
            <a:endParaRPr lang="en-US" altLang="en-US" dirty="0"/>
          </a:p>
        </p:txBody>
      </p:sp>
      <p:sp>
        <p:nvSpPr>
          <p:cNvPr id="66563" name="Rectangle 2">
            <a:extLst>
              <a:ext uri="{FF2B5EF4-FFF2-40B4-BE49-F238E27FC236}">
                <a16:creationId xmlns:a16="http://schemas.microsoft.com/office/drawing/2014/main" xmlns="" id="{A0E4607D-53D5-4BE6-AFE8-62174A4A9A57}"/>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xmlns="" id="{7429D4F5-67B0-4C7F-9223-181B8C6B4B5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7899084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xmlns="" id="{9DFB8123-C015-43F2-B9E7-2CD8A5C01E1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B2B7E1-3D92-4645-BE0F-5811D5A055E8}" type="slidenum">
              <a:rPr lang="en-US" altLang="en-US" smtClean="0"/>
              <a:pPr>
                <a:spcBef>
                  <a:spcPct val="0"/>
                </a:spcBef>
              </a:pPr>
              <a:t>31</a:t>
            </a:fld>
            <a:endParaRPr lang="en-US" altLang="en-US" dirty="0"/>
          </a:p>
        </p:txBody>
      </p:sp>
      <p:sp>
        <p:nvSpPr>
          <p:cNvPr id="68611" name="Rectangle 2">
            <a:extLst>
              <a:ext uri="{FF2B5EF4-FFF2-40B4-BE49-F238E27FC236}">
                <a16:creationId xmlns:a16="http://schemas.microsoft.com/office/drawing/2014/main" xmlns="" id="{71028AEB-935B-42D2-9316-057C3AA5EB35}"/>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xmlns="" id="{9A4A5415-BF07-4DBE-A991-3AB80557F8D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33681871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xmlns="" id="{4D763B4E-C5C3-4DE8-B8B8-FC6D15DCAF5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2601D60-83DE-40A0-8D12-C501180558A5}" type="slidenum">
              <a:rPr lang="en-US" altLang="en-US" smtClean="0"/>
              <a:pPr>
                <a:spcBef>
                  <a:spcPct val="0"/>
                </a:spcBef>
              </a:pPr>
              <a:t>32</a:t>
            </a:fld>
            <a:endParaRPr lang="en-US" altLang="en-US" dirty="0"/>
          </a:p>
        </p:txBody>
      </p:sp>
      <p:sp>
        <p:nvSpPr>
          <p:cNvPr id="70659" name="Rectangle 2">
            <a:extLst>
              <a:ext uri="{FF2B5EF4-FFF2-40B4-BE49-F238E27FC236}">
                <a16:creationId xmlns:a16="http://schemas.microsoft.com/office/drawing/2014/main" xmlns="" id="{030AC6CA-0429-4680-A539-DEA3C0BBB960}"/>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xmlns="" id="{559F04CC-E9B7-4273-BE3E-0535491CA58D}"/>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34077369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xmlns="" id="{5B33FB78-259F-42B2-909D-0F61D142B50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5F48BAB-7E70-4FAD-8170-5ED65CB1C6FC}" type="slidenum">
              <a:rPr lang="en-US" altLang="en-US" smtClean="0"/>
              <a:pPr>
                <a:spcBef>
                  <a:spcPct val="0"/>
                </a:spcBef>
              </a:pPr>
              <a:t>33</a:t>
            </a:fld>
            <a:endParaRPr lang="en-US" altLang="en-US" dirty="0"/>
          </a:p>
        </p:txBody>
      </p:sp>
      <p:sp>
        <p:nvSpPr>
          <p:cNvPr id="72707" name="Rectangle 2">
            <a:extLst>
              <a:ext uri="{FF2B5EF4-FFF2-40B4-BE49-F238E27FC236}">
                <a16:creationId xmlns:a16="http://schemas.microsoft.com/office/drawing/2014/main" xmlns="" id="{4B662F1F-AC66-4928-8534-CD91FDA6E608}"/>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xmlns="" id="{2341EB1A-7761-40B2-99FD-08C9FE0D122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17458727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xmlns="" id="{C9337C57-C02D-4E27-BE35-405E64BBA49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350DD15-8A21-447E-936D-0449ED56DDA3}" type="slidenum">
              <a:rPr lang="en-US" altLang="en-US" smtClean="0"/>
              <a:pPr>
                <a:spcBef>
                  <a:spcPct val="0"/>
                </a:spcBef>
              </a:pPr>
              <a:t>34</a:t>
            </a:fld>
            <a:endParaRPr lang="en-US" altLang="en-US" dirty="0"/>
          </a:p>
        </p:txBody>
      </p:sp>
      <p:sp>
        <p:nvSpPr>
          <p:cNvPr id="74755" name="Rectangle 2">
            <a:extLst>
              <a:ext uri="{FF2B5EF4-FFF2-40B4-BE49-F238E27FC236}">
                <a16:creationId xmlns:a16="http://schemas.microsoft.com/office/drawing/2014/main" xmlns="" id="{1C4E6D49-F89C-4A65-B07D-54E953876520}"/>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xmlns="" id="{EDA2618B-27E3-47FE-ABE7-A978445D4DA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dirty="0"/>
          </a:p>
        </p:txBody>
      </p:sp>
    </p:spTree>
    <p:extLst>
      <p:ext uri="{BB962C8B-B14F-4D97-AF65-F5344CB8AC3E}">
        <p14:creationId xmlns:p14="http://schemas.microsoft.com/office/powerpoint/2010/main" xmlns="" val="24367720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xmlns="" id="{AD0B0D53-D1BB-44B8-895A-C9ABDE7BC20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7FEA33-82E1-45F7-B5C0-5613A6B75792}" type="slidenum">
              <a:rPr lang="en-US" altLang="en-US" smtClean="0"/>
              <a:pPr>
                <a:spcBef>
                  <a:spcPct val="0"/>
                </a:spcBef>
              </a:pPr>
              <a:t>35</a:t>
            </a:fld>
            <a:endParaRPr lang="en-US" altLang="en-US" dirty="0"/>
          </a:p>
        </p:txBody>
      </p:sp>
      <p:sp>
        <p:nvSpPr>
          <p:cNvPr id="76803" name="Rectangle 2">
            <a:extLst>
              <a:ext uri="{FF2B5EF4-FFF2-40B4-BE49-F238E27FC236}">
                <a16:creationId xmlns:a16="http://schemas.microsoft.com/office/drawing/2014/main" xmlns="" id="{0CAE03BC-48DE-4547-AE1B-39153BF5FDEF}"/>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xmlns="" id="{BDABF425-15A0-4603-B044-03C8027F1CE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b="1" dirty="0">
                <a:solidFill>
                  <a:srgbClr val="FF0000"/>
                </a:solidFill>
              </a:rPr>
              <a:t>Classroom activity</a:t>
            </a:r>
          </a:p>
          <a:p>
            <a:pPr eaLnBrk="1" hangingPunct="1"/>
            <a:r>
              <a:rPr lang="en-CA" altLang="en-US" dirty="0"/>
              <a:t>Check out </a:t>
            </a:r>
            <a:r>
              <a:rPr lang="en-CA" altLang="en-US" i="1" dirty="0"/>
              <a:t>Economics in Action</a:t>
            </a:r>
            <a:r>
              <a:rPr lang="en-CA" altLang="en-US" dirty="0"/>
              <a:t>: The U.S. Dollar on a Roller Coaster</a:t>
            </a:r>
          </a:p>
          <a:p>
            <a:pPr eaLnBrk="1" hangingPunct="1"/>
            <a:endParaRPr lang="en-CA" altLang="en-US" dirty="0"/>
          </a:p>
          <a:p>
            <a:pPr eaLnBrk="1" hangingPunct="1"/>
            <a:endParaRPr lang="en-CA" altLang="en-US" dirty="0"/>
          </a:p>
        </p:txBody>
      </p:sp>
    </p:spTree>
    <p:extLst>
      <p:ext uri="{BB962C8B-B14F-4D97-AF65-F5344CB8AC3E}">
        <p14:creationId xmlns:p14="http://schemas.microsoft.com/office/powerpoint/2010/main" xmlns="" val="2637087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xmlns="" id="{3D588EF0-14D0-4EBD-94F2-9E720FCFB98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7E3F6A8-9647-465B-A40D-8FFEE0677EDA}" type="slidenum">
              <a:rPr lang="en-US" altLang="en-US" smtClean="0"/>
              <a:pPr>
                <a:spcBef>
                  <a:spcPct val="0"/>
                </a:spcBef>
              </a:pPr>
              <a:t>36</a:t>
            </a:fld>
            <a:endParaRPr lang="en-US" altLang="en-US" dirty="0"/>
          </a:p>
        </p:txBody>
      </p:sp>
      <p:sp>
        <p:nvSpPr>
          <p:cNvPr id="78851" name="Rectangle 2">
            <a:extLst>
              <a:ext uri="{FF2B5EF4-FFF2-40B4-BE49-F238E27FC236}">
                <a16:creationId xmlns:a16="http://schemas.microsoft.com/office/drawing/2014/main" xmlns="" id="{4E858BD2-DE96-4AF1-984B-9B56FB8ACD54}"/>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xmlns="" id="{1335AB12-A367-4602-BE80-D9245003893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20435975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xmlns="" id="{B527E708-2285-4259-829A-AE4486755A9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9A9B86B-58AB-4B7E-8ED6-884B768F8B85}" type="slidenum">
              <a:rPr lang="en-US" altLang="en-US" smtClean="0"/>
              <a:pPr>
                <a:spcBef>
                  <a:spcPct val="0"/>
                </a:spcBef>
              </a:pPr>
              <a:t>37</a:t>
            </a:fld>
            <a:endParaRPr lang="en-US" altLang="en-US" dirty="0"/>
          </a:p>
        </p:txBody>
      </p:sp>
      <p:sp>
        <p:nvSpPr>
          <p:cNvPr id="80899" name="Rectangle 2">
            <a:extLst>
              <a:ext uri="{FF2B5EF4-FFF2-40B4-BE49-F238E27FC236}">
                <a16:creationId xmlns:a16="http://schemas.microsoft.com/office/drawing/2014/main" xmlns="" id="{0FA440A8-A864-48ED-B5EF-468E2D3FF309}"/>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xmlns="" id="{E098D9A3-3145-4CBF-B398-453C395FD010}"/>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z="1000" dirty="0"/>
          </a:p>
        </p:txBody>
      </p:sp>
    </p:spTree>
    <p:extLst>
      <p:ext uri="{BB962C8B-B14F-4D97-AF65-F5344CB8AC3E}">
        <p14:creationId xmlns:p14="http://schemas.microsoft.com/office/powerpoint/2010/main" xmlns="" val="16816752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xmlns="" id="{E26306E9-782C-486B-AFD2-A7CA6AFCBDF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1BCEA9F-9A5D-488B-A107-1216063BC9C4}" type="slidenum">
              <a:rPr lang="en-US" altLang="en-US" smtClean="0"/>
              <a:pPr>
                <a:spcBef>
                  <a:spcPct val="0"/>
                </a:spcBef>
              </a:pPr>
              <a:t>38</a:t>
            </a:fld>
            <a:endParaRPr lang="en-US" altLang="en-US" dirty="0"/>
          </a:p>
        </p:txBody>
      </p:sp>
      <p:sp>
        <p:nvSpPr>
          <p:cNvPr id="82947" name="Rectangle 2">
            <a:extLst>
              <a:ext uri="{FF2B5EF4-FFF2-40B4-BE49-F238E27FC236}">
                <a16:creationId xmlns:a16="http://schemas.microsoft.com/office/drawing/2014/main" xmlns="" id="{8147E011-9AD7-402C-BC08-2C0B87659F8D}"/>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xmlns="" id="{2BDE0CD3-A7B1-4202-8A5D-212A85D3ADC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z="1000" b="1" i="1" dirty="0"/>
              <a:t>Interest Rate Parity.</a:t>
            </a:r>
            <a:r>
              <a:rPr lang="en-US" altLang="en-US" sz="1000" dirty="0"/>
              <a:t> Be sure that your students appreciate interest rate parity. There are many horror stories of people losing their shirts by misunderstanding interest rate parity. </a:t>
            </a:r>
          </a:p>
          <a:p>
            <a:pPr eaLnBrk="1" hangingPunct="1"/>
            <a:r>
              <a:rPr lang="en-US" altLang="en-US" sz="1000" dirty="0"/>
              <a:t>One story concerns the once wealthy Catholic Church of Australia that decided to borrow in Japan at a low interest rate and lend the proceeds of its borrowing in Australia at higher interest rates. When the Australian dollar nosedived against the Japanese yen, the church struggled to repay its loans.</a:t>
            </a:r>
          </a:p>
          <a:p>
            <a:pPr eaLnBrk="1" hangingPunct="1"/>
            <a:r>
              <a:rPr lang="en-US" altLang="en-US" sz="1000" b="1" i="1" dirty="0"/>
              <a:t>Interest rate parity always holds.</a:t>
            </a:r>
            <a:r>
              <a:rPr lang="en-US" altLang="en-US" sz="1000" dirty="0"/>
              <a:t> Interest rates might look unequal, but the market expectation of the change in the exchange rate equals the gap between interest rates. It is a foolish person (or organization) that acts as if it can beat the market.</a:t>
            </a:r>
          </a:p>
          <a:p>
            <a:pPr eaLnBrk="1" hangingPunct="1"/>
            <a:endParaRPr lang="en-US" altLang="en-US" sz="1000" dirty="0"/>
          </a:p>
        </p:txBody>
      </p:sp>
    </p:spTree>
    <p:extLst>
      <p:ext uri="{BB962C8B-B14F-4D97-AF65-F5344CB8AC3E}">
        <p14:creationId xmlns:p14="http://schemas.microsoft.com/office/powerpoint/2010/main" xmlns="" val="4930217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xmlns="" id="{E2D7609F-F037-44D5-89CB-B49B6942FB5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EBA713-B2C3-4E3F-9896-EE9E247920C2}" type="slidenum">
              <a:rPr lang="en-US" altLang="en-US" smtClean="0"/>
              <a:pPr>
                <a:spcBef>
                  <a:spcPct val="0"/>
                </a:spcBef>
              </a:pPr>
              <a:t>39</a:t>
            </a:fld>
            <a:endParaRPr lang="en-US" altLang="en-US" dirty="0"/>
          </a:p>
        </p:txBody>
      </p:sp>
      <p:sp>
        <p:nvSpPr>
          <p:cNvPr id="84995" name="Rectangle 2">
            <a:extLst>
              <a:ext uri="{FF2B5EF4-FFF2-40B4-BE49-F238E27FC236}">
                <a16:creationId xmlns:a16="http://schemas.microsoft.com/office/drawing/2014/main" xmlns="" id="{071A3505-84FA-45C6-8A49-60154964662B}"/>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xmlns="" id="{7215C7AD-9D70-4197-8EFC-F483EB752A9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z="1000" b="1" i="1" dirty="0"/>
              <a:t>Purchasing Power Parity.</a:t>
            </a:r>
            <a:r>
              <a:rPr lang="en-US" altLang="en-US" sz="1000" dirty="0"/>
              <a:t> You can easily get your students to test purchasing power parity. Have them check the prices of some well-known titles at amazon.com, amazon.ca, and amazon.co.uk,. Get the latest exchange rate for the U.S. dollar against the Canadian dollar and the U.K. pound, and see whether it is cheaper to buy a given title in the United States, Canada, or the United Kingdom.</a:t>
            </a:r>
          </a:p>
          <a:p>
            <a:pPr eaLnBrk="1" hangingPunct="1"/>
            <a:r>
              <a:rPr lang="en-US" altLang="en-US" sz="1000" dirty="0"/>
              <a:t>If one U.S. dollar exchanges for 1.33 Canadian dollars, then purchasing power parity is attained when one U.S. dollar buys the same quantity of goods and services in the United States as 1.33 Canadian dollars buys in Canada. </a:t>
            </a:r>
          </a:p>
          <a:p>
            <a:pPr eaLnBrk="1" hangingPunct="1"/>
            <a:r>
              <a:rPr lang="en-US" altLang="en-US" sz="1000" dirty="0"/>
              <a:t>If one U.S. dollar buys more goods and services in the United States than 1.33 Canadian dollars buy in Canada, people will expect that the U.S. dollar will eventually appreciate.</a:t>
            </a:r>
          </a:p>
          <a:p>
            <a:pPr eaLnBrk="1" hangingPunct="1"/>
            <a:r>
              <a:rPr lang="en-US" altLang="en-US" sz="1000" dirty="0"/>
              <a:t>Similarly, if one U.S. dollar buys less goods and services in the United States than 1.33 Canadian dollars buy in Canada, people will expect that the U.S. dollar will eventually depreciate. </a:t>
            </a:r>
          </a:p>
          <a:p>
            <a:pPr eaLnBrk="1" hangingPunct="1"/>
            <a:r>
              <a:rPr lang="en-US" altLang="en-US" sz="1000" i="1" dirty="0"/>
              <a:t>The Economist</a:t>
            </a:r>
            <a:r>
              <a:rPr lang="en-US" altLang="en-US" sz="1000" dirty="0"/>
              <a:t> reports a Big Mac Index that uses the prices of McDonald’s Big Macs and purchasing power parity to make predictions about exchange rate movements. The index is somewhat tongue-in-cheek as it would be hard to arbitrage differences in Big Mac prices by taking a Big Mac on a plane from, say, Japan to the United States. However, it is easier to arbitrage the inputs into Big Macs such as beef. Thus, one might still expect some convergence of Big Mac prices over time. </a:t>
            </a:r>
            <a:r>
              <a:rPr lang="en-US" altLang="en-US" sz="1000" i="1" dirty="0"/>
              <a:t>The Economist</a:t>
            </a:r>
            <a:r>
              <a:rPr lang="en-US" altLang="en-US" dirty="0"/>
              <a:t> </a:t>
            </a:r>
            <a:r>
              <a:rPr lang="en-US" altLang="en-US" sz="1000" dirty="0"/>
              <a:t>claims some success in its exchange rate predictions.</a:t>
            </a:r>
          </a:p>
          <a:p>
            <a:pPr eaLnBrk="1" hangingPunct="1"/>
            <a:r>
              <a:rPr lang="en-CA" altLang="en-US" sz="1000" b="1" dirty="0">
                <a:solidFill>
                  <a:srgbClr val="FF0000"/>
                </a:solidFill>
              </a:rPr>
              <a:t>Classroom activity</a:t>
            </a:r>
          </a:p>
          <a:p>
            <a:pPr eaLnBrk="1" hangingPunct="1"/>
            <a:r>
              <a:rPr lang="en-CA" altLang="en-US" sz="1000" dirty="0"/>
              <a:t>Check out </a:t>
            </a:r>
            <a:r>
              <a:rPr lang="en-CA" altLang="en-US" sz="1000" i="1" dirty="0"/>
              <a:t>Economics in Action</a:t>
            </a:r>
            <a:r>
              <a:rPr lang="en-CA" altLang="en-US" sz="1000" dirty="0"/>
              <a:t>: A Big Mac Index</a:t>
            </a:r>
          </a:p>
          <a:p>
            <a:pPr eaLnBrk="1" hangingPunct="1"/>
            <a:endParaRPr lang="en-US" altLang="en-US" sz="1000" dirty="0"/>
          </a:p>
        </p:txBody>
      </p:sp>
    </p:spTree>
    <p:extLst>
      <p:ext uri="{BB962C8B-B14F-4D97-AF65-F5344CB8AC3E}">
        <p14:creationId xmlns:p14="http://schemas.microsoft.com/office/powerpoint/2010/main" xmlns="" val="35332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xmlns="" id="{350E5571-B391-47C6-8B57-B2D3BDA352E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B1C6DEB-44D3-4578-AA27-45673DEF0796}" type="slidenum">
              <a:rPr lang="en-US" altLang="en-US" smtClean="0"/>
              <a:pPr>
                <a:spcBef>
                  <a:spcPct val="0"/>
                </a:spcBef>
              </a:pPr>
              <a:t>4</a:t>
            </a:fld>
            <a:endParaRPr lang="en-US" altLang="en-US" dirty="0"/>
          </a:p>
        </p:txBody>
      </p:sp>
      <p:sp>
        <p:nvSpPr>
          <p:cNvPr id="13315" name="Rectangle 2">
            <a:extLst>
              <a:ext uri="{FF2B5EF4-FFF2-40B4-BE49-F238E27FC236}">
                <a16:creationId xmlns:a16="http://schemas.microsoft.com/office/drawing/2014/main" xmlns="" id="{642E23FE-666D-4861-930B-F3BB6DE4C4A3}"/>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xmlns="" id="{49491CE5-7FF5-4F4B-9744-E166013F7C9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b="1" dirty="0"/>
              <a:t>Exchange rates:</a:t>
            </a:r>
            <a:r>
              <a:rPr lang="en-US" altLang="en-US" dirty="0"/>
              <a:t> Exchange rates are always somewhat confusing. The problem is that there are two ways to express an exchange rate: It can be expressed as the units of foreign currency per Canadian dollars (120 yen per Canadian dollar) or as Canadian dollars per unit of foreign currency (1.28 Canadian dollars per Euro). Tell this fact to the students. But, because the textbook is consistent in using the exchange rate as the units of foreign currency per Canadian dollars, stick to the “120 yen per dollar” format in your lectures.</a:t>
            </a:r>
            <a:endParaRPr lang="en-GB" altLang="en-US" dirty="0"/>
          </a:p>
          <a:p>
            <a:pPr eaLnBrk="1" hangingPunct="1"/>
            <a:endParaRPr lang="en-GB" altLang="en-US" dirty="0"/>
          </a:p>
        </p:txBody>
      </p:sp>
    </p:spTree>
    <p:extLst>
      <p:ext uri="{BB962C8B-B14F-4D97-AF65-F5344CB8AC3E}">
        <p14:creationId xmlns:p14="http://schemas.microsoft.com/office/powerpoint/2010/main" xmlns="" val="8488966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xmlns="" id="{91C788E9-E5EF-41B3-B687-FC544DAB8AC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95F5F3-27D5-4644-97FE-43AA4EFF4854}" type="slidenum">
              <a:rPr lang="en-US" altLang="en-US" smtClean="0"/>
              <a:pPr>
                <a:spcBef>
                  <a:spcPct val="0"/>
                </a:spcBef>
              </a:pPr>
              <a:t>40</a:t>
            </a:fld>
            <a:endParaRPr lang="en-US" altLang="en-US" dirty="0"/>
          </a:p>
        </p:txBody>
      </p:sp>
      <p:sp>
        <p:nvSpPr>
          <p:cNvPr id="87043" name="Rectangle 2">
            <a:extLst>
              <a:ext uri="{FF2B5EF4-FFF2-40B4-BE49-F238E27FC236}">
                <a16:creationId xmlns:a16="http://schemas.microsoft.com/office/drawing/2014/main" xmlns="" id="{5B5BA92F-321E-4619-B52C-1543654C59DE}"/>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xmlns="" id="{4544D41E-7662-4FB4-AEAC-30AF65030C1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34347447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xmlns="" id="{4D6310C1-9EB0-41AA-9541-F98088F3F4F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3E3241-567B-4DF5-A3FC-E6B57A69EC5B}" type="slidenum">
              <a:rPr lang="en-US" altLang="en-US" smtClean="0"/>
              <a:pPr>
                <a:spcBef>
                  <a:spcPct val="0"/>
                </a:spcBef>
              </a:pPr>
              <a:t>41</a:t>
            </a:fld>
            <a:endParaRPr lang="en-US" altLang="en-US" dirty="0"/>
          </a:p>
        </p:txBody>
      </p:sp>
      <p:sp>
        <p:nvSpPr>
          <p:cNvPr id="89091" name="Rectangle 2">
            <a:extLst>
              <a:ext uri="{FF2B5EF4-FFF2-40B4-BE49-F238E27FC236}">
                <a16:creationId xmlns:a16="http://schemas.microsoft.com/office/drawing/2014/main" xmlns="" id="{6F9927A7-CBAC-4719-9006-4E59C524436A}"/>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xmlns="" id="{C78F1DEA-187B-4147-89D9-02DC97C07E1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14874606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xmlns="" id="{380DAEB5-47CC-40DD-8352-A70A7C35132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92C2F0-AD56-4129-BC1F-91CB1CE64194}" type="slidenum">
              <a:rPr lang="en-US" altLang="en-US" smtClean="0"/>
              <a:pPr>
                <a:spcBef>
                  <a:spcPct val="0"/>
                </a:spcBef>
              </a:pPr>
              <a:t>42</a:t>
            </a:fld>
            <a:endParaRPr lang="en-US" altLang="en-US" dirty="0"/>
          </a:p>
        </p:txBody>
      </p:sp>
      <p:sp>
        <p:nvSpPr>
          <p:cNvPr id="91139" name="Rectangle 2">
            <a:extLst>
              <a:ext uri="{FF2B5EF4-FFF2-40B4-BE49-F238E27FC236}">
                <a16:creationId xmlns:a16="http://schemas.microsoft.com/office/drawing/2014/main" xmlns="" id="{6BBB9C39-B1C9-43AE-98D9-B14E9791F060}"/>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xmlns="" id="{9128DF4C-2094-444C-8F1A-B3628C690C4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17140372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xmlns="" id="{C379A3BA-DC3D-42B4-AACF-9C2C652896D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6B25186-61E9-4BC8-8283-853A5E5821E8}" type="slidenum">
              <a:rPr lang="en-US" altLang="en-US" smtClean="0"/>
              <a:pPr>
                <a:spcBef>
                  <a:spcPct val="0"/>
                </a:spcBef>
              </a:pPr>
              <a:t>43</a:t>
            </a:fld>
            <a:endParaRPr lang="en-US" altLang="en-US" dirty="0"/>
          </a:p>
        </p:txBody>
      </p:sp>
      <p:sp>
        <p:nvSpPr>
          <p:cNvPr id="93187" name="Rectangle 2">
            <a:extLst>
              <a:ext uri="{FF2B5EF4-FFF2-40B4-BE49-F238E27FC236}">
                <a16:creationId xmlns:a16="http://schemas.microsoft.com/office/drawing/2014/main" xmlns="" id="{69336FE7-197A-4701-B107-128B60C7A145}"/>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xmlns="" id="{1B2B2FFE-4E45-4AD8-BBD0-6FFA71E32E5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3772288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xmlns="" id="{7806B8FF-3D56-47AA-A063-36558D9BC5B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33F5C5E-D0FD-44EC-9F21-8C5707A69519}" type="slidenum">
              <a:rPr lang="en-US" altLang="en-US" smtClean="0"/>
              <a:pPr>
                <a:spcBef>
                  <a:spcPct val="0"/>
                </a:spcBef>
              </a:pPr>
              <a:t>44</a:t>
            </a:fld>
            <a:endParaRPr lang="en-US" altLang="en-US" dirty="0"/>
          </a:p>
        </p:txBody>
      </p:sp>
      <p:sp>
        <p:nvSpPr>
          <p:cNvPr id="95235" name="Rectangle 2">
            <a:extLst>
              <a:ext uri="{FF2B5EF4-FFF2-40B4-BE49-F238E27FC236}">
                <a16:creationId xmlns:a16="http://schemas.microsoft.com/office/drawing/2014/main" xmlns="" id="{DC8D5D9A-960B-4842-A0AE-75AE92890DB7}"/>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xmlns="" id="{C282A20D-406F-4B4F-BAD0-8AD76CE76A5D}"/>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18368853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xmlns="" id="{DD6314B0-98EB-4297-A788-0222292589D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CA6963C-E4CA-4597-9C5D-10531AB42E7C}" type="slidenum">
              <a:rPr lang="en-US" altLang="en-US" smtClean="0"/>
              <a:pPr>
                <a:spcBef>
                  <a:spcPct val="0"/>
                </a:spcBef>
              </a:pPr>
              <a:t>45</a:t>
            </a:fld>
            <a:endParaRPr lang="en-US" altLang="en-US" dirty="0"/>
          </a:p>
        </p:txBody>
      </p:sp>
      <p:sp>
        <p:nvSpPr>
          <p:cNvPr id="97283" name="Rectangle 2">
            <a:extLst>
              <a:ext uri="{FF2B5EF4-FFF2-40B4-BE49-F238E27FC236}">
                <a16:creationId xmlns:a16="http://schemas.microsoft.com/office/drawing/2014/main" xmlns="" id="{A19CA173-D59B-44CE-B386-2375E84A20F1}"/>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xmlns="" id="{B7A1FB14-02F8-4786-ACD5-0497CAD9952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22656432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xmlns="" id="{BE7129B7-4A3D-4673-9588-AEA0DAC8946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146C0F9-386E-47C4-82F4-E063F67CFA3A}" type="slidenum">
              <a:rPr lang="en-US" altLang="en-US" smtClean="0"/>
              <a:pPr>
                <a:spcBef>
                  <a:spcPct val="0"/>
                </a:spcBef>
              </a:pPr>
              <a:t>46</a:t>
            </a:fld>
            <a:endParaRPr lang="en-US" altLang="en-US" dirty="0"/>
          </a:p>
        </p:txBody>
      </p:sp>
      <p:sp>
        <p:nvSpPr>
          <p:cNvPr id="99331" name="Rectangle 2">
            <a:extLst>
              <a:ext uri="{FF2B5EF4-FFF2-40B4-BE49-F238E27FC236}">
                <a16:creationId xmlns:a16="http://schemas.microsoft.com/office/drawing/2014/main" xmlns="" id="{F3C47CBD-F369-4C2A-90D6-E812B674C3F8}"/>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xmlns="" id="{6988C08F-CB4B-4FCE-8E36-5027EEB474A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32732731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xmlns="" id="{7013B4EE-93A1-4546-8DBB-EFF6FBA1C55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3915D44-C9A7-40C8-8205-2B9848D2DB9D}" type="slidenum">
              <a:rPr lang="en-US" altLang="en-US" smtClean="0"/>
              <a:pPr>
                <a:spcBef>
                  <a:spcPct val="0"/>
                </a:spcBef>
              </a:pPr>
              <a:t>47</a:t>
            </a:fld>
            <a:endParaRPr lang="en-US" altLang="en-US" dirty="0"/>
          </a:p>
        </p:txBody>
      </p:sp>
      <p:sp>
        <p:nvSpPr>
          <p:cNvPr id="101379" name="Rectangle 2">
            <a:extLst>
              <a:ext uri="{FF2B5EF4-FFF2-40B4-BE49-F238E27FC236}">
                <a16:creationId xmlns:a16="http://schemas.microsoft.com/office/drawing/2014/main" xmlns="" id="{002A1C38-AA40-4FC3-AA27-A5641E41D8B7}"/>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xmlns="" id="{2E49C6A3-7F67-4FE7-B680-D5348E54181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3011264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xmlns="" id="{6DAA2402-16FD-482B-9EC8-BEC105D2769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F7125C-2C2F-4743-848E-AFC143F6EB96}" type="slidenum">
              <a:rPr lang="en-US" altLang="en-US" smtClean="0"/>
              <a:pPr>
                <a:spcBef>
                  <a:spcPct val="0"/>
                </a:spcBef>
              </a:pPr>
              <a:t>48</a:t>
            </a:fld>
            <a:endParaRPr lang="en-US" altLang="en-US" dirty="0"/>
          </a:p>
        </p:txBody>
      </p:sp>
      <p:sp>
        <p:nvSpPr>
          <p:cNvPr id="103427" name="Rectangle 2">
            <a:extLst>
              <a:ext uri="{FF2B5EF4-FFF2-40B4-BE49-F238E27FC236}">
                <a16:creationId xmlns:a16="http://schemas.microsoft.com/office/drawing/2014/main" xmlns="" id="{07E5B2CC-2EF2-413F-B6CE-4DB5DA30FCBA}"/>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xmlns="" id="{FF022C25-B4C6-41B0-9EDE-AA1F1BEAF20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6341059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xmlns="" id="{384DF55C-A6A0-421E-AE10-94BFF0CB3827}"/>
              </a:ext>
            </a:extLst>
          </p:cNvPr>
          <p:cNvSpPr>
            <a:spLocks noGrp="1" noRot="1" noChangeAspect="1" noTextEdit="1"/>
          </p:cNvSpPr>
          <p:nvPr>
            <p:ph type="sldImg"/>
          </p:nvPr>
        </p:nvSpPr>
        <p:spPr>
          <a:ln/>
        </p:spPr>
      </p:sp>
      <p:sp>
        <p:nvSpPr>
          <p:cNvPr id="105475" name="Notes Placeholder 2">
            <a:extLst>
              <a:ext uri="{FF2B5EF4-FFF2-40B4-BE49-F238E27FC236}">
                <a16:creationId xmlns:a16="http://schemas.microsoft.com/office/drawing/2014/main" xmlns="" id="{F87251C8-A355-4FFF-B0DD-D5E2C44A3C3F}"/>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
        <p:nvSpPr>
          <p:cNvPr id="105476" name="Slide Number Placeholder 3">
            <a:extLst>
              <a:ext uri="{FF2B5EF4-FFF2-40B4-BE49-F238E27FC236}">
                <a16:creationId xmlns:a16="http://schemas.microsoft.com/office/drawing/2014/main" xmlns="" id="{18BF873E-609E-44A9-976C-11F611749064}"/>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415EB9-1AE5-4C9E-B5E9-F74937E7FB7F}" type="slidenum">
              <a:rPr lang="en-US" altLang="en-US" smtClean="0"/>
              <a:pPr>
                <a:spcBef>
                  <a:spcPct val="0"/>
                </a:spcBef>
              </a:pPr>
              <a:t>49</a:t>
            </a:fld>
            <a:endParaRPr lang="en-US" altLang="en-US" dirty="0"/>
          </a:p>
        </p:txBody>
      </p:sp>
    </p:spTree>
    <p:extLst>
      <p:ext uri="{BB962C8B-B14F-4D97-AF65-F5344CB8AC3E}">
        <p14:creationId xmlns:p14="http://schemas.microsoft.com/office/powerpoint/2010/main" xmlns="" val="4193785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xmlns="" id="{1124D020-8655-4028-8D0F-3ACE2FCF0CD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EAC0A1-A4FA-4D14-9F3A-FBD9680E92C0}" type="slidenum">
              <a:rPr lang="en-US" altLang="en-US" smtClean="0"/>
              <a:pPr>
                <a:spcBef>
                  <a:spcPct val="0"/>
                </a:spcBef>
              </a:pPr>
              <a:t>5</a:t>
            </a:fld>
            <a:endParaRPr lang="en-US" altLang="en-US" dirty="0"/>
          </a:p>
        </p:txBody>
      </p:sp>
      <p:sp>
        <p:nvSpPr>
          <p:cNvPr id="15363" name="Rectangle 2">
            <a:extLst>
              <a:ext uri="{FF2B5EF4-FFF2-40B4-BE49-F238E27FC236}">
                <a16:creationId xmlns:a16="http://schemas.microsoft.com/office/drawing/2014/main" xmlns="" id="{9E984257-4347-41FB-8A38-3167D9F51632}"/>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xmlns="" id="{475770B1-AF71-49FB-BD48-0E475805B74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z="1000" b="1" i="1" dirty="0"/>
              <a:t>The data.</a:t>
            </a:r>
            <a:r>
              <a:rPr lang="en-US" altLang="en-US" sz="1000" dirty="0"/>
              <a:t> You and your students can get up to the minute exchange rate data and useful historical exchange rate data at PACIFICA (</a:t>
            </a:r>
            <a:r>
              <a:rPr lang="en-US" altLang="en-US" sz="1000" u="sng" dirty="0"/>
              <a:t>http://pacific.commerce.ubc.ca/xr/</a:t>
            </a:r>
            <a:r>
              <a:rPr lang="en-US" altLang="en-US" sz="1000" dirty="0"/>
              <a:t>). This site also has data on deviations from purchasing power parity.</a:t>
            </a:r>
          </a:p>
          <a:p>
            <a:pPr eaLnBrk="1" hangingPunct="1"/>
            <a:r>
              <a:rPr lang="en-US" altLang="en-US" sz="1000" b="1" i="1" dirty="0"/>
              <a:t>The strength of a nation’s currency matters, but it isn’t a sign of manhood or womanhood! </a:t>
            </a:r>
            <a:r>
              <a:rPr lang="en-US" altLang="en-US" sz="1000" dirty="0"/>
              <a:t>A lot of silly ideas about the exchange rate find their way into the popular media. The most notable one is that the strength of a nation’s currency on the foreign exchange market is somehow a sign of the nation’s overall strength—its manhood/womanhood so to speak. </a:t>
            </a:r>
          </a:p>
          <a:p>
            <a:pPr eaLnBrk="1" hangingPunct="1"/>
            <a:r>
              <a:rPr lang="en-US" altLang="en-US" sz="1000" dirty="0"/>
              <a:t>Explain that the exchange rate is just a price. And it is the relative price of two currencies that ultimately depends on the price levels in two countries. A downward trend in an exchange rate means that a country is experiencing more rapid inflation than another country. That is all. The exchange rate trend tells us nothing—absolutely nothing—about productivity and real income growth in the two countries.</a:t>
            </a:r>
          </a:p>
        </p:txBody>
      </p:sp>
    </p:spTree>
    <p:extLst>
      <p:ext uri="{BB962C8B-B14F-4D97-AF65-F5344CB8AC3E}">
        <p14:creationId xmlns:p14="http://schemas.microsoft.com/office/powerpoint/2010/main" xmlns="" val="25560974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xmlns="" id="{41A9B6F2-C4B5-4CCC-903C-3BF841C6302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6079922-B646-4820-9EF9-EA64BAD8FEFE}" type="slidenum">
              <a:rPr lang="en-US" altLang="en-US" smtClean="0"/>
              <a:pPr>
                <a:spcBef>
                  <a:spcPct val="0"/>
                </a:spcBef>
              </a:pPr>
              <a:t>50</a:t>
            </a:fld>
            <a:endParaRPr lang="en-US" altLang="en-US" dirty="0"/>
          </a:p>
        </p:txBody>
      </p:sp>
      <p:sp>
        <p:nvSpPr>
          <p:cNvPr id="107523" name="Rectangle 2">
            <a:extLst>
              <a:ext uri="{FF2B5EF4-FFF2-40B4-BE49-F238E27FC236}">
                <a16:creationId xmlns:a16="http://schemas.microsoft.com/office/drawing/2014/main" xmlns="" id="{FD96C157-757A-4ECF-ABDF-5299D0EEDDB7}"/>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xmlns="" id="{3637A889-07DF-4484-9EFC-074B2ACCF0E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15243670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xmlns="" id="{FF5E68F7-1486-414F-AA31-160CB233198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7CEA9F-AF51-411E-B185-C4125BDF9F9A}" type="slidenum">
              <a:rPr lang="en-US" altLang="en-US" smtClean="0"/>
              <a:pPr>
                <a:spcBef>
                  <a:spcPct val="0"/>
                </a:spcBef>
              </a:pPr>
              <a:t>51</a:t>
            </a:fld>
            <a:endParaRPr lang="en-US" altLang="en-US" dirty="0"/>
          </a:p>
        </p:txBody>
      </p:sp>
      <p:sp>
        <p:nvSpPr>
          <p:cNvPr id="109571" name="Rectangle 2">
            <a:extLst>
              <a:ext uri="{FF2B5EF4-FFF2-40B4-BE49-F238E27FC236}">
                <a16:creationId xmlns:a16="http://schemas.microsoft.com/office/drawing/2014/main" xmlns="" id="{916C5E6D-5477-411B-93F7-982D285F2E3B}"/>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xmlns="" id="{42A28F06-1D2E-43A8-88A6-049AC12DB13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b="1" dirty="0">
                <a:solidFill>
                  <a:srgbClr val="FF0000"/>
                </a:solidFill>
              </a:rPr>
              <a:t>Classroom activity</a:t>
            </a:r>
          </a:p>
          <a:p>
            <a:pPr eaLnBrk="1" hangingPunct="1"/>
            <a:r>
              <a:rPr lang="en-CA" altLang="en-US" dirty="0"/>
              <a:t>Check out </a:t>
            </a:r>
            <a:r>
              <a:rPr lang="en-CA" altLang="en-US" i="1" dirty="0"/>
              <a:t>Economics in Action</a:t>
            </a:r>
            <a:r>
              <a:rPr lang="en-CA" altLang="en-US" dirty="0"/>
              <a:t>: The People’s Bank of China in the Foreign Exchange Market</a:t>
            </a:r>
          </a:p>
          <a:p>
            <a:pPr eaLnBrk="1" hangingPunct="1"/>
            <a:endParaRPr lang="en-CA" altLang="en-US" dirty="0"/>
          </a:p>
          <a:p>
            <a:pPr eaLnBrk="1" hangingPunct="1"/>
            <a:endParaRPr lang="en-CA" altLang="en-US" dirty="0"/>
          </a:p>
          <a:p>
            <a:pPr eaLnBrk="1" hangingPunct="1"/>
            <a:endParaRPr lang="en-CA" altLang="en-US" dirty="0"/>
          </a:p>
        </p:txBody>
      </p:sp>
    </p:spTree>
    <p:extLst>
      <p:ext uri="{BB962C8B-B14F-4D97-AF65-F5344CB8AC3E}">
        <p14:creationId xmlns:p14="http://schemas.microsoft.com/office/powerpoint/2010/main" xmlns="" val="26183410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xmlns="" id="{8699C449-30C4-4106-974B-592471DEC82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E0622CB-31CA-4B67-9BB7-36F2112735EC}" type="slidenum">
              <a:rPr lang="en-US" altLang="en-US" smtClean="0"/>
              <a:pPr>
                <a:spcBef>
                  <a:spcPct val="0"/>
                </a:spcBef>
              </a:pPr>
              <a:t>52</a:t>
            </a:fld>
            <a:endParaRPr lang="en-US" altLang="en-US" dirty="0"/>
          </a:p>
        </p:txBody>
      </p:sp>
      <p:sp>
        <p:nvSpPr>
          <p:cNvPr id="111619" name="Rectangle 2">
            <a:extLst>
              <a:ext uri="{FF2B5EF4-FFF2-40B4-BE49-F238E27FC236}">
                <a16:creationId xmlns:a16="http://schemas.microsoft.com/office/drawing/2014/main" xmlns="" id="{6D38F470-63D2-4308-9ED1-6EA3F8C75114}"/>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xmlns="" id="{0D381972-8D24-4450-A24D-47E68762B88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z="1000" dirty="0"/>
          </a:p>
        </p:txBody>
      </p:sp>
    </p:spTree>
    <p:extLst>
      <p:ext uri="{BB962C8B-B14F-4D97-AF65-F5344CB8AC3E}">
        <p14:creationId xmlns:p14="http://schemas.microsoft.com/office/powerpoint/2010/main" xmlns="" val="32352986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xmlns="" id="{2DC51D5D-C1A5-4FA7-BD07-67CE834D412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E43E30-AFC2-4A09-A834-477812D3A093}" type="slidenum">
              <a:rPr lang="en-US" altLang="en-US" smtClean="0"/>
              <a:pPr>
                <a:spcBef>
                  <a:spcPct val="0"/>
                </a:spcBef>
              </a:pPr>
              <a:t>53</a:t>
            </a:fld>
            <a:endParaRPr lang="en-US" altLang="en-US" dirty="0"/>
          </a:p>
        </p:txBody>
      </p:sp>
      <p:sp>
        <p:nvSpPr>
          <p:cNvPr id="113667" name="Rectangle 2">
            <a:extLst>
              <a:ext uri="{FF2B5EF4-FFF2-40B4-BE49-F238E27FC236}">
                <a16:creationId xmlns:a16="http://schemas.microsoft.com/office/drawing/2014/main" xmlns="" id="{4805D82A-DA9A-4BCB-8790-F7754672D999}"/>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xmlns="" id="{E546EF95-0DB7-47E8-9F1D-0EE75517B99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z="1000" b="1" i="1" dirty="0"/>
              <a:t>Something new almost every day.</a:t>
            </a:r>
            <a:r>
              <a:rPr lang="en-US" altLang="en-US" sz="1000" dirty="0"/>
              <a:t> This topic is one that is easily kept current. Today, the United States has a very large and persistent deficit. Pay attention to the development of  this deficit in the </a:t>
            </a:r>
            <a:r>
              <a:rPr lang="en-US" altLang="en-US" sz="1000" i="1" dirty="0"/>
              <a:t>New York Times</a:t>
            </a:r>
            <a:r>
              <a:rPr lang="en-US" altLang="en-US" sz="1000" dirty="0"/>
              <a:t>, </a:t>
            </a:r>
            <a:r>
              <a:rPr lang="en-US" altLang="en-US" sz="1000" i="1" dirty="0"/>
              <a:t>Wall Street Journal,</a:t>
            </a:r>
            <a:r>
              <a:rPr lang="en-US" altLang="en-US" sz="1000" dirty="0"/>
              <a:t> and on the news Web sites.</a:t>
            </a:r>
          </a:p>
          <a:p>
            <a:pPr eaLnBrk="1" hangingPunct="1"/>
            <a:r>
              <a:rPr lang="en-US" altLang="en-US" sz="1000" b="1" i="1" dirty="0"/>
              <a:t>Herb Stein’s Dictum.</a:t>
            </a:r>
            <a:r>
              <a:rPr lang="en-US" altLang="en-US" sz="1000" dirty="0"/>
              <a:t> Larry Summers reminds us recently of Herb Stein’s dictum: “the unsustainable cannot be sustained and must surely end!” Ask your students what will happen to end the unsustainable current account deficit. They will want to say, a change in the exchange rate. And that is surely part of the answer. But fundamentally, unless Americans save more relative to Canadian investment, the current account will be in deficit no matter what the exchange rate does. Understanding this fundamental fact is a big lesson in this chapter.</a:t>
            </a:r>
          </a:p>
          <a:p>
            <a:pPr eaLnBrk="1" hangingPunct="1"/>
            <a:endParaRPr lang="en-US" altLang="en-US" sz="1000" dirty="0"/>
          </a:p>
        </p:txBody>
      </p:sp>
    </p:spTree>
    <p:extLst>
      <p:ext uri="{BB962C8B-B14F-4D97-AF65-F5344CB8AC3E}">
        <p14:creationId xmlns:p14="http://schemas.microsoft.com/office/powerpoint/2010/main" xmlns="" val="38463130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xmlns="" id="{285D27FB-CE30-4E4C-9D9E-45942E9E412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208C72C-3FE3-4B60-B15A-7B888195AAE9}" type="slidenum">
              <a:rPr lang="en-US" altLang="en-US" smtClean="0"/>
              <a:pPr>
                <a:spcBef>
                  <a:spcPct val="0"/>
                </a:spcBef>
              </a:pPr>
              <a:t>54</a:t>
            </a:fld>
            <a:endParaRPr lang="en-US" altLang="en-US" dirty="0"/>
          </a:p>
        </p:txBody>
      </p:sp>
      <p:sp>
        <p:nvSpPr>
          <p:cNvPr id="115715" name="Rectangle 2">
            <a:extLst>
              <a:ext uri="{FF2B5EF4-FFF2-40B4-BE49-F238E27FC236}">
                <a16:creationId xmlns:a16="http://schemas.microsoft.com/office/drawing/2014/main" xmlns="" id="{8226D354-F293-4732-A219-6F47A721542B}"/>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xmlns="" id="{5C2C1D43-3708-478D-A9F9-EF957D537220}"/>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b="1" dirty="0">
                <a:solidFill>
                  <a:srgbClr val="FF0000"/>
                </a:solidFill>
              </a:rPr>
              <a:t>Classroom activity</a:t>
            </a:r>
          </a:p>
          <a:p>
            <a:pPr eaLnBrk="1" hangingPunct="1"/>
            <a:r>
              <a:rPr lang="en-CA" altLang="en-US" dirty="0"/>
              <a:t>Check out </a:t>
            </a:r>
            <a:r>
              <a:rPr lang="en-CA" altLang="en-US" i="1" dirty="0"/>
              <a:t>Economics in Action</a:t>
            </a:r>
            <a:r>
              <a:rPr lang="en-CA" altLang="en-US" dirty="0"/>
              <a:t>: Three Decades of Deficits</a:t>
            </a:r>
          </a:p>
          <a:p>
            <a:pPr eaLnBrk="1" hangingPunct="1"/>
            <a:endParaRPr lang="en-CA" altLang="en-US" dirty="0"/>
          </a:p>
          <a:p>
            <a:pPr eaLnBrk="1" hangingPunct="1"/>
            <a:endParaRPr lang="en-CA" altLang="en-US" dirty="0"/>
          </a:p>
          <a:p>
            <a:pPr eaLnBrk="1" hangingPunct="1"/>
            <a:endParaRPr lang="en-CA" altLang="en-US" dirty="0"/>
          </a:p>
        </p:txBody>
      </p:sp>
    </p:spTree>
    <p:extLst>
      <p:ext uri="{BB962C8B-B14F-4D97-AF65-F5344CB8AC3E}">
        <p14:creationId xmlns:p14="http://schemas.microsoft.com/office/powerpoint/2010/main" xmlns="" val="17264057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xmlns="" id="{CCCC8F6B-0EF4-45CE-B079-F60C11F4836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8E0C49-6533-4799-9155-CE5C1F65807E}" type="slidenum">
              <a:rPr lang="en-US" altLang="en-US" smtClean="0"/>
              <a:pPr>
                <a:spcBef>
                  <a:spcPct val="0"/>
                </a:spcBef>
              </a:pPr>
              <a:t>55</a:t>
            </a:fld>
            <a:endParaRPr lang="en-US" altLang="en-US" dirty="0"/>
          </a:p>
        </p:txBody>
      </p:sp>
      <p:sp>
        <p:nvSpPr>
          <p:cNvPr id="117763" name="Rectangle 2">
            <a:extLst>
              <a:ext uri="{FF2B5EF4-FFF2-40B4-BE49-F238E27FC236}">
                <a16:creationId xmlns:a16="http://schemas.microsoft.com/office/drawing/2014/main" xmlns="" id="{E5797C7C-4FB1-4F8C-85C4-184C235A795A}"/>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xmlns="" id="{D2B37F68-0097-450D-A9C5-51D71A20989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18991084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xmlns="" id="{9F3EF0E4-443A-48C1-B105-E6CB4149E025}"/>
              </a:ext>
            </a:extLst>
          </p:cNvPr>
          <p:cNvSpPr>
            <a:spLocks noGrp="1" noRot="1" noChangeAspect="1" noTextEdit="1"/>
          </p:cNvSpPr>
          <p:nvPr>
            <p:ph type="sldImg"/>
          </p:nvPr>
        </p:nvSpPr>
        <p:spPr>
          <a:ln/>
        </p:spPr>
      </p:sp>
      <p:sp>
        <p:nvSpPr>
          <p:cNvPr id="119811" name="Notes Placeholder 2">
            <a:extLst>
              <a:ext uri="{FF2B5EF4-FFF2-40B4-BE49-F238E27FC236}">
                <a16:creationId xmlns:a16="http://schemas.microsoft.com/office/drawing/2014/main" xmlns="" id="{DA8C5259-851E-4923-A8CF-D2A0DE476333}"/>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
        <p:nvSpPr>
          <p:cNvPr id="119812" name="Slide Number Placeholder 3">
            <a:extLst>
              <a:ext uri="{FF2B5EF4-FFF2-40B4-BE49-F238E27FC236}">
                <a16:creationId xmlns:a16="http://schemas.microsoft.com/office/drawing/2014/main" xmlns="" id="{9ADF4570-739C-4319-B039-EF46C392844F}"/>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BF452D-B3D7-47B9-86C9-994B0B2B891F}" type="slidenum">
              <a:rPr lang="en-US" altLang="en-US" smtClean="0"/>
              <a:pPr>
                <a:spcBef>
                  <a:spcPct val="0"/>
                </a:spcBef>
              </a:pPr>
              <a:t>56</a:t>
            </a:fld>
            <a:endParaRPr lang="en-US" altLang="en-US" dirty="0"/>
          </a:p>
        </p:txBody>
      </p:sp>
    </p:spTree>
    <p:extLst>
      <p:ext uri="{BB962C8B-B14F-4D97-AF65-F5344CB8AC3E}">
        <p14:creationId xmlns:p14="http://schemas.microsoft.com/office/powerpoint/2010/main" xmlns="" val="17555399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xmlns="" id="{5A2575EA-8924-4DAB-9BAB-19D119530A1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6EF8E1F-2B21-4CBE-9342-A9333536947C}" type="slidenum">
              <a:rPr lang="en-US" altLang="en-US" smtClean="0"/>
              <a:pPr>
                <a:spcBef>
                  <a:spcPct val="0"/>
                </a:spcBef>
              </a:pPr>
              <a:t>57</a:t>
            </a:fld>
            <a:endParaRPr lang="en-US" altLang="en-US" dirty="0"/>
          </a:p>
        </p:txBody>
      </p:sp>
      <p:sp>
        <p:nvSpPr>
          <p:cNvPr id="121859" name="Rectangle 2">
            <a:extLst>
              <a:ext uri="{FF2B5EF4-FFF2-40B4-BE49-F238E27FC236}">
                <a16:creationId xmlns:a16="http://schemas.microsoft.com/office/drawing/2014/main" xmlns="" id="{32C893DE-04C8-4B4E-95BC-52CA2083EB67}"/>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xmlns="" id="{26EC545D-6509-4278-A1B0-4161215BA7E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30283121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xmlns="" id="{A3C5A3C2-42F1-4621-A0A4-098FCFD2F95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EB3A845-CF24-44A2-802E-79E5F253A7B0}" type="slidenum">
              <a:rPr lang="en-US" altLang="en-US" smtClean="0"/>
              <a:pPr>
                <a:spcBef>
                  <a:spcPct val="0"/>
                </a:spcBef>
              </a:pPr>
              <a:t>58</a:t>
            </a:fld>
            <a:endParaRPr lang="en-US" altLang="en-US" dirty="0"/>
          </a:p>
        </p:txBody>
      </p:sp>
      <p:sp>
        <p:nvSpPr>
          <p:cNvPr id="123907" name="Rectangle 2">
            <a:extLst>
              <a:ext uri="{FF2B5EF4-FFF2-40B4-BE49-F238E27FC236}">
                <a16:creationId xmlns:a16="http://schemas.microsoft.com/office/drawing/2014/main" xmlns="" id="{B2FE285C-D2C3-44E8-AD09-3944F062E5E8}"/>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xmlns="" id="{5B80BFB3-3C39-47A8-813F-4C9E7F484F5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23801508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xmlns="" id="{B2D07667-BA28-45F4-8C64-1E0C42D8105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017AFBD-26D2-40DE-8498-8878BE41835B}" type="slidenum">
              <a:rPr lang="en-US" altLang="en-US" smtClean="0"/>
              <a:pPr>
                <a:spcBef>
                  <a:spcPct val="0"/>
                </a:spcBef>
              </a:pPr>
              <a:t>59</a:t>
            </a:fld>
            <a:endParaRPr lang="en-US" altLang="en-US" dirty="0"/>
          </a:p>
        </p:txBody>
      </p:sp>
      <p:sp>
        <p:nvSpPr>
          <p:cNvPr id="125955" name="Rectangle 2">
            <a:extLst>
              <a:ext uri="{FF2B5EF4-FFF2-40B4-BE49-F238E27FC236}">
                <a16:creationId xmlns:a16="http://schemas.microsoft.com/office/drawing/2014/main" xmlns="" id="{F57CBED5-F48C-4F1C-AA64-C21387A33A4A}"/>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xmlns="" id="{EF4892AF-CA1C-4DE1-A474-568246326C4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3239267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xmlns="" id="{FDF9D981-6F29-4D86-819C-E3ADC093E5B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6A7D1F6-289C-44F0-A626-684125D12720}" type="slidenum">
              <a:rPr lang="en-US" altLang="en-US" smtClean="0"/>
              <a:pPr>
                <a:spcBef>
                  <a:spcPct val="0"/>
                </a:spcBef>
              </a:pPr>
              <a:t>6</a:t>
            </a:fld>
            <a:endParaRPr lang="en-US" altLang="en-US" dirty="0"/>
          </a:p>
        </p:txBody>
      </p:sp>
      <p:sp>
        <p:nvSpPr>
          <p:cNvPr id="17411" name="Rectangle 2">
            <a:extLst>
              <a:ext uri="{FF2B5EF4-FFF2-40B4-BE49-F238E27FC236}">
                <a16:creationId xmlns:a16="http://schemas.microsoft.com/office/drawing/2014/main" xmlns="" id="{38E2AE88-8501-4C5D-9FAA-72A24F66AD97}"/>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xmlns="" id="{970F30C5-5B20-4FF2-83B4-111570A0F68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z="1000" dirty="0"/>
          </a:p>
        </p:txBody>
      </p:sp>
    </p:spTree>
    <p:extLst>
      <p:ext uri="{BB962C8B-B14F-4D97-AF65-F5344CB8AC3E}">
        <p14:creationId xmlns:p14="http://schemas.microsoft.com/office/powerpoint/2010/main" xmlns="" val="26410614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xmlns="" id="{45A1FB1A-A7AA-4F5C-9BB5-B2A2D0FE84C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FA76E3B-16AA-438E-919D-73885DBD1C0D}" type="slidenum">
              <a:rPr lang="en-US" altLang="en-US" smtClean="0"/>
              <a:pPr>
                <a:spcBef>
                  <a:spcPct val="0"/>
                </a:spcBef>
              </a:pPr>
              <a:t>60</a:t>
            </a:fld>
            <a:endParaRPr lang="en-US" altLang="en-US" dirty="0"/>
          </a:p>
        </p:txBody>
      </p:sp>
      <p:sp>
        <p:nvSpPr>
          <p:cNvPr id="128003" name="Rectangle 2">
            <a:extLst>
              <a:ext uri="{FF2B5EF4-FFF2-40B4-BE49-F238E27FC236}">
                <a16:creationId xmlns:a16="http://schemas.microsoft.com/office/drawing/2014/main" xmlns="" id="{FFC715F9-4AA8-4DD5-A20C-072B5C4EF090}"/>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xmlns="" id="{A820620D-4C16-4A6E-82DE-A6EE49899E7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24576463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xmlns="" id="{31FC3BC2-A5DE-4EE7-973E-1BDA42F1F15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48A01C9-A2D5-4294-8072-5825E0037628}" type="slidenum">
              <a:rPr lang="en-US" altLang="en-US" smtClean="0"/>
              <a:pPr>
                <a:spcBef>
                  <a:spcPct val="0"/>
                </a:spcBef>
              </a:pPr>
              <a:t>61</a:t>
            </a:fld>
            <a:endParaRPr lang="en-US" altLang="en-US" dirty="0"/>
          </a:p>
        </p:txBody>
      </p:sp>
      <p:sp>
        <p:nvSpPr>
          <p:cNvPr id="130051" name="Rectangle 2">
            <a:extLst>
              <a:ext uri="{FF2B5EF4-FFF2-40B4-BE49-F238E27FC236}">
                <a16:creationId xmlns:a16="http://schemas.microsoft.com/office/drawing/2014/main" xmlns="" id="{E95ABB94-4E45-4553-885B-2E7F728A2CBE}"/>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xmlns="" id="{1ABCB518-B0FB-43DB-BA05-D8EA9C8E58C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8599098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xmlns="" id="{733975D5-D8B8-4D85-BA6E-576750E7D4C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DC43110-A2EC-4024-878B-12079496A3AC}" type="slidenum">
              <a:rPr lang="en-US" altLang="en-US" smtClean="0"/>
              <a:pPr>
                <a:spcBef>
                  <a:spcPct val="0"/>
                </a:spcBef>
              </a:pPr>
              <a:t>62</a:t>
            </a:fld>
            <a:endParaRPr lang="en-US" altLang="en-US" dirty="0"/>
          </a:p>
        </p:txBody>
      </p:sp>
      <p:sp>
        <p:nvSpPr>
          <p:cNvPr id="132099" name="Rectangle 2">
            <a:extLst>
              <a:ext uri="{FF2B5EF4-FFF2-40B4-BE49-F238E27FC236}">
                <a16:creationId xmlns:a16="http://schemas.microsoft.com/office/drawing/2014/main" xmlns="" id="{8A94499E-7BBF-4FA4-A61B-F67D27835DC6}"/>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xmlns="" id="{E0944772-088A-4299-86ED-86399CAD8B7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19404468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xmlns="" id="{8E2DEF50-764C-41F8-87E8-F5A5F84B720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7C33CD1-D61F-44EB-8555-E349D62587E6}" type="slidenum">
              <a:rPr lang="en-US" altLang="en-US" smtClean="0"/>
              <a:pPr>
                <a:spcBef>
                  <a:spcPct val="0"/>
                </a:spcBef>
              </a:pPr>
              <a:t>63</a:t>
            </a:fld>
            <a:endParaRPr lang="en-US" altLang="en-US" dirty="0"/>
          </a:p>
        </p:txBody>
      </p:sp>
      <p:sp>
        <p:nvSpPr>
          <p:cNvPr id="134147" name="Rectangle 2">
            <a:extLst>
              <a:ext uri="{FF2B5EF4-FFF2-40B4-BE49-F238E27FC236}">
                <a16:creationId xmlns:a16="http://schemas.microsoft.com/office/drawing/2014/main" xmlns="" id="{5C1B5A4F-D519-465D-9B42-FF6650D1C0F0}"/>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xmlns="" id="{32824FCB-ACE1-44B0-8DC8-23FA02BD91F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34709844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xmlns="" id="{D2825D83-FABE-4C2E-9517-8BE9FB087CA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CDA4B6B-9535-428A-9AF8-2F228B5E1B8F}" type="slidenum">
              <a:rPr lang="en-US" altLang="en-US" smtClean="0"/>
              <a:pPr>
                <a:spcBef>
                  <a:spcPct val="0"/>
                </a:spcBef>
              </a:pPr>
              <a:t>64</a:t>
            </a:fld>
            <a:endParaRPr lang="en-US" altLang="en-US" dirty="0"/>
          </a:p>
        </p:txBody>
      </p:sp>
      <p:sp>
        <p:nvSpPr>
          <p:cNvPr id="136195" name="Rectangle 2">
            <a:extLst>
              <a:ext uri="{FF2B5EF4-FFF2-40B4-BE49-F238E27FC236}">
                <a16:creationId xmlns:a16="http://schemas.microsoft.com/office/drawing/2014/main" xmlns="" id="{BB0EEDAB-6E8B-4D54-AA5A-5153FE6D9C56}"/>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xmlns="" id="{46A8C4F3-FEC3-43EF-AD6B-3C87EE8682D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11327278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xmlns="" id="{344D8746-79B0-41D6-8D3A-2690E01DE0A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78A769-16D2-45B6-9ABE-52695EB4A623}" type="slidenum">
              <a:rPr lang="en-US" altLang="en-US" smtClean="0"/>
              <a:pPr>
                <a:spcBef>
                  <a:spcPct val="0"/>
                </a:spcBef>
              </a:pPr>
              <a:t>65</a:t>
            </a:fld>
            <a:endParaRPr lang="en-US" altLang="en-US" dirty="0"/>
          </a:p>
        </p:txBody>
      </p:sp>
      <p:sp>
        <p:nvSpPr>
          <p:cNvPr id="138243" name="Rectangle 2">
            <a:extLst>
              <a:ext uri="{FF2B5EF4-FFF2-40B4-BE49-F238E27FC236}">
                <a16:creationId xmlns:a16="http://schemas.microsoft.com/office/drawing/2014/main" xmlns="" id="{482D979D-51B1-4037-9503-4BDD9817B34D}"/>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xmlns="" id="{4CF3A9E7-91FC-4780-B5AE-8B1A33E20370}"/>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28869453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xmlns="" id="{02F3045C-8D75-49C6-9D84-EFFFE61E45F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C6F9595-CF96-4BAB-A8BE-D0D971ADFA31}" type="slidenum">
              <a:rPr lang="en-US" altLang="en-US" smtClean="0"/>
              <a:pPr>
                <a:spcBef>
                  <a:spcPct val="0"/>
                </a:spcBef>
              </a:pPr>
              <a:t>66</a:t>
            </a:fld>
            <a:endParaRPr lang="en-US" altLang="en-US" dirty="0"/>
          </a:p>
        </p:txBody>
      </p:sp>
      <p:sp>
        <p:nvSpPr>
          <p:cNvPr id="140291" name="Rectangle 2">
            <a:extLst>
              <a:ext uri="{FF2B5EF4-FFF2-40B4-BE49-F238E27FC236}">
                <a16:creationId xmlns:a16="http://schemas.microsoft.com/office/drawing/2014/main" xmlns="" id="{1C061334-4D3C-4B79-9AD3-4B7A962109F9}"/>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xmlns="" id="{FFB721BF-0B5F-41C2-BC16-9B46DF48BA1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z="1000" dirty="0"/>
              <a:t>The analogy of a country being like an individual in being a borrower or lender is revealing. When Polonius tells Laertes to “neither a lender or borrower be” in Hamlet, he is the voice of prudence. But, perhaps, it is too much prudence. Much economic activity and development would be impossible without borrowing and lending. This is true at the individual level and for countries. The United States financed its industrialization and railroads in the nineteenth century by being a debtor nation. </a:t>
            </a:r>
            <a:endParaRPr lang="en-CA" altLang="en-US" sz="1000" dirty="0"/>
          </a:p>
        </p:txBody>
      </p:sp>
    </p:spTree>
    <p:extLst>
      <p:ext uri="{BB962C8B-B14F-4D97-AF65-F5344CB8AC3E}">
        <p14:creationId xmlns:p14="http://schemas.microsoft.com/office/powerpoint/2010/main" xmlns="" val="309751744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xmlns="" id="{906FE603-D812-46CB-B220-4923253A0A5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AFC943C-3C2D-458C-9C1B-6CDD423E4C7F}" type="slidenum">
              <a:rPr lang="en-US" altLang="en-US" smtClean="0"/>
              <a:pPr>
                <a:spcBef>
                  <a:spcPct val="0"/>
                </a:spcBef>
              </a:pPr>
              <a:t>67</a:t>
            </a:fld>
            <a:endParaRPr lang="en-US" altLang="en-US" dirty="0"/>
          </a:p>
        </p:txBody>
      </p:sp>
      <p:sp>
        <p:nvSpPr>
          <p:cNvPr id="142339" name="Rectangle 2">
            <a:extLst>
              <a:ext uri="{FF2B5EF4-FFF2-40B4-BE49-F238E27FC236}">
                <a16:creationId xmlns:a16="http://schemas.microsoft.com/office/drawing/2014/main" xmlns="" id="{2493551F-3829-4659-82FA-5811AB4CE08D}"/>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xmlns="" id="{D817F654-6788-4E26-8BEF-CDAF6B8CEBB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2974718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xmlns="" id="{F3EB622C-29CE-46A7-9FAE-F107C5BCD7D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CB0328-3978-462E-8043-0666CC8133A9}" type="slidenum">
              <a:rPr lang="en-US" altLang="en-US" smtClean="0"/>
              <a:pPr>
                <a:spcBef>
                  <a:spcPct val="0"/>
                </a:spcBef>
              </a:pPr>
              <a:t>68</a:t>
            </a:fld>
            <a:endParaRPr lang="en-US" altLang="en-US" dirty="0"/>
          </a:p>
        </p:txBody>
      </p:sp>
      <p:sp>
        <p:nvSpPr>
          <p:cNvPr id="144387" name="Rectangle 2">
            <a:extLst>
              <a:ext uri="{FF2B5EF4-FFF2-40B4-BE49-F238E27FC236}">
                <a16:creationId xmlns:a16="http://schemas.microsoft.com/office/drawing/2014/main" xmlns="" id="{A7611E82-27AD-43B5-B632-82B5070E1D03}"/>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xmlns="" id="{2CE1D782-A641-4947-B562-77B32F0E8FBD}"/>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8538830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xmlns="" id="{2716CCAC-F617-4AB6-8BFA-9A964496BFB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B5F001A-CADC-4047-92B7-8B74D413E7B7}" type="slidenum">
              <a:rPr lang="en-US" altLang="en-US" smtClean="0"/>
              <a:pPr>
                <a:spcBef>
                  <a:spcPct val="0"/>
                </a:spcBef>
              </a:pPr>
              <a:t>69</a:t>
            </a:fld>
            <a:endParaRPr lang="en-US" altLang="en-US" dirty="0"/>
          </a:p>
        </p:txBody>
      </p:sp>
      <p:sp>
        <p:nvSpPr>
          <p:cNvPr id="146435" name="Rectangle 2">
            <a:extLst>
              <a:ext uri="{FF2B5EF4-FFF2-40B4-BE49-F238E27FC236}">
                <a16:creationId xmlns:a16="http://schemas.microsoft.com/office/drawing/2014/main" xmlns="" id="{3334C455-9550-4DC0-95D9-04F3637CABA6}"/>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xmlns="" id="{E3D1EC3D-2074-43B9-9A98-7D6311B6B70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b="1" dirty="0">
                <a:solidFill>
                  <a:srgbClr val="FF0000"/>
                </a:solidFill>
              </a:rPr>
              <a:t>Classroom activity</a:t>
            </a:r>
          </a:p>
          <a:p>
            <a:pPr eaLnBrk="1" hangingPunct="1"/>
            <a:r>
              <a:rPr lang="en-CA" altLang="en-US" dirty="0"/>
              <a:t>Check out </a:t>
            </a:r>
            <a:r>
              <a:rPr lang="en-CA" altLang="en-US" i="1" dirty="0"/>
              <a:t>Economics in Action</a:t>
            </a:r>
            <a:r>
              <a:rPr lang="en-CA" altLang="en-US" dirty="0"/>
              <a:t>: The Three Sector Balances</a:t>
            </a:r>
          </a:p>
          <a:p>
            <a:pPr eaLnBrk="1" hangingPunct="1"/>
            <a:endParaRPr lang="en-CA" altLang="en-US" dirty="0"/>
          </a:p>
          <a:p>
            <a:pPr eaLnBrk="1" hangingPunct="1"/>
            <a:endParaRPr lang="en-CA" altLang="en-US" dirty="0"/>
          </a:p>
          <a:p>
            <a:pPr eaLnBrk="1" hangingPunct="1"/>
            <a:endParaRPr lang="en-CA" altLang="en-US" dirty="0"/>
          </a:p>
        </p:txBody>
      </p:sp>
    </p:spTree>
    <p:extLst>
      <p:ext uri="{BB962C8B-B14F-4D97-AF65-F5344CB8AC3E}">
        <p14:creationId xmlns:p14="http://schemas.microsoft.com/office/powerpoint/2010/main" xmlns="" val="192198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xmlns="" id="{122BEFBA-1CF2-4531-A98B-44E57E7695D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2F2B8BA-8864-467E-9BF3-06172C33318D}" type="slidenum">
              <a:rPr lang="en-US" altLang="en-US" smtClean="0"/>
              <a:pPr>
                <a:spcBef>
                  <a:spcPct val="0"/>
                </a:spcBef>
              </a:pPr>
              <a:t>7</a:t>
            </a:fld>
            <a:endParaRPr lang="en-US" altLang="en-US" dirty="0"/>
          </a:p>
        </p:txBody>
      </p:sp>
      <p:sp>
        <p:nvSpPr>
          <p:cNvPr id="19459" name="Rectangle 2">
            <a:extLst>
              <a:ext uri="{FF2B5EF4-FFF2-40B4-BE49-F238E27FC236}">
                <a16:creationId xmlns:a16="http://schemas.microsoft.com/office/drawing/2014/main" xmlns="" id="{1D90C8A0-5D20-4BEA-8B30-21180D54F94F}"/>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xmlns="" id="{4D4805B7-B712-4BD2-8D5D-1FE0AD42BCD0}"/>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z="1000" dirty="0"/>
          </a:p>
        </p:txBody>
      </p:sp>
    </p:spTree>
    <p:extLst>
      <p:ext uri="{BB962C8B-B14F-4D97-AF65-F5344CB8AC3E}">
        <p14:creationId xmlns:p14="http://schemas.microsoft.com/office/powerpoint/2010/main" xmlns="" val="31023177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xmlns="" id="{AE5CB25B-9927-42EF-8604-D5F65365F0FA}"/>
              </a:ext>
            </a:extLst>
          </p:cNvPr>
          <p:cNvSpPr>
            <a:spLocks noGrp="1" noRot="1" noChangeAspect="1" noTextEdit="1"/>
          </p:cNvSpPr>
          <p:nvPr>
            <p:ph type="sldImg"/>
          </p:nvPr>
        </p:nvSpPr>
        <p:spPr>
          <a:ln/>
        </p:spPr>
      </p:sp>
      <p:sp>
        <p:nvSpPr>
          <p:cNvPr id="148483" name="Notes Placeholder 2">
            <a:extLst>
              <a:ext uri="{FF2B5EF4-FFF2-40B4-BE49-F238E27FC236}">
                <a16:creationId xmlns:a16="http://schemas.microsoft.com/office/drawing/2014/main" xmlns="" id="{409653F4-890C-49BE-A9B6-41E5C84C0DC8}"/>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
        <p:nvSpPr>
          <p:cNvPr id="148484" name="Slide Number Placeholder 3">
            <a:extLst>
              <a:ext uri="{FF2B5EF4-FFF2-40B4-BE49-F238E27FC236}">
                <a16:creationId xmlns:a16="http://schemas.microsoft.com/office/drawing/2014/main" xmlns="" id="{76ACEE78-0F26-48B2-A2EE-EFAA661FF793}"/>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155DD40-C41C-4D84-9194-0007DAA2026B}" type="slidenum">
              <a:rPr lang="en-US" altLang="en-US" smtClean="0"/>
              <a:pPr>
                <a:spcBef>
                  <a:spcPct val="0"/>
                </a:spcBef>
              </a:pPr>
              <a:t>70</a:t>
            </a:fld>
            <a:endParaRPr lang="en-US" altLang="en-US" dirty="0"/>
          </a:p>
        </p:txBody>
      </p:sp>
    </p:spTree>
    <p:extLst>
      <p:ext uri="{BB962C8B-B14F-4D97-AF65-F5344CB8AC3E}">
        <p14:creationId xmlns:p14="http://schemas.microsoft.com/office/powerpoint/2010/main" xmlns="" val="34629678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xmlns="" id="{A5376813-980B-4EDE-BAC3-1FB9BFC8242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966EB8D-8BC9-4079-8BEF-A65652678006}" type="slidenum">
              <a:rPr lang="en-US" altLang="en-US" smtClean="0"/>
              <a:pPr>
                <a:spcBef>
                  <a:spcPct val="0"/>
                </a:spcBef>
              </a:pPr>
              <a:t>71</a:t>
            </a:fld>
            <a:endParaRPr lang="en-US" altLang="en-US" dirty="0"/>
          </a:p>
        </p:txBody>
      </p:sp>
      <p:sp>
        <p:nvSpPr>
          <p:cNvPr id="150531" name="Rectangle 2">
            <a:extLst>
              <a:ext uri="{FF2B5EF4-FFF2-40B4-BE49-F238E27FC236}">
                <a16:creationId xmlns:a16="http://schemas.microsoft.com/office/drawing/2014/main" xmlns="" id="{8F1D60B9-BE70-4ABB-BC7C-40311616B51C}"/>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xmlns="" id="{F2B7E8DA-2786-42F5-9E00-89CB7D16E8A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3219394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xmlns="" id="{FC878A5C-6A4F-4F8F-BD2C-E3C469E29C1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11CE8ED-A455-4228-B007-315AC6BBD5E4}" type="slidenum">
              <a:rPr lang="en-US" altLang="en-US" smtClean="0"/>
              <a:pPr>
                <a:spcBef>
                  <a:spcPct val="0"/>
                </a:spcBef>
              </a:pPr>
              <a:t>8</a:t>
            </a:fld>
            <a:endParaRPr lang="en-US" altLang="en-US" dirty="0"/>
          </a:p>
        </p:txBody>
      </p:sp>
      <p:sp>
        <p:nvSpPr>
          <p:cNvPr id="21507" name="Rectangle 2">
            <a:extLst>
              <a:ext uri="{FF2B5EF4-FFF2-40B4-BE49-F238E27FC236}">
                <a16:creationId xmlns:a16="http://schemas.microsoft.com/office/drawing/2014/main" xmlns="" id="{E2B8C5AC-EA5B-4398-B831-0DABD78382BF}"/>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xmlns="" id="{9CC888B1-E473-4F27-A6F1-92D2B8AA040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sz="1000" b="1" dirty="0">
                <a:solidFill>
                  <a:srgbClr val="FF0000"/>
                </a:solidFill>
              </a:rPr>
              <a:t>Classroom activity</a:t>
            </a:r>
          </a:p>
          <a:p>
            <a:pPr eaLnBrk="1" hangingPunct="1"/>
            <a:r>
              <a:rPr lang="en-CA" altLang="en-US" sz="1000" dirty="0"/>
              <a:t>Check out </a:t>
            </a:r>
            <a:r>
              <a:rPr lang="en-CA" altLang="en-US" sz="1000" i="1" dirty="0"/>
              <a:t>Economics in Action</a:t>
            </a:r>
            <a:r>
              <a:rPr lang="en-CA" altLang="en-US" sz="1000" dirty="0"/>
              <a:t>: The Canadian Dollar: More Up Than Down</a:t>
            </a:r>
          </a:p>
          <a:p>
            <a:pPr eaLnBrk="1" hangingPunct="1"/>
            <a:endParaRPr lang="en-CA" altLang="en-US" sz="1000" dirty="0"/>
          </a:p>
          <a:p>
            <a:pPr eaLnBrk="1" hangingPunct="1"/>
            <a:endParaRPr lang="en-US" altLang="en-US" sz="1000" dirty="0"/>
          </a:p>
          <a:p>
            <a:pPr eaLnBrk="1" hangingPunct="1"/>
            <a:endParaRPr lang="en-US" altLang="en-US" sz="1000" dirty="0"/>
          </a:p>
        </p:txBody>
      </p:sp>
    </p:spTree>
    <p:extLst>
      <p:ext uri="{BB962C8B-B14F-4D97-AF65-F5344CB8AC3E}">
        <p14:creationId xmlns:p14="http://schemas.microsoft.com/office/powerpoint/2010/main" xmlns="" val="1207563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xmlns="" id="{3FB7EF76-E536-44BE-B293-B10DC6D23EF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E11F003-5EBD-43C8-9D58-F0D755BF6C0A}" type="slidenum">
              <a:rPr lang="en-US" altLang="en-US" smtClean="0"/>
              <a:pPr>
                <a:spcBef>
                  <a:spcPct val="0"/>
                </a:spcBef>
              </a:pPr>
              <a:t>9</a:t>
            </a:fld>
            <a:endParaRPr lang="en-US" altLang="en-US" dirty="0"/>
          </a:p>
        </p:txBody>
      </p:sp>
      <p:sp>
        <p:nvSpPr>
          <p:cNvPr id="23555" name="Rectangle 2">
            <a:extLst>
              <a:ext uri="{FF2B5EF4-FFF2-40B4-BE49-F238E27FC236}">
                <a16:creationId xmlns:a16="http://schemas.microsoft.com/office/drawing/2014/main" xmlns="" id="{7CBCBFFA-F180-4487-8A8F-4FF22F21A0CA}"/>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xmlns="" id="{E27F9968-2E1A-4EF1-8D6F-12E5E5EBBB3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xmlns="" val="2689412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xmlns="" val="2414661660"/>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a:xfrm>
            <a:off x="360000" y="1584000"/>
            <a:ext cx="411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xmlns="" val="1280580300"/>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xmlns="" val="148587488"/>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a:xfrm>
            <a:off x="360000" y="1584000"/>
            <a:ext cx="411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xmlns="" val="1810921415"/>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83691264"/>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2605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27540008"/>
      </p:ext>
    </p:extLst>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4356724"/>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3.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a:extLst>
              <a:ext uri="{FF2B5EF4-FFF2-40B4-BE49-F238E27FC236}">
                <a16:creationId xmlns:a16="http://schemas.microsoft.com/office/drawing/2014/main" xmlns="" id="{8D942A4B-19D7-4374-8E2E-0A853D6C1517}"/>
              </a:ext>
            </a:extLst>
          </p:cNvPr>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1027" name="Rectangle 11">
            <a:extLst>
              <a:ext uri="{FF2B5EF4-FFF2-40B4-BE49-F238E27FC236}">
                <a16:creationId xmlns:a16="http://schemas.microsoft.com/office/drawing/2014/main" xmlns="" id="{2FFB5E44-AACF-4477-90CD-FBCFCD939D42}"/>
              </a:ext>
            </a:extLst>
          </p:cNvPr>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pic>
        <p:nvPicPr>
          <p:cNvPr id="6" name="Picture 5">
            <a:extLst>
              <a:ext uri="{FF2B5EF4-FFF2-40B4-BE49-F238E27FC236}">
                <a16:creationId xmlns:a16="http://schemas.microsoft.com/office/drawing/2014/main" xmlns="" id="{E27B2E47-24B6-4CD7-AB69-CCE28BA2DB9F}"/>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251520" y="661987"/>
            <a:ext cx="723900" cy="419100"/>
          </a:xfrm>
          <a:prstGeom prst="rect">
            <a:avLst/>
          </a:prstGeom>
        </p:spPr>
      </p:pic>
      <p:sp>
        <p:nvSpPr>
          <p:cNvPr id="7" name="Text Box 15">
            <a:extLst>
              <a:ext uri="{FF2B5EF4-FFF2-40B4-BE49-F238E27FC236}">
                <a16:creationId xmlns:a16="http://schemas.microsoft.com/office/drawing/2014/main" xmlns="" id="{5C0F10B2-BD8A-454A-9D6E-096156F7B34A}"/>
              </a:ext>
            </a:extLst>
          </p:cNvPr>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smtClean="0">
                <a:solidFill>
                  <a:srgbClr val="000000"/>
                </a:solidFill>
              </a:rPr>
              <a:t>Copyright © </a:t>
            </a:r>
            <a:r>
              <a:rPr lang="en-US" altLang="en-US" sz="600" b="1" dirty="0">
                <a:solidFill>
                  <a:srgbClr val="000000"/>
                </a:solidFill>
              </a:rPr>
              <a:t>2019 Pearson </a:t>
            </a:r>
            <a:r>
              <a:rPr lang="en-US" altLang="en-US" sz="600" b="1" dirty="0" smtClean="0">
                <a:solidFill>
                  <a:srgbClr val="000000"/>
                </a:solidFill>
              </a:rPr>
              <a:t>Canada</a:t>
            </a:r>
            <a:r>
              <a:rPr lang="en-US" altLang="en-US" sz="600" b="1" baseline="0" dirty="0" smtClean="0">
                <a:solidFill>
                  <a:srgbClr val="000000"/>
                </a:solidFill>
              </a:rPr>
              <a:t> Inc.</a:t>
            </a:r>
            <a:endParaRPr lang="en-US" altLang="en-US" sz="600" b="1" dirty="0">
              <a:solidFill>
                <a:srgbClr val="000000"/>
              </a:solidFill>
            </a:endParaRPr>
          </a:p>
        </p:txBody>
      </p:sp>
      <p:pic>
        <p:nvPicPr>
          <p:cNvPr id="8" name="Shape 15" descr="Pearson Logo"/>
          <p:cNvPicPr preferRelativeResize="0"/>
          <p:nvPr userDrawn="1"/>
        </p:nvPicPr>
        <p:blipFill rotWithShape="1">
          <a:blip r:embed="rId5"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440" r:id="rId1"/>
    <p:sldLayoutId id="2147484441"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9A82"/>
          </a:solidFill>
          <a:latin typeface="+mj-lt"/>
          <a:ea typeface="+mj-ea"/>
          <a:cs typeface="+mj-cs"/>
        </a:defRPr>
      </a:lvl1pPr>
      <a:lvl2pPr algn="l" rtl="0" eaLnBrk="0" fontAlgn="base" hangingPunct="0">
        <a:spcBef>
          <a:spcPct val="0"/>
        </a:spcBef>
        <a:spcAft>
          <a:spcPct val="0"/>
        </a:spcAft>
        <a:defRPr sz="3200" b="1">
          <a:solidFill>
            <a:srgbClr val="00B050"/>
          </a:solidFill>
          <a:latin typeface="Arial" charset="0"/>
        </a:defRPr>
      </a:lvl2pPr>
      <a:lvl3pPr algn="l" rtl="0" eaLnBrk="0" fontAlgn="base" hangingPunct="0">
        <a:spcBef>
          <a:spcPct val="0"/>
        </a:spcBef>
        <a:spcAft>
          <a:spcPct val="0"/>
        </a:spcAft>
        <a:defRPr sz="3200" b="1">
          <a:solidFill>
            <a:srgbClr val="00B050"/>
          </a:solidFill>
          <a:latin typeface="Arial" charset="0"/>
        </a:defRPr>
      </a:lvl3pPr>
      <a:lvl4pPr algn="l" rtl="0" eaLnBrk="0" fontAlgn="base" hangingPunct="0">
        <a:spcBef>
          <a:spcPct val="0"/>
        </a:spcBef>
        <a:spcAft>
          <a:spcPct val="0"/>
        </a:spcAft>
        <a:defRPr sz="3200" b="1">
          <a:solidFill>
            <a:srgbClr val="00B050"/>
          </a:solidFill>
          <a:latin typeface="Arial" charset="0"/>
        </a:defRPr>
      </a:lvl4pPr>
      <a:lvl5pPr algn="l" rtl="0" eaLnBrk="0" fontAlgn="base" hangingPunct="0">
        <a:spcBef>
          <a:spcPct val="0"/>
        </a:spcBef>
        <a:spcAft>
          <a:spcPct val="0"/>
        </a:spcAft>
        <a:defRPr sz="3200" b="1">
          <a:solidFill>
            <a:srgbClr val="00B050"/>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7950" algn="l" rtl="0" eaLnBrk="0" fontAlgn="base" hangingPunct="0">
        <a:spcBef>
          <a:spcPts val="600"/>
        </a:spcBef>
        <a:spcAft>
          <a:spcPts val="600"/>
        </a:spcAft>
        <a:defRPr sz="2400" b="1">
          <a:solidFill>
            <a:srgbClr val="0070C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a:extLst>
              <a:ext uri="{FF2B5EF4-FFF2-40B4-BE49-F238E27FC236}">
                <a16:creationId xmlns:a16="http://schemas.microsoft.com/office/drawing/2014/main" xmlns="" id="{AB9AFF6F-D15A-4FD9-9219-E12927D38AC8}"/>
              </a:ext>
            </a:extLst>
          </p:cNvPr>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2051" name="Rectangle 11">
            <a:extLst>
              <a:ext uri="{FF2B5EF4-FFF2-40B4-BE49-F238E27FC236}">
                <a16:creationId xmlns:a16="http://schemas.microsoft.com/office/drawing/2014/main" xmlns="" id="{2F2C390C-C82C-43D0-955D-2CD068944EEF}"/>
              </a:ext>
            </a:extLst>
          </p:cNvPr>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pic>
        <p:nvPicPr>
          <p:cNvPr id="2053" name="Picture 7">
            <a:hlinkClick r:id="" action="ppaction://hlinkshowjump?jump=nextslide"/>
            <a:extLst>
              <a:ext uri="{FF2B5EF4-FFF2-40B4-BE49-F238E27FC236}">
                <a16:creationId xmlns:a16="http://schemas.microsoft.com/office/drawing/2014/main" xmlns="" id="{63950988-07AC-4090-B93E-08B4C047E013}"/>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a:extLst>
              <a:ext uri="{FF2B5EF4-FFF2-40B4-BE49-F238E27FC236}">
                <a16:creationId xmlns:a16="http://schemas.microsoft.com/office/drawing/2014/main" xmlns="" id="{47D536BE-7E05-4344-8A46-2C5B2A7FB796}"/>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251520" y="661987"/>
            <a:ext cx="723900" cy="419100"/>
          </a:xfrm>
          <a:prstGeom prst="rect">
            <a:avLst/>
          </a:prstGeom>
        </p:spPr>
      </p:pic>
      <p:sp>
        <p:nvSpPr>
          <p:cNvPr id="8" name="Text Box 15">
            <a:extLst>
              <a:ext uri="{FF2B5EF4-FFF2-40B4-BE49-F238E27FC236}">
                <a16:creationId xmlns:a16="http://schemas.microsoft.com/office/drawing/2014/main" xmlns="" id="{5C0F10B2-BD8A-454A-9D6E-096156F7B34A}"/>
              </a:ext>
            </a:extLst>
          </p:cNvPr>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smtClean="0">
                <a:solidFill>
                  <a:srgbClr val="000000"/>
                </a:solidFill>
              </a:rPr>
              <a:t>Copyright © </a:t>
            </a:r>
            <a:r>
              <a:rPr lang="en-US" altLang="en-US" sz="600" b="1" dirty="0">
                <a:solidFill>
                  <a:srgbClr val="000000"/>
                </a:solidFill>
              </a:rPr>
              <a:t>2019 Pearson </a:t>
            </a:r>
            <a:r>
              <a:rPr lang="en-US" altLang="en-US" sz="600" b="1" dirty="0" smtClean="0">
                <a:solidFill>
                  <a:srgbClr val="000000"/>
                </a:solidFill>
              </a:rPr>
              <a:t>Canada</a:t>
            </a:r>
            <a:r>
              <a:rPr lang="en-US" altLang="en-US" sz="600" b="1" baseline="0" dirty="0" smtClean="0">
                <a:solidFill>
                  <a:srgbClr val="000000"/>
                </a:solidFill>
              </a:rPr>
              <a:t> Inc.</a:t>
            </a:r>
            <a:endParaRPr lang="en-US" altLang="en-US" sz="600" b="1" dirty="0">
              <a:solidFill>
                <a:srgbClr val="000000"/>
              </a:solidFill>
            </a:endParaRPr>
          </a:p>
        </p:txBody>
      </p:sp>
      <p:pic>
        <p:nvPicPr>
          <p:cNvPr id="9" name="Shape 15" descr="Pearson Logo"/>
          <p:cNvPicPr preferRelativeResize="0"/>
          <p:nvPr userDrawn="1"/>
        </p:nvPicPr>
        <p:blipFill rotWithShape="1">
          <a:blip r:embed="rId6"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442" r:id="rId1"/>
    <p:sldLayoutId id="2147484443"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9A82"/>
          </a:solidFill>
          <a:latin typeface="+mj-lt"/>
          <a:ea typeface="+mj-ea"/>
          <a:cs typeface="+mj-cs"/>
        </a:defRPr>
      </a:lvl1pPr>
      <a:lvl2pPr algn="l" rtl="0" eaLnBrk="0" fontAlgn="base" hangingPunct="0">
        <a:spcBef>
          <a:spcPct val="0"/>
        </a:spcBef>
        <a:spcAft>
          <a:spcPct val="0"/>
        </a:spcAft>
        <a:defRPr sz="3200" b="1">
          <a:solidFill>
            <a:srgbClr val="00B050"/>
          </a:solidFill>
          <a:latin typeface="Arial" charset="0"/>
        </a:defRPr>
      </a:lvl2pPr>
      <a:lvl3pPr algn="l" rtl="0" eaLnBrk="0" fontAlgn="base" hangingPunct="0">
        <a:spcBef>
          <a:spcPct val="0"/>
        </a:spcBef>
        <a:spcAft>
          <a:spcPct val="0"/>
        </a:spcAft>
        <a:defRPr sz="3200" b="1">
          <a:solidFill>
            <a:srgbClr val="00B050"/>
          </a:solidFill>
          <a:latin typeface="Arial" charset="0"/>
        </a:defRPr>
      </a:lvl3pPr>
      <a:lvl4pPr algn="l" rtl="0" eaLnBrk="0" fontAlgn="base" hangingPunct="0">
        <a:spcBef>
          <a:spcPct val="0"/>
        </a:spcBef>
        <a:spcAft>
          <a:spcPct val="0"/>
        </a:spcAft>
        <a:defRPr sz="3200" b="1">
          <a:solidFill>
            <a:srgbClr val="00B050"/>
          </a:solidFill>
          <a:latin typeface="Arial" charset="0"/>
        </a:defRPr>
      </a:lvl4pPr>
      <a:lvl5pPr algn="l" rtl="0" eaLnBrk="0" fontAlgn="base" hangingPunct="0">
        <a:spcBef>
          <a:spcPct val="0"/>
        </a:spcBef>
        <a:spcAft>
          <a:spcPct val="0"/>
        </a:spcAft>
        <a:defRPr sz="3200" b="1">
          <a:solidFill>
            <a:srgbClr val="00B050"/>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7950" algn="l" rtl="0" eaLnBrk="0" fontAlgn="base" hangingPunct="0">
        <a:spcBef>
          <a:spcPts val="600"/>
        </a:spcBef>
        <a:spcAft>
          <a:spcPts val="600"/>
        </a:spcAft>
        <a:defRPr sz="2400" b="1">
          <a:solidFill>
            <a:srgbClr val="0070C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
            <a:hlinkClick r:id="" action="ppaction://hlinkshowjump?jump=previousslide" tooltip="Click to return to previous slide"/>
            <a:extLst>
              <a:ext uri="{FF2B5EF4-FFF2-40B4-BE49-F238E27FC236}">
                <a16:creationId xmlns:a16="http://schemas.microsoft.com/office/drawing/2014/main" xmlns="" id="{FBC5AA29-BC57-4C06-B12F-26CADACB5C0E}"/>
              </a:ext>
            </a:extLst>
          </p:cNvPr>
          <p:cNvPicPr>
            <a:picLocks noChangeAspect="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Box 15">
            <a:extLst>
              <a:ext uri="{FF2B5EF4-FFF2-40B4-BE49-F238E27FC236}">
                <a16:creationId xmlns:a16="http://schemas.microsoft.com/office/drawing/2014/main" xmlns="" id="{5C0F10B2-BD8A-454A-9D6E-096156F7B34A}"/>
              </a:ext>
            </a:extLst>
          </p:cNvPr>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smtClean="0">
                <a:solidFill>
                  <a:srgbClr val="000000"/>
                </a:solidFill>
              </a:rPr>
              <a:t>Copyright © </a:t>
            </a:r>
            <a:r>
              <a:rPr lang="en-US" altLang="en-US" sz="600" b="1" dirty="0">
                <a:solidFill>
                  <a:srgbClr val="000000"/>
                </a:solidFill>
              </a:rPr>
              <a:t>2019 Pearson </a:t>
            </a:r>
            <a:r>
              <a:rPr lang="en-US" altLang="en-US" sz="600" b="1" dirty="0" smtClean="0">
                <a:solidFill>
                  <a:srgbClr val="000000"/>
                </a:solidFill>
              </a:rPr>
              <a:t>Canada</a:t>
            </a:r>
            <a:r>
              <a:rPr lang="en-US" altLang="en-US" sz="600" b="1" baseline="0" dirty="0" smtClean="0">
                <a:solidFill>
                  <a:srgbClr val="000000"/>
                </a:solidFill>
              </a:rPr>
              <a:t> Inc.</a:t>
            </a:r>
            <a:endParaRPr lang="en-US" altLang="en-US" sz="600" b="1" dirty="0">
              <a:solidFill>
                <a:srgbClr val="000000"/>
              </a:solidFill>
            </a:endParaRPr>
          </a:p>
        </p:txBody>
      </p:sp>
      <p:pic>
        <p:nvPicPr>
          <p:cNvPr id="5" name="Shape 15" descr="Pearson Logo"/>
          <p:cNvPicPr preferRelativeResize="0"/>
          <p:nvPr userDrawn="1"/>
        </p:nvPicPr>
        <p:blipFill rotWithShape="1">
          <a:blip r:embed="rId4"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444"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Shape 15" descr="Pearson Logo"/>
          <p:cNvPicPr preferRelativeResize="0"/>
          <p:nvPr userDrawn="1"/>
        </p:nvPicPr>
        <p:blipFill rotWithShape="1">
          <a:blip r:embed="rId4"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445" r:id="rId1"/>
    <p:sldLayoutId id="2147484447" r:id="rId2"/>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a:extLst>
              <a:ext uri="{FF2B5EF4-FFF2-40B4-BE49-F238E27FC236}">
                <a16:creationId xmlns:a16="http://schemas.microsoft.com/office/drawing/2014/main" xmlns="" id="{5C0F10B2-BD8A-454A-9D6E-096156F7B34A}"/>
              </a:ext>
            </a:extLst>
          </p:cNvPr>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smtClean="0">
                <a:solidFill>
                  <a:srgbClr val="000000"/>
                </a:solidFill>
              </a:rPr>
              <a:t>Copyright © </a:t>
            </a:r>
            <a:r>
              <a:rPr lang="en-US" altLang="en-US" sz="600" b="1" dirty="0">
                <a:solidFill>
                  <a:srgbClr val="000000"/>
                </a:solidFill>
              </a:rPr>
              <a:t>2019 Pearson </a:t>
            </a:r>
            <a:r>
              <a:rPr lang="en-US" altLang="en-US" sz="600" b="1" dirty="0" smtClean="0">
                <a:solidFill>
                  <a:srgbClr val="000000"/>
                </a:solidFill>
              </a:rPr>
              <a:t>Canada</a:t>
            </a:r>
            <a:r>
              <a:rPr lang="en-US" altLang="en-US" sz="600" b="1" baseline="0" dirty="0" smtClean="0">
                <a:solidFill>
                  <a:srgbClr val="000000"/>
                </a:solidFill>
              </a:rPr>
              <a:t> Inc.</a:t>
            </a:r>
            <a:endParaRPr lang="en-US" altLang="en-US" sz="600" b="1" dirty="0">
              <a:solidFill>
                <a:srgbClr val="000000"/>
              </a:solidFill>
            </a:endParaRPr>
          </a:p>
        </p:txBody>
      </p:sp>
      <p:pic>
        <p:nvPicPr>
          <p:cNvPr id="4" name="Shape 15" descr="Pearson Logo"/>
          <p:cNvPicPr preferRelativeResize="0"/>
          <p:nvPr userDrawn="1"/>
        </p:nvPicPr>
        <p:blipFill rotWithShape="1">
          <a:blip r:embed="rId3"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446"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slide" Target="slide15.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slide" Target="slide21.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14.png"/><Relationship Id="rId7" Type="http://schemas.openxmlformats.org/officeDocument/2006/relationships/slide" Target="slide24.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slide" Target="slide29.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slide" Target="slide34.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7.jpeg"/><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slide" Target="slide49.xml"/><Relationship Id="rId5" Type="http://schemas.openxmlformats.org/officeDocument/2006/relationships/image" Target="../media/image26.pn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61.xml"/><Relationship Id="rId1" Type="http://schemas.openxmlformats.org/officeDocument/2006/relationships/slideLayout" Target="../slideLayouts/slideLayout3.xml"/><Relationship Id="rId6" Type="http://schemas.openxmlformats.org/officeDocument/2006/relationships/image" Target="../media/image3.jpeg"/><Relationship Id="rId5" Type="http://schemas.openxmlformats.org/officeDocument/2006/relationships/slide" Target="slide62.xml"/><Relationship Id="rId4" Type="http://schemas.openxmlformats.org/officeDocument/2006/relationships/image" Target="../media/image31.gif"/></Relationships>
</file>

<file path=ppt/slides/_rels/slide62.xml.rels><?xml version="1.0" encoding="UTF-8" standalone="yes"?>
<Relationships xmlns="http://schemas.openxmlformats.org/package/2006/relationships"><Relationship Id="rId8" Type="http://schemas.openxmlformats.org/officeDocument/2006/relationships/image" Target="../media/image35.gif"/><Relationship Id="rId3" Type="http://schemas.openxmlformats.org/officeDocument/2006/relationships/image" Target="../media/image30.gif"/><Relationship Id="rId7" Type="http://schemas.openxmlformats.org/officeDocument/2006/relationships/image" Target="../media/image34.gif"/><Relationship Id="rId2" Type="http://schemas.openxmlformats.org/officeDocument/2006/relationships/notesSlide" Target="../notesSlides/notesSlide62.xml"/><Relationship Id="rId1" Type="http://schemas.openxmlformats.org/officeDocument/2006/relationships/slideLayout" Target="../slideLayouts/slideLayout5.xml"/><Relationship Id="rId6" Type="http://schemas.openxmlformats.org/officeDocument/2006/relationships/image" Target="../media/image33.gif"/><Relationship Id="rId5" Type="http://schemas.openxmlformats.org/officeDocument/2006/relationships/image" Target="../media/image32.gif"/><Relationship Id="rId10" Type="http://schemas.openxmlformats.org/officeDocument/2006/relationships/image" Target="../media/image37.gif"/><Relationship Id="rId4" Type="http://schemas.openxmlformats.org/officeDocument/2006/relationships/image" Target="../media/image31.gif"/><Relationship Id="rId9" Type="http://schemas.openxmlformats.org/officeDocument/2006/relationships/image" Target="../media/image36.gif"/></Relationships>
</file>

<file path=ppt/slides/_rels/slide63.xml.rels><?xml version="1.0" encoding="UTF-8" standalone="yes"?>
<Relationships xmlns="http://schemas.openxmlformats.org/package/2006/relationships"><Relationship Id="rId3" Type="http://schemas.openxmlformats.org/officeDocument/2006/relationships/image" Target="../media/image30.gif"/><Relationship Id="rId7" Type="http://schemas.openxmlformats.org/officeDocument/2006/relationships/image" Target="../media/image34.gif"/><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33.gif"/><Relationship Id="rId5" Type="http://schemas.openxmlformats.org/officeDocument/2006/relationships/image" Target="../media/image32.gif"/><Relationship Id="rId4" Type="http://schemas.openxmlformats.org/officeDocument/2006/relationships/image" Target="../media/image31.gif"/></Relationships>
</file>

<file path=ppt/slides/_rels/slide64.xml.rels><?xml version="1.0" encoding="UTF-8" standalone="yes"?>
<Relationships xmlns="http://schemas.openxmlformats.org/package/2006/relationships"><Relationship Id="rId8" Type="http://schemas.openxmlformats.org/officeDocument/2006/relationships/image" Target="../media/image35.gif"/><Relationship Id="rId3" Type="http://schemas.openxmlformats.org/officeDocument/2006/relationships/image" Target="../media/image30.gif"/><Relationship Id="rId7" Type="http://schemas.openxmlformats.org/officeDocument/2006/relationships/image" Target="../media/image34.gif"/><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33.gif"/><Relationship Id="rId5" Type="http://schemas.openxmlformats.org/officeDocument/2006/relationships/image" Target="../media/image32.gif"/><Relationship Id="rId10" Type="http://schemas.openxmlformats.org/officeDocument/2006/relationships/image" Target="../media/image37.gif"/><Relationship Id="rId4" Type="http://schemas.openxmlformats.org/officeDocument/2006/relationships/image" Target="../media/image31.gif"/><Relationship Id="rId9" Type="http://schemas.openxmlformats.org/officeDocument/2006/relationships/image" Target="../media/image36.gi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1CD672A-E2ED-4996-B2BD-558AE48C984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2808"/>
            <a:ext cx="9144000" cy="6852383"/>
          </a:xfrm>
          <a:prstGeom prst="rect">
            <a:avLst/>
          </a:prstGeom>
        </p:spPr>
      </p:pic>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5">
            <a:extLst>
              <a:ext uri="{FF2B5EF4-FFF2-40B4-BE49-F238E27FC236}">
                <a16:creationId xmlns:a16="http://schemas.microsoft.com/office/drawing/2014/main" xmlns="" id="{700D7AB5-9E05-4EF2-8DA7-5714307ABDB6}"/>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The Foreign Exchange Market</a:t>
            </a:r>
          </a:p>
        </p:txBody>
      </p:sp>
      <p:sp>
        <p:nvSpPr>
          <p:cNvPr id="522243" name="Rectangle 3">
            <a:extLst>
              <a:ext uri="{FF2B5EF4-FFF2-40B4-BE49-F238E27FC236}">
                <a16:creationId xmlns:a16="http://schemas.microsoft.com/office/drawing/2014/main" xmlns="" id="{B4FA066D-280E-446B-AFBE-A2B4D76A577F}"/>
              </a:ext>
            </a:extLst>
          </p:cNvPr>
          <p:cNvSpPr>
            <a:spLocks noGrp="1" noChangeArrowheads="1"/>
          </p:cNvSpPr>
          <p:nvPr>
            <p:ph idx="1"/>
          </p:nvPr>
        </p:nvSpPr>
        <p:spPr/>
        <p:txBody>
          <a:bodyPr/>
          <a:lstStyle/>
          <a:p>
            <a:pPr eaLnBrk="1" hangingPunct="1"/>
            <a:r>
              <a:rPr lang="en-CA" altLang="en-US" dirty="0"/>
              <a:t>Demand in the Foreign Exchange Market</a:t>
            </a:r>
          </a:p>
          <a:p>
            <a:pPr lvl="1" eaLnBrk="1" hangingPunct="1"/>
            <a:r>
              <a:rPr lang="en-CA" altLang="en-US" dirty="0"/>
              <a:t>The quantity of Canadian dollars that traders plan to buy in the foreign exchange market during a given period depends on</a:t>
            </a:r>
          </a:p>
          <a:p>
            <a:pPr lvl="1" eaLnBrk="1" hangingPunct="1">
              <a:buClr>
                <a:schemeClr val="tx1"/>
              </a:buClr>
            </a:pPr>
            <a:r>
              <a:rPr lang="en-CA" altLang="en-US" dirty="0"/>
              <a:t>1. The exchange rate</a:t>
            </a:r>
          </a:p>
          <a:p>
            <a:pPr lvl="1" eaLnBrk="1" hangingPunct="1">
              <a:buClr>
                <a:schemeClr val="tx1"/>
              </a:buClr>
            </a:pPr>
            <a:r>
              <a:rPr lang="en-CA" altLang="en-US" dirty="0"/>
              <a:t>2. World demand for Canadian exports</a:t>
            </a:r>
          </a:p>
          <a:p>
            <a:pPr lvl="1" eaLnBrk="1" hangingPunct="1">
              <a:buClr>
                <a:schemeClr val="tx1"/>
              </a:buClr>
            </a:pPr>
            <a:r>
              <a:rPr lang="en-CA" altLang="en-US" dirty="0"/>
              <a:t>3. Interest rates in the United States and other countries</a:t>
            </a:r>
          </a:p>
          <a:p>
            <a:pPr lvl="1" eaLnBrk="1" hangingPunct="1">
              <a:buClr>
                <a:schemeClr val="tx1"/>
              </a:buClr>
            </a:pPr>
            <a:r>
              <a:rPr lang="en-CA" altLang="en-US" dirty="0"/>
              <a:t>4. The expected future exchange rate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43">
                                            <p:txEl>
                                              <p:pRg st="1" end="1"/>
                                            </p:txEl>
                                          </p:spTgt>
                                        </p:tgtEl>
                                        <p:attrNameLst>
                                          <p:attrName>style.visibility</p:attrName>
                                        </p:attrNameLst>
                                      </p:cBhvr>
                                      <p:to>
                                        <p:strVal val="visible"/>
                                      </p:to>
                                    </p:set>
                                    <p:animEffect transition="in" filter="wipe(left)">
                                      <p:cBhvr>
                                        <p:cTn id="7" dur="1000"/>
                                        <p:tgtEl>
                                          <p:spTgt spid="5222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43">
                                            <p:txEl>
                                              <p:pRg st="2" end="2"/>
                                            </p:txEl>
                                          </p:spTgt>
                                        </p:tgtEl>
                                        <p:attrNameLst>
                                          <p:attrName>style.visibility</p:attrName>
                                        </p:attrNameLst>
                                      </p:cBhvr>
                                      <p:to>
                                        <p:strVal val="visible"/>
                                      </p:to>
                                    </p:set>
                                    <p:animEffect transition="in" filter="wipe(left)">
                                      <p:cBhvr>
                                        <p:cTn id="12" dur="1000"/>
                                        <p:tgtEl>
                                          <p:spTgt spid="5222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243">
                                            <p:txEl>
                                              <p:pRg st="3" end="3"/>
                                            </p:txEl>
                                          </p:spTgt>
                                        </p:tgtEl>
                                        <p:attrNameLst>
                                          <p:attrName>style.visibility</p:attrName>
                                        </p:attrNameLst>
                                      </p:cBhvr>
                                      <p:to>
                                        <p:strVal val="visible"/>
                                      </p:to>
                                    </p:set>
                                    <p:animEffect transition="in" filter="wipe(left)">
                                      <p:cBhvr>
                                        <p:cTn id="17" dur="1000"/>
                                        <p:tgtEl>
                                          <p:spTgt spid="5222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2243">
                                            <p:txEl>
                                              <p:pRg st="4" end="4"/>
                                            </p:txEl>
                                          </p:spTgt>
                                        </p:tgtEl>
                                        <p:attrNameLst>
                                          <p:attrName>style.visibility</p:attrName>
                                        </p:attrNameLst>
                                      </p:cBhvr>
                                      <p:to>
                                        <p:strVal val="visible"/>
                                      </p:to>
                                    </p:set>
                                    <p:animEffect transition="in" filter="wipe(left)">
                                      <p:cBhvr>
                                        <p:cTn id="22" dur="1000"/>
                                        <p:tgtEl>
                                          <p:spTgt spid="5222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2243">
                                            <p:txEl>
                                              <p:pRg st="5" end="5"/>
                                            </p:txEl>
                                          </p:spTgt>
                                        </p:tgtEl>
                                        <p:attrNameLst>
                                          <p:attrName>style.visibility</p:attrName>
                                        </p:attrNameLst>
                                      </p:cBhvr>
                                      <p:to>
                                        <p:strVal val="visible"/>
                                      </p:to>
                                    </p:set>
                                    <p:animEffect transition="in" filter="wipe(left)">
                                      <p:cBhvr>
                                        <p:cTn id="27" dur="1000"/>
                                        <p:tgtEl>
                                          <p:spTgt spid="522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3"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5">
            <a:extLst>
              <a:ext uri="{FF2B5EF4-FFF2-40B4-BE49-F238E27FC236}">
                <a16:creationId xmlns:a16="http://schemas.microsoft.com/office/drawing/2014/main" xmlns="" id="{D0BA3FF2-D296-44FC-8747-558185627C00}"/>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The Foreign Exchange Market</a:t>
            </a:r>
          </a:p>
        </p:txBody>
      </p:sp>
      <p:sp>
        <p:nvSpPr>
          <p:cNvPr id="225283" name="Rectangle 3">
            <a:extLst>
              <a:ext uri="{FF2B5EF4-FFF2-40B4-BE49-F238E27FC236}">
                <a16:creationId xmlns:a16="http://schemas.microsoft.com/office/drawing/2014/main" xmlns="" id="{2B628144-6258-49A0-85C9-DE085C5A4E13}"/>
              </a:ext>
            </a:extLst>
          </p:cNvPr>
          <p:cNvSpPr>
            <a:spLocks noGrp="1" noChangeArrowheads="1"/>
          </p:cNvSpPr>
          <p:nvPr>
            <p:ph idx="1"/>
          </p:nvPr>
        </p:nvSpPr>
        <p:spPr/>
        <p:txBody>
          <a:bodyPr/>
          <a:lstStyle/>
          <a:p>
            <a:pPr eaLnBrk="1" hangingPunct="1"/>
            <a:r>
              <a:rPr lang="en-CA" altLang="en-US" dirty="0">
                <a:solidFill>
                  <a:srgbClr val="7030A0"/>
                </a:solidFill>
              </a:rPr>
              <a:t>The Law of Demand for Foreign Exchange</a:t>
            </a:r>
          </a:p>
          <a:p>
            <a:pPr lvl="1" eaLnBrk="1" hangingPunct="1"/>
            <a:r>
              <a:rPr lang="en-CA" altLang="en-US" dirty="0"/>
              <a:t>The demand for dollars is a </a:t>
            </a:r>
            <a:r>
              <a:rPr lang="en-CA" altLang="en-US" i="1" dirty="0"/>
              <a:t>derived demand</a:t>
            </a:r>
            <a:r>
              <a:rPr lang="en-CA" altLang="en-US" dirty="0"/>
              <a:t>.</a:t>
            </a:r>
          </a:p>
          <a:p>
            <a:pPr lvl="1" eaLnBrk="1" hangingPunct="1"/>
            <a:r>
              <a:rPr lang="en-CA" altLang="en-US" dirty="0"/>
              <a:t>People buy Canadian dollars so that they can buy Canadian-produced goods and services or Canadian assets.</a:t>
            </a:r>
          </a:p>
          <a:p>
            <a:pPr lvl="1" eaLnBrk="1" hangingPunct="1"/>
            <a:r>
              <a:rPr lang="en-CA" altLang="en-US" dirty="0"/>
              <a:t>Other things remaining the same, the higher the exchange rate, the smaller is the quantity of Canadian dollars demanded in the foreign exchange market.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3">
                                            <p:txEl>
                                              <p:pRg st="1" end="1"/>
                                            </p:txEl>
                                          </p:spTgt>
                                        </p:tgtEl>
                                        <p:attrNameLst>
                                          <p:attrName>style.visibility</p:attrName>
                                        </p:attrNameLst>
                                      </p:cBhvr>
                                      <p:to>
                                        <p:strVal val="visible"/>
                                      </p:to>
                                    </p:set>
                                    <p:animEffect transition="in" filter="wipe(left)">
                                      <p:cBhvr>
                                        <p:cTn id="7" dur="1000"/>
                                        <p:tgtEl>
                                          <p:spTgt spid="2252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283">
                                            <p:txEl>
                                              <p:pRg st="2" end="2"/>
                                            </p:txEl>
                                          </p:spTgt>
                                        </p:tgtEl>
                                        <p:attrNameLst>
                                          <p:attrName>style.visibility</p:attrName>
                                        </p:attrNameLst>
                                      </p:cBhvr>
                                      <p:to>
                                        <p:strVal val="visible"/>
                                      </p:to>
                                    </p:set>
                                    <p:animEffect transition="in" filter="wipe(left)">
                                      <p:cBhvr>
                                        <p:cTn id="12" dur="1000"/>
                                        <p:tgtEl>
                                          <p:spTgt spid="2252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283">
                                            <p:txEl>
                                              <p:pRg st="3" end="3"/>
                                            </p:txEl>
                                          </p:spTgt>
                                        </p:tgtEl>
                                        <p:attrNameLst>
                                          <p:attrName>style.visibility</p:attrName>
                                        </p:attrNameLst>
                                      </p:cBhvr>
                                      <p:to>
                                        <p:strVal val="visible"/>
                                      </p:to>
                                    </p:set>
                                    <p:animEffect transition="in" filter="wipe(left)">
                                      <p:cBhvr>
                                        <p:cTn id="17" dur="1000"/>
                                        <p:tgtEl>
                                          <p:spTgt spid="2252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5">
            <a:extLst>
              <a:ext uri="{FF2B5EF4-FFF2-40B4-BE49-F238E27FC236}">
                <a16:creationId xmlns:a16="http://schemas.microsoft.com/office/drawing/2014/main" xmlns="" id="{18152362-BF7B-4ED3-B41D-8CA70EB79FC8}"/>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The Foreign Exchange Market</a:t>
            </a:r>
          </a:p>
        </p:txBody>
      </p:sp>
      <p:sp>
        <p:nvSpPr>
          <p:cNvPr id="226307" name="Rectangle 3">
            <a:extLst>
              <a:ext uri="{FF2B5EF4-FFF2-40B4-BE49-F238E27FC236}">
                <a16:creationId xmlns:a16="http://schemas.microsoft.com/office/drawing/2014/main" xmlns="" id="{B6C35497-0AAF-4730-952F-38B74CB8A497}"/>
              </a:ext>
            </a:extLst>
          </p:cNvPr>
          <p:cNvSpPr>
            <a:spLocks noGrp="1" noChangeArrowheads="1"/>
          </p:cNvSpPr>
          <p:nvPr>
            <p:ph idx="1"/>
          </p:nvPr>
        </p:nvSpPr>
        <p:spPr/>
        <p:txBody>
          <a:bodyPr/>
          <a:lstStyle/>
          <a:p>
            <a:pPr lvl="1" eaLnBrk="1" hangingPunct="1"/>
            <a:r>
              <a:rPr lang="en-CA" altLang="en-US" dirty="0"/>
              <a:t>The exchange rate influences the quantity of Canadian dollars demanded for two reasons:</a:t>
            </a:r>
          </a:p>
          <a:p>
            <a:pPr lvl="1" eaLnBrk="1" hangingPunct="1">
              <a:buClr>
                <a:srgbClr val="7030A0"/>
              </a:buClr>
              <a:buSzPct val="120000"/>
              <a:buFont typeface="Wingdings" panose="05000000000000000000" pitchFamily="2" charset="2"/>
              <a:buChar char="§"/>
            </a:pPr>
            <a:r>
              <a:rPr lang="en-CA" altLang="en-US" dirty="0"/>
              <a:t> Exports effect</a:t>
            </a:r>
          </a:p>
          <a:p>
            <a:pPr lvl="1" eaLnBrk="1" hangingPunct="1">
              <a:buClr>
                <a:srgbClr val="7030A0"/>
              </a:buClr>
              <a:buSzPct val="120000"/>
              <a:buFont typeface="Wingdings" panose="05000000000000000000" pitchFamily="2" charset="2"/>
              <a:buChar char="§"/>
            </a:pPr>
            <a:r>
              <a:rPr lang="en-CA" altLang="en-US" dirty="0"/>
              <a:t> Expected profit effect</a:t>
            </a:r>
          </a:p>
          <a:p>
            <a:pPr lvl="1" eaLnBrk="1" hangingPunct="1"/>
            <a:r>
              <a:rPr lang="en-CA" altLang="en-US" b="1" dirty="0">
                <a:solidFill>
                  <a:srgbClr val="7030A0"/>
                </a:solidFill>
              </a:rPr>
              <a:t>Exports Effect</a:t>
            </a:r>
            <a:endParaRPr lang="en-CA" altLang="en-US" dirty="0">
              <a:solidFill>
                <a:srgbClr val="7030A0"/>
              </a:solidFill>
            </a:endParaRPr>
          </a:p>
          <a:p>
            <a:pPr lvl="1" eaLnBrk="1" hangingPunct="1"/>
            <a:r>
              <a:rPr lang="en-CA" altLang="en-US" dirty="0"/>
              <a:t>The larger the value of Canadian exports, the greater is the quantity of Canadian dollars demanded on the foreign exchange market.</a:t>
            </a:r>
          </a:p>
          <a:p>
            <a:pPr lvl="1" eaLnBrk="1" hangingPunct="1"/>
            <a:r>
              <a:rPr lang="en-CA" altLang="en-US" dirty="0"/>
              <a:t>The lower the exchange rate, the greater is the value of Canadian exports, so the greater is the quantity of Canadian dollars demanded.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7">
                                            <p:txEl>
                                              <p:pRg st="1" end="1"/>
                                            </p:txEl>
                                          </p:spTgt>
                                        </p:tgtEl>
                                        <p:attrNameLst>
                                          <p:attrName>style.visibility</p:attrName>
                                        </p:attrNameLst>
                                      </p:cBhvr>
                                      <p:to>
                                        <p:strVal val="visible"/>
                                      </p:to>
                                    </p:set>
                                    <p:animEffect transition="in" filter="wipe(left)">
                                      <p:cBhvr>
                                        <p:cTn id="7" dur="1000"/>
                                        <p:tgtEl>
                                          <p:spTgt spid="2263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07">
                                            <p:txEl>
                                              <p:pRg st="2" end="2"/>
                                            </p:txEl>
                                          </p:spTgt>
                                        </p:tgtEl>
                                        <p:attrNameLst>
                                          <p:attrName>style.visibility</p:attrName>
                                        </p:attrNameLst>
                                      </p:cBhvr>
                                      <p:to>
                                        <p:strVal val="visible"/>
                                      </p:to>
                                    </p:set>
                                    <p:animEffect transition="in" filter="wipe(left)">
                                      <p:cBhvr>
                                        <p:cTn id="12" dur="1000"/>
                                        <p:tgtEl>
                                          <p:spTgt spid="2263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6307">
                                            <p:txEl>
                                              <p:pRg st="3" end="3"/>
                                            </p:txEl>
                                          </p:spTgt>
                                        </p:tgtEl>
                                        <p:attrNameLst>
                                          <p:attrName>style.visibility</p:attrName>
                                        </p:attrNameLst>
                                      </p:cBhvr>
                                      <p:to>
                                        <p:strVal val="visible"/>
                                      </p:to>
                                    </p:set>
                                    <p:animEffect transition="in" filter="wipe(left)">
                                      <p:cBhvr>
                                        <p:cTn id="17" dur="1000"/>
                                        <p:tgtEl>
                                          <p:spTgt spid="2263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6307">
                                            <p:txEl>
                                              <p:pRg st="4" end="4"/>
                                            </p:txEl>
                                          </p:spTgt>
                                        </p:tgtEl>
                                        <p:attrNameLst>
                                          <p:attrName>style.visibility</p:attrName>
                                        </p:attrNameLst>
                                      </p:cBhvr>
                                      <p:to>
                                        <p:strVal val="visible"/>
                                      </p:to>
                                    </p:set>
                                    <p:animEffect transition="in" filter="wipe(left)">
                                      <p:cBhvr>
                                        <p:cTn id="22" dur="1000"/>
                                        <p:tgtEl>
                                          <p:spTgt spid="22630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6307">
                                            <p:txEl>
                                              <p:pRg st="5" end="5"/>
                                            </p:txEl>
                                          </p:spTgt>
                                        </p:tgtEl>
                                        <p:attrNameLst>
                                          <p:attrName>style.visibility</p:attrName>
                                        </p:attrNameLst>
                                      </p:cBhvr>
                                      <p:to>
                                        <p:strVal val="visible"/>
                                      </p:to>
                                    </p:set>
                                    <p:animEffect transition="in" filter="wipe(left)">
                                      <p:cBhvr>
                                        <p:cTn id="27" dur="1000"/>
                                        <p:tgtEl>
                                          <p:spTgt spid="226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5">
            <a:extLst>
              <a:ext uri="{FF2B5EF4-FFF2-40B4-BE49-F238E27FC236}">
                <a16:creationId xmlns:a16="http://schemas.microsoft.com/office/drawing/2014/main" xmlns="" id="{E162AE9E-0E0E-479C-9D92-96B10CCBD79E}"/>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The Foreign Exchange Market</a:t>
            </a:r>
          </a:p>
        </p:txBody>
      </p:sp>
      <p:sp>
        <p:nvSpPr>
          <p:cNvPr id="227331" name="Rectangle 3">
            <a:extLst>
              <a:ext uri="{FF2B5EF4-FFF2-40B4-BE49-F238E27FC236}">
                <a16:creationId xmlns:a16="http://schemas.microsoft.com/office/drawing/2014/main" xmlns="" id="{D0FEFB02-A579-4A0D-85D3-72A7F352BCFE}"/>
              </a:ext>
            </a:extLst>
          </p:cNvPr>
          <p:cNvSpPr>
            <a:spLocks noGrp="1" noChangeArrowheads="1"/>
          </p:cNvSpPr>
          <p:nvPr>
            <p:ph idx="1"/>
          </p:nvPr>
        </p:nvSpPr>
        <p:spPr/>
        <p:txBody>
          <a:bodyPr/>
          <a:lstStyle/>
          <a:p>
            <a:pPr lvl="1" eaLnBrk="1" hangingPunct="1"/>
            <a:r>
              <a:rPr lang="en-CA" altLang="en-US" b="1" dirty="0">
                <a:solidFill>
                  <a:srgbClr val="7030A0"/>
                </a:solidFill>
              </a:rPr>
              <a:t>Expected Profit Effect</a:t>
            </a:r>
            <a:endParaRPr lang="en-CA" altLang="en-US" dirty="0">
              <a:solidFill>
                <a:srgbClr val="7030A0"/>
              </a:solidFill>
            </a:endParaRPr>
          </a:p>
          <a:p>
            <a:pPr lvl="1" eaLnBrk="1" hangingPunct="1"/>
            <a:r>
              <a:rPr lang="en-CA" altLang="en-US" dirty="0"/>
              <a:t>The larger the expected profit from holding Canadian dollars, the greater is the quantity of Canadian dollars demanded today.</a:t>
            </a:r>
          </a:p>
          <a:p>
            <a:pPr lvl="1" eaLnBrk="1" hangingPunct="1"/>
            <a:r>
              <a:rPr lang="en-CA" altLang="en-US" dirty="0"/>
              <a:t>But expected profit depends on the exchange rate.</a:t>
            </a:r>
          </a:p>
          <a:p>
            <a:pPr lvl="1" eaLnBrk="1" hangingPunct="1"/>
            <a:r>
              <a:rPr lang="en-CA" altLang="en-US" dirty="0"/>
              <a:t>The lower today’s exchange rate, other things remaining the same, the larger is the expected profit from buying Canadian dollars and the greater is the quantity of Canadian dollars demanded today.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331">
                                            <p:txEl>
                                              <p:pRg st="1" end="1"/>
                                            </p:txEl>
                                          </p:spTgt>
                                        </p:tgtEl>
                                        <p:attrNameLst>
                                          <p:attrName>style.visibility</p:attrName>
                                        </p:attrNameLst>
                                      </p:cBhvr>
                                      <p:to>
                                        <p:strVal val="visible"/>
                                      </p:to>
                                    </p:set>
                                    <p:animEffect transition="in" filter="wipe(left)">
                                      <p:cBhvr>
                                        <p:cTn id="7" dur="1000"/>
                                        <p:tgtEl>
                                          <p:spTgt spid="2273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7331">
                                            <p:txEl>
                                              <p:pRg st="2" end="2"/>
                                            </p:txEl>
                                          </p:spTgt>
                                        </p:tgtEl>
                                        <p:attrNameLst>
                                          <p:attrName>style.visibility</p:attrName>
                                        </p:attrNameLst>
                                      </p:cBhvr>
                                      <p:to>
                                        <p:strVal val="visible"/>
                                      </p:to>
                                    </p:set>
                                    <p:animEffect transition="in" filter="wipe(left)">
                                      <p:cBhvr>
                                        <p:cTn id="12" dur="1000"/>
                                        <p:tgtEl>
                                          <p:spTgt spid="2273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7331">
                                            <p:txEl>
                                              <p:pRg st="3" end="3"/>
                                            </p:txEl>
                                          </p:spTgt>
                                        </p:tgtEl>
                                        <p:attrNameLst>
                                          <p:attrName>style.visibility</p:attrName>
                                        </p:attrNameLst>
                                      </p:cBhvr>
                                      <p:to>
                                        <p:strVal val="visible"/>
                                      </p:to>
                                    </p:set>
                                    <p:animEffect transition="in" filter="wipe(left)">
                                      <p:cBhvr>
                                        <p:cTn id="17" dur="1000"/>
                                        <p:tgtEl>
                                          <p:spTgt spid="227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bldLvl="3"/>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17">
            <a:extLst>
              <a:ext uri="{FF2B5EF4-FFF2-40B4-BE49-F238E27FC236}">
                <a16:creationId xmlns:a16="http://schemas.microsoft.com/office/drawing/2014/main" xmlns="" id="{30B635CE-D742-4954-AB1F-1079F265CEE1}"/>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The Foreign Exchange Market</a:t>
            </a:r>
          </a:p>
        </p:txBody>
      </p:sp>
      <p:sp>
        <p:nvSpPr>
          <p:cNvPr id="228355" name="Rectangle 3">
            <a:extLst>
              <a:ext uri="{FF2B5EF4-FFF2-40B4-BE49-F238E27FC236}">
                <a16:creationId xmlns:a16="http://schemas.microsoft.com/office/drawing/2014/main" xmlns="" id="{E5029692-3B3C-4665-B3F1-C3ABE832BE01}"/>
              </a:ext>
            </a:extLst>
          </p:cNvPr>
          <p:cNvSpPr>
            <a:spLocks noGrp="1" noChangeArrowheads="1"/>
          </p:cNvSpPr>
          <p:nvPr>
            <p:ph idx="1"/>
          </p:nvPr>
        </p:nvSpPr>
        <p:spPr>
          <a:xfrm>
            <a:off x="360363" y="1584325"/>
            <a:ext cx="4114800" cy="4525963"/>
          </a:xfrm>
        </p:spPr>
        <p:txBody>
          <a:bodyPr/>
          <a:lstStyle/>
          <a:p>
            <a:pPr lvl="1" eaLnBrk="1" hangingPunct="1"/>
            <a:r>
              <a:rPr lang="en-CA" altLang="en-US" b="1" dirty="0">
                <a:solidFill>
                  <a:srgbClr val="0070C0"/>
                </a:solidFill>
              </a:rPr>
              <a:t>The Demand Curve for Canadian Dollars</a:t>
            </a:r>
          </a:p>
          <a:p>
            <a:pPr lvl="1" eaLnBrk="1" hangingPunct="1"/>
            <a:r>
              <a:rPr lang="en-CA" altLang="en-US" dirty="0"/>
              <a:t>Figure 9.1 illustrates the demand curve for Canadian dollars on the foreign exchange market.</a:t>
            </a:r>
          </a:p>
        </p:txBody>
      </p:sp>
      <p:pic>
        <p:nvPicPr>
          <p:cNvPr id="32772" name="Picture 18" descr="fig2605a">
            <a:extLst>
              <a:ext uri="{FF2B5EF4-FFF2-40B4-BE49-F238E27FC236}">
                <a16:creationId xmlns:a16="http://schemas.microsoft.com/office/drawing/2014/main" xmlns="" id="{26737991-DDCE-43A6-82C8-B083601195B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00563" y="1728788"/>
            <a:ext cx="4162425" cy="380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9" descr="fig2605b">
            <a:extLst>
              <a:ext uri="{FF2B5EF4-FFF2-40B4-BE49-F238E27FC236}">
                <a16:creationId xmlns:a16="http://schemas.microsoft.com/office/drawing/2014/main" xmlns="" id="{78A545CE-DB4E-468B-9560-C6F8ABE40287}"/>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00563" y="1728788"/>
            <a:ext cx="4162425" cy="380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20" descr="fig2605c">
            <a:extLst>
              <a:ext uri="{FF2B5EF4-FFF2-40B4-BE49-F238E27FC236}">
                <a16:creationId xmlns:a16="http://schemas.microsoft.com/office/drawing/2014/main" xmlns="" id="{B85C6B66-8BE3-448B-9904-13B7BA08284B}"/>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500563" y="1728788"/>
            <a:ext cx="4162425" cy="380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7">
            <a:hlinkClick r:id="rId6" action="ppaction://hlinksldjump"/>
            <a:extLst>
              <a:ext uri="{FF2B5EF4-FFF2-40B4-BE49-F238E27FC236}">
                <a16:creationId xmlns:a16="http://schemas.microsoft.com/office/drawing/2014/main" xmlns="" id="{4901A09B-11CE-4587-9200-25D8E864E4FE}"/>
              </a:ext>
            </a:extLst>
          </p:cNvPr>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8355">
                                            <p:txEl>
                                              <p:pRg st="1" end="1"/>
                                            </p:txEl>
                                          </p:spTgt>
                                        </p:tgtEl>
                                        <p:attrNameLst>
                                          <p:attrName>style.visibility</p:attrName>
                                        </p:attrNameLst>
                                      </p:cBhvr>
                                      <p:to>
                                        <p:strVal val="visible"/>
                                      </p:to>
                                    </p:set>
                                    <p:animEffect transition="in" filter="wipe(left)">
                                      <p:cBhvr>
                                        <p:cTn id="7" dur="1000"/>
                                        <p:tgtEl>
                                          <p:spTgt spid="2283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1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4818" name="Picture 12" descr="fig2605a">
            <a:extLst>
              <a:ext uri="{FF2B5EF4-FFF2-40B4-BE49-F238E27FC236}">
                <a16:creationId xmlns:a16="http://schemas.microsoft.com/office/drawing/2014/main" xmlns="" id="{F691292D-0511-4BDB-975E-8A273643B803}"/>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05000" y="914400"/>
            <a:ext cx="5202238" cy="475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60813" name="Picture 13" descr="fig2605b">
            <a:extLst>
              <a:ext uri="{FF2B5EF4-FFF2-40B4-BE49-F238E27FC236}">
                <a16:creationId xmlns:a16="http://schemas.microsoft.com/office/drawing/2014/main" xmlns="" id="{73C5627C-5C84-4B3C-85A0-2A16CE559E78}"/>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05000" y="914400"/>
            <a:ext cx="5202238" cy="475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60814" name="Picture 14" descr="fig2605c">
            <a:extLst>
              <a:ext uri="{FF2B5EF4-FFF2-40B4-BE49-F238E27FC236}">
                <a16:creationId xmlns:a16="http://schemas.microsoft.com/office/drawing/2014/main" xmlns="" id="{7694CAEB-E9E8-41C4-9EDB-81BBCDA6B959}"/>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905000" y="914400"/>
            <a:ext cx="5202238" cy="475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60813"/>
                                        </p:tgtEl>
                                        <p:attrNameLst>
                                          <p:attrName>style.visibility</p:attrName>
                                        </p:attrNameLst>
                                      </p:cBhvr>
                                      <p:to>
                                        <p:strVal val="visible"/>
                                      </p:to>
                                    </p:set>
                                    <p:animEffect transition="in" filter="wipe(down)">
                                      <p:cBhvr>
                                        <p:cTn id="7" dur="1000"/>
                                        <p:tgtEl>
                                          <p:spTgt spid="4608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60814"/>
                                        </p:tgtEl>
                                        <p:attrNameLst>
                                          <p:attrName>style.visibility</p:attrName>
                                        </p:attrNameLst>
                                      </p:cBhvr>
                                      <p:to>
                                        <p:strVal val="visible"/>
                                      </p:to>
                                    </p:set>
                                    <p:animEffect transition="in" filter="wipe(up)">
                                      <p:cBhvr>
                                        <p:cTn id="12" dur="1000"/>
                                        <p:tgtEl>
                                          <p:spTgt spid="460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5">
            <a:extLst>
              <a:ext uri="{FF2B5EF4-FFF2-40B4-BE49-F238E27FC236}">
                <a16:creationId xmlns:a16="http://schemas.microsoft.com/office/drawing/2014/main" xmlns="" id="{84994A00-0FA9-4ED1-A892-2AC2D4A9C42A}"/>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The Foreign Exchange Market</a:t>
            </a:r>
          </a:p>
        </p:txBody>
      </p:sp>
      <p:sp>
        <p:nvSpPr>
          <p:cNvPr id="232451" name="Rectangle 3">
            <a:extLst>
              <a:ext uri="{FF2B5EF4-FFF2-40B4-BE49-F238E27FC236}">
                <a16:creationId xmlns:a16="http://schemas.microsoft.com/office/drawing/2014/main" xmlns="" id="{593481B9-FB43-4986-81AB-41965EAD73FC}"/>
              </a:ext>
            </a:extLst>
          </p:cNvPr>
          <p:cNvSpPr>
            <a:spLocks noGrp="1" noChangeArrowheads="1"/>
          </p:cNvSpPr>
          <p:nvPr>
            <p:ph idx="1"/>
          </p:nvPr>
        </p:nvSpPr>
        <p:spPr/>
        <p:txBody>
          <a:bodyPr/>
          <a:lstStyle/>
          <a:p>
            <a:pPr eaLnBrk="1" hangingPunct="1"/>
            <a:r>
              <a:rPr lang="en-CA" altLang="en-US" dirty="0"/>
              <a:t>Supply in the Foreign Exchange Market</a:t>
            </a:r>
          </a:p>
          <a:p>
            <a:pPr lvl="1" eaLnBrk="1" hangingPunct="1"/>
            <a:r>
              <a:rPr lang="en-CA" altLang="en-US" dirty="0"/>
              <a:t>The quantity of Canadian dollars supplied in the foreign exchange market is the amount that traders plan to sell during a given time period at a given exchange rate.</a:t>
            </a:r>
          </a:p>
          <a:p>
            <a:pPr lvl="1" eaLnBrk="1" hangingPunct="1"/>
            <a:r>
              <a:rPr lang="en-CA" altLang="en-US" dirty="0"/>
              <a:t>This quantity depends on many factors but the main ones are</a:t>
            </a:r>
          </a:p>
          <a:p>
            <a:pPr lvl="1" eaLnBrk="1" hangingPunct="1">
              <a:buClr>
                <a:schemeClr val="tx1"/>
              </a:buClr>
            </a:pPr>
            <a:r>
              <a:rPr lang="en-CA" altLang="en-US" dirty="0"/>
              <a:t>1. The exchange rate</a:t>
            </a:r>
          </a:p>
          <a:p>
            <a:pPr lvl="1" eaLnBrk="1" hangingPunct="1">
              <a:buClr>
                <a:schemeClr val="tx1"/>
              </a:buClr>
            </a:pPr>
            <a:r>
              <a:rPr lang="en-CA" altLang="en-US" dirty="0"/>
              <a:t>2. Canadian demand for imports</a:t>
            </a:r>
          </a:p>
          <a:p>
            <a:pPr lvl="1" eaLnBrk="1" hangingPunct="1">
              <a:buClr>
                <a:schemeClr val="tx1"/>
              </a:buClr>
            </a:pPr>
            <a:r>
              <a:rPr lang="en-CA" altLang="en-US" dirty="0"/>
              <a:t>3. Interest rates in Canada and other countries</a:t>
            </a:r>
          </a:p>
          <a:p>
            <a:pPr lvl="1" eaLnBrk="1" hangingPunct="1">
              <a:buClr>
                <a:schemeClr val="tx1"/>
              </a:buClr>
            </a:pPr>
            <a:r>
              <a:rPr lang="en-CA" altLang="en-US" dirty="0"/>
              <a:t>4. The expected future exchange rate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2451">
                                            <p:txEl>
                                              <p:pRg st="1" end="1"/>
                                            </p:txEl>
                                          </p:spTgt>
                                        </p:tgtEl>
                                        <p:attrNameLst>
                                          <p:attrName>style.visibility</p:attrName>
                                        </p:attrNameLst>
                                      </p:cBhvr>
                                      <p:to>
                                        <p:strVal val="visible"/>
                                      </p:to>
                                    </p:set>
                                    <p:animEffect transition="in" filter="wipe(left)">
                                      <p:cBhvr>
                                        <p:cTn id="7" dur="1000"/>
                                        <p:tgtEl>
                                          <p:spTgt spid="2324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2451">
                                            <p:txEl>
                                              <p:pRg st="2" end="2"/>
                                            </p:txEl>
                                          </p:spTgt>
                                        </p:tgtEl>
                                        <p:attrNameLst>
                                          <p:attrName>style.visibility</p:attrName>
                                        </p:attrNameLst>
                                      </p:cBhvr>
                                      <p:to>
                                        <p:strVal val="visible"/>
                                      </p:to>
                                    </p:set>
                                    <p:animEffect transition="in" filter="wipe(left)">
                                      <p:cBhvr>
                                        <p:cTn id="12" dur="1000"/>
                                        <p:tgtEl>
                                          <p:spTgt spid="2324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2451">
                                            <p:txEl>
                                              <p:pRg st="3" end="3"/>
                                            </p:txEl>
                                          </p:spTgt>
                                        </p:tgtEl>
                                        <p:attrNameLst>
                                          <p:attrName>style.visibility</p:attrName>
                                        </p:attrNameLst>
                                      </p:cBhvr>
                                      <p:to>
                                        <p:strVal val="visible"/>
                                      </p:to>
                                    </p:set>
                                    <p:animEffect transition="in" filter="wipe(left)">
                                      <p:cBhvr>
                                        <p:cTn id="17" dur="1000"/>
                                        <p:tgtEl>
                                          <p:spTgt spid="2324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2451">
                                            <p:txEl>
                                              <p:pRg st="4" end="4"/>
                                            </p:txEl>
                                          </p:spTgt>
                                        </p:tgtEl>
                                        <p:attrNameLst>
                                          <p:attrName>style.visibility</p:attrName>
                                        </p:attrNameLst>
                                      </p:cBhvr>
                                      <p:to>
                                        <p:strVal val="visible"/>
                                      </p:to>
                                    </p:set>
                                    <p:animEffect transition="in" filter="wipe(left)">
                                      <p:cBhvr>
                                        <p:cTn id="22" dur="1000"/>
                                        <p:tgtEl>
                                          <p:spTgt spid="23245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2451">
                                            <p:txEl>
                                              <p:pRg st="5" end="5"/>
                                            </p:txEl>
                                          </p:spTgt>
                                        </p:tgtEl>
                                        <p:attrNameLst>
                                          <p:attrName>style.visibility</p:attrName>
                                        </p:attrNameLst>
                                      </p:cBhvr>
                                      <p:to>
                                        <p:strVal val="visible"/>
                                      </p:to>
                                    </p:set>
                                    <p:animEffect transition="in" filter="wipe(left)">
                                      <p:cBhvr>
                                        <p:cTn id="27" dur="1000"/>
                                        <p:tgtEl>
                                          <p:spTgt spid="23245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2451">
                                            <p:txEl>
                                              <p:pRg st="6" end="6"/>
                                            </p:txEl>
                                          </p:spTgt>
                                        </p:tgtEl>
                                        <p:attrNameLst>
                                          <p:attrName>style.visibility</p:attrName>
                                        </p:attrNameLst>
                                      </p:cBhvr>
                                      <p:to>
                                        <p:strVal val="visible"/>
                                      </p:to>
                                    </p:set>
                                    <p:animEffect transition="in" filter="wipe(left)">
                                      <p:cBhvr>
                                        <p:cTn id="32" dur="1000"/>
                                        <p:tgtEl>
                                          <p:spTgt spid="2324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build="p" bldLvl="3"/>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5">
            <a:extLst>
              <a:ext uri="{FF2B5EF4-FFF2-40B4-BE49-F238E27FC236}">
                <a16:creationId xmlns:a16="http://schemas.microsoft.com/office/drawing/2014/main" xmlns="" id="{9BD13273-63ED-49D1-817F-962A8554691B}"/>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The Foreign Exchange Market</a:t>
            </a:r>
          </a:p>
        </p:txBody>
      </p:sp>
      <p:sp>
        <p:nvSpPr>
          <p:cNvPr id="644099" name="Rectangle 3">
            <a:extLst>
              <a:ext uri="{FF2B5EF4-FFF2-40B4-BE49-F238E27FC236}">
                <a16:creationId xmlns:a16="http://schemas.microsoft.com/office/drawing/2014/main" xmlns="" id="{8D2CA631-2E58-4F91-9193-B31480B30B4D}"/>
              </a:ext>
            </a:extLst>
          </p:cNvPr>
          <p:cNvSpPr>
            <a:spLocks noGrp="1" noChangeArrowheads="1"/>
          </p:cNvSpPr>
          <p:nvPr>
            <p:ph idx="1"/>
          </p:nvPr>
        </p:nvSpPr>
        <p:spPr/>
        <p:txBody>
          <a:bodyPr/>
          <a:lstStyle/>
          <a:p>
            <a:pPr eaLnBrk="1" hangingPunct="1"/>
            <a:r>
              <a:rPr lang="en-CA" altLang="en-US" dirty="0">
                <a:solidFill>
                  <a:srgbClr val="7030A0"/>
                </a:solidFill>
              </a:rPr>
              <a:t>The Law of Supply of Foreign Exchange</a:t>
            </a:r>
          </a:p>
          <a:p>
            <a:pPr lvl="1" eaLnBrk="1" hangingPunct="1"/>
            <a:r>
              <a:rPr lang="en-CA" altLang="en-US" dirty="0"/>
              <a:t>Other things remaining the same, the higher the exchange rate, the greater is the quantity of Canadian dollars supplied in the foreign exchange market.</a:t>
            </a:r>
          </a:p>
          <a:p>
            <a:pPr lvl="1" eaLnBrk="1" hangingPunct="1"/>
            <a:r>
              <a:rPr lang="en-CA" altLang="en-US" dirty="0"/>
              <a:t>The exchange rate influences the quantity of Canadian dollars supplied for two reasons:</a:t>
            </a:r>
          </a:p>
          <a:p>
            <a:pPr lvl="1" eaLnBrk="1" hangingPunct="1">
              <a:buClr>
                <a:srgbClr val="7030A0"/>
              </a:buClr>
              <a:buSzPct val="120000"/>
              <a:buFont typeface="Wingdings" panose="05000000000000000000" pitchFamily="2" charset="2"/>
              <a:buChar char="§"/>
            </a:pPr>
            <a:r>
              <a:rPr lang="en-CA" altLang="en-US" dirty="0"/>
              <a:t> Imports effect</a:t>
            </a:r>
          </a:p>
          <a:p>
            <a:pPr lvl="1" eaLnBrk="1" hangingPunct="1">
              <a:buClr>
                <a:srgbClr val="7030A0"/>
              </a:buClr>
              <a:buSzPct val="120000"/>
              <a:buFont typeface="Wingdings" panose="05000000000000000000" pitchFamily="2" charset="2"/>
              <a:buChar char="§"/>
            </a:pPr>
            <a:r>
              <a:rPr lang="en-CA" altLang="en-US" dirty="0"/>
              <a:t> Expected profit effect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4099">
                                            <p:txEl>
                                              <p:pRg st="1" end="1"/>
                                            </p:txEl>
                                          </p:spTgt>
                                        </p:tgtEl>
                                        <p:attrNameLst>
                                          <p:attrName>style.visibility</p:attrName>
                                        </p:attrNameLst>
                                      </p:cBhvr>
                                      <p:to>
                                        <p:strVal val="visible"/>
                                      </p:to>
                                    </p:set>
                                    <p:animEffect transition="in" filter="wipe(left)">
                                      <p:cBhvr>
                                        <p:cTn id="7" dur="1000"/>
                                        <p:tgtEl>
                                          <p:spTgt spid="6440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4099">
                                            <p:txEl>
                                              <p:pRg st="2" end="2"/>
                                            </p:txEl>
                                          </p:spTgt>
                                        </p:tgtEl>
                                        <p:attrNameLst>
                                          <p:attrName>style.visibility</p:attrName>
                                        </p:attrNameLst>
                                      </p:cBhvr>
                                      <p:to>
                                        <p:strVal val="visible"/>
                                      </p:to>
                                    </p:set>
                                    <p:animEffect transition="in" filter="wipe(left)">
                                      <p:cBhvr>
                                        <p:cTn id="12" dur="1000"/>
                                        <p:tgtEl>
                                          <p:spTgt spid="6440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4099">
                                            <p:txEl>
                                              <p:pRg st="3" end="3"/>
                                            </p:txEl>
                                          </p:spTgt>
                                        </p:tgtEl>
                                        <p:attrNameLst>
                                          <p:attrName>style.visibility</p:attrName>
                                        </p:attrNameLst>
                                      </p:cBhvr>
                                      <p:to>
                                        <p:strVal val="visible"/>
                                      </p:to>
                                    </p:set>
                                    <p:animEffect transition="in" filter="wipe(left)">
                                      <p:cBhvr>
                                        <p:cTn id="17" dur="1000"/>
                                        <p:tgtEl>
                                          <p:spTgt spid="6440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4099">
                                            <p:txEl>
                                              <p:pRg st="4" end="4"/>
                                            </p:txEl>
                                          </p:spTgt>
                                        </p:tgtEl>
                                        <p:attrNameLst>
                                          <p:attrName>style.visibility</p:attrName>
                                        </p:attrNameLst>
                                      </p:cBhvr>
                                      <p:to>
                                        <p:strVal val="visible"/>
                                      </p:to>
                                    </p:set>
                                    <p:animEffect transition="in" filter="wipe(left)">
                                      <p:cBhvr>
                                        <p:cTn id="22" dur="1000"/>
                                        <p:tgtEl>
                                          <p:spTgt spid="64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9" grpId="0" build="p" bldLvl="3"/>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6">
            <a:extLst>
              <a:ext uri="{FF2B5EF4-FFF2-40B4-BE49-F238E27FC236}">
                <a16:creationId xmlns:a16="http://schemas.microsoft.com/office/drawing/2014/main" xmlns="" id="{B0D63F57-47EC-4AFE-831B-3F1F8934DB5C}"/>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The Foreign Exchange Market</a:t>
            </a:r>
          </a:p>
        </p:txBody>
      </p:sp>
      <p:sp>
        <p:nvSpPr>
          <p:cNvPr id="233475" name="Rectangle 3">
            <a:extLst>
              <a:ext uri="{FF2B5EF4-FFF2-40B4-BE49-F238E27FC236}">
                <a16:creationId xmlns:a16="http://schemas.microsoft.com/office/drawing/2014/main" xmlns="" id="{9305CCB7-8E97-4A31-80F6-E97E18CB5490}"/>
              </a:ext>
            </a:extLst>
          </p:cNvPr>
          <p:cNvSpPr>
            <a:spLocks noGrp="1" noChangeArrowheads="1"/>
          </p:cNvSpPr>
          <p:nvPr>
            <p:ph idx="1"/>
          </p:nvPr>
        </p:nvSpPr>
        <p:spPr/>
        <p:txBody>
          <a:bodyPr/>
          <a:lstStyle/>
          <a:p>
            <a:pPr lvl="1" eaLnBrk="1" hangingPunct="1"/>
            <a:r>
              <a:rPr lang="en-CA" altLang="en-US" b="1" dirty="0">
                <a:solidFill>
                  <a:srgbClr val="7030A0"/>
                </a:solidFill>
              </a:rPr>
              <a:t>Imports Effect</a:t>
            </a:r>
            <a:endParaRPr lang="en-CA" altLang="en-US" dirty="0">
              <a:solidFill>
                <a:srgbClr val="7030A0"/>
              </a:solidFill>
            </a:endParaRPr>
          </a:p>
          <a:p>
            <a:pPr lvl="1" eaLnBrk="1" hangingPunct="1"/>
            <a:r>
              <a:rPr lang="en-CA" altLang="en-US" dirty="0"/>
              <a:t>The larger the value of Canadian imports, the larger is the quantity of Canadian dollars supplied on the foreign exchange market.</a:t>
            </a:r>
          </a:p>
          <a:p>
            <a:pPr lvl="1" eaLnBrk="1" hangingPunct="1"/>
            <a:r>
              <a:rPr lang="en-CA" altLang="en-US" dirty="0"/>
              <a:t>The higher the exchange rate, the greater is the value of Canadian imports, so the greater is the quantity of Canadian dollars supplied.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5">
                                            <p:txEl>
                                              <p:pRg st="1" end="1"/>
                                            </p:txEl>
                                          </p:spTgt>
                                        </p:tgtEl>
                                        <p:attrNameLst>
                                          <p:attrName>style.visibility</p:attrName>
                                        </p:attrNameLst>
                                      </p:cBhvr>
                                      <p:to>
                                        <p:strVal val="visible"/>
                                      </p:to>
                                    </p:set>
                                    <p:animEffect transition="in" filter="wipe(left)">
                                      <p:cBhvr>
                                        <p:cTn id="7" dur="1000"/>
                                        <p:tgtEl>
                                          <p:spTgt spid="2334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3475">
                                            <p:txEl>
                                              <p:pRg st="2" end="2"/>
                                            </p:txEl>
                                          </p:spTgt>
                                        </p:tgtEl>
                                        <p:attrNameLst>
                                          <p:attrName>style.visibility</p:attrName>
                                        </p:attrNameLst>
                                      </p:cBhvr>
                                      <p:to>
                                        <p:strVal val="visible"/>
                                      </p:to>
                                    </p:set>
                                    <p:animEffect transition="in" filter="wipe(left)">
                                      <p:cBhvr>
                                        <p:cTn id="12" dur="1000"/>
                                        <p:tgtEl>
                                          <p:spTgt spid="2334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5">
            <a:extLst>
              <a:ext uri="{FF2B5EF4-FFF2-40B4-BE49-F238E27FC236}">
                <a16:creationId xmlns:a16="http://schemas.microsoft.com/office/drawing/2014/main" xmlns="" id="{8D30AB0C-A5BE-436D-AC6E-F111495DA3AC}"/>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The Foreign Exchange Market</a:t>
            </a:r>
          </a:p>
        </p:txBody>
      </p:sp>
      <p:sp>
        <p:nvSpPr>
          <p:cNvPr id="540675" name="Rectangle 3">
            <a:extLst>
              <a:ext uri="{FF2B5EF4-FFF2-40B4-BE49-F238E27FC236}">
                <a16:creationId xmlns:a16="http://schemas.microsoft.com/office/drawing/2014/main" xmlns="" id="{B5E6005B-F11C-415E-AD38-B6A2B059CFA3}"/>
              </a:ext>
            </a:extLst>
          </p:cNvPr>
          <p:cNvSpPr>
            <a:spLocks noGrp="1" noChangeArrowheads="1"/>
          </p:cNvSpPr>
          <p:nvPr>
            <p:ph idx="1"/>
          </p:nvPr>
        </p:nvSpPr>
        <p:spPr/>
        <p:txBody>
          <a:bodyPr/>
          <a:lstStyle/>
          <a:p>
            <a:pPr lvl="1" eaLnBrk="1" hangingPunct="1"/>
            <a:r>
              <a:rPr lang="en-CA" altLang="en-US" b="1" dirty="0">
                <a:solidFill>
                  <a:srgbClr val="7030A0"/>
                </a:solidFill>
              </a:rPr>
              <a:t>Expected Profit Effect</a:t>
            </a:r>
          </a:p>
          <a:p>
            <a:pPr lvl="1" eaLnBrk="1" hangingPunct="1"/>
            <a:r>
              <a:rPr lang="en-CA" altLang="en-US" dirty="0"/>
              <a:t>For a given expected future Canadian dollar exchange rate, the lower the current exchange rate, …</a:t>
            </a:r>
          </a:p>
          <a:p>
            <a:pPr lvl="1" eaLnBrk="1" hangingPunct="1"/>
            <a:r>
              <a:rPr lang="en-CA" altLang="en-US" dirty="0"/>
              <a:t>the greater is the expected profit from holding Canadian dollars, and the smaller is the quantity of Canadian dollars supplied on the foreign exchange market.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0675">
                                            <p:txEl>
                                              <p:pRg st="1" end="1"/>
                                            </p:txEl>
                                          </p:spTgt>
                                        </p:tgtEl>
                                        <p:attrNameLst>
                                          <p:attrName>style.visibility</p:attrName>
                                        </p:attrNameLst>
                                      </p:cBhvr>
                                      <p:to>
                                        <p:strVal val="visible"/>
                                      </p:to>
                                    </p:set>
                                    <p:animEffect transition="in" filter="wipe(left)">
                                      <p:cBhvr>
                                        <p:cTn id="7" dur="1000"/>
                                        <p:tgtEl>
                                          <p:spTgt spid="5406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0675">
                                            <p:txEl>
                                              <p:pRg st="2" end="2"/>
                                            </p:txEl>
                                          </p:spTgt>
                                        </p:tgtEl>
                                        <p:attrNameLst>
                                          <p:attrName>style.visibility</p:attrName>
                                        </p:attrNameLst>
                                      </p:cBhvr>
                                      <p:to>
                                        <p:strVal val="visible"/>
                                      </p:to>
                                    </p:set>
                                    <p:animEffect transition="in" filter="wipe(left)">
                                      <p:cBhvr>
                                        <p:cTn id="12" dur="1000"/>
                                        <p:tgtEl>
                                          <p:spTgt spid="540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D798C3C8-CACA-40D5-A893-DD7B659D347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72005" y="0"/>
            <a:ext cx="7189470" cy="4503420"/>
          </a:xfrm>
          <a:prstGeom prst="rect">
            <a:avLst/>
          </a:prstGeom>
        </p:spPr>
      </p:pic>
      <p:sp>
        <p:nvSpPr>
          <p:cNvPr id="6" name="Title 1">
            <a:extLst>
              <a:ext uri="{FF2B5EF4-FFF2-40B4-BE49-F238E27FC236}">
                <a16:creationId xmlns:a16="http://schemas.microsoft.com/office/drawing/2014/main" xmlns="" id="{A81773F6-1EA0-4C22-A9C4-47DC62694D48}"/>
              </a:ext>
            </a:extLst>
          </p:cNvPr>
          <p:cNvSpPr txBox="1">
            <a:spLocks/>
          </p:cNvSpPr>
          <p:nvPr/>
        </p:nvSpPr>
        <p:spPr bwMode="auto">
          <a:xfrm>
            <a:off x="609600" y="4572000"/>
            <a:ext cx="2159000" cy="205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en-CA" altLang="en-US" sz="13600" dirty="0">
              <a:solidFill>
                <a:srgbClr val="254A8E"/>
              </a:solidFill>
              <a:latin typeface="Futura Std Light" panose="020B0402020204020303" pitchFamily="34" charset="0"/>
            </a:endParaRPr>
          </a:p>
        </p:txBody>
      </p:sp>
      <p:sp>
        <p:nvSpPr>
          <p:cNvPr id="7" name="Title 1">
            <a:extLst>
              <a:ext uri="{FF2B5EF4-FFF2-40B4-BE49-F238E27FC236}">
                <a16:creationId xmlns:a16="http://schemas.microsoft.com/office/drawing/2014/main" xmlns="" id="{07D06C2F-966C-44F1-923C-26E9BED172F9}"/>
              </a:ext>
            </a:extLst>
          </p:cNvPr>
          <p:cNvSpPr txBox="1">
            <a:spLocks/>
          </p:cNvSpPr>
          <p:nvPr/>
        </p:nvSpPr>
        <p:spPr bwMode="auto">
          <a:xfrm>
            <a:off x="360000" y="4707927"/>
            <a:ext cx="1891522" cy="15404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CA" altLang="en-US" sz="9600" dirty="0">
                <a:solidFill>
                  <a:srgbClr val="9B2590"/>
                </a:solidFill>
                <a:latin typeface="Mundo Sans Std Light" panose="02000302020104020303" pitchFamily="50" charset="0"/>
                <a:ea typeface="MS PGothic" panose="020B0600070205080204" pitchFamily="34" charset="-128"/>
              </a:rPr>
              <a:t>9</a:t>
            </a:r>
          </a:p>
        </p:txBody>
      </p:sp>
      <p:sp>
        <p:nvSpPr>
          <p:cNvPr id="8" name="Subtitle 2">
            <a:extLst>
              <a:ext uri="{FF2B5EF4-FFF2-40B4-BE49-F238E27FC236}">
                <a16:creationId xmlns:a16="http://schemas.microsoft.com/office/drawing/2014/main" xmlns="" id="{E9042F7D-7173-4BBB-AF6F-C6450781D149}"/>
              </a:ext>
            </a:extLst>
          </p:cNvPr>
          <p:cNvSpPr txBox="1">
            <a:spLocks/>
          </p:cNvSpPr>
          <p:nvPr/>
        </p:nvSpPr>
        <p:spPr bwMode="auto">
          <a:xfrm>
            <a:off x="2501122" y="5181600"/>
            <a:ext cx="5347478" cy="893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0"/>
              </a:spcBef>
            </a:pPr>
            <a:r>
              <a:rPr lang="en-CA" altLang="en-US" sz="2800" b="1" dirty="0">
                <a:solidFill>
                  <a:srgbClr val="009A82"/>
                </a:solidFill>
                <a:latin typeface="Futura Condensed" pitchFamily="34" charset="0"/>
                <a:ea typeface="MS PGothic" panose="020B0600070205080204" pitchFamily="34" charset="-128"/>
              </a:rPr>
              <a:t>THE EXCHANGE RATE AND THE BALANCE OF PAYMENTS</a:t>
            </a:r>
          </a:p>
        </p:txBody>
      </p:sp>
      <p:pic>
        <p:nvPicPr>
          <p:cNvPr id="9" name="Picture 8">
            <a:extLst>
              <a:ext uri="{FF2B5EF4-FFF2-40B4-BE49-F238E27FC236}">
                <a16:creationId xmlns:a16="http://schemas.microsoft.com/office/drawing/2014/main" xmlns="" id="{53CC5DEB-8253-4310-B266-E69C1A8890C9}"/>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20150" y="6075362"/>
            <a:ext cx="6858000" cy="322861"/>
          </a:xfrm>
          <a:prstGeom prst="rect">
            <a:avLst/>
          </a:prstGeom>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0">
            <a:extLst>
              <a:ext uri="{FF2B5EF4-FFF2-40B4-BE49-F238E27FC236}">
                <a16:creationId xmlns:a16="http://schemas.microsoft.com/office/drawing/2014/main" xmlns="" id="{5C0D9676-7093-4D9A-914F-23C3C8AC5F10}"/>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The Foreign Exchange Market</a:t>
            </a:r>
          </a:p>
        </p:txBody>
      </p:sp>
      <p:sp>
        <p:nvSpPr>
          <p:cNvPr id="234499" name="Rectangle 3">
            <a:extLst>
              <a:ext uri="{FF2B5EF4-FFF2-40B4-BE49-F238E27FC236}">
                <a16:creationId xmlns:a16="http://schemas.microsoft.com/office/drawing/2014/main" xmlns="" id="{15056C1B-3529-45CC-81A1-41CD71E64D51}"/>
              </a:ext>
            </a:extLst>
          </p:cNvPr>
          <p:cNvSpPr>
            <a:spLocks noGrp="1" noChangeArrowheads="1"/>
          </p:cNvSpPr>
          <p:nvPr>
            <p:ph idx="1"/>
          </p:nvPr>
        </p:nvSpPr>
        <p:spPr>
          <a:xfrm>
            <a:off x="360363" y="1584325"/>
            <a:ext cx="4114800" cy="4525963"/>
          </a:xfrm>
        </p:spPr>
        <p:txBody>
          <a:bodyPr/>
          <a:lstStyle/>
          <a:p>
            <a:pPr lvl="1" eaLnBrk="1" hangingPunct="1"/>
            <a:r>
              <a:rPr lang="en-CA" altLang="en-US" b="1" dirty="0">
                <a:solidFill>
                  <a:srgbClr val="0070C0"/>
                </a:solidFill>
              </a:rPr>
              <a:t>Supply Curve for Canadian dollars</a:t>
            </a:r>
          </a:p>
          <a:p>
            <a:pPr lvl="1" eaLnBrk="1" hangingPunct="1"/>
            <a:r>
              <a:rPr lang="en-CA" altLang="en-US" dirty="0"/>
              <a:t>Figure 9.2 illustrates the supply curve of Canadian dollars in the foreign exchange market.</a:t>
            </a:r>
          </a:p>
        </p:txBody>
      </p:sp>
      <p:pic>
        <p:nvPicPr>
          <p:cNvPr id="45060" name="Picture 21" descr="fig2606a">
            <a:extLst>
              <a:ext uri="{FF2B5EF4-FFF2-40B4-BE49-F238E27FC236}">
                <a16:creationId xmlns:a16="http://schemas.microsoft.com/office/drawing/2014/main" xmlns="" id="{87672AF8-E97E-4FD9-AE55-9D921763508C}"/>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00563" y="1728788"/>
            <a:ext cx="4162425" cy="380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22" descr="fig2606b">
            <a:extLst>
              <a:ext uri="{FF2B5EF4-FFF2-40B4-BE49-F238E27FC236}">
                <a16:creationId xmlns:a16="http://schemas.microsoft.com/office/drawing/2014/main" xmlns="" id="{94C5E423-CAE2-4AEA-934E-9AEF585F5C4F}"/>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00563" y="1728788"/>
            <a:ext cx="4162425" cy="380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23" descr="fig2606c">
            <a:extLst>
              <a:ext uri="{FF2B5EF4-FFF2-40B4-BE49-F238E27FC236}">
                <a16:creationId xmlns:a16="http://schemas.microsoft.com/office/drawing/2014/main" xmlns="" id="{BD9CF45B-2493-4ACA-9A35-349475E6E8FF}"/>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500563" y="1728788"/>
            <a:ext cx="4162425" cy="380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7">
            <a:hlinkClick r:id="rId6" action="ppaction://hlinksldjump"/>
            <a:extLst>
              <a:ext uri="{FF2B5EF4-FFF2-40B4-BE49-F238E27FC236}">
                <a16:creationId xmlns:a16="http://schemas.microsoft.com/office/drawing/2014/main" xmlns="" id="{4AECDDD3-91DF-44C8-8919-EDDC420E6FFF}"/>
              </a:ext>
            </a:extLst>
          </p:cNvPr>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4499">
                                            <p:txEl>
                                              <p:pRg st="1" end="1"/>
                                            </p:txEl>
                                          </p:spTgt>
                                        </p:tgtEl>
                                        <p:attrNameLst>
                                          <p:attrName>style.visibility</p:attrName>
                                        </p:attrNameLst>
                                      </p:cBhvr>
                                      <p:to>
                                        <p:strVal val="visible"/>
                                      </p:to>
                                    </p:set>
                                    <p:animEffect transition="in" filter="wipe(left)">
                                      <p:cBhvr>
                                        <p:cTn id="7" dur="1000"/>
                                        <p:tgtEl>
                                          <p:spTgt spid="2344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1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bldLvl="3"/>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7106" name="Picture 15" descr="fig2606a">
            <a:extLst>
              <a:ext uri="{FF2B5EF4-FFF2-40B4-BE49-F238E27FC236}">
                <a16:creationId xmlns:a16="http://schemas.microsoft.com/office/drawing/2014/main" xmlns="" id="{CD514E9B-EB0D-458F-B1F7-169EA202A934}"/>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05000" y="914400"/>
            <a:ext cx="5202238" cy="475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64912" name="Picture 16" descr="fig2606b">
            <a:extLst>
              <a:ext uri="{FF2B5EF4-FFF2-40B4-BE49-F238E27FC236}">
                <a16:creationId xmlns:a16="http://schemas.microsoft.com/office/drawing/2014/main" xmlns="" id="{494A32F8-D61C-4796-9D4A-0160D2D4EFC0}"/>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05000" y="914400"/>
            <a:ext cx="5202238" cy="475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64913" name="Picture 17" descr="fig2606c">
            <a:extLst>
              <a:ext uri="{FF2B5EF4-FFF2-40B4-BE49-F238E27FC236}">
                <a16:creationId xmlns:a16="http://schemas.microsoft.com/office/drawing/2014/main" xmlns="" id="{CCE53F92-5693-4E70-93A8-64F5B2CC0942}"/>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905000" y="914400"/>
            <a:ext cx="5202238" cy="475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64912"/>
                                        </p:tgtEl>
                                        <p:attrNameLst>
                                          <p:attrName>style.visibility</p:attrName>
                                        </p:attrNameLst>
                                      </p:cBhvr>
                                      <p:to>
                                        <p:strVal val="visible"/>
                                      </p:to>
                                    </p:set>
                                    <p:animEffect transition="in" filter="wipe(down)">
                                      <p:cBhvr>
                                        <p:cTn id="7" dur="1000"/>
                                        <p:tgtEl>
                                          <p:spTgt spid="4649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64913"/>
                                        </p:tgtEl>
                                        <p:attrNameLst>
                                          <p:attrName>style.visibility</p:attrName>
                                        </p:attrNameLst>
                                      </p:cBhvr>
                                      <p:to>
                                        <p:strVal val="visible"/>
                                      </p:to>
                                    </p:set>
                                    <p:animEffect transition="in" filter="wipe(up)">
                                      <p:cBhvr>
                                        <p:cTn id="12" dur="1000"/>
                                        <p:tgtEl>
                                          <p:spTgt spid="464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1">
            <a:extLst>
              <a:ext uri="{FF2B5EF4-FFF2-40B4-BE49-F238E27FC236}">
                <a16:creationId xmlns:a16="http://schemas.microsoft.com/office/drawing/2014/main" xmlns="" id="{8554EDE0-4CCE-41CE-8DF5-5188E61B4442}"/>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The Foreign Exchange Market</a:t>
            </a:r>
          </a:p>
        </p:txBody>
      </p:sp>
      <p:sp>
        <p:nvSpPr>
          <p:cNvPr id="238595" name="Rectangle 3">
            <a:extLst>
              <a:ext uri="{FF2B5EF4-FFF2-40B4-BE49-F238E27FC236}">
                <a16:creationId xmlns:a16="http://schemas.microsoft.com/office/drawing/2014/main" xmlns="" id="{ECC83D0F-FBDE-40C8-84EC-D1DA80A06E13}"/>
              </a:ext>
            </a:extLst>
          </p:cNvPr>
          <p:cNvSpPr>
            <a:spLocks noGrp="1" noChangeArrowheads="1"/>
          </p:cNvSpPr>
          <p:nvPr>
            <p:ph idx="1"/>
          </p:nvPr>
        </p:nvSpPr>
        <p:spPr>
          <a:xfrm>
            <a:off x="360363" y="1584325"/>
            <a:ext cx="4114800" cy="4525963"/>
          </a:xfrm>
        </p:spPr>
        <p:txBody>
          <a:bodyPr/>
          <a:lstStyle/>
          <a:p>
            <a:pPr eaLnBrk="1" hangingPunct="1"/>
            <a:r>
              <a:rPr lang="en-CA" altLang="en-US" dirty="0"/>
              <a:t>Market Equilibrium</a:t>
            </a:r>
          </a:p>
          <a:p>
            <a:pPr lvl="1" eaLnBrk="1" hangingPunct="1"/>
            <a:r>
              <a:rPr lang="en-CA" altLang="en-US" dirty="0"/>
              <a:t>Figure 9.3 shows how demand and supply in the foreign exchange market determine the exchange rate.</a:t>
            </a:r>
          </a:p>
        </p:txBody>
      </p:sp>
      <p:pic>
        <p:nvPicPr>
          <p:cNvPr id="49156" name="Picture 22" descr="fig2607a">
            <a:extLst>
              <a:ext uri="{FF2B5EF4-FFF2-40B4-BE49-F238E27FC236}">
                <a16:creationId xmlns:a16="http://schemas.microsoft.com/office/drawing/2014/main" xmlns="" id="{C4423BAE-B475-4EC1-ADC2-9A627EBCD58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00563" y="1728788"/>
            <a:ext cx="4162425" cy="380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8595">
                                            <p:txEl>
                                              <p:pRg st="1" end="1"/>
                                            </p:txEl>
                                          </p:spTgt>
                                        </p:tgtEl>
                                        <p:attrNameLst>
                                          <p:attrName>style.visibility</p:attrName>
                                        </p:attrNameLst>
                                      </p:cBhvr>
                                      <p:to>
                                        <p:strVal val="visible"/>
                                      </p:to>
                                    </p:set>
                                    <p:animEffect transition="in" filter="wipe(left)">
                                      <p:cBhvr>
                                        <p:cTn id="7" dur="1000"/>
                                        <p:tgtEl>
                                          <p:spTgt spid="2385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1">
            <a:extLst>
              <a:ext uri="{FF2B5EF4-FFF2-40B4-BE49-F238E27FC236}">
                <a16:creationId xmlns:a16="http://schemas.microsoft.com/office/drawing/2014/main" xmlns="" id="{B44BA55B-C747-4F09-8130-5BD586E60715}"/>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The Foreign Exchange Market</a:t>
            </a:r>
          </a:p>
        </p:txBody>
      </p:sp>
      <p:sp>
        <p:nvSpPr>
          <p:cNvPr id="378883" name="Rectangle 3">
            <a:extLst>
              <a:ext uri="{FF2B5EF4-FFF2-40B4-BE49-F238E27FC236}">
                <a16:creationId xmlns:a16="http://schemas.microsoft.com/office/drawing/2014/main" xmlns="" id="{7C584ABB-8A51-4532-8B28-2419FD9F7912}"/>
              </a:ext>
            </a:extLst>
          </p:cNvPr>
          <p:cNvSpPr>
            <a:spLocks noGrp="1" noChangeArrowheads="1"/>
          </p:cNvSpPr>
          <p:nvPr>
            <p:ph idx="1"/>
          </p:nvPr>
        </p:nvSpPr>
        <p:spPr>
          <a:xfrm>
            <a:off x="360363" y="1584325"/>
            <a:ext cx="4114800" cy="4525963"/>
          </a:xfrm>
        </p:spPr>
        <p:txBody>
          <a:bodyPr/>
          <a:lstStyle/>
          <a:p>
            <a:pPr lvl="1" eaLnBrk="1" hangingPunct="1"/>
            <a:r>
              <a:rPr lang="en-CA" altLang="en-US" dirty="0"/>
              <a:t>If the exchange rate is too high, a surplus of Canadian dollars drives it down.</a:t>
            </a:r>
          </a:p>
          <a:p>
            <a:pPr lvl="1" eaLnBrk="1" hangingPunct="1"/>
            <a:r>
              <a:rPr lang="en-CA" altLang="en-US" dirty="0"/>
              <a:t>If the exchange rate is too low, a shortage of Canadian dollars drives it up.</a:t>
            </a:r>
          </a:p>
          <a:p>
            <a:pPr lvl="1" eaLnBrk="1" hangingPunct="1"/>
            <a:r>
              <a:rPr lang="en-CA" altLang="en-US" dirty="0"/>
              <a:t>The market is pulled (quickly) to the equilibrium exchange rate at which there is neither a shortage nor a surplus.</a:t>
            </a:r>
          </a:p>
        </p:txBody>
      </p:sp>
      <p:pic>
        <p:nvPicPr>
          <p:cNvPr id="51204" name="Picture 22" descr="fig2607a">
            <a:extLst>
              <a:ext uri="{FF2B5EF4-FFF2-40B4-BE49-F238E27FC236}">
                <a16:creationId xmlns:a16="http://schemas.microsoft.com/office/drawing/2014/main" xmlns="" id="{B8B9897F-3563-43C9-9F90-0401C377ACCF}"/>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00563" y="1728788"/>
            <a:ext cx="4162425" cy="380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23" descr="fig2607c">
            <a:extLst>
              <a:ext uri="{FF2B5EF4-FFF2-40B4-BE49-F238E27FC236}">
                <a16:creationId xmlns:a16="http://schemas.microsoft.com/office/drawing/2014/main" xmlns="" id="{96B7CF2C-94E4-4E51-AEEC-C4C3A8D9148F}"/>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00563" y="1728788"/>
            <a:ext cx="4162425" cy="380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24" descr="fig2607d">
            <a:extLst>
              <a:ext uri="{FF2B5EF4-FFF2-40B4-BE49-F238E27FC236}">
                <a16:creationId xmlns:a16="http://schemas.microsoft.com/office/drawing/2014/main" xmlns="" id="{45BAF706-F67C-440D-9FA6-9EF4AE9429F8}"/>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500563" y="1728788"/>
            <a:ext cx="4162425" cy="380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25" descr="fig2607e">
            <a:extLst>
              <a:ext uri="{FF2B5EF4-FFF2-40B4-BE49-F238E27FC236}">
                <a16:creationId xmlns:a16="http://schemas.microsoft.com/office/drawing/2014/main" xmlns="" id="{9A5C969B-BCF5-4A0B-BBD4-6AF39EC774E9}"/>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500563" y="1728788"/>
            <a:ext cx="4162425" cy="380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a:hlinkClick r:id="rId7" action="ppaction://hlinksldjump"/>
            <a:extLst>
              <a:ext uri="{FF2B5EF4-FFF2-40B4-BE49-F238E27FC236}">
                <a16:creationId xmlns:a16="http://schemas.microsoft.com/office/drawing/2014/main" xmlns="" id="{D44776DC-03BA-482C-A3D2-FB9BC553DF7F}"/>
              </a:ext>
            </a:extLst>
          </p:cNvPr>
          <p:cNvPicPr>
            <a:picLocks noChangeAspect="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883">
                                            <p:txEl>
                                              <p:pRg st="1" end="1"/>
                                            </p:txEl>
                                          </p:spTgt>
                                        </p:tgtEl>
                                        <p:attrNameLst>
                                          <p:attrName>style.visibility</p:attrName>
                                        </p:attrNameLst>
                                      </p:cBhvr>
                                      <p:to>
                                        <p:strVal val="visible"/>
                                      </p:to>
                                    </p:set>
                                    <p:animEffect transition="in" filter="wipe(left)">
                                      <p:cBhvr>
                                        <p:cTn id="12" dur="1000"/>
                                        <p:tgtEl>
                                          <p:spTgt spid="378883">
                                            <p:txEl>
                                              <p:pRg st="1" end="1"/>
                                            </p:txEl>
                                          </p:spTgt>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1000"/>
                                        <p:tgtEl>
                                          <p:spTgt spid="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78883">
                                            <p:txEl>
                                              <p:pRg st="2" end="2"/>
                                            </p:txEl>
                                          </p:spTgt>
                                        </p:tgtEl>
                                        <p:attrNameLst>
                                          <p:attrName>style.visibility</p:attrName>
                                        </p:attrNameLst>
                                      </p:cBhvr>
                                      <p:to>
                                        <p:strVal val="visible"/>
                                      </p:to>
                                    </p:set>
                                    <p:animEffect transition="in" filter="wipe(left)">
                                      <p:cBhvr>
                                        <p:cTn id="21" dur="1000"/>
                                        <p:tgtEl>
                                          <p:spTgt spid="378883">
                                            <p:txEl>
                                              <p:pRg st="2" end="2"/>
                                            </p:txEl>
                                          </p:spTgt>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build="p" bldLvl="3"/>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3250" name="Picture 15" descr="fig2607a">
            <a:extLst>
              <a:ext uri="{FF2B5EF4-FFF2-40B4-BE49-F238E27FC236}">
                <a16:creationId xmlns:a16="http://schemas.microsoft.com/office/drawing/2014/main" xmlns="" id="{D69FB349-7D4F-4F25-9F2E-BBB6D8A5BBA0}"/>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28800" y="990600"/>
            <a:ext cx="5202238" cy="475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1056" name="Picture 16" descr="fig2607c">
            <a:extLst>
              <a:ext uri="{FF2B5EF4-FFF2-40B4-BE49-F238E27FC236}">
                <a16:creationId xmlns:a16="http://schemas.microsoft.com/office/drawing/2014/main" xmlns="" id="{A3B22599-C2CC-4756-B5A7-64C4D8EF36B3}"/>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828800" y="990600"/>
            <a:ext cx="5202238" cy="475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1057" name="Picture 17" descr="fig2607d">
            <a:extLst>
              <a:ext uri="{FF2B5EF4-FFF2-40B4-BE49-F238E27FC236}">
                <a16:creationId xmlns:a16="http://schemas.microsoft.com/office/drawing/2014/main" xmlns="" id="{4CB932BA-5DD1-4096-8899-7D880D7C9815}"/>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828800" y="990600"/>
            <a:ext cx="5202238" cy="475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1058" name="Picture 18" descr="fig2607e">
            <a:extLst>
              <a:ext uri="{FF2B5EF4-FFF2-40B4-BE49-F238E27FC236}">
                <a16:creationId xmlns:a16="http://schemas.microsoft.com/office/drawing/2014/main" xmlns="" id="{A8FB2EA3-827D-4E26-942B-043DD00CEDBF}"/>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828800" y="990600"/>
            <a:ext cx="5202238" cy="475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1056"/>
                                        </p:tgtEl>
                                        <p:attrNameLst>
                                          <p:attrName>style.visibility</p:attrName>
                                        </p:attrNameLst>
                                      </p:cBhvr>
                                      <p:to>
                                        <p:strVal val="visible"/>
                                      </p:to>
                                    </p:set>
                                    <p:animEffect transition="in" filter="wipe(left)">
                                      <p:cBhvr>
                                        <p:cTn id="7" dur="1000"/>
                                        <p:tgtEl>
                                          <p:spTgt spid="4710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1057"/>
                                        </p:tgtEl>
                                        <p:attrNameLst>
                                          <p:attrName>style.visibility</p:attrName>
                                        </p:attrNameLst>
                                      </p:cBhvr>
                                      <p:to>
                                        <p:strVal val="visible"/>
                                      </p:to>
                                    </p:set>
                                    <p:animEffect transition="in" filter="wipe(left)">
                                      <p:cBhvr>
                                        <p:cTn id="12" dur="1000"/>
                                        <p:tgtEl>
                                          <p:spTgt spid="4710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1058"/>
                                        </p:tgtEl>
                                        <p:attrNameLst>
                                          <p:attrName>style.visibility</p:attrName>
                                        </p:attrNameLst>
                                      </p:cBhvr>
                                      <p:to>
                                        <p:strVal val="visible"/>
                                      </p:to>
                                    </p:set>
                                    <p:animEffect transition="in" filter="wipe(left)">
                                      <p:cBhvr>
                                        <p:cTn id="17" dur="1000"/>
                                        <p:tgtEl>
                                          <p:spTgt spid="471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xmlns="" id="{E7DADBD0-4700-4251-99E1-BF9311ED14FC}"/>
              </a:ext>
            </a:extLst>
          </p:cNvPr>
          <p:cNvSpPr>
            <a:spLocks noGrp="1" noChangeArrowheads="1"/>
          </p:cNvSpPr>
          <p:nvPr>
            <p:ph type="title"/>
          </p:nvPr>
        </p:nvSpPr>
        <p:spPr>
          <a:xfrm>
            <a:off x="990600" y="107950"/>
            <a:ext cx="7696200" cy="1554163"/>
          </a:xfrm>
        </p:spPr>
        <p:txBody>
          <a:bodyPr/>
          <a:lstStyle/>
          <a:p>
            <a:pPr eaLnBrk="1" hangingPunct="1"/>
            <a:r>
              <a:rPr lang="en-CA" altLang="en-US" dirty="0"/>
              <a:t>Exchange Rate Fluctuations</a:t>
            </a:r>
          </a:p>
        </p:txBody>
      </p:sp>
      <p:sp>
        <p:nvSpPr>
          <p:cNvPr id="548867" name="Rectangle 3">
            <a:extLst>
              <a:ext uri="{FF2B5EF4-FFF2-40B4-BE49-F238E27FC236}">
                <a16:creationId xmlns:a16="http://schemas.microsoft.com/office/drawing/2014/main" xmlns="" id="{A79570C4-A123-414C-970B-A020A63EC44F}"/>
              </a:ext>
            </a:extLst>
          </p:cNvPr>
          <p:cNvSpPr>
            <a:spLocks noGrp="1" noChangeArrowheads="1"/>
          </p:cNvSpPr>
          <p:nvPr>
            <p:ph idx="1"/>
          </p:nvPr>
        </p:nvSpPr>
        <p:spPr/>
        <p:txBody>
          <a:bodyPr/>
          <a:lstStyle/>
          <a:p>
            <a:pPr marL="108000" eaLnBrk="1" hangingPunct="1">
              <a:defRPr/>
            </a:pPr>
            <a:r>
              <a:rPr lang="en-CA" dirty="0"/>
              <a:t>Changes in the Demand for Canadian dollars</a:t>
            </a:r>
          </a:p>
          <a:p>
            <a:pPr marL="108000" lvl="1" eaLnBrk="1" hangingPunct="1">
              <a:defRPr/>
            </a:pPr>
            <a:r>
              <a:rPr lang="en-CA" dirty="0"/>
              <a:t>A change in any influence on the quantity of Canadian dollars that people plan to buy, other than the exchange rate, brings a change in the demand for Canadian dollars.</a:t>
            </a:r>
          </a:p>
          <a:p>
            <a:pPr marL="108000" lvl="1" eaLnBrk="1" hangingPunct="1">
              <a:defRPr/>
            </a:pPr>
            <a:r>
              <a:rPr lang="en-CA" dirty="0"/>
              <a:t>These other influences are</a:t>
            </a:r>
          </a:p>
          <a:p>
            <a:pPr marL="432000" lvl="1" indent="-216000" eaLnBrk="1" hangingPunct="1">
              <a:buClr>
                <a:srgbClr val="7030A0"/>
              </a:buClr>
              <a:buSzPct val="120000"/>
              <a:buFont typeface="Wingdings" panose="05000000000000000000" pitchFamily="2" charset="2"/>
              <a:buChar char="§"/>
              <a:defRPr/>
            </a:pPr>
            <a:r>
              <a:rPr lang="en-CA" dirty="0"/>
              <a:t>World demand for Canadian exports</a:t>
            </a:r>
          </a:p>
          <a:p>
            <a:pPr marL="432000" lvl="1" indent="-216000" eaLnBrk="1" hangingPunct="1">
              <a:buClr>
                <a:srgbClr val="7030A0"/>
              </a:buClr>
              <a:buSzPct val="120000"/>
              <a:buFont typeface="Wingdings" panose="05000000000000000000" pitchFamily="2" charset="2"/>
              <a:buChar char="§"/>
              <a:defRPr/>
            </a:pPr>
            <a:r>
              <a:rPr lang="en-CA" dirty="0"/>
              <a:t>Canadian interest rate relative to the foreign interest rate </a:t>
            </a:r>
          </a:p>
          <a:p>
            <a:pPr marL="432000" lvl="1" indent="-216000" eaLnBrk="1" hangingPunct="1">
              <a:buClr>
                <a:srgbClr val="7030A0"/>
              </a:buClr>
              <a:buSzPct val="120000"/>
              <a:buFont typeface="Wingdings" panose="05000000000000000000" pitchFamily="2" charset="2"/>
              <a:buChar char="§"/>
              <a:defRPr/>
            </a:pPr>
            <a:r>
              <a:rPr lang="en-CA" dirty="0"/>
              <a:t>The expected future exchange rate</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48867">
                                            <p:txEl>
                                              <p:pRg st="0" end="0"/>
                                            </p:txEl>
                                          </p:spTgt>
                                        </p:tgtEl>
                                        <p:attrNameLst>
                                          <p:attrName>style.visibility</p:attrName>
                                        </p:attrNameLst>
                                      </p:cBhvr>
                                      <p:to>
                                        <p:strVal val="visible"/>
                                      </p:to>
                                    </p:set>
                                    <p:animEffect transition="in" filter="wipe(left)">
                                      <p:cBhvr>
                                        <p:cTn id="7" dur="500"/>
                                        <p:tgtEl>
                                          <p:spTgt spid="548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8867">
                                            <p:txEl>
                                              <p:pRg st="1" end="1"/>
                                            </p:txEl>
                                          </p:spTgt>
                                        </p:tgtEl>
                                        <p:attrNameLst>
                                          <p:attrName>style.visibility</p:attrName>
                                        </p:attrNameLst>
                                      </p:cBhvr>
                                      <p:to>
                                        <p:strVal val="visible"/>
                                      </p:to>
                                    </p:set>
                                    <p:animEffect transition="in" filter="wipe(left)">
                                      <p:cBhvr>
                                        <p:cTn id="12" dur="1000"/>
                                        <p:tgtEl>
                                          <p:spTgt spid="548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8867">
                                            <p:txEl>
                                              <p:pRg st="2" end="2"/>
                                            </p:txEl>
                                          </p:spTgt>
                                        </p:tgtEl>
                                        <p:attrNameLst>
                                          <p:attrName>style.visibility</p:attrName>
                                        </p:attrNameLst>
                                      </p:cBhvr>
                                      <p:to>
                                        <p:strVal val="visible"/>
                                      </p:to>
                                    </p:set>
                                    <p:animEffect transition="in" filter="wipe(left)">
                                      <p:cBhvr>
                                        <p:cTn id="17" dur="1000"/>
                                        <p:tgtEl>
                                          <p:spTgt spid="548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8867">
                                            <p:txEl>
                                              <p:pRg st="3" end="3"/>
                                            </p:txEl>
                                          </p:spTgt>
                                        </p:tgtEl>
                                        <p:attrNameLst>
                                          <p:attrName>style.visibility</p:attrName>
                                        </p:attrNameLst>
                                      </p:cBhvr>
                                      <p:to>
                                        <p:strVal val="visible"/>
                                      </p:to>
                                    </p:set>
                                    <p:animEffect transition="in" filter="wipe(left)">
                                      <p:cBhvr>
                                        <p:cTn id="22" dur="1000"/>
                                        <p:tgtEl>
                                          <p:spTgt spid="548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48867">
                                            <p:txEl>
                                              <p:pRg st="4" end="4"/>
                                            </p:txEl>
                                          </p:spTgt>
                                        </p:tgtEl>
                                        <p:attrNameLst>
                                          <p:attrName>style.visibility</p:attrName>
                                        </p:attrNameLst>
                                      </p:cBhvr>
                                      <p:to>
                                        <p:strVal val="visible"/>
                                      </p:to>
                                    </p:set>
                                    <p:animEffect transition="in" filter="wipe(left)">
                                      <p:cBhvr>
                                        <p:cTn id="27" dur="1000"/>
                                        <p:tgtEl>
                                          <p:spTgt spid="5488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48867">
                                            <p:txEl>
                                              <p:pRg st="5" end="5"/>
                                            </p:txEl>
                                          </p:spTgt>
                                        </p:tgtEl>
                                        <p:attrNameLst>
                                          <p:attrName>style.visibility</p:attrName>
                                        </p:attrNameLst>
                                      </p:cBhvr>
                                      <p:to>
                                        <p:strVal val="visible"/>
                                      </p:to>
                                    </p:set>
                                    <p:animEffect transition="in" filter="wipe(left)">
                                      <p:cBhvr>
                                        <p:cTn id="32" dur="1000"/>
                                        <p:tgtEl>
                                          <p:spTgt spid="5488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uiExpand="1" build="p" bldLvl="3"/>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5">
            <a:extLst>
              <a:ext uri="{FF2B5EF4-FFF2-40B4-BE49-F238E27FC236}">
                <a16:creationId xmlns:a16="http://schemas.microsoft.com/office/drawing/2014/main" xmlns="" id="{B92EED87-30C2-4BA1-AF59-C3A3D1FAA474}"/>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Exchange Rate Fluctuations</a:t>
            </a:r>
          </a:p>
        </p:txBody>
      </p:sp>
      <p:sp>
        <p:nvSpPr>
          <p:cNvPr id="550915" name="Rectangle 3">
            <a:extLst>
              <a:ext uri="{FF2B5EF4-FFF2-40B4-BE49-F238E27FC236}">
                <a16:creationId xmlns:a16="http://schemas.microsoft.com/office/drawing/2014/main" xmlns="" id="{4FD50A2B-A548-446A-9412-EAD391D9ECE2}"/>
              </a:ext>
            </a:extLst>
          </p:cNvPr>
          <p:cNvSpPr>
            <a:spLocks noGrp="1" noChangeArrowheads="1"/>
          </p:cNvSpPr>
          <p:nvPr>
            <p:ph idx="1"/>
          </p:nvPr>
        </p:nvSpPr>
        <p:spPr/>
        <p:txBody>
          <a:bodyPr/>
          <a:lstStyle/>
          <a:p>
            <a:pPr lvl="1" eaLnBrk="1" hangingPunct="1"/>
            <a:r>
              <a:rPr lang="en-CA" altLang="en-US" b="1" dirty="0">
                <a:solidFill>
                  <a:srgbClr val="7030A0"/>
                </a:solidFill>
              </a:rPr>
              <a:t>World Demand for Canadian Exports</a:t>
            </a:r>
            <a:endParaRPr lang="en-CA" altLang="en-US" dirty="0">
              <a:solidFill>
                <a:srgbClr val="7030A0"/>
              </a:solidFill>
            </a:endParaRPr>
          </a:p>
          <a:p>
            <a:pPr lvl="1" eaLnBrk="1" hangingPunct="1"/>
            <a:r>
              <a:rPr lang="en-CA" altLang="en-US" dirty="0"/>
              <a:t>At a given exchange rate, if world demand for Canadian exports increases, the demand for Canadian dollars increases.</a:t>
            </a:r>
          </a:p>
          <a:p>
            <a:pPr lvl="1" eaLnBrk="1" hangingPunct="1"/>
            <a:r>
              <a:rPr lang="en-CA" altLang="en-US" b="1" dirty="0">
                <a:solidFill>
                  <a:srgbClr val="7030A0"/>
                </a:solidFill>
              </a:rPr>
              <a:t>Canadian Interest Rate Relative to the Foreign Interest Rate</a:t>
            </a:r>
            <a:endParaRPr lang="en-CA" altLang="en-US" dirty="0">
              <a:solidFill>
                <a:srgbClr val="7030A0"/>
              </a:solidFill>
            </a:endParaRPr>
          </a:p>
          <a:p>
            <a:pPr lvl="1" eaLnBrk="1" hangingPunct="1"/>
            <a:r>
              <a:rPr lang="en-CA" altLang="en-US" dirty="0"/>
              <a:t>The Canadian interest rate minus the foreign interest rate is called the </a:t>
            </a:r>
            <a:r>
              <a:rPr lang="en-CA" altLang="en-US" b="1" dirty="0"/>
              <a:t>Canadian interest rate differential</a:t>
            </a:r>
            <a:r>
              <a:rPr lang="en-CA" altLang="en-US" dirty="0"/>
              <a:t>.</a:t>
            </a:r>
          </a:p>
          <a:p>
            <a:pPr lvl="1" eaLnBrk="1" hangingPunct="1"/>
            <a:r>
              <a:rPr lang="en-CA" altLang="en-US" dirty="0"/>
              <a:t>If the Canadian interest differential rises, the demand for Canadian dollars increases.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0915">
                                            <p:txEl>
                                              <p:pRg st="1" end="1"/>
                                            </p:txEl>
                                          </p:spTgt>
                                        </p:tgtEl>
                                        <p:attrNameLst>
                                          <p:attrName>style.visibility</p:attrName>
                                        </p:attrNameLst>
                                      </p:cBhvr>
                                      <p:to>
                                        <p:strVal val="visible"/>
                                      </p:to>
                                    </p:set>
                                    <p:animEffect transition="in" filter="wipe(left)">
                                      <p:cBhvr>
                                        <p:cTn id="7" dur="1000"/>
                                        <p:tgtEl>
                                          <p:spTgt spid="5509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0915">
                                            <p:txEl>
                                              <p:pRg st="2" end="2"/>
                                            </p:txEl>
                                          </p:spTgt>
                                        </p:tgtEl>
                                        <p:attrNameLst>
                                          <p:attrName>style.visibility</p:attrName>
                                        </p:attrNameLst>
                                      </p:cBhvr>
                                      <p:to>
                                        <p:strVal val="visible"/>
                                      </p:to>
                                    </p:set>
                                    <p:animEffect transition="in" filter="wipe(left)">
                                      <p:cBhvr>
                                        <p:cTn id="12" dur="1000"/>
                                        <p:tgtEl>
                                          <p:spTgt spid="5509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0915">
                                            <p:txEl>
                                              <p:pRg st="3" end="3"/>
                                            </p:txEl>
                                          </p:spTgt>
                                        </p:tgtEl>
                                        <p:attrNameLst>
                                          <p:attrName>style.visibility</p:attrName>
                                        </p:attrNameLst>
                                      </p:cBhvr>
                                      <p:to>
                                        <p:strVal val="visible"/>
                                      </p:to>
                                    </p:set>
                                    <p:animEffect transition="in" filter="wipe(left)">
                                      <p:cBhvr>
                                        <p:cTn id="17" dur="1000"/>
                                        <p:tgtEl>
                                          <p:spTgt spid="5509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0915">
                                            <p:txEl>
                                              <p:pRg st="4" end="4"/>
                                            </p:txEl>
                                          </p:spTgt>
                                        </p:tgtEl>
                                        <p:attrNameLst>
                                          <p:attrName>style.visibility</p:attrName>
                                        </p:attrNameLst>
                                      </p:cBhvr>
                                      <p:to>
                                        <p:strVal val="visible"/>
                                      </p:to>
                                    </p:set>
                                    <p:animEffect transition="in" filter="wipe(left)">
                                      <p:cBhvr>
                                        <p:cTn id="22" dur="1000"/>
                                        <p:tgtEl>
                                          <p:spTgt spid="550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build="p" bldLvl="3"/>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5">
            <a:extLst>
              <a:ext uri="{FF2B5EF4-FFF2-40B4-BE49-F238E27FC236}">
                <a16:creationId xmlns:a16="http://schemas.microsoft.com/office/drawing/2014/main" xmlns="" id="{BD7D321F-186A-4D99-80C2-93340A017044}"/>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Exchange Rate Fluctuations</a:t>
            </a:r>
          </a:p>
        </p:txBody>
      </p:sp>
      <p:sp>
        <p:nvSpPr>
          <p:cNvPr id="565251" name="Rectangle 3">
            <a:extLst>
              <a:ext uri="{FF2B5EF4-FFF2-40B4-BE49-F238E27FC236}">
                <a16:creationId xmlns:a16="http://schemas.microsoft.com/office/drawing/2014/main" xmlns="" id="{62978686-E4E4-4B46-91A4-DD8B3A9F655B}"/>
              </a:ext>
            </a:extLst>
          </p:cNvPr>
          <p:cNvSpPr>
            <a:spLocks noGrp="1" noChangeArrowheads="1"/>
          </p:cNvSpPr>
          <p:nvPr>
            <p:ph idx="1"/>
          </p:nvPr>
        </p:nvSpPr>
        <p:spPr/>
        <p:txBody>
          <a:bodyPr/>
          <a:lstStyle/>
          <a:p>
            <a:pPr lvl="1" eaLnBrk="1" hangingPunct="1"/>
            <a:r>
              <a:rPr lang="en-CA" altLang="en-US" b="1" dirty="0">
                <a:solidFill>
                  <a:srgbClr val="7030A0"/>
                </a:solidFill>
              </a:rPr>
              <a:t>The Expected Future Exchange Rate</a:t>
            </a:r>
            <a:endParaRPr lang="en-CA" altLang="en-US" dirty="0">
              <a:solidFill>
                <a:srgbClr val="7030A0"/>
              </a:solidFill>
            </a:endParaRPr>
          </a:p>
          <a:p>
            <a:pPr lvl="1" eaLnBrk="1" hangingPunct="1"/>
            <a:r>
              <a:rPr lang="en-CA" altLang="en-US" dirty="0"/>
              <a:t>At a given current exchange rate, if the expected future exchange rate for Canadian dollars rises, … </a:t>
            </a:r>
          </a:p>
          <a:p>
            <a:pPr lvl="1" eaLnBrk="1" hangingPunct="1"/>
            <a:r>
              <a:rPr lang="en-CA" altLang="en-US" dirty="0"/>
              <a:t>the demand for Canadian dollars increases and the demand curve for Canadian dollars shifts rightward.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5251">
                                            <p:txEl>
                                              <p:pRg st="1" end="1"/>
                                            </p:txEl>
                                          </p:spTgt>
                                        </p:tgtEl>
                                        <p:attrNameLst>
                                          <p:attrName>style.visibility</p:attrName>
                                        </p:attrNameLst>
                                      </p:cBhvr>
                                      <p:to>
                                        <p:strVal val="visible"/>
                                      </p:to>
                                    </p:set>
                                    <p:animEffect transition="in" filter="wipe(left)">
                                      <p:cBhvr>
                                        <p:cTn id="7" dur="1000"/>
                                        <p:tgtEl>
                                          <p:spTgt spid="5652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5251">
                                            <p:txEl>
                                              <p:pRg st="2" end="2"/>
                                            </p:txEl>
                                          </p:spTgt>
                                        </p:tgtEl>
                                        <p:attrNameLst>
                                          <p:attrName>style.visibility</p:attrName>
                                        </p:attrNameLst>
                                      </p:cBhvr>
                                      <p:to>
                                        <p:strVal val="visible"/>
                                      </p:to>
                                    </p:set>
                                    <p:animEffect transition="in" filter="wipe(left)">
                                      <p:cBhvr>
                                        <p:cTn id="12" dur="1000"/>
                                        <p:tgtEl>
                                          <p:spTgt spid="5652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1"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14">
            <a:extLst>
              <a:ext uri="{FF2B5EF4-FFF2-40B4-BE49-F238E27FC236}">
                <a16:creationId xmlns:a16="http://schemas.microsoft.com/office/drawing/2014/main" xmlns="" id="{E5AC29B0-7255-40D5-AB6B-C38BB7116548}"/>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Exchange Rate Fluctuations</a:t>
            </a:r>
          </a:p>
        </p:txBody>
      </p:sp>
      <p:sp>
        <p:nvSpPr>
          <p:cNvPr id="40962" name="Rectangle 3">
            <a:extLst>
              <a:ext uri="{FF2B5EF4-FFF2-40B4-BE49-F238E27FC236}">
                <a16:creationId xmlns:a16="http://schemas.microsoft.com/office/drawing/2014/main" xmlns="" id="{E8AF61DD-E26F-4480-B47C-850BF3B7CFB7}"/>
              </a:ext>
            </a:extLst>
          </p:cNvPr>
          <p:cNvSpPr>
            <a:spLocks noGrp="1" noChangeArrowheads="1"/>
          </p:cNvSpPr>
          <p:nvPr>
            <p:ph idx="1"/>
          </p:nvPr>
        </p:nvSpPr>
        <p:spPr>
          <a:xfrm>
            <a:off x="360363" y="1584325"/>
            <a:ext cx="4114800" cy="4525963"/>
          </a:xfrm>
        </p:spPr>
        <p:txBody>
          <a:bodyPr/>
          <a:lstStyle/>
          <a:p>
            <a:pPr lvl="1" eaLnBrk="1" hangingPunct="1">
              <a:defRPr/>
            </a:pPr>
            <a:r>
              <a:rPr lang="en-CA" dirty="0"/>
              <a:t>Figure 9.4 shows how the demand curve for Canadian dollars shifts in response to changes in</a:t>
            </a:r>
          </a:p>
          <a:p>
            <a:pPr marL="432000" lvl="1" indent="-216000" eaLnBrk="1" hangingPunct="1">
              <a:buClr>
                <a:schemeClr val="tx1"/>
              </a:buClr>
              <a:buSzPct val="120000"/>
              <a:buFont typeface="Wingdings" panose="05000000000000000000" pitchFamily="2" charset="2"/>
              <a:buChar char="§"/>
              <a:defRPr/>
            </a:pPr>
            <a:r>
              <a:rPr lang="en-CA" dirty="0"/>
              <a:t>Canadian exports </a:t>
            </a:r>
          </a:p>
          <a:p>
            <a:pPr marL="432000" lvl="1" indent="-216000" eaLnBrk="1" hangingPunct="1">
              <a:buClr>
                <a:schemeClr val="tx1"/>
              </a:buClr>
              <a:buSzPct val="120000"/>
              <a:buFont typeface="Wingdings" panose="05000000000000000000" pitchFamily="2" charset="2"/>
              <a:buChar char="§"/>
              <a:defRPr/>
            </a:pPr>
            <a:r>
              <a:rPr lang="en-CA" dirty="0"/>
              <a:t>The Canadian interest rate differential</a:t>
            </a:r>
          </a:p>
          <a:p>
            <a:pPr marL="432000" lvl="1" indent="-216000" eaLnBrk="1" hangingPunct="1">
              <a:buClr>
                <a:schemeClr val="tx1"/>
              </a:buClr>
              <a:buSzPct val="120000"/>
              <a:buFont typeface="Wingdings" panose="05000000000000000000" pitchFamily="2" charset="2"/>
              <a:buChar char="§"/>
              <a:defRPr/>
            </a:pPr>
            <a:r>
              <a:rPr lang="en-CA" dirty="0"/>
              <a:t>The expected future exchange rate</a:t>
            </a:r>
          </a:p>
        </p:txBody>
      </p:sp>
      <p:pic>
        <p:nvPicPr>
          <p:cNvPr id="61444" name="Picture 15" descr="fig2608a">
            <a:extLst>
              <a:ext uri="{FF2B5EF4-FFF2-40B4-BE49-F238E27FC236}">
                <a16:creationId xmlns:a16="http://schemas.microsoft.com/office/drawing/2014/main" xmlns="" id="{316911B7-8321-4886-A901-E2442AC7C14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00563" y="1728788"/>
            <a:ext cx="4162425" cy="380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6" descr="fig2608b">
            <a:extLst>
              <a:ext uri="{FF2B5EF4-FFF2-40B4-BE49-F238E27FC236}">
                <a16:creationId xmlns:a16="http://schemas.microsoft.com/office/drawing/2014/main" xmlns="" id="{AB5C8AA4-CE8B-4EBE-B582-A187476B3B02}"/>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00563" y="1728788"/>
            <a:ext cx="4162425" cy="380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7" descr="fig2608c">
            <a:extLst>
              <a:ext uri="{FF2B5EF4-FFF2-40B4-BE49-F238E27FC236}">
                <a16:creationId xmlns:a16="http://schemas.microsoft.com/office/drawing/2014/main" xmlns="" id="{65FAEAC7-F534-410F-81E7-EF853555389A}"/>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500563" y="1728788"/>
            <a:ext cx="4162425" cy="380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7">
            <a:hlinkClick r:id="rId6" action="ppaction://hlinksldjump"/>
            <a:extLst>
              <a:ext uri="{FF2B5EF4-FFF2-40B4-BE49-F238E27FC236}">
                <a16:creationId xmlns:a16="http://schemas.microsoft.com/office/drawing/2014/main" xmlns="" id="{8B756EA6-87C1-42E7-86CA-3F48FFA6D9A8}"/>
              </a:ext>
            </a:extLst>
          </p:cNvPr>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2">
                                            <p:txEl>
                                              <p:pRg st="1" end="1"/>
                                            </p:txEl>
                                          </p:spTgt>
                                        </p:tgtEl>
                                        <p:attrNameLst>
                                          <p:attrName>style.visibility</p:attrName>
                                        </p:attrNameLst>
                                      </p:cBhvr>
                                      <p:to>
                                        <p:strVal val="visible"/>
                                      </p:to>
                                    </p:set>
                                    <p:animEffect transition="in" filter="wipe(left)">
                                      <p:cBhvr>
                                        <p:cTn id="7" dur="1000"/>
                                        <p:tgtEl>
                                          <p:spTgt spid="4096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2">
                                            <p:txEl>
                                              <p:pRg st="2" end="2"/>
                                            </p:txEl>
                                          </p:spTgt>
                                        </p:tgtEl>
                                        <p:attrNameLst>
                                          <p:attrName>style.visibility</p:attrName>
                                        </p:attrNameLst>
                                      </p:cBhvr>
                                      <p:to>
                                        <p:strVal val="visible"/>
                                      </p:to>
                                    </p:set>
                                    <p:animEffect transition="in" filter="wipe(left)">
                                      <p:cBhvr>
                                        <p:cTn id="12" dur="1000"/>
                                        <p:tgtEl>
                                          <p:spTgt spid="4096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2">
                                            <p:txEl>
                                              <p:pRg st="3" end="3"/>
                                            </p:txEl>
                                          </p:spTgt>
                                        </p:tgtEl>
                                        <p:attrNameLst>
                                          <p:attrName>style.visibility</p:attrName>
                                        </p:attrNameLst>
                                      </p:cBhvr>
                                      <p:to>
                                        <p:strVal val="visible"/>
                                      </p:to>
                                    </p:set>
                                    <p:animEffect transition="in" filter="wipe(left)">
                                      <p:cBhvr>
                                        <p:cTn id="17" dur="1000"/>
                                        <p:tgtEl>
                                          <p:spTgt spid="4096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10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right)">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bldLvl="3"/>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3490" name="Picture 11" descr="fig2608a">
            <a:extLst>
              <a:ext uri="{FF2B5EF4-FFF2-40B4-BE49-F238E27FC236}">
                <a16:creationId xmlns:a16="http://schemas.microsoft.com/office/drawing/2014/main" xmlns="" id="{DA1FC09C-8EC1-4FD1-91B9-FBDF5D7B3CC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05000" y="914400"/>
            <a:ext cx="5202238" cy="475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5020" name="Picture 12" descr="fig2608b">
            <a:extLst>
              <a:ext uri="{FF2B5EF4-FFF2-40B4-BE49-F238E27FC236}">
                <a16:creationId xmlns:a16="http://schemas.microsoft.com/office/drawing/2014/main" xmlns="" id="{F92E373A-DE31-4692-A0B4-3D9E10C569D3}"/>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05000" y="914400"/>
            <a:ext cx="5202238" cy="475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5021" name="Picture 13" descr="fig2608c">
            <a:extLst>
              <a:ext uri="{FF2B5EF4-FFF2-40B4-BE49-F238E27FC236}">
                <a16:creationId xmlns:a16="http://schemas.microsoft.com/office/drawing/2014/main" xmlns="" id="{C8CC6A91-DA8A-49E9-817E-4CD73B0FFAC7}"/>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905000" y="914400"/>
            <a:ext cx="5202238" cy="475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55020"/>
                                        </p:tgtEl>
                                        <p:attrNameLst>
                                          <p:attrName>style.visibility</p:attrName>
                                        </p:attrNameLst>
                                      </p:cBhvr>
                                      <p:to>
                                        <p:strVal val="visible"/>
                                      </p:to>
                                    </p:set>
                                    <p:animEffect transition="in" filter="wipe(left)">
                                      <p:cBhvr>
                                        <p:cTn id="7" dur="1000"/>
                                        <p:tgtEl>
                                          <p:spTgt spid="5550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555021"/>
                                        </p:tgtEl>
                                        <p:attrNameLst>
                                          <p:attrName>style.visibility</p:attrName>
                                        </p:attrNameLst>
                                      </p:cBhvr>
                                      <p:to>
                                        <p:strVal val="visible"/>
                                      </p:to>
                                    </p:set>
                                    <p:animEffect transition="in" filter="wipe(right)">
                                      <p:cBhvr>
                                        <p:cTn id="12" dur="1000"/>
                                        <p:tgtEl>
                                          <p:spTgt spid="555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l" eaLnBrk="1" hangingPunct="1"/>
            <a:r>
              <a:rPr lang="en-US" altLang="en-US" sz="2500" b="1" dirty="0">
                <a:solidFill>
                  <a:srgbClr val="B11117"/>
                </a:solidFill>
                <a:cs typeface="Arial" panose="020B0604020202020204" pitchFamily="34" charset="0"/>
              </a:rPr>
              <a:t>After studying this chapter, you will be able to:</a:t>
            </a:r>
            <a:endParaRPr lang="en-US" altLang="en-US" sz="2500" b="1" dirty="0">
              <a:solidFill>
                <a:srgbClr val="B11117"/>
              </a:solidFill>
            </a:endParaRPr>
          </a:p>
        </p:txBody>
      </p:sp>
      <p:sp>
        <p:nvSpPr>
          <p:cNvPr id="386051" name="Rectangle 3"/>
          <p:cNvSpPr>
            <a:spLocks noGrp="1" noChangeArrowheads="1"/>
          </p:cNvSpPr>
          <p:nvPr>
            <p:ph idx="4294967295"/>
          </p:nvPr>
        </p:nvSpPr>
        <p:spPr bwMode="auto">
          <a:xfrm>
            <a:off x="684213" y="1600200"/>
            <a:ext cx="8002587" cy="47466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how the exchange rate is determined</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interest rate parity and purchasing power parity</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the alternative exchange rate policies and explain their effects</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Describe the balance of payments and explain what causes an international deficit</a:t>
            </a:r>
          </a:p>
        </p:txBody>
      </p:sp>
      <p:sp>
        <p:nvSpPr>
          <p:cNvPr id="4" name="Text Box 15">
            <a:extLst>
              <a:ext uri="{FF2B5EF4-FFF2-40B4-BE49-F238E27FC236}">
                <a16:creationId xmlns:a16="http://schemas.microsoft.com/office/drawing/2014/main" xmlns="" id="{5C0F10B2-BD8A-454A-9D6E-096156F7B34A}"/>
              </a:ext>
            </a:extLst>
          </p:cNvPr>
          <p:cNvSpPr txBox="1">
            <a:spLocks noChangeArrowheads="1"/>
          </p:cNvSpPr>
          <p:nvPr/>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smtClean="0">
                <a:solidFill>
                  <a:srgbClr val="000000"/>
                </a:solidFill>
              </a:rPr>
              <a:t>Copyright © </a:t>
            </a:r>
            <a:r>
              <a:rPr lang="en-US" altLang="en-US" sz="600" b="1" dirty="0">
                <a:solidFill>
                  <a:srgbClr val="000000"/>
                </a:solidFill>
              </a:rPr>
              <a:t>2019 Pearson </a:t>
            </a:r>
            <a:r>
              <a:rPr lang="en-US" altLang="en-US" sz="600" b="1" dirty="0" smtClean="0">
                <a:solidFill>
                  <a:srgbClr val="000000"/>
                </a:solidFill>
              </a:rPr>
              <a:t>Canada</a:t>
            </a:r>
            <a:r>
              <a:rPr lang="en-US" altLang="en-US" sz="600" b="1" baseline="0" dirty="0" smtClean="0">
                <a:solidFill>
                  <a:srgbClr val="000000"/>
                </a:solidFill>
              </a:rPr>
              <a:t> Inc.</a:t>
            </a:r>
            <a:endParaRPr lang="en-US" altLang="en-US" sz="600" b="1" dirty="0">
              <a:solidFill>
                <a:srgbClr val="000000"/>
              </a:solidFill>
            </a:endParaRPr>
          </a:p>
        </p:txBody>
      </p:sp>
    </p:spTree>
    <p:extLst>
      <p:ext uri="{BB962C8B-B14F-4D97-AF65-F5344CB8AC3E}">
        <p14:creationId xmlns:p14="http://schemas.microsoft.com/office/powerpoint/2010/main" xmlns="" val="28498271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wipe(left)">
                                      <p:cBhvr>
                                        <p:cTn id="22" dur="750"/>
                                        <p:tgtEl>
                                          <p:spTgt spid="386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5">
            <a:extLst>
              <a:ext uri="{FF2B5EF4-FFF2-40B4-BE49-F238E27FC236}">
                <a16:creationId xmlns:a16="http://schemas.microsoft.com/office/drawing/2014/main" xmlns="" id="{4E2E8B11-CFCD-49CE-9D3F-D3C9D4B72C4D}"/>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Exchange Rate Fluctuations</a:t>
            </a:r>
          </a:p>
        </p:txBody>
      </p:sp>
      <p:sp>
        <p:nvSpPr>
          <p:cNvPr id="557059" name="Rectangle 3">
            <a:extLst>
              <a:ext uri="{FF2B5EF4-FFF2-40B4-BE49-F238E27FC236}">
                <a16:creationId xmlns:a16="http://schemas.microsoft.com/office/drawing/2014/main" xmlns="" id="{8DB836D0-B233-4BBF-9EEC-6CC33DCE1C61}"/>
              </a:ext>
            </a:extLst>
          </p:cNvPr>
          <p:cNvSpPr>
            <a:spLocks noGrp="1" noChangeArrowheads="1"/>
          </p:cNvSpPr>
          <p:nvPr>
            <p:ph idx="1"/>
          </p:nvPr>
        </p:nvSpPr>
        <p:spPr/>
        <p:txBody>
          <a:bodyPr/>
          <a:lstStyle/>
          <a:p>
            <a:pPr marL="108000" eaLnBrk="1" hangingPunct="1">
              <a:defRPr/>
            </a:pPr>
            <a:r>
              <a:rPr lang="en-CA" altLang="en-US" dirty="0"/>
              <a:t>Changes in the Supply of Canadian Dollars</a:t>
            </a:r>
          </a:p>
          <a:p>
            <a:pPr marL="108000" lvl="1" eaLnBrk="1" hangingPunct="1">
              <a:defRPr/>
            </a:pPr>
            <a:r>
              <a:rPr lang="en-CA" altLang="en-US" dirty="0"/>
              <a:t>A change in any influence on the quantity of Canadian dollars that people plan to sell, other than the exchange rate, brings a change in the supply of dollars.</a:t>
            </a:r>
          </a:p>
          <a:p>
            <a:pPr marL="108000" lvl="1" eaLnBrk="1" hangingPunct="1">
              <a:defRPr/>
            </a:pPr>
            <a:r>
              <a:rPr lang="en-CA" altLang="en-US" dirty="0"/>
              <a:t>These other influences are</a:t>
            </a:r>
          </a:p>
          <a:p>
            <a:pPr marL="432000" lvl="1" indent="-216000" eaLnBrk="1" hangingPunct="1">
              <a:buClr>
                <a:srgbClr val="7030A0"/>
              </a:buClr>
              <a:buSzPct val="120000"/>
              <a:buFont typeface="Wingdings" panose="05000000000000000000" pitchFamily="2" charset="2"/>
              <a:buChar char="§"/>
              <a:defRPr/>
            </a:pPr>
            <a:r>
              <a:rPr lang="en-CA" altLang="en-US" dirty="0"/>
              <a:t>Canadian demand for imports</a:t>
            </a:r>
          </a:p>
          <a:p>
            <a:pPr marL="432000" lvl="1" indent="-216000" eaLnBrk="1" hangingPunct="1">
              <a:buClr>
                <a:srgbClr val="7030A0"/>
              </a:buClr>
              <a:buSzPct val="120000"/>
              <a:buFont typeface="Wingdings" panose="05000000000000000000" pitchFamily="2" charset="2"/>
              <a:buChar char="§"/>
              <a:defRPr/>
            </a:pPr>
            <a:r>
              <a:rPr lang="en-CA" altLang="en-US" dirty="0"/>
              <a:t>Canadian interest rates relative to the foreign interest rate</a:t>
            </a:r>
          </a:p>
          <a:p>
            <a:pPr marL="432000" lvl="1" indent="-216000" eaLnBrk="1" hangingPunct="1">
              <a:buClr>
                <a:srgbClr val="7030A0"/>
              </a:buClr>
              <a:buSzPct val="120000"/>
              <a:buFont typeface="Wingdings" panose="05000000000000000000" pitchFamily="2" charset="2"/>
              <a:buChar char="§"/>
              <a:defRPr/>
            </a:pPr>
            <a:r>
              <a:rPr lang="en-CA" altLang="en-US" dirty="0"/>
              <a:t>The expected future exchange rate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7059">
                                            <p:txEl>
                                              <p:pRg st="1" end="1"/>
                                            </p:txEl>
                                          </p:spTgt>
                                        </p:tgtEl>
                                        <p:attrNameLst>
                                          <p:attrName>style.visibility</p:attrName>
                                        </p:attrNameLst>
                                      </p:cBhvr>
                                      <p:to>
                                        <p:strVal val="visible"/>
                                      </p:to>
                                    </p:set>
                                    <p:animEffect transition="in" filter="wipe(left)">
                                      <p:cBhvr>
                                        <p:cTn id="7" dur="1000"/>
                                        <p:tgtEl>
                                          <p:spTgt spid="5570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7059">
                                            <p:txEl>
                                              <p:pRg st="2" end="2"/>
                                            </p:txEl>
                                          </p:spTgt>
                                        </p:tgtEl>
                                        <p:attrNameLst>
                                          <p:attrName>style.visibility</p:attrName>
                                        </p:attrNameLst>
                                      </p:cBhvr>
                                      <p:to>
                                        <p:strVal val="visible"/>
                                      </p:to>
                                    </p:set>
                                    <p:animEffect transition="in" filter="wipe(left)">
                                      <p:cBhvr>
                                        <p:cTn id="12" dur="1000"/>
                                        <p:tgtEl>
                                          <p:spTgt spid="5570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7059">
                                            <p:txEl>
                                              <p:pRg st="3" end="3"/>
                                            </p:txEl>
                                          </p:spTgt>
                                        </p:tgtEl>
                                        <p:attrNameLst>
                                          <p:attrName>style.visibility</p:attrName>
                                        </p:attrNameLst>
                                      </p:cBhvr>
                                      <p:to>
                                        <p:strVal val="visible"/>
                                      </p:to>
                                    </p:set>
                                    <p:animEffect transition="in" filter="wipe(left)">
                                      <p:cBhvr>
                                        <p:cTn id="17" dur="1000"/>
                                        <p:tgtEl>
                                          <p:spTgt spid="55705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7059">
                                            <p:txEl>
                                              <p:pRg st="4" end="4"/>
                                            </p:txEl>
                                          </p:spTgt>
                                        </p:tgtEl>
                                        <p:attrNameLst>
                                          <p:attrName>style.visibility</p:attrName>
                                        </p:attrNameLst>
                                      </p:cBhvr>
                                      <p:to>
                                        <p:strVal val="visible"/>
                                      </p:to>
                                    </p:set>
                                    <p:animEffect transition="in" filter="wipe(left)">
                                      <p:cBhvr>
                                        <p:cTn id="22" dur="1000"/>
                                        <p:tgtEl>
                                          <p:spTgt spid="55705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7059">
                                            <p:txEl>
                                              <p:pRg st="5" end="5"/>
                                            </p:txEl>
                                          </p:spTgt>
                                        </p:tgtEl>
                                        <p:attrNameLst>
                                          <p:attrName>style.visibility</p:attrName>
                                        </p:attrNameLst>
                                      </p:cBhvr>
                                      <p:to>
                                        <p:strVal val="visible"/>
                                      </p:to>
                                    </p:set>
                                    <p:animEffect transition="in" filter="wipe(left)">
                                      <p:cBhvr>
                                        <p:cTn id="27" dur="1000"/>
                                        <p:tgtEl>
                                          <p:spTgt spid="557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9" grpId="0" build="p" bldLvl="3"/>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5">
            <a:extLst>
              <a:ext uri="{FF2B5EF4-FFF2-40B4-BE49-F238E27FC236}">
                <a16:creationId xmlns:a16="http://schemas.microsoft.com/office/drawing/2014/main" xmlns="" id="{65C4A4FD-0F10-4543-BE25-F1198AE84CA6}"/>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Exchange Rate Fluctuations</a:t>
            </a:r>
          </a:p>
        </p:txBody>
      </p:sp>
      <p:sp>
        <p:nvSpPr>
          <p:cNvPr id="559107" name="Rectangle 3">
            <a:extLst>
              <a:ext uri="{FF2B5EF4-FFF2-40B4-BE49-F238E27FC236}">
                <a16:creationId xmlns:a16="http://schemas.microsoft.com/office/drawing/2014/main" xmlns="" id="{3A71FA59-F6BD-4804-AA76-9AE481E84032}"/>
              </a:ext>
            </a:extLst>
          </p:cNvPr>
          <p:cNvSpPr>
            <a:spLocks noGrp="1" noChangeArrowheads="1"/>
          </p:cNvSpPr>
          <p:nvPr>
            <p:ph idx="1"/>
          </p:nvPr>
        </p:nvSpPr>
        <p:spPr/>
        <p:txBody>
          <a:bodyPr/>
          <a:lstStyle/>
          <a:p>
            <a:pPr lvl="1" eaLnBrk="1" hangingPunct="1"/>
            <a:r>
              <a:rPr lang="en-CA" altLang="en-US" b="1" dirty="0">
                <a:solidFill>
                  <a:srgbClr val="7030A0"/>
                </a:solidFill>
              </a:rPr>
              <a:t>Canadian Demand for Imports</a:t>
            </a:r>
            <a:endParaRPr lang="en-CA" altLang="en-US" dirty="0">
              <a:solidFill>
                <a:srgbClr val="7030A0"/>
              </a:solidFill>
            </a:endParaRPr>
          </a:p>
          <a:p>
            <a:pPr lvl="1" eaLnBrk="1" hangingPunct="1"/>
            <a:r>
              <a:rPr lang="en-CA" altLang="en-US" dirty="0"/>
              <a:t>At a given exchange rate, if the Canadian demand for imports increases, the supply of Canadian dollars on the foreign exchange market increases and the supply curve of Canadian dollars shifts rightward.</a:t>
            </a:r>
          </a:p>
          <a:p>
            <a:pPr lvl="1" eaLnBrk="1" hangingPunct="1"/>
            <a:r>
              <a:rPr lang="en-CA" altLang="en-US" b="1" dirty="0">
                <a:solidFill>
                  <a:srgbClr val="7030A0"/>
                </a:solidFill>
              </a:rPr>
              <a:t>Canadian Interest Rate Relative to the Foreign </a:t>
            </a:r>
            <a:br>
              <a:rPr lang="en-CA" altLang="en-US" b="1" dirty="0">
                <a:solidFill>
                  <a:srgbClr val="7030A0"/>
                </a:solidFill>
              </a:rPr>
            </a:br>
            <a:r>
              <a:rPr lang="en-CA" altLang="en-US" b="1" dirty="0">
                <a:solidFill>
                  <a:srgbClr val="7030A0"/>
                </a:solidFill>
              </a:rPr>
              <a:t>Interest Rate</a:t>
            </a:r>
            <a:endParaRPr lang="en-CA" altLang="en-US" dirty="0">
              <a:solidFill>
                <a:srgbClr val="7030A0"/>
              </a:solidFill>
            </a:endParaRPr>
          </a:p>
          <a:p>
            <a:pPr lvl="1" eaLnBrk="1" hangingPunct="1"/>
            <a:r>
              <a:rPr lang="en-CA" altLang="en-US" dirty="0"/>
              <a:t>If the Canadian interest differential rises, the supply for Canadian dollars decreases and the supply curve of Canadian dollars shifts leftward.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9107">
                                            <p:txEl>
                                              <p:pRg st="1" end="1"/>
                                            </p:txEl>
                                          </p:spTgt>
                                        </p:tgtEl>
                                        <p:attrNameLst>
                                          <p:attrName>style.visibility</p:attrName>
                                        </p:attrNameLst>
                                      </p:cBhvr>
                                      <p:to>
                                        <p:strVal val="visible"/>
                                      </p:to>
                                    </p:set>
                                    <p:animEffect transition="in" filter="wipe(left)">
                                      <p:cBhvr>
                                        <p:cTn id="7" dur="1000"/>
                                        <p:tgtEl>
                                          <p:spTgt spid="559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9107">
                                            <p:txEl>
                                              <p:pRg st="2" end="2"/>
                                            </p:txEl>
                                          </p:spTgt>
                                        </p:tgtEl>
                                        <p:attrNameLst>
                                          <p:attrName>style.visibility</p:attrName>
                                        </p:attrNameLst>
                                      </p:cBhvr>
                                      <p:to>
                                        <p:strVal val="visible"/>
                                      </p:to>
                                    </p:set>
                                    <p:animEffect transition="in" filter="wipe(left)">
                                      <p:cBhvr>
                                        <p:cTn id="12" dur="1000"/>
                                        <p:tgtEl>
                                          <p:spTgt spid="5591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9107">
                                            <p:txEl>
                                              <p:pRg st="3" end="3"/>
                                            </p:txEl>
                                          </p:spTgt>
                                        </p:tgtEl>
                                        <p:attrNameLst>
                                          <p:attrName>style.visibility</p:attrName>
                                        </p:attrNameLst>
                                      </p:cBhvr>
                                      <p:to>
                                        <p:strVal val="visible"/>
                                      </p:to>
                                    </p:set>
                                    <p:animEffect transition="in" filter="wipe(left)">
                                      <p:cBhvr>
                                        <p:cTn id="17" dur="1000"/>
                                        <p:tgtEl>
                                          <p:spTgt spid="559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build="p" bldLvl="3"/>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5">
            <a:extLst>
              <a:ext uri="{FF2B5EF4-FFF2-40B4-BE49-F238E27FC236}">
                <a16:creationId xmlns:a16="http://schemas.microsoft.com/office/drawing/2014/main" xmlns="" id="{8A00EC9A-2904-49D3-8301-70449295FBB8}"/>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Exchange Rate Fluctuations</a:t>
            </a:r>
          </a:p>
        </p:txBody>
      </p:sp>
      <p:sp>
        <p:nvSpPr>
          <p:cNvPr id="567299" name="Rectangle 3">
            <a:extLst>
              <a:ext uri="{FF2B5EF4-FFF2-40B4-BE49-F238E27FC236}">
                <a16:creationId xmlns:a16="http://schemas.microsoft.com/office/drawing/2014/main" xmlns="" id="{D05B896C-5887-4442-8333-9F758D35D4CE}"/>
              </a:ext>
            </a:extLst>
          </p:cNvPr>
          <p:cNvSpPr>
            <a:spLocks noGrp="1" noChangeArrowheads="1"/>
          </p:cNvSpPr>
          <p:nvPr>
            <p:ph idx="1"/>
          </p:nvPr>
        </p:nvSpPr>
        <p:spPr/>
        <p:txBody>
          <a:bodyPr/>
          <a:lstStyle/>
          <a:p>
            <a:pPr lvl="1" eaLnBrk="1" hangingPunct="1"/>
            <a:r>
              <a:rPr lang="en-CA" altLang="en-US" b="1" dirty="0">
                <a:solidFill>
                  <a:srgbClr val="7030A0"/>
                </a:solidFill>
              </a:rPr>
              <a:t>The Expected Future Exchange Rate</a:t>
            </a:r>
            <a:endParaRPr lang="en-CA" altLang="en-US" dirty="0">
              <a:solidFill>
                <a:srgbClr val="7030A0"/>
              </a:solidFill>
            </a:endParaRPr>
          </a:p>
          <a:p>
            <a:pPr lvl="1" eaLnBrk="1" hangingPunct="1"/>
            <a:r>
              <a:rPr lang="en-CA" altLang="en-US" dirty="0"/>
              <a:t>At a given current exchange rate, if the expected future exchange rate for Canadian dollars rises, …</a:t>
            </a:r>
          </a:p>
          <a:p>
            <a:pPr lvl="1" eaLnBrk="1" hangingPunct="1"/>
            <a:r>
              <a:rPr lang="en-CA" altLang="en-US" dirty="0"/>
              <a:t>the supply of Canadian dollars decreases and the demand curve for dollars shifts leftward.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7299">
                                            <p:txEl>
                                              <p:pRg st="1" end="1"/>
                                            </p:txEl>
                                          </p:spTgt>
                                        </p:tgtEl>
                                        <p:attrNameLst>
                                          <p:attrName>style.visibility</p:attrName>
                                        </p:attrNameLst>
                                      </p:cBhvr>
                                      <p:to>
                                        <p:strVal val="visible"/>
                                      </p:to>
                                    </p:set>
                                    <p:animEffect transition="in" filter="wipe(left)">
                                      <p:cBhvr>
                                        <p:cTn id="7" dur="1000"/>
                                        <p:tgtEl>
                                          <p:spTgt spid="5672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7299">
                                            <p:txEl>
                                              <p:pRg st="2" end="2"/>
                                            </p:txEl>
                                          </p:spTgt>
                                        </p:tgtEl>
                                        <p:attrNameLst>
                                          <p:attrName>style.visibility</p:attrName>
                                        </p:attrNameLst>
                                      </p:cBhvr>
                                      <p:to>
                                        <p:strVal val="visible"/>
                                      </p:to>
                                    </p:set>
                                    <p:animEffect transition="in" filter="wipe(left)">
                                      <p:cBhvr>
                                        <p:cTn id="12" dur="1000"/>
                                        <p:tgtEl>
                                          <p:spTgt spid="5672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9" grpId="0" build="p" bldLvl="3"/>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14">
            <a:extLst>
              <a:ext uri="{FF2B5EF4-FFF2-40B4-BE49-F238E27FC236}">
                <a16:creationId xmlns:a16="http://schemas.microsoft.com/office/drawing/2014/main" xmlns="" id="{3E6F1006-8A7D-4CD4-B4EE-0CA6C336B186}"/>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Exchange Rate Fluctuations</a:t>
            </a:r>
          </a:p>
        </p:txBody>
      </p:sp>
      <p:sp>
        <p:nvSpPr>
          <p:cNvPr id="46082" name="Rectangle 3">
            <a:extLst>
              <a:ext uri="{FF2B5EF4-FFF2-40B4-BE49-F238E27FC236}">
                <a16:creationId xmlns:a16="http://schemas.microsoft.com/office/drawing/2014/main" xmlns="" id="{5F549827-0B1F-4279-AF47-2F32F60B753D}"/>
              </a:ext>
            </a:extLst>
          </p:cNvPr>
          <p:cNvSpPr>
            <a:spLocks noGrp="1" noChangeArrowheads="1"/>
          </p:cNvSpPr>
          <p:nvPr>
            <p:ph idx="1"/>
          </p:nvPr>
        </p:nvSpPr>
        <p:spPr>
          <a:xfrm>
            <a:off x="360363" y="1584325"/>
            <a:ext cx="4114800" cy="4525963"/>
          </a:xfrm>
        </p:spPr>
        <p:txBody>
          <a:bodyPr/>
          <a:lstStyle/>
          <a:p>
            <a:pPr lvl="1" eaLnBrk="1" hangingPunct="1">
              <a:defRPr/>
            </a:pPr>
            <a:r>
              <a:rPr lang="en-CA" dirty="0"/>
              <a:t>Figure 9.5 shows how the supply curve of Canadian dollars shifts in response to changes in </a:t>
            </a:r>
          </a:p>
          <a:p>
            <a:pPr marL="432000" lvl="1" indent="-216000" eaLnBrk="1" hangingPunct="1">
              <a:buClr>
                <a:schemeClr val="tx1"/>
              </a:buClr>
              <a:buSzPct val="120000"/>
              <a:buFont typeface="Wingdings" panose="05000000000000000000" pitchFamily="2" charset="2"/>
              <a:buChar char="§"/>
              <a:defRPr/>
            </a:pPr>
            <a:r>
              <a:rPr lang="en-CA" dirty="0"/>
              <a:t>Canadian demand for imports</a:t>
            </a:r>
          </a:p>
          <a:p>
            <a:pPr marL="432000" lvl="1" indent="-216000" eaLnBrk="1" hangingPunct="1">
              <a:buClr>
                <a:schemeClr val="tx1"/>
              </a:buClr>
              <a:buSzPct val="120000"/>
              <a:buFont typeface="Wingdings" panose="05000000000000000000" pitchFamily="2" charset="2"/>
              <a:buChar char="§"/>
              <a:defRPr/>
            </a:pPr>
            <a:r>
              <a:rPr lang="en-CA" dirty="0"/>
              <a:t>The Canadian interest rate differential</a:t>
            </a:r>
          </a:p>
          <a:p>
            <a:pPr marL="432000" lvl="1" indent="-216000" eaLnBrk="1" hangingPunct="1">
              <a:buClr>
                <a:schemeClr val="tx1"/>
              </a:buClr>
              <a:buSzPct val="120000"/>
              <a:buFont typeface="Wingdings" panose="05000000000000000000" pitchFamily="2" charset="2"/>
              <a:buChar char="§"/>
              <a:defRPr/>
            </a:pPr>
            <a:r>
              <a:rPr lang="en-CA" dirty="0"/>
              <a:t>The expected future exchange rate</a:t>
            </a:r>
          </a:p>
        </p:txBody>
      </p:sp>
      <p:pic>
        <p:nvPicPr>
          <p:cNvPr id="71684" name="Picture 15" descr="fig2609a">
            <a:extLst>
              <a:ext uri="{FF2B5EF4-FFF2-40B4-BE49-F238E27FC236}">
                <a16:creationId xmlns:a16="http://schemas.microsoft.com/office/drawing/2014/main" xmlns="" id="{61B475EE-3FCC-4A86-84E1-FE7DA1BFA060}"/>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00563" y="1728788"/>
            <a:ext cx="4162425" cy="380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6" descr="fig2609b">
            <a:extLst>
              <a:ext uri="{FF2B5EF4-FFF2-40B4-BE49-F238E27FC236}">
                <a16:creationId xmlns:a16="http://schemas.microsoft.com/office/drawing/2014/main" xmlns="" id="{6C900E4B-0F79-4CDF-A916-FD6AE83E65C8}"/>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00563" y="1728788"/>
            <a:ext cx="4162425" cy="380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7" descr="fig2609c">
            <a:extLst>
              <a:ext uri="{FF2B5EF4-FFF2-40B4-BE49-F238E27FC236}">
                <a16:creationId xmlns:a16="http://schemas.microsoft.com/office/drawing/2014/main" xmlns="" id="{36F58900-48DE-4584-823E-2F567538C531}"/>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500563" y="1728788"/>
            <a:ext cx="4162425" cy="380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7">
            <a:hlinkClick r:id="rId6" action="ppaction://hlinksldjump"/>
            <a:extLst>
              <a:ext uri="{FF2B5EF4-FFF2-40B4-BE49-F238E27FC236}">
                <a16:creationId xmlns:a16="http://schemas.microsoft.com/office/drawing/2014/main" xmlns="" id="{C3475ED1-9680-4780-A7DC-3E4046A5EF85}"/>
              </a:ext>
            </a:extLst>
          </p:cNvPr>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2">
                                            <p:txEl>
                                              <p:pRg st="1" end="1"/>
                                            </p:txEl>
                                          </p:spTgt>
                                        </p:tgtEl>
                                        <p:attrNameLst>
                                          <p:attrName>style.visibility</p:attrName>
                                        </p:attrNameLst>
                                      </p:cBhvr>
                                      <p:to>
                                        <p:strVal val="visible"/>
                                      </p:to>
                                    </p:set>
                                    <p:animEffect transition="in" filter="wipe(left)">
                                      <p:cBhvr>
                                        <p:cTn id="7" dur="1000"/>
                                        <p:tgtEl>
                                          <p:spTgt spid="4608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2">
                                            <p:txEl>
                                              <p:pRg st="2" end="2"/>
                                            </p:txEl>
                                          </p:spTgt>
                                        </p:tgtEl>
                                        <p:attrNameLst>
                                          <p:attrName>style.visibility</p:attrName>
                                        </p:attrNameLst>
                                      </p:cBhvr>
                                      <p:to>
                                        <p:strVal val="visible"/>
                                      </p:to>
                                    </p:set>
                                    <p:animEffect transition="in" filter="wipe(left)">
                                      <p:cBhvr>
                                        <p:cTn id="12" dur="1000"/>
                                        <p:tgtEl>
                                          <p:spTgt spid="4608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2">
                                            <p:txEl>
                                              <p:pRg st="3" end="3"/>
                                            </p:txEl>
                                          </p:spTgt>
                                        </p:tgtEl>
                                        <p:attrNameLst>
                                          <p:attrName>style.visibility</p:attrName>
                                        </p:attrNameLst>
                                      </p:cBhvr>
                                      <p:to>
                                        <p:strVal val="visible"/>
                                      </p:to>
                                    </p:set>
                                    <p:animEffect transition="in" filter="wipe(left)">
                                      <p:cBhvr>
                                        <p:cTn id="17" dur="1000"/>
                                        <p:tgtEl>
                                          <p:spTgt spid="4608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10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bldLvl="3"/>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3730" name="Picture 11" descr="fig2609a">
            <a:extLst>
              <a:ext uri="{FF2B5EF4-FFF2-40B4-BE49-F238E27FC236}">
                <a16:creationId xmlns:a16="http://schemas.microsoft.com/office/drawing/2014/main" xmlns="" id="{6731D3E2-FE3D-42F1-A59B-523BAB906F5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28800" y="923925"/>
            <a:ext cx="5203825" cy="475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212" name="Picture 12" descr="fig2609b">
            <a:extLst>
              <a:ext uri="{FF2B5EF4-FFF2-40B4-BE49-F238E27FC236}">
                <a16:creationId xmlns:a16="http://schemas.microsoft.com/office/drawing/2014/main" xmlns="" id="{B078B33E-ECE2-480A-855E-6FD442985B2E}"/>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828800" y="923925"/>
            <a:ext cx="5203825" cy="475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213" name="Picture 13" descr="fig2609c">
            <a:extLst>
              <a:ext uri="{FF2B5EF4-FFF2-40B4-BE49-F238E27FC236}">
                <a16:creationId xmlns:a16="http://schemas.microsoft.com/office/drawing/2014/main" xmlns="" id="{F024BEAC-3ECA-46B5-B98F-434C1E5D66B3}"/>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828800" y="923925"/>
            <a:ext cx="5203825" cy="475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563212"/>
                                        </p:tgtEl>
                                        <p:attrNameLst>
                                          <p:attrName>style.visibility</p:attrName>
                                        </p:attrNameLst>
                                      </p:cBhvr>
                                      <p:to>
                                        <p:strVal val="visible"/>
                                      </p:to>
                                    </p:set>
                                    <p:animEffect transition="in" filter="wipe(right)">
                                      <p:cBhvr>
                                        <p:cTn id="7" dur="1000"/>
                                        <p:tgtEl>
                                          <p:spTgt spid="5632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3213"/>
                                        </p:tgtEl>
                                        <p:attrNameLst>
                                          <p:attrName>style.visibility</p:attrName>
                                        </p:attrNameLst>
                                      </p:cBhvr>
                                      <p:to>
                                        <p:strVal val="visible"/>
                                      </p:to>
                                    </p:set>
                                    <p:animEffect transition="in" filter="wipe(left)">
                                      <p:cBhvr>
                                        <p:cTn id="12" dur="1000"/>
                                        <p:tgtEl>
                                          <p:spTgt spid="563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5">
            <a:extLst>
              <a:ext uri="{FF2B5EF4-FFF2-40B4-BE49-F238E27FC236}">
                <a16:creationId xmlns:a16="http://schemas.microsoft.com/office/drawing/2014/main" xmlns="" id="{27403CAB-866D-497C-BCE6-3C1615B8AB74}"/>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Exchange Rate Fluctuations</a:t>
            </a:r>
          </a:p>
        </p:txBody>
      </p:sp>
      <p:sp>
        <p:nvSpPr>
          <p:cNvPr id="239619" name="Rectangle 3">
            <a:extLst>
              <a:ext uri="{FF2B5EF4-FFF2-40B4-BE49-F238E27FC236}">
                <a16:creationId xmlns:a16="http://schemas.microsoft.com/office/drawing/2014/main" xmlns="" id="{52F5236C-C937-4598-828A-20E16EE9A482}"/>
              </a:ext>
            </a:extLst>
          </p:cNvPr>
          <p:cNvSpPr>
            <a:spLocks noGrp="1" noChangeArrowheads="1"/>
          </p:cNvSpPr>
          <p:nvPr>
            <p:ph idx="1"/>
          </p:nvPr>
        </p:nvSpPr>
        <p:spPr/>
        <p:txBody>
          <a:bodyPr/>
          <a:lstStyle/>
          <a:p>
            <a:pPr defTabSz="461963" eaLnBrk="1" hangingPunct="1"/>
            <a:r>
              <a:rPr lang="en-CA" altLang="en-US" dirty="0"/>
              <a:t>Changes in the Exchange Rate</a:t>
            </a:r>
          </a:p>
          <a:p>
            <a:pPr marL="431800" lvl="1" indent="-215900" defTabSz="461963" eaLnBrk="1" hangingPunct="1">
              <a:buClr>
                <a:schemeClr val="tx1"/>
              </a:buClr>
              <a:buSzPct val="75000"/>
              <a:buFont typeface="Webdings" panose="05030102010509060703" pitchFamily="18" charset="2"/>
              <a:buChar char="&lt;"/>
            </a:pPr>
            <a:r>
              <a:rPr lang="en-CA" altLang="en-US" dirty="0"/>
              <a:t>If demand for Canadian dollars increases and </a:t>
            </a:r>
            <a:br>
              <a:rPr lang="en-CA" altLang="en-US" dirty="0"/>
            </a:br>
            <a:r>
              <a:rPr lang="en-CA" altLang="en-US" dirty="0"/>
              <a:t>	supply does not change, the exchange rate rises. </a:t>
            </a:r>
          </a:p>
          <a:p>
            <a:pPr marL="431800" lvl="1" indent="-215900" defTabSz="461963" eaLnBrk="1" hangingPunct="1">
              <a:buClr>
                <a:schemeClr val="tx1"/>
              </a:buClr>
              <a:buSzPct val="75000"/>
              <a:buFont typeface="Webdings" panose="05030102010509060703" pitchFamily="18" charset="2"/>
              <a:buChar char="&lt;"/>
            </a:pPr>
            <a:r>
              <a:rPr lang="en-CA" altLang="en-US" dirty="0"/>
              <a:t>If demand for Canadian dollars decreases and </a:t>
            </a:r>
            <a:br>
              <a:rPr lang="en-CA" altLang="en-US" dirty="0"/>
            </a:br>
            <a:r>
              <a:rPr lang="en-CA" altLang="en-US" dirty="0"/>
              <a:t>supply does not change, the exchange rate falls. </a:t>
            </a:r>
          </a:p>
          <a:p>
            <a:pPr marL="431800" lvl="1" indent="-215900" defTabSz="461963" eaLnBrk="1" hangingPunct="1">
              <a:buClr>
                <a:schemeClr val="tx1"/>
              </a:buClr>
              <a:buSzPct val="75000"/>
              <a:buFont typeface="Webdings" panose="05030102010509060703" pitchFamily="18" charset="2"/>
              <a:buChar char="&lt;"/>
            </a:pPr>
            <a:r>
              <a:rPr lang="en-CA" altLang="en-US" dirty="0"/>
              <a:t>If supply of Canadian dollars increases and </a:t>
            </a:r>
            <a:br>
              <a:rPr lang="en-CA" altLang="en-US" dirty="0"/>
            </a:br>
            <a:r>
              <a:rPr lang="en-CA" altLang="en-US" dirty="0"/>
              <a:t>demand does not change, the exchange rate falls. </a:t>
            </a:r>
          </a:p>
          <a:p>
            <a:pPr marL="431800" lvl="1" indent="-215900" defTabSz="461963" eaLnBrk="1" hangingPunct="1">
              <a:buClr>
                <a:schemeClr val="tx1"/>
              </a:buClr>
              <a:buSzPct val="75000"/>
              <a:buFont typeface="Webdings" panose="05030102010509060703" pitchFamily="18" charset="2"/>
              <a:buChar char="&lt;"/>
            </a:pPr>
            <a:r>
              <a:rPr lang="en-CA" altLang="en-US" dirty="0"/>
              <a:t>If supply of Canadian dollars decreases and </a:t>
            </a:r>
            <a:br>
              <a:rPr lang="en-CA" altLang="en-US" dirty="0"/>
            </a:br>
            <a:r>
              <a:rPr lang="en-CA" altLang="en-US" dirty="0"/>
              <a:t>demand does not change, the exchange rate rises.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9619">
                                            <p:txEl>
                                              <p:pRg st="1" end="1"/>
                                            </p:txEl>
                                          </p:spTgt>
                                        </p:tgtEl>
                                        <p:attrNameLst>
                                          <p:attrName>style.visibility</p:attrName>
                                        </p:attrNameLst>
                                      </p:cBhvr>
                                      <p:to>
                                        <p:strVal val="visible"/>
                                      </p:to>
                                    </p:set>
                                    <p:animEffect transition="in" filter="wipe(left)">
                                      <p:cBhvr>
                                        <p:cTn id="7" dur="1000"/>
                                        <p:tgtEl>
                                          <p:spTgt spid="2396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9619">
                                            <p:txEl>
                                              <p:pRg st="2" end="2"/>
                                            </p:txEl>
                                          </p:spTgt>
                                        </p:tgtEl>
                                        <p:attrNameLst>
                                          <p:attrName>style.visibility</p:attrName>
                                        </p:attrNameLst>
                                      </p:cBhvr>
                                      <p:to>
                                        <p:strVal val="visible"/>
                                      </p:to>
                                    </p:set>
                                    <p:animEffect transition="in" filter="wipe(left)">
                                      <p:cBhvr>
                                        <p:cTn id="12" dur="1000"/>
                                        <p:tgtEl>
                                          <p:spTgt spid="2396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9619">
                                            <p:txEl>
                                              <p:pRg st="3" end="3"/>
                                            </p:txEl>
                                          </p:spTgt>
                                        </p:tgtEl>
                                        <p:attrNameLst>
                                          <p:attrName>style.visibility</p:attrName>
                                        </p:attrNameLst>
                                      </p:cBhvr>
                                      <p:to>
                                        <p:strVal val="visible"/>
                                      </p:to>
                                    </p:set>
                                    <p:animEffect transition="in" filter="wipe(left)">
                                      <p:cBhvr>
                                        <p:cTn id="17" dur="1000"/>
                                        <p:tgtEl>
                                          <p:spTgt spid="2396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9619">
                                            <p:txEl>
                                              <p:pRg st="4" end="4"/>
                                            </p:txEl>
                                          </p:spTgt>
                                        </p:tgtEl>
                                        <p:attrNameLst>
                                          <p:attrName>style.visibility</p:attrName>
                                        </p:attrNameLst>
                                      </p:cBhvr>
                                      <p:to>
                                        <p:strVal val="visible"/>
                                      </p:to>
                                    </p:set>
                                    <p:animEffect transition="in" filter="wipe(left)">
                                      <p:cBhvr>
                                        <p:cTn id="22" dur="1000"/>
                                        <p:tgtEl>
                                          <p:spTgt spid="2396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bldLvl="3"/>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5">
            <a:extLst>
              <a:ext uri="{FF2B5EF4-FFF2-40B4-BE49-F238E27FC236}">
                <a16:creationId xmlns:a16="http://schemas.microsoft.com/office/drawing/2014/main" xmlns="" id="{064C9AF2-AEFB-44DF-AA92-89B866303568}"/>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Arbitrage, Speculation, and </a:t>
            </a:r>
            <a:br>
              <a:rPr lang="en-CA" altLang="en-US" dirty="0"/>
            </a:br>
            <a:r>
              <a:rPr lang="en-CA" altLang="en-US" dirty="0"/>
              <a:t>Market Fundamentals</a:t>
            </a:r>
          </a:p>
        </p:txBody>
      </p:sp>
      <p:sp>
        <p:nvSpPr>
          <p:cNvPr id="243715" name="Rectangle 3">
            <a:extLst>
              <a:ext uri="{FF2B5EF4-FFF2-40B4-BE49-F238E27FC236}">
                <a16:creationId xmlns:a16="http://schemas.microsoft.com/office/drawing/2014/main" xmlns="" id="{6489596C-4A69-4960-A836-847F0CEBE5F2}"/>
              </a:ext>
            </a:extLst>
          </p:cNvPr>
          <p:cNvSpPr>
            <a:spLocks noGrp="1" noChangeArrowheads="1"/>
          </p:cNvSpPr>
          <p:nvPr>
            <p:ph idx="1"/>
          </p:nvPr>
        </p:nvSpPr>
        <p:spPr/>
        <p:txBody>
          <a:bodyPr/>
          <a:lstStyle/>
          <a:p>
            <a:pPr eaLnBrk="1" hangingPunct="1"/>
            <a:r>
              <a:rPr lang="en-CA" altLang="en-US" dirty="0"/>
              <a:t>Arbitrage </a:t>
            </a:r>
          </a:p>
          <a:p>
            <a:r>
              <a:rPr lang="en-CA" altLang="en-US" dirty="0">
                <a:solidFill>
                  <a:schemeClr val="tx1"/>
                </a:solidFill>
              </a:rPr>
              <a:t>Arbitrage </a:t>
            </a:r>
            <a:r>
              <a:rPr lang="en-CA" altLang="en-US" b="0" dirty="0">
                <a:solidFill>
                  <a:schemeClr val="tx1"/>
                </a:solidFill>
              </a:rPr>
              <a:t>is the practice of seeking to profit by buying in one market and selling for a higher price in another related market. </a:t>
            </a:r>
          </a:p>
          <a:p>
            <a:r>
              <a:rPr lang="en-CA" altLang="en-US" b="0" dirty="0">
                <a:solidFill>
                  <a:schemeClr val="tx1"/>
                </a:solidFill>
              </a:rPr>
              <a:t>Arbitrage in the foreign exchange market and international loans and goods markets achieves four outcomes:</a:t>
            </a:r>
            <a:endParaRPr lang="en-CA" altLang="en-US" dirty="0">
              <a:solidFill>
                <a:schemeClr val="tx1"/>
              </a:solidFill>
            </a:endParaRPr>
          </a:p>
          <a:p>
            <a:pPr lvl="1" eaLnBrk="1" hangingPunct="1">
              <a:buClr>
                <a:srgbClr val="7030A0"/>
              </a:buClr>
              <a:buSzPct val="120000"/>
              <a:buFont typeface="Wingdings" panose="05000000000000000000" pitchFamily="2" charset="2"/>
              <a:buChar char="§"/>
            </a:pPr>
            <a:r>
              <a:rPr lang="en-CA" altLang="en-US" dirty="0"/>
              <a:t> The law of one price</a:t>
            </a:r>
          </a:p>
          <a:p>
            <a:pPr lvl="1" eaLnBrk="1" hangingPunct="1">
              <a:buClr>
                <a:srgbClr val="7030A0"/>
              </a:buClr>
              <a:buSzPct val="120000"/>
              <a:buFont typeface="Wingdings" panose="05000000000000000000" pitchFamily="2" charset="2"/>
              <a:buChar char="§"/>
            </a:pPr>
            <a:r>
              <a:rPr lang="en-CA" altLang="en-US" dirty="0"/>
              <a:t> No round-trip profit</a:t>
            </a:r>
          </a:p>
          <a:p>
            <a:pPr lvl="1" eaLnBrk="1" hangingPunct="1">
              <a:buClr>
                <a:srgbClr val="7030A0"/>
              </a:buClr>
              <a:buSzPct val="120000"/>
              <a:buFont typeface="Wingdings" panose="05000000000000000000" pitchFamily="2" charset="2"/>
              <a:buChar char="§"/>
            </a:pPr>
            <a:r>
              <a:rPr lang="en-CA" altLang="en-US" dirty="0"/>
              <a:t> Interest rate parity</a:t>
            </a:r>
          </a:p>
          <a:p>
            <a:pPr lvl="1" eaLnBrk="1" hangingPunct="1">
              <a:buClr>
                <a:srgbClr val="7030A0"/>
              </a:buClr>
              <a:buSzPct val="120000"/>
              <a:buFont typeface="Wingdings" panose="05000000000000000000" pitchFamily="2" charset="2"/>
              <a:buChar char="§"/>
            </a:pPr>
            <a:r>
              <a:rPr lang="en-CA" altLang="en-US" dirty="0"/>
              <a:t> Purchasing power parity</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wipe(left)">
                                      <p:cBhvr>
                                        <p:cTn id="7" dur="500"/>
                                        <p:tgtEl>
                                          <p:spTgt spid="243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wipe(left)">
                                      <p:cBhvr>
                                        <p:cTn id="12" dur="1000"/>
                                        <p:tgtEl>
                                          <p:spTgt spid="243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715">
                                            <p:txEl>
                                              <p:pRg st="2" end="2"/>
                                            </p:txEl>
                                          </p:spTgt>
                                        </p:tgtEl>
                                        <p:attrNameLst>
                                          <p:attrName>style.visibility</p:attrName>
                                        </p:attrNameLst>
                                      </p:cBhvr>
                                      <p:to>
                                        <p:strVal val="visible"/>
                                      </p:to>
                                    </p:set>
                                    <p:animEffect transition="in" filter="wipe(left)">
                                      <p:cBhvr>
                                        <p:cTn id="17" dur="1000"/>
                                        <p:tgtEl>
                                          <p:spTgt spid="2437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3715">
                                            <p:txEl>
                                              <p:pRg st="3" end="3"/>
                                            </p:txEl>
                                          </p:spTgt>
                                        </p:tgtEl>
                                        <p:attrNameLst>
                                          <p:attrName>style.visibility</p:attrName>
                                        </p:attrNameLst>
                                      </p:cBhvr>
                                      <p:to>
                                        <p:strVal val="visible"/>
                                      </p:to>
                                    </p:set>
                                    <p:animEffect transition="in" filter="wipe(left)">
                                      <p:cBhvr>
                                        <p:cTn id="22" dur="1000"/>
                                        <p:tgtEl>
                                          <p:spTgt spid="2437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3715">
                                            <p:txEl>
                                              <p:pRg st="4" end="4"/>
                                            </p:txEl>
                                          </p:spTgt>
                                        </p:tgtEl>
                                        <p:attrNameLst>
                                          <p:attrName>style.visibility</p:attrName>
                                        </p:attrNameLst>
                                      </p:cBhvr>
                                      <p:to>
                                        <p:strVal val="visible"/>
                                      </p:to>
                                    </p:set>
                                    <p:animEffect transition="in" filter="wipe(left)">
                                      <p:cBhvr>
                                        <p:cTn id="27" dur="1000"/>
                                        <p:tgtEl>
                                          <p:spTgt spid="2437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3715">
                                            <p:txEl>
                                              <p:pRg st="5" end="5"/>
                                            </p:txEl>
                                          </p:spTgt>
                                        </p:tgtEl>
                                        <p:attrNameLst>
                                          <p:attrName>style.visibility</p:attrName>
                                        </p:attrNameLst>
                                      </p:cBhvr>
                                      <p:to>
                                        <p:strVal val="visible"/>
                                      </p:to>
                                    </p:set>
                                    <p:animEffect transition="in" filter="wipe(left)">
                                      <p:cBhvr>
                                        <p:cTn id="32" dur="1000"/>
                                        <p:tgtEl>
                                          <p:spTgt spid="2437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3715">
                                            <p:txEl>
                                              <p:pRg st="6" end="6"/>
                                            </p:txEl>
                                          </p:spTgt>
                                        </p:tgtEl>
                                        <p:attrNameLst>
                                          <p:attrName>style.visibility</p:attrName>
                                        </p:attrNameLst>
                                      </p:cBhvr>
                                      <p:to>
                                        <p:strVal val="visible"/>
                                      </p:to>
                                    </p:set>
                                    <p:animEffect transition="in" filter="wipe(left)">
                                      <p:cBhvr>
                                        <p:cTn id="37" dur="1000"/>
                                        <p:tgtEl>
                                          <p:spTgt spid="2437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uiExpand="1" build="p" bldLvl="3"/>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5">
            <a:extLst>
              <a:ext uri="{FF2B5EF4-FFF2-40B4-BE49-F238E27FC236}">
                <a16:creationId xmlns:a16="http://schemas.microsoft.com/office/drawing/2014/main" xmlns="" id="{70037A3F-BCC0-4863-8283-4AC55EC4625D}"/>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Arbitrage, Speculation, and </a:t>
            </a:r>
            <a:br>
              <a:rPr lang="en-CA" altLang="en-US" dirty="0"/>
            </a:br>
            <a:r>
              <a:rPr lang="en-CA" altLang="en-US" dirty="0"/>
              <a:t>Market Fundamentals</a:t>
            </a:r>
          </a:p>
        </p:txBody>
      </p:sp>
      <p:sp>
        <p:nvSpPr>
          <p:cNvPr id="246787" name="Rectangle 3">
            <a:extLst>
              <a:ext uri="{FF2B5EF4-FFF2-40B4-BE49-F238E27FC236}">
                <a16:creationId xmlns:a16="http://schemas.microsoft.com/office/drawing/2014/main" xmlns="" id="{0B58993A-D98A-4E41-890F-C8E8B75193D3}"/>
              </a:ext>
            </a:extLst>
          </p:cNvPr>
          <p:cNvSpPr>
            <a:spLocks noGrp="1" noChangeArrowheads="1"/>
          </p:cNvSpPr>
          <p:nvPr>
            <p:ph idx="1"/>
          </p:nvPr>
        </p:nvSpPr>
        <p:spPr/>
        <p:txBody>
          <a:bodyPr/>
          <a:lstStyle/>
          <a:p>
            <a:pPr lvl="1" eaLnBrk="1" hangingPunct="1"/>
            <a:r>
              <a:rPr lang="en-CA" altLang="en-US" b="1" dirty="0">
                <a:solidFill>
                  <a:srgbClr val="7030A0"/>
                </a:solidFill>
              </a:rPr>
              <a:t>The Law of One Price</a:t>
            </a:r>
            <a:endParaRPr lang="en-CA" altLang="en-US" dirty="0">
              <a:solidFill>
                <a:srgbClr val="7030A0"/>
              </a:solidFill>
            </a:endParaRPr>
          </a:p>
          <a:p>
            <a:pPr lvl="1" eaLnBrk="1" hangingPunct="1"/>
            <a:r>
              <a:rPr lang="en-CA" altLang="en-US" dirty="0"/>
              <a:t>The law of one price states that if an item can be traded in more the one place, the price will be the same in all locations.</a:t>
            </a:r>
          </a:p>
          <a:p>
            <a:pPr lvl="1" eaLnBrk="1" hangingPunct="1"/>
            <a:r>
              <a:rPr lang="en-CA" altLang="en-US" b="1" dirty="0">
                <a:solidFill>
                  <a:srgbClr val="7030A0"/>
                </a:solidFill>
              </a:rPr>
              <a:t>No Round-Trip Profit</a:t>
            </a:r>
            <a:endParaRPr lang="en-CA" altLang="en-US" dirty="0">
              <a:solidFill>
                <a:srgbClr val="7030A0"/>
              </a:solidFill>
            </a:endParaRPr>
          </a:p>
          <a:p>
            <a:pPr lvl="1" eaLnBrk="1" hangingPunct="1"/>
            <a:r>
              <a:rPr lang="en-CA" altLang="en-US" dirty="0"/>
              <a:t>A round trip is using the currency </a:t>
            </a:r>
            <a:r>
              <a:rPr lang="en-CA" altLang="en-US" i="1" dirty="0"/>
              <a:t>A</a:t>
            </a:r>
            <a:r>
              <a:rPr lang="en-CA" altLang="en-US" dirty="0"/>
              <a:t> to buy currency </a:t>
            </a:r>
            <a:r>
              <a:rPr lang="en-CA" altLang="en-US" i="1" dirty="0"/>
              <a:t>B</a:t>
            </a:r>
            <a:r>
              <a:rPr lang="en-CA" altLang="en-US" dirty="0"/>
              <a:t>, and then using </a:t>
            </a:r>
            <a:r>
              <a:rPr lang="en-CA" altLang="en-US" i="1" dirty="0"/>
              <a:t>B</a:t>
            </a:r>
            <a:r>
              <a:rPr lang="en-CA" altLang="en-US" dirty="0"/>
              <a:t> to buy </a:t>
            </a:r>
            <a:r>
              <a:rPr lang="en-CA" altLang="en-US" i="1" dirty="0"/>
              <a:t>A</a:t>
            </a:r>
            <a:r>
              <a:rPr lang="en-CA" altLang="en-US" dirty="0"/>
              <a:t>.</a:t>
            </a:r>
          </a:p>
          <a:p>
            <a:pPr lvl="1" eaLnBrk="1" hangingPunct="1"/>
            <a:r>
              <a:rPr lang="en-CA" altLang="en-US" dirty="0"/>
              <a:t>Arbitrage removes profit from all transactions of this type.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animEffect transition="in" filter="wipe(left)">
                                      <p:cBhvr>
                                        <p:cTn id="7" dur="1000"/>
                                        <p:tgtEl>
                                          <p:spTgt spid="2467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6787">
                                            <p:txEl>
                                              <p:pRg st="2" end="2"/>
                                            </p:txEl>
                                          </p:spTgt>
                                        </p:tgtEl>
                                        <p:attrNameLst>
                                          <p:attrName>style.visibility</p:attrName>
                                        </p:attrNameLst>
                                      </p:cBhvr>
                                      <p:to>
                                        <p:strVal val="visible"/>
                                      </p:to>
                                    </p:set>
                                    <p:animEffect transition="in" filter="wipe(left)">
                                      <p:cBhvr>
                                        <p:cTn id="12" dur="1000"/>
                                        <p:tgtEl>
                                          <p:spTgt spid="2467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787">
                                            <p:txEl>
                                              <p:pRg st="3" end="3"/>
                                            </p:txEl>
                                          </p:spTgt>
                                        </p:tgtEl>
                                        <p:attrNameLst>
                                          <p:attrName>style.visibility</p:attrName>
                                        </p:attrNameLst>
                                      </p:cBhvr>
                                      <p:to>
                                        <p:strVal val="visible"/>
                                      </p:to>
                                    </p:set>
                                    <p:animEffect transition="in" filter="wipe(left)">
                                      <p:cBhvr>
                                        <p:cTn id="17" dur="1000"/>
                                        <p:tgtEl>
                                          <p:spTgt spid="2467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6787">
                                            <p:txEl>
                                              <p:pRg st="4" end="4"/>
                                            </p:txEl>
                                          </p:spTgt>
                                        </p:tgtEl>
                                        <p:attrNameLst>
                                          <p:attrName>style.visibility</p:attrName>
                                        </p:attrNameLst>
                                      </p:cBhvr>
                                      <p:to>
                                        <p:strVal val="visible"/>
                                      </p:to>
                                    </p:set>
                                    <p:animEffect transition="in" filter="wipe(left)">
                                      <p:cBhvr>
                                        <p:cTn id="22" dur="1000"/>
                                        <p:tgtEl>
                                          <p:spTgt spid="2467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bldLvl="3"/>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5">
            <a:extLst>
              <a:ext uri="{FF2B5EF4-FFF2-40B4-BE49-F238E27FC236}">
                <a16:creationId xmlns:a16="http://schemas.microsoft.com/office/drawing/2014/main" xmlns="" id="{E7EA2204-97CC-47E6-8615-D10595EBB2BD}"/>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Arbitrage, Speculation, and </a:t>
            </a:r>
            <a:br>
              <a:rPr lang="en-CA" altLang="en-US" dirty="0"/>
            </a:br>
            <a:r>
              <a:rPr lang="en-CA" altLang="en-US" dirty="0"/>
              <a:t>Market Fundamentals</a:t>
            </a:r>
          </a:p>
        </p:txBody>
      </p:sp>
      <p:sp>
        <p:nvSpPr>
          <p:cNvPr id="246787" name="Rectangle 3">
            <a:extLst>
              <a:ext uri="{FF2B5EF4-FFF2-40B4-BE49-F238E27FC236}">
                <a16:creationId xmlns:a16="http://schemas.microsoft.com/office/drawing/2014/main" xmlns="" id="{8F55A2C2-5896-4FD3-A487-E5AD52BD6326}"/>
              </a:ext>
            </a:extLst>
          </p:cNvPr>
          <p:cNvSpPr>
            <a:spLocks noGrp="1" noChangeArrowheads="1"/>
          </p:cNvSpPr>
          <p:nvPr>
            <p:ph idx="1"/>
          </p:nvPr>
        </p:nvSpPr>
        <p:spPr/>
        <p:txBody>
          <a:bodyPr/>
          <a:lstStyle/>
          <a:p>
            <a:pPr lvl="1" eaLnBrk="1" hangingPunct="1"/>
            <a:r>
              <a:rPr lang="en-CA" altLang="en-US" b="1" dirty="0">
                <a:solidFill>
                  <a:srgbClr val="7030A0"/>
                </a:solidFill>
              </a:rPr>
              <a:t>Interest Rate Parity</a:t>
            </a:r>
            <a:endParaRPr lang="en-CA" altLang="en-US" dirty="0">
              <a:solidFill>
                <a:srgbClr val="7030A0"/>
              </a:solidFill>
            </a:endParaRPr>
          </a:p>
          <a:p>
            <a:pPr lvl="1" eaLnBrk="1" hangingPunct="1"/>
            <a:r>
              <a:rPr lang="en-CA" altLang="en-US" dirty="0"/>
              <a:t>A currency is worth what it can earn.</a:t>
            </a:r>
          </a:p>
          <a:p>
            <a:pPr lvl="1" eaLnBrk="1" hangingPunct="1"/>
            <a:r>
              <a:rPr lang="en-CA" altLang="en-US" dirty="0"/>
              <a:t>The return on a currency is the interest rate on that currency plus the expected rate of appreciation over a given period.</a:t>
            </a:r>
          </a:p>
          <a:p>
            <a:pPr lvl="1" eaLnBrk="1" hangingPunct="1"/>
            <a:r>
              <a:rPr lang="en-CA" altLang="en-US" dirty="0"/>
              <a:t>When the rates of returns on two currencies are equal, </a:t>
            </a:r>
            <a:r>
              <a:rPr lang="en-CA" altLang="en-US" b="1" dirty="0"/>
              <a:t>interest rate parity</a:t>
            </a:r>
            <a:r>
              <a:rPr lang="en-CA" altLang="en-US" dirty="0"/>
              <a:t> prevails.</a:t>
            </a:r>
          </a:p>
          <a:p>
            <a:pPr lvl="1" eaLnBrk="1" hangingPunct="1"/>
            <a:r>
              <a:rPr lang="en-CA" altLang="en-US" dirty="0"/>
              <a:t>Interest rate parity means </a:t>
            </a:r>
            <a:r>
              <a:rPr lang="en-CA" altLang="en-US" i="1" dirty="0"/>
              <a:t>equal interest rates </a:t>
            </a:r>
            <a:r>
              <a:rPr lang="en-CA" altLang="en-US" dirty="0"/>
              <a:t>when exchange rate changes are taken into account.</a:t>
            </a:r>
          </a:p>
          <a:p>
            <a:pPr lvl="1" eaLnBrk="1" hangingPunct="1"/>
            <a:r>
              <a:rPr lang="en-CA" altLang="en-US" dirty="0"/>
              <a:t>Market forces achieve interest rate parity very quickly.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animEffect transition="in" filter="wipe(left)">
                                      <p:cBhvr>
                                        <p:cTn id="7" dur="1000"/>
                                        <p:tgtEl>
                                          <p:spTgt spid="2467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6787">
                                            <p:txEl>
                                              <p:pRg st="2" end="2"/>
                                            </p:txEl>
                                          </p:spTgt>
                                        </p:tgtEl>
                                        <p:attrNameLst>
                                          <p:attrName>style.visibility</p:attrName>
                                        </p:attrNameLst>
                                      </p:cBhvr>
                                      <p:to>
                                        <p:strVal val="visible"/>
                                      </p:to>
                                    </p:set>
                                    <p:animEffect transition="in" filter="wipe(left)">
                                      <p:cBhvr>
                                        <p:cTn id="12" dur="1000"/>
                                        <p:tgtEl>
                                          <p:spTgt spid="2467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787">
                                            <p:txEl>
                                              <p:pRg st="3" end="3"/>
                                            </p:txEl>
                                          </p:spTgt>
                                        </p:tgtEl>
                                        <p:attrNameLst>
                                          <p:attrName>style.visibility</p:attrName>
                                        </p:attrNameLst>
                                      </p:cBhvr>
                                      <p:to>
                                        <p:strVal val="visible"/>
                                      </p:to>
                                    </p:set>
                                    <p:animEffect transition="in" filter="wipe(left)">
                                      <p:cBhvr>
                                        <p:cTn id="17" dur="1000"/>
                                        <p:tgtEl>
                                          <p:spTgt spid="2467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6787">
                                            <p:txEl>
                                              <p:pRg st="4" end="4"/>
                                            </p:txEl>
                                          </p:spTgt>
                                        </p:tgtEl>
                                        <p:attrNameLst>
                                          <p:attrName>style.visibility</p:attrName>
                                        </p:attrNameLst>
                                      </p:cBhvr>
                                      <p:to>
                                        <p:strVal val="visible"/>
                                      </p:to>
                                    </p:set>
                                    <p:animEffect transition="in" filter="wipe(left)">
                                      <p:cBhvr>
                                        <p:cTn id="22" dur="1000"/>
                                        <p:tgtEl>
                                          <p:spTgt spid="2467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6787">
                                            <p:txEl>
                                              <p:pRg st="5" end="5"/>
                                            </p:txEl>
                                          </p:spTgt>
                                        </p:tgtEl>
                                        <p:attrNameLst>
                                          <p:attrName>style.visibility</p:attrName>
                                        </p:attrNameLst>
                                      </p:cBhvr>
                                      <p:to>
                                        <p:strVal val="visible"/>
                                      </p:to>
                                    </p:set>
                                    <p:animEffect transition="in" filter="wipe(left)">
                                      <p:cBhvr>
                                        <p:cTn id="27" dur="1000"/>
                                        <p:tgtEl>
                                          <p:spTgt spid="2467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bldLvl="3"/>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5">
            <a:extLst>
              <a:ext uri="{FF2B5EF4-FFF2-40B4-BE49-F238E27FC236}">
                <a16:creationId xmlns:a16="http://schemas.microsoft.com/office/drawing/2014/main" xmlns="" id="{41D77FED-B5B4-428E-BA9E-88A6BE50F394}"/>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Arbitrage, Speculation, and </a:t>
            </a:r>
            <a:br>
              <a:rPr lang="en-CA" altLang="en-US" dirty="0"/>
            </a:br>
            <a:r>
              <a:rPr lang="en-CA" altLang="en-US" dirty="0"/>
              <a:t>Market Fundamentals</a:t>
            </a:r>
          </a:p>
        </p:txBody>
      </p:sp>
      <p:sp>
        <p:nvSpPr>
          <p:cNvPr id="646147" name="Rectangle 3">
            <a:extLst>
              <a:ext uri="{FF2B5EF4-FFF2-40B4-BE49-F238E27FC236}">
                <a16:creationId xmlns:a16="http://schemas.microsoft.com/office/drawing/2014/main" xmlns="" id="{92C23A33-2628-434C-8A67-B0FF481A71C1}"/>
              </a:ext>
            </a:extLst>
          </p:cNvPr>
          <p:cNvSpPr>
            <a:spLocks noGrp="1" noChangeArrowheads="1"/>
          </p:cNvSpPr>
          <p:nvPr>
            <p:ph idx="1"/>
          </p:nvPr>
        </p:nvSpPr>
        <p:spPr/>
        <p:txBody>
          <a:bodyPr/>
          <a:lstStyle/>
          <a:p>
            <a:pPr lvl="1" eaLnBrk="1" hangingPunct="1"/>
            <a:r>
              <a:rPr lang="en-CA" altLang="en-US" b="1" dirty="0">
                <a:solidFill>
                  <a:srgbClr val="7030A0"/>
                </a:solidFill>
              </a:rPr>
              <a:t>Purchasing Power Parity</a:t>
            </a:r>
            <a:endParaRPr lang="en-CA" altLang="en-US" dirty="0">
              <a:solidFill>
                <a:srgbClr val="7030A0"/>
              </a:solidFill>
            </a:endParaRPr>
          </a:p>
          <a:p>
            <a:pPr lvl="1" eaLnBrk="1" hangingPunct="1"/>
            <a:r>
              <a:rPr lang="en-CA" altLang="en-US" dirty="0"/>
              <a:t>A currency is worth the value of goods and services that it will buy.</a:t>
            </a:r>
          </a:p>
          <a:p>
            <a:pPr lvl="1" eaLnBrk="1" hangingPunct="1"/>
            <a:r>
              <a:rPr lang="en-CA" altLang="en-US" dirty="0"/>
              <a:t>The quantity of goods and services that one unit of a particular currency will buy differs from the quantity of goods and services that one unit of another currency will buy.</a:t>
            </a:r>
          </a:p>
          <a:p>
            <a:pPr lvl="1" eaLnBrk="1" hangingPunct="1"/>
            <a:r>
              <a:rPr lang="en-CA" altLang="en-US" dirty="0"/>
              <a:t>When two quantities of money can buy the same quantity of goods and services, the situation is called </a:t>
            </a:r>
            <a:r>
              <a:rPr lang="en-CA" altLang="en-US" b="1" dirty="0"/>
              <a:t>purchasing power parity </a:t>
            </a:r>
            <a:r>
              <a:rPr lang="en-CA" altLang="en-US" dirty="0"/>
              <a:t>(or PPP), which means </a:t>
            </a:r>
            <a:r>
              <a:rPr lang="en-CA" altLang="en-US" i="1" dirty="0">
                <a:cs typeface="Arial" panose="020B0604020202020204" pitchFamily="34" charset="0"/>
              </a:rPr>
              <a:t>equal value of money</a:t>
            </a:r>
            <a:r>
              <a:rPr lang="en-CA" altLang="en-US" dirty="0"/>
              <a: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6147">
                                            <p:txEl>
                                              <p:pRg st="1" end="1"/>
                                            </p:txEl>
                                          </p:spTgt>
                                        </p:tgtEl>
                                        <p:attrNameLst>
                                          <p:attrName>style.visibility</p:attrName>
                                        </p:attrNameLst>
                                      </p:cBhvr>
                                      <p:to>
                                        <p:strVal val="visible"/>
                                      </p:to>
                                    </p:set>
                                    <p:animEffect transition="in" filter="wipe(left)">
                                      <p:cBhvr>
                                        <p:cTn id="7" dur="1000"/>
                                        <p:tgtEl>
                                          <p:spTgt spid="64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6147">
                                            <p:txEl>
                                              <p:pRg st="2" end="2"/>
                                            </p:txEl>
                                          </p:spTgt>
                                        </p:tgtEl>
                                        <p:attrNameLst>
                                          <p:attrName>style.visibility</p:attrName>
                                        </p:attrNameLst>
                                      </p:cBhvr>
                                      <p:to>
                                        <p:strVal val="visible"/>
                                      </p:to>
                                    </p:set>
                                    <p:animEffect transition="in" filter="wipe(left)">
                                      <p:cBhvr>
                                        <p:cTn id="12" dur="1000"/>
                                        <p:tgtEl>
                                          <p:spTgt spid="6461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6147">
                                            <p:txEl>
                                              <p:pRg st="3" end="3"/>
                                            </p:txEl>
                                          </p:spTgt>
                                        </p:tgtEl>
                                        <p:attrNameLst>
                                          <p:attrName>style.visibility</p:attrName>
                                        </p:attrNameLst>
                                      </p:cBhvr>
                                      <p:to>
                                        <p:strVal val="visible"/>
                                      </p:to>
                                    </p:set>
                                    <p:animEffect transition="in" filter="wipe(left)">
                                      <p:cBhvr>
                                        <p:cTn id="17" dur="1000"/>
                                        <p:tgtEl>
                                          <p:spTgt spid="64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7" grpId="0" build="p" bldLvl="3"/>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122084B5-C43C-4AD8-A1EE-99014D89B525}"/>
              </a:ext>
            </a:extLst>
          </p:cNvPr>
          <p:cNvSpPr>
            <a:spLocks noGrp="1" noChangeArrowheads="1"/>
          </p:cNvSpPr>
          <p:nvPr>
            <p:ph type="title"/>
          </p:nvPr>
        </p:nvSpPr>
        <p:spPr>
          <a:xfrm>
            <a:off x="990600" y="107950"/>
            <a:ext cx="7696200" cy="1554163"/>
          </a:xfrm>
        </p:spPr>
        <p:txBody>
          <a:bodyPr/>
          <a:lstStyle/>
          <a:p>
            <a:pPr eaLnBrk="1" hangingPunct="1"/>
            <a:r>
              <a:rPr lang="en-CA" altLang="en-US" dirty="0"/>
              <a:t>The Foreign Exchange Market</a:t>
            </a:r>
          </a:p>
        </p:txBody>
      </p:sp>
      <p:sp>
        <p:nvSpPr>
          <p:cNvPr id="15363" name="Rectangle 3">
            <a:extLst>
              <a:ext uri="{FF2B5EF4-FFF2-40B4-BE49-F238E27FC236}">
                <a16:creationId xmlns:a16="http://schemas.microsoft.com/office/drawing/2014/main" xmlns="" id="{B009785B-78FF-4E78-9394-B02D94F1D33A}"/>
              </a:ext>
            </a:extLst>
          </p:cNvPr>
          <p:cNvSpPr>
            <a:spLocks noGrp="1" noChangeArrowheads="1"/>
          </p:cNvSpPr>
          <p:nvPr>
            <p:ph idx="1"/>
          </p:nvPr>
        </p:nvSpPr>
        <p:spPr/>
        <p:txBody>
          <a:bodyPr/>
          <a:lstStyle/>
          <a:p>
            <a:pPr lvl="1" eaLnBrk="1" hangingPunct="1"/>
            <a:r>
              <a:rPr lang="en-CA" altLang="en-US" dirty="0"/>
              <a:t>To buy goods and services produced in another country we need money of that country.</a:t>
            </a:r>
          </a:p>
          <a:p>
            <a:pPr lvl="1" eaLnBrk="1" hangingPunct="1"/>
            <a:r>
              <a:rPr lang="en-CA" altLang="en-US" dirty="0"/>
              <a:t>Foreign bank notes, coins, and bank deposits are called </a:t>
            </a:r>
            <a:r>
              <a:rPr lang="en-CA" altLang="en-US" b="1" dirty="0"/>
              <a:t>foreign currency</a:t>
            </a:r>
            <a:r>
              <a:rPr lang="en-CA" altLang="en-US" dirty="0"/>
              <a:t>.</a:t>
            </a:r>
            <a:r>
              <a:rPr lang="en-CA" altLang="en-US" b="1" dirty="0"/>
              <a:t> </a:t>
            </a:r>
          </a:p>
          <a:p>
            <a:pPr lvl="1" eaLnBrk="1" hangingPunct="1"/>
            <a:r>
              <a:rPr lang="en-CA" altLang="en-US" dirty="0"/>
              <a:t>We get foreign currency in the foreign exchange market.</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left)">
                                      <p:cBhvr>
                                        <p:cTn id="7" dur="10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wipe(left)">
                                      <p:cBhvr>
                                        <p:cTn id="12" dur="10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wipe(left)">
                                      <p:cBhvr>
                                        <p:cTn id="17" dur="1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bldLvl="3"/>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5">
            <a:extLst>
              <a:ext uri="{FF2B5EF4-FFF2-40B4-BE49-F238E27FC236}">
                <a16:creationId xmlns:a16="http://schemas.microsoft.com/office/drawing/2014/main" xmlns="" id="{8734FAA4-79DE-4C20-BC49-D837F7D096CA}"/>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Arbitrage, Speculation, and </a:t>
            </a:r>
            <a:br>
              <a:rPr lang="en-CA" altLang="en-US" dirty="0"/>
            </a:br>
            <a:r>
              <a:rPr lang="en-CA" altLang="en-US" dirty="0"/>
              <a:t>Market Fundamentals</a:t>
            </a:r>
          </a:p>
        </p:txBody>
      </p:sp>
      <p:sp>
        <p:nvSpPr>
          <p:cNvPr id="243715" name="Rectangle 3">
            <a:extLst>
              <a:ext uri="{FF2B5EF4-FFF2-40B4-BE49-F238E27FC236}">
                <a16:creationId xmlns:a16="http://schemas.microsoft.com/office/drawing/2014/main" xmlns="" id="{4D05F1CC-5AFF-4530-8D1A-AF214B34185F}"/>
              </a:ext>
            </a:extLst>
          </p:cNvPr>
          <p:cNvSpPr>
            <a:spLocks noGrp="1" noChangeArrowheads="1"/>
          </p:cNvSpPr>
          <p:nvPr>
            <p:ph idx="1"/>
          </p:nvPr>
        </p:nvSpPr>
        <p:spPr/>
        <p:txBody>
          <a:bodyPr/>
          <a:lstStyle/>
          <a:p>
            <a:pPr eaLnBrk="1" hangingPunct="1"/>
            <a:r>
              <a:rPr lang="en-CA" altLang="en-US" dirty="0"/>
              <a:t>Speculation </a:t>
            </a:r>
          </a:p>
          <a:p>
            <a:r>
              <a:rPr lang="en-CA" altLang="en-US" dirty="0">
                <a:solidFill>
                  <a:schemeClr val="tx1"/>
                </a:solidFill>
              </a:rPr>
              <a:t>Speculation </a:t>
            </a:r>
            <a:r>
              <a:rPr lang="en-CA" altLang="en-US" b="0" dirty="0">
                <a:solidFill>
                  <a:schemeClr val="tx1"/>
                </a:solidFill>
              </a:rPr>
              <a:t>is trading on the </a:t>
            </a:r>
            <a:r>
              <a:rPr lang="en-CA" altLang="en-US" b="0" i="1" dirty="0">
                <a:solidFill>
                  <a:schemeClr val="tx1"/>
                </a:solidFill>
              </a:rPr>
              <a:t>expectation</a:t>
            </a:r>
            <a:r>
              <a:rPr lang="en-CA" altLang="en-US" b="0" dirty="0">
                <a:solidFill>
                  <a:schemeClr val="tx1"/>
                </a:solidFill>
              </a:rPr>
              <a:t> of making a profit.</a:t>
            </a:r>
          </a:p>
          <a:p>
            <a:r>
              <a:rPr lang="en-CA" altLang="en-US" b="0" dirty="0">
                <a:solidFill>
                  <a:schemeClr val="tx1"/>
                </a:solidFill>
              </a:rPr>
              <a:t>Speculation contrast with arbitrage, which is trading on the certainty of making a profit.</a:t>
            </a:r>
          </a:p>
          <a:p>
            <a:r>
              <a:rPr lang="en-CA" altLang="en-US" b="0" dirty="0">
                <a:solidFill>
                  <a:schemeClr val="tx1"/>
                </a:solidFill>
              </a:rPr>
              <a:t>Most foreign exchange transactions are based on speculation.</a:t>
            </a:r>
          </a:p>
          <a:p>
            <a:r>
              <a:rPr lang="en-CA" altLang="en-US" b="0" dirty="0">
                <a:solidFill>
                  <a:schemeClr val="tx1"/>
                </a:solidFill>
              </a:rPr>
              <a:t>The expected future exchange rate influences both supply and demand, so it influences the current equilibrium exchange rate.</a:t>
            </a:r>
            <a:endParaRPr lang="en-CA" altLang="en-US" dirty="0">
              <a:solidFill>
                <a:schemeClr val="tx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5">
                                            <p:txEl>
                                              <p:pRg st="1" end="1"/>
                                            </p:txEl>
                                          </p:spTgt>
                                        </p:tgtEl>
                                        <p:attrNameLst>
                                          <p:attrName>style.visibility</p:attrName>
                                        </p:attrNameLst>
                                      </p:cBhvr>
                                      <p:to>
                                        <p:strVal val="visible"/>
                                      </p:to>
                                    </p:set>
                                    <p:animEffect transition="in" filter="wipe(left)">
                                      <p:cBhvr>
                                        <p:cTn id="7" dur="1000"/>
                                        <p:tgtEl>
                                          <p:spTgt spid="2437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xEl>
                                              <p:pRg st="2" end="2"/>
                                            </p:txEl>
                                          </p:spTgt>
                                        </p:tgtEl>
                                        <p:attrNameLst>
                                          <p:attrName>style.visibility</p:attrName>
                                        </p:attrNameLst>
                                      </p:cBhvr>
                                      <p:to>
                                        <p:strVal val="visible"/>
                                      </p:to>
                                    </p:set>
                                    <p:animEffect transition="in" filter="wipe(left)">
                                      <p:cBhvr>
                                        <p:cTn id="12" dur="1000"/>
                                        <p:tgtEl>
                                          <p:spTgt spid="2437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715">
                                            <p:txEl>
                                              <p:pRg st="3" end="3"/>
                                            </p:txEl>
                                          </p:spTgt>
                                        </p:tgtEl>
                                        <p:attrNameLst>
                                          <p:attrName>style.visibility</p:attrName>
                                        </p:attrNameLst>
                                      </p:cBhvr>
                                      <p:to>
                                        <p:strVal val="visible"/>
                                      </p:to>
                                    </p:set>
                                    <p:animEffect transition="in" filter="wipe(left)">
                                      <p:cBhvr>
                                        <p:cTn id="17" dur="1000"/>
                                        <p:tgtEl>
                                          <p:spTgt spid="2437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3715">
                                            <p:txEl>
                                              <p:pRg st="4" end="4"/>
                                            </p:txEl>
                                          </p:spTgt>
                                        </p:tgtEl>
                                        <p:attrNameLst>
                                          <p:attrName>style.visibility</p:attrName>
                                        </p:attrNameLst>
                                      </p:cBhvr>
                                      <p:to>
                                        <p:strVal val="visible"/>
                                      </p:to>
                                    </p:set>
                                    <p:animEffect transition="in" filter="wipe(left)">
                                      <p:cBhvr>
                                        <p:cTn id="22" dur="1000"/>
                                        <p:tgtEl>
                                          <p:spTgt spid="2437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bldLvl="3"/>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5">
            <a:extLst>
              <a:ext uri="{FF2B5EF4-FFF2-40B4-BE49-F238E27FC236}">
                <a16:creationId xmlns:a16="http://schemas.microsoft.com/office/drawing/2014/main" xmlns="" id="{9936A1B9-EA7F-44D3-8B8A-2834FE918180}"/>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Arbitrage, Speculation, and </a:t>
            </a:r>
            <a:br>
              <a:rPr lang="en-CA" altLang="en-US" dirty="0"/>
            </a:br>
            <a:r>
              <a:rPr lang="en-CA" altLang="en-US" dirty="0"/>
              <a:t>Market Fundamentals</a:t>
            </a:r>
          </a:p>
        </p:txBody>
      </p:sp>
      <p:sp>
        <p:nvSpPr>
          <p:cNvPr id="648195" name="Rectangle 3">
            <a:extLst>
              <a:ext uri="{FF2B5EF4-FFF2-40B4-BE49-F238E27FC236}">
                <a16:creationId xmlns:a16="http://schemas.microsoft.com/office/drawing/2014/main" xmlns="" id="{8D312E9A-C542-4DB8-B179-D7526EEEBF20}"/>
              </a:ext>
            </a:extLst>
          </p:cNvPr>
          <p:cNvSpPr>
            <a:spLocks noGrp="1" noChangeArrowheads="1"/>
          </p:cNvSpPr>
          <p:nvPr>
            <p:ph idx="1"/>
          </p:nvPr>
        </p:nvSpPr>
        <p:spPr/>
        <p:txBody>
          <a:bodyPr/>
          <a:lstStyle/>
          <a:p>
            <a:pPr lvl="1" eaLnBrk="1" hangingPunct="1"/>
            <a:r>
              <a:rPr lang="en-CA" altLang="en-US" b="1" dirty="0">
                <a:solidFill>
                  <a:srgbClr val="7030A0"/>
                </a:solidFill>
              </a:rPr>
              <a:t>The Expected Future Exchange Rate</a:t>
            </a:r>
          </a:p>
          <a:p>
            <a:r>
              <a:rPr lang="en-CA" altLang="en-US" b="0" dirty="0">
                <a:solidFill>
                  <a:schemeClr val="tx1"/>
                </a:solidFill>
              </a:rPr>
              <a:t>An expectation is a forecast.</a:t>
            </a:r>
          </a:p>
          <a:p>
            <a:r>
              <a:rPr lang="en-CA" altLang="en-US" b="0" dirty="0">
                <a:solidFill>
                  <a:schemeClr val="tx1"/>
                </a:solidFill>
              </a:rPr>
              <a:t>Exchange rate forecasts, like weather forecasts, are made over horizons that run from a few hours to many months and perhaps years.</a:t>
            </a:r>
          </a:p>
          <a:p>
            <a:r>
              <a:rPr lang="en-CA" altLang="en-US" b="0" dirty="0">
                <a:solidFill>
                  <a:schemeClr val="tx1"/>
                </a:solidFill>
              </a:rPr>
              <a:t>But exchange rate forecasts are hedged with a lot of uncertainty, there are many divergent forecasts, and the forecasts influence the outcome.</a:t>
            </a:r>
          </a:p>
          <a:p>
            <a:r>
              <a:rPr lang="en-CA" altLang="en-US" b="0" dirty="0">
                <a:solidFill>
                  <a:schemeClr val="tx1"/>
                </a:solidFill>
              </a:rPr>
              <a:t>The dependence of today’s exchange rate on forecasts of tomorrow’s exchange rate can give rise to exchange rate volatility in the short run.</a:t>
            </a:r>
            <a:endParaRPr lang="en-CA" altLang="en-US" dirty="0">
              <a:solidFill>
                <a:schemeClr val="tx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8195">
                                            <p:txEl>
                                              <p:pRg st="1" end="1"/>
                                            </p:txEl>
                                          </p:spTgt>
                                        </p:tgtEl>
                                        <p:attrNameLst>
                                          <p:attrName>style.visibility</p:attrName>
                                        </p:attrNameLst>
                                      </p:cBhvr>
                                      <p:to>
                                        <p:strVal val="visible"/>
                                      </p:to>
                                    </p:set>
                                    <p:animEffect transition="in" filter="wipe(left)">
                                      <p:cBhvr>
                                        <p:cTn id="7" dur="1000"/>
                                        <p:tgtEl>
                                          <p:spTgt spid="6481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8195">
                                            <p:txEl>
                                              <p:pRg st="2" end="2"/>
                                            </p:txEl>
                                          </p:spTgt>
                                        </p:tgtEl>
                                        <p:attrNameLst>
                                          <p:attrName>style.visibility</p:attrName>
                                        </p:attrNameLst>
                                      </p:cBhvr>
                                      <p:to>
                                        <p:strVal val="visible"/>
                                      </p:to>
                                    </p:set>
                                    <p:animEffect transition="in" filter="wipe(left)">
                                      <p:cBhvr>
                                        <p:cTn id="12" dur="1000"/>
                                        <p:tgtEl>
                                          <p:spTgt spid="6481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8195">
                                            <p:txEl>
                                              <p:pRg st="3" end="3"/>
                                            </p:txEl>
                                          </p:spTgt>
                                        </p:tgtEl>
                                        <p:attrNameLst>
                                          <p:attrName>style.visibility</p:attrName>
                                        </p:attrNameLst>
                                      </p:cBhvr>
                                      <p:to>
                                        <p:strVal val="visible"/>
                                      </p:to>
                                    </p:set>
                                    <p:animEffect transition="in" filter="wipe(left)">
                                      <p:cBhvr>
                                        <p:cTn id="17" dur="1000"/>
                                        <p:tgtEl>
                                          <p:spTgt spid="6481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8195">
                                            <p:txEl>
                                              <p:pRg st="4" end="4"/>
                                            </p:txEl>
                                          </p:spTgt>
                                        </p:tgtEl>
                                        <p:attrNameLst>
                                          <p:attrName>style.visibility</p:attrName>
                                        </p:attrNameLst>
                                      </p:cBhvr>
                                      <p:to>
                                        <p:strVal val="visible"/>
                                      </p:to>
                                    </p:set>
                                    <p:animEffect transition="in" filter="wipe(left)">
                                      <p:cBhvr>
                                        <p:cTn id="22" dur="1000"/>
                                        <p:tgtEl>
                                          <p:spTgt spid="64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5" grpId="0" build="p" bldLvl="3"/>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5">
            <a:extLst>
              <a:ext uri="{FF2B5EF4-FFF2-40B4-BE49-F238E27FC236}">
                <a16:creationId xmlns:a16="http://schemas.microsoft.com/office/drawing/2014/main" xmlns="" id="{6B92FB36-62DB-42BC-87A9-661EF8E028DA}"/>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Arbitrage, Speculation, and </a:t>
            </a:r>
            <a:br>
              <a:rPr lang="en-CA" altLang="en-US" dirty="0"/>
            </a:br>
            <a:r>
              <a:rPr lang="en-CA" altLang="en-US" dirty="0"/>
              <a:t>Market Fundamentals</a:t>
            </a:r>
          </a:p>
        </p:txBody>
      </p:sp>
      <p:sp>
        <p:nvSpPr>
          <p:cNvPr id="97283" name="Rectangle 3">
            <a:extLst>
              <a:ext uri="{FF2B5EF4-FFF2-40B4-BE49-F238E27FC236}">
                <a16:creationId xmlns:a16="http://schemas.microsoft.com/office/drawing/2014/main" xmlns="" id="{AC85BFED-2651-4722-A65E-F1CE8546B722}"/>
              </a:ext>
            </a:extLst>
          </p:cNvPr>
          <p:cNvSpPr>
            <a:spLocks noGrp="1" noChangeArrowheads="1"/>
          </p:cNvSpPr>
          <p:nvPr>
            <p:ph idx="1"/>
          </p:nvPr>
        </p:nvSpPr>
        <p:spPr/>
        <p:txBody>
          <a:bodyPr/>
          <a:lstStyle/>
          <a:p>
            <a:pPr lvl="1" eaLnBrk="1" hangingPunct="1"/>
            <a:r>
              <a:rPr lang="en-CA" altLang="en-US" b="1" dirty="0">
                <a:solidFill>
                  <a:srgbClr val="7030A0"/>
                </a:solidFill>
              </a:rPr>
              <a:t>Exchange Rate Volatility</a:t>
            </a:r>
          </a:p>
          <a:p>
            <a:r>
              <a:rPr lang="en-CA" altLang="en-US" b="0" dirty="0">
                <a:solidFill>
                  <a:schemeClr val="tx1"/>
                </a:solidFill>
              </a:rPr>
              <a:t>An exchange rate might rise one day and fall the next, as news about the influences on the exchange rate change the expected future exchange rate.</a:t>
            </a:r>
            <a:r>
              <a:rPr lang="en-CA" altLang="en-US" b="0" dirty="0"/>
              <a:t> </a:t>
            </a:r>
          </a:p>
          <a:p>
            <a:r>
              <a:rPr lang="en-CA" altLang="en-US" b="0" dirty="0">
                <a:solidFill>
                  <a:schemeClr val="tx1"/>
                </a:solidFill>
              </a:rPr>
              <a:t>The influences of expectations and the constant arrival of news about the influences on supply and demand, make changes in the exchange rate impossible to predict. </a:t>
            </a:r>
          </a:p>
          <a:p>
            <a:r>
              <a:rPr lang="en-CA" altLang="en-US" b="0" dirty="0">
                <a:solidFill>
                  <a:schemeClr val="tx1"/>
                </a:solidFill>
              </a:rPr>
              <a:t>But trends around which the exchange rate fluctuates are predictable and depend on market fundamentals.</a:t>
            </a:r>
            <a:endParaRPr lang="en-CA" altLang="en-US" dirty="0">
              <a:solidFill>
                <a:schemeClr val="tx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7283">
                                            <p:txEl>
                                              <p:pRg st="1" end="1"/>
                                            </p:txEl>
                                          </p:spTgt>
                                        </p:tgtEl>
                                        <p:attrNameLst>
                                          <p:attrName>style.visibility</p:attrName>
                                        </p:attrNameLst>
                                      </p:cBhvr>
                                      <p:to>
                                        <p:strVal val="visible"/>
                                      </p:to>
                                    </p:set>
                                    <p:animEffect transition="in" filter="wipe(left)">
                                      <p:cBhvr>
                                        <p:cTn id="7" dur="500"/>
                                        <p:tgtEl>
                                          <p:spTgt spid="972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7283">
                                            <p:txEl>
                                              <p:pRg st="2" end="2"/>
                                            </p:txEl>
                                          </p:spTgt>
                                        </p:tgtEl>
                                        <p:attrNameLst>
                                          <p:attrName>style.visibility</p:attrName>
                                        </p:attrNameLst>
                                      </p:cBhvr>
                                      <p:to>
                                        <p:strVal val="visible"/>
                                      </p:to>
                                    </p:set>
                                    <p:animEffect transition="in" filter="wipe(left)">
                                      <p:cBhvr>
                                        <p:cTn id="12" dur="500"/>
                                        <p:tgtEl>
                                          <p:spTgt spid="972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7283">
                                            <p:txEl>
                                              <p:pRg st="3" end="3"/>
                                            </p:txEl>
                                          </p:spTgt>
                                        </p:tgtEl>
                                        <p:attrNameLst>
                                          <p:attrName>style.visibility</p:attrName>
                                        </p:attrNameLst>
                                      </p:cBhvr>
                                      <p:to>
                                        <p:strVal val="visible"/>
                                      </p:to>
                                    </p:set>
                                    <p:animEffect transition="in" filter="wipe(left)">
                                      <p:cBhvr>
                                        <p:cTn id="17" dur="500"/>
                                        <p:tgtEl>
                                          <p:spTgt spid="972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5">
            <a:extLst>
              <a:ext uri="{FF2B5EF4-FFF2-40B4-BE49-F238E27FC236}">
                <a16:creationId xmlns:a16="http://schemas.microsoft.com/office/drawing/2014/main" xmlns="" id="{9B1BAB74-DDE9-4051-9575-8948FE76F556}"/>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Arbitrage, Speculation, and </a:t>
            </a:r>
            <a:br>
              <a:rPr lang="en-CA" altLang="en-US" dirty="0"/>
            </a:br>
            <a:r>
              <a:rPr lang="en-CA" altLang="en-US" dirty="0"/>
              <a:t>Market Fundamentals </a:t>
            </a:r>
          </a:p>
        </p:txBody>
      </p:sp>
      <p:sp>
        <p:nvSpPr>
          <p:cNvPr id="678915" name="Rectangle 3">
            <a:extLst>
              <a:ext uri="{FF2B5EF4-FFF2-40B4-BE49-F238E27FC236}">
                <a16:creationId xmlns:a16="http://schemas.microsoft.com/office/drawing/2014/main" xmlns="" id="{ABDA01B2-FBA9-4BD8-B900-40C68BF812E6}"/>
              </a:ext>
            </a:extLst>
          </p:cNvPr>
          <p:cNvSpPr>
            <a:spLocks noGrp="1" noChangeArrowheads="1"/>
          </p:cNvSpPr>
          <p:nvPr>
            <p:ph idx="1"/>
          </p:nvPr>
        </p:nvSpPr>
        <p:spPr>
          <a:xfrm>
            <a:off x="360363" y="1584325"/>
            <a:ext cx="8229600" cy="4968875"/>
          </a:xfrm>
        </p:spPr>
        <p:txBody>
          <a:bodyPr/>
          <a:lstStyle/>
          <a:p>
            <a:pPr lvl="1" eaLnBrk="1" hangingPunct="1"/>
            <a:r>
              <a:rPr lang="en-CA" altLang="en-US" b="1" dirty="0">
                <a:solidFill>
                  <a:srgbClr val="7030A0"/>
                </a:solidFill>
              </a:rPr>
              <a:t>The Real Exchange Rate</a:t>
            </a:r>
          </a:p>
          <a:p>
            <a:pPr lvl="1" eaLnBrk="1" hangingPunct="1"/>
            <a:r>
              <a:rPr lang="en-CA" altLang="en-US" dirty="0"/>
              <a:t>The </a:t>
            </a:r>
            <a:r>
              <a:rPr lang="en-CA" altLang="en-US" b="1" dirty="0"/>
              <a:t>real exchange rate </a:t>
            </a:r>
            <a:r>
              <a:rPr lang="en-CA" altLang="en-US" dirty="0"/>
              <a:t>is the relative price of </a:t>
            </a:r>
            <a:br>
              <a:rPr lang="en-CA" altLang="en-US" dirty="0"/>
            </a:br>
            <a:r>
              <a:rPr lang="en-CA" altLang="en-US" dirty="0"/>
              <a:t>Canadian-produced goods and services to foreign-produced goods and services.</a:t>
            </a:r>
          </a:p>
          <a:p>
            <a:pPr lvl="1" eaLnBrk="1" hangingPunct="1"/>
            <a:r>
              <a:rPr lang="en-CA" altLang="en-US" dirty="0"/>
              <a:t>It measures the quantity of real GDP of other countries that a unit of Canadian real GDP buys.</a:t>
            </a:r>
          </a:p>
          <a:p>
            <a:pPr lvl="1" eaLnBrk="1" hangingPunct="1"/>
            <a:r>
              <a:rPr lang="en-CA" altLang="en-US" dirty="0"/>
              <a:t>The equation that links the nominal exchange rate (</a:t>
            </a:r>
            <a:r>
              <a:rPr lang="en-CA" altLang="en-US" i="1" dirty="0"/>
              <a:t>E</a:t>
            </a:r>
            <a:r>
              <a:rPr lang="en-CA" altLang="en-US" dirty="0"/>
              <a:t>)</a:t>
            </a:r>
            <a:r>
              <a:rPr lang="en-CA" altLang="en-US" i="1" dirty="0"/>
              <a:t> </a:t>
            </a:r>
            <a:r>
              <a:rPr lang="en-CA" altLang="en-US" dirty="0"/>
              <a:t>and real exchange rate (</a:t>
            </a:r>
            <a:r>
              <a:rPr lang="en-CA" altLang="en-US" i="1" dirty="0"/>
              <a:t>RER</a:t>
            </a:r>
            <a:r>
              <a:rPr lang="en-CA" altLang="en-US" dirty="0"/>
              <a:t>) is</a:t>
            </a:r>
          </a:p>
          <a:p>
            <a:pPr lvl="1" algn="ctr" eaLnBrk="1" hangingPunct="1"/>
            <a:r>
              <a:rPr lang="en-CA" altLang="en-US" i="1" dirty="0"/>
              <a:t>RER</a:t>
            </a:r>
            <a:r>
              <a:rPr lang="en-CA" altLang="en-US" dirty="0"/>
              <a:t> = (</a:t>
            </a:r>
            <a:r>
              <a:rPr lang="en-CA" altLang="en-US" i="1" dirty="0"/>
              <a:t>E </a:t>
            </a:r>
            <a:r>
              <a:rPr lang="en-CA" altLang="en-US" dirty="0"/>
              <a:t>x </a:t>
            </a:r>
            <a:r>
              <a:rPr lang="en-CA" altLang="en-US" i="1" dirty="0"/>
              <a:t>P)</a:t>
            </a:r>
            <a:r>
              <a:rPr lang="en-CA" altLang="en-US" dirty="0"/>
              <a:t>/</a:t>
            </a:r>
            <a:r>
              <a:rPr lang="en-CA" altLang="en-US" i="1" dirty="0"/>
              <a:t>P</a:t>
            </a:r>
            <a:r>
              <a:rPr lang="en-CA" altLang="en-US" dirty="0"/>
              <a:t>*</a:t>
            </a:r>
          </a:p>
          <a:p>
            <a:pPr lvl="1" eaLnBrk="1" hangingPunct="1"/>
            <a:r>
              <a:rPr lang="en-CA" altLang="en-US" dirty="0"/>
              <a:t>where </a:t>
            </a:r>
            <a:r>
              <a:rPr lang="en-CA" altLang="en-US" i="1" dirty="0"/>
              <a:t>P</a:t>
            </a:r>
            <a:r>
              <a:rPr lang="en-CA" altLang="en-US" dirty="0"/>
              <a:t> is the Canadian price level and </a:t>
            </a:r>
            <a:r>
              <a:rPr lang="en-CA" altLang="en-US" i="1" dirty="0"/>
              <a:t>P</a:t>
            </a:r>
            <a:r>
              <a:rPr lang="en-CA" altLang="en-US" dirty="0"/>
              <a:t>* is the Japanese price level.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8915">
                                            <p:txEl>
                                              <p:pRg st="3" end="3"/>
                                            </p:txEl>
                                          </p:spTgt>
                                        </p:tgtEl>
                                        <p:attrNameLst>
                                          <p:attrName>style.visibility</p:attrName>
                                        </p:attrNameLst>
                                      </p:cBhvr>
                                      <p:to>
                                        <p:strVal val="visible"/>
                                      </p:to>
                                    </p:set>
                                    <p:animEffect transition="in" filter="wipe(left)">
                                      <p:cBhvr>
                                        <p:cTn id="7" dur="1000"/>
                                        <p:tgtEl>
                                          <p:spTgt spid="67891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8915">
                                            <p:txEl>
                                              <p:pRg st="4" end="4"/>
                                            </p:txEl>
                                          </p:spTgt>
                                        </p:tgtEl>
                                        <p:attrNameLst>
                                          <p:attrName>style.visibility</p:attrName>
                                        </p:attrNameLst>
                                      </p:cBhvr>
                                      <p:to>
                                        <p:strVal val="visible"/>
                                      </p:to>
                                    </p:set>
                                    <p:animEffect transition="in" filter="wipe(left)">
                                      <p:cBhvr>
                                        <p:cTn id="12" dur="1000"/>
                                        <p:tgtEl>
                                          <p:spTgt spid="67891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8915">
                                            <p:txEl>
                                              <p:pRg st="5" end="5"/>
                                            </p:txEl>
                                          </p:spTgt>
                                        </p:tgtEl>
                                        <p:attrNameLst>
                                          <p:attrName>style.visibility</p:attrName>
                                        </p:attrNameLst>
                                      </p:cBhvr>
                                      <p:to>
                                        <p:strVal val="visible"/>
                                      </p:to>
                                    </p:set>
                                    <p:animEffect transition="in" filter="wipe(left)">
                                      <p:cBhvr>
                                        <p:cTn id="17" dur="1000"/>
                                        <p:tgtEl>
                                          <p:spTgt spid="678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5" grpId="0" build="p" bldLvl="3"/>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5">
            <a:extLst>
              <a:ext uri="{FF2B5EF4-FFF2-40B4-BE49-F238E27FC236}">
                <a16:creationId xmlns:a16="http://schemas.microsoft.com/office/drawing/2014/main" xmlns="" id="{87E888CE-8C4F-4910-9F3C-5D9E1129A29F}"/>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Arbitrage, Speculation, and </a:t>
            </a:r>
            <a:br>
              <a:rPr lang="en-CA" altLang="en-US" dirty="0"/>
            </a:br>
            <a:r>
              <a:rPr lang="en-CA" altLang="en-US" dirty="0"/>
              <a:t>Market Fundamentals</a:t>
            </a:r>
          </a:p>
        </p:txBody>
      </p:sp>
      <p:sp>
        <p:nvSpPr>
          <p:cNvPr id="678915" name="Rectangle 3">
            <a:extLst>
              <a:ext uri="{FF2B5EF4-FFF2-40B4-BE49-F238E27FC236}">
                <a16:creationId xmlns:a16="http://schemas.microsoft.com/office/drawing/2014/main" xmlns="" id="{2BE2BDE8-3611-465F-9AFE-5A10A0C0F795}"/>
              </a:ext>
            </a:extLst>
          </p:cNvPr>
          <p:cNvSpPr>
            <a:spLocks noGrp="1" noChangeArrowheads="1"/>
          </p:cNvSpPr>
          <p:nvPr>
            <p:ph idx="1"/>
          </p:nvPr>
        </p:nvSpPr>
        <p:spPr/>
        <p:txBody>
          <a:bodyPr/>
          <a:lstStyle/>
          <a:p>
            <a:pPr lvl="1" eaLnBrk="1" hangingPunct="1"/>
            <a:r>
              <a:rPr lang="en-CA" altLang="en-US" dirty="0"/>
              <a:t>If both countries produce identical goods, then the price levels expressed in the same currency would be the same and </a:t>
            </a:r>
            <a:r>
              <a:rPr lang="en-CA" altLang="en-US" i="1" dirty="0"/>
              <a:t>RER</a:t>
            </a:r>
            <a:r>
              <a:rPr lang="en-CA" altLang="en-US" dirty="0"/>
              <a:t> would equal 1</a:t>
            </a:r>
            <a:r>
              <a:rPr lang="en-CA" altLang="en-US" i="1" dirty="0"/>
              <a:t>.</a:t>
            </a:r>
          </a:p>
          <a:p>
            <a:pPr lvl="1" eaLnBrk="1" hangingPunct="1"/>
            <a:r>
              <a:rPr lang="en-CA" altLang="en-US" dirty="0"/>
              <a:t>In reality, countries produce different bundles of goods and the forces of demand and supply on goods markets determine </a:t>
            </a:r>
            <a:r>
              <a:rPr lang="en-CA" altLang="en-US" i="1" dirty="0"/>
              <a:t>P</a:t>
            </a:r>
            <a:r>
              <a:rPr lang="en-CA" altLang="en-US" dirty="0"/>
              <a:t> and </a:t>
            </a:r>
            <a:r>
              <a:rPr lang="en-CA" altLang="en-US" i="1" dirty="0"/>
              <a:t>P</a:t>
            </a:r>
            <a:r>
              <a:rPr lang="en-CA" altLang="en-US" dirty="0"/>
              <a:t>* and the real exchange rate equals</a:t>
            </a:r>
          </a:p>
          <a:p>
            <a:pPr lvl="1" algn="ctr" eaLnBrk="1" hangingPunct="1"/>
            <a:r>
              <a:rPr lang="en-CA" altLang="en-US" i="1" dirty="0"/>
              <a:t>RER</a:t>
            </a:r>
            <a:r>
              <a:rPr lang="en-CA" altLang="en-US" dirty="0"/>
              <a:t> = (</a:t>
            </a:r>
            <a:r>
              <a:rPr lang="en-CA" altLang="en-US" i="1" dirty="0"/>
              <a:t>E </a:t>
            </a:r>
            <a:r>
              <a:rPr lang="en-CA" altLang="en-US" dirty="0"/>
              <a:t>x </a:t>
            </a:r>
            <a:r>
              <a:rPr lang="en-CA" altLang="en-US" i="1" dirty="0"/>
              <a:t>P)</a:t>
            </a:r>
            <a:r>
              <a:rPr lang="en-CA" altLang="en-US" dirty="0"/>
              <a:t>/</a:t>
            </a:r>
            <a:r>
              <a:rPr lang="en-CA" altLang="en-US" i="1" dirty="0"/>
              <a:t>P</a:t>
            </a:r>
            <a:r>
              <a:rPr lang="en-CA" altLang="en-US" dirty="0"/>
              <a:t>*.</a:t>
            </a:r>
          </a:p>
          <a:p>
            <a:pPr lvl="1" eaLnBrk="1" hangingPunct="1"/>
            <a:r>
              <a:rPr lang="en-CA" altLang="en-US" dirty="0"/>
              <a:t>So, if the nominal exchange rate changes, </a:t>
            </a:r>
            <a:r>
              <a:rPr lang="en-CA" altLang="en-US" i="1" dirty="0"/>
              <a:t>P and P</a:t>
            </a:r>
            <a:r>
              <a:rPr lang="en-CA" altLang="en-US" dirty="0"/>
              <a:t>* do not change and the change in </a:t>
            </a:r>
            <a:r>
              <a:rPr lang="en-CA" altLang="en-US" i="1" dirty="0"/>
              <a:t>E</a:t>
            </a:r>
            <a:r>
              <a:rPr lang="en-CA" altLang="en-US" dirty="0"/>
              <a:t> brings an equivalent change in </a:t>
            </a:r>
            <a:r>
              <a:rPr lang="en-CA" altLang="en-US" i="1" dirty="0"/>
              <a:t>RER</a:t>
            </a:r>
            <a:r>
              <a:rPr lang="en-CA" altLang="en-US" dirty="0"/>
              <a:t>.</a:t>
            </a:r>
            <a:endParaRPr lang="en-CA" altLang="en-US" i="1"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78915">
                                            <p:txEl>
                                              <p:pRg st="1" end="1"/>
                                            </p:txEl>
                                          </p:spTgt>
                                        </p:tgtEl>
                                        <p:attrNameLst>
                                          <p:attrName>style.visibility</p:attrName>
                                        </p:attrNameLst>
                                      </p:cBhvr>
                                      <p:to>
                                        <p:strVal val="visible"/>
                                      </p:to>
                                    </p:set>
                                    <p:animEffect transition="in" filter="wipe(left)">
                                      <p:cBhvr>
                                        <p:cTn id="7" dur="500"/>
                                        <p:tgtEl>
                                          <p:spTgt spid="6789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8915">
                                            <p:txEl>
                                              <p:pRg st="2" end="2"/>
                                            </p:txEl>
                                          </p:spTgt>
                                        </p:tgtEl>
                                        <p:attrNameLst>
                                          <p:attrName>style.visibility</p:attrName>
                                        </p:attrNameLst>
                                      </p:cBhvr>
                                      <p:to>
                                        <p:strVal val="visible"/>
                                      </p:to>
                                    </p:set>
                                    <p:animEffect transition="in" filter="wipe(left)">
                                      <p:cBhvr>
                                        <p:cTn id="12" dur="1000"/>
                                        <p:tgtEl>
                                          <p:spTgt spid="6789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8915">
                                            <p:txEl>
                                              <p:pRg st="3" end="3"/>
                                            </p:txEl>
                                          </p:spTgt>
                                        </p:tgtEl>
                                        <p:attrNameLst>
                                          <p:attrName>style.visibility</p:attrName>
                                        </p:attrNameLst>
                                      </p:cBhvr>
                                      <p:to>
                                        <p:strVal val="visible"/>
                                      </p:to>
                                    </p:set>
                                    <p:animEffect transition="in" filter="wipe(left)">
                                      <p:cBhvr>
                                        <p:cTn id="17" dur="1000"/>
                                        <p:tgtEl>
                                          <p:spTgt spid="678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5" grpId="0" build="p" bldLvl="3"/>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5">
            <a:extLst>
              <a:ext uri="{FF2B5EF4-FFF2-40B4-BE49-F238E27FC236}">
                <a16:creationId xmlns:a16="http://schemas.microsoft.com/office/drawing/2014/main" xmlns="" id="{23409BF7-9AA8-4FCC-8AC7-E2D768080547}"/>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Arbitrage, Speculation, and </a:t>
            </a:r>
            <a:br>
              <a:rPr lang="en-CA" altLang="en-US" dirty="0"/>
            </a:br>
            <a:r>
              <a:rPr lang="en-CA" altLang="en-US" dirty="0"/>
              <a:t>Market Fundamentals</a:t>
            </a:r>
          </a:p>
        </p:txBody>
      </p:sp>
      <p:sp>
        <p:nvSpPr>
          <p:cNvPr id="680963" name="Rectangle 3">
            <a:extLst>
              <a:ext uri="{FF2B5EF4-FFF2-40B4-BE49-F238E27FC236}">
                <a16:creationId xmlns:a16="http://schemas.microsoft.com/office/drawing/2014/main" xmlns="" id="{3211EE71-FE05-4142-9A39-4389303539E0}"/>
              </a:ext>
            </a:extLst>
          </p:cNvPr>
          <p:cNvSpPr>
            <a:spLocks noGrp="1" noChangeArrowheads="1"/>
          </p:cNvSpPr>
          <p:nvPr>
            <p:ph idx="1"/>
          </p:nvPr>
        </p:nvSpPr>
        <p:spPr/>
        <p:txBody>
          <a:bodyPr/>
          <a:lstStyle/>
          <a:p>
            <a:pPr lvl="1" eaLnBrk="1" hangingPunct="1"/>
            <a:r>
              <a:rPr lang="en-CA" altLang="en-US" b="1" dirty="0">
                <a:solidFill>
                  <a:srgbClr val="7030A0"/>
                </a:solidFill>
              </a:rPr>
              <a:t>Price Levels and Money</a:t>
            </a:r>
          </a:p>
          <a:p>
            <a:pPr lvl="1" eaLnBrk="1" hangingPunct="1"/>
            <a:r>
              <a:rPr lang="en-CA" altLang="en-US" dirty="0"/>
              <a:t>In the long run, </a:t>
            </a:r>
            <a:r>
              <a:rPr lang="en-CA" altLang="en-US" i="1" dirty="0"/>
              <a:t>RER </a:t>
            </a:r>
            <a:r>
              <a:rPr lang="en-CA" altLang="en-US" dirty="0"/>
              <a:t>is determined by the real forces of demand and supply in the markets for goods and services.  </a:t>
            </a:r>
          </a:p>
          <a:p>
            <a:pPr lvl="1" eaLnBrk="1" hangingPunct="1"/>
            <a:r>
              <a:rPr lang="en-CA" altLang="en-US" dirty="0"/>
              <a:t>So in the long run, </a:t>
            </a:r>
            <a:r>
              <a:rPr lang="en-CA" altLang="en-US" i="1" dirty="0"/>
              <a:t>E </a:t>
            </a:r>
            <a:r>
              <a:rPr lang="en-CA" altLang="en-US" dirty="0"/>
              <a:t>is determined by</a:t>
            </a:r>
            <a:r>
              <a:rPr lang="en-CA" altLang="en-US" i="1" dirty="0"/>
              <a:t> RER </a:t>
            </a:r>
            <a:r>
              <a:rPr lang="en-CA" altLang="en-US" dirty="0"/>
              <a:t>and the price levels</a:t>
            </a:r>
            <a:r>
              <a:rPr lang="en-CA" altLang="en-US" i="1" dirty="0"/>
              <a:t>. </a:t>
            </a:r>
            <a:r>
              <a:rPr lang="en-CA" altLang="en-US" dirty="0"/>
              <a:t>That is,</a:t>
            </a:r>
          </a:p>
          <a:p>
            <a:pPr lvl="1" algn="ctr" eaLnBrk="1" hangingPunct="1"/>
            <a:r>
              <a:rPr lang="en-CA" altLang="en-US" i="1" dirty="0"/>
              <a:t>E</a:t>
            </a:r>
            <a:r>
              <a:rPr lang="en-CA" altLang="en-US" dirty="0"/>
              <a:t> = </a:t>
            </a:r>
            <a:r>
              <a:rPr lang="en-CA" altLang="en-US" i="1" dirty="0"/>
              <a:t>RER </a:t>
            </a:r>
            <a:r>
              <a:rPr lang="en-CA" altLang="en-US" dirty="0"/>
              <a:t>x (</a:t>
            </a:r>
            <a:r>
              <a:rPr lang="en-CA" altLang="en-US" i="1" dirty="0"/>
              <a:t>P*</a:t>
            </a:r>
            <a:r>
              <a:rPr lang="en-CA" altLang="en-US" dirty="0"/>
              <a:t>/</a:t>
            </a:r>
            <a:r>
              <a:rPr lang="en-CA" altLang="en-US" i="1" dirty="0"/>
              <a:t>P</a:t>
            </a:r>
            <a:r>
              <a:rPr lang="en-CA" altLang="en-US" dirty="0"/>
              <a:t>).</a:t>
            </a:r>
          </a:p>
          <a:p>
            <a:pPr lvl="1" eaLnBrk="1" hangingPunct="1"/>
            <a:r>
              <a:rPr lang="en-CA" altLang="en-US" dirty="0"/>
              <a:t>In the long run, the quantity of money in each country determines the price level in that country.</a:t>
            </a:r>
          </a:p>
          <a:p>
            <a:pPr lvl="1" eaLnBrk="1" hangingPunct="1"/>
            <a:r>
              <a:rPr lang="en-CA" altLang="en-US" dirty="0"/>
              <a:t>For a given real exchange rate, a change in the quantity of money brings a change in the price level </a:t>
            </a:r>
            <a:r>
              <a:rPr lang="en-CA" altLang="en-US" i="1" dirty="0"/>
              <a:t>and</a:t>
            </a:r>
            <a:r>
              <a:rPr lang="en-CA" altLang="en-US" dirty="0"/>
              <a:t> a change in the exchange rate.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80963">
                                            <p:txEl>
                                              <p:pRg st="1" end="1"/>
                                            </p:txEl>
                                          </p:spTgt>
                                        </p:tgtEl>
                                        <p:attrNameLst>
                                          <p:attrName>style.visibility</p:attrName>
                                        </p:attrNameLst>
                                      </p:cBhvr>
                                      <p:to>
                                        <p:strVal val="visible"/>
                                      </p:to>
                                    </p:set>
                                    <p:animEffect transition="in" filter="wipe(left)">
                                      <p:cBhvr>
                                        <p:cTn id="7" dur="500"/>
                                        <p:tgtEl>
                                          <p:spTgt spid="6809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0963">
                                            <p:txEl>
                                              <p:pRg st="2" end="2"/>
                                            </p:txEl>
                                          </p:spTgt>
                                        </p:tgtEl>
                                        <p:attrNameLst>
                                          <p:attrName>style.visibility</p:attrName>
                                        </p:attrNameLst>
                                      </p:cBhvr>
                                      <p:to>
                                        <p:strVal val="visible"/>
                                      </p:to>
                                    </p:set>
                                    <p:animEffect transition="in" filter="wipe(left)">
                                      <p:cBhvr>
                                        <p:cTn id="12" dur="1000"/>
                                        <p:tgtEl>
                                          <p:spTgt spid="6809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0963">
                                            <p:txEl>
                                              <p:pRg st="3" end="3"/>
                                            </p:txEl>
                                          </p:spTgt>
                                        </p:tgtEl>
                                        <p:attrNameLst>
                                          <p:attrName>style.visibility</p:attrName>
                                        </p:attrNameLst>
                                      </p:cBhvr>
                                      <p:to>
                                        <p:strVal val="visible"/>
                                      </p:to>
                                    </p:set>
                                    <p:animEffect transition="in" filter="wipe(left)">
                                      <p:cBhvr>
                                        <p:cTn id="17" dur="1000"/>
                                        <p:tgtEl>
                                          <p:spTgt spid="68096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80963">
                                            <p:txEl>
                                              <p:pRg st="4" end="4"/>
                                            </p:txEl>
                                          </p:spTgt>
                                        </p:tgtEl>
                                        <p:attrNameLst>
                                          <p:attrName>style.visibility</p:attrName>
                                        </p:attrNameLst>
                                      </p:cBhvr>
                                      <p:to>
                                        <p:strVal val="visible"/>
                                      </p:to>
                                    </p:set>
                                    <p:animEffect transition="in" filter="wipe(left)">
                                      <p:cBhvr>
                                        <p:cTn id="22" dur="1000"/>
                                        <p:tgtEl>
                                          <p:spTgt spid="68096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80963">
                                            <p:txEl>
                                              <p:pRg st="5" end="5"/>
                                            </p:txEl>
                                          </p:spTgt>
                                        </p:tgtEl>
                                        <p:attrNameLst>
                                          <p:attrName>style.visibility</p:attrName>
                                        </p:attrNameLst>
                                      </p:cBhvr>
                                      <p:to>
                                        <p:strVal val="visible"/>
                                      </p:to>
                                    </p:set>
                                    <p:animEffect transition="in" filter="wipe(left)">
                                      <p:cBhvr>
                                        <p:cTn id="27" dur="1000"/>
                                        <p:tgtEl>
                                          <p:spTgt spid="680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3" grpId="0" build="p" bldLvl="3"/>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xmlns="" id="{0A39A018-2EFB-4117-B1D3-F2D42BE15620}"/>
              </a:ext>
            </a:extLst>
          </p:cNvPr>
          <p:cNvSpPr>
            <a:spLocks noGrp="1" noChangeArrowheads="1"/>
          </p:cNvSpPr>
          <p:nvPr>
            <p:ph type="title"/>
          </p:nvPr>
        </p:nvSpPr>
        <p:spPr>
          <a:xfrm>
            <a:off x="990600" y="107950"/>
            <a:ext cx="7696200" cy="1554163"/>
          </a:xfrm>
        </p:spPr>
        <p:txBody>
          <a:bodyPr/>
          <a:lstStyle/>
          <a:p>
            <a:pPr eaLnBrk="1" hangingPunct="1"/>
            <a:r>
              <a:rPr lang="en-CA" altLang="en-US" dirty="0"/>
              <a:t>Exchange Rate Policy</a:t>
            </a:r>
          </a:p>
        </p:txBody>
      </p:sp>
      <p:sp>
        <p:nvSpPr>
          <p:cNvPr id="695299" name="Rectangle 3">
            <a:extLst>
              <a:ext uri="{FF2B5EF4-FFF2-40B4-BE49-F238E27FC236}">
                <a16:creationId xmlns:a16="http://schemas.microsoft.com/office/drawing/2014/main" xmlns="" id="{AD381B6F-55B2-4681-A869-67307D9BB54D}"/>
              </a:ext>
            </a:extLst>
          </p:cNvPr>
          <p:cNvSpPr>
            <a:spLocks noGrp="1" noChangeArrowheads="1"/>
          </p:cNvSpPr>
          <p:nvPr>
            <p:ph idx="1"/>
          </p:nvPr>
        </p:nvSpPr>
        <p:spPr/>
        <p:txBody>
          <a:bodyPr/>
          <a:lstStyle/>
          <a:p>
            <a:pPr marL="108000" eaLnBrk="1" hangingPunct="1">
              <a:defRPr/>
            </a:pPr>
            <a:r>
              <a:rPr lang="en-CA" altLang="en-US" b="0" dirty="0">
                <a:solidFill>
                  <a:schemeClr val="tx1"/>
                </a:solidFill>
              </a:rPr>
              <a:t>Three possible exchange rate policies are</a:t>
            </a:r>
          </a:p>
          <a:p>
            <a:pPr marL="108000" eaLnBrk="1" hangingPunct="1">
              <a:buClr>
                <a:srgbClr val="0070C0"/>
              </a:buClr>
              <a:buSzPct val="120000"/>
              <a:buFont typeface="Wingdings" panose="05000000000000000000" pitchFamily="2" charset="2"/>
              <a:buChar char="§"/>
              <a:defRPr/>
            </a:pPr>
            <a:r>
              <a:rPr lang="en-CA" altLang="en-US" b="0" dirty="0">
                <a:solidFill>
                  <a:schemeClr val="tx1"/>
                </a:solidFill>
              </a:rPr>
              <a:t> Flexible exchange rate</a:t>
            </a:r>
          </a:p>
          <a:p>
            <a:pPr marL="108000" eaLnBrk="1" hangingPunct="1">
              <a:buClr>
                <a:srgbClr val="0070C0"/>
              </a:buClr>
              <a:buSzPct val="120000"/>
              <a:buFont typeface="Wingdings" panose="05000000000000000000" pitchFamily="2" charset="2"/>
              <a:buChar char="§"/>
              <a:defRPr/>
            </a:pPr>
            <a:r>
              <a:rPr lang="en-CA" altLang="en-US" b="0" dirty="0">
                <a:solidFill>
                  <a:schemeClr val="tx1"/>
                </a:solidFill>
              </a:rPr>
              <a:t> Fixed exchange rate</a:t>
            </a:r>
          </a:p>
          <a:p>
            <a:pPr marL="108000" eaLnBrk="1" hangingPunct="1">
              <a:buClr>
                <a:srgbClr val="0070C0"/>
              </a:buClr>
              <a:buSzPct val="120000"/>
              <a:buFont typeface="Wingdings" panose="05000000000000000000" pitchFamily="2" charset="2"/>
              <a:buChar char="§"/>
              <a:defRPr/>
            </a:pPr>
            <a:r>
              <a:rPr lang="en-CA" altLang="en-US" b="0" dirty="0">
                <a:solidFill>
                  <a:schemeClr val="tx1"/>
                </a:solidFill>
              </a:rPr>
              <a:t> Crawling peg</a:t>
            </a:r>
          </a:p>
          <a:p>
            <a:pPr marL="108000" eaLnBrk="1" hangingPunct="1">
              <a:defRPr/>
            </a:pPr>
            <a:r>
              <a:rPr lang="en-CA" altLang="en-US" dirty="0"/>
              <a:t>Flexible Exchange Rate</a:t>
            </a:r>
          </a:p>
          <a:p>
            <a:pPr marL="108000" eaLnBrk="1" hangingPunct="1">
              <a:defRPr/>
            </a:pPr>
            <a:r>
              <a:rPr lang="en-CA" altLang="en-US" b="0" dirty="0">
                <a:solidFill>
                  <a:schemeClr val="tx1"/>
                </a:solidFill>
              </a:rPr>
              <a:t>A </a:t>
            </a:r>
            <a:r>
              <a:rPr lang="en-CA" altLang="en-US" dirty="0">
                <a:solidFill>
                  <a:schemeClr val="tx1"/>
                </a:solidFill>
              </a:rPr>
              <a:t>flexible exchange rate </a:t>
            </a:r>
            <a:r>
              <a:rPr lang="en-CA" altLang="en-US" b="0" dirty="0">
                <a:solidFill>
                  <a:schemeClr val="tx1"/>
                </a:solidFill>
              </a:rPr>
              <a:t>policy is one that permits the exchange rate to be determined by demand and supply with </a:t>
            </a:r>
            <a:r>
              <a:rPr lang="en-CA" altLang="en-US" b="0" i="1" dirty="0">
                <a:solidFill>
                  <a:schemeClr val="tx1"/>
                </a:solidFill>
              </a:rPr>
              <a:t>no</a:t>
            </a:r>
            <a:r>
              <a:rPr lang="en-CA" altLang="en-US" b="0" dirty="0">
                <a:solidFill>
                  <a:schemeClr val="tx1"/>
                </a:solidFill>
              </a:rPr>
              <a:t> direct intervention in the foreign exchange market by the central bank. </a:t>
            </a:r>
          </a:p>
          <a:p>
            <a:pPr marL="0" eaLnBrk="1" hangingPunct="1">
              <a:lnSpc>
                <a:spcPct val="90000"/>
              </a:lnSpc>
              <a:defRPr/>
            </a:pPr>
            <a:endParaRPr lang="en-CA" altLang="en-US" b="0" dirty="0">
              <a:solidFill>
                <a:schemeClr val="tx1"/>
              </a:solidFill>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95299">
                                            <p:txEl>
                                              <p:pRg st="0" end="0"/>
                                            </p:txEl>
                                          </p:spTgt>
                                        </p:tgtEl>
                                        <p:attrNameLst>
                                          <p:attrName>style.visibility</p:attrName>
                                        </p:attrNameLst>
                                      </p:cBhvr>
                                      <p:to>
                                        <p:strVal val="visible"/>
                                      </p:to>
                                    </p:set>
                                    <p:animEffect transition="in" filter="wipe(left)">
                                      <p:cBhvr>
                                        <p:cTn id="7" dur="500"/>
                                        <p:tgtEl>
                                          <p:spTgt spid="695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5299">
                                            <p:txEl>
                                              <p:pRg st="1" end="1"/>
                                            </p:txEl>
                                          </p:spTgt>
                                        </p:tgtEl>
                                        <p:attrNameLst>
                                          <p:attrName>style.visibility</p:attrName>
                                        </p:attrNameLst>
                                      </p:cBhvr>
                                      <p:to>
                                        <p:strVal val="visible"/>
                                      </p:to>
                                    </p:set>
                                    <p:animEffect transition="in" filter="wipe(left)">
                                      <p:cBhvr>
                                        <p:cTn id="12" dur="1000"/>
                                        <p:tgtEl>
                                          <p:spTgt spid="695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5299">
                                            <p:txEl>
                                              <p:pRg st="2" end="2"/>
                                            </p:txEl>
                                          </p:spTgt>
                                        </p:tgtEl>
                                        <p:attrNameLst>
                                          <p:attrName>style.visibility</p:attrName>
                                        </p:attrNameLst>
                                      </p:cBhvr>
                                      <p:to>
                                        <p:strVal val="visible"/>
                                      </p:to>
                                    </p:set>
                                    <p:animEffect transition="in" filter="wipe(left)">
                                      <p:cBhvr>
                                        <p:cTn id="17" dur="1000"/>
                                        <p:tgtEl>
                                          <p:spTgt spid="6952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5299">
                                            <p:txEl>
                                              <p:pRg st="3" end="3"/>
                                            </p:txEl>
                                          </p:spTgt>
                                        </p:tgtEl>
                                        <p:attrNameLst>
                                          <p:attrName>style.visibility</p:attrName>
                                        </p:attrNameLst>
                                      </p:cBhvr>
                                      <p:to>
                                        <p:strVal val="visible"/>
                                      </p:to>
                                    </p:set>
                                    <p:animEffect transition="in" filter="wipe(left)">
                                      <p:cBhvr>
                                        <p:cTn id="22" dur="1000"/>
                                        <p:tgtEl>
                                          <p:spTgt spid="6952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5299">
                                            <p:txEl>
                                              <p:pRg st="4" end="4"/>
                                            </p:txEl>
                                          </p:spTgt>
                                        </p:tgtEl>
                                        <p:attrNameLst>
                                          <p:attrName>style.visibility</p:attrName>
                                        </p:attrNameLst>
                                      </p:cBhvr>
                                      <p:to>
                                        <p:strVal val="visible"/>
                                      </p:to>
                                    </p:set>
                                    <p:animEffect transition="in" filter="wipe(left)">
                                      <p:cBhvr>
                                        <p:cTn id="27" dur="1000"/>
                                        <p:tgtEl>
                                          <p:spTgt spid="6952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95299">
                                            <p:txEl>
                                              <p:pRg st="5" end="5"/>
                                            </p:txEl>
                                          </p:spTgt>
                                        </p:tgtEl>
                                        <p:attrNameLst>
                                          <p:attrName>style.visibility</p:attrName>
                                        </p:attrNameLst>
                                      </p:cBhvr>
                                      <p:to>
                                        <p:strVal val="visible"/>
                                      </p:to>
                                    </p:set>
                                    <p:animEffect transition="in" filter="wipe(left)">
                                      <p:cBhvr>
                                        <p:cTn id="32" dur="1000"/>
                                        <p:tgtEl>
                                          <p:spTgt spid="6952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9" grpId="0" build="p" bldLvl="3"/>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5">
            <a:extLst>
              <a:ext uri="{FF2B5EF4-FFF2-40B4-BE49-F238E27FC236}">
                <a16:creationId xmlns:a16="http://schemas.microsoft.com/office/drawing/2014/main" xmlns="" id="{0F6C321E-CC85-4CAE-92F7-43A65AD2EF91}"/>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Exchange Rate Policy</a:t>
            </a:r>
          </a:p>
        </p:txBody>
      </p:sp>
      <p:sp>
        <p:nvSpPr>
          <p:cNvPr id="575491" name="Rectangle 3">
            <a:extLst>
              <a:ext uri="{FF2B5EF4-FFF2-40B4-BE49-F238E27FC236}">
                <a16:creationId xmlns:a16="http://schemas.microsoft.com/office/drawing/2014/main" xmlns="" id="{6C9919B6-E631-41BA-8B79-FD58BA07C7B4}"/>
              </a:ext>
            </a:extLst>
          </p:cNvPr>
          <p:cNvSpPr>
            <a:spLocks noGrp="1" noChangeArrowheads="1"/>
          </p:cNvSpPr>
          <p:nvPr>
            <p:ph idx="1"/>
          </p:nvPr>
        </p:nvSpPr>
        <p:spPr/>
        <p:txBody>
          <a:bodyPr/>
          <a:lstStyle/>
          <a:p>
            <a:pPr marL="108000" eaLnBrk="1" hangingPunct="1">
              <a:defRPr/>
            </a:pPr>
            <a:r>
              <a:rPr lang="en-CA" altLang="en-US" dirty="0"/>
              <a:t>Fixed Exchange Rate</a:t>
            </a:r>
          </a:p>
          <a:p>
            <a:pPr marL="108000" eaLnBrk="1" hangingPunct="1">
              <a:defRPr/>
            </a:pPr>
            <a:r>
              <a:rPr lang="en-CA" altLang="en-US" b="0" dirty="0">
                <a:solidFill>
                  <a:schemeClr val="tx1"/>
                </a:solidFill>
              </a:rPr>
              <a:t>A </a:t>
            </a:r>
            <a:r>
              <a:rPr lang="en-CA" altLang="en-US" dirty="0">
                <a:solidFill>
                  <a:schemeClr val="tx1"/>
                </a:solidFill>
              </a:rPr>
              <a:t>fixed exchange rate </a:t>
            </a:r>
            <a:r>
              <a:rPr lang="en-CA" altLang="en-US" b="0" dirty="0">
                <a:solidFill>
                  <a:schemeClr val="tx1"/>
                </a:solidFill>
              </a:rPr>
              <a:t>policy is one that pegs the exchange rate at a value decided by the government or central bank and is achieved by direct intervention in the foreign exchange market to block unregulated forces of demand and supply.</a:t>
            </a:r>
          </a:p>
          <a:p>
            <a:pPr marL="108000" eaLnBrk="1" hangingPunct="1">
              <a:defRPr/>
            </a:pPr>
            <a:r>
              <a:rPr lang="en-CA" altLang="en-US" b="0" dirty="0">
                <a:solidFill>
                  <a:schemeClr val="tx1"/>
                </a:solidFill>
              </a:rPr>
              <a:t>A fixed exchange rate requires active intervention in the foreign exchange market.</a:t>
            </a:r>
          </a:p>
          <a:p>
            <a:pPr marL="0" eaLnBrk="1" hangingPunct="1">
              <a:defRPr/>
            </a:pPr>
            <a:endParaRPr lang="en-CA" altLang="en-US" b="0" dirty="0">
              <a:solidFill>
                <a:schemeClr val="tx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5491">
                                            <p:txEl>
                                              <p:pRg st="1" end="1"/>
                                            </p:txEl>
                                          </p:spTgt>
                                        </p:tgtEl>
                                        <p:attrNameLst>
                                          <p:attrName>style.visibility</p:attrName>
                                        </p:attrNameLst>
                                      </p:cBhvr>
                                      <p:to>
                                        <p:strVal val="visible"/>
                                      </p:to>
                                    </p:set>
                                    <p:animEffect transition="in" filter="wipe(left)">
                                      <p:cBhvr>
                                        <p:cTn id="7" dur="1000"/>
                                        <p:tgtEl>
                                          <p:spTgt spid="5754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5491">
                                            <p:txEl>
                                              <p:pRg st="2" end="2"/>
                                            </p:txEl>
                                          </p:spTgt>
                                        </p:tgtEl>
                                        <p:attrNameLst>
                                          <p:attrName>style.visibility</p:attrName>
                                        </p:attrNameLst>
                                      </p:cBhvr>
                                      <p:to>
                                        <p:strVal val="visible"/>
                                      </p:to>
                                    </p:set>
                                    <p:animEffect transition="in" filter="wipe(left)">
                                      <p:cBhvr>
                                        <p:cTn id="12" dur="1000"/>
                                        <p:tgtEl>
                                          <p:spTgt spid="575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build="p" bldLvl="3"/>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0">
            <a:extLst>
              <a:ext uri="{FF2B5EF4-FFF2-40B4-BE49-F238E27FC236}">
                <a16:creationId xmlns:a16="http://schemas.microsoft.com/office/drawing/2014/main" xmlns="" id="{F3ECBCD2-86E9-4807-904D-232D4B10AEFE}"/>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Exchange Rate Policy</a:t>
            </a:r>
          </a:p>
        </p:txBody>
      </p:sp>
      <p:sp>
        <p:nvSpPr>
          <p:cNvPr id="248835" name="Rectangle 3">
            <a:extLst>
              <a:ext uri="{FF2B5EF4-FFF2-40B4-BE49-F238E27FC236}">
                <a16:creationId xmlns:a16="http://schemas.microsoft.com/office/drawing/2014/main" xmlns="" id="{0C2C9571-A0B2-4661-BBF9-5FBDD22A73A2}"/>
              </a:ext>
            </a:extLst>
          </p:cNvPr>
          <p:cNvSpPr>
            <a:spLocks noGrp="1" noChangeArrowheads="1"/>
          </p:cNvSpPr>
          <p:nvPr>
            <p:ph idx="1"/>
          </p:nvPr>
        </p:nvSpPr>
        <p:spPr>
          <a:xfrm>
            <a:off x="360363" y="1584325"/>
            <a:ext cx="4114800" cy="4525963"/>
          </a:xfrm>
        </p:spPr>
        <p:txBody>
          <a:bodyPr/>
          <a:lstStyle/>
          <a:p>
            <a:pPr lvl="1" eaLnBrk="1" hangingPunct="1"/>
            <a:r>
              <a:rPr lang="en-CA" altLang="en-US" dirty="0"/>
              <a:t>Figure 9.6 shows how the Bank of Canada can intervene in the foreign exchange market.</a:t>
            </a:r>
          </a:p>
          <a:p>
            <a:pPr lvl="1" eaLnBrk="1" hangingPunct="1"/>
            <a:r>
              <a:rPr lang="en-CA" altLang="en-US" dirty="0"/>
              <a:t>Suppose that the target is 90 US cents per Canadian dollar.</a:t>
            </a:r>
          </a:p>
          <a:p>
            <a:pPr lvl="1" eaLnBrk="1" hangingPunct="1"/>
            <a:r>
              <a:rPr lang="en-CA" altLang="en-US" dirty="0"/>
              <a:t>If the demand for Canadian dollars increases, the Bank sells Canadian dollars to increase supply.</a:t>
            </a:r>
          </a:p>
        </p:txBody>
      </p:sp>
      <p:pic>
        <p:nvPicPr>
          <p:cNvPr id="102404" name="Picture 7" descr="fig2506a.gif">
            <a:extLst>
              <a:ext uri="{FF2B5EF4-FFF2-40B4-BE49-F238E27FC236}">
                <a16:creationId xmlns:a16="http://schemas.microsoft.com/office/drawing/2014/main" xmlns="" id="{962B9FF6-6B98-4398-A9EA-32E8056FF254}"/>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00563" y="1692275"/>
            <a:ext cx="42672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fig2506b.gif">
            <a:extLst>
              <a:ext uri="{FF2B5EF4-FFF2-40B4-BE49-F238E27FC236}">
                <a16:creationId xmlns:a16="http://schemas.microsoft.com/office/drawing/2014/main" xmlns="" id="{12869A84-3DF9-4006-B2B3-15A3A8116A91}"/>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00563" y="1692275"/>
            <a:ext cx="42672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fig2506c.gif">
            <a:extLst>
              <a:ext uri="{FF2B5EF4-FFF2-40B4-BE49-F238E27FC236}">
                <a16:creationId xmlns:a16="http://schemas.microsoft.com/office/drawing/2014/main" xmlns="" id="{F348AB3A-AA3E-4EB9-8E64-CDE8FD7B3D75}"/>
              </a:ext>
            </a:extLst>
          </p:cNvPr>
          <p:cNvPicPr>
            <a:picLocks noChangeAspect="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500563" y="1692275"/>
            <a:ext cx="42672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7">
            <a:hlinkClick r:id="rId6" action="ppaction://hlinksldjump"/>
            <a:extLst>
              <a:ext uri="{FF2B5EF4-FFF2-40B4-BE49-F238E27FC236}">
                <a16:creationId xmlns:a16="http://schemas.microsoft.com/office/drawing/2014/main" xmlns="" id="{21C026BA-7AF1-45BF-9066-E333BA545F1D}"/>
              </a:ext>
            </a:extLst>
          </p:cNvPr>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640762" y="6427788"/>
            <a:ext cx="274637"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835">
                                            <p:txEl>
                                              <p:pRg st="1" end="1"/>
                                            </p:txEl>
                                          </p:spTgt>
                                        </p:tgtEl>
                                        <p:attrNameLst>
                                          <p:attrName>style.visibility</p:attrName>
                                        </p:attrNameLst>
                                      </p:cBhvr>
                                      <p:to>
                                        <p:strVal val="visible"/>
                                      </p:to>
                                    </p:set>
                                    <p:animEffect transition="in" filter="wipe(left)">
                                      <p:cBhvr>
                                        <p:cTn id="7" dur="1000"/>
                                        <p:tgtEl>
                                          <p:spTgt spid="2488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8835">
                                            <p:txEl>
                                              <p:pRg st="2" end="2"/>
                                            </p:txEl>
                                          </p:spTgt>
                                        </p:tgtEl>
                                        <p:attrNameLst>
                                          <p:attrName>style.visibility</p:attrName>
                                        </p:attrNameLst>
                                      </p:cBhvr>
                                      <p:to>
                                        <p:strVal val="visible"/>
                                      </p:to>
                                    </p:set>
                                    <p:animEffect transition="in" filter="wipe(left)">
                                      <p:cBhvr>
                                        <p:cTn id="17" dur="1000"/>
                                        <p:tgtEl>
                                          <p:spTgt spid="2488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bldLvl="3"/>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4450" name="Picture 1" descr="fig2506a.gif">
            <a:extLst>
              <a:ext uri="{FF2B5EF4-FFF2-40B4-BE49-F238E27FC236}">
                <a16:creationId xmlns:a16="http://schemas.microsoft.com/office/drawing/2014/main" xmlns="" id="{FEDB4EFD-BCF2-40FF-93BF-D8052395AF07}"/>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08175" y="765175"/>
            <a:ext cx="5334000" cy="4857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descr="fig2506b.gif">
            <a:extLst>
              <a:ext uri="{FF2B5EF4-FFF2-40B4-BE49-F238E27FC236}">
                <a16:creationId xmlns:a16="http://schemas.microsoft.com/office/drawing/2014/main" xmlns="" id="{EAAD65B9-DD74-49C7-8E24-BBAAFA367D9E}"/>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08175" y="765175"/>
            <a:ext cx="5334000" cy="4857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fig2506c.gif">
            <a:extLst>
              <a:ext uri="{FF2B5EF4-FFF2-40B4-BE49-F238E27FC236}">
                <a16:creationId xmlns:a16="http://schemas.microsoft.com/office/drawing/2014/main" xmlns="" id="{AFDE0A4C-5D7B-473A-B13E-F869C8B501D9}"/>
              </a:ext>
            </a:extLst>
          </p:cNvPr>
          <p:cNvPicPr>
            <a:picLocks noChangeAspect="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908175" y="765175"/>
            <a:ext cx="5334000" cy="4857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fig2506d.gif">
            <a:extLst>
              <a:ext uri="{FF2B5EF4-FFF2-40B4-BE49-F238E27FC236}">
                <a16:creationId xmlns:a16="http://schemas.microsoft.com/office/drawing/2014/main" xmlns="" id="{72BAF246-6D7F-41A5-95BF-B5923435EACA}"/>
              </a:ext>
            </a:extLst>
          </p:cNvPr>
          <p:cNvPicPr>
            <a:picLocks noChangeAspect="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908175" y="765175"/>
            <a:ext cx="5334000" cy="4857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5">
            <a:extLst>
              <a:ext uri="{FF2B5EF4-FFF2-40B4-BE49-F238E27FC236}">
                <a16:creationId xmlns:a16="http://schemas.microsoft.com/office/drawing/2014/main" xmlns="" id="{0547A9B3-D3A1-4FF8-9B54-2EBBDC461BF2}"/>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The Foreign Exchange Market</a:t>
            </a:r>
          </a:p>
        </p:txBody>
      </p:sp>
      <p:sp>
        <p:nvSpPr>
          <p:cNvPr id="502787" name="Rectangle 3">
            <a:extLst>
              <a:ext uri="{FF2B5EF4-FFF2-40B4-BE49-F238E27FC236}">
                <a16:creationId xmlns:a16="http://schemas.microsoft.com/office/drawing/2014/main" xmlns="" id="{9235B770-58DA-4700-A82D-C564B272F923}"/>
              </a:ext>
            </a:extLst>
          </p:cNvPr>
          <p:cNvSpPr>
            <a:spLocks noGrp="1" noChangeArrowheads="1"/>
          </p:cNvSpPr>
          <p:nvPr>
            <p:ph idx="1"/>
          </p:nvPr>
        </p:nvSpPr>
        <p:spPr/>
        <p:txBody>
          <a:bodyPr/>
          <a:lstStyle/>
          <a:p>
            <a:pPr lvl="1" eaLnBrk="1" hangingPunct="1"/>
            <a:r>
              <a:rPr lang="en-CA" altLang="en-US" b="1" dirty="0">
                <a:solidFill>
                  <a:srgbClr val="0070C0"/>
                </a:solidFill>
              </a:rPr>
              <a:t>Trading Currencies</a:t>
            </a:r>
          </a:p>
          <a:p>
            <a:pPr lvl="1" eaLnBrk="1" hangingPunct="1"/>
            <a:r>
              <a:rPr lang="en-CA" altLang="en-US" dirty="0"/>
              <a:t>We get foreign currency and foreigners get U.S dollars in the foreign exchange market.</a:t>
            </a:r>
          </a:p>
          <a:p>
            <a:pPr lvl="1" eaLnBrk="1" hangingPunct="1"/>
            <a:r>
              <a:rPr lang="en-CA" altLang="en-US" dirty="0"/>
              <a:t>The </a:t>
            </a:r>
            <a:r>
              <a:rPr lang="en-CA" altLang="en-US" b="1" dirty="0"/>
              <a:t>foreign exchange market</a:t>
            </a:r>
            <a:r>
              <a:rPr lang="en-CA" altLang="en-US" dirty="0"/>
              <a:t> is the market in which the currency of one country is exchanged for the currency of another.</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2787">
                                            <p:txEl>
                                              <p:pRg st="1" end="1"/>
                                            </p:txEl>
                                          </p:spTgt>
                                        </p:tgtEl>
                                        <p:attrNameLst>
                                          <p:attrName>style.visibility</p:attrName>
                                        </p:attrNameLst>
                                      </p:cBhvr>
                                      <p:to>
                                        <p:strVal val="visible"/>
                                      </p:to>
                                    </p:set>
                                    <p:animEffect transition="in" filter="wipe(left)">
                                      <p:cBhvr>
                                        <p:cTn id="7" dur="1000"/>
                                        <p:tgtEl>
                                          <p:spTgt spid="5027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2787">
                                            <p:txEl>
                                              <p:pRg st="2" end="2"/>
                                            </p:txEl>
                                          </p:spTgt>
                                        </p:tgtEl>
                                        <p:attrNameLst>
                                          <p:attrName>style.visibility</p:attrName>
                                        </p:attrNameLst>
                                      </p:cBhvr>
                                      <p:to>
                                        <p:strVal val="visible"/>
                                      </p:to>
                                    </p:set>
                                    <p:animEffect transition="in" filter="wipe(left)">
                                      <p:cBhvr>
                                        <p:cTn id="12" dur="1000"/>
                                        <p:tgtEl>
                                          <p:spTgt spid="5027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bldLvl="3"/>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17">
            <a:extLst>
              <a:ext uri="{FF2B5EF4-FFF2-40B4-BE49-F238E27FC236}">
                <a16:creationId xmlns:a16="http://schemas.microsoft.com/office/drawing/2014/main" xmlns="" id="{68F49923-3EFC-47D0-9B12-B890CF65219B}"/>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Exchange Rate Policy</a:t>
            </a:r>
          </a:p>
        </p:txBody>
      </p:sp>
      <p:sp>
        <p:nvSpPr>
          <p:cNvPr id="577539" name="Rectangle 3">
            <a:extLst>
              <a:ext uri="{FF2B5EF4-FFF2-40B4-BE49-F238E27FC236}">
                <a16:creationId xmlns:a16="http://schemas.microsoft.com/office/drawing/2014/main" xmlns="" id="{C404D0A7-D73B-4E7C-B8FD-D7837AAD4A5C}"/>
              </a:ext>
            </a:extLst>
          </p:cNvPr>
          <p:cNvSpPr>
            <a:spLocks noGrp="1" noChangeArrowheads="1"/>
          </p:cNvSpPr>
          <p:nvPr>
            <p:ph idx="1"/>
          </p:nvPr>
        </p:nvSpPr>
        <p:spPr>
          <a:xfrm>
            <a:off x="360363" y="1584325"/>
            <a:ext cx="4114800" cy="4525963"/>
          </a:xfrm>
        </p:spPr>
        <p:txBody>
          <a:bodyPr/>
          <a:lstStyle/>
          <a:p>
            <a:pPr lvl="1" eaLnBrk="1" hangingPunct="1"/>
            <a:r>
              <a:rPr lang="en-CA" altLang="en-US" dirty="0"/>
              <a:t>If demand for Canadian dollars decreases, the Bank of Canada buys Canadian dollars to decrease supply.</a:t>
            </a:r>
          </a:p>
          <a:p>
            <a:pPr lvl="1" eaLnBrk="1" hangingPunct="1"/>
            <a:r>
              <a:rPr lang="en-CA" altLang="en-US" dirty="0"/>
              <a:t>Persistent intervention on one side of the foreign exchange market cannot be sustained.</a:t>
            </a:r>
          </a:p>
          <a:p>
            <a:pPr lvl="1" eaLnBrk="1" hangingPunct="1"/>
            <a:endParaRPr lang="en-CA" altLang="en-US" dirty="0"/>
          </a:p>
        </p:txBody>
      </p:sp>
      <p:pic>
        <p:nvPicPr>
          <p:cNvPr id="106500" name="Picture 7" descr="fig2506a.gif">
            <a:extLst>
              <a:ext uri="{FF2B5EF4-FFF2-40B4-BE49-F238E27FC236}">
                <a16:creationId xmlns:a16="http://schemas.microsoft.com/office/drawing/2014/main" xmlns="" id="{5B3AC07E-FBB4-44F3-9592-112FA662AE05}"/>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00563" y="1692275"/>
            <a:ext cx="42672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6501" name="Picture 8" descr="fig2506b.gif">
            <a:extLst>
              <a:ext uri="{FF2B5EF4-FFF2-40B4-BE49-F238E27FC236}">
                <a16:creationId xmlns:a16="http://schemas.microsoft.com/office/drawing/2014/main" xmlns="" id="{293DDE7B-99D2-4815-8985-70D588B7A32C}"/>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00563" y="1692275"/>
            <a:ext cx="42672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6502" name="Picture 9" descr="fig2506c.gif">
            <a:extLst>
              <a:ext uri="{FF2B5EF4-FFF2-40B4-BE49-F238E27FC236}">
                <a16:creationId xmlns:a16="http://schemas.microsoft.com/office/drawing/2014/main" xmlns="" id="{8131A32D-649F-42D4-B428-6D10C8E285CD}"/>
              </a:ext>
            </a:extLst>
          </p:cNvPr>
          <p:cNvPicPr>
            <a:picLocks noChangeAspect="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500563" y="1692275"/>
            <a:ext cx="42672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fig2506d.gif">
            <a:extLst>
              <a:ext uri="{FF2B5EF4-FFF2-40B4-BE49-F238E27FC236}">
                <a16:creationId xmlns:a16="http://schemas.microsoft.com/office/drawing/2014/main" xmlns="" id="{6E888017-C3A3-4E8C-99A4-535C02550675}"/>
              </a:ext>
            </a:extLst>
          </p:cNvPr>
          <p:cNvPicPr>
            <a:picLocks noChangeAspect="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500563" y="1692275"/>
            <a:ext cx="42672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10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7539">
                                            <p:txEl>
                                              <p:pRg st="1" end="1"/>
                                            </p:txEl>
                                          </p:spTgt>
                                        </p:tgtEl>
                                        <p:attrNameLst>
                                          <p:attrName>style.visibility</p:attrName>
                                        </p:attrNameLst>
                                      </p:cBhvr>
                                      <p:to>
                                        <p:strVal val="visible"/>
                                      </p:to>
                                    </p:set>
                                    <p:animEffect transition="in" filter="wipe(left)">
                                      <p:cBhvr>
                                        <p:cTn id="12" dur="1000"/>
                                        <p:tgtEl>
                                          <p:spTgt spid="5775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39" grpId="0" build="p" bldLvl="3"/>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6">
            <a:extLst>
              <a:ext uri="{FF2B5EF4-FFF2-40B4-BE49-F238E27FC236}">
                <a16:creationId xmlns:a16="http://schemas.microsoft.com/office/drawing/2014/main" xmlns="" id="{235A29C1-4C7F-4BA8-80B2-3F108850C46C}"/>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Exchange Rate Policy</a:t>
            </a:r>
          </a:p>
        </p:txBody>
      </p:sp>
      <p:sp>
        <p:nvSpPr>
          <p:cNvPr id="579587" name="Rectangle 3">
            <a:extLst>
              <a:ext uri="{FF2B5EF4-FFF2-40B4-BE49-F238E27FC236}">
                <a16:creationId xmlns:a16="http://schemas.microsoft.com/office/drawing/2014/main" xmlns="" id="{AE727789-BF86-43BF-A39F-6BA030ED1AAE}"/>
              </a:ext>
            </a:extLst>
          </p:cNvPr>
          <p:cNvSpPr>
            <a:spLocks noGrp="1" noChangeArrowheads="1"/>
          </p:cNvSpPr>
          <p:nvPr>
            <p:ph idx="1"/>
          </p:nvPr>
        </p:nvSpPr>
        <p:spPr/>
        <p:txBody>
          <a:bodyPr/>
          <a:lstStyle/>
          <a:p>
            <a:pPr eaLnBrk="1" hangingPunct="1"/>
            <a:r>
              <a:rPr lang="en-CA" altLang="en-US" dirty="0"/>
              <a:t>Crawling Peg</a:t>
            </a:r>
          </a:p>
          <a:p>
            <a:pPr eaLnBrk="1" hangingPunct="1"/>
            <a:r>
              <a:rPr lang="en-CA" altLang="en-US" b="0" dirty="0">
                <a:solidFill>
                  <a:schemeClr val="tx1"/>
                </a:solidFill>
              </a:rPr>
              <a:t>A </a:t>
            </a:r>
            <a:r>
              <a:rPr lang="en-CA" altLang="en-US" dirty="0">
                <a:solidFill>
                  <a:schemeClr val="tx1"/>
                </a:solidFill>
              </a:rPr>
              <a:t>crawling peg</a:t>
            </a:r>
            <a:r>
              <a:rPr lang="en-GB" altLang="en-US" dirty="0">
                <a:solidFill>
                  <a:schemeClr val="tx1"/>
                </a:solidFill>
              </a:rPr>
              <a:t> </a:t>
            </a:r>
            <a:r>
              <a:rPr lang="en-GB" altLang="en-US" b="0" dirty="0">
                <a:solidFill>
                  <a:schemeClr val="tx1"/>
                </a:solidFill>
              </a:rPr>
              <a:t>is an exchange rate that follows a path determined by a decision of the government or the central bank and is achieved by active intervention in the market.</a:t>
            </a:r>
          </a:p>
          <a:p>
            <a:pPr eaLnBrk="1" hangingPunct="1"/>
            <a:r>
              <a:rPr lang="en-GB" altLang="en-US" b="0" dirty="0">
                <a:solidFill>
                  <a:schemeClr val="tx1"/>
                </a:solidFill>
              </a:rPr>
              <a:t>China is a country that operates a crawling peg.</a:t>
            </a:r>
          </a:p>
          <a:p>
            <a:pPr eaLnBrk="1" hangingPunct="1"/>
            <a:r>
              <a:rPr lang="en-GB" altLang="en-US" b="0" dirty="0">
                <a:solidFill>
                  <a:schemeClr val="tx1"/>
                </a:solidFill>
              </a:rPr>
              <a:t>A crawling peg works like a fixed exchange rate except that the target value changes. </a:t>
            </a:r>
          </a:p>
          <a:p>
            <a:pPr eaLnBrk="1" hangingPunct="1"/>
            <a:r>
              <a:rPr lang="en-GB" altLang="en-US" b="0" dirty="0">
                <a:solidFill>
                  <a:schemeClr val="tx1"/>
                </a:solidFill>
              </a:rPr>
              <a:t>The idea behind a crawling peg is to avoid wild swings in the exchange rate that might happen if expectations became volatile and to avoid the problem of running out of reserves, which can happen with a fixed exchange rate.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9587">
                                            <p:txEl>
                                              <p:pRg st="1" end="1"/>
                                            </p:txEl>
                                          </p:spTgt>
                                        </p:tgtEl>
                                        <p:attrNameLst>
                                          <p:attrName>style.visibility</p:attrName>
                                        </p:attrNameLst>
                                      </p:cBhvr>
                                      <p:to>
                                        <p:strVal val="visible"/>
                                      </p:to>
                                    </p:set>
                                    <p:animEffect transition="in" filter="wipe(left)">
                                      <p:cBhvr>
                                        <p:cTn id="7" dur="1000"/>
                                        <p:tgtEl>
                                          <p:spTgt spid="5795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9587">
                                            <p:txEl>
                                              <p:pRg st="2" end="2"/>
                                            </p:txEl>
                                          </p:spTgt>
                                        </p:tgtEl>
                                        <p:attrNameLst>
                                          <p:attrName>style.visibility</p:attrName>
                                        </p:attrNameLst>
                                      </p:cBhvr>
                                      <p:to>
                                        <p:strVal val="visible"/>
                                      </p:to>
                                    </p:set>
                                    <p:animEffect transition="in" filter="wipe(left)">
                                      <p:cBhvr>
                                        <p:cTn id="12" dur="1000"/>
                                        <p:tgtEl>
                                          <p:spTgt spid="5795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9587">
                                            <p:txEl>
                                              <p:pRg st="3" end="3"/>
                                            </p:txEl>
                                          </p:spTgt>
                                        </p:tgtEl>
                                        <p:attrNameLst>
                                          <p:attrName>style.visibility</p:attrName>
                                        </p:attrNameLst>
                                      </p:cBhvr>
                                      <p:to>
                                        <p:strVal val="visible"/>
                                      </p:to>
                                    </p:set>
                                    <p:animEffect transition="in" filter="wipe(left)">
                                      <p:cBhvr>
                                        <p:cTn id="17" dur="1000"/>
                                        <p:tgtEl>
                                          <p:spTgt spid="5795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9587">
                                            <p:txEl>
                                              <p:pRg st="4" end="4"/>
                                            </p:txEl>
                                          </p:spTgt>
                                        </p:tgtEl>
                                        <p:attrNameLst>
                                          <p:attrName>style.visibility</p:attrName>
                                        </p:attrNameLst>
                                      </p:cBhvr>
                                      <p:to>
                                        <p:strVal val="visible"/>
                                      </p:to>
                                    </p:set>
                                    <p:animEffect transition="in" filter="wipe(left)">
                                      <p:cBhvr>
                                        <p:cTn id="22" dur="1000"/>
                                        <p:tgtEl>
                                          <p:spTgt spid="5795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7" grpId="0" build="p" bldLvl="3"/>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xmlns="" id="{04D11D14-041D-454C-A6FF-0030F768A303}"/>
              </a:ext>
            </a:extLst>
          </p:cNvPr>
          <p:cNvSpPr>
            <a:spLocks noGrp="1" noChangeArrowheads="1"/>
          </p:cNvSpPr>
          <p:nvPr>
            <p:ph type="title"/>
          </p:nvPr>
        </p:nvSpPr>
        <p:spPr>
          <a:xfrm>
            <a:off x="990600" y="107950"/>
            <a:ext cx="7696200" cy="1554163"/>
          </a:xfrm>
        </p:spPr>
        <p:txBody>
          <a:bodyPr/>
          <a:lstStyle/>
          <a:p>
            <a:pPr eaLnBrk="1" hangingPunct="1"/>
            <a:r>
              <a:rPr lang="en-CA" altLang="en-US" dirty="0"/>
              <a:t>Financing International Trade</a:t>
            </a:r>
          </a:p>
        </p:txBody>
      </p:sp>
      <p:sp>
        <p:nvSpPr>
          <p:cNvPr id="110595" name="Rectangle 3">
            <a:extLst>
              <a:ext uri="{FF2B5EF4-FFF2-40B4-BE49-F238E27FC236}">
                <a16:creationId xmlns:a16="http://schemas.microsoft.com/office/drawing/2014/main" xmlns="" id="{85D5A397-ED96-4626-A545-A76FF655349D}"/>
              </a:ext>
            </a:extLst>
          </p:cNvPr>
          <p:cNvSpPr>
            <a:spLocks noGrp="1" noChangeArrowheads="1"/>
          </p:cNvSpPr>
          <p:nvPr>
            <p:ph idx="1"/>
          </p:nvPr>
        </p:nvSpPr>
        <p:spPr/>
        <p:txBody>
          <a:bodyPr/>
          <a:lstStyle/>
          <a:p>
            <a:pPr lvl="1" eaLnBrk="1" hangingPunct="1"/>
            <a:r>
              <a:rPr lang="en-CA" altLang="en-US" dirty="0"/>
              <a:t>We’ve seen how the exchange rate is determined, but what is the effect of the exchange rate?</a:t>
            </a:r>
          </a:p>
          <a:p>
            <a:pPr lvl="1" eaLnBrk="1" hangingPunct="1"/>
            <a:r>
              <a:rPr lang="en-CA" altLang="en-US" dirty="0"/>
              <a:t>How does currency appreciation or depreciation influence Canadian international trade?</a:t>
            </a:r>
          </a:p>
          <a:p>
            <a:pPr lvl="1" eaLnBrk="1" hangingPunct="1"/>
            <a:r>
              <a:rPr lang="en-CA" altLang="en-US" dirty="0"/>
              <a:t>We record international transactions in the balance of payments accounts.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wipe(left)">
                                      <p:cBhvr>
                                        <p:cTn id="7" dur="500"/>
                                        <p:tgtEl>
                                          <p:spTgt spid="110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0595">
                                            <p:txEl>
                                              <p:pRg st="1" end="1"/>
                                            </p:txEl>
                                          </p:spTgt>
                                        </p:tgtEl>
                                        <p:attrNameLst>
                                          <p:attrName>style.visibility</p:attrName>
                                        </p:attrNameLst>
                                      </p:cBhvr>
                                      <p:to>
                                        <p:strVal val="visible"/>
                                      </p:to>
                                    </p:set>
                                    <p:animEffect transition="in" filter="wipe(left)">
                                      <p:cBhvr>
                                        <p:cTn id="12" dur="500"/>
                                        <p:tgtEl>
                                          <p:spTgt spid="1105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0595">
                                            <p:txEl>
                                              <p:pRg st="2" end="2"/>
                                            </p:txEl>
                                          </p:spTgt>
                                        </p:tgtEl>
                                        <p:attrNameLst>
                                          <p:attrName>style.visibility</p:attrName>
                                        </p:attrNameLst>
                                      </p:cBhvr>
                                      <p:to>
                                        <p:strVal val="visible"/>
                                      </p:to>
                                    </p:set>
                                    <p:animEffect transition="in" filter="wipe(left)">
                                      <p:cBhvr>
                                        <p:cTn id="17" dur="500"/>
                                        <p:tgtEl>
                                          <p:spTgt spid="1105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xmlns="" id="{3901AA37-ABAC-483F-900F-BB57CBC4E668}"/>
              </a:ext>
            </a:extLst>
          </p:cNvPr>
          <p:cNvSpPr>
            <a:spLocks noGrp="1" noChangeArrowheads="1"/>
          </p:cNvSpPr>
          <p:nvPr>
            <p:ph type="title"/>
          </p:nvPr>
        </p:nvSpPr>
        <p:spPr>
          <a:xfrm>
            <a:off x="990600" y="107950"/>
            <a:ext cx="7696200" cy="1554163"/>
          </a:xfrm>
        </p:spPr>
        <p:txBody>
          <a:bodyPr/>
          <a:lstStyle/>
          <a:p>
            <a:pPr eaLnBrk="1" hangingPunct="1"/>
            <a:r>
              <a:rPr lang="en-CA" altLang="en-US" dirty="0"/>
              <a:t>Financing International Trade</a:t>
            </a:r>
          </a:p>
        </p:txBody>
      </p:sp>
      <p:sp>
        <p:nvSpPr>
          <p:cNvPr id="756739" name="Rectangle 3">
            <a:extLst>
              <a:ext uri="{FF2B5EF4-FFF2-40B4-BE49-F238E27FC236}">
                <a16:creationId xmlns:a16="http://schemas.microsoft.com/office/drawing/2014/main" xmlns="" id="{DEB28B59-177D-442C-9D52-2504F49FDB2D}"/>
              </a:ext>
            </a:extLst>
          </p:cNvPr>
          <p:cNvSpPr>
            <a:spLocks noGrp="1" noChangeArrowheads="1"/>
          </p:cNvSpPr>
          <p:nvPr>
            <p:ph idx="1"/>
          </p:nvPr>
        </p:nvSpPr>
        <p:spPr/>
        <p:txBody>
          <a:bodyPr/>
          <a:lstStyle/>
          <a:p>
            <a:pPr eaLnBrk="1" hangingPunct="1"/>
            <a:r>
              <a:rPr lang="en-CA" altLang="en-US" dirty="0"/>
              <a:t>Balance of Payments Accounts</a:t>
            </a:r>
          </a:p>
          <a:p>
            <a:pPr lvl="1" eaLnBrk="1" hangingPunct="1"/>
            <a:r>
              <a:rPr lang="en-CA" altLang="en-US" dirty="0"/>
              <a:t>A country’s </a:t>
            </a:r>
            <a:r>
              <a:rPr lang="en-CA" altLang="en-US" b="1" dirty="0"/>
              <a:t>balance of payments accounts</a:t>
            </a:r>
            <a:r>
              <a:rPr lang="en-CA" altLang="en-US" dirty="0"/>
              <a:t> records its international trading, borrowing, and lending. </a:t>
            </a:r>
          </a:p>
          <a:p>
            <a:pPr lvl="1" eaLnBrk="1" hangingPunct="1"/>
            <a:r>
              <a:rPr lang="en-CA" altLang="en-US" dirty="0"/>
              <a:t>There are three balance of payments accounts:</a:t>
            </a:r>
          </a:p>
          <a:p>
            <a:pPr lvl="1" eaLnBrk="1" hangingPunct="1"/>
            <a:r>
              <a:rPr lang="en-CA" altLang="en-US" dirty="0"/>
              <a:t>1. Current account</a:t>
            </a:r>
          </a:p>
          <a:p>
            <a:pPr lvl="1" eaLnBrk="1" hangingPunct="1"/>
            <a:r>
              <a:rPr lang="en-CA" altLang="en-US" dirty="0"/>
              <a:t>2. Capital and financial account</a:t>
            </a:r>
          </a:p>
          <a:p>
            <a:pPr lvl="1" eaLnBrk="1" hangingPunct="1"/>
            <a:r>
              <a:rPr lang="en-CA" altLang="en-US" dirty="0"/>
              <a:t>3. Official settlements account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6739">
                                            <p:txEl>
                                              <p:pRg st="1" end="1"/>
                                            </p:txEl>
                                          </p:spTgt>
                                        </p:tgtEl>
                                        <p:attrNameLst>
                                          <p:attrName>style.visibility</p:attrName>
                                        </p:attrNameLst>
                                      </p:cBhvr>
                                      <p:to>
                                        <p:strVal val="visible"/>
                                      </p:to>
                                    </p:set>
                                    <p:animEffect transition="in" filter="wipe(left)">
                                      <p:cBhvr>
                                        <p:cTn id="7" dur="1000"/>
                                        <p:tgtEl>
                                          <p:spTgt spid="7567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6739">
                                            <p:txEl>
                                              <p:pRg st="2" end="2"/>
                                            </p:txEl>
                                          </p:spTgt>
                                        </p:tgtEl>
                                        <p:attrNameLst>
                                          <p:attrName>style.visibility</p:attrName>
                                        </p:attrNameLst>
                                      </p:cBhvr>
                                      <p:to>
                                        <p:strVal val="visible"/>
                                      </p:to>
                                    </p:set>
                                    <p:animEffect transition="in" filter="wipe(left)">
                                      <p:cBhvr>
                                        <p:cTn id="12" dur="1000"/>
                                        <p:tgtEl>
                                          <p:spTgt spid="7567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6739">
                                            <p:txEl>
                                              <p:pRg st="3" end="3"/>
                                            </p:txEl>
                                          </p:spTgt>
                                        </p:tgtEl>
                                        <p:attrNameLst>
                                          <p:attrName>style.visibility</p:attrName>
                                        </p:attrNameLst>
                                      </p:cBhvr>
                                      <p:to>
                                        <p:strVal val="visible"/>
                                      </p:to>
                                    </p:set>
                                    <p:animEffect transition="in" filter="wipe(left)">
                                      <p:cBhvr>
                                        <p:cTn id="17" dur="1000"/>
                                        <p:tgtEl>
                                          <p:spTgt spid="7567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56739">
                                            <p:txEl>
                                              <p:pRg st="4" end="4"/>
                                            </p:txEl>
                                          </p:spTgt>
                                        </p:tgtEl>
                                        <p:attrNameLst>
                                          <p:attrName>style.visibility</p:attrName>
                                        </p:attrNameLst>
                                      </p:cBhvr>
                                      <p:to>
                                        <p:strVal val="visible"/>
                                      </p:to>
                                    </p:set>
                                    <p:animEffect transition="in" filter="wipe(left)">
                                      <p:cBhvr>
                                        <p:cTn id="22" dur="1000"/>
                                        <p:tgtEl>
                                          <p:spTgt spid="75673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56739">
                                            <p:txEl>
                                              <p:pRg st="5" end="5"/>
                                            </p:txEl>
                                          </p:spTgt>
                                        </p:tgtEl>
                                        <p:attrNameLst>
                                          <p:attrName>style.visibility</p:attrName>
                                        </p:attrNameLst>
                                      </p:cBhvr>
                                      <p:to>
                                        <p:strVal val="visible"/>
                                      </p:to>
                                    </p:set>
                                    <p:animEffect transition="in" filter="wipe(left)">
                                      <p:cBhvr>
                                        <p:cTn id="27" dur="1000"/>
                                        <p:tgtEl>
                                          <p:spTgt spid="7567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build="p" bldLvl="3"/>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5">
            <a:extLst>
              <a:ext uri="{FF2B5EF4-FFF2-40B4-BE49-F238E27FC236}">
                <a16:creationId xmlns:a16="http://schemas.microsoft.com/office/drawing/2014/main" xmlns="" id="{0A96840D-F2DF-4CC1-91C0-57C1DB86C2B2}"/>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Financing International Trade</a:t>
            </a:r>
          </a:p>
        </p:txBody>
      </p:sp>
      <p:sp>
        <p:nvSpPr>
          <p:cNvPr id="654339" name="Rectangle 3">
            <a:extLst>
              <a:ext uri="{FF2B5EF4-FFF2-40B4-BE49-F238E27FC236}">
                <a16:creationId xmlns:a16="http://schemas.microsoft.com/office/drawing/2014/main" xmlns="" id="{07E06778-54B0-4619-B608-A2F04B73DC8E}"/>
              </a:ext>
            </a:extLst>
          </p:cNvPr>
          <p:cNvSpPr>
            <a:spLocks noGrp="1" noChangeArrowheads="1"/>
          </p:cNvSpPr>
          <p:nvPr>
            <p:ph idx="1"/>
          </p:nvPr>
        </p:nvSpPr>
        <p:spPr>
          <a:xfrm>
            <a:off x="360362" y="1584325"/>
            <a:ext cx="8478838" cy="4525963"/>
          </a:xfrm>
        </p:spPr>
        <p:txBody>
          <a:bodyPr/>
          <a:lstStyle/>
          <a:p>
            <a:pPr lvl="1" defTabSz="573088" eaLnBrk="1" hangingPunct="1">
              <a:defRPr/>
            </a:pPr>
            <a:r>
              <a:rPr lang="en-CA" altLang="en-US" dirty="0"/>
              <a:t>The </a:t>
            </a:r>
            <a:r>
              <a:rPr lang="en-CA" altLang="en-US" b="1" dirty="0"/>
              <a:t>current account</a:t>
            </a:r>
            <a:r>
              <a:rPr lang="en-CA" altLang="en-US" dirty="0"/>
              <a:t> records </a:t>
            </a:r>
          </a:p>
          <a:p>
            <a:pPr marL="432000" lvl="1" indent="-216000" defTabSz="573088" eaLnBrk="1" hangingPunct="1">
              <a:buClr>
                <a:schemeClr val="tx1"/>
              </a:buClr>
              <a:buSzPct val="75000"/>
              <a:buFont typeface="Webdings" panose="05030102010509060703" pitchFamily="18" charset="2"/>
              <a:buChar char="&lt;"/>
              <a:defRPr/>
            </a:pPr>
            <a:r>
              <a:rPr lang="en-CA" altLang="en-US" dirty="0"/>
              <a:t> receipts from exports of goods and services sold abroad,</a:t>
            </a:r>
          </a:p>
          <a:p>
            <a:pPr marL="432000" lvl="1" indent="-216000" defTabSz="573088" eaLnBrk="1" hangingPunct="1">
              <a:buClr>
                <a:schemeClr val="tx1"/>
              </a:buClr>
              <a:buSzPct val="75000"/>
              <a:buFont typeface="Webdings" panose="05030102010509060703" pitchFamily="18" charset="2"/>
              <a:buChar char="&lt;"/>
              <a:defRPr/>
            </a:pPr>
            <a:r>
              <a:rPr lang="en-CA" altLang="en-US" dirty="0"/>
              <a:t> payments for imports of goods and services from abroad,</a:t>
            </a:r>
          </a:p>
          <a:p>
            <a:pPr marL="432000" lvl="1" indent="-216000" defTabSz="573088" eaLnBrk="1" hangingPunct="1">
              <a:buClr>
                <a:schemeClr val="tx1"/>
              </a:buClr>
              <a:buSzPct val="75000"/>
              <a:buFont typeface="Webdings" panose="05030102010509060703" pitchFamily="18" charset="2"/>
              <a:buChar char="&lt;"/>
              <a:defRPr/>
            </a:pPr>
            <a:r>
              <a:rPr lang="en-CA" altLang="en-US" dirty="0"/>
              <a:t> net interest paid abroad, and </a:t>
            </a:r>
          </a:p>
          <a:p>
            <a:pPr marL="432000" lvl="1" indent="-216000" defTabSz="573088" eaLnBrk="1" hangingPunct="1">
              <a:buClr>
                <a:schemeClr val="tx1"/>
              </a:buClr>
              <a:buSzPct val="75000"/>
              <a:buFont typeface="Webdings" panose="05030102010509060703" pitchFamily="18" charset="2"/>
              <a:buChar char="&lt;"/>
              <a:defRPr/>
            </a:pPr>
            <a:r>
              <a:rPr lang="en-CA" altLang="en-US" dirty="0"/>
              <a:t> net transfers (such as foreign aid payments).</a:t>
            </a:r>
          </a:p>
          <a:p>
            <a:pPr lvl="1" defTabSz="573088" eaLnBrk="1" hangingPunct="1">
              <a:defRPr/>
            </a:pPr>
            <a:r>
              <a:rPr lang="en-CA" altLang="en-US" dirty="0"/>
              <a:t>The </a:t>
            </a:r>
            <a:r>
              <a:rPr lang="en-CA" altLang="en-US" i="1" dirty="0"/>
              <a:t>current accounts balance</a:t>
            </a:r>
            <a:r>
              <a:rPr lang="en-CA" altLang="en-US" dirty="0"/>
              <a:t> equals</a:t>
            </a:r>
          </a:p>
          <a:p>
            <a:pPr lvl="1" algn="ctr" defTabSz="573088" eaLnBrk="1" hangingPunct="1">
              <a:defRPr/>
            </a:pPr>
            <a:r>
              <a:rPr lang="en-CA" altLang="en-US" dirty="0"/>
              <a:t> exports − imports + net interest income + net transfers.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4339">
                                            <p:txEl>
                                              <p:pRg st="1" end="1"/>
                                            </p:txEl>
                                          </p:spTgt>
                                        </p:tgtEl>
                                        <p:attrNameLst>
                                          <p:attrName>style.visibility</p:attrName>
                                        </p:attrNameLst>
                                      </p:cBhvr>
                                      <p:to>
                                        <p:strVal val="visible"/>
                                      </p:to>
                                    </p:set>
                                    <p:animEffect transition="in" filter="wipe(left)">
                                      <p:cBhvr>
                                        <p:cTn id="7" dur="1000"/>
                                        <p:tgtEl>
                                          <p:spTgt spid="654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4339">
                                            <p:txEl>
                                              <p:pRg st="2" end="2"/>
                                            </p:txEl>
                                          </p:spTgt>
                                        </p:tgtEl>
                                        <p:attrNameLst>
                                          <p:attrName>style.visibility</p:attrName>
                                        </p:attrNameLst>
                                      </p:cBhvr>
                                      <p:to>
                                        <p:strVal val="visible"/>
                                      </p:to>
                                    </p:set>
                                    <p:animEffect transition="in" filter="wipe(left)">
                                      <p:cBhvr>
                                        <p:cTn id="12" dur="1000"/>
                                        <p:tgtEl>
                                          <p:spTgt spid="6543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4339">
                                            <p:txEl>
                                              <p:pRg st="3" end="3"/>
                                            </p:txEl>
                                          </p:spTgt>
                                        </p:tgtEl>
                                        <p:attrNameLst>
                                          <p:attrName>style.visibility</p:attrName>
                                        </p:attrNameLst>
                                      </p:cBhvr>
                                      <p:to>
                                        <p:strVal val="visible"/>
                                      </p:to>
                                    </p:set>
                                    <p:animEffect transition="in" filter="wipe(left)">
                                      <p:cBhvr>
                                        <p:cTn id="17" dur="1000"/>
                                        <p:tgtEl>
                                          <p:spTgt spid="6543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4339">
                                            <p:txEl>
                                              <p:pRg st="4" end="4"/>
                                            </p:txEl>
                                          </p:spTgt>
                                        </p:tgtEl>
                                        <p:attrNameLst>
                                          <p:attrName>style.visibility</p:attrName>
                                        </p:attrNameLst>
                                      </p:cBhvr>
                                      <p:to>
                                        <p:strVal val="visible"/>
                                      </p:to>
                                    </p:set>
                                    <p:animEffect transition="in" filter="wipe(left)">
                                      <p:cBhvr>
                                        <p:cTn id="22" dur="1000"/>
                                        <p:tgtEl>
                                          <p:spTgt spid="65433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4339">
                                            <p:txEl>
                                              <p:pRg st="5" end="5"/>
                                            </p:txEl>
                                          </p:spTgt>
                                        </p:tgtEl>
                                        <p:attrNameLst>
                                          <p:attrName>style.visibility</p:attrName>
                                        </p:attrNameLst>
                                      </p:cBhvr>
                                      <p:to>
                                        <p:strVal val="visible"/>
                                      </p:to>
                                    </p:set>
                                    <p:animEffect transition="in" filter="wipe(left)">
                                      <p:cBhvr>
                                        <p:cTn id="27" dur="1000"/>
                                        <p:tgtEl>
                                          <p:spTgt spid="65433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54339">
                                            <p:txEl>
                                              <p:pRg st="6" end="6"/>
                                            </p:txEl>
                                          </p:spTgt>
                                        </p:tgtEl>
                                        <p:attrNameLst>
                                          <p:attrName>style.visibility</p:attrName>
                                        </p:attrNameLst>
                                      </p:cBhvr>
                                      <p:to>
                                        <p:strVal val="visible"/>
                                      </p:to>
                                    </p:set>
                                    <p:animEffect transition="in" filter="wipe(left)">
                                      <p:cBhvr>
                                        <p:cTn id="32" dur="1000"/>
                                        <p:tgtEl>
                                          <p:spTgt spid="654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39" grpId="0" build="p" bldLvl="3"/>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5">
            <a:extLst>
              <a:ext uri="{FF2B5EF4-FFF2-40B4-BE49-F238E27FC236}">
                <a16:creationId xmlns:a16="http://schemas.microsoft.com/office/drawing/2014/main" xmlns="" id="{598A6A95-C9B8-418B-A710-D597D3134883}"/>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Financing International Trade</a:t>
            </a:r>
          </a:p>
        </p:txBody>
      </p:sp>
      <p:sp>
        <p:nvSpPr>
          <p:cNvPr id="656387" name="Rectangle 3">
            <a:extLst>
              <a:ext uri="{FF2B5EF4-FFF2-40B4-BE49-F238E27FC236}">
                <a16:creationId xmlns:a16="http://schemas.microsoft.com/office/drawing/2014/main" xmlns="" id="{43131B0D-A0F1-447E-B5A7-EDB571D72BCF}"/>
              </a:ext>
            </a:extLst>
          </p:cNvPr>
          <p:cNvSpPr>
            <a:spLocks noGrp="1" noChangeArrowheads="1"/>
          </p:cNvSpPr>
          <p:nvPr>
            <p:ph idx="1"/>
          </p:nvPr>
        </p:nvSpPr>
        <p:spPr/>
        <p:txBody>
          <a:bodyPr/>
          <a:lstStyle/>
          <a:p>
            <a:pPr lvl="1" eaLnBrk="1" hangingPunct="1"/>
            <a:r>
              <a:rPr lang="en-CA" altLang="en-US" dirty="0"/>
              <a:t>The </a:t>
            </a:r>
            <a:r>
              <a:rPr lang="en-CA" altLang="en-US" b="1" dirty="0"/>
              <a:t>capital and financial account</a:t>
            </a:r>
            <a:r>
              <a:rPr lang="en-CA" altLang="en-US" dirty="0"/>
              <a:t> records foreign investment in Canada minus Canadian investment abroad. </a:t>
            </a:r>
          </a:p>
          <a:p>
            <a:pPr lvl="1" eaLnBrk="1" hangingPunct="1"/>
            <a:r>
              <a:rPr lang="en-CA" altLang="en-US" dirty="0"/>
              <a:t>The </a:t>
            </a:r>
            <a:r>
              <a:rPr lang="en-CA" altLang="en-US" b="1" dirty="0"/>
              <a:t>official settlements account</a:t>
            </a:r>
            <a:r>
              <a:rPr lang="en-CA" altLang="en-US" dirty="0"/>
              <a:t> records the change in Canadian official reserves.</a:t>
            </a:r>
          </a:p>
          <a:p>
            <a:pPr lvl="1" eaLnBrk="1" hangingPunct="1"/>
            <a:r>
              <a:rPr lang="en-CA" altLang="en-US" b="1" dirty="0"/>
              <a:t>Canadian official reserves</a:t>
            </a:r>
            <a:r>
              <a:rPr lang="en-CA" altLang="en-US" dirty="0"/>
              <a:t> are the government’s holdings of foreign currency.</a:t>
            </a:r>
          </a:p>
          <a:p>
            <a:pPr lvl="1" eaLnBrk="1" hangingPunct="1"/>
            <a:r>
              <a:rPr lang="en-CA" altLang="en-US" dirty="0"/>
              <a:t>If Canadian official reserves </a:t>
            </a:r>
            <a:r>
              <a:rPr lang="en-CA" altLang="en-US" i="1" dirty="0"/>
              <a:t>increase</a:t>
            </a:r>
            <a:r>
              <a:rPr lang="en-CA" altLang="en-US" dirty="0"/>
              <a:t>, the official settlements account is </a:t>
            </a:r>
            <a:r>
              <a:rPr lang="en-CA" altLang="en-US" i="1" dirty="0"/>
              <a:t>negative</a:t>
            </a:r>
            <a:r>
              <a:rPr lang="en-CA" altLang="en-US" dirty="0"/>
              <a:t>. </a:t>
            </a:r>
          </a:p>
          <a:p>
            <a:pPr lvl="1" eaLnBrk="1" hangingPunct="1"/>
            <a:r>
              <a:rPr lang="en-CA" altLang="en-US" dirty="0"/>
              <a:t>The sum of the balances of the three accounts always equals zero.</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6387">
                                            <p:txEl>
                                              <p:pRg st="1" end="1"/>
                                            </p:txEl>
                                          </p:spTgt>
                                        </p:tgtEl>
                                        <p:attrNameLst>
                                          <p:attrName>style.visibility</p:attrName>
                                        </p:attrNameLst>
                                      </p:cBhvr>
                                      <p:to>
                                        <p:strVal val="visible"/>
                                      </p:to>
                                    </p:set>
                                    <p:animEffect transition="in" filter="wipe(left)">
                                      <p:cBhvr>
                                        <p:cTn id="7" dur="1000"/>
                                        <p:tgtEl>
                                          <p:spTgt spid="6563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6387">
                                            <p:txEl>
                                              <p:pRg st="2" end="2"/>
                                            </p:txEl>
                                          </p:spTgt>
                                        </p:tgtEl>
                                        <p:attrNameLst>
                                          <p:attrName>style.visibility</p:attrName>
                                        </p:attrNameLst>
                                      </p:cBhvr>
                                      <p:to>
                                        <p:strVal val="visible"/>
                                      </p:to>
                                    </p:set>
                                    <p:animEffect transition="in" filter="wipe(left)">
                                      <p:cBhvr>
                                        <p:cTn id="12" dur="1000"/>
                                        <p:tgtEl>
                                          <p:spTgt spid="6563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6387">
                                            <p:txEl>
                                              <p:pRg st="3" end="3"/>
                                            </p:txEl>
                                          </p:spTgt>
                                        </p:tgtEl>
                                        <p:attrNameLst>
                                          <p:attrName>style.visibility</p:attrName>
                                        </p:attrNameLst>
                                      </p:cBhvr>
                                      <p:to>
                                        <p:strVal val="visible"/>
                                      </p:to>
                                    </p:set>
                                    <p:animEffect transition="in" filter="wipe(left)">
                                      <p:cBhvr>
                                        <p:cTn id="17" dur="1000"/>
                                        <p:tgtEl>
                                          <p:spTgt spid="6563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6387">
                                            <p:txEl>
                                              <p:pRg st="4" end="4"/>
                                            </p:txEl>
                                          </p:spTgt>
                                        </p:tgtEl>
                                        <p:attrNameLst>
                                          <p:attrName>style.visibility</p:attrName>
                                        </p:attrNameLst>
                                      </p:cBhvr>
                                      <p:to>
                                        <p:strVal val="visible"/>
                                      </p:to>
                                    </p:set>
                                    <p:animEffect transition="in" filter="wipe(left)">
                                      <p:cBhvr>
                                        <p:cTn id="22" dur="1000"/>
                                        <p:tgtEl>
                                          <p:spTgt spid="65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7" grpId="0" build="p" bldLvl="3"/>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1558290-BE31-4A55-8281-CC810F0CB1A2}"/>
              </a:ext>
            </a:extLst>
          </p:cNvPr>
          <p:cNvPicPr>
            <a:picLocks noChangeAspect="1"/>
          </p:cNvPicPr>
          <p:nvPr/>
        </p:nvPicPr>
        <p:blipFill>
          <a:blip r:embed="rId3" cstate="print"/>
          <a:stretch>
            <a:fillRect/>
          </a:stretch>
        </p:blipFill>
        <p:spPr>
          <a:xfrm>
            <a:off x="2424112" y="528637"/>
            <a:ext cx="4295775" cy="5800725"/>
          </a:xfrm>
          <a:prstGeom prst="rect">
            <a:avLst/>
          </a:prstGeom>
        </p:spPr>
      </p:pic>
    </p:spTree>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5">
            <a:extLst>
              <a:ext uri="{FF2B5EF4-FFF2-40B4-BE49-F238E27FC236}">
                <a16:creationId xmlns:a16="http://schemas.microsoft.com/office/drawing/2014/main" xmlns="" id="{6E94B734-F0B0-48EE-A54C-4030BD203F67}"/>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Financing International Trade</a:t>
            </a:r>
          </a:p>
        </p:txBody>
      </p:sp>
      <p:sp>
        <p:nvSpPr>
          <p:cNvPr id="662531" name="Rectangle 3">
            <a:extLst>
              <a:ext uri="{FF2B5EF4-FFF2-40B4-BE49-F238E27FC236}">
                <a16:creationId xmlns:a16="http://schemas.microsoft.com/office/drawing/2014/main" xmlns="" id="{3BA419EC-B009-4A1D-8EE5-29CD7AC1472A}"/>
              </a:ext>
            </a:extLst>
          </p:cNvPr>
          <p:cNvSpPr>
            <a:spLocks noGrp="1" noChangeArrowheads="1"/>
          </p:cNvSpPr>
          <p:nvPr>
            <p:ph idx="1"/>
          </p:nvPr>
        </p:nvSpPr>
        <p:spPr/>
        <p:txBody>
          <a:bodyPr/>
          <a:lstStyle/>
          <a:p>
            <a:pPr marL="108000" eaLnBrk="1" hangingPunct="1">
              <a:defRPr/>
            </a:pPr>
            <a:r>
              <a:rPr lang="en-CA" altLang="en-US" dirty="0"/>
              <a:t>Borrowers and Lenders</a:t>
            </a:r>
          </a:p>
          <a:p>
            <a:pPr marL="108000" lvl="1" eaLnBrk="1" hangingPunct="1">
              <a:defRPr/>
            </a:pPr>
            <a:r>
              <a:rPr lang="en-CA" altLang="en-US" dirty="0"/>
              <a:t>A country that is borrowing more from the rest of the world than it is lending to it is called a </a:t>
            </a:r>
            <a:r>
              <a:rPr lang="en-CA" altLang="en-US" b="1" dirty="0"/>
              <a:t>net borrower</a:t>
            </a:r>
            <a:r>
              <a:rPr lang="en-CA" altLang="en-US" dirty="0"/>
              <a:t>.</a:t>
            </a:r>
          </a:p>
          <a:p>
            <a:pPr marL="108000" lvl="1" eaLnBrk="1" hangingPunct="1">
              <a:defRPr/>
            </a:pPr>
            <a:r>
              <a:rPr lang="en-CA" altLang="en-US" dirty="0"/>
              <a:t>A country that is lending more to the rest of the world than it is borrowing from it is called a </a:t>
            </a:r>
            <a:r>
              <a:rPr lang="en-CA" altLang="en-US" b="1" dirty="0"/>
              <a:t>net lender</a:t>
            </a:r>
            <a:r>
              <a:rPr lang="en-CA" altLang="en-US" dirty="0"/>
              <a:t>.</a:t>
            </a:r>
          </a:p>
          <a:p>
            <a:pPr marL="108000" lvl="1" eaLnBrk="1" hangingPunct="1">
              <a:defRPr/>
            </a:pPr>
            <a:r>
              <a:rPr lang="en-CA" altLang="en-US" dirty="0"/>
              <a:t>In 2009 and 2016, Canada was a net borrower, but between 1999 and 2009, Canada was a net lender.</a:t>
            </a:r>
          </a:p>
          <a:p>
            <a:pPr marL="108000" lvl="1" eaLnBrk="1" hangingPunct="1">
              <a:defRPr/>
            </a:pPr>
            <a:r>
              <a:rPr lang="en-CA" altLang="en-US" dirty="0"/>
              <a:t>Through most of the 1980s and 1990s, Canada was a net borrower from the rest of the world.</a:t>
            </a:r>
          </a:p>
          <a:p>
            <a:pPr lvl="1" eaLnBrk="1" hangingPunct="1">
              <a:defRPr/>
            </a:pPr>
            <a:endParaRPr lang="en-CA"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2531">
                                            <p:txEl>
                                              <p:pRg st="1" end="1"/>
                                            </p:txEl>
                                          </p:spTgt>
                                        </p:tgtEl>
                                        <p:attrNameLst>
                                          <p:attrName>style.visibility</p:attrName>
                                        </p:attrNameLst>
                                      </p:cBhvr>
                                      <p:to>
                                        <p:strVal val="visible"/>
                                      </p:to>
                                    </p:set>
                                    <p:animEffect transition="in" filter="wipe(left)">
                                      <p:cBhvr>
                                        <p:cTn id="7" dur="1000"/>
                                        <p:tgtEl>
                                          <p:spTgt spid="6625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2531">
                                            <p:txEl>
                                              <p:pRg st="2" end="2"/>
                                            </p:txEl>
                                          </p:spTgt>
                                        </p:tgtEl>
                                        <p:attrNameLst>
                                          <p:attrName>style.visibility</p:attrName>
                                        </p:attrNameLst>
                                      </p:cBhvr>
                                      <p:to>
                                        <p:strVal val="visible"/>
                                      </p:to>
                                    </p:set>
                                    <p:animEffect transition="in" filter="wipe(left)">
                                      <p:cBhvr>
                                        <p:cTn id="12" dur="1000"/>
                                        <p:tgtEl>
                                          <p:spTgt spid="6625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2531">
                                            <p:txEl>
                                              <p:pRg st="3" end="3"/>
                                            </p:txEl>
                                          </p:spTgt>
                                        </p:tgtEl>
                                        <p:attrNameLst>
                                          <p:attrName>style.visibility</p:attrName>
                                        </p:attrNameLst>
                                      </p:cBhvr>
                                      <p:to>
                                        <p:strVal val="visible"/>
                                      </p:to>
                                    </p:set>
                                    <p:animEffect transition="in" filter="wipe(left)">
                                      <p:cBhvr>
                                        <p:cTn id="17" dur="1000"/>
                                        <p:tgtEl>
                                          <p:spTgt spid="6625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2531">
                                            <p:txEl>
                                              <p:pRg st="4" end="4"/>
                                            </p:txEl>
                                          </p:spTgt>
                                        </p:tgtEl>
                                        <p:attrNameLst>
                                          <p:attrName>style.visibility</p:attrName>
                                        </p:attrNameLst>
                                      </p:cBhvr>
                                      <p:to>
                                        <p:strVal val="visible"/>
                                      </p:to>
                                    </p:set>
                                    <p:animEffect transition="in" filter="wipe(left)">
                                      <p:cBhvr>
                                        <p:cTn id="22" dur="1000"/>
                                        <p:tgtEl>
                                          <p:spTgt spid="662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1" grpId="0" build="p" bldLvl="3"/>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3">
            <a:extLst>
              <a:ext uri="{FF2B5EF4-FFF2-40B4-BE49-F238E27FC236}">
                <a16:creationId xmlns:a16="http://schemas.microsoft.com/office/drawing/2014/main" xmlns="" id="{B84F01BB-B212-43FF-BD9D-76F56EA9A6F6}"/>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Financing International Trade</a:t>
            </a:r>
            <a:endParaRPr lang="en-US" altLang="en-US" dirty="0"/>
          </a:p>
        </p:txBody>
      </p:sp>
      <p:sp>
        <p:nvSpPr>
          <p:cNvPr id="884738" name="Rectangle 2">
            <a:extLst>
              <a:ext uri="{FF2B5EF4-FFF2-40B4-BE49-F238E27FC236}">
                <a16:creationId xmlns:a16="http://schemas.microsoft.com/office/drawing/2014/main" xmlns="" id="{F3E77A52-46E8-4DA3-AB8B-51F503E01BB0}"/>
              </a:ext>
            </a:extLst>
          </p:cNvPr>
          <p:cNvSpPr>
            <a:spLocks noGrp="1" noChangeArrowheads="1"/>
          </p:cNvSpPr>
          <p:nvPr>
            <p:ph idx="1"/>
          </p:nvPr>
        </p:nvSpPr>
        <p:spPr/>
        <p:txBody>
          <a:bodyPr/>
          <a:lstStyle/>
          <a:p>
            <a:pPr lvl="1" eaLnBrk="1" hangingPunct="1"/>
            <a:r>
              <a:rPr lang="en-CA" altLang="en-US" b="1" dirty="0">
                <a:solidFill>
                  <a:srgbClr val="0070C0"/>
                </a:solidFill>
              </a:rPr>
              <a:t>The Global Loanable Funds Market</a:t>
            </a:r>
          </a:p>
          <a:p>
            <a:pPr lvl="1" eaLnBrk="1" hangingPunct="1"/>
            <a:r>
              <a:rPr lang="en-US" altLang="en-US" dirty="0"/>
              <a:t>The loanable funds market is global, not national. </a:t>
            </a:r>
          </a:p>
          <a:p>
            <a:pPr lvl="1" eaLnBrk="1" hangingPunct="1"/>
            <a:r>
              <a:rPr lang="en-US" altLang="en-US" dirty="0"/>
              <a:t>Lenders want to earn the highest possible real interest rate and they will seek it by looking around the world.</a:t>
            </a:r>
          </a:p>
          <a:p>
            <a:pPr lvl="1" eaLnBrk="1" hangingPunct="1"/>
            <a:r>
              <a:rPr lang="en-US" altLang="en-US" dirty="0"/>
              <a:t>Borrowers want to pay the lowest possible real interest rate and they will seek it by looking around the world.</a:t>
            </a:r>
          </a:p>
          <a:p>
            <a:pPr lvl="1" eaLnBrk="1" hangingPunct="1"/>
            <a:r>
              <a:rPr lang="en-US" altLang="en-US" dirty="0"/>
              <a:t>Financial capital is mobile: It moves to the best advantage of lenders and borrowers.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84738">
                                            <p:txEl>
                                              <p:pRg st="1" end="1"/>
                                            </p:txEl>
                                          </p:spTgt>
                                        </p:tgtEl>
                                        <p:attrNameLst>
                                          <p:attrName>style.visibility</p:attrName>
                                        </p:attrNameLst>
                                      </p:cBhvr>
                                      <p:to>
                                        <p:strVal val="visible"/>
                                      </p:to>
                                    </p:set>
                                    <p:animEffect transition="in" filter="wipe(left)">
                                      <p:cBhvr>
                                        <p:cTn id="7" dur="1000"/>
                                        <p:tgtEl>
                                          <p:spTgt spid="88473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84738">
                                            <p:txEl>
                                              <p:pRg st="2" end="2"/>
                                            </p:txEl>
                                          </p:spTgt>
                                        </p:tgtEl>
                                        <p:attrNameLst>
                                          <p:attrName>style.visibility</p:attrName>
                                        </p:attrNameLst>
                                      </p:cBhvr>
                                      <p:to>
                                        <p:strVal val="visible"/>
                                      </p:to>
                                    </p:set>
                                    <p:animEffect transition="in" filter="wipe(left)">
                                      <p:cBhvr>
                                        <p:cTn id="12" dur="1000"/>
                                        <p:tgtEl>
                                          <p:spTgt spid="88473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84738">
                                            <p:txEl>
                                              <p:pRg st="3" end="3"/>
                                            </p:txEl>
                                          </p:spTgt>
                                        </p:tgtEl>
                                        <p:attrNameLst>
                                          <p:attrName>style.visibility</p:attrName>
                                        </p:attrNameLst>
                                      </p:cBhvr>
                                      <p:to>
                                        <p:strVal val="visible"/>
                                      </p:to>
                                    </p:set>
                                    <p:animEffect transition="in" filter="wipe(left)">
                                      <p:cBhvr>
                                        <p:cTn id="17" dur="1000"/>
                                        <p:tgtEl>
                                          <p:spTgt spid="88473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84738">
                                            <p:txEl>
                                              <p:pRg st="4" end="4"/>
                                            </p:txEl>
                                          </p:spTgt>
                                        </p:tgtEl>
                                        <p:attrNameLst>
                                          <p:attrName>style.visibility</p:attrName>
                                        </p:attrNameLst>
                                      </p:cBhvr>
                                      <p:to>
                                        <p:strVal val="visible"/>
                                      </p:to>
                                    </p:set>
                                    <p:animEffect transition="in" filter="wipe(left)">
                                      <p:cBhvr>
                                        <p:cTn id="22" dur="1000"/>
                                        <p:tgtEl>
                                          <p:spTgt spid="8847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3">
            <a:extLst>
              <a:ext uri="{FF2B5EF4-FFF2-40B4-BE49-F238E27FC236}">
                <a16:creationId xmlns:a16="http://schemas.microsoft.com/office/drawing/2014/main" xmlns="" id="{C1EA41D5-467D-4F43-A85D-E1FF81E8C366}"/>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Financing International Trade</a:t>
            </a:r>
            <a:endParaRPr lang="en-US" altLang="en-US" dirty="0"/>
          </a:p>
        </p:txBody>
      </p:sp>
      <p:sp>
        <p:nvSpPr>
          <p:cNvPr id="901122" name="Rectangle 2">
            <a:extLst>
              <a:ext uri="{FF2B5EF4-FFF2-40B4-BE49-F238E27FC236}">
                <a16:creationId xmlns:a16="http://schemas.microsoft.com/office/drawing/2014/main" xmlns="" id="{CD299268-76C4-4B5D-BF2B-0361F38DD12D}"/>
              </a:ext>
            </a:extLst>
          </p:cNvPr>
          <p:cNvSpPr>
            <a:spLocks noGrp="1" noChangeArrowheads="1"/>
          </p:cNvSpPr>
          <p:nvPr>
            <p:ph idx="1"/>
          </p:nvPr>
        </p:nvSpPr>
        <p:spPr/>
        <p:txBody>
          <a:bodyPr/>
          <a:lstStyle/>
          <a:p>
            <a:pPr lvl="1" eaLnBrk="1" hangingPunct="1"/>
            <a:r>
              <a:rPr lang="en-US" altLang="en-US" dirty="0"/>
              <a:t>Because lenders are free to seek the highest real interest rate and borrowers are free to seek the lowest real interest rate, the loanable funds market is a single, integrated, global market. </a:t>
            </a:r>
          </a:p>
          <a:p>
            <a:pPr lvl="1" eaLnBrk="1" hangingPunct="1"/>
            <a:r>
              <a:rPr lang="en-US" altLang="en-US" dirty="0"/>
              <a:t>Funds flow into the country in which the real interest rate is highest and out of the country in which the real interest rate is lowest.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22">
                                            <p:txEl>
                                              <p:pRg st="1" end="1"/>
                                            </p:txEl>
                                          </p:spTgt>
                                        </p:tgtEl>
                                        <p:attrNameLst>
                                          <p:attrName>style.visibility</p:attrName>
                                        </p:attrNameLst>
                                      </p:cBhvr>
                                      <p:to>
                                        <p:strVal val="visible"/>
                                      </p:to>
                                    </p:set>
                                    <p:animEffect transition="in" filter="wipe(left)">
                                      <p:cBhvr>
                                        <p:cTn id="7" dur="1000"/>
                                        <p:tgtEl>
                                          <p:spTgt spid="9011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2" grpId="0" uiExpand="1" build="p" bldLvl="3"/>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5">
            <a:extLst>
              <a:ext uri="{FF2B5EF4-FFF2-40B4-BE49-F238E27FC236}">
                <a16:creationId xmlns:a16="http://schemas.microsoft.com/office/drawing/2014/main" xmlns="" id="{8CD4697F-63F8-4333-8873-447E052054A6}"/>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The Foreign Exchange Market</a:t>
            </a:r>
          </a:p>
        </p:txBody>
      </p:sp>
      <p:sp>
        <p:nvSpPr>
          <p:cNvPr id="516099" name="Rectangle 3">
            <a:extLst>
              <a:ext uri="{FF2B5EF4-FFF2-40B4-BE49-F238E27FC236}">
                <a16:creationId xmlns:a16="http://schemas.microsoft.com/office/drawing/2014/main" xmlns="" id="{884FE3F6-F184-4023-92DB-50912AE0B472}"/>
              </a:ext>
            </a:extLst>
          </p:cNvPr>
          <p:cNvSpPr>
            <a:spLocks noGrp="1" noChangeArrowheads="1"/>
          </p:cNvSpPr>
          <p:nvPr>
            <p:ph idx="1"/>
          </p:nvPr>
        </p:nvSpPr>
        <p:spPr/>
        <p:txBody>
          <a:bodyPr/>
          <a:lstStyle/>
          <a:p>
            <a:pPr lvl="1" eaLnBrk="1" hangingPunct="1"/>
            <a:r>
              <a:rPr lang="en-CA" altLang="en-US" b="1" dirty="0">
                <a:solidFill>
                  <a:srgbClr val="0070C0"/>
                </a:solidFill>
              </a:rPr>
              <a:t>Exchange Rates</a:t>
            </a:r>
          </a:p>
          <a:p>
            <a:pPr lvl="1" eaLnBrk="1" hangingPunct="1"/>
            <a:r>
              <a:rPr lang="en-CA" altLang="en-US" dirty="0"/>
              <a:t>The price at which one currency exchanges for another is called a </a:t>
            </a:r>
            <a:r>
              <a:rPr lang="en-CA" altLang="en-US" b="1" dirty="0"/>
              <a:t>foreign exchange rate</a:t>
            </a:r>
            <a:r>
              <a:rPr lang="en-CA" altLang="en-US" dirty="0"/>
              <a:t>.</a:t>
            </a:r>
          </a:p>
          <a:p>
            <a:pPr lvl="1" eaLnBrk="1" hangingPunct="1"/>
            <a:r>
              <a:rPr lang="en-CA" altLang="en-US" dirty="0"/>
              <a:t>A fall in the value of one currency in terms of another currency is called </a:t>
            </a:r>
            <a:r>
              <a:rPr lang="en-CA" altLang="en-US" b="1" dirty="0"/>
              <a:t>currency depreciation</a:t>
            </a:r>
            <a:r>
              <a:rPr lang="en-CA" altLang="en-US" dirty="0"/>
              <a:t>.</a:t>
            </a:r>
          </a:p>
          <a:p>
            <a:pPr lvl="1" eaLnBrk="1" hangingPunct="1"/>
            <a:r>
              <a:rPr lang="en-CA" altLang="en-US" dirty="0"/>
              <a:t>A rise in value of one currency in terms of another currency is called </a:t>
            </a:r>
            <a:r>
              <a:rPr lang="en-CA" altLang="en-US" b="1" dirty="0"/>
              <a:t>currency appreciation</a:t>
            </a:r>
            <a:r>
              <a:rPr lang="en-CA" altLang="en-US" dirty="0"/>
              <a:t>. </a:t>
            </a:r>
          </a:p>
          <a:p>
            <a:pPr lvl="1" eaLnBrk="1" hangingPunct="1"/>
            <a:endParaRPr lang="en-CA" altLang="en-US" dirty="0"/>
          </a:p>
          <a:p>
            <a:pPr lvl="1" eaLnBrk="1" hangingPunct="1"/>
            <a:endParaRPr lang="en-CA"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6099">
                                            <p:txEl>
                                              <p:pRg st="1" end="1"/>
                                            </p:txEl>
                                          </p:spTgt>
                                        </p:tgtEl>
                                        <p:attrNameLst>
                                          <p:attrName>style.visibility</p:attrName>
                                        </p:attrNameLst>
                                      </p:cBhvr>
                                      <p:to>
                                        <p:strVal val="visible"/>
                                      </p:to>
                                    </p:set>
                                    <p:animEffect transition="in" filter="wipe(left)">
                                      <p:cBhvr>
                                        <p:cTn id="7" dur="1000"/>
                                        <p:tgtEl>
                                          <p:spTgt spid="5160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6099">
                                            <p:txEl>
                                              <p:pRg st="2" end="2"/>
                                            </p:txEl>
                                          </p:spTgt>
                                        </p:tgtEl>
                                        <p:attrNameLst>
                                          <p:attrName>style.visibility</p:attrName>
                                        </p:attrNameLst>
                                      </p:cBhvr>
                                      <p:to>
                                        <p:strVal val="visible"/>
                                      </p:to>
                                    </p:set>
                                    <p:animEffect transition="in" filter="wipe(left)">
                                      <p:cBhvr>
                                        <p:cTn id="12" dur="1000"/>
                                        <p:tgtEl>
                                          <p:spTgt spid="5160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6099">
                                            <p:txEl>
                                              <p:pRg st="3" end="3"/>
                                            </p:txEl>
                                          </p:spTgt>
                                        </p:tgtEl>
                                        <p:attrNameLst>
                                          <p:attrName>style.visibility</p:attrName>
                                        </p:attrNameLst>
                                      </p:cBhvr>
                                      <p:to>
                                        <p:strVal val="visible"/>
                                      </p:to>
                                    </p:set>
                                    <p:animEffect transition="in" filter="wipe(left)">
                                      <p:cBhvr>
                                        <p:cTn id="17" dur="1000"/>
                                        <p:tgtEl>
                                          <p:spTgt spid="516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build="p" bldLvl="3"/>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3">
            <a:extLst>
              <a:ext uri="{FF2B5EF4-FFF2-40B4-BE49-F238E27FC236}">
                <a16:creationId xmlns:a16="http://schemas.microsoft.com/office/drawing/2014/main" xmlns="" id="{D1BDC885-B27B-4E39-A6E9-E03CC0725769}"/>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Financing International Trade</a:t>
            </a:r>
            <a:endParaRPr lang="en-US" altLang="en-US" dirty="0"/>
          </a:p>
        </p:txBody>
      </p:sp>
      <p:sp>
        <p:nvSpPr>
          <p:cNvPr id="903170" name="Rectangle 2">
            <a:extLst>
              <a:ext uri="{FF2B5EF4-FFF2-40B4-BE49-F238E27FC236}">
                <a16:creationId xmlns:a16="http://schemas.microsoft.com/office/drawing/2014/main" xmlns="" id="{8A8B1FEC-A3B7-44E1-88D4-E746FF28A5E0}"/>
              </a:ext>
            </a:extLst>
          </p:cNvPr>
          <p:cNvSpPr>
            <a:spLocks noGrp="1" noChangeArrowheads="1"/>
          </p:cNvSpPr>
          <p:nvPr>
            <p:ph idx="1"/>
          </p:nvPr>
        </p:nvSpPr>
        <p:spPr/>
        <p:txBody>
          <a:bodyPr/>
          <a:lstStyle/>
          <a:p>
            <a:pPr lvl="1" eaLnBrk="1" hangingPunct="1"/>
            <a:r>
              <a:rPr lang="en-US" altLang="en-US" dirty="0"/>
              <a:t>A country’s loanable funds market connects with the global market through net exports. </a:t>
            </a:r>
          </a:p>
          <a:p>
            <a:pPr lvl="1" eaLnBrk="1" hangingPunct="1"/>
            <a:r>
              <a:rPr lang="en-US" altLang="en-US" dirty="0"/>
              <a:t>If a country’s net exports are </a:t>
            </a:r>
            <a:r>
              <a:rPr lang="en-US" altLang="en-US" i="1" dirty="0"/>
              <a:t>negative</a:t>
            </a:r>
            <a:r>
              <a:rPr lang="en-US" altLang="en-US" dirty="0"/>
              <a:t>, the rest of the world supplies funds to that country and the quantity of loanable funds in that country is greater than national saving. </a:t>
            </a:r>
          </a:p>
          <a:p>
            <a:pPr lvl="1" eaLnBrk="1" hangingPunct="1"/>
            <a:r>
              <a:rPr lang="en-US" altLang="en-US" dirty="0"/>
              <a:t>If a country’s net exports are </a:t>
            </a:r>
            <a:r>
              <a:rPr lang="en-US" altLang="en-US" i="1" dirty="0"/>
              <a:t>positive</a:t>
            </a:r>
            <a:r>
              <a:rPr lang="en-US" altLang="en-US" dirty="0"/>
              <a:t>, the country is a net supplier of funds to the rest of the world and the quantity of loanable funds in that country is less than national saving.</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3170">
                                            <p:txEl>
                                              <p:pRg st="1" end="1"/>
                                            </p:txEl>
                                          </p:spTgt>
                                        </p:tgtEl>
                                        <p:attrNameLst>
                                          <p:attrName>style.visibility</p:attrName>
                                        </p:attrNameLst>
                                      </p:cBhvr>
                                      <p:to>
                                        <p:strVal val="visible"/>
                                      </p:to>
                                    </p:set>
                                    <p:animEffect transition="in" filter="wipe(left)">
                                      <p:cBhvr>
                                        <p:cTn id="7" dur="1000"/>
                                        <p:tgtEl>
                                          <p:spTgt spid="90317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3170">
                                            <p:txEl>
                                              <p:pRg st="2" end="2"/>
                                            </p:txEl>
                                          </p:spTgt>
                                        </p:tgtEl>
                                        <p:attrNameLst>
                                          <p:attrName>style.visibility</p:attrName>
                                        </p:attrNameLst>
                                      </p:cBhvr>
                                      <p:to>
                                        <p:strVal val="visible"/>
                                      </p:to>
                                    </p:set>
                                    <p:animEffect transition="in" filter="wipe(left)">
                                      <p:cBhvr>
                                        <p:cTn id="12" dur="1000"/>
                                        <p:tgtEl>
                                          <p:spTgt spid="9031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0" grpId="0" uiExpand="1" build="p" bldLvl="3"/>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6">
            <a:extLst>
              <a:ext uri="{FF2B5EF4-FFF2-40B4-BE49-F238E27FC236}">
                <a16:creationId xmlns:a16="http://schemas.microsoft.com/office/drawing/2014/main" xmlns="" id="{5EC60895-25FA-468A-8CBD-62E122E07910}"/>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Financing International Trade</a:t>
            </a:r>
            <a:endParaRPr lang="en-US" altLang="en-US" dirty="0"/>
          </a:p>
        </p:txBody>
      </p:sp>
      <p:sp>
        <p:nvSpPr>
          <p:cNvPr id="781315" name="Rectangle 3">
            <a:extLst>
              <a:ext uri="{FF2B5EF4-FFF2-40B4-BE49-F238E27FC236}">
                <a16:creationId xmlns:a16="http://schemas.microsoft.com/office/drawing/2014/main" xmlns="" id="{17219D79-4978-48FC-89A6-F4C1A28EE883}"/>
              </a:ext>
            </a:extLst>
          </p:cNvPr>
          <p:cNvSpPr>
            <a:spLocks noGrp="1" noChangeArrowheads="1"/>
          </p:cNvSpPr>
          <p:nvPr>
            <p:ph idx="1"/>
          </p:nvPr>
        </p:nvSpPr>
        <p:spPr/>
        <p:txBody>
          <a:bodyPr/>
          <a:lstStyle/>
          <a:p>
            <a:pPr lvl="1" eaLnBrk="1" hangingPunct="1"/>
            <a:r>
              <a:rPr lang="en-US" altLang="en-US" dirty="0"/>
              <a:t>Figure 9.7(a) illustrates the global market.</a:t>
            </a:r>
          </a:p>
          <a:p>
            <a:pPr lvl="1" eaLnBrk="1" hangingPunct="1"/>
            <a:r>
              <a:rPr lang="en-US" altLang="en-US" dirty="0"/>
              <a:t>The world equilibrium real interest rate is 5 percent a year.</a:t>
            </a:r>
          </a:p>
        </p:txBody>
      </p:sp>
      <p:pic>
        <p:nvPicPr>
          <p:cNvPr id="15" name="Picture 14">
            <a:extLst>
              <a:ext uri="{FF2B5EF4-FFF2-40B4-BE49-F238E27FC236}">
                <a16:creationId xmlns:a16="http://schemas.microsoft.com/office/drawing/2014/main" xmlns="" id="{57F3EE89-DD9A-4B90-B73F-07DABE2E3BA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0743" y="3124200"/>
            <a:ext cx="8688457" cy="3048000"/>
          </a:xfrm>
          <a:prstGeom prst="rect">
            <a:avLst/>
          </a:prstGeom>
        </p:spPr>
      </p:pic>
      <p:pic>
        <p:nvPicPr>
          <p:cNvPr id="16" name="Picture 15">
            <a:extLst>
              <a:ext uri="{FF2B5EF4-FFF2-40B4-BE49-F238E27FC236}">
                <a16:creationId xmlns:a16="http://schemas.microsoft.com/office/drawing/2014/main" xmlns="" id="{77933ABC-F3F4-4FAC-93B3-5503E62C1FB7}"/>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50743" y="3124200"/>
            <a:ext cx="8688457" cy="3048000"/>
          </a:xfrm>
          <a:prstGeom prst="rect">
            <a:avLst/>
          </a:prstGeom>
        </p:spPr>
      </p:pic>
      <p:pic>
        <p:nvPicPr>
          <p:cNvPr id="23" name="Picture 7">
            <a:hlinkClick r:id="rId5" action="ppaction://hlinksldjump"/>
            <a:extLst>
              <a:ext uri="{FF2B5EF4-FFF2-40B4-BE49-F238E27FC236}">
                <a16:creationId xmlns:a16="http://schemas.microsoft.com/office/drawing/2014/main" xmlns="" id="{5C81EC1C-F25E-4AAB-A492-5B50E0CEF3E2}"/>
              </a:ext>
            </a:extLst>
          </p:cNvPr>
          <p:cNvPicPr>
            <a:picLocks noChangeAspect="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81315">
                                            <p:txEl>
                                              <p:pRg st="1" end="1"/>
                                            </p:txEl>
                                          </p:spTgt>
                                        </p:tgtEl>
                                        <p:attrNameLst>
                                          <p:attrName>style.visibility</p:attrName>
                                        </p:attrNameLst>
                                      </p:cBhvr>
                                      <p:to>
                                        <p:strVal val="visible"/>
                                      </p:to>
                                    </p:set>
                                    <p:animEffect transition="in" filter="wipe(left)">
                                      <p:cBhvr>
                                        <p:cTn id="7" dur="1000"/>
                                        <p:tgtEl>
                                          <p:spTgt spid="781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C7610DDE-D0CC-4D72-9C98-09AD2EAA52BF}"/>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6200" y="1828800"/>
            <a:ext cx="8992553" cy="3154680"/>
          </a:xfrm>
          <a:prstGeom prst="rect">
            <a:avLst/>
          </a:prstGeom>
        </p:spPr>
      </p:pic>
      <p:pic>
        <p:nvPicPr>
          <p:cNvPr id="11" name="Picture 10">
            <a:extLst>
              <a:ext uri="{FF2B5EF4-FFF2-40B4-BE49-F238E27FC236}">
                <a16:creationId xmlns:a16="http://schemas.microsoft.com/office/drawing/2014/main" xmlns="" id="{7BB0CD59-AFD7-4C70-9B46-6720771A092A}"/>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6200" y="1828800"/>
            <a:ext cx="8992553" cy="3154680"/>
          </a:xfrm>
          <a:prstGeom prst="rect">
            <a:avLst/>
          </a:prstGeom>
        </p:spPr>
      </p:pic>
      <p:pic>
        <p:nvPicPr>
          <p:cNvPr id="12" name="Picture 11">
            <a:extLst>
              <a:ext uri="{FF2B5EF4-FFF2-40B4-BE49-F238E27FC236}">
                <a16:creationId xmlns:a16="http://schemas.microsoft.com/office/drawing/2014/main" xmlns="" id="{7F299C59-5460-4918-81DD-BFB7D8D2B669}"/>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6200" y="1828800"/>
            <a:ext cx="8992553" cy="3154680"/>
          </a:xfrm>
          <a:prstGeom prst="rect">
            <a:avLst/>
          </a:prstGeom>
        </p:spPr>
      </p:pic>
      <p:pic>
        <p:nvPicPr>
          <p:cNvPr id="13" name="Picture 12">
            <a:extLst>
              <a:ext uri="{FF2B5EF4-FFF2-40B4-BE49-F238E27FC236}">
                <a16:creationId xmlns:a16="http://schemas.microsoft.com/office/drawing/2014/main" xmlns="" id="{F4F7846C-D9DA-42F4-A97E-77BE779CBA46}"/>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6200" y="1828800"/>
            <a:ext cx="8992553" cy="3154680"/>
          </a:xfrm>
          <a:prstGeom prst="rect">
            <a:avLst/>
          </a:prstGeom>
        </p:spPr>
      </p:pic>
      <p:pic>
        <p:nvPicPr>
          <p:cNvPr id="18" name="Picture 17">
            <a:extLst>
              <a:ext uri="{FF2B5EF4-FFF2-40B4-BE49-F238E27FC236}">
                <a16:creationId xmlns:a16="http://schemas.microsoft.com/office/drawing/2014/main" xmlns="" id="{3937359D-839F-4BE0-8907-1448903EF1F4}"/>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76200" y="1828800"/>
            <a:ext cx="8992553" cy="3154680"/>
          </a:xfrm>
          <a:prstGeom prst="rect">
            <a:avLst/>
          </a:prstGeom>
        </p:spPr>
      </p:pic>
      <p:pic>
        <p:nvPicPr>
          <p:cNvPr id="19" name="Picture 18">
            <a:extLst>
              <a:ext uri="{FF2B5EF4-FFF2-40B4-BE49-F238E27FC236}">
                <a16:creationId xmlns:a16="http://schemas.microsoft.com/office/drawing/2014/main" xmlns="" id="{909E2854-1E81-4351-8901-37DFFE34BE56}"/>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76200" y="1828800"/>
            <a:ext cx="8992553" cy="3154680"/>
          </a:xfrm>
          <a:prstGeom prst="rect">
            <a:avLst/>
          </a:prstGeom>
        </p:spPr>
      </p:pic>
      <p:pic>
        <p:nvPicPr>
          <p:cNvPr id="20" name="Picture 19">
            <a:extLst>
              <a:ext uri="{FF2B5EF4-FFF2-40B4-BE49-F238E27FC236}">
                <a16:creationId xmlns:a16="http://schemas.microsoft.com/office/drawing/2014/main" xmlns="" id="{C03F62AB-F589-42E2-ACEB-743805001BF1}"/>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76200" y="1828800"/>
            <a:ext cx="8992553" cy="3154680"/>
          </a:xfrm>
          <a:prstGeom prst="rect">
            <a:avLst/>
          </a:prstGeom>
        </p:spPr>
      </p:pic>
      <p:pic>
        <p:nvPicPr>
          <p:cNvPr id="24" name="Picture 23">
            <a:extLst>
              <a:ext uri="{FF2B5EF4-FFF2-40B4-BE49-F238E27FC236}">
                <a16:creationId xmlns:a16="http://schemas.microsoft.com/office/drawing/2014/main" xmlns="" id="{AE58898D-73DA-4C00-9177-E081CEEDAD44}"/>
              </a:ext>
            </a:extLst>
          </p:cNvPr>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76200" y="1828800"/>
            <a:ext cx="8992553" cy="315468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15">
            <a:extLst>
              <a:ext uri="{FF2B5EF4-FFF2-40B4-BE49-F238E27FC236}">
                <a16:creationId xmlns:a16="http://schemas.microsoft.com/office/drawing/2014/main" xmlns="" id="{62659B50-0812-4187-A4CE-85D59586ABC4}"/>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Financing International Trade</a:t>
            </a:r>
            <a:endParaRPr lang="en-US" altLang="en-US" dirty="0"/>
          </a:p>
        </p:txBody>
      </p:sp>
      <p:sp>
        <p:nvSpPr>
          <p:cNvPr id="905219" name="Rectangle 3">
            <a:extLst>
              <a:ext uri="{FF2B5EF4-FFF2-40B4-BE49-F238E27FC236}">
                <a16:creationId xmlns:a16="http://schemas.microsoft.com/office/drawing/2014/main" xmlns="" id="{6103151C-87F5-48D9-AF74-3FDEA1966EDC}"/>
              </a:ext>
            </a:extLst>
          </p:cNvPr>
          <p:cNvSpPr>
            <a:spLocks noGrp="1" noChangeArrowheads="1"/>
          </p:cNvSpPr>
          <p:nvPr>
            <p:ph idx="1"/>
          </p:nvPr>
        </p:nvSpPr>
        <p:spPr>
          <a:xfrm>
            <a:off x="360363" y="1584325"/>
            <a:ext cx="8555037" cy="4525963"/>
          </a:xfrm>
        </p:spPr>
        <p:txBody>
          <a:bodyPr/>
          <a:lstStyle/>
          <a:p>
            <a:pPr lvl="1" eaLnBrk="1" hangingPunct="1"/>
            <a:r>
              <a:rPr lang="en-US" altLang="en-US" dirty="0"/>
              <a:t>In part (b), at the world real interest rate, borrowers want more funds than the quantity supplied by domestic lenders.</a:t>
            </a:r>
          </a:p>
          <a:p>
            <a:pPr lvl="1" eaLnBrk="1" hangingPunct="1"/>
            <a:r>
              <a:rPr lang="en-US" altLang="en-US" dirty="0"/>
              <a:t>The shortage of funds is made up by international borrowing.</a:t>
            </a:r>
          </a:p>
        </p:txBody>
      </p:sp>
      <p:pic>
        <p:nvPicPr>
          <p:cNvPr id="9" name="Picture 8">
            <a:extLst>
              <a:ext uri="{FF2B5EF4-FFF2-40B4-BE49-F238E27FC236}">
                <a16:creationId xmlns:a16="http://schemas.microsoft.com/office/drawing/2014/main" xmlns="" id="{94F0187F-963B-4976-B4CB-546ED3FB20D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0743" y="3124200"/>
            <a:ext cx="8688457" cy="3048000"/>
          </a:xfrm>
          <a:prstGeom prst="rect">
            <a:avLst/>
          </a:prstGeom>
        </p:spPr>
      </p:pic>
      <p:pic>
        <p:nvPicPr>
          <p:cNvPr id="10" name="Picture 9">
            <a:extLst>
              <a:ext uri="{FF2B5EF4-FFF2-40B4-BE49-F238E27FC236}">
                <a16:creationId xmlns:a16="http://schemas.microsoft.com/office/drawing/2014/main" xmlns="" id="{4250FDD2-E615-4B0E-8559-C4FEE171F95A}"/>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50743" y="3124200"/>
            <a:ext cx="8688457" cy="3048000"/>
          </a:xfrm>
          <a:prstGeom prst="rect">
            <a:avLst/>
          </a:prstGeom>
        </p:spPr>
      </p:pic>
      <p:pic>
        <p:nvPicPr>
          <p:cNvPr id="11" name="Picture 10">
            <a:extLst>
              <a:ext uri="{FF2B5EF4-FFF2-40B4-BE49-F238E27FC236}">
                <a16:creationId xmlns:a16="http://schemas.microsoft.com/office/drawing/2014/main" xmlns="" id="{2E7746B8-9036-48A9-8D8C-810B68A37266}"/>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50743" y="3124200"/>
            <a:ext cx="8688457" cy="3048000"/>
          </a:xfrm>
          <a:prstGeom prst="rect">
            <a:avLst/>
          </a:prstGeom>
        </p:spPr>
      </p:pic>
      <p:pic>
        <p:nvPicPr>
          <p:cNvPr id="12" name="Picture 11">
            <a:extLst>
              <a:ext uri="{FF2B5EF4-FFF2-40B4-BE49-F238E27FC236}">
                <a16:creationId xmlns:a16="http://schemas.microsoft.com/office/drawing/2014/main" xmlns="" id="{15171D85-F19D-4BF2-83BC-7B7AECF556A2}"/>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50743" y="3124200"/>
            <a:ext cx="8688457" cy="3048000"/>
          </a:xfrm>
          <a:prstGeom prst="rect">
            <a:avLst/>
          </a:prstGeom>
        </p:spPr>
      </p:pic>
      <p:pic>
        <p:nvPicPr>
          <p:cNvPr id="13" name="Picture 12">
            <a:extLst>
              <a:ext uri="{FF2B5EF4-FFF2-40B4-BE49-F238E27FC236}">
                <a16:creationId xmlns:a16="http://schemas.microsoft.com/office/drawing/2014/main" xmlns="" id="{4087EE9E-BFD4-424C-ABB3-1FC5DBE5F217}"/>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50743" y="3124200"/>
            <a:ext cx="8688457" cy="30480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5219">
                                            <p:txEl>
                                              <p:pRg st="1" end="1"/>
                                            </p:txEl>
                                          </p:spTgt>
                                        </p:tgtEl>
                                        <p:attrNameLst>
                                          <p:attrName>style.visibility</p:attrName>
                                        </p:attrNameLst>
                                      </p:cBhvr>
                                      <p:to>
                                        <p:strVal val="visible"/>
                                      </p:to>
                                    </p:set>
                                    <p:animEffect transition="in" filter="wipe(left)">
                                      <p:cBhvr>
                                        <p:cTn id="17" dur="1000"/>
                                        <p:tgtEl>
                                          <p:spTgt spid="9052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5219"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13">
            <a:extLst>
              <a:ext uri="{FF2B5EF4-FFF2-40B4-BE49-F238E27FC236}">
                <a16:creationId xmlns:a16="http://schemas.microsoft.com/office/drawing/2014/main" xmlns="" id="{FA3A49B7-9DC8-4C33-977F-2268FC505325}"/>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Financing International Trade</a:t>
            </a:r>
            <a:endParaRPr lang="en-US" altLang="en-US" dirty="0"/>
          </a:p>
        </p:txBody>
      </p:sp>
      <p:sp>
        <p:nvSpPr>
          <p:cNvPr id="2" name="Rectangle 2">
            <a:extLst>
              <a:ext uri="{FF2B5EF4-FFF2-40B4-BE49-F238E27FC236}">
                <a16:creationId xmlns:a16="http://schemas.microsoft.com/office/drawing/2014/main" xmlns="" id="{AA34C0E2-9AFE-4289-A818-51AD52588BD3}"/>
              </a:ext>
            </a:extLst>
          </p:cNvPr>
          <p:cNvSpPr>
            <a:spLocks noGrp="1" noChangeArrowheads="1"/>
          </p:cNvSpPr>
          <p:nvPr>
            <p:ph idx="1"/>
          </p:nvPr>
        </p:nvSpPr>
        <p:spPr>
          <a:xfrm>
            <a:off x="360363" y="1584325"/>
            <a:ext cx="8631237" cy="4525963"/>
          </a:xfrm>
        </p:spPr>
        <p:txBody>
          <a:bodyPr/>
          <a:lstStyle/>
          <a:p>
            <a:pPr lvl="1" eaLnBrk="1" hangingPunct="1"/>
            <a:r>
              <a:rPr lang="en-US" altLang="en-US" dirty="0"/>
              <a:t>In part (c), at the world real interest rate, the quantity supplied by domestic lenders exceeds what domestic borrowers want.</a:t>
            </a:r>
          </a:p>
          <a:p>
            <a:pPr lvl="1" eaLnBrk="1" hangingPunct="1"/>
            <a:r>
              <a:rPr lang="en-AU" altLang="en-US" dirty="0"/>
              <a:t>The excess quantity supplied goes to foreign borrowers.</a:t>
            </a:r>
            <a:endParaRPr lang="en-US" altLang="en-US" dirty="0"/>
          </a:p>
        </p:txBody>
      </p:sp>
      <p:pic>
        <p:nvPicPr>
          <p:cNvPr id="12" name="Picture 11">
            <a:extLst>
              <a:ext uri="{FF2B5EF4-FFF2-40B4-BE49-F238E27FC236}">
                <a16:creationId xmlns:a16="http://schemas.microsoft.com/office/drawing/2014/main" xmlns="" id="{699B89F0-2B10-4411-8485-281D44D3373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0743" y="3124200"/>
            <a:ext cx="8688457" cy="3048000"/>
          </a:xfrm>
          <a:prstGeom prst="rect">
            <a:avLst/>
          </a:prstGeom>
        </p:spPr>
      </p:pic>
      <p:pic>
        <p:nvPicPr>
          <p:cNvPr id="13" name="Picture 12">
            <a:extLst>
              <a:ext uri="{FF2B5EF4-FFF2-40B4-BE49-F238E27FC236}">
                <a16:creationId xmlns:a16="http://schemas.microsoft.com/office/drawing/2014/main" xmlns="" id="{AB132F74-9E31-4EB2-88E0-253BCAE92758}"/>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50743" y="3124200"/>
            <a:ext cx="8688457" cy="3048000"/>
          </a:xfrm>
          <a:prstGeom prst="rect">
            <a:avLst/>
          </a:prstGeom>
        </p:spPr>
      </p:pic>
      <p:pic>
        <p:nvPicPr>
          <p:cNvPr id="14" name="Picture 13">
            <a:extLst>
              <a:ext uri="{FF2B5EF4-FFF2-40B4-BE49-F238E27FC236}">
                <a16:creationId xmlns:a16="http://schemas.microsoft.com/office/drawing/2014/main" xmlns="" id="{F8B4C795-BF37-4B60-BE7D-7C1723D4F565}"/>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50743" y="3124200"/>
            <a:ext cx="8688457" cy="3048000"/>
          </a:xfrm>
          <a:prstGeom prst="rect">
            <a:avLst/>
          </a:prstGeom>
        </p:spPr>
      </p:pic>
      <p:pic>
        <p:nvPicPr>
          <p:cNvPr id="15" name="Picture 14">
            <a:extLst>
              <a:ext uri="{FF2B5EF4-FFF2-40B4-BE49-F238E27FC236}">
                <a16:creationId xmlns:a16="http://schemas.microsoft.com/office/drawing/2014/main" xmlns="" id="{CF46285D-7960-4238-BBEA-ED674A1CCA2A}"/>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50743" y="3124200"/>
            <a:ext cx="8688457" cy="3048000"/>
          </a:xfrm>
          <a:prstGeom prst="rect">
            <a:avLst/>
          </a:prstGeom>
        </p:spPr>
      </p:pic>
      <p:pic>
        <p:nvPicPr>
          <p:cNvPr id="16" name="Picture 15">
            <a:extLst>
              <a:ext uri="{FF2B5EF4-FFF2-40B4-BE49-F238E27FC236}">
                <a16:creationId xmlns:a16="http://schemas.microsoft.com/office/drawing/2014/main" xmlns="" id="{DE049FB2-5C8D-4F23-AA0B-72AA4A69E516}"/>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50743" y="3124200"/>
            <a:ext cx="8688457" cy="3048000"/>
          </a:xfrm>
          <a:prstGeom prst="rect">
            <a:avLst/>
          </a:prstGeom>
        </p:spPr>
      </p:pic>
      <p:pic>
        <p:nvPicPr>
          <p:cNvPr id="20" name="Picture 19">
            <a:extLst>
              <a:ext uri="{FF2B5EF4-FFF2-40B4-BE49-F238E27FC236}">
                <a16:creationId xmlns:a16="http://schemas.microsoft.com/office/drawing/2014/main" xmlns="" id="{00AC20C0-2BD3-4832-94F8-25354A41DDD1}"/>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50743" y="3124200"/>
            <a:ext cx="8688457" cy="3048000"/>
          </a:xfrm>
          <a:prstGeom prst="rect">
            <a:avLst/>
          </a:prstGeom>
        </p:spPr>
      </p:pic>
      <p:pic>
        <p:nvPicPr>
          <p:cNvPr id="21" name="Picture 20">
            <a:extLst>
              <a:ext uri="{FF2B5EF4-FFF2-40B4-BE49-F238E27FC236}">
                <a16:creationId xmlns:a16="http://schemas.microsoft.com/office/drawing/2014/main" xmlns="" id="{2EBCFFF1-C303-4FCB-BA3F-4905EBD92CC3}"/>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50743" y="3124200"/>
            <a:ext cx="8688457" cy="3048000"/>
          </a:xfrm>
          <a:prstGeom prst="rect">
            <a:avLst/>
          </a:prstGeom>
        </p:spPr>
      </p:pic>
      <p:pic>
        <p:nvPicPr>
          <p:cNvPr id="22" name="Picture 21">
            <a:extLst>
              <a:ext uri="{FF2B5EF4-FFF2-40B4-BE49-F238E27FC236}">
                <a16:creationId xmlns:a16="http://schemas.microsoft.com/office/drawing/2014/main" xmlns="" id="{CDBBB752-1DFD-4E43-9AF3-AF086D367FD5}"/>
              </a:ext>
            </a:extLst>
          </p:cNvPr>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150743" y="3124200"/>
            <a:ext cx="8688457" cy="30480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left)">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5">
            <a:extLst>
              <a:ext uri="{FF2B5EF4-FFF2-40B4-BE49-F238E27FC236}">
                <a16:creationId xmlns:a16="http://schemas.microsoft.com/office/drawing/2014/main" xmlns="" id="{37DE98F8-CEC8-4025-A9D8-6379AB78E26D}"/>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Financing International Trade</a:t>
            </a:r>
          </a:p>
        </p:txBody>
      </p:sp>
      <p:sp>
        <p:nvSpPr>
          <p:cNvPr id="664579" name="Rectangle 3">
            <a:extLst>
              <a:ext uri="{FF2B5EF4-FFF2-40B4-BE49-F238E27FC236}">
                <a16:creationId xmlns:a16="http://schemas.microsoft.com/office/drawing/2014/main" xmlns="" id="{D5F84D46-0069-434E-8FF0-B38E8A96F261}"/>
              </a:ext>
            </a:extLst>
          </p:cNvPr>
          <p:cNvSpPr>
            <a:spLocks noGrp="1" noChangeArrowheads="1"/>
          </p:cNvSpPr>
          <p:nvPr>
            <p:ph idx="1"/>
          </p:nvPr>
        </p:nvSpPr>
        <p:spPr>
          <a:xfrm>
            <a:off x="360363" y="1584325"/>
            <a:ext cx="8402637" cy="4816475"/>
          </a:xfrm>
        </p:spPr>
        <p:txBody>
          <a:bodyPr/>
          <a:lstStyle/>
          <a:p>
            <a:pPr lvl="1" eaLnBrk="1" hangingPunct="1"/>
            <a:r>
              <a:rPr lang="en-CA" altLang="en-US" b="1" dirty="0">
                <a:solidFill>
                  <a:srgbClr val="0070C0"/>
                </a:solidFill>
              </a:rPr>
              <a:t>Debtors and Creditors</a:t>
            </a:r>
          </a:p>
          <a:p>
            <a:pPr lvl="1" eaLnBrk="1" hangingPunct="1"/>
            <a:r>
              <a:rPr lang="en-CA" altLang="en-US" dirty="0"/>
              <a:t>A </a:t>
            </a:r>
            <a:r>
              <a:rPr lang="en-CA" altLang="en-US" b="1" dirty="0"/>
              <a:t>debtor nation</a:t>
            </a:r>
            <a:r>
              <a:rPr lang="en-CA" altLang="en-US" dirty="0"/>
              <a:t> is a country that during its entire history has borrowed more from the rest of the world than it has lent to it. </a:t>
            </a:r>
          </a:p>
          <a:p>
            <a:pPr lvl="1" eaLnBrk="1" hangingPunct="1"/>
            <a:r>
              <a:rPr lang="en-CA" altLang="en-US" dirty="0"/>
              <a:t>Canada is a debtor nation, but the United States is the world’s largest debtor nation.</a:t>
            </a:r>
          </a:p>
          <a:p>
            <a:pPr lvl="1" eaLnBrk="1" hangingPunct="1"/>
            <a:r>
              <a:rPr lang="en-CA" altLang="en-US" dirty="0"/>
              <a:t>A </a:t>
            </a:r>
            <a:r>
              <a:rPr lang="en-CA" altLang="en-US" b="1" dirty="0"/>
              <a:t>creditor nation</a:t>
            </a:r>
            <a:r>
              <a:rPr lang="en-CA" altLang="en-US" dirty="0"/>
              <a:t> is a country that has invested more in the rest of the world than other countries have invested in it.</a:t>
            </a:r>
          </a:p>
          <a:p>
            <a:pPr lvl="1" eaLnBrk="1" hangingPunct="1"/>
            <a:r>
              <a:rPr lang="en-CA" altLang="en-US" dirty="0"/>
              <a:t>The difference between being a borrower/lender nation and being a creditor/debtor nation is the difference between stocks and flows of financial capital.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4579">
                                            <p:txEl>
                                              <p:pRg st="1" end="1"/>
                                            </p:txEl>
                                          </p:spTgt>
                                        </p:tgtEl>
                                        <p:attrNameLst>
                                          <p:attrName>style.visibility</p:attrName>
                                        </p:attrNameLst>
                                      </p:cBhvr>
                                      <p:to>
                                        <p:strVal val="visible"/>
                                      </p:to>
                                    </p:set>
                                    <p:animEffect transition="in" filter="wipe(left)">
                                      <p:cBhvr>
                                        <p:cTn id="7" dur="1000"/>
                                        <p:tgtEl>
                                          <p:spTgt spid="6645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4579">
                                            <p:txEl>
                                              <p:pRg st="2" end="2"/>
                                            </p:txEl>
                                          </p:spTgt>
                                        </p:tgtEl>
                                        <p:attrNameLst>
                                          <p:attrName>style.visibility</p:attrName>
                                        </p:attrNameLst>
                                      </p:cBhvr>
                                      <p:to>
                                        <p:strVal val="visible"/>
                                      </p:to>
                                    </p:set>
                                    <p:animEffect transition="in" filter="wipe(left)">
                                      <p:cBhvr>
                                        <p:cTn id="12" dur="1000"/>
                                        <p:tgtEl>
                                          <p:spTgt spid="6645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4579">
                                            <p:txEl>
                                              <p:pRg st="3" end="3"/>
                                            </p:txEl>
                                          </p:spTgt>
                                        </p:tgtEl>
                                        <p:attrNameLst>
                                          <p:attrName>style.visibility</p:attrName>
                                        </p:attrNameLst>
                                      </p:cBhvr>
                                      <p:to>
                                        <p:strVal val="visible"/>
                                      </p:to>
                                    </p:set>
                                    <p:animEffect transition="in" filter="wipe(left)">
                                      <p:cBhvr>
                                        <p:cTn id="17" dur="1000"/>
                                        <p:tgtEl>
                                          <p:spTgt spid="66457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4579">
                                            <p:txEl>
                                              <p:pRg st="4" end="4"/>
                                            </p:txEl>
                                          </p:spTgt>
                                        </p:tgtEl>
                                        <p:attrNameLst>
                                          <p:attrName>style.visibility</p:attrName>
                                        </p:attrNameLst>
                                      </p:cBhvr>
                                      <p:to>
                                        <p:strVal val="visible"/>
                                      </p:to>
                                    </p:set>
                                    <p:animEffect transition="in" filter="wipe(left)">
                                      <p:cBhvr>
                                        <p:cTn id="22" dur="1000"/>
                                        <p:tgtEl>
                                          <p:spTgt spid="66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79" grpId="0" build="p" bldLvl="3"/>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5">
            <a:extLst>
              <a:ext uri="{FF2B5EF4-FFF2-40B4-BE49-F238E27FC236}">
                <a16:creationId xmlns:a16="http://schemas.microsoft.com/office/drawing/2014/main" xmlns="" id="{1B7345C4-0961-48E7-BDFF-884629660467}"/>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Financing International Trade</a:t>
            </a:r>
          </a:p>
        </p:txBody>
      </p:sp>
      <p:sp>
        <p:nvSpPr>
          <p:cNvPr id="666627" name="Rectangle 3">
            <a:extLst>
              <a:ext uri="{FF2B5EF4-FFF2-40B4-BE49-F238E27FC236}">
                <a16:creationId xmlns:a16="http://schemas.microsoft.com/office/drawing/2014/main" xmlns="" id="{72FDF0BC-7A72-4E42-B17F-A564E47D2784}"/>
              </a:ext>
            </a:extLst>
          </p:cNvPr>
          <p:cNvSpPr>
            <a:spLocks noGrp="1" noChangeArrowheads="1"/>
          </p:cNvSpPr>
          <p:nvPr>
            <p:ph idx="1"/>
          </p:nvPr>
        </p:nvSpPr>
        <p:spPr/>
        <p:txBody>
          <a:bodyPr/>
          <a:lstStyle/>
          <a:p>
            <a:pPr lvl="1" eaLnBrk="1" hangingPunct="1"/>
            <a:r>
              <a:rPr lang="en-CA" altLang="en-US" dirty="0"/>
              <a:t>Being a net borrower is not a problem provided the borrowed funds are used to finance capital accumulation that increases income.</a:t>
            </a:r>
          </a:p>
          <a:p>
            <a:pPr lvl="1" eaLnBrk="1" hangingPunct="1"/>
            <a:r>
              <a:rPr lang="en-CA" altLang="en-US" dirty="0"/>
              <a:t>Being a net borrower is a problem if the borrowed funds are used to finance consumption.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6627">
                                            <p:txEl>
                                              <p:pRg st="1" end="1"/>
                                            </p:txEl>
                                          </p:spTgt>
                                        </p:tgtEl>
                                        <p:attrNameLst>
                                          <p:attrName>style.visibility</p:attrName>
                                        </p:attrNameLst>
                                      </p:cBhvr>
                                      <p:to>
                                        <p:strVal val="visible"/>
                                      </p:to>
                                    </p:set>
                                    <p:animEffect transition="in" filter="wipe(left)">
                                      <p:cBhvr>
                                        <p:cTn id="7" dur="1000"/>
                                        <p:tgtEl>
                                          <p:spTgt spid="6666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7" grpId="0" build="p" bldLvl="3"/>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5">
            <a:extLst>
              <a:ext uri="{FF2B5EF4-FFF2-40B4-BE49-F238E27FC236}">
                <a16:creationId xmlns:a16="http://schemas.microsoft.com/office/drawing/2014/main" xmlns="" id="{21DC4FF1-7F43-4E16-9CC8-1101835F1436}"/>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Financing International Trade</a:t>
            </a:r>
          </a:p>
        </p:txBody>
      </p:sp>
      <p:sp>
        <p:nvSpPr>
          <p:cNvPr id="668675" name="Rectangle 3">
            <a:extLst>
              <a:ext uri="{FF2B5EF4-FFF2-40B4-BE49-F238E27FC236}">
                <a16:creationId xmlns:a16="http://schemas.microsoft.com/office/drawing/2014/main" xmlns="" id="{D910EC31-AB00-487E-89F2-744BF4BE79F2}"/>
              </a:ext>
            </a:extLst>
          </p:cNvPr>
          <p:cNvSpPr>
            <a:spLocks noGrp="1" noChangeArrowheads="1"/>
          </p:cNvSpPr>
          <p:nvPr>
            <p:ph idx="1"/>
          </p:nvPr>
        </p:nvSpPr>
        <p:spPr/>
        <p:txBody>
          <a:bodyPr/>
          <a:lstStyle/>
          <a:p>
            <a:pPr eaLnBrk="1" hangingPunct="1"/>
            <a:r>
              <a:rPr lang="en-CA" altLang="en-US" dirty="0"/>
              <a:t>Current Account Balance</a:t>
            </a:r>
          </a:p>
          <a:p>
            <a:pPr lvl="1" eaLnBrk="1" hangingPunct="1"/>
            <a:r>
              <a:rPr lang="en-CA" altLang="en-US" dirty="0"/>
              <a:t>The current account balance (</a:t>
            </a:r>
            <a:r>
              <a:rPr lang="en-CA" altLang="en-US" i="1" dirty="0"/>
              <a:t>CAB</a:t>
            </a:r>
            <a:r>
              <a:rPr lang="en-CA" altLang="en-US" dirty="0"/>
              <a:t>) is</a:t>
            </a:r>
          </a:p>
          <a:p>
            <a:pPr lvl="1" eaLnBrk="1" hangingPunct="1"/>
            <a:r>
              <a:rPr lang="en-CA" altLang="en-US" dirty="0"/>
              <a:t>	</a:t>
            </a:r>
            <a:r>
              <a:rPr lang="en-CA" altLang="en-US" i="1" dirty="0"/>
              <a:t>CAB</a:t>
            </a:r>
            <a:r>
              <a:rPr lang="en-CA" altLang="en-US" dirty="0"/>
              <a:t> = </a:t>
            </a:r>
            <a:r>
              <a:rPr lang="en-CA" altLang="en-US" i="1" dirty="0"/>
              <a:t>NX</a:t>
            </a:r>
            <a:r>
              <a:rPr lang="en-CA" altLang="en-US" dirty="0"/>
              <a:t> + Net interest income + Net transfers</a:t>
            </a:r>
          </a:p>
          <a:p>
            <a:pPr lvl="1" eaLnBrk="1" hangingPunct="1"/>
            <a:r>
              <a:rPr lang="en-CA" altLang="en-US" dirty="0"/>
              <a:t>The main item in the current account balance is net exports (</a:t>
            </a:r>
            <a:r>
              <a:rPr lang="en-CA" altLang="en-US" i="1" dirty="0"/>
              <a:t>NX</a:t>
            </a:r>
            <a:r>
              <a:rPr lang="en-CA" altLang="en-US" dirty="0"/>
              <a:t>).</a:t>
            </a:r>
          </a:p>
          <a:p>
            <a:pPr lvl="1" eaLnBrk="1" hangingPunct="1"/>
            <a:r>
              <a:rPr lang="en-CA" altLang="en-US" dirty="0"/>
              <a:t>The other two items are much smaller and don’t fluctuate much.</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8675">
                                            <p:txEl>
                                              <p:pRg st="1" end="1"/>
                                            </p:txEl>
                                          </p:spTgt>
                                        </p:tgtEl>
                                        <p:attrNameLst>
                                          <p:attrName>style.visibility</p:attrName>
                                        </p:attrNameLst>
                                      </p:cBhvr>
                                      <p:to>
                                        <p:strVal val="visible"/>
                                      </p:to>
                                    </p:set>
                                    <p:animEffect transition="in" filter="wipe(left)">
                                      <p:cBhvr>
                                        <p:cTn id="7" dur="1000"/>
                                        <p:tgtEl>
                                          <p:spTgt spid="6686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8675">
                                            <p:txEl>
                                              <p:pRg st="2" end="2"/>
                                            </p:txEl>
                                          </p:spTgt>
                                        </p:tgtEl>
                                        <p:attrNameLst>
                                          <p:attrName>style.visibility</p:attrName>
                                        </p:attrNameLst>
                                      </p:cBhvr>
                                      <p:to>
                                        <p:strVal val="visible"/>
                                      </p:to>
                                    </p:set>
                                    <p:animEffect transition="in" filter="wipe(left)">
                                      <p:cBhvr>
                                        <p:cTn id="12" dur="1000"/>
                                        <p:tgtEl>
                                          <p:spTgt spid="6686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8675">
                                            <p:txEl>
                                              <p:pRg st="3" end="3"/>
                                            </p:txEl>
                                          </p:spTgt>
                                        </p:tgtEl>
                                        <p:attrNameLst>
                                          <p:attrName>style.visibility</p:attrName>
                                        </p:attrNameLst>
                                      </p:cBhvr>
                                      <p:to>
                                        <p:strVal val="visible"/>
                                      </p:to>
                                    </p:set>
                                    <p:animEffect transition="in" filter="wipe(left)">
                                      <p:cBhvr>
                                        <p:cTn id="17" dur="1000"/>
                                        <p:tgtEl>
                                          <p:spTgt spid="6686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8675">
                                            <p:txEl>
                                              <p:pRg st="4" end="4"/>
                                            </p:txEl>
                                          </p:spTgt>
                                        </p:tgtEl>
                                        <p:attrNameLst>
                                          <p:attrName>style.visibility</p:attrName>
                                        </p:attrNameLst>
                                      </p:cBhvr>
                                      <p:to>
                                        <p:strVal val="visible"/>
                                      </p:to>
                                    </p:set>
                                    <p:animEffect transition="in" filter="wipe(left)">
                                      <p:cBhvr>
                                        <p:cTn id="22" dur="1000"/>
                                        <p:tgtEl>
                                          <p:spTgt spid="668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75" grpId="0" build="p" bldLvl="3"/>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5">
            <a:extLst>
              <a:ext uri="{FF2B5EF4-FFF2-40B4-BE49-F238E27FC236}">
                <a16:creationId xmlns:a16="http://schemas.microsoft.com/office/drawing/2014/main" xmlns="" id="{8E0C5858-7FC0-46A5-8583-32654C9BD416}"/>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Financing International Trade</a:t>
            </a:r>
          </a:p>
        </p:txBody>
      </p:sp>
      <p:sp>
        <p:nvSpPr>
          <p:cNvPr id="670723" name="Rectangle 3">
            <a:extLst>
              <a:ext uri="{FF2B5EF4-FFF2-40B4-BE49-F238E27FC236}">
                <a16:creationId xmlns:a16="http://schemas.microsoft.com/office/drawing/2014/main" xmlns="" id="{C2B24B62-35C4-43E9-B7E7-8EFB635DB953}"/>
              </a:ext>
            </a:extLst>
          </p:cNvPr>
          <p:cNvSpPr>
            <a:spLocks noGrp="1" noChangeArrowheads="1"/>
          </p:cNvSpPr>
          <p:nvPr>
            <p:ph idx="1"/>
          </p:nvPr>
        </p:nvSpPr>
        <p:spPr/>
        <p:txBody>
          <a:bodyPr/>
          <a:lstStyle/>
          <a:p>
            <a:pPr lvl="1" eaLnBrk="1" hangingPunct="1"/>
            <a:r>
              <a:rPr lang="en-CA" altLang="en-US" dirty="0"/>
              <a:t>The </a:t>
            </a:r>
            <a:r>
              <a:rPr lang="en-CA" altLang="en-US" b="1" dirty="0"/>
              <a:t>government sector surplus or deficit</a:t>
            </a:r>
            <a:r>
              <a:rPr lang="en-CA" altLang="en-US" dirty="0"/>
              <a:t> is equal to net taxes, </a:t>
            </a:r>
            <a:r>
              <a:rPr lang="en-CA" altLang="en-US" i="1" dirty="0"/>
              <a:t>T</a:t>
            </a:r>
            <a:r>
              <a:rPr lang="en-CA" altLang="en-US" dirty="0"/>
              <a:t>, minus government expenditure on goods and services </a:t>
            </a:r>
            <a:r>
              <a:rPr lang="en-CA" altLang="en-US" i="1" dirty="0"/>
              <a:t>G</a:t>
            </a:r>
            <a:r>
              <a:rPr lang="en-CA" altLang="en-US" dirty="0"/>
              <a:t>.</a:t>
            </a:r>
          </a:p>
          <a:p>
            <a:pPr lvl="1" eaLnBrk="1" hangingPunct="1"/>
            <a:r>
              <a:rPr lang="en-CA" altLang="en-US" dirty="0"/>
              <a:t>The </a:t>
            </a:r>
            <a:r>
              <a:rPr lang="en-CA" altLang="en-US" b="1" dirty="0"/>
              <a:t>private sector surplus or deficit</a:t>
            </a:r>
            <a:r>
              <a:rPr lang="en-CA" altLang="en-US" dirty="0"/>
              <a:t> is saving, </a:t>
            </a:r>
            <a:r>
              <a:rPr lang="en-CA" altLang="en-US" i="1" dirty="0"/>
              <a:t>S</a:t>
            </a:r>
            <a:r>
              <a:rPr lang="en-CA" altLang="en-US" dirty="0"/>
              <a:t>, minus investment, </a:t>
            </a:r>
            <a:r>
              <a:rPr lang="en-CA" altLang="en-US" i="1" dirty="0"/>
              <a:t>I</a:t>
            </a:r>
            <a:r>
              <a:rPr lang="en-CA" altLang="en-US" dirty="0"/>
              <a:t>.</a:t>
            </a:r>
          </a:p>
          <a:p>
            <a:pPr lvl="1" eaLnBrk="1" hangingPunct="1"/>
            <a:r>
              <a:rPr lang="en-CA" altLang="en-US" dirty="0"/>
              <a:t>Net exports is equal to the sum of government sector balance and private sector balance:</a:t>
            </a:r>
          </a:p>
          <a:p>
            <a:pPr lvl="1" algn="ctr" eaLnBrk="1" hangingPunct="1"/>
            <a:r>
              <a:rPr lang="en-CA" altLang="en-US" i="1" dirty="0"/>
              <a:t>NX</a:t>
            </a:r>
            <a:r>
              <a:rPr lang="en-CA" altLang="en-US" dirty="0"/>
              <a:t> = (</a:t>
            </a:r>
            <a:r>
              <a:rPr lang="en-CA" altLang="en-US" i="1" dirty="0"/>
              <a:t>T</a:t>
            </a:r>
            <a:r>
              <a:rPr lang="en-CA" altLang="en-US" dirty="0"/>
              <a:t> – </a:t>
            </a:r>
            <a:r>
              <a:rPr lang="en-CA" altLang="en-US" i="1" dirty="0"/>
              <a:t>G</a:t>
            </a:r>
            <a:r>
              <a:rPr lang="en-CA" altLang="en-US" dirty="0"/>
              <a:t>) + (</a:t>
            </a:r>
            <a:r>
              <a:rPr lang="en-CA" altLang="en-US" i="1" dirty="0"/>
              <a:t>S</a:t>
            </a:r>
            <a:r>
              <a:rPr lang="en-CA" altLang="en-US" dirty="0"/>
              <a:t> – </a:t>
            </a:r>
            <a:r>
              <a:rPr lang="en-CA" altLang="en-US" i="1" dirty="0"/>
              <a:t>I</a:t>
            </a:r>
            <a:r>
              <a:rPr lang="en-CA" altLang="en-US" dirty="0"/>
              <a:t>)</a:t>
            </a:r>
            <a:r>
              <a:rPr lang="en-CA" altLang="en-US" sz="2800" dirty="0"/>
              <a: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0723">
                                            <p:txEl>
                                              <p:pRg st="1" end="1"/>
                                            </p:txEl>
                                          </p:spTgt>
                                        </p:tgtEl>
                                        <p:attrNameLst>
                                          <p:attrName>style.visibility</p:attrName>
                                        </p:attrNameLst>
                                      </p:cBhvr>
                                      <p:to>
                                        <p:strVal val="visible"/>
                                      </p:to>
                                    </p:set>
                                    <p:animEffect transition="in" filter="wipe(left)">
                                      <p:cBhvr>
                                        <p:cTn id="7" dur="1000"/>
                                        <p:tgtEl>
                                          <p:spTgt spid="670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0723">
                                            <p:txEl>
                                              <p:pRg st="2" end="2"/>
                                            </p:txEl>
                                          </p:spTgt>
                                        </p:tgtEl>
                                        <p:attrNameLst>
                                          <p:attrName>style.visibility</p:attrName>
                                        </p:attrNameLst>
                                      </p:cBhvr>
                                      <p:to>
                                        <p:strVal val="visible"/>
                                      </p:to>
                                    </p:set>
                                    <p:animEffect transition="in" filter="wipe(left)">
                                      <p:cBhvr>
                                        <p:cTn id="12" dur="1000"/>
                                        <p:tgtEl>
                                          <p:spTgt spid="6707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0723">
                                            <p:txEl>
                                              <p:pRg st="3" end="3"/>
                                            </p:txEl>
                                          </p:spTgt>
                                        </p:tgtEl>
                                        <p:attrNameLst>
                                          <p:attrName>style.visibility</p:attrName>
                                        </p:attrNameLst>
                                      </p:cBhvr>
                                      <p:to>
                                        <p:strVal val="visible"/>
                                      </p:to>
                                    </p:set>
                                    <p:animEffect transition="in" filter="wipe(left)">
                                      <p:cBhvr>
                                        <p:cTn id="17" dur="1000"/>
                                        <p:tgtEl>
                                          <p:spTgt spid="67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3" grpId="0" build="p" bldLvl="3"/>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5">
            <a:extLst>
              <a:ext uri="{FF2B5EF4-FFF2-40B4-BE49-F238E27FC236}">
                <a16:creationId xmlns:a16="http://schemas.microsoft.com/office/drawing/2014/main" xmlns="" id="{D4F2A06A-F8A3-4964-880F-8434D1CF03EF}"/>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Financing International Trade</a:t>
            </a:r>
          </a:p>
        </p:txBody>
      </p:sp>
      <p:sp>
        <p:nvSpPr>
          <p:cNvPr id="672771" name="Rectangle 3">
            <a:extLst>
              <a:ext uri="{FF2B5EF4-FFF2-40B4-BE49-F238E27FC236}">
                <a16:creationId xmlns:a16="http://schemas.microsoft.com/office/drawing/2014/main" xmlns="" id="{1F0492F1-3235-4453-8412-51D5BFD0CC17}"/>
              </a:ext>
            </a:extLst>
          </p:cNvPr>
          <p:cNvSpPr>
            <a:spLocks noGrp="1" noChangeArrowheads="1"/>
          </p:cNvSpPr>
          <p:nvPr>
            <p:ph idx="1"/>
          </p:nvPr>
        </p:nvSpPr>
        <p:spPr/>
        <p:txBody>
          <a:bodyPr/>
          <a:lstStyle/>
          <a:p>
            <a:pPr lvl="1" eaLnBrk="1" hangingPunct="1"/>
            <a:r>
              <a:rPr lang="en-CA" altLang="en-US" dirty="0"/>
              <a:t>For Canada in 2016, </a:t>
            </a:r>
          </a:p>
          <a:p>
            <a:pPr lvl="1" eaLnBrk="1" hangingPunct="1">
              <a:buClr>
                <a:schemeClr val="tx1"/>
              </a:buClr>
              <a:buSzPct val="75000"/>
              <a:buFont typeface="Webdings" panose="05030102010509060703" pitchFamily="18" charset="2"/>
              <a:buChar char="&lt;"/>
            </a:pPr>
            <a:r>
              <a:rPr lang="en-CA" altLang="en-US" dirty="0"/>
              <a:t> Net exports were – $48 billion.</a:t>
            </a:r>
          </a:p>
          <a:p>
            <a:pPr lvl="1" eaLnBrk="1" hangingPunct="1">
              <a:buClr>
                <a:schemeClr val="tx1"/>
              </a:buClr>
              <a:buSzPct val="75000"/>
              <a:buFont typeface="Webdings" panose="05030102010509060703" pitchFamily="18" charset="2"/>
              <a:buChar char="&lt;"/>
            </a:pPr>
            <a:r>
              <a:rPr lang="en-CA" altLang="en-US" dirty="0"/>
              <a:t> Government sector balance was – $38 billion</a:t>
            </a:r>
          </a:p>
          <a:p>
            <a:pPr lvl="1" eaLnBrk="1" hangingPunct="1">
              <a:buClr>
                <a:schemeClr val="tx1"/>
              </a:buClr>
              <a:buSzPct val="75000"/>
              <a:buFont typeface="Webdings" panose="05030102010509060703" pitchFamily="18" charset="2"/>
              <a:buChar char="&lt;"/>
            </a:pPr>
            <a:r>
              <a:rPr lang="en-CA" altLang="en-US" dirty="0"/>
              <a:t> Private sector balance was – $10 billion</a:t>
            </a:r>
          </a:p>
          <a:p>
            <a:pPr lvl="1" eaLnBrk="1" hangingPunct="1"/>
            <a:r>
              <a:rPr lang="en-CA" altLang="en-US" dirty="0"/>
              <a:t>Net exports equals the sum of the government sector balance and the private sector balance.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2771">
                                            <p:txEl>
                                              <p:pRg st="1" end="1"/>
                                            </p:txEl>
                                          </p:spTgt>
                                        </p:tgtEl>
                                        <p:attrNameLst>
                                          <p:attrName>style.visibility</p:attrName>
                                        </p:attrNameLst>
                                      </p:cBhvr>
                                      <p:to>
                                        <p:strVal val="visible"/>
                                      </p:to>
                                    </p:set>
                                    <p:animEffect transition="in" filter="wipe(left)">
                                      <p:cBhvr>
                                        <p:cTn id="7" dur="1000"/>
                                        <p:tgtEl>
                                          <p:spTgt spid="672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2771">
                                            <p:txEl>
                                              <p:pRg st="2" end="2"/>
                                            </p:txEl>
                                          </p:spTgt>
                                        </p:tgtEl>
                                        <p:attrNameLst>
                                          <p:attrName>style.visibility</p:attrName>
                                        </p:attrNameLst>
                                      </p:cBhvr>
                                      <p:to>
                                        <p:strVal val="visible"/>
                                      </p:to>
                                    </p:set>
                                    <p:animEffect transition="in" filter="wipe(left)">
                                      <p:cBhvr>
                                        <p:cTn id="12" dur="1000"/>
                                        <p:tgtEl>
                                          <p:spTgt spid="6727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2771">
                                            <p:txEl>
                                              <p:pRg st="3" end="3"/>
                                            </p:txEl>
                                          </p:spTgt>
                                        </p:tgtEl>
                                        <p:attrNameLst>
                                          <p:attrName>style.visibility</p:attrName>
                                        </p:attrNameLst>
                                      </p:cBhvr>
                                      <p:to>
                                        <p:strVal val="visible"/>
                                      </p:to>
                                    </p:set>
                                    <p:animEffect transition="in" filter="wipe(left)">
                                      <p:cBhvr>
                                        <p:cTn id="17" dur="1000"/>
                                        <p:tgtEl>
                                          <p:spTgt spid="6727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2771">
                                            <p:txEl>
                                              <p:pRg st="4" end="4"/>
                                            </p:txEl>
                                          </p:spTgt>
                                        </p:tgtEl>
                                        <p:attrNameLst>
                                          <p:attrName>style.visibility</p:attrName>
                                        </p:attrNameLst>
                                      </p:cBhvr>
                                      <p:to>
                                        <p:strVal val="visible"/>
                                      </p:to>
                                    </p:set>
                                    <p:animEffect transition="in" filter="wipe(left)">
                                      <p:cBhvr>
                                        <p:cTn id="22" dur="1000"/>
                                        <p:tgtEl>
                                          <p:spTgt spid="672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771"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5">
            <a:extLst>
              <a:ext uri="{FF2B5EF4-FFF2-40B4-BE49-F238E27FC236}">
                <a16:creationId xmlns:a16="http://schemas.microsoft.com/office/drawing/2014/main" xmlns="" id="{78BEEED0-9A2C-4A26-9B81-9177EFF1B901}"/>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The Foreign Exchange Market</a:t>
            </a:r>
          </a:p>
        </p:txBody>
      </p:sp>
      <p:sp>
        <p:nvSpPr>
          <p:cNvPr id="516099" name="Rectangle 3">
            <a:extLst>
              <a:ext uri="{FF2B5EF4-FFF2-40B4-BE49-F238E27FC236}">
                <a16:creationId xmlns:a16="http://schemas.microsoft.com/office/drawing/2014/main" xmlns="" id="{BA03A5E7-68AB-4244-B316-8890AD8FA35A}"/>
              </a:ext>
            </a:extLst>
          </p:cNvPr>
          <p:cNvSpPr>
            <a:spLocks noGrp="1" noChangeArrowheads="1"/>
          </p:cNvSpPr>
          <p:nvPr>
            <p:ph idx="1"/>
          </p:nvPr>
        </p:nvSpPr>
        <p:spPr/>
        <p:txBody>
          <a:bodyPr/>
          <a:lstStyle/>
          <a:p>
            <a:pPr lvl="1" eaLnBrk="1" hangingPunct="1"/>
            <a:r>
              <a:rPr lang="en-CA" altLang="en-US" b="1" dirty="0">
                <a:solidFill>
                  <a:srgbClr val="0070C0"/>
                </a:solidFill>
              </a:rPr>
              <a:t>Questions About the Canadian Dollar Exchange Rate</a:t>
            </a:r>
          </a:p>
          <a:p>
            <a:pPr lvl="1" eaLnBrk="1" hangingPunct="1"/>
            <a:r>
              <a:rPr lang="en-CA" altLang="en-US" dirty="0"/>
              <a:t>How is the exchange rate determined?</a:t>
            </a:r>
          </a:p>
          <a:p>
            <a:pPr lvl="1" eaLnBrk="1" hangingPunct="1"/>
            <a:r>
              <a:rPr lang="en-CA" altLang="en-US" dirty="0"/>
              <a:t>Why does the Canadian dollar sometimes appreciate and sometimes depreciate?</a:t>
            </a:r>
          </a:p>
          <a:p>
            <a:pPr lvl="1" eaLnBrk="1" hangingPunct="1"/>
            <a:r>
              <a:rPr lang="en-CA" altLang="en-US" dirty="0"/>
              <a:t>How does the Bank of Canada operate in the foreign exchange market?</a:t>
            </a:r>
          </a:p>
          <a:p>
            <a:pPr lvl="1" eaLnBrk="1" hangingPunct="1"/>
            <a:r>
              <a:rPr lang="en-CA" altLang="en-US" dirty="0"/>
              <a:t>How do exchange rate fluctuations influence the balance of trade and the balance of payments? </a:t>
            </a:r>
          </a:p>
          <a:p>
            <a:pPr lvl="1" eaLnBrk="1" hangingPunct="1"/>
            <a:endParaRPr lang="en-CA" altLang="en-US" dirty="0"/>
          </a:p>
          <a:p>
            <a:pPr lvl="1" eaLnBrk="1" hangingPunct="1"/>
            <a:endParaRPr lang="en-CA"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6099">
                                            <p:txEl>
                                              <p:pRg st="1" end="1"/>
                                            </p:txEl>
                                          </p:spTgt>
                                        </p:tgtEl>
                                        <p:attrNameLst>
                                          <p:attrName>style.visibility</p:attrName>
                                        </p:attrNameLst>
                                      </p:cBhvr>
                                      <p:to>
                                        <p:strVal val="visible"/>
                                      </p:to>
                                    </p:set>
                                    <p:animEffect transition="in" filter="wipe(left)">
                                      <p:cBhvr>
                                        <p:cTn id="7" dur="1000"/>
                                        <p:tgtEl>
                                          <p:spTgt spid="5160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6099">
                                            <p:txEl>
                                              <p:pRg st="2" end="2"/>
                                            </p:txEl>
                                          </p:spTgt>
                                        </p:tgtEl>
                                        <p:attrNameLst>
                                          <p:attrName>style.visibility</p:attrName>
                                        </p:attrNameLst>
                                      </p:cBhvr>
                                      <p:to>
                                        <p:strVal val="visible"/>
                                      </p:to>
                                    </p:set>
                                    <p:animEffect transition="in" filter="wipe(left)">
                                      <p:cBhvr>
                                        <p:cTn id="12" dur="1000"/>
                                        <p:tgtEl>
                                          <p:spTgt spid="5160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6099">
                                            <p:txEl>
                                              <p:pRg st="3" end="3"/>
                                            </p:txEl>
                                          </p:spTgt>
                                        </p:tgtEl>
                                        <p:attrNameLst>
                                          <p:attrName>style.visibility</p:attrName>
                                        </p:attrNameLst>
                                      </p:cBhvr>
                                      <p:to>
                                        <p:strVal val="visible"/>
                                      </p:to>
                                    </p:set>
                                    <p:animEffect transition="in" filter="wipe(left)">
                                      <p:cBhvr>
                                        <p:cTn id="17" dur="1000"/>
                                        <p:tgtEl>
                                          <p:spTgt spid="5160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6099">
                                            <p:txEl>
                                              <p:pRg st="4" end="4"/>
                                            </p:txEl>
                                          </p:spTgt>
                                        </p:tgtEl>
                                        <p:attrNameLst>
                                          <p:attrName>style.visibility</p:attrName>
                                        </p:attrNameLst>
                                      </p:cBhvr>
                                      <p:to>
                                        <p:strVal val="visible"/>
                                      </p:to>
                                    </p:set>
                                    <p:animEffect transition="in" filter="wipe(left)">
                                      <p:cBhvr>
                                        <p:cTn id="22" dur="1000"/>
                                        <p:tgtEl>
                                          <p:spTgt spid="516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build="p" bldLvl="3"/>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5EC4566-EF5F-43AD-BC95-B16A79DE3B8F}"/>
              </a:ext>
            </a:extLst>
          </p:cNvPr>
          <p:cNvPicPr>
            <a:picLocks noChangeAspect="1"/>
          </p:cNvPicPr>
          <p:nvPr/>
        </p:nvPicPr>
        <p:blipFill>
          <a:blip r:embed="rId3" cstate="print"/>
          <a:stretch>
            <a:fillRect/>
          </a:stretch>
        </p:blipFill>
        <p:spPr>
          <a:xfrm>
            <a:off x="3017520" y="91248"/>
            <a:ext cx="3108960" cy="6516380"/>
          </a:xfrm>
          <a:prstGeom prst="rect">
            <a:avLst/>
          </a:prstGeom>
        </p:spPr>
      </p:pic>
      <p:sp>
        <p:nvSpPr>
          <p:cNvPr id="4" name="Text Box 15">
            <a:extLst>
              <a:ext uri="{FF2B5EF4-FFF2-40B4-BE49-F238E27FC236}">
                <a16:creationId xmlns:a16="http://schemas.microsoft.com/office/drawing/2014/main" xmlns="" id="{5C0F10B2-BD8A-454A-9D6E-096156F7B34A}"/>
              </a:ext>
            </a:extLst>
          </p:cNvPr>
          <p:cNvSpPr txBox="1">
            <a:spLocks noChangeArrowheads="1"/>
          </p:cNvSpPr>
          <p:nvPr/>
        </p:nvSpPr>
        <p:spPr bwMode="auto">
          <a:xfrm>
            <a:off x="6781800" y="66294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smtClean="0">
                <a:solidFill>
                  <a:srgbClr val="000000"/>
                </a:solidFill>
              </a:rPr>
              <a:t>Copyright © </a:t>
            </a:r>
            <a:r>
              <a:rPr lang="en-US" altLang="en-US" sz="600" b="1" dirty="0">
                <a:solidFill>
                  <a:srgbClr val="000000"/>
                </a:solidFill>
              </a:rPr>
              <a:t>2019 Pearson </a:t>
            </a:r>
            <a:r>
              <a:rPr lang="en-US" altLang="en-US" sz="600" b="1" dirty="0" smtClean="0">
                <a:solidFill>
                  <a:srgbClr val="000000"/>
                </a:solidFill>
              </a:rPr>
              <a:t>Canada</a:t>
            </a:r>
            <a:r>
              <a:rPr lang="en-US" altLang="en-US" sz="600" b="1" baseline="0" dirty="0" smtClean="0">
                <a:solidFill>
                  <a:srgbClr val="000000"/>
                </a:solidFill>
              </a:rPr>
              <a:t> Inc.</a:t>
            </a:r>
            <a:endParaRPr lang="en-US" altLang="en-US" sz="600" b="1" dirty="0">
              <a:solidFill>
                <a:srgbClr val="000000"/>
              </a:solidFill>
            </a:endParaRPr>
          </a:p>
        </p:txBody>
      </p:sp>
    </p:spTree>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5">
            <a:extLst>
              <a:ext uri="{FF2B5EF4-FFF2-40B4-BE49-F238E27FC236}">
                <a16:creationId xmlns:a16="http://schemas.microsoft.com/office/drawing/2014/main" xmlns="" id="{ECA1F03F-9C9D-495E-827A-3D8F3125E137}"/>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Financing International Trade</a:t>
            </a:r>
          </a:p>
        </p:txBody>
      </p:sp>
      <p:sp>
        <p:nvSpPr>
          <p:cNvPr id="693251" name="Rectangle 3">
            <a:extLst>
              <a:ext uri="{FF2B5EF4-FFF2-40B4-BE49-F238E27FC236}">
                <a16:creationId xmlns:a16="http://schemas.microsoft.com/office/drawing/2014/main" xmlns="" id="{697CD9EE-0DB6-4BF4-A8D6-5D03E3F41318}"/>
              </a:ext>
            </a:extLst>
          </p:cNvPr>
          <p:cNvSpPr>
            <a:spLocks noGrp="1" noChangeArrowheads="1"/>
          </p:cNvSpPr>
          <p:nvPr>
            <p:ph idx="1"/>
          </p:nvPr>
        </p:nvSpPr>
        <p:spPr/>
        <p:txBody>
          <a:bodyPr/>
          <a:lstStyle/>
          <a:p>
            <a:pPr lvl="1" eaLnBrk="1" hangingPunct="1"/>
            <a:r>
              <a:rPr lang="en-CA" altLang="en-US" b="1" dirty="0">
                <a:solidFill>
                  <a:srgbClr val="0070C0"/>
                </a:solidFill>
              </a:rPr>
              <a:t>Where </a:t>
            </a:r>
            <a:r>
              <a:rPr lang="en-CA" altLang="en-US" b="1" dirty="0" smtClean="0">
                <a:solidFill>
                  <a:srgbClr val="0070C0"/>
                </a:solidFill>
              </a:rPr>
              <a:t>Is </a:t>
            </a:r>
            <a:r>
              <a:rPr lang="en-CA" altLang="en-US" b="1" dirty="0">
                <a:solidFill>
                  <a:srgbClr val="0070C0"/>
                </a:solidFill>
              </a:rPr>
              <a:t>the Exchange Rate?</a:t>
            </a:r>
            <a:r>
              <a:rPr lang="en-CA" altLang="en-US" dirty="0">
                <a:solidFill>
                  <a:srgbClr val="0070C0"/>
                </a:solidFill>
              </a:rPr>
              <a:t> </a:t>
            </a:r>
          </a:p>
          <a:p>
            <a:pPr lvl="1" eaLnBrk="1" hangingPunct="1"/>
            <a:r>
              <a:rPr lang="en-CA" altLang="en-US" dirty="0"/>
              <a:t>In the short run, a fall in the nominal exchange rate lowers the real exchange rate, which makes our imports more costly and our exports more competitive.</a:t>
            </a:r>
          </a:p>
          <a:p>
            <a:pPr lvl="1" eaLnBrk="1" hangingPunct="1"/>
            <a:r>
              <a:rPr lang="en-CA" altLang="en-US" dirty="0"/>
              <a:t>So in the short run, fall in the nominal exchange rate decreases the current account deficit.</a:t>
            </a:r>
          </a:p>
          <a:p>
            <a:pPr lvl="1" eaLnBrk="1" hangingPunct="1"/>
            <a:r>
              <a:rPr lang="en-CA" altLang="en-US" dirty="0"/>
              <a:t>But in the long run, a change in the nominal exchange rate leaves the real exchange rate unchanged. </a:t>
            </a:r>
          </a:p>
          <a:p>
            <a:pPr lvl="1" eaLnBrk="1" hangingPunct="1"/>
            <a:r>
              <a:rPr lang="en-CA" altLang="en-US" dirty="0"/>
              <a:t>So in the long run, the nominal exchange rate plays no role in influencing the current account balance.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3251">
                                            <p:txEl>
                                              <p:pRg st="1" end="1"/>
                                            </p:txEl>
                                          </p:spTgt>
                                        </p:tgtEl>
                                        <p:attrNameLst>
                                          <p:attrName>style.visibility</p:attrName>
                                        </p:attrNameLst>
                                      </p:cBhvr>
                                      <p:to>
                                        <p:strVal val="visible"/>
                                      </p:to>
                                    </p:set>
                                    <p:animEffect transition="in" filter="wipe(left)">
                                      <p:cBhvr>
                                        <p:cTn id="7" dur="1000"/>
                                        <p:tgtEl>
                                          <p:spTgt spid="6932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3251">
                                            <p:txEl>
                                              <p:pRg st="2" end="2"/>
                                            </p:txEl>
                                          </p:spTgt>
                                        </p:tgtEl>
                                        <p:attrNameLst>
                                          <p:attrName>style.visibility</p:attrName>
                                        </p:attrNameLst>
                                      </p:cBhvr>
                                      <p:to>
                                        <p:strVal val="visible"/>
                                      </p:to>
                                    </p:set>
                                    <p:animEffect transition="in" filter="wipe(left)">
                                      <p:cBhvr>
                                        <p:cTn id="12" dur="1000"/>
                                        <p:tgtEl>
                                          <p:spTgt spid="6932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3251">
                                            <p:txEl>
                                              <p:pRg st="3" end="3"/>
                                            </p:txEl>
                                          </p:spTgt>
                                        </p:tgtEl>
                                        <p:attrNameLst>
                                          <p:attrName>style.visibility</p:attrName>
                                        </p:attrNameLst>
                                      </p:cBhvr>
                                      <p:to>
                                        <p:strVal val="visible"/>
                                      </p:to>
                                    </p:set>
                                    <p:animEffect transition="in" filter="wipe(left)">
                                      <p:cBhvr>
                                        <p:cTn id="17" dur="1000"/>
                                        <p:tgtEl>
                                          <p:spTgt spid="6932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3251">
                                            <p:txEl>
                                              <p:pRg st="4" end="4"/>
                                            </p:txEl>
                                          </p:spTgt>
                                        </p:tgtEl>
                                        <p:attrNameLst>
                                          <p:attrName>style.visibility</p:attrName>
                                        </p:attrNameLst>
                                      </p:cBhvr>
                                      <p:to>
                                        <p:strVal val="visible"/>
                                      </p:to>
                                    </p:set>
                                    <p:animEffect transition="in" filter="wipe(left)">
                                      <p:cBhvr>
                                        <p:cTn id="22" dur="1000"/>
                                        <p:tgtEl>
                                          <p:spTgt spid="693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1" grpId="0" build="p" bldLvl="3"/>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5">
            <a:extLst>
              <a:ext uri="{FF2B5EF4-FFF2-40B4-BE49-F238E27FC236}">
                <a16:creationId xmlns:a16="http://schemas.microsoft.com/office/drawing/2014/main" xmlns="" id="{2D178CD5-80FF-4FB5-BA0B-0FFB29F64D14}"/>
              </a:ext>
            </a:extLst>
          </p:cNvPr>
          <p:cNvSpPr>
            <a:spLocks noGrp="1" noChangeArrowheads="1"/>
          </p:cNvSpPr>
          <p:nvPr>
            <p:ph type="title"/>
          </p:nvPr>
        </p:nvSpPr>
        <p:spPr>
          <a:xfrm>
            <a:off x="990600" y="107950"/>
            <a:ext cx="7696200" cy="1554163"/>
          </a:xfrm>
          <a:noFill/>
        </p:spPr>
        <p:txBody>
          <a:bodyPr/>
          <a:lstStyle/>
          <a:p>
            <a:pPr eaLnBrk="1" hangingPunct="1"/>
            <a:r>
              <a:rPr lang="en-CA" altLang="en-US" dirty="0"/>
              <a:t>The Foreign Exchange Market</a:t>
            </a:r>
          </a:p>
        </p:txBody>
      </p:sp>
      <p:sp>
        <p:nvSpPr>
          <p:cNvPr id="635907" name="Rectangle 3">
            <a:extLst>
              <a:ext uri="{FF2B5EF4-FFF2-40B4-BE49-F238E27FC236}">
                <a16:creationId xmlns:a16="http://schemas.microsoft.com/office/drawing/2014/main" xmlns="" id="{A59A728A-8BC4-4505-8315-D215E1C79CE6}"/>
              </a:ext>
            </a:extLst>
          </p:cNvPr>
          <p:cNvSpPr>
            <a:spLocks noGrp="1" noChangeArrowheads="1"/>
          </p:cNvSpPr>
          <p:nvPr>
            <p:ph idx="1"/>
          </p:nvPr>
        </p:nvSpPr>
        <p:spPr/>
        <p:txBody>
          <a:bodyPr/>
          <a:lstStyle/>
          <a:p>
            <a:pPr lvl="1" eaLnBrk="1" hangingPunct="1"/>
            <a:r>
              <a:rPr lang="en-CA" altLang="en-US" b="1" dirty="0">
                <a:solidFill>
                  <a:srgbClr val="0070C0"/>
                </a:solidFill>
              </a:rPr>
              <a:t>An Exchange Rate Is a Price</a:t>
            </a:r>
          </a:p>
          <a:p>
            <a:pPr lvl="1" eaLnBrk="1" hangingPunct="1"/>
            <a:r>
              <a:rPr lang="en-CA" altLang="en-US" dirty="0"/>
              <a:t>An exchange rate is the price—the price of one currency in terms of another.</a:t>
            </a:r>
          </a:p>
          <a:p>
            <a:pPr lvl="1" eaLnBrk="1" hangingPunct="1"/>
            <a:r>
              <a:rPr lang="en-CA" altLang="en-US" dirty="0"/>
              <a:t>Like all prices, an exchange rate is determined in a market—the foreign exchange market.</a:t>
            </a:r>
          </a:p>
          <a:p>
            <a:pPr lvl="1" eaLnBrk="1" hangingPunct="1"/>
            <a:r>
              <a:rPr lang="en-CA" altLang="en-US" dirty="0"/>
              <a:t>The Canadian dollar is demanded and supplied by thousands of traders every hour of every day. </a:t>
            </a:r>
          </a:p>
          <a:p>
            <a:pPr lvl="1" eaLnBrk="1" hangingPunct="1"/>
            <a:r>
              <a:rPr lang="en-CA" altLang="en-US" dirty="0"/>
              <a:t>With many traders and no restrictions, the foreign exchange market is a </a:t>
            </a:r>
            <a:r>
              <a:rPr lang="en-CA" altLang="en-US" i="1" dirty="0"/>
              <a:t>competitive</a:t>
            </a:r>
            <a:r>
              <a:rPr lang="en-CA" altLang="en-US" dirty="0"/>
              <a:t> </a:t>
            </a:r>
            <a:r>
              <a:rPr lang="en-CA" altLang="en-US" i="1" dirty="0"/>
              <a:t>market</a:t>
            </a:r>
            <a:r>
              <a:rPr lang="en-CA" altLang="en-US" dirty="0"/>
              <a: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5907">
                                            <p:txEl>
                                              <p:pRg st="1" end="1"/>
                                            </p:txEl>
                                          </p:spTgt>
                                        </p:tgtEl>
                                        <p:attrNameLst>
                                          <p:attrName>style.visibility</p:attrName>
                                        </p:attrNameLst>
                                      </p:cBhvr>
                                      <p:to>
                                        <p:strVal val="visible"/>
                                      </p:to>
                                    </p:set>
                                    <p:animEffect transition="in" filter="wipe(left)">
                                      <p:cBhvr>
                                        <p:cTn id="7" dur="1000"/>
                                        <p:tgtEl>
                                          <p:spTgt spid="6359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5907">
                                            <p:txEl>
                                              <p:pRg st="2" end="2"/>
                                            </p:txEl>
                                          </p:spTgt>
                                        </p:tgtEl>
                                        <p:attrNameLst>
                                          <p:attrName>style.visibility</p:attrName>
                                        </p:attrNameLst>
                                      </p:cBhvr>
                                      <p:to>
                                        <p:strVal val="visible"/>
                                      </p:to>
                                    </p:set>
                                    <p:animEffect transition="in" filter="wipe(left)">
                                      <p:cBhvr>
                                        <p:cTn id="12" dur="1000"/>
                                        <p:tgtEl>
                                          <p:spTgt spid="6359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5907">
                                            <p:txEl>
                                              <p:pRg st="3" end="3"/>
                                            </p:txEl>
                                          </p:spTgt>
                                        </p:tgtEl>
                                        <p:attrNameLst>
                                          <p:attrName>style.visibility</p:attrName>
                                        </p:attrNameLst>
                                      </p:cBhvr>
                                      <p:to>
                                        <p:strVal val="visible"/>
                                      </p:to>
                                    </p:set>
                                    <p:animEffect transition="in" filter="wipe(left)">
                                      <p:cBhvr>
                                        <p:cTn id="17" dur="1000"/>
                                        <p:tgtEl>
                                          <p:spTgt spid="6359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5907">
                                            <p:txEl>
                                              <p:pRg st="4" end="4"/>
                                            </p:txEl>
                                          </p:spTgt>
                                        </p:tgtEl>
                                        <p:attrNameLst>
                                          <p:attrName>style.visibility</p:attrName>
                                        </p:attrNameLst>
                                      </p:cBhvr>
                                      <p:to>
                                        <p:strVal val="visible"/>
                                      </p:to>
                                    </p:set>
                                    <p:animEffect transition="in" filter="wipe(left)">
                                      <p:cBhvr>
                                        <p:cTn id="22" dur="1000"/>
                                        <p:tgtEl>
                                          <p:spTgt spid="635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7"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DFC4B263-D159-4AB6-A57E-415D16A5C2DE}"/>
              </a:ext>
            </a:extLst>
          </p:cNvPr>
          <p:cNvSpPr>
            <a:spLocks noGrp="1" noChangeArrowheads="1"/>
          </p:cNvSpPr>
          <p:nvPr>
            <p:ph type="title"/>
          </p:nvPr>
        </p:nvSpPr>
        <p:spPr>
          <a:xfrm>
            <a:off x="990600" y="107950"/>
            <a:ext cx="7696200" cy="1554163"/>
          </a:xfrm>
        </p:spPr>
        <p:txBody>
          <a:bodyPr/>
          <a:lstStyle/>
          <a:p>
            <a:pPr eaLnBrk="1" hangingPunct="1"/>
            <a:r>
              <a:rPr lang="en-CA" altLang="en-US" dirty="0"/>
              <a:t>The Foreign Exchange Market</a:t>
            </a:r>
          </a:p>
        </p:txBody>
      </p:sp>
      <p:sp>
        <p:nvSpPr>
          <p:cNvPr id="637955" name="Rectangle 3">
            <a:extLst>
              <a:ext uri="{FF2B5EF4-FFF2-40B4-BE49-F238E27FC236}">
                <a16:creationId xmlns:a16="http://schemas.microsoft.com/office/drawing/2014/main" xmlns="" id="{02AAA4F2-75C7-4453-8A18-548CA4F8371C}"/>
              </a:ext>
            </a:extLst>
          </p:cNvPr>
          <p:cNvSpPr>
            <a:spLocks noGrp="1" noChangeArrowheads="1"/>
          </p:cNvSpPr>
          <p:nvPr>
            <p:ph idx="1"/>
          </p:nvPr>
        </p:nvSpPr>
        <p:spPr/>
        <p:txBody>
          <a:bodyPr/>
          <a:lstStyle/>
          <a:p>
            <a:pPr eaLnBrk="1" hangingPunct="1"/>
            <a:r>
              <a:rPr lang="en-CA" altLang="en-US" dirty="0"/>
              <a:t>The Demand for One Money Is the Supply of </a:t>
            </a:r>
            <a:br>
              <a:rPr lang="en-CA" altLang="en-US" dirty="0"/>
            </a:br>
            <a:r>
              <a:rPr lang="en-CA" altLang="en-US" dirty="0"/>
              <a:t>Another Money</a:t>
            </a:r>
          </a:p>
          <a:p>
            <a:pPr lvl="1" eaLnBrk="1" hangingPunct="1"/>
            <a:r>
              <a:rPr lang="en-CA" altLang="en-US" dirty="0"/>
              <a:t>When people who are holding one money want to exchange it for Canadian dollars, they demand Canadian dollars and they supply that other country’s money.</a:t>
            </a:r>
          </a:p>
          <a:p>
            <a:pPr lvl="1" eaLnBrk="1" hangingPunct="1"/>
            <a:r>
              <a:rPr lang="en-CA" altLang="en-US" dirty="0"/>
              <a:t>So the factors that influence the demand for Canadian dollars also influence the supply of Canadian dollars, E.U. euros, U.K. pounds, and Japanese yen.</a:t>
            </a:r>
          </a:p>
          <a:p>
            <a:pPr lvl="1" eaLnBrk="1" hangingPunct="1"/>
            <a:r>
              <a:rPr lang="en-CA" altLang="en-US" dirty="0"/>
              <a:t>And the factors that influence the demand for another country’s money also influence the supply of Canadian dollars.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7955">
                                            <p:txEl>
                                              <p:pRg st="1" end="1"/>
                                            </p:txEl>
                                          </p:spTgt>
                                        </p:tgtEl>
                                        <p:attrNameLst>
                                          <p:attrName>style.visibility</p:attrName>
                                        </p:attrNameLst>
                                      </p:cBhvr>
                                      <p:to>
                                        <p:strVal val="visible"/>
                                      </p:to>
                                    </p:set>
                                    <p:animEffect transition="in" filter="wipe(left)">
                                      <p:cBhvr>
                                        <p:cTn id="7" dur="1000"/>
                                        <p:tgtEl>
                                          <p:spTgt spid="6379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7955">
                                            <p:txEl>
                                              <p:pRg st="2" end="2"/>
                                            </p:txEl>
                                          </p:spTgt>
                                        </p:tgtEl>
                                        <p:attrNameLst>
                                          <p:attrName>style.visibility</p:attrName>
                                        </p:attrNameLst>
                                      </p:cBhvr>
                                      <p:to>
                                        <p:strVal val="visible"/>
                                      </p:to>
                                    </p:set>
                                    <p:animEffect transition="in" filter="wipe(left)">
                                      <p:cBhvr>
                                        <p:cTn id="12" dur="1000"/>
                                        <p:tgtEl>
                                          <p:spTgt spid="6379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7955">
                                            <p:txEl>
                                              <p:pRg st="3" end="3"/>
                                            </p:txEl>
                                          </p:spTgt>
                                        </p:tgtEl>
                                        <p:attrNameLst>
                                          <p:attrName>style.visibility</p:attrName>
                                        </p:attrNameLst>
                                      </p:cBhvr>
                                      <p:to>
                                        <p:strVal val="visible"/>
                                      </p:to>
                                    </p:set>
                                    <p:animEffect transition="in" filter="wipe(left)">
                                      <p:cBhvr>
                                        <p:cTn id="17" dur="1000"/>
                                        <p:tgtEl>
                                          <p:spTgt spid="6379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5" grpId="0" build="p" bldLvl="3"/>
    </p:bldLst>
  </p:timing>
</p:sld>
</file>

<file path=ppt/theme/theme1.xml><?xml version="1.0" encoding="utf-8"?>
<a:theme xmlns:a="http://schemas.openxmlformats.org/drawingml/2006/main" name="4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US6e</Template>
  <TotalTime>5056</TotalTime>
  <Words>4878</Words>
  <Application>Microsoft Office PowerPoint</Application>
  <PresentationFormat>On-screen Show (4:3)</PresentationFormat>
  <Paragraphs>431</Paragraphs>
  <Slides>71</Slides>
  <Notes>71</Notes>
  <HiddenSlides>7</HiddenSlides>
  <MMClips>0</MMClips>
  <ScaleCrop>false</ScaleCrop>
  <HeadingPairs>
    <vt:vector size="4" baseType="variant">
      <vt:variant>
        <vt:lpstr>Theme</vt:lpstr>
      </vt:variant>
      <vt:variant>
        <vt:i4>5</vt:i4>
      </vt:variant>
      <vt:variant>
        <vt:lpstr>Slide Titles</vt:lpstr>
      </vt:variant>
      <vt:variant>
        <vt:i4>71</vt:i4>
      </vt:variant>
    </vt:vector>
  </HeadingPairs>
  <TitlesOfParts>
    <vt:vector size="76" baseType="lpstr">
      <vt:lpstr>4_US6e</vt:lpstr>
      <vt:lpstr>2_US6e</vt:lpstr>
      <vt:lpstr>2_Custom Design</vt:lpstr>
      <vt:lpstr>3_Custom Design</vt:lpstr>
      <vt:lpstr>6_Custom Design</vt:lpstr>
      <vt:lpstr>Slide 1</vt:lpstr>
      <vt:lpstr>Slide 2</vt:lpstr>
      <vt:lpstr>After studying this chapter, you will be able to:</vt:lpstr>
      <vt:lpstr>The Foreign Exchange Market</vt:lpstr>
      <vt:lpstr>The Foreign Exchange Market</vt:lpstr>
      <vt:lpstr>The Foreign Exchange Market</vt:lpstr>
      <vt:lpstr>The Foreign Exchange Market</vt:lpstr>
      <vt:lpstr>The Foreign Exchange Market</vt:lpstr>
      <vt:lpstr>The Foreign Exchange Market</vt:lpstr>
      <vt:lpstr>The Foreign Exchange Market</vt:lpstr>
      <vt:lpstr>The Foreign Exchange Market</vt:lpstr>
      <vt:lpstr>The Foreign Exchange Market</vt:lpstr>
      <vt:lpstr>The Foreign Exchange Market</vt:lpstr>
      <vt:lpstr>The Foreign Exchange Market</vt:lpstr>
      <vt:lpstr>Slide 15</vt:lpstr>
      <vt:lpstr>The Foreign Exchange Market</vt:lpstr>
      <vt:lpstr>The Foreign Exchange Market</vt:lpstr>
      <vt:lpstr>The Foreign Exchange Market</vt:lpstr>
      <vt:lpstr>The Foreign Exchange Market</vt:lpstr>
      <vt:lpstr>The Foreign Exchange Market</vt:lpstr>
      <vt:lpstr>Slide 21</vt:lpstr>
      <vt:lpstr>The Foreign Exchange Market</vt:lpstr>
      <vt:lpstr>The Foreign Exchange Market</vt:lpstr>
      <vt:lpstr>Slide 24</vt:lpstr>
      <vt:lpstr>Exchange Rate Fluctuations</vt:lpstr>
      <vt:lpstr>Exchange Rate Fluctuations</vt:lpstr>
      <vt:lpstr>Exchange Rate Fluctuations</vt:lpstr>
      <vt:lpstr>Exchange Rate Fluctuations</vt:lpstr>
      <vt:lpstr>Slide 29</vt:lpstr>
      <vt:lpstr>Exchange Rate Fluctuations</vt:lpstr>
      <vt:lpstr>Exchange Rate Fluctuations</vt:lpstr>
      <vt:lpstr>Exchange Rate Fluctuations</vt:lpstr>
      <vt:lpstr>Exchange Rate Fluctuations</vt:lpstr>
      <vt:lpstr>Slide 34</vt:lpstr>
      <vt:lpstr>Exchange Rate Fluctuations</vt:lpstr>
      <vt:lpstr>Arbitrage, Speculation, and  Market Fundamentals</vt:lpstr>
      <vt:lpstr>Arbitrage, Speculation, and  Market Fundamentals</vt:lpstr>
      <vt:lpstr>Arbitrage, Speculation, and  Market Fundamentals</vt:lpstr>
      <vt:lpstr>Arbitrage, Speculation, and  Market Fundamentals</vt:lpstr>
      <vt:lpstr>Arbitrage, Speculation, and  Market Fundamentals</vt:lpstr>
      <vt:lpstr>Arbitrage, Speculation, and  Market Fundamentals</vt:lpstr>
      <vt:lpstr>Arbitrage, Speculation, and  Market Fundamentals</vt:lpstr>
      <vt:lpstr>Arbitrage, Speculation, and  Market Fundamentals </vt:lpstr>
      <vt:lpstr>Arbitrage, Speculation, and  Market Fundamentals</vt:lpstr>
      <vt:lpstr>Arbitrage, Speculation, and  Market Fundamentals</vt:lpstr>
      <vt:lpstr>Exchange Rate Policy</vt:lpstr>
      <vt:lpstr>Exchange Rate Policy</vt:lpstr>
      <vt:lpstr>Exchange Rate Policy</vt:lpstr>
      <vt:lpstr>Slide 49</vt:lpstr>
      <vt:lpstr>Exchange Rate Policy</vt:lpstr>
      <vt:lpstr>Exchange Rate Policy</vt:lpstr>
      <vt:lpstr>Financing International Trade</vt:lpstr>
      <vt:lpstr>Financing International Trade</vt:lpstr>
      <vt:lpstr>Financing International Trade</vt:lpstr>
      <vt:lpstr>Financing International Trade</vt:lpstr>
      <vt:lpstr>Slide 56</vt:lpstr>
      <vt:lpstr>Financing International Trade</vt:lpstr>
      <vt:lpstr>Financing International Trade</vt:lpstr>
      <vt:lpstr>Financing International Trade</vt:lpstr>
      <vt:lpstr>Financing International Trade</vt:lpstr>
      <vt:lpstr>Financing International Trade</vt:lpstr>
      <vt:lpstr>Slide 62</vt:lpstr>
      <vt:lpstr>Financing International Trade</vt:lpstr>
      <vt:lpstr>Financing International Trade</vt:lpstr>
      <vt:lpstr>Financing International Trade</vt:lpstr>
      <vt:lpstr>Financing International Trade</vt:lpstr>
      <vt:lpstr>Financing International Trade</vt:lpstr>
      <vt:lpstr>Financing International Trade</vt:lpstr>
      <vt:lpstr>Financing International Trade</vt:lpstr>
      <vt:lpstr>Slide 70</vt:lpstr>
      <vt:lpstr>Financing International Trade</vt:lpstr>
    </vt:vector>
  </TitlesOfParts>
  <Company>Pearson Education Canada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Parkin-Bade Chapter 34</dc:title>
  <dc:creator>Robin Bade and Michael Parkin</dc:creator>
  <cp:lastModifiedBy>Kavi Raj</cp:lastModifiedBy>
  <cp:revision>122</cp:revision>
  <dcterms:created xsi:type="dcterms:W3CDTF">2002-04-24T05:17:56Z</dcterms:created>
  <dcterms:modified xsi:type="dcterms:W3CDTF">2018-02-26T11:58:13Z</dcterms:modified>
</cp:coreProperties>
</file>