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4" r:id="rId1"/>
    <p:sldMasterId id="2147484037" r:id="rId2"/>
    <p:sldMasterId id="2147484041" r:id="rId3"/>
    <p:sldMasterId id="2147483743" r:id="rId4"/>
    <p:sldMasterId id="2147484043" r:id="rId5"/>
  </p:sldMasterIdLst>
  <p:notesMasterIdLst>
    <p:notesMasterId r:id="rId64"/>
  </p:notesMasterIdLst>
  <p:sldIdLst>
    <p:sldId id="501" r:id="rId6"/>
    <p:sldId id="502" r:id="rId7"/>
    <p:sldId id="504" r:id="rId8"/>
    <p:sldId id="323" r:id="rId9"/>
    <p:sldId id="324" r:id="rId10"/>
    <p:sldId id="400" r:id="rId11"/>
    <p:sldId id="482" r:id="rId12"/>
    <p:sldId id="483" r:id="rId13"/>
    <p:sldId id="484" r:id="rId14"/>
    <p:sldId id="485" r:id="rId15"/>
    <p:sldId id="486" r:id="rId16"/>
    <p:sldId id="469" r:id="rId17"/>
    <p:sldId id="329" r:id="rId18"/>
    <p:sldId id="487" r:id="rId19"/>
    <p:sldId id="488" r:id="rId20"/>
    <p:sldId id="331" r:id="rId21"/>
    <p:sldId id="489" r:id="rId22"/>
    <p:sldId id="318" r:id="rId23"/>
    <p:sldId id="332" r:id="rId24"/>
    <p:sldId id="333" r:id="rId25"/>
    <p:sldId id="490" r:id="rId26"/>
    <p:sldId id="491" r:id="rId27"/>
    <p:sldId id="335" r:id="rId28"/>
    <p:sldId id="336" r:id="rId29"/>
    <p:sldId id="337" r:id="rId30"/>
    <p:sldId id="338" r:id="rId31"/>
    <p:sldId id="339" r:id="rId32"/>
    <p:sldId id="340" r:id="rId33"/>
    <p:sldId id="341" r:id="rId34"/>
    <p:sldId id="342" r:id="rId35"/>
    <p:sldId id="492" r:id="rId36"/>
    <p:sldId id="493" r:id="rId37"/>
    <p:sldId id="319" r:id="rId38"/>
    <p:sldId id="494" r:id="rId39"/>
    <p:sldId id="495" r:id="rId40"/>
    <p:sldId id="496" r:id="rId41"/>
    <p:sldId id="345" r:id="rId42"/>
    <p:sldId id="375" r:id="rId43"/>
    <p:sldId id="497" r:id="rId44"/>
    <p:sldId id="478" r:id="rId45"/>
    <p:sldId id="498" r:id="rId46"/>
    <p:sldId id="347" r:id="rId47"/>
    <p:sldId id="464" r:id="rId48"/>
    <p:sldId id="392" r:id="rId49"/>
    <p:sldId id="348" r:id="rId50"/>
    <p:sldId id="349" r:id="rId51"/>
    <p:sldId id="499" r:id="rId52"/>
    <p:sldId id="351" r:id="rId53"/>
    <p:sldId id="353" r:id="rId54"/>
    <p:sldId id="500" r:id="rId55"/>
    <p:sldId id="354" r:id="rId56"/>
    <p:sldId id="447" r:id="rId57"/>
    <p:sldId id="395" r:id="rId58"/>
    <p:sldId id="448" r:id="rId59"/>
    <p:sldId id="320" r:id="rId60"/>
    <p:sldId id="432" r:id="rId61"/>
    <p:sldId id="466" r:id="rId62"/>
    <p:sldId id="467" r:id="rId6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pos="3216">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A82"/>
    <a:srgbClr val="F2615F"/>
    <a:srgbClr val="C40075"/>
    <a:srgbClr val="93CDAD"/>
    <a:srgbClr val="0081BC"/>
    <a:srgbClr val="66FF33"/>
    <a:srgbClr val="00FF00"/>
    <a:srgbClr val="99FF66"/>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8548" autoAdjust="0"/>
    <p:restoredTop sz="96433" autoAdjust="0"/>
  </p:normalViewPr>
  <p:slideViewPr>
    <p:cSldViewPr>
      <p:cViewPr>
        <p:scale>
          <a:sx n="100" d="100"/>
          <a:sy n="100" d="100"/>
        </p:scale>
        <p:origin x="-900" y="-78"/>
      </p:cViewPr>
      <p:guideLst>
        <p:guide orient="horz" pos="3408"/>
        <p:guide pos="32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78"/>
    </p:cViewPr>
  </p:sorterViewPr>
  <p:notesViewPr>
    <p:cSldViewPr>
      <p:cViewPr>
        <p:scale>
          <a:sx n="75" d="100"/>
          <a:sy n="75" d="100"/>
        </p:scale>
        <p:origin x="4092" y="408"/>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a:extLst>
              <a:ext uri="{FF2B5EF4-FFF2-40B4-BE49-F238E27FC236}">
                <a16:creationId xmlns="" xmlns:a16="http://schemas.microsoft.com/office/drawing/2014/main" id="{04903EF8-E322-44F8-A419-510B82521D7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45411" name="Rectangle 3">
            <a:extLst>
              <a:ext uri="{FF2B5EF4-FFF2-40B4-BE49-F238E27FC236}">
                <a16:creationId xmlns="" xmlns:a16="http://schemas.microsoft.com/office/drawing/2014/main" id="{6337C019-D477-4CA3-904F-658B15F4B8D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6148" name="Rectangle 4">
            <a:extLst>
              <a:ext uri="{FF2B5EF4-FFF2-40B4-BE49-F238E27FC236}">
                <a16:creationId xmlns="" xmlns:a16="http://schemas.microsoft.com/office/drawing/2014/main" id="{D09CF68A-C12C-4C86-856B-D05D1400545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5413" name="Rectangle 5">
            <a:extLst>
              <a:ext uri="{FF2B5EF4-FFF2-40B4-BE49-F238E27FC236}">
                <a16:creationId xmlns="" xmlns:a16="http://schemas.microsoft.com/office/drawing/2014/main" id="{A51E873A-49B1-4EFB-8697-B5D0FC6327D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5414" name="Rectangle 6">
            <a:extLst>
              <a:ext uri="{FF2B5EF4-FFF2-40B4-BE49-F238E27FC236}">
                <a16:creationId xmlns="" xmlns:a16="http://schemas.microsoft.com/office/drawing/2014/main" id="{37CAC646-2E3D-4958-BBD0-047F0433020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45415" name="Rectangle 7">
            <a:extLst>
              <a:ext uri="{FF2B5EF4-FFF2-40B4-BE49-F238E27FC236}">
                <a16:creationId xmlns="" xmlns:a16="http://schemas.microsoft.com/office/drawing/2014/main" id="{FA1DFBD3-D1D9-466D-B48B-313CCBE4614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69FA3C4-92AA-467D-8377-DC0BCD312D85}" type="slidenum">
              <a:rPr lang="en-US" altLang="en-US"/>
              <a:pPr>
                <a:defRPr/>
              </a:pPr>
              <a:t>‹#›</a:t>
            </a:fld>
            <a:endParaRPr lang="en-US" altLang="en-US"/>
          </a:p>
        </p:txBody>
      </p:sp>
    </p:spTree>
    <p:extLst>
      <p:ext uri="{BB962C8B-B14F-4D97-AF65-F5344CB8AC3E}">
        <p14:creationId xmlns:p14="http://schemas.microsoft.com/office/powerpoint/2010/main" xmlns="" val="34152527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 xmlns:a16="http://schemas.microsoft.com/office/drawing/2014/main" id="{A837F437-CFF7-4B88-8D9A-0FFF0C8F9E04}"/>
              </a:ext>
            </a:extLst>
          </p:cNvPr>
          <p:cNvSpPr>
            <a:spLocks noGrp="1" noRot="1" noChangeAspect="1" noTextEdit="1"/>
          </p:cNvSpPr>
          <p:nvPr>
            <p:ph type="sldImg"/>
          </p:nvPr>
        </p:nvSpPr>
        <p:spPr>
          <a:ln/>
        </p:spPr>
      </p:sp>
      <p:sp>
        <p:nvSpPr>
          <p:cNvPr id="8195" name="Notes Placeholder 2">
            <a:extLst>
              <a:ext uri="{FF2B5EF4-FFF2-40B4-BE49-F238E27FC236}">
                <a16:creationId xmlns="" xmlns:a16="http://schemas.microsoft.com/office/drawing/2014/main" id="{C6F6C321-2836-4424-A2F7-CECDD1F640DF}"/>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196" name="Slide Number Placeholder 3">
            <a:extLst>
              <a:ext uri="{FF2B5EF4-FFF2-40B4-BE49-F238E27FC236}">
                <a16:creationId xmlns="" xmlns:a16="http://schemas.microsoft.com/office/drawing/2014/main" id="{ACC384F0-F1D0-442E-BEB4-938D55C96D77}"/>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FB3883B-3588-4099-8626-175CFF80989F}" type="slidenum">
              <a:rPr lang="en-US" altLang="en-US" smtClean="0">
                <a:solidFill>
                  <a:srgbClr val="000000"/>
                </a:solidFill>
                <a:ea typeface="MS PGothic" panose="020B0600070205080204" pitchFamily="34" charset="-128"/>
              </a:rPr>
              <a:pPr>
                <a:spcBef>
                  <a:spcPct val="0"/>
                </a:spcBef>
              </a:pPr>
              <a:t>1</a:t>
            </a:fld>
            <a:endParaRPr lang="en-US" altLang="en-US">
              <a:solidFill>
                <a:srgbClr val="000000"/>
              </a:solidFill>
              <a:ea typeface="MS PGothic" panose="020B0600070205080204" pitchFamily="34" charset="-128"/>
            </a:endParaRPr>
          </a:p>
        </p:txBody>
      </p:sp>
    </p:spTree>
    <p:extLst>
      <p:ext uri="{BB962C8B-B14F-4D97-AF65-F5344CB8AC3E}">
        <p14:creationId xmlns:p14="http://schemas.microsoft.com/office/powerpoint/2010/main" xmlns="" val="1943970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 xmlns:a16="http://schemas.microsoft.com/office/drawing/2014/main" id="{1915F603-280B-46E4-9620-12D6185F699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6A461C-F40C-41D6-A8D2-3F61FC373615}" type="slidenum">
              <a:rPr lang="en-US" altLang="en-US" smtClean="0"/>
              <a:pPr>
                <a:spcBef>
                  <a:spcPct val="0"/>
                </a:spcBef>
              </a:pPr>
              <a:t>10</a:t>
            </a:fld>
            <a:endParaRPr lang="en-US" altLang="en-US"/>
          </a:p>
        </p:txBody>
      </p:sp>
      <p:sp>
        <p:nvSpPr>
          <p:cNvPr id="26627" name="Rectangle 2">
            <a:extLst>
              <a:ext uri="{FF2B5EF4-FFF2-40B4-BE49-F238E27FC236}">
                <a16:creationId xmlns="" xmlns:a16="http://schemas.microsoft.com/office/drawing/2014/main" id="{6139C081-A092-4016-BED0-41223CBD8AF3}"/>
              </a:ext>
            </a:extLst>
          </p:cNvPr>
          <p:cNvSpPr>
            <a:spLocks noGrp="1" noRot="1" noChangeAspect="1" noChangeArrowheads="1" noTextEdit="1"/>
          </p:cNvSpPr>
          <p:nvPr>
            <p:ph type="sldImg"/>
          </p:nvPr>
        </p:nvSpPr>
        <p:spPr>
          <a:ln/>
        </p:spPr>
      </p:sp>
      <p:sp>
        <p:nvSpPr>
          <p:cNvPr id="26628" name="Rectangle 4">
            <a:extLst>
              <a:ext uri="{FF2B5EF4-FFF2-40B4-BE49-F238E27FC236}">
                <a16:creationId xmlns="" xmlns:a16="http://schemas.microsoft.com/office/drawing/2014/main" id="{8B3CD356-61D8-4881-B09F-2F69C30EB0B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xmlns="" val="2298975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 xmlns:a16="http://schemas.microsoft.com/office/drawing/2014/main" id="{33CE2051-FCDF-41C6-8A07-9C898B6FE6B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46AF07-27F2-4B64-AF95-49382F7E5211}" type="slidenum">
              <a:rPr lang="en-US" altLang="en-US" smtClean="0"/>
              <a:pPr>
                <a:spcBef>
                  <a:spcPct val="0"/>
                </a:spcBef>
              </a:pPr>
              <a:t>11</a:t>
            </a:fld>
            <a:endParaRPr lang="en-US" altLang="en-US"/>
          </a:p>
        </p:txBody>
      </p:sp>
      <p:sp>
        <p:nvSpPr>
          <p:cNvPr id="28675" name="Rectangle 2">
            <a:extLst>
              <a:ext uri="{FF2B5EF4-FFF2-40B4-BE49-F238E27FC236}">
                <a16:creationId xmlns="" xmlns:a16="http://schemas.microsoft.com/office/drawing/2014/main" id="{BEFC70C0-B592-4822-A6CF-6F6D8777910A}"/>
              </a:ext>
            </a:extLst>
          </p:cNvPr>
          <p:cNvSpPr>
            <a:spLocks noGrp="1" noRot="1" noChangeAspect="1" noChangeArrowheads="1" noTextEdit="1"/>
          </p:cNvSpPr>
          <p:nvPr>
            <p:ph type="sldImg"/>
          </p:nvPr>
        </p:nvSpPr>
        <p:spPr>
          <a:ln/>
        </p:spPr>
      </p:sp>
      <p:sp>
        <p:nvSpPr>
          <p:cNvPr id="28676" name="Rectangle 3">
            <a:extLst>
              <a:ext uri="{FF2B5EF4-FFF2-40B4-BE49-F238E27FC236}">
                <a16:creationId xmlns="" xmlns:a16="http://schemas.microsoft.com/office/drawing/2014/main" id="{237A4A9E-9806-4FB5-BDF2-10BA12B6645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2791632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 xmlns:a16="http://schemas.microsoft.com/office/drawing/2014/main" id="{D7CDA3EC-09C3-4FAB-991B-85F8253F8A2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70FBB6-780D-434F-8318-9348FCC09EE1}" type="slidenum">
              <a:rPr lang="en-US" altLang="en-US" smtClean="0"/>
              <a:pPr>
                <a:spcBef>
                  <a:spcPct val="0"/>
                </a:spcBef>
              </a:pPr>
              <a:t>12</a:t>
            </a:fld>
            <a:endParaRPr lang="en-US" altLang="en-US"/>
          </a:p>
        </p:txBody>
      </p:sp>
      <p:sp>
        <p:nvSpPr>
          <p:cNvPr id="30723" name="Rectangle 2">
            <a:extLst>
              <a:ext uri="{FF2B5EF4-FFF2-40B4-BE49-F238E27FC236}">
                <a16:creationId xmlns="" xmlns:a16="http://schemas.microsoft.com/office/drawing/2014/main" id="{1C6FA94B-F7C0-444A-9C5B-99597CD7573A}"/>
              </a:ext>
            </a:extLst>
          </p:cNvPr>
          <p:cNvSpPr>
            <a:spLocks noGrp="1" noRot="1" noChangeAspect="1" noChangeArrowheads="1" noTextEdit="1"/>
          </p:cNvSpPr>
          <p:nvPr>
            <p:ph type="sldImg"/>
          </p:nvPr>
        </p:nvSpPr>
        <p:spPr>
          <a:ln/>
        </p:spPr>
      </p:sp>
      <p:sp>
        <p:nvSpPr>
          <p:cNvPr id="30724" name="Rectangle 3">
            <a:extLst>
              <a:ext uri="{FF2B5EF4-FFF2-40B4-BE49-F238E27FC236}">
                <a16:creationId xmlns="" xmlns:a16="http://schemas.microsoft.com/office/drawing/2014/main" id="{FB9A4E5C-9C12-4A88-905B-F4983FA0FF1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3000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 xmlns:a16="http://schemas.microsoft.com/office/drawing/2014/main" id="{17462504-998E-4983-ABC0-9587633C946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A36F61-537E-4250-98CF-DEB39C4F2BC1}" type="slidenum">
              <a:rPr lang="en-US" altLang="en-US" smtClean="0"/>
              <a:pPr>
                <a:spcBef>
                  <a:spcPct val="0"/>
                </a:spcBef>
              </a:pPr>
              <a:t>13</a:t>
            </a:fld>
            <a:endParaRPr lang="en-US" altLang="en-US"/>
          </a:p>
        </p:txBody>
      </p:sp>
      <p:sp>
        <p:nvSpPr>
          <p:cNvPr id="32771" name="Rectangle 2">
            <a:extLst>
              <a:ext uri="{FF2B5EF4-FFF2-40B4-BE49-F238E27FC236}">
                <a16:creationId xmlns="" xmlns:a16="http://schemas.microsoft.com/office/drawing/2014/main" id="{D151072F-6AC6-48F0-BFB1-3A64A0CF10C2}"/>
              </a:ext>
            </a:extLst>
          </p:cNvPr>
          <p:cNvSpPr>
            <a:spLocks noGrp="1" noRot="1" noChangeAspect="1" noChangeArrowheads="1" noTextEdit="1"/>
          </p:cNvSpPr>
          <p:nvPr>
            <p:ph type="sldImg"/>
          </p:nvPr>
        </p:nvSpPr>
        <p:spPr>
          <a:ln/>
        </p:spPr>
      </p:sp>
      <p:sp>
        <p:nvSpPr>
          <p:cNvPr id="32772" name="Rectangle 3">
            <a:extLst>
              <a:ext uri="{FF2B5EF4-FFF2-40B4-BE49-F238E27FC236}">
                <a16:creationId xmlns="" xmlns:a16="http://schemas.microsoft.com/office/drawing/2014/main" id="{B7C1C755-B0FB-403F-A82C-4B7192245F4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658009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 xmlns:a16="http://schemas.microsoft.com/office/drawing/2014/main" id="{110C85CC-81E7-49CA-948D-EAB65BA8669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7DBC46-3052-44C0-A45F-AAD47DBF5322}" type="slidenum">
              <a:rPr lang="en-US" altLang="en-US" smtClean="0"/>
              <a:pPr>
                <a:spcBef>
                  <a:spcPct val="0"/>
                </a:spcBef>
              </a:pPr>
              <a:t>14</a:t>
            </a:fld>
            <a:endParaRPr lang="en-US" altLang="en-US"/>
          </a:p>
        </p:txBody>
      </p:sp>
      <p:sp>
        <p:nvSpPr>
          <p:cNvPr id="34819" name="Rectangle 2">
            <a:extLst>
              <a:ext uri="{FF2B5EF4-FFF2-40B4-BE49-F238E27FC236}">
                <a16:creationId xmlns="" xmlns:a16="http://schemas.microsoft.com/office/drawing/2014/main" id="{2EEBC8E6-7086-4FB1-BEAA-E140891460A3}"/>
              </a:ext>
            </a:extLst>
          </p:cNvPr>
          <p:cNvSpPr>
            <a:spLocks noGrp="1" noRot="1" noChangeAspect="1" noChangeArrowheads="1" noTextEdit="1"/>
          </p:cNvSpPr>
          <p:nvPr>
            <p:ph type="sldImg"/>
          </p:nvPr>
        </p:nvSpPr>
        <p:spPr>
          <a:ln/>
        </p:spPr>
      </p:sp>
      <p:sp>
        <p:nvSpPr>
          <p:cNvPr id="34820" name="Rectangle 3">
            <a:extLst>
              <a:ext uri="{FF2B5EF4-FFF2-40B4-BE49-F238E27FC236}">
                <a16:creationId xmlns="" xmlns:a16="http://schemas.microsoft.com/office/drawing/2014/main" id="{9528559C-E138-4AE3-9354-F5C96F27C1D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3752812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 xmlns:a16="http://schemas.microsoft.com/office/drawing/2014/main" id="{E94A6AA9-C88F-472B-8E2E-E4D449C89B8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D8FC845-4355-459C-94E4-391D9A5181DA}" type="slidenum">
              <a:rPr lang="en-US" altLang="en-US" smtClean="0"/>
              <a:pPr>
                <a:spcBef>
                  <a:spcPct val="0"/>
                </a:spcBef>
              </a:pPr>
              <a:t>15</a:t>
            </a:fld>
            <a:endParaRPr lang="en-US" altLang="en-US"/>
          </a:p>
        </p:txBody>
      </p:sp>
      <p:sp>
        <p:nvSpPr>
          <p:cNvPr id="36867" name="Rectangle 2">
            <a:extLst>
              <a:ext uri="{FF2B5EF4-FFF2-40B4-BE49-F238E27FC236}">
                <a16:creationId xmlns="" xmlns:a16="http://schemas.microsoft.com/office/drawing/2014/main" id="{F4C94256-C310-4E6B-A6AF-95613203546F}"/>
              </a:ext>
            </a:extLst>
          </p:cNvPr>
          <p:cNvSpPr>
            <a:spLocks noGrp="1" noRot="1" noChangeAspect="1" noChangeArrowheads="1" noTextEdit="1"/>
          </p:cNvSpPr>
          <p:nvPr>
            <p:ph type="sldImg"/>
          </p:nvPr>
        </p:nvSpPr>
        <p:spPr>
          <a:ln/>
        </p:spPr>
      </p:sp>
      <p:sp>
        <p:nvSpPr>
          <p:cNvPr id="36868" name="Rectangle 3">
            <a:extLst>
              <a:ext uri="{FF2B5EF4-FFF2-40B4-BE49-F238E27FC236}">
                <a16:creationId xmlns="" xmlns:a16="http://schemas.microsoft.com/office/drawing/2014/main" id="{C47783D5-2D89-40EA-A478-020DAACF7D4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xmlns="" val="3506627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 xmlns:a16="http://schemas.microsoft.com/office/drawing/2014/main" id="{37249469-2405-465E-9FD2-2B0BCCAE792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750150-2392-4D15-A531-B348859739C3}" type="slidenum">
              <a:rPr lang="en-US" altLang="en-US" smtClean="0"/>
              <a:pPr>
                <a:spcBef>
                  <a:spcPct val="0"/>
                </a:spcBef>
              </a:pPr>
              <a:t>16</a:t>
            </a:fld>
            <a:endParaRPr lang="en-US" altLang="en-US"/>
          </a:p>
        </p:txBody>
      </p:sp>
      <p:sp>
        <p:nvSpPr>
          <p:cNvPr id="38915" name="Rectangle 2">
            <a:extLst>
              <a:ext uri="{FF2B5EF4-FFF2-40B4-BE49-F238E27FC236}">
                <a16:creationId xmlns="" xmlns:a16="http://schemas.microsoft.com/office/drawing/2014/main" id="{9EC04158-5C71-42B6-9AD1-A247685954E9}"/>
              </a:ext>
            </a:extLst>
          </p:cNvPr>
          <p:cNvSpPr>
            <a:spLocks noGrp="1" noRot="1" noChangeAspect="1" noChangeArrowheads="1" noTextEdit="1"/>
          </p:cNvSpPr>
          <p:nvPr>
            <p:ph type="sldImg"/>
          </p:nvPr>
        </p:nvSpPr>
        <p:spPr>
          <a:ln/>
        </p:spPr>
      </p:sp>
      <p:sp>
        <p:nvSpPr>
          <p:cNvPr id="38916" name="Rectangle 3">
            <a:extLst>
              <a:ext uri="{FF2B5EF4-FFF2-40B4-BE49-F238E27FC236}">
                <a16:creationId xmlns="" xmlns:a16="http://schemas.microsoft.com/office/drawing/2014/main" id="{5D1E1DBE-68A9-42EC-994A-C64DCFB038B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2549015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 xmlns:a16="http://schemas.microsoft.com/office/drawing/2014/main" id="{062D1F09-5AEB-4F9A-86DF-B7A669B6B96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817B9A5-9C67-4B4B-B60D-C70E21082627}" type="slidenum">
              <a:rPr lang="en-US" altLang="en-US" smtClean="0"/>
              <a:pPr>
                <a:spcBef>
                  <a:spcPct val="0"/>
                </a:spcBef>
              </a:pPr>
              <a:t>17</a:t>
            </a:fld>
            <a:endParaRPr lang="en-US" altLang="en-US"/>
          </a:p>
        </p:txBody>
      </p:sp>
      <p:sp>
        <p:nvSpPr>
          <p:cNvPr id="40963" name="Rectangle 2">
            <a:extLst>
              <a:ext uri="{FF2B5EF4-FFF2-40B4-BE49-F238E27FC236}">
                <a16:creationId xmlns="" xmlns:a16="http://schemas.microsoft.com/office/drawing/2014/main" id="{D0F1E953-988C-4944-B35A-6A214C43F3C6}"/>
              </a:ext>
            </a:extLst>
          </p:cNvPr>
          <p:cNvSpPr>
            <a:spLocks noGrp="1" noRot="1" noChangeAspect="1" noChangeArrowheads="1" noTextEdit="1"/>
          </p:cNvSpPr>
          <p:nvPr>
            <p:ph type="sldImg"/>
          </p:nvPr>
        </p:nvSpPr>
        <p:spPr>
          <a:ln/>
        </p:spPr>
      </p:sp>
      <p:sp>
        <p:nvSpPr>
          <p:cNvPr id="40964" name="Rectangle 3">
            <a:extLst>
              <a:ext uri="{FF2B5EF4-FFF2-40B4-BE49-F238E27FC236}">
                <a16:creationId xmlns="" xmlns:a16="http://schemas.microsoft.com/office/drawing/2014/main" id="{D3FECE39-B124-4E6D-A206-E6815EDFF21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xmlns="" val="3976825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 xmlns:a16="http://schemas.microsoft.com/office/drawing/2014/main" id="{7271CD4F-1537-4AD4-9A02-335153A3F86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EC3459-5DCE-4E6F-AF61-EBF00456521D}" type="slidenum">
              <a:rPr lang="en-US" altLang="en-US" smtClean="0"/>
              <a:pPr>
                <a:spcBef>
                  <a:spcPct val="0"/>
                </a:spcBef>
              </a:pPr>
              <a:t>18</a:t>
            </a:fld>
            <a:endParaRPr lang="en-US" altLang="en-US"/>
          </a:p>
        </p:txBody>
      </p:sp>
      <p:sp>
        <p:nvSpPr>
          <p:cNvPr id="43011" name="Rectangle 2">
            <a:extLst>
              <a:ext uri="{FF2B5EF4-FFF2-40B4-BE49-F238E27FC236}">
                <a16:creationId xmlns="" xmlns:a16="http://schemas.microsoft.com/office/drawing/2014/main" id="{182B63FD-137D-45B0-B92E-924C4D831650}"/>
              </a:ext>
            </a:extLst>
          </p:cNvPr>
          <p:cNvSpPr>
            <a:spLocks noGrp="1" noRot="1" noChangeAspect="1" noChangeArrowheads="1" noTextEdit="1"/>
          </p:cNvSpPr>
          <p:nvPr>
            <p:ph type="sldImg"/>
          </p:nvPr>
        </p:nvSpPr>
        <p:spPr>
          <a:ln/>
        </p:spPr>
      </p:sp>
      <p:sp>
        <p:nvSpPr>
          <p:cNvPr id="43012" name="Rectangle 4">
            <a:extLst>
              <a:ext uri="{FF2B5EF4-FFF2-40B4-BE49-F238E27FC236}">
                <a16:creationId xmlns="" xmlns:a16="http://schemas.microsoft.com/office/drawing/2014/main" id="{2CE5941E-48F4-45F3-9866-D6BE1847D6C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sz="1000" b="1" i="1"/>
              <a:t>Keep it simple.</a:t>
            </a:r>
            <a:r>
              <a:rPr lang="en-US" altLang="en-US" sz="1000"/>
              <a:t> You know that the </a:t>
            </a:r>
            <a:r>
              <a:rPr lang="en-US" altLang="en-US" sz="1000" i="1"/>
              <a:t>AD</a:t>
            </a:r>
            <a:r>
              <a:rPr lang="en-US" altLang="en-US" sz="1000"/>
              <a:t> curve is a subtle object—an equilibrium relationship derived from simultaneous equilibrium in the goods market and the money market. This description of the </a:t>
            </a:r>
            <a:r>
              <a:rPr lang="en-US" altLang="en-US" sz="1000" i="1"/>
              <a:t>AD</a:t>
            </a:r>
            <a:r>
              <a:rPr lang="en-US" altLang="en-US" sz="1000"/>
              <a:t> curve is not helpful to students in the principles course and is a topic for the intermediate macro course. At the same time that we want to simplify the </a:t>
            </a:r>
            <a:r>
              <a:rPr lang="en-US" altLang="en-US" sz="1000" i="1"/>
              <a:t>AD</a:t>
            </a:r>
            <a:r>
              <a:rPr lang="en-US" altLang="en-US" sz="1000"/>
              <a:t> story, we also want to avoid being misleading. The textbook walks that fine line, and we suggest that you stick closely to the textbook treatment and don’t try to convey the more subtle aspects of </a:t>
            </a:r>
            <a:r>
              <a:rPr lang="en-US" altLang="en-US" sz="1000" i="1"/>
              <a:t>AD</a:t>
            </a:r>
            <a:r>
              <a:rPr lang="en-US" altLang="en-US" sz="1000"/>
              <a:t>.</a:t>
            </a:r>
          </a:p>
          <a:p>
            <a:pPr eaLnBrk="1" hangingPunct="1"/>
            <a:r>
              <a:rPr lang="en-US" altLang="en-US" sz="1000" b="1" i="1"/>
              <a:t>Not a strict </a:t>
            </a:r>
            <a:r>
              <a:rPr lang="en-US" altLang="en-US" sz="1000" b="1"/>
              <a:t>ceteris paribus</a:t>
            </a:r>
            <a:r>
              <a:rPr lang="en-US" altLang="en-US" sz="1000" b="1" i="1"/>
              <a:t> event. </a:t>
            </a:r>
            <a:r>
              <a:rPr lang="en-US" altLang="en-US" sz="1000"/>
              <a:t>A major problem with the </a:t>
            </a:r>
            <a:r>
              <a:rPr lang="en-US" altLang="en-US" sz="1000" i="1"/>
              <a:t>AD</a:t>
            </a:r>
            <a:r>
              <a:rPr lang="en-US" altLang="en-US" sz="1000"/>
              <a:t> curve is that a change in the price level that brings a movement along the curve is not a strict </a:t>
            </a:r>
            <a:r>
              <a:rPr lang="en-US" altLang="en-US" sz="1000" i="1"/>
              <a:t>ceteris paribus</a:t>
            </a:r>
            <a:r>
              <a:rPr lang="en-US" altLang="en-US" sz="1000"/>
              <a:t> event. A change in the price level changes the quantity of real money, which changes the interest rate. Indeed, this chain of events is one of the reasons for the negative slope of the A</a:t>
            </a:r>
            <a:r>
              <a:rPr lang="en-US" altLang="en-US" sz="1000" i="1"/>
              <a:t>D</a:t>
            </a:r>
            <a:r>
              <a:rPr lang="en-US" altLang="en-US" sz="1000"/>
              <a:t> curve. In telling this story, we must be sensitive to the fact that the student doesn’t yet know about the demand for money. We must provide intuition with stories (like the Maria stories in the textbook) without referring to the demand for money.</a:t>
            </a:r>
          </a:p>
          <a:p>
            <a:pPr eaLnBrk="1" hangingPunct="1"/>
            <a:r>
              <a:rPr lang="en-US" altLang="en-US" sz="1000" b="1" i="1"/>
              <a:t>Income equals expenditure on the AD curve.</a:t>
            </a:r>
            <a:r>
              <a:rPr lang="en-US" altLang="en-US" sz="1000"/>
              <a:t> Some instructors want to emphasize a second and more subtle violation of </a:t>
            </a:r>
            <a:r>
              <a:rPr lang="en-US" altLang="en-US" sz="1000" i="1"/>
              <a:t>ceteris paribus,</a:t>
            </a:r>
            <a:r>
              <a:rPr lang="en-US" altLang="en-US" sz="1000"/>
              <a:t> that along the </a:t>
            </a:r>
            <a:r>
              <a:rPr lang="en-US" altLang="en-US" sz="1000" i="1"/>
              <a:t>AD</a:t>
            </a:r>
            <a:r>
              <a:rPr lang="en-US" altLang="en-US" sz="1000"/>
              <a:t> curve, aggregate planned expenditure equals real GDP. That is, the </a:t>
            </a:r>
            <a:r>
              <a:rPr lang="en-US" altLang="en-US" sz="1000" i="1"/>
              <a:t>AD</a:t>
            </a:r>
            <a:r>
              <a:rPr lang="en-US" altLang="en-US" sz="1000"/>
              <a:t> curve is not drawn for a given level of income but for the varying level of income that equals the level of planned expenditure. If you want to make this point when you first introduce the </a:t>
            </a:r>
            <a:r>
              <a:rPr lang="en-US" altLang="en-US" sz="1000" i="1"/>
              <a:t>AD</a:t>
            </a:r>
            <a:r>
              <a:rPr lang="en-US" altLang="en-US" sz="1000"/>
              <a:t> curve, you must cover the </a:t>
            </a:r>
            <a:r>
              <a:rPr lang="en-US" altLang="en-US" sz="1000" i="1"/>
              <a:t>AE</a:t>
            </a:r>
            <a:r>
              <a:rPr lang="en-US" altLang="en-US" sz="1000"/>
              <a:t> model of Chapter 23 before you cover this chapter. (The material is written in a way that permits this change of order.) If you do not want to derive the</a:t>
            </a:r>
            <a:r>
              <a:rPr lang="en-US" altLang="en-US" sz="1000" i="1"/>
              <a:t> AD</a:t>
            </a:r>
            <a:r>
              <a:rPr lang="en-US" altLang="en-US" sz="1000"/>
              <a:t> curve from the equilibrium of the </a:t>
            </a:r>
            <a:r>
              <a:rPr lang="en-US" altLang="en-US" sz="1000" i="1"/>
              <a:t>AE</a:t>
            </a:r>
            <a:r>
              <a:rPr lang="en-US" altLang="en-US" sz="1000"/>
              <a:t> model, don’t even mention what’s going on with income along the </a:t>
            </a:r>
            <a:r>
              <a:rPr lang="en-US" altLang="en-US" sz="1000" i="1"/>
              <a:t>AD</a:t>
            </a:r>
            <a:r>
              <a:rPr lang="en-US" altLang="en-US" sz="1000"/>
              <a:t> curve. Silence is vastly better than confusion. You can pull this rabbit out of the hat when you get to Chapter 23 if you’re covering that material.</a:t>
            </a:r>
          </a:p>
          <a:p>
            <a:pPr eaLnBrk="1" hangingPunct="1"/>
            <a:endParaRPr lang="en-CA" altLang="en-US" sz="1000"/>
          </a:p>
        </p:txBody>
      </p:sp>
    </p:spTree>
    <p:extLst>
      <p:ext uri="{BB962C8B-B14F-4D97-AF65-F5344CB8AC3E}">
        <p14:creationId xmlns:p14="http://schemas.microsoft.com/office/powerpoint/2010/main" xmlns="" val="212832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 xmlns:a16="http://schemas.microsoft.com/office/drawing/2014/main" id="{E490E1B8-F0A1-4BF1-AAA1-AE39BBA5A8D7}"/>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5188CD-4AB7-437D-BE11-DCB4FB5A2F02}" type="slidenum">
              <a:rPr lang="en-US" altLang="en-US" smtClean="0"/>
              <a:pPr>
                <a:spcBef>
                  <a:spcPct val="0"/>
                </a:spcBef>
              </a:pPr>
              <a:t>19</a:t>
            </a:fld>
            <a:endParaRPr lang="en-US" altLang="en-US"/>
          </a:p>
        </p:txBody>
      </p:sp>
      <p:sp>
        <p:nvSpPr>
          <p:cNvPr id="45059" name="Rectangle 2">
            <a:extLst>
              <a:ext uri="{FF2B5EF4-FFF2-40B4-BE49-F238E27FC236}">
                <a16:creationId xmlns="" xmlns:a16="http://schemas.microsoft.com/office/drawing/2014/main" id="{CBB3870E-8E96-42E1-8579-F640BCC0D337}"/>
              </a:ext>
            </a:extLst>
          </p:cNvPr>
          <p:cNvSpPr>
            <a:spLocks noGrp="1" noRot="1" noChangeAspect="1" noChangeArrowheads="1" noTextEdit="1"/>
          </p:cNvSpPr>
          <p:nvPr>
            <p:ph type="sldImg"/>
          </p:nvPr>
        </p:nvSpPr>
        <p:spPr>
          <a:ln/>
        </p:spPr>
      </p:sp>
      <p:sp>
        <p:nvSpPr>
          <p:cNvPr id="45060" name="Rectangle 3">
            <a:extLst>
              <a:ext uri="{FF2B5EF4-FFF2-40B4-BE49-F238E27FC236}">
                <a16:creationId xmlns="" xmlns:a16="http://schemas.microsoft.com/office/drawing/2014/main" id="{CF6EAC1B-0A70-4F53-8C89-93D6E719FD7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178700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 xmlns:a16="http://schemas.microsoft.com/office/drawing/2014/main" id="{17484314-17B9-49D8-99B5-AFDD6E125E2C}"/>
              </a:ext>
            </a:extLst>
          </p:cNvPr>
          <p:cNvSpPr>
            <a:spLocks noGrp="1" noRot="1" noChangeAspect="1" noTextEdit="1"/>
          </p:cNvSpPr>
          <p:nvPr>
            <p:ph type="sldImg"/>
          </p:nvPr>
        </p:nvSpPr>
        <p:spPr>
          <a:ln/>
        </p:spPr>
      </p:sp>
      <p:sp>
        <p:nvSpPr>
          <p:cNvPr id="10243" name="Notes Placeholder 2">
            <a:extLst>
              <a:ext uri="{FF2B5EF4-FFF2-40B4-BE49-F238E27FC236}">
                <a16:creationId xmlns="" xmlns:a16="http://schemas.microsoft.com/office/drawing/2014/main" id="{DC426F76-79E4-4A6A-977C-FB523410E994}"/>
              </a:ext>
            </a:extLst>
          </p:cNvPr>
          <p:cNvSpPr>
            <a:spLocks noGrp="1"/>
          </p:cNvSpPr>
          <p:nvPr>
            <p:ph type="body" idx="1"/>
          </p:nvPr>
        </p:nvSpPr>
        <p:spPr>
          <a:xfrm>
            <a:off x="685800" y="4343400"/>
            <a:ext cx="5486400" cy="4495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a:t>Notes and teaching tips: 5, 9, 18, 30, 33, 37, 42, 45, and 49. </a:t>
            </a:r>
          </a:p>
          <a:p>
            <a:pPr eaLnBrk="1" hangingPunct="1">
              <a:spcBef>
                <a:spcPts val="100"/>
              </a:spcBef>
            </a:pPr>
            <a:r>
              <a:rPr lang="en-CA" altLang="en-US"/>
              <a:t>To view a full-screen figure during a class, click the expand button.</a:t>
            </a:r>
          </a:p>
          <a:p>
            <a:pPr eaLnBrk="1" hangingPunct="1">
              <a:spcBef>
                <a:spcPts val="100"/>
              </a:spcBef>
            </a:pPr>
            <a:r>
              <a:rPr lang="en-CA" altLang="en-US"/>
              <a:t>To return to the previous slide, click the shrink button.</a:t>
            </a:r>
          </a:p>
          <a:p>
            <a:pPr eaLnBrk="1" hangingPunct="1">
              <a:spcBef>
                <a:spcPts val="100"/>
              </a:spcBef>
            </a:pPr>
            <a:r>
              <a:rPr lang="en-CA" altLang="en-US"/>
              <a:t>To advance to the next slide, click anywhere on the full screen figure.</a:t>
            </a:r>
          </a:p>
          <a:p>
            <a:r>
              <a:rPr lang="en-AU" altLang="en-US"/>
              <a:t>Applying the principles of economics to interpret and understand the news is a major goal of the principles course. You can encourage your students in this activity by using the features called </a:t>
            </a:r>
            <a:r>
              <a:rPr lang="en-AU" altLang="en-US" i="1"/>
              <a:t>Economics in the News</a:t>
            </a:r>
            <a:r>
              <a:rPr lang="en-AU" altLang="en-US"/>
              <a:t>.</a:t>
            </a:r>
            <a:endParaRPr lang="en-US" altLang="en-US"/>
          </a:p>
          <a:p>
            <a:r>
              <a:rPr lang="en-AU" altLang="en-US"/>
              <a:t>(1) </a:t>
            </a:r>
            <a:r>
              <a:rPr lang="en-AU" altLang="en-US" i="1"/>
              <a:t>Before each class</a:t>
            </a:r>
            <a:r>
              <a:rPr lang="en-AU" altLang="en-US"/>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a:p>
          <a:p>
            <a:r>
              <a:rPr lang="en-AU" altLang="en-US"/>
              <a:t>(2) </a:t>
            </a:r>
            <a:r>
              <a:rPr lang="en-AU" altLang="en-US" i="1"/>
              <a:t>Once or twice a semester</a:t>
            </a:r>
            <a:r>
              <a:rPr lang="en-AU" altLang="en-US"/>
              <a:t>, set an assignment, for credit, with the following instructions:</a:t>
            </a:r>
            <a:endParaRPr lang="en-US" altLang="en-US"/>
          </a:p>
          <a:p>
            <a:pPr>
              <a:spcBef>
                <a:spcPts val="100"/>
              </a:spcBef>
            </a:pPr>
            <a:r>
              <a:rPr lang="en-AU" altLang="en-US"/>
              <a:t>(a) Find a news article about an economic topic that you find interesting.</a:t>
            </a:r>
            <a:endParaRPr lang="en-US" altLang="en-US"/>
          </a:p>
          <a:p>
            <a:pPr>
              <a:spcBef>
                <a:spcPts val="100"/>
              </a:spcBef>
            </a:pPr>
            <a:r>
              <a:rPr lang="en-AU" altLang="en-US"/>
              <a:t>(b) Make a short bullet-list summary of the article.</a:t>
            </a:r>
            <a:endParaRPr lang="en-US" altLang="en-US"/>
          </a:p>
          <a:p>
            <a:pPr>
              <a:spcBef>
                <a:spcPts val="100"/>
              </a:spcBef>
            </a:pPr>
            <a:r>
              <a:rPr lang="en-AU" altLang="en-US"/>
              <a:t>(c) Write and illustrate with appropriate graphs an economic analysis of the key points in the article.</a:t>
            </a:r>
            <a:endParaRPr lang="en-US" altLang="en-US"/>
          </a:p>
          <a:p>
            <a:r>
              <a:rPr lang="en-AU" altLang="en-US"/>
              <a:t>Use the </a:t>
            </a:r>
            <a:r>
              <a:rPr lang="en-AU" altLang="en-US" i="1"/>
              <a:t>Economics in the News</a:t>
            </a:r>
            <a:r>
              <a:rPr lang="en-AU" altLang="en-US"/>
              <a:t> features in your textbook as models.</a:t>
            </a:r>
            <a:endParaRPr lang="en-US" altLang="en-US"/>
          </a:p>
          <a:p>
            <a:pPr eaLnBrk="1" hangingPunct="1"/>
            <a:endParaRPr lang="en-CA" altLang="en-US"/>
          </a:p>
          <a:p>
            <a:pPr eaLnBrk="1" hangingPunct="1"/>
            <a:endParaRPr lang="en-GB" altLang="en-US"/>
          </a:p>
        </p:txBody>
      </p:sp>
      <p:sp>
        <p:nvSpPr>
          <p:cNvPr id="10244" name="Slide Number Placeholder 3">
            <a:extLst>
              <a:ext uri="{FF2B5EF4-FFF2-40B4-BE49-F238E27FC236}">
                <a16:creationId xmlns="" xmlns:a16="http://schemas.microsoft.com/office/drawing/2014/main" id="{0B4F5E06-99BF-425F-BE09-F352E89DBFA4}"/>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F130BE7-C962-4113-BE85-F81440FBAE66}" type="slidenum">
              <a:rPr lang="en-US" altLang="en-US" smtClean="0">
                <a:solidFill>
                  <a:srgbClr val="000000"/>
                </a:solidFill>
              </a:rPr>
              <a:pPr>
                <a:spcBef>
                  <a:spcPct val="0"/>
                </a:spcBef>
              </a:pPr>
              <a:t>2</a:t>
            </a:fld>
            <a:endParaRPr lang="en-US" altLang="en-US">
              <a:solidFill>
                <a:srgbClr val="000000"/>
              </a:solidFill>
            </a:endParaRPr>
          </a:p>
        </p:txBody>
      </p:sp>
    </p:spTree>
    <p:extLst>
      <p:ext uri="{BB962C8B-B14F-4D97-AF65-F5344CB8AC3E}">
        <p14:creationId xmlns:p14="http://schemas.microsoft.com/office/powerpoint/2010/main" xmlns="" val="2033632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 xmlns:a16="http://schemas.microsoft.com/office/drawing/2014/main" id="{EBF87217-A872-4988-8C6D-923680D7FD5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CD891BB-FB0B-4E6B-9002-8CBD8F344A76}" type="slidenum">
              <a:rPr lang="en-US" altLang="en-US" smtClean="0"/>
              <a:pPr>
                <a:spcBef>
                  <a:spcPct val="0"/>
                </a:spcBef>
              </a:pPr>
              <a:t>20</a:t>
            </a:fld>
            <a:endParaRPr lang="en-US" altLang="en-US"/>
          </a:p>
        </p:txBody>
      </p:sp>
      <p:sp>
        <p:nvSpPr>
          <p:cNvPr id="47107" name="Rectangle 2">
            <a:extLst>
              <a:ext uri="{FF2B5EF4-FFF2-40B4-BE49-F238E27FC236}">
                <a16:creationId xmlns="" xmlns:a16="http://schemas.microsoft.com/office/drawing/2014/main" id="{1201F555-767C-4574-91BC-5DC32FED51AF}"/>
              </a:ext>
            </a:extLst>
          </p:cNvPr>
          <p:cNvSpPr>
            <a:spLocks noGrp="1" noRot="1" noChangeAspect="1" noChangeArrowheads="1" noTextEdit="1"/>
          </p:cNvSpPr>
          <p:nvPr>
            <p:ph type="sldImg"/>
          </p:nvPr>
        </p:nvSpPr>
        <p:spPr>
          <a:ln/>
        </p:spPr>
      </p:sp>
      <p:sp>
        <p:nvSpPr>
          <p:cNvPr id="47108" name="Rectangle 3">
            <a:extLst>
              <a:ext uri="{FF2B5EF4-FFF2-40B4-BE49-F238E27FC236}">
                <a16:creationId xmlns="" xmlns:a16="http://schemas.microsoft.com/office/drawing/2014/main" id="{8E770A46-1A5F-44E0-8C47-EAE24C74FFB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271647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 xmlns:a16="http://schemas.microsoft.com/office/drawing/2014/main" id="{154DEFAB-F1A8-4189-8262-FA21D3CBF77F}"/>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1F9115-1D78-4B4A-9346-6836E5AB0A8B}" type="slidenum">
              <a:rPr lang="en-US" altLang="en-US" smtClean="0"/>
              <a:pPr>
                <a:spcBef>
                  <a:spcPct val="0"/>
                </a:spcBef>
              </a:pPr>
              <a:t>21</a:t>
            </a:fld>
            <a:endParaRPr lang="en-US" altLang="en-US"/>
          </a:p>
        </p:txBody>
      </p:sp>
      <p:sp>
        <p:nvSpPr>
          <p:cNvPr id="49155" name="Rectangle 2">
            <a:extLst>
              <a:ext uri="{FF2B5EF4-FFF2-40B4-BE49-F238E27FC236}">
                <a16:creationId xmlns="" xmlns:a16="http://schemas.microsoft.com/office/drawing/2014/main" id="{DEF0E00F-761D-4A48-844C-2E924B7EE101}"/>
              </a:ext>
            </a:extLst>
          </p:cNvPr>
          <p:cNvSpPr>
            <a:spLocks noGrp="1" noRot="1" noChangeAspect="1" noChangeArrowheads="1" noTextEdit="1"/>
          </p:cNvSpPr>
          <p:nvPr>
            <p:ph type="sldImg"/>
          </p:nvPr>
        </p:nvSpPr>
        <p:spPr>
          <a:ln/>
        </p:spPr>
      </p:sp>
      <p:sp>
        <p:nvSpPr>
          <p:cNvPr id="49156" name="Rectangle 3">
            <a:extLst>
              <a:ext uri="{FF2B5EF4-FFF2-40B4-BE49-F238E27FC236}">
                <a16:creationId xmlns="" xmlns:a16="http://schemas.microsoft.com/office/drawing/2014/main" id="{2FB20121-17B6-4F74-A057-70666AB386A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1084967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 xmlns:a16="http://schemas.microsoft.com/office/drawing/2014/main" id="{86BF9538-7476-4B3A-AF4B-71CCDB4B605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8C59E9-ABD0-4AB9-9F3C-C3B2AECD2933}" type="slidenum">
              <a:rPr lang="en-US" altLang="en-US" smtClean="0"/>
              <a:pPr>
                <a:spcBef>
                  <a:spcPct val="0"/>
                </a:spcBef>
              </a:pPr>
              <a:t>22</a:t>
            </a:fld>
            <a:endParaRPr lang="en-US" altLang="en-US"/>
          </a:p>
        </p:txBody>
      </p:sp>
      <p:sp>
        <p:nvSpPr>
          <p:cNvPr id="51203" name="Rectangle 2">
            <a:extLst>
              <a:ext uri="{FF2B5EF4-FFF2-40B4-BE49-F238E27FC236}">
                <a16:creationId xmlns="" xmlns:a16="http://schemas.microsoft.com/office/drawing/2014/main" id="{BE75EAFA-5856-4021-AA7C-C91E0157F055}"/>
              </a:ext>
            </a:extLst>
          </p:cNvPr>
          <p:cNvSpPr>
            <a:spLocks noGrp="1" noRot="1" noChangeAspect="1" noChangeArrowheads="1" noTextEdit="1"/>
          </p:cNvSpPr>
          <p:nvPr>
            <p:ph type="sldImg"/>
          </p:nvPr>
        </p:nvSpPr>
        <p:spPr>
          <a:ln/>
        </p:spPr>
      </p:sp>
      <p:sp>
        <p:nvSpPr>
          <p:cNvPr id="51204" name="Rectangle 3">
            <a:extLst>
              <a:ext uri="{FF2B5EF4-FFF2-40B4-BE49-F238E27FC236}">
                <a16:creationId xmlns="" xmlns:a16="http://schemas.microsoft.com/office/drawing/2014/main" id="{3EE063D7-1B79-42AC-B56B-976B3B7E914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xmlns="" val="3259608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 xmlns:a16="http://schemas.microsoft.com/office/drawing/2014/main" id="{673B75A6-B445-4EE0-8275-EBAC0AA888F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26A064-3960-4C0D-BF43-3EFEF094994D}" type="slidenum">
              <a:rPr lang="en-US" altLang="en-US" smtClean="0"/>
              <a:pPr>
                <a:spcBef>
                  <a:spcPct val="0"/>
                </a:spcBef>
              </a:pPr>
              <a:t>23</a:t>
            </a:fld>
            <a:endParaRPr lang="en-US" altLang="en-US"/>
          </a:p>
        </p:txBody>
      </p:sp>
      <p:sp>
        <p:nvSpPr>
          <p:cNvPr id="53251" name="Rectangle 2">
            <a:extLst>
              <a:ext uri="{FF2B5EF4-FFF2-40B4-BE49-F238E27FC236}">
                <a16:creationId xmlns="" xmlns:a16="http://schemas.microsoft.com/office/drawing/2014/main" id="{329F22D3-804F-4A1A-A597-BD9B64DD8D16}"/>
              </a:ext>
            </a:extLst>
          </p:cNvPr>
          <p:cNvSpPr>
            <a:spLocks noGrp="1" noRot="1" noChangeAspect="1" noChangeArrowheads="1" noTextEdit="1"/>
          </p:cNvSpPr>
          <p:nvPr>
            <p:ph type="sldImg"/>
          </p:nvPr>
        </p:nvSpPr>
        <p:spPr>
          <a:ln/>
        </p:spPr>
      </p:sp>
      <p:sp>
        <p:nvSpPr>
          <p:cNvPr id="53252" name="Rectangle 3">
            <a:extLst>
              <a:ext uri="{FF2B5EF4-FFF2-40B4-BE49-F238E27FC236}">
                <a16:creationId xmlns="" xmlns:a16="http://schemas.microsoft.com/office/drawing/2014/main" id="{424A7C59-148B-4F07-8014-433FC65BF52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934067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 xmlns:a16="http://schemas.microsoft.com/office/drawing/2014/main" id="{516FBCEA-A49B-495F-AC39-D438185E35A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AD9974-7C47-425F-9A66-48C796BB09A9}" type="slidenum">
              <a:rPr lang="en-US" altLang="en-US" smtClean="0"/>
              <a:pPr>
                <a:spcBef>
                  <a:spcPct val="0"/>
                </a:spcBef>
              </a:pPr>
              <a:t>24</a:t>
            </a:fld>
            <a:endParaRPr lang="en-US" altLang="en-US"/>
          </a:p>
        </p:txBody>
      </p:sp>
      <p:sp>
        <p:nvSpPr>
          <p:cNvPr id="55299" name="Rectangle 2">
            <a:extLst>
              <a:ext uri="{FF2B5EF4-FFF2-40B4-BE49-F238E27FC236}">
                <a16:creationId xmlns="" xmlns:a16="http://schemas.microsoft.com/office/drawing/2014/main" id="{4B290492-25E1-45AB-9A08-3B6601B70813}"/>
              </a:ext>
            </a:extLst>
          </p:cNvPr>
          <p:cNvSpPr>
            <a:spLocks noGrp="1" noRot="1" noChangeAspect="1" noChangeArrowheads="1" noTextEdit="1"/>
          </p:cNvSpPr>
          <p:nvPr>
            <p:ph type="sldImg"/>
          </p:nvPr>
        </p:nvSpPr>
        <p:spPr>
          <a:ln/>
        </p:spPr>
      </p:sp>
      <p:sp>
        <p:nvSpPr>
          <p:cNvPr id="55300" name="Rectangle 3">
            <a:extLst>
              <a:ext uri="{FF2B5EF4-FFF2-40B4-BE49-F238E27FC236}">
                <a16:creationId xmlns="" xmlns:a16="http://schemas.microsoft.com/office/drawing/2014/main" id="{84DCD5E1-D77C-499A-981D-F07C22053E8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2087283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 xmlns:a16="http://schemas.microsoft.com/office/drawing/2014/main" id="{E612C2D4-92A6-4BDD-A1C9-B02B4BB65333}"/>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616E8F-1727-4EF0-B51D-2A289761E1B0}" type="slidenum">
              <a:rPr lang="en-US" altLang="en-US" smtClean="0"/>
              <a:pPr>
                <a:spcBef>
                  <a:spcPct val="0"/>
                </a:spcBef>
              </a:pPr>
              <a:t>25</a:t>
            </a:fld>
            <a:endParaRPr lang="en-US" altLang="en-US"/>
          </a:p>
        </p:txBody>
      </p:sp>
      <p:sp>
        <p:nvSpPr>
          <p:cNvPr id="57347" name="Rectangle 2">
            <a:extLst>
              <a:ext uri="{FF2B5EF4-FFF2-40B4-BE49-F238E27FC236}">
                <a16:creationId xmlns="" xmlns:a16="http://schemas.microsoft.com/office/drawing/2014/main" id="{39ACCC0F-9907-45BF-91BE-CC2750CF266F}"/>
              </a:ext>
            </a:extLst>
          </p:cNvPr>
          <p:cNvSpPr>
            <a:spLocks noGrp="1" noRot="1" noChangeAspect="1" noChangeArrowheads="1" noTextEdit="1"/>
          </p:cNvSpPr>
          <p:nvPr>
            <p:ph type="sldImg"/>
          </p:nvPr>
        </p:nvSpPr>
        <p:spPr>
          <a:ln/>
        </p:spPr>
      </p:sp>
      <p:sp>
        <p:nvSpPr>
          <p:cNvPr id="57348" name="Rectangle 3">
            <a:extLst>
              <a:ext uri="{FF2B5EF4-FFF2-40B4-BE49-F238E27FC236}">
                <a16:creationId xmlns="" xmlns:a16="http://schemas.microsoft.com/office/drawing/2014/main" id="{78E8E158-6D48-4157-BDB9-2059CCB3817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1787490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 xmlns:a16="http://schemas.microsoft.com/office/drawing/2014/main" id="{96BEB678-9864-4B29-B75E-C6FA4645A4D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8CC855-4151-4E9B-A7AB-FCAF69AB6A81}" type="slidenum">
              <a:rPr lang="en-US" altLang="en-US" smtClean="0"/>
              <a:pPr>
                <a:spcBef>
                  <a:spcPct val="0"/>
                </a:spcBef>
              </a:pPr>
              <a:t>26</a:t>
            </a:fld>
            <a:endParaRPr lang="en-US" altLang="en-US"/>
          </a:p>
        </p:txBody>
      </p:sp>
      <p:sp>
        <p:nvSpPr>
          <p:cNvPr id="59395" name="Rectangle 2">
            <a:extLst>
              <a:ext uri="{FF2B5EF4-FFF2-40B4-BE49-F238E27FC236}">
                <a16:creationId xmlns="" xmlns:a16="http://schemas.microsoft.com/office/drawing/2014/main" id="{50B4938E-E463-47D4-ACE1-69C81610D450}"/>
              </a:ext>
            </a:extLst>
          </p:cNvPr>
          <p:cNvSpPr>
            <a:spLocks noGrp="1" noRot="1" noChangeAspect="1" noChangeArrowheads="1" noTextEdit="1"/>
          </p:cNvSpPr>
          <p:nvPr>
            <p:ph type="sldImg"/>
          </p:nvPr>
        </p:nvSpPr>
        <p:spPr>
          <a:ln/>
        </p:spPr>
      </p:sp>
      <p:sp>
        <p:nvSpPr>
          <p:cNvPr id="59396" name="Rectangle 3">
            <a:extLst>
              <a:ext uri="{FF2B5EF4-FFF2-40B4-BE49-F238E27FC236}">
                <a16:creationId xmlns="" xmlns:a16="http://schemas.microsoft.com/office/drawing/2014/main" id="{60C5EACB-1F76-4008-9CE2-5D5D6F35F15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2629436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 xmlns:a16="http://schemas.microsoft.com/office/drawing/2014/main" id="{2626BC97-61E7-4017-9593-E21072D34E5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29FA72-6B63-4FEB-A42C-8E120007D621}" type="slidenum">
              <a:rPr lang="en-US" altLang="en-US" smtClean="0"/>
              <a:pPr>
                <a:spcBef>
                  <a:spcPct val="0"/>
                </a:spcBef>
              </a:pPr>
              <a:t>27</a:t>
            </a:fld>
            <a:endParaRPr lang="en-US" altLang="en-US"/>
          </a:p>
        </p:txBody>
      </p:sp>
      <p:sp>
        <p:nvSpPr>
          <p:cNvPr id="61443" name="Rectangle 2">
            <a:extLst>
              <a:ext uri="{FF2B5EF4-FFF2-40B4-BE49-F238E27FC236}">
                <a16:creationId xmlns="" xmlns:a16="http://schemas.microsoft.com/office/drawing/2014/main" id="{1355C452-D871-48E0-9793-94FED6CA9B9B}"/>
              </a:ext>
            </a:extLst>
          </p:cNvPr>
          <p:cNvSpPr>
            <a:spLocks noGrp="1" noRot="1" noChangeAspect="1" noChangeArrowheads="1" noTextEdit="1"/>
          </p:cNvSpPr>
          <p:nvPr>
            <p:ph type="sldImg"/>
          </p:nvPr>
        </p:nvSpPr>
        <p:spPr>
          <a:ln/>
        </p:spPr>
      </p:sp>
      <p:sp>
        <p:nvSpPr>
          <p:cNvPr id="61444" name="Rectangle 3">
            <a:extLst>
              <a:ext uri="{FF2B5EF4-FFF2-40B4-BE49-F238E27FC236}">
                <a16:creationId xmlns="" xmlns:a16="http://schemas.microsoft.com/office/drawing/2014/main" id="{74AE6C4A-43FC-4782-85E5-CBDEF56C079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2210697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 xmlns:a16="http://schemas.microsoft.com/office/drawing/2014/main" id="{DEBBB22D-EB1E-4690-8DD3-7CC60E2FA13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082B2BB-4845-4843-9E5A-4E36D1835C2A}" type="slidenum">
              <a:rPr lang="en-US" altLang="en-US" smtClean="0"/>
              <a:pPr>
                <a:spcBef>
                  <a:spcPct val="0"/>
                </a:spcBef>
              </a:pPr>
              <a:t>28</a:t>
            </a:fld>
            <a:endParaRPr lang="en-US" altLang="en-US"/>
          </a:p>
        </p:txBody>
      </p:sp>
      <p:sp>
        <p:nvSpPr>
          <p:cNvPr id="63491" name="Rectangle 2">
            <a:extLst>
              <a:ext uri="{FF2B5EF4-FFF2-40B4-BE49-F238E27FC236}">
                <a16:creationId xmlns="" xmlns:a16="http://schemas.microsoft.com/office/drawing/2014/main" id="{D816DE25-3355-4C25-90CC-6AC969CF76B7}"/>
              </a:ext>
            </a:extLst>
          </p:cNvPr>
          <p:cNvSpPr>
            <a:spLocks noGrp="1" noRot="1" noChangeAspect="1" noChangeArrowheads="1" noTextEdit="1"/>
          </p:cNvSpPr>
          <p:nvPr>
            <p:ph type="sldImg"/>
          </p:nvPr>
        </p:nvSpPr>
        <p:spPr>
          <a:ln/>
        </p:spPr>
      </p:sp>
      <p:sp>
        <p:nvSpPr>
          <p:cNvPr id="63492" name="Rectangle 3">
            <a:extLst>
              <a:ext uri="{FF2B5EF4-FFF2-40B4-BE49-F238E27FC236}">
                <a16:creationId xmlns="" xmlns:a16="http://schemas.microsoft.com/office/drawing/2014/main" id="{EF3799AA-DBAF-42BF-9354-AF8F2106357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636690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 xmlns:a16="http://schemas.microsoft.com/office/drawing/2014/main" id="{DB8D9445-B6F0-4F14-B8AA-846F562D2C5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C202BD-1BFB-4B39-BC10-E28821347414}" type="slidenum">
              <a:rPr lang="en-US" altLang="en-US" smtClean="0"/>
              <a:pPr>
                <a:spcBef>
                  <a:spcPct val="0"/>
                </a:spcBef>
              </a:pPr>
              <a:t>29</a:t>
            </a:fld>
            <a:endParaRPr lang="en-US" altLang="en-US"/>
          </a:p>
        </p:txBody>
      </p:sp>
      <p:sp>
        <p:nvSpPr>
          <p:cNvPr id="65539" name="Rectangle 2">
            <a:extLst>
              <a:ext uri="{FF2B5EF4-FFF2-40B4-BE49-F238E27FC236}">
                <a16:creationId xmlns="" xmlns:a16="http://schemas.microsoft.com/office/drawing/2014/main" id="{B0E941B2-BE5D-474C-BC93-49391C5CE27D}"/>
              </a:ext>
            </a:extLst>
          </p:cNvPr>
          <p:cNvSpPr>
            <a:spLocks noGrp="1" noRot="1" noChangeAspect="1" noChangeArrowheads="1" noTextEdit="1"/>
          </p:cNvSpPr>
          <p:nvPr>
            <p:ph type="sldImg"/>
          </p:nvPr>
        </p:nvSpPr>
        <p:spPr>
          <a:ln/>
        </p:spPr>
      </p:sp>
      <p:sp>
        <p:nvSpPr>
          <p:cNvPr id="65540" name="Rectangle 3">
            <a:extLst>
              <a:ext uri="{FF2B5EF4-FFF2-40B4-BE49-F238E27FC236}">
                <a16:creationId xmlns="" xmlns:a16="http://schemas.microsoft.com/office/drawing/2014/main" id="{E97AC6E4-7677-45BE-A37A-3B492BAD3BA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406145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xmlns="" val="2367706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 xmlns:a16="http://schemas.microsoft.com/office/drawing/2014/main" id="{B0DDF6BF-2F8D-4B8A-9F42-035C4410E83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735FD1-4016-4203-89ED-C3E5C1238488}" type="slidenum">
              <a:rPr lang="en-US" altLang="en-US" smtClean="0"/>
              <a:pPr>
                <a:spcBef>
                  <a:spcPct val="0"/>
                </a:spcBef>
              </a:pPr>
              <a:t>30</a:t>
            </a:fld>
            <a:endParaRPr lang="en-US" altLang="en-US"/>
          </a:p>
        </p:txBody>
      </p:sp>
      <p:sp>
        <p:nvSpPr>
          <p:cNvPr id="67587" name="Rectangle 2">
            <a:extLst>
              <a:ext uri="{FF2B5EF4-FFF2-40B4-BE49-F238E27FC236}">
                <a16:creationId xmlns="" xmlns:a16="http://schemas.microsoft.com/office/drawing/2014/main" id="{251791C2-B521-4B4C-A970-CFD8F86C12A1}"/>
              </a:ext>
            </a:extLst>
          </p:cNvPr>
          <p:cNvSpPr>
            <a:spLocks noGrp="1" noRot="1" noChangeAspect="1" noChangeArrowheads="1" noTextEdit="1"/>
          </p:cNvSpPr>
          <p:nvPr>
            <p:ph type="sldImg"/>
          </p:nvPr>
        </p:nvSpPr>
        <p:spPr>
          <a:ln/>
        </p:spPr>
      </p:sp>
      <p:sp>
        <p:nvSpPr>
          <p:cNvPr id="67588" name="Rectangle 3">
            <a:extLst>
              <a:ext uri="{FF2B5EF4-FFF2-40B4-BE49-F238E27FC236}">
                <a16:creationId xmlns="" xmlns:a16="http://schemas.microsoft.com/office/drawing/2014/main" id="{D3F2CB8F-793D-4418-9B3C-C9004A7FF6D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Action</a:t>
            </a:r>
            <a:r>
              <a:rPr lang="en-CA" altLang="en-US" dirty="0"/>
              <a:t>: Central Banks Fight Recession</a:t>
            </a:r>
          </a:p>
          <a:p>
            <a:pPr eaLnBrk="1" hangingPunct="1"/>
            <a:endParaRPr lang="en-CA" altLang="en-US" dirty="0"/>
          </a:p>
        </p:txBody>
      </p:sp>
    </p:spTree>
    <p:extLst>
      <p:ext uri="{BB962C8B-B14F-4D97-AF65-F5344CB8AC3E}">
        <p14:creationId xmlns:p14="http://schemas.microsoft.com/office/powerpoint/2010/main" xmlns="" val="968946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 xmlns:a16="http://schemas.microsoft.com/office/drawing/2014/main" id="{D77C19C6-DC0A-44F0-BA67-4546F524BAD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745C00-17F0-4BBE-B602-5DB60A63C908}" type="slidenum">
              <a:rPr lang="en-US" altLang="en-US" smtClean="0"/>
              <a:pPr>
                <a:spcBef>
                  <a:spcPct val="0"/>
                </a:spcBef>
              </a:pPr>
              <a:t>31</a:t>
            </a:fld>
            <a:endParaRPr lang="en-US" altLang="en-US"/>
          </a:p>
        </p:txBody>
      </p:sp>
      <p:sp>
        <p:nvSpPr>
          <p:cNvPr id="69635" name="Rectangle 2">
            <a:extLst>
              <a:ext uri="{FF2B5EF4-FFF2-40B4-BE49-F238E27FC236}">
                <a16:creationId xmlns="" xmlns:a16="http://schemas.microsoft.com/office/drawing/2014/main" id="{1B750337-E100-4195-8A19-8DE52CDC1ACB}"/>
              </a:ext>
            </a:extLst>
          </p:cNvPr>
          <p:cNvSpPr>
            <a:spLocks noGrp="1" noRot="1" noChangeAspect="1" noChangeArrowheads="1" noTextEdit="1"/>
          </p:cNvSpPr>
          <p:nvPr>
            <p:ph type="sldImg"/>
          </p:nvPr>
        </p:nvSpPr>
        <p:spPr>
          <a:ln/>
        </p:spPr>
      </p:sp>
      <p:sp>
        <p:nvSpPr>
          <p:cNvPr id="69636" name="Rectangle 3">
            <a:extLst>
              <a:ext uri="{FF2B5EF4-FFF2-40B4-BE49-F238E27FC236}">
                <a16:creationId xmlns="" xmlns:a16="http://schemas.microsoft.com/office/drawing/2014/main" id="{38C0AD14-6205-4BC9-9FD5-B2921D3FB01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2931041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 xmlns:a16="http://schemas.microsoft.com/office/drawing/2014/main" id="{CDA18389-76F7-4929-99EC-5DD475CAC03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45460DD-EF49-44A1-AD46-FA30777C18E3}" type="slidenum">
              <a:rPr lang="en-US" altLang="en-US" smtClean="0"/>
              <a:pPr>
                <a:spcBef>
                  <a:spcPct val="0"/>
                </a:spcBef>
              </a:pPr>
              <a:t>32</a:t>
            </a:fld>
            <a:endParaRPr lang="en-US" altLang="en-US"/>
          </a:p>
        </p:txBody>
      </p:sp>
      <p:sp>
        <p:nvSpPr>
          <p:cNvPr id="71683" name="Rectangle 2">
            <a:extLst>
              <a:ext uri="{FF2B5EF4-FFF2-40B4-BE49-F238E27FC236}">
                <a16:creationId xmlns="" xmlns:a16="http://schemas.microsoft.com/office/drawing/2014/main" id="{8923A6C2-2E01-4C30-BB31-F79A51E7A2F8}"/>
              </a:ext>
            </a:extLst>
          </p:cNvPr>
          <p:cNvSpPr>
            <a:spLocks noGrp="1" noRot="1" noChangeAspect="1" noChangeArrowheads="1" noTextEdit="1"/>
          </p:cNvSpPr>
          <p:nvPr>
            <p:ph type="sldImg"/>
          </p:nvPr>
        </p:nvSpPr>
        <p:spPr>
          <a:ln/>
        </p:spPr>
      </p:sp>
      <p:sp>
        <p:nvSpPr>
          <p:cNvPr id="71684" name="Rectangle 3">
            <a:extLst>
              <a:ext uri="{FF2B5EF4-FFF2-40B4-BE49-F238E27FC236}">
                <a16:creationId xmlns="" xmlns:a16="http://schemas.microsoft.com/office/drawing/2014/main" id="{9F926FA5-917A-4B19-8D9B-FBEC523F609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xmlns="" val="286004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 xmlns:a16="http://schemas.microsoft.com/office/drawing/2014/main" id="{2341CE76-62D1-45BE-8580-96E59CB4B36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AAE89B-BBA3-479C-AC80-DE66EC7C8892}" type="slidenum">
              <a:rPr lang="en-US" altLang="en-US" smtClean="0"/>
              <a:pPr>
                <a:spcBef>
                  <a:spcPct val="0"/>
                </a:spcBef>
              </a:pPr>
              <a:t>33</a:t>
            </a:fld>
            <a:endParaRPr lang="en-US" altLang="en-US"/>
          </a:p>
        </p:txBody>
      </p:sp>
      <p:sp>
        <p:nvSpPr>
          <p:cNvPr id="73731" name="Rectangle 2">
            <a:extLst>
              <a:ext uri="{FF2B5EF4-FFF2-40B4-BE49-F238E27FC236}">
                <a16:creationId xmlns="" xmlns:a16="http://schemas.microsoft.com/office/drawing/2014/main" id="{1FA9F4ED-F347-4B29-81A2-89F8C9C8850B}"/>
              </a:ext>
            </a:extLst>
          </p:cNvPr>
          <p:cNvSpPr>
            <a:spLocks noGrp="1" noRot="1" noChangeAspect="1" noChangeArrowheads="1" noTextEdit="1"/>
          </p:cNvSpPr>
          <p:nvPr>
            <p:ph type="sldImg"/>
          </p:nvPr>
        </p:nvSpPr>
        <p:spPr>
          <a:ln/>
        </p:spPr>
      </p:sp>
      <p:sp>
        <p:nvSpPr>
          <p:cNvPr id="73732" name="Rectangle 4">
            <a:extLst>
              <a:ext uri="{FF2B5EF4-FFF2-40B4-BE49-F238E27FC236}">
                <a16:creationId xmlns="" xmlns:a16="http://schemas.microsoft.com/office/drawing/2014/main" id="{9671F461-421C-4F5D-A26F-5282C7883C0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b="1" i="1"/>
              <a:t>Short-run macroeconomic equilibrium.</a:t>
            </a:r>
            <a:r>
              <a:rPr lang="en-US" altLang="en-US"/>
              <a:t> Emphasize that in short-run macroeconomic equilibrium, firms are producing the quantities that maximize profit and everyone is spending the amount that they want to spend. Describe the convergence process using the mechanism laid out on page 516 of the textbook. In that process, firms always produce the profit-maximizing quantities—the economy is on the </a:t>
            </a:r>
            <a:r>
              <a:rPr lang="en-US" altLang="en-US" i="1"/>
              <a:t>SAS</a:t>
            </a:r>
            <a:r>
              <a:rPr lang="en-US" altLang="en-US"/>
              <a:t> curve. If they can’t sell everything they produce, firms lower prices and cut production. Similarly, if they can’t keep up with sales and inventories are falling, firms raise prices and increase production. These adjustment processes continues until firms are selling their profit-maximizing output. Emphasize also that with a fixed (sticky) money wage rate, this short-run equilibrium can be at, below, or above potential GDP.</a:t>
            </a:r>
          </a:p>
          <a:p>
            <a:pPr eaLnBrk="1" hangingPunct="1"/>
            <a:endParaRPr lang="en-CA" altLang="en-US"/>
          </a:p>
        </p:txBody>
      </p:sp>
    </p:spTree>
    <p:extLst>
      <p:ext uri="{BB962C8B-B14F-4D97-AF65-F5344CB8AC3E}">
        <p14:creationId xmlns:p14="http://schemas.microsoft.com/office/powerpoint/2010/main" xmlns="" val="12303471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 xmlns:a16="http://schemas.microsoft.com/office/drawing/2014/main" id="{EFC9EE1C-F1CA-4458-98CE-2446B93C07F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D7B7AB-7905-43DA-B0A7-A3C2E99633C9}" type="slidenum">
              <a:rPr lang="en-US" altLang="en-US" smtClean="0"/>
              <a:pPr>
                <a:spcBef>
                  <a:spcPct val="0"/>
                </a:spcBef>
              </a:pPr>
              <a:t>34</a:t>
            </a:fld>
            <a:endParaRPr lang="en-US" altLang="en-US"/>
          </a:p>
        </p:txBody>
      </p:sp>
      <p:sp>
        <p:nvSpPr>
          <p:cNvPr id="75779" name="Rectangle 2">
            <a:extLst>
              <a:ext uri="{FF2B5EF4-FFF2-40B4-BE49-F238E27FC236}">
                <a16:creationId xmlns="" xmlns:a16="http://schemas.microsoft.com/office/drawing/2014/main" id="{A27F3C1D-C843-43A3-93D2-8BC7949477B5}"/>
              </a:ext>
            </a:extLst>
          </p:cNvPr>
          <p:cNvSpPr>
            <a:spLocks noGrp="1" noRot="1" noChangeAspect="1" noChangeArrowheads="1" noTextEdit="1"/>
          </p:cNvSpPr>
          <p:nvPr>
            <p:ph type="sldImg"/>
          </p:nvPr>
        </p:nvSpPr>
        <p:spPr>
          <a:ln/>
        </p:spPr>
      </p:sp>
      <p:sp>
        <p:nvSpPr>
          <p:cNvPr id="75780" name="Rectangle 3">
            <a:extLst>
              <a:ext uri="{FF2B5EF4-FFF2-40B4-BE49-F238E27FC236}">
                <a16:creationId xmlns="" xmlns:a16="http://schemas.microsoft.com/office/drawing/2014/main" id="{D19741DC-47D3-4920-962D-F4DCDC996B7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26453534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 xmlns:a16="http://schemas.microsoft.com/office/drawing/2014/main" id="{8B6A03AE-8CBE-4A0B-B81C-1E0F78F6C12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EBDE6C3-043B-424E-9387-D1D135B19850}" type="slidenum">
              <a:rPr lang="en-US" altLang="en-US" smtClean="0"/>
              <a:pPr>
                <a:spcBef>
                  <a:spcPct val="0"/>
                </a:spcBef>
              </a:pPr>
              <a:t>35</a:t>
            </a:fld>
            <a:endParaRPr lang="en-US" altLang="en-US"/>
          </a:p>
        </p:txBody>
      </p:sp>
      <p:sp>
        <p:nvSpPr>
          <p:cNvPr id="77827" name="Rectangle 2">
            <a:extLst>
              <a:ext uri="{FF2B5EF4-FFF2-40B4-BE49-F238E27FC236}">
                <a16:creationId xmlns="" xmlns:a16="http://schemas.microsoft.com/office/drawing/2014/main" id="{54440E25-1A10-4CF3-804C-46DAB242E819}"/>
              </a:ext>
            </a:extLst>
          </p:cNvPr>
          <p:cNvSpPr>
            <a:spLocks noGrp="1" noRot="1" noChangeAspect="1" noChangeArrowheads="1" noTextEdit="1"/>
          </p:cNvSpPr>
          <p:nvPr>
            <p:ph type="sldImg"/>
          </p:nvPr>
        </p:nvSpPr>
        <p:spPr>
          <a:ln/>
        </p:spPr>
      </p:sp>
      <p:sp>
        <p:nvSpPr>
          <p:cNvPr id="77828" name="Rectangle 3">
            <a:extLst>
              <a:ext uri="{FF2B5EF4-FFF2-40B4-BE49-F238E27FC236}">
                <a16:creationId xmlns="" xmlns:a16="http://schemas.microsoft.com/office/drawing/2014/main" id="{EA1C56D5-F14F-4C39-8598-A1B0464119A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xmlns="" val="23344316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 xmlns:a16="http://schemas.microsoft.com/office/drawing/2014/main" id="{5CEB82CC-3F83-47B1-8B7F-DDD751A238B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50325C-0DFD-4254-93CF-0A84F143AC7A}" type="slidenum">
              <a:rPr lang="en-US" altLang="en-US" smtClean="0"/>
              <a:pPr>
                <a:spcBef>
                  <a:spcPct val="0"/>
                </a:spcBef>
              </a:pPr>
              <a:t>36</a:t>
            </a:fld>
            <a:endParaRPr lang="en-US" altLang="en-US"/>
          </a:p>
        </p:txBody>
      </p:sp>
      <p:sp>
        <p:nvSpPr>
          <p:cNvPr id="79875" name="Rectangle 2">
            <a:extLst>
              <a:ext uri="{FF2B5EF4-FFF2-40B4-BE49-F238E27FC236}">
                <a16:creationId xmlns="" xmlns:a16="http://schemas.microsoft.com/office/drawing/2014/main" id="{AD9F3271-192C-4508-A110-97475ADE4682}"/>
              </a:ext>
            </a:extLst>
          </p:cNvPr>
          <p:cNvSpPr>
            <a:spLocks noGrp="1" noRot="1" noChangeAspect="1" noChangeArrowheads="1" noTextEdit="1"/>
          </p:cNvSpPr>
          <p:nvPr>
            <p:ph type="sldImg"/>
          </p:nvPr>
        </p:nvSpPr>
        <p:spPr>
          <a:ln/>
        </p:spPr>
      </p:sp>
      <p:sp>
        <p:nvSpPr>
          <p:cNvPr id="79876" name="Rectangle 3">
            <a:extLst>
              <a:ext uri="{FF2B5EF4-FFF2-40B4-BE49-F238E27FC236}">
                <a16:creationId xmlns="" xmlns:a16="http://schemas.microsoft.com/office/drawing/2014/main" id="{8042AD6E-2AC2-4B74-A5B2-41EE3DCC399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30488574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 xmlns:a16="http://schemas.microsoft.com/office/drawing/2014/main" id="{63017132-E0E3-471D-9270-301DC48B9ED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B5796C-D6B9-41FE-8CD8-F5F2664E0BD1}" type="slidenum">
              <a:rPr lang="en-US" altLang="en-US" smtClean="0"/>
              <a:pPr>
                <a:spcBef>
                  <a:spcPct val="0"/>
                </a:spcBef>
              </a:pPr>
              <a:t>37</a:t>
            </a:fld>
            <a:endParaRPr lang="en-US" altLang="en-US"/>
          </a:p>
        </p:txBody>
      </p:sp>
      <p:sp>
        <p:nvSpPr>
          <p:cNvPr id="81923" name="Rectangle 2">
            <a:extLst>
              <a:ext uri="{FF2B5EF4-FFF2-40B4-BE49-F238E27FC236}">
                <a16:creationId xmlns="" xmlns:a16="http://schemas.microsoft.com/office/drawing/2014/main" id="{F56DF91A-7B7B-4913-B41E-572B58D303CA}"/>
              </a:ext>
            </a:extLst>
          </p:cNvPr>
          <p:cNvSpPr>
            <a:spLocks noGrp="1" noRot="1" noChangeAspect="1" noChangeArrowheads="1" noTextEdit="1"/>
          </p:cNvSpPr>
          <p:nvPr>
            <p:ph type="sldImg"/>
          </p:nvPr>
        </p:nvSpPr>
        <p:spPr>
          <a:ln/>
        </p:spPr>
      </p:sp>
      <p:sp>
        <p:nvSpPr>
          <p:cNvPr id="81924" name="Rectangle 4">
            <a:extLst>
              <a:ext uri="{FF2B5EF4-FFF2-40B4-BE49-F238E27FC236}">
                <a16:creationId xmlns="" xmlns:a16="http://schemas.microsoft.com/office/drawing/2014/main" id="{FF08BB1B-20A0-42FA-98DF-C793E46D297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sz="1000" b="1" i="1"/>
              <a:t>Long-run macroeconomic equilibrium.</a:t>
            </a:r>
            <a:r>
              <a:rPr lang="en-US" altLang="en-US" sz="1000"/>
              <a:t> You can use the idea that there is only one </a:t>
            </a:r>
            <a:r>
              <a:rPr lang="en-US" altLang="en-US" sz="1000" i="1"/>
              <a:t>LAS</a:t>
            </a:r>
            <a:r>
              <a:rPr lang="en-US" altLang="en-US" sz="1000"/>
              <a:t> curve-but many </a:t>
            </a:r>
            <a:r>
              <a:rPr lang="en-US" altLang="en-US" sz="1000" i="1"/>
              <a:t>SAS</a:t>
            </a:r>
            <a:r>
              <a:rPr lang="en-US" altLang="en-US" sz="1000"/>
              <a:t> curves to explain long-run equilibrium. In long-run equilibrium, real GDP equals potential GDP on the one </a:t>
            </a:r>
            <a:r>
              <a:rPr lang="en-US" altLang="en-US" sz="1000" i="1"/>
              <a:t>LAS</a:t>
            </a:r>
            <a:r>
              <a:rPr lang="en-US" altLang="en-US" sz="1000"/>
              <a:t> curve. The money wage rate is at the level that makes the SAS curve the one of the infinite number of possible SAS curves that passes through the intersection of </a:t>
            </a:r>
            <a:r>
              <a:rPr lang="en-US" altLang="en-US" sz="1000" i="1"/>
              <a:t>AD</a:t>
            </a:r>
            <a:r>
              <a:rPr lang="en-US" altLang="en-US" sz="1000"/>
              <a:t> and </a:t>
            </a:r>
            <a:r>
              <a:rPr lang="en-US" altLang="en-US" sz="1000" i="1"/>
              <a:t>LAS </a:t>
            </a:r>
            <a:r>
              <a:rPr lang="en-US" altLang="en-US" sz="1000"/>
              <a:t>curves.</a:t>
            </a:r>
          </a:p>
          <a:p>
            <a:pPr eaLnBrk="1" hangingPunct="1"/>
            <a:r>
              <a:rPr lang="en-US" altLang="en-US" sz="1000" b="1" i="1"/>
              <a:t>From the short run to the long run.</a:t>
            </a:r>
            <a:r>
              <a:rPr lang="en-US" altLang="en-US" sz="1000"/>
              <a:t> Explain that market forces move the money wage rate to the long-run equilibrium level. At money wage rates below the long-run equilibrium level, there is a shortage of labour, so the money wage rate rises. At money wage rates above the long-run equilibrium level, there is a surplus of labour, so the money wage rate falls. At the long-run equilibrium money wage rate, there is neither a shortage nor a surplus of labour and the money wage rate remains constant.</a:t>
            </a:r>
          </a:p>
          <a:p>
            <a:pPr eaLnBrk="1" hangingPunct="1"/>
            <a:r>
              <a:rPr lang="en-US" altLang="en-US" sz="1000" b="1" i="1"/>
              <a:t>Shifting the SAS curve.</a:t>
            </a:r>
            <a:r>
              <a:rPr lang="en-US" altLang="en-US" sz="1000"/>
              <a:t> Reinforce the movement toward long-run equilibrium with a curve-shifting exercise. Take the case where the </a:t>
            </a:r>
            <a:r>
              <a:rPr lang="en-US" altLang="en-US" sz="1000" i="1"/>
              <a:t>AD</a:t>
            </a:r>
            <a:r>
              <a:rPr lang="en-US" altLang="en-US" sz="1000"/>
              <a:t> curve shifts rightward. The fact that the initial equilibrium occurs where the new </a:t>
            </a:r>
            <a:r>
              <a:rPr lang="en-US" altLang="en-US" sz="1000" i="1"/>
              <a:t>AD</a:t>
            </a:r>
            <a:r>
              <a:rPr lang="en-US" altLang="en-US" sz="1000"/>
              <a:t> curve intersects the </a:t>
            </a:r>
            <a:r>
              <a:rPr lang="en-US" altLang="en-US" sz="1000" i="1"/>
              <a:t>SAS</a:t>
            </a:r>
            <a:r>
              <a:rPr lang="en-US" altLang="en-US" sz="1000"/>
              <a:t> curve is not difficult. But the notion that the SAS curve shifts leftward as time passes is difficult for many students. The trick to making this idea clear is to spend enough time when initially discussing the </a:t>
            </a:r>
            <a:r>
              <a:rPr lang="en-US" altLang="en-US" sz="1000" i="1"/>
              <a:t>SAS </a:t>
            </a:r>
            <a:r>
              <a:rPr lang="en-US" altLang="en-US" sz="1000"/>
              <a:t>so that the students realize that wages and other input prices remain constant along an </a:t>
            </a:r>
            <a:r>
              <a:rPr lang="en-US" altLang="en-US" sz="1000" i="1"/>
              <a:t>SAS</a:t>
            </a:r>
            <a:r>
              <a:rPr lang="en-US" altLang="en-US" sz="1000"/>
              <a:t> curve. Once the students see this point, they can understand that, as input prices increase in response to the higher level of (output) prices, the </a:t>
            </a:r>
            <a:r>
              <a:rPr lang="en-US" altLang="en-US" sz="1000" i="1"/>
              <a:t>SAS</a:t>
            </a:r>
            <a:r>
              <a:rPr lang="en-US" altLang="en-US" sz="1000"/>
              <a:t> curve shifts leftward.</a:t>
            </a:r>
          </a:p>
          <a:p>
            <a:pPr eaLnBrk="1" hangingPunct="1"/>
            <a:r>
              <a:rPr lang="en-US" altLang="en-US" sz="1000"/>
              <a:t>Avoid confusing students by using ‘up’ to correspond to a decrease in </a:t>
            </a:r>
            <a:r>
              <a:rPr lang="en-US" altLang="en-US" sz="1000" i="1"/>
              <a:t>SAS</a:t>
            </a:r>
            <a:r>
              <a:rPr lang="en-US" altLang="en-US" sz="1000"/>
              <a:t>. But do point out that that when the </a:t>
            </a:r>
            <a:r>
              <a:rPr lang="en-US" altLang="en-US" sz="1000" i="1"/>
              <a:t>SAS</a:t>
            </a:r>
            <a:r>
              <a:rPr lang="en-US" altLang="en-US" sz="1000"/>
              <a:t> curve shifts leftward it is moving vertically upward, as input prices rise to become consistent with potential GDP and the new long-run equilibrium price level. Most students find it easier to see why the </a:t>
            </a:r>
            <a:r>
              <a:rPr lang="en-US" altLang="en-US" sz="1000" i="1"/>
              <a:t>SAS</a:t>
            </a:r>
            <a:r>
              <a:rPr lang="en-US" altLang="en-US" sz="1000"/>
              <a:t> curve shifts leftward once they see that rising input prices shift the curve vertically upward.</a:t>
            </a:r>
          </a:p>
          <a:p>
            <a:pPr eaLnBrk="1" hangingPunct="1"/>
            <a:endParaRPr lang="en-CA" altLang="en-US" sz="1000"/>
          </a:p>
        </p:txBody>
      </p:sp>
    </p:spTree>
    <p:extLst>
      <p:ext uri="{BB962C8B-B14F-4D97-AF65-F5344CB8AC3E}">
        <p14:creationId xmlns:p14="http://schemas.microsoft.com/office/powerpoint/2010/main" xmlns="" val="40212653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 xmlns:a16="http://schemas.microsoft.com/office/drawing/2014/main" id="{08E5C061-39DB-437C-B22F-DF18219A90E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F5AB508-1B4B-40CD-89FC-AD8B3AE09C72}" type="slidenum">
              <a:rPr lang="en-US" altLang="en-US" smtClean="0"/>
              <a:pPr>
                <a:spcBef>
                  <a:spcPct val="0"/>
                </a:spcBef>
              </a:pPr>
              <a:t>38</a:t>
            </a:fld>
            <a:endParaRPr lang="en-US" altLang="en-US"/>
          </a:p>
        </p:txBody>
      </p:sp>
      <p:sp>
        <p:nvSpPr>
          <p:cNvPr id="83971" name="Rectangle 2">
            <a:extLst>
              <a:ext uri="{FF2B5EF4-FFF2-40B4-BE49-F238E27FC236}">
                <a16:creationId xmlns="" xmlns:a16="http://schemas.microsoft.com/office/drawing/2014/main" id="{72AFD39B-5C55-44AD-BB32-EA1F8DE2E393}"/>
              </a:ext>
            </a:extLst>
          </p:cNvPr>
          <p:cNvSpPr>
            <a:spLocks noGrp="1" noRot="1" noChangeAspect="1" noChangeArrowheads="1" noTextEdit="1"/>
          </p:cNvSpPr>
          <p:nvPr>
            <p:ph type="sldImg"/>
          </p:nvPr>
        </p:nvSpPr>
        <p:spPr>
          <a:xfrm>
            <a:off x="465138" y="204788"/>
            <a:ext cx="5927725" cy="4446587"/>
          </a:xfrm>
          <a:ln/>
        </p:spPr>
      </p:sp>
      <p:sp>
        <p:nvSpPr>
          <p:cNvPr id="83972" name="Rectangle 3">
            <a:extLst>
              <a:ext uri="{FF2B5EF4-FFF2-40B4-BE49-F238E27FC236}">
                <a16:creationId xmlns="" xmlns:a16="http://schemas.microsoft.com/office/drawing/2014/main" id="{AD6C40CB-46A2-43A7-86CE-66DD92D51FE8}"/>
              </a:ext>
            </a:extLst>
          </p:cNvPr>
          <p:cNvSpPr>
            <a:spLocks noGrp="1" noChangeArrowheads="1"/>
          </p:cNvSpPr>
          <p:nvPr>
            <p:ph type="body" idx="1"/>
          </p:nvPr>
        </p:nvSpPr>
        <p:spPr>
          <a:xfrm>
            <a:off x="220663" y="4838700"/>
            <a:ext cx="6416675" cy="34813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AU" altLang="en-US" sz="1600" noProof="1">
              <a:latin typeface="GillSans" pitchFamily="34" charset="0"/>
            </a:endParaRPr>
          </a:p>
        </p:txBody>
      </p:sp>
    </p:spTree>
    <p:extLst>
      <p:ext uri="{BB962C8B-B14F-4D97-AF65-F5344CB8AC3E}">
        <p14:creationId xmlns:p14="http://schemas.microsoft.com/office/powerpoint/2010/main" xmlns="" val="2322038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 xmlns:a16="http://schemas.microsoft.com/office/drawing/2014/main" id="{8B8A27CE-DA07-4124-B757-D551D6CCBF20}"/>
              </a:ext>
            </a:extLst>
          </p:cNvPr>
          <p:cNvSpPr>
            <a:spLocks noGrp="1" noRot="1" noChangeAspect="1" noTextEdit="1"/>
          </p:cNvSpPr>
          <p:nvPr>
            <p:ph type="sldImg"/>
          </p:nvPr>
        </p:nvSpPr>
        <p:spPr>
          <a:ln/>
        </p:spPr>
      </p:sp>
      <p:sp>
        <p:nvSpPr>
          <p:cNvPr id="86019" name="Notes Placeholder 2">
            <a:extLst>
              <a:ext uri="{FF2B5EF4-FFF2-40B4-BE49-F238E27FC236}">
                <a16:creationId xmlns="" xmlns:a16="http://schemas.microsoft.com/office/drawing/2014/main" id="{F774F908-87BD-446F-A239-F7DC642A0861}"/>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
        <p:nvSpPr>
          <p:cNvPr id="86020" name="Slide Number Placeholder 3">
            <a:extLst>
              <a:ext uri="{FF2B5EF4-FFF2-40B4-BE49-F238E27FC236}">
                <a16:creationId xmlns="" xmlns:a16="http://schemas.microsoft.com/office/drawing/2014/main" id="{ACC0CFEB-3EB2-4E0C-ABE9-D7D7D51B50D1}"/>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A761408-0A12-4033-AA4C-11788E8AC6C0}" type="slidenum">
              <a:rPr lang="en-US" altLang="en-US" smtClean="0"/>
              <a:pPr>
                <a:spcBef>
                  <a:spcPct val="0"/>
                </a:spcBef>
              </a:pPr>
              <a:t>39</a:t>
            </a:fld>
            <a:endParaRPr lang="en-US" altLang="en-US"/>
          </a:p>
        </p:txBody>
      </p:sp>
    </p:spTree>
    <p:extLst>
      <p:ext uri="{BB962C8B-B14F-4D97-AF65-F5344CB8AC3E}">
        <p14:creationId xmlns:p14="http://schemas.microsoft.com/office/powerpoint/2010/main" xmlns="" val="3872759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 xmlns:a16="http://schemas.microsoft.com/office/drawing/2014/main" id="{6D40C848-8ADA-4FF6-A6B0-D274845D3B5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A7A07F-B66B-4AFD-8652-1F4D37E2C524}" type="slidenum">
              <a:rPr lang="en-US" altLang="en-US" smtClean="0"/>
              <a:pPr>
                <a:spcBef>
                  <a:spcPct val="0"/>
                </a:spcBef>
              </a:pPr>
              <a:t>4</a:t>
            </a:fld>
            <a:endParaRPr lang="en-US" altLang="en-US"/>
          </a:p>
        </p:txBody>
      </p:sp>
      <p:sp>
        <p:nvSpPr>
          <p:cNvPr id="14339" name="Rectangle 2">
            <a:extLst>
              <a:ext uri="{FF2B5EF4-FFF2-40B4-BE49-F238E27FC236}">
                <a16:creationId xmlns="" xmlns:a16="http://schemas.microsoft.com/office/drawing/2014/main" id="{82CC0856-9F6F-42D1-BE10-F1E0D93FAE63}"/>
              </a:ext>
            </a:extLst>
          </p:cNvPr>
          <p:cNvSpPr>
            <a:spLocks noGrp="1" noRot="1" noChangeAspect="1" noChangeArrowheads="1" noTextEdit="1"/>
          </p:cNvSpPr>
          <p:nvPr>
            <p:ph type="sldImg"/>
          </p:nvPr>
        </p:nvSpPr>
        <p:spPr>
          <a:ln/>
        </p:spPr>
      </p:sp>
      <p:sp>
        <p:nvSpPr>
          <p:cNvPr id="14340" name="Rectangle 3">
            <a:extLst>
              <a:ext uri="{FF2B5EF4-FFF2-40B4-BE49-F238E27FC236}">
                <a16:creationId xmlns="" xmlns:a16="http://schemas.microsoft.com/office/drawing/2014/main" id="{52428882-A56C-4F52-B02E-98BAEFC8F62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163367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 xmlns:a16="http://schemas.microsoft.com/office/drawing/2014/main" id="{3CA5B02B-BF0B-406D-9408-9FA6A5B267D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C1520A-6F7C-4CC2-95B4-30922E834232}" type="slidenum">
              <a:rPr lang="en-US" altLang="en-US" smtClean="0"/>
              <a:pPr>
                <a:spcBef>
                  <a:spcPct val="0"/>
                </a:spcBef>
              </a:pPr>
              <a:t>40</a:t>
            </a:fld>
            <a:endParaRPr lang="en-US" altLang="en-US"/>
          </a:p>
        </p:txBody>
      </p:sp>
      <p:sp>
        <p:nvSpPr>
          <p:cNvPr id="88067" name="Rectangle 2">
            <a:extLst>
              <a:ext uri="{FF2B5EF4-FFF2-40B4-BE49-F238E27FC236}">
                <a16:creationId xmlns="" xmlns:a16="http://schemas.microsoft.com/office/drawing/2014/main" id="{7C553C53-F27F-4110-B49A-24FBD78C32A4}"/>
              </a:ext>
            </a:extLst>
          </p:cNvPr>
          <p:cNvSpPr>
            <a:spLocks noGrp="1" noRot="1" noChangeAspect="1" noChangeArrowheads="1" noTextEdit="1"/>
          </p:cNvSpPr>
          <p:nvPr>
            <p:ph type="sldImg"/>
          </p:nvPr>
        </p:nvSpPr>
        <p:spPr>
          <a:xfrm>
            <a:off x="465138" y="204788"/>
            <a:ext cx="5927725" cy="4446587"/>
          </a:xfrm>
          <a:ln/>
        </p:spPr>
      </p:sp>
      <p:sp>
        <p:nvSpPr>
          <p:cNvPr id="88068" name="Rectangle 3">
            <a:extLst>
              <a:ext uri="{FF2B5EF4-FFF2-40B4-BE49-F238E27FC236}">
                <a16:creationId xmlns="" xmlns:a16="http://schemas.microsoft.com/office/drawing/2014/main" id="{D9C89D3F-6B64-4EA1-B396-C4CB505780E2}"/>
              </a:ext>
            </a:extLst>
          </p:cNvPr>
          <p:cNvSpPr>
            <a:spLocks noGrp="1" noChangeArrowheads="1"/>
          </p:cNvSpPr>
          <p:nvPr>
            <p:ph type="body" idx="1"/>
          </p:nvPr>
        </p:nvSpPr>
        <p:spPr>
          <a:xfrm>
            <a:off x="220663" y="4838700"/>
            <a:ext cx="6416675" cy="34813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AU" altLang="en-US" sz="1600" noProof="1">
              <a:latin typeface="GillSans" pitchFamily="34" charset="0"/>
            </a:endParaRPr>
          </a:p>
        </p:txBody>
      </p:sp>
    </p:spTree>
    <p:extLst>
      <p:ext uri="{BB962C8B-B14F-4D97-AF65-F5344CB8AC3E}">
        <p14:creationId xmlns:p14="http://schemas.microsoft.com/office/powerpoint/2010/main" xmlns="" val="665131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 xmlns:a16="http://schemas.microsoft.com/office/drawing/2014/main" id="{DB7E3861-76F2-49BB-96CF-CE2E870B66B3}"/>
              </a:ext>
            </a:extLst>
          </p:cNvPr>
          <p:cNvSpPr>
            <a:spLocks noGrp="1" noRot="1" noChangeAspect="1" noTextEdit="1"/>
          </p:cNvSpPr>
          <p:nvPr>
            <p:ph type="sldImg"/>
          </p:nvPr>
        </p:nvSpPr>
        <p:spPr>
          <a:ln/>
        </p:spPr>
      </p:sp>
      <p:sp>
        <p:nvSpPr>
          <p:cNvPr id="90115" name="Notes Placeholder 2">
            <a:extLst>
              <a:ext uri="{FF2B5EF4-FFF2-40B4-BE49-F238E27FC236}">
                <a16:creationId xmlns="" xmlns:a16="http://schemas.microsoft.com/office/drawing/2014/main" id="{F268EC04-804B-4C3F-9866-964CDCDD7B72}"/>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
        <p:nvSpPr>
          <p:cNvPr id="90116" name="Slide Number Placeholder 3">
            <a:extLst>
              <a:ext uri="{FF2B5EF4-FFF2-40B4-BE49-F238E27FC236}">
                <a16:creationId xmlns="" xmlns:a16="http://schemas.microsoft.com/office/drawing/2014/main" id="{0B1E1764-62F8-4CEB-981F-3D0015CF5F7C}"/>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EEC0EE-2F73-40A3-BCAE-5ACFA7A98596}" type="slidenum">
              <a:rPr lang="en-US" altLang="en-US" smtClean="0"/>
              <a:pPr>
                <a:spcBef>
                  <a:spcPct val="0"/>
                </a:spcBef>
              </a:pPr>
              <a:t>41</a:t>
            </a:fld>
            <a:endParaRPr lang="en-US" altLang="en-US"/>
          </a:p>
        </p:txBody>
      </p:sp>
    </p:spTree>
    <p:extLst>
      <p:ext uri="{BB962C8B-B14F-4D97-AF65-F5344CB8AC3E}">
        <p14:creationId xmlns:p14="http://schemas.microsoft.com/office/powerpoint/2010/main" xmlns="" val="15598522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 xmlns:a16="http://schemas.microsoft.com/office/drawing/2014/main" id="{6A9EE021-2CCD-425E-BD47-6533471182A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45F5B5-AA0C-4562-955B-77841CD1AF58}" type="slidenum">
              <a:rPr lang="en-US" altLang="en-US" smtClean="0"/>
              <a:pPr>
                <a:spcBef>
                  <a:spcPct val="0"/>
                </a:spcBef>
              </a:pPr>
              <a:t>42</a:t>
            </a:fld>
            <a:endParaRPr lang="en-US" altLang="en-US"/>
          </a:p>
        </p:txBody>
      </p:sp>
      <p:sp>
        <p:nvSpPr>
          <p:cNvPr id="92163" name="Rectangle 2">
            <a:extLst>
              <a:ext uri="{FF2B5EF4-FFF2-40B4-BE49-F238E27FC236}">
                <a16:creationId xmlns="" xmlns:a16="http://schemas.microsoft.com/office/drawing/2014/main" id="{497F94BE-43AF-4191-A9D8-EA06D4F66D45}"/>
              </a:ext>
            </a:extLst>
          </p:cNvPr>
          <p:cNvSpPr>
            <a:spLocks noGrp="1" noRot="1" noChangeAspect="1" noChangeArrowheads="1" noTextEdit="1"/>
          </p:cNvSpPr>
          <p:nvPr>
            <p:ph type="sldImg"/>
          </p:nvPr>
        </p:nvSpPr>
        <p:spPr>
          <a:ln/>
        </p:spPr>
      </p:sp>
      <p:sp>
        <p:nvSpPr>
          <p:cNvPr id="92164" name="Rectangle 3">
            <a:extLst>
              <a:ext uri="{FF2B5EF4-FFF2-40B4-BE49-F238E27FC236}">
                <a16:creationId xmlns="" xmlns:a16="http://schemas.microsoft.com/office/drawing/2014/main" id="{B22DE96F-1BAB-44BD-BC4F-11ABD3A48C1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Canadian Economic Growth and Inflation</a:t>
            </a:r>
          </a:p>
        </p:txBody>
      </p:sp>
    </p:spTree>
    <p:extLst>
      <p:ext uri="{BB962C8B-B14F-4D97-AF65-F5344CB8AC3E}">
        <p14:creationId xmlns:p14="http://schemas.microsoft.com/office/powerpoint/2010/main" xmlns="" val="2790724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 xmlns:a16="http://schemas.microsoft.com/office/drawing/2014/main" id="{3628530C-E8E4-488B-8BE2-8B69B108398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A3F379-7078-43BE-8CA1-86786F94290A}" type="slidenum">
              <a:rPr lang="en-US" altLang="en-US" smtClean="0"/>
              <a:pPr>
                <a:spcBef>
                  <a:spcPct val="0"/>
                </a:spcBef>
              </a:pPr>
              <a:t>43</a:t>
            </a:fld>
            <a:endParaRPr lang="en-US" altLang="en-US"/>
          </a:p>
        </p:txBody>
      </p:sp>
      <p:sp>
        <p:nvSpPr>
          <p:cNvPr id="94211" name="Rectangle 2">
            <a:extLst>
              <a:ext uri="{FF2B5EF4-FFF2-40B4-BE49-F238E27FC236}">
                <a16:creationId xmlns="" xmlns:a16="http://schemas.microsoft.com/office/drawing/2014/main" id="{E1A5BF12-2726-4FB7-B512-8A1A8FCE4418}"/>
              </a:ext>
            </a:extLst>
          </p:cNvPr>
          <p:cNvSpPr>
            <a:spLocks noGrp="1" noRot="1" noChangeAspect="1" noChangeArrowheads="1" noTextEdit="1"/>
          </p:cNvSpPr>
          <p:nvPr>
            <p:ph type="sldImg"/>
          </p:nvPr>
        </p:nvSpPr>
        <p:spPr>
          <a:ln/>
        </p:spPr>
      </p:sp>
      <p:sp>
        <p:nvSpPr>
          <p:cNvPr id="94212" name="Rectangle 3">
            <a:extLst>
              <a:ext uri="{FF2B5EF4-FFF2-40B4-BE49-F238E27FC236}">
                <a16:creationId xmlns="" xmlns:a16="http://schemas.microsoft.com/office/drawing/2014/main" id="{4C8076F3-1F37-4A90-99D3-A0DB0E241A6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41211213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 xmlns:a16="http://schemas.microsoft.com/office/drawing/2014/main" id="{DEF93A67-0FBD-411D-A352-798CED32EFC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5597CF-3CAB-4521-A646-B10DCC295EC1}" type="slidenum">
              <a:rPr lang="en-US" altLang="en-US" smtClean="0"/>
              <a:pPr>
                <a:spcBef>
                  <a:spcPct val="0"/>
                </a:spcBef>
              </a:pPr>
              <a:t>44</a:t>
            </a:fld>
            <a:endParaRPr lang="en-US" altLang="en-US"/>
          </a:p>
        </p:txBody>
      </p:sp>
      <p:sp>
        <p:nvSpPr>
          <p:cNvPr id="96259" name="Rectangle 2">
            <a:extLst>
              <a:ext uri="{FF2B5EF4-FFF2-40B4-BE49-F238E27FC236}">
                <a16:creationId xmlns="" xmlns:a16="http://schemas.microsoft.com/office/drawing/2014/main" id="{4C289AC1-8E20-49D8-A353-768BE6E99520}"/>
              </a:ext>
            </a:extLst>
          </p:cNvPr>
          <p:cNvSpPr>
            <a:spLocks noGrp="1" noRot="1" noChangeAspect="1" noChangeArrowheads="1" noTextEdit="1"/>
          </p:cNvSpPr>
          <p:nvPr>
            <p:ph type="sldImg"/>
          </p:nvPr>
        </p:nvSpPr>
        <p:spPr>
          <a:ln/>
        </p:spPr>
      </p:sp>
      <p:sp>
        <p:nvSpPr>
          <p:cNvPr id="96260" name="Rectangle 3">
            <a:extLst>
              <a:ext uri="{FF2B5EF4-FFF2-40B4-BE49-F238E27FC236}">
                <a16:creationId xmlns="" xmlns:a16="http://schemas.microsoft.com/office/drawing/2014/main" id="{C9ED9C83-8740-4EDA-928E-502019C322E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16704241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 xmlns:a16="http://schemas.microsoft.com/office/drawing/2014/main" id="{DBD4B8B0-44ED-4D9D-B018-2AA015E46BE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F1E170-8210-4CC6-B3EC-0CE126D1554A}" type="slidenum">
              <a:rPr lang="en-US" altLang="en-US" smtClean="0"/>
              <a:pPr>
                <a:spcBef>
                  <a:spcPct val="0"/>
                </a:spcBef>
              </a:pPr>
              <a:t>45</a:t>
            </a:fld>
            <a:endParaRPr lang="en-US" altLang="en-US"/>
          </a:p>
        </p:txBody>
      </p:sp>
      <p:sp>
        <p:nvSpPr>
          <p:cNvPr id="98307" name="Rectangle 2">
            <a:extLst>
              <a:ext uri="{FF2B5EF4-FFF2-40B4-BE49-F238E27FC236}">
                <a16:creationId xmlns="" xmlns:a16="http://schemas.microsoft.com/office/drawing/2014/main" id="{AABA05C8-1AE1-497A-8025-948C00A8A61E}"/>
              </a:ext>
            </a:extLst>
          </p:cNvPr>
          <p:cNvSpPr>
            <a:spLocks noGrp="1" noRot="1" noChangeAspect="1" noChangeArrowheads="1" noTextEdit="1"/>
          </p:cNvSpPr>
          <p:nvPr>
            <p:ph type="sldImg"/>
          </p:nvPr>
        </p:nvSpPr>
        <p:spPr>
          <a:ln/>
        </p:spPr>
      </p:sp>
      <p:sp>
        <p:nvSpPr>
          <p:cNvPr id="98308" name="Rectangle 3">
            <a:extLst>
              <a:ext uri="{FF2B5EF4-FFF2-40B4-BE49-F238E27FC236}">
                <a16:creationId xmlns="" xmlns:a16="http://schemas.microsoft.com/office/drawing/2014/main" id="{DFB66449-A222-4FBA-A44F-689B205FBEC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The Canadian Business Cycle</a:t>
            </a:r>
          </a:p>
          <a:p>
            <a:pPr eaLnBrk="1" hangingPunct="1"/>
            <a:endParaRPr lang="en-CA" altLang="en-US"/>
          </a:p>
        </p:txBody>
      </p:sp>
    </p:spTree>
    <p:extLst>
      <p:ext uri="{BB962C8B-B14F-4D97-AF65-F5344CB8AC3E}">
        <p14:creationId xmlns:p14="http://schemas.microsoft.com/office/powerpoint/2010/main" xmlns="" val="2056614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 xmlns:a16="http://schemas.microsoft.com/office/drawing/2014/main" id="{7E5A93ED-BB69-4BA6-B857-43B7BF11BBC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45CD0C-4DD0-4890-B536-F1AEA45A2A3A}" type="slidenum">
              <a:rPr lang="en-US" altLang="en-US" smtClean="0"/>
              <a:pPr>
                <a:spcBef>
                  <a:spcPct val="0"/>
                </a:spcBef>
              </a:pPr>
              <a:t>46</a:t>
            </a:fld>
            <a:endParaRPr lang="en-US" altLang="en-US"/>
          </a:p>
        </p:txBody>
      </p:sp>
      <p:sp>
        <p:nvSpPr>
          <p:cNvPr id="100355" name="Rectangle 2">
            <a:extLst>
              <a:ext uri="{FF2B5EF4-FFF2-40B4-BE49-F238E27FC236}">
                <a16:creationId xmlns="" xmlns:a16="http://schemas.microsoft.com/office/drawing/2014/main" id="{A04B8CEB-7D36-48A9-80E2-F5BAD76CFC7D}"/>
              </a:ext>
            </a:extLst>
          </p:cNvPr>
          <p:cNvSpPr>
            <a:spLocks noGrp="1" noRot="1" noChangeAspect="1" noChangeArrowheads="1" noTextEdit="1"/>
          </p:cNvSpPr>
          <p:nvPr>
            <p:ph type="sldImg"/>
          </p:nvPr>
        </p:nvSpPr>
        <p:spPr>
          <a:ln/>
        </p:spPr>
      </p:sp>
      <p:sp>
        <p:nvSpPr>
          <p:cNvPr id="100356" name="Rectangle 3">
            <a:extLst>
              <a:ext uri="{FF2B5EF4-FFF2-40B4-BE49-F238E27FC236}">
                <a16:creationId xmlns="" xmlns:a16="http://schemas.microsoft.com/office/drawing/2014/main" id="{6E07EF7A-9860-4B37-91E1-1CD843FC4CB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1738342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 xmlns:a16="http://schemas.microsoft.com/office/drawing/2014/main" id="{A1D64FD5-9846-4B0A-AECA-A5DB642B416F}"/>
              </a:ext>
            </a:extLst>
          </p:cNvPr>
          <p:cNvSpPr>
            <a:spLocks noGrp="1" noRot="1" noChangeAspect="1" noTextEdit="1"/>
          </p:cNvSpPr>
          <p:nvPr>
            <p:ph type="sldImg"/>
          </p:nvPr>
        </p:nvSpPr>
        <p:spPr>
          <a:ln/>
        </p:spPr>
      </p:sp>
      <p:sp>
        <p:nvSpPr>
          <p:cNvPr id="102403" name="Notes Placeholder 2">
            <a:extLst>
              <a:ext uri="{FF2B5EF4-FFF2-40B4-BE49-F238E27FC236}">
                <a16:creationId xmlns="" xmlns:a16="http://schemas.microsoft.com/office/drawing/2014/main" id="{89729CBC-7283-4637-8A54-77B45873B7DA}"/>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
        <p:nvSpPr>
          <p:cNvPr id="102404" name="Slide Number Placeholder 3">
            <a:extLst>
              <a:ext uri="{FF2B5EF4-FFF2-40B4-BE49-F238E27FC236}">
                <a16:creationId xmlns="" xmlns:a16="http://schemas.microsoft.com/office/drawing/2014/main" id="{1B910767-D5AA-432C-A503-1E136A754AF8}"/>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869632-FB49-439A-96E7-B88E5009001F}" type="slidenum">
              <a:rPr lang="en-US" altLang="en-US" smtClean="0"/>
              <a:pPr>
                <a:spcBef>
                  <a:spcPct val="0"/>
                </a:spcBef>
              </a:pPr>
              <a:t>47</a:t>
            </a:fld>
            <a:endParaRPr lang="en-US" altLang="en-US"/>
          </a:p>
        </p:txBody>
      </p:sp>
    </p:spTree>
    <p:extLst>
      <p:ext uri="{BB962C8B-B14F-4D97-AF65-F5344CB8AC3E}">
        <p14:creationId xmlns:p14="http://schemas.microsoft.com/office/powerpoint/2010/main" xmlns="" val="36214718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 xmlns:a16="http://schemas.microsoft.com/office/drawing/2014/main" id="{887ACCE4-DCCE-49FE-8572-A0BAE9824C2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AD96F1-B716-4CBF-8097-7520F4427B45}" type="slidenum">
              <a:rPr lang="en-US" altLang="en-US" smtClean="0"/>
              <a:pPr>
                <a:spcBef>
                  <a:spcPct val="0"/>
                </a:spcBef>
              </a:pPr>
              <a:t>48</a:t>
            </a:fld>
            <a:endParaRPr lang="en-US" altLang="en-US"/>
          </a:p>
        </p:txBody>
      </p:sp>
      <p:sp>
        <p:nvSpPr>
          <p:cNvPr id="104451" name="Rectangle 2">
            <a:extLst>
              <a:ext uri="{FF2B5EF4-FFF2-40B4-BE49-F238E27FC236}">
                <a16:creationId xmlns="" xmlns:a16="http://schemas.microsoft.com/office/drawing/2014/main" id="{89110782-52DF-4F43-91D6-5E5DF11E06E0}"/>
              </a:ext>
            </a:extLst>
          </p:cNvPr>
          <p:cNvSpPr>
            <a:spLocks noGrp="1" noRot="1" noChangeAspect="1" noChangeArrowheads="1" noTextEdit="1"/>
          </p:cNvSpPr>
          <p:nvPr>
            <p:ph type="sldImg"/>
          </p:nvPr>
        </p:nvSpPr>
        <p:spPr>
          <a:ln/>
        </p:spPr>
      </p:sp>
      <p:sp>
        <p:nvSpPr>
          <p:cNvPr id="104452" name="Rectangle 3">
            <a:extLst>
              <a:ext uri="{FF2B5EF4-FFF2-40B4-BE49-F238E27FC236}">
                <a16:creationId xmlns="" xmlns:a16="http://schemas.microsoft.com/office/drawing/2014/main" id="{711C5980-DDAC-499E-878D-E502A51A108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6880097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 xmlns:a16="http://schemas.microsoft.com/office/drawing/2014/main" id="{D4BD845E-C34D-4720-A328-38860AABF7F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EB85F5-5D88-480B-BDE6-FFA1CF72F5C0}" type="slidenum">
              <a:rPr lang="en-US" altLang="en-US" smtClean="0"/>
              <a:pPr>
                <a:spcBef>
                  <a:spcPct val="0"/>
                </a:spcBef>
              </a:pPr>
              <a:t>49</a:t>
            </a:fld>
            <a:endParaRPr lang="en-US" altLang="en-US"/>
          </a:p>
        </p:txBody>
      </p:sp>
      <p:sp>
        <p:nvSpPr>
          <p:cNvPr id="106499" name="Rectangle 2">
            <a:extLst>
              <a:ext uri="{FF2B5EF4-FFF2-40B4-BE49-F238E27FC236}">
                <a16:creationId xmlns="" xmlns:a16="http://schemas.microsoft.com/office/drawing/2014/main" id="{48942190-454B-418F-A7DC-837A25ACA587}"/>
              </a:ext>
            </a:extLst>
          </p:cNvPr>
          <p:cNvSpPr>
            <a:spLocks noGrp="1" noRot="1" noChangeAspect="1" noChangeArrowheads="1" noTextEdit="1"/>
          </p:cNvSpPr>
          <p:nvPr>
            <p:ph type="sldImg"/>
          </p:nvPr>
        </p:nvSpPr>
        <p:spPr>
          <a:ln/>
        </p:spPr>
      </p:sp>
      <p:sp>
        <p:nvSpPr>
          <p:cNvPr id="106500" name="Rectangle 3">
            <a:extLst>
              <a:ext uri="{FF2B5EF4-FFF2-40B4-BE49-F238E27FC236}">
                <a16:creationId xmlns="" xmlns:a16="http://schemas.microsoft.com/office/drawing/2014/main" id="{53DE800E-935E-4744-9801-AD5287FA408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b="1" i="1"/>
              <a:t>Putting the AS-AD model to work.</a:t>
            </a:r>
            <a:r>
              <a:rPr lang="en-US" altLang="en-US"/>
              <a:t> Don’t neglect the predictions of the model. This is the payoff for the student. With this simple model, we can now say quite a lot about growth, inflation, and the cycle.</a:t>
            </a:r>
            <a:endParaRPr lang="en-US" altLang="en-US" b="1" i="1"/>
          </a:p>
          <a:p>
            <a:pPr eaLnBrk="1" hangingPunct="1"/>
            <a:r>
              <a:rPr lang="en-US" altLang="en-US" b="1" i="1"/>
              <a:t>The price level doesn’t fall, and real GDP rarely falls.</a:t>
            </a:r>
            <a:r>
              <a:rPr lang="en-US" altLang="en-US"/>
              <a:t> The </a:t>
            </a:r>
            <a:r>
              <a:rPr lang="en-US" altLang="en-US" i="1"/>
              <a:t>AS-AD</a:t>
            </a:r>
            <a:r>
              <a:rPr lang="en-US" altLang="en-US"/>
              <a:t> model predicts a fall in the price level when either aggregate demand decreases or aggregate supply increases. And the model predicts that real GDP decreases when either aggregate supply or aggregate demand decreases. Students are sometimes bothered by this apparent mismatch between the predictions of the model and the observed economy. The best way to handle this issue is to emphasize that in our actual economy,</a:t>
            </a:r>
            <a:r>
              <a:rPr lang="en-US" altLang="en-US" i="1"/>
              <a:t> AS</a:t>
            </a:r>
            <a:r>
              <a:rPr lang="en-US" altLang="en-US"/>
              <a:t> and </a:t>
            </a:r>
            <a:r>
              <a:rPr lang="en-US" altLang="en-US" i="1"/>
              <a:t>AD</a:t>
            </a:r>
            <a:r>
              <a:rPr lang="en-US" altLang="en-US"/>
              <a:t> almost always are increasing. When we use the model to simulate the effects of a decrease in either </a:t>
            </a:r>
            <a:r>
              <a:rPr lang="en-US" altLang="en-US" i="1"/>
              <a:t>AS</a:t>
            </a:r>
            <a:r>
              <a:rPr lang="en-US" altLang="en-US"/>
              <a:t> or </a:t>
            </a:r>
            <a:r>
              <a:rPr lang="en-US" altLang="en-US" i="1"/>
              <a:t>AD</a:t>
            </a:r>
            <a:r>
              <a:rPr lang="en-US" altLang="en-US"/>
              <a:t>, we’re studying what happens relative to the trends in real GDP and the price level. A fall in the price level in the model translates into a lower price level than would otherwise have occurred and a slowing of inflation. The story is similar for real GDP.</a:t>
            </a:r>
          </a:p>
          <a:p>
            <a:pPr eaLnBrk="1" hangingPunct="1"/>
            <a:endParaRPr lang="en-US" altLang="en-US"/>
          </a:p>
          <a:p>
            <a:pPr eaLnBrk="1" hangingPunct="1"/>
            <a:r>
              <a:rPr lang="en-CA" altLang="en-US" b="1">
                <a:solidFill>
                  <a:srgbClr val="FF0000"/>
                </a:solidFill>
              </a:rPr>
              <a:t>Classroom activity</a:t>
            </a:r>
          </a:p>
          <a:p>
            <a:pPr eaLnBrk="1" hangingPunct="1"/>
            <a:r>
              <a:rPr lang="en-CA" altLang="en-US"/>
              <a:t>Check out </a:t>
            </a:r>
            <a:r>
              <a:rPr lang="en-CA" altLang="en-US" i="1"/>
              <a:t>Economics in  the News</a:t>
            </a:r>
            <a:r>
              <a:rPr lang="en-CA" altLang="en-US"/>
              <a:t>: Aggregate Supply and Aggregate Demand in Action</a:t>
            </a:r>
          </a:p>
          <a:p>
            <a:pPr eaLnBrk="1" hangingPunct="1"/>
            <a:endParaRPr lang="en-US" altLang="en-US"/>
          </a:p>
          <a:p>
            <a:pPr eaLnBrk="1" hangingPunct="1"/>
            <a:endParaRPr lang="en-CA" altLang="en-US"/>
          </a:p>
          <a:p>
            <a:pPr eaLnBrk="1" hangingPunct="1"/>
            <a:endParaRPr lang="en-CA" altLang="en-US"/>
          </a:p>
        </p:txBody>
      </p:sp>
    </p:spTree>
    <p:extLst>
      <p:ext uri="{BB962C8B-B14F-4D97-AF65-F5344CB8AC3E}">
        <p14:creationId xmlns:p14="http://schemas.microsoft.com/office/powerpoint/2010/main" xmlns="" val="994016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 xmlns:a16="http://schemas.microsoft.com/office/drawing/2014/main" id="{5CDAAB92-41F6-4F13-8D7C-CBD94C2A5FC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9C2B7E-6D75-44C4-A4E0-CDBD9A69AD3F}" type="slidenum">
              <a:rPr lang="en-US" altLang="en-US" smtClean="0"/>
              <a:pPr>
                <a:spcBef>
                  <a:spcPct val="0"/>
                </a:spcBef>
              </a:pPr>
              <a:t>5</a:t>
            </a:fld>
            <a:endParaRPr lang="en-US" altLang="en-US"/>
          </a:p>
        </p:txBody>
      </p:sp>
      <p:sp>
        <p:nvSpPr>
          <p:cNvPr id="16387" name="Rectangle 2">
            <a:extLst>
              <a:ext uri="{FF2B5EF4-FFF2-40B4-BE49-F238E27FC236}">
                <a16:creationId xmlns="" xmlns:a16="http://schemas.microsoft.com/office/drawing/2014/main" id="{975E2623-8A52-4C94-B460-01353107328F}"/>
              </a:ext>
            </a:extLst>
          </p:cNvPr>
          <p:cNvSpPr>
            <a:spLocks noGrp="1" noRot="1" noChangeAspect="1" noChangeArrowheads="1" noTextEdit="1"/>
          </p:cNvSpPr>
          <p:nvPr>
            <p:ph type="sldImg"/>
          </p:nvPr>
        </p:nvSpPr>
        <p:spPr>
          <a:ln/>
        </p:spPr>
      </p:sp>
      <p:sp>
        <p:nvSpPr>
          <p:cNvPr id="16388" name="Rectangle 4">
            <a:extLst>
              <a:ext uri="{FF2B5EF4-FFF2-40B4-BE49-F238E27FC236}">
                <a16:creationId xmlns="" xmlns:a16="http://schemas.microsoft.com/office/drawing/2014/main" id="{B8F09697-DEF4-4E87-9A40-18E5DD53ABB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b="1" i="1"/>
              <a:t>The flavour of the Classical-Keynesian controversy.</a:t>
            </a:r>
            <a:r>
              <a:rPr lang="en-US" altLang="en-US"/>
              <a:t> The textbook presents mainstream macroeconomics and does not dwell on controversy. But if you want to convey the flavour of the </a:t>
            </a:r>
            <a:r>
              <a:rPr lang="en-US" altLang="en-US" b="1" i="1"/>
              <a:t> </a:t>
            </a:r>
            <a:r>
              <a:rPr lang="en-US" altLang="en-US" b="1"/>
              <a:t>Classical-Keynesian controversy</a:t>
            </a:r>
            <a:r>
              <a:rPr lang="en-US" altLang="en-US"/>
              <a:t>, you can do so now using the aggregate supply curves. The difference between the upward-sloping </a:t>
            </a:r>
            <a:r>
              <a:rPr lang="en-US" altLang="en-US" i="1"/>
              <a:t>SAS</a:t>
            </a:r>
            <a:r>
              <a:rPr lang="en-US" altLang="en-US"/>
              <a:t> and the vertical </a:t>
            </a:r>
            <a:r>
              <a:rPr lang="en-US" altLang="en-US" i="1"/>
              <a:t>LAS </a:t>
            </a:r>
            <a:r>
              <a:rPr lang="en-US" altLang="en-US"/>
              <a:t>curve lies at the core of the disagreement between Classical economists, who believe that wages and prices are highly flexible and adjust rapidly, and Keynesian economists, who believe that the money wage rate in particular adjusts very slowly.</a:t>
            </a:r>
          </a:p>
          <a:p>
            <a:pPr eaLnBrk="1" hangingPunct="1"/>
            <a:r>
              <a:rPr lang="en-US" altLang="en-US" b="1" i="1"/>
              <a:t>Along the LAS curve—two things happening.</a:t>
            </a:r>
            <a:r>
              <a:rPr lang="en-US" altLang="en-US"/>
              <a:t> Students seem comfortable with the idea that the </a:t>
            </a:r>
            <a:r>
              <a:rPr lang="en-US" altLang="en-US" i="1"/>
              <a:t>SAS</a:t>
            </a:r>
            <a:r>
              <a:rPr lang="en-US" altLang="en-US"/>
              <a:t> curve has a positive slope; but they seem less at ease with the vertical</a:t>
            </a:r>
            <a:r>
              <a:rPr lang="en-US" altLang="en-US" i="1"/>
              <a:t> LAS</a:t>
            </a:r>
            <a:r>
              <a:rPr lang="en-US" altLang="en-US"/>
              <a:t> curve. Emphasize (as the textbook does) the crucial idea that along the </a:t>
            </a:r>
            <a:r>
              <a:rPr lang="en-US" altLang="en-US" i="1"/>
              <a:t>LAS </a:t>
            </a:r>
            <a:r>
              <a:rPr lang="en-US" altLang="en-US"/>
              <a:t>curve two sets of prices are changing — the prices of output and the prices of resources, especially the money wage rate. Once they get this point, students quickly catch on to the result that firms won’t be motivated to change their production levels along the</a:t>
            </a:r>
            <a:r>
              <a:rPr lang="en-US" altLang="en-US" i="1"/>
              <a:t> LA</a:t>
            </a:r>
            <a:r>
              <a:rPr lang="en-US" altLang="en-US"/>
              <a:t>S curve. The vertical </a:t>
            </a:r>
            <a:r>
              <a:rPr lang="en-US" altLang="en-US" i="1"/>
              <a:t>LAS </a:t>
            </a:r>
            <a:r>
              <a:rPr lang="en-US" altLang="en-US"/>
              <a:t>curve is both vital and difficult and class time spent on this concept is well justified.</a:t>
            </a:r>
          </a:p>
          <a:p>
            <a:pPr eaLnBrk="1" hangingPunct="1"/>
            <a:endParaRPr lang="en-US" altLang="en-US"/>
          </a:p>
          <a:p>
            <a:pPr eaLnBrk="1" hangingPunct="1"/>
            <a:endParaRPr lang="en-CA" altLang="en-US"/>
          </a:p>
        </p:txBody>
      </p:sp>
    </p:spTree>
    <p:extLst>
      <p:ext uri="{BB962C8B-B14F-4D97-AF65-F5344CB8AC3E}">
        <p14:creationId xmlns:p14="http://schemas.microsoft.com/office/powerpoint/2010/main" xmlns="" val="25191223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 xmlns:a16="http://schemas.microsoft.com/office/drawing/2014/main" id="{BDFC1B01-5DF6-4983-A1FD-A21C8D8CA36A}"/>
              </a:ext>
            </a:extLst>
          </p:cNvPr>
          <p:cNvSpPr>
            <a:spLocks noGrp="1" noRot="1" noChangeAspect="1" noTextEdit="1"/>
          </p:cNvSpPr>
          <p:nvPr>
            <p:ph type="sldImg"/>
          </p:nvPr>
        </p:nvSpPr>
        <p:spPr>
          <a:ln/>
        </p:spPr>
      </p:sp>
      <p:sp>
        <p:nvSpPr>
          <p:cNvPr id="108547" name="Notes Placeholder 2">
            <a:extLst>
              <a:ext uri="{FF2B5EF4-FFF2-40B4-BE49-F238E27FC236}">
                <a16:creationId xmlns="" xmlns:a16="http://schemas.microsoft.com/office/drawing/2014/main" id="{DDDA145C-4802-4E51-AA93-AB0C6DBFE60C}"/>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
        <p:nvSpPr>
          <p:cNvPr id="108548" name="Slide Number Placeholder 3">
            <a:extLst>
              <a:ext uri="{FF2B5EF4-FFF2-40B4-BE49-F238E27FC236}">
                <a16:creationId xmlns="" xmlns:a16="http://schemas.microsoft.com/office/drawing/2014/main" id="{CF2BD076-2067-4516-B86C-93BD6654967C}"/>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4D5089-6C89-43F5-A207-965DA7882157}" type="slidenum">
              <a:rPr lang="en-US" altLang="en-US" smtClean="0"/>
              <a:pPr>
                <a:spcBef>
                  <a:spcPct val="0"/>
                </a:spcBef>
              </a:pPr>
              <a:t>50</a:t>
            </a:fld>
            <a:endParaRPr lang="en-US" altLang="en-US"/>
          </a:p>
        </p:txBody>
      </p:sp>
    </p:spTree>
    <p:extLst>
      <p:ext uri="{BB962C8B-B14F-4D97-AF65-F5344CB8AC3E}">
        <p14:creationId xmlns:p14="http://schemas.microsoft.com/office/powerpoint/2010/main" xmlns="" val="31327854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 xmlns:a16="http://schemas.microsoft.com/office/drawing/2014/main" id="{0ADBEAA6-BB6C-43EA-AC33-104A8C6FA83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DA87D2-6DED-4376-AAE8-209D7F641788}" type="slidenum">
              <a:rPr lang="en-US" altLang="en-US" smtClean="0"/>
              <a:pPr>
                <a:spcBef>
                  <a:spcPct val="0"/>
                </a:spcBef>
              </a:pPr>
              <a:t>51</a:t>
            </a:fld>
            <a:endParaRPr lang="en-US" altLang="en-US"/>
          </a:p>
        </p:txBody>
      </p:sp>
      <p:sp>
        <p:nvSpPr>
          <p:cNvPr id="110595" name="Rectangle 2">
            <a:extLst>
              <a:ext uri="{FF2B5EF4-FFF2-40B4-BE49-F238E27FC236}">
                <a16:creationId xmlns="" xmlns:a16="http://schemas.microsoft.com/office/drawing/2014/main" id="{8DFA6C2A-0027-4698-8264-CDE62ACB9ABF}"/>
              </a:ext>
            </a:extLst>
          </p:cNvPr>
          <p:cNvSpPr>
            <a:spLocks noGrp="1" noRot="1" noChangeAspect="1" noChangeArrowheads="1" noTextEdit="1"/>
          </p:cNvSpPr>
          <p:nvPr>
            <p:ph type="sldImg"/>
          </p:nvPr>
        </p:nvSpPr>
        <p:spPr>
          <a:ln/>
        </p:spPr>
      </p:sp>
      <p:sp>
        <p:nvSpPr>
          <p:cNvPr id="110596" name="Rectangle 3">
            <a:extLst>
              <a:ext uri="{FF2B5EF4-FFF2-40B4-BE49-F238E27FC236}">
                <a16:creationId xmlns="" xmlns:a16="http://schemas.microsoft.com/office/drawing/2014/main" id="{1D29F222-BABF-4B83-80EE-A9229A4CF81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13296718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 xmlns:a16="http://schemas.microsoft.com/office/drawing/2014/main" id="{D0DF90AB-3D94-40CD-9699-D291F65B2E2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4D9EB8-1E4C-4F62-BC27-C89EA75C7055}" type="slidenum">
              <a:rPr lang="en-US" altLang="en-US" smtClean="0"/>
              <a:pPr>
                <a:spcBef>
                  <a:spcPct val="0"/>
                </a:spcBef>
              </a:pPr>
              <a:t>52</a:t>
            </a:fld>
            <a:endParaRPr lang="en-US" altLang="en-US"/>
          </a:p>
        </p:txBody>
      </p:sp>
      <p:sp>
        <p:nvSpPr>
          <p:cNvPr id="112643" name="Rectangle 2">
            <a:extLst>
              <a:ext uri="{FF2B5EF4-FFF2-40B4-BE49-F238E27FC236}">
                <a16:creationId xmlns="" xmlns:a16="http://schemas.microsoft.com/office/drawing/2014/main" id="{7BAB9B10-B2C6-4186-8C01-44880C891885}"/>
              </a:ext>
            </a:extLst>
          </p:cNvPr>
          <p:cNvSpPr>
            <a:spLocks noGrp="1" noRot="1" noChangeAspect="1" noChangeArrowheads="1" noTextEdit="1"/>
          </p:cNvSpPr>
          <p:nvPr>
            <p:ph type="sldImg"/>
          </p:nvPr>
        </p:nvSpPr>
        <p:spPr>
          <a:ln/>
        </p:spPr>
      </p:sp>
      <p:sp>
        <p:nvSpPr>
          <p:cNvPr id="112644" name="Rectangle 3">
            <a:extLst>
              <a:ext uri="{FF2B5EF4-FFF2-40B4-BE49-F238E27FC236}">
                <a16:creationId xmlns="" xmlns:a16="http://schemas.microsoft.com/office/drawing/2014/main" id="{79A073BA-AB1D-4C27-9469-330D00B8742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1297859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 xmlns:a16="http://schemas.microsoft.com/office/drawing/2014/main" id="{48A57B97-9C0B-4645-8A97-E690269856E7}"/>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07114B-2D45-4612-8E9F-56054775D00B}" type="slidenum">
              <a:rPr lang="en-US" altLang="en-US" smtClean="0"/>
              <a:pPr>
                <a:spcBef>
                  <a:spcPct val="0"/>
                </a:spcBef>
              </a:pPr>
              <a:t>53</a:t>
            </a:fld>
            <a:endParaRPr lang="en-US" altLang="en-US"/>
          </a:p>
        </p:txBody>
      </p:sp>
      <p:sp>
        <p:nvSpPr>
          <p:cNvPr id="114691" name="Rectangle 2">
            <a:extLst>
              <a:ext uri="{FF2B5EF4-FFF2-40B4-BE49-F238E27FC236}">
                <a16:creationId xmlns="" xmlns:a16="http://schemas.microsoft.com/office/drawing/2014/main" id="{31256835-B06A-4BEB-914F-CADB9F440D6E}"/>
              </a:ext>
            </a:extLst>
          </p:cNvPr>
          <p:cNvSpPr>
            <a:spLocks noGrp="1" noRot="1" noChangeAspect="1" noChangeArrowheads="1" noTextEdit="1"/>
          </p:cNvSpPr>
          <p:nvPr>
            <p:ph type="sldImg"/>
          </p:nvPr>
        </p:nvSpPr>
        <p:spPr>
          <a:ln/>
        </p:spPr>
      </p:sp>
      <p:sp>
        <p:nvSpPr>
          <p:cNvPr id="114692" name="Rectangle 3">
            <a:extLst>
              <a:ext uri="{FF2B5EF4-FFF2-40B4-BE49-F238E27FC236}">
                <a16:creationId xmlns="" xmlns:a16="http://schemas.microsoft.com/office/drawing/2014/main" id="{4BCD1C78-45AE-40D2-8B40-435C173DFC8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22515074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 xmlns:a16="http://schemas.microsoft.com/office/drawing/2014/main" id="{C858AEDB-3B71-4CA3-A544-56BEB271B36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A42D72-CFC4-492F-9EA2-06749010FDF5}" type="slidenum">
              <a:rPr lang="en-US" altLang="en-US" smtClean="0"/>
              <a:pPr>
                <a:spcBef>
                  <a:spcPct val="0"/>
                </a:spcBef>
              </a:pPr>
              <a:t>54</a:t>
            </a:fld>
            <a:endParaRPr lang="en-US" altLang="en-US"/>
          </a:p>
        </p:txBody>
      </p:sp>
      <p:sp>
        <p:nvSpPr>
          <p:cNvPr id="116739" name="Rectangle 2">
            <a:extLst>
              <a:ext uri="{FF2B5EF4-FFF2-40B4-BE49-F238E27FC236}">
                <a16:creationId xmlns="" xmlns:a16="http://schemas.microsoft.com/office/drawing/2014/main" id="{ED191C66-8571-4550-853A-9716DF6131B3}"/>
              </a:ext>
            </a:extLst>
          </p:cNvPr>
          <p:cNvSpPr>
            <a:spLocks noGrp="1" noRot="1" noChangeAspect="1" noChangeArrowheads="1" noTextEdit="1"/>
          </p:cNvSpPr>
          <p:nvPr>
            <p:ph type="sldImg"/>
          </p:nvPr>
        </p:nvSpPr>
        <p:spPr>
          <a:ln/>
        </p:spPr>
      </p:sp>
      <p:sp>
        <p:nvSpPr>
          <p:cNvPr id="116740" name="Rectangle 3">
            <a:extLst>
              <a:ext uri="{FF2B5EF4-FFF2-40B4-BE49-F238E27FC236}">
                <a16:creationId xmlns="" xmlns:a16="http://schemas.microsoft.com/office/drawing/2014/main" id="{DF50CDF9-12D9-4FEC-AF74-012E419FE02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928209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 xmlns:a16="http://schemas.microsoft.com/office/drawing/2014/main" id="{6D25DCA8-4C68-4409-95AA-92BD9AEE349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A7719F-0E09-4039-B7A2-9D9BD190076E}" type="slidenum">
              <a:rPr lang="en-US" altLang="en-US" smtClean="0"/>
              <a:pPr>
                <a:spcBef>
                  <a:spcPct val="0"/>
                </a:spcBef>
              </a:pPr>
              <a:t>55</a:t>
            </a:fld>
            <a:endParaRPr lang="en-US" altLang="en-US"/>
          </a:p>
        </p:txBody>
      </p:sp>
      <p:sp>
        <p:nvSpPr>
          <p:cNvPr id="118787" name="Rectangle 2">
            <a:extLst>
              <a:ext uri="{FF2B5EF4-FFF2-40B4-BE49-F238E27FC236}">
                <a16:creationId xmlns="" xmlns:a16="http://schemas.microsoft.com/office/drawing/2014/main" id="{D745E749-6233-4449-919A-CE33D5A6AC75}"/>
              </a:ext>
            </a:extLst>
          </p:cNvPr>
          <p:cNvSpPr>
            <a:spLocks noGrp="1" noRot="1" noChangeAspect="1" noChangeArrowheads="1" noTextEdit="1"/>
          </p:cNvSpPr>
          <p:nvPr>
            <p:ph type="sldImg"/>
          </p:nvPr>
        </p:nvSpPr>
        <p:spPr>
          <a:ln/>
        </p:spPr>
      </p:sp>
      <p:sp>
        <p:nvSpPr>
          <p:cNvPr id="118788" name="Rectangle 4">
            <a:extLst>
              <a:ext uri="{FF2B5EF4-FFF2-40B4-BE49-F238E27FC236}">
                <a16:creationId xmlns="" xmlns:a16="http://schemas.microsoft.com/office/drawing/2014/main" id="{C2290B7F-864A-4512-9870-A62E8765A3F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279537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 xmlns:a16="http://schemas.microsoft.com/office/drawing/2014/main" id="{6723E03F-04ED-4268-B58A-8046DF15171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4C8F50-70C1-4F22-88FE-56272B49AA73}" type="slidenum">
              <a:rPr lang="en-US" altLang="en-US" smtClean="0"/>
              <a:pPr>
                <a:spcBef>
                  <a:spcPct val="0"/>
                </a:spcBef>
              </a:pPr>
              <a:t>56</a:t>
            </a:fld>
            <a:endParaRPr lang="en-US" altLang="en-US"/>
          </a:p>
        </p:txBody>
      </p:sp>
      <p:sp>
        <p:nvSpPr>
          <p:cNvPr id="120835" name="Rectangle 2">
            <a:extLst>
              <a:ext uri="{FF2B5EF4-FFF2-40B4-BE49-F238E27FC236}">
                <a16:creationId xmlns="" xmlns:a16="http://schemas.microsoft.com/office/drawing/2014/main" id="{748790FA-C2C2-4C80-8DD2-64C8F18A1008}"/>
              </a:ext>
            </a:extLst>
          </p:cNvPr>
          <p:cNvSpPr>
            <a:spLocks noGrp="1" noRot="1" noChangeAspect="1" noChangeArrowheads="1" noTextEdit="1"/>
          </p:cNvSpPr>
          <p:nvPr>
            <p:ph type="sldImg"/>
          </p:nvPr>
        </p:nvSpPr>
        <p:spPr>
          <a:ln/>
        </p:spPr>
      </p:sp>
      <p:sp>
        <p:nvSpPr>
          <p:cNvPr id="120836" name="Rectangle 3">
            <a:extLst>
              <a:ext uri="{FF2B5EF4-FFF2-40B4-BE49-F238E27FC236}">
                <a16:creationId xmlns="" xmlns:a16="http://schemas.microsoft.com/office/drawing/2014/main" id="{A9775142-F158-4ABB-AF8F-6083FB40692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9732958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 xmlns:a16="http://schemas.microsoft.com/office/drawing/2014/main" id="{7BCFFCA0-A916-49A4-A9D1-9F01D484391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47C5992-257C-4325-BD26-BBA7ACF9A9DF}" type="slidenum">
              <a:rPr lang="en-US" altLang="en-US" smtClean="0"/>
              <a:pPr>
                <a:spcBef>
                  <a:spcPct val="0"/>
                </a:spcBef>
              </a:pPr>
              <a:t>57</a:t>
            </a:fld>
            <a:endParaRPr lang="en-US" altLang="en-US"/>
          </a:p>
        </p:txBody>
      </p:sp>
      <p:sp>
        <p:nvSpPr>
          <p:cNvPr id="122883" name="Rectangle 2">
            <a:extLst>
              <a:ext uri="{FF2B5EF4-FFF2-40B4-BE49-F238E27FC236}">
                <a16:creationId xmlns="" xmlns:a16="http://schemas.microsoft.com/office/drawing/2014/main" id="{FE473D02-B7E7-4791-9E04-EA4FBE4031FC}"/>
              </a:ext>
            </a:extLst>
          </p:cNvPr>
          <p:cNvSpPr>
            <a:spLocks noGrp="1" noRot="1" noChangeAspect="1" noChangeArrowheads="1" noTextEdit="1"/>
          </p:cNvSpPr>
          <p:nvPr>
            <p:ph type="sldImg"/>
          </p:nvPr>
        </p:nvSpPr>
        <p:spPr>
          <a:ln/>
        </p:spPr>
      </p:sp>
      <p:sp>
        <p:nvSpPr>
          <p:cNvPr id="122884" name="Rectangle 3">
            <a:extLst>
              <a:ext uri="{FF2B5EF4-FFF2-40B4-BE49-F238E27FC236}">
                <a16:creationId xmlns="" xmlns:a16="http://schemas.microsoft.com/office/drawing/2014/main" id="{6A97DE95-0477-4258-AE63-53FEB042CD2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2636262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 xmlns:a16="http://schemas.microsoft.com/office/drawing/2014/main" id="{87F98F0D-D639-4D9F-8FFB-FB88A08DABB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DD1ACB6-9B6E-49C0-8776-7ED231207EC1}" type="slidenum">
              <a:rPr lang="en-US" altLang="en-US" smtClean="0"/>
              <a:pPr>
                <a:spcBef>
                  <a:spcPct val="0"/>
                </a:spcBef>
              </a:pPr>
              <a:t>58</a:t>
            </a:fld>
            <a:endParaRPr lang="en-US" altLang="en-US"/>
          </a:p>
        </p:txBody>
      </p:sp>
      <p:sp>
        <p:nvSpPr>
          <p:cNvPr id="124931" name="Rectangle 2">
            <a:extLst>
              <a:ext uri="{FF2B5EF4-FFF2-40B4-BE49-F238E27FC236}">
                <a16:creationId xmlns="" xmlns:a16="http://schemas.microsoft.com/office/drawing/2014/main" id="{C06373BE-F651-409B-AB67-F2D847AD9401}"/>
              </a:ext>
            </a:extLst>
          </p:cNvPr>
          <p:cNvSpPr>
            <a:spLocks noGrp="1" noRot="1" noChangeAspect="1" noChangeArrowheads="1" noTextEdit="1"/>
          </p:cNvSpPr>
          <p:nvPr>
            <p:ph type="sldImg"/>
          </p:nvPr>
        </p:nvSpPr>
        <p:spPr>
          <a:ln/>
        </p:spPr>
      </p:sp>
      <p:sp>
        <p:nvSpPr>
          <p:cNvPr id="124932" name="Rectangle 3">
            <a:extLst>
              <a:ext uri="{FF2B5EF4-FFF2-40B4-BE49-F238E27FC236}">
                <a16:creationId xmlns="" xmlns:a16="http://schemas.microsoft.com/office/drawing/2014/main" id="{39A41B2A-AF27-4FA8-9158-9ACBB0084BD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38880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 xmlns:a16="http://schemas.microsoft.com/office/drawing/2014/main" id="{40CF5FBC-A8D1-4E7F-8314-4C88ED70F67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B4FA752-995D-446D-9E90-C785E16716FE}" type="slidenum">
              <a:rPr lang="en-US" altLang="en-US" smtClean="0"/>
              <a:pPr>
                <a:spcBef>
                  <a:spcPct val="0"/>
                </a:spcBef>
              </a:pPr>
              <a:t>6</a:t>
            </a:fld>
            <a:endParaRPr lang="en-US" altLang="en-US"/>
          </a:p>
        </p:txBody>
      </p:sp>
      <p:sp>
        <p:nvSpPr>
          <p:cNvPr id="18435" name="Rectangle 2">
            <a:extLst>
              <a:ext uri="{FF2B5EF4-FFF2-40B4-BE49-F238E27FC236}">
                <a16:creationId xmlns="" xmlns:a16="http://schemas.microsoft.com/office/drawing/2014/main" id="{F3F8DBF4-6EBD-4022-A6C0-5BEAB3F73D89}"/>
              </a:ext>
            </a:extLst>
          </p:cNvPr>
          <p:cNvSpPr>
            <a:spLocks noGrp="1" noRot="1" noChangeAspect="1" noChangeArrowheads="1" noTextEdit="1"/>
          </p:cNvSpPr>
          <p:nvPr>
            <p:ph type="sldImg"/>
          </p:nvPr>
        </p:nvSpPr>
        <p:spPr>
          <a:ln/>
        </p:spPr>
      </p:sp>
      <p:sp>
        <p:nvSpPr>
          <p:cNvPr id="18436" name="Rectangle 3">
            <a:extLst>
              <a:ext uri="{FF2B5EF4-FFF2-40B4-BE49-F238E27FC236}">
                <a16:creationId xmlns="" xmlns:a16="http://schemas.microsoft.com/office/drawing/2014/main" id="{13A30053-07BC-415D-88F7-EA326C2353F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566858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 xmlns:a16="http://schemas.microsoft.com/office/drawing/2014/main" id="{ACA2C6D6-6153-40FD-9C30-20BE789D31E3}"/>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777B42-9834-4FFD-9533-6B6EE1B0E1D0}" type="slidenum">
              <a:rPr lang="en-US" altLang="en-US" smtClean="0"/>
              <a:pPr>
                <a:spcBef>
                  <a:spcPct val="0"/>
                </a:spcBef>
              </a:pPr>
              <a:t>7</a:t>
            </a:fld>
            <a:endParaRPr lang="en-US" altLang="en-US"/>
          </a:p>
        </p:txBody>
      </p:sp>
      <p:sp>
        <p:nvSpPr>
          <p:cNvPr id="20483" name="Rectangle 2">
            <a:extLst>
              <a:ext uri="{FF2B5EF4-FFF2-40B4-BE49-F238E27FC236}">
                <a16:creationId xmlns="" xmlns:a16="http://schemas.microsoft.com/office/drawing/2014/main" id="{84EF3708-ABC3-4399-AD2E-8685DEC12E49}"/>
              </a:ext>
            </a:extLst>
          </p:cNvPr>
          <p:cNvSpPr>
            <a:spLocks noGrp="1" noRot="1" noChangeAspect="1" noChangeArrowheads="1" noTextEdit="1"/>
          </p:cNvSpPr>
          <p:nvPr>
            <p:ph type="sldImg"/>
          </p:nvPr>
        </p:nvSpPr>
        <p:spPr>
          <a:ln/>
        </p:spPr>
      </p:sp>
      <p:sp>
        <p:nvSpPr>
          <p:cNvPr id="20484" name="Rectangle 3">
            <a:extLst>
              <a:ext uri="{FF2B5EF4-FFF2-40B4-BE49-F238E27FC236}">
                <a16:creationId xmlns="" xmlns:a16="http://schemas.microsoft.com/office/drawing/2014/main" id="{BB7C636C-56BE-4E82-800D-DB19AE0F96E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xmlns="" val="409210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 xmlns:a16="http://schemas.microsoft.com/office/drawing/2014/main" id="{6167149F-F78D-4DB2-B002-3F047C82D49F}"/>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6175BE-3349-4AB5-9553-554701E53AA2}" type="slidenum">
              <a:rPr lang="en-US" altLang="en-US" smtClean="0"/>
              <a:pPr>
                <a:spcBef>
                  <a:spcPct val="0"/>
                </a:spcBef>
              </a:pPr>
              <a:t>8</a:t>
            </a:fld>
            <a:endParaRPr lang="en-US" altLang="en-US"/>
          </a:p>
        </p:txBody>
      </p:sp>
      <p:sp>
        <p:nvSpPr>
          <p:cNvPr id="22531" name="Rectangle 2">
            <a:extLst>
              <a:ext uri="{FF2B5EF4-FFF2-40B4-BE49-F238E27FC236}">
                <a16:creationId xmlns="" xmlns:a16="http://schemas.microsoft.com/office/drawing/2014/main" id="{32595931-B0C9-4146-A320-56BD2FFE690D}"/>
              </a:ext>
            </a:extLst>
          </p:cNvPr>
          <p:cNvSpPr>
            <a:spLocks noGrp="1" noRot="1" noChangeAspect="1" noChangeArrowheads="1" noTextEdit="1"/>
          </p:cNvSpPr>
          <p:nvPr>
            <p:ph type="sldImg"/>
          </p:nvPr>
        </p:nvSpPr>
        <p:spPr>
          <a:ln/>
        </p:spPr>
      </p:sp>
      <p:sp>
        <p:nvSpPr>
          <p:cNvPr id="22532" name="Rectangle 3">
            <a:extLst>
              <a:ext uri="{FF2B5EF4-FFF2-40B4-BE49-F238E27FC236}">
                <a16:creationId xmlns="" xmlns:a16="http://schemas.microsoft.com/office/drawing/2014/main" id="{8BC8B102-ABB2-4434-BFCD-BA4F611E7D8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tLang="en-US"/>
          </a:p>
        </p:txBody>
      </p:sp>
    </p:spTree>
    <p:extLst>
      <p:ext uri="{BB962C8B-B14F-4D97-AF65-F5344CB8AC3E}">
        <p14:creationId xmlns:p14="http://schemas.microsoft.com/office/powerpoint/2010/main" xmlns="" val="63043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 xmlns:a16="http://schemas.microsoft.com/office/drawing/2014/main" id="{523096C8-C926-4E6F-B89B-DFA31EC032F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14648D-55D0-490A-9CE4-06C781CCC139}" type="slidenum">
              <a:rPr lang="en-US" altLang="en-US" smtClean="0"/>
              <a:pPr>
                <a:spcBef>
                  <a:spcPct val="0"/>
                </a:spcBef>
              </a:pPr>
              <a:t>9</a:t>
            </a:fld>
            <a:endParaRPr lang="en-US" altLang="en-US"/>
          </a:p>
        </p:txBody>
      </p:sp>
      <p:sp>
        <p:nvSpPr>
          <p:cNvPr id="24579" name="Rectangle 2">
            <a:extLst>
              <a:ext uri="{FF2B5EF4-FFF2-40B4-BE49-F238E27FC236}">
                <a16:creationId xmlns="" xmlns:a16="http://schemas.microsoft.com/office/drawing/2014/main" id="{43890375-F0A4-4E16-A017-7AC631A1B46D}"/>
              </a:ext>
            </a:extLst>
          </p:cNvPr>
          <p:cNvSpPr>
            <a:spLocks noGrp="1" noRot="1" noChangeAspect="1" noChangeArrowheads="1" noTextEdit="1"/>
          </p:cNvSpPr>
          <p:nvPr>
            <p:ph type="sldImg"/>
          </p:nvPr>
        </p:nvSpPr>
        <p:spPr>
          <a:ln/>
        </p:spPr>
      </p:sp>
      <p:sp>
        <p:nvSpPr>
          <p:cNvPr id="24580" name="Rectangle 4">
            <a:extLst>
              <a:ext uri="{FF2B5EF4-FFF2-40B4-BE49-F238E27FC236}">
                <a16:creationId xmlns="" xmlns:a16="http://schemas.microsoft.com/office/drawing/2014/main" id="{8D79D94A-EA6D-46CE-ABF9-6356D01A23B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b="1" i="1"/>
              <a:t>One LAS </a:t>
            </a:r>
            <a:r>
              <a:rPr lang="en-US" altLang="en-US" b="1"/>
              <a:t>curve, but</a:t>
            </a:r>
            <a:r>
              <a:rPr lang="en-US" altLang="en-US" b="1" i="1"/>
              <a:t> many SAS</a:t>
            </a:r>
            <a:r>
              <a:rPr lang="en-US" altLang="en-US" b="1"/>
              <a:t> curves</a:t>
            </a:r>
            <a:r>
              <a:rPr lang="en-US" altLang="en-US" b="1" i="1"/>
              <a:t>.</a:t>
            </a:r>
            <a:r>
              <a:rPr lang="en-US" altLang="en-US"/>
              <a:t> Another way of reinforcing the distinction between the two </a:t>
            </a:r>
            <a:r>
              <a:rPr lang="en-US" altLang="en-US" i="1"/>
              <a:t>AS</a:t>
            </a:r>
            <a:r>
              <a:rPr lang="en-US" altLang="en-US"/>
              <a:t> curves is to point out to students that, at any given time, there is just one </a:t>
            </a:r>
            <a:r>
              <a:rPr lang="en-US" altLang="en-US" i="1"/>
              <a:t>LAS</a:t>
            </a:r>
            <a:r>
              <a:rPr lang="en-US" altLang="en-US"/>
              <a:t> curve, corresponding to potential GDP. But there is an infinite number of possible </a:t>
            </a:r>
            <a:r>
              <a:rPr lang="en-US" altLang="en-US" i="1"/>
              <a:t>SAS</a:t>
            </a:r>
            <a:r>
              <a:rPr lang="en-US" altLang="en-US"/>
              <a:t> curves, each corresponding to a different money wage rate.</a:t>
            </a:r>
          </a:p>
          <a:p>
            <a:endParaRPr lang="en-US" altLang="en-US"/>
          </a:p>
          <a:p>
            <a:endParaRPr lang="en-CA" altLang="en-US"/>
          </a:p>
        </p:txBody>
      </p:sp>
    </p:spTree>
    <p:extLst>
      <p:ext uri="{BB962C8B-B14F-4D97-AF65-F5344CB8AC3E}">
        <p14:creationId xmlns:p14="http://schemas.microsoft.com/office/powerpoint/2010/main" xmlns="" val="372532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xmlns="" val="842271839"/>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91768545"/>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377451875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2118539288"/>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2858509820"/>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86248828"/>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360363" y="1584325"/>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xmlns="" val="1635398201"/>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73803908"/>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9515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51566005"/>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 xmlns:a16="http://schemas.microsoft.com/office/drawing/2014/main" id="{CA707501-243E-41D2-ADF7-B17D00C0910F}"/>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1027" name="Rectangle 11">
            <a:extLst>
              <a:ext uri="{FF2B5EF4-FFF2-40B4-BE49-F238E27FC236}">
                <a16:creationId xmlns="" xmlns:a16="http://schemas.microsoft.com/office/drawing/2014/main" id="{D4BDF6F4-3D6B-4C9C-B434-5E794B1567E3}"/>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6" name="Picture 5">
            <a:extLst>
              <a:ext uri="{FF2B5EF4-FFF2-40B4-BE49-F238E27FC236}">
                <a16:creationId xmlns="" xmlns:a16="http://schemas.microsoft.com/office/drawing/2014/main" id="{FE6F917B-6873-44A8-8613-BD47B0812750}"/>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251520" y="661987"/>
            <a:ext cx="723900" cy="419100"/>
          </a:xfrm>
          <a:prstGeom prst="rect">
            <a:avLst/>
          </a:prstGeom>
        </p:spPr>
      </p:pic>
      <p:sp>
        <p:nvSpPr>
          <p:cNvPr id="7" name="Text Box 15">
            <a:extLst>
              <a:ext uri="{FF2B5EF4-FFF2-40B4-BE49-F238E27FC236}">
                <a16:creationId xmlns=""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8"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33" r:id="rId1"/>
    <p:sldLayoutId id="2147484134"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 xmlns:a16="http://schemas.microsoft.com/office/drawing/2014/main" id="{529ACA99-E2AF-484E-9F4B-05733BB7202F}"/>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2051" name="Rectangle 11">
            <a:extLst>
              <a:ext uri="{FF2B5EF4-FFF2-40B4-BE49-F238E27FC236}">
                <a16:creationId xmlns="" xmlns:a16="http://schemas.microsoft.com/office/drawing/2014/main" id="{1ED08407-568D-47A6-8AC0-72C8403F5A55}"/>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2053" name="Picture 7">
            <a:hlinkClick r:id="" action="ppaction://hlinkshowjump?jump=nextslide" tooltip="Click to expand the figure"/>
            <a:extLst>
              <a:ext uri="{FF2B5EF4-FFF2-40B4-BE49-F238E27FC236}">
                <a16:creationId xmlns="" xmlns:a16="http://schemas.microsoft.com/office/drawing/2014/main" id="{41650D12-6BD4-45FD-9B7B-9847AE80862A}"/>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 xmlns:a16="http://schemas.microsoft.com/office/drawing/2014/main" id="{69DEA9E4-3272-4083-A974-C15A6F153EDA}"/>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251520" y="661987"/>
            <a:ext cx="723900" cy="419100"/>
          </a:xfrm>
          <a:prstGeom prst="rect">
            <a:avLst/>
          </a:prstGeom>
        </p:spPr>
      </p:pic>
      <p:sp>
        <p:nvSpPr>
          <p:cNvPr id="8" name="Text Box 15">
            <a:extLst>
              <a:ext uri="{FF2B5EF4-FFF2-40B4-BE49-F238E27FC236}">
                <a16:creationId xmlns=""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9" name="Shape 15" descr="Pearson Logo"/>
          <p:cNvPicPr preferRelativeResize="0"/>
          <p:nvPr userDrawn="1"/>
        </p:nvPicPr>
        <p:blipFill rotWithShape="1">
          <a:blip r:embed="rId6"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35" r:id="rId1"/>
    <p:sldLayoutId id="2147484136"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a:hlinkClick r:id="" action="ppaction://hlinkshowjump?jump=previousslide" tooltip="Click to return to previous slide"/>
            <a:extLst>
              <a:ext uri="{FF2B5EF4-FFF2-40B4-BE49-F238E27FC236}">
                <a16:creationId xmlns="" xmlns:a16="http://schemas.microsoft.com/office/drawing/2014/main" id="{A2A57E0F-058B-4FF5-9FDE-3413F0646B7F}"/>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 Box 15">
            <a:extLst>
              <a:ext uri="{FF2B5EF4-FFF2-40B4-BE49-F238E27FC236}">
                <a16:creationId xmlns=""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5"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38" r:id="rId1"/>
    <p:sldLayoutId id="2147484141" r:id="rId2"/>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42" r:id="rId1"/>
    <p:sldLayoutId id="2147484139" r:id="rId2"/>
    <p:sldLayoutId id="2147484143"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a:extLst>
              <a:ext uri="{FF2B5EF4-FFF2-40B4-BE49-F238E27FC236}">
                <a16:creationId xmlns=""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4" name="Shape 15" descr="Pearson Logo"/>
          <p:cNvPicPr preferRelativeResize="0"/>
          <p:nvPr userDrawn="1"/>
        </p:nvPicPr>
        <p:blipFill rotWithShape="1">
          <a:blip r:embed="rId3"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40"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gif"/><Relationship Id="rId7" Type="http://schemas.openxmlformats.org/officeDocument/2006/relationships/image" Target="../media/image12.gi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gif"/><Relationship Id="rId10" Type="http://schemas.openxmlformats.org/officeDocument/2006/relationships/image" Target="../media/image15.gif"/><Relationship Id="rId4" Type="http://schemas.openxmlformats.org/officeDocument/2006/relationships/image" Target="../media/image9.gif"/><Relationship Id="rId9" Type="http://schemas.openxmlformats.org/officeDocument/2006/relationships/image" Target="../media/image14.gif"/></Relationships>
</file>

<file path=ppt/slides/_rels/slide11.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gif"/><Relationship Id="rId7" Type="http://schemas.openxmlformats.org/officeDocument/2006/relationships/image" Target="../media/image12.gi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gif"/><Relationship Id="rId11" Type="http://schemas.openxmlformats.org/officeDocument/2006/relationships/image" Target="../media/image16.gif"/><Relationship Id="rId5" Type="http://schemas.openxmlformats.org/officeDocument/2006/relationships/image" Target="../media/image10.gif"/><Relationship Id="rId10" Type="http://schemas.openxmlformats.org/officeDocument/2006/relationships/image" Target="../media/image15.gif"/><Relationship Id="rId4" Type="http://schemas.openxmlformats.org/officeDocument/2006/relationships/image" Target="../media/image9.gif"/><Relationship Id="rId9" Type="http://schemas.openxmlformats.org/officeDocument/2006/relationships/image" Target="../media/image14.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gif"/><Relationship Id="rId7"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slide" Target="slide15.xml"/><Relationship Id="rId5" Type="http://schemas.openxmlformats.org/officeDocument/2006/relationships/image" Target="../media/image19.gif"/><Relationship Id="rId4" Type="http://schemas.openxmlformats.org/officeDocument/2006/relationships/image" Target="../media/image18.gif"/></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9.gif"/><Relationship Id="rId4" Type="http://schemas.openxmlformats.org/officeDocument/2006/relationships/image" Target="../media/image18.gif"/></Relationships>
</file>

<file path=ppt/slides/_rels/slide1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slide" Target="slide17.xml"/><Relationship Id="rId4" Type="http://schemas.openxmlformats.org/officeDocument/2006/relationships/image" Target="../media/image22.gif"/></Relationships>
</file>

<file path=ppt/slides/_rels/slide1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2.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28.gif"/><Relationship Id="rId3" Type="http://schemas.openxmlformats.org/officeDocument/2006/relationships/image" Target="../media/image23.gif"/><Relationship Id="rId7" Type="http://schemas.openxmlformats.org/officeDocument/2006/relationships/image" Target="../media/image27.gif"/><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6.gif"/><Relationship Id="rId5" Type="http://schemas.openxmlformats.org/officeDocument/2006/relationships/image" Target="../media/image25.gif"/><Relationship Id="rId10" Type="http://schemas.openxmlformats.org/officeDocument/2006/relationships/image" Target="../media/image3.jpeg"/><Relationship Id="rId4" Type="http://schemas.openxmlformats.org/officeDocument/2006/relationships/image" Target="../media/image24.gif"/><Relationship Id="rId9" Type="http://schemas.openxmlformats.org/officeDocument/2006/relationships/slide" Target="slide22.xml"/></Relationships>
</file>

<file path=ppt/slides/_rels/slide22.xml.rels><?xml version="1.0" encoding="UTF-8" standalone="yes"?>
<Relationships xmlns="http://schemas.openxmlformats.org/package/2006/relationships"><Relationship Id="rId8" Type="http://schemas.openxmlformats.org/officeDocument/2006/relationships/image" Target="../media/image28.gif"/><Relationship Id="rId3" Type="http://schemas.openxmlformats.org/officeDocument/2006/relationships/image" Target="../media/image23.gif"/><Relationship Id="rId7" Type="http://schemas.openxmlformats.org/officeDocument/2006/relationships/image" Target="../media/image27.gif"/><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26.gif"/><Relationship Id="rId5" Type="http://schemas.openxmlformats.org/officeDocument/2006/relationships/image" Target="../media/image25.gif"/><Relationship Id="rId4" Type="http://schemas.openxmlformats.org/officeDocument/2006/relationships/image" Target="../media/image24.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image" Target="../media/image31.gif"/><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30.gif"/><Relationship Id="rId5" Type="http://schemas.openxmlformats.org/officeDocument/2006/relationships/image" Target="../media/image29.gif"/><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31.gif"/><Relationship Id="rId4" Type="http://schemas.openxmlformats.org/officeDocument/2006/relationships/image" Target="../media/image30.gi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35.gif"/><Relationship Id="rId3" Type="http://schemas.openxmlformats.org/officeDocument/2006/relationships/slide" Target="slide35.xml"/><Relationship Id="rId7" Type="http://schemas.openxmlformats.org/officeDocument/2006/relationships/image" Target="../media/image34.gif"/><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33.gif"/><Relationship Id="rId5" Type="http://schemas.openxmlformats.org/officeDocument/2006/relationships/image" Target="../media/image32.gif"/><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35.gif"/><Relationship Id="rId5" Type="http://schemas.openxmlformats.org/officeDocument/2006/relationships/image" Target="../media/image34.gif"/><Relationship Id="rId4" Type="http://schemas.openxmlformats.org/officeDocument/2006/relationships/image" Target="../media/image33.gif"/></Relationships>
</file>

<file path=ppt/slides/_rels/slide36.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5.gif"/><Relationship Id="rId5" Type="http://schemas.openxmlformats.org/officeDocument/2006/relationships/image" Target="../media/image34.gif"/><Relationship Id="rId4" Type="http://schemas.openxmlformats.org/officeDocument/2006/relationships/image" Target="../media/image33.gi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slide" Target="slide39.xml"/><Relationship Id="rId7" Type="http://schemas.openxmlformats.org/officeDocument/2006/relationships/image" Target="../media/image38.gif"/><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37.gif"/><Relationship Id="rId5" Type="http://schemas.openxmlformats.org/officeDocument/2006/relationships/image" Target="../media/image36.gif"/><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38.gif"/><Relationship Id="rId4" Type="http://schemas.openxmlformats.org/officeDocument/2006/relationships/image" Target="../media/image37.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40.gif"/><Relationship Id="rId3" Type="http://schemas.openxmlformats.org/officeDocument/2006/relationships/slide" Target="slide41.xml"/><Relationship Id="rId7" Type="http://schemas.openxmlformats.org/officeDocument/2006/relationships/image" Target="../media/image38.gif"/><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37.gif"/><Relationship Id="rId5" Type="http://schemas.openxmlformats.org/officeDocument/2006/relationships/image" Target="../media/image36.gif"/><Relationship Id="rId10" Type="http://schemas.openxmlformats.org/officeDocument/2006/relationships/image" Target="../media/image42.gif"/><Relationship Id="rId4" Type="http://schemas.openxmlformats.org/officeDocument/2006/relationships/image" Target="../media/image39.jpeg"/><Relationship Id="rId9" Type="http://schemas.openxmlformats.org/officeDocument/2006/relationships/image" Target="../media/image41.gif"/></Relationships>
</file>

<file path=ppt/slides/_rels/slide41.xml.rels><?xml version="1.0" encoding="UTF-8" standalone="yes"?>
<Relationships xmlns="http://schemas.openxmlformats.org/package/2006/relationships"><Relationship Id="rId8" Type="http://schemas.openxmlformats.org/officeDocument/2006/relationships/image" Target="../media/image42.gif"/><Relationship Id="rId3" Type="http://schemas.openxmlformats.org/officeDocument/2006/relationships/image" Target="../media/image36.gif"/><Relationship Id="rId7" Type="http://schemas.openxmlformats.org/officeDocument/2006/relationships/image" Target="../media/image41.gif"/><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40.gif"/><Relationship Id="rId5" Type="http://schemas.openxmlformats.org/officeDocument/2006/relationships/image" Target="../media/image38.gif"/><Relationship Id="rId4" Type="http://schemas.openxmlformats.org/officeDocument/2006/relationships/image" Target="../media/image37.gif"/></Relationships>
</file>

<file path=ppt/slides/_rels/slide4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44.gif"/><Relationship Id="rId5" Type="http://schemas.openxmlformats.org/officeDocument/2006/relationships/image" Target="../media/image43.gif"/><Relationship Id="rId4"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image" Target="../media/image43.gif"/><Relationship Id="rId7" Type="http://schemas.openxmlformats.org/officeDocument/2006/relationships/image" Target="../media/image47.gif"/><Relationship Id="rId2" Type="http://schemas.openxmlformats.org/officeDocument/2006/relationships/notesSlide" Target="../notesSlides/notesSlide43.xml"/><Relationship Id="rId1" Type="http://schemas.openxmlformats.org/officeDocument/2006/relationships/slideLayout" Target="../slideLayouts/slideLayout5.xml"/><Relationship Id="rId6" Type="http://schemas.openxmlformats.org/officeDocument/2006/relationships/image" Target="../media/image46.gif"/><Relationship Id="rId5" Type="http://schemas.openxmlformats.org/officeDocument/2006/relationships/image" Target="../media/image45.gif"/><Relationship Id="rId4" Type="http://schemas.openxmlformats.org/officeDocument/2006/relationships/image" Target="../media/image44.gif"/></Relationships>
</file>

<file path=ppt/slides/_rels/slide44.xml.rels><?xml version="1.0" encoding="UTF-8" standalone="yes"?>
<Relationships xmlns="http://schemas.openxmlformats.org/package/2006/relationships"><Relationship Id="rId3" Type="http://schemas.openxmlformats.org/officeDocument/2006/relationships/image" Target="../media/image43.gif"/><Relationship Id="rId7" Type="http://schemas.openxmlformats.org/officeDocument/2006/relationships/image" Target="../media/image47.gif"/><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6.gif"/><Relationship Id="rId5" Type="http://schemas.openxmlformats.org/officeDocument/2006/relationships/image" Target="../media/image45.gif"/><Relationship Id="rId4" Type="http://schemas.openxmlformats.org/officeDocument/2006/relationships/image" Target="../media/image44.gi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51.gif"/><Relationship Id="rId3" Type="http://schemas.openxmlformats.org/officeDocument/2006/relationships/slide" Target="slide47.xml"/><Relationship Id="rId7" Type="http://schemas.openxmlformats.org/officeDocument/2006/relationships/image" Target="../media/image50.gif"/><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image" Target="../media/image49.gif"/><Relationship Id="rId11" Type="http://schemas.openxmlformats.org/officeDocument/2006/relationships/image" Target="../media/image54.gif"/><Relationship Id="rId5" Type="http://schemas.openxmlformats.org/officeDocument/2006/relationships/image" Target="../media/image48.gif"/><Relationship Id="rId10" Type="http://schemas.openxmlformats.org/officeDocument/2006/relationships/image" Target="../media/image53.gif"/><Relationship Id="rId4" Type="http://schemas.openxmlformats.org/officeDocument/2006/relationships/image" Target="../media/image3.jpeg"/><Relationship Id="rId9" Type="http://schemas.openxmlformats.org/officeDocument/2006/relationships/image" Target="../media/image52.gif"/></Relationships>
</file>

<file path=ppt/slides/_rels/slide47.xml.rels><?xml version="1.0" encoding="UTF-8" standalone="yes"?>
<Relationships xmlns="http://schemas.openxmlformats.org/package/2006/relationships"><Relationship Id="rId8" Type="http://schemas.openxmlformats.org/officeDocument/2006/relationships/image" Target="../media/image53.gif"/><Relationship Id="rId3" Type="http://schemas.openxmlformats.org/officeDocument/2006/relationships/image" Target="../media/image48.gif"/><Relationship Id="rId7" Type="http://schemas.openxmlformats.org/officeDocument/2006/relationships/image" Target="../media/image52.gif"/><Relationship Id="rId12" Type="http://schemas.openxmlformats.org/officeDocument/2006/relationships/image" Target="../media/image57.gif"/><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image" Target="../media/image51.gif"/><Relationship Id="rId11" Type="http://schemas.openxmlformats.org/officeDocument/2006/relationships/image" Target="../media/image56.gif"/><Relationship Id="rId5" Type="http://schemas.openxmlformats.org/officeDocument/2006/relationships/image" Target="../media/image50.gif"/><Relationship Id="rId10" Type="http://schemas.openxmlformats.org/officeDocument/2006/relationships/image" Target="../media/image55.gif"/><Relationship Id="rId4" Type="http://schemas.openxmlformats.org/officeDocument/2006/relationships/image" Target="../media/image49.gif"/><Relationship Id="rId9" Type="http://schemas.openxmlformats.org/officeDocument/2006/relationships/image" Target="../media/image54.gif"/></Relationships>
</file>

<file path=ppt/slides/_rels/slide48.xml.rels><?xml version="1.0" encoding="UTF-8" standalone="yes"?>
<Relationships xmlns="http://schemas.openxmlformats.org/package/2006/relationships"><Relationship Id="rId8" Type="http://schemas.openxmlformats.org/officeDocument/2006/relationships/image" Target="../media/image51.gif"/><Relationship Id="rId13" Type="http://schemas.openxmlformats.org/officeDocument/2006/relationships/image" Target="../media/image56.gif"/><Relationship Id="rId3" Type="http://schemas.openxmlformats.org/officeDocument/2006/relationships/slide" Target="slide47.xml"/><Relationship Id="rId7" Type="http://schemas.openxmlformats.org/officeDocument/2006/relationships/image" Target="../media/image50.gif"/><Relationship Id="rId12" Type="http://schemas.openxmlformats.org/officeDocument/2006/relationships/image" Target="../media/image55.gif"/><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49.gif"/><Relationship Id="rId11" Type="http://schemas.openxmlformats.org/officeDocument/2006/relationships/image" Target="../media/image54.gif"/><Relationship Id="rId5" Type="http://schemas.openxmlformats.org/officeDocument/2006/relationships/image" Target="../media/image48.gif"/><Relationship Id="rId10" Type="http://schemas.openxmlformats.org/officeDocument/2006/relationships/image" Target="../media/image53.gif"/><Relationship Id="rId4" Type="http://schemas.openxmlformats.org/officeDocument/2006/relationships/image" Target="../media/image3.jpeg"/><Relationship Id="rId9" Type="http://schemas.openxmlformats.org/officeDocument/2006/relationships/image" Target="../media/image52.gif"/><Relationship Id="rId14" Type="http://schemas.openxmlformats.org/officeDocument/2006/relationships/image" Target="../media/image57.gif"/></Relationships>
</file>

<file path=ppt/slides/_rels/slide49.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image" Target="../media/image59.gif"/><Relationship Id="rId5" Type="http://schemas.openxmlformats.org/officeDocument/2006/relationships/image" Target="../media/image58.gif"/><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59.gif"/></Relationships>
</file>

<file path=ppt/slides/_rels/slide51.xml.rels><?xml version="1.0" encoding="UTF-8" standalone="yes"?>
<Relationships xmlns="http://schemas.openxmlformats.org/package/2006/relationships"><Relationship Id="rId8" Type="http://schemas.openxmlformats.org/officeDocument/2006/relationships/image" Target="../media/image63.gif"/><Relationship Id="rId3" Type="http://schemas.openxmlformats.org/officeDocument/2006/relationships/slide" Target="slide52.xml"/><Relationship Id="rId7" Type="http://schemas.openxmlformats.org/officeDocument/2006/relationships/image" Target="../media/image62.gif"/><Relationship Id="rId2" Type="http://schemas.openxmlformats.org/officeDocument/2006/relationships/notesSlide" Target="../notesSlides/notesSlide51.xml"/><Relationship Id="rId1" Type="http://schemas.openxmlformats.org/officeDocument/2006/relationships/slideLayout" Target="../slideLayouts/slideLayout4.xml"/><Relationship Id="rId6" Type="http://schemas.openxmlformats.org/officeDocument/2006/relationships/image" Target="../media/image61.gif"/><Relationship Id="rId5" Type="http://schemas.openxmlformats.org/officeDocument/2006/relationships/image" Target="../media/image60.gif"/><Relationship Id="rId4" Type="http://schemas.openxmlformats.org/officeDocument/2006/relationships/image" Target="../media/image3.jpeg"/><Relationship Id="rId9" Type="http://schemas.openxmlformats.org/officeDocument/2006/relationships/image" Target="../media/image64.gif"/></Relationships>
</file>

<file path=ppt/slides/_rels/slide52.xml.rels><?xml version="1.0" encoding="UTF-8" standalone="yes"?>
<Relationships xmlns="http://schemas.openxmlformats.org/package/2006/relationships"><Relationship Id="rId3" Type="http://schemas.openxmlformats.org/officeDocument/2006/relationships/image" Target="../media/image60.gif"/><Relationship Id="rId7" Type="http://schemas.openxmlformats.org/officeDocument/2006/relationships/image" Target="../media/image64.gif"/><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image" Target="../media/image63.gif"/><Relationship Id="rId5" Type="http://schemas.openxmlformats.org/officeDocument/2006/relationships/image" Target="../media/image62.gif"/><Relationship Id="rId4" Type="http://schemas.openxmlformats.org/officeDocument/2006/relationships/image" Target="../media/image61.gif"/></Relationships>
</file>

<file path=ppt/slides/_rels/slide53.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image" Target="../media/image66.gif"/><Relationship Id="rId5" Type="http://schemas.openxmlformats.org/officeDocument/2006/relationships/image" Target="../media/image65.gif"/><Relationship Id="rId4" Type="http://schemas.openxmlformats.org/officeDocument/2006/relationships/image" Target="../media/image3.jpeg"/></Relationships>
</file>

<file path=ppt/slides/_rels/slide54.xml.rels><?xml version="1.0" encoding="UTF-8" standalone="yes"?>
<Relationships xmlns="http://schemas.openxmlformats.org/package/2006/relationships"><Relationship Id="rId3" Type="http://schemas.openxmlformats.org/officeDocument/2006/relationships/image" Target="../media/image65.gif"/><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66.gi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8.gif"/><Relationship Id="rId7"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gif"/><Relationship Id="rId7"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1.gif"/><Relationship Id="rId11" Type="http://schemas.openxmlformats.org/officeDocument/2006/relationships/image" Target="../media/image16.gif"/><Relationship Id="rId5" Type="http://schemas.openxmlformats.org/officeDocument/2006/relationships/image" Target="../media/image10.gif"/><Relationship Id="rId10" Type="http://schemas.openxmlformats.org/officeDocument/2006/relationships/image" Target="../media/image15.gif"/><Relationship Id="rId4" Type="http://schemas.openxmlformats.org/officeDocument/2006/relationships/image" Target="../media/image9.gif"/><Relationship Id="rId9" Type="http://schemas.openxmlformats.org/officeDocument/2006/relationships/image" Target="../media/image14.gif"/></Relationships>
</file>

<file path=ppt/slides/_rels/slide9.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gif"/><Relationship Id="rId7"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42D1D556-4DFE-48E5-87C7-3297DE9531A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2808"/>
            <a:ext cx="9144000" cy="6852383"/>
          </a:xfrm>
          <a:prstGeom prst="rect">
            <a:avLst/>
          </a:prstGeom>
        </p:spPr>
      </p:pic>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10">
            <a:extLst>
              <a:ext uri="{FF2B5EF4-FFF2-40B4-BE49-F238E27FC236}">
                <a16:creationId xmlns="" xmlns:a16="http://schemas.microsoft.com/office/drawing/2014/main" id="{0B08021C-BBD8-4B79-885A-F56F71EE9CD7}"/>
              </a:ext>
            </a:extLst>
          </p:cNvPr>
          <p:cNvSpPr>
            <a:spLocks noGrp="1" noChangeArrowheads="1"/>
          </p:cNvSpPr>
          <p:nvPr>
            <p:ph type="title"/>
          </p:nvPr>
        </p:nvSpPr>
        <p:spPr>
          <a:xfrm>
            <a:off x="990600" y="107950"/>
            <a:ext cx="7696200" cy="1554163"/>
          </a:xfrm>
          <a:noFill/>
        </p:spPr>
        <p:txBody>
          <a:bodyPr/>
          <a:lstStyle/>
          <a:p>
            <a:r>
              <a:rPr lang="en-CA" altLang="en-US"/>
              <a:t>Aggregate Supply</a:t>
            </a:r>
          </a:p>
        </p:txBody>
      </p:sp>
      <p:sp>
        <p:nvSpPr>
          <p:cNvPr id="945154" name="Rectangle 2">
            <a:extLst>
              <a:ext uri="{FF2B5EF4-FFF2-40B4-BE49-F238E27FC236}">
                <a16:creationId xmlns="" xmlns:a16="http://schemas.microsoft.com/office/drawing/2014/main" id="{0C9477DA-1B31-40EC-8FDB-5D9D44FE4C97}"/>
              </a:ext>
            </a:extLst>
          </p:cNvPr>
          <p:cNvSpPr>
            <a:spLocks noGrp="1" noChangeArrowheads="1"/>
          </p:cNvSpPr>
          <p:nvPr>
            <p:ph idx="1"/>
          </p:nvPr>
        </p:nvSpPr>
        <p:spPr>
          <a:xfrm>
            <a:off x="360363" y="1584325"/>
            <a:ext cx="4114800" cy="4525963"/>
          </a:xfrm>
        </p:spPr>
        <p:txBody>
          <a:bodyPr/>
          <a:lstStyle/>
          <a:p>
            <a:pPr lvl="1"/>
            <a:r>
              <a:rPr lang="en-CA" altLang="en-US"/>
              <a:t>With a given money wage rate, the </a:t>
            </a:r>
            <a:r>
              <a:rPr lang="en-CA" altLang="en-US" i="1"/>
              <a:t>SAS</a:t>
            </a:r>
            <a:r>
              <a:rPr lang="en-CA" altLang="en-US"/>
              <a:t> curve cuts the </a:t>
            </a:r>
            <a:r>
              <a:rPr lang="en-CA" altLang="en-US" i="1"/>
              <a:t>LAS</a:t>
            </a:r>
            <a:r>
              <a:rPr lang="en-CA" altLang="en-US"/>
              <a:t> curve at potential GDP.</a:t>
            </a:r>
          </a:p>
          <a:p>
            <a:pPr lvl="1"/>
            <a:r>
              <a:rPr lang="en-CA" altLang="en-US"/>
              <a:t>The price level is 110.</a:t>
            </a:r>
          </a:p>
          <a:p>
            <a:pPr lvl="1"/>
            <a:r>
              <a:rPr lang="en-CA" altLang="en-US"/>
              <a:t>With the given money wage rate, as the price level falls below 110 ...</a:t>
            </a:r>
          </a:p>
          <a:p>
            <a:pPr lvl="1"/>
            <a:r>
              <a:rPr lang="en-CA" altLang="en-US"/>
              <a:t>the quantity of real GDP supplied decreases along the </a:t>
            </a:r>
            <a:r>
              <a:rPr lang="en-CA" altLang="en-US" i="1"/>
              <a:t>SAS</a:t>
            </a:r>
            <a:r>
              <a:rPr lang="en-CA" altLang="en-US"/>
              <a:t> curve.</a:t>
            </a:r>
          </a:p>
        </p:txBody>
      </p:sp>
      <p:pic>
        <p:nvPicPr>
          <p:cNvPr id="10" name="Picture 9">
            <a:extLst>
              <a:ext uri="{FF2B5EF4-FFF2-40B4-BE49-F238E27FC236}">
                <a16:creationId xmlns="" xmlns:a16="http://schemas.microsoft.com/office/drawing/2014/main" id="{C3B4DFFD-01C7-47B2-9D3B-F2447DCF476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1" name="Picture 10">
            <a:extLst>
              <a:ext uri="{FF2B5EF4-FFF2-40B4-BE49-F238E27FC236}">
                <a16:creationId xmlns="" xmlns:a16="http://schemas.microsoft.com/office/drawing/2014/main" id="{5000FBC7-1DD1-44F5-9190-A4427274C9D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2" name="Picture 11">
            <a:extLst>
              <a:ext uri="{FF2B5EF4-FFF2-40B4-BE49-F238E27FC236}">
                <a16:creationId xmlns="" xmlns:a16="http://schemas.microsoft.com/office/drawing/2014/main" id="{DC6CC2A4-ADBA-44C4-BD27-8363D160C3B6}"/>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3" name="Picture 12">
            <a:extLst>
              <a:ext uri="{FF2B5EF4-FFF2-40B4-BE49-F238E27FC236}">
                <a16:creationId xmlns="" xmlns:a16="http://schemas.microsoft.com/office/drawing/2014/main" id="{0460FFE2-C51E-4F3A-ACD9-A8BFB2BDC5AB}"/>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4" name="Picture 13">
            <a:extLst>
              <a:ext uri="{FF2B5EF4-FFF2-40B4-BE49-F238E27FC236}">
                <a16:creationId xmlns="" xmlns:a16="http://schemas.microsoft.com/office/drawing/2014/main" id="{BFA8AA79-C4F9-4DE6-911A-DBCC811EDDCB}"/>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6" name="Picture 15">
            <a:extLst>
              <a:ext uri="{FF2B5EF4-FFF2-40B4-BE49-F238E27FC236}">
                <a16:creationId xmlns="" xmlns:a16="http://schemas.microsoft.com/office/drawing/2014/main" id="{7C8A9D30-C4A3-4A80-A0C6-9FB8452583BF}"/>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7" name="Picture 16">
            <a:extLst>
              <a:ext uri="{FF2B5EF4-FFF2-40B4-BE49-F238E27FC236}">
                <a16:creationId xmlns="" xmlns:a16="http://schemas.microsoft.com/office/drawing/2014/main" id="{218DF01A-B9D9-4FBA-BDC7-62262A3B4868}"/>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8" name="Picture 17">
            <a:extLst>
              <a:ext uri="{FF2B5EF4-FFF2-40B4-BE49-F238E27FC236}">
                <a16:creationId xmlns="" xmlns:a16="http://schemas.microsoft.com/office/drawing/2014/main" id="{D923F4E5-4636-4EE2-A064-976347B43416}"/>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45154">
                                            <p:txEl>
                                              <p:pRg st="1" end="1"/>
                                            </p:txEl>
                                          </p:spTgt>
                                        </p:tgtEl>
                                        <p:attrNameLst>
                                          <p:attrName>style.visibility</p:attrName>
                                        </p:attrNameLst>
                                      </p:cBhvr>
                                      <p:to>
                                        <p:strVal val="visible"/>
                                      </p:to>
                                    </p:set>
                                    <p:animEffect transition="in" filter="wipe(left)">
                                      <p:cBhvr>
                                        <p:cTn id="12" dur="1000"/>
                                        <p:tgtEl>
                                          <p:spTgt spid="945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5154">
                                            <p:txEl>
                                              <p:pRg st="2" end="2"/>
                                            </p:txEl>
                                          </p:spTgt>
                                        </p:tgtEl>
                                        <p:attrNameLst>
                                          <p:attrName>style.visibility</p:attrName>
                                        </p:attrNameLst>
                                      </p:cBhvr>
                                      <p:to>
                                        <p:strVal val="visible"/>
                                      </p:to>
                                    </p:set>
                                    <p:animEffect transition="in" filter="wipe(left)">
                                      <p:cBhvr>
                                        <p:cTn id="17" dur="1000"/>
                                        <p:tgtEl>
                                          <p:spTgt spid="9451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5154">
                                            <p:txEl>
                                              <p:pRg st="3" end="3"/>
                                            </p:txEl>
                                          </p:spTgt>
                                        </p:tgtEl>
                                        <p:attrNameLst>
                                          <p:attrName>style.visibility</p:attrName>
                                        </p:attrNameLst>
                                      </p:cBhvr>
                                      <p:to>
                                        <p:strVal val="visible"/>
                                      </p:to>
                                    </p:set>
                                    <p:animEffect transition="in" filter="wipe(left)">
                                      <p:cBhvr>
                                        <p:cTn id="22" dur="1000"/>
                                        <p:tgtEl>
                                          <p:spTgt spid="9451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4" grpId="0" uiExpand="1" build="p" bldLvl="3"/>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10">
            <a:extLst>
              <a:ext uri="{FF2B5EF4-FFF2-40B4-BE49-F238E27FC236}">
                <a16:creationId xmlns="" xmlns:a16="http://schemas.microsoft.com/office/drawing/2014/main" id="{C7A18BB5-3B7F-4980-99C9-1F58D885E02F}"/>
              </a:ext>
            </a:extLst>
          </p:cNvPr>
          <p:cNvSpPr>
            <a:spLocks noGrp="1" noChangeArrowheads="1"/>
          </p:cNvSpPr>
          <p:nvPr>
            <p:ph type="title"/>
          </p:nvPr>
        </p:nvSpPr>
        <p:spPr>
          <a:xfrm>
            <a:off x="990600" y="107950"/>
            <a:ext cx="7696200" cy="1554163"/>
          </a:xfrm>
          <a:noFill/>
        </p:spPr>
        <p:txBody>
          <a:bodyPr/>
          <a:lstStyle/>
          <a:p>
            <a:r>
              <a:rPr lang="en-CA" altLang="en-US"/>
              <a:t>Aggregate Supply</a:t>
            </a:r>
          </a:p>
        </p:txBody>
      </p:sp>
      <p:sp>
        <p:nvSpPr>
          <p:cNvPr id="947202" name="Rectangle 2">
            <a:extLst>
              <a:ext uri="{FF2B5EF4-FFF2-40B4-BE49-F238E27FC236}">
                <a16:creationId xmlns="" xmlns:a16="http://schemas.microsoft.com/office/drawing/2014/main" id="{D80C4485-1B7C-40F4-8823-802608B33632}"/>
              </a:ext>
            </a:extLst>
          </p:cNvPr>
          <p:cNvSpPr>
            <a:spLocks noGrp="1" noChangeArrowheads="1"/>
          </p:cNvSpPr>
          <p:nvPr>
            <p:ph idx="1"/>
          </p:nvPr>
        </p:nvSpPr>
        <p:spPr>
          <a:xfrm>
            <a:off x="360363" y="1584325"/>
            <a:ext cx="4114800" cy="4525963"/>
          </a:xfrm>
        </p:spPr>
        <p:txBody>
          <a:bodyPr/>
          <a:lstStyle/>
          <a:p>
            <a:pPr lvl="1"/>
            <a:r>
              <a:rPr lang="en-CA" altLang="en-US"/>
              <a:t>With the given money wage rate, as the price level rises above 110 …</a:t>
            </a:r>
          </a:p>
          <a:p>
            <a:pPr lvl="1"/>
            <a:r>
              <a:rPr lang="en-CA" altLang="en-US"/>
              <a:t>the quantity of real GDP supplied increases along the </a:t>
            </a:r>
            <a:r>
              <a:rPr lang="en-CA" altLang="en-US" i="1"/>
              <a:t>SAS</a:t>
            </a:r>
            <a:r>
              <a:rPr lang="en-CA" altLang="en-US"/>
              <a:t> curve.</a:t>
            </a:r>
          </a:p>
          <a:p>
            <a:pPr lvl="1"/>
            <a:r>
              <a:rPr lang="en-CA" altLang="en-US"/>
              <a:t>Real GDP exceeds potential GDP.</a:t>
            </a:r>
          </a:p>
        </p:txBody>
      </p:sp>
      <p:pic>
        <p:nvPicPr>
          <p:cNvPr id="11" name="Picture 10">
            <a:extLst>
              <a:ext uri="{FF2B5EF4-FFF2-40B4-BE49-F238E27FC236}">
                <a16:creationId xmlns="" xmlns:a16="http://schemas.microsoft.com/office/drawing/2014/main" id="{3D21E5A3-B30A-448C-BE39-F960F017639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2" name="Picture 11">
            <a:extLst>
              <a:ext uri="{FF2B5EF4-FFF2-40B4-BE49-F238E27FC236}">
                <a16:creationId xmlns="" xmlns:a16="http://schemas.microsoft.com/office/drawing/2014/main" id="{BD20A276-9CB6-4CF9-8032-557FDB1EE9DE}"/>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3" name="Picture 12">
            <a:extLst>
              <a:ext uri="{FF2B5EF4-FFF2-40B4-BE49-F238E27FC236}">
                <a16:creationId xmlns="" xmlns:a16="http://schemas.microsoft.com/office/drawing/2014/main" id="{A709C3BB-D1DE-47ED-8ABB-014AB3C5F1E5}"/>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4" name="Picture 13">
            <a:extLst>
              <a:ext uri="{FF2B5EF4-FFF2-40B4-BE49-F238E27FC236}">
                <a16:creationId xmlns="" xmlns:a16="http://schemas.microsoft.com/office/drawing/2014/main" id="{967E7F03-0A8C-42F5-9098-61F648EB8E9E}"/>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5" name="Picture 14">
            <a:extLst>
              <a:ext uri="{FF2B5EF4-FFF2-40B4-BE49-F238E27FC236}">
                <a16:creationId xmlns="" xmlns:a16="http://schemas.microsoft.com/office/drawing/2014/main" id="{4FBE2095-7286-40A7-BAD7-48C5CA1ECB38}"/>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6" name="Picture 15">
            <a:extLst>
              <a:ext uri="{FF2B5EF4-FFF2-40B4-BE49-F238E27FC236}">
                <a16:creationId xmlns="" xmlns:a16="http://schemas.microsoft.com/office/drawing/2014/main" id="{0E56092F-5C1E-4D58-9F14-353B25B70D2E}"/>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8" name="Picture 17">
            <a:extLst>
              <a:ext uri="{FF2B5EF4-FFF2-40B4-BE49-F238E27FC236}">
                <a16:creationId xmlns="" xmlns:a16="http://schemas.microsoft.com/office/drawing/2014/main" id="{A3C8744F-E9CC-432B-83B3-505E7381DF88}"/>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9" name="Picture 18">
            <a:extLst>
              <a:ext uri="{FF2B5EF4-FFF2-40B4-BE49-F238E27FC236}">
                <a16:creationId xmlns="" xmlns:a16="http://schemas.microsoft.com/office/drawing/2014/main" id="{A54F42A7-8A04-43A0-BFCC-1211D54E3701}"/>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20" name="Picture 19">
            <a:extLst>
              <a:ext uri="{FF2B5EF4-FFF2-40B4-BE49-F238E27FC236}">
                <a16:creationId xmlns="" xmlns:a16="http://schemas.microsoft.com/office/drawing/2014/main" id="{80FDD0C0-1D65-4CDA-9591-043F8F51E989}"/>
              </a:ext>
            </a:extLst>
          </p:cNvPr>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7202">
                                            <p:txEl>
                                              <p:pRg st="1" end="1"/>
                                            </p:txEl>
                                          </p:spTgt>
                                        </p:tgtEl>
                                        <p:attrNameLst>
                                          <p:attrName>style.visibility</p:attrName>
                                        </p:attrNameLst>
                                      </p:cBhvr>
                                      <p:to>
                                        <p:strVal val="visible"/>
                                      </p:to>
                                    </p:set>
                                    <p:animEffect transition="in" filter="wipe(left)">
                                      <p:cBhvr>
                                        <p:cTn id="7" dur="1000"/>
                                        <p:tgtEl>
                                          <p:spTgt spid="94720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1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7202">
                                            <p:txEl>
                                              <p:pRg st="2" end="2"/>
                                            </p:txEl>
                                          </p:spTgt>
                                        </p:tgtEl>
                                        <p:attrNameLst>
                                          <p:attrName>style.visibility</p:attrName>
                                        </p:attrNameLst>
                                      </p:cBhvr>
                                      <p:to>
                                        <p:strVal val="visible"/>
                                      </p:to>
                                    </p:set>
                                    <p:animEffect transition="in" filter="wipe(left)">
                                      <p:cBhvr>
                                        <p:cTn id="17" dur="1000"/>
                                        <p:tgtEl>
                                          <p:spTgt spid="9472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2" grpId="0" uiExpand="1" build="p" bldLvl="3"/>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5">
            <a:extLst>
              <a:ext uri="{FF2B5EF4-FFF2-40B4-BE49-F238E27FC236}">
                <a16:creationId xmlns="" xmlns:a16="http://schemas.microsoft.com/office/drawing/2014/main" id="{0ACA03D5-4507-4D83-92E3-EB1778A3BAA9}"/>
              </a:ext>
            </a:extLst>
          </p:cNvPr>
          <p:cNvSpPr>
            <a:spLocks noGrp="1" noChangeArrowheads="1"/>
          </p:cNvSpPr>
          <p:nvPr>
            <p:ph type="title"/>
          </p:nvPr>
        </p:nvSpPr>
        <p:spPr>
          <a:xfrm>
            <a:off x="990600" y="107950"/>
            <a:ext cx="7696200" cy="1554163"/>
          </a:xfrm>
          <a:noFill/>
        </p:spPr>
        <p:txBody>
          <a:bodyPr/>
          <a:lstStyle/>
          <a:p>
            <a:pPr eaLnBrk="1" hangingPunct="1"/>
            <a:r>
              <a:rPr lang="en-CA" altLang="en-US"/>
              <a:t>Aggregate Supply</a:t>
            </a:r>
          </a:p>
        </p:txBody>
      </p:sp>
      <p:sp>
        <p:nvSpPr>
          <p:cNvPr id="893954" name="Rectangle 2">
            <a:extLst>
              <a:ext uri="{FF2B5EF4-FFF2-40B4-BE49-F238E27FC236}">
                <a16:creationId xmlns="" xmlns:a16="http://schemas.microsoft.com/office/drawing/2014/main" id="{6448B3C4-A892-49E4-8A2E-BAA819EABD1C}"/>
              </a:ext>
            </a:extLst>
          </p:cNvPr>
          <p:cNvSpPr>
            <a:spLocks noGrp="1" noChangeArrowheads="1"/>
          </p:cNvSpPr>
          <p:nvPr>
            <p:ph idx="1"/>
          </p:nvPr>
        </p:nvSpPr>
        <p:spPr/>
        <p:txBody>
          <a:bodyPr/>
          <a:lstStyle/>
          <a:p>
            <a:pPr marL="108000" eaLnBrk="1" hangingPunct="1">
              <a:defRPr/>
            </a:pPr>
            <a:r>
              <a:rPr lang="en-CA" altLang="en-US" dirty="0"/>
              <a:t>Changes in Aggregate Supply</a:t>
            </a:r>
          </a:p>
          <a:p>
            <a:pPr marL="108000" lvl="1" eaLnBrk="1" hangingPunct="1">
              <a:defRPr/>
            </a:pPr>
            <a:r>
              <a:rPr lang="en-US" altLang="en-US" dirty="0"/>
              <a:t>Aggregate supply changes if an influence on production plans other than the price level changes.</a:t>
            </a:r>
          </a:p>
          <a:p>
            <a:pPr marL="108000" lvl="1" eaLnBrk="1" hangingPunct="1">
              <a:defRPr/>
            </a:pPr>
            <a:r>
              <a:rPr lang="en-US" altLang="en-US" dirty="0"/>
              <a:t>These influences include</a:t>
            </a:r>
          </a:p>
          <a:p>
            <a:pPr marL="108000" lvl="1" eaLnBrk="1" hangingPunct="1">
              <a:buClr>
                <a:srgbClr val="7030A0"/>
              </a:buClr>
              <a:buSzPct val="120000"/>
              <a:buFont typeface="Wingdings" panose="05000000000000000000" pitchFamily="2" charset="2"/>
              <a:buChar char="§"/>
              <a:defRPr/>
            </a:pPr>
            <a:r>
              <a:rPr lang="en-US" altLang="en-US" dirty="0"/>
              <a:t> Changes in potential GDP</a:t>
            </a:r>
          </a:p>
          <a:p>
            <a:pPr marL="108000" lvl="1" eaLnBrk="1" hangingPunct="1">
              <a:buClr>
                <a:srgbClr val="7030A0"/>
              </a:buClr>
              <a:buSzPct val="120000"/>
              <a:buFont typeface="Wingdings" panose="05000000000000000000" pitchFamily="2" charset="2"/>
              <a:buChar char="§"/>
              <a:defRPr/>
            </a:pPr>
            <a:r>
              <a:rPr lang="en-US" altLang="en-US" dirty="0"/>
              <a:t> Changes in money wage rate (and other factor prices)</a:t>
            </a:r>
          </a:p>
          <a:p>
            <a:pPr lvl="1" eaLnBrk="1" hangingPunct="1">
              <a:defRPr/>
            </a:pPr>
            <a:endParaRPr lang="en-CA"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3954">
                                            <p:txEl>
                                              <p:pRg st="1" end="1"/>
                                            </p:txEl>
                                          </p:spTgt>
                                        </p:tgtEl>
                                        <p:attrNameLst>
                                          <p:attrName>style.visibility</p:attrName>
                                        </p:attrNameLst>
                                      </p:cBhvr>
                                      <p:to>
                                        <p:strVal val="visible"/>
                                      </p:to>
                                    </p:set>
                                    <p:animEffect transition="in" filter="wipe(left)">
                                      <p:cBhvr>
                                        <p:cTn id="7" dur="1000"/>
                                        <p:tgtEl>
                                          <p:spTgt spid="8939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3954">
                                            <p:txEl>
                                              <p:pRg st="2" end="2"/>
                                            </p:txEl>
                                          </p:spTgt>
                                        </p:tgtEl>
                                        <p:attrNameLst>
                                          <p:attrName>style.visibility</p:attrName>
                                        </p:attrNameLst>
                                      </p:cBhvr>
                                      <p:to>
                                        <p:strVal val="visible"/>
                                      </p:to>
                                    </p:set>
                                    <p:animEffect transition="in" filter="wipe(left)">
                                      <p:cBhvr>
                                        <p:cTn id="12" dur="1000"/>
                                        <p:tgtEl>
                                          <p:spTgt spid="89395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3954">
                                            <p:txEl>
                                              <p:pRg st="3" end="3"/>
                                            </p:txEl>
                                          </p:spTgt>
                                        </p:tgtEl>
                                        <p:attrNameLst>
                                          <p:attrName>style.visibility</p:attrName>
                                        </p:attrNameLst>
                                      </p:cBhvr>
                                      <p:to>
                                        <p:strVal val="visible"/>
                                      </p:to>
                                    </p:set>
                                    <p:animEffect transition="in" filter="wipe(left)">
                                      <p:cBhvr>
                                        <p:cTn id="17" dur="1000"/>
                                        <p:tgtEl>
                                          <p:spTgt spid="89395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3954">
                                            <p:txEl>
                                              <p:pRg st="4" end="4"/>
                                            </p:txEl>
                                          </p:spTgt>
                                        </p:tgtEl>
                                        <p:attrNameLst>
                                          <p:attrName>style.visibility</p:attrName>
                                        </p:attrNameLst>
                                      </p:cBhvr>
                                      <p:to>
                                        <p:strVal val="visible"/>
                                      </p:to>
                                    </p:set>
                                    <p:animEffect transition="in" filter="wipe(left)">
                                      <p:cBhvr>
                                        <p:cTn id="22" dur="1000"/>
                                        <p:tgtEl>
                                          <p:spTgt spid="8939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4"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7">
            <a:extLst>
              <a:ext uri="{FF2B5EF4-FFF2-40B4-BE49-F238E27FC236}">
                <a16:creationId xmlns="" xmlns:a16="http://schemas.microsoft.com/office/drawing/2014/main" id="{57EAAEDA-50ED-4CDE-9B6F-79F785EC6C8C}"/>
              </a:ext>
            </a:extLst>
          </p:cNvPr>
          <p:cNvSpPr>
            <a:spLocks noGrp="1" noChangeArrowheads="1"/>
          </p:cNvSpPr>
          <p:nvPr>
            <p:ph type="title"/>
          </p:nvPr>
        </p:nvSpPr>
        <p:spPr>
          <a:xfrm>
            <a:off x="990600" y="107950"/>
            <a:ext cx="7696200" cy="1554163"/>
          </a:xfrm>
          <a:noFill/>
        </p:spPr>
        <p:txBody>
          <a:bodyPr/>
          <a:lstStyle/>
          <a:p>
            <a:pPr eaLnBrk="1" hangingPunct="1"/>
            <a:r>
              <a:rPr lang="en-CA" altLang="en-US"/>
              <a:t>Aggregate Supply</a:t>
            </a:r>
          </a:p>
        </p:txBody>
      </p:sp>
      <p:sp>
        <p:nvSpPr>
          <p:cNvPr id="221187" name="Rectangle 3">
            <a:extLst>
              <a:ext uri="{FF2B5EF4-FFF2-40B4-BE49-F238E27FC236}">
                <a16:creationId xmlns="" xmlns:a16="http://schemas.microsoft.com/office/drawing/2014/main" id="{8FF695C8-05B9-4F82-97B6-8E998D772CFE}"/>
              </a:ext>
            </a:extLst>
          </p:cNvPr>
          <p:cNvSpPr>
            <a:spLocks noGrp="1" noChangeArrowheads="1"/>
          </p:cNvSpPr>
          <p:nvPr>
            <p:ph idx="1"/>
          </p:nvPr>
        </p:nvSpPr>
        <p:spPr/>
        <p:txBody>
          <a:bodyPr/>
          <a:lstStyle/>
          <a:p>
            <a:pPr eaLnBrk="1" hangingPunct="1">
              <a:tabLst>
                <a:tab pos="461963" algn="l"/>
              </a:tabLst>
            </a:pPr>
            <a:r>
              <a:rPr lang="en-CA" altLang="en-US" dirty="0">
                <a:solidFill>
                  <a:srgbClr val="7030A0"/>
                </a:solidFill>
              </a:rPr>
              <a:t>Changes in Potential GDP</a:t>
            </a:r>
          </a:p>
          <a:p>
            <a:pPr lvl="1" eaLnBrk="1" hangingPunct="1">
              <a:tabLst>
                <a:tab pos="461963" algn="l"/>
              </a:tabLst>
            </a:pPr>
            <a:r>
              <a:rPr lang="en-CA" altLang="en-US" dirty="0"/>
              <a:t>When potential GDP increases, both the </a:t>
            </a:r>
            <a:r>
              <a:rPr lang="en-CA" altLang="en-US" i="1" dirty="0"/>
              <a:t>LAS</a:t>
            </a:r>
            <a:r>
              <a:rPr lang="en-CA" altLang="en-US" dirty="0"/>
              <a:t> and </a:t>
            </a:r>
            <a:r>
              <a:rPr lang="en-CA" altLang="en-US" i="1" dirty="0"/>
              <a:t>SAS</a:t>
            </a:r>
            <a:r>
              <a:rPr lang="en-CA" altLang="en-US" dirty="0"/>
              <a:t> curves shift rightward.</a:t>
            </a:r>
          </a:p>
          <a:p>
            <a:pPr lvl="1" eaLnBrk="1" hangingPunct="1">
              <a:tabLst>
                <a:tab pos="461963" algn="l"/>
              </a:tabLst>
            </a:pPr>
            <a:r>
              <a:rPr lang="en-CA" altLang="en-US" dirty="0"/>
              <a:t>Potential GDP increases if:</a:t>
            </a:r>
          </a:p>
          <a:p>
            <a:pPr lvl="1" eaLnBrk="1" hangingPunct="1">
              <a:buClr>
                <a:schemeClr val="tx1"/>
              </a:buClr>
              <a:buSzPct val="75000"/>
              <a:buFont typeface="Webdings" panose="05030102010509060703" pitchFamily="18" charset="2"/>
              <a:buChar char="&lt;"/>
              <a:tabLst>
                <a:tab pos="461963" algn="l"/>
              </a:tabLst>
            </a:pPr>
            <a:r>
              <a:rPr lang="en-CA" altLang="en-US" dirty="0"/>
              <a:t>The full-employment quantity of labour increases</a:t>
            </a:r>
          </a:p>
          <a:p>
            <a:pPr lvl="1" eaLnBrk="1" hangingPunct="1">
              <a:buClr>
                <a:schemeClr val="tx1"/>
              </a:buClr>
              <a:buSzPct val="75000"/>
              <a:buFont typeface="Webdings" panose="05030102010509060703" pitchFamily="18" charset="2"/>
              <a:buChar char="&lt;"/>
              <a:tabLst>
                <a:tab pos="461963" algn="l"/>
              </a:tabLst>
            </a:pPr>
            <a:r>
              <a:rPr lang="en-CA" altLang="en-US" dirty="0"/>
              <a:t>The quantity of capital (physical or human) increases</a:t>
            </a:r>
          </a:p>
          <a:p>
            <a:pPr lvl="1" eaLnBrk="1" hangingPunct="1">
              <a:buClr>
                <a:schemeClr val="tx1"/>
              </a:buClr>
              <a:buSzPct val="75000"/>
              <a:buFont typeface="Webdings" panose="05030102010509060703" pitchFamily="18" charset="2"/>
              <a:buChar char="&lt;"/>
              <a:tabLst>
                <a:tab pos="461963" algn="l"/>
              </a:tabLst>
            </a:pPr>
            <a:r>
              <a:rPr lang="en-CA" altLang="en-US" dirty="0"/>
              <a:t>An advance in technology occurs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7">
                                            <p:txEl>
                                              <p:pRg st="1" end="1"/>
                                            </p:txEl>
                                          </p:spTgt>
                                        </p:tgtEl>
                                        <p:attrNameLst>
                                          <p:attrName>style.visibility</p:attrName>
                                        </p:attrNameLst>
                                      </p:cBhvr>
                                      <p:to>
                                        <p:strVal val="visible"/>
                                      </p:to>
                                    </p:set>
                                    <p:animEffect transition="in" filter="wipe(left)">
                                      <p:cBhvr>
                                        <p:cTn id="7" dur="1000"/>
                                        <p:tgtEl>
                                          <p:spTgt spid="2211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187">
                                            <p:txEl>
                                              <p:pRg st="2" end="2"/>
                                            </p:txEl>
                                          </p:spTgt>
                                        </p:tgtEl>
                                        <p:attrNameLst>
                                          <p:attrName>style.visibility</p:attrName>
                                        </p:attrNameLst>
                                      </p:cBhvr>
                                      <p:to>
                                        <p:strVal val="visible"/>
                                      </p:to>
                                    </p:set>
                                    <p:animEffect transition="in" filter="wipe(left)">
                                      <p:cBhvr>
                                        <p:cTn id="12" dur="1000"/>
                                        <p:tgtEl>
                                          <p:spTgt spid="2211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1187">
                                            <p:txEl>
                                              <p:pRg st="3" end="3"/>
                                            </p:txEl>
                                          </p:spTgt>
                                        </p:tgtEl>
                                        <p:attrNameLst>
                                          <p:attrName>style.visibility</p:attrName>
                                        </p:attrNameLst>
                                      </p:cBhvr>
                                      <p:to>
                                        <p:strVal val="visible"/>
                                      </p:to>
                                    </p:set>
                                    <p:animEffect transition="in" filter="wipe(left)">
                                      <p:cBhvr>
                                        <p:cTn id="17" dur="1000"/>
                                        <p:tgtEl>
                                          <p:spTgt spid="2211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1187">
                                            <p:txEl>
                                              <p:pRg st="4" end="4"/>
                                            </p:txEl>
                                          </p:spTgt>
                                        </p:tgtEl>
                                        <p:attrNameLst>
                                          <p:attrName>style.visibility</p:attrName>
                                        </p:attrNameLst>
                                      </p:cBhvr>
                                      <p:to>
                                        <p:strVal val="visible"/>
                                      </p:to>
                                    </p:set>
                                    <p:animEffect transition="in" filter="wipe(left)">
                                      <p:cBhvr>
                                        <p:cTn id="22" dur="1000"/>
                                        <p:tgtEl>
                                          <p:spTgt spid="2211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1187">
                                            <p:txEl>
                                              <p:pRg st="5" end="5"/>
                                            </p:txEl>
                                          </p:spTgt>
                                        </p:tgtEl>
                                        <p:attrNameLst>
                                          <p:attrName>style.visibility</p:attrName>
                                        </p:attrNameLst>
                                      </p:cBhvr>
                                      <p:to>
                                        <p:strVal val="visible"/>
                                      </p:to>
                                    </p:set>
                                    <p:animEffect transition="in" filter="wipe(left)">
                                      <p:cBhvr>
                                        <p:cTn id="27" dur="1000"/>
                                        <p:tgtEl>
                                          <p:spTgt spid="2211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6">
            <a:extLst>
              <a:ext uri="{FF2B5EF4-FFF2-40B4-BE49-F238E27FC236}">
                <a16:creationId xmlns="" xmlns:a16="http://schemas.microsoft.com/office/drawing/2014/main" id="{D3F6D2E5-6B03-4502-A101-77C81D413EE6}"/>
              </a:ext>
            </a:extLst>
          </p:cNvPr>
          <p:cNvSpPr>
            <a:spLocks noGrp="1" noChangeArrowheads="1"/>
          </p:cNvSpPr>
          <p:nvPr>
            <p:ph type="title"/>
          </p:nvPr>
        </p:nvSpPr>
        <p:spPr>
          <a:xfrm>
            <a:off x="990600" y="107950"/>
            <a:ext cx="7696200" cy="1554163"/>
          </a:xfrm>
          <a:noFill/>
        </p:spPr>
        <p:txBody>
          <a:bodyPr/>
          <a:lstStyle/>
          <a:p>
            <a:r>
              <a:rPr lang="en-CA" altLang="en-US"/>
              <a:t>Aggregate Supply</a:t>
            </a:r>
          </a:p>
        </p:txBody>
      </p:sp>
      <p:sp>
        <p:nvSpPr>
          <p:cNvPr id="222211" name="Rectangle 3">
            <a:extLst>
              <a:ext uri="{FF2B5EF4-FFF2-40B4-BE49-F238E27FC236}">
                <a16:creationId xmlns="" xmlns:a16="http://schemas.microsoft.com/office/drawing/2014/main" id="{9C828457-FD10-40E2-8B6E-7A4AADADE20D}"/>
              </a:ext>
            </a:extLst>
          </p:cNvPr>
          <p:cNvSpPr>
            <a:spLocks noGrp="1" noChangeArrowheads="1"/>
          </p:cNvSpPr>
          <p:nvPr>
            <p:ph idx="1"/>
          </p:nvPr>
        </p:nvSpPr>
        <p:spPr>
          <a:xfrm>
            <a:off x="360363" y="1584325"/>
            <a:ext cx="4114800" cy="4525963"/>
          </a:xfrm>
        </p:spPr>
        <p:txBody>
          <a:bodyPr/>
          <a:lstStyle/>
          <a:p>
            <a:pPr lvl="1"/>
            <a:r>
              <a:rPr lang="en-CA" altLang="en-US" dirty="0"/>
              <a:t>Figure 10.2 shows the effect of an increase in potential GDP.</a:t>
            </a:r>
          </a:p>
          <a:p>
            <a:pPr lvl="1"/>
            <a:r>
              <a:rPr lang="en-CA" altLang="en-US" dirty="0"/>
              <a:t>The </a:t>
            </a:r>
            <a:r>
              <a:rPr lang="en-CA" altLang="en-US" i="1" dirty="0"/>
              <a:t>LAS</a:t>
            </a:r>
            <a:r>
              <a:rPr lang="en-CA" altLang="en-US" dirty="0"/>
              <a:t> curve shifts rightward and …</a:t>
            </a:r>
          </a:p>
          <a:p>
            <a:pPr lvl="1"/>
            <a:r>
              <a:rPr lang="en-CA" altLang="en-US" dirty="0"/>
              <a:t>the </a:t>
            </a:r>
            <a:r>
              <a:rPr lang="en-CA" altLang="en-US" i="1" dirty="0"/>
              <a:t>SAS</a:t>
            </a:r>
            <a:r>
              <a:rPr lang="en-CA" altLang="en-US" dirty="0"/>
              <a:t> curve shifts along with the </a:t>
            </a:r>
            <a:r>
              <a:rPr lang="en-CA" altLang="en-US" i="1" dirty="0"/>
              <a:t>LAS</a:t>
            </a:r>
            <a:r>
              <a:rPr lang="en-CA" altLang="en-US" dirty="0"/>
              <a:t> curve.</a:t>
            </a:r>
          </a:p>
        </p:txBody>
      </p:sp>
      <p:pic>
        <p:nvPicPr>
          <p:cNvPr id="12" name="Picture 11">
            <a:extLst>
              <a:ext uri="{FF2B5EF4-FFF2-40B4-BE49-F238E27FC236}">
                <a16:creationId xmlns="" xmlns:a16="http://schemas.microsoft.com/office/drawing/2014/main" id="{03082170-1570-4514-B976-173AC2AE074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71406" y="1772816"/>
            <a:ext cx="4313062" cy="3701280"/>
          </a:xfrm>
          <a:prstGeom prst="rect">
            <a:avLst/>
          </a:prstGeom>
        </p:spPr>
      </p:pic>
      <p:pic>
        <p:nvPicPr>
          <p:cNvPr id="13" name="Picture 12">
            <a:extLst>
              <a:ext uri="{FF2B5EF4-FFF2-40B4-BE49-F238E27FC236}">
                <a16:creationId xmlns="" xmlns:a16="http://schemas.microsoft.com/office/drawing/2014/main" id="{F3BC3356-CAF2-4B85-A642-1428392D775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471406" y="1772816"/>
            <a:ext cx="4313062" cy="3701280"/>
          </a:xfrm>
          <a:prstGeom prst="rect">
            <a:avLst/>
          </a:prstGeom>
        </p:spPr>
      </p:pic>
      <p:pic>
        <p:nvPicPr>
          <p:cNvPr id="14" name="Picture 13">
            <a:extLst>
              <a:ext uri="{FF2B5EF4-FFF2-40B4-BE49-F238E27FC236}">
                <a16:creationId xmlns="" xmlns:a16="http://schemas.microsoft.com/office/drawing/2014/main" id="{94F3AC96-867D-4F40-B6BB-2C04E82AAEC7}"/>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471406" y="1772816"/>
            <a:ext cx="4313062" cy="3701280"/>
          </a:xfrm>
          <a:prstGeom prst="rect">
            <a:avLst/>
          </a:prstGeom>
        </p:spPr>
      </p:pic>
      <p:pic>
        <p:nvPicPr>
          <p:cNvPr id="7" name="Picture 7">
            <a:hlinkClick r:id="rId6" action="ppaction://hlinksldjump" tooltip="Click to expand the figure"/>
            <a:extLst>
              <a:ext uri="{FF2B5EF4-FFF2-40B4-BE49-F238E27FC236}">
                <a16:creationId xmlns="" xmlns:a16="http://schemas.microsoft.com/office/drawing/2014/main" id="{0CB58883-C26D-4626-AC5B-9AFCAD915AFD}"/>
              </a:ext>
            </a:extLst>
          </p:cNvPr>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640763" y="6486711"/>
            <a:ext cx="215713" cy="215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animEffect transition="in" filter="wipe(left)">
                                      <p:cBhvr>
                                        <p:cTn id="7" dur="1000"/>
                                        <p:tgtEl>
                                          <p:spTgt spid="2222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2211">
                                            <p:txEl>
                                              <p:pRg st="2" end="2"/>
                                            </p:txEl>
                                          </p:spTgt>
                                        </p:tgtEl>
                                        <p:attrNameLst>
                                          <p:attrName>style.visibility</p:attrName>
                                        </p:attrNameLst>
                                      </p:cBhvr>
                                      <p:to>
                                        <p:strVal val="visible"/>
                                      </p:to>
                                    </p:set>
                                    <p:animEffect transition="in" filter="wipe(left)">
                                      <p:cBhvr>
                                        <p:cTn id="17" dur="1000"/>
                                        <p:tgtEl>
                                          <p:spTgt spid="222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2C0E6FE-BFD9-4FEC-9349-BE88851A6B9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00000" y="900000"/>
            <a:ext cx="5372100" cy="4610100"/>
          </a:xfrm>
          <a:prstGeom prst="rect">
            <a:avLst/>
          </a:prstGeom>
        </p:spPr>
      </p:pic>
      <p:pic>
        <p:nvPicPr>
          <p:cNvPr id="8" name="Picture 7">
            <a:extLst>
              <a:ext uri="{FF2B5EF4-FFF2-40B4-BE49-F238E27FC236}">
                <a16:creationId xmlns="" xmlns:a16="http://schemas.microsoft.com/office/drawing/2014/main" id="{1F81DEF2-D5CC-43FE-9123-57FA80BE506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00000" y="900000"/>
            <a:ext cx="5372100" cy="4610100"/>
          </a:xfrm>
          <a:prstGeom prst="rect">
            <a:avLst/>
          </a:prstGeom>
        </p:spPr>
      </p:pic>
      <p:pic>
        <p:nvPicPr>
          <p:cNvPr id="9" name="Picture 8">
            <a:extLst>
              <a:ext uri="{FF2B5EF4-FFF2-40B4-BE49-F238E27FC236}">
                <a16:creationId xmlns="" xmlns:a16="http://schemas.microsoft.com/office/drawing/2014/main" id="{4D3DFB24-5A84-4E9A-AAD9-7C09576C9D35}"/>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800000" y="900000"/>
            <a:ext cx="5372100" cy="461010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18">
            <a:extLst>
              <a:ext uri="{FF2B5EF4-FFF2-40B4-BE49-F238E27FC236}">
                <a16:creationId xmlns="" xmlns:a16="http://schemas.microsoft.com/office/drawing/2014/main" id="{5FBDC53A-0D00-4BF3-BA13-5983CD39A34F}"/>
              </a:ext>
            </a:extLst>
          </p:cNvPr>
          <p:cNvSpPr>
            <a:spLocks noGrp="1" noChangeArrowheads="1"/>
          </p:cNvSpPr>
          <p:nvPr>
            <p:ph type="title"/>
          </p:nvPr>
        </p:nvSpPr>
        <p:spPr>
          <a:xfrm>
            <a:off x="990600" y="107950"/>
            <a:ext cx="7696200" cy="1554163"/>
          </a:xfrm>
          <a:noFill/>
        </p:spPr>
        <p:txBody>
          <a:bodyPr/>
          <a:lstStyle/>
          <a:p>
            <a:pPr eaLnBrk="1" hangingPunct="1"/>
            <a:r>
              <a:rPr lang="en-CA" altLang="en-US"/>
              <a:t>Aggregate Supply</a:t>
            </a:r>
          </a:p>
        </p:txBody>
      </p:sp>
      <p:sp>
        <p:nvSpPr>
          <p:cNvPr id="223235" name="Rectangle 3">
            <a:extLst>
              <a:ext uri="{FF2B5EF4-FFF2-40B4-BE49-F238E27FC236}">
                <a16:creationId xmlns="" xmlns:a16="http://schemas.microsoft.com/office/drawing/2014/main" id="{3FD37D8A-93E4-408C-AF72-8F21E598ECE8}"/>
              </a:ext>
            </a:extLst>
          </p:cNvPr>
          <p:cNvSpPr>
            <a:spLocks noGrp="1" noChangeArrowheads="1"/>
          </p:cNvSpPr>
          <p:nvPr>
            <p:ph idx="1"/>
          </p:nvPr>
        </p:nvSpPr>
        <p:spPr>
          <a:xfrm>
            <a:off x="360363" y="1584325"/>
            <a:ext cx="3959609" cy="4525963"/>
          </a:xfrm>
        </p:spPr>
        <p:txBody>
          <a:bodyPr/>
          <a:lstStyle/>
          <a:p>
            <a:pPr lvl="1" eaLnBrk="1" hangingPunct="1">
              <a:tabLst>
                <a:tab pos="457200" algn="l"/>
              </a:tabLst>
              <a:defRPr/>
            </a:pPr>
            <a:r>
              <a:rPr lang="en-CA" b="1" dirty="0">
                <a:solidFill>
                  <a:srgbClr val="7030A0"/>
                </a:solidFill>
              </a:rPr>
              <a:t>Changes in the Money Wage Rate </a:t>
            </a:r>
          </a:p>
          <a:p>
            <a:pPr lvl="1" eaLnBrk="1" hangingPunct="1">
              <a:tabLst>
                <a:tab pos="457200" algn="l"/>
              </a:tabLst>
              <a:defRPr/>
            </a:pPr>
            <a:r>
              <a:rPr lang="en-CA" dirty="0"/>
              <a:t>Figure 10.3 shows the effect of a rise in the money wage rate. </a:t>
            </a:r>
          </a:p>
          <a:p>
            <a:pPr marL="447675" lvl="1" indent="-333375" eaLnBrk="1" hangingPunct="1">
              <a:lnSpc>
                <a:spcPct val="90000"/>
              </a:lnSpc>
              <a:buClr>
                <a:schemeClr val="tx1"/>
              </a:buClr>
              <a:buSzPct val="75000"/>
              <a:buFont typeface="Webdings" pitchFamily="18" charset="2"/>
              <a:buChar char="&lt;"/>
              <a:tabLst>
                <a:tab pos="457200" algn="l"/>
              </a:tabLst>
              <a:defRPr/>
            </a:pPr>
            <a:r>
              <a:rPr lang="en-CA" dirty="0"/>
              <a:t>Short-run 	aggregate supply decreases and 	the </a:t>
            </a:r>
            <a:r>
              <a:rPr lang="en-CA" i="1" dirty="0"/>
              <a:t>SAS</a:t>
            </a:r>
            <a:r>
              <a:rPr lang="en-CA" dirty="0"/>
              <a:t> curve shifts 	leftward.</a:t>
            </a:r>
          </a:p>
          <a:p>
            <a:pPr marL="447675" lvl="1" indent="-333375" eaLnBrk="1" hangingPunct="1">
              <a:lnSpc>
                <a:spcPct val="90000"/>
              </a:lnSpc>
              <a:buClr>
                <a:schemeClr val="tx1"/>
              </a:buClr>
              <a:buSzPct val="75000"/>
              <a:buFont typeface="Webdings" pitchFamily="18" charset="2"/>
              <a:buChar char="&lt;"/>
              <a:tabLst>
                <a:tab pos="457200" algn="l"/>
              </a:tabLst>
              <a:defRPr/>
            </a:pPr>
            <a:r>
              <a:rPr lang="en-CA" dirty="0"/>
              <a:t>Long-run aggregate supply does not change. </a:t>
            </a:r>
          </a:p>
        </p:txBody>
      </p:sp>
      <p:pic>
        <p:nvPicPr>
          <p:cNvPr id="6" name="Picture 5">
            <a:extLst>
              <a:ext uri="{FF2B5EF4-FFF2-40B4-BE49-F238E27FC236}">
                <a16:creationId xmlns="" xmlns:a16="http://schemas.microsoft.com/office/drawing/2014/main" id="{05C07277-2489-4A8C-9508-2DBB57B9300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60471" y="1808820"/>
            <a:ext cx="4510622" cy="3781312"/>
          </a:xfrm>
          <a:prstGeom prst="rect">
            <a:avLst/>
          </a:prstGeom>
        </p:spPr>
      </p:pic>
      <p:pic>
        <p:nvPicPr>
          <p:cNvPr id="7" name="Picture 6">
            <a:extLst>
              <a:ext uri="{FF2B5EF4-FFF2-40B4-BE49-F238E27FC236}">
                <a16:creationId xmlns="" xmlns:a16="http://schemas.microsoft.com/office/drawing/2014/main" id="{7CB905B5-2FD0-455D-BC9E-2B6F12EF35B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460471" y="1808820"/>
            <a:ext cx="4510622" cy="3781312"/>
          </a:xfrm>
          <a:prstGeom prst="rect">
            <a:avLst/>
          </a:prstGeom>
        </p:spPr>
      </p:pic>
      <p:pic>
        <p:nvPicPr>
          <p:cNvPr id="8" name="Picture 7">
            <a:hlinkClick r:id="rId5" action="ppaction://hlinksldjump" tooltip="Click to expand the figure"/>
            <a:extLst>
              <a:ext uri="{FF2B5EF4-FFF2-40B4-BE49-F238E27FC236}">
                <a16:creationId xmlns="" xmlns:a16="http://schemas.microsoft.com/office/drawing/2014/main" id="{86F9D0F3-AAC9-4CDF-8ED2-3B40056CDDAB}"/>
              </a:ext>
            </a:extLst>
          </p:cNvPr>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xEl>
                                              <p:pRg st="2" end="2"/>
                                            </p:txEl>
                                          </p:spTgt>
                                        </p:tgtEl>
                                        <p:attrNameLst>
                                          <p:attrName>style.visibility</p:attrName>
                                        </p:attrNameLst>
                                      </p:cBhvr>
                                      <p:to>
                                        <p:strVal val="visible"/>
                                      </p:to>
                                    </p:set>
                                    <p:animEffect transition="in" filter="wipe(left)">
                                      <p:cBhvr>
                                        <p:cTn id="7" dur="1000"/>
                                        <p:tgtEl>
                                          <p:spTgt spid="2232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3235">
                                            <p:txEl>
                                              <p:pRg st="3" end="3"/>
                                            </p:txEl>
                                          </p:spTgt>
                                        </p:tgtEl>
                                        <p:attrNameLst>
                                          <p:attrName>style.visibility</p:attrName>
                                        </p:attrNameLst>
                                      </p:cBhvr>
                                      <p:to>
                                        <p:strVal val="visible"/>
                                      </p:to>
                                    </p:set>
                                    <p:animEffect transition="in" filter="wipe(left)">
                                      <p:cBhvr>
                                        <p:cTn id="17" dur="1000"/>
                                        <p:tgtEl>
                                          <p:spTgt spid="223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uiExpand="1" build="p" bldLvl="3"/>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76DBCBC-4F45-4428-958E-8DF07615C3C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00000" y="900000"/>
            <a:ext cx="5419725" cy="4543425"/>
          </a:xfrm>
          <a:prstGeom prst="rect">
            <a:avLst/>
          </a:prstGeom>
        </p:spPr>
      </p:pic>
      <p:pic>
        <p:nvPicPr>
          <p:cNvPr id="6" name="Picture 5">
            <a:extLst>
              <a:ext uri="{FF2B5EF4-FFF2-40B4-BE49-F238E27FC236}">
                <a16:creationId xmlns="" xmlns:a16="http://schemas.microsoft.com/office/drawing/2014/main" id="{B0A1C5CA-1CC2-4111-A79E-F5DAFD5BBA8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00000" y="900000"/>
            <a:ext cx="5419725" cy="4543425"/>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7">
            <a:extLst>
              <a:ext uri="{FF2B5EF4-FFF2-40B4-BE49-F238E27FC236}">
                <a16:creationId xmlns="" xmlns:a16="http://schemas.microsoft.com/office/drawing/2014/main" id="{493151BD-C7CC-424C-9BE1-8CB002F47EDE}"/>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Aggregate Demand</a:t>
            </a:r>
          </a:p>
        </p:txBody>
      </p:sp>
      <p:sp>
        <p:nvSpPr>
          <p:cNvPr id="205827" name="Rectangle 3">
            <a:extLst>
              <a:ext uri="{FF2B5EF4-FFF2-40B4-BE49-F238E27FC236}">
                <a16:creationId xmlns="" xmlns:a16="http://schemas.microsoft.com/office/drawing/2014/main" id="{158C675C-15DE-4576-9B72-54EA98F043E0}"/>
              </a:ext>
            </a:extLst>
          </p:cNvPr>
          <p:cNvSpPr>
            <a:spLocks noGrp="1" noChangeArrowheads="1"/>
          </p:cNvSpPr>
          <p:nvPr>
            <p:ph idx="1"/>
          </p:nvPr>
        </p:nvSpPr>
        <p:spPr/>
        <p:txBody>
          <a:bodyPr/>
          <a:lstStyle/>
          <a:p>
            <a:pPr lvl="1" eaLnBrk="1" hangingPunct="1"/>
            <a:r>
              <a:rPr lang="en-CA" altLang="en-US"/>
              <a:t>The quantity of real GDP demanded, </a:t>
            </a:r>
            <a:r>
              <a:rPr lang="en-CA" altLang="en-US" i="1"/>
              <a:t>Y</a:t>
            </a:r>
            <a:r>
              <a:rPr lang="en-CA" altLang="en-US"/>
              <a:t>, is the total amount of final goods and services produced in Canada that people, businesses, governments, and foreigners plan to buy.</a:t>
            </a:r>
          </a:p>
          <a:p>
            <a:pPr lvl="1" eaLnBrk="1" hangingPunct="1"/>
            <a:r>
              <a:rPr lang="en-CA" altLang="en-US"/>
              <a:t>This quantity is the sum of consumption expenditures, </a:t>
            </a:r>
            <a:r>
              <a:rPr lang="en-CA" altLang="en-US" i="1"/>
              <a:t>C</a:t>
            </a:r>
            <a:r>
              <a:rPr lang="en-CA" altLang="en-US"/>
              <a:t>, investment, </a:t>
            </a:r>
            <a:r>
              <a:rPr lang="en-CA" altLang="en-US" i="1"/>
              <a:t>I</a:t>
            </a:r>
            <a:r>
              <a:rPr lang="en-CA" altLang="en-US"/>
              <a:t>, government expenditure, </a:t>
            </a:r>
            <a:r>
              <a:rPr lang="en-CA" altLang="en-US" i="1"/>
              <a:t>G</a:t>
            </a:r>
            <a:r>
              <a:rPr lang="en-CA" altLang="en-US"/>
              <a:t>, and net exports, </a:t>
            </a:r>
            <a:r>
              <a:rPr lang="en-CA" altLang="en-US" i="1"/>
              <a:t>X</a:t>
            </a:r>
            <a:r>
              <a:rPr lang="en-CA" altLang="en-US"/>
              <a:t> – </a:t>
            </a:r>
            <a:r>
              <a:rPr lang="en-CA" altLang="en-US" i="1"/>
              <a:t>M</a:t>
            </a:r>
            <a:r>
              <a:rPr lang="en-CA" altLang="en-US"/>
              <a:t>. </a:t>
            </a:r>
          </a:p>
          <a:p>
            <a:pPr lvl="1" eaLnBrk="1" hangingPunct="1"/>
            <a:r>
              <a:rPr lang="en-CA" altLang="en-US"/>
              <a:t>That is,</a:t>
            </a:r>
          </a:p>
          <a:p>
            <a:pPr lvl="1" algn="ctr" eaLnBrk="1" hangingPunct="1"/>
            <a:r>
              <a:rPr lang="en-CA" altLang="en-US" i="1"/>
              <a:t>Y</a:t>
            </a:r>
            <a:r>
              <a:rPr lang="en-CA" altLang="en-US"/>
              <a:t> = </a:t>
            </a:r>
            <a:r>
              <a:rPr lang="en-CA" altLang="en-US" i="1"/>
              <a:t>C</a:t>
            </a:r>
            <a:r>
              <a:rPr lang="en-CA" altLang="en-US"/>
              <a:t> + </a:t>
            </a:r>
            <a:r>
              <a:rPr lang="en-CA" altLang="en-US" i="1"/>
              <a:t>I</a:t>
            </a:r>
            <a:r>
              <a:rPr lang="en-CA" altLang="en-US"/>
              <a:t> + </a:t>
            </a:r>
            <a:r>
              <a:rPr lang="en-CA" altLang="en-US" i="1"/>
              <a:t>G</a:t>
            </a:r>
            <a:r>
              <a:rPr lang="en-CA" altLang="en-US"/>
              <a:t> + </a:t>
            </a:r>
            <a:r>
              <a:rPr lang="en-CA" altLang="en-US" i="1"/>
              <a:t>X</a:t>
            </a:r>
            <a:r>
              <a:rPr lang="en-CA" altLang="en-US"/>
              <a:t> – </a:t>
            </a:r>
            <a:r>
              <a:rPr lang="en-CA" altLang="en-US" i="1"/>
              <a:t>M</a:t>
            </a:r>
            <a:r>
              <a:rPr lang="en-CA" altLang="en-US"/>
              <a: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left)">
                                      <p:cBhvr>
                                        <p:cTn id="7" dur="1000"/>
                                        <p:tgtEl>
                                          <p:spTgt spid="205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27">
                                            <p:txEl>
                                              <p:pRg st="1" end="1"/>
                                            </p:txEl>
                                          </p:spTgt>
                                        </p:tgtEl>
                                        <p:attrNameLst>
                                          <p:attrName>style.visibility</p:attrName>
                                        </p:attrNameLst>
                                      </p:cBhvr>
                                      <p:to>
                                        <p:strVal val="visible"/>
                                      </p:to>
                                    </p:set>
                                    <p:animEffect transition="in" filter="wipe(left)">
                                      <p:cBhvr>
                                        <p:cTn id="12" dur="1000"/>
                                        <p:tgtEl>
                                          <p:spTgt spid="205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827">
                                            <p:txEl>
                                              <p:pRg st="2" end="2"/>
                                            </p:txEl>
                                          </p:spTgt>
                                        </p:tgtEl>
                                        <p:attrNameLst>
                                          <p:attrName>style.visibility</p:attrName>
                                        </p:attrNameLst>
                                      </p:cBhvr>
                                      <p:to>
                                        <p:strVal val="visible"/>
                                      </p:to>
                                    </p:set>
                                    <p:animEffect transition="in" filter="wipe(left)">
                                      <p:cBhvr>
                                        <p:cTn id="17" dur="1000"/>
                                        <p:tgtEl>
                                          <p:spTgt spid="205827">
                                            <p:txEl>
                                              <p:pRg st="2" end="2"/>
                                            </p:txEl>
                                          </p:spTgt>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05827">
                                            <p:txEl>
                                              <p:pRg st="3" end="3"/>
                                            </p:txEl>
                                          </p:spTgt>
                                        </p:tgtEl>
                                        <p:attrNameLst>
                                          <p:attrName>style.visibility</p:attrName>
                                        </p:attrNameLst>
                                      </p:cBhvr>
                                      <p:to>
                                        <p:strVal val="visible"/>
                                      </p:to>
                                    </p:set>
                                    <p:animEffect transition="in" filter="wipe(left)">
                                      <p:cBhvr>
                                        <p:cTn id="21" dur="1000"/>
                                        <p:tgtEl>
                                          <p:spTgt spid="205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4">
            <a:extLst>
              <a:ext uri="{FF2B5EF4-FFF2-40B4-BE49-F238E27FC236}">
                <a16:creationId xmlns="" xmlns:a16="http://schemas.microsoft.com/office/drawing/2014/main" id="{3440794E-C085-4D4C-8219-F7A6AB91091B}"/>
              </a:ext>
            </a:extLst>
          </p:cNvPr>
          <p:cNvSpPr>
            <a:spLocks noGrp="1" noChangeArrowheads="1"/>
          </p:cNvSpPr>
          <p:nvPr>
            <p:ph type="title"/>
          </p:nvPr>
        </p:nvSpPr>
        <p:spPr>
          <a:xfrm>
            <a:off x="990600" y="107950"/>
            <a:ext cx="7696200" cy="1554163"/>
          </a:xfrm>
        </p:spPr>
        <p:txBody>
          <a:bodyPr/>
          <a:lstStyle/>
          <a:p>
            <a:pPr eaLnBrk="1" hangingPunct="1"/>
            <a:r>
              <a:rPr lang="en-US" altLang="en-US"/>
              <a:t>Aggregate Demand</a:t>
            </a:r>
          </a:p>
        </p:txBody>
      </p:sp>
      <p:sp>
        <p:nvSpPr>
          <p:cNvPr id="224259" name="Rectangle 3">
            <a:extLst>
              <a:ext uri="{FF2B5EF4-FFF2-40B4-BE49-F238E27FC236}">
                <a16:creationId xmlns="" xmlns:a16="http://schemas.microsoft.com/office/drawing/2014/main" id="{608E26CE-7E37-4E1C-B246-E90F80EEF2ED}"/>
              </a:ext>
            </a:extLst>
          </p:cNvPr>
          <p:cNvSpPr>
            <a:spLocks noGrp="1" noChangeArrowheads="1"/>
          </p:cNvSpPr>
          <p:nvPr>
            <p:ph idx="1"/>
          </p:nvPr>
        </p:nvSpPr>
        <p:spPr/>
        <p:txBody>
          <a:bodyPr/>
          <a:lstStyle/>
          <a:p>
            <a:pPr lvl="1" eaLnBrk="1" hangingPunct="1"/>
            <a:r>
              <a:rPr lang="en-CA" altLang="en-US"/>
              <a:t>Buying plans depend on many factors and some of the main ones are</a:t>
            </a:r>
          </a:p>
          <a:p>
            <a:pPr lvl="1" eaLnBrk="1" hangingPunct="1">
              <a:buClr>
                <a:schemeClr val="tx1"/>
              </a:buClr>
              <a:buFont typeface="Arial" panose="020B0604020202020204" pitchFamily="34" charset="0"/>
              <a:buAutoNum type="arabicPeriod"/>
            </a:pPr>
            <a:r>
              <a:rPr lang="en-CA" altLang="en-US"/>
              <a:t> The price level</a:t>
            </a:r>
          </a:p>
          <a:p>
            <a:pPr lvl="1" eaLnBrk="1" hangingPunct="1">
              <a:buClr>
                <a:schemeClr val="tx1"/>
              </a:buClr>
              <a:buFont typeface="Arial" panose="020B0604020202020204" pitchFamily="34" charset="0"/>
              <a:buAutoNum type="arabicPeriod"/>
            </a:pPr>
            <a:r>
              <a:rPr lang="en-CA" altLang="en-US"/>
              <a:t> Expectations</a:t>
            </a:r>
          </a:p>
          <a:p>
            <a:pPr lvl="1" eaLnBrk="1" hangingPunct="1">
              <a:buClr>
                <a:schemeClr val="tx1"/>
              </a:buClr>
              <a:buFont typeface="Arial" panose="020B0604020202020204" pitchFamily="34" charset="0"/>
              <a:buAutoNum type="arabicPeriod"/>
            </a:pPr>
            <a:r>
              <a:rPr lang="en-CA" altLang="en-US"/>
              <a:t> Fiscal policy and monetary policy</a:t>
            </a:r>
          </a:p>
          <a:p>
            <a:pPr lvl="1" eaLnBrk="1" hangingPunct="1">
              <a:buClr>
                <a:schemeClr val="tx1"/>
              </a:buClr>
              <a:buFont typeface="Arial" panose="020B0604020202020204" pitchFamily="34" charset="0"/>
              <a:buAutoNum type="arabicPeriod"/>
            </a:pPr>
            <a:r>
              <a:rPr lang="en-CA" altLang="en-US"/>
              <a:t> The world economy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59">
                                            <p:txEl>
                                              <p:pRg st="1" end="1"/>
                                            </p:txEl>
                                          </p:spTgt>
                                        </p:tgtEl>
                                        <p:attrNameLst>
                                          <p:attrName>style.visibility</p:attrName>
                                        </p:attrNameLst>
                                      </p:cBhvr>
                                      <p:to>
                                        <p:strVal val="visible"/>
                                      </p:to>
                                    </p:set>
                                    <p:animEffect transition="in" filter="wipe(left)">
                                      <p:cBhvr>
                                        <p:cTn id="7" dur="1000"/>
                                        <p:tgtEl>
                                          <p:spTgt spid="2242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259">
                                            <p:txEl>
                                              <p:pRg st="2" end="2"/>
                                            </p:txEl>
                                          </p:spTgt>
                                        </p:tgtEl>
                                        <p:attrNameLst>
                                          <p:attrName>style.visibility</p:attrName>
                                        </p:attrNameLst>
                                      </p:cBhvr>
                                      <p:to>
                                        <p:strVal val="visible"/>
                                      </p:to>
                                    </p:set>
                                    <p:animEffect transition="in" filter="wipe(left)">
                                      <p:cBhvr>
                                        <p:cTn id="12" dur="1000"/>
                                        <p:tgtEl>
                                          <p:spTgt spid="2242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4259">
                                            <p:txEl>
                                              <p:pRg st="3" end="3"/>
                                            </p:txEl>
                                          </p:spTgt>
                                        </p:tgtEl>
                                        <p:attrNameLst>
                                          <p:attrName>style.visibility</p:attrName>
                                        </p:attrNameLst>
                                      </p:cBhvr>
                                      <p:to>
                                        <p:strVal val="visible"/>
                                      </p:to>
                                    </p:set>
                                    <p:animEffect transition="in" filter="wipe(left)">
                                      <p:cBhvr>
                                        <p:cTn id="17" dur="1000"/>
                                        <p:tgtEl>
                                          <p:spTgt spid="2242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259">
                                            <p:txEl>
                                              <p:pRg st="4" end="4"/>
                                            </p:txEl>
                                          </p:spTgt>
                                        </p:tgtEl>
                                        <p:attrNameLst>
                                          <p:attrName>style.visibility</p:attrName>
                                        </p:attrNameLst>
                                      </p:cBhvr>
                                      <p:to>
                                        <p:strVal val="visible"/>
                                      </p:to>
                                    </p:set>
                                    <p:animEffect transition="in" filter="wipe(left)">
                                      <p:cBhvr>
                                        <p:cTn id="22" dur="1000"/>
                                        <p:tgtEl>
                                          <p:spTgt spid="224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C8AFF0A-0C81-4318-945B-AA0F2281BA57}"/>
              </a:ext>
            </a:extLst>
          </p:cNvPr>
          <p:cNvSpPr txBox="1">
            <a:spLocks/>
          </p:cNvSpPr>
          <p:nvPr/>
        </p:nvSpPr>
        <p:spPr bwMode="auto">
          <a:xfrm>
            <a:off x="609600" y="4572000"/>
            <a:ext cx="2159000"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en-CA" altLang="en-US" sz="13600" dirty="0">
              <a:solidFill>
                <a:srgbClr val="254A8E"/>
              </a:solidFill>
              <a:latin typeface="Futura Std Light" panose="020B0402020204020303" pitchFamily="34" charset="0"/>
            </a:endParaRPr>
          </a:p>
        </p:txBody>
      </p:sp>
      <p:sp>
        <p:nvSpPr>
          <p:cNvPr id="6" name="Title 1">
            <a:extLst>
              <a:ext uri="{FF2B5EF4-FFF2-40B4-BE49-F238E27FC236}">
                <a16:creationId xmlns="" xmlns:a16="http://schemas.microsoft.com/office/drawing/2014/main" id="{A302F130-4BA4-4F41-A175-D918EB2734DE}"/>
              </a:ext>
            </a:extLst>
          </p:cNvPr>
          <p:cNvSpPr txBox="1">
            <a:spLocks/>
          </p:cNvSpPr>
          <p:nvPr/>
        </p:nvSpPr>
        <p:spPr bwMode="auto">
          <a:xfrm>
            <a:off x="360000" y="4689140"/>
            <a:ext cx="1891522" cy="15404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600" dirty="0">
                <a:solidFill>
                  <a:srgbClr val="9B2590"/>
                </a:solidFill>
                <a:latin typeface="Mundo Sans Std Light" panose="02000302020104020303" pitchFamily="50" charset="0"/>
                <a:ea typeface="MS PGothic" panose="020B0600070205080204" pitchFamily="34" charset="-128"/>
              </a:rPr>
              <a:t>10</a:t>
            </a:r>
          </a:p>
        </p:txBody>
      </p:sp>
      <p:sp>
        <p:nvSpPr>
          <p:cNvPr id="7" name="Subtitle 2">
            <a:extLst>
              <a:ext uri="{FF2B5EF4-FFF2-40B4-BE49-F238E27FC236}">
                <a16:creationId xmlns="" xmlns:a16="http://schemas.microsoft.com/office/drawing/2014/main" id="{8306D9B2-BDB2-4810-B041-045EE03BC8AA}"/>
              </a:ext>
            </a:extLst>
          </p:cNvPr>
          <p:cNvSpPr txBox="1">
            <a:spLocks/>
          </p:cNvSpPr>
          <p:nvPr/>
        </p:nvSpPr>
        <p:spPr bwMode="auto">
          <a:xfrm>
            <a:off x="2501122" y="5181600"/>
            <a:ext cx="4915194" cy="893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2800" b="1" dirty="0">
                <a:solidFill>
                  <a:srgbClr val="009A82"/>
                </a:solidFill>
                <a:latin typeface="Futura Condensed" pitchFamily="34" charset="0"/>
                <a:ea typeface="MS PGothic" panose="020B0600070205080204" pitchFamily="34" charset="-128"/>
              </a:rPr>
              <a:t>AGGREGATE SUPPLY AND AGGREGATE DEMAND</a:t>
            </a:r>
          </a:p>
        </p:txBody>
      </p:sp>
      <p:pic>
        <p:nvPicPr>
          <p:cNvPr id="8" name="Picture 7">
            <a:extLst>
              <a:ext uri="{FF2B5EF4-FFF2-40B4-BE49-F238E27FC236}">
                <a16:creationId xmlns="" xmlns:a16="http://schemas.microsoft.com/office/drawing/2014/main" id="{4F210EE6-FAF3-4B73-8968-0DA3C604D31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0150" y="6075362"/>
            <a:ext cx="6858000" cy="322861"/>
          </a:xfrm>
          <a:prstGeom prst="rect">
            <a:avLst/>
          </a:prstGeom>
        </p:spPr>
      </p:pic>
      <p:pic>
        <p:nvPicPr>
          <p:cNvPr id="9" name="Picture 8">
            <a:extLst>
              <a:ext uri="{FF2B5EF4-FFF2-40B4-BE49-F238E27FC236}">
                <a16:creationId xmlns="" xmlns:a16="http://schemas.microsoft.com/office/drawing/2014/main" id="{0A0CEF00-BFC2-409A-A341-27AE6414936F}"/>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72005"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9A360E54-D7D5-47C2-9B83-ADC3C640BE94}"/>
              </a:ext>
            </a:extLst>
          </p:cNvPr>
          <p:cNvSpPr>
            <a:spLocks noGrp="1" noChangeArrowheads="1"/>
          </p:cNvSpPr>
          <p:nvPr>
            <p:ph type="title"/>
          </p:nvPr>
        </p:nvSpPr>
        <p:spPr>
          <a:xfrm>
            <a:off x="990600" y="107950"/>
            <a:ext cx="7696200" cy="1554163"/>
          </a:xfrm>
        </p:spPr>
        <p:txBody>
          <a:bodyPr/>
          <a:lstStyle/>
          <a:p>
            <a:pPr eaLnBrk="1" hangingPunct="1"/>
            <a:r>
              <a:rPr lang="en-CA" altLang="en-US"/>
              <a:t>Aggregate Demand</a:t>
            </a:r>
          </a:p>
        </p:txBody>
      </p:sp>
      <p:sp>
        <p:nvSpPr>
          <p:cNvPr id="225283" name="Rectangle 3">
            <a:extLst>
              <a:ext uri="{FF2B5EF4-FFF2-40B4-BE49-F238E27FC236}">
                <a16:creationId xmlns="" xmlns:a16="http://schemas.microsoft.com/office/drawing/2014/main" id="{086A72D3-BF81-49DD-94FA-4AEDD2383B3E}"/>
              </a:ext>
            </a:extLst>
          </p:cNvPr>
          <p:cNvSpPr>
            <a:spLocks noGrp="1" noChangeArrowheads="1"/>
          </p:cNvSpPr>
          <p:nvPr>
            <p:ph idx="1"/>
          </p:nvPr>
        </p:nvSpPr>
        <p:spPr>
          <a:xfrm>
            <a:off x="360363" y="1584325"/>
            <a:ext cx="8229600" cy="4525963"/>
          </a:xfrm>
        </p:spPr>
        <p:txBody>
          <a:bodyPr/>
          <a:lstStyle/>
          <a:p>
            <a:pPr eaLnBrk="1" hangingPunct="1"/>
            <a:r>
              <a:rPr lang="en-CA" altLang="en-US" dirty="0"/>
              <a:t>The Aggregate Demand Curve</a:t>
            </a:r>
          </a:p>
          <a:p>
            <a:pPr lvl="1" eaLnBrk="1" hangingPunct="1"/>
            <a:r>
              <a:rPr lang="en-CA" altLang="en-US" b="1" dirty="0"/>
              <a:t>Aggregate demand</a:t>
            </a:r>
            <a:r>
              <a:rPr lang="en-CA" altLang="en-US" dirty="0"/>
              <a:t> is the relationship between the quantity of real GDP demanded and the price level. </a:t>
            </a:r>
          </a:p>
          <a:p>
            <a:pPr lvl="1" eaLnBrk="1" hangingPunct="1"/>
            <a:r>
              <a:rPr lang="en-CA" altLang="en-US" dirty="0"/>
              <a:t>The aggregate demand curve (</a:t>
            </a:r>
            <a:r>
              <a:rPr lang="en-CA" altLang="en-US" i="1" dirty="0"/>
              <a:t>AD</a:t>
            </a:r>
            <a:r>
              <a:rPr lang="en-CA" altLang="en-US" dirty="0"/>
              <a:t>) plots the quantity of real GDP demanded against the price level.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pRg st="1" end="1"/>
                                            </p:txEl>
                                          </p:spTgt>
                                        </p:tgtEl>
                                        <p:attrNameLst>
                                          <p:attrName>style.visibility</p:attrName>
                                        </p:attrNameLst>
                                      </p:cBhvr>
                                      <p:to>
                                        <p:strVal val="visible"/>
                                      </p:to>
                                    </p:set>
                                    <p:animEffect transition="in" filter="wipe(left)">
                                      <p:cBhvr>
                                        <p:cTn id="7" dur="1000"/>
                                        <p:tgtEl>
                                          <p:spTgt spid="2252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3">
                                            <p:txEl>
                                              <p:pRg st="2" end="2"/>
                                            </p:txEl>
                                          </p:spTgt>
                                        </p:tgtEl>
                                        <p:attrNameLst>
                                          <p:attrName>style.visibility</p:attrName>
                                        </p:attrNameLst>
                                      </p:cBhvr>
                                      <p:to>
                                        <p:strVal val="visible"/>
                                      </p:to>
                                    </p:set>
                                    <p:animEffect transition="in" filter="wipe(left)">
                                      <p:cBhvr>
                                        <p:cTn id="12" dur="1000"/>
                                        <p:tgtEl>
                                          <p:spTgt spid="2252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14">
            <a:extLst>
              <a:ext uri="{FF2B5EF4-FFF2-40B4-BE49-F238E27FC236}">
                <a16:creationId xmlns="" xmlns:a16="http://schemas.microsoft.com/office/drawing/2014/main" id="{F03B5AEF-BF3F-4F2E-9C89-238B97B4EA55}"/>
              </a:ext>
            </a:extLst>
          </p:cNvPr>
          <p:cNvSpPr>
            <a:spLocks noGrp="1" noChangeArrowheads="1"/>
          </p:cNvSpPr>
          <p:nvPr>
            <p:ph type="title"/>
          </p:nvPr>
        </p:nvSpPr>
        <p:spPr>
          <a:xfrm>
            <a:off x="990600" y="107950"/>
            <a:ext cx="7696200" cy="1554163"/>
          </a:xfrm>
          <a:noFill/>
        </p:spPr>
        <p:txBody>
          <a:bodyPr/>
          <a:lstStyle/>
          <a:p>
            <a:r>
              <a:rPr lang="en-US" altLang="en-US"/>
              <a:t>Aggregate Demand</a:t>
            </a:r>
          </a:p>
        </p:txBody>
      </p:sp>
      <p:sp>
        <p:nvSpPr>
          <p:cNvPr id="226307" name="Rectangle 3">
            <a:extLst>
              <a:ext uri="{FF2B5EF4-FFF2-40B4-BE49-F238E27FC236}">
                <a16:creationId xmlns="" xmlns:a16="http://schemas.microsoft.com/office/drawing/2014/main" id="{09F178FF-8425-44B5-BFDC-9396D51DA480}"/>
              </a:ext>
            </a:extLst>
          </p:cNvPr>
          <p:cNvSpPr>
            <a:spLocks noGrp="1" noChangeArrowheads="1"/>
          </p:cNvSpPr>
          <p:nvPr>
            <p:ph idx="1"/>
          </p:nvPr>
        </p:nvSpPr>
        <p:spPr>
          <a:xfrm>
            <a:off x="360363" y="1584325"/>
            <a:ext cx="4114800" cy="4525963"/>
          </a:xfrm>
        </p:spPr>
        <p:txBody>
          <a:bodyPr/>
          <a:lstStyle/>
          <a:p>
            <a:pPr lvl="1"/>
            <a:r>
              <a:rPr lang="en-CA" altLang="en-US" dirty="0"/>
              <a:t>Figure 10.4 shows an </a:t>
            </a:r>
            <a:br>
              <a:rPr lang="en-CA" altLang="en-US" dirty="0"/>
            </a:br>
            <a:r>
              <a:rPr lang="en-CA" altLang="en-US" i="1" dirty="0"/>
              <a:t>AD</a:t>
            </a:r>
            <a:r>
              <a:rPr lang="en-CA" altLang="en-US" dirty="0"/>
              <a:t> curve.</a:t>
            </a:r>
          </a:p>
          <a:p>
            <a:pPr lvl="1"/>
            <a:r>
              <a:rPr lang="en-CA" altLang="en-US" dirty="0"/>
              <a:t>As the price level changes the quantity of real GDP demanded moves along the </a:t>
            </a:r>
            <a:r>
              <a:rPr lang="en-CA" altLang="en-US" i="1" dirty="0"/>
              <a:t>AD</a:t>
            </a:r>
            <a:r>
              <a:rPr lang="en-CA" altLang="en-US" dirty="0"/>
              <a:t> curve.</a:t>
            </a:r>
          </a:p>
          <a:p>
            <a:pPr lvl="1"/>
            <a:r>
              <a:rPr lang="en-CA" altLang="en-US" dirty="0"/>
              <a:t>The </a:t>
            </a:r>
            <a:r>
              <a:rPr lang="en-CA" altLang="en-US" i="1" dirty="0"/>
              <a:t>AD</a:t>
            </a:r>
            <a:r>
              <a:rPr lang="en-CA" altLang="en-US" dirty="0"/>
              <a:t> curve slopes downward for two reasons:</a:t>
            </a:r>
          </a:p>
          <a:p>
            <a:pPr lvl="1">
              <a:buClr>
                <a:srgbClr val="7030A0"/>
              </a:buClr>
              <a:buSzPct val="75000"/>
              <a:buFont typeface="Webdings" panose="05030102010509060703" pitchFamily="18" charset="2"/>
              <a:buChar char="&lt;"/>
            </a:pPr>
            <a:r>
              <a:rPr lang="en-CA" altLang="en-US" dirty="0"/>
              <a:t> Wealth effect</a:t>
            </a:r>
          </a:p>
          <a:p>
            <a:pPr lvl="1">
              <a:buClr>
                <a:srgbClr val="7030A0"/>
              </a:buClr>
              <a:buSzPct val="75000"/>
              <a:buFont typeface="Webdings" panose="05030102010509060703" pitchFamily="18" charset="2"/>
              <a:buChar char="&lt;"/>
            </a:pPr>
            <a:r>
              <a:rPr lang="en-CA" altLang="en-US" dirty="0"/>
              <a:t> Substitution effects</a:t>
            </a:r>
          </a:p>
        </p:txBody>
      </p:sp>
      <p:pic>
        <p:nvPicPr>
          <p:cNvPr id="14" name="Picture 13">
            <a:extLst>
              <a:ext uri="{FF2B5EF4-FFF2-40B4-BE49-F238E27FC236}">
                <a16:creationId xmlns="" xmlns:a16="http://schemas.microsoft.com/office/drawing/2014/main" id="{E32534F9-D459-43A0-BC27-CEC1278781C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17598" y="1662113"/>
            <a:ext cx="4291149" cy="4037825"/>
          </a:xfrm>
          <a:prstGeom prst="rect">
            <a:avLst/>
          </a:prstGeom>
        </p:spPr>
      </p:pic>
      <p:pic>
        <p:nvPicPr>
          <p:cNvPr id="15" name="Picture 14">
            <a:extLst>
              <a:ext uri="{FF2B5EF4-FFF2-40B4-BE49-F238E27FC236}">
                <a16:creationId xmlns="" xmlns:a16="http://schemas.microsoft.com/office/drawing/2014/main" id="{A17AD825-DA3F-4868-981F-679FF10C24A3}"/>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417598" y="1662113"/>
            <a:ext cx="4291149" cy="4037825"/>
          </a:xfrm>
          <a:prstGeom prst="rect">
            <a:avLst/>
          </a:prstGeom>
        </p:spPr>
      </p:pic>
      <p:pic>
        <p:nvPicPr>
          <p:cNvPr id="16" name="Picture 15">
            <a:extLst>
              <a:ext uri="{FF2B5EF4-FFF2-40B4-BE49-F238E27FC236}">
                <a16:creationId xmlns="" xmlns:a16="http://schemas.microsoft.com/office/drawing/2014/main" id="{EE3862F5-1D75-4D92-A56C-2C47AE8A5247}"/>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417598" y="1662113"/>
            <a:ext cx="4291149" cy="4037825"/>
          </a:xfrm>
          <a:prstGeom prst="rect">
            <a:avLst/>
          </a:prstGeom>
        </p:spPr>
      </p:pic>
      <p:pic>
        <p:nvPicPr>
          <p:cNvPr id="17" name="Picture 16">
            <a:extLst>
              <a:ext uri="{FF2B5EF4-FFF2-40B4-BE49-F238E27FC236}">
                <a16:creationId xmlns="" xmlns:a16="http://schemas.microsoft.com/office/drawing/2014/main" id="{02E5C6EB-79CE-4D34-86F2-9BAE89A9614E}"/>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417598" y="1662113"/>
            <a:ext cx="4291149" cy="4037825"/>
          </a:xfrm>
          <a:prstGeom prst="rect">
            <a:avLst/>
          </a:prstGeom>
        </p:spPr>
      </p:pic>
      <p:pic>
        <p:nvPicPr>
          <p:cNvPr id="18" name="Picture 17">
            <a:extLst>
              <a:ext uri="{FF2B5EF4-FFF2-40B4-BE49-F238E27FC236}">
                <a16:creationId xmlns="" xmlns:a16="http://schemas.microsoft.com/office/drawing/2014/main" id="{212A9BFA-6692-4041-A54E-1219CA0EB91B}"/>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417598" y="1662113"/>
            <a:ext cx="4291149" cy="4037825"/>
          </a:xfrm>
          <a:prstGeom prst="rect">
            <a:avLst/>
          </a:prstGeom>
        </p:spPr>
      </p:pic>
      <p:pic>
        <p:nvPicPr>
          <p:cNvPr id="23" name="Picture 22">
            <a:extLst>
              <a:ext uri="{FF2B5EF4-FFF2-40B4-BE49-F238E27FC236}">
                <a16:creationId xmlns="" xmlns:a16="http://schemas.microsoft.com/office/drawing/2014/main" id="{CF61E937-FC5A-418A-A605-AE3E2FDA365C}"/>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417598" y="1662113"/>
            <a:ext cx="4291149" cy="4037825"/>
          </a:xfrm>
          <a:prstGeom prst="rect">
            <a:avLst/>
          </a:prstGeom>
        </p:spPr>
      </p:pic>
      <p:pic>
        <p:nvPicPr>
          <p:cNvPr id="10" name="Picture 7">
            <a:hlinkClick r:id="rId9" action="ppaction://hlinksldjump" tooltip="Click to expand the figure"/>
            <a:extLst>
              <a:ext uri="{FF2B5EF4-FFF2-40B4-BE49-F238E27FC236}">
                <a16:creationId xmlns="" xmlns:a16="http://schemas.microsoft.com/office/drawing/2014/main" id="{5FF9086B-FE62-4534-9D81-AE0947F37DAB}"/>
              </a:ext>
            </a:extLst>
          </p:cNvPr>
          <p:cNvPicPr>
            <a:picLocks noChangeAspect="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1500"/>
                                        <p:tgtEl>
                                          <p:spTgt spid="16"/>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6307">
                                            <p:txEl>
                                              <p:pRg st="1" end="1"/>
                                            </p:txEl>
                                          </p:spTgt>
                                        </p:tgtEl>
                                        <p:attrNameLst>
                                          <p:attrName>style.visibility</p:attrName>
                                        </p:attrNameLst>
                                      </p:cBhvr>
                                      <p:to>
                                        <p:strVal val="visible"/>
                                      </p:to>
                                    </p:set>
                                    <p:animEffect transition="in" filter="wipe(left)">
                                      <p:cBhvr>
                                        <p:cTn id="21" dur="500"/>
                                        <p:tgtEl>
                                          <p:spTgt spid="22630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1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1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6307">
                                            <p:txEl>
                                              <p:pRg st="2" end="2"/>
                                            </p:txEl>
                                          </p:spTgt>
                                        </p:tgtEl>
                                        <p:attrNameLst>
                                          <p:attrName>style.visibility</p:attrName>
                                        </p:attrNameLst>
                                      </p:cBhvr>
                                      <p:to>
                                        <p:strVal val="visible"/>
                                      </p:to>
                                    </p:set>
                                    <p:animEffect transition="in" filter="wipe(left)">
                                      <p:cBhvr>
                                        <p:cTn id="36" dur="1000"/>
                                        <p:tgtEl>
                                          <p:spTgt spid="226307">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6307">
                                            <p:txEl>
                                              <p:pRg st="3" end="3"/>
                                            </p:txEl>
                                          </p:spTgt>
                                        </p:tgtEl>
                                        <p:attrNameLst>
                                          <p:attrName>style.visibility</p:attrName>
                                        </p:attrNameLst>
                                      </p:cBhvr>
                                      <p:to>
                                        <p:strVal val="visible"/>
                                      </p:to>
                                    </p:set>
                                    <p:animEffect transition="in" filter="wipe(left)">
                                      <p:cBhvr>
                                        <p:cTn id="41" dur="1000"/>
                                        <p:tgtEl>
                                          <p:spTgt spid="226307">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26307">
                                            <p:txEl>
                                              <p:pRg st="4" end="4"/>
                                            </p:txEl>
                                          </p:spTgt>
                                        </p:tgtEl>
                                        <p:attrNameLst>
                                          <p:attrName>style.visibility</p:attrName>
                                        </p:attrNameLst>
                                      </p:cBhvr>
                                      <p:to>
                                        <p:strVal val="visible"/>
                                      </p:to>
                                    </p:set>
                                    <p:animEffect transition="in" filter="wipe(left)">
                                      <p:cBhvr>
                                        <p:cTn id="46" dur="1000"/>
                                        <p:tgtEl>
                                          <p:spTgt spid="226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uiExpand="1" build="p" bldLvl="3"/>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Picture 20">
            <a:extLst>
              <a:ext uri="{FF2B5EF4-FFF2-40B4-BE49-F238E27FC236}">
                <a16:creationId xmlns="" xmlns:a16="http://schemas.microsoft.com/office/drawing/2014/main" id="{14B1311A-D0B7-4E04-9FF6-1FCDB10BE2A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00000" y="612000"/>
            <a:ext cx="5324475" cy="5010150"/>
          </a:xfrm>
          <a:prstGeom prst="rect">
            <a:avLst/>
          </a:prstGeom>
        </p:spPr>
      </p:pic>
      <p:pic>
        <p:nvPicPr>
          <p:cNvPr id="22" name="Picture 21">
            <a:extLst>
              <a:ext uri="{FF2B5EF4-FFF2-40B4-BE49-F238E27FC236}">
                <a16:creationId xmlns="" xmlns:a16="http://schemas.microsoft.com/office/drawing/2014/main" id="{231F1CE8-6140-4F85-AA4A-D007451090A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00000" y="612000"/>
            <a:ext cx="5324475" cy="5010150"/>
          </a:xfrm>
          <a:prstGeom prst="rect">
            <a:avLst/>
          </a:prstGeom>
        </p:spPr>
      </p:pic>
      <p:pic>
        <p:nvPicPr>
          <p:cNvPr id="23" name="Picture 22">
            <a:extLst>
              <a:ext uri="{FF2B5EF4-FFF2-40B4-BE49-F238E27FC236}">
                <a16:creationId xmlns="" xmlns:a16="http://schemas.microsoft.com/office/drawing/2014/main" id="{B4A8551F-B6BD-4DFD-8EFB-B0893C30348E}"/>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800000" y="612000"/>
            <a:ext cx="5324475" cy="5010150"/>
          </a:xfrm>
          <a:prstGeom prst="rect">
            <a:avLst/>
          </a:prstGeom>
        </p:spPr>
      </p:pic>
      <p:pic>
        <p:nvPicPr>
          <p:cNvPr id="24" name="Picture 23">
            <a:extLst>
              <a:ext uri="{FF2B5EF4-FFF2-40B4-BE49-F238E27FC236}">
                <a16:creationId xmlns="" xmlns:a16="http://schemas.microsoft.com/office/drawing/2014/main" id="{9A0DC7F1-BCB1-4C6E-AC0C-8315BA36C8B5}"/>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800000" y="612000"/>
            <a:ext cx="5324475" cy="5010150"/>
          </a:xfrm>
          <a:prstGeom prst="rect">
            <a:avLst/>
          </a:prstGeom>
        </p:spPr>
      </p:pic>
      <p:pic>
        <p:nvPicPr>
          <p:cNvPr id="25" name="Picture 24">
            <a:extLst>
              <a:ext uri="{FF2B5EF4-FFF2-40B4-BE49-F238E27FC236}">
                <a16:creationId xmlns="" xmlns:a16="http://schemas.microsoft.com/office/drawing/2014/main" id="{CBAAB4CC-59DA-4479-B7AF-440F560049FE}"/>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800000" y="612000"/>
            <a:ext cx="5324475" cy="5010150"/>
          </a:xfrm>
          <a:prstGeom prst="rect">
            <a:avLst/>
          </a:prstGeom>
        </p:spPr>
      </p:pic>
      <p:pic>
        <p:nvPicPr>
          <p:cNvPr id="26" name="Picture 25">
            <a:extLst>
              <a:ext uri="{FF2B5EF4-FFF2-40B4-BE49-F238E27FC236}">
                <a16:creationId xmlns="" xmlns:a16="http://schemas.microsoft.com/office/drawing/2014/main" id="{7701E056-CAF1-4DCD-86AF-44BD4F72FD26}"/>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800000" y="612000"/>
            <a:ext cx="5324475" cy="501015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1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1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1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 xmlns:a16="http://schemas.microsoft.com/office/drawing/2014/main" id="{A4244DE3-246C-46A5-9339-06B4065F4F7D}"/>
              </a:ext>
            </a:extLst>
          </p:cNvPr>
          <p:cNvSpPr>
            <a:spLocks noGrp="1" noChangeArrowheads="1"/>
          </p:cNvSpPr>
          <p:nvPr>
            <p:ph type="title"/>
          </p:nvPr>
        </p:nvSpPr>
        <p:spPr>
          <a:xfrm>
            <a:off x="990600" y="107950"/>
            <a:ext cx="7696200" cy="1554163"/>
          </a:xfrm>
        </p:spPr>
        <p:txBody>
          <a:bodyPr/>
          <a:lstStyle/>
          <a:p>
            <a:pPr eaLnBrk="1" hangingPunct="1"/>
            <a:r>
              <a:rPr lang="en-CA" altLang="en-US"/>
              <a:t>Aggregate Demand</a:t>
            </a:r>
          </a:p>
        </p:txBody>
      </p:sp>
      <p:sp>
        <p:nvSpPr>
          <p:cNvPr id="227331" name="Rectangle 3">
            <a:extLst>
              <a:ext uri="{FF2B5EF4-FFF2-40B4-BE49-F238E27FC236}">
                <a16:creationId xmlns="" xmlns:a16="http://schemas.microsoft.com/office/drawing/2014/main" id="{7886818B-50BC-4F49-9B4D-CC92F8E89B4C}"/>
              </a:ext>
            </a:extLst>
          </p:cNvPr>
          <p:cNvSpPr>
            <a:spLocks noGrp="1" noChangeArrowheads="1"/>
          </p:cNvSpPr>
          <p:nvPr>
            <p:ph idx="1"/>
          </p:nvPr>
        </p:nvSpPr>
        <p:spPr>
          <a:xfrm>
            <a:off x="360363" y="1584325"/>
            <a:ext cx="8326437" cy="4525963"/>
          </a:xfrm>
        </p:spPr>
        <p:txBody>
          <a:bodyPr/>
          <a:lstStyle/>
          <a:p>
            <a:pPr lvl="1" eaLnBrk="1" hangingPunct="1"/>
            <a:r>
              <a:rPr lang="en-CA" altLang="en-US" b="1" dirty="0">
                <a:solidFill>
                  <a:srgbClr val="7030A0"/>
                </a:solidFill>
              </a:rPr>
              <a:t>Wealth Effect</a:t>
            </a:r>
          </a:p>
          <a:p>
            <a:pPr lvl="1" eaLnBrk="1" hangingPunct="1"/>
            <a:r>
              <a:rPr lang="en-CA" altLang="en-US" dirty="0"/>
              <a:t> A rise in the price level, other things remaining the same, decreases the quantity of real wealth (money, stocks, etc.).</a:t>
            </a:r>
          </a:p>
          <a:p>
            <a:pPr lvl="1" eaLnBrk="1" hangingPunct="1"/>
            <a:r>
              <a:rPr lang="en-CA" altLang="en-US" dirty="0"/>
              <a:t>To restore their real wealth, people increase saving and decrease spending.</a:t>
            </a:r>
          </a:p>
          <a:p>
            <a:pPr lvl="1" eaLnBrk="1" hangingPunct="1"/>
            <a:r>
              <a:rPr lang="en-CA" altLang="en-US" dirty="0"/>
              <a:t>The quantity of real GDP demanded decreases.</a:t>
            </a:r>
          </a:p>
          <a:p>
            <a:pPr lvl="1" eaLnBrk="1" hangingPunct="1"/>
            <a:r>
              <a:rPr lang="en-CA" altLang="en-US" dirty="0"/>
              <a:t>Similarly, a fall in the price level, other things remaining the same, increases the quantity of real wealth and increases the quantity of real GDP demanded increases.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animEffect transition="in" filter="wipe(left)">
                                      <p:cBhvr>
                                        <p:cTn id="7" dur="1000"/>
                                        <p:tgtEl>
                                          <p:spTgt spid="227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1">
                                            <p:txEl>
                                              <p:pRg st="2" end="2"/>
                                            </p:txEl>
                                          </p:spTgt>
                                        </p:tgtEl>
                                        <p:attrNameLst>
                                          <p:attrName>style.visibility</p:attrName>
                                        </p:attrNameLst>
                                      </p:cBhvr>
                                      <p:to>
                                        <p:strVal val="visible"/>
                                      </p:to>
                                    </p:set>
                                    <p:animEffect transition="in" filter="wipe(left)">
                                      <p:cBhvr>
                                        <p:cTn id="12" dur="1000"/>
                                        <p:tgtEl>
                                          <p:spTgt spid="2273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7331">
                                            <p:txEl>
                                              <p:pRg st="3" end="3"/>
                                            </p:txEl>
                                          </p:spTgt>
                                        </p:tgtEl>
                                        <p:attrNameLst>
                                          <p:attrName>style.visibility</p:attrName>
                                        </p:attrNameLst>
                                      </p:cBhvr>
                                      <p:to>
                                        <p:strVal val="visible"/>
                                      </p:to>
                                    </p:set>
                                    <p:animEffect transition="in" filter="wipe(left)">
                                      <p:cBhvr>
                                        <p:cTn id="17" dur="1000"/>
                                        <p:tgtEl>
                                          <p:spTgt spid="2273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7331">
                                            <p:txEl>
                                              <p:pRg st="4" end="4"/>
                                            </p:txEl>
                                          </p:spTgt>
                                        </p:tgtEl>
                                        <p:attrNameLst>
                                          <p:attrName>style.visibility</p:attrName>
                                        </p:attrNameLst>
                                      </p:cBhvr>
                                      <p:to>
                                        <p:strVal val="visible"/>
                                      </p:to>
                                    </p:set>
                                    <p:animEffect transition="in" filter="wipe(left)">
                                      <p:cBhvr>
                                        <p:cTn id="22" dur="1000"/>
                                        <p:tgtEl>
                                          <p:spTgt spid="227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 xmlns:a16="http://schemas.microsoft.com/office/drawing/2014/main" id="{E28AB928-0B2B-4001-ABE2-583829243FCA}"/>
              </a:ext>
            </a:extLst>
          </p:cNvPr>
          <p:cNvSpPr>
            <a:spLocks noGrp="1" noChangeArrowheads="1"/>
          </p:cNvSpPr>
          <p:nvPr>
            <p:ph type="title"/>
          </p:nvPr>
        </p:nvSpPr>
        <p:spPr>
          <a:xfrm>
            <a:off x="990600" y="107950"/>
            <a:ext cx="7696200" cy="1554163"/>
          </a:xfrm>
        </p:spPr>
        <p:txBody>
          <a:bodyPr/>
          <a:lstStyle/>
          <a:p>
            <a:pPr eaLnBrk="1" hangingPunct="1"/>
            <a:r>
              <a:rPr lang="en-CA" altLang="en-US"/>
              <a:t>Aggregate Demand</a:t>
            </a:r>
          </a:p>
        </p:txBody>
      </p:sp>
      <p:sp>
        <p:nvSpPr>
          <p:cNvPr id="228355" name="Rectangle 3">
            <a:extLst>
              <a:ext uri="{FF2B5EF4-FFF2-40B4-BE49-F238E27FC236}">
                <a16:creationId xmlns="" xmlns:a16="http://schemas.microsoft.com/office/drawing/2014/main" id="{9EFEC90A-6380-4972-B1C8-F68DA20A2CBC}"/>
              </a:ext>
            </a:extLst>
          </p:cNvPr>
          <p:cNvSpPr>
            <a:spLocks noGrp="1" noChangeArrowheads="1"/>
          </p:cNvSpPr>
          <p:nvPr>
            <p:ph idx="1"/>
          </p:nvPr>
        </p:nvSpPr>
        <p:spPr/>
        <p:txBody>
          <a:bodyPr/>
          <a:lstStyle/>
          <a:p>
            <a:pPr lvl="1" eaLnBrk="1" hangingPunct="1"/>
            <a:r>
              <a:rPr lang="en-CA" altLang="en-US" b="1" dirty="0">
                <a:solidFill>
                  <a:srgbClr val="7030A0"/>
                </a:solidFill>
              </a:rPr>
              <a:t>Substitution Effects</a:t>
            </a:r>
            <a:r>
              <a:rPr lang="en-CA" altLang="en-US" dirty="0">
                <a:solidFill>
                  <a:srgbClr val="7030A0"/>
                </a:solidFill>
              </a:rPr>
              <a:t> </a:t>
            </a:r>
          </a:p>
          <a:p>
            <a:pPr lvl="1" eaLnBrk="1" hangingPunct="1"/>
            <a:r>
              <a:rPr lang="en-CA" altLang="en-US" b="1" i="1" dirty="0"/>
              <a:t>Intertemporal substitution effect</a:t>
            </a:r>
            <a:r>
              <a:rPr lang="en-CA" altLang="en-US" i="1" dirty="0"/>
              <a:t>:</a:t>
            </a:r>
          </a:p>
          <a:p>
            <a:pPr lvl="1" eaLnBrk="1" hangingPunct="1"/>
            <a:r>
              <a:rPr lang="en-CA" altLang="en-US" dirty="0"/>
              <a:t> A rise in the price level, other things remaining the same, decreases the real value of money and raises the interest rate.</a:t>
            </a:r>
          </a:p>
          <a:p>
            <a:pPr lvl="1" eaLnBrk="1" hangingPunct="1"/>
            <a:r>
              <a:rPr lang="en-CA" altLang="en-US" dirty="0"/>
              <a:t>When the interest rate rises, people borrow and spend less, so the quantity of real GDP demanded decreases.</a:t>
            </a:r>
          </a:p>
          <a:p>
            <a:pPr lvl="1" eaLnBrk="1" hangingPunct="1"/>
            <a:r>
              <a:rPr lang="en-CA" altLang="en-US" dirty="0"/>
              <a:t>Similarly, a fall in the price level increases the real value of money and lowers the interest rate.</a:t>
            </a:r>
          </a:p>
          <a:p>
            <a:pPr lvl="1" eaLnBrk="1" hangingPunct="1"/>
            <a:r>
              <a:rPr lang="en-CA" altLang="en-US" dirty="0"/>
              <a:t>When the interest rate falls, people borrow and spend more, so the quantity of real GDP demanded increases.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xEl>
                                              <p:pRg st="1" end="1"/>
                                            </p:txEl>
                                          </p:spTgt>
                                        </p:tgtEl>
                                        <p:attrNameLst>
                                          <p:attrName>style.visibility</p:attrName>
                                        </p:attrNameLst>
                                      </p:cBhvr>
                                      <p:to>
                                        <p:strVal val="visible"/>
                                      </p:to>
                                    </p:set>
                                    <p:animEffect transition="in" filter="wipe(left)">
                                      <p:cBhvr>
                                        <p:cTn id="7" dur="1000"/>
                                        <p:tgtEl>
                                          <p:spTgt spid="2283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8355">
                                            <p:txEl>
                                              <p:pRg st="2" end="2"/>
                                            </p:txEl>
                                          </p:spTgt>
                                        </p:tgtEl>
                                        <p:attrNameLst>
                                          <p:attrName>style.visibility</p:attrName>
                                        </p:attrNameLst>
                                      </p:cBhvr>
                                      <p:to>
                                        <p:strVal val="visible"/>
                                      </p:to>
                                    </p:set>
                                    <p:animEffect transition="in" filter="wipe(left)">
                                      <p:cBhvr>
                                        <p:cTn id="12" dur="1000"/>
                                        <p:tgtEl>
                                          <p:spTgt spid="2283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8355">
                                            <p:txEl>
                                              <p:pRg st="3" end="3"/>
                                            </p:txEl>
                                          </p:spTgt>
                                        </p:tgtEl>
                                        <p:attrNameLst>
                                          <p:attrName>style.visibility</p:attrName>
                                        </p:attrNameLst>
                                      </p:cBhvr>
                                      <p:to>
                                        <p:strVal val="visible"/>
                                      </p:to>
                                    </p:set>
                                    <p:animEffect transition="in" filter="wipe(left)">
                                      <p:cBhvr>
                                        <p:cTn id="17" dur="1000"/>
                                        <p:tgtEl>
                                          <p:spTgt spid="2283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8355">
                                            <p:txEl>
                                              <p:pRg st="4" end="4"/>
                                            </p:txEl>
                                          </p:spTgt>
                                        </p:tgtEl>
                                        <p:attrNameLst>
                                          <p:attrName>style.visibility</p:attrName>
                                        </p:attrNameLst>
                                      </p:cBhvr>
                                      <p:to>
                                        <p:strVal val="visible"/>
                                      </p:to>
                                    </p:set>
                                    <p:animEffect transition="in" filter="wipe(left)">
                                      <p:cBhvr>
                                        <p:cTn id="22" dur="1000"/>
                                        <p:tgtEl>
                                          <p:spTgt spid="2283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8355">
                                            <p:txEl>
                                              <p:pRg st="5" end="5"/>
                                            </p:txEl>
                                          </p:spTgt>
                                        </p:tgtEl>
                                        <p:attrNameLst>
                                          <p:attrName>style.visibility</p:attrName>
                                        </p:attrNameLst>
                                      </p:cBhvr>
                                      <p:to>
                                        <p:strVal val="visible"/>
                                      </p:to>
                                    </p:set>
                                    <p:animEffect transition="in" filter="wipe(left)">
                                      <p:cBhvr>
                                        <p:cTn id="27" dur="1000"/>
                                        <p:tgtEl>
                                          <p:spTgt spid="228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 xmlns:a16="http://schemas.microsoft.com/office/drawing/2014/main" id="{57EB5913-12CA-48EB-AB66-645170C612EB}"/>
              </a:ext>
            </a:extLst>
          </p:cNvPr>
          <p:cNvSpPr>
            <a:spLocks noGrp="1" noChangeArrowheads="1"/>
          </p:cNvSpPr>
          <p:nvPr>
            <p:ph type="title"/>
          </p:nvPr>
        </p:nvSpPr>
        <p:spPr>
          <a:xfrm>
            <a:off x="990600" y="107950"/>
            <a:ext cx="7696200" cy="1554163"/>
          </a:xfrm>
        </p:spPr>
        <p:txBody>
          <a:bodyPr/>
          <a:lstStyle/>
          <a:p>
            <a:pPr eaLnBrk="1" hangingPunct="1"/>
            <a:r>
              <a:rPr lang="en-CA" altLang="en-US"/>
              <a:t>Aggregate Demand</a:t>
            </a:r>
          </a:p>
        </p:txBody>
      </p:sp>
      <p:sp>
        <p:nvSpPr>
          <p:cNvPr id="229379" name="Rectangle 3">
            <a:extLst>
              <a:ext uri="{FF2B5EF4-FFF2-40B4-BE49-F238E27FC236}">
                <a16:creationId xmlns="" xmlns:a16="http://schemas.microsoft.com/office/drawing/2014/main" id="{27581ADC-CDF5-402B-8954-58DE985938DF}"/>
              </a:ext>
            </a:extLst>
          </p:cNvPr>
          <p:cNvSpPr>
            <a:spLocks noGrp="1" noChangeArrowheads="1"/>
          </p:cNvSpPr>
          <p:nvPr>
            <p:ph idx="1"/>
          </p:nvPr>
        </p:nvSpPr>
        <p:spPr/>
        <p:txBody>
          <a:bodyPr/>
          <a:lstStyle/>
          <a:p>
            <a:pPr lvl="1" eaLnBrk="1" hangingPunct="1"/>
            <a:r>
              <a:rPr lang="en-CA" altLang="en-US" b="1" i="1"/>
              <a:t>International substitution effect</a:t>
            </a:r>
            <a:r>
              <a:rPr lang="en-CA" altLang="en-US" i="1"/>
              <a:t>:</a:t>
            </a:r>
          </a:p>
          <a:p>
            <a:pPr lvl="1" eaLnBrk="1" hangingPunct="1"/>
            <a:r>
              <a:rPr lang="en-CA" altLang="en-US"/>
              <a:t>A rise in the price level, other things remaining the same, increases the price of domestic goods relative to foreign goods.</a:t>
            </a:r>
          </a:p>
          <a:p>
            <a:pPr lvl="1" eaLnBrk="1" hangingPunct="1"/>
            <a:r>
              <a:rPr lang="en-CA" altLang="en-US"/>
              <a:t>So imports increase and exports decrease, which decreases the quantity of real GDP demanded.</a:t>
            </a:r>
          </a:p>
          <a:p>
            <a:pPr lvl="1" eaLnBrk="1" hangingPunct="1"/>
            <a:r>
              <a:rPr lang="en-CA" altLang="en-US"/>
              <a:t>Similarly, a fall in the price level, other things remaining the same, increases the quantity of real GDP demanded.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xEl>
                                              <p:pRg st="1" end="1"/>
                                            </p:txEl>
                                          </p:spTgt>
                                        </p:tgtEl>
                                        <p:attrNameLst>
                                          <p:attrName>style.visibility</p:attrName>
                                        </p:attrNameLst>
                                      </p:cBhvr>
                                      <p:to>
                                        <p:strVal val="visible"/>
                                      </p:to>
                                    </p:set>
                                    <p:animEffect transition="in" filter="wipe(left)">
                                      <p:cBhvr>
                                        <p:cTn id="7" dur="1000"/>
                                        <p:tgtEl>
                                          <p:spTgt spid="2293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9379">
                                            <p:txEl>
                                              <p:pRg st="2" end="2"/>
                                            </p:txEl>
                                          </p:spTgt>
                                        </p:tgtEl>
                                        <p:attrNameLst>
                                          <p:attrName>style.visibility</p:attrName>
                                        </p:attrNameLst>
                                      </p:cBhvr>
                                      <p:to>
                                        <p:strVal val="visible"/>
                                      </p:to>
                                    </p:set>
                                    <p:animEffect transition="in" filter="wipe(left)">
                                      <p:cBhvr>
                                        <p:cTn id="12" dur="1000"/>
                                        <p:tgtEl>
                                          <p:spTgt spid="2293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9379">
                                            <p:txEl>
                                              <p:pRg st="3" end="3"/>
                                            </p:txEl>
                                          </p:spTgt>
                                        </p:tgtEl>
                                        <p:attrNameLst>
                                          <p:attrName>style.visibility</p:attrName>
                                        </p:attrNameLst>
                                      </p:cBhvr>
                                      <p:to>
                                        <p:strVal val="visible"/>
                                      </p:to>
                                    </p:set>
                                    <p:animEffect transition="in" filter="wipe(left)">
                                      <p:cBhvr>
                                        <p:cTn id="17" dur="1000"/>
                                        <p:tgtEl>
                                          <p:spTgt spid="2293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 xmlns:a16="http://schemas.microsoft.com/office/drawing/2014/main" id="{E83B1711-8704-47DC-902C-B9BDE875845E}"/>
              </a:ext>
            </a:extLst>
          </p:cNvPr>
          <p:cNvSpPr>
            <a:spLocks noGrp="1" noChangeArrowheads="1"/>
          </p:cNvSpPr>
          <p:nvPr>
            <p:ph type="title"/>
          </p:nvPr>
        </p:nvSpPr>
        <p:spPr>
          <a:xfrm>
            <a:off x="990600" y="107950"/>
            <a:ext cx="7696200" cy="1554163"/>
          </a:xfrm>
        </p:spPr>
        <p:txBody>
          <a:bodyPr/>
          <a:lstStyle/>
          <a:p>
            <a:pPr eaLnBrk="1" hangingPunct="1"/>
            <a:r>
              <a:rPr lang="en-CA" altLang="en-US"/>
              <a:t>Aggregate Demand</a:t>
            </a:r>
          </a:p>
        </p:txBody>
      </p:sp>
      <p:sp>
        <p:nvSpPr>
          <p:cNvPr id="230403" name="Rectangle 3">
            <a:extLst>
              <a:ext uri="{FF2B5EF4-FFF2-40B4-BE49-F238E27FC236}">
                <a16:creationId xmlns="" xmlns:a16="http://schemas.microsoft.com/office/drawing/2014/main" id="{4C7CE3A2-A9E0-40F9-9470-FC7FB5CD31C0}"/>
              </a:ext>
            </a:extLst>
          </p:cNvPr>
          <p:cNvSpPr>
            <a:spLocks noGrp="1" noChangeArrowheads="1"/>
          </p:cNvSpPr>
          <p:nvPr>
            <p:ph idx="1"/>
          </p:nvPr>
        </p:nvSpPr>
        <p:spPr/>
        <p:txBody>
          <a:bodyPr/>
          <a:lstStyle/>
          <a:p>
            <a:pPr eaLnBrk="1" hangingPunct="1"/>
            <a:r>
              <a:rPr lang="en-CA" altLang="en-US" dirty="0"/>
              <a:t>Changes in Aggregate Demand</a:t>
            </a:r>
          </a:p>
          <a:p>
            <a:pPr lvl="1" eaLnBrk="1" hangingPunct="1"/>
            <a:r>
              <a:rPr lang="en-CA" altLang="en-US" dirty="0"/>
              <a:t>A change in any influence on buying plans other than the price level changes aggregate demand. </a:t>
            </a:r>
          </a:p>
          <a:p>
            <a:pPr lvl="1" eaLnBrk="1" hangingPunct="1"/>
            <a:r>
              <a:rPr lang="en-CA" altLang="en-US" dirty="0"/>
              <a:t>The main influences on aggregate demand are</a:t>
            </a:r>
          </a:p>
          <a:p>
            <a:pPr lvl="1" eaLnBrk="1" hangingPunct="1">
              <a:buClr>
                <a:srgbClr val="7030A0"/>
              </a:buClr>
              <a:buSzPct val="120000"/>
              <a:buFont typeface="Wingdings" panose="05000000000000000000" pitchFamily="2" charset="2"/>
              <a:buChar char="§"/>
            </a:pPr>
            <a:r>
              <a:rPr lang="en-CA" altLang="en-US" dirty="0"/>
              <a:t> Expectations</a:t>
            </a:r>
          </a:p>
          <a:p>
            <a:pPr lvl="1" eaLnBrk="1" hangingPunct="1">
              <a:buClr>
                <a:srgbClr val="7030A0"/>
              </a:buClr>
              <a:buSzPct val="120000"/>
              <a:buFont typeface="Wingdings" panose="05000000000000000000" pitchFamily="2" charset="2"/>
              <a:buChar char="§"/>
            </a:pPr>
            <a:r>
              <a:rPr lang="en-CA" altLang="en-US" dirty="0"/>
              <a:t> Fiscal policy and monetary policy</a:t>
            </a:r>
          </a:p>
          <a:p>
            <a:pPr lvl="1" eaLnBrk="1" hangingPunct="1">
              <a:buClr>
                <a:srgbClr val="7030A0"/>
              </a:buClr>
              <a:buSzPct val="120000"/>
              <a:buFont typeface="Wingdings" panose="05000000000000000000" pitchFamily="2" charset="2"/>
              <a:buChar char="§"/>
            </a:pPr>
            <a:r>
              <a:rPr lang="en-CA" altLang="en-US" dirty="0"/>
              <a:t> The world economy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3">
                                            <p:txEl>
                                              <p:pRg st="1" end="1"/>
                                            </p:txEl>
                                          </p:spTgt>
                                        </p:tgtEl>
                                        <p:attrNameLst>
                                          <p:attrName>style.visibility</p:attrName>
                                        </p:attrNameLst>
                                      </p:cBhvr>
                                      <p:to>
                                        <p:strVal val="visible"/>
                                      </p:to>
                                    </p:set>
                                    <p:animEffect transition="in" filter="wipe(left)">
                                      <p:cBhvr>
                                        <p:cTn id="7" dur="1000"/>
                                        <p:tgtEl>
                                          <p:spTgt spid="2304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0403">
                                            <p:txEl>
                                              <p:pRg st="2" end="2"/>
                                            </p:txEl>
                                          </p:spTgt>
                                        </p:tgtEl>
                                        <p:attrNameLst>
                                          <p:attrName>style.visibility</p:attrName>
                                        </p:attrNameLst>
                                      </p:cBhvr>
                                      <p:to>
                                        <p:strVal val="visible"/>
                                      </p:to>
                                    </p:set>
                                    <p:animEffect transition="in" filter="wipe(left)">
                                      <p:cBhvr>
                                        <p:cTn id="12" dur="1000"/>
                                        <p:tgtEl>
                                          <p:spTgt spid="2304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0403">
                                            <p:txEl>
                                              <p:pRg st="3" end="3"/>
                                            </p:txEl>
                                          </p:spTgt>
                                        </p:tgtEl>
                                        <p:attrNameLst>
                                          <p:attrName>style.visibility</p:attrName>
                                        </p:attrNameLst>
                                      </p:cBhvr>
                                      <p:to>
                                        <p:strVal val="visible"/>
                                      </p:to>
                                    </p:set>
                                    <p:animEffect transition="in" filter="wipe(left)">
                                      <p:cBhvr>
                                        <p:cTn id="17" dur="1000"/>
                                        <p:tgtEl>
                                          <p:spTgt spid="2304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0403">
                                            <p:txEl>
                                              <p:pRg st="4" end="4"/>
                                            </p:txEl>
                                          </p:spTgt>
                                        </p:tgtEl>
                                        <p:attrNameLst>
                                          <p:attrName>style.visibility</p:attrName>
                                        </p:attrNameLst>
                                      </p:cBhvr>
                                      <p:to>
                                        <p:strVal val="visible"/>
                                      </p:to>
                                    </p:set>
                                    <p:animEffect transition="in" filter="wipe(left)">
                                      <p:cBhvr>
                                        <p:cTn id="22" dur="1000"/>
                                        <p:tgtEl>
                                          <p:spTgt spid="2304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0403">
                                            <p:txEl>
                                              <p:pRg st="5" end="5"/>
                                            </p:txEl>
                                          </p:spTgt>
                                        </p:tgtEl>
                                        <p:attrNameLst>
                                          <p:attrName>style.visibility</p:attrName>
                                        </p:attrNameLst>
                                      </p:cBhvr>
                                      <p:to>
                                        <p:strVal val="visible"/>
                                      </p:to>
                                    </p:set>
                                    <p:animEffect transition="in" filter="wipe(left)">
                                      <p:cBhvr>
                                        <p:cTn id="27" dur="1000"/>
                                        <p:tgtEl>
                                          <p:spTgt spid="230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 xmlns:a16="http://schemas.microsoft.com/office/drawing/2014/main" id="{FE9D862E-6CA2-4B69-A9E1-9473B2CF8472}"/>
              </a:ext>
            </a:extLst>
          </p:cNvPr>
          <p:cNvSpPr>
            <a:spLocks noGrp="1" noChangeArrowheads="1"/>
          </p:cNvSpPr>
          <p:nvPr>
            <p:ph type="title"/>
          </p:nvPr>
        </p:nvSpPr>
        <p:spPr>
          <a:xfrm>
            <a:off x="990600" y="107950"/>
            <a:ext cx="7696200" cy="1554163"/>
          </a:xfrm>
        </p:spPr>
        <p:txBody>
          <a:bodyPr/>
          <a:lstStyle/>
          <a:p>
            <a:pPr eaLnBrk="1" hangingPunct="1"/>
            <a:r>
              <a:rPr lang="en-CA" altLang="en-US"/>
              <a:t>Aggregate Demand</a:t>
            </a:r>
          </a:p>
        </p:txBody>
      </p:sp>
      <p:sp>
        <p:nvSpPr>
          <p:cNvPr id="231427" name="Rectangle 3">
            <a:extLst>
              <a:ext uri="{FF2B5EF4-FFF2-40B4-BE49-F238E27FC236}">
                <a16:creationId xmlns="" xmlns:a16="http://schemas.microsoft.com/office/drawing/2014/main" id="{D093C6F1-9131-4361-9CD7-63161A091087}"/>
              </a:ext>
            </a:extLst>
          </p:cNvPr>
          <p:cNvSpPr>
            <a:spLocks noGrp="1" noChangeArrowheads="1"/>
          </p:cNvSpPr>
          <p:nvPr>
            <p:ph idx="1"/>
          </p:nvPr>
        </p:nvSpPr>
        <p:spPr/>
        <p:txBody>
          <a:bodyPr/>
          <a:lstStyle/>
          <a:p>
            <a:pPr lvl="1" eaLnBrk="1" hangingPunct="1"/>
            <a:r>
              <a:rPr lang="en-CA" altLang="en-US" b="1" dirty="0">
                <a:solidFill>
                  <a:srgbClr val="7030A0"/>
                </a:solidFill>
              </a:rPr>
              <a:t>Expectations</a:t>
            </a:r>
          </a:p>
          <a:p>
            <a:pPr lvl="1" eaLnBrk="1" hangingPunct="1"/>
            <a:r>
              <a:rPr lang="en-CA" altLang="en-US" dirty="0"/>
              <a:t>Expectations about future income, future inflation, and future profits change aggregate demand.</a:t>
            </a:r>
          </a:p>
          <a:p>
            <a:pPr lvl="1" eaLnBrk="1" hangingPunct="1"/>
            <a:r>
              <a:rPr lang="en-CA" altLang="en-US" dirty="0"/>
              <a:t>Increases in expected future income increase people’s consumption today and increases aggregate demand.</a:t>
            </a:r>
          </a:p>
          <a:p>
            <a:pPr lvl="1" eaLnBrk="1" hangingPunct="1"/>
            <a:r>
              <a:rPr lang="en-CA" altLang="en-US" dirty="0"/>
              <a:t>A rise in the expected inflation rate makes buying goods cheaper today and increases aggregate demand.</a:t>
            </a:r>
          </a:p>
          <a:p>
            <a:pPr lvl="1" eaLnBrk="1" hangingPunct="1"/>
            <a:r>
              <a:rPr lang="en-CA" altLang="en-US" dirty="0"/>
              <a:t>An increase in expected future profits boosts firms’ investment, which increases aggregate demand.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27">
                                            <p:txEl>
                                              <p:pRg st="1" end="1"/>
                                            </p:txEl>
                                          </p:spTgt>
                                        </p:tgtEl>
                                        <p:attrNameLst>
                                          <p:attrName>style.visibility</p:attrName>
                                        </p:attrNameLst>
                                      </p:cBhvr>
                                      <p:to>
                                        <p:strVal val="visible"/>
                                      </p:to>
                                    </p:set>
                                    <p:animEffect transition="in" filter="wipe(left)">
                                      <p:cBhvr>
                                        <p:cTn id="7" dur="1000"/>
                                        <p:tgtEl>
                                          <p:spTgt spid="2314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1427">
                                            <p:txEl>
                                              <p:pRg st="2" end="2"/>
                                            </p:txEl>
                                          </p:spTgt>
                                        </p:tgtEl>
                                        <p:attrNameLst>
                                          <p:attrName>style.visibility</p:attrName>
                                        </p:attrNameLst>
                                      </p:cBhvr>
                                      <p:to>
                                        <p:strVal val="visible"/>
                                      </p:to>
                                    </p:set>
                                    <p:animEffect transition="in" filter="wipe(left)">
                                      <p:cBhvr>
                                        <p:cTn id="12" dur="1000"/>
                                        <p:tgtEl>
                                          <p:spTgt spid="2314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1427">
                                            <p:txEl>
                                              <p:pRg st="3" end="3"/>
                                            </p:txEl>
                                          </p:spTgt>
                                        </p:tgtEl>
                                        <p:attrNameLst>
                                          <p:attrName>style.visibility</p:attrName>
                                        </p:attrNameLst>
                                      </p:cBhvr>
                                      <p:to>
                                        <p:strVal val="visible"/>
                                      </p:to>
                                    </p:set>
                                    <p:animEffect transition="in" filter="wipe(left)">
                                      <p:cBhvr>
                                        <p:cTn id="17" dur="1000"/>
                                        <p:tgtEl>
                                          <p:spTgt spid="2314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1427">
                                            <p:txEl>
                                              <p:pRg st="4" end="4"/>
                                            </p:txEl>
                                          </p:spTgt>
                                        </p:tgtEl>
                                        <p:attrNameLst>
                                          <p:attrName>style.visibility</p:attrName>
                                        </p:attrNameLst>
                                      </p:cBhvr>
                                      <p:to>
                                        <p:strVal val="visible"/>
                                      </p:to>
                                    </p:set>
                                    <p:animEffect transition="in" filter="wipe(left)">
                                      <p:cBhvr>
                                        <p:cTn id="22" dur="1000"/>
                                        <p:tgtEl>
                                          <p:spTgt spid="2314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B49F5DCB-470B-4695-BEE2-C94D9125EB18}"/>
              </a:ext>
            </a:extLst>
          </p:cNvPr>
          <p:cNvSpPr>
            <a:spLocks noGrp="1" noChangeArrowheads="1"/>
          </p:cNvSpPr>
          <p:nvPr>
            <p:ph type="title"/>
          </p:nvPr>
        </p:nvSpPr>
        <p:spPr>
          <a:xfrm>
            <a:off x="990600" y="107950"/>
            <a:ext cx="7696200" cy="1554163"/>
          </a:xfrm>
        </p:spPr>
        <p:txBody>
          <a:bodyPr/>
          <a:lstStyle/>
          <a:p>
            <a:pPr eaLnBrk="1" hangingPunct="1"/>
            <a:r>
              <a:rPr lang="en-CA" altLang="en-US"/>
              <a:t>Aggregate Demand</a:t>
            </a:r>
          </a:p>
        </p:txBody>
      </p:sp>
      <p:sp>
        <p:nvSpPr>
          <p:cNvPr id="232451" name="Rectangle 3">
            <a:extLst>
              <a:ext uri="{FF2B5EF4-FFF2-40B4-BE49-F238E27FC236}">
                <a16:creationId xmlns="" xmlns:a16="http://schemas.microsoft.com/office/drawing/2014/main" id="{0B5B2961-B15F-4D50-AF95-C784809D3794}"/>
              </a:ext>
            </a:extLst>
          </p:cNvPr>
          <p:cNvSpPr>
            <a:spLocks noGrp="1" noChangeArrowheads="1"/>
          </p:cNvSpPr>
          <p:nvPr>
            <p:ph idx="1"/>
          </p:nvPr>
        </p:nvSpPr>
        <p:spPr/>
        <p:txBody>
          <a:bodyPr/>
          <a:lstStyle/>
          <a:p>
            <a:pPr eaLnBrk="1" hangingPunct="1"/>
            <a:r>
              <a:rPr lang="en-CA" altLang="en-US" dirty="0">
                <a:solidFill>
                  <a:srgbClr val="7030A0"/>
                </a:solidFill>
              </a:rPr>
              <a:t>Fiscal Policy and Monetary Policy</a:t>
            </a:r>
          </a:p>
          <a:p>
            <a:pPr lvl="1" eaLnBrk="1" hangingPunct="1"/>
            <a:r>
              <a:rPr lang="en-CA" altLang="en-US" b="1" dirty="0"/>
              <a:t>Fiscal policy</a:t>
            </a:r>
            <a:r>
              <a:rPr lang="en-CA" altLang="en-US" dirty="0"/>
              <a:t> is the government’s attempt to influence the economy by setting and changing taxes, making transfer payments, and purchasing goods and services.</a:t>
            </a:r>
          </a:p>
          <a:p>
            <a:pPr lvl="1" eaLnBrk="1" hangingPunct="1"/>
            <a:r>
              <a:rPr lang="en-CA" altLang="en-US" dirty="0"/>
              <a:t>A tax cut or an increase in transfer payments increases households’ </a:t>
            </a:r>
            <a:r>
              <a:rPr lang="en-CA" altLang="en-US" b="1" dirty="0"/>
              <a:t>disposable income</a:t>
            </a:r>
            <a:r>
              <a:rPr lang="en-CA" altLang="en-US" dirty="0"/>
              <a:t>—aggregate income minus taxes plus transfer payments.</a:t>
            </a:r>
          </a:p>
          <a:p>
            <a:pPr lvl="1" eaLnBrk="1" hangingPunct="1"/>
            <a:r>
              <a:rPr lang="en-CA" altLang="en-US" dirty="0"/>
              <a:t>An increase in disposable income increases consumption expenditure and increases aggregate demand.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2451">
                                            <p:txEl>
                                              <p:pRg st="1" end="1"/>
                                            </p:txEl>
                                          </p:spTgt>
                                        </p:tgtEl>
                                        <p:attrNameLst>
                                          <p:attrName>style.visibility</p:attrName>
                                        </p:attrNameLst>
                                      </p:cBhvr>
                                      <p:to>
                                        <p:strVal val="visible"/>
                                      </p:to>
                                    </p:set>
                                    <p:animEffect transition="in" filter="wipe(left)">
                                      <p:cBhvr>
                                        <p:cTn id="7" dur="1000"/>
                                        <p:tgtEl>
                                          <p:spTgt spid="2324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1">
                                            <p:txEl>
                                              <p:pRg st="2" end="2"/>
                                            </p:txEl>
                                          </p:spTgt>
                                        </p:tgtEl>
                                        <p:attrNameLst>
                                          <p:attrName>style.visibility</p:attrName>
                                        </p:attrNameLst>
                                      </p:cBhvr>
                                      <p:to>
                                        <p:strVal val="visible"/>
                                      </p:to>
                                    </p:set>
                                    <p:animEffect transition="in" filter="wipe(left)">
                                      <p:cBhvr>
                                        <p:cTn id="12" dur="1000"/>
                                        <p:tgtEl>
                                          <p:spTgt spid="2324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2451">
                                            <p:txEl>
                                              <p:pRg st="3" end="3"/>
                                            </p:txEl>
                                          </p:spTgt>
                                        </p:tgtEl>
                                        <p:attrNameLst>
                                          <p:attrName>style.visibility</p:attrName>
                                        </p:attrNameLst>
                                      </p:cBhvr>
                                      <p:to>
                                        <p:strVal val="visible"/>
                                      </p:to>
                                    </p:set>
                                    <p:animEffect transition="in" filter="wipe(left)">
                                      <p:cBhvr>
                                        <p:cTn id="17" dur="1000"/>
                                        <p:tgtEl>
                                          <p:spTgt spid="2324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F4922223-D113-45FE-B288-D546DD4BBC54}"/>
              </a:ext>
            </a:extLst>
          </p:cNvPr>
          <p:cNvSpPr>
            <a:spLocks noGrp="1" noChangeArrowheads="1"/>
          </p:cNvSpPr>
          <p:nvPr>
            <p:ph type="title"/>
          </p:nvPr>
        </p:nvSpPr>
        <p:spPr>
          <a:xfrm>
            <a:off x="990600" y="107950"/>
            <a:ext cx="7696200" cy="1554163"/>
          </a:xfrm>
        </p:spPr>
        <p:txBody>
          <a:bodyPr/>
          <a:lstStyle/>
          <a:p>
            <a:pPr eaLnBrk="1" hangingPunct="1"/>
            <a:r>
              <a:rPr lang="en-CA" altLang="en-US"/>
              <a:t>Aggregate Demand</a:t>
            </a:r>
          </a:p>
        </p:txBody>
      </p:sp>
      <p:sp>
        <p:nvSpPr>
          <p:cNvPr id="233475" name="Rectangle 3">
            <a:extLst>
              <a:ext uri="{FF2B5EF4-FFF2-40B4-BE49-F238E27FC236}">
                <a16:creationId xmlns="" xmlns:a16="http://schemas.microsoft.com/office/drawing/2014/main" id="{00B41D2A-8ECD-40BF-9E2D-2A1E116A92AF}"/>
              </a:ext>
            </a:extLst>
          </p:cNvPr>
          <p:cNvSpPr>
            <a:spLocks noGrp="1" noChangeArrowheads="1"/>
          </p:cNvSpPr>
          <p:nvPr>
            <p:ph idx="1"/>
          </p:nvPr>
        </p:nvSpPr>
        <p:spPr/>
        <p:txBody>
          <a:bodyPr/>
          <a:lstStyle/>
          <a:p>
            <a:pPr lvl="1" eaLnBrk="1" hangingPunct="1"/>
            <a:r>
              <a:rPr lang="en-CA" altLang="en-US" dirty="0"/>
              <a:t>Because government expenditure on goods and services is one component of aggregate demand, an increase in government expenditure increases aggregate demand.</a:t>
            </a:r>
          </a:p>
          <a:p>
            <a:pPr lvl="1" eaLnBrk="1" hangingPunct="1"/>
            <a:r>
              <a:rPr lang="en-CA" altLang="en-US" b="1" dirty="0"/>
              <a:t>Monetary policy</a:t>
            </a:r>
            <a:r>
              <a:rPr lang="en-CA" altLang="en-US" dirty="0"/>
              <a:t> is changes in interest rates and the quantity of money in the economy.</a:t>
            </a:r>
          </a:p>
          <a:p>
            <a:pPr lvl="1" eaLnBrk="1" hangingPunct="1"/>
            <a:r>
              <a:rPr lang="en-CA" altLang="en-US" dirty="0"/>
              <a:t>An increase in the quantity of money increases buying power and increases aggregate demand.</a:t>
            </a:r>
          </a:p>
          <a:p>
            <a:pPr lvl="1" eaLnBrk="1" hangingPunct="1"/>
            <a:r>
              <a:rPr lang="en-CA" altLang="en-US" dirty="0"/>
              <a:t>A cut in interest rates increases expenditure and increases aggregate demand.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xEl>
                                              <p:pRg st="1" end="1"/>
                                            </p:txEl>
                                          </p:spTgt>
                                        </p:tgtEl>
                                        <p:attrNameLst>
                                          <p:attrName>style.visibility</p:attrName>
                                        </p:attrNameLst>
                                      </p:cBhvr>
                                      <p:to>
                                        <p:strVal val="visible"/>
                                      </p:to>
                                    </p:set>
                                    <p:animEffect transition="in" filter="wipe(left)">
                                      <p:cBhvr>
                                        <p:cTn id="7" dur="1000"/>
                                        <p:tgtEl>
                                          <p:spTgt spid="2334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5">
                                            <p:txEl>
                                              <p:pRg st="2" end="2"/>
                                            </p:txEl>
                                          </p:spTgt>
                                        </p:tgtEl>
                                        <p:attrNameLst>
                                          <p:attrName>style.visibility</p:attrName>
                                        </p:attrNameLst>
                                      </p:cBhvr>
                                      <p:to>
                                        <p:strVal val="visible"/>
                                      </p:to>
                                    </p:set>
                                    <p:animEffect transition="in" filter="wipe(left)">
                                      <p:cBhvr>
                                        <p:cTn id="12" dur="1000"/>
                                        <p:tgtEl>
                                          <p:spTgt spid="2334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3475">
                                            <p:txEl>
                                              <p:pRg st="3" end="3"/>
                                            </p:txEl>
                                          </p:spTgt>
                                        </p:tgtEl>
                                        <p:attrNameLst>
                                          <p:attrName>style.visibility</p:attrName>
                                        </p:attrNameLst>
                                      </p:cBhvr>
                                      <p:to>
                                        <p:strVal val="visible"/>
                                      </p:to>
                                    </p:set>
                                    <p:animEffect transition="in" filter="wipe(left)">
                                      <p:cBhvr>
                                        <p:cTn id="17" dur="1000"/>
                                        <p:tgtEl>
                                          <p:spTgt spid="2334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uiExpand="1"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B11117"/>
                </a:solidFill>
                <a:cs typeface="Arial" panose="020B0604020202020204" pitchFamily="34" charset="0"/>
              </a:rPr>
              <a:t>After studying this chapter, you will be able to:</a:t>
            </a:r>
            <a:endParaRPr lang="en-US" altLang="en-US" sz="2500" b="1" dirty="0">
              <a:solidFill>
                <a:srgbClr val="B11117"/>
              </a:solidFill>
            </a:endParaRPr>
          </a:p>
        </p:txBody>
      </p:sp>
      <p:sp>
        <p:nvSpPr>
          <p:cNvPr id="386051" name="Rectangle 3"/>
          <p:cNvSpPr>
            <a:spLocks noGrp="1" noChangeArrowheads="1"/>
          </p:cNvSpPr>
          <p:nvPr>
            <p:ph idx="4294967295"/>
          </p:nvPr>
        </p:nvSpPr>
        <p:spPr bwMode="auto">
          <a:xfrm>
            <a:off x="684213" y="1600200"/>
            <a:ext cx="8078787" cy="47466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what determines aggregate supply in the long run and the short run</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what determines aggregate demand</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how real GDP and the price level are determined and what causes economic growth, inflation, and cycles</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Describe the main schools of thought in macroeconomics today</a:t>
            </a:r>
          </a:p>
        </p:txBody>
      </p:sp>
      <p:sp>
        <p:nvSpPr>
          <p:cNvPr id="4" name="Text Box 15">
            <a:extLst>
              <a:ext uri="{FF2B5EF4-FFF2-40B4-BE49-F238E27FC236}">
                <a16:creationId xmlns="" xmlns:a16="http://schemas.microsoft.com/office/drawing/2014/main" id="{5C0F10B2-BD8A-454A-9D6E-096156F7B34A}"/>
              </a:ext>
            </a:extLst>
          </p:cNvPr>
          <p:cNvSpPr txBox="1">
            <a:spLocks noChangeArrowheads="1"/>
          </p:cNvSpPr>
          <p:nvPr/>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spTree>
    <p:extLst>
      <p:ext uri="{BB962C8B-B14F-4D97-AF65-F5344CB8AC3E}">
        <p14:creationId xmlns:p14="http://schemas.microsoft.com/office/powerpoint/2010/main" xmlns="" val="143620848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6B7A92D2-F216-4CEC-B425-A80209FFF114}"/>
              </a:ext>
            </a:extLst>
          </p:cNvPr>
          <p:cNvSpPr>
            <a:spLocks noGrp="1" noChangeArrowheads="1"/>
          </p:cNvSpPr>
          <p:nvPr>
            <p:ph type="title"/>
          </p:nvPr>
        </p:nvSpPr>
        <p:spPr>
          <a:xfrm>
            <a:off x="990600" y="107950"/>
            <a:ext cx="7696200" cy="1554163"/>
          </a:xfrm>
        </p:spPr>
        <p:txBody>
          <a:bodyPr/>
          <a:lstStyle/>
          <a:p>
            <a:pPr eaLnBrk="1" hangingPunct="1"/>
            <a:r>
              <a:rPr lang="en-CA" altLang="en-US"/>
              <a:t>Aggregate Demand</a:t>
            </a:r>
          </a:p>
        </p:txBody>
      </p:sp>
      <p:sp>
        <p:nvSpPr>
          <p:cNvPr id="234499" name="Rectangle 3">
            <a:extLst>
              <a:ext uri="{FF2B5EF4-FFF2-40B4-BE49-F238E27FC236}">
                <a16:creationId xmlns="" xmlns:a16="http://schemas.microsoft.com/office/drawing/2014/main" id="{48717CE1-1CD1-46D5-B0EC-0B1F1C270DED}"/>
              </a:ext>
            </a:extLst>
          </p:cNvPr>
          <p:cNvSpPr>
            <a:spLocks noGrp="1" noChangeArrowheads="1"/>
          </p:cNvSpPr>
          <p:nvPr>
            <p:ph idx="1"/>
          </p:nvPr>
        </p:nvSpPr>
        <p:spPr/>
        <p:txBody>
          <a:bodyPr/>
          <a:lstStyle/>
          <a:p>
            <a:pPr eaLnBrk="1" hangingPunct="1"/>
            <a:r>
              <a:rPr lang="en-CA" altLang="en-US" dirty="0">
                <a:solidFill>
                  <a:srgbClr val="7030A0"/>
                </a:solidFill>
              </a:rPr>
              <a:t>The World Economy</a:t>
            </a:r>
          </a:p>
          <a:p>
            <a:pPr lvl="1" eaLnBrk="1" hangingPunct="1"/>
            <a:r>
              <a:rPr lang="en-CA" altLang="en-US" dirty="0"/>
              <a:t>The world economy influences aggregate demand in two ways:</a:t>
            </a:r>
          </a:p>
          <a:p>
            <a:pPr lvl="1" eaLnBrk="1" hangingPunct="1"/>
            <a:r>
              <a:rPr lang="en-CA" altLang="en-US" dirty="0"/>
              <a:t>A fall in the foreign exchange rate lowers the price of domestic goods and services relative to foreign goods and services, which increases exports, decreases imports, and increases aggregate demand.</a:t>
            </a:r>
          </a:p>
          <a:p>
            <a:pPr lvl="1" eaLnBrk="1" hangingPunct="1"/>
            <a:r>
              <a:rPr lang="en-CA" altLang="en-US" dirty="0"/>
              <a:t>An increase in foreign income increases the demand for Canadian exports and increases aggregate demand.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4499">
                                            <p:txEl>
                                              <p:pRg st="1" end="1"/>
                                            </p:txEl>
                                          </p:spTgt>
                                        </p:tgtEl>
                                        <p:attrNameLst>
                                          <p:attrName>style.visibility</p:attrName>
                                        </p:attrNameLst>
                                      </p:cBhvr>
                                      <p:to>
                                        <p:strVal val="visible"/>
                                      </p:to>
                                    </p:set>
                                    <p:animEffect transition="in" filter="wipe(left)">
                                      <p:cBhvr>
                                        <p:cTn id="7" dur="1000"/>
                                        <p:tgtEl>
                                          <p:spTgt spid="2344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4499">
                                            <p:txEl>
                                              <p:pRg st="2" end="2"/>
                                            </p:txEl>
                                          </p:spTgt>
                                        </p:tgtEl>
                                        <p:attrNameLst>
                                          <p:attrName>style.visibility</p:attrName>
                                        </p:attrNameLst>
                                      </p:cBhvr>
                                      <p:to>
                                        <p:strVal val="visible"/>
                                      </p:to>
                                    </p:set>
                                    <p:animEffect transition="in" filter="wipe(left)">
                                      <p:cBhvr>
                                        <p:cTn id="12" dur="1000"/>
                                        <p:tgtEl>
                                          <p:spTgt spid="2344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4499">
                                            <p:txEl>
                                              <p:pRg st="3" end="3"/>
                                            </p:txEl>
                                          </p:spTgt>
                                        </p:tgtEl>
                                        <p:attrNameLst>
                                          <p:attrName>style.visibility</p:attrName>
                                        </p:attrNameLst>
                                      </p:cBhvr>
                                      <p:to>
                                        <p:strVal val="visible"/>
                                      </p:to>
                                    </p:set>
                                    <p:animEffect transition="in" filter="wipe(left)">
                                      <p:cBhvr>
                                        <p:cTn id="17" dur="1000"/>
                                        <p:tgtEl>
                                          <p:spTgt spid="2344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 xmlns:a16="http://schemas.microsoft.com/office/drawing/2014/main" id="{884E5A45-7308-494E-87E8-74FFC73BFCE0}"/>
              </a:ext>
            </a:extLst>
          </p:cNvPr>
          <p:cNvSpPr>
            <a:spLocks noGrp="1" noChangeArrowheads="1"/>
          </p:cNvSpPr>
          <p:nvPr>
            <p:ph type="title"/>
          </p:nvPr>
        </p:nvSpPr>
        <p:spPr>
          <a:xfrm>
            <a:off x="990600" y="107950"/>
            <a:ext cx="7696200" cy="1554163"/>
          </a:xfrm>
        </p:spPr>
        <p:txBody>
          <a:bodyPr/>
          <a:lstStyle/>
          <a:p>
            <a:r>
              <a:rPr lang="en-CA" altLang="en-US"/>
              <a:t>Aggregate Demand</a:t>
            </a:r>
          </a:p>
        </p:txBody>
      </p:sp>
      <p:sp>
        <p:nvSpPr>
          <p:cNvPr id="235523" name="Rectangle 3">
            <a:extLst>
              <a:ext uri="{FF2B5EF4-FFF2-40B4-BE49-F238E27FC236}">
                <a16:creationId xmlns="" xmlns:a16="http://schemas.microsoft.com/office/drawing/2014/main" id="{F40675B7-EB56-40D6-A6CA-884C7C44082B}"/>
              </a:ext>
            </a:extLst>
          </p:cNvPr>
          <p:cNvSpPr>
            <a:spLocks noGrp="1" noChangeArrowheads="1"/>
          </p:cNvSpPr>
          <p:nvPr>
            <p:ph idx="1"/>
          </p:nvPr>
        </p:nvSpPr>
        <p:spPr>
          <a:xfrm>
            <a:off x="360363" y="1584325"/>
            <a:ext cx="4114800" cy="4525963"/>
          </a:xfrm>
        </p:spPr>
        <p:txBody>
          <a:bodyPr/>
          <a:lstStyle/>
          <a:p>
            <a:pPr lvl="1"/>
            <a:r>
              <a:rPr lang="en-CA" altLang="en-US" dirty="0"/>
              <a:t>Figure 10.5 illustrates changes in aggregate demand.</a:t>
            </a:r>
          </a:p>
          <a:p>
            <a:pPr lvl="1"/>
            <a:r>
              <a:rPr lang="en-CA" altLang="en-US" dirty="0"/>
              <a:t>When aggregate demand increases, the </a:t>
            </a:r>
            <a:r>
              <a:rPr lang="en-CA" altLang="en-US" i="1" dirty="0"/>
              <a:t>AD</a:t>
            </a:r>
            <a:r>
              <a:rPr lang="en-CA" altLang="en-US" dirty="0"/>
              <a:t> curve shifts rightward …</a:t>
            </a:r>
          </a:p>
          <a:p>
            <a:pPr lvl="1"/>
            <a:r>
              <a:rPr lang="en-CA" altLang="en-US" dirty="0"/>
              <a:t>… and when aggregate demand decreases, the </a:t>
            </a:r>
            <a:r>
              <a:rPr lang="en-CA" altLang="en-US" i="1" dirty="0"/>
              <a:t>AD</a:t>
            </a:r>
            <a:r>
              <a:rPr lang="en-CA" altLang="en-US" dirty="0"/>
              <a:t> curve shifts leftward.</a:t>
            </a:r>
          </a:p>
        </p:txBody>
      </p:sp>
      <p:pic>
        <p:nvPicPr>
          <p:cNvPr id="7" name="Picture 7">
            <a:hlinkClick r:id="rId3" action="ppaction://hlinksldjump" tooltip="Click to expand the figure"/>
            <a:extLst>
              <a:ext uri="{FF2B5EF4-FFF2-40B4-BE49-F238E27FC236}">
                <a16:creationId xmlns="" xmlns:a16="http://schemas.microsoft.com/office/drawing/2014/main" id="{5A6FF91D-333C-4846-A2B5-3C9C4569C87E}"/>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 xmlns:a16="http://schemas.microsoft.com/office/drawing/2014/main" id="{AE097C76-58AC-40F6-8958-2FF6BA3AB1A9}"/>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627083" y="1844824"/>
            <a:ext cx="4157385" cy="3942476"/>
          </a:xfrm>
          <a:prstGeom prst="rect">
            <a:avLst/>
          </a:prstGeom>
        </p:spPr>
      </p:pic>
      <p:pic>
        <p:nvPicPr>
          <p:cNvPr id="11" name="Picture 10">
            <a:extLst>
              <a:ext uri="{FF2B5EF4-FFF2-40B4-BE49-F238E27FC236}">
                <a16:creationId xmlns="" xmlns:a16="http://schemas.microsoft.com/office/drawing/2014/main" id="{BFFB6FF4-233B-442A-843F-DED821A49B47}"/>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627083" y="1844824"/>
            <a:ext cx="4157385" cy="3942476"/>
          </a:xfrm>
          <a:prstGeom prst="rect">
            <a:avLst/>
          </a:prstGeom>
        </p:spPr>
      </p:pic>
      <p:pic>
        <p:nvPicPr>
          <p:cNvPr id="12" name="Picture 11">
            <a:extLst>
              <a:ext uri="{FF2B5EF4-FFF2-40B4-BE49-F238E27FC236}">
                <a16:creationId xmlns="" xmlns:a16="http://schemas.microsoft.com/office/drawing/2014/main" id="{B4219CCE-F012-475D-A1E0-03AA199A63A0}"/>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627083" y="1844824"/>
            <a:ext cx="4157385" cy="3942476"/>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3">
                                            <p:txEl>
                                              <p:pRg st="1" end="1"/>
                                            </p:txEl>
                                          </p:spTgt>
                                        </p:tgtEl>
                                        <p:attrNameLst>
                                          <p:attrName>style.visibility</p:attrName>
                                        </p:attrNameLst>
                                      </p:cBhvr>
                                      <p:to>
                                        <p:strVal val="visible"/>
                                      </p:to>
                                    </p:set>
                                    <p:animEffect transition="in" filter="wipe(left)">
                                      <p:cBhvr>
                                        <p:cTn id="7" dur="1000"/>
                                        <p:tgtEl>
                                          <p:spTgt spid="2355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23">
                                            <p:txEl>
                                              <p:pRg st="2" end="2"/>
                                            </p:txEl>
                                          </p:spTgt>
                                        </p:tgtEl>
                                        <p:attrNameLst>
                                          <p:attrName>style.visibility</p:attrName>
                                        </p:attrNameLst>
                                      </p:cBhvr>
                                      <p:to>
                                        <p:strVal val="visible"/>
                                      </p:to>
                                    </p:set>
                                    <p:animEffect transition="in" filter="wipe(left)">
                                      <p:cBhvr>
                                        <p:cTn id="17" dur="1000"/>
                                        <p:tgtEl>
                                          <p:spTgt spid="2355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uiExpand="1"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4452517-A5C7-4390-9608-76404A59C1E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00000" y="720000"/>
            <a:ext cx="5343525" cy="5067300"/>
          </a:xfrm>
          <a:prstGeom prst="rect">
            <a:avLst/>
          </a:prstGeom>
        </p:spPr>
      </p:pic>
      <p:pic>
        <p:nvPicPr>
          <p:cNvPr id="8" name="Picture 7">
            <a:extLst>
              <a:ext uri="{FF2B5EF4-FFF2-40B4-BE49-F238E27FC236}">
                <a16:creationId xmlns="" xmlns:a16="http://schemas.microsoft.com/office/drawing/2014/main" id="{610BCFA3-0143-4275-ACA6-6CFC48644EE7}"/>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00000" y="720000"/>
            <a:ext cx="5343525" cy="5067300"/>
          </a:xfrm>
          <a:prstGeom prst="rect">
            <a:avLst/>
          </a:prstGeom>
        </p:spPr>
      </p:pic>
      <p:pic>
        <p:nvPicPr>
          <p:cNvPr id="9" name="Picture 8">
            <a:extLst>
              <a:ext uri="{FF2B5EF4-FFF2-40B4-BE49-F238E27FC236}">
                <a16:creationId xmlns="" xmlns:a16="http://schemas.microsoft.com/office/drawing/2014/main" id="{13A8A495-89C6-4B69-94B5-F2C6FC2CB37E}"/>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800000" y="720000"/>
            <a:ext cx="5343525" cy="506730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37ADD95F-EA07-445F-BDD1-847917324BFC}"/>
              </a:ext>
            </a:extLst>
          </p:cNvPr>
          <p:cNvSpPr>
            <a:spLocks noGrp="1" noChangeArrowheads="1"/>
          </p:cNvSpPr>
          <p:nvPr>
            <p:ph type="title"/>
          </p:nvPr>
        </p:nvSpPr>
        <p:spPr>
          <a:xfrm>
            <a:off x="990600" y="107950"/>
            <a:ext cx="7696200" cy="1554163"/>
          </a:xfrm>
        </p:spPr>
        <p:txBody>
          <a:bodyPr/>
          <a:lstStyle/>
          <a:p>
            <a:pPr eaLnBrk="1" hangingPunct="1"/>
            <a:r>
              <a:rPr lang="en-CA" altLang="en-US"/>
              <a:t>Explaining Macroeconomic Trends and Fluctuations</a:t>
            </a:r>
          </a:p>
        </p:txBody>
      </p:sp>
      <p:sp>
        <p:nvSpPr>
          <p:cNvPr id="206851" name="Rectangle 3">
            <a:extLst>
              <a:ext uri="{FF2B5EF4-FFF2-40B4-BE49-F238E27FC236}">
                <a16:creationId xmlns="" xmlns:a16="http://schemas.microsoft.com/office/drawing/2014/main" id="{869A02AA-795B-4F19-90DE-2604987345A0}"/>
              </a:ext>
            </a:extLst>
          </p:cNvPr>
          <p:cNvSpPr>
            <a:spLocks noGrp="1" noChangeArrowheads="1"/>
          </p:cNvSpPr>
          <p:nvPr>
            <p:ph idx="1"/>
          </p:nvPr>
        </p:nvSpPr>
        <p:spPr/>
        <p:txBody>
          <a:bodyPr/>
          <a:lstStyle/>
          <a:p>
            <a:pPr eaLnBrk="1" hangingPunct="1"/>
            <a:r>
              <a:rPr lang="en-CA" altLang="en-US" dirty="0"/>
              <a:t>Short-Run Macroeconomic Equilibrium</a:t>
            </a:r>
          </a:p>
          <a:p>
            <a:pPr lvl="1" eaLnBrk="1" hangingPunct="1"/>
            <a:r>
              <a:rPr lang="en-CA" altLang="en-US" b="1" dirty="0"/>
              <a:t>Short-run macroeconomic equilibrium</a:t>
            </a:r>
            <a:r>
              <a:rPr lang="en-CA" altLang="en-US" dirty="0"/>
              <a:t> occurs when the quantity of real GDP demanded equals the quantity of real GDP supplied at the point of intersection of the </a:t>
            </a:r>
            <a:r>
              <a:rPr lang="en-CA" altLang="en-US" i="1" dirty="0"/>
              <a:t>AD</a:t>
            </a:r>
            <a:r>
              <a:rPr lang="en-CA" altLang="en-US" dirty="0"/>
              <a:t> curve and the </a:t>
            </a:r>
            <a:r>
              <a:rPr lang="en-CA" altLang="en-US" i="1" dirty="0"/>
              <a:t>SAS</a:t>
            </a:r>
            <a:r>
              <a:rPr lang="en-CA" altLang="en-US" dirty="0"/>
              <a:t> curve.</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wipe(left)">
                                      <p:cBhvr>
                                        <p:cTn id="7" dur="500"/>
                                        <p:tgtEl>
                                          <p:spTgt spid="206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1">
                                            <p:txEl>
                                              <p:pRg st="1" end="1"/>
                                            </p:txEl>
                                          </p:spTgt>
                                        </p:tgtEl>
                                        <p:attrNameLst>
                                          <p:attrName>style.visibility</p:attrName>
                                        </p:attrNameLst>
                                      </p:cBhvr>
                                      <p:to>
                                        <p:strVal val="visible"/>
                                      </p:to>
                                    </p:set>
                                    <p:animEffect transition="in" filter="wipe(left)">
                                      <p:cBhvr>
                                        <p:cTn id="12" dur="1000"/>
                                        <p:tgtEl>
                                          <p:spTgt spid="2068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bldLvl="3"/>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19">
            <a:extLst>
              <a:ext uri="{FF2B5EF4-FFF2-40B4-BE49-F238E27FC236}">
                <a16:creationId xmlns="" xmlns:a16="http://schemas.microsoft.com/office/drawing/2014/main" id="{85BC33BE-41EF-4194-B6E9-9B2241A149E2}"/>
              </a:ext>
            </a:extLst>
          </p:cNvPr>
          <p:cNvSpPr>
            <a:spLocks noGrp="1" noChangeArrowheads="1"/>
          </p:cNvSpPr>
          <p:nvPr>
            <p:ph type="title"/>
          </p:nvPr>
        </p:nvSpPr>
        <p:spPr>
          <a:xfrm>
            <a:off x="990600" y="107950"/>
            <a:ext cx="7696200" cy="1554163"/>
          </a:xfrm>
          <a:noFill/>
        </p:spPr>
        <p:txBody>
          <a:bodyPr/>
          <a:lstStyle/>
          <a:p>
            <a:r>
              <a:rPr lang="en-CA" altLang="en-US"/>
              <a:t>Explaining Macroeconomic Trends and Fluctuations</a:t>
            </a:r>
          </a:p>
        </p:txBody>
      </p:sp>
      <p:sp>
        <p:nvSpPr>
          <p:cNvPr id="236547" name="Rectangle 3">
            <a:extLst>
              <a:ext uri="{FF2B5EF4-FFF2-40B4-BE49-F238E27FC236}">
                <a16:creationId xmlns="" xmlns:a16="http://schemas.microsoft.com/office/drawing/2014/main" id="{51B7B4A5-8126-4ACA-A823-6E26D2757969}"/>
              </a:ext>
            </a:extLst>
          </p:cNvPr>
          <p:cNvSpPr>
            <a:spLocks noGrp="1" noChangeArrowheads="1"/>
          </p:cNvSpPr>
          <p:nvPr>
            <p:ph idx="1"/>
          </p:nvPr>
        </p:nvSpPr>
        <p:spPr>
          <a:xfrm>
            <a:off x="360363" y="1584325"/>
            <a:ext cx="4114800" cy="4525963"/>
          </a:xfrm>
        </p:spPr>
        <p:txBody>
          <a:bodyPr/>
          <a:lstStyle/>
          <a:p>
            <a:pPr lvl="1"/>
            <a:r>
              <a:rPr lang="en-CA" altLang="en-US" dirty="0"/>
              <a:t>Figure 10.6 illustrates a short-run equilibrium.</a:t>
            </a:r>
          </a:p>
          <a:p>
            <a:pPr lvl="1"/>
            <a:r>
              <a:rPr lang="en-CA" altLang="en-US" dirty="0"/>
              <a:t>If real GDP is above equilibrium GDP, firms decrease production and lower prices…</a:t>
            </a:r>
          </a:p>
          <a:p>
            <a:pPr lvl="1"/>
            <a:r>
              <a:rPr lang="en-CA" altLang="en-US" dirty="0"/>
              <a:t>… and if real GDP is below equilibrium GDP, firms increase production and raise prices. </a:t>
            </a:r>
          </a:p>
        </p:txBody>
      </p:sp>
      <p:pic>
        <p:nvPicPr>
          <p:cNvPr id="7" name="Picture 7">
            <a:hlinkClick r:id="rId3" action="ppaction://hlinksldjump" tooltip="Click to expand the figure"/>
            <a:extLst>
              <a:ext uri="{FF2B5EF4-FFF2-40B4-BE49-F238E27FC236}">
                <a16:creationId xmlns="" xmlns:a16="http://schemas.microsoft.com/office/drawing/2014/main" id="{019AD313-CD09-4B67-A9F4-7936FF0583FB}"/>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 xmlns:a16="http://schemas.microsoft.com/office/drawing/2014/main" id="{47C8A57A-6947-4933-A568-A1282A11C300}"/>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499609" y="1707119"/>
            <a:ext cx="4284859" cy="3990133"/>
          </a:xfrm>
          <a:prstGeom prst="rect">
            <a:avLst/>
          </a:prstGeom>
        </p:spPr>
      </p:pic>
      <p:pic>
        <p:nvPicPr>
          <p:cNvPr id="11" name="Picture 10">
            <a:extLst>
              <a:ext uri="{FF2B5EF4-FFF2-40B4-BE49-F238E27FC236}">
                <a16:creationId xmlns="" xmlns:a16="http://schemas.microsoft.com/office/drawing/2014/main" id="{299F618A-2A37-48DA-9B0A-288D076797CE}"/>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499609" y="1707119"/>
            <a:ext cx="4284859" cy="3990133"/>
          </a:xfrm>
          <a:prstGeom prst="rect">
            <a:avLst/>
          </a:prstGeom>
        </p:spPr>
      </p:pic>
      <p:pic>
        <p:nvPicPr>
          <p:cNvPr id="12" name="Picture 11">
            <a:extLst>
              <a:ext uri="{FF2B5EF4-FFF2-40B4-BE49-F238E27FC236}">
                <a16:creationId xmlns="" xmlns:a16="http://schemas.microsoft.com/office/drawing/2014/main" id="{843E1CC5-D9B2-481C-AFA5-301087FD1DCA}"/>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499609" y="1707119"/>
            <a:ext cx="4284859" cy="3990133"/>
          </a:xfrm>
          <a:prstGeom prst="rect">
            <a:avLst/>
          </a:prstGeom>
        </p:spPr>
      </p:pic>
      <p:pic>
        <p:nvPicPr>
          <p:cNvPr id="13" name="Picture 12">
            <a:extLst>
              <a:ext uri="{FF2B5EF4-FFF2-40B4-BE49-F238E27FC236}">
                <a16:creationId xmlns="" xmlns:a16="http://schemas.microsoft.com/office/drawing/2014/main" id="{67B76F7B-9A63-473A-A6A7-86DF09E5853B}"/>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499609" y="1707119"/>
            <a:ext cx="4284859" cy="3990133"/>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6547">
                                            <p:txEl>
                                              <p:pRg st="1" end="1"/>
                                            </p:txEl>
                                          </p:spTgt>
                                        </p:tgtEl>
                                        <p:attrNameLst>
                                          <p:attrName>style.visibility</p:attrName>
                                        </p:attrNameLst>
                                      </p:cBhvr>
                                      <p:to>
                                        <p:strVal val="visible"/>
                                      </p:to>
                                    </p:set>
                                    <p:animEffect transition="in" filter="wipe(left)">
                                      <p:cBhvr>
                                        <p:cTn id="12" dur="1000"/>
                                        <p:tgtEl>
                                          <p:spTgt spid="236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6547">
                                            <p:txEl>
                                              <p:pRg st="2" end="2"/>
                                            </p:txEl>
                                          </p:spTgt>
                                        </p:tgtEl>
                                        <p:attrNameLst>
                                          <p:attrName>style.visibility</p:attrName>
                                        </p:attrNameLst>
                                      </p:cBhvr>
                                      <p:to>
                                        <p:strVal val="visible"/>
                                      </p:to>
                                    </p:set>
                                    <p:animEffect transition="in" filter="wipe(left)">
                                      <p:cBhvr>
                                        <p:cTn id="22" dur="1000"/>
                                        <p:tgtEl>
                                          <p:spTgt spid="2365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uiExpand="1" build="p" bldLvl="3"/>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0D606F5-DEDE-4D7C-B6AC-0315E9B6753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00000" y="540000"/>
            <a:ext cx="5400675" cy="5029200"/>
          </a:xfrm>
          <a:prstGeom prst="rect">
            <a:avLst/>
          </a:prstGeom>
        </p:spPr>
      </p:pic>
      <p:pic>
        <p:nvPicPr>
          <p:cNvPr id="10" name="Picture 9">
            <a:extLst>
              <a:ext uri="{FF2B5EF4-FFF2-40B4-BE49-F238E27FC236}">
                <a16:creationId xmlns="" xmlns:a16="http://schemas.microsoft.com/office/drawing/2014/main" id="{9C452C8B-3840-4FE3-9CB6-56BAC993EB4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00000" y="540000"/>
            <a:ext cx="5400675" cy="5029200"/>
          </a:xfrm>
          <a:prstGeom prst="rect">
            <a:avLst/>
          </a:prstGeom>
        </p:spPr>
      </p:pic>
      <p:pic>
        <p:nvPicPr>
          <p:cNvPr id="11" name="Picture 10">
            <a:extLst>
              <a:ext uri="{FF2B5EF4-FFF2-40B4-BE49-F238E27FC236}">
                <a16:creationId xmlns="" xmlns:a16="http://schemas.microsoft.com/office/drawing/2014/main" id="{EFDB6C4D-C8F8-4395-928D-48E068D6374A}"/>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800000" y="540000"/>
            <a:ext cx="5400675" cy="5029200"/>
          </a:xfrm>
          <a:prstGeom prst="rect">
            <a:avLst/>
          </a:prstGeom>
        </p:spPr>
      </p:pic>
      <p:pic>
        <p:nvPicPr>
          <p:cNvPr id="12" name="Picture 11">
            <a:extLst>
              <a:ext uri="{FF2B5EF4-FFF2-40B4-BE49-F238E27FC236}">
                <a16:creationId xmlns="" xmlns:a16="http://schemas.microsoft.com/office/drawing/2014/main" id="{99B162B1-5237-490F-B287-512023B12B43}"/>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800000" y="540000"/>
            <a:ext cx="5400675" cy="502920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19">
            <a:extLst>
              <a:ext uri="{FF2B5EF4-FFF2-40B4-BE49-F238E27FC236}">
                <a16:creationId xmlns="" xmlns:a16="http://schemas.microsoft.com/office/drawing/2014/main" id="{9C3A3876-8EEE-4447-91D3-C381FCA2D701}"/>
              </a:ext>
            </a:extLst>
          </p:cNvPr>
          <p:cNvSpPr>
            <a:spLocks noGrp="1" noChangeArrowheads="1"/>
          </p:cNvSpPr>
          <p:nvPr>
            <p:ph type="title"/>
          </p:nvPr>
        </p:nvSpPr>
        <p:spPr>
          <a:xfrm>
            <a:off x="990600" y="107950"/>
            <a:ext cx="7696200" cy="1554163"/>
          </a:xfrm>
          <a:noFill/>
        </p:spPr>
        <p:txBody>
          <a:bodyPr/>
          <a:lstStyle/>
          <a:p>
            <a:r>
              <a:rPr lang="en-CA" altLang="en-US"/>
              <a:t>Explaining Macroeconomic Trends and Fluctuations</a:t>
            </a:r>
          </a:p>
        </p:txBody>
      </p:sp>
      <p:sp>
        <p:nvSpPr>
          <p:cNvPr id="485379" name="Rectangle 3">
            <a:extLst>
              <a:ext uri="{FF2B5EF4-FFF2-40B4-BE49-F238E27FC236}">
                <a16:creationId xmlns="" xmlns:a16="http://schemas.microsoft.com/office/drawing/2014/main" id="{E620B8D1-C0A7-493E-97A0-A0092C559B27}"/>
              </a:ext>
            </a:extLst>
          </p:cNvPr>
          <p:cNvSpPr>
            <a:spLocks noGrp="1" noChangeArrowheads="1"/>
          </p:cNvSpPr>
          <p:nvPr>
            <p:ph idx="1"/>
          </p:nvPr>
        </p:nvSpPr>
        <p:spPr>
          <a:xfrm>
            <a:off x="360363" y="1584325"/>
            <a:ext cx="4139246" cy="4525963"/>
          </a:xfrm>
        </p:spPr>
        <p:txBody>
          <a:bodyPr/>
          <a:lstStyle/>
          <a:p>
            <a:pPr lvl="1"/>
            <a:r>
              <a:rPr lang="en-CA" altLang="en-US" dirty="0"/>
              <a:t>These changes bring a movement along the </a:t>
            </a:r>
            <a:r>
              <a:rPr lang="en-CA" altLang="en-US" i="1" dirty="0"/>
              <a:t>SAS</a:t>
            </a:r>
            <a:r>
              <a:rPr lang="en-CA" altLang="en-US" dirty="0"/>
              <a:t> curve towards equilibrium.</a:t>
            </a:r>
          </a:p>
          <a:p>
            <a:pPr lvl="1"/>
            <a:r>
              <a:rPr lang="en-CA" altLang="en-US" dirty="0"/>
              <a:t>In short-run equilibrium, real GDP can be greater than or less than potential GDP.</a:t>
            </a:r>
          </a:p>
        </p:txBody>
      </p:sp>
      <p:pic>
        <p:nvPicPr>
          <p:cNvPr id="8" name="Picture 7">
            <a:extLst>
              <a:ext uri="{FF2B5EF4-FFF2-40B4-BE49-F238E27FC236}">
                <a16:creationId xmlns="" xmlns:a16="http://schemas.microsoft.com/office/drawing/2014/main" id="{1DDC5790-8D5B-4FB4-A369-9B47A73F452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99609" y="1707119"/>
            <a:ext cx="4284859" cy="3990133"/>
          </a:xfrm>
          <a:prstGeom prst="rect">
            <a:avLst/>
          </a:prstGeom>
        </p:spPr>
      </p:pic>
      <p:pic>
        <p:nvPicPr>
          <p:cNvPr id="9" name="Picture 8">
            <a:extLst>
              <a:ext uri="{FF2B5EF4-FFF2-40B4-BE49-F238E27FC236}">
                <a16:creationId xmlns="" xmlns:a16="http://schemas.microsoft.com/office/drawing/2014/main" id="{2E2EB5BD-57FF-4CF5-802A-995CA3779FE9}"/>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499609" y="1707119"/>
            <a:ext cx="4284859" cy="3990133"/>
          </a:xfrm>
          <a:prstGeom prst="rect">
            <a:avLst/>
          </a:prstGeom>
        </p:spPr>
      </p:pic>
      <p:pic>
        <p:nvPicPr>
          <p:cNvPr id="10" name="Picture 9">
            <a:extLst>
              <a:ext uri="{FF2B5EF4-FFF2-40B4-BE49-F238E27FC236}">
                <a16:creationId xmlns="" xmlns:a16="http://schemas.microsoft.com/office/drawing/2014/main" id="{4042975A-A97E-4D18-8A28-8A959F02B937}"/>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499609" y="1707119"/>
            <a:ext cx="4284859" cy="3990133"/>
          </a:xfrm>
          <a:prstGeom prst="rect">
            <a:avLst/>
          </a:prstGeom>
        </p:spPr>
      </p:pic>
      <p:pic>
        <p:nvPicPr>
          <p:cNvPr id="12" name="Picture 11">
            <a:extLst>
              <a:ext uri="{FF2B5EF4-FFF2-40B4-BE49-F238E27FC236}">
                <a16:creationId xmlns="" xmlns:a16="http://schemas.microsoft.com/office/drawing/2014/main" id="{D9CCE43E-1956-4C55-958D-C6C751F00E32}"/>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499609" y="1707119"/>
            <a:ext cx="4284859" cy="3990133"/>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5379">
                                            <p:txEl>
                                              <p:pRg st="1" end="1"/>
                                            </p:txEl>
                                          </p:spTgt>
                                        </p:tgtEl>
                                        <p:attrNameLst>
                                          <p:attrName>style.visibility</p:attrName>
                                        </p:attrNameLst>
                                      </p:cBhvr>
                                      <p:to>
                                        <p:strVal val="visible"/>
                                      </p:to>
                                    </p:set>
                                    <p:animEffect transition="in" filter="wipe(left)">
                                      <p:cBhvr>
                                        <p:cTn id="7" dur="1000"/>
                                        <p:tgtEl>
                                          <p:spTgt spid="485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bldLvl="3"/>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5">
            <a:extLst>
              <a:ext uri="{FF2B5EF4-FFF2-40B4-BE49-F238E27FC236}">
                <a16:creationId xmlns="" xmlns:a16="http://schemas.microsoft.com/office/drawing/2014/main" id="{573847EE-3EAF-4837-B393-1166B2138073}"/>
              </a:ext>
            </a:extLst>
          </p:cNvPr>
          <p:cNvSpPr>
            <a:spLocks noGrp="1" noChangeArrowheads="1"/>
          </p:cNvSpPr>
          <p:nvPr>
            <p:ph type="title"/>
          </p:nvPr>
        </p:nvSpPr>
        <p:spPr>
          <a:xfrm>
            <a:off x="990600" y="107950"/>
            <a:ext cx="7696200" cy="1554163"/>
          </a:xfrm>
          <a:noFill/>
        </p:spPr>
        <p:txBody>
          <a:bodyPr/>
          <a:lstStyle/>
          <a:p>
            <a:pPr eaLnBrk="1" hangingPunct="1"/>
            <a:r>
              <a:rPr lang="en-CA" altLang="en-US"/>
              <a:t>Explaining Macroeconomic Trends and Fluctuations</a:t>
            </a:r>
          </a:p>
        </p:txBody>
      </p:sp>
      <p:sp>
        <p:nvSpPr>
          <p:cNvPr id="237571" name="Rectangle 3">
            <a:extLst>
              <a:ext uri="{FF2B5EF4-FFF2-40B4-BE49-F238E27FC236}">
                <a16:creationId xmlns="" xmlns:a16="http://schemas.microsoft.com/office/drawing/2014/main" id="{230B5D6C-563C-491D-8766-84D49A0CDA90}"/>
              </a:ext>
            </a:extLst>
          </p:cNvPr>
          <p:cNvSpPr>
            <a:spLocks noGrp="1" noChangeArrowheads="1"/>
          </p:cNvSpPr>
          <p:nvPr>
            <p:ph idx="1"/>
          </p:nvPr>
        </p:nvSpPr>
        <p:spPr/>
        <p:txBody>
          <a:bodyPr/>
          <a:lstStyle/>
          <a:p>
            <a:pPr marL="108000" eaLnBrk="1" hangingPunct="1">
              <a:defRPr/>
            </a:pPr>
            <a:r>
              <a:rPr lang="en-CA" altLang="en-US" dirty="0"/>
              <a:t>Long-Run Macroeconomic Equilibrium</a:t>
            </a:r>
          </a:p>
          <a:p>
            <a:pPr marL="108000" lvl="1" eaLnBrk="1" hangingPunct="1">
              <a:defRPr/>
            </a:pPr>
            <a:r>
              <a:rPr lang="en-CA" altLang="en-US" b="1" dirty="0"/>
              <a:t>Long-run macroeconomic equilibrium</a:t>
            </a:r>
            <a:r>
              <a:rPr lang="en-CA" altLang="en-US" dirty="0"/>
              <a:t> occurs when real GDP equals potential GDP—when the economy is on its </a:t>
            </a:r>
            <a:r>
              <a:rPr lang="en-CA" altLang="en-US" i="1" dirty="0"/>
              <a:t>LAS</a:t>
            </a:r>
            <a:r>
              <a:rPr lang="en-CA" altLang="en-US" dirty="0"/>
              <a:t> curve.</a:t>
            </a:r>
          </a:p>
          <a:p>
            <a:pPr marL="108000" lvl="1" eaLnBrk="1" hangingPunct="1">
              <a:defRPr/>
            </a:pPr>
            <a:r>
              <a:rPr lang="en-US" altLang="en-US" dirty="0"/>
              <a:t>Long-run equilibrium occurs at the intersection of the </a:t>
            </a:r>
            <a:r>
              <a:rPr lang="en-US" altLang="en-US" i="1" dirty="0"/>
              <a:t>AD</a:t>
            </a:r>
            <a:r>
              <a:rPr lang="en-US" altLang="en-US" dirty="0"/>
              <a:t> and </a:t>
            </a:r>
            <a:r>
              <a:rPr lang="en-US" altLang="en-US" i="1" dirty="0"/>
              <a:t>LAS</a:t>
            </a:r>
            <a:r>
              <a:rPr lang="en-US" altLang="en-US" dirty="0"/>
              <a:t> curves.</a:t>
            </a:r>
            <a:endParaRPr lang="en-CA" altLang="en-US" dirty="0"/>
          </a:p>
          <a:p>
            <a:pPr lvl="1" eaLnBrk="1" hangingPunct="1">
              <a:defRPr/>
            </a:pPr>
            <a:endParaRPr lang="en-CA"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1">
                                            <p:txEl>
                                              <p:pRg st="1" end="1"/>
                                            </p:txEl>
                                          </p:spTgt>
                                        </p:tgtEl>
                                        <p:attrNameLst>
                                          <p:attrName>style.visibility</p:attrName>
                                        </p:attrNameLst>
                                      </p:cBhvr>
                                      <p:to>
                                        <p:strVal val="visible"/>
                                      </p:to>
                                    </p:set>
                                    <p:animEffect transition="in" filter="wipe(left)">
                                      <p:cBhvr>
                                        <p:cTn id="7" dur="1000"/>
                                        <p:tgtEl>
                                          <p:spTgt spid="2375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7571">
                                            <p:txEl>
                                              <p:pRg st="2" end="2"/>
                                            </p:txEl>
                                          </p:spTgt>
                                        </p:tgtEl>
                                        <p:attrNameLst>
                                          <p:attrName>style.visibility</p:attrName>
                                        </p:attrNameLst>
                                      </p:cBhvr>
                                      <p:to>
                                        <p:strVal val="visible"/>
                                      </p:to>
                                    </p:set>
                                    <p:animEffect transition="in" filter="wipe(left)">
                                      <p:cBhvr>
                                        <p:cTn id="12" dur="1000"/>
                                        <p:tgtEl>
                                          <p:spTgt spid="2375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9" name="Title 1">
            <a:extLst>
              <a:ext uri="{FF2B5EF4-FFF2-40B4-BE49-F238E27FC236}">
                <a16:creationId xmlns="" xmlns:a16="http://schemas.microsoft.com/office/drawing/2014/main" id="{A96ACF1A-938F-4AAC-BD19-6EB9C380236E}"/>
              </a:ext>
            </a:extLst>
          </p:cNvPr>
          <p:cNvSpPr>
            <a:spLocks noGrp="1"/>
          </p:cNvSpPr>
          <p:nvPr>
            <p:ph type="title"/>
          </p:nvPr>
        </p:nvSpPr>
        <p:spPr>
          <a:xfrm>
            <a:off x="990600" y="107950"/>
            <a:ext cx="7696200" cy="1554163"/>
          </a:xfrm>
        </p:spPr>
        <p:txBody>
          <a:bodyPr/>
          <a:lstStyle/>
          <a:p>
            <a:r>
              <a:rPr lang="en-CA" altLang="en-US"/>
              <a:t>Explaining Macroeconomic Trends and Fluctuations</a:t>
            </a:r>
          </a:p>
        </p:txBody>
      </p:sp>
      <p:sp>
        <p:nvSpPr>
          <p:cNvPr id="3" name="Content Placeholder 2">
            <a:extLst>
              <a:ext uri="{FF2B5EF4-FFF2-40B4-BE49-F238E27FC236}">
                <a16:creationId xmlns="" xmlns:a16="http://schemas.microsoft.com/office/drawing/2014/main" id="{10781CF7-0DAA-41AE-A238-6C71F4658C9C}"/>
              </a:ext>
            </a:extLst>
          </p:cNvPr>
          <p:cNvSpPr>
            <a:spLocks noGrp="1"/>
          </p:cNvSpPr>
          <p:nvPr>
            <p:ph idx="1"/>
          </p:nvPr>
        </p:nvSpPr>
        <p:spPr>
          <a:xfrm>
            <a:off x="360363" y="1584325"/>
            <a:ext cx="4114800" cy="4525963"/>
          </a:xfrm>
        </p:spPr>
        <p:txBody>
          <a:bodyPr/>
          <a:lstStyle/>
          <a:p>
            <a:pPr lvl="1" eaLnBrk="1" hangingPunct="1"/>
            <a:r>
              <a:rPr lang="en-US" altLang="en-US" dirty="0"/>
              <a:t>Figure 10.7 illustrates the adjustment to long-run equilibrium.</a:t>
            </a:r>
          </a:p>
          <a:p>
            <a:pPr lvl="1" eaLnBrk="1" hangingPunct="1"/>
            <a:r>
              <a:rPr lang="en-AU" altLang="en-US" dirty="0"/>
              <a:t>Initially, the economy is at below-full employment equilibrium.</a:t>
            </a:r>
            <a:endParaRPr lang="en-US" altLang="en-US" dirty="0"/>
          </a:p>
          <a:p>
            <a:pPr lvl="1" eaLnBrk="1" hangingPunct="1"/>
            <a:r>
              <a:rPr lang="en-US" altLang="en-US" dirty="0"/>
              <a:t>In the long run, the money wage falls until the </a:t>
            </a:r>
            <a:r>
              <a:rPr lang="en-US" altLang="en-US" i="1" dirty="0"/>
              <a:t>SAS</a:t>
            </a:r>
            <a:r>
              <a:rPr lang="en-US" altLang="en-US" dirty="0"/>
              <a:t> curve passes through the long-run equilibrium point.</a:t>
            </a:r>
          </a:p>
        </p:txBody>
      </p:sp>
      <p:pic>
        <p:nvPicPr>
          <p:cNvPr id="7" name="Picture 7">
            <a:hlinkClick r:id="rId3" action="ppaction://hlinksldjump" tooltip="Click to expand the figure"/>
            <a:extLst>
              <a:ext uri="{FF2B5EF4-FFF2-40B4-BE49-F238E27FC236}">
                <a16:creationId xmlns="" xmlns:a16="http://schemas.microsoft.com/office/drawing/2014/main" id="{6C440852-5AAC-4D96-B319-43B03EAAB9D5}"/>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 xmlns:a16="http://schemas.microsoft.com/office/drawing/2014/main" id="{5E81831D-E808-4BD0-B151-36685807E05D}"/>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679909" y="1808820"/>
            <a:ext cx="4248575" cy="3949905"/>
          </a:xfrm>
          <a:prstGeom prst="rect">
            <a:avLst/>
          </a:prstGeom>
        </p:spPr>
      </p:pic>
      <p:pic>
        <p:nvPicPr>
          <p:cNvPr id="11" name="Picture 10">
            <a:extLst>
              <a:ext uri="{FF2B5EF4-FFF2-40B4-BE49-F238E27FC236}">
                <a16:creationId xmlns="" xmlns:a16="http://schemas.microsoft.com/office/drawing/2014/main" id="{96BD53B4-8750-4CC4-AA4E-666EC81A4877}"/>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679909" y="1808820"/>
            <a:ext cx="4248575" cy="3949905"/>
          </a:xfrm>
          <a:prstGeom prst="rect">
            <a:avLst/>
          </a:prstGeom>
        </p:spPr>
      </p:pic>
      <p:pic>
        <p:nvPicPr>
          <p:cNvPr id="12" name="Picture 11">
            <a:extLst>
              <a:ext uri="{FF2B5EF4-FFF2-40B4-BE49-F238E27FC236}">
                <a16:creationId xmlns="" xmlns:a16="http://schemas.microsoft.com/office/drawing/2014/main" id="{4C645232-0AD7-451C-A7E4-5E1C5E6A1DA5}"/>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679909" y="1808820"/>
            <a:ext cx="4248575" cy="394990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par>
                                <p:cTn id="18" presetID="22" presetClass="entr" presetSubtype="1"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591EE95-B3B1-42B8-AE54-9B4187C39E6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00000" y="720000"/>
            <a:ext cx="5419725" cy="5038725"/>
          </a:xfrm>
          <a:prstGeom prst="rect">
            <a:avLst/>
          </a:prstGeom>
        </p:spPr>
      </p:pic>
      <p:pic>
        <p:nvPicPr>
          <p:cNvPr id="8" name="Picture 7">
            <a:extLst>
              <a:ext uri="{FF2B5EF4-FFF2-40B4-BE49-F238E27FC236}">
                <a16:creationId xmlns="" xmlns:a16="http://schemas.microsoft.com/office/drawing/2014/main" id="{89D87B62-421C-4D64-89CC-21E1287CBF7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00000" y="720000"/>
            <a:ext cx="5419725" cy="5038725"/>
          </a:xfrm>
          <a:prstGeom prst="rect">
            <a:avLst/>
          </a:prstGeom>
        </p:spPr>
      </p:pic>
      <p:pic>
        <p:nvPicPr>
          <p:cNvPr id="9" name="Picture 8">
            <a:extLst>
              <a:ext uri="{FF2B5EF4-FFF2-40B4-BE49-F238E27FC236}">
                <a16:creationId xmlns="" xmlns:a16="http://schemas.microsoft.com/office/drawing/2014/main" id="{3901700B-9B13-468C-B0C4-592F7EEDD6AA}"/>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800000" y="720000"/>
            <a:ext cx="5419725" cy="5038725"/>
          </a:xfrm>
          <a:prstGeom prst="rect">
            <a:avLst/>
          </a:prstGeom>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5">
            <a:extLst>
              <a:ext uri="{FF2B5EF4-FFF2-40B4-BE49-F238E27FC236}">
                <a16:creationId xmlns="" xmlns:a16="http://schemas.microsoft.com/office/drawing/2014/main" id="{4F8409C7-5FE5-4D5C-91AF-100DBD211C3C}"/>
              </a:ext>
            </a:extLst>
          </p:cNvPr>
          <p:cNvSpPr>
            <a:spLocks noGrp="1" noChangeArrowheads="1"/>
          </p:cNvSpPr>
          <p:nvPr>
            <p:ph type="title"/>
          </p:nvPr>
        </p:nvSpPr>
        <p:spPr>
          <a:xfrm>
            <a:off x="990600" y="107950"/>
            <a:ext cx="7696200" cy="1554163"/>
          </a:xfrm>
          <a:noFill/>
        </p:spPr>
        <p:txBody>
          <a:bodyPr/>
          <a:lstStyle/>
          <a:p>
            <a:pPr eaLnBrk="1" hangingPunct="1"/>
            <a:r>
              <a:rPr lang="en-CA" altLang="en-US"/>
              <a:t>Aggregate Supply</a:t>
            </a:r>
          </a:p>
        </p:txBody>
      </p:sp>
      <p:sp>
        <p:nvSpPr>
          <p:cNvPr id="210947" name="Rectangle 3">
            <a:extLst>
              <a:ext uri="{FF2B5EF4-FFF2-40B4-BE49-F238E27FC236}">
                <a16:creationId xmlns="" xmlns:a16="http://schemas.microsoft.com/office/drawing/2014/main" id="{8BFB3F98-C7E3-4E6A-8369-8DC641C24B72}"/>
              </a:ext>
            </a:extLst>
          </p:cNvPr>
          <p:cNvSpPr>
            <a:spLocks noGrp="1" noChangeArrowheads="1"/>
          </p:cNvSpPr>
          <p:nvPr>
            <p:ph idx="1"/>
          </p:nvPr>
        </p:nvSpPr>
        <p:spPr/>
        <p:txBody>
          <a:bodyPr/>
          <a:lstStyle/>
          <a:p>
            <a:pPr lvl="1" eaLnBrk="1" hangingPunct="1"/>
            <a:r>
              <a:rPr lang="en-CA" altLang="en-US" b="1" dirty="0">
                <a:solidFill>
                  <a:srgbClr val="0070C0"/>
                </a:solidFill>
              </a:rPr>
              <a:t>Quantity Supplied and Supply</a:t>
            </a:r>
          </a:p>
          <a:p>
            <a:pPr lvl="1" eaLnBrk="1" hangingPunct="1"/>
            <a:r>
              <a:rPr lang="en-CA" altLang="en-US" dirty="0"/>
              <a:t>The </a:t>
            </a:r>
            <a:r>
              <a:rPr lang="en-CA" altLang="en-US" i="1" dirty="0"/>
              <a:t>quantity of real GDP supplied</a:t>
            </a:r>
            <a:r>
              <a:rPr lang="en-CA" altLang="en-US" dirty="0"/>
              <a:t> is the total quantity that firms plan to produce during a given period. </a:t>
            </a:r>
          </a:p>
          <a:p>
            <a:pPr lvl="1" eaLnBrk="1" hangingPunct="1"/>
            <a:r>
              <a:rPr lang="en-CA" altLang="en-US" dirty="0"/>
              <a:t>Aggregate supply is the relationship between the quantity of real GDP supplied and the price level.</a:t>
            </a:r>
          </a:p>
          <a:p>
            <a:pPr lvl="1" eaLnBrk="1" hangingPunct="1"/>
            <a:r>
              <a:rPr lang="en-CA" altLang="en-US" dirty="0"/>
              <a:t>We distinguish two time frames associated with different states of the labour market:</a:t>
            </a:r>
          </a:p>
          <a:p>
            <a:pPr lvl="1" eaLnBrk="1" hangingPunct="1">
              <a:buClr>
                <a:srgbClr val="0070C0"/>
              </a:buClr>
              <a:buSzPct val="120000"/>
              <a:buFont typeface="Wingdings" panose="05000000000000000000" pitchFamily="2" charset="2"/>
              <a:buChar char="§"/>
            </a:pPr>
            <a:r>
              <a:rPr lang="en-CA" altLang="en-US" dirty="0"/>
              <a:t> Long-run aggregate supply</a:t>
            </a:r>
          </a:p>
          <a:p>
            <a:pPr lvl="1" eaLnBrk="1" hangingPunct="1">
              <a:buClr>
                <a:srgbClr val="0070C0"/>
              </a:buClr>
              <a:buSzPct val="120000"/>
              <a:buFont typeface="Wingdings" panose="05000000000000000000" pitchFamily="2" charset="2"/>
              <a:buChar char="§"/>
            </a:pPr>
            <a:r>
              <a:rPr lang="en-CA" altLang="en-US" dirty="0"/>
              <a:t> Short-run aggregate supply</a:t>
            </a:r>
          </a:p>
          <a:p>
            <a:pPr lvl="1" eaLnBrk="1" hangingPunct="1">
              <a:buClr>
                <a:srgbClr val="000000"/>
              </a:buClr>
              <a:buSzPct val="75000"/>
              <a:buFont typeface="Webdings" panose="05030102010509060703" pitchFamily="18" charset="2"/>
              <a:buNone/>
            </a:pPr>
            <a:endParaRPr lang="en-CA" alt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wipe(left)">
                                      <p:cBhvr>
                                        <p:cTn id="7" dur="500"/>
                                        <p:tgtEl>
                                          <p:spTgt spid="210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wipe(left)">
                                      <p:cBhvr>
                                        <p:cTn id="12" dur="1000"/>
                                        <p:tgtEl>
                                          <p:spTgt spid="210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wipe(left)">
                                      <p:cBhvr>
                                        <p:cTn id="17" dur="1000"/>
                                        <p:tgtEl>
                                          <p:spTgt spid="210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0947">
                                            <p:txEl>
                                              <p:pRg st="3" end="3"/>
                                            </p:txEl>
                                          </p:spTgt>
                                        </p:tgtEl>
                                        <p:attrNameLst>
                                          <p:attrName>style.visibility</p:attrName>
                                        </p:attrNameLst>
                                      </p:cBhvr>
                                      <p:to>
                                        <p:strVal val="visible"/>
                                      </p:to>
                                    </p:set>
                                    <p:animEffect transition="in" filter="wipe(left)">
                                      <p:cBhvr>
                                        <p:cTn id="22" dur="1000"/>
                                        <p:tgtEl>
                                          <p:spTgt spid="210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0947">
                                            <p:txEl>
                                              <p:pRg st="4" end="4"/>
                                            </p:txEl>
                                          </p:spTgt>
                                        </p:tgtEl>
                                        <p:attrNameLst>
                                          <p:attrName>style.visibility</p:attrName>
                                        </p:attrNameLst>
                                      </p:cBhvr>
                                      <p:to>
                                        <p:strVal val="visible"/>
                                      </p:to>
                                    </p:set>
                                    <p:animEffect transition="in" filter="wipe(left)">
                                      <p:cBhvr>
                                        <p:cTn id="27" dur="1000"/>
                                        <p:tgtEl>
                                          <p:spTgt spid="210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0947">
                                            <p:txEl>
                                              <p:pRg st="5" end="5"/>
                                            </p:txEl>
                                          </p:spTgt>
                                        </p:tgtEl>
                                        <p:attrNameLst>
                                          <p:attrName>style.visibility</p:attrName>
                                        </p:attrNameLst>
                                      </p:cBhvr>
                                      <p:to>
                                        <p:strVal val="visible"/>
                                      </p:to>
                                    </p:set>
                                    <p:animEffect transition="in" filter="wipe(left)">
                                      <p:cBhvr>
                                        <p:cTn id="32" dur="1000"/>
                                        <p:tgtEl>
                                          <p:spTgt spid="210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uiExpand="1"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Title 1">
            <a:extLst>
              <a:ext uri="{FF2B5EF4-FFF2-40B4-BE49-F238E27FC236}">
                <a16:creationId xmlns="" xmlns:a16="http://schemas.microsoft.com/office/drawing/2014/main" id="{91A2E2B1-4B98-4C8C-945E-50565C5598F9}"/>
              </a:ext>
            </a:extLst>
          </p:cNvPr>
          <p:cNvSpPr>
            <a:spLocks noGrp="1"/>
          </p:cNvSpPr>
          <p:nvPr>
            <p:ph type="title"/>
          </p:nvPr>
        </p:nvSpPr>
        <p:spPr>
          <a:xfrm>
            <a:off x="990600" y="107950"/>
            <a:ext cx="7696200" cy="1554163"/>
          </a:xfrm>
        </p:spPr>
        <p:txBody>
          <a:bodyPr/>
          <a:lstStyle/>
          <a:p>
            <a:r>
              <a:rPr lang="en-CA" altLang="en-US"/>
              <a:t>Explaining Macroeconomic Trends and Fluctuations</a:t>
            </a:r>
          </a:p>
        </p:txBody>
      </p:sp>
      <p:sp>
        <p:nvSpPr>
          <p:cNvPr id="3" name="Content Placeholder 2">
            <a:extLst>
              <a:ext uri="{FF2B5EF4-FFF2-40B4-BE49-F238E27FC236}">
                <a16:creationId xmlns="" xmlns:a16="http://schemas.microsoft.com/office/drawing/2014/main" id="{E7943539-234C-4926-AA2A-75D0C3D5C3AE}"/>
              </a:ext>
            </a:extLst>
          </p:cNvPr>
          <p:cNvSpPr>
            <a:spLocks noGrp="1"/>
          </p:cNvSpPr>
          <p:nvPr>
            <p:ph idx="1"/>
          </p:nvPr>
        </p:nvSpPr>
        <p:spPr>
          <a:xfrm>
            <a:off x="360363" y="1584325"/>
            <a:ext cx="4114800" cy="4525963"/>
          </a:xfrm>
        </p:spPr>
        <p:txBody>
          <a:bodyPr/>
          <a:lstStyle/>
          <a:p>
            <a:pPr lvl="1" eaLnBrk="1" hangingPunct="1"/>
            <a:r>
              <a:rPr lang="en-AU" altLang="en-US"/>
              <a:t>Initially, the economy is at an above-full employment equilibrium.</a:t>
            </a:r>
            <a:endParaRPr lang="en-US" altLang="en-US"/>
          </a:p>
          <a:p>
            <a:pPr lvl="1" eaLnBrk="1" hangingPunct="1"/>
            <a:r>
              <a:rPr lang="en-US" altLang="en-US"/>
              <a:t>In the long run, the money wage rises until the </a:t>
            </a:r>
            <a:r>
              <a:rPr lang="en-US" altLang="en-US" i="1"/>
              <a:t>SAS</a:t>
            </a:r>
            <a:r>
              <a:rPr lang="en-US" altLang="en-US"/>
              <a:t> curve passes through the long-run equilibrium point.</a:t>
            </a:r>
          </a:p>
        </p:txBody>
      </p:sp>
      <p:pic>
        <p:nvPicPr>
          <p:cNvPr id="7" name="Picture 7">
            <a:hlinkClick r:id="rId3" action="ppaction://hlinksldjump" tooltip="Click to expand the figure"/>
            <a:extLst>
              <a:ext uri="{FF2B5EF4-FFF2-40B4-BE49-F238E27FC236}">
                <a16:creationId xmlns="" xmlns:a16="http://schemas.microsoft.com/office/drawing/2014/main" id="{0254E297-9233-4702-8624-E85A476E0220}"/>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9339"/>
            <a:ext cx="213085" cy="2130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 xmlns:a16="http://schemas.microsoft.com/office/drawing/2014/main" id="{E7017542-A99C-4C97-893F-890DBE43F6F3}"/>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445129" y="1662113"/>
            <a:ext cx="4326027" cy="4021913"/>
          </a:xfrm>
          <a:prstGeom prst="rect">
            <a:avLst/>
          </a:prstGeom>
        </p:spPr>
      </p:pic>
      <p:pic>
        <p:nvPicPr>
          <p:cNvPr id="11" name="Picture 10">
            <a:extLst>
              <a:ext uri="{FF2B5EF4-FFF2-40B4-BE49-F238E27FC236}">
                <a16:creationId xmlns="" xmlns:a16="http://schemas.microsoft.com/office/drawing/2014/main" id="{F8A8C82A-A256-4FA9-AF53-8AC4C83FAB42}"/>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445129" y="1662113"/>
            <a:ext cx="4326027" cy="4021913"/>
          </a:xfrm>
          <a:prstGeom prst="rect">
            <a:avLst/>
          </a:prstGeom>
        </p:spPr>
      </p:pic>
      <p:pic>
        <p:nvPicPr>
          <p:cNvPr id="12" name="Picture 11">
            <a:extLst>
              <a:ext uri="{FF2B5EF4-FFF2-40B4-BE49-F238E27FC236}">
                <a16:creationId xmlns="" xmlns:a16="http://schemas.microsoft.com/office/drawing/2014/main" id="{5CAE4F70-C234-4EC7-94B0-31CAC9EE2D09}"/>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445129" y="1662113"/>
            <a:ext cx="4326027" cy="4021913"/>
          </a:xfrm>
          <a:prstGeom prst="rect">
            <a:avLst/>
          </a:prstGeom>
        </p:spPr>
      </p:pic>
      <p:pic>
        <p:nvPicPr>
          <p:cNvPr id="13" name="Picture 12">
            <a:extLst>
              <a:ext uri="{FF2B5EF4-FFF2-40B4-BE49-F238E27FC236}">
                <a16:creationId xmlns="" xmlns:a16="http://schemas.microsoft.com/office/drawing/2014/main" id="{4A2C3DA1-5E24-4F6F-90C0-6989BB83E486}"/>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445129" y="1662113"/>
            <a:ext cx="4326027" cy="4021913"/>
          </a:xfrm>
          <a:prstGeom prst="rect">
            <a:avLst/>
          </a:prstGeom>
        </p:spPr>
      </p:pic>
      <p:pic>
        <p:nvPicPr>
          <p:cNvPr id="14" name="Picture 13">
            <a:extLst>
              <a:ext uri="{FF2B5EF4-FFF2-40B4-BE49-F238E27FC236}">
                <a16:creationId xmlns="" xmlns:a16="http://schemas.microsoft.com/office/drawing/2014/main" id="{3CF110AB-B4F9-4C42-9A01-97C9F76261C5}"/>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445129" y="1662113"/>
            <a:ext cx="4326027" cy="4021913"/>
          </a:xfrm>
          <a:prstGeom prst="rect">
            <a:avLst/>
          </a:prstGeom>
        </p:spPr>
      </p:pic>
      <p:pic>
        <p:nvPicPr>
          <p:cNvPr id="15" name="Picture 14">
            <a:extLst>
              <a:ext uri="{FF2B5EF4-FFF2-40B4-BE49-F238E27FC236}">
                <a16:creationId xmlns="" xmlns:a16="http://schemas.microsoft.com/office/drawing/2014/main" id="{0246BFE4-9363-4CBA-86CE-2891BDA67ECE}"/>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4445129" y="1662113"/>
            <a:ext cx="4326027" cy="4021913"/>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1000"/>
                                        <p:tgtEl>
                                          <p:spTgt spid="14"/>
                                        </p:tgtEl>
                                      </p:cBhvr>
                                    </p:animEffect>
                                  </p:childTnLst>
                                </p:cTn>
                              </p:par>
                              <p:par>
                                <p:cTn id="13" presetID="2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6FECB836-21D8-4177-A3A5-B30A8B570D5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00000" y="720000"/>
            <a:ext cx="5419725" cy="5038725"/>
          </a:xfrm>
          <a:prstGeom prst="rect">
            <a:avLst/>
          </a:prstGeom>
        </p:spPr>
      </p:pic>
      <p:pic>
        <p:nvPicPr>
          <p:cNvPr id="8" name="Picture 7">
            <a:extLst>
              <a:ext uri="{FF2B5EF4-FFF2-40B4-BE49-F238E27FC236}">
                <a16:creationId xmlns="" xmlns:a16="http://schemas.microsoft.com/office/drawing/2014/main" id="{5945AF25-DFCB-4303-AFE7-3F8E33594E0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00000" y="720000"/>
            <a:ext cx="5419725" cy="5038725"/>
          </a:xfrm>
          <a:prstGeom prst="rect">
            <a:avLst/>
          </a:prstGeom>
        </p:spPr>
      </p:pic>
      <p:pic>
        <p:nvPicPr>
          <p:cNvPr id="9" name="Picture 8">
            <a:extLst>
              <a:ext uri="{FF2B5EF4-FFF2-40B4-BE49-F238E27FC236}">
                <a16:creationId xmlns="" xmlns:a16="http://schemas.microsoft.com/office/drawing/2014/main" id="{9D4741D9-5425-41CF-BDDF-E69CC3073C0B}"/>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800000" y="720000"/>
            <a:ext cx="5419725" cy="5038725"/>
          </a:xfrm>
          <a:prstGeom prst="rect">
            <a:avLst/>
          </a:prstGeom>
        </p:spPr>
      </p:pic>
      <p:pic>
        <p:nvPicPr>
          <p:cNvPr id="10" name="Picture 9">
            <a:extLst>
              <a:ext uri="{FF2B5EF4-FFF2-40B4-BE49-F238E27FC236}">
                <a16:creationId xmlns="" xmlns:a16="http://schemas.microsoft.com/office/drawing/2014/main" id="{EB1FB216-14F4-44CC-BC1E-EFF0B222956F}"/>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800000" y="720000"/>
            <a:ext cx="5419725" cy="5038725"/>
          </a:xfrm>
          <a:prstGeom prst="rect">
            <a:avLst/>
          </a:prstGeom>
        </p:spPr>
      </p:pic>
      <p:pic>
        <p:nvPicPr>
          <p:cNvPr id="11" name="Picture 10">
            <a:extLst>
              <a:ext uri="{FF2B5EF4-FFF2-40B4-BE49-F238E27FC236}">
                <a16:creationId xmlns="" xmlns:a16="http://schemas.microsoft.com/office/drawing/2014/main" id="{44D32AC9-B2D6-4029-8223-ADC4DF02DF96}"/>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800000" y="720000"/>
            <a:ext cx="5419725" cy="5038725"/>
          </a:xfrm>
          <a:prstGeom prst="rect">
            <a:avLst/>
          </a:prstGeom>
        </p:spPr>
      </p:pic>
      <p:pic>
        <p:nvPicPr>
          <p:cNvPr id="12" name="Picture 11">
            <a:extLst>
              <a:ext uri="{FF2B5EF4-FFF2-40B4-BE49-F238E27FC236}">
                <a16:creationId xmlns="" xmlns:a16="http://schemas.microsoft.com/office/drawing/2014/main" id="{A69379BD-9572-4AFE-8CCE-339369B19C0A}"/>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800000" y="720000"/>
            <a:ext cx="5419725" cy="5038725"/>
          </a:xfrm>
          <a:prstGeom prst="rect">
            <a:avLst/>
          </a:prstGeom>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4">
            <a:extLst>
              <a:ext uri="{FF2B5EF4-FFF2-40B4-BE49-F238E27FC236}">
                <a16:creationId xmlns="" xmlns:a16="http://schemas.microsoft.com/office/drawing/2014/main" id="{2046DE94-4E78-425F-B1FA-D6194CBD5376}"/>
              </a:ext>
            </a:extLst>
          </p:cNvPr>
          <p:cNvSpPr>
            <a:spLocks noGrp="1" noChangeArrowheads="1"/>
          </p:cNvSpPr>
          <p:nvPr>
            <p:ph type="title"/>
          </p:nvPr>
        </p:nvSpPr>
        <p:spPr>
          <a:xfrm>
            <a:off x="990600" y="107950"/>
            <a:ext cx="7696200" cy="1554163"/>
          </a:xfrm>
          <a:noFill/>
        </p:spPr>
        <p:txBody>
          <a:bodyPr/>
          <a:lstStyle/>
          <a:p>
            <a:pPr eaLnBrk="1" hangingPunct="1"/>
            <a:r>
              <a:rPr lang="en-CA" altLang="en-US"/>
              <a:t>Explaining Macroeconomic Trends and Fluctuations</a:t>
            </a:r>
          </a:p>
        </p:txBody>
      </p:sp>
      <p:sp>
        <p:nvSpPr>
          <p:cNvPr id="239619" name="Rectangle 3">
            <a:extLst>
              <a:ext uri="{FF2B5EF4-FFF2-40B4-BE49-F238E27FC236}">
                <a16:creationId xmlns="" xmlns:a16="http://schemas.microsoft.com/office/drawing/2014/main" id="{69DA6B2E-068B-41A2-8490-FC89E890F7C7}"/>
              </a:ext>
            </a:extLst>
          </p:cNvPr>
          <p:cNvSpPr>
            <a:spLocks noGrp="1" noChangeArrowheads="1"/>
          </p:cNvSpPr>
          <p:nvPr>
            <p:ph idx="1"/>
          </p:nvPr>
        </p:nvSpPr>
        <p:spPr>
          <a:xfrm>
            <a:off x="360363" y="1584325"/>
            <a:ext cx="4114800" cy="4525963"/>
          </a:xfrm>
        </p:spPr>
        <p:txBody>
          <a:bodyPr/>
          <a:lstStyle/>
          <a:p>
            <a:pPr eaLnBrk="1" hangingPunct="1"/>
            <a:r>
              <a:rPr lang="en-CA" altLang="en-US" dirty="0"/>
              <a:t>Economic Growth in the </a:t>
            </a:r>
            <a:r>
              <a:rPr lang="en-CA" altLang="en-US" i="1" dirty="0"/>
              <a:t>AS</a:t>
            </a:r>
            <a:r>
              <a:rPr lang="en-CA" altLang="en-US" dirty="0"/>
              <a:t>-</a:t>
            </a:r>
            <a:r>
              <a:rPr lang="en-CA" altLang="en-US" i="1" dirty="0"/>
              <a:t>AD</a:t>
            </a:r>
            <a:r>
              <a:rPr lang="en-CA" altLang="en-US" dirty="0"/>
              <a:t> Model</a:t>
            </a:r>
          </a:p>
          <a:p>
            <a:pPr lvl="1" eaLnBrk="1" hangingPunct="1"/>
            <a:r>
              <a:rPr lang="en-CA" altLang="en-US" dirty="0"/>
              <a:t>Figure 10.8 illustrates economic growth.</a:t>
            </a:r>
          </a:p>
          <a:p>
            <a:pPr lvl="1" eaLnBrk="1" hangingPunct="1"/>
            <a:r>
              <a:rPr lang="en-CA" altLang="en-US" dirty="0"/>
              <a:t>Because the quantity of labour grows, capital is accumulated, and technology advances, potential GDP increases</a:t>
            </a:r>
            <a:r>
              <a:rPr lang="en-CA" altLang="en-US" b="1" dirty="0"/>
              <a:t>.</a:t>
            </a:r>
          </a:p>
          <a:p>
            <a:pPr lvl="1" eaLnBrk="1" hangingPunct="1"/>
            <a:r>
              <a:rPr lang="en-CA" altLang="en-US" dirty="0"/>
              <a:t>The </a:t>
            </a:r>
            <a:r>
              <a:rPr lang="en-CA" altLang="en-US" i="1" dirty="0"/>
              <a:t>LAS</a:t>
            </a:r>
            <a:r>
              <a:rPr lang="en-CA" altLang="en-US" dirty="0"/>
              <a:t> curve shifts rightward.</a:t>
            </a:r>
          </a:p>
        </p:txBody>
      </p:sp>
      <p:pic>
        <p:nvPicPr>
          <p:cNvPr id="6" name="Picture 7">
            <a:hlinkClick r:id="rId3" action="ppaction://hlinksldjump" tooltip="Click to expand the figure"/>
            <a:extLst>
              <a:ext uri="{FF2B5EF4-FFF2-40B4-BE49-F238E27FC236}">
                <a16:creationId xmlns="" xmlns:a16="http://schemas.microsoft.com/office/drawing/2014/main" id="{F33CA525-812A-4BA5-B070-F4D26434171A}"/>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 xmlns:a16="http://schemas.microsoft.com/office/drawing/2014/main" id="{08B2377E-555B-4A50-B68D-EF7AE055355C}"/>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435345" y="2133271"/>
            <a:ext cx="4385127" cy="4068037"/>
          </a:xfrm>
          <a:prstGeom prst="rect">
            <a:avLst/>
          </a:prstGeom>
        </p:spPr>
      </p:pic>
      <p:pic>
        <p:nvPicPr>
          <p:cNvPr id="9" name="Picture 8">
            <a:extLst>
              <a:ext uri="{FF2B5EF4-FFF2-40B4-BE49-F238E27FC236}">
                <a16:creationId xmlns="" xmlns:a16="http://schemas.microsoft.com/office/drawing/2014/main" id="{3C70B84B-3A96-4379-89A7-B9B32939D560}"/>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435345" y="2133271"/>
            <a:ext cx="4385127" cy="4068037"/>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19">
                                            <p:txEl>
                                              <p:pRg st="1" end="1"/>
                                            </p:txEl>
                                          </p:spTgt>
                                        </p:tgtEl>
                                        <p:attrNameLst>
                                          <p:attrName>style.visibility</p:attrName>
                                        </p:attrNameLst>
                                      </p:cBhvr>
                                      <p:to>
                                        <p:strVal val="visible"/>
                                      </p:to>
                                    </p:set>
                                    <p:animEffect transition="in" filter="wipe(left)">
                                      <p:cBhvr>
                                        <p:cTn id="7" dur="1000"/>
                                        <p:tgtEl>
                                          <p:spTgt spid="239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9619">
                                            <p:txEl>
                                              <p:pRg st="2" end="2"/>
                                            </p:txEl>
                                          </p:spTgt>
                                        </p:tgtEl>
                                        <p:attrNameLst>
                                          <p:attrName>style.visibility</p:attrName>
                                        </p:attrNameLst>
                                      </p:cBhvr>
                                      <p:to>
                                        <p:strVal val="visible"/>
                                      </p:to>
                                    </p:set>
                                    <p:animEffect transition="in" filter="wipe(left)">
                                      <p:cBhvr>
                                        <p:cTn id="12" dur="1000"/>
                                        <p:tgtEl>
                                          <p:spTgt spid="2396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9619">
                                            <p:txEl>
                                              <p:pRg st="3" end="3"/>
                                            </p:txEl>
                                          </p:spTgt>
                                        </p:tgtEl>
                                        <p:attrNameLst>
                                          <p:attrName>style.visibility</p:attrName>
                                        </p:attrNameLst>
                                      </p:cBhvr>
                                      <p:to>
                                        <p:strVal val="visible"/>
                                      </p:to>
                                    </p:set>
                                    <p:animEffect transition="in" filter="wipe(left)">
                                      <p:cBhvr>
                                        <p:cTn id="17" dur="1000"/>
                                        <p:tgtEl>
                                          <p:spTgt spid="2396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bldLvl="3"/>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54A5DB70-F48D-40F2-94C0-E7984A40EB1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00000" y="720000"/>
            <a:ext cx="5400675" cy="5010150"/>
          </a:xfrm>
          <a:prstGeom prst="rect">
            <a:avLst/>
          </a:prstGeom>
        </p:spPr>
      </p:pic>
      <p:pic>
        <p:nvPicPr>
          <p:cNvPr id="8" name="Picture 7">
            <a:extLst>
              <a:ext uri="{FF2B5EF4-FFF2-40B4-BE49-F238E27FC236}">
                <a16:creationId xmlns="" xmlns:a16="http://schemas.microsoft.com/office/drawing/2014/main" id="{56408427-1944-4285-B11B-DE548874AD3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00000" y="720000"/>
            <a:ext cx="5400675" cy="5010150"/>
          </a:xfrm>
          <a:prstGeom prst="rect">
            <a:avLst/>
          </a:prstGeom>
        </p:spPr>
      </p:pic>
      <p:pic>
        <p:nvPicPr>
          <p:cNvPr id="9" name="Picture 8">
            <a:extLst>
              <a:ext uri="{FF2B5EF4-FFF2-40B4-BE49-F238E27FC236}">
                <a16:creationId xmlns="" xmlns:a16="http://schemas.microsoft.com/office/drawing/2014/main" id="{592DDB76-5312-462E-B08E-B517A7C4CDB8}"/>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800000" y="720000"/>
            <a:ext cx="5400675" cy="5010150"/>
          </a:xfrm>
          <a:prstGeom prst="rect">
            <a:avLst/>
          </a:prstGeom>
        </p:spPr>
      </p:pic>
      <p:pic>
        <p:nvPicPr>
          <p:cNvPr id="14" name="Picture 13">
            <a:extLst>
              <a:ext uri="{FF2B5EF4-FFF2-40B4-BE49-F238E27FC236}">
                <a16:creationId xmlns="" xmlns:a16="http://schemas.microsoft.com/office/drawing/2014/main" id="{699EA3C5-E486-4B58-A6B9-C2484E9E7833}"/>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800000" y="720000"/>
            <a:ext cx="5400675" cy="5010150"/>
          </a:xfrm>
          <a:prstGeom prst="rect">
            <a:avLst/>
          </a:prstGeom>
        </p:spPr>
      </p:pic>
      <p:pic>
        <p:nvPicPr>
          <p:cNvPr id="15" name="Picture 14">
            <a:extLst>
              <a:ext uri="{FF2B5EF4-FFF2-40B4-BE49-F238E27FC236}">
                <a16:creationId xmlns="" xmlns:a16="http://schemas.microsoft.com/office/drawing/2014/main" id="{C5DEDF9E-261F-4ABC-82FD-A8A54C11AEEC}"/>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800000" y="720000"/>
            <a:ext cx="5400675" cy="50101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4">
            <a:extLst>
              <a:ext uri="{FF2B5EF4-FFF2-40B4-BE49-F238E27FC236}">
                <a16:creationId xmlns="" xmlns:a16="http://schemas.microsoft.com/office/drawing/2014/main" id="{F45DD335-E8F6-4E8B-B060-483046441D60}"/>
              </a:ext>
            </a:extLst>
          </p:cNvPr>
          <p:cNvSpPr>
            <a:spLocks noGrp="1" noChangeArrowheads="1"/>
          </p:cNvSpPr>
          <p:nvPr>
            <p:ph type="title"/>
          </p:nvPr>
        </p:nvSpPr>
        <p:spPr>
          <a:xfrm>
            <a:off x="990600" y="107950"/>
            <a:ext cx="7696200" cy="1554163"/>
          </a:xfrm>
          <a:noFill/>
        </p:spPr>
        <p:txBody>
          <a:bodyPr/>
          <a:lstStyle/>
          <a:p>
            <a:pPr eaLnBrk="1" hangingPunct="1"/>
            <a:r>
              <a:rPr lang="en-CA" altLang="en-US"/>
              <a:t>Explaining Macroeconomic Trends and Fluctuations</a:t>
            </a:r>
          </a:p>
        </p:txBody>
      </p:sp>
      <p:sp>
        <p:nvSpPr>
          <p:cNvPr id="488451" name="Rectangle 3">
            <a:extLst>
              <a:ext uri="{FF2B5EF4-FFF2-40B4-BE49-F238E27FC236}">
                <a16:creationId xmlns="" xmlns:a16="http://schemas.microsoft.com/office/drawing/2014/main" id="{DB75FFD8-191B-4EC1-A8BC-1C2315B74F56}"/>
              </a:ext>
            </a:extLst>
          </p:cNvPr>
          <p:cNvSpPr>
            <a:spLocks noGrp="1" noChangeArrowheads="1"/>
          </p:cNvSpPr>
          <p:nvPr>
            <p:ph idx="1"/>
          </p:nvPr>
        </p:nvSpPr>
        <p:spPr>
          <a:xfrm>
            <a:off x="360363" y="1808820"/>
            <a:ext cx="4114800" cy="4301468"/>
          </a:xfrm>
        </p:spPr>
        <p:txBody>
          <a:bodyPr/>
          <a:lstStyle/>
          <a:p>
            <a:pPr lvl="1" eaLnBrk="1" hangingPunct="1">
              <a:lnSpc>
                <a:spcPct val="90000"/>
              </a:lnSpc>
            </a:pPr>
            <a:r>
              <a:rPr lang="en-CA" altLang="en-US" dirty="0"/>
              <a:t>Figure 10.8 also illustrates inflation.</a:t>
            </a:r>
          </a:p>
          <a:p>
            <a:pPr lvl="1" eaLnBrk="1" hangingPunct="1">
              <a:lnSpc>
                <a:spcPct val="90000"/>
              </a:lnSpc>
            </a:pPr>
            <a:r>
              <a:rPr lang="en-CA" altLang="en-US" dirty="0"/>
              <a:t>If the quantity of money grows faster than potential GDP, aggregate demand increases by more than long-run aggregate supply.</a:t>
            </a:r>
          </a:p>
          <a:p>
            <a:pPr lvl="1" eaLnBrk="1" hangingPunct="1">
              <a:lnSpc>
                <a:spcPct val="90000"/>
              </a:lnSpc>
            </a:pPr>
            <a:r>
              <a:rPr lang="en-CA" altLang="en-US" dirty="0"/>
              <a:t>The </a:t>
            </a:r>
            <a:r>
              <a:rPr lang="en-CA" altLang="en-US" i="1" dirty="0"/>
              <a:t>AD</a:t>
            </a:r>
            <a:r>
              <a:rPr lang="en-CA" altLang="en-US" dirty="0"/>
              <a:t> curve shifts faster than the </a:t>
            </a:r>
            <a:r>
              <a:rPr lang="en-CA" altLang="en-US" i="1" dirty="0"/>
              <a:t>LAS</a:t>
            </a:r>
            <a:r>
              <a:rPr lang="en-CA" altLang="en-US" dirty="0"/>
              <a:t> curve shifts.</a:t>
            </a:r>
          </a:p>
          <a:p>
            <a:pPr lvl="1" eaLnBrk="1" hangingPunct="1">
              <a:lnSpc>
                <a:spcPct val="90000"/>
              </a:lnSpc>
            </a:pPr>
            <a:r>
              <a:rPr lang="en-CA" altLang="en-US" dirty="0"/>
              <a:t>Inflation and economic growth occur.</a:t>
            </a:r>
          </a:p>
        </p:txBody>
      </p:sp>
      <p:pic>
        <p:nvPicPr>
          <p:cNvPr id="9" name="Picture 8">
            <a:extLst>
              <a:ext uri="{FF2B5EF4-FFF2-40B4-BE49-F238E27FC236}">
                <a16:creationId xmlns="" xmlns:a16="http://schemas.microsoft.com/office/drawing/2014/main" id="{2876BCFF-6295-4280-B940-AB64556019C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35345" y="2133271"/>
            <a:ext cx="4385127" cy="4068037"/>
          </a:xfrm>
          <a:prstGeom prst="rect">
            <a:avLst/>
          </a:prstGeom>
        </p:spPr>
      </p:pic>
      <p:pic>
        <p:nvPicPr>
          <p:cNvPr id="10" name="Picture 9">
            <a:extLst>
              <a:ext uri="{FF2B5EF4-FFF2-40B4-BE49-F238E27FC236}">
                <a16:creationId xmlns="" xmlns:a16="http://schemas.microsoft.com/office/drawing/2014/main" id="{9E26CC17-0F70-4A21-B7D5-E591973140F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435345" y="2133271"/>
            <a:ext cx="4385127" cy="4068037"/>
          </a:xfrm>
          <a:prstGeom prst="rect">
            <a:avLst/>
          </a:prstGeom>
        </p:spPr>
      </p:pic>
      <p:pic>
        <p:nvPicPr>
          <p:cNvPr id="11" name="Picture 10">
            <a:extLst>
              <a:ext uri="{FF2B5EF4-FFF2-40B4-BE49-F238E27FC236}">
                <a16:creationId xmlns="" xmlns:a16="http://schemas.microsoft.com/office/drawing/2014/main" id="{81F4A009-E8FE-4B27-8170-489D5E623DAB}"/>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435345" y="2133271"/>
            <a:ext cx="4385127" cy="4068037"/>
          </a:xfrm>
          <a:prstGeom prst="rect">
            <a:avLst/>
          </a:prstGeom>
        </p:spPr>
      </p:pic>
      <p:pic>
        <p:nvPicPr>
          <p:cNvPr id="12" name="Picture 11">
            <a:extLst>
              <a:ext uri="{FF2B5EF4-FFF2-40B4-BE49-F238E27FC236}">
                <a16:creationId xmlns="" xmlns:a16="http://schemas.microsoft.com/office/drawing/2014/main" id="{6CD70FE9-B9B6-45B8-AB23-1C58E33A31F1}"/>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435345" y="2133271"/>
            <a:ext cx="4385127" cy="4068037"/>
          </a:xfrm>
          <a:prstGeom prst="rect">
            <a:avLst/>
          </a:prstGeom>
        </p:spPr>
      </p:pic>
      <p:pic>
        <p:nvPicPr>
          <p:cNvPr id="16" name="Picture 15">
            <a:extLst>
              <a:ext uri="{FF2B5EF4-FFF2-40B4-BE49-F238E27FC236}">
                <a16:creationId xmlns="" xmlns:a16="http://schemas.microsoft.com/office/drawing/2014/main" id="{3E11532E-5B66-4322-8CD4-832A6F87B22E}"/>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435345" y="2133271"/>
            <a:ext cx="4385127" cy="4068037"/>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8451">
                                            <p:txEl>
                                              <p:pRg st="1" end="1"/>
                                            </p:txEl>
                                          </p:spTgt>
                                        </p:tgtEl>
                                        <p:attrNameLst>
                                          <p:attrName>style.visibility</p:attrName>
                                        </p:attrNameLst>
                                      </p:cBhvr>
                                      <p:to>
                                        <p:strVal val="visible"/>
                                      </p:to>
                                    </p:set>
                                    <p:animEffect transition="in" filter="wipe(left)">
                                      <p:cBhvr>
                                        <p:cTn id="7" dur="1000"/>
                                        <p:tgtEl>
                                          <p:spTgt spid="4884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8451">
                                            <p:txEl>
                                              <p:pRg st="2" end="2"/>
                                            </p:txEl>
                                          </p:spTgt>
                                        </p:tgtEl>
                                        <p:attrNameLst>
                                          <p:attrName>style.visibility</p:attrName>
                                        </p:attrNameLst>
                                      </p:cBhvr>
                                      <p:to>
                                        <p:strVal val="visible"/>
                                      </p:to>
                                    </p:set>
                                    <p:animEffect transition="in" filter="wipe(left)">
                                      <p:cBhvr>
                                        <p:cTn id="17" dur="1000"/>
                                        <p:tgtEl>
                                          <p:spTgt spid="488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8451">
                                            <p:txEl>
                                              <p:pRg st="3" end="3"/>
                                            </p:txEl>
                                          </p:spTgt>
                                        </p:tgtEl>
                                        <p:attrNameLst>
                                          <p:attrName>style.visibility</p:attrName>
                                        </p:attrNameLst>
                                      </p:cBhvr>
                                      <p:to>
                                        <p:strVal val="visible"/>
                                      </p:to>
                                    </p:set>
                                    <p:animEffect transition="in" filter="wipe(left)">
                                      <p:cBhvr>
                                        <p:cTn id="22" dur="1000"/>
                                        <p:tgtEl>
                                          <p:spTgt spid="4884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1000"/>
                                        <p:tgtEl>
                                          <p:spTgt spid="12"/>
                                        </p:tgtEl>
                                      </p:cBhvr>
                                    </p:animEffect>
                                  </p:childTnLst>
                                </p:cTn>
                              </p:par>
                              <p:par>
                                <p:cTn id="28" presetID="22" presetClass="entr" presetSubtype="8"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uiExpand="1"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5">
            <a:extLst>
              <a:ext uri="{FF2B5EF4-FFF2-40B4-BE49-F238E27FC236}">
                <a16:creationId xmlns="" xmlns:a16="http://schemas.microsoft.com/office/drawing/2014/main" id="{10161F95-D3BB-4896-A644-F845B711DDC3}"/>
              </a:ext>
            </a:extLst>
          </p:cNvPr>
          <p:cNvSpPr>
            <a:spLocks noGrp="1" noChangeArrowheads="1"/>
          </p:cNvSpPr>
          <p:nvPr>
            <p:ph type="title"/>
          </p:nvPr>
        </p:nvSpPr>
        <p:spPr>
          <a:xfrm>
            <a:off x="990600" y="107950"/>
            <a:ext cx="7696200" cy="1554163"/>
          </a:xfrm>
          <a:noFill/>
        </p:spPr>
        <p:txBody>
          <a:bodyPr/>
          <a:lstStyle/>
          <a:p>
            <a:pPr eaLnBrk="1" hangingPunct="1"/>
            <a:r>
              <a:rPr lang="en-CA" altLang="en-US"/>
              <a:t>Explaining Macroeconomic Trends and Fluctuations</a:t>
            </a:r>
          </a:p>
        </p:txBody>
      </p:sp>
      <p:sp>
        <p:nvSpPr>
          <p:cNvPr id="240643" name="Rectangle 3">
            <a:extLst>
              <a:ext uri="{FF2B5EF4-FFF2-40B4-BE49-F238E27FC236}">
                <a16:creationId xmlns="" xmlns:a16="http://schemas.microsoft.com/office/drawing/2014/main" id="{DA3C6013-A125-4433-8DCA-382912D19F02}"/>
              </a:ext>
            </a:extLst>
          </p:cNvPr>
          <p:cNvSpPr>
            <a:spLocks noGrp="1" noChangeArrowheads="1"/>
          </p:cNvSpPr>
          <p:nvPr>
            <p:ph idx="1"/>
          </p:nvPr>
        </p:nvSpPr>
        <p:spPr/>
        <p:txBody>
          <a:bodyPr/>
          <a:lstStyle/>
          <a:p>
            <a:pPr marL="108000" eaLnBrk="1" hangingPunct="1">
              <a:defRPr/>
            </a:pPr>
            <a:r>
              <a:rPr lang="en-CA" altLang="en-US" dirty="0"/>
              <a:t>The Business Cycle in the </a:t>
            </a:r>
            <a:r>
              <a:rPr lang="en-CA" altLang="en-US" i="1" dirty="0"/>
              <a:t>AS</a:t>
            </a:r>
            <a:r>
              <a:rPr lang="en-CA" altLang="en-US" dirty="0"/>
              <a:t>-</a:t>
            </a:r>
            <a:r>
              <a:rPr lang="en-CA" altLang="en-US" i="1" dirty="0"/>
              <a:t>AD</a:t>
            </a:r>
            <a:r>
              <a:rPr lang="en-CA" altLang="en-US" dirty="0"/>
              <a:t> Model</a:t>
            </a:r>
          </a:p>
          <a:p>
            <a:pPr marL="108000" lvl="1" eaLnBrk="1" hangingPunct="1">
              <a:defRPr/>
            </a:pPr>
            <a:r>
              <a:rPr lang="en-CA" altLang="en-US" dirty="0"/>
              <a:t>The business cycle occurs because aggregate demand and the short-run aggregate supply fluctuate, but the money wage does not change rapidly enough to keep real GDP at potential GDP.</a:t>
            </a:r>
          </a:p>
          <a:p>
            <a:pPr marL="108000" lvl="1" eaLnBrk="1" hangingPunct="1">
              <a:defRPr/>
            </a:pPr>
            <a:r>
              <a:rPr lang="en-CA" altLang="en-US" dirty="0"/>
              <a:t>An </a:t>
            </a:r>
            <a:r>
              <a:rPr lang="en-CA" altLang="en-US" b="1" dirty="0"/>
              <a:t>above full-employment equilibrium</a:t>
            </a:r>
            <a:r>
              <a:rPr lang="en-CA" altLang="en-US" dirty="0"/>
              <a:t> is an equilibrium in which real GDP exceeds potential GDP.</a:t>
            </a:r>
          </a:p>
          <a:p>
            <a:pPr marL="108000" lvl="1" eaLnBrk="1" hangingPunct="1">
              <a:defRPr/>
            </a:pPr>
            <a:r>
              <a:rPr lang="en-CA" altLang="en-US" dirty="0"/>
              <a:t>A </a:t>
            </a:r>
            <a:r>
              <a:rPr lang="en-CA" altLang="en-US" b="1" dirty="0"/>
              <a:t>full-employment equilibrium</a:t>
            </a:r>
            <a:r>
              <a:rPr lang="en-CA" altLang="en-US" dirty="0"/>
              <a:t> is an equilibrium in which real GDP equals potential GDP.</a:t>
            </a:r>
          </a:p>
          <a:p>
            <a:pPr marL="108000" lvl="1" eaLnBrk="1" hangingPunct="1">
              <a:defRPr/>
            </a:pPr>
            <a:r>
              <a:rPr lang="en-CA" altLang="en-US" dirty="0"/>
              <a:t>A </a:t>
            </a:r>
            <a:r>
              <a:rPr lang="en-CA" altLang="en-US" b="1" dirty="0"/>
              <a:t>below full-employment equilibrium</a:t>
            </a:r>
            <a:r>
              <a:rPr lang="en-CA" altLang="en-US" dirty="0"/>
              <a:t> is an equilibrium in which potential GDP exceeds real GDP.</a:t>
            </a:r>
          </a:p>
          <a:p>
            <a:pPr lvl="1" eaLnBrk="1" hangingPunct="1">
              <a:defRPr/>
            </a:pPr>
            <a:endParaRPr lang="en-CA"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0643">
                                            <p:txEl>
                                              <p:pRg st="1" end="1"/>
                                            </p:txEl>
                                          </p:spTgt>
                                        </p:tgtEl>
                                        <p:attrNameLst>
                                          <p:attrName>style.visibility</p:attrName>
                                        </p:attrNameLst>
                                      </p:cBhvr>
                                      <p:to>
                                        <p:strVal val="visible"/>
                                      </p:to>
                                    </p:set>
                                    <p:animEffect transition="in" filter="wipe(left)">
                                      <p:cBhvr>
                                        <p:cTn id="7" dur="1000"/>
                                        <p:tgtEl>
                                          <p:spTgt spid="2406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0643">
                                            <p:txEl>
                                              <p:pRg st="2" end="2"/>
                                            </p:txEl>
                                          </p:spTgt>
                                        </p:tgtEl>
                                        <p:attrNameLst>
                                          <p:attrName>style.visibility</p:attrName>
                                        </p:attrNameLst>
                                      </p:cBhvr>
                                      <p:to>
                                        <p:strVal val="visible"/>
                                      </p:to>
                                    </p:set>
                                    <p:animEffect transition="in" filter="wipe(left)">
                                      <p:cBhvr>
                                        <p:cTn id="12" dur="1000"/>
                                        <p:tgtEl>
                                          <p:spTgt spid="2406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0643">
                                            <p:txEl>
                                              <p:pRg st="3" end="3"/>
                                            </p:txEl>
                                          </p:spTgt>
                                        </p:tgtEl>
                                        <p:attrNameLst>
                                          <p:attrName>style.visibility</p:attrName>
                                        </p:attrNameLst>
                                      </p:cBhvr>
                                      <p:to>
                                        <p:strVal val="visible"/>
                                      </p:to>
                                    </p:set>
                                    <p:animEffect transition="in" filter="wipe(left)">
                                      <p:cBhvr>
                                        <p:cTn id="17" dur="1000"/>
                                        <p:tgtEl>
                                          <p:spTgt spid="2406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0643">
                                            <p:txEl>
                                              <p:pRg st="4" end="4"/>
                                            </p:txEl>
                                          </p:spTgt>
                                        </p:tgtEl>
                                        <p:attrNameLst>
                                          <p:attrName>style.visibility</p:attrName>
                                        </p:attrNameLst>
                                      </p:cBhvr>
                                      <p:to>
                                        <p:strVal val="visible"/>
                                      </p:to>
                                    </p:set>
                                    <p:animEffect transition="in" filter="wipe(left)">
                                      <p:cBhvr>
                                        <p:cTn id="22" dur="1000"/>
                                        <p:tgtEl>
                                          <p:spTgt spid="240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bldLvl="3"/>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4">
            <a:extLst>
              <a:ext uri="{FF2B5EF4-FFF2-40B4-BE49-F238E27FC236}">
                <a16:creationId xmlns="" xmlns:a16="http://schemas.microsoft.com/office/drawing/2014/main" id="{BE6A872E-2345-4A5D-9D2F-D0AC5483325C}"/>
              </a:ext>
            </a:extLst>
          </p:cNvPr>
          <p:cNvSpPr>
            <a:spLocks noGrp="1" noChangeArrowheads="1"/>
          </p:cNvSpPr>
          <p:nvPr>
            <p:ph type="title"/>
          </p:nvPr>
        </p:nvSpPr>
        <p:spPr>
          <a:xfrm>
            <a:off x="990600" y="107950"/>
            <a:ext cx="7696200" cy="1554163"/>
          </a:xfrm>
          <a:noFill/>
        </p:spPr>
        <p:txBody>
          <a:bodyPr/>
          <a:lstStyle/>
          <a:p>
            <a:pPr eaLnBrk="1" hangingPunct="1"/>
            <a:r>
              <a:rPr lang="en-CA" altLang="en-US"/>
              <a:t>Explaining Macroeconomic Trends and Fluctuations</a:t>
            </a:r>
          </a:p>
        </p:txBody>
      </p:sp>
      <p:sp>
        <p:nvSpPr>
          <p:cNvPr id="241667" name="Rectangle 3">
            <a:extLst>
              <a:ext uri="{FF2B5EF4-FFF2-40B4-BE49-F238E27FC236}">
                <a16:creationId xmlns="" xmlns:a16="http://schemas.microsoft.com/office/drawing/2014/main" id="{827988FE-85F0-4C61-A65F-EC4697C38908}"/>
              </a:ext>
            </a:extLst>
          </p:cNvPr>
          <p:cNvSpPr>
            <a:spLocks noGrp="1" noChangeArrowheads="1"/>
          </p:cNvSpPr>
          <p:nvPr>
            <p:ph idx="1"/>
          </p:nvPr>
        </p:nvSpPr>
        <p:spPr>
          <a:xfrm>
            <a:off x="360363" y="1584325"/>
            <a:ext cx="4499669" cy="4525963"/>
          </a:xfrm>
        </p:spPr>
        <p:txBody>
          <a:bodyPr/>
          <a:lstStyle/>
          <a:p>
            <a:pPr lvl="1" eaLnBrk="1" hangingPunct="1"/>
            <a:r>
              <a:rPr lang="en-CA" altLang="en-US" dirty="0"/>
              <a:t>Figures 10.9(a) and (d) illustrate above full-employment equilibrium.</a:t>
            </a:r>
          </a:p>
          <a:p>
            <a:pPr lvl="1" eaLnBrk="1" hangingPunct="1"/>
            <a:r>
              <a:rPr lang="en-CA" altLang="en-US" dirty="0"/>
              <a:t>The amount by which potential GDP exceeds real GDP is called a </a:t>
            </a:r>
            <a:r>
              <a:rPr lang="en-CA" altLang="en-US" b="1" dirty="0"/>
              <a:t>inflationary gap</a:t>
            </a:r>
            <a:r>
              <a:rPr lang="en-CA" altLang="en-US" dirty="0"/>
              <a:t>.</a:t>
            </a:r>
          </a:p>
          <a:p>
            <a:pPr lvl="1" eaLnBrk="1" hangingPunct="1"/>
            <a:r>
              <a:rPr lang="en-CA" altLang="en-US" dirty="0"/>
              <a:t>Figures 10.9(b) and (d) illustrate full-employment equilibrium.</a:t>
            </a:r>
          </a:p>
          <a:p>
            <a:pPr lvl="1" eaLnBrk="1" hangingPunct="1"/>
            <a:endParaRPr lang="en-CA" altLang="en-US" dirty="0"/>
          </a:p>
        </p:txBody>
      </p:sp>
      <p:pic>
        <p:nvPicPr>
          <p:cNvPr id="11" name="Picture 7">
            <a:hlinkClick r:id="rId3" action="ppaction://hlinksldjump" tooltip="Click to expand the figure"/>
            <a:extLst>
              <a:ext uri="{FF2B5EF4-FFF2-40B4-BE49-F238E27FC236}">
                <a16:creationId xmlns="" xmlns:a16="http://schemas.microsoft.com/office/drawing/2014/main" id="{A3CE9CC2-E3D1-4BCC-A406-F269DF631986}"/>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 xmlns:a16="http://schemas.microsoft.com/office/drawing/2014/main" id="{AE6D9FCD-2730-4873-B058-F0C5E65FCEB7}"/>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pic>
        <p:nvPicPr>
          <p:cNvPr id="13" name="Picture 12">
            <a:extLst>
              <a:ext uri="{FF2B5EF4-FFF2-40B4-BE49-F238E27FC236}">
                <a16:creationId xmlns="" xmlns:a16="http://schemas.microsoft.com/office/drawing/2014/main" id="{D421EE82-D95D-4DCD-A8CC-8AD914B38655}"/>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pic>
        <p:nvPicPr>
          <p:cNvPr id="14" name="Picture 13">
            <a:extLst>
              <a:ext uri="{FF2B5EF4-FFF2-40B4-BE49-F238E27FC236}">
                <a16:creationId xmlns="" xmlns:a16="http://schemas.microsoft.com/office/drawing/2014/main" id="{F2414764-D282-4E61-992D-A0D43E3D2395}"/>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pic>
        <p:nvPicPr>
          <p:cNvPr id="15" name="Picture 14">
            <a:extLst>
              <a:ext uri="{FF2B5EF4-FFF2-40B4-BE49-F238E27FC236}">
                <a16:creationId xmlns="" xmlns:a16="http://schemas.microsoft.com/office/drawing/2014/main" id="{689ED14B-81C5-428F-B0C9-CFD150973B72}"/>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pic>
        <p:nvPicPr>
          <p:cNvPr id="16" name="Picture 15">
            <a:extLst>
              <a:ext uri="{FF2B5EF4-FFF2-40B4-BE49-F238E27FC236}">
                <a16:creationId xmlns="" xmlns:a16="http://schemas.microsoft.com/office/drawing/2014/main" id="{C68F4C2A-2073-458D-BD94-2F74F3144360}"/>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pic>
        <p:nvPicPr>
          <p:cNvPr id="17" name="Picture 16">
            <a:extLst>
              <a:ext uri="{FF2B5EF4-FFF2-40B4-BE49-F238E27FC236}">
                <a16:creationId xmlns="" xmlns:a16="http://schemas.microsoft.com/office/drawing/2014/main" id="{414466A8-03DD-4265-9CC0-7C58CD1A6E7E}"/>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pic>
        <p:nvPicPr>
          <p:cNvPr id="18" name="Picture 17">
            <a:extLst>
              <a:ext uri="{FF2B5EF4-FFF2-40B4-BE49-F238E27FC236}">
                <a16:creationId xmlns="" xmlns:a16="http://schemas.microsoft.com/office/drawing/2014/main" id="{7365A476-491F-48C9-A223-859A0E6CF80B}"/>
              </a:ext>
            </a:extLst>
          </p:cNvPr>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667">
                                            <p:txEl>
                                              <p:pRg st="1" end="1"/>
                                            </p:txEl>
                                          </p:spTgt>
                                        </p:tgtEl>
                                        <p:attrNameLst>
                                          <p:attrName>style.visibility</p:attrName>
                                        </p:attrNameLst>
                                      </p:cBhvr>
                                      <p:to>
                                        <p:strVal val="visible"/>
                                      </p:to>
                                    </p:set>
                                    <p:animEffect transition="in" filter="wipe(left)">
                                      <p:cBhvr>
                                        <p:cTn id="7" dur="1000"/>
                                        <p:tgtEl>
                                          <p:spTgt spid="2416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1667">
                                            <p:txEl>
                                              <p:pRg st="2" end="2"/>
                                            </p:txEl>
                                          </p:spTgt>
                                        </p:tgtEl>
                                        <p:attrNameLst>
                                          <p:attrName>style.visibility</p:attrName>
                                        </p:attrNameLst>
                                      </p:cBhvr>
                                      <p:to>
                                        <p:strVal val="visible"/>
                                      </p:to>
                                    </p:set>
                                    <p:animEffect transition="in" filter="wipe(left)">
                                      <p:cBhvr>
                                        <p:cTn id="17" dur="1000"/>
                                        <p:tgtEl>
                                          <p:spTgt spid="241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uiExpand="1" build="p" bldLvl="3"/>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 name="Picture 19">
            <a:extLst>
              <a:ext uri="{FF2B5EF4-FFF2-40B4-BE49-F238E27FC236}">
                <a16:creationId xmlns="" xmlns:a16="http://schemas.microsoft.com/office/drawing/2014/main" id="{80F194C3-3BC3-4878-82DF-6D55FC073F9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75756" y="80500"/>
            <a:ext cx="4298156" cy="6542246"/>
          </a:xfrm>
          <a:prstGeom prst="rect">
            <a:avLst/>
          </a:prstGeom>
        </p:spPr>
      </p:pic>
      <p:pic>
        <p:nvPicPr>
          <p:cNvPr id="21" name="Picture 20">
            <a:extLst>
              <a:ext uri="{FF2B5EF4-FFF2-40B4-BE49-F238E27FC236}">
                <a16:creationId xmlns="" xmlns:a16="http://schemas.microsoft.com/office/drawing/2014/main" id="{F7326BE8-86B0-4428-A545-05FED1D04B86}"/>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375756" y="80500"/>
            <a:ext cx="4298156" cy="6542246"/>
          </a:xfrm>
          <a:prstGeom prst="rect">
            <a:avLst/>
          </a:prstGeom>
        </p:spPr>
      </p:pic>
      <p:pic>
        <p:nvPicPr>
          <p:cNvPr id="22" name="Picture 21">
            <a:extLst>
              <a:ext uri="{FF2B5EF4-FFF2-40B4-BE49-F238E27FC236}">
                <a16:creationId xmlns="" xmlns:a16="http://schemas.microsoft.com/office/drawing/2014/main" id="{CEFDD0FA-C1A7-4F25-B476-17E50157DFFA}"/>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375756" y="80500"/>
            <a:ext cx="4298156" cy="6542246"/>
          </a:xfrm>
          <a:prstGeom prst="rect">
            <a:avLst/>
          </a:prstGeom>
        </p:spPr>
      </p:pic>
      <p:pic>
        <p:nvPicPr>
          <p:cNvPr id="23" name="Picture 22">
            <a:extLst>
              <a:ext uri="{FF2B5EF4-FFF2-40B4-BE49-F238E27FC236}">
                <a16:creationId xmlns="" xmlns:a16="http://schemas.microsoft.com/office/drawing/2014/main" id="{9C5DDD60-1EA6-49A1-8816-487F4D5F718A}"/>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375756" y="80500"/>
            <a:ext cx="4298156" cy="6542246"/>
          </a:xfrm>
          <a:prstGeom prst="rect">
            <a:avLst/>
          </a:prstGeom>
        </p:spPr>
      </p:pic>
      <p:pic>
        <p:nvPicPr>
          <p:cNvPr id="24" name="Picture 23">
            <a:extLst>
              <a:ext uri="{FF2B5EF4-FFF2-40B4-BE49-F238E27FC236}">
                <a16:creationId xmlns="" xmlns:a16="http://schemas.microsoft.com/office/drawing/2014/main" id="{FEA33273-CA1F-43E6-BCC9-549C1903A74E}"/>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2375756" y="80500"/>
            <a:ext cx="4298156" cy="6542246"/>
          </a:xfrm>
          <a:prstGeom prst="rect">
            <a:avLst/>
          </a:prstGeom>
        </p:spPr>
      </p:pic>
      <p:pic>
        <p:nvPicPr>
          <p:cNvPr id="25" name="Picture 24">
            <a:extLst>
              <a:ext uri="{FF2B5EF4-FFF2-40B4-BE49-F238E27FC236}">
                <a16:creationId xmlns="" xmlns:a16="http://schemas.microsoft.com/office/drawing/2014/main" id="{245C8211-2112-4E09-9F09-7C4C84E62708}"/>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375756" y="80500"/>
            <a:ext cx="4298156" cy="6542246"/>
          </a:xfrm>
          <a:prstGeom prst="rect">
            <a:avLst/>
          </a:prstGeom>
        </p:spPr>
      </p:pic>
      <p:pic>
        <p:nvPicPr>
          <p:cNvPr id="26" name="Picture 25">
            <a:extLst>
              <a:ext uri="{FF2B5EF4-FFF2-40B4-BE49-F238E27FC236}">
                <a16:creationId xmlns="" xmlns:a16="http://schemas.microsoft.com/office/drawing/2014/main" id="{015E281C-AC4E-4C15-9000-018CE62C258B}"/>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2375756" y="80500"/>
            <a:ext cx="4298156" cy="6542246"/>
          </a:xfrm>
          <a:prstGeom prst="rect">
            <a:avLst/>
          </a:prstGeom>
        </p:spPr>
      </p:pic>
      <p:pic>
        <p:nvPicPr>
          <p:cNvPr id="27" name="Picture 26">
            <a:extLst>
              <a:ext uri="{FF2B5EF4-FFF2-40B4-BE49-F238E27FC236}">
                <a16:creationId xmlns="" xmlns:a16="http://schemas.microsoft.com/office/drawing/2014/main" id="{9FEBC220-16CF-4331-AC5D-3F524F391B0B}"/>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2375756" y="80500"/>
            <a:ext cx="4298156" cy="6542246"/>
          </a:xfrm>
          <a:prstGeom prst="rect">
            <a:avLst/>
          </a:prstGeom>
        </p:spPr>
      </p:pic>
      <p:pic>
        <p:nvPicPr>
          <p:cNvPr id="28" name="Picture 27">
            <a:extLst>
              <a:ext uri="{FF2B5EF4-FFF2-40B4-BE49-F238E27FC236}">
                <a16:creationId xmlns="" xmlns:a16="http://schemas.microsoft.com/office/drawing/2014/main" id="{12114757-686F-445E-AA36-1374A7A72446}"/>
              </a:ext>
            </a:extLst>
          </p:cNvPr>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2375756" y="80500"/>
            <a:ext cx="4298156" cy="6542246"/>
          </a:xfrm>
          <a:prstGeom prst="rect">
            <a:avLst/>
          </a:prstGeom>
        </p:spPr>
      </p:pic>
      <p:pic>
        <p:nvPicPr>
          <p:cNvPr id="29" name="Picture 28">
            <a:extLst>
              <a:ext uri="{FF2B5EF4-FFF2-40B4-BE49-F238E27FC236}">
                <a16:creationId xmlns="" xmlns:a16="http://schemas.microsoft.com/office/drawing/2014/main" id="{81DAAABC-AA6D-4F83-B99C-2F754F791FFE}"/>
              </a:ext>
            </a:extLst>
          </p:cNvPr>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2375756" y="80500"/>
            <a:ext cx="4298156" cy="6542246"/>
          </a:xfrm>
          <a:prstGeom prst="rect">
            <a:avLst/>
          </a:prstGeom>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750"/>
                                        <p:tgtEl>
                                          <p:spTgt spid="21"/>
                                        </p:tgtEl>
                                      </p:cBhvr>
                                    </p:animEffect>
                                  </p:childTnLst>
                                </p:cTn>
                              </p:par>
                              <p:par>
                                <p:cTn id="8" presetID="22" presetClass="entr" presetSubtype="8" fill="hold" nodeType="withEffect">
                                  <p:stCondLst>
                                    <p:cond delay="30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750"/>
                                        <p:tgtEl>
                                          <p:spTgt spid="22"/>
                                        </p:tgtEl>
                                      </p:cBhvr>
                                    </p:animEffect>
                                  </p:childTnLst>
                                </p:cTn>
                              </p:par>
                              <p:par>
                                <p:cTn id="11" presetID="10" presetClass="entr" presetSubtype="0" fill="hold" nodeType="withEffect">
                                  <p:stCondLst>
                                    <p:cond delay="130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1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4">
            <a:extLst>
              <a:ext uri="{FF2B5EF4-FFF2-40B4-BE49-F238E27FC236}">
                <a16:creationId xmlns="" xmlns:a16="http://schemas.microsoft.com/office/drawing/2014/main" id="{EA4EA3C2-E8F9-4618-A2AF-5205B9E89F53}"/>
              </a:ext>
            </a:extLst>
          </p:cNvPr>
          <p:cNvSpPr>
            <a:spLocks noGrp="1" noChangeArrowheads="1"/>
          </p:cNvSpPr>
          <p:nvPr>
            <p:ph type="title"/>
          </p:nvPr>
        </p:nvSpPr>
        <p:spPr>
          <a:xfrm>
            <a:off x="990600" y="107950"/>
            <a:ext cx="7696200" cy="1554163"/>
          </a:xfrm>
          <a:noFill/>
        </p:spPr>
        <p:txBody>
          <a:bodyPr/>
          <a:lstStyle/>
          <a:p>
            <a:pPr eaLnBrk="1" hangingPunct="1"/>
            <a:r>
              <a:rPr lang="en-CA" altLang="en-US"/>
              <a:t>Explaining Macroeconomic Trends and Fluctuations</a:t>
            </a:r>
          </a:p>
        </p:txBody>
      </p:sp>
      <p:sp>
        <p:nvSpPr>
          <p:cNvPr id="243715" name="Rectangle 3">
            <a:extLst>
              <a:ext uri="{FF2B5EF4-FFF2-40B4-BE49-F238E27FC236}">
                <a16:creationId xmlns="" xmlns:a16="http://schemas.microsoft.com/office/drawing/2014/main" id="{075E334D-8515-44F8-AC0E-53785BE9A2CB}"/>
              </a:ext>
            </a:extLst>
          </p:cNvPr>
          <p:cNvSpPr>
            <a:spLocks noGrp="1" noChangeArrowheads="1"/>
          </p:cNvSpPr>
          <p:nvPr>
            <p:ph idx="1"/>
          </p:nvPr>
        </p:nvSpPr>
        <p:spPr>
          <a:xfrm>
            <a:off x="360362" y="1584325"/>
            <a:ext cx="4211637" cy="4928210"/>
          </a:xfrm>
        </p:spPr>
        <p:txBody>
          <a:bodyPr/>
          <a:lstStyle/>
          <a:p>
            <a:pPr lvl="1" eaLnBrk="1" hangingPunct="1"/>
            <a:r>
              <a:rPr lang="en-CA" altLang="en-US" dirty="0"/>
              <a:t>Figures 10.9(c) and (d) </a:t>
            </a:r>
            <a:br>
              <a:rPr lang="en-CA" altLang="en-US" dirty="0"/>
            </a:br>
            <a:r>
              <a:rPr lang="en-CA" altLang="en-US" dirty="0"/>
              <a:t>illustrate below full-employment equilibrium.</a:t>
            </a:r>
          </a:p>
          <a:p>
            <a:pPr lvl="1" eaLnBrk="1" hangingPunct="1"/>
            <a:r>
              <a:rPr lang="en-CA" altLang="en-US" dirty="0"/>
              <a:t>When real GDP is less than potential GDP, the gap is called a </a:t>
            </a:r>
            <a:r>
              <a:rPr lang="en-CA" altLang="en-US" b="1" dirty="0"/>
              <a:t>recessionary gap</a:t>
            </a:r>
            <a:r>
              <a:rPr lang="en-CA" altLang="en-US" dirty="0"/>
              <a:t>.</a:t>
            </a:r>
          </a:p>
          <a:p>
            <a:pPr lvl="1" eaLnBrk="1" hangingPunct="1"/>
            <a:r>
              <a:rPr lang="en-CA" altLang="en-US" dirty="0"/>
              <a:t>Figure 10.9(d) shows how, as the economy moves from one short-run equilibrium to another, real GDP fluctuates around potential GDP in a business cycle.</a:t>
            </a:r>
          </a:p>
        </p:txBody>
      </p:sp>
      <p:pic>
        <p:nvPicPr>
          <p:cNvPr id="14" name="Picture 7">
            <a:hlinkClick r:id="rId3" action="ppaction://hlinksldjump" tooltip="Click to expand the figure"/>
            <a:extLst>
              <a:ext uri="{FF2B5EF4-FFF2-40B4-BE49-F238E27FC236}">
                <a16:creationId xmlns="" xmlns:a16="http://schemas.microsoft.com/office/drawing/2014/main" id="{51C04D32-3DEA-430D-B934-52603CCD4D67}"/>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 xmlns:a16="http://schemas.microsoft.com/office/drawing/2014/main" id="{4AE9BB40-4611-4776-ABA2-8BFA390B2771}"/>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pic>
        <p:nvPicPr>
          <p:cNvPr id="16" name="Picture 15">
            <a:extLst>
              <a:ext uri="{FF2B5EF4-FFF2-40B4-BE49-F238E27FC236}">
                <a16:creationId xmlns="" xmlns:a16="http://schemas.microsoft.com/office/drawing/2014/main" id="{4D9B185B-4A64-4722-9C9E-AAF361F1DE41}"/>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pic>
        <p:nvPicPr>
          <p:cNvPr id="17" name="Picture 16">
            <a:extLst>
              <a:ext uri="{FF2B5EF4-FFF2-40B4-BE49-F238E27FC236}">
                <a16:creationId xmlns="" xmlns:a16="http://schemas.microsoft.com/office/drawing/2014/main" id="{65A7BC97-48E1-4EF5-A693-6F34D7D4DEC6}"/>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pic>
        <p:nvPicPr>
          <p:cNvPr id="22" name="Picture 21">
            <a:extLst>
              <a:ext uri="{FF2B5EF4-FFF2-40B4-BE49-F238E27FC236}">
                <a16:creationId xmlns="" xmlns:a16="http://schemas.microsoft.com/office/drawing/2014/main" id="{6AD9843A-07BB-4223-B264-5D94E0561932}"/>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pic>
        <p:nvPicPr>
          <p:cNvPr id="23" name="Picture 22">
            <a:extLst>
              <a:ext uri="{FF2B5EF4-FFF2-40B4-BE49-F238E27FC236}">
                <a16:creationId xmlns="" xmlns:a16="http://schemas.microsoft.com/office/drawing/2014/main" id="{463BEC2F-ABCA-4A6A-863D-35DEC85CA832}"/>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pic>
        <p:nvPicPr>
          <p:cNvPr id="24" name="Picture 23">
            <a:extLst>
              <a:ext uri="{FF2B5EF4-FFF2-40B4-BE49-F238E27FC236}">
                <a16:creationId xmlns="" xmlns:a16="http://schemas.microsoft.com/office/drawing/2014/main" id="{CAAE298C-3FA7-4DAC-9EA2-E5FA856060FE}"/>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pic>
        <p:nvPicPr>
          <p:cNvPr id="25" name="Picture 24">
            <a:extLst>
              <a:ext uri="{FF2B5EF4-FFF2-40B4-BE49-F238E27FC236}">
                <a16:creationId xmlns="" xmlns:a16="http://schemas.microsoft.com/office/drawing/2014/main" id="{830B7B0D-7F1D-4456-825D-396F3534DBFA}"/>
              </a:ext>
            </a:extLst>
          </p:cNvPr>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pic>
        <p:nvPicPr>
          <p:cNvPr id="26" name="Picture 25">
            <a:extLst>
              <a:ext uri="{FF2B5EF4-FFF2-40B4-BE49-F238E27FC236}">
                <a16:creationId xmlns="" xmlns:a16="http://schemas.microsoft.com/office/drawing/2014/main" id="{9A133BB7-141D-4875-BEE9-9A926C494FCC}"/>
              </a:ext>
            </a:extLst>
          </p:cNvPr>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pic>
        <p:nvPicPr>
          <p:cNvPr id="27" name="Picture 26">
            <a:extLst>
              <a:ext uri="{FF2B5EF4-FFF2-40B4-BE49-F238E27FC236}">
                <a16:creationId xmlns="" xmlns:a16="http://schemas.microsoft.com/office/drawing/2014/main" id="{2AF8E37C-5466-4020-A988-DC4C6F64FC02}"/>
              </a:ext>
            </a:extLst>
          </p:cNvPr>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pic>
        <p:nvPicPr>
          <p:cNvPr id="28" name="Picture 27">
            <a:extLst>
              <a:ext uri="{FF2B5EF4-FFF2-40B4-BE49-F238E27FC236}">
                <a16:creationId xmlns="" xmlns:a16="http://schemas.microsoft.com/office/drawing/2014/main" id="{7B2F718A-0632-4230-B347-EA3AFDD8329C}"/>
              </a:ext>
            </a:extLst>
          </p:cNvPr>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4932040" y="1196752"/>
            <a:ext cx="3492388" cy="5315783"/>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wipe(left)">
                                      <p:cBhvr>
                                        <p:cTn id="12" dur="1000"/>
                                        <p:tgtEl>
                                          <p:spTgt spid="243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pRg st="2" end="2"/>
                                            </p:txEl>
                                          </p:spTgt>
                                        </p:tgtEl>
                                        <p:attrNameLst>
                                          <p:attrName>style.visibility</p:attrName>
                                        </p:attrNameLst>
                                      </p:cBhvr>
                                      <p:to>
                                        <p:strVal val="visible"/>
                                      </p:to>
                                    </p:set>
                                    <p:animEffect transition="in" filter="wipe(left)">
                                      <p:cBhvr>
                                        <p:cTn id="22" dur="1000"/>
                                        <p:tgtEl>
                                          <p:spTgt spid="2437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1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uiExpand="1" build="p" bldLvl="3"/>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12">
            <a:extLst>
              <a:ext uri="{FF2B5EF4-FFF2-40B4-BE49-F238E27FC236}">
                <a16:creationId xmlns="" xmlns:a16="http://schemas.microsoft.com/office/drawing/2014/main" id="{AC2D2127-3EF4-48AB-8282-553A774778BC}"/>
              </a:ext>
            </a:extLst>
          </p:cNvPr>
          <p:cNvSpPr>
            <a:spLocks noGrp="1" noChangeArrowheads="1"/>
          </p:cNvSpPr>
          <p:nvPr>
            <p:ph type="title"/>
          </p:nvPr>
        </p:nvSpPr>
        <p:spPr>
          <a:xfrm>
            <a:off x="990600" y="107950"/>
            <a:ext cx="7696200" cy="1554163"/>
          </a:xfrm>
          <a:noFill/>
        </p:spPr>
        <p:txBody>
          <a:bodyPr/>
          <a:lstStyle/>
          <a:p>
            <a:pPr eaLnBrk="1" hangingPunct="1"/>
            <a:r>
              <a:rPr lang="en-CA" altLang="en-US"/>
              <a:t>Explaining Macroeconomic Trends and Fluctuations</a:t>
            </a:r>
          </a:p>
        </p:txBody>
      </p:sp>
      <p:sp>
        <p:nvSpPr>
          <p:cNvPr id="245763" name="Rectangle 3">
            <a:extLst>
              <a:ext uri="{FF2B5EF4-FFF2-40B4-BE49-F238E27FC236}">
                <a16:creationId xmlns="" xmlns:a16="http://schemas.microsoft.com/office/drawing/2014/main" id="{96B1E446-354A-4769-B3C1-9B30D260AA2D}"/>
              </a:ext>
            </a:extLst>
          </p:cNvPr>
          <p:cNvSpPr>
            <a:spLocks noGrp="1" noChangeArrowheads="1"/>
          </p:cNvSpPr>
          <p:nvPr>
            <p:ph idx="1"/>
          </p:nvPr>
        </p:nvSpPr>
        <p:spPr>
          <a:xfrm>
            <a:off x="360363" y="1584325"/>
            <a:ext cx="4114800" cy="4525963"/>
          </a:xfrm>
        </p:spPr>
        <p:txBody>
          <a:bodyPr/>
          <a:lstStyle/>
          <a:p>
            <a:pPr eaLnBrk="1" hangingPunct="1"/>
            <a:r>
              <a:rPr lang="en-CA" altLang="en-US" dirty="0"/>
              <a:t>Fluctuations in Aggregate Demand</a:t>
            </a:r>
          </a:p>
          <a:p>
            <a:pPr lvl="1" eaLnBrk="1" hangingPunct="1"/>
            <a:r>
              <a:rPr lang="en-CA" altLang="en-US" dirty="0"/>
              <a:t>Figure 10.10 shows the effects of an increase in aggregate demand.</a:t>
            </a:r>
          </a:p>
          <a:p>
            <a:pPr lvl="1" eaLnBrk="1" hangingPunct="1"/>
            <a:r>
              <a:rPr lang="en-CA" altLang="en-US" dirty="0"/>
              <a:t>An increase in aggregate demand shifts the </a:t>
            </a:r>
            <a:r>
              <a:rPr lang="en-CA" altLang="en-US" i="1" dirty="0"/>
              <a:t>AD</a:t>
            </a:r>
            <a:r>
              <a:rPr lang="en-CA" altLang="en-US" dirty="0"/>
              <a:t> curve rightward.</a:t>
            </a:r>
          </a:p>
          <a:p>
            <a:pPr lvl="1" eaLnBrk="1" hangingPunct="1"/>
            <a:r>
              <a:rPr lang="en-CA" altLang="en-US" dirty="0"/>
              <a:t>Firms increase production and the price level rises in the short run.</a:t>
            </a:r>
          </a:p>
        </p:txBody>
      </p:sp>
      <p:pic>
        <p:nvPicPr>
          <p:cNvPr id="6" name="Picture 7">
            <a:hlinkClick r:id="rId3" action="ppaction://hlinksldjump" tooltip="Click to expand the figure"/>
            <a:extLst>
              <a:ext uri="{FF2B5EF4-FFF2-40B4-BE49-F238E27FC236}">
                <a16:creationId xmlns="" xmlns:a16="http://schemas.microsoft.com/office/drawing/2014/main" id="{A0CA374F-BCB4-47CB-A031-5D4F4069CD84}"/>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 xmlns:a16="http://schemas.microsoft.com/office/drawing/2014/main" id="{7A503A50-5C7A-4DB8-962B-9228ECF3AE46}"/>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900534" y="1988840"/>
            <a:ext cx="3955942" cy="3855610"/>
          </a:xfrm>
          <a:prstGeom prst="rect">
            <a:avLst/>
          </a:prstGeom>
        </p:spPr>
      </p:pic>
      <p:pic>
        <p:nvPicPr>
          <p:cNvPr id="9" name="Picture 8">
            <a:extLst>
              <a:ext uri="{FF2B5EF4-FFF2-40B4-BE49-F238E27FC236}">
                <a16:creationId xmlns="" xmlns:a16="http://schemas.microsoft.com/office/drawing/2014/main" id="{BB24049C-DE5D-4AD5-8845-CEE82FD753D7}"/>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900534" y="1988840"/>
            <a:ext cx="3955942" cy="385561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Effect transition="in" filter="wipe(left)">
                                      <p:cBhvr>
                                        <p:cTn id="7" dur="1000"/>
                                        <p:tgtEl>
                                          <p:spTgt spid="2457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3">
                                            <p:txEl>
                                              <p:pRg st="2" end="2"/>
                                            </p:txEl>
                                          </p:spTgt>
                                        </p:tgtEl>
                                        <p:attrNameLst>
                                          <p:attrName>style.visibility</p:attrName>
                                        </p:attrNameLst>
                                      </p:cBhvr>
                                      <p:to>
                                        <p:strVal val="visible"/>
                                      </p:to>
                                    </p:set>
                                    <p:animEffect transition="in" filter="wipe(left)">
                                      <p:cBhvr>
                                        <p:cTn id="12" dur="1000"/>
                                        <p:tgtEl>
                                          <p:spTgt spid="2457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63">
                                            <p:txEl>
                                              <p:pRg st="3" end="3"/>
                                            </p:txEl>
                                          </p:spTgt>
                                        </p:tgtEl>
                                        <p:attrNameLst>
                                          <p:attrName>style.visibility</p:attrName>
                                        </p:attrNameLst>
                                      </p:cBhvr>
                                      <p:to>
                                        <p:strVal val="visible"/>
                                      </p:to>
                                    </p:set>
                                    <p:animEffect transition="in" filter="wipe(left)">
                                      <p:cBhvr>
                                        <p:cTn id="22" dur="1000"/>
                                        <p:tgtEl>
                                          <p:spTgt spid="2457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uiExpand="1" build="p" bldLvl="3"/>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7">
            <a:extLst>
              <a:ext uri="{FF2B5EF4-FFF2-40B4-BE49-F238E27FC236}">
                <a16:creationId xmlns="" xmlns:a16="http://schemas.microsoft.com/office/drawing/2014/main" id="{BB10770C-4EF9-4134-8D1B-A4C340808223}"/>
              </a:ext>
            </a:extLst>
          </p:cNvPr>
          <p:cNvSpPr>
            <a:spLocks noGrp="1" noChangeArrowheads="1"/>
          </p:cNvSpPr>
          <p:nvPr>
            <p:ph type="title"/>
          </p:nvPr>
        </p:nvSpPr>
        <p:spPr>
          <a:xfrm>
            <a:off x="990600" y="107950"/>
            <a:ext cx="7696200" cy="1554163"/>
          </a:xfrm>
          <a:noFill/>
        </p:spPr>
        <p:txBody>
          <a:bodyPr/>
          <a:lstStyle/>
          <a:p>
            <a:pPr eaLnBrk="1" hangingPunct="1"/>
            <a:r>
              <a:rPr lang="en-CA" altLang="en-US"/>
              <a:t>Aggregate Supply</a:t>
            </a:r>
          </a:p>
        </p:txBody>
      </p:sp>
      <p:sp>
        <p:nvSpPr>
          <p:cNvPr id="211971" name="Rectangle 3">
            <a:extLst>
              <a:ext uri="{FF2B5EF4-FFF2-40B4-BE49-F238E27FC236}">
                <a16:creationId xmlns="" xmlns:a16="http://schemas.microsoft.com/office/drawing/2014/main" id="{DEE5542A-2D1F-4F69-887F-47209F08AD05}"/>
              </a:ext>
            </a:extLst>
          </p:cNvPr>
          <p:cNvSpPr>
            <a:spLocks noGrp="1" noChangeArrowheads="1"/>
          </p:cNvSpPr>
          <p:nvPr>
            <p:ph idx="1"/>
          </p:nvPr>
        </p:nvSpPr>
        <p:spPr/>
        <p:txBody>
          <a:bodyPr/>
          <a:lstStyle/>
          <a:p>
            <a:pPr eaLnBrk="1" hangingPunct="1"/>
            <a:r>
              <a:rPr lang="en-CA" altLang="en-US"/>
              <a:t>Long-Run Aggregate Supply</a:t>
            </a:r>
          </a:p>
          <a:p>
            <a:pPr lvl="1" eaLnBrk="1" hangingPunct="1"/>
            <a:r>
              <a:rPr lang="en-CA" altLang="en-US" b="1"/>
              <a:t>Long-run</a:t>
            </a:r>
            <a:r>
              <a:rPr lang="en-CA" altLang="en-US"/>
              <a:t> </a:t>
            </a:r>
            <a:r>
              <a:rPr lang="en-CA" altLang="en-US" b="1"/>
              <a:t>aggregate supply </a:t>
            </a:r>
            <a:r>
              <a:rPr lang="en-CA" altLang="en-US"/>
              <a:t>is the relationship between the quantity of real GDP supplied and the price level when real GDP equals potential GDP.</a:t>
            </a:r>
          </a:p>
          <a:p>
            <a:pPr lvl="1" eaLnBrk="1" hangingPunct="1"/>
            <a:r>
              <a:rPr lang="en-CA" altLang="en-US"/>
              <a:t>Potential GDP is independent of the price level.</a:t>
            </a:r>
          </a:p>
          <a:p>
            <a:pPr lvl="1" eaLnBrk="1" hangingPunct="1"/>
            <a:r>
              <a:rPr lang="en-CA" altLang="en-US"/>
              <a:t>So the long-run aggregate supply curve (</a:t>
            </a:r>
            <a:r>
              <a:rPr lang="en-CA" altLang="en-US" i="1"/>
              <a:t>LAS</a:t>
            </a:r>
            <a:r>
              <a:rPr lang="en-CA" altLang="en-US"/>
              <a:t>) is vertical at potential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1971">
                                            <p:txEl>
                                              <p:pRg st="1" end="1"/>
                                            </p:txEl>
                                          </p:spTgt>
                                        </p:tgtEl>
                                        <p:attrNameLst>
                                          <p:attrName>style.visibility</p:attrName>
                                        </p:attrNameLst>
                                      </p:cBhvr>
                                      <p:to>
                                        <p:strVal val="visible"/>
                                      </p:to>
                                    </p:set>
                                    <p:animEffect transition="in" filter="wipe(left)">
                                      <p:cBhvr>
                                        <p:cTn id="7" dur="1000"/>
                                        <p:tgtEl>
                                          <p:spTgt spid="2119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1">
                                            <p:txEl>
                                              <p:pRg st="2" end="2"/>
                                            </p:txEl>
                                          </p:spTgt>
                                        </p:tgtEl>
                                        <p:attrNameLst>
                                          <p:attrName>style.visibility</p:attrName>
                                        </p:attrNameLst>
                                      </p:cBhvr>
                                      <p:to>
                                        <p:strVal val="visible"/>
                                      </p:to>
                                    </p:set>
                                    <p:animEffect transition="in" filter="wipe(left)">
                                      <p:cBhvr>
                                        <p:cTn id="12" dur="1000"/>
                                        <p:tgtEl>
                                          <p:spTgt spid="2119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1971">
                                            <p:txEl>
                                              <p:pRg st="3" end="3"/>
                                            </p:txEl>
                                          </p:spTgt>
                                        </p:tgtEl>
                                        <p:attrNameLst>
                                          <p:attrName>style.visibility</p:attrName>
                                        </p:attrNameLst>
                                      </p:cBhvr>
                                      <p:to>
                                        <p:strVal val="visible"/>
                                      </p:to>
                                    </p:set>
                                    <p:animEffect transition="in" filter="wipe(left)">
                                      <p:cBhvr>
                                        <p:cTn id="17" dur="1000"/>
                                        <p:tgtEl>
                                          <p:spTgt spid="211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bldLvl="3"/>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BBFBECB-A571-445A-9E2A-508BF1F4F33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00000" y="720000"/>
            <a:ext cx="5257800" cy="5124450"/>
          </a:xfrm>
          <a:prstGeom prst="rect">
            <a:avLst/>
          </a:prstGeom>
        </p:spPr>
      </p:pic>
      <p:pic>
        <p:nvPicPr>
          <p:cNvPr id="6" name="Picture 5">
            <a:extLst>
              <a:ext uri="{FF2B5EF4-FFF2-40B4-BE49-F238E27FC236}">
                <a16:creationId xmlns="" xmlns:a16="http://schemas.microsoft.com/office/drawing/2014/main" id="{89179DFC-CA0E-4DA7-89F3-0278E0BBEC8D}"/>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00000" y="720000"/>
            <a:ext cx="5257800" cy="5124450"/>
          </a:xfrm>
          <a:prstGeom prst="rect">
            <a:avLst/>
          </a:prstGeom>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5">
            <a:extLst>
              <a:ext uri="{FF2B5EF4-FFF2-40B4-BE49-F238E27FC236}">
                <a16:creationId xmlns="" xmlns:a16="http://schemas.microsoft.com/office/drawing/2014/main" id="{AAEE8752-3289-498B-916B-5CD8B39D2F13}"/>
              </a:ext>
            </a:extLst>
          </p:cNvPr>
          <p:cNvSpPr>
            <a:spLocks noGrp="1" noChangeArrowheads="1"/>
          </p:cNvSpPr>
          <p:nvPr>
            <p:ph type="title"/>
          </p:nvPr>
        </p:nvSpPr>
        <p:spPr>
          <a:xfrm>
            <a:off x="990600" y="107950"/>
            <a:ext cx="7696200" cy="1554163"/>
          </a:xfrm>
          <a:noFill/>
        </p:spPr>
        <p:txBody>
          <a:bodyPr/>
          <a:lstStyle/>
          <a:p>
            <a:pPr eaLnBrk="1" hangingPunct="1"/>
            <a:r>
              <a:rPr lang="en-CA" altLang="en-US"/>
              <a:t>Explaining Macroeconomic Trends and Fluctuations</a:t>
            </a:r>
          </a:p>
        </p:txBody>
      </p:sp>
      <p:sp>
        <p:nvSpPr>
          <p:cNvPr id="246787" name="Rectangle 3">
            <a:extLst>
              <a:ext uri="{FF2B5EF4-FFF2-40B4-BE49-F238E27FC236}">
                <a16:creationId xmlns="" xmlns:a16="http://schemas.microsoft.com/office/drawing/2014/main" id="{B2F24AD1-C6D9-4F33-8A9F-5A4397749A74}"/>
              </a:ext>
            </a:extLst>
          </p:cNvPr>
          <p:cNvSpPr>
            <a:spLocks noGrp="1" noChangeArrowheads="1"/>
          </p:cNvSpPr>
          <p:nvPr>
            <p:ph idx="1"/>
          </p:nvPr>
        </p:nvSpPr>
        <p:spPr>
          <a:xfrm>
            <a:off x="360363" y="1584325"/>
            <a:ext cx="4114800" cy="4525963"/>
          </a:xfrm>
        </p:spPr>
        <p:txBody>
          <a:bodyPr/>
          <a:lstStyle/>
          <a:p>
            <a:pPr lvl="1" eaLnBrk="1" hangingPunct="1"/>
            <a:r>
              <a:rPr lang="en-CA" altLang="en-US"/>
              <a:t>At the short-run equilibrium, there is an inflationary gap.</a:t>
            </a:r>
          </a:p>
          <a:p>
            <a:pPr lvl="1" eaLnBrk="1" hangingPunct="1"/>
            <a:r>
              <a:rPr lang="en-CA" altLang="en-US"/>
              <a:t>The money wage rate begins to rise and the </a:t>
            </a:r>
            <a:r>
              <a:rPr lang="en-CA" altLang="en-US" i="1"/>
              <a:t>SAS</a:t>
            </a:r>
            <a:r>
              <a:rPr lang="en-CA" altLang="en-US"/>
              <a:t> curve starts to shift leftward.</a:t>
            </a:r>
          </a:p>
          <a:p>
            <a:pPr lvl="1" eaLnBrk="1" hangingPunct="1"/>
            <a:r>
              <a:rPr lang="en-CA" altLang="en-US"/>
              <a:t>The price level continues to rise and real GDP continues to decrease until it equals potential GDP.</a:t>
            </a:r>
          </a:p>
        </p:txBody>
      </p:sp>
      <p:pic>
        <p:nvPicPr>
          <p:cNvPr id="9" name="Picture 7">
            <a:hlinkClick r:id="rId3" action="ppaction://hlinksldjump" tooltip="Click to expand the figure"/>
            <a:extLst>
              <a:ext uri="{FF2B5EF4-FFF2-40B4-BE49-F238E27FC236}">
                <a16:creationId xmlns="" xmlns:a16="http://schemas.microsoft.com/office/drawing/2014/main" id="{3B3E27E6-E510-4B00-B04E-01B654CD8616}"/>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 xmlns:a16="http://schemas.microsoft.com/office/drawing/2014/main" id="{5EDF8FEE-B84A-4D5C-9F83-9D96A5266A15}"/>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71842" y="1795032"/>
            <a:ext cx="4291171" cy="4182337"/>
          </a:xfrm>
          <a:prstGeom prst="rect">
            <a:avLst/>
          </a:prstGeom>
        </p:spPr>
      </p:pic>
      <p:pic>
        <p:nvPicPr>
          <p:cNvPr id="15" name="Picture 14">
            <a:extLst>
              <a:ext uri="{FF2B5EF4-FFF2-40B4-BE49-F238E27FC236}">
                <a16:creationId xmlns="" xmlns:a16="http://schemas.microsoft.com/office/drawing/2014/main" id="{52790AB1-C6B6-4928-83DD-ACF3606078B1}"/>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71842" y="1795032"/>
            <a:ext cx="4291171" cy="4182337"/>
          </a:xfrm>
          <a:prstGeom prst="rect">
            <a:avLst/>
          </a:prstGeom>
        </p:spPr>
      </p:pic>
      <p:pic>
        <p:nvPicPr>
          <p:cNvPr id="16" name="Picture 15">
            <a:extLst>
              <a:ext uri="{FF2B5EF4-FFF2-40B4-BE49-F238E27FC236}">
                <a16:creationId xmlns="" xmlns:a16="http://schemas.microsoft.com/office/drawing/2014/main" id="{9641FB8F-8B8A-4D5B-A799-67F9708C2C8F}"/>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71842" y="1795032"/>
            <a:ext cx="4291171" cy="4182337"/>
          </a:xfrm>
          <a:prstGeom prst="rect">
            <a:avLst/>
          </a:prstGeom>
        </p:spPr>
      </p:pic>
      <p:pic>
        <p:nvPicPr>
          <p:cNvPr id="17" name="Picture 16">
            <a:extLst>
              <a:ext uri="{FF2B5EF4-FFF2-40B4-BE49-F238E27FC236}">
                <a16:creationId xmlns="" xmlns:a16="http://schemas.microsoft.com/office/drawing/2014/main" id="{306CA4F7-D3AF-4D8E-87B1-3E22A5C07C25}"/>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571842" y="1795032"/>
            <a:ext cx="4291171" cy="4182337"/>
          </a:xfrm>
          <a:prstGeom prst="rect">
            <a:avLst/>
          </a:prstGeom>
        </p:spPr>
      </p:pic>
      <p:pic>
        <p:nvPicPr>
          <p:cNvPr id="18" name="Picture 17">
            <a:extLst>
              <a:ext uri="{FF2B5EF4-FFF2-40B4-BE49-F238E27FC236}">
                <a16:creationId xmlns="" xmlns:a16="http://schemas.microsoft.com/office/drawing/2014/main" id="{AFEC0D55-4ABA-42DE-B555-585848C8617C}"/>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571842" y="1795032"/>
            <a:ext cx="4291171" cy="4182337"/>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animEffect transition="in" filter="wipe(left)">
                                      <p:cBhvr>
                                        <p:cTn id="7" dur="1000"/>
                                        <p:tgtEl>
                                          <p:spTgt spid="2467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787">
                                            <p:txEl>
                                              <p:pRg st="2" end="2"/>
                                            </p:txEl>
                                          </p:spTgt>
                                        </p:tgtEl>
                                        <p:attrNameLst>
                                          <p:attrName>style.visibility</p:attrName>
                                        </p:attrNameLst>
                                      </p:cBhvr>
                                      <p:to>
                                        <p:strVal val="visible"/>
                                      </p:to>
                                    </p:set>
                                    <p:animEffect transition="in" filter="wipe(left)">
                                      <p:cBhvr>
                                        <p:cTn id="17" dur="1000"/>
                                        <p:tgtEl>
                                          <p:spTgt spid="246787">
                                            <p:txEl>
                                              <p:pRg st="2" end="2"/>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uiExpand="1" build="p" bldLvl="3"/>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74EA66AD-44BE-40F5-8DC7-E6D3D6304F9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00000" y="720000"/>
            <a:ext cx="5257800" cy="5124450"/>
          </a:xfrm>
          <a:prstGeom prst="rect">
            <a:avLst/>
          </a:prstGeom>
        </p:spPr>
      </p:pic>
      <p:pic>
        <p:nvPicPr>
          <p:cNvPr id="12" name="Picture 11">
            <a:extLst>
              <a:ext uri="{FF2B5EF4-FFF2-40B4-BE49-F238E27FC236}">
                <a16:creationId xmlns="" xmlns:a16="http://schemas.microsoft.com/office/drawing/2014/main" id="{F9A213A6-9FEA-4DC3-B5AC-61B91FBD788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00000" y="720000"/>
            <a:ext cx="5257800" cy="5124450"/>
          </a:xfrm>
          <a:prstGeom prst="rect">
            <a:avLst/>
          </a:prstGeom>
        </p:spPr>
      </p:pic>
      <p:pic>
        <p:nvPicPr>
          <p:cNvPr id="13" name="Picture 12">
            <a:extLst>
              <a:ext uri="{FF2B5EF4-FFF2-40B4-BE49-F238E27FC236}">
                <a16:creationId xmlns="" xmlns:a16="http://schemas.microsoft.com/office/drawing/2014/main" id="{108875A6-1370-472A-8019-B3EA49664639}"/>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800000" y="720000"/>
            <a:ext cx="5257800" cy="5124450"/>
          </a:xfrm>
          <a:prstGeom prst="rect">
            <a:avLst/>
          </a:prstGeom>
        </p:spPr>
      </p:pic>
      <p:pic>
        <p:nvPicPr>
          <p:cNvPr id="14" name="Picture 13">
            <a:extLst>
              <a:ext uri="{FF2B5EF4-FFF2-40B4-BE49-F238E27FC236}">
                <a16:creationId xmlns="" xmlns:a16="http://schemas.microsoft.com/office/drawing/2014/main" id="{F5B7E7F8-6A1F-494A-8CBD-028D32F049A0}"/>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800000" y="720000"/>
            <a:ext cx="5257800" cy="5124450"/>
          </a:xfrm>
          <a:prstGeom prst="rect">
            <a:avLst/>
          </a:prstGeom>
        </p:spPr>
      </p:pic>
      <p:pic>
        <p:nvPicPr>
          <p:cNvPr id="15" name="Picture 14">
            <a:extLst>
              <a:ext uri="{FF2B5EF4-FFF2-40B4-BE49-F238E27FC236}">
                <a16:creationId xmlns="" xmlns:a16="http://schemas.microsoft.com/office/drawing/2014/main" id="{FC9C292C-E3B3-460B-BA37-E84A4CFD53E5}"/>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800000" y="720000"/>
            <a:ext cx="5257800" cy="51244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18">
            <a:extLst>
              <a:ext uri="{FF2B5EF4-FFF2-40B4-BE49-F238E27FC236}">
                <a16:creationId xmlns="" xmlns:a16="http://schemas.microsoft.com/office/drawing/2014/main" id="{9B6F62BA-00EF-46C5-A412-1F8C8363F077}"/>
              </a:ext>
            </a:extLst>
          </p:cNvPr>
          <p:cNvSpPr>
            <a:spLocks noGrp="1" noChangeArrowheads="1"/>
          </p:cNvSpPr>
          <p:nvPr>
            <p:ph type="title"/>
          </p:nvPr>
        </p:nvSpPr>
        <p:spPr>
          <a:xfrm>
            <a:off x="990600" y="107950"/>
            <a:ext cx="7696200" cy="1554163"/>
          </a:xfrm>
          <a:noFill/>
        </p:spPr>
        <p:txBody>
          <a:bodyPr/>
          <a:lstStyle/>
          <a:p>
            <a:pPr eaLnBrk="1" hangingPunct="1"/>
            <a:r>
              <a:rPr lang="en-CA" altLang="en-US"/>
              <a:t>Explaining Macroeconomic Trends and Fluctuations</a:t>
            </a:r>
          </a:p>
        </p:txBody>
      </p:sp>
      <p:sp>
        <p:nvSpPr>
          <p:cNvPr id="491523" name="Rectangle 3">
            <a:extLst>
              <a:ext uri="{FF2B5EF4-FFF2-40B4-BE49-F238E27FC236}">
                <a16:creationId xmlns="" xmlns:a16="http://schemas.microsoft.com/office/drawing/2014/main" id="{17EEA635-52E4-46C3-ACC5-4525477B0006}"/>
              </a:ext>
            </a:extLst>
          </p:cNvPr>
          <p:cNvSpPr>
            <a:spLocks noGrp="1" noChangeArrowheads="1"/>
          </p:cNvSpPr>
          <p:nvPr>
            <p:ph idx="1"/>
          </p:nvPr>
        </p:nvSpPr>
        <p:spPr>
          <a:xfrm>
            <a:off x="360363" y="1584325"/>
            <a:ext cx="4114800" cy="4525963"/>
          </a:xfrm>
        </p:spPr>
        <p:txBody>
          <a:bodyPr/>
          <a:lstStyle/>
          <a:p>
            <a:pPr eaLnBrk="1" hangingPunct="1"/>
            <a:r>
              <a:rPr lang="en-CA" altLang="en-US" dirty="0"/>
              <a:t>Fluctuations in Aggregate Supply</a:t>
            </a:r>
          </a:p>
          <a:p>
            <a:pPr lvl="1" eaLnBrk="1" hangingPunct="1"/>
            <a:r>
              <a:rPr lang="en-CA" altLang="en-US" dirty="0"/>
              <a:t>Figure 10.11 shows the effects of a rise in the price of oil.</a:t>
            </a:r>
          </a:p>
          <a:p>
            <a:pPr lvl="1" eaLnBrk="1" hangingPunct="1"/>
            <a:r>
              <a:rPr lang="en-CA" altLang="en-US" dirty="0"/>
              <a:t>The </a:t>
            </a:r>
            <a:r>
              <a:rPr lang="en-CA" altLang="en-US" i="1" dirty="0"/>
              <a:t>SAS</a:t>
            </a:r>
            <a:r>
              <a:rPr lang="en-CA" altLang="en-US" dirty="0"/>
              <a:t> curve shifts leftward.</a:t>
            </a:r>
          </a:p>
          <a:p>
            <a:pPr lvl="1" eaLnBrk="1" hangingPunct="1"/>
            <a:r>
              <a:rPr lang="en-CA" altLang="en-US" dirty="0"/>
              <a:t>Real GDP decreases and the price level rises.</a:t>
            </a:r>
          </a:p>
          <a:p>
            <a:pPr lvl="1" eaLnBrk="1" hangingPunct="1"/>
            <a:r>
              <a:rPr lang="en-CA" altLang="en-US" dirty="0"/>
              <a:t>The economy experiences </a:t>
            </a:r>
            <a:r>
              <a:rPr lang="en-CA" altLang="en-US" i="1" dirty="0"/>
              <a:t>stagflation</a:t>
            </a:r>
            <a:r>
              <a:rPr lang="en-CA" altLang="en-US" dirty="0"/>
              <a:t>.</a:t>
            </a:r>
          </a:p>
        </p:txBody>
      </p:sp>
      <p:pic>
        <p:nvPicPr>
          <p:cNvPr id="6" name="Picture 7">
            <a:hlinkClick r:id="rId3" action="ppaction://hlinksldjump" tooltip="Click to expand the figure"/>
            <a:extLst>
              <a:ext uri="{FF2B5EF4-FFF2-40B4-BE49-F238E27FC236}">
                <a16:creationId xmlns="" xmlns:a16="http://schemas.microsoft.com/office/drawing/2014/main" id="{97222008-C796-4D4A-8A74-C5F5C73E5808}"/>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 xmlns:a16="http://schemas.microsoft.com/office/drawing/2014/main" id="{3E71744B-2FAF-4A43-9C28-38FA1851BD6F}"/>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818303" y="2150820"/>
            <a:ext cx="4074177" cy="3870468"/>
          </a:xfrm>
          <a:prstGeom prst="rect">
            <a:avLst/>
          </a:prstGeom>
        </p:spPr>
      </p:pic>
      <p:pic>
        <p:nvPicPr>
          <p:cNvPr id="9" name="Picture 8">
            <a:extLst>
              <a:ext uri="{FF2B5EF4-FFF2-40B4-BE49-F238E27FC236}">
                <a16:creationId xmlns="" xmlns:a16="http://schemas.microsoft.com/office/drawing/2014/main" id="{CC1762F8-5966-412D-BD04-14F7869A6411}"/>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818303" y="2150820"/>
            <a:ext cx="4074177" cy="3870468"/>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23">
                                            <p:txEl>
                                              <p:pRg st="1" end="1"/>
                                            </p:txEl>
                                          </p:spTgt>
                                        </p:tgtEl>
                                        <p:attrNameLst>
                                          <p:attrName>style.visibility</p:attrName>
                                        </p:attrNameLst>
                                      </p:cBhvr>
                                      <p:to>
                                        <p:strVal val="visible"/>
                                      </p:to>
                                    </p:set>
                                    <p:animEffect transition="in" filter="wipe(left)">
                                      <p:cBhvr>
                                        <p:cTn id="7" dur="1000"/>
                                        <p:tgtEl>
                                          <p:spTgt spid="4915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23">
                                            <p:txEl>
                                              <p:pRg st="2" end="2"/>
                                            </p:txEl>
                                          </p:spTgt>
                                        </p:tgtEl>
                                        <p:attrNameLst>
                                          <p:attrName>style.visibility</p:attrName>
                                        </p:attrNameLst>
                                      </p:cBhvr>
                                      <p:to>
                                        <p:strVal val="visible"/>
                                      </p:to>
                                    </p:set>
                                    <p:animEffect transition="in" filter="wipe(left)">
                                      <p:cBhvr>
                                        <p:cTn id="17" dur="1000"/>
                                        <p:tgtEl>
                                          <p:spTgt spid="4915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23">
                                            <p:txEl>
                                              <p:pRg st="3" end="3"/>
                                            </p:txEl>
                                          </p:spTgt>
                                        </p:tgtEl>
                                        <p:attrNameLst>
                                          <p:attrName>style.visibility</p:attrName>
                                        </p:attrNameLst>
                                      </p:cBhvr>
                                      <p:to>
                                        <p:strVal val="visible"/>
                                      </p:to>
                                    </p:set>
                                    <p:animEffect transition="in" filter="wipe(left)">
                                      <p:cBhvr>
                                        <p:cTn id="22" dur="1000"/>
                                        <p:tgtEl>
                                          <p:spTgt spid="4915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23">
                                            <p:txEl>
                                              <p:pRg st="4" end="4"/>
                                            </p:txEl>
                                          </p:spTgt>
                                        </p:tgtEl>
                                        <p:attrNameLst>
                                          <p:attrName>style.visibility</p:attrName>
                                        </p:attrNameLst>
                                      </p:cBhvr>
                                      <p:to>
                                        <p:strVal val="visible"/>
                                      </p:to>
                                    </p:set>
                                    <p:animEffect transition="in" filter="wipe(left)">
                                      <p:cBhvr>
                                        <p:cTn id="27" dur="1000"/>
                                        <p:tgtEl>
                                          <p:spTgt spid="4915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3" grpId="0" uiExpand="1" build="p" bldLvl="3"/>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2C09B48-F0AB-44AC-A6B3-6516770FF47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00000" y="720000"/>
            <a:ext cx="5334000" cy="5067300"/>
          </a:xfrm>
          <a:prstGeom prst="rect">
            <a:avLst/>
          </a:prstGeom>
        </p:spPr>
      </p:pic>
      <p:pic>
        <p:nvPicPr>
          <p:cNvPr id="5" name="Picture 4">
            <a:extLst>
              <a:ext uri="{FF2B5EF4-FFF2-40B4-BE49-F238E27FC236}">
                <a16:creationId xmlns="" xmlns:a16="http://schemas.microsoft.com/office/drawing/2014/main" id="{7A0C3DFF-9CE6-4216-9D45-071A5775B20A}"/>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00000" y="720000"/>
            <a:ext cx="5334000" cy="50673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 xmlns:a16="http://schemas.microsoft.com/office/drawing/2014/main" id="{A9FACBC5-8007-43FB-A266-108619581AB9}"/>
              </a:ext>
            </a:extLst>
          </p:cNvPr>
          <p:cNvSpPr>
            <a:spLocks noGrp="1" noChangeArrowheads="1"/>
          </p:cNvSpPr>
          <p:nvPr>
            <p:ph type="title"/>
          </p:nvPr>
        </p:nvSpPr>
        <p:spPr>
          <a:xfrm>
            <a:off x="990600" y="107950"/>
            <a:ext cx="7696200" cy="1554163"/>
          </a:xfrm>
        </p:spPr>
        <p:txBody>
          <a:bodyPr/>
          <a:lstStyle/>
          <a:p>
            <a:pPr eaLnBrk="1" hangingPunct="1"/>
            <a:r>
              <a:rPr lang="en-CA" altLang="en-US"/>
              <a:t>Macroeconomic Schools of Thought</a:t>
            </a:r>
          </a:p>
        </p:txBody>
      </p:sp>
      <p:sp>
        <p:nvSpPr>
          <p:cNvPr id="117763" name="Rectangle 3">
            <a:extLst>
              <a:ext uri="{FF2B5EF4-FFF2-40B4-BE49-F238E27FC236}">
                <a16:creationId xmlns="" xmlns:a16="http://schemas.microsoft.com/office/drawing/2014/main" id="{EB067EAF-2065-40FE-8651-4A64221EDF30}"/>
              </a:ext>
            </a:extLst>
          </p:cNvPr>
          <p:cNvSpPr>
            <a:spLocks noGrp="1" noChangeArrowheads="1"/>
          </p:cNvSpPr>
          <p:nvPr>
            <p:ph idx="1"/>
          </p:nvPr>
        </p:nvSpPr>
        <p:spPr/>
        <p:txBody>
          <a:bodyPr/>
          <a:lstStyle/>
          <a:p>
            <a:pPr lvl="1" eaLnBrk="1" hangingPunct="1"/>
            <a:r>
              <a:rPr lang="en-CA" altLang="en-US" dirty="0"/>
              <a:t>Macroeconomists can be divided into three broad schools of thought:</a:t>
            </a:r>
          </a:p>
          <a:p>
            <a:pPr lvl="1" eaLnBrk="1" hangingPunct="1">
              <a:buClr>
                <a:srgbClr val="0070C0"/>
              </a:buClr>
              <a:buSzPct val="120000"/>
              <a:buFont typeface="Wingdings" panose="05000000000000000000" pitchFamily="2" charset="2"/>
              <a:buChar char="§"/>
            </a:pPr>
            <a:r>
              <a:rPr lang="en-CA" altLang="en-US" dirty="0"/>
              <a:t> Classical</a:t>
            </a:r>
          </a:p>
          <a:p>
            <a:pPr lvl="1" eaLnBrk="1" hangingPunct="1">
              <a:buClr>
                <a:srgbClr val="0070C0"/>
              </a:buClr>
              <a:buSzPct val="120000"/>
              <a:buFont typeface="Wingdings" panose="05000000000000000000" pitchFamily="2" charset="2"/>
              <a:buChar char="§"/>
            </a:pPr>
            <a:r>
              <a:rPr lang="en-CA" altLang="en-US" dirty="0"/>
              <a:t> Keynesian</a:t>
            </a:r>
          </a:p>
          <a:p>
            <a:pPr lvl="1" eaLnBrk="1" hangingPunct="1">
              <a:buClr>
                <a:srgbClr val="0070C0"/>
              </a:buClr>
              <a:buSzPct val="120000"/>
              <a:buFont typeface="Wingdings" panose="05000000000000000000" pitchFamily="2" charset="2"/>
              <a:buChar char="§"/>
            </a:pPr>
            <a:r>
              <a:rPr lang="en-CA" altLang="en-US" dirty="0"/>
              <a:t> Monetarist</a:t>
            </a:r>
          </a:p>
        </p:txBody>
      </p:sp>
    </p:spTree>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a:extLst>
              <a:ext uri="{FF2B5EF4-FFF2-40B4-BE49-F238E27FC236}">
                <a16:creationId xmlns="" xmlns:a16="http://schemas.microsoft.com/office/drawing/2014/main" id="{476402A9-7F80-435B-A27E-DAA283CCEAE8}"/>
              </a:ext>
            </a:extLst>
          </p:cNvPr>
          <p:cNvSpPr>
            <a:spLocks noGrp="1" noChangeArrowheads="1"/>
          </p:cNvSpPr>
          <p:nvPr>
            <p:ph type="title"/>
          </p:nvPr>
        </p:nvSpPr>
        <p:spPr>
          <a:xfrm>
            <a:off x="990600" y="107950"/>
            <a:ext cx="7696200" cy="1554163"/>
          </a:xfrm>
        </p:spPr>
        <p:txBody>
          <a:bodyPr/>
          <a:lstStyle/>
          <a:p>
            <a:pPr eaLnBrk="1" hangingPunct="1"/>
            <a:r>
              <a:rPr lang="en-CA" altLang="en-US"/>
              <a:t>Macroeconomic Schools of Thought</a:t>
            </a:r>
          </a:p>
        </p:txBody>
      </p:sp>
      <p:sp>
        <p:nvSpPr>
          <p:cNvPr id="662537" name="Rectangle 9">
            <a:extLst>
              <a:ext uri="{FF2B5EF4-FFF2-40B4-BE49-F238E27FC236}">
                <a16:creationId xmlns="" xmlns:a16="http://schemas.microsoft.com/office/drawing/2014/main" id="{514454F8-3FC0-48FA-94CB-AA8B03557065}"/>
              </a:ext>
            </a:extLst>
          </p:cNvPr>
          <p:cNvSpPr>
            <a:spLocks noGrp="1" noChangeArrowheads="1"/>
          </p:cNvSpPr>
          <p:nvPr>
            <p:ph idx="1"/>
          </p:nvPr>
        </p:nvSpPr>
        <p:spPr/>
        <p:txBody>
          <a:bodyPr/>
          <a:lstStyle/>
          <a:p>
            <a:pPr lvl="1" eaLnBrk="1" hangingPunct="1"/>
            <a:r>
              <a:rPr lang="en-CA" altLang="en-US" b="1" dirty="0">
                <a:solidFill>
                  <a:srgbClr val="0070C0"/>
                </a:solidFill>
              </a:rPr>
              <a:t>The Classical View</a:t>
            </a:r>
          </a:p>
          <a:p>
            <a:pPr lvl="1" eaLnBrk="1" hangingPunct="1"/>
            <a:r>
              <a:rPr lang="en-CA" altLang="en-US" dirty="0"/>
              <a:t>A </a:t>
            </a:r>
            <a:r>
              <a:rPr lang="en-CA" altLang="en-US" b="1" dirty="0"/>
              <a:t>classical </a:t>
            </a:r>
            <a:r>
              <a:rPr lang="en-CA" altLang="en-US" dirty="0"/>
              <a:t>macroeconomist believes that the economy is self-regulating and always at full employment.</a:t>
            </a:r>
          </a:p>
          <a:p>
            <a:pPr lvl="1" eaLnBrk="1" hangingPunct="1"/>
            <a:r>
              <a:rPr lang="en-CA" altLang="en-US" dirty="0"/>
              <a:t>The term “classical” derives from the name of the founding school of economics that includes Adam Smith, David Ricardo, and John Stuart Mill.</a:t>
            </a:r>
          </a:p>
          <a:p>
            <a:pPr lvl="1" eaLnBrk="1" hangingPunct="1"/>
            <a:r>
              <a:rPr lang="en-CA" altLang="en-US" dirty="0"/>
              <a:t>A </a:t>
            </a:r>
            <a:r>
              <a:rPr lang="en-CA" altLang="en-US" b="1" dirty="0"/>
              <a:t>new classical </a:t>
            </a:r>
            <a:r>
              <a:rPr lang="en-CA" altLang="en-US" dirty="0"/>
              <a:t>view is that business cycle fluctuations are the efficient responses of a well-functioning market economy that is bombarded by shocks that arise from the uneven pace of technological change.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2537">
                                            <p:txEl>
                                              <p:pRg st="1" end="1"/>
                                            </p:txEl>
                                          </p:spTgt>
                                        </p:tgtEl>
                                        <p:attrNameLst>
                                          <p:attrName>style.visibility</p:attrName>
                                        </p:attrNameLst>
                                      </p:cBhvr>
                                      <p:to>
                                        <p:strVal val="visible"/>
                                      </p:to>
                                    </p:set>
                                    <p:animEffect transition="in" filter="wipe(left)">
                                      <p:cBhvr>
                                        <p:cTn id="7" dur="1000"/>
                                        <p:tgtEl>
                                          <p:spTgt spid="66253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2537">
                                            <p:txEl>
                                              <p:pRg st="2" end="2"/>
                                            </p:txEl>
                                          </p:spTgt>
                                        </p:tgtEl>
                                        <p:attrNameLst>
                                          <p:attrName>style.visibility</p:attrName>
                                        </p:attrNameLst>
                                      </p:cBhvr>
                                      <p:to>
                                        <p:strVal val="visible"/>
                                      </p:to>
                                    </p:set>
                                    <p:animEffect transition="in" filter="wipe(left)">
                                      <p:cBhvr>
                                        <p:cTn id="12" dur="1000"/>
                                        <p:tgtEl>
                                          <p:spTgt spid="66253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2537">
                                            <p:txEl>
                                              <p:pRg st="3" end="3"/>
                                            </p:txEl>
                                          </p:spTgt>
                                        </p:tgtEl>
                                        <p:attrNameLst>
                                          <p:attrName>style.visibility</p:attrName>
                                        </p:attrNameLst>
                                      </p:cBhvr>
                                      <p:to>
                                        <p:strVal val="visible"/>
                                      </p:to>
                                    </p:set>
                                    <p:animEffect transition="in" filter="wipe(left)">
                                      <p:cBhvr>
                                        <p:cTn id="17" dur="1000"/>
                                        <p:tgtEl>
                                          <p:spTgt spid="6625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7" grpId="0" build="p" bldLvl="3"/>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a:extLst>
              <a:ext uri="{FF2B5EF4-FFF2-40B4-BE49-F238E27FC236}">
                <a16:creationId xmlns="" xmlns:a16="http://schemas.microsoft.com/office/drawing/2014/main" id="{B373C846-F06E-4051-95B3-F13014E6F8E5}"/>
              </a:ext>
            </a:extLst>
          </p:cNvPr>
          <p:cNvSpPr>
            <a:spLocks noGrp="1" noChangeArrowheads="1"/>
          </p:cNvSpPr>
          <p:nvPr>
            <p:ph type="title"/>
          </p:nvPr>
        </p:nvSpPr>
        <p:spPr>
          <a:xfrm>
            <a:off x="990600" y="107950"/>
            <a:ext cx="7696200" cy="1554163"/>
          </a:xfrm>
        </p:spPr>
        <p:txBody>
          <a:bodyPr/>
          <a:lstStyle/>
          <a:p>
            <a:pPr eaLnBrk="1" hangingPunct="1"/>
            <a:r>
              <a:rPr lang="en-CA" altLang="en-US"/>
              <a:t>Macroeconomic Schools of Thought</a:t>
            </a:r>
          </a:p>
        </p:txBody>
      </p:sp>
      <p:sp>
        <p:nvSpPr>
          <p:cNvPr id="875523" name="Rectangle 3">
            <a:extLst>
              <a:ext uri="{FF2B5EF4-FFF2-40B4-BE49-F238E27FC236}">
                <a16:creationId xmlns="" xmlns:a16="http://schemas.microsoft.com/office/drawing/2014/main" id="{4BD5B1C1-E034-4E5E-BD5D-E112735C4EF0}"/>
              </a:ext>
            </a:extLst>
          </p:cNvPr>
          <p:cNvSpPr>
            <a:spLocks noGrp="1" noChangeArrowheads="1"/>
          </p:cNvSpPr>
          <p:nvPr>
            <p:ph idx="1"/>
          </p:nvPr>
        </p:nvSpPr>
        <p:spPr/>
        <p:txBody>
          <a:bodyPr/>
          <a:lstStyle/>
          <a:p>
            <a:pPr lvl="1" eaLnBrk="1" hangingPunct="1"/>
            <a:r>
              <a:rPr lang="en-CA" altLang="en-US" b="1" dirty="0">
                <a:solidFill>
                  <a:srgbClr val="0070C0"/>
                </a:solidFill>
              </a:rPr>
              <a:t>The Keynesian View</a:t>
            </a:r>
          </a:p>
          <a:p>
            <a:pPr lvl="1" eaLnBrk="1" hangingPunct="1"/>
            <a:r>
              <a:rPr lang="en-CA" altLang="en-US" dirty="0"/>
              <a:t>A </a:t>
            </a:r>
            <a:r>
              <a:rPr lang="en-CA" altLang="en-US" b="1" dirty="0"/>
              <a:t>Keynesian </a:t>
            </a:r>
            <a:r>
              <a:rPr lang="en-CA" altLang="en-US" dirty="0"/>
              <a:t>macroeconomist believes that left alone, the economy would rarely operate at full employment and that to achieve and maintain full employment, active help from fiscal policy and monetary policy is required.</a:t>
            </a:r>
          </a:p>
          <a:p>
            <a:pPr lvl="1" eaLnBrk="1" hangingPunct="1"/>
            <a:r>
              <a:rPr lang="en-CA" altLang="en-US" dirty="0"/>
              <a:t>The term “Keynesian” derives from the name of one of the twentieth century’s most famous economists, John Maynard Keynes.</a:t>
            </a:r>
          </a:p>
          <a:p>
            <a:pPr lvl="1" eaLnBrk="1" hangingPunct="1"/>
            <a:r>
              <a:rPr lang="en-CA" altLang="en-US" dirty="0"/>
              <a:t>A </a:t>
            </a:r>
            <a:r>
              <a:rPr lang="en-CA" altLang="en-US" b="1" dirty="0"/>
              <a:t>new Keynesian </a:t>
            </a:r>
            <a:r>
              <a:rPr lang="en-CA" altLang="en-US" dirty="0"/>
              <a:t>view holds that not only is the money wage rate sticky but also are the prices of goods sticky.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5523">
                                            <p:txEl>
                                              <p:pRg st="1" end="1"/>
                                            </p:txEl>
                                          </p:spTgt>
                                        </p:tgtEl>
                                        <p:attrNameLst>
                                          <p:attrName>style.visibility</p:attrName>
                                        </p:attrNameLst>
                                      </p:cBhvr>
                                      <p:to>
                                        <p:strVal val="visible"/>
                                      </p:to>
                                    </p:set>
                                    <p:animEffect transition="in" filter="wipe(left)">
                                      <p:cBhvr>
                                        <p:cTn id="7" dur="1000"/>
                                        <p:tgtEl>
                                          <p:spTgt spid="8755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5523">
                                            <p:txEl>
                                              <p:pRg st="2" end="2"/>
                                            </p:txEl>
                                          </p:spTgt>
                                        </p:tgtEl>
                                        <p:attrNameLst>
                                          <p:attrName>style.visibility</p:attrName>
                                        </p:attrNameLst>
                                      </p:cBhvr>
                                      <p:to>
                                        <p:strVal val="visible"/>
                                      </p:to>
                                    </p:set>
                                    <p:animEffect transition="in" filter="wipe(left)">
                                      <p:cBhvr>
                                        <p:cTn id="12" dur="1000"/>
                                        <p:tgtEl>
                                          <p:spTgt spid="8755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5523">
                                            <p:txEl>
                                              <p:pRg st="3" end="3"/>
                                            </p:txEl>
                                          </p:spTgt>
                                        </p:tgtEl>
                                        <p:attrNameLst>
                                          <p:attrName>style.visibility</p:attrName>
                                        </p:attrNameLst>
                                      </p:cBhvr>
                                      <p:to>
                                        <p:strVal val="visible"/>
                                      </p:to>
                                    </p:set>
                                    <p:animEffect transition="in" filter="wipe(left)">
                                      <p:cBhvr>
                                        <p:cTn id="17" dur="1000"/>
                                        <p:tgtEl>
                                          <p:spTgt spid="875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3" grpId="0" build="p" bldLvl="3"/>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a:extLst>
              <a:ext uri="{FF2B5EF4-FFF2-40B4-BE49-F238E27FC236}">
                <a16:creationId xmlns="" xmlns:a16="http://schemas.microsoft.com/office/drawing/2014/main" id="{1E1C1874-1BE2-43F0-8FE9-C67F53A72830}"/>
              </a:ext>
            </a:extLst>
          </p:cNvPr>
          <p:cNvSpPr>
            <a:spLocks noGrp="1" noChangeArrowheads="1"/>
          </p:cNvSpPr>
          <p:nvPr>
            <p:ph type="title"/>
          </p:nvPr>
        </p:nvSpPr>
        <p:spPr>
          <a:xfrm>
            <a:off x="990600" y="107950"/>
            <a:ext cx="7696200" cy="1554163"/>
          </a:xfrm>
        </p:spPr>
        <p:txBody>
          <a:bodyPr/>
          <a:lstStyle/>
          <a:p>
            <a:pPr eaLnBrk="1" hangingPunct="1"/>
            <a:r>
              <a:rPr lang="en-CA" altLang="en-US"/>
              <a:t>Macroeconomic Schools of Thought</a:t>
            </a:r>
          </a:p>
        </p:txBody>
      </p:sp>
      <p:sp>
        <p:nvSpPr>
          <p:cNvPr id="877571" name="Rectangle 3">
            <a:extLst>
              <a:ext uri="{FF2B5EF4-FFF2-40B4-BE49-F238E27FC236}">
                <a16:creationId xmlns="" xmlns:a16="http://schemas.microsoft.com/office/drawing/2014/main" id="{B239BB8B-5AC0-405F-9556-8AA99459B245}"/>
              </a:ext>
            </a:extLst>
          </p:cNvPr>
          <p:cNvSpPr>
            <a:spLocks noGrp="1" noChangeArrowheads="1"/>
          </p:cNvSpPr>
          <p:nvPr>
            <p:ph idx="1"/>
          </p:nvPr>
        </p:nvSpPr>
        <p:spPr/>
        <p:txBody>
          <a:bodyPr/>
          <a:lstStyle/>
          <a:p>
            <a:pPr lvl="1" eaLnBrk="1" hangingPunct="1"/>
            <a:r>
              <a:rPr lang="en-CA" altLang="en-US" b="1" dirty="0">
                <a:solidFill>
                  <a:srgbClr val="0070C0"/>
                </a:solidFill>
              </a:rPr>
              <a:t>The Monetarist View</a:t>
            </a:r>
          </a:p>
          <a:p>
            <a:pPr lvl="1" eaLnBrk="1" hangingPunct="1"/>
            <a:r>
              <a:rPr lang="en-CA" altLang="en-US" dirty="0"/>
              <a:t>A </a:t>
            </a:r>
            <a:r>
              <a:rPr lang="en-CA" altLang="en-US" b="1" dirty="0"/>
              <a:t>monetarist</a:t>
            </a:r>
            <a:r>
              <a:rPr lang="en-CA" altLang="en-US" b="1" dirty="0">
                <a:solidFill>
                  <a:srgbClr val="000000"/>
                </a:solidFill>
              </a:rPr>
              <a:t> </a:t>
            </a:r>
            <a:r>
              <a:rPr lang="en-CA" altLang="en-US" dirty="0"/>
              <a:t>is a macroeconomist who believes that the economy is self-regulating and that it will normally operate at full employment, provided that monetary policy is not erratic and that the pace of money growth is kept steady.</a:t>
            </a:r>
          </a:p>
          <a:p>
            <a:pPr lvl="1" eaLnBrk="1" hangingPunct="1"/>
            <a:r>
              <a:rPr lang="en-CA" altLang="en-US" dirty="0"/>
              <a:t>The term “monetarist” was coined by an outstanding twentieth-century economist, Karl Brunner, to describe his own views and those of Milton Friedman.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7571">
                                            <p:txEl>
                                              <p:pRg st="1" end="1"/>
                                            </p:txEl>
                                          </p:spTgt>
                                        </p:tgtEl>
                                        <p:attrNameLst>
                                          <p:attrName>style.visibility</p:attrName>
                                        </p:attrNameLst>
                                      </p:cBhvr>
                                      <p:to>
                                        <p:strVal val="visible"/>
                                      </p:to>
                                    </p:set>
                                    <p:animEffect transition="in" filter="wipe(left)">
                                      <p:cBhvr>
                                        <p:cTn id="7" dur="1000"/>
                                        <p:tgtEl>
                                          <p:spTgt spid="8775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7571">
                                            <p:txEl>
                                              <p:pRg st="2" end="2"/>
                                            </p:txEl>
                                          </p:spTgt>
                                        </p:tgtEl>
                                        <p:attrNameLst>
                                          <p:attrName>style.visibility</p:attrName>
                                        </p:attrNameLst>
                                      </p:cBhvr>
                                      <p:to>
                                        <p:strVal val="visible"/>
                                      </p:to>
                                    </p:set>
                                    <p:animEffect transition="in" filter="wipe(left)">
                                      <p:cBhvr>
                                        <p:cTn id="12" dur="1000"/>
                                        <p:tgtEl>
                                          <p:spTgt spid="8775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1" grpId="0" build="p" bldLvl="3"/>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7">
            <a:extLst>
              <a:ext uri="{FF2B5EF4-FFF2-40B4-BE49-F238E27FC236}">
                <a16:creationId xmlns="" xmlns:a16="http://schemas.microsoft.com/office/drawing/2014/main" id="{7CE18D97-EFD5-4508-8B56-433CADA1F265}"/>
              </a:ext>
            </a:extLst>
          </p:cNvPr>
          <p:cNvSpPr>
            <a:spLocks noGrp="1" noChangeArrowheads="1"/>
          </p:cNvSpPr>
          <p:nvPr>
            <p:ph type="title"/>
          </p:nvPr>
        </p:nvSpPr>
        <p:spPr>
          <a:xfrm>
            <a:off x="990600" y="107950"/>
            <a:ext cx="7696200" cy="1554163"/>
          </a:xfrm>
          <a:noFill/>
        </p:spPr>
        <p:txBody>
          <a:bodyPr/>
          <a:lstStyle/>
          <a:p>
            <a:pPr eaLnBrk="1" hangingPunct="1"/>
            <a:r>
              <a:rPr lang="en-CA" altLang="en-US"/>
              <a:t>Aggregate Supply</a:t>
            </a:r>
          </a:p>
        </p:txBody>
      </p:sp>
      <p:sp>
        <p:nvSpPr>
          <p:cNvPr id="544771" name="Rectangle 3">
            <a:extLst>
              <a:ext uri="{FF2B5EF4-FFF2-40B4-BE49-F238E27FC236}">
                <a16:creationId xmlns="" xmlns:a16="http://schemas.microsoft.com/office/drawing/2014/main" id="{EB1672B4-D5DB-4E0B-ACE8-11ECD43CCED8}"/>
              </a:ext>
            </a:extLst>
          </p:cNvPr>
          <p:cNvSpPr>
            <a:spLocks noGrp="1" noChangeArrowheads="1"/>
          </p:cNvSpPr>
          <p:nvPr>
            <p:ph idx="1"/>
          </p:nvPr>
        </p:nvSpPr>
        <p:spPr/>
        <p:txBody>
          <a:bodyPr/>
          <a:lstStyle/>
          <a:p>
            <a:pPr marL="108000" eaLnBrk="1" hangingPunct="1">
              <a:defRPr/>
            </a:pPr>
            <a:r>
              <a:rPr lang="en-CA" altLang="en-US" dirty="0"/>
              <a:t>Short-Run Aggregate Supply</a:t>
            </a:r>
          </a:p>
          <a:p>
            <a:pPr marL="108000" lvl="1" eaLnBrk="1" hangingPunct="1">
              <a:defRPr/>
            </a:pPr>
            <a:r>
              <a:rPr lang="en-CA" altLang="en-US" b="1" dirty="0"/>
              <a:t>Short-run aggregate supply </a:t>
            </a:r>
            <a:r>
              <a:rPr lang="en-CA" altLang="en-US" dirty="0"/>
              <a:t>is the relationship between the quantity of real GDP supplied and the price level when the money wage rate, the prices of other resources, and potential GDP remain constant.</a:t>
            </a:r>
          </a:p>
          <a:p>
            <a:pPr marL="108000" lvl="1" eaLnBrk="1" hangingPunct="1">
              <a:defRPr/>
            </a:pPr>
            <a:r>
              <a:rPr lang="en-US" altLang="en-US" dirty="0"/>
              <a:t>A rise in the price level with no change in the money wage rate and other factor prices increases the quantity of real GDP supplied.</a:t>
            </a:r>
          </a:p>
          <a:p>
            <a:pPr marL="108000" lvl="1" eaLnBrk="1" hangingPunct="1">
              <a:defRPr/>
            </a:pPr>
            <a:r>
              <a:rPr lang="en-US" altLang="en-US" dirty="0"/>
              <a:t>The short-run aggregate supply curve (</a:t>
            </a:r>
            <a:r>
              <a:rPr lang="en-US" altLang="en-US" i="1" dirty="0"/>
              <a:t>SAS</a:t>
            </a:r>
            <a:r>
              <a:rPr lang="en-US" altLang="en-US" dirty="0"/>
              <a:t>) is upward sloping.</a:t>
            </a:r>
          </a:p>
          <a:p>
            <a:pPr lvl="1" eaLnBrk="1" hangingPunct="1">
              <a:defRPr/>
            </a:pPr>
            <a:endParaRPr lang="en-CA"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animEffect transition="in" filter="wipe(left)">
                                      <p:cBhvr>
                                        <p:cTn id="7" dur="1000"/>
                                        <p:tgtEl>
                                          <p:spTgt spid="544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4771">
                                            <p:txEl>
                                              <p:pRg st="2" end="2"/>
                                            </p:txEl>
                                          </p:spTgt>
                                        </p:tgtEl>
                                        <p:attrNameLst>
                                          <p:attrName>style.visibility</p:attrName>
                                        </p:attrNameLst>
                                      </p:cBhvr>
                                      <p:to>
                                        <p:strVal val="visible"/>
                                      </p:to>
                                    </p:set>
                                    <p:animEffect transition="in" filter="wipe(left)">
                                      <p:cBhvr>
                                        <p:cTn id="12" dur="1000"/>
                                        <p:tgtEl>
                                          <p:spTgt spid="544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4771">
                                            <p:txEl>
                                              <p:pRg st="3" end="3"/>
                                            </p:txEl>
                                          </p:spTgt>
                                        </p:tgtEl>
                                        <p:attrNameLst>
                                          <p:attrName>style.visibility</p:attrName>
                                        </p:attrNameLst>
                                      </p:cBhvr>
                                      <p:to>
                                        <p:strVal val="visible"/>
                                      </p:to>
                                    </p:set>
                                    <p:animEffect transition="in" filter="wipe(left)">
                                      <p:cBhvr>
                                        <p:cTn id="17" dur="1000"/>
                                        <p:tgtEl>
                                          <p:spTgt spid="544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2">
            <a:extLst>
              <a:ext uri="{FF2B5EF4-FFF2-40B4-BE49-F238E27FC236}">
                <a16:creationId xmlns="" xmlns:a16="http://schemas.microsoft.com/office/drawing/2014/main" id="{D6489B09-D44B-4888-8D8A-B08B2408ED77}"/>
              </a:ext>
            </a:extLst>
          </p:cNvPr>
          <p:cNvSpPr>
            <a:spLocks noGrp="1" noChangeArrowheads="1"/>
          </p:cNvSpPr>
          <p:nvPr>
            <p:ph type="title"/>
          </p:nvPr>
        </p:nvSpPr>
        <p:spPr>
          <a:xfrm>
            <a:off x="990600" y="107950"/>
            <a:ext cx="7696200" cy="1554163"/>
          </a:xfrm>
          <a:noFill/>
        </p:spPr>
        <p:txBody>
          <a:bodyPr/>
          <a:lstStyle/>
          <a:p>
            <a:r>
              <a:rPr lang="en-CA" altLang="en-US"/>
              <a:t>Aggregate Supply</a:t>
            </a:r>
          </a:p>
        </p:txBody>
      </p:sp>
      <p:sp>
        <p:nvSpPr>
          <p:cNvPr id="214019" name="Rectangle 3">
            <a:extLst>
              <a:ext uri="{FF2B5EF4-FFF2-40B4-BE49-F238E27FC236}">
                <a16:creationId xmlns="" xmlns:a16="http://schemas.microsoft.com/office/drawing/2014/main" id="{5C5920F5-D123-493F-BE34-5986F78C571C}"/>
              </a:ext>
            </a:extLst>
          </p:cNvPr>
          <p:cNvSpPr>
            <a:spLocks noGrp="1" noChangeArrowheads="1"/>
          </p:cNvSpPr>
          <p:nvPr>
            <p:ph idx="1"/>
          </p:nvPr>
        </p:nvSpPr>
        <p:spPr>
          <a:xfrm>
            <a:off x="360363" y="1584325"/>
            <a:ext cx="4114800" cy="4525963"/>
          </a:xfrm>
        </p:spPr>
        <p:txBody>
          <a:bodyPr/>
          <a:lstStyle/>
          <a:p>
            <a:pPr lvl="1"/>
            <a:r>
              <a:rPr lang="en-CA" altLang="en-US" dirty="0"/>
              <a:t>Figure 10.1 shows the </a:t>
            </a:r>
            <a:br>
              <a:rPr lang="en-CA" altLang="en-US" dirty="0"/>
            </a:br>
            <a:r>
              <a:rPr lang="en-CA" altLang="en-US" i="1" dirty="0"/>
              <a:t>LAS</a:t>
            </a:r>
            <a:r>
              <a:rPr lang="en-CA" altLang="en-US" dirty="0"/>
              <a:t> curve.</a:t>
            </a:r>
          </a:p>
          <a:p>
            <a:pPr lvl="1"/>
            <a:r>
              <a:rPr lang="en-US" altLang="en-US" dirty="0"/>
              <a:t>In the long run, the quantity of real GDP supplied is</a:t>
            </a:r>
            <a:r>
              <a:rPr lang="en-CA" altLang="en-US" dirty="0"/>
              <a:t> potential GDP.</a:t>
            </a:r>
          </a:p>
          <a:p>
            <a:pPr lvl="1"/>
            <a:r>
              <a:rPr lang="en-CA" altLang="en-US" dirty="0"/>
              <a:t>As the price level rises and the money wage rate changes by the same percentage, the quantity </a:t>
            </a:r>
            <a:r>
              <a:rPr lang="en-US" altLang="en-US" dirty="0"/>
              <a:t>of real GDP supplied remains at potential GDP.</a:t>
            </a:r>
          </a:p>
        </p:txBody>
      </p:sp>
      <p:pic>
        <p:nvPicPr>
          <p:cNvPr id="9" name="Picture 8">
            <a:extLst>
              <a:ext uri="{FF2B5EF4-FFF2-40B4-BE49-F238E27FC236}">
                <a16:creationId xmlns="" xmlns:a16="http://schemas.microsoft.com/office/drawing/2014/main" id="{3919073B-8908-4853-B135-07D1BEAA7A2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0" name="Picture 9">
            <a:extLst>
              <a:ext uri="{FF2B5EF4-FFF2-40B4-BE49-F238E27FC236}">
                <a16:creationId xmlns="" xmlns:a16="http://schemas.microsoft.com/office/drawing/2014/main" id="{90D54DF3-03B6-426E-B914-CFB3719D8DF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1" name="Picture 10">
            <a:extLst>
              <a:ext uri="{FF2B5EF4-FFF2-40B4-BE49-F238E27FC236}">
                <a16:creationId xmlns="" xmlns:a16="http://schemas.microsoft.com/office/drawing/2014/main" id="{B776D5DA-6BD9-48E6-8CBF-F9E4E897B637}"/>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2" name="Picture 11">
            <a:extLst>
              <a:ext uri="{FF2B5EF4-FFF2-40B4-BE49-F238E27FC236}">
                <a16:creationId xmlns="" xmlns:a16="http://schemas.microsoft.com/office/drawing/2014/main" id="{CB141C99-FF6B-444E-8413-4C867F061B87}"/>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14" name="Picture 7">
            <a:hlinkClick r:id="rId7" action="ppaction://hlinksldjump" tooltip="Click to expand the figure"/>
            <a:extLst>
              <a:ext uri="{FF2B5EF4-FFF2-40B4-BE49-F238E27FC236}">
                <a16:creationId xmlns="" xmlns:a16="http://schemas.microsoft.com/office/drawing/2014/main" id="{5C599A70-58F3-4858-89CD-35F1743CB87D}"/>
              </a:ext>
            </a:extLst>
          </p:cNvPr>
          <p:cNvPicPr>
            <a:picLocks noChangeAspect="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4019">
                                            <p:txEl>
                                              <p:pRg st="1" end="1"/>
                                            </p:txEl>
                                          </p:spTgt>
                                        </p:tgtEl>
                                        <p:attrNameLst>
                                          <p:attrName>style.visibility</p:attrName>
                                        </p:attrNameLst>
                                      </p:cBhvr>
                                      <p:to>
                                        <p:strVal val="visible"/>
                                      </p:to>
                                    </p:set>
                                    <p:animEffect transition="in" filter="wipe(left)">
                                      <p:cBhvr>
                                        <p:cTn id="12" dur="1000"/>
                                        <p:tgtEl>
                                          <p:spTgt spid="21401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14019">
                                            <p:txEl>
                                              <p:pRg st="2" end="2"/>
                                            </p:txEl>
                                          </p:spTgt>
                                        </p:tgtEl>
                                        <p:attrNameLst>
                                          <p:attrName>style.visibility</p:attrName>
                                        </p:attrNameLst>
                                      </p:cBhvr>
                                      <p:to>
                                        <p:strVal val="visible"/>
                                      </p:to>
                                    </p:set>
                                    <p:animEffect transition="in" filter="wipe(left)">
                                      <p:cBhvr>
                                        <p:cTn id="20" dur="1000"/>
                                        <p:tgtEl>
                                          <p:spTgt spid="21401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1B4153D1-A9ED-4B41-9876-D0EC64BEFE6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99692" y="656692"/>
            <a:ext cx="5381625" cy="5029200"/>
          </a:xfrm>
          <a:prstGeom prst="rect">
            <a:avLst/>
          </a:prstGeom>
        </p:spPr>
      </p:pic>
      <p:pic>
        <p:nvPicPr>
          <p:cNvPr id="16" name="Picture 15">
            <a:extLst>
              <a:ext uri="{FF2B5EF4-FFF2-40B4-BE49-F238E27FC236}">
                <a16:creationId xmlns="" xmlns:a16="http://schemas.microsoft.com/office/drawing/2014/main" id="{A521162A-22CB-4888-9427-5C1379D4306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799692" y="656692"/>
            <a:ext cx="5381625" cy="5029200"/>
          </a:xfrm>
          <a:prstGeom prst="rect">
            <a:avLst/>
          </a:prstGeom>
        </p:spPr>
      </p:pic>
      <p:pic>
        <p:nvPicPr>
          <p:cNvPr id="17" name="Picture 16">
            <a:extLst>
              <a:ext uri="{FF2B5EF4-FFF2-40B4-BE49-F238E27FC236}">
                <a16:creationId xmlns="" xmlns:a16="http://schemas.microsoft.com/office/drawing/2014/main" id="{F423ED3E-4532-4161-AA53-C337D2C0C0A5}"/>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799692" y="656692"/>
            <a:ext cx="5381625" cy="5029200"/>
          </a:xfrm>
          <a:prstGeom prst="rect">
            <a:avLst/>
          </a:prstGeom>
        </p:spPr>
      </p:pic>
      <p:pic>
        <p:nvPicPr>
          <p:cNvPr id="18" name="Picture 17">
            <a:extLst>
              <a:ext uri="{FF2B5EF4-FFF2-40B4-BE49-F238E27FC236}">
                <a16:creationId xmlns="" xmlns:a16="http://schemas.microsoft.com/office/drawing/2014/main" id="{F97A6134-7772-4B64-B8E5-93531B2B370B}"/>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799692" y="656692"/>
            <a:ext cx="5381625" cy="5029200"/>
          </a:xfrm>
          <a:prstGeom prst="rect">
            <a:avLst/>
          </a:prstGeom>
        </p:spPr>
      </p:pic>
      <p:pic>
        <p:nvPicPr>
          <p:cNvPr id="19" name="Picture 18">
            <a:extLst>
              <a:ext uri="{FF2B5EF4-FFF2-40B4-BE49-F238E27FC236}">
                <a16:creationId xmlns="" xmlns:a16="http://schemas.microsoft.com/office/drawing/2014/main" id="{074D5E53-5D27-4093-847A-4FAA17B5CBAA}"/>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799692" y="656692"/>
            <a:ext cx="5381625" cy="5029200"/>
          </a:xfrm>
          <a:prstGeom prst="rect">
            <a:avLst/>
          </a:prstGeom>
        </p:spPr>
      </p:pic>
      <p:pic>
        <p:nvPicPr>
          <p:cNvPr id="20" name="Picture 19">
            <a:extLst>
              <a:ext uri="{FF2B5EF4-FFF2-40B4-BE49-F238E27FC236}">
                <a16:creationId xmlns="" xmlns:a16="http://schemas.microsoft.com/office/drawing/2014/main" id="{BE093F8C-CC74-43D3-A46C-762650F8F4A8}"/>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799692" y="656692"/>
            <a:ext cx="5381625" cy="5029200"/>
          </a:xfrm>
          <a:prstGeom prst="rect">
            <a:avLst/>
          </a:prstGeom>
        </p:spPr>
      </p:pic>
      <p:pic>
        <p:nvPicPr>
          <p:cNvPr id="21" name="Picture 20">
            <a:extLst>
              <a:ext uri="{FF2B5EF4-FFF2-40B4-BE49-F238E27FC236}">
                <a16:creationId xmlns="" xmlns:a16="http://schemas.microsoft.com/office/drawing/2014/main" id="{C2F46B09-4575-458E-A4F7-34F41A53F9CE}"/>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799692" y="656692"/>
            <a:ext cx="5381625" cy="5029200"/>
          </a:xfrm>
          <a:prstGeom prst="rect">
            <a:avLst/>
          </a:prstGeom>
        </p:spPr>
      </p:pic>
      <p:pic>
        <p:nvPicPr>
          <p:cNvPr id="22" name="Picture 21">
            <a:extLst>
              <a:ext uri="{FF2B5EF4-FFF2-40B4-BE49-F238E27FC236}">
                <a16:creationId xmlns="" xmlns:a16="http://schemas.microsoft.com/office/drawing/2014/main" id="{8A8E031B-7CED-445D-81C7-76DBEBF1A9DC}"/>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1799692" y="656692"/>
            <a:ext cx="5381625" cy="5029200"/>
          </a:xfrm>
          <a:prstGeom prst="rect">
            <a:avLst/>
          </a:prstGeom>
        </p:spPr>
      </p:pic>
      <p:pic>
        <p:nvPicPr>
          <p:cNvPr id="23" name="Picture 22">
            <a:extLst>
              <a:ext uri="{FF2B5EF4-FFF2-40B4-BE49-F238E27FC236}">
                <a16:creationId xmlns="" xmlns:a16="http://schemas.microsoft.com/office/drawing/2014/main" id="{7B76D880-CA26-43B9-9043-21648438914D}"/>
              </a:ext>
            </a:extLst>
          </p:cNvPr>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1799692" y="656692"/>
            <a:ext cx="5381625" cy="502920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10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1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5">
            <a:extLst>
              <a:ext uri="{FF2B5EF4-FFF2-40B4-BE49-F238E27FC236}">
                <a16:creationId xmlns="" xmlns:a16="http://schemas.microsoft.com/office/drawing/2014/main" id="{B6E544F2-47CD-43B8-8CC9-6FBC502D2F55}"/>
              </a:ext>
            </a:extLst>
          </p:cNvPr>
          <p:cNvSpPr>
            <a:spLocks noGrp="1" noChangeArrowheads="1"/>
          </p:cNvSpPr>
          <p:nvPr>
            <p:ph type="title"/>
          </p:nvPr>
        </p:nvSpPr>
        <p:spPr>
          <a:xfrm>
            <a:off x="990600" y="107950"/>
            <a:ext cx="7696200" cy="1554163"/>
          </a:xfrm>
          <a:noFill/>
        </p:spPr>
        <p:txBody>
          <a:bodyPr/>
          <a:lstStyle/>
          <a:p>
            <a:r>
              <a:rPr lang="en-CA" altLang="en-US"/>
              <a:t>Aggregate Supply</a:t>
            </a:r>
          </a:p>
        </p:txBody>
      </p:sp>
      <p:sp>
        <p:nvSpPr>
          <p:cNvPr id="482307" name="Rectangle 3">
            <a:extLst>
              <a:ext uri="{FF2B5EF4-FFF2-40B4-BE49-F238E27FC236}">
                <a16:creationId xmlns="" xmlns:a16="http://schemas.microsoft.com/office/drawing/2014/main" id="{0A6BD971-BB17-4882-9934-3BAA8D50902E}"/>
              </a:ext>
            </a:extLst>
          </p:cNvPr>
          <p:cNvSpPr>
            <a:spLocks noGrp="1" noChangeArrowheads="1"/>
          </p:cNvSpPr>
          <p:nvPr>
            <p:ph idx="1"/>
          </p:nvPr>
        </p:nvSpPr>
        <p:spPr>
          <a:xfrm>
            <a:off x="360363" y="1584325"/>
            <a:ext cx="4114800" cy="4525963"/>
          </a:xfrm>
        </p:spPr>
        <p:txBody>
          <a:bodyPr/>
          <a:lstStyle/>
          <a:p>
            <a:pPr lvl="1"/>
            <a:r>
              <a:rPr lang="en-CA" altLang="en-US"/>
              <a:t>In the short run, the quantity </a:t>
            </a:r>
            <a:r>
              <a:rPr lang="en-US" altLang="en-US"/>
              <a:t>of real GDP supplied increases if the price level rises.</a:t>
            </a:r>
          </a:p>
          <a:p>
            <a:pPr lvl="1"/>
            <a:r>
              <a:rPr lang="en-US" altLang="en-US"/>
              <a:t>The </a:t>
            </a:r>
            <a:r>
              <a:rPr lang="en-US" altLang="en-US" i="1"/>
              <a:t>SAS</a:t>
            </a:r>
            <a:r>
              <a:rPr lang="en-US" altLang="en-US"/>
              <a:t> curve slopes upward.</a:t>
            </a:r>
          </a:p>
          <a:p>
            <a:pPr lvl="1"/>
            <a:r>
              <a:rPr lang="en-CA" altLang="en-US"/>
              <a:t>A rise in the price level with no change in the money wage rate induces firms to increase production.</a:t>
            </a:r>
          </a:p>
        </p:txBody>
      </p:sp>
      <p:pic>
        <p:nvPicPr>
          <p:cNvPr id="30" name="Picture 29">
            <a:extLst>
              <a:ext uri="{FF2B5EF4-FFF2-40B4-BE49-F238E27FC236}">
                <a16:creationId xmlns="" xmlns:a16="http://schemas.microsoft.com/office/drawing/2014/main" id="{15010240-F42A-4DC7-8F4E-430240C4865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31" name="Picture 30">
            <a:extLst>
              <a:ext uri="{FF2B5EF4-FFF2-40B4-BE49-F238E27FC236}">
                <a16:creationId xmlns="" xmlns:a16="http://schemas.microsoft.com/office/drawing/2014/main" id="{0F07158C-28F1-4DA7-9006-006698B4A7F3}"/>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32" name="Picture 31">
            <a:extLst>
              <a:ext uri="{FF2B5EF4-FFF2-40B4-BE49-F238E27FC236}">
                <a16:creationId xmlns="" xmlns:a16="http://schemas.microsoft.com/office/drawing/2014/main" id="{C644B467-09E8-41A5-8EA2-EF7A4E0AF80A}"/>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33" name="Picture 32">
            <a:extLst>
              <a:ext uri="{FF2B5EF4-FFF2-40B4-BE49-F238E27FC236}">
                <a16:creationId xmlns="" xmlns:a16="http://schemas.microsoft.com/office/drawing/2014/main" id="{BAF324EA-EBB4-4486-BFB9-B699B5812061}"/>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34" name="Picture 33">
            <a:extLst>
              <a:ext uri="{FF2B5EF4-FFF2-40B4-BE49-F238E27FC236}">
                <a16:creationId xmlns="" xmlns:a16="http://schemas.microsoft.com/office/drawing/2014/main" id="{04A08AE5-319E-4525-AE01-BA13A04442C2}"/>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pic>
        <p:nvPicPr>
          <p:cNvPr id="35" name="Picture 34">
            <a:extLst>
              <a:ext uri="{FF2B5EF4-FFF2-40B4-BE49-F238E27FC236}">
                <a16:creationId xmlns="" xmlns:a16="http://schemas.microsoft.com/office/drawing/2014/main" id="{198CFBC7-411C-4CBC-9083-783FD27352BD}"/>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594657" y="1736812"/>
            <a:ext cx="4225815" cy="394908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2307">
                                            <p:txEl>
                                              <p:pRg st="1" end="1"/>
                                            </p:txEl>
                                          </p:spTgt>
                                        </p:tgtEl>
                                        <p:attrNameLst>
                                          <p:attrName>style.visibility</p:attrName>
                                        </p:attrNameLst>
                                      </p:cBhvr>
                                      <p:to>
                                        <p:strVal val="visible"/>
                                      </p:to>
                                    </p:set>
                                    <p:animEffect transition="in" filter="wipe(left)">
                                      <p:cBhvr>
                                        <p:cTn id="7" dur="1000"/>
                                        <p:tgtEl>
                                          <p:spTgt spid="482307">
                                            <p:txEl>
                                              <p:pRg st="1" end="1"/>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82307">
                                            <p:txEl>
                                              <p:pRg st="2" end="2"/>
                                            </p:txEl>
                                          </p:spTgt>
                                        </p:tgtEl>
                                        <p:attrNameLst>
                                          <p:attrName>style.visibility</p:attrName>
                                        </p:attrNameLst>
                                      </p:cBhvr>
                                      <p:to>
                                        <p:strVal val="visible"/>
                                      </p:to>
                                    </p:set>
                                    <p:animEffect transition="in" filter="wipe(left)">
                                      <p:cBhvr>
                                        <p:cTn id="16" dur="1000"/>
                                        <p:tgtEl>
                                          <p:spTgt spid="48230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uiExpand="1" build="p" bldLvl="3"/>
    </p:bldLst>
  </p:timing>
</p:sld>
</file>

<file path=ppt/theme/theme1.xml><?xml version="1.0" encoding="utf-8"?>
<a:theme xmlns:a="http://schemas.openxmlformats.org/drawingml/2006/main" name="6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6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US6e</Template>
  <TotalTime>12890</TotalTime>
  <Words>3943</Words>
  <Application>Microsoft Office PowerPoint</Application>
  <PresentationFormat>On-screen Show (4:3)</PresentationFormat>
  <Paragraphs>306</Paragraphs>
  <Slides>58</Slides>
  <Notes>58</Notes>
  <HiddenSlides>13</HiddenSlides>
  <MMClips>0</MMClips>
  <ScaleCrop>false</ScaleCrop>
  <HeadingPairs>
    <vt:vector size="4" baseType="variant">
      <vt:variant>
        <vt:lpstr>Theme</vt:lpstr>
      </vt:variant>
      <vt:variant>
        <vt:i4>5</vt:i4>
      </vt:variant>
      <vt:variant>
        <vt:lpstr>Slide Titles</vt:lpstr>
      </vt:variant>
      <vt:variant>
        <vt:i4>58</vt:i4>
      </vt:variant>
    </vt:vector>
  </HeadingPairs>
  <TitlesOfParts>
    <vt:vector size="63" baseType="lpstr">
      <vt:lpstr>6_US6e</vt:lpstr>
      <vt:lpstr>2_US6e</vt:lpstr>
      <vt:lpstr>2_Custom Design</vt:lpstr>
      <vt:lpstr>Office Theme</vt:lpstr>
      <vt:lpstr>6_Custom Design</vt:lpstr>
      <vt:lpstr>Slide 1</vt:lpstr>
      <vt:lpstr>Slide 2</vt:lpstr>
      <vt:lpstr>After studying this chapter, you will be able to:</vt:lpstr>
      <vt:lpstr>Aggregate Supply</vt:lpstr>
      <vt:lpstr>Aggregate Supply</vt:lpstr>
      <vt:lpstr>Aggregate Supply</vt:lpstr>
      <vt:lpstr>Aggregate Supply</vt:lpstr>
      <vt:lpstr>Slide 8</vt:lpstr>
      <vt:lpstr>Aggregate Supply</vt:lpstr>
      <vt:lpstr>Aggregate Supply</vt:lpstr>
      <vt:lpstr>Aggregate Supply</vt:lpstr>
      <vt:lpstr>Aggregate Supply</vt:lpstr>
      <vt:lpstr>Aggregate Supply</vt:lpstr>
      <vt:lpstr>Aggregate Supply</vt:lpstr>
      <vt:lpstr>Slide 15</vt:lpstr>
      <vt:lpstr>Aggregate Supply</vt:lpstr>
      <vt:lpstr>Slide 17</vt:lpstr>
      <vt:lpstr>Aggregate Demand</vt:lpstr>
      <vt:lpstr>Aggregate Demand</vt:lpstr>
      <vt:lpstr>Aggregate Demand</vt:lpstr>
      <vt:lpstr>Aggregate Demand</vt:lpstr>
      <vt:lpstr>Slide 22</vt:lpstr>
      <vt:lpstr>Aggregate Demand</vt:lpstr>
      <vt:lpstr>Aggregate Demand</vt:lpstr>
      <vt:lpstr>Aggregate Demand</vt:lpstr>
      <vt:lpstr>Aggregate Demand</vt:lpstr>
      <vt:lpstr>Aggregate Demand</vt:lpstr>
      <vt:lpstr>Aggregate Demand</vt:lpstr>
      <vt:lpstr>Aggregate Demand</vt:lpstr>
      <vt:lpstr>Aggregate Demand</vt:lpstr>
      <vt:lpstr>Aggregate Demand</vt:lpstr>
      <vt:lpstr>Slide 32</vt:lpstr>
      <vt:lpstr>Explaining Macroeconomic Trends and Fluctuations</vt:lpstr>
      <vt:lpstr>Explaining Macroeconomic Trends and Fluctuations</vt:lpstr>
      <vt:lpstr>Slide 35</vt:lpstr>
      <vt:lpstr>Explaining Macroeconomic Trends and Fluctuations</vt:lpstr>
      <vt:lpstr>Explaining Macroeconomic Trends and Fluctuations</vt:lpstr>
      <vt:lpstr>Explaining Macroeconomic Trends and Fluctuations</vt:lpstr>
      <vt:lpstr>Slide 39</vt:lpstr>
      <vt:lpstr>Explaining Macroeconomic Trends and Fluctuations</vt:lpstr>
      <vt:lpstr>Slide 41</vt:lpstr>
      <vt:lpstr>Explaining Macroeconomic Trends and Fluctuations</vt:lpstr>
      <vt:lpstr>Slide 43</vt:lpstr>
      <vt:lpstr>Explaining Macroeconomic Trends and Fluctuations</vt:lpstr>
      <vt:lpstr>Explaining Macroeconomic Trends and Fluctuations</vt:lpstr>
      <vt:lpstr>Explaining Macroeconomic Trends and Fluctuations</vt:lpstr>
      <vt:lpstr>Slide 47</vt:lpstr>
      <vt:lpstr>Explaining Macroeconomic Trends and Fluctuations</vt:lpstr>
      <vt:lpstr>Explaining Macroeconomic Trends and Fluctuations</vt:lpstr>
      <vt:lpstr>Slide 50</vt:lpstr>
      <vt:lpstr>Explaining Macroeconomic Trends and Fluctuations</vt:lpstr>
      <vt:lpstr>Slide 52</vt:lpstr>
      <vt:lpstr>Explaining Macroeconomic Trends and Fluctuations</vt:lpstr>
      <vt:lpstr>Slide 54</vt:lpstr>
      <vt:lpstr>Macroeconomic Schools of Thought</vt:lpstr>
      <vt:lpstr>Macroeconomic Schools of Thought</vt:lpstr>
      <vt:lpstr>Macroeconomic Schools of Thought</vt:lpstr>
      <vt:lpstr>Macroeconomic Schools of Thought</vt:lpstr>
    </vt:vector>
  </TitlesOfParts>
  <Company>Pearson Education Canada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22</dc:title>
  <dc:creator>Robin Bade and Michael Parkin</dc:creator>
  <cp:lastModifiedBy>Kavi Raj</cp:lastModifiedBy>
  <cp:revision>130</cp:revision>
  <dcterms:created xsi:type="dcterms:W3CDTF">2002-04-24T05:17:56Z</dcterms:created>
  <dcterms:modified xsi:type="dcterms:W3CDTF">2018-02-26T11:58:03Z</dcterms:modified>
</cp:coreProperties>
</file>