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55" r:id="rId1"/>
    <p:sldMasterId id="2147484260" r:id="rId2"/>
    <p:sldMasterId id="2147484263" r:id="rId3"/>
    <p:sldMasterId id="2147483788" r:id="rId4"/>
    <p:sldMasterId id="2147484365" r:id="rId5"/>
  </p:sldMasterIdLst>
  <p:notesMasterIdLst>
    <p:notesMasterId r:id="rId75"/>
  </p:notesMasterIdLst>
  <p:sldIdLst>
    <p:sldId id="581" r:id="rId6"/>
    <p:sldId id="582" r:id="rId7"/>
    <p:sldId id="629" r:id="rId8"/>
    <p:sldId id="583" r:id="rId9"/>
    <p:sldId id="584" r:id="rId10"/>
    <p:sldId id="585" r:id="rId11"/>
    <p:sldId id="623" r:id="rId12"/>
    <p:sldId id="586" r:id="rId13"/>
    <p:sldId id="624" r:id="rId14"/>
    <p:sldId id="587" r:id="rId15"/>
    <p:sldId id="625" r:id="rId16"/>
    <p:sldId id="588" r:id="rId17"/>
    <p:sldId id="589" r:id="rId18"/>
    <p:sldId id="626" r:id="rId19"/>
    <p:sldId id="590" r:id="rId20"/>
    <p:sldId id="627" r:id="rId21"/>
    <p:sldId id="628" r:id="rId22"/>
    <p:sldId id="591" r:id="rId23"/>
    <p:sldId id="592" r:id="rId24"/>
    <p:sldId id="593" r:id="rId25"/>
    <p:sldId id="594" r:id="rId26"/>
    <p:sldId id="595" r:id="rId27"/>
    <p:sldId id="596" r:id="rId28"/>
    <p:sldId id="597" r:id="rId29"/>
    <p:sldId id="598" r:id="rId30"/>
    <p:sldId id="599" r:id="rId31"/>
    <p:sldId id="600" r:id="rId32"/>
    <p:sldId id="630" r:id="rId33"/>
    <p:sldId id="601" r:id="rId34"/>
    <p:sldId id="602" r:id="rId35"/>
    <p:sldId id="603" r:id="rId36"/>
    <p:sldId id="501" r:id="rId37"/>
    <p:sldId id="539" r:id="rId38"/>
    <p:sldId id="540" r:id="rId39"/>
    <p:sldId id="541" r:id="rId40"/>
    <p:sldId id="542" r:id="rId41"/>
    <p:sldId id="543" r:id="rId42"/>
    <p:sldId id="544" r:id="rId43"/>
    <p:sldId id="545" r:id="rId44"/>
    <p:sldId id="546" r:id="rId45"/>
    <p:sldId id="365" r:id="rId46"/>
    <p:sldId id="547" r:id="rId47"/>
    <p:sldId id="548" r:id="rId48"/>
    <p:sldId id="549" r:id="rId49"/>
    <p:sldId id="550" r:id="rId50"/>
    <p:sldId id="551" r:id="rId51"/>
    <p:sldId id="552" r:id="rId52"/>
    <p:sldId id="553" r:id="rId53"/>
    <p:sldId id="554" r:id="rId54"/>
    <p:sldId id="555" r:id="rId55"/>
    <p:sldId id="556" r:id="rId56"/>
    <p:sldId id="557" r:id="rId57"/>
    <p:sldId id="558" r:id="rId58"/>
    <p:sldId id="559" r:id="rId59"/>
    <p:sldId id="604" r:id="rId60"/>
    <p:sldId id="605" r:id="rId61"/>
    <p:sldId id="606" r:id="rId62"/>
    <p:sldId id="607" r:id="rId63"/>
    <p:sldId id="608" r:id="rId64"/>
    <p:sldId id="609" r:id="rId65"/>
    <p:sldId id="610" r:id="rId66"/>
    <p:sldId id="620" r:id="rId67"/>
    <p:sldId id="612" r:id="rId68"/>
    <p:sldId id="613" r:id="rId69"/>
    <p:sldId id="614" r:id="rId70"/>
    <p:sldId id="616" r:id="rId71"/>
    <p:sldId id="621" r:id="rId72"/>
    <p:sldId id="618" r:id="rId73"/>
    <p:sldId id="619" r:id="rId74"/>
  </p:sldIdLst>
  <p:sldSz cx="9144000" cy="6858000" type="screen4x3"/>
  <p:notesSz cx="6858000" cy="9144000"/>
  <p:custDataLst>
    <p:tags r:id="rId76"/>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128">
          <p15:clr>
            <a:srgbClr val="A4A3A4"/>
          </p15:clr>
        </p15:guide>
        <p15:guide id="2" pos="295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A82"/>
    <a:srgbClr val="F2615F"/>
    <a:srgbClr val="C40075"/>
    <a:srgbClr val="126723"/>
    <a:srgbClr val="600033"/>
    <a:srgbClr val="3963AB"/>
    <a:srgbClr val="8B037E"/>
    <a:srgbClr val="3399FF"/>
    <a:srgbClr val="F5F7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F746B7-ECCE-4E5B-B53C-7B158B3F1796}" v="2" dt="2020-04-13T03:43:23.4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99523" autoAdjust="0"/>
  </p:normalViewPr>
  <p:slideViewPr>
    <p:cSldViewPr>
      <p:cViewPr varScale="1">
        <p:scale>
          <a:sx n="80" d="100"/>
          <a:sy n="80" d="100"/>
        </p:scale>
        <p:origin x="96" y="840"/>
      </p:cViewPr>
      <p:guideLst>
        <p:guide orient="horz" pos="3128"/>
        <p:guide pos="295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1" d="100"/>
          <a:sy n="81" d="100"/>
        </p:scale>
        <p:origin x="2532" y="90"/>
      </p:cViewPr>
      <p:guideLst>
        <p:guide orient="horz" pos="2880"/>
        <p:guide pos="2160"/>
      </p:guideLst>
    </p:cSldViewPr>
  </p:notesViewPr>
  <p:gridSpacing cx="38405" cy="38405"/>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6.xml"/><Relationship Id="rId82" Type="http://schemas.microsoft.com/office/2015/10/relationships/revisionInfo" Target="revisionInfo.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tags" Target="tags/tag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lun Feng" userId="78150ebe-6c38-4bbb-8e3d-498911c7d5e0" providerId="ADAL" clId="{B9F746B7-ECCE-4E5B-B53C-7B158B3F1796}"/>
    <pc:docChg chg="addSld delSld modSld">
      <pc:chgData name="Yulun Feng" userId="78150ebe-6c38-4bbb-8e3d-498911c7d5e0" providerId="ADAL" clId="{B9F746B7-ECCE-4E5B-B53C-7B158B3F1796}" dt="2020-04-13T03:43:23.446" v="1"/>
      <pc:docMkLst>
        <pc:docMk/>
      </pc:docMkLst>
      <pc:sldChg chg="add del">
        <pc:chgData name="Yulun Feng" userId="78150ebe-6c38-4bbb-8e3d-498911c7d5e0" providerId="ADAL" clId="{B9F746B7-ECCE-4E5B-B53C-7B158B3F1796}" dt="2020-04-13T03:43:23.446" v="1"/>
        <pc:sldMkLst>
          <pc:docMk/>
          <pc:sldMk cId="1187962223" sldId="63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76FF07D0-5DFB-4422-81CC-47E00E2FF0FC}"/>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110595" name="Rectangle 3">
            <a:extLst>
              <a:ext uri="{FF2B5EF4-FFF2-40B4-BE49-F238E27FC236}">
                <a16:creationId xmlns:a16="http://schemas.microsoft.com/office/drawing/2014/main" id="{C3E252E2-F6FF-4E35-9354-C056E0CBFA26}"/>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p>
        </p:txBody>
      </p:sp>
      <p:sp>
        <p:nvSpPr>
          <p:cNvPr id="5124" name="Rectangle 4">
            <a:extLst>
              <a:ext uri="{FF2B5EF4-FFF2-40B4-BE49-F238E27FC236}">
                <a16:creationId xmlns:a16="http://schemas.microsoft.com/office/drawing/2014/main" id="{7D252E88-ED09-40D7-B3F8-2DA8600E1DE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10597" name="Rectangle 5">
            <a:extLst>
              <a:ext uri="{FF2B5EF4-FFF2-40B4-BE49-F238E27FC236}">
                <a16:creationId xmlns:a16="http://schemas.microsoft.com/office/drawing/2014/main" id="{48012AF9-471B-4A16-B70D-EA1BAE8160A5}"/>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0598" name="Rectangle 6">
            <a:extLst>
              <a:ext uri="{FF2B5EF4-FFF2-40B4-BE49-F238E27FC236}">
                <a16:creationId xmlns:a16="http://schemas.microsoft.com/office/drawing/2014/main" id="{1EFC368F-10C1-40AE-8BF4-4B4EF8011658}"/>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110599" name="Rectangle 7">
            <a:extLst>
              <a:ext uri="{FF2B5EF4-FFF2-40B4-BE49-F238E27FC236}">
                <a16:creationId xmlns:a16="http://schemas.microsoft.com/office/drawing/2014/main" id="{D51BCD32-B5E3-4156-9628-CAB8F1335D32}"/>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DE57300-060B-4495-8CA8-A563D592090C}" type="slidenum">
              <a:rPr lang="en-US" altLang="en-US"/>
              <a:pPr>
                <a:defRPr/>
              </a:pPr>
              <a:t>‹#›</a:t>
            </a:fld>
            <a:endParaRPr lang="en-US" altLang="en-US"/>
          </a:p>
        </p:txBody>
      </p:sp>
    </p:spTree>
    <p:extLst>
      <p:ext uri="{BB962C8B-B14F-4D97-AF65-F5344CB8AC3E}">
        <p14:creationId xmlns:p14="http://schemas.microsoft.com/office/powerpoint/2010/main" val="31409101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61011CA-2D6B-4203-8978-8B3C1E3435BC}"/>
              </a:ext>
            </a:extLst>
          </p:cNvPr>
          <p:cNvSpPr>
            <a:spLocks noGrp="1" noRot="1" noChangeAspect="1" noTextEdit="1"/>
          </p:cNvSpPr>
          <p:nvPr>
            <p:ph type="sldImg"/>
          </p:nvPr>
        </p:nvSpPr>
        <p:spPr>
          <a:ln/>
        </p:spPr>
      </p:sp>
      <p:sp>
        <p:nvSpPr>
          <p:cNvPr id="7171" name="Notes Placeholder 2">
            <a:extLst>
              <a:ext uri="{FF2B5EF4-FFF2-40B4-BE49-F238E27FC236}">
                <a16:creationId xmlns:a16="http://schemas.microsoft.com/office/drawing/2014/main" id="{8F0C13F0-4FB3-4049-BCE6-A348AF2795B3}"/>
              </a:ext>
            </a:extLst>
          </p:cNvPr>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172" name="Slide Number Placeholder 3">
            <a:extLst>
              <a:ext uri="{FF2B5EF4-FFF2-40B4-BE49-F238E27FC236}">
                <a16:creationId xmlns:a16="http://schemas.microsoft.com/office/drawing/2014/main" id="{AEC23317-35F6-4914-88CC-E507F2F75366}"/>
              </a:ext>
            </a:extLst>
          </p:cNvPr>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1F80220-8730-49CD-8120-D14ABBAA2DC9}" type="slidenum">
              <a:rPr lang="en-US" altLang="en-US" smtClean="0">
                <a:solidFill>
                  <a:srgbClr val="000000"/>
                </a:solidFill>
                <a:ea typeface="MS PGothic" panose="020B0600070205080204" pitchFamily="34" charset="-128"/>
              </a:rPr>
              <a:pPr>
                <a:spcBef>
                  <a:spcPct val="0"/>
                </a:spcBef>
              </a:pPr>
              <a:t>1</a:t>
            </a:fld>
            <a:endParaRPr lang="en-US" altLang="en-US">
              <a:solidFill>
                <a:srgbClr val="000000"/>
              </a:solidFill>
              <a:ea typeface="MS PGothic" panose="020B0600070205080204" pitchFamily="34" charset="-128"/>
            </a:endParaRPr>
          </a:p>
        </p:txBody>
      </p:sp>
    </p:spTree>
    <p:extLst>
      <p:ext uri="{BB962C8B-B14F-4D97-AF65-F5344CB8AC3E}">
        <p14:creationId xmlns:p14="http://schemas.microsoft.com/office/powerpoint/2010/main" val="7523465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3EDA01D2-5355-4225-8B03-038141C1498A}"/>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8031CAC-A279-4A57-9542-62F77E0F4D7A}" type="slidenum">
              <a:rPr lang="en-US" altLang="en-US" smtClean="0"/>
              <a:pPr>
                <a:spcBef>
                  <a:spcPct val="0"/>
                </a:spcBef>
              </a:pPr>
              <a:t>10</a:t>
            </a:fld>
            <a:endParaRPr lang="en-US" altLang="en-US"/>
          </a:p>
        </p:txBody>
      </p:sp>
      <p:sp>
        <p:nvSpPr>
          <p:cNvPr id="25603" name="Rectangle 2">
            <a:extLst>
              <a:ext uri="{FF2B5EF4-FFF2-40B4-BE49-F238E27FC236}">
                <a16:creationId xmlns:a16="http://schemas.microsoft.com/office/drawing/2014/main" id="{EBE1F6B9-0D7E-421E-85BB-8C4AEE393029}"/>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A8D6A035-C547-4452-83AB-09F0F90A890A}"/>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val="741584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3A764532-3C79-4AEE-A4CB-5489B643B1A5}"/>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50E0A08-10BE-4938-A224-77EB80F7CFC0}" type="slidenum">
              <a:rPr lang="en-US" altLang="en-US" smtClean="0">
                <a:solidFill>
                  <a:srgbClr val="000000"/>
                </a:solidFill>
              </a:rPr>
              <a:pPr>
                <a:spcBef>
                  <a:spcPct val="0"/>
                </a:spcBef>
              </a:pPr>
              <a:t>11</a:t>
            </a:fld>
            <a:endParaRPr lang="en-US" altLang="en-US">
              <a:solidFill>
                <a:srgbClr val="000000"/>
              </a:solidFill>
            </a:endParaRPr>
          </a:p>
        </p:txBody>
      </p:sp>
      <p:sp>
        <p:nvSpPr>
          <p:cNvPr id="27651" name="Rectangle 2">
            <a:extLst>
              <a:ext uri="{FF2B5EF4-FFF2-40B4-BE49-F238E27FC236}">
                <a16:creationId xmlns:a16="http://schemas.microsoft.com/office/drawing/2014/main" id="{C0F38714-F800-4ABA-97B7-F373AC669E29}"/>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7732C380-63FB-4CBD-AA44-FA551A8C2C22}"/>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val="5988521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DFBEF22D-6B0D-4B99-A81B-1C97753682F3}"/>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0F15D63-4D90-406D-BAFC-A3573572A85B}" type="slidenum">
              <a:rPr lang="en-US" altLang="en-US" smtClean="0"/>
              <a:pPr>
                <a:spcBef>
                  <a:spcPct val="0"/>
                </a:spcBef>
              </a:pPr>
              <a:t>12</a:t>
            </a:fld>
            <a:endParaRPr lang="en-US" altLang="en-US"/>
          </a:p>
        </p:txBody>
      </p:sp>
      <p:sp>
        <p:nvSpPr>
          <p:cNvPr id="29699" name="Rectangle 2">
            <a:extLst>
              <a:ext uri="{FF2B5EF4-FFF2-40B4-BE49-F238E27FC236}">
                <a16:creationId xmlns:a16="http://schemas.microsoft.com/office/drawing/2014/main" id="{6F8F25F2-94E9-4349-ADE5-8632A6C170AE}"/>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D9749AB7-511F-4B0D-97E4-CD3066CD7322}"/>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val="4011112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77AFD086-370A-4B7A-A353-E5C096D3F46B}"/>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76CC646-B96E-4F34-9DA7-2A15AF63420C}" type="slidenum">
              <a:rPr lang="en-US" altLang="en-US" smtClean="0"/>
              <a:pPr>
                <a:spcBef>
                  <a:spcPct val="0"/>
                </a:spcBef>
              </a:pPr>
              <a:t>13</a:t>
            </a:fld>
            <a:endParaRPr lang="en-US" altLang="en-US"/>
          </a:p>
        </p:txBody>
      </p:sp>
      <p:sp>
        <p:nvSpPr>
          <p:cNvPr id="31747" name="Rectangle 2">
            <a:extLst>
              <a:ext uri="{FF2B5EF4-FFF2-40B4-BE49-F238E27FC236}">
                <a16:creationId xmlns:a16="http://schemas.microsoft.com/office/drawing/2014/main" id="{FF61DCB3-0436-4186-B907-1290258CCC58}"/>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98D889FA-F945-4A10-9382-1AB309A89A93}"/>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val="3805770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0F04D4CB-07B3-4D13-B094-88E3BDC9DFF8}"/>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732F7AC-8A4F-4911-923F-8DA2B342C164}" type="slidenum">
              <a:rPr lang="en-US" altLang="en-US" smtClean="0">
                <a:solidFill>
                  <a:srgbClr val="000000"/>
                </a:solidFill>
              </a:rPr>
              <a:pPr>
                <a:spcBef>
                  <a:spcPct val="0"/>
                </a:spcBef>
              </a:pPr>
              <a:t>14</a:t>
            </a:fld>
            <a:endParaRPr lang="en-US" altLang="en-US">
              <a:solidFill>
                <a:srgbClr val="000000"/>
              </a:solidFill>
            </a:endParaRPr>
          </a:p>
        </p:txBody>
      </p:sp>
      <p:sp>
        <p:nvSpPr>
          <p:cNvPr id="33795" name="Rectangle 2">
            <a:extLst>
              <a:ext uri="{FF2B5EF4-FFF2-40B4-BE49-F238E27FC236}">
                <a16:creationId xmlns:a16="http://schemas.microsoft.com/office/drawing/2014/main" id="{495E9900-3BF7-4148-AB52-2E9FBF68B0A4}"/>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9B9C769B-DB49-4A4F-AEFC-4F996020A3C9}"/>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val="3097263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F3B9305E-142E-4146-8C6A-DAE2D3B3449E}"/>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32C3A16-091B-4F79-AE54-6DBBCDC5052E}" type="slidenum">
              <a:rPr lang="en-US" altLang="en-US" smtClean="0"/>
              <a:pPr>
                <a:spcBef>
                  <a:spcPct val="0"/>
                </a:spcBef>
              </a:pPr>
              <a:t>15</a:t>
            </a:fld>
            <a:endParaRPr lang="en-US" altLang="en-US"/>
          </a:p>
        </p:txBody>
      </p:sp>
      <p:sp>
        <p:nvSpPr>
          <p:cNvPr id="35843" name="Rectangle 2">
            <a:extLst>
              <a:ext uri="{FF2B5EF4-FFF2-40B4-BE49-F238E27FC236}">
                <a16:creationId xmlns:a16="http://schemas.microsoft.com/office/drawing/2014/main" id="{D9AC1621-6E30-4615-8688-FD249CB77C82}"/>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A28D2112-6C4A-4901-B67A-952C1E129EB5}"/>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val="630912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7BA7A398-FE76-4147-9595-B33BDD5E9448}"/>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646B2C8-86BA-4119-A565-DC10A171353D}" type="slidenum">
              <a:rPr lang="en-US" altLang="en-US" smtClean="0">
                <a:solidFill>
                  <a:srgbClr val="000000"/>
                </a:solidFill>
              </a:rPr>
              <a:pPr>
                <a:spcBef>
                  <a:spcPct val="0"/>
                </a:spcBef>
              </a:pPr>
              <a:t>16</a:t>
            </a:fld>
            <a:endParaRPr lang="en-US" altLang="en-US">
              <a:solidFill>
                <a:srgbClr val="000000"/>
              </a:solidFill>
            </a:endParaRPr>
          </a:p>
        </p:txBody>
      </p:sp>
      <p:sp>
        <p:nvSpPr>
          <p:cNvPr id="37891" name="Rectangle 2">
            <a:extLst>
              <a:ext uri="{FF2B5EF4-FFF2-40B4-BE49-F238E27FC236}">
                <a16:creationId xmlns:a16="http://schemas.microsoft.com/office/drawing/2014/main" id="{E1A56A2A-36FD-4978-8412-F2AD1ED431C5}"/>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29C42E2D-CAF5-4D66-A6DA-AB16FAE89563}"/>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val="8653155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1C6AA443-0C41-4E16-B160-B989244B89E1}"/>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7DCEC4D-A7DE-4843-AD5B-E8BC713F7FA9}" type="slidenum">
              <a:rPr lang="en-US" altLang="en-US" smtClean="0">
                <a:solidFill>
                  <a:srgbClr val="000000"/>
                </a:solidFill>
              </a:rPr>
              <a:pPr>
                <a:spcBef>
                  <a:spcPct val="0"/>
                </a:spcBef>
              </a:pPr>
              <a:t>17</a:t>
            </a:fld>
            <a:endParaRPr lang="en-US" altLang="en-US">
              <a:solidFill>
                <a:srgbClr val="000000"/>
              </a:solidFill>
            </a:endParaRPr>
          </a:p>
        </p:txBody>
      </p:sp>
      <p:sp>
        <p:nvSpPr>
          <p:cNvPr id="39939" name="Rectangle 2">
            <a:extLst>
              <a:ext uri="{FF2B5EF4-FFF2-40B4-BE49-F238E27FC236}">
                <a16:creationId xmlns:a16="http://schemas.microsoft.com/office/drawing/2014/main" id="{72F48487-2812-456B-9D8F-7B16B7239527}"/>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7039ADA2-3F11-47E2-A980-9FA6AE5B7E9E}"/>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val="7832075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731459ED-676F-4DA1-8C9B-D91CB37B354A}"/>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70524EB-8F04-4966-926B-896748DC7A59}" type="slidenum">
              <a:rPr lang="en-US" altLang="en-US" smtClean="0"/>
              <a:pPr>
                <a:spcBef>
                  <a:spcPct val="0"/>
                </a:spcBef>
              </a:pPr>
              <a:t>18</a:t>
            </a:fld>
            <a:endParaRPr lang="en-US" altLang="en-US"/>
          </a:p>
        </p:txBody>
      </p:sp>
      <p:sp>
        <p:nvSpPr>
          <p:cNvPr id="41987" name="Rectangle 2">
            <a:extLst>
              <a:ext uri="{FF2B5EF4-FFF2-40B4-BE49-F238E27FC236}">
                <a16:creationId xmlns:a16="http://schemas.microsoft.com/office/drawing/2014/main" id="{5CD386D3-C10B-4707-A9C4-CD224216692C}"/>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FD9FEE95-473C-47F3-8C20-ED0D11FDA2C0}"/>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val="5126100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4FE4F0A3-F9CF-4A30-853D-BDCD603A652C}"/>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BEB3C89-700E-446F-AB26-0B97D2F719A7}" type="slidenum">
              <a:rPr lang="en-US" altLang="en-US" smtClean="0"/>
              <a:pPr>
                <a:spcBef>
                  <a:spcPct val="0"/>
                </a:spcBef>
              </a:pPr>
              <a:t>19</a:t>
            </a:fld>
            <a:endParaRPr lang="en-US" altLang="en-US"/>
          </a:p>
        </p:txBody>
      </p:sp>
      <p:sp>
        <p:nvSpPr>
          <p:cNvPr id="44035" name="Rectangle 2">
            <a:extLst>
              <a:ext uri="{FF2B5EF4-FFF2-40B4-BE49-F238E27FC236}">
                <a16:creationId xmlns:a16="http://schemas.microsoft.com/office/drawing/2014/main" id="{F0CC2CAE-4F9C-4EE5-8A7A-3CE0E34B87D1}"/>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9614A28F-6E0B-49BE-8E7C-5F8126436C56}"/>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CA" altLang="en-US"/>
              <a:t>The origins of RBC theory can be traced to the rational expectations revolution set off by Robert E. Lucas, Jr., but the first demonstrations of the power of this theory were given by Edward Prescott and Finn Kydland.</a:t>
            </a:r>
          </a:p>
          <a:p>
            <a:pPr eaLnBrk="1" hangingPunct="1"/>
            <a:r>
              <a:rPr lang="en-CA" altLang="en-US"/>
              <a:t>Robert E. Lucas, Jr. was awarded the Nobel Prize for Economic Science for his work on rational expectations.</a:t>
            </a:r>
          </a:p>
          <a:p>
            <a:pPr eaLnBrk="1" hangingPunct="1"/>
            <a:r>
              <a:rPr lang="en-CA" altLang="en-US"/>
              <a:t>Edward Prescott and Finn Kydland were awarded the Nobel Prize for Economic Science for their work on real business cycle theory.</a:t>
            </a:r>
          </a:p>
          <a:p>
            <a:pPr eaLnBrk="1" hangingPunct="1"/>
            <a:r>
              <a:rPr lang="en-CA" altLang="en-US"/>
              <a:t>Today, RBC theory is part of a broad research agenda called dynamic general equilibrium analysis, and hundreds of young macroeconomists do research on this topic.</a:t>
            </a:r>
          </a:p>
        </p:txBody>
      </p:sp>
    </p:spTree>
    <p:extLst>
      <p:ext uri="{BB962C8B-B14F-4D97-AF65-F5344CB8AC3E}">
        <p14:creationId xmlns:p14="http://schemas.microsoft.com/office/powerpoint/2010/main" val="4208216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51FDF821-F005-4BB7-8D07-8843C9BAF74A}"/>
              </a:ext>
            </a:extLst>
          </p:cNvPr>
          <p:cNvSpPr>
            <a:spLocks noGrp="1" noRot="1" noChangeAspect="1" noTextEdit="1"/>
          </p:cNvSpPr>
          <p:nvPr>
            <p:ph type="sldImg"/>
          </p:nvPr>
        </p:nvSpPr>
        <p:spPr>
          <a:ln/>
        </p:spPr>
      </p:sp>
      <p:sp>
        <p:nvSpPr>
          <p:cNvPr id="9219" name="Notes Placeholder 2">
            <a:extLst>
              <a:ext uri="{FF2B5EF4-FFF2-40B4-BE49-F238E27FC236}">
                <a16:creationId xmlns:a16="http://schemas.microsoft.com/office/drawing/2014/main" id="{CA9CDFD2-0616-41D6-8A36-E22900DEB291}"/>
              </a:ext>
            </a:extLst>
          </p:cNvPr>
          <p:cNvSpPr>
            <a:spLocks noGrp="1"/>
          </p:cNvSpPr>
          <p:nvPr>
            <p:ph type="body" idx="1"/>
          </p:nvPr>
        </p:nvSpPr>
        <p:spPr>
          <a:xfrm>
            <a:off x="685800" y="4343400"/>
            <a:ext cx="5486400" cy="4495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ts val="100"/>
              </a:spcBef>
            </a:pPr>
            <a:r>
              <a:rPr lang="en-CA" altLang="en-US" dirty="0"/>
              <a:t>Notes and teaching tips: 4, 19, 20, 22, 25, 32, 41, 57, 58, 59, and 68. </a:t>
            </a:r>
          </a:p>
          <a:p>
            <a:pPr eaLnBrk="1" hangingPunct="1">
              <a:spcBef>
                <a:spcPts val="100"/>
              </a:spcBef>
            </a:pPr>
            <a:r>
              <a:rPr lang="en-CA" altLang="en-US" dirty="0"/>
              <a:t>To view a full-screen figure during a class, click the expand button.</a:t>
            </a:r>
          </a:p>
          <a:p>
            <a:pPr eaLnBrk="1" hangingPunct="1">
              <a:spcBef>
                <a:spcPts val="100"/>
              </a:spcBef>
            </a:pPr>
            <a:r>
              <a:rPr lang="en-CA" altLang="en-US" dirty="0"/>
              <a:t>To return to the previous slide, click the shrink button.</a:t>
            </a:r>
          </a:p>
          <a:p>
            <a:pPr eaLnBrk="1" hangingPunct="1">
              <a:spcBef>
                <a:spcPts val="100"/>
              </a:spcBef>
            </a:pPr>
            <a:r>
              <a:rPr lang="en-CA" altLang="en-US" dirty="0"/>
              <a:t>To advance to the next slide, click anywhere on the full screen figure.</a:t>
            </a:r>
          </a:p>
          <a:p>
            <a:r>
              <a:rPr lang="en-AU" altLang="en-US" dirty="0"/>
              <a:t>Applying the principles of economics to interpret and understand the news is a major goal of the principles course. You can encourage your students in this activity by using the two features: </a:t>
            </a:r>
            <a:r>
              <a:rPr lang="en-AU" altLang="en-US" i="1" dirty="0"/>
              <a:t>Economics in the News </a:t>
            </a:r>
            <a:r>
              <a:rPr lang="en-AU" altLang="en-US" dirty="0"/>
              <a:t>and </a:t>
            </a:r>
            <a:r>
              <a:rPr lang="en-AU" altLang="en-US" i="1" dirty="0"/>
              <a:t>Economics in Action</a:t>
            </a:r>
            <a:r>
              <a:rPr lang="en-AU" altLang="en-US" dirty="0"/>
              <a:t>.</a:t>
            </a:r>
            <a:endParaRPr lang="en-US" altLang="en-US" dirty="0"/>
          </a:p>
          <a:p>
            <a:r>
              <a:rPr lang="en-AU" altLang="en-US" dirty="0"/>
              <a:t>(1) </a:t>
            </a:r>
            <a:r>
              <a:rPr lang="en-AU" altLang="en-US" i="1" dirty="0"/>
              <a:t>Before each class</a:t>
            </a:r>
            <a:r>
              <a:rPr lang="en-AU" altLang="en-US" dirty="0"/>
              <a:t>, scan the news and select two or three headlines that are relevant to your session today. There is always something that works. Read the headline and ask for comments, interpretation, discussion. Pose questions arising from it that motivate today’s class. At the end of the class, return to the questions and answer them with the tools you’ve been explaining.</a:t>
            </a:r>
            <a:endParaRPr lang="en-US" altLang="en-US" dirty="0"/>
          </a:p>
          <a:p>
            <a:r>
              <a:rPr lang="en-AU" altLang="en-US" dirty="0"/>
              <a:t>(2) </a:t>
            </a:r>
            <a:r>
              <a:rPr lang="en-AU" altLang="en-US" i="1" dirty="0"/>
              <a:t>Once or twice a semester</a:t>
            </a:r>
            <a:r>
              <a:rPr lang="en-AU" altLang="en-US" dirty="0"/>
              <a:t>, set an assignment, for credit, with the following instructions:</a:t>
            </a:r>
            <a:endParaRPr lang="en-US" altLang="en-US" dirty="0"/>
          </a:p>
          <a:p>
            <a:pPr>
              <a:spcBef>
                <a:spcPts val="100"/>
              </a:spcBef>
            </a:pPr>
            <a:r>
              <a:rPr lang="en-AU" altLang="en-US" dirty="0"/>
              <a:t>(a) Find a news article about an economic topic that you find interesting.</a:t>
            </a:r>
            <a:endParaRPr lang="en-US" altLang="en-US" dirty="0"/>
          </a:p>
          <a:p>
            <a:pPr>
              <a:spcBef>
                <a:spcPts val="100"/>
              </a:spcBef>
            </a:pPr>
            <a:r>
              <a:rPr lang="en-AU" altLang="en-US" dirty="0"/>
              <a:t>(b) Make a short bullet-list summary of the article.</a:t>
            </a:r>
            <a:endParaRPr lang="en-US" altLang="en-US" dirty="0"/>
          </a:p>
          <a:p>
            <a:pPr>
              <a:spcBef>
                <a:spcPts val="100"/>
              </a:spcBef>
            </a:pPr>
            <a:r>
              <a:rPr lang="en-AU" altLang="en-US" dirty="0"/>
              <a:t>(c) Write and illustrate with appropriate graphs an economic analysis of the key points in the article.</a:t>
            </a:r>
            <a:endParaRPr lang="en-US" altLang="en-US" dirty="0"/>
          </a:p>
          <a:p>
            <a:r>
              <a:rPr lang="en-AU" altLang="en-US" dirty="0"/>
              <a:t>Use the </a:t>
            </a:r>
            <a:r>
              <a:rPr lang="en-AU" altLang="en-US" i="1" dirty="0"/>
              <a:t>Economics in the News</a:t>
            </a:r>
            <a:r>
              <a:rPr lang="en-AU" altLang="en-US" dirty="0"/>
              <a:t> features in your textbook as models.</a:t>
            </a:r>
            <a:endParaRPr lang="en-US" altLang="en-US" dirty="0"/>
          </a:p>
          <a:p>
            <a:pPr eaLnBrk="1" hangingPunct="1"/>
            <a:endParaRPr lang="en-CA" altLang="en-US" dirty="0"/>
          </a:p>
          <a:p>
            <a:pPr eaLnBrk="1" hangingPunct="1"/>
            <a:endParaRPr lang="en-GB" altLang="en-US" dirty="0"/>
          </a:p>
          <a:p>
            <a:pPr eaLnBrk="1" hangingPunct="1"/>
            <a:endParaRPr lang="en-CA" altLang="en-US" dirty="0"/>
          </a:p>
          <a:p>
            <a:pPr eaLnBrk="1" hangingPunct="1"/>
            <a:endParaRPr lang="en-GB" altLang="en-US" dirty="0"/>
          </a:p>
        </p:txBody>
      </p:sp>
      <p:sp>
        <p:nvSpPr>
          <p:cNvPr id="9220" name="Slide Number Placeholder 3">
            <a:extLst>
              <a:ext uri="{FF2B5EF4-FFF2-40B4-BE49-F238E27FC236}">
                <a16:creationId xmlns:a16="http://schemas.microsoft.com/office/drawing/2014/main" id="{BC68C7B7-2E6D-4F49-90E5-DEC5DE95B468}"/>
              </a:ext>
            </a:extLst>
          </p:cNvPr>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69AEB52-C798-4BD9-B2AB-A6911458220B}" type="slidenum">
              <a:rPr lang="en-US" altLang="en-US" smtClean="0">
                <a:solidFill>
                  <a:srgbClr val="000000"/>
                </a:solidFill>
              </a:rPr>
              <a:pPr>
                <a:spcBef>
                  <a:spcPct val="0"/>
                </a:spcBef>
              </a:pPr>
              <a:t>2</a:t>
            </a:fld>
            <a:endParaRPr lang="en-US" altLang="en-US">
              <a:solidFill>
                <a:srgbClr val="000000"/>
              </a:solidFill>
            </a:endParaRPr>
          </a:p>
        </p:txBody>
      </p:sp>
    </p:spTree>
    <p:extLst>
      <p:ext uri="{BB962C8B-B14F-4D97-AF65-F5344CB8AC3E}">
        <p14:creationId xmlns:p14="http://schemas.microsoft.com/office/powerpoint/2010/main" val="11248610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C2EF5590-B2F6-4DAF-A2C6-9D7C71EFF12D}"/>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E8FAEBC-620E-494E-9E41-32FA8B35F41C}" type="slidenum">
              <a:rPr lang="en-US" altLang="en-US" smtClean="0"/>
              <a:pPr>
                <a:spcBef>
                  <a:spcPct val="0"/>
                </a:spcBef>
              </a:pPr>
              <a:t>20</a:t>
            </a:fld>
            <a:endParaRPr lang="en-US" altLang="en-US"/>
          </a:p>
        </p:txBody>
      </p:sp>
      <p:sp>
        <p:nvSpPr>
          <p:cNvPr id="46083" name="Rectangle 2">
            <a:extLst>
              <a:ext uri="{FF2B5EF4-FFF2-40B4-BE49-F238E27FC236}">
                <a16:creationId xmlns:a16="http://schemas.microsoft.com/office/drawing/2014/main" id="{9D3958D7-54D0-45AD-A2B4-EBEBC19ADB50}"/>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8D953D8B-6521-482F-88A3-CF50380F71DB}"/>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CA" altLang="en-US" b="1">
                <a:solidFill>
                  <a:srgbClr val="FF0000"/>
                </a:solidFill>
              </a:rPr>
              <a:t>Classroom activity</a:t>
            </a:r>
          </a:p>
          <a:p>
            <a:pPr eaLnBrk="1" hangingPunct="1"/>
            <a:r>
              <a:rPr lang="en-CA" altLang="en-US"/>
              <a:t>Check out </a:t>
            </a:r>
            <a:r>
              <a:rPr lang="en-CA" altLang="en-US" i="1"/>
              <a:t>Economics in Action</a:t>
            </a:r>
            <a:r>
              <a:rPr lang="en-CA" altLang="en-US"/>
              <a:t>: The Real Business Cycle Impulse</a:t>
            </a:r>
          </a:p>
        </p:txBody>
      </p:sp>
    </p:spTree>
    <p:extLst>
      <p:ext uri="{BB962C8B-B14F-4D97-AF65-F5344CB8AC3E}">
        <p14:creationId xmlns:p14="http://schemas.microsoft.com/office/powerpoint/2010/main" val="24142446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1FF3FAA3-DC73-4B7D-849D-D733CAE9191A}"/>
              </a:ext>
            </a:extLst>
          </p:cNvPr>
          <p:cNvSpPr>
            <a:spLocks noGrp="1" noRot="1" noChangeAspect="1" noTextEdit="1"/>
          </p:cNvSpPr>
          <p:nvPr>
            <p:ph type="sldImg"/>
          </p:nvPr>
        </p:nvSpPr>
        <p:spPr>
          <a:ln/>
        </p:spPr>
      </p:sp>
      <p:sp>
        <p:nvSpPr>
          <p:cNvPr id="48131" name="Notes Placeholder 2">
            <a:extLst>
              <a:ext uri="{FF2B5EF4-FFF2-40B4-BE49-F238E27FC236}">
                <a16:creationId xmlns:a16="http://schemas.microsoft.com/office/drawing/2014/main" id="{1E8F0BF8-F6FD-45C7-9E28-76525D74D463}"/>
              </a:ext>
            </a:extLst>
          </p:cNvPr>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
        <p:nvSpPr>
          <p:cNvPr id="48132" name="Slide Number Placeholder 3">
            <a:extLst>
              <a:ext uri="{FF2B5EF4-FFF2-40B4-BE49-F238E27FC236}">
                <a16:creationId xmlns:a16="http://schemas.microsoft.com/office/drawing/2014/main" id="{356547EB-810F-4CC0-AD8E-04038C38B35F}"/>
              </a:ext>
            </a:extLst>
          </p:cNvPr>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43D5A13-2C34-4725-893D-93E1D115E64F}" type="slidenum">
              <a:rPr lang="en-US" altLang="en-US" smtClean="0"/>
              <a:pPr/>
              <a:t>21</a:t>
            </a:fld>
            <a:endParaRPr lang="en-US" altLang="en-US"/>
          </a:p>
        </p:txBody>
      </p:sp>
    </p:spTree>
    <p:extLst>
      <p:ext uri="{BB962C8B-B14F-4D97-AF65-F5344CB8AC3E}">
        <p14:creationId xmlns:p14="http://schemas.microsoft.com/office/powerpoint/2010/main" val="32972646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47876F30-5D87-417D-9E1D-A42AC9D33EDE}"/>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5B0A6FB-F9C7-457A-86F2-DA0D10AC3F24}" type="slidenum">
              <a:rPr lang="en-US" altLang="en-US" smtClean="0"/>
              <a:pPr>
                <a:spcBef>
                  <a:spcPct val="0"/>
                </a:spcBef>
              </a:pPr>
              <a:t>22</a:t>
            </a:fld>
            <a:endParaRPr lang="en-US" altLang="en-US"/>
          </a:p>
        </p:txBody>
      </p:sp>
      <p:sp>
        <p:nvSpPr>
          <p:cNvPr id="50179" name="Rectangle 2">
            <a:extLst>
              <a:ext uri="{FF2B5EF4-FFF2-40B4-BE49-F238E27FC236}">
                <a16:creationId xmlns:a16="http://schemas.microsoft.com/office/drawing/2014/main" id="{DE4C32CF-57F8-4D9D-8B85-3B2A63CDEDFA}"/>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C4905481-1590-4F9A-8455-2D7C724736E0}"/>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CA" altLang="en-US"/>
              <a:t>Explain that technological change makes some existing capital obsolete and temporarily decreases productivity. Firms expect the future profits to fall and see their labour productivity falling. With lower profit expectations, they cut back their purchases of new capital, and with lower labour productivity, they plan to lay off some workers. So the initial effect of a temporary fall in productivity is a decrease in investment demand and a decrease in the demand for labour.</a:t>
            </a:r>
          </a:p>
        </p:txBody>
      </p:sp>
    </p:spTree>
    <p:extLst>
      <p:ext uri="{BB962C8B-B14F-4D97-AF65-F5344CB8AC3E}">
        <p14:creationId xmlns:p14="http://schemas.microsoft.com/office/powerpoint/2010/main" val="8842328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319EF979-88DC-45EC-A8D7-0F6635BD7B91}"/>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6752D9E-3F93-467D-B617-0C56D65D668B}" type="slidenum">
              <a:rPr lang="en-US" altLang="en-US" smtClean="0"/>
              <a:pPr>
                <a:spcBef>
                  <a:spcPct val="0"/>
                </a:spcBef>
              </a:pPr>
              <a:t>23</a:t>
            </a:fld>
            <a:endParaRPr lang="en-US" altLang="en-US"/>
          </a:p>
        </p:txBody>
      </p:sp>
      <p:sp>
        <p:nvSpPr>
          <p:cNvPr id="52227" name="Rectangle 2">
            <a:extLst>
              <a:ext uri="{FF2B5EF4-FFF2-40B4-BE49-F238E27FC236}">
                <a16:creationId xmlns:a16="http://schemas.microsoft.com/office/drawing/2014/main" id="{27B4B935-B339-466A-954E-1DCEDF760A29}"/>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F03DDF44-D8E4-40EF-841C-A16A23A79B45}"/>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val="35880994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645167FB-B698-48DA-9B66-988034AD86E5}"/>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3FB467F-2161-47FF-9ECE-854CB441B5B4}" type="slidenum">
              <a:rPr lang="en-US" altLang="en-US" smtClean="0"/>
              <a:pPr>
                <a:spcBef>
                  <a:spcPct val="0"/>
                </a:spcBef>
              </a:pPr>
              <a:t>24</a:t>
            </a:fld>
            <a:endParaRPr lang="en-US" altLang="en-US"/>
          </a:p>
        </p:txBody>
      </p:sp>
      <p:sp>
        <p:nvSpPr>
          <p:cNvPr id="54275" name="Rectangle 2">
            <a:extLst>
              <a:ext uri="{FF2B5EF4-FFF2-40B4-BE49-F238E27FC236}">
                <a16:creationId xmlns:a16="http://schemas.microsoft.com/office/drawing/2014/main" id="{2B597061-8721-4BAF-86F2-E729B5243DED}"/>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10D94886-160E-4CA0-AC53-60ADBD9E0CB1}"/>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6563115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8F263720-6AC4-40DD-8785-BE446908021E}"/>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EB8B590-4AFE-4FB0-8D53-46A0B1CFDD00}" type="slidenum">
              <a:rPr lang="en-US" altLang="en-US" smtClean="0"/>
              <a:pPr>
                <a:spcBef>
                  <a:spcPct val="0"/>
                </a:spcBef>
              </a:pPr>
              <a:t>25</a:t>
            </a:fld>
            <a:endParaRPr lang="en-US" altLang="en-US"/>
          </a:p>
        </p:txBody>
      </p:sp>
      <p:sp>
        <p:nvSpPr>
          <p:cNvPr id="56323" name="Rectangle 2">
            <a:extLst>
              <a:ext uri="{FF2B5EF4-FFF2-40B4-BE49-F238E27FC236}">
                <a16:creationId xmlns:a16="http://schemas.microsoft.com/office/drawing/2014/main" id="{57CD35F8-5958-4E68-B85D-E151F8A00FC7}"/>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7EE20872-D554-4E22-82D6-FCF2CA5748BD}"/>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CA" altLang="en-US"/>
              <a:t>Explain to the students that they make the “when to work” decision every day:</a:t>
            </a:r>
          </a:p>
          <a:p>
            <a:pPr eaLnBrk="1" hangingPunct="1"/>
            <a:r>
              <a:rPr lang="en-CA" altLang="en-US"/>
              <a:t>Suppose the student’s goal in this course is to get an A. To achieve this goal, the student works hard most of the time. But during the few days before the midterm and final exams, the student works especially hard. Why? Because the student believes that the return from studying close to the exam is greater than the return from studying when the exam is a long time away. So during the term, the student takes time off for the movies and other leisure pursuits, but at exam time, the student studies every evening and weekend.</a:t>
            </a:r>
          </a:p>
        </p:txBody>
      </p:sp>
    </p:spTree>
    <p:extLst>
      <p:ext uri="{BB962C8B-B14F-4D97-AF65-F5344CB8AC3E}">
        <p14:creationId xmlns:p14="http://schemas.microsoft.com/office/powerpoint/2010/main" val="5927706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FDFC75A3-7E2B-42FB-8FA1-50236939A67C}"/>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694321E-0993-48E9-9DBA-28E25AE45EC2}" type="slidenum">
              <a:rPr lang="en-US" altLang="en-US" smtClean="0"/>
              <a:pPr>
                <a:spcBef>
                  <a:spcPct val="0"/>
                </a:spcBef>
              </a:pPr>
              <a:t>26</a:t>
            </a:fld>
            <a:endParaRPr lang="en-US" altLang="en-US"/>
          </a:p>
        </p:txBody>
      </p:sp>
      <p:sp>
        <p:nvSpPr>
          <p:cNvPr id="58371" name="Rectangle 2">
            <a:extLst>
              <a:ext uri="{FF2B5EF4-FFF2-40B4-BE49-F238E27FC236}">
                <a16:creationId xmlns:a16="http://schemas.microsoft.com/office/drawing/2014/main" id="{DDC19436-779C-45AC-A3B5-F02576E64BCF}"/>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366D8862-228C-4C59-83C4-FAC8B5638C1D}"/>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val="1526908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79F7C61A-CB9C-45DC-A9CF-37A8E8DB6B09}"/>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A1B631E-968F-4C7A-9D20-CD65878DFFFA}" type="slidenum">
              <a:rPr lang="en-US" altLang="en-US" smtClean="0"/>
              <a:pPr>
                <a:spcBef>
                  <a:spcPct val="0"/>
                </a:spcBef>
              </a:pPr>
              <a:t>27</a:t>
            </a:fld>
            <a:endParaRPr lang="en-US" altLang="en-US"/>
          </a:p>
        </p:txBody>
      </p:sp>
      <p:sp>
        <p:nvSpPr>
          <p:cNvPr id="60419" name="Rectangle 2">
            <a:extLst>
              <a:ext uri="{FF2B5EF4-FFF2-40B4-BE49-F238E27FC236}">
                <a16:creationId xmlns:a16="http://schemas.microsoft.com/office/drawing/2014/main" id="{24B7CD85-0CC6-4785-BD2A-167507483657}"/>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71696D39-5EF4-424F-8BFF-EAF6465EB989}"/>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2327935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8F263720-6AC4-40DD-8785-BE446908021E}"/>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EB8B590-4AFE-4FB0-8D53-46A0B1CFDD00}" type="slidenum">
              <a:rPr lang="en-US" altLang="en-US" smtClean="0"/>
              <a:pPr>
                <a:spcBef>
                  <a:spcPct val="0"/>
                </a:spcBef>
              </a:pPr>
              <a:t>28</a:t>
            </a:fld>
            <a:endParaRPr lang="en-US" altLang="en-US"/>
          </a:p>
        </p:txBody>
      </p:sp>
      <p:sp>
        <p:nvSpPr>
          <p:cNvPr id="56323" name="Rectangle 2">
            <a:extLst>
              <a:ext uri="{FF2B5EF4-FFF2-40B4-BE49-F238E27FC236}">
                <a16:creationId xmlns:a16="http://schemas.microsoft.com/office/drawing/2014/main" id="{57CD35F8-5958-4E68-B85D-E151F8A00FC7}"/>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7EE20872-D554-4E22-82D6-FCF2CA5748BD}"/>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CA" altLang="en-US" dirty="0"/>
          </a:p>
        </p:txBody>
      </p:sp>
    </p:spTree>
    <p:extLst>
      <p:ext uri="{BB962C8B-B14F-4D97-AF65-F5344CB8AC3E}">
        <p14:creationId xmlns:p14="http://schemas.microsoft.com/office/powerpoint/2010/main" val="40139827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BD855F9B-53E7-4F7F-8E6D-79D4627D3015}"/>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3C96814-92DA-4B70-974D-CA7C0A064A33}" type="slidenum">
              <a:rPr lang="en-US" altLang="en-US" smtClean="0"/>
              <a:pPr>
                <a:spcBef>
                  <a:spcPct val="0"/>
                </a:spcBef>
              </a:pPr>
              <a:t>29</a:t>
            </a:fld>
            <a:endParaRPr lang="en-US" altLang="en-US"/>
          </a:p>
        </p:txBody>
      </p:sp>
      <p:sp>
        <p:nvSpPr>
          <p:cNvPr id="62467" name="Rectangle 2">
            <a:extLst>
              <a:ext uri="{FF2B5EF4-FFF2-40B4-BE49-F238E27FC236}">
                <a16:creationId xmlns:a16="http://schemas.microsoft.com/office/drawing/2014/main" id="{5508CE03-FD6A-4D25-B7BA-866ACBC2200F}"/>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375E98D3-53D7-4CD3-8D0B-67B166D841E8}"/>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661433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3F740CC-794F-4F21-90BF-8960E2682204}" type="slidenum">
              <a:rPr lang="en-US" altLang="en-US">
                <a:solidFill>
                  <a:srgbClr val="000000"/>
                </a:solidFill>
              </a:rPr>
              <a:pPr>
                <a:spcBef>
                  <a:spcPct val="0"/>
                </a:spcBef>
              </a:pPr>
              <a:t>3</a:t>
            </a:fld>
            <a:endParaRPr lang="en-US" altLang="en-US">
              <a:solidFill>
                <a:srgbClr val="000000"/>
              </a:solidFill>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2385075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841252DF-AD8C-4CC2-8AAE-906CB98B0B15}"/>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583B2FA-7154-437C-9931-B485837A5735}" type="slidenum">
              <a:rPr lang="en-US" altLang="en-US" smtClean="0"/>
              <a:pPr>
                <a:spcBef>
                  <a:spcPct val="0"/>
                </a:spcBef>
              </a:pPr>
              <a:t>30</a:t>
            </a:fld>
            <a:endParaRPr lang="en-US" altLang="en-US"/>
          </a:p>
        </p:txBody>
      </p:sp>
      <p:sp>
        <p:nvSpPr>
          <p:cNvPr id="64515" name="Rectangle 2">
            <a:extLst>
              <a:ext uri="{FF2B5EF4-FFF2-40B4-BE49-F238E27FC236}">
                <a16:creationId xmlns:a16="http://schemas.microsoft.com/office/drawing/2014/main" id="{1B8950F3-F952-4BAA-9514-A6471F252A2E}"/>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65C1BFE0-2D25-4211-9EFE-D8E15895D864}"/>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6797188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D6050D8F-47FD-4B9A-B7F5-2AD9F2E6E860}"/>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634EF88-F88C-43E6-B2A8-E8C661F68369}" type="slidenum">
              <a:rPr lang="en-US" altLang="en-US" smtClean="0"/>
              <a:pPr>
                <a:spcBef>
                  <a:spcPct val="0"/>
                </a:spcBef>
              </a:pPr>
              <a:t>31</a:t>
            </a:fld>
            <a:endParaRPr lang="en-US" altLang="en-US"/>
          </a:p>
        </p:txBody>
      </p:sp>
      <p:sp>
        <p:nvSpPr>
          <p:cNvPr id="66563" name="Rectangle 2">
            <a:extLst>
              <a:ext uri="{FF2B5EF4-FFF2-40B4-BE49-F238E27FC236}">
                <a16:creationId xmlns:a16="http://schemas.microsoft.com/office/drawing/2014/main" id="{080A8CFA-D1F5-41EE-A8E9-7ED092AA50CA}"/>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D0690953-FD2D-4D98-A9FB-441C5CE6859C}"/>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sz="1000"/>
          </a:p>
        </p:txBody>
      </p:sp>
    </p:spTree>
    <p:extLst>
      <p:ext uri="{BB962C8B-B14F-4D97-AF65-F5344CB8AC3E}">
        <p14:creationId xmlns:p14="http://schemas.microsoft.com/office/powerpoint/2010/main" val="10152443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E70102AE-7A5D-43A7-A0C3-ED5DD98D25BB}"/>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F6313CE-E517-4F33-8E7C-F6A794A598CE}" type="slidenum">
              <a:rPr lang="en-US" altLang="en-US" smtClean="0"/>
              <a:pPr>
                <a:spcBef>
                  <a:spcPct val="0"/>
                </a:spcBef>
              </a:pPr>
              <a:t>32</a:t>
            </a:fld>
            <a:endParaRPr lang="en-US" altLang="en-US"/>
          </a:p>
        </p:txBody>
      </p:sp>
      <p:sp>
        <p:nvSpPr>
          <p:cNvPr id="68611" name="Rectangle 2">
            <a:extLst>
              <a:ext uri="{FF2B5EF4-FFF2-40B4-BE49-F238E27FC236}">
                <a16:creationId xmlns:a16="http://schemas.microsoft.com/office/drawing/2014/main" id="{A654CC07-5762-4D24-93E7-669F8E84BB4C}"/>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4977C758-2DAE-428A-99D9-CCD2B7B18AD1}"/>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en-US"/>
              <a:t>The potential difficulty with both demand-pull and cost-push inflation stories is how the one-time increase translates into an inflationary process. It is relatively easy to come up with stories as to why aggregate demand might shift continuously to the right, for example because of persistent and growing government budget deficits. What is a little harder is to provide a plausible story as to why the monetary authorities would continue to accommodate this with continuous increases in the quantity of money. Point out that this has been rare in Canada, and has tended to happen when the political situation was such that the Bank of Canada was not willing to be blamed for an increase in unemployment. In other countries, particularly where the central bank is less independent than the Bank of Canada, it has been more common. </a:t>
            </a:r>
          </a:p>
        </p:txBody>
      </p:sp>
    </p:spTree>
    <p:extLst>
      <p:ext uri="{BB962C8B-B14F-4D97-AF65-F5344CB8AC3E}">
        <p14:creationId xmlns:p14="http://schemas.microsoft.com/office/powerpoint/2010/main" val="40779894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E4C7C74F-9B0B-40AC-AF32-BF1899A7B928}"/>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7F74E7A-0387-4997-A697-4FBDBC63C599}" type="slidenum">
              <a:rPr lang="en-US" altLang="en-US" smtClean="0"/>
              <a:pPr>
                <a:spcBef>
                  <a:spcPct val="0"/>
                </a:spcBef>
              </a:pPr>
              <a:t>33</a:t>
            </a:fld>
            <a:endParaRPr lang="en-US" altLang="en-US"/>
          </a:p>
        </p:txBody>
      </p:sp>
      <p:sp>
        <p:nvSpPr>
          <p:cNvPr id="70659" name="Rectangle 2">
            <a:extLst>
              <a:ext uri="{FF2B5EF4-FFF2-40B4-BE49-F238E27FC236}">
                <a16:creationId xmlns:a16="http://schemas.microsoft.com/office/drawing/2014/main" id="{3AC7510C-54D5-45B5-8543-687D75D6D459}"/>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2F98C106-F8BF-41F6-AE09-6F52CC3B9B57}"/>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val="10145234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AC37F5C9-2097-4DD7-A91E-FD54B84AC78A}"/>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CED07E2-9233-43F5-ABBF-68011CE4698E}" type="slidenum">
              <a:rPr lang="en-US" altLang="en-US" smtClean="0"/>
              <a:pPr>
                <a:spcBef>
                  <a:spcPct val="0"/>
                </a:spcBef>
              </a:pPr>
              <a:t>34</a:t>
            </a:fld>
            <a:endParaRPr lang="en-US" altLang="en-US"/>
          </a:p>
        </p:txBody>
      </p:sp>
      <p:sp>
        <p:nvSpPr>
          <p:cNvPr id="72707" name="Rectangle 2">
            <a:extLst>
              <a:ext uri="{FF2B5EF4-FFF2-40B4-BE49-F238E27FC236}">
                <a16:creationId xmlns:a16="http://schemas.microsoft.com/office/drawing/2014/main" id="{1FFACC2F-4318-49AB-9B88-BDB9A19A3CF7}"/>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0165BA38-B75C-4A02-8650-BCCE684B7184}"/>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val="13486096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E485C8B4-3F9F-4DD0-B3A9-850E5CB94DF2}"/>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46D6AB9-6850-4ECF-8C9E-1B80DB843959}" type="slidenum">
              <a:rPr lang="en-US" altLang="en-US" smtClean="0"/>
              <a:pPr>
                <a:spcBef>
                  <a:spcPct val="0"/>
                </a:spcBef>
              </a:pPr>
              <a:t>35</a:t>
            </a:fld>
            <a:endParaRPr lang="en-US" altLang="en-US"/>
          </a:p>
        </p:txBody>
      </p:sp>
      <p:sp>
        <p:nvSpPr>
          <p:cNvPr id="74755" name="Rectangle 2">
            <a:extLst>
              <a:ext uri="{FF2B5EF4-FFF2-40B4-BE49-F238E27FC236}">
                <a16:creationId xmlns:a16="http://schemas.microsoft.com/office/drawing/2014/main" id="{85E25C31-A7CA-4B3A-A436-26ACB6A4A573}"/>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63AB41E2-E10E-4865-9CC9-2044FCC80FD5}"/>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val="5288933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201520AE-7125-4E17-BF8F-6A2BB16BF0E9}"/>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B71367B-9B8C-4DDF-87FE-DE114C57245B}" type="slidenum">
              <a:rPr lang="en-US" altLang="en-US" smtClean="0"/>
              <a:pPr>
                <a:spcBef>
                  <a:spcPct val="0"/>
                </a:spcBef>
              </a:pPr>
              <a:t>36</a:t>
            </a:fld>
            <a:endParaRPr lang="en-US" altLang="en-US"/>
          </a:p>
        </p:txBody>
      </p:sp>
      <p:sp>
        <p:nvSpPr>
          <p:cNvPr id="76803" name="Rectangle 2">
            <a:extLst>
              <a:ext uri="{FF2B5EF4-FFF2-40B4-BE49-F238E27FC236}">
                <a16:creationId xmlns:a16="http://schemas.microsoft.com/office/drawing/2014/main" id="{8E65D922-D07D-4B64-85FF-BE207FEB06D8}"/>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0971DD3E-BC69-4769-89A4-A2B3FD9FBA44}"/>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val="30926237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2FCC3B07-0F9B-421E-8FFE-BA04138030E5}"/>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41A0B9E-28E9-45E3-8E42-2A1D246B9249}" type="slidenum">
              <a:rPr lang="en-US" altLang="en-US" smtClean="0"/>
              <a:pPr>
                <a:spcBef>
                  <a:spcPct val="0"/>
                </a:spcBef>
              </a:pPr>
              <a:t>37</a:t>
            </a:fld>
            <a:endParaRPr lang="en-US" altLang="en-US"/>
          </a:p>
        </p:txBody>
      </p:sp>
      <p:sp>
        <p:nvSpPr>
          <p:cNvPr id="78851" name="Rectangle 2">
            <a:extLst>
              <a:ext uri="{FF2B5EF4-FFF2-40B4-BE49-F238E27FC236}">
                <a16:creationId xmlns:a16="http://schemas.microsoft.com/office/drawing/2014/main" id="{0DA14FE7-6DCD-45A9-A8BE-DDB01CE601D7}"/>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509071C9-7F6C-40CA-887D-6C9929FAF1FD}"/>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val="41432308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73E8EFC1-8385-49B9-9A08-6152C118DD59}"/>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8FD92AF-A5ED-4B46-BDF9-E50FAA7BD47F}" type="slidenum">
              <a:rPr lang="en-US" altLang="en-US" smtClean="0"/>
              <a:pPr>
                <a:spcBef>
                  <a:spcPct val="0"/>
                </a:spcBef>
              </a:pPr>
              <a:t>38</a:t>
            </a:fld>
            <a:endParaRPr lang="en-US" altLang="en-US"/>
          </a:p>
        </p:txBody>
      </p:sp>
      <p:sp>
        <p:nvSpPr>
          <p:cNvPr id="80899" name="Rectangle 2">
            <a:extLst>
              <a:ext uri="{FF2B5EF4-FFF2-40B4-BE49-F238E27FC236}">
                <a16:creationId xmlns:a16="http://schemas.microsoft.com/office/drawing/2014/main" id="{FAA88CFA-E73E-4ECE-B56A-3CF5937929FB}"/>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8127C52E-850C-468D-BC15-7250B2209CEB}"/>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val="18031739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27CE4E47-5050-4857-89DE-112C35FDD27A}"/>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96FF7D5-79A0-42F8-9517-0BBCFF9E9DA0}" type="slidenum">
              <a:rPr lang="en-US" altLang="en-US" smtClean="0"/>
              <a:pPr>
                <a:spcBef>
                  <a:spcPct val="0"/>
                </a:spcBef>
              </a:pPr>
              <a:t>39</a:t>
            </a:fld>
            <a:endParaRPr lang="en-US" altLang="en-US"/>
          </a:p>
        </p:txBody>
      </p:sp>
      <p:sp>
        <p:nvSpPr>
          <p:cNvPr id="82947" name="Rectangle 2">
            <a:extLst>
              <a:ext uri="{FF2B5EF4-FFF2-40B4-BE49-F238E27FC236}">
                <a16:creationId xmlns:a16="http://schemas.microsoft.com/office/drawing/2014/main" id="{A8FC92AF-03D5-4D03-B784-E94CFDC519A6}"/>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85191FC9-7499-448B-8CC8-DAD34F073D9E}"/>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val="3203391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E39A4900-D32A-49F7-91B5-1D8034C725E3}"/>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2D150BB-E0B5-412B-A1C6-2C8C972F2712}" type="slidenum">
              <a:rPr lang="en-US" altLang="en-US" smtClean="0"/>
              <a:pPr>
                <a:spcBef>
                  <a:spcPct val="0"/>
                </a:spcBef>
              </a:pPr>
              <a:t>4</a:t>
            </a:fld>
            <a:endParaRPr lang="en-US" altLang="en-US"/>
          </a:p>
        </p:txBody>
      </p:sp>
      <p:sp>
        <p:nvSpPr>
          <p:cNvPr id="13315" name="Rectangle 2">
            <a:extLst>
              <a:ext uri="{FF2B5EF4-FFF2-40B4-BE49-F238E27FC236}">
                <a16:creationId xmlns:a16="http://schemas.microsoft.com/office/drawing/2014/main" id="{19C2C127-0C6E-45EF-8D9F-27D1A74DF6C1}"/>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574C1FD9-690E-48E3-AF92-A19A8E208417}"/>
              </a:ext>
            </a:extLst>
          </p:cNvPr>
          <p:cNvSpPr>
            <a:spLocks noGrp="1" noChangeArrowheads="1"/>
          </p:cNvSpPr>
          <p:nvPr>
            <p:ph type="body" idx="1"/>
          </p:nvPr>
        </p:nvSpPr>
        <p:spPr>
          <a:xfrm>
            <a:off x="685800" y="4343400"/>
            <a:ext cx="5486400" cy="4491038"/>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lnSpc>
                <a:spcPct val="80000"/>
              </a:lnSpc>
            </a:pPr>
            <a:r>
              <a:rPr lang="en-CA" altLang="en-US" sz="1100"/>
              <a:t>This mainstream theory comes in a number of special forms that differ in what is regarded as the source of fluctuations in aggregate demand growth and the source of money wage stickiness.</a:t>
            </a:r>
          </a:p>
          <a:p>
            <a:pPr eaLnBrk="1" hangingPunct="1">
              <a:lnSpc>
                <a:spcPct val="80000"/>
              </a:lnSpc>
            </a:pPr>
            <a:r>
              <a:rPr lang="en-CA" altLang="en-US" sz="1100" b="1"/>
              <a:t>Keynesian Cycle Theory </a:t>
            </a:r>
            <a:r>
              <a:rPr lang="en-CA" altLang="en-US" sz="1100"/>
              <a:t>In </a:t>
            </a:r>
            <a:r>
              <a:rPr lang="en-CA" altLang="en-US" sz="1100" b="1"/>
              <a:t>Keynesian cycle theory</a:t>
            </a:r>
            <a:r>
              <a:rPr lang="en-CA" altLang="en-US" sz="1100"/>
              <a:t>, fluctuations in investment driven by fluctuations in business confidence—summarized in the phrase “animal spirits”—are the main source of fluctuations in aggregate demand.</a:t>
            </a:r>
          </a:p>
          <a:p>
            <a:pPr eaLnBrk="1" hangingPunct="1">
              <a:lnSpc>
                <a:spcPct val="80000"/>
              </a:lnSpc>
            </a:pPr>
            <a:r>
              <a:rPr lang="en-CA" altLang="en-US" sz="1100" b="1"/>
              <a:t>Monetarist Cycle Theory </a:t>
            </a:r>
            <a:r>
              <a:rPr lang="en-CA" altLang="en-US" sz="1100"/>
              <a:t>In </a:t>
            </a:r>
            <a:r>
              <a:rPr lang="en-CA" altLang="en-US" sz="1100" b="1"/>
              <a:t>monetarist cycle theory</a:t>
            </a:r>
            <a:r>
              <a:rPr lang="en-CA" altLang="en-US" sz="1100"/>
              <a:t>, fluctuations in both investment and consumption expenditure, driven by fluctuations in the growth rate of the quantity of money, are the main source of fluctuations in aggregate demand.</a:t>
            </a:r>
          </a:p>
          <a:p>
            <a:pPr eaLnBrk="1" hangingPunct="1">
              <a:lnSpc>
                <a:spcPct val="80000"/>
              </a:lnSpc>
            </a:pPr>
            <a:endParaRPr lang="en-CA" altLang="en-US" sz="1100"/>
          </a:p>
          <a:p>
            <a:pPr eaLnBrk="1" hangingPunct="1">
              <a:lnSpc>
                <a:spcPct val="80000"/>
              </a:lnSpc>
            </a:pPr>
            <a:r>
              <a:rPr lang="en-CA" altLang="en-US" sz="1100"/>
              <a:t>Both the Keynesian and monetarist cycle theories simply assume that the money wage rate is rigid and don’t explain that rigidity. Two newer theories seek to explain money wage rate rigidity and to be more careful about working out its consequences.</a:t>
            </a:r>
          </a:p>
          <a:p>
            <a:pPr eaLnBrk="1" hangingPunct="1">
              <a:lnSpc>
                <a:spcPct val="80000"/>
              </a:lnSpc>
            </a:pPr>
            <a:r>
              <a:rPr lang="en-CA" altLang="en-US" sz="1100" b="1"/>
              <a:t>New Classical Cycle Theory </a:t>
            </a:r>
            <a:r>
              <a:rPr lang="en-CA" altLang="en-US" sz="1100"/>
              <a:t>In </a:t>
            </a:r>
            <a:r>
              <a:rPr lang="en-CA" altLang="en-US" sz="1100" b="1"/>
              <a:t>new classical cycle theory</a:t>
            </a:r>
            <a:r>
              <a:rPr lang="en-CA" altLang="en-US" sz="1100"/>
              <a:t>, the rational expectation of the price level, which is determined by potential GDP and </a:t>
            </a:r>
            <a:r>
              <a:rPr lang="en-CA" altLang="en-US" sz="1100" i="1"/>
              <a:t>expected </a:t>
            </a:r>
            <a:r>
              <a:rPr lang="en-CA" altLang="en-US" sz="1100"/>
              <a:t>aggregate demand, determines the money wage rate and the position of the </a:t>
            </a:r>
            <a:r>
              <a:rPr lang="en-CA" altLang="en-US" sz="1100" i="1"/>
              <a:t>SAS </a:t>
            </a:r>
            <a:r>
              <a:rPr lang="en-CA" altLang="en-US" sz="1100"/>
              <a:t>curve. In this theory, only </a:t>
            </a:r>
            <a:r>
              <a:rPr lang="en-CA" altLang="en-US" sz="1100" i="1"/>
              <a:t>unexpected </a:t>
            </a:r>
            <a:r>
              <a:rPr lang="en-CA" altLang="en-US" sz="1100"/>
              <a:t>fluctuations in aggregate demand bring fluctuations in real GDP around potential GDP.</a:t>
            </a:r>
          </a:p>
          <a:p>
            <a:pPr eaLnBrk="1" hangingPunct="1">
              <a:lnSpc>
                <a:spcPct val="80000"/>
              </a:lnSpc>
            </a:pPr>
            <a:r>
              <a:rPr lang="en-CA" altLang="en-US" sz="1100" b="1"/>
              <a:t>New Keynesian Cycle Theory </a:t>
            </a:r>
            <a:r>
              <a:rPr lang="en-CA" altLang="en-US" sz="1100"/>
              <a:t>The </a:t>
            </a:r>
            <a:r>
              <a:rPr lang="en-CA" altLang="en-US" sz="1100" b="1"/>
              <a:t>new Keynesian cycle theory </a:t>
            </a:r>
            <a:r>
              <a:rPr lang="en-CA" altLang="en-US" sz="1100"/>
              <a:t>emphasizes the fact that today’s money wage rates were negotiated at many past dates, which means that </a:t>
            </a:r>
            <a:r>
              <a:rPr lang="en-CA" altLang="en-US" sz="1100" i="1"/>
              <a:t>past </a:t>
            </a:r>
            <a:r>
              <a:rPr lang="en-CA" altLang="en-US" sz="1100"/>
              <a:t>rational expectations of the current price level influence the money wage rate and the position of the </a:t>
            </a:r>
            <a:r>
              <a:rPr lang="en-CA" altLang="en-US" sz="1100" i="1"/>
              <a:t>SAS </a:t>
            </a:r>
            <a:r>
              <a:rPr lang="en-CA" altLang="en-US" sz="1100"/>
              <a:t>curve. In this theory, both unexpected and currently expected fluctuations in aggregate demand bring fluctuations in real GDP around potential GDP.</a:t>
            </a:r>
          </a:p>
          <a:p>
            <a:pPr eaLnBrk="1" hangingPunct="1">
              <a:lnSpc>
                <a:spcPct val="80000"/>
              </a:lnSpc>
            </a:pPr>
            <a:r>
              <a:rPr lang="en-CA" altLang="en-US" sz="1100"/>
              <a:t>The mainstream cycle theories don’t rule out the possibility that occasionally an aggregate supply shock might occur. An oil price rise, a widespread drought, a major hurricane, or another natural disaster, could, for example, bring a recession. But supply shocks are not the normal source of fluctuations in the mainstream theories. In contrast, real business cycle theory puts supply shocks at centre stage</a:t>
            </a:r>
            <a:r>
              <a:rPr lang="en-CA" altLang="en-US" sz="1000"/>
              <a:t>.</a:t>
            </a:r>
          </a:p>
        </p:txBody>
      </p:sp>
    </p:spTree>
    <p:extLst>
      <p:ext uri="{BB962C8B-B14F-4D97-AF65-F5344CB8AC3E}">
        <p14:creationId xmlns:p14="http://schemas.microsoft.com/office/powerpoint/2010/main" val="208278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A18A9AE0-CDCF-488D-917A-DE62D101DE0A}"/>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261BA0E-0CFF-45BD-95B5-F8F37751313C}" type="slidenum">
              <a:rPr lang="en-US" altLang="en-US" smtClean="0"/>
              <a:pPr>
                <a:spcBef>
                  <a:spcPct val="0"/>
                </a:spcBef>
              </a:pPr>
              <a:t>40</a:t>
            </a:fld>
            <a:endParaRPr lang="en-US" altLang="en-US"/>
          </a:p>
        </p:txBody>
      </p:sp>
      <p:sp>
        <p:nvSpPr>
          <p:cNvPr id="84995" name="Rectangle 2">
            <a:extLst>
              <a:ext uri="{FF2B5EF4-FFF2-40B4-BE49-F238E27FC236}">
                <a16:creationId xmlns:a16="http://schemas.microsoft.com/office/drawing/2014/main" id="{542E2D2B-748C-49B2-ADBF-E5483290CC8B}"/>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67C1DD4B-C106-4DED-B197-CC7FA5546EA2}"/>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val="36619687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8FE84B8B-58A6-4AEB-8146-675EE59FA053}"/>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7F6A1B9-29F8-4F9C-83D1-D87D89630513}" type="slidenum">
              <a:rPr lang="en-US" altLang="en-US" smtClean="0"/>
              <a:pPr>
                <a:spcBef>
                  <a:spcPct val="0"/>
                </a:spcBef>
              </a:pPr>
              <a:t>41</a:t>
            </a:fld>
            <a:endParaRPr lang="en-US" altLang="en-US"/>
          </a:p>
        </p:txBody>
      </p:sp>
      <p:sp>
        <p:nvSpPr>
          <p:cNvPr id="87043" name="Rectangle 2">
            <a:extLst>
              <a:ext uri="{FF2B5EF4-FFF2-40B4-BE49-F238E27FC236}">
                <a16:creationId xmlns:a16="http://schemas.microsoft.com/office/drawing/2014/main" id="{69957A8C-EEB3-4EE2-9BD6-E80CD10256CF}"/>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A3DB4689-0FA4-49A5-B2DB-DC5E90587916}"/>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en-US"/>
              <a:t>The text gives a good description of the first oil price increase in the 1970s as a cost-push inflation, and contrasts it well with the Bank of Canada’s refusal to accommodate the second oil price increase in 1979. An explanation of how cost-push can be a more widespread cause of inflation in other countries can be given in terms of countries where labour is highly unionized, and in effect there are attempts by different interest groups to obtain shares of GDP that add up to more than 100 percent, with accommodation by a weak monetary authority. Such a process of repeated wage increases, inflation, and monetary accommodation can give rise to continuing inflation. </a:t>
            </a:r>
          </a:p>
          <a:p>
            <a:pPr eaLnBrk="1" hangingPunct="1"/>
            <a:r>
              <a:rPr lang="en-US" altLang="en-US"/>
              <a:t>Analysts often “explain” the cause of inflation by focusing attention on the good or service whose price increased the most during the most recent time period. This is incorrect; inflation is cased by monetary growth. One way to point out the fallacy is to use a baseball analogy. Several years ago the average number of home runs hit during major league baseball games increased. Virtually every commentator asked whether the ball had been doctored to make it livelier. No one explained the additional home runs by saying “home runs are higher because Parkin is hitting more home runs than last year.” To explain inflation, economists are looking for an explanation similar to the “doctored ball” explanation of the additional home runs, not an explanation that focuses on the performance of specific players.</a:t>
            </a:r>
          </a:p>
        </p:txBody>
      </p:sp>
    </p:spTree>
    <p:extLst>
      <p:ext uri="{BB962C8B-B14F-4D97-AF65-F5344CB8AC3E}">
        <p14:creationId xmlns:p14="http://schemas.microsoft.com/office/powerpoint/2010/main" val="27666764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7DD6BD27-A360-4CBF-9C08-81A1AD496F8F}"/>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C5C4B7B-4498-4E97-BDEC-75D43BF0D9BD}" type="slidenum">
              <a:rPr lang="en-US" altLang="en-US" smtClean="0"/>
              <a:pPr>
                <a:spcBef>
                  <a:spcPct val="0"/>
                </a:spcBef>
              </a:pPr>
              <a:t>42</a:t>
            </a:fld>
            <a:endParaRPr lang="en-US" altLang="en-US"/>
          </a:p>
        </p:txBody>
      </p:sp>
      <p:sp>
        <p:nvSpPr>
          <p:cNvPr id="89091" name="Rectangle 2">
            <a:extLst>
              <a:ext uri="{FF2B5EF4-FFF2-40B4-BE49-F238E27FC236}">
                <a16:creationId xmlns:a16="http://schemas.microsoft.com/office/drawing/2014/main" id="{D589DB60-1C70-406B-8C52-04B8BD2B0BA0}"/>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62BBEBD2-F03C-458E-B0A2-64DEEEFD8B96}"/>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val="3181623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29FAABA0-007F-4AFE-9774-5AAE263EF109}"/>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38B0974-5C4A-4E75-8AC2-EEC1775B324B}" type="slidenum">
              <a:rPr lang="en-US" altLang="en-US" smtClean="0"/>
              <a:pPr>
                <a:spcBef>
                  <a:spcPct val="0"/>
                </a:spcBef>
              </a:pPr>
              <a:t>43</a:t>
            </a:fld>
            <a:endParaRPr lang="en-US" altLang="en-US"/>
          </a:p>
        </p:txBody>
      </p:sp>
      <p:sp>
        <p:nvSpPr>
          <p:cNvPr id="91139" name="Rectangle 2">
            <a:extLst>
              <a:ext uri="{FF2B5EF4-FFF2-40B4-BE49-F238E27FC236}">
                <a16:creationId xmlns:a16="http://schemas.microsoft.com/office/drawing/2014/main" id="{A8DCDD97-5BBD-46D0-8FA6-08755FB43623}"/>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3D3348EC-8082-4BE6-A681-74795E0A658E}"/>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val="35943767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1B4F9825-C20F-4AC7-BB68-32B0CB196D04}"/>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EF6A9F6-3646-4B15-B442-466940E41A2E}" type="slidenum">
              <a:rPr lang="en-US" altLang="en-US" smtClean="0"/>
              <a:pPr>
                <a:spcBef>
                  <a:spcPct val="0"/>
                </a:spcBef>
              </a:pPr>
              <a:t>44</a:t>
            </a:fld>
            <a:endParaRPr lang="en-US" altLang="en-US"/>
          </a:p>
        </p:txBody>
      </p:sp>
      <p:sp>
        <p:nvSpPr>
          <p:cNvPr id="93187" name="Rectangle 2">
            <a:extLst>
              <a:ext uri="{FF2B5EF4-FFF2-40B4-BE49-F238E27FC236}">
                <a16:creationId xmlns:a16="http://schemas.microsoft.com/office/drawing/2014/main" id="{ACA8AA07-1361-464F-8535-2FEF41B31B6F}"/>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79635AAF-2966-4705-B85B-0815A6B95E38}"/>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val="37580906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6954409F-6818-422A-96D9-E4B57C5CF64A}"/>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6803540-92E2-4F6B-BE14-27E471A29632}" type="slidenum">
              <a:rPr lang="en-US" altLang="en-US" smtClean="0"/>
              <a:pPr>
                <a:spcBef>
                  <a:spcPct val="0"/>
                </a:spcBef>
              </a:pPr>
              <a:t>45</a:t>
            </a:fld>
            <a:endParaRPr lang="en-US" altLang="en-US"/>
          </a:p>
        </p:txBody>
      </p:sp>
      <p:sp>
        <p:nvSpPr>
          <p:cNvPr id="95235" name="Rectangle 2">
            <a:extLst>
              <a:ext uri="{FF2B5EF4-FFF2-40B4-BE49-F238E27FC236}">
                <a16:creationId xmlns:a16="http://schemas.microsoft.com/office/drawing/2014/main" id="{D3190CCB-8B80-43DF-A550-7719F565BC40}"/>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F14F62CA-CF7C-412E-83B0-60F569BD9C2B}"/>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val="35104619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127A16CB-A492-463F-AD51-1DBFA0EA0C3C}"/>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761C31F-FC5E-4BD8-8464-0B186C351B7E}" type="slidenum">
              <a:rPr lang="en-US" altLang="en-US" smtClean="0"/>
              <a:pPr>
                <a:spcBef>
                  <a:spcPct val="0"/>
                </a:spcBef>
              </a:pPr>
              <a:t>46</a:t>
            </a:fld>
            <a:endParaRPr lang="en-US" altLang="en-US"/>
          </a:p>
        </p:txBody>
      </p:sp>
      <p:sp>
        <p:nvSpPr>
          <p:cNvPr id="97283" name="Rectangle 2">
            <a:extLst>
              <a:ext uri="{FF2B5EF4-FFF2-40B4-BE49-F238E27FC236}">
                <a16:creationId xmlns:a16="http://schemas.microsoft.com/office/drawing/2014/main" id="{B26CAD33-1843-4B57-A3A7-F2690E62C342}"/>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3C38AAB5-A800-4681-82F4-0BEE4C7FFF65}"/>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val="3223469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1B9003C4-D3D3-4F5D-A95C-C4E8DD18462D}"/>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1C82C42-B1AE-4F77-A174-6D7CFB028088}" type="slidenum">
              <a:rPr lang="en-US" altLang="en-US" smtClean="0"/>
              <a:pPr>
                <a:spcBef>
                  <a:spcPct val="0"/>
                </a:spcBef>
              </a:pPr>
              <a:t>47</a:t>
            </a:fld>
            <a:endParaRPr lang="en-US" altLang="en-US"/>
          </a:p>
        </p:txBody>
      </p:sp>
      <p:sp>
        <p:nvSpPr>
          <p:cNvPr id="99331" name="Rectangle 2">
            <a:extLst>
              <a:ext uri="{FF2B5EF4-FFF2-40B4-BE49-F238E27FC236}">
                <a16:creationId xmlns:a16="http://schemas.microsoft.com/office/drawing/2014/main" id="{8AF6E084-D154-436D-AD8D-CCA296B7FFFD}"/>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AD21C94F-4DDD-4FDE-8403-56EC2554DA56}"/>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val="23244918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7925290F-96EF-438D-AE13-77D9DEC5DA4D}"/>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8842453-F629-456E-A60F-1E9EFB866857}" type="slidenum">
              <a:rPr lang="en-US" altLang="en-US" smtClean="0"/>
              <a:pPr>
                <a:spcBef>
                  <a:spcPct val="0"/>
                </a:spcBef>
              </a:pPr>
              <a:t>48</a:t>
            </a:fld>
            <a:endParaRPr lang="en-US" altLang="en-US"/>
          </a:p>
        </p:txBody>
      </p:sp>
      <p:sp>
        <p:nvSpPr>
          <p:cNvPr id="101379" name="Rectangle 2">
            <a:extLst>
              <a:ext uri="{FF2B5EF4-FFF2-40B4-BE49-F238E27FC236}">
                <a16:creationId xmlns:a16="http://schemas.microsoft.com/office/drawing/2014/main" id="{EE4C4F0F-E526-4115-ABDD-8D213F33FAAC}"/>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F705EC0E-8E46-4F65-9B82-910D687668CB}"/>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val="26332123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A06E776B-B380-4554-AC00-CBB9561BD684}"/>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075D9BC-BFF3-4C1E-97B9-DC5D34604179}" type="slidenum">
              <a:rPr lang="en-US" altLang="en-US" smtClean="0"/>
              <a:pPr>
                <a:spcBef>
                  <a:spcPct val="0"/>
                </a:spcBef>
              </a:pPr>
              <a:t>49</a:t>
            </a:fld>
            <a:endParaRPr lang="en-US" altLang="en-US"/>
          </a:p>
        </p:txBody>
      </p:sp>
      <p:sp>
        <p:nvSpPr>
          <p:cNvPr id="103427" name="Rectangle 2">
            <a:extLst>
              <a:ext uri="{FF2B5EF4-FFF2-40B4-BE49-F238E27FC236}">
                <a16:creationId xmlns:a16="http://schemas.microsoft.com/office/drawing/2014/main" id="{9F55AA65-14F9-447A-A601-F7AE3753C7FF}"/>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42BB0B37-36EA-4903-8E0C-D9B025B77521}"/>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val="1538228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4D0FFD7-4285-4113-8C60-D944E4B7C536}"/>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1767E09-CA02-44A6-9705-CBD66DED4989}" type="slidenum">
              <a:rPr lang="en-US" altLang="en-US" smtClean="0"/>
              <a:pPr>
                <a:spcBef>
                  <a:spcPct val="0"/>
                </a:spcBef>
              </a:pPr>
              <a:t>5</a:t>
            </a:fld>
            <a:endParaRPr lang="en-US" altLang="en-US"/>
          </a:p>
        </p:txBody>
      </p:sp>
      <p:sp>
        <p:nvSpPr>
          <p:cNvPr id="15363" name="Rectangle 2">
            <a:extLst>
              <a:ext uri="{FF2B5EF4-FFF2-40B4-BE49-F238E27FC236}">
                <a16:creationId xmlns:a16="http://schemas.microsoft.com/office/drawing/2014/main" id="{DA185B25-25D8-42C1-B3ED-51B0AD7873FC}"/>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BC016125-D680-40A1-AEB1-6732A4FC9D2F}"/>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val="29958618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2CDC5A8A-03C8-4459-8B44-2C7FBD36A56A}"/>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C5F63A2-3C64-49C7-9F83-E98A68F86568}" type="slidenum">
              <a:rPr lang="en-US" altLang="en-US" smtClean="0"/>
              <a:pPr>
                <a:spcBef>
                  <a:spcPct val="0"/>
                </a:spcBef>
              </a:pPr>
              <a:t>50</a:t>
            </a:fld>
            <a:endParaRPr lang="en-US" altLang="en-US"/>
          </a:p>
        </p:txBody>
      </p:sp>
      <p:sp>
        <p:nvSpPr>
          <p:cNvPr id="105475" name="Rectangle 2">
            <a:extLst>
              <a:ext uri="{FF2B5EF4-FFF2-40B4-BE49-F238E27FC236}">
                <a16:creationId xmlns:a16="http://schemas.microsoft.com/office/drawing/2014/main" id="{6E4AB0F9-2D39-4498-A7CD-F5753EF4C16A}"/>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E575091E-F840-4E01-8957-E75E796A6A7C}"/>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val="35009591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BA4587C8-339D-49CB-A0F7-510FFD7BEDB6}"/>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82C6B48-33F3-4548-A873-35184681B3E2}" type="slidenum">
              <a:rPr lang="en-US" altLang="en-US" smtClean="0"/>
              <a:pPr>
                <a:spcBef>
                  <a:spcPct val="0"/>
                </a:spcBef>
              </a:pPr>
              <a:t>51</a:t>
            </a:fld>
            <a:endParaRPr lang="en-US" altLang="en-US"/>
          </a:p>
        </p:txBody>
      </p:sp>
      <p:sp>
        <p:nvSpPr>
          <p:cNvPr id="107523" name="Rectangle 2">
            <a:extLst>
              <a:ext uri="{FF2B5EF4-FFF2-40B4-BE49-F238E27FC236}">
                <a16:creationId xmlns:a16="http://schemas.microsoft.com/office/drawing/2014/main" id="{765F2AFC-3C88-424D-B3F3-580462DCD168}"/>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F22FA29C-B826-4DBE-A5D9-5BD287A94390}"/>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val="386789194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734C2010-F48F-4013-B270-25DB08378482}"/>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A942223-D22C-4AF5-9FC3-A04E2CD86F45}" type="slidenum">
              <a:rPr lang="en-US" altLang="en-US" smtClean="0"/>
              <a:pPr>
                <a:spcBef>
                  <a:spcPct val="0"/>
                </a:spcBef>
              </a:pPr>
              <a:t>52</a:t>
            </a:fld>
            <a:endParaRPr lang="en-US" altLang="en-US"/>
          </a:p>
        </p:txBody>
      </p:sp>
      <p:sp>
        <p:nvSpPr>
          <p:cNvPr id="109571" name="Rectangle 2">
            <a:extLst>
              <a:ext uri="{FF2B5EF4-FFF2-40B4-BE49-F238E27FC236}">
                <a16:creationId xmlns:a16="http://schemas.microsoft.com/office/drawing/2014/main" id="{51553C3B-B13C-480C-BCA0-AE1AFB2F5B11}"/>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1A7222AB-8848-4468-A607-5490BF3BA419}"/>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val="139234061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A0202A15-4638-42D7-B5CD-B656AEED795F}"/>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FE9A85F-F741-4103-9DA8-F05164425D2E}" type="slidenum">
              <a:rPr lang="en-US" altLang="en-US" smtClean="0"/>
              <a:pPr>
                <a:spcBef>
                  <a:spcPct val="0"/>
                </a:spcBef>
              </a:pPr>
              <a:t>53</a:t>
            </a:fld>
            <a:endParaRPr lang="en-US" altLang="en-US"/>
          </a:p>
        </p:txBody>
      </p:sp>
      <p:sp>
        <p:nvSpPr>
          <p:cNvPr id="111619" name="Rectangle 2">
            <a:extLst>
              <a:ext uri="{FF2B5EF4-FFF2-40B4-BE49-F238E27FC236}">
                <a16:creationId xmlns:a16="http://schemas.microsoft.com/office/drawing/2014/main" id="{37D8A794-8174-4490-8899-499EA60F9C3C}"/>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95A4E5ED-C578-4DF4-82A1-5996C0312731}"/>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val="428468151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C55E383E-B7DA-4423-AF3C-58FB37E1DD8B}"/>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797DD03-8036-428F-814F-35D100D26D64}" type="slidenum">
              <a:rPr lang="en-US" altLang="en-US" smtClean="0"/>
              <a:pPr>
                <a:spcBef>
                  <a:spcPct val="0"/>
                </a:spcBef>
              </a:pPr>
              <a:t>54</a:t>
            </a:fld>
            <a:endParaRPr lang="en-US" altLang="en-US"/>
          </a:p>
        </p:txBody>
      </p:sp>
      <p:sp>
        <p:nvSpPr>
          <p:cNvPr id="113667" name="Rectangle 2">
            <a:extLst>
              <a:ext uri="{FF2B5EF4-FFF2-40B4-BE49-F238E27FC236}">
                <a16:creationId xmlns:a16="http://schemas.microsoft.com/office/drawing/2014/main" id="{E27B8629-0F6D-4BE5-972F-DE992BC4CCA3}"/>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D3AA7B73-E31D-4A23-8B3D-EB311518FA33}"/>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val="263207536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AB75AE10-9215-4DC3-9405-BFB372480A7D}"/>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A5B5D93-7B59-4C9B-AA73-25A77EA8CC55}" type="slidenum">
              <a:rPr lang="en-US" altLang="en-US" smtClean="0"/>
              <a:pPr>
                <a:spcBef>
                  <a:spcPct val="0"/>
                </a:spcBef>
              </a:pPr>
              <a:t>55</a:t>
            </a:fld>
            <a:endParaRPr lang="en-US" altLang="en-US"/>
          </a:p>
        </p:txBody>
      </p:sp>
      <p:sp>
        <p:nvSpPr>
          <p:cNvPr id="115715" name="Rectangle 2">
            <a:extLst>
              <a:ext uri="{FF2B5EF4-FFF2-40B4-BE49-F238E27FC236}">
                <a16:creationId xmlns:a16="http://schemas.microsoft.com/office/drawing/2014/main" id="{925E3199-804D-41D5-8106-024ACC15242E}"/>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9AC2FEDC-8D7F-44CE-B839-D304EC43813E}"/>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lnSpc>
                <a:spcPct val="80000"/>
              </a:lnSpc>
            </a:pPr>
            <a:endParaRPr lang="en-US" altLang="en-US" sz="1000"/>
          </a:p>
        </p:txBody>
      </p:sp>
    </p:spTree>
    <p:extLst>
      <p:ext uri="{BB962C8B-B14F-4D97-AF65-F5344CB8AC3E}">
        <p14:creationId xmlns:p14="http://schemas.microsoft.com/office/powerpoint/2010/main" val="317537869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892CC3BE-1EA6-46E5-BA3F-3677C3463EA4}"/>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26A29CB-94CB-4B5E-A787-6760B3505309}" type="slidenum">
              <a:rPr lang="en-US" altLang="en-US" smtClean="0"/>
              <a:pPr>
                <a:spcBef>
                  <a:spcPct val="0"/>
                </a:spcBef>
              </a:pPr>
              <a:t>56</a:t>
            </a:fld>
            <a:endParaRPr lang="en-US" altLang="en-US"/>
          </a:p>
        </p:txBody>
      </p:sp>
      <p:sp>
        <p:nvSpPr>
          <p:cNvPr id="117763" name="Rectangle 2">
            <a:extLst>
              <a:ext uri="{FF2B5EF4-FFF2-40B4-BE49-F238E27FC236}">
                <a16:creationId xmlns:a16="http://schemas.microsoft.com/office/drawing/2014/main" id="{57E3C6B8-15E3-411F-A5B9-49AF5E81D01F}"/>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7ED27725-759A-47A6-8E76-DBE9D1299622}"/>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lnSpc>
                <a:spcPct val="80000"/>
              </a:lnSpc>
            </a:pPr>
            <a:endParaRPr lang="en-US" altLang="en-US" sz="1000"/>
          </a:p>
        </p:txBody>
      </p:sp>
    </p:spTree>
    <p:extLst>
      <p:ext uri="{BB962C8B-B14F-4D97-AF65-F5344CB8AC3E}">
        <p14:creationId xmlns:p14="http://schemas.microsoft.com/office/powerpoint/2010/main" val="103684231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721CC8F9-A62A-481F-B07D-4C2C169714FC}"/>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D398CD1-BCF5-4669-AB67-B25FECE353D8}" type="slidenum">
              <a:rPr lang="en-US" altLang="en-US" smtClean="0"/>
              <a:pPr>
                <a:spcBef>
                  <a:spcPct val="0"/>
                </a:spcBef>
              </a:pPr>
              <a:t>57</a:t>
            </a:fld>
            <a:endParaRPr lang="en-US" altLang="en-US"/>
          </a:p>
        </p:txBody>
      </p:sp>
      <p:sp>
        <p:nvSpPr>
          <p:cNvPr id="119811" name="Rectangle 2">
            <a:extLst>
              <a:ext uri="{FF2B5EF4-FFF2-40B4-BE49-F238E27FC236}">
                <a16:creationId xmlns:a16="http://schemas.microsoft.com/office/drawing/2014/main" id="{68E5318E-6A81-441F-8CD2-652C2697ABCF}"/>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7A03C6E0-E347-4BC3-AA84-8D6743FE7E4E}"/>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CA" altLang="en-US" b="1">
                <a:solidFill>
                  <a:srgbClr val="FF0000"/>
                </a:solidFill>
              </a:rPr>
              <a:t>Classroom activity</a:t>
            </a:r>
          </a:p>
          <a:p>
            <a:pPr eaLnBrk="1" hangingPunct="1"/>
            <a:r>
              <a:rPr lang="en-CA" altLang="en-US"/>
              <a:t>Check out </a:t>
            </a:r>
            <a:r>
              <a:rPr lang="en-CA" altLang="en-US" i="1"/>
              <a:t>Economics in Action</a:t>
            </a:r>
            <a:r>
              <a:rPr lang="en-CA" altLang="en-US"/>
              <a:t>: Fifteen Years of Deflation in Japan</a:t>
            </a:r>
          </a:p>
          <a:p>
            <a:pPr eaLnBrk="1" hangingPunct="1">
              <a:lnSpc>
                <a:spcPct val="80000"/>
              </a:lnSpc>
            </a:pPr>
            <a:endParaRPr lang="en-US" altLang="en-US"/>
          </a:p>
        </p:txBody>
      </p:sp>
    </p:spTree>
    <p:extLst>
      <p:ext uri="{BB962C8B-B14F-4D97-AF65-F5344CB8AC3E}">
        <p14:creationId xmlns:p14="http://schemas.microsoft.com/office/powerpoint/2010/main" val="7970773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9200C66F-329A-4E3A-B94F-C9EDB9B35D5C}"/>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72FD83E-0577-4582-8BA4-A0ABD866DED3}" type="slidenum">
              <a:rPr lang="en-US" altLang="en-US" smtClean="0"/>
              <a:pPr>
                <a:spcBef>
                  <a:spcPct val="0"/>
                </a:spcBef>
              </a:pPr>
              <a:t>58</a:t>
            </a:fld>
            <a:endParaRPr lang="en-US" altLang="en-US"/>
          </a:p>
        </p:txBody>
      </p:sp>
      <p:sp>
        <p:nvSpPr>
          <p:cNvPr id="121859" name="Rectangle 2">
            <a:extLst>
              <a:ext uri="{FF2B5EF4-FFF2-40B4-BE49-F238E27FC236}">
                <a16:creationId xmlns:a16="http://schemas.microsoft.com/office/drawing/2014/main" id="{8EBB34B5-A43E-458B-A926-3CACEEA20C8F}"/>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72C45631-4B25-427A-927B-FBEAC52889D0}"/>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CA" altLang="en-US" b="1">
                <a:solidFill>
                  <a:srgbClr val="FF0000"/>
                </a:solidFill>
              </a:rPr>
              <a:t>Classroom activity</a:t>
            </a:r>
          </a:p>
          <a:p>
            <a:pPr eaLnBrk="1" hangingPunct="1"/>
            <a:r>
              <a:rPr lang="en-CA" altLang="en-US"/>
              <a:t>Check out </a:t>
            </a:r>
            <a:r>
              <a:rPr lang="en-CA" altLang="en-US" i="1"/>
              <a:t>Economics in the News</a:t>
            </a:r>
            <a:r>
              <a:rPr lang="en-CA" altLang="en-US"/>
              <a:t>: The Stagnating Eurozone</a:t>
            </a:r>
          </a:p>
          <a:p>
            <a:pPr eaLnBrk="1" hangingPunct="1">
              <a:lnSpc>
                <a:spcPct val="80000"/>
              </a:lnSpc>
            </a:pPr>
            <a:endParaRPr lang="en-US" altLang="en-US"/>
          </a:p>
        </p:txBody>
      </p:sp>
    </p:spTree>
    <p:extLst>
      <p:ext uri="{BB962C8B-B14F-4D97-AF65-F5344CB8AC3E}">
        <p14:creationId xmlns:p14="http://schemas.microsoft.com/office/powerpoint/2010/main" val="33850320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079951CA-B832-45F9-B051-2E35331C8F2A}"/>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BC2C234-18EB-4A37-A36B-E2B64A7240D6}" type="slidenum">
              <a:rPr lang="en-US" altLang="en-US" smtClean="0"/>
              <a:pPr>
                <a:spcBef>
                  <a:spcPct val="0"/>
                </a:spcBef>
              </a:pPr>
              <a:t>59</a:t>
            </a:fld>
            <a:endParaRPr lang="en-US" altLang="en-US"/>
          </a:p>
        </p:txBody>
      </p:sp>
      <p:sp>
        <p:nvSpPr>
          <p:cNvPr id="123907" name="Rectangle 2">
            <a:extLst>
              <a:ext uri="{FF2B5EF4-FFF2-40B4-BE49-F238E27FC236}">
                <a16:creationId xmlns:a16="http://schemas.microsoft.com/office/drawing/2014/main" id="{6D49F6E8-1FAB-4A33-BF76-1E93F1594C52}"/>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8B7975ED-3E4F-4D81-819E-4483E8BA1AA9}"/>
              </a:ext>
            </a:extLst>
          </p:cNvPr>
          <p:cNvSpPr>
            <a:spLocks noGrp="1" noChangeArrowheads="1"/>
          </p:cNvSpPr>
          <p:nvPr>
            <p:ph type="body" idx="1"/>
          </p:nvPr>
        </p:nvSpPr>
        <p:spPr>
          <a:xfrm>
            <a:off x="685800" y="4343400"/>
            <a:ext cx="5486400" cy="4568825"/>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lnSpc>
                <a:spcPct val="80000"/>
              </a:lnSpc>
            </a:pPr>
            <a:r>
              <a:rPr lang="en-US" altLang="en-US" sz="1100"/>
              <a:t>The Phillips curve story nicely illustrates how progress is made in economics.</a:t>
            </a:r>
          </a:p>
          <a:p>
            <a:pPr eaLnBrk="1" hangingPunct="1">
              <a:lnSpc>
                <a:spcPct val="80000"/>
              </a:lnSpc>
            </a:pPr>
            <a:r>
              <a:rPr lang="en-US" altLang="en-US" sz="1100"/>
              <a:t>The story starts in 1958 when Bill Phillips published his famous paper. At that time the mainstream economic model was the aggregate expenditure model presented in Chapter 27. The model was based on the assumption that the price level was constant, making the inflation rate zero. This assumption was not too unrealistic immediately after World War II. By 1955, though, the inflation rate began to creep higher and averaged 2.7 percent per year between 1956 and 1959. Inflation was beginning to be perceived as a problem, one that a model with a “fixed price level assumption” was poorly suited to solve.</a:t>
            </a:r>
          </a:p>
          <a:p>
            <a:pPr eaLnBrk="1" hangingPunct="1">
              <a:lnSpc>
                <a:spcPct val="80000"/>
              </a:lnSpc>
            </a:pPr>
            <a:r>
              <a:rPr lang="en-US" altLang="en-US" sz="1100"/>
              <a:t>In this environment, economists gladly welcomed the simple, short-run Phillips curve, for it gave them a handle on inflation. They believed that they could predict the unemployment rate from their standard model and then combine this unemployment rate with the Phillips curve to determine the resulting inflation rate. The vital assumption in this procedure is that the Phillips curve captures a fixed tradeoff between the actual inflation rate and the unemployment rate that is part of the economy’s structure.</a:t>
            </a:r>
          </a:p>
          <a:p>
            <a:pPr eaLnBrk="1" hangingPunct="1">
              <a:lnSpc>
                <a:spcPct val="80000"/>
              </a:lnSpc>
            </a:pPr>
            <a:r>
              <a:rPr lang="en-US" altLang="en-US" sz="1100"/>
              <a:t>This type of analysis reached its peak of popularity during the early and middle 1960s.</a:t>
            </a:r>
          </a:p>
          <a:p>
            <a:pPr eaLnBrk="1" hangingPunct="1">
              <a:lnSpc>
                <a:spcPct val="80000"/>
              </a:lnSpc>
            </a:pPr>
            <a:r>
              <a:rPr lang="en-US" altLang="en-US" sz="1100"/>
              <a:t>But by 1967 it was under attack. On a theoretical level, Ned Phelps and Milton Friedman pointed out the flimsy justification behind the simple, fixed Phillips curve assumption. On an empirical level, the fixed Phillips curve failed as the inflation rate rose toward the end of the 1960s and into the 1970s: the unemployment rate did not fall as predicted by the fixed Phillips curve.</a:t>
            </a:r>
          </a:p>
          <a:p>
            <a:pPr eaLnBrk="1" hangingPunct="1">
              <a:lnSpc>
                <a:spcPct val="80000"/>
              </a:lnSpc>
            </a:pPr>
            <a:r>
              <a:rPr lang="en-US" altLang="en-US" sz="1100"/>
              <a:t>At this point the idea of a long-run Phillips curve (as distinct from the short-run one) was developed. The concept that aggregate supply is an important component of macroeconomics was taking hold, as was the idea that short-run Phillips curves shift because of changes in people’s expectations. Thus the profession advanced significantly between the initial discussion of the Phillips curve and what students learn today. This advance was the result of the interaction between theory, suggesting that the idea of a fixed short-run Phillips curve was inadequate, and empirical work that reinforced the point that the simple, early approach was deficient.</a:t>
            </a:r>
          </a:p>
        </p:txBody>
      </p:sp>
    </p:spTree>
    <p:extLst>
      <p:ext uri="{BB962C8B-B14F-4D97-AF65-F5344CB8AC3E}">
        <p14:creationId xmlns:p14="http://schemas.microsoft.com/office/powerpoint/2010/main" val="3799310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6FD657CC-44F2-47B5-B4FE-F4024A5DD799}"/>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75765DE-4827-48E7-B750-DAE201538426}" type="slidenum">
              <a:rPr lang="en-US" altLang="en-US" smtClean="0"/>
              <a:pPr>
                <a:spcBef>
                  <a:spcPct val="0"/>
                </a:spcBef>
              </a:pPr>
              <a:t>6</a:t>
            </a:fld>
            <a:endParaRPr lang="en-US" altLang="en-US"/>
          </a:p>
        </p:txBody>
      </p:sp>
      <p:sp>
        <p:nvSpPr>
          <p:cNvPr id="17411" name="Rectangle 2">
            <a:extLst>
              <a:ext uri="{FF2B5EF4-FFF2-40B4-BE49-F238E27FC236}">
                <a16:creationId xmlns:a16="http://schemas.microsoft.com/office/drawing/2014/main" id="{013C84A0-A9B0-4492-B196-25229D5A1428}"/>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1B7BDB22-8785-4329-B8AB-FED280269C49}"/>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07972390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4919F1E8-B684-491F-9219-02D7CE3CE36C}"/>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EB6F5B2-11F0-4F07-975B-23FD6AD09FEE}" type="slidenum">
              <a:rPr lang="en-US" altLang="en-US" smtClean="0"/>
              <a:pPr>
                <a:spcBef>
                  <a:spcPct val="0"/>
                </a:spcBef>
              </a:pPr>
              <a:t>60</a:t>
            </a:fld>
            <a:endParaRPr lang="en-US" altLang="en-US"/>
          </a:p>
        </p:txBody>
      </p:sp>
      <p:sp>
        <p:nvSpPr>
          <p:cNvPr id="125955" name="Rectangle 2">
            <a:extLst>
              <a:ext uri="{FF2B5EF4-FFF2-40B4-BE49-F238E27FC236}">
                <a16:creationId xmlns:a16="http://schemas.microsoft.com/office/drawing/2014/main" id="{55C9CDC5-A95B-4C13-838B-6CAE714DFA58}"/>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A9C4255E-66F4-4461-A9FC-D1BEE45D3324}"/>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39291319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7E7C70E5-86F3-4331-8C28-183F9184D029}"/>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BBAC5CB-D888-4ACC-B38A-D55438D53047}" type="slidenum">
              <a:rPr lang="en-US" altLang="en-US" smtClean="0"/>
              <a:pPr>
                <a:spcBef>
                  <a:spcPct val="0"/>
                </a:spcBef>
              </a:pPr>
              <a:t>61</a:t>
            </a:fld>
            <a:endParaRPr lang="en-US" altLang="en-US"/>
          </a:p>
        </p:txBody>
      </p:sp>
      <p:sp>
        <p:nvSpPr>
          <p:cNvPr id="128003" name="Rectangle 2">
            <a:extLst>
              <a:ext uri="{FF2B5EF4-FFF2-40B4-BE49-F238E27FC236}">
                <a16:creationId xmlns:a16="http://schemas.microsoft.com/office/drawing/2014/main" id="{D18D7DEF-0EBA-4A6D-9ECC-BD4F362BCFBB}"/>
              </a:ext>
            </a:extLst>
          </p:cNvPr>
          <p:cNvSpPr>
            <a:spLocks noGrp="1" noRot="1" noChangeAspect="1" noChangeArrowheads="1" noTextEdit="1"/>
          </p:cNvSpPr>
          <p:nvPr>
            <p:ph type="sldImg"/>
          </p:nvPr>
        </p:nvSpPr>
        <p:spPr>
          <a:ln/>
        </p:spPr>
      </p:sp>
      <p:sp>
        <p:nvSpPr>
          <p:cNvPr id="128004" name="Rectangle 3">
            <a:extLst>
              <a:ext uri="{FF2B5EF4-FFF2-40B4-BE49-F238E27FC236}">
                <a16:creationId xmlns:a16="http://schemas.microsoft.com/office/drawing/2014/main" id="{151E6FCF-CE62-4280-887A-0E916207FAA1}"/>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5296315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5A2D02A1-6E14-4599-A2F5-714AA2B44FA2}"/>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363A63A-B4FD-45CF-8DE8-CFF7FE00BA20}" type="slidenum">
              <a:rPr lang="en-US" altLang="en-US" smtClean="0"/>
              <a:pPr>
                <a:spcBef>
                  <a:spcPct val="0"/>
                </a:spcBef>
              </a:pPr>
              <a:t>62</a:t>
            </a:fld>
            <a:endParaRPr lang="en-US" altLang="en-US"/>
          </a:p>
        </p:txBody>
      </p:sp>
      <p:sp>
        <p:nvSpPr>
          <p:cNvPr id="130051" name="Rectangle 2">
            <a:extLst>
              <a:ext uri="{FF2B5EF4-FFF2-40B4-BE49-F238E27FC236}">
                <a16:creationId xmlns:a16="http://schemas.microsoft.com/office/drawing/2014/main" id="{6F5FA774-00B6-4593-ADA5-5AF8A5940666}"/>
              </a:ext>
            </a:extLst>
          </p:cNvPr>
          <p:cNvSpPr>
            <a:spLocks noGrp="1" noRot="1" noChangeAspect="1" noChangeArrowheads="1" noTextEdit="1"/>
          </p:cNvSpPr>
          <p:nvPr>
            <p:ph type="sldImg"/>
          </p:nvPr>
        </p:nvSpPr>
        <p:spPr>
          <a:ln/>
        </p:spPr>
      </p:sp>
      <p:sp>
        <p:nvSpPr>
          <p:cNvPr id="130052" name="Rectangle 3">
            <a:extLst>
              <a:ext uri="{FF2B5EF4-FFF2-40B4-BE49-F238E27FC236}">
                <a16:creationId xmlns:a16="http://schemas.microsoft.com/office/drawing/2014/main" id="{D2DA2A35-6892-4BE3-BE2C-A4F0643817D7}"/>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val="187115889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1375657F-D3B1-4499-9014-81AAE8E94F49}"/>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92700D3-80F7-4D79-B931-246910CD2FE1}" type="slidenum">
              <a:rPr lang="en-US" altLang="en-US" smtClean="0"/>
              <a:pPr>
                <a:spcBef>
                  <a:spcPct val="0"/>
                </a:spcBef>
              </a:pPr>
              <a:t>63</a:t>
            </a:fld>
            <a:endParaRPr lang="en-US" altLang="en-US"/>
          </a:p>
        </p:txBody>
      </p:sp>
      <p:sp>
        <p:nvSpPr>
          <p:cNvPr id="132099" name="Rectangle 2">
            <a:extLst>
              <a:ext uri="{FF2B5EF4-FFF2-40B4-BE49-F238E27FC236}">
                <a16:creationId xmlns:a16="http://schemas.microsoft.com/office/drawing/2014/main" id="{30023A15-241E-4095-8002-EA86A1A7EC20}"/>
              </a:ext>
            </a:extLst>
          </p:cNvPr>
          <p:cNvSpPr>
            <a:spLocks noGrp="1" noRot="1" noChangeAspect="1" noChangeArrowheads="1" noTextEdit="1"/>
          </p:cNvSpPr>
          <p:nvPr>
            <p:ph type="sldImg"/>
          </p:nvPr>
        </p:nvSpPr>
        <p:spPr>
          <a:ln/>
        </p:spPr>
      </p:sp>
      <p:sp>
        <p:nvSpPr>
          <p:cNvPr id="132100" name="Rectangle 3">
            <a:extLst>
              <a:ext uri="{FF2B5EF4-FFF2-40B4-BE49-F238E27FC236}">
                <a16:creationId xmlns:a16="http://schemas.microsoft.com/office/drawing/2014/main" id="{A2A548A7-9D54-4194-8CC4-F0BD3BC73A13}"/>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74762498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B7ED24F2-D842-49CD-A297-7C55128EF6DF}"/>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CD92F5E-32E0-4187-A9D5-3674F08EA625}" type="slidenum">
              <a:rPr lang="en-US" altLang="en-US" smtClean="0"/>
              <a:pPr>
                <a:spcBef>
                  <a:spcPct val="0"/>
                </a:spcBef>
              </a:pPr>
              <a:t>64</a:t>
            </a:fld>
            <a:endParaRPr lang="en-US" altLang="en-US"/>
          </a:p>
        </p:txBody>
      </p:sp>
      <p:sp>
        <p:nvSpPr>
          <p:cNvPr id="134147" name="Rectangle 2">
            <a:extLst>
              <a:ext uri="{FF2B5EF4-FFF2-40B4-BE49-F238E27FC236}">
                <a16:creationId xmlns:a16="http://schemas.microsoft.com/office/drawing/2014/main" id="{6F74EB1E-9046-452B-89A0-6139824B9F40}"/>
              </a:ext>
            </a:extLst>
          </p:cNvPr>
          <p:cNvSpPr>
            <a:spLocks noGrp="1" noRot="1" noChangeAspect="1" noChangeArrowheads="1" noTextEdit="1"/>
          </p:cNvSpPr>
          <p:nvPr>
            <p:ph type="sldImg"/>
          </p:nvPr>
        </p:nvSpPr>
        <p:spPr>
          <a:ln/>
        </p:spPr>
      </p:sp>
      <p:sp>
        <p:nvSpPr>
          <p:cNvPr id="134148" name="Rectangle 3">
            <a:extLst>
              <a:ext uri="{FF2B5EF4-FFF2-40B4-BE49-F238E27FC236}">
                <a16:creationId xmlns:a16="http://schemas.microsoft.com/office/drawing/2014/main" id="{22115C74-E13E-4AB8-BDD1-06E38ADF51F2}"/>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99601987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D9BE8C3B-BA2A-452C-AD39-870349848778}"/>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2EA3232-3F51-4875-9D89-27EC8E2A2A81}" type="slidenum">
              <a:rPr lang="en-US" altLang="en-US" smtClean="0"/>
              <a:pPr>
                <a:spcBef>
                  <a:spcPct val="0"/>
                </a:spcBef>
              </a:pPr>
              <a:t>65</a:t>
            </a:fld>
            <a:endParaRPr lang="en-US" altLang="en-US"/>
          </a:p>
        </p:txBody>
      </p:sp>
      <p:sp>
        <p:nvSpPr>
          <p:cNvPr id="136195" name="Rectangle 2">
            <a:extLst>
              <a:ext uri="{FF2B5EF4-FFF2-40B4-BE49-F238E27FC236}">
                <a16:creationId xmlns:a16="http://schemas.microsoft.com/office/drawing/2014/main" id="{E086B083-058C-41DB-8D8E-3FD4BF88D0AF}"/>
              </a:ext>
            </a:extLst>
          </p:cNvPr>
          <p:cNvSpPr>
            <a:spLocks noGrp="1" noRot="1" noChangeAspect="1" noChangeArrowheads="1" noTextEdit="1"/>
          </p:cNvSpPr>
          <p:nvPr>
            <p:ph type="sldImg"/>
          </p:nvPr>
        </p:nvSpPr>
        <p:spPr>
          <a:ln/>
        </p:spPr>
      </p:sp>
      <p:sp>
        <p:nvSpPr>
          <p:cNvPr id="136196" name="Rectangle 3">
            <a:extLst>
              <a:ext uri="{FF2B5EF4-FFF2-40B4-BE49-F238E27FC236}">
                <a16:creationId xmlns:a16="http://schemas.microsoft.com/office/drawing/2014/main" id="{B8FDAAD3-14D3-4082-80B7-7B3B9E7B3AEE}"/>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0085682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BFFD44C8-9AB8-473E-8B6C-A86D297AFA05}"/>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2B18C0E-FFAA-445E-A471-E010B3FE034C}" type="slidenum">
              <a:rPr lang="en-US" altLang="en-US" smtClean="0"/>
              <a:pPr>
                <a:spcBef>
                  <a:spcPct val="0"/>
                </a:spcBef>
              </a:pPr>
              <a:t>66</a:t>
            </a:fld>
            <a:endParaRPr lang="en-US" altLang="en-US"/>
          </a:p>
        </p:txBody>
      </p:sp>
      <p:sp>
        <p:nvSpPr>
          <p:cNvPr id="138243" name="Rectangle 2">
            <a:extLst>
              <a:ext uri="{FF2B5EF4-FFF2-40B4-BE49-F238E27FC236}">
                <a16:creationId xmlns:a16="http://schemas.microsoft.com/office/drawing/2014/main" id="{56CAF535-482C-4999-8E98-BFFB75154682}"/>
              </a:ext>
            </a:extLst>
          </p:cNvPr>
          <p:cNvSpPr>
            <a:spLocks noGrp="1" noRot="1" noChangeAspect="1" noChangeArrowheads="1" noTextEdit="1"/>
          </p:cNvSpPr>
          <p:nvPr>
            <p:ph type="sldImg"/>
          </p:nvPr>
        </p:nvSpPr>
        <p:spPr>
          <a:ln/>
        </p:spPr>
      </p:sp>
      <p:sp>
        <p:nvSpPr>
          <p:cNvPr id="138244" name="Rectangle 3">
            <a:extLst>
              <a:ext uri="{FF2B5EF4-FFF2-40B4-BE49-F238E27FC236}">
                <a16:creationId xmlns:a16="http://schemas.microsoft.com/office/drawing/2014/main" id="{EF65799B-F271-454F-AD4C-097B2F9A0770}"/>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23325004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E1B28656-57A4-4DFC-8524-D29DFA6CFC1B}"/>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82062F3-6391-4B6C-8ED4-4D102EE503B5}" type="slidenum">
              <a:rPr lang="en-US" altLang="en-US" smtClean="0"/>
              <a:pPr>
                <a:spcBef>
                  <a:spcPct val="0"/>
                </a:spcBef>
              </a:pPr>
              <a:t>67</a:t>
            </a:fld>
            <a:endParaRPr lang="en-US" altLang="en-US"/>
          </a:p>
        </p:txBody>
      </p:sp>
      <p:sp>
        <p:nvSpPr>
          <p:cNvPr id="140291" name="Rectangle 2">
            <a:extLst>
              <a:ext uri="{FF2B5EF4-FFF2-40B4-BE49-F238E27FC236}">
                <a16:creationId xmlns:a16="http://schemas.microsoft.com/office/drawing/2014/main" id="{A2CF5402-208F-45E3-902E-A8FC0968BCFC}"/>
              </a:ext>
            </a:extLst>
          </p:cNvPr>
          <p:cNvSpPr>
            <a:spLocks noGrp="1" noRot="1" noChangeAspect="1" noChangeArrowheads="1" noTextEdit="1"/>
          </p:cNvSpPr>
          <p:nvPr>
            <p:ph type="sldImg"/>
          </p:nvPr>
        </p:nvSpPr>
        <p:spPr>
          <a:ln/>
        </p:spPr>
      </p:sp>
      <p:sp>
        <p:nvSpPr>
          <p:cNvPr id="140292" name="Rectangle 3">
            <a:extLst>
              <a:ext uri="{FF2B5EF4-FFF2-40B4-BE49-F238E27FC236}">
                <a16:creationId xmlns:a16="http://schemas.microsoft.com/office/drawing/2014/main" id="{C37251F6-4044-463E-A2F2-60E7C295FA46}"/>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67158278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626DE93C-405C-47CD-A821-2399A16A9916}"/>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4D571D6-AF45-4591-BA7B-BDCB75F3987D}" type="slidenum">
              <a:rPr lang="en-US" altLang="en-US" smtClean="0"/>
              <a:pPr>
                <a:spcBef>
                  <a:spcPct val="0"/>
                </a:spcBef>
              </a:pPr>
              <a:t>68</a:t>
            </a:fld>
            <a:endParaRPr lang="en-US" altLang="en-US"/>
          </a:p>
        </p:txBody>
      </p:sp>
      <p:sp>
        <p:nvSpPr>
          <p:cNvPr id="142339" name="Rectangle 2">
            <a:extLst>
              <a:ext uri="{FF2B5EF4-FFF2-40B4-BE49-F238E27FC236}">
                <a16:creationId xmlns:a16="http://schemas.microsoft.com/office/drawing/2014/main" id="{1749C579-2DA5-4646-960E-EA8AA8F0830B}"/>
              </a:ext>
            </a:extLst>
          </p:cNvPr>
          <p:cNvSpPr>
            <a:spLocks noGrp="1" noRot="1" noChangeAspect="1" noChangeArrowheads="1" noTextEdit="1"/>
          </p:cNvSpPr>
          <p:nvPr>
            <p:ph type="sldImg"/>
          </p:nvPr>
        </p:nvSpPr>
        <p:spPr>
          <a:ln/>
        </p:spPr>
      </p:sp>
      <p:sp>
        <p:nvSpPr>
          <p:cNvPr id="142340" name="Rectangle 3">
            <a:extLst>
              <a:ext uri="{FF2B5EF4-FFF2-40B4-BE49-F238E27FC236}">
                <a16:creationId xmlns:a16="http://schemas.microsoft.com/office/drawing/2014/main" id="{795F4702-CB74-4EFF-AD14-CC546C6B858D}"/>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CA" altLang="en-US" b="1">
                <a:solidFill>
                  <a:srgbClr val="FF0000"/>
                </a:solidFill>
              </a:rPr>
              <a:t>Classroom activity</a:t>
            </a:r>
          </a:p>
          <a:p>
            <a:pPr eaLnBrk="1" hangingPunct="1"/>
            <a:r>
              <a:rPr lang="en-CA" altLang="en-US"/>
              <a:t>Check out </a:t>
            </a:r>
            <a:r>
              <a:rPr lang="en-CA" altLang="en-US" i="1"/>
              <a:t>Economics in Action</a:t>
            </a:r>
            <a:r>
              <a:rPr lang="en-CA" altLang="en-US"/>
              <a:t>: The  Canadian Phillips Curve</a:t>
            </a:r>
          </a:p>
        </p:txBody>
      </p:sp>
    </p:spTree>
    <p:extLst>
      <p:ext uri="{BB962C8B-B14F-4D97-AF65-F5344CB8AC3E}">
        <p14:creationId xmlns:p14="http://schemas.microsoft.com/office/powerpoint/2010/main" val="395171319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4BCAD4FD-042A-46C0-BFFD-576E0C4C7919}"/>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62BEBE7-808C-4528-91DB-1C199AF82FC8}" type="slidenum">
              <a:rPr lang="en-US" altLang="en-US" smtClean="0"/>
              <a:pPr>
                <a:spcBef>
                  <a:spcPct val="0"/>
                </a:spcBef>
              </a:pPr>
              <a:t>69</a:t>
            </a:fld>
            <a:endParaRPr lang="en-US" altLang="en-US"/>
          </a:p>
        </p:txBody>
      </p:sp>
      <p:sp>
        <p:nvSpPr>
          <p:cNvPr id="144387" name="Rectangle 2">
            <a:extLst>
              <a:ext uri="{FF2B5EF4-FFF2-40B4-BE49-F238E27FC236}">
                <a16:creationId xmlns:a16="http://schemas.microsoft.com/office/drawing/2014/main" id="{E060C05A-EFEF-4AA7-8693-76AEA430C14C}"/>
              </a:ext>
            </a:extLst>
          </p:cNvPr>
          <p:cNvSpPr>
            <a:spLocks noGrp="1" noRot="1" noChangeAspect="1" noChangeArrowheads="1" noTextEdit="1"/>
          </p:cNvSpPr>
          <p:nvPr>
            <p:ph type="sldImg"/>
          </p:nvPr>
        </p:nvSpPr>
        <p:spPr>
          <a:ln/>
        </p:spPr>
      </p:sp>
      <p:sp>
        <p:nvSpPr>
          <p:cNvPr id="144388" name="Rectangle 3">
            <a:extLst>
              <a:ext uri="{FF2B5EF4-FFF2-40B4-BE49-F238E27FC236}">
                <a16:creationId xmlns:a16="http://schemas.microsoft.com/office/drawing/2014/main" id="{1F39A9D7-0C26-4526-801A-7EB3F57B1E5C}"/>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627603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25B8EA4B-A637-4CBE-A451-C44E54DF79EE}"/>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89651A2-8DED-4065-984A-A46171039D99}" type="slidenum">
              <a:rPr lang="en-US" altLang="en-US" smtClean="0">
                <a:solidFill>
                  <a:srgbClr val="000000"/>
                </a:solidFill>
              </a:rPr>
              <a:pPr>
                <a:spcBef>
                  <a:spcPct val="0"/>
                </a:spcBef>
              </a:pPr>
              <a:t>7</a:t>
            </a:fld>
            <a:endParaRPr lang="en-US" altLang="en-US">
              <a:solidFill>
                <a:srgbClr val="000000"/>
              </a:solidFill>
            </a:endParaRPr>
          </a:p>
        </p:txBody>
      </p:sp>
      <p:sp>
        <p:nvSpPr>
          <p:cNvPr id="19459" name="Rectangle 2">
            <a:extLst>
              <a:ext uri="{FF2B5EF4-FFF2-40B4-BE49-F238E27FC236}">
                <a16:creationId xmlns:a16="http://schemas.microsoft.com/office/drawing/2014/main" id="{1236B740-CAF4-4BB5-AB8A-BA072117EB09}"/>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1B8E7EB0-2842-410D-A48F-0CF73466117B}"/>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val="1458100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B75F730E-C218-4502-8A05-57FDA1243943}"/>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456A290-555E-44AC-9927-B31BA1662C0E}" type="slidenum">
              <a:rPr lang="en-US" altLang="en-US" smtClean="0"/>
              <a:pPr>
                <a:spcBef>
                  <a:spcPct val="0"/>
                </a:spcBef>
              </a:pPr>
              <a:t>8</a:t>
            </a:fld>
            <a:endParaRPr lang="en-US" altLang="en-US"/>
          </a:p>
        </p:txBody>
      </p:sp>
      <p:sp>
        <p:nvSpPr>
          <p:cNvPr id="21507" name="Rectangle 2">
            <a:extLst>
              <a:ext uri="{FF2B5EF4-FFF2-40B4-BE49-F238E27FC236}">
                <a16:creationId xmlns:a16="http://schemas.microsoft.com/office/drawing/2014/main" id="{60812AF1-1A62-4D8D-9B66-EAC9F2DDE152}"/>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8F609B1D-8D50-4CED-A6F0-E240DB118E1F}"/>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val="2188714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8452E68D-8E23-4A53-BC93-66351E7D2396}"/>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F157DEE-F90D-4511-951D-3081A362E47D}" type="slidenum">
              <a:rPr lang="en-US" altLang="en-US" smtClean="0">
                <a:solidFill>
                  <a:srgbClr val="000000"/>
                </a:solidFill>
              </a:rPr>
              <a:pPr>
                <a:spcBef>
                  <a:spcPct val="0"/>
                </a:spcBef>
              </a:pPr>
              <a:t>9</a:t>
            </a:fld>
            <a:endParaRPr lang="en-US" altLang="en-US">
              <a:solidFill>
                <a:srgbClr val="000000"/>
              </a:solidFill>
            </a:endParaRPr>
          </a:p>
        </p:txBody>
      </p:sp>
      <p:sp>
        <p:nvSpPr>
          <p:cNvPr id="23555" name="Rectangle 2">
            <a:extLst>
              <a:ext uri="{FF2B5EF4-FFF2-40B4-BE49-F238E27FC236}">
                <a16:creationId xmlns:a16="http://schemas.microsoft.com/office/drawing/2014/main" id="{B6A71EAD-ECDD-4CE1-B6E0-055093577023}"/>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6C386C7A-962B-450E-BA2B-D85161D16CD8}"/>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CA" altLang="en-US"/>
          </a:p>
        </p:txBody>
      </p:sp>
    </p:spTree>
    <p:extLst>
      <p:ext uri="{BB962C8B-B14F-4D97-AF65-F5344CB8AC3E}">
        <p14:creationId xmlns:p14="http://schemas.microsoft.com/office/powerpoint/2010/main" val="2525020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8000"/>
            <a:ext cx="7696200" cy="1554163"/>
          </a:xfrm>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extLst>
      <p:ext uri="{BB962C8B-B14F-4D97-AF65-F5344CB8AC3E}">
        <p14:creationId xmlns:p14="http://schemas.microsoft.com/office/powerpoint/2010/main" val="3115948519"/>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9582889"/>
      </p:ext>
    </p:extLst>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8000"/>
            <a:ext cx="7696200" cy="1554163"/>
          </a:xfrm>
        </p:spPr>
        <p:txBody>
          <a:bodyPr/>
          <a:lstStyle/>
          <a:p>
            <a:r>
              <a:rPr lang="en-US"/>
              <a:t>Click to edit Master title style</a:t>
            </a:r>
            <a:endParaRPr lang="en-CA"/>
          </a:p>
        </p:txBody>
      </p:sp>
      <p:sp>
        <p:nvSpPr>
          <p:cNvPr id="3" name="Content Placeholder 2"/>
          <p:cNvSpPr>
            <a:spLocks noGrp="1"/>
          </p:cNvSpPr>
          <p:nvPr>
            <p:ph idx="1"/>
          </p:nvPr>
        </p:nvSpPr>
        <p:spPr>
          <a:xfrm>
            <a:off x="360000" y="1584000"/>
            <a:ext cx="411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618615837"/>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8000"/>
            <a:ext cx="7696200" cy="1554163"/>
          </a:xfrm>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extLst>
      <p:ext uri="{BB962C8B-B14F-4D97-AF65-F5344CB8AC3E}">
        <p14:creationId xmlns:p14="http://schemas.microsoft.com/office/powerpoint/2010/main" val="2759239531"/>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000" y="1584000"/>
            <a:ext cx="3887788" cy="4144963"/>
          </a:xfrm>
          <a:prstGeom prst="rect">
            <a:avLst/>
          </a:prstGeom>
        </p:spPr>
        <p:txBody>
          <a:bodyPr/>
          <a:lstStyle>
            <a:lvl1pPr marL="107950" marR="0" indent="0" algn="l" defTabSz="914400" rtl="0" eaLnBrk="0" fontAlgn="base" latinLnBrk="0" hangingPunct="0">
              <a:lnSpc>
                <a:spcPct val="100000"/>
              </a:lnSpc>
              <a:spcBef>
                <a:spcPts val="600"/>
              </a:spcBef>
              <a:spcAft>
                <a:spcPts val="600"/>
              </a:spcAft>
              <a:buClrTx/>
              <a:buSzTx/>
              <a:buFontTx/>
              <a:buNone/>
              <a:tabLst/>
              <a:defRPr>
                <a:solidFill>
                  <a:srgbClr val="009CAF"/>
                </a:solidFill>
              </a:defRPr>
            </a:lvl1pPr>
            <a:lvl2pPr marL="107950" marR="0" indent="0" algn="l" defTabSz="914400" rtl="0" eaLnBrk="0" fontAlgn="base" latinLnBrk="0" hangingPunct="0">
              <a:lnSpc>
                <a:spcPct val="100000"/>
              </a:lnSpc>
              <a:spcBef>
                <a:spcPts val="600"/>
              </a:spcBef>
              <a:spcAft>
                <a:spcPts val="600"/>
              </a:spcAft>
              <a:buClr>
                <a:srgbClr val="FF0000"/>
              </a:buClr>
              <a:buSzTx/>
              <a:buFont typeface="Wingdings" panose="05000000000000000000" pitchFamily="2" charset="2"/>
              <a:buNone/>
              <a:tabLst/>
              <a:defRPr/>
            </a:lvl2pPr>
            <a:lvl3pPr marL="107950" marR="0" indent="0" algn="l" defTabSz="914400" rtl="0" eaLnBrk="0" fontAlgn="base" latinLnBrk="0" hangingPunct="0">
              <a:lnSpc>
                <a:spcPct val="100000"/>
              </a:lnSpc>
              <a:spcBef>
                <a:spcPts val="600"/>
              </a:spcBef>
              <a:spcAft>
                <a:spcPts val="600"/>
              </a:spcAft>
              <a:buClrTx/>
              <a:buSzTx/>
              <a:buFontTx/>
              <a:buChar char="•"/>
              <a:tabLst/>
              <a:defRPr/>
            </a:lvl3pPr>
            <a:lvl4pPr marL="571500" marR="0" indent="800100" algn="l" defTabSz="914400" rtl="0" eaLnBrk="0" fontAlgn="base" latinLnBrk="0" hangingPunct="0">
              <a:lnSpc>
                <a:spcPct val="100000"/>
              </a:lnSpc>
              <a:spcBef>
                <a:spcPct val="20000"/>
              </a:spcBef>
              <a:spcAft>
                <a:spcPct val="0"/>
              </a:spcAft>
              <a:buClrTx/>
              <a:buSzTx/>
              <a:buFontTx/>
              <a:buChar char="–"/>
              <a:tabLst/>
              <a:defRPr/>
            </a:lvl4pPr>
            <a:lvl5pPr marL="742950" marR="0" indent="1085850" algn="l" defTabSz="914400" rtl="0" eaLnBrk="0" fontAlgn="base" latinLnBrk="0" hangingPunct="0">
              <a:lnSpc>
                <a:spcPct val="100000"/>
              </a:lnSpc>
              <a:spcBef>
                <a:spcPct val="20000"/>
              </a:spcBef>
              <a:spcAft>
                <a:spcPct val="0"/>
              </a:spcAft>
              <a:buClrTx/>
              <a:buSzTx/>
              <a:buFontTx/>
              <a:buChar char="»"/>
              <a:tabLs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CA" noProof="0" dirty="0"/>
          </a:p>
        </p:txBody>
      </p:sp>
      <p:sp>
        <p:nvSpPr>
          <p:cNvPr id="4" name="Title 1"/>
          <p:cNvSpPr>
            <a:spLocks noGrp="1"/>
          </p:cNvSpPr>
          <p:nvPr>
            <p:ph type="title"/>
          </p:nvPr>
        </p:nvSpPr>
        <p:spPr>
          <a:xfrm>
            <a:off x="990600" y="108000"/>
            <a:ext cx="7696200" cy="1554163"/>
          </a:xfrm>
        </p:spPr>
        <p:txBody>
          <a:bodyPr/>
          <a:lstStyle/>
          <a:p>
            <a:r>
              <a:rPr lang="en-US"/>
              <a:t>Click to edit Master title style</a:t>
            </a:r>
            <a:endParaRPr lang="en-CA"/>
          </a:p>
        </p:txBody>
      </p:sp>
    </p:spTree>
    <p:extLst>
      <p:ext uri="{BB962C8B-B14F-4D97-AF65-F5344CB8AC3E}">
        <p14:creationId xmlns:p14="http://schemas.microsoft.com/office/powerpoint/2010/main" val="3327067620"/>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3974976"/>
      </p:ext>
    </p:extLst>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8000"/>
            <a:ext cx="7696200" cy="1554163"/>
          </a:xfrm>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extLst>
      <p:ext uri="{BB962C8B-B14F-4D97-AF65-F5344CB8AC3E}">
        <p14:creationId xmlns:p14="http://schemas.microsoft.com/office/powerpoint/2010/main" val="3599310813"/>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8524564"/>
      </p:ext>
    </p:extLst>
  </p:cSld>
  <p:clrMapOvr>
    <a:masterClrMapping/>
  </p:clrMapOvr>
  <p:transition spd="med">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60773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512036895"/>
      </p:ext>
    </p:extLst>
  </p:cSld>
  <p:clrMapOvr>
    <a:masterClrMapping/>
  </p:clrMapOvr>
  <p:transition spd="med">
    <p:zoom/>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0707" name="Rectangle 3">
            <a:extLst>
              <a:ext uri="{FF2B5EF4-FFF2-40B4-BE49-F238E27FC236}">
                <a16:creationId xmlns:a16="http://schemas.microsoft.com/office/drawing/2014/main" id="{1CF4B912-2329-4F12-8B52-E0AB2C53C511}"/>
              </a:ext>
            </a:extLst>
          </p:cNvPr>
          <p:cNvSpPr>
            <a:spLocks noGrp="1" noChangeArrowheads="1"/>
          </p:cNvSpPr>
          <p:nvPr>
            <p:ph type="body" idx="1"/>
          </p:nvPr>
        </p:nvSpPr>
        <p:spPr bwMode="auto">
          <a:xfrm>
            <a:off x="360363" y="1584325"/>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p:txBody>
      </p:sp>
      <p:sp>
        <p:nvSpPr>
          <p:cNvPr id="1027" name="Rectangle 11">
            <a:extLst>
              <a:ext uri="{FF2B5EF4-FFF2-40B4-BE49-F238E27FC236}">
                <a16:creationId xmlns:a16="http://schemas.microsoft.com/office/drawing/2014/main" id="{1F86BF11-0754-4C5D-9F3B-9BDE37404CBF}"/>
              </a:ext>
            </a:extLst>
          </p:cNvPr>
          <p:cNvSpPr>
            <a:spLocks noGrp="1" noChangeArrowheads="1"/>
          </p:cNvSpPr>
          <p:nvPr>
            <p:ph type="title"/>
          </p:nvPr>
        </p:nvSpPr>
        <p:spPr bwMode="auto">
          <a:xfrm>
            <a:off x="990600" y="107950"/>
            <a:ext cx="7696200" cy="1554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pic>
        <p:nvPicPr>
          <p:cNvPr id="6" name="Picture 5">
            <a:extLst>
              <a:ext uri="{FF2B5EF4-FFF2-40B4-BE49-F238E27FC236}">
                <a16:creationId xmlns:a16="http://schemas.microsoft.com/office/drawing/2014/main" id="{16E0A348-C386-46DC-BD04-1D7507FC3D0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51520" y="661987"/>
            <a:ext cx="723900" cy="419100"/>
          </a:xfrm>
          <a:prstGeom prst="rect">
            <a:avLst/>
          </a:prstGeom>
        </p:spPr>
      </p:pic>
      <p:sp>
        <p:nvSpPr>
          <p:cNvPr id="7" name="Text Box 15">
            <a:extLst>
              <a:ext uri="{FF2B5EF4-FFF2-40B4-BE49-F238E27FC236}">
                <a16:creationId xmlns:a16="http://schemas.microsoft.com/office/drawing/2014/main" id="{5C0F10B2-BD8A-454A-9D6E-096156F7B34A}"/>
              </a:ext>
            </a:extLst>
          </p:cNvPr>
          <p:cNvSpPr txBox="1">
            <a:spLocks noChangeArrowheads="1"/>
          </p:cNvSpPr>
          <p:nvPr userDrawn="1"/>
        </p:nvSpPr>
        <p:spPr bwMode="auto">
          <a:xfrm>
            <a:off x="3725863" y="6642100"/>
            <a:ext cx="1692275" cy="184150"/>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1" dirty="0">
                <a:solidFill>
                  <a:srgbClr val="000000"/>
                </a:solidFill>
              </a:rPr>
              <a:t>Copyright © 2019 Pearson Canada</a:t>
            </a:r>
            <a:r>
              <a:rPr lang="en-US" altLang="en-US" sz="600" b="1" baseline="0" dirty="0">
                <a:solidFill>
                  <a:srgbClr val="000000"/>
                </a:solidFill>
              </a:rPr>
              <a:t> Inc.</a:t>
            </a:r>
            <a:endParaRPr lang="en-US" altLang="en-US" sz="600" b="1" dirty="0">
              <a:solidFill>
                <a:srgbClr val="000000"/>
              </a:solidFill>
            </a:endParaRPr>
          </a:p>
        </p:txBody>
      </p:sp>
      <p:pic>
        <p:nvPicPr>
          <p:cNvPr id="8" name="Shape 15" descr="Pearson Logo"/>
          <p:cNvPicPr preferRelativeResize="0"/>
          <p:nvPr userDrawn="1"/>
        </p:nvPicPr>
        <p:blipFill rotWithShape="1">
          <a:blip r:embed="rId5" cstate="print">
            <a:alphaModFix/>
          </a:blip>
          <a:srcRect/>
          <a:stretch/>
        </p:blipFill>
        <p:spPr>
          <a:xfrm>
            <a:off x="148801" y="6429709"/>
            <a:ext cx="917999" cy="27991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4395" r:id="rId1"/>
    <p:sldLayoutId id="2147484396" r:id="rId2"/>
  </p:sldLayoutIdLst>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wipe(left)">
                                      <p:cBhvr>
                                        <p:cTn id="7" dur="1000"/>
                                        <p:tgtEl>
                                          <p:spTgt spid="200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07">
                                            <p:txEl>
                                              <p:pRg st="1" end="1"/>
                                            </p:txEl>
                                          </p:spTgt>
                                        </p:tgtEl>
                                        <p:attrNameLst>
                                          <p:attrName>style.visibility</p:attrName>
                                        </p:attrNameLst>
                                      </p:cBhvr>
                                      <p:to>
                                        <p:strVal val="visible"/>
                                      </p:to>
                                    </p:set>
                                    <p:animEffect transition="in" filter="wipe(left)">
                                      <p:cBhvr>
                                        <p:cTn id="12" dur="1000"/>
                                        <p:tgtEl>
                                          <p:spTgt spid="2007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bldLvl="3">
        <p:tmplLst>
          <p:tmpl lvl="1">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Lst>
      </p:bldP>
    </p:bldLst>
  </p:timing>
  <p:txStyles>
    <p:titleStyle>
      <a:lvl1pPr algn="l" rtl="0" eaLnBrk="0" fontAlgn="base" hangingPunct="0">
        <a:spcBef>
          <a:spcPct val="0"/>
        </a:spcBef>
        <a:spcAft>
          <a:spcPct val="0"/>
        </a:spcAft>
        <a:defRPr sz="3200" b="1">
          <a:solidFill>
            <a:srgbClr val="009A82"/>
          </a:solidFill>
          <a:latin typeface="+mj-lt"/>
          <a:ea typeface="+mj-ea"/>
          <a:cs typeface="+mj-cs"/>
        </a:defRPr>
      </a:lvl1pPr>
      <a:lvl2pPr algn="l" rtl="0" eaLnBrk="0" fontAlgn="base" hangingPunct="0">
        <a:spcBef>
          <a:spcPct val="0"/>
        </a:spcBef>
        <a:spcAft>
          <a:spcPct val="0"/>
        </a:spcAft>
        <a:defRPr sz="3200" b="1">
          <a:solidFill>
            <a:srgbClr val="00B050"/>
          </a:solidFill>
          <a:latin typeface="Arial" charset="0"/>
        </a:defRPr>
      </a:lvl2pPr>
      <a:lvl3pPr algn="l" rtl="0" eaLnBrk="0" fontAlgn="base" hangingPunct="0">
        <a:spcBef>
          <a:spcPct val="0"/>
        </a:spcBef>
        <a:spcAft>
          <a:spcPct val="0"/>
        </a:spcAft>
        <a:defRPr sz="3200" b="1">
          <a:solidFill>
            <a:srgbClr val="00B050"/>
          </a:solidFill>
          <a:latin typeface="Arial" charset="0"/>
        </a:defRPr>
      </a:lvl3pPr>
      <a:lvl4pPr algn="l" rtl="0" eaLnBrk="0" fontAlgn="base" hangingPunct="0">
        <a:spcBef>
          <a:spcPct val="0"/>
        </a:spcBef>
        <a:spcAft>
          <a:spcPct val="0"/>
        </a:spcAft>
        <a:defRPr sz="3200" b="1">
          <a:solidFill>
            <a:srgbClr val="00B050"/>
          </a:solidFill>
          <a:latin typeface="Arial" charset="0"/>
        </a:defRPr>
      </a:lvl4pPr>
      <a:lvl5pPr algn="l" rtl="0" eaLnBrk="0" fontAlgn="base" hangingPunct="0">
        <a:spcBef>
          <a:spcPct val="0"/>
        </a:spcBef>
        <a:spcAft>
          <a:spcPct val="0"/>
        </a:spcAft>
        <a:defRPr sz="3200" b="1">
          <a:solidFill>
            <a:srgbClr val="00B050"/>
          </a:solidFill>
          <a:latin typeface="Arial" charset="0"/>
        </a:defRPr>
      </a:lvl5pPr>
      <a:lvl6pPr marL="457200" algn="l" rtl="0" fontAlgn="base">
        <a:spcBef>
          <a:spcPct val="0"/>
        </a:spcBef>
        <a:spcAft>
          <a:spcPct val="0"/>
        </a:spcAft>
        <a:defRPr sz="3200" b="1">
          <a:solidFill>
            <a:srgbClr val="126723"/>
          </a:solidFill>
          <a:latin typeface="Arial" charset="0"/>
        </a:defRPr>
      </a:lvl6pPr>
      <a:lvl7pPr marL="914400" algn="l" rtl="0" fontAlgn="base">
        <a:spcBef>
          <a:spcPct val="0"/>
        </a:spcBef>
        <a:spcAft>
          <a:spcPct val="0"/>
        </a:spcAft>
        <a:defRPr sz="3200" b="1">
          <a:solidFill>
            <a:srgbClr val="126723"/>
          </a:solidFill>
          <a:latin typeface="Arial" charset="0"/>
        </a:defRPr>
      </a:lvl7pPr>
      <a:lvl8pPr marL="1371600" algn="l" rtl="0" fontAlgn="base">
        <a:spcBef>
          <a:spcPct val="0"/>
        </a:spcBef>
        <a:spcAft>
          <a:spcPct val="0"/>
        </a:spcAft>
        <a:defRPr sz="3200" b="1">
          <a:solidFill>
            <a:srgbClr val="126723"/>
          </a:solidFill>
          <a:latin typeface="Arial" charset="0"/>
        </a:defRPr>
      </a:lvl8pPr>
      <a:lvl9pPr marL="1828800" algn="l" rtl="0" fontAlgn="base">
        <a:spcBef>
          <a:spcPct val="0"/>
        </a:spcBef>
        <a:spcAft>
          <a:spcPct val="0"/>
        </a:spcAft>
        <a:defRPr sz="3200" b="1">
          <a:solidFill>
            <a:srgbClr val="126723"/>
          </a:solidFill>
          <a:latin typeface="Arial" charset="0"/>
        </a:defRPr>
      </a:lvl9pPr>
    </p:titleStyle>
    <p:bodyStyle>
      <a:lvl1pPr marL="107950" algn="l" rtl="0" eaLnBrk="0" fontAlgn="base" hangingPunct="0">
        <a:spcBef>
          <a:spcPts val="600"/>
        </a:spcBef>
        <a:spcAft>
          <a:spcPts val="600"/>
        </a:spcAft>
        <a:defRPr sz="2400" b="1">
          <a:solidFill>
            <a:srgbClr val="0070C0"/>
          </a:solidFill>
          <a:latin typeface="+mn-lt"/>
          <a:ea typeface="+mn-ea"/>
          <a:cs typeface="+mn-cs"/>
        </a:defRPr>
      </a:lvl1pPr>
      <a:lvl2pPr marL="107950" algn="l" rtl="0" eaLnBrk="0" fontAlgn="base" hangingPunct="0">
        <a:spcBef>
          <a:spcPts val="600"/>
        </a:spcBef>
        <a:spcAft>
          <a:spcPts val="600"/>
        </a:spcAft>
        <a:buClr>
          <a:srgbClr val="FF0000"/>
        </a:buClr>
        <a:buFont typeface="Wingdings" panose="05000000000000000000" pitchFamily="2" charset="2"/>
        <a:defRPr sz="2400">
          <a:solidFill>
            <a:schemeClr val="tx1"/>
          </a:solidFill>
          <a:latin typeface="+mn-lt"/>
        </a:defRPr>
      </a:lvl2pPr>
      <a:lvl3pPr marL="107950" algn="l" rtl="0" eaLnBrk="0" fontAlgn="base" hangingPunct="0">
        <a:spcBef>
          <a:spcPts val="600"/>
        </a:spcBef>
        <a:spcAft>
          <a:spcPts val="600"/>
        </a:spcAft>
        <a:buChar char="•"/>
        <a:defRPr sz="2000">
          <a:solidFill>
            <a:schemeClr val="tx1"/>
          </a:solidFill>
          <a:latin typeface="+mn-lt"/>
        </a:defRPr>
      </a:lvl3pPr>
      <a:lvl4pPr marL="571500" indent="800100" algn="l" rtl="0" eaLnBrk="0" fontAlgn="base" hangingPunct="0">
        <a:spcBef>
          <a:spcPct val="20000"/>
        </a:spcBef>
        <a:spcAft>
          <a:spcPct val="0"/>
        </a:spcAft>
        <a:buChar char="–"/>
        <a:defRPr sz="2000">
          <a:solidFill>
            <a:schemeClr val="tx1"/>
          </a:solidFill>
          <a:latin typeface="Gill Sans MT" pitchFamily="34" charset="0"/>
        </a:defRPr>
      </a:lvl4pPr>
      <a:lvl5pPr marL="742950" indent="1085850" algn="l" rtl="0" eaLnBrk="0" fontAlgn="base" hangingPunct="0">
        <a:spcBef>
          <a:spcPct val="20000"/>
        </a:spcBef>
        <a:spcAft>
          <a:spcPct val="0"/>
        </a:spcAft>
        <a:buChar char="»"/>
        <a:defRPr sz="2000">
          <a:solidFill>
            <a:schemeClr val="tx1"/>
          </a:solidFill>
          <a:latin typeface="Gill Sans MT" pitchFamily="34" charset="0"/>
        </a:defRPr>
      </a:lvl5pPr>
      <a:lvl6pPr marL="1200150" algn="l" rtl="0" fontAlgn="base">
        <a:spcBef>
          <a:spcPct val="20000"/>
        </a:spcBef>
        <a:spcAft>
          <a:spcPct val="0"/>
        </a:spcAft>
        <a:buChar char="»"/>
        <a:defRPr sz="2000">
          <a:solidFill>
            <a:schemeClr val="tx1"/>
          </a:solidFill>
          <a:latin typeface="Gill Sans MT" pitchFamily="34" charset="0"/>
        </a:defRPr>
      </a:lvl6pPr>
      <a:lvl7pPr marL="1657350" algn="l" rtl="0" fontAlgn="base">
        <a:spcBef>
          <a:spcPct val="20000"/>
        </a:spcBef>
        <a:spcAft>
          <a:spcPct val="0"/>
        </a:spcAft>
        <a:buChar char="»"/>
        <a:defRPr sz="2000">
          <a:solidFill>
            <a:schemeClr val="tx1"/>
          </a:solidFill>
          <a:latin typeface="Gill Sans MT" pitchFamily="34" charset="0"/>
        </a:defRPr>
      </a:lvl7pPr>
      <a:lvl8pPr marL="2114550" algn="l" rtl="0" fontAlgn="base">
        <a:spcBef>
          <a:spcPct val="20000"/>
        </a:spcBef>
        <a:spcAft>
          <a:spcPct val="0"/>
        </a:spcAft>
        <a:buChar char="»"/>
        <a:defRPr sz="2000">
          <a:solidFill>
            <a:schemeClr val="tx1"/>
          </a:solidFill>
          <a:latin typeface="Gill Sans MT" pitchFamily="34" charset="0"/>
        </a:defRPr>
      </a:lvl8pPr>
      <a:lvl9pPr marL="2571750" algn="l" rtl="0" fontAlgn="base">
        <a:spcBef>
          <a:spcPct val="20000"/>
        </a:spcBef>
        <a:spcAft>
          <a:spcPct val="0"/>
        </a:spcAft>
        <a:buChar char="»"/>
        <a:defRPr sz="2000">
          <a:solidFill>
            <a:schemeClr val="tx1"/>
          </a:solidFill>
          <a:latin typeface="Gill Sans MT"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0707" name="Rectangle 3">
            <a:extLst>
              <a:ext uri="{FF2B5EF4-FFF2-40B4-BE49-F238E27FC236}">
                <a16:creationId xmlns:a16="http://schemas.microsoft.com/office/drawing/2014/main" id="{75C0D57B-8A1E-4798-B42F-0039031E4A26}"/>
              </a:ext>
            </a:extLst>
          </p:cNvPr>
          <p:cNvSpPr>
            <a:spLocks noGrp="1" noChangeArrowheads="1"/>
          </p:cNvSpPr>
          <p:nvPr>
            <p:ph type="body" idx="1"/>
          </p:nvPr>
        </p:nvSpPr>
        <p:spPr bwMode="auto">
          <a:xfrm>
            <a:off x="360363" y="1584325"/>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p:txBody>
      </p:sp>
      <p:sp>
        <p:nvSpPr>
          <p:cNvPr id="2051" name="Rectangle 11">
            <a:extLst>
              <a:ext uri="{FF2B5EF4-FFF2-40B4-BE49-F238E27FC236}">
                <a16:creationId xmlns:a16="http://schemas.microsoft.com/office/drawing/2014/main" id="{0D824A22-2409-4B4E-882B-2DB7EAFF4DCE}"/>
              </a:ext>
            </a:extLst>
          </p:cNvPr>
          <p:cNvSpPr>
            <a:spLocks noGrp="1" noChangeArrowheads="1"/>
          </p:cNvSpPr>
          <p:nvPr>
            <p:ph type="title"/>
          </p:nvPr>
        </p:nvSpPr>
        <p:spPr bwMode="auto">
          <a:xfrm>
            <a:off x="990600" y="107950"/>
            <a:ext cx="7696200" cy="1554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pic>
        <p:nvPicPr>
          <p:cNvPr id="2053" name="Picture 7">
            <a:hlinkClick r:id="" action="ppaction://hlinkshowjump?jump=nextslide"/>
            <a:extLst>
              <a:ext uri="{FF2B5EF4-FFF2-40B4-BE49-F238E27FC236}">
                <a16:creationId xmlns:a16="http://schemas.microsoft.com/office/drawing/2014/main" id="{2455E953-F3F4-44EE-AA5C-91FEF52949EF}"/>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C4C21851-1F52-4FAC-9E2E-9CD9D2313E7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51520" y="661987"/>
            <a:ext cx="723900" cy="419100"/>
          </a:xfrm>
          <a:prstGeom prst="rect">
            <a:avLst/>
          </a:prstGeom>
        </p:spPr>
      </p:pic>
      <p:sp>
        <p:nvSpPr>
          <p:cNvPr id="8" name="Text Box 15">
            <a:extLst>
              <a:ext uri="{FF2B5EF4-FFF2-40B4-BE49-F238E27FC236}">
                <a16:creationId xmlns:a16="http://schemas.microsoft.com/office/drawing/2014/main" id="{5C0F10B2-BD8A-454A-9D6E-096156F7B34A}"/>
              </a:ext>
            </a:extLst>
          </p:cNvPr>
          <p:cNvSpPr txBox="1">
            <a:spLocks noChangeArrowheads="1"/>
          </p:cNvSpPr>
          <p:nvPr userDrawn="1"/>
        </p:nvSpPr>
        <p:spPr bwMode="auto">
          <a:xfrm>
            <a:off x="3725863" y="6642100"/>
            <a:ext cx="1692275" cy="184150"/>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1" dirty="0">
                <a:solidFill>
                  <a:srgbClr val="000000"/>
                </a:solidFill>
              </a:rPr>
              <a:t>Copyright © 2019 Pearson Canada</a:t>
            </a:r>
            <a:r>
              <a:rPr lang="en-US" altLang="en-US" sz="600" b="1" baseline="0" dirty="0">
                <a:solidFill>
                  <a:srgbClr val="000000"/>
                </a:solidFill>
              </a:rPr>
              <a:t> Inc.</a:t>
            </a:r>
            <a:endParaRPr lang="en-US" altLang="en-US" sz="600" b="1" dirty="0">
              <a:solidFill>
                <a:srgbClr val="000000"/>
              </a:solidFill>
            </a:endParaRPr>
          </a:p>
        </p:txBody>
      </p:sp>
      <p:pic>
        <p:nvPicPr>
          <p:cNvPr id="9" name="Shape 15" descr="Pearson Logo"/>
          <p:cNvPicPr preferRelativeResize="0"/>
          <p:nvPr userDrawn="1"/>
        </p:nvPicPr>
        <p:blipFill rotWithShape="1">
          <a:blip r:embed="rId6" cstate="print">
            <a:alphaModFix/>
          </a:blip>
          <a:srcRect/>
          <a:stretch/>
        </p:blipFill>
        <p:spPr>
          <a:xfrm>
            <a:off x="148801" y="6429709"/>
            <a:ext cx="917999" cy="27991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4397" r:id="rId1"/>
    <p:sldLayoutId id="2147484398" r:id="rId2"/>
  </p:sldLayoutIdLst>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wipe(left)">
                                      <p:cBhvr>
                                        <p:cTn id="7" dur="1000"/>
                                        <p:tgtEl>
                                          <p:spTgt spid="200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07">
                                            <p:txEl>
                                              <p:pRg st="1" end="1"/>
                                            </p:txEl>
                                          </p:spTgt>
                                        </p:tgtEl>
                                        <p:attrNameLst>
                                          <p:attrName>style.visibility</p:attrName>
                                        </p:attrNameLst>
                                      </p:cBhvr>
                                      <p:to>
                                        <p:strVal val="visible"/>
                                      </p:to>
                                    </p:set>
                                    <p:animEffect transition="in" filter="wipe(left)">
                                      <p:cBhvr>
                                        <p:cTn id="12" dur="1000"/>
                                        <p:tgtEl>
                                          <p:spTgt spid="2007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bldLvl="3">
        <p:tmplLst>
          <p:tmpl lvl="1">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Lst>
      </p:bldP>
    </p:bldLst>
  </p:timing>
  <p:txStyles>
    <p:titleStyle>
      <a:lvl1pPr algn="l" rtl="0" eaLnBrk="0" fontAlgn="base" hangingPunct="0">
        <a:spcBef>
          <a:spcPct val="0"/>
        </a:spcBef>
        <a:spcAft>
          <a:spcPct val="0"/>
        </a:spcAft>
        <a:defRPr sz="3200" b="1">
          <a:solidFill>
            <a:srgbClr val="009A82"/>
          </a:solidFill>
          <a:latin typeface="+mj-lt"/>
          <a:ea typeface="+mj-ea"/>
          <a:cs typeface="+mj-cs"/>
        </a:defRPr>
      </a:lvl1pPr>
      <a:lvl2pPr algn="l" rtl="0" eaLnBrk="0" fontAlgn="base" hangingPunct="0">
        <a:spcBef>
          <a:spcPct val="0"/>
        </a:spcBef>
        <a:spcAft>
          <a:spcPct val="0"/>
        </a:spcAft>
        <a:defRPr sz="3200" b="1">
          <a:solidFill>
            <a:srgbClr val="00B050"/>
          </a:solidFill>
          <a:latin typeface="Arial" charset="0"/>
        </a:defRPr>
      </a:lvl2pPr>
      <a:lvl3pPr algn="l" rtl="0" eaLnBrk="0" fontAlgn="base" hangingPunct="0">
        <a:spcBef>
          <a:spcPct val="0"/>
        </a:spcBef>
        <a:spcAft>
          <a:spcPct val="0"/>
        </a:spcAft>
        <a:defRPr sz="3200" b="1">
          <a:solidFill>
            <a:srgbClr val="00B050"/>
          </a:solidFill>
          <a:latin typeface="Arial" charset="0"/>
        </a:defRPr>
      </a:lvl3pPr>
      <a:lvl4pPr algn="l" rtl="0" eaLnBrk="0" fontAlgn="base" hangingPunct="0">
        <a:spcBef>
          <a:spcPct val="0"/>
        </a:spcBef>
        <a:spcAft>
          <a:spcPct val="0"/>
        </a:spcAft>
        <a:defRPr sz="3200" b="1">
          <a:solidFill>
            <a:srgbClr val="00B050"/>
          </a:solidFill>
          <a:latin typeface="Arial" charset="0"/>
        </a:defRPr>
      </a:lvl4pPr>
      <a:lvl5pPr algn="l" rtl="0" eaLnBrk="0" fontAlgn="base" hangingPunct="0">
        <a:spcBef>
          <a:spcPct val="0"/>
        </a:spcBef>
        <a:spcAft>
          <a:spcPct val="0"/>
        </a:spcAft>
        <a:defRPr sz="3200" b="1">
          <a:solidFill>
            <a:srgbClr val="00B050"/>
          </a:solidFill>
          <a:latin typeface="Arial" charset="0"/>
        </a:defRPr>
      </a:lvl5pPr>
      <a:lvl6pPr marL="457200" algn="l" rtl="0" fontAlgn="base">
        <a:spcBef>
          <a:spcPct val="0"/>
        </a:spcBef>
        <a:spcAft>
          <a:spcPct val="0"/>
        </a:spcAft>
        <a:defRPr sz="3200" b="1">
          <a:solidFill>
            <a:srgbClr val="126723"/>
          </a:solidFill>
          <a:latin typeface="Arial" charset="0"/>
        </a:defRPr>
      </a:lvl6pPr>
      <a:lvl7pPr marL="914400" algn="l" rtl="0" fontAlgn="base">
        <a:spcBef>
          <a:spcPct val="0"/>
        </a:spcBef>
        <a:spcAft>
          <a:spcPct val="0"/>
        </a:spcAft>
        <a:defRPr sz="3200" b="1">
          <a:solidFill>
            <a:srgbClr val="126723"/>
          </a:solidFill>
          <a:latin typeface="Arial" charset="0"/>
        </a:defRPr>
      </a:lvl7pPr>
      <a:lvl8pPr marL="1371600" algn="l" rtl="0" fontAlgn="base">
        <a:spcBef>
          <a:spcPct val="0"/>
        </a:spcBef>
        <a:spcAft>
          <a:spcPct val="0"/>
        </a:spcAft>
        <a:defRPr sz="3200" b="1">
          <a:solidFill>
            <a:srgbClr val="126723"/>
          </a:solidFill>
          <a:latin typeface="Arial" charset="0"/>
        </a:defRPr>
      </a:lvl8pPr>
      <a:lvl9pPr marL="1828800" algn="l" rtl="0" fontAlgn="base">
        <a:spcBef>
          <a:spcPct val="0"/>
        </a:spcBef>
        <a:spcAft>
          <a:spcPct val="0"/>
        </a:spcAft>
        <a:defRPr sz="3200" b="1">
          <a:solidFill>
            <a:srgbClr val="126723"/>
          </a:solidFill>
          <a:latin typeface="Arial" charset="0"/>
        </a:defRPr>
      </a:lvl9pPr>
    </p:titleStyle>
    <p:bodyStyle>
      <a:lvl1pPr marL="107950" algn="l" rtl="0" eaLnBrk="0" fontAlgn="base" hangingPunct="0">
        <a:spcBef>
          <a:spcPts val="600"/>
        </a:spcBef>
        <a:spcAft>
          <a:spcPts val="600"/>
        </a:spcAft>
        <a:defRPr sz="2400" b="1">
          <a:solidFill>
            <a:srgbClr val="0070C0"/>
          </a:solidFill>
          <a:latin typeface="+mn-lt"/>
          <a:ea typeface="+mn-ea"/>
          <a:cs typeface="+mn-cs"/>
        </a:defRPr>
      </a:lvl1pPr>
      <a:lvl2pPr marL="107950" algn="l" rtl="0" eaLnBrk="0" fontAlgn="base" hangingPunct="0">
        <a:spcBef>
          <a:spcPts val="600"/>
        </a:spcBef>
        <a:spcAft>
          <a:spcPts val="600"/>
        </a:spcAft>
        <a:buClr>
          <a:srgbClr val="FF0000"/>
        </a:buClr>
        <a:buFont typeface="Wingdings" panose="05000000000000000000" pitchFamily="2" charset="2"/>
        <a:defRPr sz="2400">
          <a:solidFill>
            <a:schemeClr val="tx1"/>
          </a:solidFill>
          <a:latin typeface="+mn-lt"/>
        </a:defRPr>
      </a:lvl2pPr>
      <a:lvl3pPr marL="107950" algn="l" rtl="0" eaLnBrk="0" fontAlgn="base" hangingPunct="0">
        <a:spcBef>
          <a:spcPts val="600"/>
        </a:spcBef>
        <a:spcAft>
          <a:spcPts val="600"/>
        </a:spcAft>
        <a:buChar char="•"/>
        <a:defRPr sz="2000">
          <a:solidFill>
            <a:schemeClr val="tx1"/>
          </a:solidFill>
          <a:latin typeface="+mn-lt"/>
        </a:defRPr>
      </a:lvl3pPr>
      <a:lvl4pPr marL="571500" indent="800100" algn="l" rtl="0" eaLnBrk="0" fontAlgn="base" hangingPunct="0">
        <a:spcBef>
          <a:spcPct val="20000"/>
        </a:spcBef>
        <a:spcAft>
          <a:spcPct val="0"/>
        </a:spcAft>
        <a:buChar char="–"/>
        <a:defRPr sz="2000">
          <a:solidFill>
            <a:schemeClr val="tx1"/>
          </a:solidFill>
          <a:latin typeface="Gill Sans MT" pitchFamily="34" charset="0"/>
        </a:defRPr>
      </a:lvl4pPr>
      <a:lvl5pPr marL="742950" indent="1085850" algn="l" rtl="0" eaLnBrk="0" fontAlgn="base" hangingPunct="0">
        <a:spcBef>
          <a:spcPct val="20000"/>
        </a:spcBef>
        <a:spcAft>
          <a:spcPct val="0"/>
        </a:spcAft>
        <a:buChar char="»"/>
        <a:defRPr sz="2000">
          <a:solidFill>
            <a:schemeClr val="tx1"/>
          </a:solidFill>
          <a:latin typeface="Gill Sans MT" pitchFamily="34" charset="0"/>
        </a:defRPr>
      </a:lvl5pPr>
      <a:lvl6pPr marL="1200150" algn="l" rtl="0" fontAlgn="base">
        <a:spcBef>
          <a:spcPct val="20000"/>
        </a:spcBef>
        <a:spcAft>
          <a:spcPct val="0"/>
        </a:spcAft>
        <a:buChar char="»"/>
        <a:defRPr sz="2000">
          <a:solidFill>
            <a:schemeClr val="tx1"/>
          </a:solidFill>
          <a:latin typeface="Gill Sans MT" pitchFamily="34" charset="0"/>
        </a:defRPr>
      </a:lvl6pPr>
      <a:lvl7pPr marL="1657350" algn="l" rtl="0" fontAlgn="base">
        <a:spcBef>
          <a:spcPct val="20000"/>
        </a:spcBef>
        <a:spcAft>
          <a:spcPct val="0"/>
        </a:spcAft>
        <a:buChar char="»"/>
        <a:defRPr sz="2000">
          <a:solidFill>
            <a:schemeClr val="tx1"/>
          </a:solidFill>
          <a:latin typeface="Gill Sans MT" pitchFamily="34" charset="0"/>
        </a:defRPr>
      </a:lvl7pPr>
      <a:lvl8pPr marL="2114550" algn="l" rtl="0" fontAlgn="base">
        <a:spcBef>
          <a:spcPct val="20000"/>
        </a:spcBef>
        <a:spcAft>
          <a:spcPct val="0"/>
        </a:spcAft>
        <a:buChar char="»"/>
        <a:defRPr sz="2000">
          <a:solidFill>
            <a:schemeClr val="tx1"/>
          </a:solidFill>
          <a:latin typeface="Gill Sans MT" pitchFamily="34" charset="0"/>
        </a:defRPr>
      </a:lvl8pPr>
      <a:lvl9pPr marL="2571750" algn="l" rtl="0" fontAlgn="base">
        <a:spcBef>
          <a:spcPct val="20000"/>
        </a:spcBef>
        <a:spcAft>
          <a:spcPct val="0"/>
        </a:spcAft>
        <a:buChar char="»"/>
        <a:defRPr sz="2000">
          <a:solidFill>
            <a:schemeClr val="tx1"/>
          </a:solidFill>
          <a:latin typeface="Gill Sans MT"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4">
            <a:hlinkClick r:id="" action="ppaction://hlinkshowjump?jump=previousslide" tooltip="Click to return to previous slide"/>
            <a:extLst>
              <a:ext uri="{FF2B5EF4-FFF2-40B4-BE49-F238E27FC236}">
                <a16:creationId xmlns:a16="http://schemas.microsoft.com/office/drawing/2014/main" id="{D8B982DA-076E-41E4-910B-E21F051527C4}"/>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Text Box 15">
            <a:extLst>
              <a:ext uri="{FF2B5EF4-FFF2-40B4-BE49-F238E27FC236}">
                <a16:creationId xmlns:a16="http://schemas.microsoft.com/office/drawing/2014/main" id="{5C0F10B2-BD8A-454A-9D6E-096156F7B34A}"/>
              </a:ext>
            </a:extLst>
          </p:cNvPr>
          <p:cNvSpPr txBox="1">
            <a:spLocks noChangeArrowheads="1"/>
          </p:cNvSpPr>
          <p:nvPr userDrawn="1"/>
        </p:nvSpPr>
        <p:spPr bwMode="auto">
          <a:xfrm>
            <a:off x="3725863" y="6642100"/>
            <a:ext cx="1692275" cy="184150"/>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1" dirty="0">
                <a:solidFill>
                  <a:srgbClr val="000000"/>
                </a:solidFill>
              </a:rPr>
              <a:t>Copyright © 2019 Pearson Canada</a:t>
            </a:r>
            <a:r>
              <a:rPr lang="en-US" altLang="en-US" sz="600" b="1" baseline="0" dirty="0">
                <a:solidFill>
                  <a:srgbClr val="000000"/>
                </a:solidFill>
              </a:rPr>
              <a:t> Inc.</a:t>
            </a:r>
            <a:endParaRPr lang="en-US" altLang="en-US" sz="600" b="1" dirty="0">
              <a:solidFill>
                <a:srgbClr val="000000"/>
              </a:solidFill>
            </a:endParaRPr>
          </a:p>
        </p:txBody>
      </p:sp>
      <p:pic>
        <p:nvPicPr>
          <p:cNvPr id="5" name="Shape 15" descr="Pearson Logo"/>
          <p:cNvPicPr preferRelativeResize="0"/>
          <p:nvPr userDrawn="1"/>
        </p:nvPicPr>
        <p:blipFill rotWithShape="1">
          <a:blip r:embed="rId5" cstate="print">
            <a:alphaModFix/>
          </a:blip>
          <a:srcRect/>
          <a:stretch/>
        </p:blipFill>
        <p:spPr>
          <a:xfrm>
            <a:off x="148801" y="6429709"/>
            <a:ext cx="917999" cy="27991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4399" r:id="rId1"/>
    <p:sldLayoutId id="2147484404" r:id="rId2"/>
  </p:sldLayoutIdLst>
  <p:transition spd="med">
    <p:zo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Shape 15" descr="Pearson Logo"/>
          <p:cNvPicPr preferRelativeResize="0"/>
          <p:nvPr userDrawn="1"/>
        </p:nvPicPr>
        <p:blipFill rotWithShape="1">
          <a:blip r:embed="rId5" cstate="print">
            <a:alphaModFix/>
          </a:blip>
          <a:srcRect/>
          <a:stretch/>
        </p:blipFill>
        <p:spPr>
          <a:xfrm>
            <a:off x="148801" y="6429709"/>
            <a:ext cx="917999" cy="27991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4402" r:id="rId1"/>
    <p:sldLayoutId id="2147484400" r:id="rId2"/>
    <p:sldLayoutId id="2147484403"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Box 15">
            <a:extLst>
              <a:ext uri="{FF2B5EF4-FFF2-40B4-BE49-F238E27FC236}">
                <a16:creationId xmlns:a16="http://schemas.microsoft.com/office/drawing/2014/main" id="{5C0F10B2-BD8A-454A-9D6E-096156F7B34A}"/>
              </a:ext>
            </a:extLst>
          </p:cNvPr>
          <p:cNvSpPr txBox="1">
            <a:spLocks noChangeArrowheads="1"/>
          </p:cNvSpPr>
          <p:nvPr userDrawn="1"/>
        </p:nvSpPr>
        <p:spPr bwMode="auto">
          <a:xfrm>
            <a:off x="3725863" y="6642100"/>
            <a:ext cx="1692275" cy="184150"/>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1" dirty="0">
                <a:solidFill>
                  <a:srgbClr val="000000"/>
                </a:solidFill>
              </a:rPr>
              <a:t>Copyright © 2019 Pearson Canada</a:t>
            </a:r>
            <a:r>
              <a:rPr lang="en-US" altLang="en-US" sz="600" b="1" baseline="0" dirty="0">
                <a:solidFill>
                  <a:srgbClr val="000000"/>
                </a:solidFill>
              </a:rPr>
              <a:t> Inc.</a:t>
            </a:r>
            <a:endParaRPr lang="en-US" altLang="en-US" sz="600" b="1" dirty="0">
              <a:solidFill>
                <a:srgbClr val="000000"/>
              </a:solidFill>
            </a:endParaRPr>
          </a:p>
        </p:txBody>
      </p:sp>
      <p:pic>
        <p:nvPicPr>
          <p:cNvPr id="4" name="Shape 15" descr="Pearson Logo"/>
          <p:cNvPicPr preferRelativeResize="0"/>
          <p:nvPr userDrawn="1"/>
        </p:nvPicPr>
        <p:blipFill rotWithShape="1">
          <a:blip r:embed="rId3" cstate="print">
            <a:alphaModFix/>
          </a:blip>
          <a:srcRect/>
          <a:stretch/>
        </p:blipFill>
        <p:spPr>
          <a:xfrm>
            <a:off x="148801" y="6429709"/>
            <a:ext cx="917999" cy="27991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4401" r:id="rId1"/>
  </p:sldLayoutIdLst>
  <p:transition spd="med">
    <p:zo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0.gif"/><Relationship Id="rId4" Type="http://schemas.openxmlformats.org/officeDocument/2006/relationships/image" Target="../media/image9.gif"/></Relationships>
</file>

<file path=ppt/slides/_rels/slide11.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1.gif"/><Relationship Id="rId5" Type="http://schemas.openxmlformats.org/officeDocument/2006/relationships/image" Target="../media/image10.gif"/><Relationship Id="rId4" Type="http://schemas.openxmlformats.org/officeDocument/2006/relationships/image" Target="../media/image9.gif"/></Relationships>
</file>

<file path=ppt/slides/_rels/slide1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1.gif"/><Relationship Id="rId5" Type="http://schemas.openxmlformats.org/officeDocument/2006/relationships/image" Target="../media/image10.gif"/><Relationship Id="rId4" Type="http://schemas.openxmlformats.org/officeDocument/2006/relationships/image" Target="../media/image9.gif"/></Relationships>
</file>

<file path=ppt/slides/_rels/slide13.xml.rels><?xml version="1.0" encoding="UTF-8" standalone="yes"?>
<Relationships xmlns="http://schemas.openxmlformats.org/package/2006/relationships"><Relationship Id="rId3" Type="http://schemas.openxmlformats.org/officeDocument/2006/relationships/image" Target="../media/image8.gif"/><Relationship Id="rId7" Type="http://schemas.openxmlformats.org/officeDocument/2006/relationships/image" Target="../media/image12.gif"/><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1.gif"/><Relationship Id="rId5" Type="http://schemas.openxmlformats.org/officeDocument/2006/relationships/image" Target="../media/image10.gif"/><Relationship Id="rId4" Type="http://schemas.openxmlformats.org/officeDocument/2006/relationships/image" Target="../media/image9.gif"/></Relationships>
</file>

<file path=ppt/slides/_rels/slide14.xml.rels><?xml version="1.0" encoding="UTF-8" standalone="yes"?>
<Relationships xmlns="http://schemas.openxmlformats.org/package/2006/relationships"><Relationship Id="rId3" Type="http://schemas.openxmlformats.org/officeDocument/2006/relationships/image" Target="../media/image8.gif"/><Relationship Id="rId7" Type="http://schemas.openxmlformats.org/officeDocument/2006/relationships/image" Target="../media/image12.gif"/><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1.gif"/><Relationship Id="rId5" Type="http://schemas.openxmlformats.org/officeDocument/2006/relationships/image" Target="../media/image10.gif"/><Relationship Id="rId4" Type="http://schemas.openxmlformats.org/officeDocument/2006/relationships/image" Target="../media/image9.gif"/></Relationships>
</file>

<file path=ppt/slides/_rels/slide15.xml.rels><?xml version="1.0" encoding="UTF-8" standalone="yes"?>
<Relationships xmlns="http://schemas.openxmlformats.org/package/2006/relationships"><Relationship Id="rId8" Type="http://schemas.openxmlformats.org/officeDocument/2006/relationships/image" Target="../media/image13.gif"/><Relationship Id="rId3" Type="http://schemas.openxmlformats.org/officeDocument/2006/relationships/image" Target="../media/image8.gif"/><Relationship Id="rId7" Type="http://schemas.openxmlformats.org/officeDocument/2006/relationships/image" Target="../media/image12.gif"/><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1.gif"/><Relationship Id="rId5" Type="http://schemas.openxmlformats.org/officeDocument/2006/relationships/image" Target="../media/image10.gif"/><Relationship Id="rId4" Type="http://schemas.openxmlformats.org/officeDocument/2006/relationships/image" Target="../media/image9.gif"/></Relationships>
</file>

<file path=ppt/slides/_rels/slide16.xml.rels><?xml version="1.0" encoding="UTF-8" standalone="yes"?>
<Relationships xmlns="http://schemas.openxmlformats.org/package/2006/relationships"><Relationship Id="rId8" Type="http://schemas.openxmlformats.org/officeDocument/2006/relationships/image" Target="../media/image13.gif"/><Relationship Id="rId3" Type="http://schemas.openxmlformats.org/officeDocument/2006/relationships/image" Target="../media/image8.gif"/><Relationship Id="rId7" Type="http://schemas.openxmlformats.org/officeDocument/2006/relationships/image" Target="../media/image12.gif"/><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1.gif"/><Relationship Id="rId5" Type="http://schemas.openxmlformats.org/officeDocument/2006/relationships/image" Target="../media/image10.gif"/><Relationship Id="rId4" Type="http://schemas.openxmlformats.org/officeDocument/2006/relationships/image" Target="../media/image9.gif"/></Relationships>
</file>

<file path=ppt/slides/_rels/slide17.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1.xml"/><Relationship Id="rId1" Type="http://schemas.openxmlformats.org/officeDocument/2006/relationships/slideLayout" Target="../slideLayouts/slideLayout10.xml"/><Relationship Id="rId5" Type="http://schemas.openxmlformats.org/officeDocument/2006/relationships/image" Target="../media/image16.gif"/><Relationship Id="rId4" Type="http://schemas.openxmlformats.org/officeDocument/2006/relationships/image" Target="../media/image15.gi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17.gif"/><Relationship Id="rId7" Type="http://schemas.openxmlformats.org/officeDocument/2006/relationships/slide" Target="slide24.xml"/><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20.gif"/><Relationship Id="rId5" Type="http://schemas.openxmlformats.org/officeDocument/2006/relationships/image" Target="../media/image19.gif"/><Relationship Id="rId4" Type="http://schemas.openxmlformats.org/officeDocument/2006/relationships/image" Target="../media/image18.gif"/></Relationships>
</file>

<file path=ppt/slides/_rels/slide24.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24.xml"/><Relationship Id="rId1" Type="http://schemas.openxmlformats.org/officeDocument/2006/relationships/slideLayout" Target="../slideLayouts/slideLayout5.xml"/><Relationship Id="rId6" Type="http://schemas.openxmlformats.org/officeDocument/2006/relationships/image" Target="../media/image20.gif"/><Relationship Id="rId5" Type="http://schemas.openxmlformats.org/officeDocument/2006/relationships/image" Target="../media/image19.gif"/><Relationship Id="rId4" Type="http://schemas.openxmlformats.org/officeDocument/2006/relationships/image" Target="../media/image18.gi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slide" Target="slide27.xml"/><Relationship Id="rId3" Type="http://schemas.openxmlformats.org/officeDocument/2006/relationships/image" Target="../media/image21.gif"/><Relationship Id="rId7" Type="http://schemas.openxmlformats.org/officeDocument/2006/relationships/image" Target="../media/image25.gif"/><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24.gif"/><Relationship Id="rId5" Type="http://schemas.openxmlformats.org/officeDocument/2006/relationships/image" Target="../media/image23.gif"/><Relationship Id="rId4" Type="http://schemas.openxmlformats.org/officeDocument/2006/relationships/image" Target="../media/image22.gif"/><Relationship Id="rId9" Type="http://schemas.openxmlformats.org/officeDocument/2006/relationships/image" Target="../media/image3.jpeg"/></Relationships>
</file>

<file path=ppt/slides/_rels/slide27.xml.rels><?xml version="1.0" encoding="UTF-8" standalone="yes"?>
<Relationships xmlns="http://schemas.openxmlformats.org/package/2006/relationships"><Relationship Id="rId3" Type="http://schemas.openxmlformats.org/officeDocument/2006/relationships/image" Target="../media/image21.gif"/><Relationship Id="rId7" Type="http://schemas.openxmlformats.org/officeDocument/2006/relationships/image" Target="../media/image25.gif"/><Relationship Id="rId2" Type="http://schemas.openxmlformats.org/officeDocument/2006/relationships/notesSlide" Target="../notesSlides/notesSlide27.xml"/><Relationship Id="rId1" Type="http://schemas.openxmlformats.org/officeDocument/2006/relationships/slideLayout" Target="../slideLayouts/slideLayout5.xml"/><Relationship Id="rId6" Type="http://schemas.openxmlformats.org/officeDocument/2006/relationships/image" Target="../media/image24.gif"/><Relationship Id="rId5" Type="http://schemas.openxmlformats.org/officeDocument/2006/relationships/image" Target="../media/image23.gif"/><Relationship Id="rId4" Type="http://schemas.openxmlformats.org/officeDocument/2006/relationships/image" Target="../media/image22.gi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33.xml"/><Relationship Id="rId1" Type="http://schemas.openxmlformats.org/officeDocument/2006/relationships/slideLayout" Target="../slideLayouts/slideLayout4.xml"/><Relationship Id="rId6" Type="http://schemas.openxmlformats.org/officeDocument/2006/relationships/image" Target="../media/image3.jpeg"/><Relationship Id="rId5" Type="http://schemas.openxmlformats.org/officeDocument/2006/relationships/slide" Target="slide34.xml"/><Relationship Id="rId4" Type="http://schemas.openxmlformats.org/officeDocument/2006/relationships/image" Target="../media/image27.gif"/></Relationships>
</file>

<file path=ppt/slides/_rels/slide34.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34.xml"/><Relationship Id="rId1" Type="http://schemas.openxmlformats.org/officeDocument/2006/relationships/slideLayout" Target="../slideLayouts/slideLayout5.xml"/><Relationship Id="rId6" Type="http://schemas.openxmlformats.org/officeDocument/2006/relationships/image" Target="../media/image29.gif"/><Relationship Id="rId5" Type="http://schemas.openxmlformats.org/officeDocument/2006/relationships/image" Target="../media/image28.gif"/><Relationship Id="rId4" Type="http://schemas.openxmlformats.org/officeDocument/2006/relationships/image" Target="../media/image27.gif"/></Relationships>
</file>

<file path=ppt/slides/_rels/slide35.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29.gif"/><Relationship Id="rId5" Type="http://schemas.openxmlformats.org/officeDocument/2006/relationships/image" Target="../media/image28.gif"/><Relationship Id="rId4" Type="http://schemas.openxmlformats.org/officeDocument/2006/relationships/image" Target="../media/image27.gif"/></Relationships>
</file>

<file path=ppt/slides/_rels/slide36.xml.rels><?xml version="1.0" encoding="UTF-8" standalone="yes"?>
<Relationships xmlns="http://schemas.openxmlformats.org/package/2006/relationships"><Relationship Id="rId8" Type="http://schemas.openxmlformats.org/officeDocument/2006/relationships/slide" Target="slide37.xml"/><Relationship Id="rId3" Type="http://schemas.openxmlformats.org/officeDocument/2006/relationships/image" Target="../media/image30.gif"/><Relationship Id="rId7" Type="http://schemas.openxmlformats.org/officeDocument/2006/relationships/image" Target="../media/image34.gif"/><Relationship Id="rId2" Type="http://schemas.openxmlformats.org/officeDocument/2006/relationships/notesSlide" Target="../notesSlides/notesSlide36.xml"/><Relationship Id="rId1" Type="http://schemas.openxmlformats.org/officeDocument/2006/relationships/slideLayout" Target="../slideLayouts/slideLayout4.xml"/><Relationship Id="rId6" Type="http://schemas.openxmlformats.org/officeDocument/2006/relationships/image" Target="../media/image33.gif"/><Relationship Id="rId5" Type="http://schemas.openxmlformats.org/officeDocument/2006/relationships/image" Target="../media/image32.gif"/><Relationship Id="rId4" Type="http://schemas.openxmlformats.org/officeDocument/2006/relationships/image" Target="../media/image31.gif"/><Relationship Id="rId9" Type="http://schemas.openxmlformats.org/officeDocument/2006/relationships/image" Target="../media/image3.jpeg"/></Relationships>
</file>

<file path=ppt/slides/_rels/slide37.xml.rels><?xml version="1.0" encoding="UTF-8" standalone="yes"?>
<Relationships xmlns="http://schemas.openxmlformats.org/package/2006/relationships"><Relationship Id="rId3" Type="http://schemas.openxmlformats.org/officeDocument/2006/relationships/image" Target="../media/image30.gif"/><Relationship Id="rId7" Type="http://schemas.openxmlformats.org/officeDocument/2006/relationships/image" Target="../media/image34.gif"/><Relationship Id="rId2" Type="http://schemas.openxmlformats.org/officeDocument/2006/relationships/notesSlide" Target="../notesSlides/notesSlide37.xml"/><Relationship Id="rId1" Type="http://schemas.openxmlformats.org/officeDocument/2006/relationships/slideLayout" Target="../slideLayouts/slideLayout5.xml"/><Relationship Id="rId6" Type="http://schemas.openxmlformats.org/officeDocument/2006/relationships/image" Target="../media/image33.gif"/><Relationship Id="rId5" Type="http://schemas.openxmlformats.org/officeDocument/2006/relationships/image" Target="../media/image32.gif"/><Relationship Id="rId4" Type="http://schemas.openxmlformats.org/officeDocument/2006/relationships/image" Target="../media/image31.gif"/></Relationships>
</file>

<file path=ppt/slides/_rels/slide38.xml.rels><?xml version="1.0" encoding="UTF-8" standalone="yes"?>
<Relationships xmlns="http://schemas.openxmlformats.org/package/2006/relationships"><Relationship Id="rId8" Type="http://schemas.openxmlformats.org/officeDocument/2006/relationships/image" Target="../media/image40.gif"/><Relationship Id="rId3" Type="http://schemas.openxmlformats.org/officeDocument/2006/relationships/image" Target="../media/image35.gif"/><Relationship Id="rId7" Type="http://schemas.openxmlformats.org/officeDocument/2006/relationships/image" Target="../media/image39.gif"/><Relationship Id="rId2" Type="http://schemas.openxmlformats.org/officeDocument/2006/relationships/notesSlide" Target="../notesSlides/notesSlide38.xml"/><Relationship Id="rId1" Type="http://schemas.openxmlformats.org/officeDocument/2006/relationships/slideLayout" Target="../slideLayouts/slideLayout4.xml"/><Relationship Id="rId6" Type="http://schemas.openxmlformats.org/officeDocument/2006/relationships/image" Target="../media/image38.gif"/><Relationship Id="rId5" Type="http://schemas.openxmlformats.org/officeDocument/2006/relationships/image" Target="../media/image37.gif"/><Relationship Id="rId10" Type="http://schemas.openxmlformats.org/officeDocument/2006/relationships/image" Target="../media/image3.jpeg"/><Relationship Id="rId4" Type="http://schemas.openxmlformats.org/officeDocument/2006/relationships/image" Target="../media/image36.gif"/><Relationship Id="rId9" Type="http://schemas.openxmlformats.org/officeDocument/2006/relationships/slide" Target="slide39.xml"/></Relationships>
</file>

<file path=ppt/slides/_rels/slide39.xml.rels><?xml version="1.0" encoding="UTF-8" standalone="yes"?>
<Relationships xmlns="http://schemas.openxmlformats.org/package/2006/relationships"><Relationship Id="rId8" Type="http://schemas.openxmlformats.org/officeDocument/2006/relationships/image" Target="../media/image40.gif"/><Relationship Id="rId3" Type="http://schemas.openxmlformats.org/officeDocument/2006/relationships/image" Target="../media/image35.gif"/><Relationship Id="rId7" Type="http://schemas.openxmlformats.org/officeDocument/2006/relationships/image" Target="../media/image39.gif"/><Relationship Id="rId2" Type="http://schemas.openxmlformats.org/officeDocument/2006/relationships/notesSlide" Target="../notesSlides/notesSlide39.xml"/><Relationship Id="rId1" Type="http://schemas.openxmlformats.org/officeDocument/2006/relationships/slideLayout" Target="../slideLayouts/slideLayout5.xml"/><Relationship Id="rId6" Type="http://schemas.openxmlformats.org/officeDocument/2006/relationships/image" Target="../media/image38.gif"/><Relationship Id="rId5" Type="http://schemas.openxmlformats.org/officeDocument/2006/relationships/image" Target="../media/image37.gif"/><Relationship Id="rId4" Type="http://schemas.openxmlformats.org/officeDocument/2006/relationships/image" Target="../media/image36.gi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41.gif"/><Relationship Id="rId7" Type="http://schemas.openxmlformats.org/officeDocument/2006/relationships/slide" Target="slide43.xml"/><Relationship Id="rId2" Type="http://schemas.openxmlformats.org/officeDocument/2006/relationships/notesSlide" Target="../notesSlides/notesSlide42.xml"/><Relationship Id="rId1" Type="http://schemas.openxmlformats.org/officeDocument/2006/relationships/slideLayout" Target="../slideLayouts/slideLayout4.xml"/><Relationship Id="rId6" Type="http://schemas.openxmlformats.org/officeDocument/2006/relationships/image" Target="../media/image44.gif"/><Relationship Id="rId5" Type="http://schemas.openxmlformats.org/officeDocument/2006/relationships/image" Target="../media/image43.gif"/><Relationship Id="rId4" Type="http://schemas.openxmlformats.org/officeDocument/2006/relationships/image" Target="../media/image42.gif"/></Relationships>
</file>

<file path=ppt/slides/_rels/slide43.xml.rels><?xml version="1.0" encoding="UTF-8" standalone="yes"?>
<Relationships xmlns="http://schemas.openxmlformats.org/package/2006/relationships"><Relationship Id="rId3" Type="http://schemas.openxmlformats.org/officeDocument/2006/relationships/image" Target="../media/image41.gif"/><Relationship Id="rId2" Type="http://schemas.openxmlformats.org/officeDocument/2006/relationships/notesSlide" Target="../notesSlides/notesSlide43.xml"/><Relationship Id="rId1" Type="http://schemas.openxmlformats.org/officeDocument/2006/relationships/slideLayout" Target="../slideLayouts/slideLayout5.xml"/><Relationship Id="rId6" Type="http://schemas.openxmlformats.org/officeDocument/2006/relationships/image" Target="../media/image44.gif"/><Relationship Id="rId5" Type="http://schemas.openxmlformats.org/officeDocument/2006/relationships/image" Target="../media/image43.gif"/><Relationship Id="rId4" Type="http://schemas.openxmlformats.org/officeDocument/2006/relationships/image" Target="../media/image42.gi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8" Type="http://schemas.openxmlformats.org/officeDocument/2006/relationships/slide" Target="slide46.xml"/><Relationship Id="rId3" Type="http://schemas.openxmlformats.org/officeDocument/2006/relationships/image" Target="../media/image45.gif"/><Relationship Id="rId7" Type="http://schemas.openxmlformats.org/officeDocument/2006/relationships/image" Target="../media/image49.gif"/><Relationship Id="rId2" Type="http://schemas.openxmlformats.org/officeDocument/2006/relationships/notesSlide" Target="../notesSlides/notesSlide45.xml"/><Relationship Id="rId1" Type="http://schemas.openxmlformats.org/officeDocument/2006/relationships/slideLayout" Target="../slideLayouts/slideLayout4.xml"/><Relationship Id="rId6" Type="http://schemas.openxmlformats.org/officeDocument/2006/relationships/image" Target="../media/image48.gif"/><Relationship Id="rId5" Type="http://schemas.openxmlformats.org/officeDocument/2006/relationships/image" Target="../media/image47.gif"/><Relationship Id="rId4" Type="http://schemas.openxmlformats.org/officeDocument/2006/relationships/image" Target="../media/image46.gif"/><Relationship Id="rId9" Type="http://schemas.openxmlformats.org/officeDocument/2006/relationships/image" Target="../media/image3.jpeg"/></Relationships>
</file>

<file path=ppt/slides/_rels/slide46.xml.rels><?xml version="1.0" encoding="UTF-8" standalone="yes"?>
<Relationships xmlns="http://schemas.openxmlformats.org/package/2006/relationships"><Relationship Id="rId3" Type="http://schemas.openxmlformats.org/officeDocument/2006/relationships/image" Target="../media/image45.gif"/><Relationship Id="rId7" Type="http://schemas.openxmlformats.org/officeDocument/2006/relationships/image" Target="../media/image49.gif"/><Relationship Id="rId2" Type="http://schemas.openxmlformats.org/officeDocument/2006/relationships/notesSlide" Target="../notesSlides/notesSlide46.xml"/><Relationship Id="rId1" Type="http://schemas.openxmlformats.org/officeDocument/2006/relationships/slideLayout" Target="../slideLayouts/slideLayout5.xml"/><Relationship Id="rId6" Type="http://schemas.openxmlformats.org/officeDocument/2006/relationships/image" Target="../media/image48.gif"/><Relationship Id="rId5" Type="http://schemas.openxmlformats.org/officeDocument/2006/relationships/image" Target="../media/image47.gif"/><Relationship Id="rId4" Type="http://schemas.openxmlformats.org/officeDocument/2006/relationships/image" Target="../media/image46.gif"/></Relationships>
</file>

<file path=ppt/slides/_rels/slide47.xml.rels><?xml version="1.0" encoding="UTF-8" standalone="yes"?>
<Relationships xmlns="http://schemas.openxmlformats.org/package/2006/relationships"><Relationship Id="rId3" Type="http://schemas.openxmlformats.org/officeDocument/2006/relationships/image" Target="../media/image50.gif"/><Relationship Id="rId7" Type="http://schemas.openxmlformats.org/officeDocument/2006/relationships/image" Target="../media/image3.jpeg"/><Relationship Id="rId2" Type="http://schemas.openxmlformats.org/officeDocument/2006/relationships/notesSlide" Target="../notesSlides/notesSlide47.xml"/><Relationship Id="rId1" Type="http://schemas.openxmlformats.org/officeDocument/2006/relationships/slideLayout" Target="../slideLayouts/slideLayout4.xml"/><Relationship Id="rId6" Type="http://schemas.openxmlformats.org/officeDocument/2006/relationships/slide" Target="slide48.xml"/><Relationship Id="rId5" Type="http://schemas.openxmlformats.org/officeDocument/2006/relationships/image" Target="../media/image52.gif"/><Relationship Id="rId4" Type="http://schemas.openxmlformats.org/officeDocument/2006/relationships/image" Target="../media/image51.gif"/></Relationships>
</file>

<file path=ppt/slides/_rels/slide48.xml.rels><?xml version="1.0" encoding="UTF-8" standalone="yes"?>
<Relationships xmlns="http://schemas.openxmlformats.org/package/2006/relationships"><Relationship Id="rId8" Type="http://schemas.openxmlformats.org/officeDocument/2006/relationships/image" Target="../media/image55.gif"/><Relationship Id="rId3" Type="http://schemas.openxmlformats.org/officeDocument/2006/relationships/image" Target="../media/image50.gif"/><Relationship Id="rId7" Type="http://schemas.openxmlformats.org/officeDocument/2006/relationships/image" Target="../media/image54.gif"/><Relationship Id="rId2" Type="http://schemas.openxmlformats.org/officeDocument/2006/relationships/notesSlide" Target="../notesSlides/notesSlide48.xml"/><Relationship Id="rId1" Type="http://schemas.openxmlformats.org/officeDocument/2006/relationships/slideLayout" Target="../slideLayouts/slideLayout5.xml"/><Relationship Id="rId6" Type="http://schemas.openxmlformats.org/officeDocument/2006/relationships/image" Target="../media/image53.gif"/><Relationship Id="rId5" Type="http://schemas.openxmlformats.org/officeDocument/2006/relationships/image" Target="../media/image52.gif"/><Relationship Id="rId4" Type="http://schemas.openxmlformats.org/officeDocument/2006/relationships/image" Target="../media/image51.gif"/></Relationships>
</file>

<file path=ppt/slides/_rels/slide49.xml.rels><?xml version="1.0" encoding="UTF-8" standalone="yes"?>
<Relationships xmlns="http://schemas.openxmlformats.org/package/2006/relationships"><Relationship Id="rId8" Type="http://schemas.openxmlformats.org/officeDocument/2006/relationships/image" Target="../media/image55.gif"/><Relationship Id="rId3" Type="http://schemas.openxmlformats.org/officeDocument/2006/relationships/image" Target="../media/image50.gif"/><Relationship Id="rId7" Type="http://schemas.openxmlformats.org/officeDocument/2006/relationships/image" Target="../media/image54.gif"/><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53.gif"/><Relationship Id="rId5" Type="http://schemas.openxmlformats.org/officeDocument/2006/relationships/image" Target="../media/image52.gif"/><Relationship Id="rId4" Type="http://schemas.openxmlformats.org/officeDocument/2006/relationships/image" Target="../media/image51.gif"/></Relationships>
</file>

<file path=ppt/slides/_rels/slide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3.jpeg"/><Relationship Id="rId4" Type="http://schemas.openxmlformats.org/officeDocument/2006/relationships/slide" Target="slide6.xml"/></Relationships>
</file>

<file path=ppt/slides/_rels/slide50.xml.rels><?xml version="1.0" encoding="UTF-8" standalone="yes"?>
<Relationships xmlns="http://schemas.openxmlformats.org/package/2006/relationships"><Relationship Id="rId3" Type="http://schemas.openxmlformats.org/officeDocument/2006/relationships/image" Target="../media/image56.gif"/><Relationship Id="rId2" Type="http://schemas.openxmlformats.org/officeDocument/2006/relationships/notesSlide" Target="../notesSlides/notesSlide50.xml"/><Relationship Id="rId1" Type="http://schemas.openxmlformats.org/officeDocument/2006/relationships/slideLayout" Target="../slideLayouts/slideLayout4.xml"/><Relationship Id="rId6" Type="http://schemas.openxmlformats.org/officeDocument/2006/relationships/image" Target="../media/image3.jpeg"/><Relationship Id="rId5" Type="http://schemas.openxmlformats.org/officeDocument/2006/relationships/slide" Target="slide51.xml"/><Relationship Id="rId4" Type="http://schemas.openxmlformats.org/officeDocument/2006/relationships/image" Target="../media/image57.gif"/></Relationships>
</file>

<file path=ppt/slides/_rels/slide51.xml.rels><?xml version="1.0" encoding="UTF-8" standalone="yes"?>
<Relationships xmlns="http://schemas.openxmlformats.org/package/2006/relationships"><Relationship Id="rId3" Type="http://schemas.openxmlformats.org/officeDocument/2006/relationships/image" Target="../media/image56.gif"/><Relationship Id="rId2" Type="http://schemas.openxmlformats.org/officeDocument/2006/relationships/notesSlide" Target="../notesSlides/notesSlide51.xml"/><Relationship Id="rId1" Type="http://schemas.openxmlformats.org/officeDocument/2006/relationships/slideLayout" Target="../slideLayouts/slideLayout5.xml"/><Relationship Id="rId6" Type="http://schemas.openxmlformats.org/officeDocument/2006/relationships/image" Target="../media/image59.gif"/><Relationship Id="rId5" Type="http://schemas.openxmlformats.org/officeDocument/2006/relationships/image" Target="../media/image58.gif"/><Relationship Id="rId4" Type="http://schemas.openxmlformats.org/officeDocument/2006/relationships/image" Target="../media/image57.gif"/></Relationships>
</file>

<file path=ppt/slides/_rels/slide52.xml.rels><?xml version="1.0" encoding="UTF-8" standalone="yes"?>
<Relationships xmlns="http://schemas.openxmlformats.org/package/2006/relationships"><Relationship Id="rId3" Type="http://schemas.openxmlformats.org/officeDocument/2006/relationships/image" Target="../media/image56.gif"/><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59.gif"/><Relationship Id="rId5" Type="http://schemas.openxmlformats.org/officeDocument/2006/relationships/image" Target="../media/image58.gif"/><Relationship Id="rId4" Type="http://schemas.openxmlformats.org/officeDocument/2006/relationships/image" Target="../media/image57.gi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3.gif"/><Relationship Id="rId3" Type="http://schemas.openxmlformats.org/officeDocument/2006/relationships/image" Target="../media/image8.gif"/><Relationship Id="rId7" Type="http://schemas.openxmlformats.org/officeDocument/2006/relationships/image" Target="../media/image12.gif"/><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1.gif"/><Relationship Id="rId5" Type="http://schemas.openxmlformats.org/officeDocument/2006/relationships/image" Target="../media/image10.gif"/><Relationship Id="rId4" Type="http://schemas.openxmlformats.org/officeDocument/2006/relationships/image" Target="../media/image9.gi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1.xml"/><Relationship Id="rId1" Type="http://schemas.openxmlformats.org/officeDocument/2006/relationships/slideLayout" Target="../slideLayouts/slideLayout4.xml"/><Relationship Id="rId6" Type="http://schemas.openxmlformats.org/officeDocument/2006/relationships/image" Target="../media/image3.jpeg"/><Relationship Id="rId5" Type="http://schemas.openxmlformats.org/officeDocument/2006/relationships/slide" Target="slide62.xml"/><Relationship Id="rId4" Type="http://schemas.openxmlformats.org/officeDocument/2006/relationships/image" Target="../media/image61.png"/></Relationships>
</file>

<file path=ppt/slides/_rels/slide6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2.xml"/><Relationship Id="rId1" Type="http://schemas.openxmlformats.org/officeDocument/2006/relationships/slideLayout" Target="../slideLayouts/slideLayout5.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6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67.gif"/></Relationships>
</file>

<file path=ppt/slides/_rels/slide66.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3.jpeg"/><Relationship Id="rId2" Type="http://schemas.openxmlformats.org/officeDocument/2006/relationships/notesSlide" Target="../notesSlides/notesSlide66.xml"/><Relationship Id="rId1" Type="http://schemas.openxmlformats.org/officeDocument/2006/relationships/slideLayout" Target="../slideLayouts/slideLayout4.xml"/><Relationship Id="rId6" Type="http://schemas.openxmlformats.org/officeDocument/2006/relationships/slide" Target="slide67.xml"/><Relationship Id="rId5" Type="http://schemas.openxmlformats.org/officeDocument/2006/relationships/image" Target="../media/image67.gif"/><Relationship Id="rId4" Type="http://schemas.openxmlformats.org/officeDocument/2006/relationships/image" Target="../media/image68.png"/></Relationships>
</file>

<file path=ppt/slides/_rels/slide6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7.xml"/><Relationship Id="rId1" Type="http://schemas.openxmlformats.org/officeDocument/2006/relationships/slideLayout" Target="../slideLayouts/slideLayout5.xml"/><Relationship Id="rId5" Type="http://schemas.openxmlformats.org/officeDocument/2006/relationships/image" Target="../media/image67.gif"/><Relationship Id="rId4" Type="http://schemas.openxmlformats.org/officeDocument/2006/relationships/image" Target="../media/image68.png"/></Relationships>
</file>

<file path=ppt/slides/_rels/slide68.xml.rels><?xml version="1.0" encoding="UTF-8" standalone="yes"?>
<Relationships xmlns="http://schemas.openxmlformats.org/package/2006/relationships"><Relationship Id="rId3" Type="http://schemas.openxmlformats.org/officeDocument/2006/relationships/image" Target="../media/image69.png"/><Relationship Id="rId7" Type="http://schemas.openxmlformats.org/officeDocument/2006/relationships/image" Target="../media/image3.jpeg"/><Relationship Id="rId2" Type="http://schemas.openxmlformats.org/officeDocument/2006/relationships/notesSlide" Target="../notesSlides/notesSlide68.xml"/><Relationship Id="rId1" Type="http://schemas.openxmlformats.org/officeDocument/2006/relationships/slideLayout" Target="../slideLayouts/slideLayout4.xml"/><Relationship Id="rId6" Type="http://schemas.openxmlformats.org/officeDocument/2006/relationships/slide" Target="slide69.xml"/><Relationship Id="rId5" Type="http://schemas.openxmlformats.org/officeDocument/2006/relationships/image" Target="../media/image71.gif"/><Relationship Id="rId4" Type="http://schemas.openxmlformats.org/officeDocument/2006/relationships/image" Target="../media/image70.png"/></Relationships>
</file>

<file path=ppt/slides/_rels/slide6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69.xml"/><Relationship Id="rId1" Type="http://schemas.openxmlformats.org/officeDocument/2006/relationships/slideLayout" Target="../slideLayouts/slideLayout5.xml"/><Relationship Id="rId5" Type="http://schemas.openxmlformats.org/officeDocument/2006/relationships/image" Target="../media/image71.gif"/><Relationship Id="rId4" Type="http://schemas.openxmlformats.org/officeDocument/2006/relationships/image" Target="../media/image70.png"/></Relationships>
</file>

<file path=ppt/slides/_rels/slide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gif"/></Relationships>
</file>

<file path=ppt/slides/_rels/slide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gif"/></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0.gif"/><Relationship Id="rId4" Type="http://schemas.openxmlformats.org/officeDocument/2006/relationships/image" Target="../media/image9.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BEACAA-D1D2-4FB9-B644-6B76D38B7A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808"/>
            <a:ext cx="9144000" cy="6852383"/>
          </a:xfrm>
          <a:prstGeom prst="rect">
            <a:avLst/>
          </a:prstGeom>
        </p:spPr>
      </p:pic>
    </p:spTree>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10">
            <a:extLst>
              <a:ext uri="{FF2B5EF4-FFF2-40B4-BE49-F238E27FC236}">
                <a16:creationId xmlns:a16="http://schemas.microsoft.com/office/drawing/2014/main" id="{E60B07BF-0DD6-4E6F-B845-513290676021}"/>
              </a:ext>
            </a:extLst>
          </p:cNvPr>
          <p:cNvSpPr>
            <a:spLocks noGrp="1" noChangeArrowheads="1"/>
          </p:cNvSpPr>
          <p:nvPr>
            <p:ph type="title"/>
          </p:nvPr>
        </p:nvSpPr>
        <p:spPr>
          <a:xfrm>
            <a:off x="990600" y="107950"/>
            <a:ext cx="7696200" cy="1554163"/>
          </a:xfrm>
          <a:noFill/>
        </p:spPr>
        <p:txBody>
          <a:bodyPr/>
          <a:lstStyle/>
          <a:p>
            <a:r>
              <a:rPr lang="en-CA" altLang="en-US"/>
              <a:t>The Business Cycle</a:t>
            </a:r>
          </a:p>
        </p:txBody>
      </p:sp>
      <p:sp>
        <p:nvSpPr>
          <p:cNvPr id="24579" name="Rectangle 3">
            <a:extLst>
              <a:ext uri="{FF2B5EF4-FFF2-40B4-BE49-F238E27FC236}">
                <a16:creationId xmlns:a16="http://schemas.microsoft.com/office/drawing/2014/main" id="{F0B055F3-6ECC-4CEB-8A7B-A62411916EEB}"/>
              </a:ext>
            </a:extLst>
          </p:cNvPr>
          <p:cNvSpPr>
            <a:spLocks noGrp="1" noChangeArrowheads="1"/>
          </p:cNvSpPr>
          <p:nvPr>
            <p:ph idx="1"/>
          </p:nvPr>
        </p:nvSpPr>
        <p:spPr/>
        <p:txBody>
          <a:bodyPr/>
          <a:lstStyle/>
          <a:p>
            <a:r>
              <a:rPr lang="en-CA" altLang="en-US" b="0">
                <a:solidFill>
                  <a:schemeClr val="tx1"/>
                </a:solidFill>
              </a:rPr>
              <a:t>Assume that during this expansion the price level is expected to rise to 110 and that the money wage rate was set on that expectation.</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0000" y="2772000"/>
            <a:ext cx="6797040" cy="384048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0000" y="2772000"/>
            <a:ext cx="6797040" cy="3840480"/>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0000" y="2772000"/>
            <a:ext cx="6797040" cy="3840480"/>
          </a:xfrm>
          <a:prstGeom prst="rect">
            <a:avLst/>
          </a:prstGeom>
        </p:spPr>
      </p:pic>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10">
            <a:extLst>
              <a:ext uri="{FF2B5EF4-FFF2-40B4-BE49-F238E27FC236}">
                <a16:creationId xmlns:a16="http://schemas.microsoft.com/office/drawing/2014/main" id="{E90E819C-1825-4FAC-A2D8-E4AE90C0ED4A}"/>
              </a:ext>
            </a:extLst>
          </p:cNvPr>
          <p:cNvSpPr>
            <a:spLocks noGrp="1" noChangeArrowheads="1"/>
          </p:cNvSpPr>
          <p:nvPr>
            <p:ph type="title"/>
          </p:nvPr>
        </p:nvSpPr>
        <p:spPr>
          <a:xfrm>
            <a:off x="990600" y="107950"/>
            <a:ext cx="7696200" cy="1554163"/>
          </a:xfrm>
          <a:noFill/>
        </p:spPr>
        <p:txBody>
          <a:bodyPr/>
          <a:lstStyle/>
          <a:p>
            <a:r>
              <a:rPr lang="en-CA" altLang="en-US"/>
              <a:t>The Business Cycle</a:t>
            </a:r>
          </a:p>
        </p:txBody>
      </p:sp>
      <p:sp>
        <p:nvSpPr>
          <p:cNvPr id="26627" name="Rectangle 3">
            <a:extLst>
              <a:ext uri="{FF2B5EF4-FFF2-40B4-BE49-F238E27FC236}">
                <a16:creationId xmlns:a16="http://schemas.microsoft.com/office/drawing/2014/main" id="{A3AB2A25-06F4-42B1-BEFA-BFE575B497DA}"/>
              </a:ext>
            </a:extLst>
          </p:cNvPr>
          <p:cNvSpPr>
            <a:spLocks noGrp="1" noChangeArrowheads="1"/>
          </p:cNvSpPr>
          <p:nvPr>
            <p:ph idx="1"/>
          </p:nvPr>
        </p:nvSpPr>
        <p:spPr/>
        <p:txBody>
          <a:bodyPr/>
          <a:lstStyle/>
          <a:p>
            <a:r>
              <a:rPr lang="en-CA" altLang="en-US" b="0">
                <a:solidFill>
                  <a:schemeClr val="tx1"/>
                </a:solidFill>
              </a:rPr>
              <a:t>The </a:t>
            </a:r>
            <a:r>
              <a:rPr lang="en-CA" altLang="en-US" b="0" i="1">
                <a:solidFill>
                  <a:schemeClr val="tx1"/>
                </a:solidFill>
              </a:rPr>
              <a:t>SAS</a:t>
            </a:r>
            <a:r>
              <a:rPr lang="en-CA" altLang="en-US" b="0">
                <a:solidFill>
                  <a:schemeClr val="tx1"/>
                </a:solidFill>
              </a:rPr>
              <a:t> shifts to </a:t>
            </a:r>
            <a:r>
              <a:rPr lang="en-CA" altLang="en-US" b="0" i="1">
                <a:solidFill>
                  <a:schemeClr val="tx1"/>
                </a:solidFill>
              </a:rPr>
              <a:t>SAS</a:t>
            </a:r>
            <a:r>
              <a:rPr lang="en-CA" altLang="en-US" b="0" baseline="-10000">
                <a:solidFill>
                  <a:schemeClr val="tx1"/>
                </a:solidFill>
              </a:rPr>
              <a:t>1</a:t>
            </a:r>
            <a:r>
              <a:rPr lang="en-CA" altLang="en-US" b="0">
                <a:solidFill>
                  <a:schemeClr val="tx1"/>
                </a:solidFill>
              </a:rPr>
              <a:t>.</a:t>
            </a:r>
            <a:endParaRPr lang="en-CA" altLang="en-US" b="0" i="1">
              <a:solidFill>
                <a:schemeClr val="tx1"/>
              </a:solidFill>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0000" y="2772000"/>
            <a:ext cx="6797040" cy="384048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0000" y="2772000"/>
            <a:ext cx="6797040" cy="3840480"/>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0000" y="2772000"/>
            <a:ext cx="6797040" cy="3840480"/>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80000" y="2772000"/>
            <a:ext cx="6797040" cy="3840480"/>
          </a:xfrm>
          <a:prstGeom prst="rect">
            <a:avLst/>
          </a:prstGeom>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10">
            <a:extLst>
              <a:ext uri="{FF2B5EF4-FFF2-40B4-BE49-F238E27FC236}">
                <a16:creationId xmlns:a16="http://schemas.microsoft.com/office/drawing/2014/main" id="{684AFFDA-8BE7-4D79-979E-5643A0A69344}"/>
              </a:ext>
            </a:extLst>
          </p:cNvPr>
          <p:cNvSpPr>
            <a:spLocks noGrp="1" noChangeArrowheads="1"/>
          </p:cNvSpPr>
          <p:nvPr>
            <p:ph type="title"/>
          </p:nvPr>
        </p:nvSpPr>
        <p:spPr>
          <a:xfrm>
            <a:off x="990600" y="107950"/>
            <a:ext cx="7696200" cy="1554163"/>
          </a:xfrm>
          <a:noFill/>
        </p:spPr>
        <p:txBody>
          <a:bodyPr/>
          <a:lstStyle/>
          <a:p>
            <a:r>
              <a:rPr lang="en-CA" altLang="en-US"/>
              <a:t>The Business Cycle</a:t>
            </a:r>
          </a:p>
        </p:txBody>
      </p:sp>
      <p:sp>
        <p:nvSpPr>
          <p:cNvPr id="963587" name="Rectangle 3">
            <a:extLst>
              <a:ext uri="{FF2B5EF4-FFF2-40B4-BE49-F238E27FC236}">
                <a16:creationId xmlns:a16="http://schemas.microsoft.com/office/drawing/2014/main" id="{E065F755-FF5F-4F86-B6EA-C5596DA63C5E}"/>
              </a:ext>
            </a:extLst>
          </p:cNvPr>
          <p:cNvSpPr>
            <a:spLocks noGrp="1" noChangeArrowheads="1"/>
          </p:cNvSpPr>
          <p:nvPr>
            <p:ph idx="1"/>
          </p:nvPr>
        </p:nvSpPr>
        <p:spPr/>
        <p:txBody>
          <a:bodyPr/>
          <a:lstStyle/>
          <a:p>
            <a:r>
              <a:rPr lang="en-CA" altLang="en-US" b="0">
                <a:solidFill>
                  <a:schemeClr val="tx1"/>
                </a:solidFill>
              </a:rPr>
              <a:t>The economy remains at full employment at point </a:t>
            </a:r>
            <a:r>
              <a:rPr lang="en-CA" altLang="en-US" b="0" i="1">
                <a:solidFill>
                  <a:schemeClr val="tx1"/>
                </a:solidFill>
              </a:rPr>
              <a:t>B</a:t>
            </a:r>
            <a:r>
              <a:rPr lang="en-CA" altLang="en-US" b="0">
                <a:solidFill>
                  <a:schemeClr val="tx1"/>
                </a:solidFill>
              </a:rPr>
              <a:t>.</a:t>
            </a:r>
          </a:p>
          <a:p>
            <a:r>
              <a:rPr lang="en-CA" altLang="en-US" b="0">
                <a:solidFill>
                  <a:schemeClr val="tx1"/>
                </a:solidFill>
              </a:rPr>
              <a:t>The price level rises as expected from 100 to 110.</a:t>
            </a:r>
          </a:p>
          <a:p>
            <a:endParaRPr lang="en-CA" altLang="en-US" b="0">
              <a:solidFill>
                <a:schemeClr val="tx1"/>
              </a:solidFill>
            </a:endParaRPr>
          </a:p>
          <a:p>
            <a:endParaRPr lang="en-CA" altLang="en-US" b="0" i="1">
              <a:solidFill>
                <a:schemeClr val="tx1"/>
              </a:solidFill>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0000" y="2772000"/>
            <a:ext cx="6797040" cy="384048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0000" y="2772000"/>
            <a:ext cx="6797040" cy="3840480"/>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0000" y="2772000"/>
            <a:ext cx="6797040" cy="3840480"/>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80000" y="2772000"/>
            <a:ext cx="6797040" cy="3840480"/>
          </a:xfrm>
          <a:prstGeom prst="rect">
            <a:avLst/>
          </a:prstGeom>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63587">
                                            <p:txEl>
                                              <p:pRg st="1" end="1"/>
                                            </p:txEl>
                                          </p:spTgt>
                                        </p:tgtEl>
                                        <p:attrNameLst>
                                          <p:attrName>style.visibility</p:attrName>
                                        </p:attrNameLst>
                                      </p:cBhvr>
                                      <p:to>
                                        <p:strVal val="visible"/>
                                      </p:to>
                                    </p:set>
                                    <p:animEffect transition="in" filter="wipe(left)">
                                      <p:cBhvr>
                                        <p:cTn id="7" dur="1000"/>
                                        <p:tgtEl>
                                          <p:spTgt spid="9635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3587" grpId="0" build="p" bldLvl="3"/>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10">
            <a:extLst>
              <a:ext uri="{FF2B5EF4-FFF2-40B4-BE49-F238E27FC236}">
                <a16:creationId xmlns:a16="http://schemas.microsoft.com/office/drawing/2014/main" id="{3E33C8D6-AD72-4B38-813C-1118E822E7C7}"/>
              </a:ext>
            </a:extLst>
          </p:cNvPr>
          <p:cNvSpPr>
            <a:spLocks noGrp="1" noChangeArrowheads="1"/>
          </p:cNvSpPr>
          <p:nvPr>
            <p:ph type="title"/>
          </p:nvPr>
        </p:nvSpPr>
        <p:spPr>
          <a:xfrm>
            <a:off x="990600" y="107950"/>
            <a:ext cx="7696200" cy="1554163"/>
          </a:xfrm>
          <a:noFill/>
        </p:spPr>
        <p:txBody>
          <a:bodyPr/>
          <a:lstStyle/>
          <a:p>
            <a:r>
              <a:rPr lang="en-CA" altLang="en-US"/>
              <a:t>The Business Cycle</a:t>
            </a:r>
          </a:p>
        </p:txBody>
      </p:sp>
      <p:sp>
        <p:nvSpPr>
          <p:cNvPr id="30723" name="Rectangle 3">
            <a:extLst>
              <a:ext uri="{FF2B5EF4-FFF2-40B4-BE49-F238E27FC236}">
                <a16:creationId xmlns:a16="http://schemas.microsoft.com/office/drawing/2014/main" id="{4DD2A26F-7137-4E8F-AB6D-320A871E8FD8}"/>
              </a:ext>
            </a:extLst>
          </p:cNvPr>
          <p:cNvSpPr>
            <a:spLocks noGrp="1" noChangeArrowheads="1"/>
          </p:cNvSpPr>
          <p:nvPr>
            <p:ph idx="1"/>
          </p:nvPr>
        </p:nvSpPr>
        <p:spPr/>
        <p:txBody>
          <a:bodyPr/>
          <a:lstStyle/>
          <a:p>
            <a:pPr>
              <a:spcBef>
                <a:spcPct val="10000"/>
              </a:spcBef>
              <a:spcAft>
                <a:spcPct val="20000"/>
              </a:spcAft>
            </a:pPr>
            <a:r>
              <a:rPr lang="en-CA" altLang="en-US" b="0">
                <a:solidFill>
                  <a:schemeClr val="tx1"/>
                </a:solidFill>
              </a:rPr>
              <a:t>But if aggregate demand increases more slowly than potential GDP, the </a:t>
            </a:r>
            <a:r>
              <a:rPr lang="en-CA" altLang="en-US" b="0" i="1">
                <a:solidFill>
                  <a:schemeClr val="tx1"/>
                </a:solidFill>
              </a:rPr>
              <a:t>AD</a:t>
            </a:r>
            <a:r>
              <a:rPr lang="en-CA" altLang="en-US" b="0">
                <a:solidFill>
                  <a:schemeClr val="tx1"/>
                </a:solidFill>
              </a:rPr>
              <a:t> curve shifts </a:t>
            </a:r>
            <a:r>
              <a:rPr lang="en-CA" altLang="en-US" b="0" i="1">
                <a:solidFill>
                  <a:schemeClr val="tx1"/>
                </a:solidFill>
              </a:rPr>
              <a:t>to AD</a:t>
            </a:r>
            <a:r>
              <a:rPr lang="en-CA" altLang="en-US" b="0" baseline="-10000">
                <a:solidFill>
                  <a:schemeClr val="tx1"/>
                </a:solidFill>
              </a:rPr>
              <a:t>2</a:t>
            </a:r>
            <a:r>
              <a:rPr lang="en-CA" altLang="en-US" b="0">
                <a:solidFill>
                  <a:schemeClr val="tx1"/>
                </a:solidFill>
              </a:rPr>
              <a:t>.</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0000" y="2772000"/>
            <a:ext cx="6797040" cy="384048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0000" y="2772000"/>
            <a:ext cx="6797040" cy="3840480"/>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0000" y="2772000"/>
            <a:ext cx="6797040" cy="3840480"/>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80000" y="2772000"/>
            <a:ext cx="6797040" cy="3840480"/>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80000" y="2772000"/>
            <a:ext cx="6797040" cy="3840480"/>
          </a:xfrm>
          <a:prstGeom prst="rect">
            <a:avLst/>
          </a:prstGeom>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right)">
                                      <p:cBhvr>
                                        <p:cTn id="7" dur="1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10">
            <a:extLst>
              <a:ext uri="{FF2B5EF4-FFF2-40B4-BE49-F238E27FC236}">
                <a16:creationId xmlns:a16="http://schemas.microsoft.com/office/drawing/2014/main" id="{1CBE3E1F-F214-4BD3-AB37-F0A68C0CF742}"/>
              </a:ext>
            </a:extLst>
          </p:cNvPr>
          <p:cNvSpPr>
            <a:spLocks noGrp="1" noChangeArrowheads="1"/>
          </p:cNvSpPr>
          <p:nvPr>
            <p:ph type="title"/>
          </p:nvPr>
        </p:nvSpPr>
        <p:spPr>
          <a:xfrm>
            <a:off x="990600" y="107950"/>
            <a:ext cx="7696200" cy="1554163"/>
          </a:xfrm>
          <a:noFill/>
        </p:spPr>
        <p:txBody>
          <a:bodyPr/>
          <a:lstStyle/>
          <a:p>
            <a:r>
              <a:rPr lang="en-CA" altLang="en-US"/>
              <a:t>The Business Cycle</a:t>
            </a:r>
          </a:p>
        </p:txBody>
      </p:sp>
      <p:sp>
        <p:nvSpPr>
          <p:cNvPr id="965635" name="Rectangle 3">
            <a:extLst>
              <a:ext uri="{FF2B5EF4-FFF2-40B4-BE49-F238E27FC236}">
                <a16:creationId xmlns:a16="http://schemas.microsoft.com/office/drawing/2014/main" id="{94486407-4749-4EE1-B788-71C3FF382037}"/>
              </a:ext>
            </a:extLst>
          </p:cNvPr>
          <p:cNvSpPr>
            <a:spLocks noGrp="1" noChangeArrowheads="1"/>
          </p:cNvSpPr>
          <p:nvPr>
            <p:ph idx="1"/>
          </p:nvPr>
        </p:nvSpPr>
        <p:spPr/>
        <p:txBody>
          <a:bodyPr/>
          <a:lstStyle/>
          <a:p>
            <a:pPr>
              <a:spcBef>
                <a:spcPct val="10000"/>
              </a:spcBef>
              <a:spcAft>
                <a:spcPct val="20000"/>
              </a:spcAft>
            </a:pPr>
            <a:r>
              <a:rPr lang="en-CA" altLang="en-US" b="0">
                <a:solidFill>
                  <a:schemeClr val="tx1"/>
                </a:solidFill>
              </a:rPr>
              <a:t>The economy moves to point </a:t>
            </a:r>
            <a:r>
              <a:rPr lang="en-CA" altLang="en-US" b="0" i="1">
                <a:solidFill>
                  <a:schemeClr val="tx1"/>
                </a:solidFill>
              </a:rPr>
              <a:t>C</a:t>
            </a:r>
            <a:r>
              <a:rPr lang="en-CA" altLang="en-US" b="0">
                <a:solidFill>
                  <a:schemeClr val="tx1"/>
                </a:solidFill>
              </a:rPr>
              <a:t>.</a:t>
            </a:r>
          </a:p>
          <a:p>
            <a:pPr>
              <a:spcBef>
                <a:spcPct val="10000"/>
              </a:spcBef>
              <a:spcAft>
                <a:spcPct val="20000"/>
              </a:spcAft>
            </a:pPr>
            <a:r>
              <a:rPr lang="en-CA" altLang="en-US" b="0">
                <a:solidFill>
                  <a:schemeClr val="tx1"/>
                </a:solidFill>
              </a:rPr>
              <a:t>Real GDP growth is slower; inflation</a:t>
            </a:r>
            <a:r>
              <a:rPr lang="en-CA" altLang="en-US" sz="2000" b="0">
                <a:solidFill>
                  <a:schemeClr val="tx1"/>
                </a:solidFill>
              </a:rPr>
              <a:t> </a:t>
            </a:r>
            <a:r>
              <a:rPr lang="en-CA" altLang="en-US" b="0">
                <a:solidFill>
                  <a:schemeClr val="tx1"/>
                </a:solidFill>
              </a:rPr>
              <a:t>is less than expected.</a:t>
            </a:r>
            <a:endParaRPr lang="en-CA" altLang="en-US" b="0" i="1">
              <a:solidFill>
                <a:schemeClr val="tx1"/>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0000" y="2772000"/>
            <a:ext cx="6797040" cy="384048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0000" y="2772000"/>
            <a:ext cx="6797040" cy="3840480"/>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0000" y="2772000"/>
            <a:ext cx="6797040" cy="3840480"/>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80000" y="2772000"/>
            <a:ext cx="6797040" cy="3840480"/>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80000" y="2772000"/>
            <a:ext cx="6797040" cy="3840480"/>
          </a:xfrm>
          <a:prstGeom prst="rect">
            <a:avLst/>
          </a:prstGeom>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65635">
                                            <p:txEl>
                                              <p:pRg st="1" end="1"/>
                                            </p:txEl>
                                          </p:spTgt>
                                        </p:tgtEl>
                                        <p:attrNameLst>
                                          <p:attrName>style.visibility</p:attrName>
                                        </p:attrNameLst>
                                      </p:cBhvr>
                                      <p:to>
                                        <p:strVal val="visible"/>
                                      </p:to>
                                    </p:set>
                                    <p:animEffect transition="in" filter="wipe(left)">
                                      <p:cBhvr>
                                        <p:cTn id="7" dur="1000"/>
                                        <p:tgtEl>
                                          <p:spTgt spid="9656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5635" grpId="0" build="p" bldLvl="3"/>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10">
            <a:extLst>
              <a:ext uri="{FF2B5EF4-FFF2-40B4-BE49-F238E27FC236}">
                <a16:creationId xmlns:a16="http://schemas.microsoft.com/office/drawing/2014/main" id="{D78833B4-233D-4B6B-BA47-D86D53EF1C52}"/>
              </a:ext>
            </a:extLst>
          </p:cNvPr>
          <p:cNvSpPr>
            <a:spLocks noGrp="1" noChangeArrowheads="1"/>
          </p:cNvSpPr>
          <p:nvPr>
            <p:ph type="title"/>
          </p:nvPr>
        </p:nvSpPr>
        <p:spPr>
          <a:xfrm>
            <a:off x="990600" y="107950"/>
            <a:ext cx="7696200" cy="1554163"/>
          </a:xfrm>
          <a:noFill/>
        </p:spPr>
        <p:txBody>
          <a:bodyPr/>
          <a:lstStyle/>
          <a:p>
            <a:r>
              <a:rPr lang="en-CA" altLang="en-US"/>
              <a:t>The Business Cycle</a:t>
            </a:r>
          </a:p>
        </p:txBody>
      </p:sp>
      <p:sp>
        <p:nvSpPr>
          <p:cNvPr id="34819" name="Rectangle 3">
            <a:extLst>
              <a:ext uri="{FF2B5EF4-FFF2-40B4-BE49-F238E27FC236}">
                <a16:creationId xmlns:a16="http://schemas.microsoft.com/office/drawing/2014/main" id="{46C43F48-284E-408D-BC07-E101098CEFE9}"/>
              </a:ext>
            </a:extLst>
          </p:cNvPr>
          <p:cNvSpPr>
            <a:spLocks noGrp="1" noChangeArrowheads="1"/>
          </p:cNvSpPr>
          <p:nvPr>
            <p:ph idx="1"/>
          </p:nvPr>
        </p:nvSpPr>
        <p:spPr/>
        <p:txBody>
          <a:bodyPr/>
          <a:lstStyle/>
          <a:p>
            <a:pPr>
              <a:spcBef>
                <a:spcPct val="10000"/>
              </a:spcBef>
              <a:spcAft>
                <a:spcPct val="20000"/>
              </a:spcAft>
            </a:pPr>
            <a:r>
              <a:rPr lang="en-CA" altLang="en-US" b="0">
                <a:solidFill>
                  <a:schemeClr val="tx1"/>
                </a:solidFill>
              </a:rPr>
              <a:t>But if aggregate demand increases more quickly than potential GDP, the </a:t>
            </a:r>
            <a:r>
              <a:rPr lang="en-CA" altLang="en-US" b="0" i="1">
                <a:solidFill>
                  <a:schemeClr val="tx1"/>
                </a:solidFill>
              </a:rPr>
              <a:t>AD</a:t>
            </a:r>
            <a:r>
              <a:rPr lang="en-CA" altLang="en-US" b="0">
                <a:solidFill>
                  <a:schemeClr val="tx1"/>
                </a:solidFill>
              </a:rPr>
              <a:t> curve shifts </a:t>
            </a:r>
            <a:r>
              <a:rPr lang="en-CA" altLang="en-US" b="0" i="1">
                <a:solidFill>
                  <a:schemeClr val="tx1"/>
                </a:solidFill>
              </a:rPr>
              <a:t>to AD</a:t>
            </a:r>
            <a:r>
              <a:rPr lang="en-CA" altLang="en-US" b="0" baseline="-10000">
                <a:solidFill>
                  <a:schemeClr val="tx1"/>
                </a:solidFill>
              </a:rPr>
              <a:t>3</a:t>
            </a:r>
            <a:r>
              <a:rPr lang="en-CA" altLang="en-US" b="0">
                <a:solidFill>
                  <a:schemeClr val="tx1"/>
                </a:solidFill>
              </a:rPr>
              <a:t>.</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0000" y="2772000"/>
            <a:ext cx="6797040" cy="384048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0000" y="2772000"/>
            <a:ext cx="6797040" cy="3840480"/>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0000" y="2772000"/>
            <a:ext cx="6797040" cy="3840480"/>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80000" y="2772000"/>
            <a:ext cx="6797040" cy="3840480"/>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80000" y="2772000"/>
            <a:ext cx="6797040" cy="3840480"/>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80000" y="2772000"/>
            <a:ext cx="6797040" cy="3840480"/>
          </a:xfrm>
          <a:prstGeom prst="rect">
            <a:avLst/>
          </a:prstGeom>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10">
            <a:extLst>
              <a:ext uri="{FF2B5EF4-FFF2-40B4-BE49-F238E27FC236}">
                <a16:creationId xmlns:a16="http://schemas.microsoft.com/office/drawing/2014/main" id="{5F1A3A8B-D204-4068-83C8-90AE1B6F78FA}"/>
              </a:ext>
            </a:extLst>
          </p:cNvPr>
          <p:cNvSpPr>
            <a:spLocks noGrp="1" noChangeArrowheads="1"/>
          </p:cNvSpPr>
          <p:nvPr>
            <p:ph type="title"/>
          </p:nvPr>
        </p:nvSpPr>
        <p:spPr>
          <a:xfrm>
            <a:off x="990600" y="107950"/>
            <a:ext cx="7696200" cy="1554163"/>
          </a:xfrm>
          <a:noFill/>
        </p:spPr>
        <p:txBody>
          <a:bodyPr/>
          <a:lstStyle/>
          <a:p>
            <a:r>
              <a:rPr lang="en-CA" altLang="en-US"/>
              <a:t>The Business Cycle</a:t>
            </a:r>
          </a:p>
        </p:txBody>
      </p:sp>
      <p:sp>
        <p:nvSpPr>
          <p:cNvPr id="969731" name="Rectangle 3">
            <a:extLst>
              <a:ext uri="{FF2B5EF4-FFF2-40B4-BE49-F238E27FC236}">
                <a16:creationId xmlns:a16="http://schemas.microsoft.com/office/drawing/2014/main" id="{431A2664-AAC1-4521-B63F-0B6E23D21765}"/>
              </a:ext>
            </a:extLst>
          </p:cNvPr>
          <p:cNvSpPr>
            <a:spLocks noGrp="1" noChangeArrowheads="1"/>
          </p:cNvSpPr>
          <p:nvPr>
            <p:ph idx="1"/>
          </p:nvPr>
        </p:nvSpPr>
        <p:spPr>
          <a:xfrm>
            <a:off x="360363" y="1584325"/>
            <a:ext cx="8435975" cy="4525963"/>
          </a:xfrm>
        </p:spPr>
        <p:txBody>
          <a:bodyPr/>
          <a:lstStyle/>
          <a:p>
            <a:pPr>
              <a:spcBef>
                <a:spcPct val="10000"/>
              </a:spcBef>
              <a:spcAft>
                <a:spcPct val="20000"/>
              </a:spcAft>
            </a:pPr>
            <a:r>
              <a:rPr lang="en-CA" altLang="en-US" b="0">
                <a:solidFill>
                  <a:schemeClr val="tx1"/>
                </a:solidFill>
              </a:rPr>
              <a:t>The economy moves to point </a:t>
            </a:r>
            <a:r>
              <a:rPr lang="en-CA" altLang="en-US" b="0" i="1">
                <a:solidFill>
                  <a:schemeClr val="tx1"/>
                </a:solidFill>
              </a:rPr>
              <a:t>D</a:t>
            </a:r>
            <a:r>
              <a:rPr lang="en-CA" altLang="en-US" b="0">
                <a:solidFill>
                  <a:schemeClr val="tx1"/>
                </a:solidFill>
              </a:rPr>
              <a:t>.</a:t>
            </a:r>
          </a:p>
          <a:p>
            <a:pPr>
              <a:spcBef>
                <a:spcPct val="10000"/>
              </a:spcBef>
              <a:spcAft>
                <a:spcPct val="20000"/>
              </a:spcAft>
            </a:pPr>
            <a:r>
              <a:rPr lang="en-CA" altLang="en-US" b="0">
                <a:solidFill>
                  <a:schemeClr val="tx1"/>
                </a:solidFill>
              </a:rPr>
              <a:t>Real GDP growth is faster; inflation is higher than expected.</a:t>
            </a:r>
            <a:endParaRPr lang="en-CA" altLang="en-US" b="0" i="1">
              <a:solidFill>
                <a:schemeClr val="tx1"/>
              </a:soli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0000" y="2772000"/>
            <a:ext cx="6797040" cy="384048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0000" y="2772000"/>
            <a:ext cx="6797040" cy="3840480"/>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0000" y="2772000"/>
            <a:ext cx="6797040" cy="3840480"/>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80000" y="2772000"/>
            <a:ext cx="6797040" cy="3840480"/>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80000" y="2772000"/>
            <a:ext cx="6797040" cy="3840480"/>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80000" y="2772000"/>
            <a:ext cx="6797040" cy="3840480"/>
          </a:xfrm>
          <a:prstGeom prst="rect">
            <a:avLst/>
          </a:prstGeom>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69731">
                                            <p:txEl>
                                              <p:pRg st="1" end="1"/>
                                            </p:txEl>
                                          </p:spTgt>
                                        </p:tgtEl>
                                        <p:attrNameLst>
                                          <p:attrName>style.visibility</p:attrName>
                                        </p:attrNameLst>
                                      </p:cBhvr>
                                      <p:to>
                                        <p:strVal val="visible"/>
                                      </p:to>
                                    </p:set>
                                    <p:animEffect transition="in" filter="wipe(left)">
                                      <p:cBhvr>
                                        <p:cTn id="7" dur="1000"/>
                                        <p:tgtEl>
                                          <p:spTgt spid="9697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9731" grpId="0" build="p" bldLvl="3"/>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10">
            <a:extLst>
              <a:ext uri="{FF2B5EF4-FFF2-40B4-BE49-F238E27FC236}">
                <a16:creationId xmlns:a16="http://schemas.microsoft.com/office/drawing/2014/main" id="{61CB6F52-D8B1-46F0-B1D0-A3849B8507BD}"/>
              </a:ext>
            </a:extLst>
          </p:cNvPr>
          <p:cNvSpPr>
            <a:spLocks noGrp="1" noChangeArrowheads="1"/>
          </p:cNvSpPr>
          <p:nvPr>
            <p:ph type="title"/>
          </p:nvPr>
        </p:nvSpPr>
        <p:spPr>
          <a:xfrm>
            <a:off x="990600" y="107950"/>
            <a:ext cx="7696200" cy="1554163"/>
          </a:xfrm>
          <a:noFill/>
        </p:spPr>
        <p:txBody>
          <a:bodyPr/>
          <a:lstStyle/>
          <a:p>
            <a:r>
              <a:rPr lang="en-CA" altLang="en-US"/>
              <a:t>The Business Cycle</a:t>
            </a:r>
          </a:p>
        </p:txBody>
      </p:sp>
      <p:sp>
        <p:nvSpPr>
          <p:cNvPr id="38915" name="Rectangle 3">
            <a:extLst>
              <a:ext uri="{FF2B5EF4-FFF2-40B4-BE49-F238E27FC236}">
                <a16:creationId xmlns:a16="http://schemas.microsoft.com/office/drawing/2014/main" id="{C762832D-28E4-4AF4-A99F-8C470A40E08C}"/>
              </a:ext>
            </a:extLst>
          </p:cNvPr>
          <p:cNvSpPr>
            <a:spLocks noGrp="1" noChangeArrowheads="1"/>
          </p:cNvSpPr>
          <p:nvPr>
            <p:ph idx="1"/>
          </p:nvPr>
        </p:nvSpPr>
        <p:spPr/>
        <p:txBody>
          <a:bodyPr/>
          <a:lstStyle/>
          <a:p>
            <a:r>
              <a:rPr lang="en-CA" altLang="en-US" b="0" dirty="0">
                <a:solidFill>
                  <a:schemeClr val="tx1"/>
                </a:solidFill>
              </a:rPr>
              <a:t>Economic growth, inflation, and the business cycle arise from the relentless increases in ...</a:t>
            </a:r>
            <a:endParaRPr lang="en-CA" altLang="en-US" b="0" i="1" dirty="0">
              <a:solidFill>
                <a:schemeClr val="tx1"/>
              </a:soli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0000" y="2772000"/>
            <a:ext cx="6797040" cy="3840480"/>
          </a:xfrm>
          <a:prstGeom prst="rect">
            <a:avLst/>
          </a:prstGeom>
        </p:spPr>
      </p:pic>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10">
            <a:extLst>
              <a:ext uri="{FF2B5EF4-FFF2-40B4-BE49-F238E27FC236}">
                <a16:creationId xmlns:a16="http://schemas.microsoft.com/office/drawing/2014/main" id="{C2A5674A-F7B9-423B-86ED-6092F6EDB464}"/>
              </a:ext>
            </a:extLst>
          </p:cNvPr>
          <p:cNvSpPr>
            <a:spLocks noGrp="1" noChangeArrowheads="1"/>
          </p:cNvSpPr>
          <p:nvPr>
            <p:ph type="title"/>
          </p:nvPr>
        </p:nvSpPr>
        <p:spPr>
          <a:xfrm>
            <a:off x="990600" y="107950"/>
            <a:ext cx="7696200" cy="1554163"/>
          </a:xfrm>
          <a:noFill/>
        </p:spPr>
        <p:txBody>
          <a:bodyPr/>
          <a:lstStyle/>
          <a:p>
            <a:r>
              <a:rPr lang="en-CA" altLang="en-US"/>
              <a:t>The Business Cycle</a:t>
            </a:r>
          </a:p>
        </p:txBody>
      </p:sp>
      <p:sp>
        <p:nvSpPr>
          <p:cNvPr id="40963" name="Rectangle 3">
            <a:extLst>
              <a:ext uri="{FF2B5EF4-FFF2-40B4-BE49-F238E27FC236}">
                <a16:creationId xmlns:a16="http://schemas.microsoft.com/office/drawing/2014/main" id="{F7F780AF-CC04-469E-A04F-87FCB298979A}"/>
              </a:ext>
            </a:extLst>
          </p:cNvPr>
          <p:cNvSpPr>
            <a:spLocks noGrp="1" noChangeArrowheads="1"/>
          </p:cNvSpPr>
          <p:nvPr>
            <p:ph idx="1"/>
          </p:nvPr>
        </p:nvSpPr>
        <p:spPr>
          <a:xfrm>
            <a:off x="360363" y="1584325"/>
            <a:ext cx="8551862" cy="4525963"/>
          </a:xfrm>
        </p:spPr>
        <p:txBody>
          <a:bodyPr/>
          <a:lstStyle/>
          <a:p>
            <a:r>
              <a:rPr lang="en-CA" altLang="en-US" b="0" dirty="0">
                <a:solidFill>
                  <a:schemeClr val="tx1"/>
                </a:solidFill>
              </a:rPr>
              <a:t>… potential GDP, faster (on average) increases in aggregate demand, and fluctuations in the pace of aggregate demand growth.</a:t>
            </a:r>
            <a:endParaRPr lang="en-CA" altLang="en-US" b="0" i="1" dirty="0">
              <a:solidFill>
                <a:schemeClr val="tx1"/>
              </a:soli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0000" y="2772000"/>
            <a:ext cx="6797040" cy="3840480"/>
          </a:xfrm>
          <a:prstGeom prst="rect">
            <a:avLst/>
          </a:prstGeom>
        </p:spPr>
      </p:pic>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5">
            <a:extLst>
              <a:ext uri="{FF2B5EF4-FFF2-40B4-BE49-F238E27FC236}">
                <a16:creationId xmlns:a16="http://schemas.microsoft.com/office/drawing/2014/main" id="{EE5BA927-0D71-4FE8-8BCB-B7E847393698}"/>
              </a:ext>
            </a:extLst>
          </p:cNvPr>
          <p:cNvSpPr>
            <a:spLocks noGrp="1" noChangeArrowheads="1"/>
          </p:cNvSpPr>
          <p:nvPr>
            <p:ph type="title"/>
          </p:nvPr>
        </p:nvSpPr>
        <p:spPr>
          <a:xfrm>
            <a:off x="990600" y="107950"/>
            <a:ext cx="7696200" cy="1554163"/>
          </a:xfrm>
          <a:noFill/>
        </p:spPr>
        <p:txBody>
          <a:bodyPr/>
          <a:lstStyle/>
          <a:p>
            <a:pPr eaLnBrk="1" hangingPunct="1"/>
            <a:r>
              <a:rPr lang="en-CA" altLang="en-US"/>
              <a:t>The Business Cycle</a:t>
            </a:r>
          </a:p>
        </p:txBody>
      </p:sp>
      <p:sp>
        <p:nvSpPr>
          <p:cNvPr id="973827" name="Rectangle 3">
            <a:extLst>
              <a:ext uri="{FF2B5EF4-FFF2-40B4-BE49-F238E27FC236}">
                <a16:creationId xmlns:a16="http://schemas.microsoft.com/office/drawing/2014/main" id="{5FC7CA81-8767-4274-8B68-F7C4940447D2}"/>
              </a:ext>
            </a:extLst>
          </p:cNvPr>
          <p:cNvSpPr>
            <a:spLocks noGrp="1" noChangeArrowheads="1"/>
          </p:cNvSpPr>
          <p:nvPr>
            <p:ph idx="1"/>
          </p:nvPr>
        </p:nvSpPr>
        <p:spPr>
          <a:xfrm>
            <a:off x="360363" y="1584325"/>
            <a:ext cx="8326437" cy="4525963"/>
          </a:xfrm>
        </p:spPr>
        <p:txBody>
          <a:bodyPr/>
          <a:lstStyle/>
          <a:p>
            <a:pPr eaLnBrk="1" hangingPunct="1"/>
            <a:r>
              <a:rPr lang="en-CA" altLang="en-US"/>
              <a:t>Real Business Cycle Theory</a:t>
            </a:r>
          </a:p>
          <a:p>
            <a:pPr lvl="1" eaLnBrk="1" hangingPunct="1"/>
            <a:r>
              <a:rPr lang="en-CA" altLang="en-US" b="1"/>
              <a:t>Real business cycle theory</a:t>
            </a:r>
            <a:r>
              <a:rPr lang="en-CA" altLang="en-US"/>
              <a:t> regards random fluctuations in productivity as the main source of economic fluctuations.</a:t>
            </a:r>
          </a:p>
          <a:p>
            <a:pPr lvl="1" eaLnBrk="1" hangingPunct="1"/>
            <a:r>
              <a:rPr lang="en-CA" altLang="en-US"/>
              <a:t>These productivity fluctuations are assumed to result mainly from fluctuations in the pace of technological change. </a:t>
            </a:r>
          </a:p>
          <a:p>
            <a:pPr lvl="1" eaLnBrk="1" hangingPunct="1"/>
            <a:r>
              <a:rPr lang="en-CA" altLang="en-US"/>
              <a:t>But other sources might be international disturbances, climate fluctuations, or natural disasters.</a:t>
            </a:r>
          </a:p>
          <a:p>
            <a:pPr lvl="1" eaLnBrk="1" hangingPunct="1"/>
            <a:r>
              <a:rPr lang="en-CA" altLang="en-US"/>
              <a:t>We’ll explore RBC theory by looking first at its impulse and then at the mechanism that converts that impulse into a cycle in real GDP.</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73827">
                                            <p:txEl>
                                              <p:pRg st="1" end="1"/>
                                            </p:txEl>
                                          </p:spTgt>
                                        </p:tgtEl>
                                        <p:attrNameLst>
                                          <p:attrName>style.visibility</p:attrName>
                                        </p:attrNameLst>
                                      </p:cBhvr>
                                      <p:to>
                                        <p:strVal val="visible"/>
                                      </p:to>
                                    </p:set>
                                    <p:animEffect transition="in" filter="wipe(left)">
                                      <p:cBhvr>
                                        <p:cTn id="7" dur="1000"/>
                                        <p:tgtEl>
                                          <p:spTgt spid="97382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73827">
                                            <p:txEl>
                                              <p:pRg st="2" end="2"/>
                                            </p:txEl>
                                          </p:spTgt>
                                        </p:tgtEl>
                                        <p:attrNameLst>
                                          <p:attrName>style.visibility</p:attrName>
                                        </p:attrNameLst>
                                      </p:cBhvr>
                                      <p:to>
                                        <p:strVal val="visible"/>
                                      </p:to>
                                    </p:set>
                                    <p:animEffect transition="in" filter="wipe(left)">
                                      <p:cBhvr>
                                        <p:cTn id="12" dur="1000"/>
                                        <p:tgtEl>
                                          <p:spTgt spid="97382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73827">
                                            <p:txEl>
                                              <p:pRg st="3" end="3"/>
                                            </p:txEl>
                                          </p:spTgt>
                                        </p:tgtEl>
                                        <p:attrNameLst>
                                          <p:attrName>style.visibility</p:attrName>
                                        </p:attrNameLst>
                                      </p:cBhvr>
                                      <p:to>
                                        <p:strVal val="visible"/>
                                      </p:to>
                                    </p:set>
                                    <p:animEffect transition="in" filter="wipe(left)">
                                      <p:cBhvr>
                                        <p:cTn id="17" dur="1000"/>
                                        <p:tgtEl>
                                          <p:spTgt spid="97382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73827">
                                            <p:txEl>
                                              <p:pRg st="4" end="4"/>
                                            </p:txEl>
                                          </p:spTgt>
                                        </p:tgtEl>
                                        <p:attrNameLst>
                                          <p:attrName>style.visibility</p:attrName>
                                        </p:attrNameLst>
                                      </p:cBhvr>
                                      <p:to>
                                        <p:strVal val="visible"/>
                                      </p:to>
                                    </p:set>
                                    <p:animEffect transition="in" filter="wipe(left)">
                                      <p:cBhvr>
                                        <p:cTn id="22" dur="1000"/>
                                        <p:tgtEl>
                                          <p:spTgt spid="9738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827" grpId="0" uiExpand="1" build="p" bldLvl="3"/>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7A8601E-D913-4C06-8EB6-EAC5A5C72A10}"/>
              </a:ext>
            </a:extLst>
          </p:cNvPr>
          <p:cNvSpPr txBox="1">
            <a:spLocks/>
          </p:cNvSpPr>
          <p:nvPr/>
        </p:nvSpPr>
        <p:spPr bwMode="auto">
          <a:xfrm>
            <a:off x="360000" y="4734770"/>
            <a:ext cx="1891522" cy="15404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CA" altLang="en-US" sz="9600" dirty="0">
                <a:solidFill>
                  <a:srgbClr val="9B2590"/>
                </a:solidFill>
                <a:latin typeface="Mundo Sans Std Light" panose="02000302020104020303" pitchFamily="50" charset="0"/>
                <a:ea typeface="MS PGothic" panose="020B0600070205080204" pitchFamily="34" charset="-128"/>
              </a:rPr>
              <a:t>12</a:t>
            </a:r>
          </a:p>
        </p:txBody>
      </p:sp>
      <p:sp>
        <p:nvSpPr>
          <p:cNvPr id="6" name="Subtitle 2">
            <a:extLst>
              <a:ext uri="{FF2B5EF4-FFF2-40B4-BE49-F238E27FC236}">
                <a16:creationId xmlns:a16="http://schemas.microsoft.com/office/drawing/2014/main" id="{F1FEA437-B2B3-459E-8DF4-D0E057DB91FE}"/>
              </a:ext>
            </a:extLst>
          </p:cNvPr>
          <p:cNvSpPr txBox="1">
            <a:spLocks/>
          </p:cNvSpPr>
          <p:nvPr/>
        </p:nvSpPr>
        <p:spPr bwMode="auto">
          <a:xfrm>
            <a:off x="2484000" y="5148000"/>
            <a:ext cx="5347478" cy="893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spcBef>
                <a:spcPts val="0"/>
              </a:spcBef>
            </a:pPr>
            <a:r>
              <a:rPr lang="en-CA" altLang="en-US" sz="2800" b="1" dirty="0">
                <a:solidFill>
                  <a:srgbClr val="009A82"/>
                </a:solidFill>
                <a:latin typeface="Futura Condensed" pitchFamily="34" charset="0"/>
                <a:ea typeface="MS PGothic" panose="020B0600070205080204" pitchFamily="34" charset="-128"/>
              </a:rPr>
              <a:t>THE BUSINESS CYCLE, INFLATION, AND DEFLATION</a:t>
            </a:r>
          </a:p>
        </p:txBody>
      </p:sp>
      <p:pic>
        <p:nvPicPr>
          <p:cNvPr id="7" name="Picture 6">
            <a:extLst>
              <a:ext uri="{FF2B5EF4-FFF2-40B4-BE49-F238E27FC236}">
                <a16:creationId xmlns:a16="http://schemas.microsoft.com/office/drawing/2014/main" id="{AD1EA5A4-2276-45DB-9066-4807B11B567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0150" y="6075362"/>
            <a:ext cx="6858000" cy="322861"/>
          </a:xfrm>
          <a:prstGeom prst="rect">
            <a:avLst/>
          </a:prstGeom>
        </p:spPr>
      </p:pic>
      <p:pic>
        <p:nvPicPr>
          <p:cNvPr id="8" name="Picture 7">
            <a:extLst>
              <a:ext uri="{FF2B5EF4-FFF2-40B4-BE49-F238E27FC236}">
                <a16:creationId xmlns:a16="http://schemas.microsoft.com/office/drawing/2014/main" id="{28F12778-3997-4F9A-A16D-7BD6F5FCF77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005" y="0"/>
            <a:ext cx="7189470" cy="4503420"/>
          </a:xfrm>
          <a:prstGeom prst="rect">
            <a:avLst/>
          </a:prstGeom>
        </p:spPr>
      </p:pic>
    </p:spTree>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5">
            <a:extLst>
              <a:ext uri="{FF2B5EF4-FFF2-40B4-BE49-F238E27FC236}">
                <a16:creationId xmlns:a16="http://schemas.microsoft.com/office/drawing/2014/main" id="{198FC898-C0B7-4A75-815D-55BE9F9514A5}"/>
              </a:ext>
            </a:extLst>
          </p:cNvPr>
          <p:cNvSpPr>
            <a:spLocks noGrp="1" noChangeArrowheads="1"/>
          </p:cNvSpPr>
          <p:nvPr>
            <p:ph type="title"/>
          </p:nvPr>
        </p:nvSpPr>
        <p:spPr>
          <a:xfrm>
            <a:off x="990600" y="107950"/>
            <a:ext cx="7696200" cy="1554163"/>
          </a:xfrm>
          <a:noFill/>
        </p:spPr>
        <p:txBody>
          <a:bodyPr/>
          <a:lstStyle/>
          <a:p>
            <a:pPr eaLnBrk="1" hangingPunct="1"/>
            <a:r>
              <a:rPr lang="en-CA" altLang="en-US"/>
              <a:t>The Business Cycle</a:t>
            </a:r>
          </a:p>
        </p:txBody>
      </p:sp>
      <p:sp>
        <p:nvSpPr>
          <p:cNvPr id="975875" name="Rectangle 3">
            <a:extLst>
              <a:ext uri="{FF2B5EF4-FFF2-40B4-BE49-F238E27FC236}">
                <a16:creationId xmlns:a16="http://schemas.microsoft.com/office/drawing/2014/main" id="{1EA9D536-FE7E-4023-9C27-5DCB6076B790}"/>
              </a:ext>
            </a:extLst>
          </p:cNvPr>
          <p:cNvSpPr>
            <a:spLocks noGrp="1" noChangeArrowheads="1"/>
          </p:cNvSpPr>
          <p:nvPr>
            <p:ph idx="1"/>
          </p:nvPr>
        </p:nvSpPr>
        <p:spPr>
          <a:xfrm>
            <a:off x="360363" y="1584325"/>
            <a:ext cx="8229600" cy="4841875"/>
          </a:xfrm>
        </p:spPr>
        <p:txBody>
          <a:bodyPr/>
          <a:lstStyle/>
          <a:p>
            <a:pPr eaLnBrk="1" hangingPunct="1"/>
            <a:r>
              <a:rPr lang="en-CA" altLang="en-US" dirty="0">
                <a:solidFill>
                  <a:srgbClr val="7030A0"/>
                </a:solidFill>
              </a:rPr>
              <a:t>The RBC Impulse </a:t>
            </a:r>
          </a:p>
          <a:p>
            <a:pPr lvl="1" eaLnBrk="1" hangingPunct="1"/>
            <a:r>
              <a:rPr lang="en-CA" altLang="en-US" dirty="0"/>
              <a:t>The impulse is the productivity growth rate that results from technological change. </a:t>
            </a:r>
          </a:p>
          <a:p>
            <a:pPr lvl="1" eaLnBrk="1" hangingPunct="1"/>
            <a:r>
              <a:rPr lang="en-CA" altLang="en-US" dirty="0"/>
              <a:t>Most of the time, technological change is steady and productivity grows at a moderate pace. </a:t>
            </a:r>
          </a:p>
          <a:p>
            <a:pPr lvl="1" eaLnBrk="1" hangingPunct="1"/>
            <a:r>
              <a:rPr lang="en-CA" altLang="en-US" dirty="0"/>
              <a:t>But sometimes productivity growth speeds up, and occasionally it </a:t>
            </a:r>
            <a:r>
              <a:rPr lang="en-CA" altLang="en-US" i="1" dirty="0"/>
              <a:t>decreases</a:t>
            </a:r>
            <a:r>
              <a:rPr lang="en-CA" altLang="en-US" dirty="0"/>
              <a:t>—labour becomes less productive, on average. </a:t>
            </a:r>
          </a:p>
          <a:p>
            <a:pPr lvl="1" eaLnBrk="1" hangingPunct="1"/>
            <a:r>
              <a:rPr lang="en-CA" altLang="en-US" dirty="0"/>
              <a:t>A period of rapid productivity growth brings an expansion, and a </a:t>
            </a:r>
            <a:r>
              <a:rPr lang="en-CA" altLang="en-US" i="1" dirty="0"/>
              <a:t>decrease </a:t>
            </a:r>
            <a:r>
              <a:rPr lang="en-CA" altLang="en-US" dirty="0"/>
              <a:t>in productivity triggers a recession.</a:t>
            </a:r>
          </a:p>
          <a:p>
            <a:pPr lvl="1" eaLnBrk="1" hangingPunct="1"/>
            <a:r>
              <a:rPr lang="en-CA" altLang="en-US" dirty="0"/>
              <a:t>The figure on the next slide shows the RBC impulse.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75875">
                                            <p:txEl>
                                              <p:pRg st="1" end="1"/>
                                            </p:txEl>
                                          </p:spTgt>
                                        </p:tgtEl>
                                        <p:attrNameLst>
                                          <p:attrName>style.visibility</p:attrName>
                                        </p:attrNameLst>
                                      </p:cBhvr>
                                      <p:to>
                                        <p:strVal val="visible"/>
                                      </p:to>
                                    </p:set>
                                    <p:animEffect transition="in" filter="wipe(left)">
                                      <p:cBhvr>
                                        <p:cTn id="7" dur="1000"/>
                                        <p:tgtEl>
                                          <p:spTgt spid="9758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75875">
                                            <p:txEl>
                                              <p:pRg st="2" end="2"/>
                                            </p:txEl>
                                          </p:spTgt>
                                        </p:tgtEl>
                                        <p:attrNameLst>
                                          <p:attrName>style.visibility</p:attrName>
                                        </p:attrNameLst>
                                      </p:cBhvr>
                                      <p:to>
                                        <p:strVal val="visible"/>
                                      </p:to>
                                    </p:set>
                                    <p:animEffect transition="in" filter="wipe(left)">
                                      <p:cBhvr>
                                        <p:cTn id="12" dur="1000"/>
                                        <p:tgtEl>
                                          <p:spTgt spid="97587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75875">
                                            <p:txEl>
                                              <p:pRg st="3" end="3"/>
                                            </p:txEl>
                                          </p:spTgt>
                                        </p:tgtEl>
                                        <p:attrNameLst>
                                          <p:attrName>style.visibility</p:attrName>
                                        </p:attrNameLst>
                                      </p:cBhvr>
                                      <p:to>
                                        <p:strVal val="visible"/>
                                      </p:to>
                                    </p:set>
                                    <p:animEffect transition="in" filter="wipe(left)">
                                      <p:cBhvr>
                                        <p:cTn id="17" dur="1000"/>
                                        <p:tgtEl>
                                          <p:spTgt spid="97587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75875">
                                            <p:txEl>
                                              <p:pRg st="4" end="4"/>
                                            </p:txEl>
                                          </p:spTgt>
                                        </p:tgtEl>
                                        <p:attrNameLst>
                                          <p:attrName>style.visibility</p:attrName>
                                        </p:attrNameLst>
                                      </p:cBhvr>
                                      <p:to>
                                        <p:strVal val="visible"/>
                                      </p:to>
                                    </p:set>
                                    <p:animEffect transition="in" filter="wipe(left)">
                                      <p:cBhvr>
                                        <p:cTn id="22" dur="1000"/>
                                        <p:tgtEl>
                                          <p:spTgt spid="97587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75875">
                                            <p:txEl>
                                              <p:pRg st="5" end="5"/>
                                            </p:txEl>
                                          </p:spTgt>
                                        </p:tgtEl>
                                        <p:attrNameLst>
                                          <p:attrName>style.visibility</p:attrName>
                                        </p:attrNameLst>
                                      </p:cBhvr>
                                      <p:to>
                                        <p:strVal val="visible"/>
                                      </p:to>
                                    </p:set>
                                    <p:animEffect transition="in" filter="wipe(left)">
                                      <p:cBhvr>
                                        <p:cTn id="27" dur="1000"/>
                                        <p:tgtEl>
                                          <p:spTgt spid="9758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5875" grpId="0" uiExpand="1" build="p" bldLvl="3"/>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457200"/>
            <a:ext cx="8496300" cy="56292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00" y="457200"/>
            <a:ext cx="8496300" cy="5629275"/>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1000" y="457200"/>
            <a:ext cx="8496300" cy="5629275"/>
          </a:xfrm>
          <a:prstGeom prst="rect">
            <a:avLst/>
          </a:prstGeom>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5">
            <a:extLst>
              <a:ext uri="{FF2B5EF4-FFF2-40B4-BE49-F238E27FC236}">
                <a16:creationId xmlns:a16="http://schemas.microsoft.com/office/drawing/2014/main" id="{D71FC2B0-07BA-4C0A-8AC0-B6230A1152B0}"/>
              </a:ext>
            </a:extLst>
          </p:cNvPr>
          <p:cNvSpPr>
            <a:spLocks noGrp="1" noChangeArrowheads="1"/>
          </p:cNvSpPr>
          <p:nvPr>
            <p:ph type="title"/>
          </p:nvPr>
        </p:nvSpPr>
        <p:spPr>
          <a:xfrm>
            <a:off x="990600" y="107950"/>
            <a:ext cx="7696200" cy="1554163"/>
          </a:xfrm>
          <a:noFill/>
        </p:spPr>
        <p:txBody>
          <a:bodyPr/>
          <a:lstStyle/>
          <a:p>
            <a:pPr eaLnBrk="1" hangingPunct="1"/>
            <a:r>
              <a:rPr lang="en-CA" altLang="en-US"/>
              <a:t>The Business Cycle</a:t>
            </a:r>
          </a:p>
        </p:txBody>
      </p:sp>
      <p:sp>
        <p:nvSpPr>
          <p:cNvPr id="977923" name="Rectangle 3">
            <a:extLst>
              <a:ext uri="{FF2B5EF4-FFF2-40B4-BE49-F238E27FC236}">
                <a16:creationId xmlns:a16="http://schemas.microsoft.com/office/drawing/2014/main" id="{BDC2677A-D077-41A1-B07F-9AF14C993AF5}"/>
              </a:ext>
            </a:extLst>
          </p:cNvPr>
          <p:cNvSpPr>
            <a:spLocks noGrp="1" noChangeArrowheads="1"/>
          </p:cNvSpPr>
          <p:nvPr>
            <p:ph idx="1"/>
          </p:nvPr>
        </p:nvSpPr>
        <p:spPr/>
        <p:txBody>
          <a:bodyPr/>
          <a:lstStyle/>
          <a:p>
            <a:pPr eaLnBrk="1" hangingPunct="1"/>
            <a:r>
              <a:rPr lang="en-CA" altLang="en-US" dirty="0">
                <a:solidFill>
                  <a:srgbClr val="7030A0"/>
                </a:solidFill>
              </a:rPr>
              <a:t>The RBC Mechanism</a:t>
            </a:r>
          </a:p>
          <a:p>
            <a:pPr lvl="1" eaLnBrk="1" hangingPunct="1"/>
            <a:r>
              <a:rPr lang="en-CA" altLang="en-US" dirty="0"/>
              <a:t>Two effects follow from a change in productivity that gets an expansion or a contraction going:</a:t>
            </a:r>
          </a:p>
          <a:p>
            <a:pPr lvl="1" eaLnBrk="1" hangingPunct="1"/>
            <a:r>
              <a:rPr lang="en-CA" altLang="en-US" dirty="0"/>
              <a:t>1. Investment demand changes.</a:t>
            </a:r>
          </a:p>
          <a:p>
            <a:pPr lvl="1" eaLnBrk="1" hangingPunct="1"/>
            <a:r>
              <a:rPr lang="en-CA" altLang="en-US" dirty="0"/>
              <a:t>2. The demand for labour changes.</a:t>
            </a:r>
          </a:p>
          <a:p>
            <a:pPr lvl="1" eaLnBrk="1" hangingPunct="1"/>
            <a:endParaRPr lang="en-CA" altLang="en-US"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77923">
                                            <p:txEl>
                                              <p:pRg st="1" end="1"/>
                                            </p:txEl>
                                          </p:spTgt>
                                        </p:tgtEl>
                                        <p:attrNameLst>
                                          <p:attrName>style.visibility</p:attrName>
                                        </p:attrNameLst>
                                      </p:cBhvr>
                                      <p:to>
                                        <p:strVal val="visible"/>
                                      </p:to>
                                    </p:set>
                                    <p:animEffect transition="in" filter="wipe(left)">
                                      <p:cBhvr>
                                        <p:cTn id="7" dur="1000"/>
                                        <p:tgtEl>
                                          <p:spTgt spid="9779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77923">
                                            <p:txEl>
                                              <p:pRg st="2" end="2"/>
                                            </p:txEl>
                                          </p:spTgt>
                                        </p:tgtEl>
                                        <p:attrNameLst>
                                          <p:attrName>style.visibility</p:attrName>
                                        </p:attrNameLst>
                                      </p:cBhvr>
                                      <p:to>
                                        <p:strVal val="visible"/>
                                      </p:to>
                                    </p:set>
                                    <p:animEffect transition="in" filter="wipe(left)">
                                      <p:cBhvr>
                                        <p:cTn id="12" dur="1000"/>
                                        <p:tgtEl>
                                          <p:spTgt spid="97792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77923">
                                            <p:txEl>
                                              <p:pRg st="3" end="3"/>
                                            </p:txEl>
                                          </p:spTgt>
                                        </p:tgtEl>
                                        <p:attrNameLst>
                                          <p:attrName>style.visibility</p:attrName>
                                        </p:attrNameLst>
                                      </p:cBhvr>
                                      <p:to>
                                        <p:strVal val="visible"/>
                                      </p:to>
                                    </p:set>
                                    <p:animEffect transition="in" filter="wipe(left)">
                                      <p:cBhvr>
                                        <p:cTn id="17" dur="1000"/>
                                        <p:tgtEl>
                                          <p:spTgt spid="9779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7923" grpId="0" uiExpand="1" build="p" bldLvl="3"/>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2499" name="Rectangle 3">
            <a:extLst>
              <a:ext uri="{FF2B5EF4-FFF2-40B4-BE49-F238E27FC236}">
                <a16:creationId xmlns:a16="http://schemas.microsoft.com/office/drawing/2014/main" id="{A517914A-B551-4CAB-B2DB-2E8336F33FF6}"/>
              </a:ext>
            </a:extLst>
          </p:cNvPr>
          <p:cNvSpPr>
            <a:spLocks noGrp="1" noChangeArrowheads="1"/>
          </p:cNvSpPr>
          <p:nvPr>
            <p:ph idx="1"/>
          </p:nvPr>
        </p:nvSpPr>
        <p:spPr>
          <a:xfrm>
            <a:off x="360363" y="1584325"/>
            <a:ext cx="3887787" cy="4144963"/>
          </a:xfrm>
        </p:spPr>
        <p:txBody>
          <a:bodyPr/>
          <a:lstStyle/>
          <a:p>
            <a:pPr lvl="1"/>
            <a:r>
              <a:rPr lang="en-CA" altLang="en-US" dirty="0"/>
              <a:t>Figure 12.2(a) shows the effects of a decrease in productivity on investment demand.</a:t>
            </a:r>
          </a:p>
          <a:p>
            <a:pPr lvl="1"/>
            <a:r>
              <a:rPr lang="en-CA" altLang="en-US" dirty="0"/>
              <a:t>A decrease in productivity decreases investment demand, which decreases the demand for loanable funds. </a:t>
            </a:r>
          </a:p>
          <a:p>
            <a:pPr lvl="1"/>
            <a:r>
              <a:rPr lang="en-CA" altLang="en-US" dirty="0"/>
              <a:t>The real interest rate falls and the quantity of loanable funds decreases.</a:t>
            </a:r>
          </a:p>
        </p:txBody>
      </p:sp>
      <p:sp>
        <p:nvSpPr>
          <p:cNvPr id="51205" name="Title 1">
            <a:extLst>
              <a:ext uri="{FF2B5EF4-FFF2-40B4-BE49-F238E27FC236}">
                <a16:creationId xmlns:a16="http://schemas.microsoft.com/office/drawing/2014/main" id="{D446F2E5-CF63-460F-AF6E-3F158864526C}"/>
              </a:ext>
            </a:extLst>
          </p:cNvPr>
          <p:cNvSpPr>
            <a:spLocks noGrp="1"/>
          </p:cNvSpPr>
          <p:nvPr>
            <p:ph type="title"/>
          </p:nvPr>
        </p:nvSpPr>
        <p:spPr>
          <a:xfrm>
            <a:off x="990600" y="107950"/>
            <a:ext cx="7696200" cy="1554163"/>
          </a:xfrm>
        </p:spPr>
        <p:txBody>
          <a:bodyPr/>
          <a:lstStyle/>
          <a:p>
            <a:r>
              <a:rPr lang="en-CA" altLang="en-US"/>
              <a:t>The Business Cycle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0000" y="1656000"/>
            <a:ext cx="4152900" cy="416814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00000" y="1656000"/>
            <a:ext cx="4152900" cy="416814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00000" y="1656000"/>
            <a:ext cx="4152900" cy="4168140"/>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00000" y="1656000"/>
            <a:ext cx="4152900" cy="4168140"/>
          </a:xfrm>
          <a:prstGeom prst="rect">
            <a:avLst/>
          </a:prstGeom>
        </p:spPr>
      </p:pic>
      <p:pic>
        <p:nvPicPr>
          <p:cNvPr id="11" name="Picture 10">
            <a:hlinkClick r:id="rId7" action="ppaction://hlinksldjump"/>
            <a:extLst>
              <a:ext uri="{FF2B5EF4-FFF2-40B4-BE49-F238E27FC236}">
                <a16:creationId xmlns:a16="http://schemas.microsoft.com/office/drawing/2014/main" id="{2455E953-F3F4-44EE-AA5C-91FEF52949EF}"/>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2499">
                                            <p:txEl>
                                              <p:pRg st="1" end="1"/>
                                            </p:txEl>
                                          </p:spTgt>
                                        </p:tgtEl>
                                        <p:attrNameLst>
                                          <p:attrName>style.visibility</p:attrName>
                                        </p:attrNameLst>
                                      </p:cBhvr>
                                      <p:to>
                                        <p:strVal val="visible"/>
                                      </p:to>
                                    </p:set>
                                    <p:animEffect transition="in" filter="wipe(left)">
                                      <p:cBhvr>
                                        <p:cTn id="7" dur="1000"/>
                                        <p:tgtEl>
                                          <p:spTgt spid="1002499">
                                            <p:txEl>
                                              <p:pRg st="1" end="1"/>
                                            </p:txEl>
                                          </p:spTgt>
                                        </p:tgtEl>
                                      </p:cBhvr>
                                    </p:animEffect>
                                  </p:childTnLst>
                                </p:cTn>
                              </p:par>
                              <p:par>
                                <p:cTn id="8" presetID="22" presetClass="entr" presetSubtype="2"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right)">
                                      <p:cBhvr>
                                        <p:cTn id="10" dur="1000"/>
                                        <p:tgtEl>
                                          <p:spTgt spid="7"/>
                                        </p:tgtEl>
                                      </p:cBhvr>
                                    </p:animEffect>
                                  </p:childTnLst>
                                </p:cTn>
                              </p:par>
                            </p:childTnLst>
                          </p:cTn>
                        </p:par>
                        <p:par>
                          <p:cTn id="11" fill="hold">
                            <p:stCondLst>
                              <p:cond delay="1000"/>
                            </p:stCondLst>
                            <p:childTnLst>
                              <p:par>
                                <p:cTn id="12" presetID="22" presetClass="entr" presetSubtype="2"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right)">
                                      <p:cBhvr>
                                        <p:cTn id="14" dur="10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002499">
                                            <p:txEl>
                                              <p:pRg st="2" end="2"/>
                                            </p:txEl>
                                          </p:spTgt>
                                        </p:tgtEl>
                                        <p:attrNameLst>
                                          <p:attrName>style.visibility</p:attrName>
                                        </p:attrNameLst>
                                      </p:cBhvr>
                                      <p:to>
                                        <p:strVal val="visible"/>
                                      </p:to>
                                    </p:set>
                                    <p:animEffect transition="in" filter="wipe(left)">
                                      <p:cBhvr>
                                        <p:cTn id="19" dur="1000"/>
                                        <p:tgtEl>
                                          <p:spTgt spid="1002499">
                                            <p:txEl>
                                              <p:pRg st="2" end="2"/>
                                            </p:txEl>
                                          </p:spTgt>
                                        </p:tgtEl>
                                      </p:cBhvr>
                                    </p:animEffect>
                                  </p:childTnLst>
                                </p:cTn>
                              </p:par>
                              <p:par>
                                <p:cTn id="20" presetID="22" presetClass="entr" presetSubtype="1"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2499" grpId="0" uiExpand="1" build="p" bldLvl="3"/>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0000" y="720000"/>
            <a:ext cx="5191125" cy="5210175"/>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00000" y="720000"/>
            <a:ext cx="5191125" cy="5210175"/>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00000" y="720000"/>
            <a:ext cx="5191125" cy="5210175"/>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00000" y="720000"/>
            <a:ext cx="5191125" cy="5210175"/>
          </a:xfrm>
          <a:prstGeom prst="rect">
            <a:avLst/>
          </a:prstGeom>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10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right)">
                                      <p:cBhvr>
                                        <p:cTn id="10" dur="1000"/>
                                        <p:tgtEl>
                                          <p:spTgt spid="6"/>
                                        </p:tgtEl>
                                      </p:cBhvr>
                                    </p:animEffect>
                                  </p:childTnLst>
                                </p:cTn>
                              </p:par>
                              <p:par>
                                <p:cTn id="11" presetID="22" presetClass="entr" presetSubtype="1"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5">
            <a:extLst>
              <a:ext uri="{FF2B5EF4-FFF2-40B4-BE49-F238E27FC236}">
                <a16:creationId xmlns:a16="http://schemas.microsoft.com/office/drawing/2014/main" id="{D9C428C5-AC08-4DF6-80E6-82194C4F7F4D}"/>
              </a:ext>
            </a:extLst>
          </p:cNvPr>
          <p:cNvSpPr>
            <a:spLocks noGrp="1" noChangeArrowheads="1"/>
          </p:cNvSpPr>
          <p:nvPr>
            <p:ph type="title"/>
          </p:nvPr>
        </p:nvSpPr>
        <p:spPr>
          <a:xfrm>
            <a:off x="990600" y="107950"/>
            <a:ext cx="7696200" cy="1554163"/>
          </a:xfrm>
          <a:noFill/>
        </p:spPr>
        <p:txBody>
          <a:bodyPr/>
          <a:lstStyle/>
          <a:p>
            <a:pPr eaLnBrk="1" hangingPunct="1"/>
            <a:r>
              <a:rPr lang="en-CA" altLang="en-US"/>
              <a:t>The Business Cycle</a:t>
            </a:r>
          </a:p>
        </p:txBody>
      </p:sp>
      <p:sp>
        <p:nvSpPr>
          <p:cNvPr id="1006595" name="Rectangle 3">
            <a:extLst>
              <a:ext uri="{FF2B5EF4-FFF2-40B4-BE49-F238E27FC236}">
                <a16:creationId xmlns:a16="http://schemas.microsoft.com/office/drawing/2014/main" id="{AD1EAF56-2080-442B-A18B-40670927375A}"/>
              </a:ext>
            </a:extLst>
          </p:cNvPr>
          <p:cNvSpPr>
            <a:spLocks noGrp="1" noChangeArrowheads="1"/>
          </p:cNvSpPr>
          <p:nvPr>
            <p:ph idx="1"/>
          </p:nvPr>
        </p:nvSpPr>
        <p:spPr/>
        <p:txBody>
          <a:bodyPr/>
          <a:lstStyle/>
          <a:p>
            <a:pPr eaLnBrk="1" hangingPunct="1"/>
            <a:r>
              <a:rPr lang="en-CA" altLang="en-US" dirty="0">
                <a:solidFill>
                  <a:srgbClr val="7030A0"/>
                </a:solidFill>
              </a:rPr>
              <a:t>The Key Decision: When to Work?</a:t>
            </a:r>
          </a:p>
          <a:p>
            <a:pPr lvl="1" eaLnBrk="1" hangingPunct="1"/>
            <a:r>
              <a:rPr lang="en-CA" altLang="en-US" dirty="0"/>
              <a:t>To decide </a:t>
            </a:r>
            <a:r>
              <a:rPr lang="en-CA" altLang="en-US" i="1" dirty="0"/>
              <a:t>when </a:t>
            </a:r>
            <a:r>
              <a:rPr lang="en-CA" altLang="en-US" dirty="0"/>
              <a:t>to work, people compare the return from working in the current period with the </a:t>
            </a:r>
            <a:r>
              <a:rPr lang="en-CA" altLang="en-US" i="1" dirty="0"/>
              <a:t>expected </a:t>
            </a:r>
            <a:r>
              <a:rPr lang="en-CA" altLang="en-US" dirty="0"/>
              <a:t>return from working in a later period.</a:t>
            </a:r>
          </a:p>
          <a:p>
            <a:pPr lvl="1" eaLnBrk="1" hangingPunct="1"/>
            <a:r>
              <a:rPr lang="en-CA" altLang="en-US" dirty="0"/>
              <a:t>The when-to-work decision depends on the real interest rate</a:t>
            </a:r>
            <a:r>
              <a:rPr lang="en-CA" altLang="en-US" i="1" dirty="0"/>
              <a:t>. </a:t>
            </a:r>
            <a:r>
              <a:rPr lang="en-CA" altLang="en-US" dirty="0"/>
              <a:t>The lower the real interest rate, the smaller is the supply of labour today.</a:t>
            </a:r>
          </a:p>
          <a:p>
            <a:pPr lvl="1" eaLnBrk="1" hangingPunct="1"/>
            <a:r>
              <a:rPr lang="en-CA" altLang="en-US" dirty="0"/>
              <a:t>Many economists believe that this </a:t>
            </a:r>
            <a:r>
              <a:rPr lang="en-CA" altLang="en-US" i="1" dirty="0"/>
              <a:t>intertemporal substitution </a:t>
            </a:r>
            <a:r>
              <a:rPr lang="en-CA" altLang="en-US" dirty="0"/>
              <a:t>effect is small, but RBC theorists believe that it is large and the key feature of the RBC mechanism.</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6595">
                                            <p:txEl>
                                              <p:pRg st="1" end="1"/>
                                            </p:txEl>
                                          </p:spTgt>
                                        </p:tgtEl>
                                        <p:attrNameLst>
                                          <p:attrName>style.visibility</p:attrName>
                                        </p:attrNameLst>
                                      </p:cBhvr>
                                      <p:to>
                                        <p:strVal val="visible"/>
                                      </p:to>
                                    </p:set>
                                    <p:animEffect transition="in" filter="wipe(left)">
                                      <p:cBhvr>
                                        <p:cTn id="7" dur="1000"/>
                                        <p:tgtEl>
                                          <p:spTgt spid="10065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06595">
                                            <p:txEl>
                                              <p:pRg st="2" end="2"/>
                                            </p:txEl>
                                          </p:spTgt>
                                        </p:tgtEl>
                                        <p:attrNameLst>
                                          <p:attrName>style.visibility</p:attrName>
                                        </p:attrNameLst>
                                      </p:cBhvr>
                                      <p:to>
                                        <p:strVal val="visible"/>
                                      </p:to>
                                    </p:set>
                                    <p:animEffect transition="in" filter="wipe(left)">
                                      <p:cBhvr>
                                        <p:cTn id="12" dur="1000"/>
                                        <p:tgtEl>
                                          <p:spTgt spid="100659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06595">
                                            <p:txEl>
                                              <p:pRg st="3" end="3"/>
                                            </p:txEl>
                                          </p:spTgt>
                                        </p:tgtEl>
                                        <p:attrNameLst>
                                          <p:attrName>style.visibility</p:attrName>
                                        </p:attrNameLst>
                                      </p:cBhvr>
                                      <p:to>
                                        <p:strVal val="visible"/>
                                      </p:to>
                                    </p:set>
                                    <p:animEffect transition="in" filter="wipe(left)">
                                      <p:cBhvr>
                                        <p:cTn id="17" dur="1000"/>
                                        <p:tgtEl>
                                          <p:spTgt spid="10065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6595" grpId="0" uiExpand="1" build="p" bldLvl="3"/>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4547" name="Rectangle 3">
            <a:extLst>
              <a:ext uri="{FF2B5EF4-FFF2-40B4-BE49-F238E27FC236}">
                <a16:creationId xmlns:a16="http://schemas.microsoft.com/office/drawing/2014/main" id="{CA0CAABB-4C89-4A6B-B682-3F9198EABFDD}"/>
              </a:ext>
            </a:extLst>
          </p:cNvPr>
          <p:cNvSpPr>
            <a:spLocks noGrp="1" noChangeArrowheads="1"/>
          </p:cNvSpPr>
          <p:nvPr>
            <p:ph idx="1"/>
          </p:nvPr>
        </p:nvSpPr>
        <p:spPr>
          <a:xfrm>
            <a:off x="360363" y="1584325"/>
            <a:ext cx="3887787" cy="4144963"/>
          </a:xfrm>
        </p:spPr>
        <p:txBody>
          <a:bodyPr/>
          <a:lstStyle/>
          <a:p>
            <a:pPr lvl="1"/>
            <a:r>
              <a:rPr lang="en-CA" altLang="en-US" dirty="0"/>
              <a:t>Figure 12.2(b) shows the effects of a decrease in productivity on the demand for labour.</a:t>
            </a:r>
          </a:p>
          <a:p>
            <a:pPr lvl="1"/>
            <a:r>
              <a:rPr lang="en-CA" altLang="en-US" dirty="0"/>
              <a:t>As the real interest rate falls, the supply of labour decreases.</a:t>
            </a:r>
          </a:p>
          <a:p>
            <a:pPr lvl="1"/>
            <a:r>
              <a:rPr lang="en-CA" altLang="en-US" dirty="0"/>
              <a:t>Employment and the real wage rate decrease.</a:t>
            </a:r>
          </a:p>
        </p:txBody>
      </p:sp>
      <p:sp>
        <p:nvSpPr>
          <p:cNvPr id="57347" name="Rectangle 18">
            <a:extLst>
              <a:ext uri="{FF2B5EF4-FFF2-40B4-BE49-F238E27FC236}">
                <a16:creationId xmlns:a16="http://schemas.microsoft.com/office/drawing/2014/main" id="{F3C9A565-F58E-43EB-A804-0148F4E1371C}"/>
              </a:ext>
            </a:extLst>
          </p:cNvPr>
          <p:cNvSpPr>
            <a:spLocks noGrp="1" noChangeArrowheads="1"/>
          </p:cNvSpPr>
          <p:nvPr>
            <p:ph type="title"/>
          </p:nvPr>
        </p:nvSpPr>
        <p:spPr>
          <a:xfrm>
            <a:off x="990600" y="107950"/>
            <a:ext cx="7696200" cy="1554163"/>
          </a:xfrm>
          <a:noFill/>
        </p:spPr>
        <p:txBody>
          <a:bodyPr/>
          <a:lstStyle/>
          <a:p>
            <a:r>
              <a:rPr lang="en-CA" altLang="en-US"/>
              <a:t>The Business Cycle</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0000" y="1656000"/>
            <a:ext cx="4419600" cy="416814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00000" y="1656000"/>
            <a:ext cx="4419600" cy="4168140"/>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00000" y="1656000"/>
            <a:ext cx="4419600" cy="4168140"/>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00000" y="1656000"/>
            <a:ext cx="4419600" cy="4168140"/>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00000" y="1656000"/>
            <a:ext cx="4419600" cy="4168140"/>
          </a:xfrm>
          <a:prstGeom prst="rect">
            <a:avLst/>
          </a:prstGeom>
        </p:spPr>
      </p:pic>
      <p:pic>
        <p:nvPicPr>
          <p:cNvPr id="18" name="Picture 17">
            <a:hlinkClick r:id="rId8" action="ppaction://hlinksldjump"/>
            <a:extLst>
              <a:ext uri="{FF2B5EF4-FFF2-40B4-BE49-F238E27FC236}">
                <a16:creationId xmlns:a16="http://schemas.microsoft.com/office/drawing/2014/main" id="{2455E953-F3F4-44EE-AA5C-91FEF52949EF}"/>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04547">
                                            <p:txEl>
                                              <p:pRg st="1" end="1"/>
                                            </p:txEl>
                                          </p:spTgt>
                                        </p:tgtEl>
                                        <p:attrNameLst>
                                          <p:attrName>style.visibility</p:attrName>
                                        </p:attrNameLst>
                                      </p:cBhvr>
                                      <p:to>
                                        <p:strVal val="visible"/>
                                      </p:to>
                                    </p:set>
                                    <p:animEffect transition="in" filter="wipe(left)">
                                      <p:cBhvr>
                                        <p:cTn id="12" dur="1000"/>
                                        <p:tgtEl>
                                          <p:spTgt spid="10045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righ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04547">
                                            <p:txEl>
                                              <p:pRg st="2" end="2"/>
                                            </p:txEl>
                                          </p:spTgt>
                                        </p:tgtEl>
                                        <p:attrNameLst>
                                          <p:attrName>style.visibility</p:attrName>
                                        </p:attrNameLst>
                                      </p:cBhvr>
                                      <p:to>
                                        <p:strVal val="visible"/>
                                      </p:to>
                                    </p:set>
                                    <p:animEffect transition="in" filter="wipe(left)">
                                      <p:cBhvr>
                                        <p:cTn id="22" dur="1000"/>
                                        <p:tgtEl>
                                          <p:spTgt spid="1004547">
                                            <p:txEl>
                                              <p:pRg st="2" end="2"/>
                                            </p:txEl>
                                          </p:spTgt>
                                        </p:tgtEl>
                                      </p:cBhvr>
                                    </p:animEffect>
                                  </p:childTnLst>
                                </p:cTn>
                              </p:par>
                              <p:par>
                                <p:cTn id="23" presetID="22" presetClass="entr" presetSubtype="2"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right)">
                                      <p:cBhvr>
                                        <p:cTn id="25" dur="1000"/>
                                        <p:tgtEl>
                                          <p:spTgt spid="12"/>
                                        </p:tgtEl>
                                      </p:cBhvr>
                                    </p:animEffect>
                                  </p:childTnLst>
                                </p:cTn>
                              </p:par>
                            </p:childTnLst>
                          </p:cTn>
                        </p:par>
                        <p:par>
                          <p:cTn id="26" fill="hold">
                            <p:stCondLst>
                              <p:cond delay="1000"/>
                            </p:stCondLst>
                            <p:childTnLst>
                              <p:par>
                                <p:cTn id="27" presetID="22" presetClass="entr" presetSubtype="1" fill="hold"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up)">
                                      <p:cBhvr>
                                        <p:cTn id="29"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4547" grpId="0" uiExpand="1" build="p" bldLvl="3"/>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0000" y="720000"/>
            <a:ext cx="5524500" cy="52101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00000" y="720000"/>
            <a:ext cx="5524500" cy="5210175"/>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00000" y="720000"/>
            <a:ext cx="5524500" cy="5210175"/>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00000" y="720000"/>
            <a:ext cx="5524500" cy="5210175"/>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00000" y="720000"/>
            <a:ext cx="5524500" cy="5210175"/>
          </a:xfrm>
          <a:prstGeom prst="rect">
            <a:avLst/>
          </a:prstGeom>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right)">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right)">
                                      <p:cBhvr>
                                        <p:cTn id="17" dur="1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5">
            <a:extLst>
              <a:ext uri="{FF2B5EF4-FFF2-40B4-BE49-F238E27FC236}">
                <a16:creationId xmlns:a16="http://schemas.microsoft.com/office/drawing/2014/main" id="{D9C428C5-AC08-4DF6-80E6-82194C4F7F4D}"/>
              </a:ext>
            </a:extLst>
          </p:cNvPr>
          <p:cNvSpPr>
            <a:spLocks noGrp="1" noChangeArrowheads="1"/>
          </p:cNvSpPr>
          <p:nvPr>
            <p:ph type="title"/>
          </p:nvPr>
        </p:nvSpPr>
        <p:spPr>
          <a:noFill/>
        </p:spPr>
        <p:txBody>
          <a:bodyPr/>
          <a:lstStyle/>
          <a:p>
            <a:pPr eaLnBrk="1" hangingPunct="1"/>
            <a:r>
              <a:rPr lang="en-CA" altLang="en-US"/>
              <a:t>The Business Cycle</a:t>
            </a:r>
          </a:p>
        </p:txBody>
      </p:sp>
      <p:sp>
        <p:nvSpPr>
          <p:cNvPr id="1006595" name="Rectangle 3">
            <a:extLst>
              <a:ext uri="{FF2B5EF4-FFF2-40B4-BE49-F238E27FC236}">
                <a16:creationId xmlns:a16="http://schemas.microsoft.com/office/drawing/2014/main" id="{AD1EAF56-2080-442B-A18B-40670927375A}"/>
              </a:ext>
            </a:extLst>
          </p:cNvPr>
          <p:cNvSpPr>
            <a:spLocks noGrp="1" noChangeArrowheads="1"/>
          </p:cNvSpPr>
          <p:nvPr>
            <p:ph idx="1"/>
          </p:nvPr>
        </p:nvSpPr>
        <p:spPr/>
        <p:txBody>
          <a:bodyPr/>
          <a:lstStyle/>
          <a:p>
            <a:pPr eaLnBrk="1" hangingPunct="1"/>
            <a:r>
              <a:rPr lang="en-CA" altLang="en-US" dirty="0">
                <a:solidFill>
                  <a:srgbClr val="7030A0"/>
                </a:solidFill>
              </a:rPr>
              <a:t>What Happened to Money?</a:t>
            </a:r>
          </a:p>
          <a:p>
            <a:pPr lvl="1" eaLnBrk="1" hangingPunct="1"/>
            <a:r>
              <a:rPr lang="en-CA" altLang="en-US" dirty="0"/>
              <a:t>The name </a:t>
            </a:r>
            <a:r>
              <a:rPr lang="en-CA" altLang="en-US" i="1" dirty="0"/>
              <a:t>real </a:t>
            </a:r>
            <a:r>
              <a:rPr lang="en-CA" altLang="en-US" dirty="0"/>
              <a:t>business cycle is not an accident.</a:t>
            </a:r>
          </a:p>
          <a:p>
            <a:pPr lvl="1" eaLnBrk="1" hangingPunct="1"/>
            <a:r>
              <a:rPr lang="en-CA" altLang="en-US" dirty="0"/>
              <a:t>Real things, </a:t>
            </a:r>
            <a:r>
              <a:rPr lang="en-CA" altLang="en-US" i="1" dirty="0"/>
              <a:t>not</a:t>
            </a:r>
            <a:r>
              <a:rPr lang="en-CA" altLang="en-US" dirty="0"/>
              <a:t> nominal things or money, cause the business cycle.</a:t>
            </a:r>
          </a:p>
          <a:p>
            <a:pPr lvl="1" eaLnBrk="1" hangingPunct="1"/>
            <a:r>
              <a:rPr lang="en-CA" altLang="en-US" dirty="0"/>
              <a:t>A change in money does not change real resources and only changes the price level.</a:t>
            </a:r>
          </a:p>
          <a:p>
            <a:pPr lvl="1" eaLnBrk="1" hangingPunct="1"/>
            <a:r>
              <a:rPr lang="en-CA" altLang="en-US" b="1" dirty="0">
                <a:solidFill>
                  <a:srgbClr val="7030A0"/>
                </a:solidFill>
              </a:rPr>
              <a:t>Cycles and Growth</a:t>
            </a:r>
          </a:p>
          <a:p>
            <a:pPr lvl="1" eaLnBrk="1" hangingPunct="1"/>
            <a:r>
              <a:rPr lang="en-CA" altLang="en-US" dirty="0"/>
              <a:t>The shock that drives the business cycle in RBC theory is the same that drives growth: technological change.</a:t>
            </a:r>
          </a:p>
        </p:txBody>
      </p:sp>
    </p:spTree>
    <p:extLst>
      <p:ext uri="{BB962C8B-B14F-4D97-AF65-F5344CB8AC3E}">
        <p14:creationId xmlns:p14="http://schemas.microsoft.com/office/powerpoint/2010/main" val="380698104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6595">
                                            <p:txEl>
                                              <p:pRg st="1" end="1"/>
                                            </p:txEl>
                                          </p:spTgt>
                                        </p:tgtEl>
                                        <p:attrNameLst>
                                          <p:attrName>style.visibility</p:attrName>
                                        </p:attrNameLst>
                                      </p:cBhvr>
                                      <p:to>
                                        <p:strVal val="visible"/>
                                      </p:to>
                                    </p:set>
                                    <p:animEffect transition="in" filter="wipe(left)">
                                      <p:cBhvr>
                                        <p:cTn id="7" dur="1000"/>
                                        <p:tgtEl>
                                          <p:spTgt spid="10065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06595">
                                            <p:txEl>
                                              <p:pRg st="2" end="2"/>
                                            </p:txEl>
                                          </p:spTgt>
                                        </p:tgtEl>
                                        <p:attrNameLst>
                                          <p:attrName>style.visibility</p:attrName>
                                        </p:attrNameLst>
                                      </p:cBhvr>
                                      <p:to>
                                        <p:strVal val="visible"/>
                                      </p:to>
                                    </p:set>
                                    <p:animEffect transition="in" filter="wipe(left)">
                                      <p:cBhvr>
                                        <p:cTn id="12" dur="1000"/>
                                        <p:tgtEl>
                                          <p:spTgt spid="10065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06595">
                                            <p:txEl>
                                              <p:pRg st="3" end="3"/>
                                            </p:txEl>
                                          </p:spTgt>
                                        </p:tgtEl>
                                        <p:attrNameLst>
                                          <p:attrName>style.visibility</p:attrName>
                                        </p:attrNameLst>
                                      </p:cBhvr>
                                      <p:to>
                                        <p:strVal val="visible"/>
                                      </p:to>
                                    </p:set>
                                    <p:animEffect transition="in" filter="wipe(left)">
                                      <p:cBhvr>
                                        <p:cTn id="17" dur="1000"/>
                                        <p:tgtEl>
                                          <p:spTgt spid="100659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06595">
                                            <p:txEl>
                                              <p:pRg st="4" end="4"/>
                                            </p:txEl>
                                          </p:spTgt>
                                        </p:tgtEl>
                                        <p:attrNameLst>
                                          <p:attrName>style.visibility</p:attrName>
                                        </p:attrNameLst>
                                      </p:cBhvr>
                                      <p:to>
                                        <p:strVal val="visible"/>
                                      </p:to>
                                    </p:set>
                                    <p:animEffect transition="in" filter="wipe(left)">
                                      <p:cBhvr>
                                        <p:cTn id="22" dur="1000"/>
                                        <p:tgtEl>
                                          <p:spTgt spid="1006595">
                                            <p:txEl>
                                              <p:pRg st="4" end="4"/>
                                            </p:txEl>
                                          </p:spTgt>
                                        </p:tgtEl>
                                      </p:cBhvr>
                                    </p:animEffect>
                                  </p:childTnLst>
                                </p:cTn>
                              </p:par>
                            </p:childTnLst>
                          </p:cTn>
                        </p:par>
                        <p:par>
                          <p:cTn id="23" fill="hold" nodeType="withGroup">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06595">
                                            <p:txEl>
                                              <p:pRg st="5" end="5"/>
                                            </p:txEl>
                                          </p:spTgt>
                                        </p:tgtEl>
                                        <p:attrNameLst>
                                          <p:attrName>style.visibility</p:attrName>
                                        </p:attrNameLst>
                                      </p:cBhvr>
                                      <p:to>
                                        <p:strVal val="visible"/>
                                      </p:to>
                                    </p:set>
                                    <p:animEffect transition="in" filter="wipe(left)">
                                      <p:cBhvr>
                                        <p:cTn id="26" dur="1000"/>
                                        <p:tgtEl>
                                          <p:spTgt spid="10065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6595" grpId="0" uiExpand="1" build="p" bldLvl="3"/>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5">
            <a:extLst>
              <a:ext uri="{FF2B5EF4-FFF2-40B4-BE49-F238E27FC236}">
                <a16:creationId xmlns:a16="http://schemas.microsoft.com/office/drawing/2014/main" id="{D7DF5E35-BA56-4551-A00C-1A277699F86B}"/>
              </a:ext>
            </a:extLst>
          </p:cNvPr>
          <p:cNvSpPr>
            <a:spLocks noGrp="1" noChangeArrowheads="1"/>
          </p:cNvSpPr>
          <p:nvPr>
            <p:ph type="title"/>
          </p:nvPr>
        </p:nvSpPr>
        <p:spPr>
          <a:xfrm>
            <a:off x="990600" y="107950"/>
            <a:ext cx="7696200" cy="1554163"/>
          </a:xfrm>
          <a:noFill/>
        </p:spPr>
        <p:txBody>
          <a:bodyPr/>
          <a:lstStyle/>
          <a:p>
            <a:pPr eaLnBrk="1" hangingPunct="1"/>
            <a:r>
              <a:rPr lang="en-CA" altLang="en-US"/>
              <a:t>The Business Cycle</a:t>
            </a:r>
          </a:p>
        </p:txBody>
      </p:sp>
      <p:sp>
        <p:nvSpPr>
          <p:cNvPr id="1008643" name="Rectangle 3">
            <a:extLst>
              <a:ext uri="{FF2B5EF4-FFF2-40B4-BE49-F238E27FC236}">
                <a16:creationId xmlns:a16="http://schemas.microsoft.com/office/drawing/2014/main" id="{3F28F226-982E-4ABE-8195-A17700700D34}"/>
              </a:ext>
            </a:extLst>
          </p:cNvPr>
          <p:cNvSpPr>
            <a:spLocks noGrp="1" noChangeArrowheads="1"/>
          </p:cNvSpPr>
          <p:nvPr>
            <p:ph idx="1"/>
          </p:nvPr>
        </p:nvSpPr>
        <p:spPr/>
        <p:txBody>
          <a:bodyPr/>
          <a:lstStyle/>
          <a:p>
            <a:pPr defTabSz="457200" eaLnBrk="1" hangingPunct="1"/>
            <a:r>
              <a:rPr lang="en-CA" altLang="en-US" dirty="0">
                <a:solidFill>
                  <a:srgbClr val="7030A0"/>
                </a:solidFill>
              </a:rPr>
              <a:t>Criticisms and Defence of RBC Theory</a:t>
            </a:r>
          </a:p>
          <a:p>
            <a:pPr lvl="1" defTabSz="457200" eaLnBrk="1" hangingPunct="1"/>
            <a:r>
              <a:rPr lang="en-CA" altLang="en-US" dirty="0"/>
              <a:t>The three main criticisms of RBC theory are that:</a:t>
            </a:r>
          </a:p>
          <a:p>
            <a:pPr lvl="1" defTabSz="457200" eaLnBrk="1" hangingPunct="1"/>
            <a:r>
              <a:rPr lang="en-CA" altLang="en-US" dirty="0"/>
              <a:t>1. The money wage rate </a:t>
            </a:r>
            <a:r>
              <a:rPr lang="en-CA" altLang="en-US" i="1" dirty="0"/>
              <a:t>is </a:t>
            </a:r>
            <a:r>
              <a:rPr lang="en-CA" altLang="en-US" dirty="0"/>
              <a:t>sticky, and to assume 	otherwise is at odds with a clear fact.</a:t>
            </a:r>
          </a:p>
          <a:p>
            <a:pPr lvl="1" defTabSz="457200" eaLnBrk="1" hangingPunct="1"/>
            <a:r>
              <a:rPr lang="en-CA" altLang="en-US" dirty="0"/>
              <a:t>2. Intertemporal substitution is </a:t>
            </a:r>
            <a:r>
              <a:rPr lang="en-CA" altLang="en-US" i="1" dirty="0"/>
              <a:t>too weak </a:t>
            </a:r>
            <a:r>
              <a:rPr lang="en-CA" altLang="en-US" dirty="0"/>
              <a:t>a force to account 	for large fluctuations in labour supply and employment 	with small real wage rate changes.</a:t>
            </a:r>
          </a:p>
          <a:p>
            <a:pPr lvl="1" defTabSz="457200" eaLnBrk="1" hangingPunct="1"/>
            <a:r>
              <a:rPr lang="en-CA" altLang="en-US" dirty="0"/>
              <a:t>3. Productivity shocks are as likely to be caused by 	</a:t>
            </a:r>
            <a:r>
              <a:rPr lang="en-CA" altLang="en-US" i="1" dirty="0"/>
              <a:t>changes in aggregate demand </a:t>
            </a:r>
            <a:r>
              <a:rPr lang="en-CA" altLang="en-US" dirty="0"/>
              <a:t>as by technological 	change.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8643">
                                            <p:txEl>
                                              <p:pRg st="1" end="1"/>
                                            </p:txEl>
                                          </p:spTgt>
                                        </p:tgtEl>
                                        <p:attrNameLst>
                                          <p:attrName>style.visibility</p:attrName>
                                        </p:attrNameLst>
                                      </p:cBhvr>
                                      <p:to>
                                        <p:strVal val="visible"/>
                                      </p:to>
                                    </p:set>
                                    <p:animEffect transition="in" filter="wipe(left)">
                                      <p:cBhvr>
                                        <p:cTn id="7" dur="1000"/>
                                        <p:tgtEl>
                                          <p:spTgt spid="10086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08643">
                                            <p:txEl>
                                              <p:pRg st="2" end="2"/>
                                            </p:txEl>
                                          </p:spTgt>
                                        </p:tgtEl>
                                        <p:attrNameLst>
                                          <p:attrName>style.visibility</p:attrName>
                                        </p:attrNameLst>
                                      </p:cBhvr>
                                      <p:to>
                                        <p:strVal val="visible"/>
                                      </p:to>
                                    </p:set>
                                    <p:animEffect transition="in" filter="wipe(left)">
                                      <p:cBhvr>
                                        <p:cTn id="12" dur="1000"/>
                                        <p:tgtEl>
                                          <p:spTgt spid="100864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08643">
                                            <p:txEl>
                                              <p:pRg st="3" end="3"/>
                                            </p:txEl>
                                          </p:spTgt>
                                        </p:tgtEl>
                                        <p:attrNameLst>
                                          <p:attrName>style.visibility</p:attrName>
                                        </p:attrNameLst>
                                      </p:cBhvr>
                                      <p:to>
                                        <p:strVal val="visible"/>
                                      </p:to>
                                    </p:set>
                                    <p:animEffect transition="in" filter="wipe(left)">
                                      <p:cBhvr>
                                        <p:cTn id="17" dur="1000"/>
                                        <p:tgtEl>
                                          <p:spTgt spid="100864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08643">
                                            <p:txEl>
                                              <p:pRg st="4" end="4"/>
                                            </p:txEl>
                                          </p:spTgt>
                                        </p:tgtEl>
                                        <p:attrNameLst>
                                          <p:attrName>style.visibility</p:attrName>
                                        </p:attrNameLst>
                                      </p:cBhvr>
                                      <p:to>
                                        <p:strVal val="visible"/>
                                      </p:to>
                                    </p:set>
                                    <p:animEffect transition="in" filter="wipe(left)">
                                      <p:cBhvr>
                                        <p:cTn id="22" dur="1000"/>
                                        <p:tgtEl>
                                          <p:spTgt spid="10086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8643" grpId="0" uiExpand="1" build="p" bldLvl="3"/>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bwMode="auto">
          <a:xfrm>
            <a:off x="684213" y="914400"/>
            <a:ext cx="8229600" cy="6223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l" eaLnBrk="1" hangingPunct="1"/>
            <a:r>
              <a:rPr lang="en-US" altLang="en-US" sz="2500" b="1" dirty="0">
                <a:solidFill>
                  <a:srgbClr val="B11117"/>
                </a:solidFill>
                <a:cs typeface="Arial" panose="020B0604020202020204" pitchFamily="34" charset="0"/>
              </a:rPr>
              <a:t>After studying this chapter, you will be able to:</a:t>
            </a:r>
            <a:endParaRPr lang="en-US" altLang="en-US" sz="2500" b="1" dirty="0">
              <a:solidFill>
                <a:srgbClr val="B11117"/>
              </a:solidFill>
            </a:endParaRPr>
          </a:p>
        </p:txBody>
      </p:sp>
      <p:sp>
        <p:nvSpPr>
          <p:cNvPr id="386051" name="Rectangle 3"/>
          <p:cNvSpPr>
            <a:spLocks noGrp="1" noChangeArrowheads="1"/>
          </p:cNvSpPr>
          <p:nvPr>
            <p:ph idx="4294967295"/>
          </p:nvPr>
        </p:nvSpPr>
        <p:spPr bwMode="auto">
          <a:xfrm>
            <a:off x="684213" y="1600200"/>
            <a:ext cx="7469187" cy="4746625"/>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spcBef>
                <a:spcPts val="1400"/>
              </a:spcBef>
              <a:spcAft>
                <a:spcPts val="600"/>
              </a:spcAft>
              <a:buClr>
                <a:srgbClr val="B11117"/>
              </a:buClr>
              <a:buSzPct val="80000"/>
              <a:buFont typeface="Wingdings" panose="05000000000000000000" pitchFamily="2" charset="2"/>
              <a:buChar char="u"/>
            </a:pPr>
            <a:r>
              <a:rPr lang="en-AU" altLang="en-US" sz="2400" dirty="0">
                <a:cs typeface="Arial" panose="020B0604020202020204" pitchFamily="34" charset="0"/>
              </a:rPr>
              <a:t>Explain how aggregate demand shocks and aggregate supply shocks create the business cycle</a:t>
            </a:r>
          </a:p>
          <a:p>
            <a:pPr>
              <a:spcBef>
                <a:spcPts val="1400"/>
              </a:spcBef>
              <a:spcAft>
                <a:spcPts val="600"/>
              </a:spcAft>
              <a:buClr>
                <a:srgbClr val="B11117"/>
              </a:buClr>
              <a:buSzPct val="80000"/>
              <a:buFont typeface="Wingdings" panose="05000000000000000000" pitchFamily="2" charset="2"/>
              <a:buChar char="u"/>
            </a:pPr>
            <a:r>
              <a:rPr lang="en-AU" altLang="en-US" sz="2400" dirty="0">
                <a:cs typeface="Arial" panose="020B0604020202020204" pitchFamily="34" charset="0"/>
              </a:rPr>
              <a:t>Explain how demand-pull and cost-push forces bring cycles in inflation and output</a:t>
            </a:r>
          </a:p>
          <a:p>
            <a:pPr>
              <a:spcBef>
                <a:spcPts val="1400"/>
              </a:spcBef>
              <a:spcAft>
                <a:spcPts val="600"/>
              </a:spcAft>
              <a:buClr>
                <a:srgbClr val="B11117"/>
              </a:buClr>
              <a:buSzPct val="80000"/>
              <a:buFont typeface="Wingdings" panose="05000000000000000000" pitchFamily="2" charset="2"/>
              <a:buChar char="u"/>
            </a:pPr>
            <a:r>
              <a:rPr lang="en-AU" altLang="en-US" sz="2400" dirty="0">
                <a:cs typeface="Arial" panose="020B0604020202020204" pitchFamily="34" charset="0"/>
              </a:rPr>
              <a:t>Explain the causes and consequences of deflation</a:t>
            </a:r>
          </a:p>
          <a:p>
            <a:pPr>
              <a:spcBef>
                <a:spcPts val="1400"/>
              </a:spcBef>
              <a:spcAft>
                <a:spcPts val="600"/>
              </a:spcAft>
              <a:buClr>
                <a:srgbClr val="B11117"/>
              </a:buClr>
              <a:buSzPct val="80000"/>
              <a:buFont typeface="Wingdings" panose="05000000000000000000" pitchFamily="2" charset="2"/>
              <a:buChar char="u"/>
            </a:pPr>
            <a:r>
              <a:rPr lang="en-AU" altLang="en-US" sz="2400" dirty="0">
                <a:cs typeface="Arial" panose="020B0604020202020204" pitchFamily="34" charset="0"/>
              </a:rPr>
              <a:t>Explain how the short-run and long-run </a:t>
            </a:r>
            <a:r>
              <a:rPr lang="en-AU" altLang="en-US" sz="2400" dirty="0" err="1">
                <a:cs typeface="Arial" panose="020B0604020202020204" pitchFamily="34" charset="0"/>
              </a:rPr>
              <a:t>tradeoff</a:t>
            </a:r>
            <a:r>
              <a:rPr lang="en-AU" altLang="en-US" sz="2400" dirty="0">
                <a:cs typeface="Arial" panose="020B0604020202020204" pitchFamily="34" charset="0"/>
              </a:rPr>
              <a:t> between inflation and unemployment</a:t>
            </a:r>
          </a:p>
        </p:txBody>
      </p:sp>
      <p:sp>
        <p:nvSpPr>
          <p:cNvPr id="4" name="Text Box 15">
            <a:extLst>
              <a:ext uri="{FF2B5EF4-FFF2-40B4-BE49-F238E27FC236}">
                <a16:creationId xmlns:a16="http://schemas.microsoft.com/office/drawing/2014/main" id="{5C0F10B2-BD8A-454A-9D6E-096156F7B34A}"/>
              </a:ext>
            </a:extLst>
          </p:cNvPr>
          <p:cNvSpPr txBox="1">
            <a:spLocks noChangeArrowheads="1"/>
          </p:cNvSpPr>
          <p:nvPr/>
        </p:nvSpPr>
        <p:spPr bwMode="auto">
          <a:xfrm>
            <a:off x="3725863" y="6642100"/>
            <a:ext cx="1692275" cy="184150"/>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b="1" dirty="0">
                <a:solidFill>
                  <a:srgbClr val="000000"/>
                </a:solidFill>
              </a:rPr>
              <a:t>Copyright © 2019 Pearson Canada</a:t>
            </a:r>
            <a:r>
              <a:rPr lang="en-US" altLang="en-US" sz="600" b="1" baseline="0" dirty="0">
                <a:solidFill>
                  <a:srgbClr val="000000"/>
                </a:solidFill>
              </a:rPr>
              <a:t> Inc.</a:t>
            </a:r>
            <a:endParaRPr lang="en-US" altLang="en-US" sz="600" b="1" dirty="0">
              <a:solidFill>
                <a:srgbClr val="000000"/>
              </a:solidFill>
            </a:endParaRPr>
          </a:p>
        </p:txBody>
      </p:sp>
    </p:spTree>
    <p:extLst>
      <p:ext uri="{BB962C8B-B14F-4D97-AF65-F5344CB8AC3E}">
        <p14:creationId xmlns:p14="http://schemas.microsoft.com/office/powerpoint/2010/main" val="284982719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86051">
                                            <p:txEl>
                                              <p:pRg st="0" end="0"/>
                                            </p:txEl>
                                          </p:spTgt>
                                        </p:tgtEl>
                                        <p:attrNameLst>
                                          <p:attrName>style.visibility</p:attrName>
                                        </p:attrNameLst>
                                      </p:cBhvr>
                                      <p:to>
                                        <p:strVal val="visible"/>
                                      </p:to>
                                    </p:set>
                                    <p:animEffect transition="in" filter="wipe(left)">
                                      <p:cBhvr>
                                        <p:cTn id="7" dur="750"/>
                                        <p:tgtEl>
                                          <p:spTgt spid="3860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86051">
                                            <p:txEl>
                                              <p:pRg st="1" end="1"/>
                                            </p:txEl>
                                          </p:spTgt>
                                        </p:tgtEl>
                                        <p:attrNameLst>
                                          <p:attrName>style.visibility</p:attrName>
                                        </p:attrNameLst>
                                      </p:cBhvr>
                                      <p:to>
                                        <p:strVal val="visible"/>
                                      </p:to>
                                    </p:set>
                                    <p:animEffect transition="in" filter="wipe(left)">
                                      <p:cBhvr>
                                        <p:cTn id="12" dur="750"/>
                                        <p:tgtEl>
                                          <p:spTgt spid="3860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86051">
                                            <p:txEl>
                                              <p:pRg st="2" end="2"/>
                                            </p:txEl>
                                          </p:spTgt>
                                        </p:tgtEl>
                                        <p:attrNameLst>
                                          <p:attrName>style.visibility</p:attrName>
                                        </p:attrNameLst>
                                      </p:cBhvr>
                                      <p:to>
                                        <p:strVal val="visible"/>
                                      </p:to>
                                    </p:set>
                                    <p:animEffect transition="in" filter="wipe(left)">
                                      <p:cBhvr>
                                        <p:cTn id="17" dur="750"/>
                                        <p:tgtEl>
                                          <p:spTgt spid="3860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86051">
                                            <p:txEl>
                                              <p:pRg st="3" end="3"/>
                                            </p:txEl>
                                          </p:spTgt>
                                        </p:tgtEl>
                                        <p:attrNameLst>
                                          <p:attrName>style.visibility</p:attrName>
                                        </p:attrNameLst>
                                      </p:cBhvr>
                                      <p:to>
                                        <p:strVal val="visible"/>
                                      </p:to>
                                    </p:set>
                                    <p:animEffect transition="in" filter="wipe(left)">
                                      <p:cBhvr>
                                        <p:cTn id="22" dur="750"/>
                                        <p:tgtEl>
                                          <p:spTgt spid="3860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5">
            <a:extLst>
              <a:ext uri="{FF2B5EF4-FFF2-40B4-BE49-F238E27FC236}">
                <a16:creationId xmlns:a16="http://schemas.microsoft.com/office/drawing/2014/main" id="{87BB3E5F-78F9-453F-BB90-6B6EC6AFBB8C}"/>
              </a:ext>
            </a:extLst>
          </p:cNvPr>
          <p:cNvSpPr>
            <a:spLocks noGrp="1" noChangeArrowheads="1"/>
          </p:cNvSpPr>
          <p:nvPr>
            <p:ph type="title"/>
          </p:nvPr>
        </p:nvSpPr>
        <p:spPr>
          <a:xfrm>
            <a:off x="990600" y="107950"/>
            <a:ext cx="7696200" cy="1554163"/>
          </a:xfrm>
          <a:noFill/>
        </p:spPr>
        <p:txBody>
          <a:bodyPr/>
          <a:lstStyle/>
          <a:p>
            <a:pPr eaLnBrk="1" hangingPunct="1"/>
            <a:r>
              <a:rPr lang="en-CA" altLang="en-US"/>
              <a:t>The Business Cycle</a:t>
            </a:r>
          </a:p>
        </p:txBody>
      </p:sp>
      <p:sp>
        <p:nvSpPr>
          <p:cNvPr id="1010691" name="Rectangle 3">
            <a:extLst>
              <a:ext uri="{FF2B5EF4-FFF2-40B4-BE49-F238E27FC236}">
                <a16:creationId xmlns:a16="http://schemas.microsoft.com/office/drawing/2014/main" id="{7986913F-4B63-4295-8959-168508A87493}"/>
              </a:ext>
            </a:extLst>
          </p:cNvPr>
          <p:cNvSpPr>
            <a:spLocks noGrp="1" noChangeArrowheads="1"/>
          </p:cNvSpPr>
          <p:nvPr>
            <p:ph idx="1"/>
          </p:nvPr>
        </p:nvSpPr>
        <p:spPr/>
        <p:txBody>
          <a:bodyPr/>
          <a:lstStyle/>
          <a:p>
            <a:pPr lvl="1" defTabSz="457200" eaLnBrk="1" hangingPunct="1"/>
            <a:r>
              <a:rPr lang="en-CA" altLang="en-US"/>
              <a:t>Defenders of RBC theory claim that</a:t>
            </a:r>
          </a:p>
          <a:p>
            <a:pPr lvl="1" defTabSz="457200" eaLnBrk="1" hangingPunct="1">
              <a:buClr>
                <a:schemeClr val="tx1"/>
              </a:buClr>
            </a:pPr>
            <a:r>
              <a:rPr lang="en-CA" altLang="en-US"/>
              <a:t>1.	RBC theory explains the macroeconomic facts about 	the business cycle and is consistent with the facts about 	economic growth. RBC theory is a </a:t>
            </a:r>
            <a:r>
              <a:rPr lang="en-CA" altLang="en-US" i="1"/>
              <a:t>single</a:t>
            </a:r>
            <a:r>
              <a:rPr lang="en-CA" altLang="en-US"/>
              <a:t> theory that 	explains both growth and cycles.</a:t>
            </a:r>
          </a:p>
          <a:p>
            <a:pPr lvl="1" defTabSz="457200" eaLnBrk="1" hangingPunct="1">
              <a:buClr>
                <a:schemeClr val="tx1"/>
              </a:buClr>
            </a:pPr>
            <a:r>
              <a:rPr lang="en-CA" altLang="en-US"/>
              <a:t>2.	RBC theory is consistent with a wide range of 	</a:t>
            </a:r>
            <a:r>
              <a:rPr lang="en-CA" altLang="en-US" i="1"/>
              <a:t>micro</a:t>
            </a:r>
            <a:r>
              <a:rPr lang="en-CA" altLang="en-US"/>
              <a:t>economic evidence about labour supply decisions, 	labour demand and investment demand decisions, and 	information on the distribution of income between labour 	and capital.</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10691">
                                            <p:txEl>
                                              <p:pRg st="1" end="1"/>
                                            </p:txEl>
                                          </p:spTgt>
                                        </p:tgtEl>
                                        <p:attrNameLst>
                                          <p:attrName>style.visibility</p:attrName>
                                        </p:attrNameLst>
                                      </p:cBhvr>
                                      <p:to>
                                        <p:strVal val="visible"/>
                                      </p:to>
                                    </p:set>
                                    <p:animEffect transition="in" filter="wipe(left)">
                                      <p:cBhvr>
                                        <p:cTn id="7" dur="1000"/>
                                        <p:tgtEl>
                                          <p:spTgt spid="10106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10691">
                                            <p:txEl>
                                              <p:pRg st="2" end="2"/>
                                            </p:txEl>
                                          </p:spTgt>
                                        </p:tgtEl>
                                        <p:attrNameLst>
                                          <p:attrName>style.visibility</p:attrName>
                                        </p:attrNameLst>
                                      </p:cBhvr>
                                      <p:to>
                                        <p:strVal val="visible"/>
                                      </p:to>
                                    </p:set>
                                    <p:animEffect transition="in" filter="wipe(left)">
                                      <p:cBhvr>
                                        <p:cTn id="12" dur="1000"/>
                                        <p:tgtEl>
                                          <p:spTgt spid="10106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0691" grpId="0" uiExpand="1" build="p" bldLvl="3"/>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4718AF06-6D98-430C-89F8-E19CDF4704F1}"/>
              </a:ext>
            </a:extLst>
          </p:cNvPr>
          <p:cNvSpPr>
            <a:spLocks noGrp="1" noChangeArrowheads="1"/>
          </p:cNvSpPr>
          <p:nvPr>
            <p:ph type="title"/>
          </p:nvPr>
        </p:nvSpPr>
        <p:spPr>
          <a:xfrm>
            <a:off x="990600" y="107950"/>
            <a:ext cx="7696200" cy="1554163"/>
          </a:xfrm>
        </p:spPr>
        <p:txBody>
          <a:bodyPr/>
          <a:lstStyle/>
          <a:p>
            <a:pPr eaLnBrk="1" hangingPunct="1"/>
            <a:r>
              <a:rPr lang="en-CA" altLang="en-US"/>
              <a:t>Inflation Cycles</a:t>
            </a:r>
          </a:p>
        </p:txBody>
      </p:sp>
      <p:sp>
        <p:nvSpPr>
          <p:cNvPr id="406531" name="Rectangle 3">
            <a:extLst>
              <a:ext uri="{FF2B5EF4-FFF2-40B4-BE49-F238E27FC236}">
                <a16:creationId xmlns:a16="http://schemas.microsoft.com/office/drawing/2014/main" id="{07A65076-1233-473B-883D-65B96401D5A4}"/>
              </a:ext>
            </a:extLst>
          </p:cNvPr>
          <p:cNvSpPr>
            <a:spLocks noGrp="1" noChangeArrowheads="1"/>
          </p:cNvSpPr>
          <p:nvPr>
            <p:ph idx="1"/>
          </p:nvPr>
        </p:nvSpPr>
        <p:spPr/>
        <p:txBody>
          <a:bodyPr/>
          <a:lstStyle/>
          <a:p>
            <a:pPr lvl="1" eaLnBrk="1" hangingPunct="1"/>
            <a:r>
              <a:rPr lang="en-CA" altLang="en-US" dirty="0"/>
              <a:t>In the long run, inflation occurs if the quantity of money grows faster than potential GDP.</a:t>
            </a:r>
          </a:p>
          <a:p>
            <a:pPr lvl="1" eaLnBrk="1" hangingPunct="1"/>
            <a:r>
              <a:rPr lang="en-CA" altLang="en-US" dirty="0"/>
              <a:t>In the short run, many factors can start an inflation, and real GDP and the price level interact.</a:t>
            </a:r>
          </a:p>
          <a:p>
            <a:pPr lvl="1" eaLnBrk="1" hangingPunct="1"/>
            <a:r>
              <a:rPr lang="en-CA" altLang="en-US" dirty="0"/>
              <a:t>To study these interactions, we distinguish two sources of inflation:</a:t>
            </a:r>
          </a:p>
          <a:p>
            <a:pPr lvl="1" eaLnBrk="1" hangingPunct="1">
              <a:buClr>
                <a:srgbClr val="0070C0"/>
              </a:buClr>
              <a:buSzPct val="120000"/>
              <a:buFont typeface="Wingdings" panose="05000000000000000000" pitchFamily="2" charset="2"/>
              <a:buChar char="§"/>
            </a:pPr>
            <a:r>
              <a:rPr lang="en-CA" altLang="en-US" dirty="0"/>
              <a:t> Demand-pull inflation</a:t>
            </a:r>
          </a:p>
          <a:p>
            <a:pPr lvl="1" eaLnBrk="1" hangingPunct="1">
              <a:buClr>
                <a:srgbClr val="0070C0"/>
              </a:buClr>
              <a:buSzPct val="120000"/>
              <a:buFont typeface="Wingdings" panose="05000000000000000000" pitchFamily="2" charset="2"/>
              <a:buChar char="§"/>
            </a:pPr>
            <a:r>
              <a:rPr lang="en-CA" altLang="en-US" dirty="0"/>
              <a:t> Cost-push inflation</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06531">
                                            <p:txEl>
                                              <p:pRg st="0" end="0"/>
                                            </p:txEl>
                                          </p:spTgt>
                                        </p:tgtEl>
                                        <p:attrNameLst>
                                          <p:attrName>style.visibility</p:attrName>
                                        </p:attrNameLst>
                                      </p:cBhvr>
                                      <p:to>
                                        <p:strVal val="visible"/>
                                      </p:to>
                                    </p:set>
                                    <p:animEffect transition="in" filter="wipe(left)">
                                      <p:cBhvr>
                                        <p:cTn id="7" dur="500"/>
                                        <p:tgtEl>
                                          <p:spTgt spid="406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6531">
                                            <p:txEl>
                                              <p:pRg st="1" end="1"/>
                                            </p:txEl>
                                          </p:spTgt>
                                        </p:tgtEl>
                                        <p:attrNameLst>
                                          <p:attrName>style.visibility</p:attrName>
                                        </p:attrNameLst>
                                      </p:cBhvr>
                                      <p:to>
                                        <p:strVal val="visible"/>
                                      </p:to>
                                    </p:set>
                                    <p:animEffect transition="in" filter="wipe(left)">
                                      <p:cBhvr>
                                        <p:cTn id="12" dur="1000"/>
                                        <p:tgtEl>
                                          <p:spTgt spid="406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6531">
                                            <p:txEl>
                                              <p:pRg st="2" end="2"/>
                                            </p:txEl>
                                          </p:spTgt>
                                        </p:tgtEl>
                                        <p:attrNameLst>
                                          <p:attrName>style.visibility</p:attrName>
                                        </p:attrNameLst>
                                      </p:cBhvr>
                                      <p:to>
                                        <p:strVal val="visible"/>
                                      </p:to>
                                    </p:set>
                                    <p:animEffect transition="in" filter="wipe(left)">
                                      <p:cBhvr>
                                        <p:cTn id="17" dur="1000"/>
                                        <p:tgtEl>
                                          <p:spTgt spid="4065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6531">
                                            <p:txEl>
                                              <p:pRg st="3" end="3"/>
                                            </p:txEl>
                                          </p:spTgt>
                                        </p:tgtEl>
                                        <p:attrNameLst>
                                          <p:attrName>style.visibility</p:attrName>
                                        </p:attrNameLst>
                                      </p:cBhvr>
                                      <p:to>
                                        <p:strVal val="visible"/>
                                      </p:to>
                                    </p:set>
                                    <p:animEffect transition="in" filter="wipe(left)">
                                      <p:cBhvr>
                                        <p:cTn id="22" dur="1000"/>
                                        <p:tgtEl>
                                          <p:spTgt spid="4065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6531">
                                            <p:txEl>
                                              <p:pRg st="4" end="4"/>
                                            </p:txEl>
                                          </p:spTgt>
                                        </p:tgtEl>
                                        <p:attrNameLst>
                                          <p:attrName>style.visibility</p:attrName>
                                        </p:attrNameLst>
                                      </p:cBhvr>
                                      <p:to>
                                        <p:strVal val="visible"/>
                                      </p:to>
                                    </p:set>
                                    <p:animEffect transition="in" filter="wipe(left)">
                                      <p:cBhvr>
                                        <p:cTn id="27" dur="1000"/>
                                        <p:tgtEl>
                                          <p:spTgt spid="4065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1" grpId="0" uiExpand="1" build="p" bldLvl="3"/>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5">
            <a:extLst>
              <a:ext uri="{FF2B5EF4-FFF2-40B4-BE49-F238E27FC236}">
                <a16:creationId xmlns:a16="http://schemas.microsoft.com/office/drawing/2014/main" id="{D8FE5290-018B-4535-BFB2-D2E0DCA22CEF}"/>
              </a:ext>
            </a:extLst>
          </p:cNvPr>
          <p:cNvSpPr>
            <a:spLocks noGrp="1" noChangeArrowheads="1"/>
          </p:cNvSpPr>
          <p:nvPr>
            <p:ph type="title"/>
          </p:nvPr>
        </p:nvSpPr>
        <p:spPr>
          <a:xfrm>
            <a:off x="990600" y="107950"/>
            <a:ext cx="7696200" cy="1554163"/>
          </a:xfrm>
          <a:noFill/>
        </p:spPr>
        <p:txBody>
          <a:bodyPr/>
          <a:lstStyle/>
          <a:p>
            <a:pPr eaLnBrk="1" hangingPunct="1"/>
            <a:r>
              <a:rPr lang="en-CA" altLang="en-US"/>
              <a:t>Inflation Cycles</a:t>
            </a:r>
          </a:p>
        </p:txBody>
      </p:sp>
      <p:sp>
        <p:nvSpPr>
          <p:cNvPr id="947203" name="Rectangle 3">
            <a:extLst>
              <a:ext uri="{FF2B5EF4-FFF2-40B4-BE49-F238E27FC236}">
                <a16:creationId xmlns:a16="http://schemas.microsoft.com/office/drawing/2014/main" id="{00230FA0-A157-49C6-BF8F-EA9BA9B5B663}"/>
              </a:ext>
            </a:extLst>
          </p:cNvPr>
          <p:cNvSpPr>
            <a:spLocks noGrp="1" noChangeArrowheads="1"/>
          </p:cNvSpPr>
          <p:nvPr>
            <p:ph idx="1"/>
          </p:nvPr>
        </p:nvSpPr>
        <p:spPr/>
        <p:txBody>
          <a:bodyPr/>
          <a:lstStyle/>
          <a:p>
            <a:pPr lvl="1" eaLnBrk="1" hangingPunct="1"/>
            <a:r>
              <a:rPr lang="en-CA" altLang="en-US" b="1" dirty="0">
                <a:solidFill>
                  <a:srgbClr val="0070C0"/>
                </a:solidFill>
              </a:rPr>
              <a:t>Demand-Pull Inflation</a:t>
            </a:r>
          </a:p>
          <a:p>
            <a:pPr lvl="1" eaLnBrk="1" hangingPunct="1"/>
            <a:r>
              <a:rPr lang="en-CA" altLang="en-US" dirty="0"/>
              <a:t>An inflation that starts because aggregate demand increases is called </a:t>
            </a:r>
            <a:r>
              <a:rPr lang="en-CA" altLang="en-US" b="1" dirty="0"/>
              <a:t>demand-pull inflation</a:t>
            </a:r>
            <a:r>
              <a:rPr lang="en-CA" altLang="en-US" dirty="0"/>
              <a:t>. </a:t>
            </a:r>
          </a:p>
          <a:p>
            <a:pPr lvl="1" eaLnBrk="1" hangingPunct="1"/>
            <a:r>
              <a:rPr lang="en-CA" altLang="en-US" dirty="0"/>
              <a:t>Demand-pull inflation can begin with any factor that increases aggregate demand. </a:t>
            </a:r>
          </a:p>
          <a:p>
            <a:pPr lvl="1" eaLnBrk="1" hangingPunct="1"/>
            <a:r>
              <a:rPr lang="en-CA" altLang="en-US" dirty="0"/>
              <a:t>Examples are a cut in the interest rate, an increase in the quantity of money, an increase in government expenditure, a tax cut, an increase in exports, or an increase in investment stimulated by an increase in expected future profits.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7203">
                                            <p:txEl>
                                              <p:pRg st="1" end="1"/>
                                            </p:txEl>
                                          </p:spTgt>
                                        </p:tgtEl>
                                        <p:attrNameLst>
                                          <p:attrName>style.visibility</p:attrName>
                                        </p:attrNameLst>
                                      </p:cBhvr>
                                      <p:to>
                                        <p:strVal val="visible"/>
                                      </p:to>
                                    </p:set>
                                    <p:animEffect transition="in" filter="wipe(left)">
                                      <p:cBhvr>
                                        <p:cTn id="7" dur="1000"/>
                                        <p:tgtEl>
                                          <p:spTgt spid="94720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47203">
                                            <p:txEl>
                                              <p:pRg st="2" end="2"/>
                                            </p:txEl>
                                          </p:spTgt>
                                        </p:tgtEl>
                                        <p:attrNameLst>
                                          <p:attrName>style.visibility</p:attrName>
                                        </p:attrNameLst>
                                      </p:cBhvr>
                                      <p:to>
                                        <p:strVal val="visible"/>
                                      </p:to>
                                    </p:set>
                                    <p:animEffect transition="in" filter="wipe(left)">
                                      <p:cBhvr>
                                        <p:cTn id="12" dur="1000"/>
                                        <p:tgtEl>
                                          <p:spTgt spid="94720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47203">
                                            <p:txEl>
                                              <p:pRg st="3" end="3"/>
                                            </p:txEl>
                                          </p:spTgt>
                                        </p:tgtEl>
                                        <p:attrNameLst>
                                          <p:attrName>style.visibility</p:attrName>
                                        </p:attrNameLst>
                                      </p:cBhvr>
                                      <p:to>
                                        <p:strVal val="visible"/>
                                      </p:to>
                                    </p:set>
                                    <p:animEffect transition="in" filter="wipe(left)">
                                      <p:cBhvr>
                                        <p:cTn id="17" dur="1000"/>
                                        <p:tgtEl>
                                          <p:spTgt spid="9472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7203" grpId="0" uiExpand="1" build="p" bldLvl="3"/>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7795" name="Rectangle 3">
            <a:extLst>
              <a:ext uri="{FF2B5EF4-FFF2-40B4-BE49-F238E27FC236}">
                <a16:creationId xmlns:a16="http://schemas.microsoft.com/office/drawing/2014/main" id="{0F680B29-954E-410C-8D6C-26442AC561F8}"/>
              </a:ext>
            </a:extLst>
          </p:cNvPr>
          <p:cNvSpPr>
            <a:spLocks noGrp="1" noChangeArrowheads="1"/>
          </p:cNvSpPr>
          <p:nvPr>
            <p:ph idx="1"/>
          </p:nvPr>
        </p:nvSpPr>
        <p:spPr>
          <a:xfrm>
            <a:off x="360363" y="1584325"/>
            <a:ext cx="3887787" cy="4648240"/>
          </a:xfrm>
        </p:spPr>
        <p:txBody>
          <a:bodyPr/>
          <a:lstStyle/>
          <a:p>
            <a:r>
              <a:rPr lang="en-CA" altLang="en-US" dirty="0">
                <a:solidFill>
                  <a:srgbClr val="7030A0"/>
                </a:solidFill>
              </a:rPr>
              <a:t>Initial Effect of an Increase in Aggregate Demand</a:t>
            </a:r>
          </a:p>
          <a:p>
            <a:pPr lvl="1"/>
            <a:r>
              <a:rPr lang="en-CA" altLang="en-US" dirty="0"/>
              <a:t>Figure 12.3(a) illustrates the start of a demand-pull inflation.</a:t>
            </a:r>
          </a:p>
          <a:p>
            <a:pPr lvl="1"/>
            <a:r>
              <a:rPr lang="en-CA" altLang="en-US" dirty="0"/>
              <a:t>Starting from full employment, an increase in aggregate demand shifts the </a:t>
            </a:r>
            <a:r>
              <a:rPr lang="en-CA" altLang="en-US" i="1" dirty="0"/>
              <a:t>AD</a:t>
            </a:r>
            <a:r>
              <a:rPr lang="en-CA" altLang="en-US" dirty="0"/>
              <a:t> curve rightward.</a:t>
            </a:r>
          </a:p>
        </p:txBody>
      </p:sp>
      <p:sp>
        <p:nvSpPr>
          <p:cNvPr id="69635" name="Rectangle 16">
            <a:extLst>
              <a:ext uri="{FF2B5EF4-FFF2-40B4-BE49-F238E27FC236}">
                <a16:creationId xmlns:a16="http://schemas.microsoft.com/office/drawing/2014/main" id="{9715E909-628E-41B6-B6EC-7F674FC9DE62}"/>
              </a:ext>
            </a:extLst>
          </p:cNvPr>
          <p:cNvSpPr>
            <a:spLocks noGrp="1" noChangeArrowheads="1"/>
          </p:cNvSpPr>
          <p:nvPr>
            <p:ph type="title"/>
          </p:nvPr>
        </p:nvSpPr>
        <p:spPr>
          <a:xfrm>
            <a:off x="990600" y="107950"/>
            <a:ext cx="7696200" cy="1554163"/>
          </a:xfrm>
          <a:noFill/>
        </p:spPr>
        <p:txBody>
          <a:bodyPr/>
          <a:lstStyle/>
          <a:p>
            <a:r>
              <a:rPr lang="en-CA" altLang="en-US"/>
              <a:t>Inflation Cycles</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0000" y="1656000"/>
            <a:ext cx="4091940" cy="37719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00000" y="1656000"/>
            <a:ext cx="4091940" cy="3771900"/>
          </a:xfrm>
          <a:prstGeom prst="rect">
            <a:avLst/>
          </a:prstGeom>
        </p:spPr>
      </p:pic>
      <p:pic>
        <p:nvPicPr>
          <p:cNvPr id="11" name="Picture 10">
            <a:hlinkClick r:id="rId5" action="ppaction://hlinksldjump"/>
            <a:extLst>
              <a:ext uri="{FF2B5EF4-FFF2-40B4-BE49-F238E27FC236}">
                <a16:creationId xmlns:a16="http://schemas.microsoft.com/office/drawing/2014/main" id="{2455E953-F3F4-44EE-AA5C-91FEF52949EF}"/>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7795">
                                            <p:txEl>
                                              <p:pRg st="1" end="1"/>
                                            </p:txEl>
                                          </p:spTgt>
                                        </p:tgtEl>
                                        <p:attrNameLst>
                                          <p:attrName>style.visibility</p:attrName>
                                        </p:attrNameLst>
                                      </p:cBhvr>
                                      <p:to>
                                        <p:strVal val="visible"/>
                                      </p:to>
                                    </p:set>
                                    <p:animEffect transition="in" filter="wipe(left)">
                                      <p:cBhvr>
                                        <p:cTn id="7" dur="1000"/>
                                        <p:tgtEl>
                                          <p:spTgt spid="4177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7795">
                                            <p:txEl>
                                              <p:pRg st="2" end="2"/>
                                            </p:txEl>
                                          </p:spTgt>
                                        </p:tgtEl>
                                        <p:attrNameLst>
                                          <p:attrName>style.visibility</p:attrName>
                                        </p:attrNameLst>
                                      </p:cBhvr>
                                      <p:to>
                                        <p:strVal val="visible"/>
                                      </p:to>
                                    </p:set>
                                    <p:animEffect transition="in" filter="wipe(left)">
                                      <p:cBhvr>
                                        <p:cTn id="12" dur="1000"/>
                                        <p:tgtEl>
                                          <p:spTgt spid="417795">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5" grpId="0" uiExpand="1" build="p" bldLvl="3"/>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0000" y="720000"/>
            <a:ext cx="5114925" cy="4714875"/>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00000" y="720000"/>
            <a:ext cx="5114925" cy="4714875"/>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00000" y="720000"/>
            <a:ext cx="5114925" cy="4714875"/>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00000" y="720000"/>
            <a:ext cx="5114925" cy="4714875"/>
          </a:xfrm>
          <a:prstGeom prst="rect">
            <a:avLst/>
          </a:prstGeom>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1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7">
            <a:extLst>
              <a:ext uri="{FF2B5EF4-FFF2-40B4-BE49-F238E27FC236}">
                <a16:creationId xmlns:a16="http://schemas.microsoft.com/office/drawing/2014/main" id="{15E0785A-C0A8-48CF-915C-A07F7745B3D6}"/>
              </a:ext>
            </a:extLst>
          </p:cNvPr>
          <p:cNvSpPr>
            <a:spLocks noGrp="1" noChangeArrowheads="1"/>
          </p:cNvSpPr>
          <p:nvPr>
            <p:ph type="title"/>
          </p:nvPr>
        </p:nvSpPr>
        <p:spPr>
          <a:xfrm>
            <a:off x="990600" y="107950"/>
            <a:ext cx="7696200" cy="1554163"/>
          </a:xfrm>
          <a:noFill/>
        </p:spPr>
        <p:txBody>
          <a:bodyPr/>
          <a:lstStyle/>
          <a:p>
            <a:r>
              <a:rPr lang="en-CA" altLang="en-US"/>
              <a:t>Inflation Cycles</a:t>
            </a:r>
          </a:p>
        </p:txBody>
      </p:sp>
      <p:sp>
        <p:nvSpPr>
          <p:cNvPr id="646147" name="Rectangle 3">
            <a:extLst>
              <a:ext uri="{FF2B5EF4-FFF2-40B4-BE49-F238E27FC236}">
                <a16:creationId xmlns:a16="http://schemas.microsoft.com/office/drawing/2014/main" id="{DD239BF2-EFA9-4F16-B7A8-240778EEE41F}"/>
              </a:ext>
            </a:extLst>
          </p:cNvPr>
          <p:cNvSpPr>
            <a:spLocks noGrp="1" noChangeArrowheads="1"/>
          </p:cNvSpPr>
          <p:nvPr>
            <p:ph idx="1"/>
          </p:nvPr>
        </p:nvSpPr>
        <p:spPr>
          <a:xfrm>
            <a:off x="360363" y="1584325"/>
            <a:ext cx="4114800" cy="4525963"/>
          </a:xfrm>
        </p:spPr>
        <p:txBody>
          <a:bodyPr/>
          <a:lstStyle/>
          <a:p>
            <a:pPr lvl="1"/>
            <a:r>
              <a:rPr lang="en-CA" altLang="en-US"/>
              <a:t>The price level rises, real GDP increases, and an inflationary gap arises.</a:t>
            </a:r>
          </a:p>
          <a:p>
            <a:pPr lvl="1"/>
            <a:r>
              <a:rPr lang="en-CA" altLang="en-US"/>
              <a:t>The rising price level is the first step in the demand-pull inflation.</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0000" y="1656000"/>
            <a:ext cx="4091940" cy="377190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00000" y="1656000"/>
            <a:ext cx="4091940" cy="3771900"/>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00000" y="1656000"/>
            <a:ext cx="4091940" cy="3771900"/>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00000" y="1656000"/>
            <a:ext cx="4091940" cy="3771900"/>
          </a:xfrm>
          <a:prstGeom prst="rect">
            <a:avLst/>
          </a:prstGeom>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1000"/>
                                        <p:tgtEl>
                                          <p:spTgt spid="12"/>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10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46147">
                                            <p:txEl>
                                              <p:pRg st="1" end="1"/>
                                            </p:txEl>
                                          </p:spTgt>
                                        </p:tgtEl>
                                        <p:attrNameLst>
                                          <p:attrName>style.visibility</p:attrName>
                                        </p:attrNameLst>
                                      </p:cBhvr>
                                      <p:to>
                                        <p:strVal val="visible"/>
                                      </p:to>
                                    </p:set>
                                    <p:animEffect transition="in" filter="wipe(left)">
                                      <p:cBhvr>
                                        <p:cTn id="16" dur="1000"/>
                                        <p:tgtEl>
                                          <p:spTgt spid="6461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147" grpId="0" build="p" bldLvl="3"/>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8198" name="Rectangle 6">
            <a:extLst>
              <a:ext uri="{FF2B5EF4-FFF2-40B4-BE49-F238E27FC236}">
                <a16:creationId xmlns:a16="http://schemas.microsoft.com/office/drawing/2014/main" id="{47AE0AF7-9549-438D-A394-6EDCDB71EF73}"/>
              </a:ext>
            </a:extLst>
          </p:cNvPr>
          <p:cNvSpPr>
            <a:spLocks noGrp="1" noChangeArrowheads="1"/>
          </p:cNvSpPr>
          <p:nvPr>
            <p:ph idx="1"/>
          </p:nvPr>
        </p:nvSpPr>
        <p:spPr>
          <a:xfrm>
            <a:off x="360363" y="1584325"/>
            <a:ext cx="3887787" cy="4144963"/>
          </a:xfrm>
          <a:extLst>
            <a:ext uri="{909E8E84-426E-40dd-AFC4-6F175D3DCCD1}">
              <a14:hiddenFill xmlns="" xmlns:a14="http://schemas.microsoft.com/office/drawing/2010/main">
                <a:solidFill>
                  <a:srgbClr val="F5F7E1"/>
                </a:solidFill>
              </a14:hiddenFill>
            </a:ext>
          </a:extLst>
        </p:spPr>
        <p:txBody>
          <a:bodyPr/>
          <a:lstStyle/>
          <a:p>
            <a:r>
              <a:rPr lang="en-CA" altLang="en-US" dirty="0">
                <a:solidFill>
                  <a:srgbClr val="7030A0"/>
                </a:solidFill>
              </a:rPr>
              <a:t>Money Wage Rate Response</a:t>
            </a:r>
          </a:p>
          <a:p>
            <a:pPr lvl="1"/>
            <a:r>
              <a:rPr lang="en-CA" altLang="en-US" dirty="0"/>
              <a:t>Figure 12.1(b) shows that the money wage rate rises and the </a:t>
            </a:r>
            <a:r>
              <a:rPr lang="en-CA" altLang="en-US" i="1" dirty="0"/>
              <a:t>SAS</a:t>
            </a:r>
            <a:r>
              <a:rPr lang="en-CA" altLang="en-US" dirty="0"/>
              <a:t> curve shifts leftward. </a:t>
            </a:r>
          </a:p>
          <a:p>
            <a:pPr lvl="1"/>
            <a:r>
              <a:rPr lang="en-US" altLang="en-US" dirty="0"/>
              <a:t>The price level rises and real GDP decreases back to potential GDP.</a:t>
            </a:r>
            <a:endParaRPr lang="en-CA" altLang="en-US" dirty="0"/>
          </a:p>
        </p:txBody>
      </p:sp>
      <p:sp>
        <p:nvSpPr>
          <p:cNvPr id="75779" name="Rectangle 34">
            <a:extLst>
              <a:ext uri="{FF2B5EF4-FFF2-40B4-BE49-F238E27FC236}">
                <a16:creationId xmlns:a16="http://schemas.microsoft.com/office/drawing/2014/main" id="{57415191-CB9E-49F7-A950-47EF6429CCF2}"/>
              </a:ext>
            </a:extLst>
          </p:cNvPr>
          <p:cNvSpPr>
            <a:spLocks noGrp="1" noChangeArrowheads="1"/>
          </p:cNvSpPr>
          <p:nvPr>
            <p:ph type="title"/>
          </p:nvPr>
        </p:nvSpPr>
        <p:spPr>
          <a:xfrm>
            <a:off x="990600" y="304800"/>
            <a:ext cx="7696200" cy="1143000"/>
          </a:xfrm>
          <a:noFill/>
        </p:spPr>
        <p:txBody>
          <a:bodyPr/>
          <a:lstStyle/>
          <a:p>
            <a:r>
              <a:rPr lang="en-CA" altLang="en-US"/>
              <a:t>Inflation Cycles</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0000" y="1656000"/>
            <a:ext cx="4091940" cy="377190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00000" y="1656000"/>
            <a:ext cx="4091940" cy="3771900"/>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00000" y="1656000"/>
            <a:ext cx="4091940" cy="3771900"/>
          </a:xfrm>
          <a:prstGeom prst="rect">
            <a:avLst/>
          </a:prstGeom>
        </p:spPr>
      </p:pic>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00000" y="1656000"/>
            <a:ext cx="4091940" cy="3771900"/>
          </a:xfrm>
          <a:prstGeom prst="rect">
            <a:avLst/>
          </a:prstGeom>
        </p:spPr>
      </p:pic>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00000" y="1656000"/>
            <a:ext cx="4091940" cy="3771900"/>
          </a:xfrm>
          <a:prstGeom prst="rect">
            <a:avLst/>
          </a:prstGeom>
        </p:spPr>
      </p:pic>
      <p:pic>
        <p:nvPicPr>
          <p:cNvPr id="18" name="Picture 17">
            <a:hlinkClick r:id="rId8" action="ppaction://hlinksldjump"/>
            <a:extLst>
              <a:ext uri="{FF2B5EF4-FFF2-40B4-BE49-F238E27FC236}">
                <a16:creationId xmlns:a16="http://schemas.microsoft.com/office/drawing/2014/main" id="{2455E953-F3F4-44EE-AA5C-91FEF52949EF}"/>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8198">
                                            <p:txEl>
                                              <p:pRg st="1" end="1"/>
                                            </p:txEl>
                                          </p:spTgt>
                                        </p:tgtEl>
                                        <p:attrNameLst>
                                          <p:attrName>style.visibility</p:attrName>
                                        </p:attrNameLst>
                                      </p:cBhvr>
                                      <p:to>
                                        <p:strVal val="visible"/>
                                      </p:to>
                                    </p:set>
                                    <p:animEffect transition="in" filter="wipe(left)">
                                      <p:cBhvr>
                                        <p:cTn id="7" dur="1000"/>
                                        <p:tgtEl>
                                          <p:spTgt spid="64819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48198">
                                            <p:txEl>
                                              <p:pRg st="2" end="2"/>
                                            </p:txEl>
                                          </p:spTgt>
                                        </p:tgtEl>
                                        <p:attrNameLst>
                                          <p:attrName>style.visibility</p:attrName>
                                        </p:attrNameLst>
                                      </p:cBhvr>
                                      <p:to>
                                        <p:strVal val="visible"/>
                                      </p:to>
                                    </p:set>
                                    <p:animEffect transition="in" filter="wipe(left)">
                                      <p:cBhvr>
                                        <p:cTn id="15" dur="1000"/>
                                        <p:tgtEl>
                                          <p:spTgt spid="648198">
                                            <p:txEl>
                                              <p:pRg st="2" end="2"/>
                                            </p:txEl>
                                          </p:spTgt>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8198" grpId="0" uiExpand="1" build="p" bldLvl="2"/>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0000" y="720000"/>
            <a:ext cx="5114925" cy="4714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00000" y="720000"/>
            <a:ext cx="5114925" cy="4714875"/>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00000" y="720000"/>
            <a:ext cx="5114925" cy="4714875"/>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00000" y="720000"/>
            <a:ext cx="5114925" cy="4714875"/>
          </a:xfrm>
          <a:prstGeom prst="rect">
            <a:avLst/>
          </a:prstGeom>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00000" y="720000"/>
            <a:ext cx="5114925" cy="4714875"/>
          </a:xfrm>
          <a:prstGeom prst="rect">
            <a:avLst/>
          </a:prstGeom>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43" name="Rectangle 3">
            <a:extLst>
              <a:ext uri="{FF2B5EF4-FFF2-40B4-BE49-F238E27FC236}">
                <a16:creationId xmlns:a16="http://schemas.microsoft.com/office/drawing/2014/main" id="{A9DDEA21-D9FA-4AE9-AF2C-BA65EF8C22AB}"/>
              </a:ext>
            </a:extLst>
          </p:cNvPr>
          <p:cNvSpPr>
            <a:spLocks noGrp="1" noChangeArrowheads="1"/>
          </p:cNvSpPr>
          <p:nvPr>
            <p:ph idx="1"/>
          </p:nvPr>
        </p:nvSpPr>
        <p:spPr>
          <a:xfrm>
            <a:off x="360363" y="1584325"/>
            <a:ext cx="3887787" cy="4144963"/>
          </a:xfrm>
        </p:spPr>
        <p:txBody>
          <a:bodyPr/>
          <a:lstStyle/>
          <a:p>
            <a:r>
              <a:rPr lang="en-CA" altLang="en-US" dirty="0">
                <a:solidFill>
                  <a:srgbClr val="7030A0"/>
                </a:solidFill>
              </a:rPr>
              <a:t>A Demand-Pull Inflation Process</a:t>
            </a:r>
          </a:p>
          <a:p>
            <a:pPr lvl="1"/>
            <a:r>
              <a:rPr lang="en-CA" altLang="en-US" dirty="0"/>
              <a:t>Figure 12.4 illustrates a demand-pull inflation spiral. </a:t>
            </a:r>
          </a:p>
          <a:p>
            <a:pPr lvl="1"/>
            <a:r>
              <a:rPr lang="en-US" altLang="en-US" dirty="0"/>
              <a:t>Aggregate demand keeps increasing and the process just described repeats indefinitely. </a:t>
            </a:r>
            <a:endParaRPr lang="en-CA" altLang="en-US" dirty="0"/>
          </a:p>
        </p:txBody>
      </p:sp>
      <p:sp>
        <p:nvSpPr>
          <p:cNvPr id="79875" name="Rectangle 24">
            <a:extLst>
              <a:ext uri="{FF2B5EF4-FFF2-40B4-BE49-F238E27FC236}">
                <a16:creationId xmlns:a16="http://schemas.microsoft.com/office/drawing/2014/main" id="{966DB645-13D0-4503-9E2B-AC94ABD166B6}"/>
              </a:ext>
            </a:extLst>
          </p:cNvPr>
          <p:cNvSpPr>
            <a:spLocks noGrp="1" noChangeArrowheads="1"/>
          </p:cNvSpPr>
          <p:nvPr>
            <p:ph type="title"/>
          </p:nvPr>
        </p:nvSpPr>
        <p:spPr>
          <a:xfrm>
            <a:off x="990600" y="304800"/>
            <a:ext cx="7696200" cy="1143000"/>
          </a:xfrm>
          <a:noFill/>
        </p:spPr>
        <p:txBody>
          <a:bodyPr/>
          <a:lstStyle/>
          <a:p>
            <a:r>
              <a:rPr lang="en-CA" altLang="en-US"/>
              <a:t>Inflation Cycles</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0000" y="1656000"/>
            <a:ext cx="4299109" cy="3797141"/>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00000" y="1656000"/>
            <a:ext cx="4299109" cy="3797141"/>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00000" y="1656000"/>
            <a:ext cx="4299109" cy="3797141"/>
          </a:xfrm>
          <a:prstGeom prst="rect">
            <a:avLst/>
          </a:prstGeom>
        </p:spPr>
      </p:pic>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00000" y="1656000"/>
            <a:ext cx="4299109" cy="3797141"/>
          </a:xfrm>
          <a:prstGeom prst="rect">
            <a:avLst/>
          </a:prstGeom>
        </p:spPr>
      </p:pic>
      <p:pic>
        <p:nvPicPr>
          <p:cNvPr id="19" name="Picture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00000" y="1656000"/>
            <a:ext cx="4299109" cy="3797141"/>
          </a:xfrm>
          <a:prstGeom prst="rect">
            <a:avLst/>
          </a:prstGeom>
        </p:spPr>
      </p:pic>
      <p:pic>
        <p:nvPicPr>
          <p:cNvPr id="20" name="Picture 1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500000" y="1656000"/>
            <a:ext cx="4299109" cy="3797141"/>
          </a:xfrm>
          <a:prstGeom prst="rect">
            <a:avLst/>
          </a:prstGeom>
        </p:spPr>
      </p:pic>
      <p:pic>
        <p:nvPicPr>
          <p:cNvPr id="21" name="Picture 20">
            <a:hlinkClick r:id="rId9" action="ppaction://hlinksldjump"/>
            <a:extLst>
              <a:ext uri="{FF2B5EF4-FFF2-40B4-BE49-F238E27FC236}">
                <a16:creationId xmlns:a16="http://schemas.microsoft.com/office/drawing/2014/main" id="{2455E953-F3F4-44EE-AA5C-91FEF52949EF}"/>
              </a:ext>
            </a:extLst>
          </p:cNvPr>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9843">
                                            <p:txEl>
                                              <p:pRg st="1" end="1"/>
                                            </p:txEl>
                                          </p:spTgt>
                                        </p:tgtEl>
                                        <p:attrNameLst>
                                          <p:attrName>style.visibility</p:attrName>
                                        </p:attrNameLst>
                                      </p:cBhvr>
                                      <p:to>
                                        <p:strVal val="visible"/>
                                      </p:to>
                                    </p:set>
                                    <p:animEffect transition="in" filter="wipe(left)">
                                      <p:cBhvr>
                                        <p:cTn id="7" dur="1000"/>
                                        <p:tgtEl>
                                          <p:spTgt spid="4198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1000"/>
                                        <p:tgtEl>
                                          <p:spTgt spid="16"/>
                                        </p:tgtEl>
                                      </p:cBhvr>
                                    </p:animEffect>
                                  </p:childTnLst>
                                </p:cTn>
                              </p:par>
                            </p:childTnLst>
                          </p:cTn>
                        </p:par>
                        <p:par>
                          <p:cTn id="13" fill="hold">
                            <p:stCondLst>
                              <p:cond delay="1000"/>
                            </p:stCondLst>
                            <p:childTnLst>
                              <p:par>
                                <p:cTn id="14" presetID="22" presetClass="entr" presetSubtype="2" fill="hold"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right)">
                                      <p:cBhvr>
                                        <p:cTn id="16" dur="10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19843">
                                            <p:txEl>
                                              <p:pRg st="2" end="2"/>
                                            </p:txEl>
                                          </p:spTgt>
                                        </p:tgtEl>
                                        <p:attrNameLst>
                                          <p:attrName>style.visibility</p:attrName>
                                        </p:attrNameLst>
                                      </p:cBhvr>
                                      <p:to>
                                        <p:strVal val="visible"/>
                                      </p:to>
                                    </p:set>
                                    <p:animEffect transition="in" filter="wipe(left)">
                                      <p:cBhvr>
                                        <p:cTn id="21" dur="1000"/>
                                        <p:tgtEl>
                                          <p:spTgt spid="419843">
                                            <p:txEl>
                                              <p:pRg st="2" end="2"/>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left)">
                                      <p:cBhvr>
                                        <p:cTn id="24" dur="1000"/>
                                        <p:tgtEl>
                                          <p:spTgt spid="18"/>
                                        </p:tgtEl>
                                      </p:cBhvr>
                                    </p:animEffect>
                                  </p:childTnLst>
                                </p:cTn>
                              </p:par>
                            </p:childTnLst>
                          </p:cTn>
                        </p:par>
                        <p:par>
                          <p:cTn id="25" fill="hold">
                            <p:stCondLst>
                              <p:cond delay="1000"/>
                            </p:stCondLst>
                            <p:childTnLst>
                              <p:par>
                                <p:cTn id="26" presetID="22" presetClass="entr" presetSubtype="2" fill="hold" nodeType="after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right)">
                                      <p:cBhvr>
                                        <p:cTn id="28" dur="1000"/>
                                        <p:tgtEl>
                                          <p:spTgt spid="19"/>
                                        </p:tgtEl>
                                      </p:cBhvr>
                                    </p:animEffect>
                                  </p:childTnLst>
                                </p:cTn>
                              </p:par>
                            </p:childTnLst>
                          </p:cTn>
                        </p:par>
                        <p:par>
                          <p:cTn id="29" fill="hold">
                            <p:stCondLst>
                              <p:cond delay="2000"/>
                            </p:stCondLst>
                            <p:childTnLst>
                              <p:par>
                                <p:cTn id="30" presetID="22" presetClass="entr" presetSubtype="8" fill="hold"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3" grpId="0" uiExpand="1" build="p" bldLvl="3"/>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0000" y="720000"/>
            <a:ext cx="5057775" cy="4467225"/>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00000" y="720000"/>
            <a:ext cx="5057775" cy="4467225"/>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00000" y="720000"/>
            <a:ext cx="5057775" cy="4467225"/>
          </a:xfrm>
          <a:prstGeom prst="rect">
            <a:avLst/>
          </a:prstGeom>
        </p:spPr>
      </p:pic>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00000" y="720000"/>
            <a:ext cx="5057775" cy="4467225"/>
          </a:xfrm>
          <a:prstGeom prst="rect">
            <a:avLst/>
          </a:prstGeom>
        </p:spPr>
      </p:pic>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00000" y="720000"/>
            <a:ext cx="5057775" cy="4467225"/>
          </a:xfrm>
          <a:prstGeom prst="rect">
            <a:avLst/>
          </a:prstGeom>
        </p:spPr>
      </p:pic>
      <p:pic>
        <p:nvPicPr>
          <p:cNvPr id="18" name="Picture 1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00000" y="720000"/>
            <a:ext cx="5057775" cy="4467225"/>
          </a:xfrm>
          <a:prstGeom prst="rect">
            <a:avLst/>
          </a:prstGeom>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right)">
                                      <p:cBhvr>
                                        <p:cTn id="12" dur="1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right)">
                                      <p:cBhvr>
                                        <p:cTn id="22" dur="10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C1EA8AB1-572A-45D1-9BD5-EB1DD05BB196}"/>
              </a:ext>
            </a:extLst>
          </p:cNvPr>
          <p:cNvSpPr>
            <a:spLocks noGrp="1" noChangeArrowheads="1"/>
          </p:cNvSpPr>
          <p:nvPr>
            <p:ph type="title"/>
          </p:nvPr>
        </p:nvSpPr>
        <p:spPr>
          <a:xfrm>
            <a:off x="990600" y="107950"/>
            <a:ext cx="7696200" cy="1554163"/>
          </a:xfrm>
        </p:spPr>
        <p:txBody>
          <a:bodyPr/>
          <a:lstStyle/>
          <a:p>
            <a:pPr eaLnBrk="1" hangingPunct="1"/>
            <a:r>
              <a:rPr lang="en-CA" altLang="en-US"/>
              <a:t>The Business Cycle</a:t>
            </a:r>
          </a:p>
        </p:txBody>
      </p:sp>
      <p:sp>
        <p:nvSpPr>
          <p:cNvPr id="441347" name="Rectangle 3">
            <a:extLst>
              <a:ext uri="{FF2B5EF4-FFF2-40B4-BE49-F238E27FC236}">
                <a16:creationId xmlns:a16="http://schemas.microsoft.com/office/drawing/2014/main" id="{9729955E-80FD-4901-8089-E9D7654E2201}"/>
              </a:ext>
            </a:extLst>
          </p:cNvPr>
          <p:cNvSpPr>
            <a:spLocks noGrp="1" noChangeArrowheads="1"/>
          </p:cNvSpPr>
          <p:nvPr>
            <p:ph idx="1"/>
          </p:nvPr>
        </p:nvSpPr>
        <p:spPr/>
        <p:txBody>
          <a:bodyPr/>
          <a:lstStyle/>
          <a:p>
            <a:pPr eaLnBrk="1" hangingPunct="1"/>
            <a:r>
              <a:rPr lang="en-CA" altLang="en-US" b="0" dirty="0">
                <a:solidFill>
                  <a:schemeClr val="tx1"/>
                </a:solidFill>
              </a:rPr>
              <a:t>The business cycle is easy to describe but hard to explain.</a:t>
            </a:r>
          </a:p>
          <a:p>
            <a:pPr eaLnBrk="1" hangingPunct="1"/>
            <a:r>
              <a:rPr lang="en-CA" altLang="en-US" b="0" dirty="0">
                <a:solidFill>
                  <a:schemeClr val="tx1"/>
                </a:solidFill>
              </a:rPr>
              <a:t>Two approaches to understanding the business cycle are:</a:t>
            </a:r>
          </a:p>
          <a:p>
            <a:pPr eaLnBrk="1" hangingPunct="1">
              <a:buClr>
                <a:srgbClr val="0070C0"/>
              </a:buClr>
              <a:buSzPct val="120000"/>
              <a:buFont typeface="Wingdings" panose="05000000000000000000" pitchFamily="2" charset="2"/>
              <a:buChar char="§"/>
            </a:pPr>
            <a:r>
              <a:rPr lang="en-CA" altLang="en-US" b="0" dirty="0">
                <a:solidFill>
                  <a:schemeClr val="tx1"/>
                </a:solidFill>
              </a:rPr>
              <a:t> Mainstream business cycle theory</a:t>
            </a:r>
          </a:p>
          <a:p>
            <a:pPr eaLnBrk="1" hangingPunct="1">
              <a:buClr>
                <a:srgbClr val="0070C0"/>
              </a:buClr>
              <a:buSzPct val="120000"/>
              <a:buFont typeface="Wingdings" panose="05000000000000000000" pitchFamily="2" charset="2"/>
              <a:buChar char="§"/>
            </a:pPr>
            <a:r>
              <a:rPr lang="en-CA" altLang="en-US" b="0" dirty="0">
                <a:solidFill>
                  <a:schemeClr val="tx1"/>
                </a:solidFill>
              </a:rPr>
              <a:t> Real business cycle theory</a:t>
            </a:r>
          </a:p>
          <a:p>
            <a:pPr eaLnBrk="1" hangingPunct="1"/>
            <a:r>
              <a:rPr lang="en-CA" altLang="en-US" dirty="0"/>
              <a:t>Mainstream Business Cycle Theory</a:t>
            </a:r>
          </a:p>
          <a:p>
            <a:pPr eaLnBrk="1" hangingPunct="1"/>
            <a:r>
              <a:rPr lang="en-CA" altLang="en-US" b="0" dirty="0">
                <a:solidFill>
                  <a:schemeClr val="tx1"/>
                </a:solidFill>
              </a:rPr>
              <a:t>Because potential GDP grows at a steady pace while aggregate demand grows at a fluctuating rate, real GDP fluctuates around potential GDP.</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1347">
                                            <p:txEl>
                                              <p:pRg st="0" end="0"/>
                                            </p:txEl>
                                          </p:spTgt>
                                        </p:tgtEl>
                                        <p:attrNameLst>
                                          <p:attrName>style.visibility</p:attrName>
                                        </p:attrNameLst>
                                      </p:cBhvr>
                                      <p:to>
                                        <p:strVal val="visible"/>
                                      </p:to>
                                    </p:set>
                                    <p:animEffect transition="in" filter="wipe(left)">
                                      <p:cBhvr>
                                        <p:cTn id="7" dur="1000"/>
                                        <p:tgtEl>
                                          <p:spTgt spid="441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1347">
                                            <p:txEl>
                                              <p:pRg st="1" end="1"/>
                                            </p:txEl>
                                          </p:spTgt>
                                        </p:tgtEl>
                                        <p:attrNameLst>
                                          <p:attrName>style.visibility</p:attrName>
                                        </p:attrNameLst>
                                      </p:cBhvr>
                                      <p:to>
                                        <p:strVal val="visible"/>
                                      </p:to>
                                    </p:set>
                                    <p:animEffect transition="in" filter="wipe(left)">
                                      <p:cBhvr>
                                        <p:cTn id="12" dur="1000"/>
                                        <p:tgtEl>
                                          <p:spTgt spid="4413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1347">
                                            <p:txEl>
                                              <p:pRg st="2" end="2"/>
                                            </p:txEl>
                                          </p:spTgt>
                                        </p:tgtEl>
                                        <p:attrNameLst>
                                          <p:attrName>style.visibility</p:attrName>
                                        </p:attrNameLst>
                                      </p:cBhvr>
                                      <p:to>
                                        <p:strVal val="visible"/>
                                      </p:to>
                                    </p:set>
                                    <p:animEffect transition="in" filter="wipe(left)">
                                      <p:cBhvr>
                                        <p:cTn id="17" dur="1000"/>
                                        <p:tgtEl>
                                          <p:spTgt spid="4413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41347">
                                            <p:txEl>
                                              <p:pRg st="3" end="3"/>
                                            </p:txEl>
                                          </p:spTgt>
                                        </p:tgtEl>
                                        <p:attrNameLst>
                                          <p:attrName>style.visibility</p:attrName>
                                        </p:attrNameLst>
                                      </p:cBhvr>
                                      <p:to>
                                        <p:strVal val="visible"/>
                                      </p:to>
                                    </p:set>
                                    <p:animEffect transition="in" filter="wipe(left)">
                                      <p:cBhvr>
                                        <p:cTn id="22" dur="1000"/>
                                        <p:tgtEl>
                                          <p:spTgt spid="4413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41347">
                                            <p:txEl>
                                              <p:pRg st="4" end="4"/>
                                            </p:txEl>
                                          </p:spTgt>
                                        </p:tgtEl>
                                        <p:attrNameLst>
                                          <p:attrName>style.visibility</p:attrName>
                                        </p:attrNameLst>
                                      </p:cBhvr>
                                      <p:to>
                                        <p:strVal val="visible"/>
                                      </p:to>
                                    </p:set>
                                    <p:animEffect transition="in" filter="wipe(left)">
                                      <p:cBhvr>
                                        <p:cTn id="27" dur="1000"/>
                                        <p:tgtEl>
                                          <p:spTgt spid="441347">
                                            <p:txEl>
                                              <p:pRg st="4" end="4"/>
                                            </p:txEl>
                                          </p:spTgt>
                                        </p:tgtEl>
                                      </p:cBhvr>
                                    </p:animEffect>
                                  </p:childTnLst>
                                </p:cTn>
                              </p:par>
                            </p:childTnLst>
                          </p:cTn>
                        </p:par>
                        <p:par>
                          <p:cTn id="28" fill="hold" nodeType="withGroup">
                            <p:stCondLst>
                              <p:cond delay="1000"/>
                            </p:stCondLst>
                            <p:childTnLst>
                              <p:par>
                                <p:cTn id="29" presetID="22" presetClass="entr" presetSubtype="8" fill="hold" grpId="0" nodeType="afterEffect">
                                  <p:stCondLst>
                                    <p:cond delay="0"/>
                                  </p:stCondLst>
                                  <p:childTnLst>
                                    <p:set>
                                      <p:cBhvr>
                                        <p:cTn id="30" dur="1" fill="hold">
                                          <p:stCondLst>
                                            <p:cond delay="0"/>
                                          </p:stCondLst>
                                        </p:cTn>
                                        <p:tgtEl>
                                          <p:spTgt spid="441347">
                                            <p:txEl>
                                              <p:pRg st="5" end="5"/>
                                            </p:txEl>
                                          </p:spTgt>
                                        </p:tgtEl>
                                        <p:attrNameLst>
                                          <p:attrName>style.visibility</p:attrName>
                                        </p:attrNameLst>
                                      </p:cBhvr>
                                      <p:to>
                                        <p:strVal val="visible"/>
                                      </p:to>
                                    </p:set>
                                    <p:animEffect transition="in" filter="wipe(left)">
                                      <p:cBhvr>
                                        <p:cTn id="31" dur="1000"/>
                                        <p:tgtEl>
                                          <p:spTgt spid="4413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7" grpId="0" uiExpand="1" build="p" bldLvl="3"/>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1">
            <a:extLst>
              <a:ext uri="{FF2B5EF4-FFF2-40B4-BE49-F238E27FC236}">
                <a16:creationId xmlns:a16="http://schemas.microsoft.com/office/drawing/2014/main" id="{A698AD10-6964-4510-BB69-260A9260B2B9}"/>
              </a:ext>
            </a:extLst>
          </p:cNvPr>
          <p:cNvSpPr>
            <a:spLocks noGrp="1" noChangeArrowheads="1"/>
          </p:cNvSpPr>
          <p:nvPr>
            <p:ph type="title"/>
          </p:nvPr>
        </p:nvSpPr>
        <p:spPr>
          <a:xfrm>
            <a:off x="990600" y="107950"/>
            <a:ext cx="7696200" cy="1554163"/>
          </a:xfrm>
          <a:noFill/>
        </p:spPr>
        <p:txBody>
          <a:bodyPr/>
          <a:lstStyle/>
          <a:p>
            <a:r>
              <a:rPr lang="en-CA" altLang="en-US"/>
              <a:t>Inflation Cycles</a:t>
            </a:r>
          </a:p>
        </p:txBody>
      </p:sp>
      <p:sp>
        <p:nvSpPr>
          <p:cNvPr id="649219" name="Rectangle 3">
            <a:extLst>
              <a:ext uri="{FF2B5EF4-FFF2-40B4-BE49-F238E27FC236}">
                <a16:creationId xmlns:a16="http://schemas.microsoft.com/office/drawing/2014/main" id="{4B12614A-FB72-4324-B536-81B789F85DF6}"/>
              </a:ext>
            </a:extLst>
          </p:cNvPr>
          <p:cNvSpPr>
            <a:spLocks noGrp="1" noChangeArrowheads="1"/>
          </p:cNvSpPr>
          <p:nvPr>
            <p:ph idx="1"/>
          </p:nvPr>
        </p:nvSpPr>
        <p:spPr>
          <a:xfrm>
            <a:off x="360363" y="1584325"/>
            <a:ext cx="3904397" cy="4525963"/>
          </a:xfrm>
        </p:spPr>
        <p:txBody>
          <a:bodyPr/>
          <a:lstStyle/>
          <a:p>
            <a:pPr lvl="1"/>
            <a:r>
              <a:rPr lang="en-CA" altLang="en-US" dirty="0"/>
              <a:t>Several factors can increase aggregate demand to start a demand-pull inflation, …</a:t>
            </a:r>
          </a:p>
          <a:p>
            <a:pPr lvl="1"/>
            <a:r>
              <a:rPr lang="en-CA" altLang="en-US" dirty="0"/>
              <a:t>but </a:t>
            </a:r>
            <a:r>
              <a:rPr lang="en-CA" altLang="en-US" i="1" dirty="0"/>
              <a:t>only an ongoing increase in the quantity of money can sustain it</a:t>
            </a:r>
            <a:r>
              <a:rPr lang="en-CA" altLang="en-US" dirty="0"/>
              <a:t>.</a:t>
            </a:r>
          </a:p>
          <a:p>
            <a:pPr lvl="1"/>
            <a:r>
              <a:rPr lang="en-CA" altLang="en-US" dirty="0"/>
              <a:t>A demand-pull inflation occurred in Canada in the 1960s.</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0000" y="1656000"/>
            <a:ext cx="4299109" cy="3797141"/>
          </a:xfrm>
          <a:prstGeom prst="rect">
            <a:avLst/>
          </a:prstGeom>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49219">
                                            <p:txEl>
                                              <p:pRg st="1" end="1"/>
                                            </p:txEl>
                                          </p:spTgt>
                                        </p:tgtEl>
                                        <p:attrNameLst>
                                          <p:attrName>style.visibility</p:attrName>
                                        </p:attrNameLst>
                                      </p:cBhvr>
                                      <p:to>
                                        <p:strVal val="visible"/>
                                      </p:to>
                                    </p:set>
                                    <p:animEffect transition="in" filter="wipe(left)">
                                      <p:cBhvr>
                                        <p:cTn id="7" dur="500"/>
                                        <p:tgtEl>
                                          <p:spTgt spid="6492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49219">
                                            <p:txEl>
                                              <p:pRg st="2" end="2"/>
                                            </p:txEl>
                                          </p:spTgt>
                                        </p:tgtEl>
                                        <p:attrNameLst>
                                          <p:attrName>style.visibility</p:attrName>
                                        </p:attrNameLst>
                                      </p:cBhvr>
                                      <p:to>
                                        <p:strVal val="visible"/>
                                      </p:to>
                                    </p:set>
                                    <p:animEffect transition="in" filter="wipe(left)">
                                      <p:cBhvr>
                                        <p:cTn id="12" dur="500"/>
                                        <p:tgtEl>
                                          <p:spTgt spid="64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5">
            <a:extLst>
              <a:ext uri="{FF2B5EF4-FFF2-40B4-BE49-F238E27FC236}">
                <a16:creationId xmlns:a16="http://schemas.microsoft.com/office/drawing/2014/main" id="{B4214985-4394-4E4C-98DC-8F00331FFA11}"/>
              </a:ext>
            </a:extLst>
          </p:cNvPr>
          <p:cNvSpPr>
            <a:spLocks noGrp="1" noChangeArrowheads="1"/>
          </p:cNvSpPr>
          <p:nvPr>
            <p:ph type="title"/>
          </p:nvPr>
        </p:nvSpPr>
        <p:spPr>
          <a:xfrm>
            <a:off x="990600" y="107950"/>
            <a:ext cx="7696200" cy="1554163"/>
          </a:xfrm>
          <a:noFill/>
        </p:spPr>
        <p:txBody>
          <a:bodyPr/>
          <a:lstStyle/>
          <a:p>
            <a:pPr eaLnBrk="1" hangingPunct="1"/>
            <a:r>
              <a:rPr lang="en-CA" altLang="en-US"/>
              <a:t>Inflation Cycles</a:t>
            </a:r>
          </a:p>
        </p:txBody>
      </p:sp>
      <p:sp>
        <p:nvSpPr>
          <p:cNvPr id="407555" name="Rectangle 3">
            <a:extLst>
              <a:ext uri="{FF2B5EF4-FFF2-40B4-BE49-F238E27FC236}">
                <a16:creationId xmlns:a16="http://schemas.microsoft.com/office/drawing/2014/main" id="{93DF03ED-E66A-4DCC-AC02-D316A13D1213}"/>
              </a:ext>
            </a:extLst>
          </p:cNvPr>
          <p:cNvSpPr>
            <a:spLocks noGrp="1" noChangeArrowheads="1"/>
          </p:cNvSpPr>
          <p:nvPr>
            <p:ph idx="1"/>
          </p:nvPr>
        </p:nvSpPr>
        <p:spPr/>
        <p:txBody>
          <a:bodyPr/>
          <a:lstStyle/>
          <a:p>
            <a:pPr lvl="1" defTabSz="457200" eaLnBrk="1" hangingPunct="1"/>
            <a:r>
              <a:rPr lang="en-CA" altLang="en-US" b="1" dirty="0">
                <a:solidFill>
                  <a:srgbClr val="0070C0"/>
                </a:solidFill>
              </a:rPr>
              <a:t>Cost-Push Inflation</a:t>
            </a:r>
          </a:p>
          <a:p>
            <a:pPr lvl="1" defTabSz="457200" eaLnBrk="1" hangingPunct="1"/>
            <a:r>
              <a:rPr lang="en-CA" altLang="en-US" dirty="0"/>
              <a:t>An inflation that starts with an increase in costs is called </a:t>
            </a:r>
            <a:r>
              <a:rPr lang="en-CA" altLang="en-US" b="1" dirty="0"/>
              <a:t>cost-push inflation</a:t>
            </a:r>
            <a:r>
              <a:rPr lang="en-CA" altLang="en-US" dirty="0"/>
              <a:t>.</a:t>
            </a:r>
          </a:p>
          <a:p>
            <a:pPr lvl="1" defTabSz="457200" eaLnBrk="1" hangingPunct="1"/>
            <a:r>
              <a:rPr lang="en-CA" altLang="en-US" dirty="0"/>
              <a:t>There are two main sources of increased costs:</a:t>
            </a:r>
          </a:p>
          <a:p>
            <a:pPr lvl="1" defTabSz="457200" eaLnBrk="1" hangingPunct="1"/>
            <a:r>
              <a:rPr lang="en-CA" altLang="en-US" dirty="0"/>
              <a:t>1. An increase in the money wage rate</a:t>
            </a:r>
          </a:p>
          <a:p>
            <a:pPr lvl="1" defTabSz="457200" eaLnBrk="1" hangingPunct="1"/>
            <a:r>
              <a:rPr lang="en-CA" altLang="en-US" dirty="0"/>
              <a:t>2. An increase in the money price of raw materials, such 	as oil</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7555">
                                            <p:txEl>
                                              <p:pRg st="1" end="1"/>
                                            </p:txEl>
                                          </p:spTgt>
                                        </p:tgtEl>
                                        <p:attrNameLst>
                                          <p:attrName>style.visibility</p:attrName>
                                        </p:attrNameLst>
                                      </p:cBhvr>
                                      <p:to>
                                        <p:strVal val="visible"/>
                                      </p:to>
                                    </p:set>
                                    <p:animEffect transition="in" filter="wipe(left)">
                                      <p:cBhvr>
                                        <p:cTn id="7" dur="1000"/>
                                        <p:tgtEl>
                                          <p:spTgt spid="40755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7555">
                                            <p:txEl>
                                              <p:pRg st="2" end="2"/>
                                            </p:txEl>
                                          </p:spTgt>
                                        </p:tgtEl>
                                        <p:attrNameLst>
                                          <p:attrName>style.visibility</p:attrName>
                                        </p:attrNameLst>
                                      </p:cBhvr>
                                      <p:to>
                                        <p:strVal val="visible"/>
                                      </p:to>
                                    </p:set>
                                    <p:animEffect transition="in" filter="wipe(left)">
                                      <p:cBhvr>
                                        <p:cTn id="12" dur="1000"/>
                                        <p:tgtEl>
                                          <p:spTgt spid="40755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7555">
                                            <p:txEl>
                                              <p:pRg st="3" end="3"/>
                                            </p:txEl>
                                          </p:spTgt>
                                        </p:tgtEl>
                                        <p:attrNameLst>
                                          <p:attrName>style.visibility</p:attrName>
                                        </p:attrNameLst>
                                      </p:cBhvr>
                                      <p:to>
                                        <p:strVal val="visible"/>
                                      </p:to>
                                    </p:set>
                                    <p:animEffect transition="in" filter="wipe(left)">
                                      <p:cBhvr>
                                        <p:cTn id="17" dur="1000"/>
                                        <p:tgtEl>
                                          <p:spTgt spid="40755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7555">
                                            <p:txEl>
                                              <p:pRg st="4" end="4"/>
                                            </p:txEl>
                                          </p:spTgt>
                                        </p:tgtEl>
                                        <p:attrNameLst>
                                          <p:attrName>style.visibility</p:attrName>
                                        </p:attrNameLst>
                                      </p:cBhvr>
                                      <p:to>
                                        <p:strVal val="visible"/>
                                      </p:to>
                                    </p:set>
                                    <p:animEffect transition="in" filter="wipe(left)">
                                      <p:cBhvr>
                                        <p:cTn id="22" dur="1000"/>
                                        <p:tgtEl>
                                          <p:spTgt spid="4075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5" grpId="0" uiExpand="1" build="p" bldLvl="3"/>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0867" name="Rectangle 3">
            <a:extLst>
              <a:ext uri="{FF2B5EF4-FFF2-40B4-BE49-F238E27FC236}">
                <a16:creationId xmlns:a16="http://schemas.microsoft.com/office/drawing/2014/main" id="{33513ED7-BED2-438F-8D7E-ABB6C4C058BD}"/>
              </a:ext>
            </a:extLst>
          </p:cNvPr>
          <p:cNvSpPr>
            <a:spLocks noGrp="1" noChangeArrowheads="1"/>
          </p:cNvSpPr>
          <p:nvPr>
            <p:ph idx="1"/>
          </p:nvPr>
        </p:nvSpPr>
        <p:spPr>
          <a:xfrm>
            <a:off x="360363" y="1584325"/>
            <a:ext cx="4140200" cy="4144963"/>
          </a:xfrm>
        </p:spPr>
        <p:txBody>
          <a:bodyPr/>
          <a:lstStyle/>
          <a:p>
            <a:r>
              <a:rPr lang="en-CA" altLang="en-US" dirty="0">
                <a:solidFill>
                  <a:srgbClr val="7030A0"/>
                </a:solidFill>
              </a:rPr>
              <a:t>Initial Effect of a Decrease in Aggregate Supply</a:t>
            </a:r>
          </a:p>
          <a:p>
            <a:pPr lvl="1"/>
            <a:r>
              <a:rPr lang="en-CA" altLang="en-US" dirty="0"/>
              <a:t>Figure 12.5(a) illustrates the start of cost-push inflation.</a:t>
            </a:r>
          </a:p>
          <a:p>
            <a:pPr lvl="1"/>
            <a:r>
              <a:rPr lang="en-CA" altLang="en-US" dirty="0"/>
              <a:t>If oil producers cut production and raise the price of oil short-run aggregate supply decreases and the </a:t>
            </a:r>
            <a:r>
              <a:rPr lang="en-CA" altLang="en-US" i="1" dirty="0"/>
              <a:t>SAS</a:t>
            </a:r>
            <a:r>
              <a:rPr lang="en-CA" altLang="en-US" dirty="0"/>
              <a:t> curve shifts leftward.</a:t>
            </a:r>
          </a:p>
          <a:p>
            <a:pPr lvl="1"/>
            <a:r>
              <a:rPr lang="en-CA" altLang="en-US" dirty="0"/>
              <a:t>Real GDP decreases and the price level rises.</a:t>
            </a:r>
          </a:p>
        </p:txBody>
      </p:sp>
      <p:sp>
        <p:nvSpPr>
          <p:cNvPr id="88067" name="Rectangle 19">
            <a:extLst>
              <a:ext uri="{FF2B5EF4-FFF2-40B4-BE49-F238E27FC236}">
                <a16:creationId xmlns:a16="http://schemas.microsoft.com/office/drawing/2014/main" id="{F700D00C-B35C-41EA-9B64-75138F848AB7}"/>
              </a:ext>
            </a:extLst>
          </p:cNvPr>
          <p:cNvSpPr>
            <a:spLocks noGrp="1" noChangeArrowheads="1"/>
          </p:cNvSpPr>
          <p:nvPr>
            <p:ph type="title"/>
          </p:nvPr>
        </p:nvSpPr>
        <p:spPr>
          <a:xfrm>
            <a:off x="990600" y="304800"/>
            <a:ext cx="7696200" cy="1143000"/>
          </a:xfrm>
          <a:noFill/>
        </p:spPr>
        <p:txBody>
          <a:bodyPr/>
          <a:lstStyle/>
          <a:p>
            <a:r>
              <a:rPr lang="en-CA" altLang="en-US"/>
              <a:t>Inflation Cycles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0000" y="1656000"/>
            <a:ext cx="4198620" cy="3863340"/>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00000" y="1656000"/>
            <a:ext cx="4198620" cy="3863340"/>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00000" y="1656000"/>
            <a:ext cx="4198620" cy="3863340"/>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00000" y="1656000"/>
            <a:ext cx="4198620" cy="3863340"/>
          </a:xfrm>
          <a:prstGeom prst="rect">
            <a:avLst/>
          </a:prstGeom>
        </p:spPr>
      </p:pic>
      <p:pic>
        <p:nvPicPr>
          <p:cNvPr id="15" name="Picture 14">
            <a:hlinkClick r:id="rId7" action="ppaction://hlinksldjump"/>
            <a:extLst>
              <a:ext uri="{FF2B5EF4-FFF2-40B4-BE49-F238E27FC236}">
                <a16:creationId xmlns:a16="http://schemas.microsoft.com/office/drawing/2014/main" id="{2455E953-F3F4-44EE-AA5C-91FEF52949EF}"/>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0867">
                                            <p:txEl>
                                              <p:pRg st="1" end="1"/>
                                            </p:txEl>
                                          </p:spTgt>
                                        </p:tgtEl>
                                        <p:attrNameLst>
                                          <p:attrName>style.visibility</p:attrName>
                                        </p:attrNameLst>
                                      </p:cBhvr>
                                      <p:to>
                                        <p:strVal val="visible"/>
                                      </p:to>
                                    </p:set>
                                    <p:animEffect transition="in" filter="wipe(left)">
                                      <p:cBhvr>
                                        <p:cTn id="7" dur="1000"/>
                                        <p:tgtEl>
                                          <p:spTgt spid="4208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0867">
                                            <p:txEl>
                                              <p:pRg st="2" end="2"/>
                                            </p:txEl>
                                          </p:spTgt>
                                        </p:tgtEl>
                                        <p:attrNameLst>
                                          <p:attrName>style.visibility</p:attrName>
                                        </p:attrNameLst>
                                      </p:cBhvr>
                                      <p:to>
                                        <p:strVal val="visible"/>
                                      </p:to>
                                    </p:set>
                                    <p:animEffect transition="in" filter="wipe(left)">
                                      <p:cBhvr>
                                        <p:cTn id="12" dur="1000"/>
                                        <p:tgtEl>
                                          <p:spTgt spid="420867">
                                            <p:txEl>
                                              <p:pRg st="2" end="2"/>
                                            </p:txEl>
                                          </p:spTgt>
                                        </p:tgtEl>
                                      </p:cBhvr>
                                    </p:animEffect>
                                  </p:childTnLst>
                                </p:cTn>
                              </p:par>
                              <p:par>
                                <p:cTn id="13" presetID="22" presetClass="entr" presetSubtype="2"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right)">
                                      <p:cBhvr>
                                        <p:cTn id="15" dur="10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20867">
                                            <p:txEl>
                                              <p:pRg st="3" end="3"/>
                                            </p:txEl>
                                          </p:spTgt>
                                        </p:tgtEl>
                                        <p:attrNameLst>
                                          <p:attrName>style.visibility</p:attrName>
                                        </p:attrNameLst>
                                      </p:cBhvr>
                                      <p:to>
                                        <p:strVal val="visible"/>
                                      </p:to>
                                    </p:set>
                                    <p:animEffect transition="in" filter="wipe(left)">
                                      <p:cBhvr>
                                        <p:cTn id="20" dur="1000"/>
                                        <p:tgtEl>
                                          <p:spTgt spid="420867">
                                            <p:txEl>
                                              <p:pRg st="3" end="3"/>
                                            </p:txEl>
                                          </p:spTgt>
                                        </p:tgtEl>
                                      </p:cBhvr>
                                    </p:animEffect>
                                  </p:childTnLst>
                                </p:cTn>
                              </p:par>
                              <p:par>
                                <p:cTn id="21" presetID="22" presetClass="entr" presetSubtype="2"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right)">
                                      <p:cBhvr>
                                        <p:cTn id="23" dur="1000"/>
                                        <p:tgtEl>
                                          <p:spTgt spid="13"/>
                                        </p:tgtEl>
                                      </p:cBhvr>
                                    </p:animEffect>
                                  </p:childTnLst>
                                </p:cTn>
                              </p:par>
                            </p:childTnLst>
                          </p:cTn>
                        </p:par>
                        <p:par>
                          <p:cTn id="24" fill="hold">
                            <p:stCondLst>
                              <p:cond delay="1000"/>
                            </p:stCondLst>
                            <p:childTnLst>
                              <p:par>
                                <p:cTn id="25" presetID="22" presetClass="entr" presetSubtype="4"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7" grpId="0" uiExpand="1" build="p" bldLvl="3"/>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0000" y="720000"/>
            <a:ext cx="5248275" cy="4829175"/>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00000" y="720000"/>
            <a:ext cx="5248275" cy="4829175"/>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00000" y="720000"/>
            <a:ext cx="5248275" cy="4829175"/>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00000" y="720000"/>
            <a:ext cx="5248275" cy="4829175"/>
          </a:xfrm>
          <a:prstGeom prst="rect">
            <a:avLst/>
          </a:prstGeom>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right)">
                                      <p:cBhvr>
                                        <p:cTn id="12" dur="1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Rectangle 5">
            <a:extLst>
              <a:ext uri="{FF2B5EF4-FFF2-40B4-BE49-F238E27FC236}">
                <a16:creationId xmlns:a16="http://schemas.microsoft.com/office/drawing/2014/main" id="{F765F897-23EA-4522-941F-929743A47314}"/>
              </a:ext>
            </a:extLst>
          </p:cNvPr>
          <p:cNvSpPr>
            <a:spLocks noGrp="1" noChangeArrowheads="1"/>
          </p:cNvSpPr>
          <p:nvPr>
            <p:ph type="title"/>
          </p:nvPr>
        </p:nvSpPr>
        <p:spPr>
          <a:xfrm>
            <a:off x="990600" y="107950"/>
            <a:ext cx="7696200" cy="1554163"/>
          </a:xfrm>
          <a:noFill/>
        </p:spPr>
        <p:txBody>
          <a:bodyPr/>
          <a:lstStyle/>
          <a:p>
            <a:r>
              <a:rPr lang="en-CA" altLang="en-US"/>
              <a:t>Inflation Cycles</a:t>
            </a:r>
          </a:p>
        </p:txBody>
      </p:sp>
      <p:sp>
        <p:nvSpPr>
          <p:cNvPr id="421891" name="Rectangle 3">
            <a:extLst>
              <a:ext uri="{FF2B5EF4-FFF2-40B4-BE49-F238E27FC236}">
                <a16:creationId xmlns:a16="http://schemas.microsoft.com/office/drawing/2014/main" id="{CF4505EF-DE43-4669-B2AC-5B918D0A678D}"/>
              </a:ext>
            </a:extLst>
          </p:cNvPr>
          <p:cNvSpPr>
            <a:spLocks noGrp="1" noChangeArrowheads="1"/>
          </p:cNvSpPr>
          <p:nvPr>
            <p:ph idx="1"/>
          </p:nvPr>
        </p:nvSpPr>
        <p:spPr/>
        <p:txBody>
          <a:bodyPr/>
          <a:lstStyle/>
          <a:p>
            <a:r>
              <a:rPr lang="en-CA" altLang="en-US" dirty="0">
                <a:solidFill>
                  <a:srgbClr val="7030A0"/>
                </a:solidFill>
              </a:rPr>
              <a:t>Aggregate Demand Response</a:t>
            </a:r>
          </a:p>
          <a:p>
            <a:pPr lvl="1"/>
            <a:r>
              <a:rPr lang="en-CA" altLang="en-US" dirty="0"/>
              <a:t>The initial increase in costs creates a </a:t>
            </a:r>
            <a:r>
              <a:rPr lang="en-CA" altLang="en-US" i="1" dirty="0"/>
              <a:t>one-time </a:t>
            </a:r>
            <a:r>
              <a:rPr lang="en-CA" altLang="en-US" dirty="0"/>
              <a:t>rise in the price level, </a:t>
            </a:r>
            <a:r>
              <a:rPr lang="en-CA" altLang="en-US" i="1" dirty="0"/>
              <a:t>not</a:t>
            </a:r>
            <a:r>
              <a:rPr lang="en-CA" altLang="en-US" dirty="0"/>
              <a:t> inflation.</a:t>
            </a:r>
          </a:p>
          <a:p>
            <a:pPr lvl="1"/>
            <a:r>
              <a:rPr lang="en-CA" altLang="en-US" dirty="0"/>
              <a:t>To create inflation, aggregate demand must increase. </a:t>
            </a:r>
          </a:p>
          <a:p>
            <a:pPr lvl="1"/>
            <a:r>
              <a:rPr lang="en-CA" altLang="en-US" dirty="0"/>
              <a:t>That is, the Bank of Canada must increase the quantity of money persistently.</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1891">
                                            <p:txEl>
                                              <p:pRg st="1" end="1"/>
                                            </p:txEl>
                                          </p:spTgt>
                                        </p:tgtEl>
                                        <p:attrNameLst>
                                          <p:attrName>style.visibility</p:attrName>
                                        </p:attrNameLst>
                                      </p:cBhvr>
                                      <p:to>
                                        <p:strVal val="visible"/>
                                      </p:to>
                                    </p:set>
                                    <p:animEffect transition="in" filter="wipe(left)">
                                      <p:cBhvr>
                                        <p:cTn id="7" dur="1000"/>
                                        <p:tgtEl>
                                          <p:spTgt spid="4218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1891">
                                            <p:txEl>
                                              <p:pRg st="2" end="2"/>
                                            </p:txEl>
                                          </p:spTgt>
                                        </p:tgtEl>
                                        <p:attrNameLst>
                                          <p:attrName>style.visibility</p:attrName>
                                        </p:attrNameLst>
                                      </p:cBhvr>
                                      <p:to>
                                        <p:strVal val="visible"/>
                                      </p:to>
                                    </p:set>
                                    <p:animEffect transition="in" filter="wipe(left)">
                                      <p:cBhvr>
                                        <p:cTn id="12" dur="1000"/>
                                        <p:tgtEl>
                                          <p:spTgt spid="4218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21891">
                                            <p:txEl>
                                              <p:pRg st="3" end="3"/>
                                            </p:txEl>
                                          </p:spTgt>
                                        </p:tgtEl>
                                        <p:attrNameLst>
                                          <p:attrName>style.visibility</p:attrName>
                                        </p:attrNameLst>
                                      </p:cBhvr>
                                      <p:to>
                                        <p:strVal val="visible"/>
                                      </p:to>
                                    </p:set>
                                    <p:animEffect transition="in" filter="wipe(left)">
                                      <p:cBhvr>
                                        <p:cTn id="17" dur="1000"/>
                                        <p:tgtEl>
                                          <p:spTgt spid="4218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1" grpId="0" uiExpand="1" build="p" bldLvl="3"/>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2915" name="Rectangle 3">
            <a:extLst>
              <a:ext uri="{FF2B5EF4-FFF2-40B4-BE49-F238E27FC236}">
                <a16:creationId xmlns:a16="http://schemas.microsoft.com/office/drawing/2014/main" id="{A742DE0E-A164-4688-9075-CA8941FAA710}"/>
              </a:ext>
            </a:extLst>
          </p:cNvPr>
          <p:cNvSpPr>
            <a:spLocks noGrp="1" noChangeArrowheads="1"/>
          </p:cNvSpPr>
          <p:nvPr>
            <p:ph idx="1"/>
          </p:nvPr>
        </p:nvSpPr>
        <p:spPr>
          <a:xfrm>
            <a:off x="360363" y="1584325"/>
            <a:ext cx="3887787" cy="4144963"/>
          </a:xfrm>
        </p:spPr>
        <p:txBody>
          <a:bodyPr/>
          <a:lstStyle/>
          <a:p>
            <a:pPr lvl="1"/>
            <a:r>
              <a:rPr lang="en-CA" altLang="en-US" dirty="0"/>
              <a:t>Figure 12.5(b) illustrates an aggregate demand response.</a:t>
            </a:r>
          </a:p>
          <a:p>
            <a:pPr lvl="1"/>
            <a:r>
              <a:rPr lang="en-CA" altLang="en-US" dirty="0"/>
              <a:t>The Bank of Canada stimulates aggregate demand to counter the higher unemployment.</a:t>
            </a:r>
          </a:p>
          <a:p>
            <a:pPr lvl="1"/>
            <a:r>
              <a:rPr lang="en-CA" altLang="en-US" dirty="0"/>
              <a:t>Real GDP increases and the price level rises again.</a:t>
            </a:r>
          </a:p>
        </p:txBody>
      </p:sp>
      <p:sp>
        <p:nvSpPr>
          <p:cNvPr id="94211" name="Rectangle 23">
            <a:extLst>
              <a:ext uri="{FF2B5EF4-FFF2-40B4-BE49-F238E27FC236}">
                <a16:creationId xmlns:a16="http://schemas.microsoft.com/office/drawing/2014/main" id="{6A35BCEC-63F3-47A0-BB8D-DBB9D9075094}"/>
              </a:ext>
            </a:extLst>
          </p:cNvPr>
          <p:cNvSpPr>
            <a:spLocks noGrp="1" noChangeArrowheads="1"/>
          </p:cNvSpPr>
          <p:nvPr>
            <p:ph type="title"/>
          </p:nvPr>
        </p:nvSpPr>
        <p:spPr>
          <a:xfrm>
            <a:off x="990600" y="304800"/>
            <a:ext cx="7696200" cy="1143000"/>
          </a:xfrm>
          <a:noFill/>
        </p:spPr>
        <p:txBody>
          <a:bodyPr/>
          <a:lstStyle/>
          <a:p>
            <a:r>
              <a:rPr lang="en-CA" altLang="en-US"/>
              <a:t>Inflation Cycles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0000" y="1656000"/>
            <a:ext cx="4198620" cy="3863340"/>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00000" y="1656000"/>
            <a:ext cx="4198620" cy="3863340"/>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00000" y="1656000"/>
            <a:ext cx="4198620" cy="3863340"/>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00000" y="1656000"/>
            <a:ext cx="4198620" cy="3863340"/>
          </a:xfrm>
          <a:prstGeom prst="rect">
            <a:avLst/>
          </a:prstGeom>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00000" y="1656000"/>
            <a:ext cx="4198620" cy="3863340"/>
          </a:xfrm>
          <a:prstGeom prst="rect">
            <a:avLst/>
          </a:prstGeom>
        </p:spPr>
      </p:pic>
      <p:pic>
        <p:nvPicPr>
          <p:cNvPr id="16" name="Picture 15">
            <a:hlinkClick r:id="rId8" action="ppaction://hlinksldjump"/>
            <a:extLst>
              <a:ext uri="{FF2B5EF4-FFF2-40B4-BE49-F238E27FC236}">
                <a16:creationId xmlns:a16="http://schemas.microsoft.com/office/drawing/2014/main" id="{2455E953-F3F4-44EE-AA5C-91FEF52949EF}"/>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2915">
                                            <p:txEl>
                                              <p:pRg st="1" end="1"/>
                                            </p:txEl>
                                          </p:spTgt>
                                        </p:tgtEl>
                                        <p:attrNameLst>
                                          <p:attrName>style.visibility</p:attrName>
                                        </p:attrNameLst>
                                      </p:cBhvr>
                                      <p:to>
                                        <p:strVal val="visible"/>
                                      </p:to>
                                    </p:set>
                                    <p:animEffect transition="in" filter="wipe(left)">
                                      <p:cBhvr>
                                        <p:cTn id="7" dur="1000"/>
                                        <p:tgtEl>
                                          <p:spTgt spid="42291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22915">
                                            <p:txEl>
                                              <p:pRg st="2" end="2"/>
                                            </p:txEl>
                                          </p:spTgt>
                                        </p:tgtEl>
                                        <p:attrNameLst>
                                          <p:attrName>style.visibility</p:attrName>
                                        </p:attrNameLst>
                                      </p:cBhvr>
                                      <p:to>
                                        <p:strVal val="visible"/>
                                      </p:to>
                                    </p:set>
                                    <p:animEffect transition="in" filter="wipe(left)">
                                      <p:cBhvr>
                                        <p:cTn id="15" dur="1000"/>
                                        <p:tgtEl>
                                          <p:spTgt spid="422915">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nodeType="withEffect">
                                  <p:stCondLst>
                                    <p:cond delay="50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nodeType="withEffect">
                                  <p:stCondLst>
                                    <p:cond delay="100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15" grpId="0" uiExpand="1" build="p" bldLvl="3"/>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0000" y="720000"/>
            <a:ext cx="5248275" cy="482917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00000" y="720000"/>
            <a:ext cx="5248275" cy="4829175"/>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00000" y="720000"/>
            <a:ext cx="5248275" cy="4829175"/>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00000" y="720000"/>
            <a:ext cx="5248275" cy="4829175"/>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00000" y="720000"/>
            <a:ext cx="5248275" cy="4829175"/>
          </a:xfrm>
          <a:prstGeom prst="rect">
            <a:avLst/>
          </a:prstGeom>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3939" name="Rectangle 3">
            <a:extLst>
              <a:ext uri="{FF2B5EF4-FFF2-40B4-BE49-F238E27FC236}">
                <a16:creationId xmlns:a16="http://schemas.microsoft.com/office/drawing/2014/main" id="{E8A2221F-3061-4D3C-8455-5EBECAD3D02C}"/>
              </a:ext>
            </a:extLst>
          </p:cNvPr>
          <p:cNvSpPr>
            <a:spLocks noGrp="1" noChangeArrowheads="1"/>
          </p:cNvSpPr>
          <p:nvPr>
            <p:ph idx="1"/>
          </p:nvPr>
        </p:nvSpPr>
        <p:spPr>
          <a:xfrm>
            <a:off x="360363" y="1584325"/>
            <a:ext cx="3887787" cy="4144963"/>
          </a:xfrm>
        </p:spPr>
        <p:txBody>
          <a:bodyPr/>
          <a:lstStyle/>
          <a:p>
            <a:r>
              <a:rPr lang="en-CA" altLang="en-US" dirty="0">
                <a:solidFill>
                  <a:srgbClr val="7030A0"/>
                </a:solidFill>
              </a:rPr>
              <a:t>A Cost-Push Inflation Process</a:t>
            </a:r>
          </a:p>
          <a:p>
            <a:pPr lvl="1"/>
            <a:r>
              <a:rPr lang="en-CA" altLang="en-US" dirty="0"/>
              <a:t>If the oil producers raise the price of oil to try to keep its relative price higher, …</a:t>
            </a:r>
          </a:p>
          <a:p>
            <a:pPr lvl="1"/>
            <a:r>
              <a:rPr lang="en-CA" altLang="en-US" dirty="0"/>
              <a:t>and the Bank of Canada responds by increasing the quantity of money, … </a:t>
            </a:r>
          </a:p>
          <a:p>
            <a:pPr lvl="1"/>
            <a:r>
              <a:rPr lang="en-CA" altLang="en-US" dirty="0"/>
              <a:t>a process of cost-push inflation continues.</a:t>
            </a:r>
          </a:p>
        </p:txBody>
      </p:sp>
      <p:sp>
        <p:nvSpPr>
          <p:cNvPr id="98307" name="Rectangle 21">
            <a:extLst>
              <a:ext uri="{FF2B5EF4-FFF2-40B4-BE49-F238E27FC236}">
                <a16:creationId xmlns:a16="http://schemas.microsoft.com/office/drawing/2014/main" id="{BC422C58-2C2A-49D4-8422-F51F87562E39}"/>
              </a:ext>
            </a:extLst>
          </p:cNvPr>
          <p:cNvSpPr>
            <a:spLocks noGrp="1" noChangeArrowheads="1"/>
          </p:cNvSpPr>
          <p:nvPr>
            <p:ph type="title"/>
          </p:nvPr>
        </p:nvSpPr>
        <p:spPr>
          <a:xfrm>
            <a:off x="990600" y="304800"/>
            <a:ext cx="7696200" cy="1143000"/>
          </a:xfrm>
          <a:noFill/>
        </p:spPr>
        <p:txBody>
          <a:bodyPr/>
          <a:lstStyle/>
          <a:p>
            <a:r>
              <a:rPr lang="en-CA" altLang="en-US"/>
              <a:t>Inflation Cycles</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0000" y="1656000"/>
            <a:ext cx="4234339" cy="398335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00000" y="1656000"/>
            <a:ext cx="4242435" cy="3983355"/>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00000" y="1656000"/>
            <a:ext cx="4242435" cy="3983355"/>
          </a:xfrm>
          <a:prstGeom prst="rect">
            <a:avLst/>
          </a:prstGeom>
        </p:spPr>
      </p:pic>
      <p:pic>
        <p:nvPicPr>
          <p:cNvPr id="13" name="Picture 12">
            <a:hlinkClick r:id="rId6" action="ppaction://hlinksldjump"/>
            <a:extLst>
              <a:ext uri="{FF2B5EF4-FFF2-40B4-BE49-F238E27FC236}">
                <a16:creationId xmlns:a16="http://schemas.microsoft.com/office/drawing/2014/main" id="{2455E953-F3F4-44EE-AA5C-91FEF52949EF}"/>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3939">
                                            <p:txEl>
                                              <p:pRg st="1" end="1"/>
                                            </p:txEl>
                                          </p:spTgt>
                                        </p:tgtEl>
                                        <p:attrNameLst>
                                          <p:attrName>style.visibility</p:attrName>
                                        </p:attrNameLst>
                                      </p:cBhvr>
                                      <p:to>
                                        <p:strVal val="visible"/>
                                      </p:to>
                                    </p:set>
                                    <p:animEffect transition="in" filter="wipe(left)">
                                      <p:cBhvr>
                                        <p:cTn id="7" dur="1000"/>
                                        <p:tgtEl>
                                          <p:spTgt spid="4239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righ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23939">
                                            <p:txEl>
                                              <p:pRg st="2" end="2"/>
                                            </p:txEl>
                                          </p:spTgt>
                                        </p:tgtEl>
                                        <p:attrNameLst>
                                          <p:attrName>style.visibility</p:attrName>
                                        </p:attrNameLst>
                                      </p:cBhvr>
                                      <p:to>
                                        <p:strVal val="visible"/>
                                      </p:to>
                                    </p:set>
                                    <p:animEffect transition="in" filter="wipe(left)">
                                      <p:cBhvr>
                                        <p:cTn id="17" dur="1000"/>
                                        <p:tgtEl>
                                          <p:spTgt spid="423939">
                                            <p:txEl>
                                              <p:pRg st="2" end="2"/>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10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23939">
                                            <p:txEl>
                                              <p:pRg st="3" end="3"/>
                                            </p:txEl>
                                          </p:spTgt>
                                        </p:tgtEl>
                                        <p:attrNameLst>
                                          <p:attrName>style.visibility</p:attrName>
                                        </p:attrNameLst>
                                      </p:cBhvr>
                                      <p:to>
                                        <p:strVal val="visible"/>
                                      </p:to>
                                    </p:set>
                                    <p:animEffect transition="in" filter="wipe(left)">
                                      <p:cBhvr>
                                        <p:cTn id="25" dur="1000"/>
                                        <p:tgtEl>
                                          <p:spTgt spid="4239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39" grpId="0" uiExpand="1" build="p" bldLvl="3"/>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0000" y="720000"/>
            <a:ext cx="4981575" cy="4686300"/>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00000" y="720000"/>
            <a:ext cx="4991100" cy="46863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00000" y="720000"/>
            <a:ext cx="4991100" cy="4686300"/>
          </a:xfrm>
          <a:prstGeom prst="rect">
            <a:avLst/>
          </a:prstGeom>
        </p:spPr>
      </p:pic>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00000" y="720000"/>
            <a:ext cx="4991100" cy="4686300"/>
          </a:xfrm>
          <a:prstGeom prst="rect">
            <a:avLst/>
          </a:prstGeom>
        </p:spPr>
      </p:pic>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00000" y="720000"/>
            <a:ext cx="4991100" cy="4686300"/>
          </a:xfrm>
          <a:prstGeom prst="rect">
            <a:avLst/>
          </a:prstGeom>
        </p:spPr>
      </p:pic>
      <p:pic>
        <p:nvPicPr>
          <p:cNvPr id="18" name="Picture 1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00000" y="720000"/>
            <a:ext cx="4991100" cy="4686300"/>
          </a:xfrm>
          <a:prstGeom prst="rect">
            <a:avLst/>
          </a:prstGeom>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right)">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1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right)">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10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right)">
                                      <p:cBhvr>
                                        <p:cTn id="27"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1">
            <a:extLst>
              <a:ext uri="{FF2B5EF4-FFF2-40B4-BE49-F238E27FC236}">
                <a16:creationId xmlns:a16="http://schemas.microsoft.com/office/drawing/2014/main" id="{1629E24F-1C85-4F93-8284-220A38AC83FB}"/>
              </a:ext>
            </a:extLst>
          </p:cNvPr>
          <p:cNvSpPr>
            <a:spLocks noGrp="1" noChangeArrowheads="1"/>
          </p:cNvSpPr>
          <p:nvPr>
            <p:ph type="title"/>
          </p:nvPr>
        </p:nvSpPr>
        <p:spPr>
          <a:xfrm>
            <a:off x="990600" y="107950"/>
            <a:ext cx="7696200" cy="1554163"/>
          </a:xfrm>
          <a:noFill/>
        </p:spPr>
        <p:txBody>
          <a:bodyPr/>
          <a:lstStyle/>
          <a:p>
            <a:r>
              <a:rPr lang="en-CA" altLang="en-US"/>
              <a:t>Inflation Cycles</a:t>
            </a:r>
          </a:p>
        </p:txBody>
      </p:sp>
      <p:sp>
        <p:nvSpPr>
          <p:cNvPr id="652291" name="Rectangle 3">
            <a:extLst>
              <a:ext uri="{FF2B5EF4-FFF2-40B4-BE49-F238E27FC236}">
                <a16:creationId xmlns:a16="http://schemas.microsoft.com/office/drawing/2014/main" id="{3DCFDF5C-A81A-40EB-AB41-EB466901CBDA}"/>
              </a:ext>
            </a:extLst>
          </p:cNvPr>
          <p:cNvSpPr>
            <a:spLocks noGrp="1" noChangeArrowheads="1"/>
          </p:cNvSpPr>
          <p:nvPr>
            <p:ph idx="1"/>
          </p:nvPr>
        </p:nvSpPr>
        <p:spPr>
          <a:xfrm>
            <a:off x="360363" y="1584325"/>
            <a:ext cx="3750777" cy="4525963"/>
          </a:xfrm>
        </p:spPr>
        <p:txBody>
          <a:bodyPr/>
          <a:lstStyle/>
          <a:p>
            <a:pPr lvl="1"/>
            <a:r>
              <a:rPr lang="en-CA" altLang="en-US" dirty="0"/>
              <a:t>The combination of a rising price level and a decreasing real GDP is called </a:t>
            </a:r>
            <a:r>
              <a:rPr lang="en-CA" altLang="en-US" b="1" dirty="0"/>
              <a:t>stagflation</a:t>
            </a:r>
            <a:r>
              <a:rPr lang="en-CA" altLang="en-US" dirty="0"/>
              <a:t>.</a:t>
            </a:r>
          </a:p>
          <a:p>
            <a:pPr lvl="1"/>
            <a:r>
              <a:rPr lang="en-CA" altLang="en-US" dirty="0"/>
              <a:t>Cost-push inflation occurred in Canada during the 1970s when the Bank responded to the OPEC oil price rise by increasing the quantity of money.</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0000" y="1656000"/>
            <a:ext cx="4234339" cy="3983355"/>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00000" y="1656000"/>
            <a:ext cx="4242435" cy="3983355"/>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00000" y="1656000"/>
            <a:ext cx="4242435" cy="3983355"/>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00000" y="1656000"/>
            <a:ext cx="4242435" cy="3983355"/>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00000" y="1656000"/>
            <a:ext cx="4242435" cy="3983355"/>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500000" y="1656000"/>
            <a:ext cx="4242435" cy="3983355"/>
          </a:xfrm>
          <a:prstGeom prst="rect">
            <a:avLst/>
          </a:prstGeom>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right)">
                                      <p:cBhvr>
                                        <p:cTn id="7" dur="1000"/>
                                        <p:tgtEl>
                                          <p:spTgt spid="13"/>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1000"/>
                                        <p:tgtEl>
                                          <p:spTgt spid="14"/>
                                        </p:tgtEl>
                                      </p:cBhvr>
                                    </p:animEffect>
                                  </p:childTnLst>
                                </p:cTn>
                              </p:par>
                            </p:childTnLst>
                          </p:cTn>
                        </p:par>
                        <p:par>
                          <p:cTn id="12" fill="hold">
                            <p:stCondLst>
                              <p:cond delay="2000"/>
                            </p:stCondLst>
                            <p:childTnLst>
                              <p:par>
                                <p:cTn id="13" presetID="22" presetClass="entr" presetSubtype="2"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right)">
                                      <p:cBhvr>
                                        <p:cTn id="15" dur="10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52291">
                                            <p:txEl>
                                              <p:pRg st="1" end="1"/>
                                            </p:txEl>
                                          </p:spTgt>
                                        </p:tgtEl>
                                        <p:attrNameLst>
                                          <p:attrName>style.visibility</p:attrName>
                                        </p:attrNameLst>
                                      </p:cBhvr>
                                      <p:to>
                                        <p:strVal val="visible"/>
                                      </p:to>
                                    </p:set>
                                    <p:animEffect transition="in" filter="wipe(left)">
                                      <p:cBhvr>
                                        <p:cTn id="20" dur="1000"/>
                                        <p:tgtEl>
                                          <p:spTgt spid="6522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291" grpId="0" build="p" bldLvl="3"/>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10">
            <a:extLst>
              <a:ext uri="{FF2B5EF4-FFF2-40B4-BE49-F238E27FC236}">
                <a16:creationId xmlns:a16="http://schemas.microsoft.com/office/drawing/2014/main" id="{28B53EF0-4E0D-4851-BEE7-E6874C4ADBB6}"/>
              </a:ext>
            </a:extLst>
          </p:cNvPr>
          <p:cNvSpPr>
            <a:spLocks noGrp="1" noChangeArrowheads="1"/>
          </p:cNvSpPr>
          <p:nvPr>
            <p:ph type="title"/>
          </p:nvPr>
        </p:nvSpPr>
        <p:spPr>
          <a:xfrm>
            <a:off x="990600" y="107950"/>
            <a:ext cx="7696200" cy="1554163"/>
          </a:xfrm>
          <a:noFill/>
        </p:spPr>
        <p:txBody>
          <a:bodyPr/>
          <a:lstStyle/>
          <a:p>
            <a:r>
              <a:rPr lang="en-CA" altLang="en-US"/>
              <a:t>The Business Cycle</a:t>
            </a:r>
          </a:p>
        </p:txBody>
      </p:sp>
      <p:sp>
        <p:nvSpPr>
          <p:cNvPr id="14339" name="Rectangle 3">
            <a:extLst>
              <a:ext uri="{FF2B5EF4-FFF2-40B4-BE49-F238E27FC236}">
                <a16:creationId xmlns:a16="http://schemas.microsoft.com/office/drawing/2014/main" id="{C7FBF7C2-7EFB-4548-B74D-A8B24BFADFA5}"/>
              </a:ext>
            </a:extLst>
          </p:cNvPr>
          <p:cNvSpPr>
            <a:spLocks noGrp="1" noChangeArrowheads="1"/>
          </p:cNvSpPr>
          <p:nvPr>
            <p:ph idx="1"/>
          </p:nvPr>
        </p:nvSpPr>
        <p:spPr/>
        <p:txBody>
          <a:bodyPr/>
          <a:lstStyle/>
          <a:p>
            <a:r>
              <a:rPr lang="en-CA" altLang="en-US" b="0" dirty="0">
                <a:solidFill>
                  <a:schemeClr val="tx1"/>
                </a:solidFill>
              </a:rPr>
              <a:t>Initially, potential GDP is $1.2 trillion and the economy is at full employment at point </a:t>
            </a:r>
            <a:r>
              <a:rPr lang="en-CA" altLang="en-US" b="0" i="1" dirty="0">
                <a:solidFill>
                  <a:schemeClr val="tx1"/>
                </a:solidFill>
              </a:rPr>
              <a:t>A</a:t>
            </a:r>
            <a:r>
              <a:rPr lang="en-CA" altLang="en-US" b="0" dirty="0">
                <a:solidFill>
                  <a:schemeClr val="tx1"/>
                </a:solidFill>
              </a:rPr>
              <a:t>.</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0000" y="2772000"/>
            <a:ext cx="6797040" cy="3840480"/>
          </a:xfrm>
          <a:prstGeom prst="rect">
            <a:avLst/>
          </a:prstGeom>
        </p:spPr>
      </p:pic>
      <p:pic>
        <p:nvPicPr>
          <p:cNvPr id="11" name="Picture 10">
            <a:hlinkClick r:id="rId4" action="ppaction://hlinksldjump"/>
            <a:extLst>
              <a:ext uri="{FF2B5EF4-FFF2-40B4-BE49-F238E27FC236}">
                <a16:creationId xmlns:a16="http://schemas.microsoft.com/office/drawing/2014/main" id="{2455E953-F3F4-44EE-AA5C-91FEF52949EF}"/>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9059" name="Rectangle 3">
            <a:extLst>
              <a:ext uri="{FF2B5EF4-FFF2-40B4-BE49-F238E27FC236}">
                <a16:creationId xmlns:a16="http://schemas.microsoft.com/office/drawing/2014/main" id="{F32E17AF-878C-4C4A-8B56-FA4547D37276}"/>
              </a:ext>
            </a:extLst>
          </p:cNvPr>
          <p:cNvSpPr>
            <a:spLocks noGrp="1" noChangeArrowheads="1"/>
          </p:cNvSpPr>
          <p:nvPr>
            <p:ph idx="1"/>
          </p:nvPr>
        </p:nvSpPr>
        <p:spPr>
          <a:xfrm>
            <a:off x="360364" y="1584325"/>
            <a:ext cx="3558752" cy="4144963"/>
          </a:xfrm>
        </p:spPr>
        <p:txBody>
          <a:bodyPr/>
          <a:lstStyle/>
          <a:p>
            <a:r>
              <a:rPr lang="en-CA" altLang="en-US" dirty="0">
                <a:solidFill>
                  <a:srgbClr val="0070C0"/>
                </a:solidFill>
              </a:rPr>
              <a:t>Expected Inflation</a:t>
            </a:r>
          </a:p>
          <a:p>
            <a:pPr lvl="1"/>
            <a:r>
              <a:rPr lang="en-CA" altLang="en-US" dirty="0"/>
              <a:t>Aggregate demand increases, but the increase is expected, so its effect on the price level is expected.</a:t>
            </a:r>
          </a:p>
          <a:p>
            <a:pPr lvl="1"/>
            <a:r>
              <a:rPr lang="en-CA" altLang="en-US" dirty="0"/>
              <a:t>The money wage rate rises in line with the expected rise in the price level.</a:t>
            </a:r>
          </a:p>
        </p:txBody>
      </p:sp>
      <p:sp>
        <p:nvSpPr>
          <p:cNvPr id="104451" name="Rectangle 18">
            <a:extLst>
              <a:ext uri="{FF2B5EF4-FFF2-40B4-BE49-F238E27FC236}">
                <a16:creationId xmlns:a16="http://schemas.microsoft.com/office/drawing/2014/main" id="{6B8B94CE-67ED-4E6C-AA61-6FE97061A97A}"/>
              </a:ext>
            </a:extLst>
          </p:cNvPr>
          <p:cNvSpPr>
            <a:spLocks noGrp="1" noChangeArrowheads="1"/>
          </p:cNvSpPr>
          <p:nvPr>
            <p:ph type="title"/>
          </p:nvPr>
        </p:nvSpPr>
        <p:spPr>
          <a:xfrm>
            <a:off x="990600" y="107950"/>
            <a:ext cx="7696200" cy="1554163"/>
          </a:xfrm>
          <a:noFill/>
        </p:spPr>
        <p:txBody>
          <a:bodyPr/>
          <a:lstStyle/>
          <a:p>
            <a:r>
              <a:rPr lang="en-CA" altLang="en-US"/>
              <a:t>Inflation Cycles</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0000" y="1656000"/>
            <a:ext cx="4315301" cy="4137184"/>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00000" y="1656000"/>
            <a:ext cx="4315301" cy="4137184"/>
          </a:xfrm>
          <a:prstGeom prst="rect">
            <a:avLst/>
          </a:prstGeom>
        </p:spPr>
      </p:pic>
      <p:pic>
        <p:nvPicPr>
          <p:cNvPr id="11" name="Picture 10">
            <a:hlinkClick r:id="rId5" action="ppaction://hlinksldjump"/>
            <a:extLst>
              <a:ext uri="{FF2B5EF4-FFF2-40B4-BE49-F238E27FC236}">
                <a16:creationId xmlns:a16="http://schemas.microsoft.com/office/drawing/2014/main" id="{2455E953-F3F4-44EE-AA5C-91FEF52949EF}"/>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9059">
                                            <p:txEl>
                                              <p:pRg st="1" end="1"/>
                                            </p:txEl>
                                          </p:spTgt>
                                        </p:tgtEl>
                                        <p:attrNameLst>
                                          <p:attrName>style.visibility</p:attrName>
                                        </p:attrNameLst>
                                      </p:cBhvr>
                                      <p:to>
                                        <p:strVal val="visible"/>
                                      </p:to>
                                    </p:set>
                                    <p:animEffect transition="in" filter="wipe(left)">
                                      <p:cBhvr>
                                        <p:cTn id="7" dur="1000"/>
                                        <p:tgtEl>
                                          <p:spTgt spid="42905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9059">
                                            <p:txEl>
                                              <p:pRg st="2" end="2"/>
                                            </p:txEl>
                                          </p:spTgt>
                                        </p:tgtEl>
                                        <p:attrNameLst>
                                          <p:attrName>style.visibility</p:attrName>
                                        </p:attrNameLst>
                                      </p:cBhvr>
                                      <p:to>
                                        <p:strVal val="visible"/>
                                      </p:to>
                                    </p:set>
                                    <p:animEffect transition="in" filter="wipe(left)">
                                      <p:cBhvr>
                                        <p:cTn id="12" dur="1000"/>
                                        <p:tgtEl>
                                          <p:spTgt spid="429059">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9" grpId="0" uiExpand="1" build="p" bldLvl="3"/>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0000" y="720000"/>
            <a:ext cx="5076825" cy="4867275"/>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00000" y="720000"/>
            <a:ext cx="5076825" cy="4867275"/>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00000" y="720000"/>
            <a:ext cx="5076825" cy="4867275"/>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00000" y="720000"/>
            <a:ext cx="5076825" cy="4867275"/>
          </a:xfrm>
          <a:prstGeom prst="rect">
            <a:avLst/>
          </a:prstGeom>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1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19">
            <a:extLst>
              <a:ext uri="{FF2B5EF4-FFF2-40B4-BE49-F238E27FC236}">
                <a16:creationId xmlns:a16="http://schemas.microsoft.com/office/drawing/2014/main" id="{4BB57A95-B52F-4180-95ED-B7DE7A739A8C}"/>
              </a:ext>
            </a:extLst>
          </p:cNvPr>
          <p:cNvSpPr>
            <a:spLocks noGrp="1" noChangeArrowheads="1"/>
          </p:cNvSpPr>
          <p:nvPr>
            <p:ph type="title"/>
          </p:nvPr>
        </p:nvSpPr>
        <p:spPr>
          <a:xfrm>
            <a:off x="990600" y="107950"/>
            <a:ext cx="7696200" cy="1554163"/>
          </a:xfrm>
          <a:noFill/>
        </p:spPr>
        <p:txBody>
          <a:bodyPr/>
          <a:lstStyle/>
          <a:p>
            <a:r>
              <a:rPr lang="en-CA" altLang="en-US"/>
              <a:t>Inflation Cycles</a:t>
            </a:r>
          </a:p>
        </p:txBody>
      </p:sp>
      <p:sp>
        <p:nvSpPr>
          <p:cNvPr id="653315" name="Rectangle 3">
            <a:extLst>
              <a:ext uri="{FF2B5EF4-FFF2-40B4-BE49-F238E27FC236}">
                <a16:creationId xmlns:a16="http://schemas.microsoft.com/office/drawing/2014/main" id="{E4F09D7F-625A-40C4-AB6C-478E6222ACDB}"/>
              </a:ext>
            </a:extLst>
          </p:cNvPr>
          <p:cNvSpPr>
            <a:spLocks noGrp="1" noChangeArrowheads="1"/>
          </p:cNvSpPr>
          <p:nvPr>
            <p:ph idx="1"/>
          </p:nvPr>
        </p:nvSpPr>
        <p:spPr>
          <a:xfrm>
            <a:off x="360363" y="1584325"/>
            <a:ext cx="3635562" cy="4525963"/>
          </a:xfrm>
        </p:spPr>
        <p:txBody>
          <a:bodyPr/>
          <a:lstStyle/>
          <a:p>
            <a:pPr lvl="1"/>
            <a:r>
              <a:rPr lang="en-CA" altLang="en-US" dirty="0"/>
              <a:t>The price level rises </a:t>
            </a:r>
            <a:br>
              <a:rPr lang="en-CA" altLang="en-US" dirty="0"/>
            </a:br>
            <a:r>
              <a:rPr lang="en-CA" altLang="en-US" dirty="0"/>
              <a:t>as expected and real GDP remains at potential GDP.</a:t>
            </a:r>
          </a:p>
          <a:p>
            <a:pPr lvl="1"/>
            <a:r>
              <a:rPr lang="en-CA" altLang="en-US" dirty="0"/>
              <a:t>The process repeats.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0000" y="1656000"/>
            <a:ext cx="4315301" cy="4137184"/>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00000" y="1656000"/>
            <a:ext cx="4315301" cy="4137184"/>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00000" y="1656000"/>
            <a:ext cx="4315301" cy="4137184"/>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00000" y="1656000"/>
            <a:ext cx="4315301" cy="4137184"/>
          </a:xfrm>
          <a:prstGeom prst="rect">
            <a:avLst/>
          </a:prstGeom>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53315">
                                            <p:txEl>
                                              <p:pRg st="1" end="1"/>
                                            </p:txEl>
                                          </p:spTgt>
                                        </p:tgtEl>
                                        <p:attrNameLst>
                                          <p:attrName>style.visibility</p:attrName>
                                        </p:attrNameLst>
                                      </p:cBhvr>
                                      <p:to>
                                        <p:strVal val="visible"/>
                                      </p:to>
                                    </p:set>
                                    <p:animEffect transition="in" filter="wipe(left)">
                                      <p:cBhvr>
                                        <p:cTn id="7" dur="1000"/>
                                        <p:tgtEl>
                                          <p:spTgt spid="653315">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1000"/>
                                        <p:tgtEl>
                                          <p:spTgt spid="12"/>
                                        </p:tgtEl>
                                      </p:cBhvr>
                                    </p:animEffect>
                                  </p:childTnLst>
                                </p:cTn>
                              </p:par>
                            </p:childTnLst>
                          </p:cTn>
                        </p:par>
                        <p:par>
                          <p:cTn id="11" fill="hold">
                            <p:stCondLst>
                              <p:cond delay="1000"/>
                            </p:stCondLst>
                            <p:childTnLst>
                              <p:par>
                                <p:cTn id="12" presetID="22" presetClass="entr" presetSubtype="4"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down)">
                                      <p:cBhvr>
                                        <p:cTn id="14"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Rectangle 5">
            <a:extLst>
              <a:ext uri="{FF2B5EF4-FFF2-40B4-BE49-F238E27FC236}">
                <a16:creationId xmlns:a16="http://schemas.microsoft.com/office/drawing/2014/main" id="{B1798371-18BF-4248-859A-DA04607F1BE0}"/>
              </a:ext>
            </a:extLst>
          </p:cNvPr>
          <p:cNvSpPr>
            <a:spLocks noGrp="1" noChangeArrowheads="1"/>
          </p:cNvSpPr>
          <p:nvPr>
            <p:ph type="title"/>
          </p:nvPr>
        </p:nvSpPr>
        <p:spPr>
          <a:xfrm>
            <a:off x="990600" y="107950"/>
            <a:ext cx="7696200" cy="1554163"/>
          </a:xfrm>
          <a:noFill/>
        </p:spPr>
        <p:txBody>
          <a:bodyPr/>
          <a:lstStyle/>
          <a:p>
            <a:r>
              <a:rPr lang="en-CA" altLang="en-US"/>
              <a:t>Inflation Cycles</a:t>
            </a:r>
          </a:p>
        </p:txBody>
      </p:sp>
      <p:sp>
        <p:nvSpPr>
          <p:cNvPr id="430083" name="Rectangle 3">
            <a:extLst>
              <a:ext uri="{FF2B5EF4-FFF2-40B4-BE49-F238E27FC236}">
                <a16:creationId xmlns:a16="http://schemas.microsoft.com/office/drawing/2014/main" id="{E53E68FF-269C-4D86-9489-4637F01F5AD7}"/>
              </a:ext>
            </a:extLst>
          </p:cNvPr>
          <p:cNvSpPr>
            <a:spLocks noGrp="1" noChangeArrowheads="1"/>
          </p:cNvSpPr>
          <p:nvPr>
            <p:ph idx="1"/>
          </p:nvPr>
        </p:nvSpPr>
        <p:spPr/>
        <p:txBody>
          <a:bodyPr/>
          <a:lstStyle/>
          <a:p>
            <a:r>
              <a:rPr lang="en-CA" altLang="en-US"/>
              <a:t>Forecasting Inflation</a:t>
            </a:r>
          </a:p>
          <a:p>
            <a:pPr lvl="1"/>
            <a:r>
              <a:rPr lang="en-CA" altLang="en-US"/>
              <a:t>To expect inflation, people must forecast it.</a:t>
            </a:r>
          </a:p>
          <a:p>
            <a:pPr lvl="1"/>
            <a:r>
              <a:rPr lang="en-CA" altLang="en-US"/>
              <a:t>The best forecast available is one that is based on all the relevant information and is called a </a:t>
            </a:r>
            <a:r>
              <a:rPr lang="en-CA" altLang="en-US" b="1"/>
              <a:t>rational expectation</a:t>
            </a:r>
            <a:r>
              <a:rPr lang="en-CA" altLang="en-US"/>
              <a:t>.</a:t>
            </a:r>
          </a:p>
          <a:p>
            <a:pPr lvl="1"/>
            <a:r>
              <a:rPr lang="en-CA" altLang="en-US"/>
              <a:t>A rational expectation is not necessarily correct, but it is the best available.</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083">
                                            <p:txEl>
                                              <p:pRg st="1" end="1"/>
                                            </p:txEl>
                                          </p:spTgt>
                                        </p:tgtEl>
                                        <p:attrNameLst>
                                          <p:attrName>style.visibility</p:attrName>
                                        </p:attrNameLst>
                                      </p:cBhvr>
                                      <p:to>
                                        <p:strVal val="visible"/>
                                      </p:to>
                                    </p:set>
                                    <p:animEffect transition="in" filter="wipe(left)">
                                      <p:cBhvr>
                                        <p:cTn id="7" dur="1000"/>
                                        <p:tgtEl>
                                          <p:spTgt spid="4300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083">
                                            <p:txEl>
                                              <p:pRg st="2" end="2"/>
                                            </p:txEl>
                                          </p:spTgt>
                                        </p:tgtEl>
                                        <p:attrNameLst>
                                          <p:attrName>style.visibility</p:attrName>
                                        </p:attrNameLst>
                                      </p:cBhvr>
                                      <p:to>
                                        <p:strVal val="visible"/>
                                      </p:to>
                                    </p:set>
                                    <p:animEffect transition="in" filter="wipe(left)">
                                      <p:cBhvr>
                                        <p:cTn id="12" dur="1000"/>
                                        <p:tgtEl>
                                          <p:spTgt spid="43008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0083">
                                            <p:txEl>
                                              <p:pRg st="3" end="3"/>
                                            </p:txEl>
                                          </p:spTgt>
                                        </p:tgtEl>
                                        <p:attrNameLst>
                                          <p:attrName>style.visibility</p:attrName>
                                        </p:attrNameLst>
                                      </p:cBhvr>
                                      <p:to>
                                        <p:strVal val="visible"/>
                                      </p:to>
                                    </p:set>
                                    <p:animEffect transition="in" filter="wipe(left)">
                                      <p:cBhvr>
                                        <p:cTn id="17" dur="1000"/>
                                        <p:tgtEl>
                                          <p:spTgt spid="4300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3" grpId="0" uiExpand="1" build="p" bldLvl="3"/>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Rectangle 5">
            <a:extLst>
              <a:ext uri="{FF2B5EF4-FFF2-40B4-BE49-F238E27FC236}">
                <a16:creationId xmlns:a16="http://schemas.microsoft.com/office/drawing/2014/main" id="{C16B10D2-663C-44EA-B6BF-9D8A2B81B571}"/>
              </a:ext>
            </a:extLst>
          </p:cNvPr>
          <p:cNvSpPr>
            <a:spLocks noGrp="1" noChangeArrowheads="1"/>
          </p:cNvSpPr>
          <p:nvPr>
            <p:ph type="title"/>
          </p:nvPr>
        </p:nvSpPr>
        <p:spPr>
          <a:xfrm>
            <a:off x="990600" y="107950"/>
            <a:ext cx="7696200" cy="1554163"/>
          </a:xfrm>
          <a:noFill/>
        </p:spPr>
        <p:txBody>
          <a:bodyPr/>
          <a:lstStyle/>
          <a:p>
            <a:r>
              <a:rPr lang="en-CA" altLang="en-US"/>
              <a:t>Inflation Cycles</a:t>
            </a:r>
          </a:p>
        </p:txBody>
      </p:sp>
      <p:sp>
        <p:nvSpPr>
          <p:cNvPr id="431107" name="Rectangle 3">
            <a:extLst>
              <a:ext uri="{FF2B5EF4-FFF2-40B4-BE49-F238E27FC236}">
                <a16:creationId xmlns:a16="http://schemas.microsoft.com/office/drawing/2014/main" id="{7F9ACE9E-7FB3-4598-9A1D-A6F12269F0BE}"/>
              </a:ext>
            </a:extLst>
          </p:cNvPr>
          <p:cNvSpPr>
            <a:spLocks noGrp="1" noChangeArrowheads="1"/>
          </p:cNvSpPr>
          <p:nvPr>
            <p:ph idx="1"/>
          </p:nvPr>
        </p:nvSpPr>
        <p:spPr/>
        <p:txBody>
          <a:bodyPr/>
          <a:lstStyle/>
          <a:p>
            <a:r>
              <a:rPr lang="en-CA" altLang="en-US"/>
              <a:t>Inflation and the Business Cycle</a:t>
            </a:r>
          </a:p>
          <a:p>
            <a:pPr lvl="1"/>
            <a:r>
              <a:rPr lang="en-CA" altLang="en-US"/>
              <a:t>When the inflation forecast is </a:t>
            </a:r>
            <a:r>
              <a:rPr lang="en-CA" altLang="en-US" i="1"/>
              <a:t>correct</a:t>
            </a:r>
            <a:r>
              <a:rPr lang="en-CA" altLang="en-US"/>
              <a:t>, the economy operates at full employment. </a:t>
            </a:r>
          </a:p>
          <a:p>
            <a:pPr lvl="1"/>
            <a:r>
              <a:rPr lang="en-CA" altLang="en-US"/>
              <a:t>If aggregate demand grows </a:t>
            </a:r>
            <a:r>
              <a:rPr lang="en-CA" altLang="en-US" i="1"/>
              <a:t>faste</a:t>
            </a:r>
            <a:r>
              <a:rPr lang="en-CA" altLang="en-US"/>
              <a:t>r than expected, real GDP moves above potential GDP, …</a:t>
            </a:r>
          </a:p>
          <a:p>
            <a:pPr lvl="1"/>
            <a:r>
              <a:rPr lang="en-CA" altLang="en-US"/>
              <a:t>the inflation rate exceeds its expected rate and the economy behaves like it does in a demand-pull inflation. </a:t>
            </a:r>
          </a:p>
          <a:p>
            <a:pPr lvl="1"/>
            <a:r>
              <a:rPr lang="en-CA" altLang="en-US"/>
              <a:t>If aggregate demand grows </a:t>
            </a:r>
            <a:r>
              <a:rPr lang="en-CA" altLang="en-US" i="1"/>
              <a:t>more slowly</a:t>
            </a:r>
            <a:r>
              <a:rPr lang="en-CA" altLang="en-US"/>
              <a:t> than expected, …</a:t>
            </a:r>
          </a:p>
          <a:p>
            <a:pPr lvl="1"/>
            <a:r>
              <a:rPr lang="en-CA" altLang="en-US"/>
              <a:t>real GDP falls below potential GDP, inflation slows, and the economy behaves like it does in a cost-push inflation.</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1107">
                                            <p:txEl>
                                              <p:pRg st="1" end="1"/>
                                            </p:txEl>
                                          </p:spTgt>
                                        </p:tgtEl>
                                        <p:attrNameLst>
                                          <p:attrName>style.visibility</p:attrName>
                                        </p:attrNameLst>
                                      </p:cBhvr>
                                      <p:to>
                                        <p:strVal val="visible"/>
                                      </p:to>
                                    </p:set>
                                    <p:animEffect transition="in" filter="wipe(left)">
                                      <p:cBhvr>
                                        <p:cTn id="7" dur="1000"/>
                                        <p:tgtEl>
                                          <p:spTgt spid="4311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1107">
                                            <p:txEl>
                                              <p:pRg st="2" end="2"/>
                                            </p:txEl>
                                          </p:spTgt>
                                        </p:tgtEl>
                                        <p:attrNameLst>
                                          <p:attrName>style.visibility</p:attrName>
                                        </p:attrNameLst>
                                      </p:cBhvr>
                                      <p:to>
                                        <p:strVal val="visible"/>
                                      </p:to>
                                    </p:set>
                                    <p:animEffect transition="in" filter="wipe(left)">
                                      <p:cBhvr>
                                        <p:cTn id="12" dur="1000"/>
                                        <p:tgtEl>
                                          <p:spTgt spid="43110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1107">
                                            <p:txEl>
                                              <p:pRg st="3" end="3"/>
                                            </p:txEl>
                                          </p:spTgt>
                                        </p:tgtEl>
                                        <p:attrNameLst>
                                          <p:attrName>style.visibility</p:attrName>
                                        </p:attrNameLst>
                                      </p:cBhvr>
                                      <p:to>
                                        <p:strVal val="visible"/>
                                      </p:to>
                                    </p:set>
                                    <p:animEffect transition="in" filter="wipe(left)">
                                      <p:cBhvr>
                                        <p:cTn id="17" dur="1000"/>
                                        <p:tgtEl>
                                          <p:spTgt spid="43110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1107">
                                            <p:txEl>
                                              <p:pRg st="4" end="4"/>
                                            </p:txEl>
                                          </p:spTgt>
                                        </p:tgtEl>
                                        <p:attrNameLst>
                                          <p:attrName>style.visibility</p:attrName>
                                        </p:attrNameLst>
                                      </p:cBhvr>
                                      <p:to>
                                        <p:strVal val="visible"/>
                                      </p:to>
                                    </p:set>
                                    <p:animEffect transition="in" filter="wipe(left)">
                                      <p:cBhvr>
                                        <p:cTn id="22" dur="1000"/>
                                        <p:tgtEl>
                                          <p:spTgt spid="43110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31107">
                                            <p:txEl>
                                              <p:pRg st="5" end="5"/>
                                            </p:txEl>
                                          </p:spTgt>
                                        </p:tgtEl>
                                        <p:attrNameLst>
                                          <p:attrName>style.visibility</p:attrName>
                                        </p:attrNameLst>
                                      </p:cBhvr>
                                      <p:to>
                                        <p:strVal val="visible"/>
                                      </p:to>
                                    </p:set>
                                    <p:animEffect transition="in" filter="wipe(left)">
                                      <p:cBhvr>
                                        <p:cTn id="27" dur="1000"/>
                                        <p:tgtEl>
                                          <p:spTgt spid="4311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7" grpId="0" uiExpand="1" build="p" bldLvl="3"/>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73792452-8931-4DAA-AF21-803B55ACCA2C}"/>
              </a:ext>
            </a:extLst>
          </p:cNvPr>
          <p:cNvSpPr>
            <a:spLocks noGrp="1" noChangeArrowheads="1"/>
          </p:cNvSpPr>
          <p:nvPr>
            <p:ph type="title"/>
          </p:nvPr>
        </p:nvSpPr>
        <p:spPr>
          <a:xfrm>
            <a:off x="990600" y="107950"/>
            <a:ext cx="7696200" cy="1554163"/>
          </a:xfrm>
        </p:spPr>
        <p:txBody>
          <a:bodyPr/>
          <a:lstStyle/>
          <a:p>
            <a:pPr eaLnBrk="1" hangingPunct="1"/>
            <a:r>
              <a:rPr lang="en-CA" altLang="en-US"/>
              <a:t>Deflation</a:t>
            </a:r>
          </a:p>
        </p:txBody>
      </p:sp>
      <p:sp>
        <p:nvSpPr>
          <p:cNvPr id="409603" name="Rectangle 3">
            <a:extLst>
              <a:ext uri="{FF2B5EF4-FFF2-40B4-BE49-F238E27FC236}">
                <a16:creationId xmlns:a16="http://schemas.microsoft.com/office/drawing/2014/main" id="{28786AA3-5B47-4C11-A538-445CADA25924}"/>
              </a:ext>
            </a:extLst>
          </p:cNvPr>
          <p:cNvSpPr>
            <a:spLocks noGrp="1" noChangeArrowheads="1"/>
          </p:cNvSpPr>
          <p:nvPr>
            <p:ph idx="1"/>
          </p:nvPr>
        </p:nvSpPr>
        <p:spPr/>
        <p:txBody>
          <a:bodyPr/>
          <a:lstStyle/>
          <a:p>
            <a:r>
              <a:rPr lang="en-AU" altLang="en-US" b="0" dirty="0">
                <a:solidFill>
                  <a:schemeClr val="tx1"/>
                </a:solidFill>
              </a:rPr>
              <a:t>An economy experiences </a:t>
            </a:r>
            <a:r>
              <a:rPr lang="en-AU" altLang="en-US" b="0" i="1" dirty="0">
                <a:solidFill>
                  <a:schemeClr val="tx1"/>
                </a:solidFill>
              </a:rPr>
              <a:t>deflation </a:t>
            </a:r>
            <a:r>
              <a:rPr lang="en-AU" altLang="en-US" b="0" dirty="0">
                <a:solidFill>
                  <a:schemeClr val="tx1"/>
                </a:solidFill>
              </a:rPr>
              <a:t>when it has a persistently </a:t>
            </a:r>
            <a:r>
              <a:rPr lang="en-AU" altLang="en-US" b="0" i="1" dirty="0">
                <a:solidFill>
                  <a:schemeClr val="tx1"/>
                </a:solidFill>
              </a:rPr>
              <a:t>falling </a:t>
            </a:r>
            <a:r>
              <a:rPr lang="en-AU" altLang="en-US" b="0" dirty="0">
                <a:solidFill>
                  <a:schemeClr val="tx1"/>
                </a:solidFill>
              </a:rPr>
              <a:t>price level. </a:t>
            </a:r>
          </a:p>
          <a:p>
            <a:pPr>
              <a:buClr>
                <a:srgbClr val="0070C0"/>
              </a:buClr>
              <a:buSzPct val="120000"/>
              <a:buFont typeface="Wingdings" panose="05000000000000000000" pitchFamily="2" charset="2"/>
              <a:buChar char="§"/>
            </a:pPr>
            <a:r>
              <a:rPr lang="en-AU" altLang="en-US" b="0" dirty="0">
                <a:solidFill>
                  <a:schemeClr val="tx1"/>
                </a:solidFill>
              </a:rPr>
              <a:t> What causes deflation?</a:t>
            </a:r>
          </a:p>
          <a:p>
            <a:pPr>
              <a:buClr>
                <a:srgbClr val="0070C0"/>
              </a:buClr>
              <a:buSzPct val="120000"/>
              <a:buFont typeface="Wingdings" panose="05000000000000000000" pitchFamily="2" charset="2"/>
              <a:buChar char="§"/>
            </a:pPr>
            <a:r>
              <a:rPr lang="en-AU" altLang="en-US" b="0" dirty="0">
                <a:solidFill>
                  <a:schemeClr val="tx1"/>
                </a:solidFill>
              </a:rPr>
              <a:t> What are the consequences of deflation?</a:t>
            </a:r>
          </a:p>
          <a:p>
            <a:pPr lvl="1" eaLnBrk="1" hangingPunct="1">
              <a:buClr>
                <a:srgbClr val="0070C0"/>
              </a:buClr>
              <a:buSzPct val="120000"/>
              <a:buFont typeface="Wingdings" panose="05000000000000000000" pitchFamily="2" charset="2"/>
              <a:buChar char="§"/>
            </a:pPr>
            <a:r>
              <a:rPr lang="en-CA" altLang="en-US" dirty="0"/>
              <a:t> How can deflation be ended?</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03">
                                            <p:txEl>
                                              <p:pRg st="1" end="1"/>
                                            </p:txEl>
                                          </p:spTgt>
                                        </p:tgtEl>
                                        <p:attrNameLst>
                                          <p:attrName>style.visibility</p:attrName>
                                        </p:attrNameLst>
                                      </p:cBhvr>
                                      <p:to>
                                        <p:strVal val="visible"/>
                                      </p:to>
                                    </p:set>
                                    <p:animEffect transition="in" filter="wipe(left)">
                                      <p:cBhvr>
                                        <p:cTn id="7" dur="1000"/>
                                        <p:tgtEl>
                                          <p:spTgt spid="40960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03">
                                            <p:txEl>
                                              <p:pRg st="2" end="2"/>
                                            </p:txEl>
                                          </p:spTgt>
                                        </p:tgtEl>
                                        <p:attrNameLst>
                                          <p:attrName>style.visibility</p:attrName>
                                        </p:attrNameLst>
                                      </p:cBhvr>
                                      <p:to>
                                        <p:strVal val="visible"/>
                                      </p:to>
                                    </p:set>
                                    <p:animEffect transition="in" filter="wipe(left)">
                                      <p:cBhvr>
                                        <p:cTn id="12" dur="1000"/>
                                        <p:tgtEl>
                                          <p:spTgt spid="40960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603">
                                            <p:txEl>
                                              <p:pRg st="3" end="3"/>
                                            </p:txEl>
                                          </p:spTgt>
                                        </p:tgtEl>
                                        <p:attrNameLst>
                                          <p:attrName>style.visibility</p:attrName>
                                        </p:attrNameLst>
                                      </p:cBhvr>
                                      <p:to>
                                        <p:strVal val="visible"/>
                                      </p:to>
                                    </p:set>
                                    <p:animEffect transition="in" filter="wipe(left)">
                                      <p:cBhvr>
                                        <p:cTn id="17" dur="1000"/>
                                        <p:tgtEl>
                                          <p:spTgt spid="409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uiExpand="1" build="p" bldLvl="3"/>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B59B3CDA-E1E1-48D4-81DD-8BC1AEC9F189}"/>
              </a:ext>
            </a:extLst>
          </p:cNvPr>
          <p:cNvSpPr>
            <a:spLocks noGrp="1" noChangeArrowheads="1"/>
          </p:cNvSpPr>
          <p:nvPr>
            <p:ph type="title"/>
          </p:nvPr>
        </p:nvSpPr>
        <p:spPr>
          <a:xfrm>
            <a:off x="990600" y="107950"/>
            <a:ext cx="7696200" cy="1554163"/>
          </a:xfrm>
        </p:spPr>
        <p:txBody>
          <a:bodyPr/>
          <a:lstStyle/>
          <a:p>
            <a:pPr eaLnBrk="1" hangingPunct="1"/>
            <a:r>
              <a:rPr lang="en-CA" altLang="en-US"/>
              <a:t>Deflation</a:t>
            </a:r>
          </a:p>
        </p:txBody>
      </p:sp>
      <p:sp>
        <p:nvSpPr>
          <p:cNvPr id="409603" name="Rectangle 3">
            <a:extLst>
              <a:ext uri="{FF2B5EF4-FFF2-40B4-BE49-F238E27FC236}">
                <a16:creationId xmlns:a16="http://schemas.microsoft.com/office/drawing/2014/main" id="{D9D4DE88-53B3-42B6-96AA-DE6FE519BDE0}"/>
              </a:ext>
            </a:extLst>
          </p:cNvPr>
          <p:cNvSpPr>
            <a:spLocks noGrp="1" noChangeArrowheads="1"/>
          </p:cNvSpPr>
          <p:nvPr>
            <p:ph idx="1"/>
          </p:nvPr>
        </p:nvSpPr>
        <p:spPr>
          <a:xfrm>
            <a:off x="360363" y="1584325"/>
            <a:ext cx="8551402" cy="4525963"/>
          </a:xfrm>
        </p:spPr>
        <p:txBody>
          <a:bodyPr/>
          <a:lstStyle/>
          <a:p>
            <a:pPr>
              <a:buClr>
                <a:srgbClr val="009CAF"/>
              </a:buClr>
              <a:buSzPct val="120000"/>
            </a:pPr>
            <a:r>
              <a:rPr lang="en-AU" altLang="en-US" dirty="0"/>
              <a:t>What Causes Deflation?</a:t>
            </a:r>
          </a:p>
          <a:p>
            <a:pPr>
              <a:buClr>
                <a:srgbClr val="009CAF"/>
              </a:buClr>
              <a:buSzPct val="120000"/>
            </a:pPr>
            <a:r>
              <a:rPr lang="en-CA" altLang="en-US" b="0" dirty="0">
                <a:solidFill>
                  <a:schemeClr val="tx1"/>
                </a:solidFill>
              </a:rPr>
              <a:t>The price level falls persistently if aggregate demand increases at a persistently slower rate than aggregate supply.</a:t>
            </a:r>
          </a:p>
          <a:p>
            <a:pPr>
              <a:buClr>
                <a:srgbClr val="009CAF"/>
              </a:buClr>
              <a:buSzPct val="120000"/>
            </a:pPr>
            <a:r>
              <a:rPr lang="en-CA" altLang="en-US" dirty="0">
                <a:solidFill>
                  <a:srgbClr val="7030A0"/>
                </a:solidFill>
              </a:rPr>
              <a:t>The Quantity Theory and Deflation</a:t>
            </a:r>
          </a:p>
          <a:p>
            <a:pPr>
              <a:buClr>
                <a:srgbClr val="009CAF"/>
              </a:buClr>
              <a:buSzPct val="120000"/>
            </a:pPr>
            <a:r>
              <a:rPr lang="en-CA" altLang="en-US" b="0" dirty="0">
                <a:solidFill>
                  <a:schemeClr val="tx1"/>
                </a:solidFill>
              </a:rPr>
              <a:t>Inflation rate = Money growth rate + Rate of velocity change				 – Real GDP growth rate</a:t>
            </a:r>
          </a:p>
          <a:p>
            <a:pPr>
              <a:buClr>
                <a:srgbClr val="009CAF"/>
              </a:buClr>
              <a:buSzPct val="120000"/>
            </a:pPr>
            <a:r>
              <a:rPr lang="en-CA" altLang="en-US" b="0" dirty="0">
                <a:solidFill>
                  <a:schemeClr val="tx1"/>
                </a:solidFill>
              </a:rPr>
              <a:t>Deflation occurs if </a:t>
            </a:r>
          </a:p>
          <a:p>
            <a:pPr>
              <a:buClr>
                <a:srgbClr val="009CAF"/>
              </a:buClr>
              <a:buSzPct val="120000"/>
            </a:pPr>
            <a:r>
              <a:rPr lang="en-CA" altLang="en-US" b="0" dirty="0">
                <a:solidFill>
                  <a:schemeClr val="tx1"/>
                </a:solidFill>
              </a:rPr>
              <a:t>Money growth rate &lt; Real GDP growth rate – Rate of 					velocity change.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03">
                                            <p:txEl>
                                              <p:pRg st="1" end="1"/>
                                            </p:txEl>
                                          </p:spTgt>
                                        </p:tgtEl>
                                        <p:attrNameLst>
                                          <p:attrName>style.visibility</p:attrName>
                                        </p:attrNameLst>
                                      </p:cBhvr>
                                      <p:to>
                                        <p:strVal val="visible"/>
                                      </p:to>
                                    </p:set>
                                    <p:animEffect transition="in" filter="wipe(left)">
                                      <p:cBhvr>
                                        <p:cTn id="7" dur="1000"/>
                                        <p:tgtEl>
                                          <p:spTgt spid="40960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03">
                                            <p:txEl>
                                              <p:pRg st="2" end="2"/>
                                            </p:txEl>
                                          </p:spTgt>
                                        </p:tgtEl>
                                        <p:attrNameLst>
                                          <p:attrName>style.visibility</p:attrName>
                                        </p:attrNameLst>
                                      </p:cBhvr>
                                      <p:to>
                                        <p:strVal val="visible"/>
                                      </p:to>
                                    </p:set>
                                    <p:animEffect transition="in" filter="wipe(left)">
                                      <p:cBhvr>
                                        <p:cTn id="12" dur="1000"/>
                                        <p:tgtEl>
                                          <p:spTgt spid="40960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603">
                                            <p:txEl>
                                              <p:pRg st="3" end="3"/>
                                            </p:txEl>
                                          </p:spTgt>
                                        </p:tgtEl>
                                        <p:attrNameLst>
                                          <p:attrName>style.visibility</p:attrName>
                                        </p:attrNameLst>
                                      </p:cBhvr>
                                      <p:to>
                                        <p:strVal val="visible"/>
                                      </p:to>
                                    </p:set>
                                    <p:animEffect transition="in" filter="wipe(left)">
                                      <p:cBhvr>
                                        <p:cTn id="17" dur="1000"/>
                                        <p:tgtEl>
                                          <p:spTgt spid="40960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9603">
                                            <p:txEl>
                                              <p:pRg st="4" end="4"/>
                                            </p:txEl>
                                          </p:spTgt>
                                        </p:tgtEl>
                                        <p:attrNameLst>
                                          <p:attrName>style.visibility</p:attrName>
                                        </p:attrNameLst>
                                      </p:cBhvr>
                                      <p:to>
                                        <p:strVal val="visible"/>
                                      </p:to>
                                    </p:set>
                                    <p:animEffect transition="in" filter="wipe(left)">
                                      <p:cBhvr>
                                        <p:cTn id="22" dur="1000"/>
                                        <p:tgtEl>
                                          <p:spTgt spid="40960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9603">
                                            <p:txEl>
                                              <p:pRg st="5" end="5"/>
                                            </p:txEl>
                                          </p:spTgt>
                                        </p:tgtEl>
                                        <p:attrNameLst>
                                          <p:attrName>style.visibility</p:attrName>
                                        </p:attrNameLst>
                                      </p:cBhvr>
                                      <p:to>
                                        <p:strVal val="visible"/>
                                      </p:to>
                                    </p:set>
                                    <p:animEffect transition="in" filter="wipe(left)">
                                      <p:cBhvr>
                                        <p:cTn id="27" dur="1000"/>
                                        <p:tgtEl>
                                          <p:spTgt spid="4096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uiExpand="1" build="p" bldLvl="3"/>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1ADDB8A3-BE88-4367-8DE6-A750B6D80069}"/>
              </a:ext>
            </a:extLst>
          </p:cNvPr>
          <p:cNvSpPr>
            <a:spLocks noGrp="1" noChangeArrowheads="1"/>
          </p:cNvSpPr>
          <p:nvPr>
            <p:ph type="title"/>
          </p:nvPr>
        </p:nvSpPr>
        <p:spPr>
          <a:xfrm>
            <a:off x="990600" y="107950"/>
            <a:ext cx="7696200" cy="1554163"/>
          </a:xfrm>
        </p:spPr>
        <p:txBody>
          <a:bodyPr/>
          <a:lstStyle/>
          <a:p>
            <a:pPr eaLnBrk="1" hangingPunct="1"/>
            <a:r>
              <a:rPr lang="en-CA" altLang="en-US"/>
              <a:t>Deflation</a:t>
            </a:r>
          </a:p>
        </p:txBody>
      </p:sp>
      <p:sp>
        <p:nvSpPr>
          <p:cNvPr id="409603" name="Rectangle 3">
            <a:extLst>
              <a:ext uri="{FF2B5EF4-FFF2-40B4-BE49-F238E27FC236}">
                <a16:creationId xmlns:a16="http://schemas.microsoft.com/office/drawing/2014/main" id="{ABA78952-36B3-4CE6-B68C-F90580503AC8}"/>
              </a:ext>
            </a:extLst>
          </p:cNvPr>
          <p:cNvSpPr>
            <a:spLocks noGrp="1" noChangeArrowheads="1"/>
          </p:cNvSpPr>
          <p:nvPr>
            <p:ph idx="1"/>
          </p:nvPr>
        </p:nvSpPr>
        <p:spPr/>
        <p:txBody>
          <a:bodyPr/>
          <a:lstStyle/>
          <a:p>
            <a:pPr>
              <a:buClr>
                <a:srgbClr val="009CAF"/>
              </a:buClr>
              <a:buSzPct val="120000"/>
            </a:pPr>
            <a:r>
              <a:rPr lang="en-CA" altLang="en-US" b="0" dirty="0">
                <a:solidFill>
                  <a:schemeClr val="tx1"/>
                </a:solidFill>
              </a:rPr>
              <a:t>For example in Japan,</a:t>
            </a:r>
          </a:p>
          <a:p>
            <a:pPr marL="450850" indent="-342900">
              <a:buSzPct val="120000"/>
              <a:buFont typeface="Wingdings" panose="05000000000000000000" pitchFamily="2" charset="2"/>
              <a:buChar char="§"/>
            </a:pPr>
            <a:r>
              <a:rPr lang="en-CA" altLang="en-US" b="0" dirty="0">
                <a:solidFill>
                  <a:schemeClr val="tx1"/>
                </a:solidFill>
              </a:rPr>
              <a:t>Real GDP growth rate was 0.8 percent a year.</a:t>
            </a:r>
          </a:p>
          <a:p>
            <a:pPr marL="450850" indent="-342900">
              <a:buSzPct val="120000"/>
              <a:buFont typeface="Wingdings" panose="05000000000000000000" pitchFamily="2" charset="2"/>
              <a:buChar char="§"/>
            </a:pPr>
            <a:r>
              <a:rPr lang="en-CA" altLang="en-US" b="0" dirty="0">
                <a:solidFill>
                  <a:schemeClr val="tx1"/>
                </a:solidFill>
              </a:rPr>
              <a:t>Money growth rate was 2.5 percent a year.</a:t>
            </a:r>
          </a:p>
          <a:p>
            <a:pPr marL="450850" indent="-342900">
              <a:buSzPct val="120000"/>
              <a:buFont typeface="Wingdings" panose="05000000000000000000" pitchFamily="2" charset="2"/>
              <a:buChar char="§"/>
            </a:pPr>
            <a:r>
              <a:rPr lang="en-CA" altLang="en-US" b="0" dirty="0">
                <a:solidFill>
                  <a:schemeClr val="tx1"/>
                </a:solidFill>
              </a:rPr>
              <a:t>Rate of velocity change was –3 percent a year.</a:t>
            </a:r>
          </a:p>
          <a:p>
            <a:pPr>
              <a:buClr>
                <a:srgbClr val="009CAF"/>
              </a:buClr>
              <a:buSzPct val="120000"/>
            </a:pPr>
            <a:r>
              <a:rPr lang="en-CA" altLang="en-US" b="0" dirty="0">
                <a:solidFill>
                  <a:schemeClr val="tx1"/>
                </a:solidFill>
              </a:rPr>
              <a:t>Inflation rate = Money growth rate + Rate of velocity change – Real GDP growth rate</a:t>
            </a:r>
          </a:p>
          <a:p>
            <a:pPr>
              <a:buClr>
                <a:srgbClr val="009CAF"/>
              </a:buClr>
              <a:buSzPct val="120000"/>
            </a:pPr>
            <a:r>
              <a:rPr lang="en-CA" altLang="en-US" b="0" dirty="0">
                <a:solidFill>
                  <a:schemeClr val="tx1"/>
                </a:solidFill>
              </a:rPr>
              <a:t>Inflation rate = [2.5 + (– 3) – 0.8] percent a year.</a:t>
            </a:r>
          </a:p>
          <a:p>
            <a:pPr>
              <a:buClr>
                <a:srgbClr val="009CAF"/>
              </a:buClr>
              <a:buSzPct val="120000"/>
            </a:pPr>
            <a:r>
              <a:rPr lang="en-CA" altLang="en-US" b="0" dirty="0">
                <a:solidFill>
                  <a:schemeClr val="tx1"/>
                </a:solidFill>
              </a:rPr>
              <a:t>Deflation rate = 1.3 percent a year.</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09603">
                                            <p:txEl>
                                              <p:pRg st="1" end="1"/>
                                            </p:txEl>
                                          </p:spTgt>
                                        </p:tgtEl>
                                        <p:attrNameLst>
                                          <p:attrName>style.visibility</p:attrName>
                                        </p:attrNameLst>
                                      </p:cBhvr>
                                      <p:to>
                                        <p:strVal val="visible"/>
                                      </p:to>
                                    </p:set>
                                    <p:animEffect transition="in" filter="wipe(left)">
                                      <p:cBhvr>
                                        <p:cTn id="7" dur="500"/>
                                        <p:tgtEl>
                                          <p:spTgt spid="40960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09603">
                                            <p:txEl>
                                              <p:pRg st="2" end="2"/>
                                            </p:txEl>
                                          </p:spTgt>
                                        </p:tgtEl>
                                        <p:attrNameLst>
                                          <p:attrName>style.visibility</p:attrName>
                                        </p:attrNameLst>
                                      </p:cBhvr>
                                      <p:to>
                                        <p:strVal val="visible"/>
                                      </p:to>
                                    </p:set>
                                    <p:animEffect transition="in" filter="wipe(left)">
                                      <p:cBhvr>
                                        <p:cTn id="12" dur="500"/>
                                        <p:tgtEl>
                                          <p:spTgt spid="40960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09603">
                                            <p:txEl>
                                              <p:pRg st="3" end="3"/>
                                            </p:txEl>
                                          </p:spTgt>
                                        </p:tgtEl>
                                        <p:attrNameLst>
                                          <p:attrName>style.visibility</p:attrName>
                                        </p:attrNameLst>
                                      </p:cBhvr>
                                      <p:to>
                                        <p:strVal val="visible"/>
                                      </p:to>
                                    </p:set>
                                    <p:animEffect transition="in" filter="wipe(left)">
                                      <p:cBhvr>
                                        <p:cTn id="17" dur="500"/>
                                        <p:tgtEl>
                                          <p:spTgt spid="40960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9603">
                                            <p:txEl>
                                              <p:pRg st="4" end="4"/>
                                            </p:txEl>
                                          </p:spTgt>
                                        </p:tgtEl>
                                        <p:attrNameLst>
                                          <p:attrName>style.visibility</p:attrName>
                                        </p:attrNameLst>
                                      </p:cBhvr>
                                      <p:to>
                                        <p:strVal val="visible"/>
                                      </p:to>
                                    </p:set>
                                    <p:animEffect transition="in" filter="wipe(left)">
                                      <p:cBhvr>
                                        <p:cTn id="22" dur="1000"/>
                                        <p:tgtEl>
                                          <p:spTgt spid="40960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9603">
                                            <p:txEl>
                                              <p:pRg st="5" end="5"/>
                                            </p:txEl>
                                          </p:spTgt>
                                        </p:tgtEl>
                                        <p:attrNameLst>
                                          <p:attrName>style.visibility</p:attrName>
                                        </p:attrNameLst>
                                      </p:cBhvr>
                                      <p:to>
                                        <p:strVal val="visible"/>
                                      </p:to>
                                    </p:set>
                                    <p:animEffect transition="in" filter="wipe(left)">
                                      <p:cBhvr>
                                        <p:cTn id="27" dur="1000"/>
                                        <p:tgtEl>
                                          <p:spTgt spid="40960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09603">
                                            <p:txEl>
                                              <p:pRg st="6" end="6"/>
                                            </p:txEl>
                                          </p:spTgt>
                                        </p:tgtEl>
                                        <p:attrNameLst>
                                          <p:attrName>style.visibility</p:attrName>
                                        </p:attrNameLst>
                                      </p:cBhvr>
                                      <p:to>
                                        <p:strVal val="visible"/>
                                      </p:to>
                                    </p:set>
                                    <p:animEffect transition="in" filter="wipe(left)">
                                      <p:cBhvr>
                                        <p:cTn id="32" dur="1000"/>
                                        <p:tgtEl>
                                          <p:spTgt spid="4096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uiExpand="1" build="p" bldLvl="3"/>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F2207B83-9B9B-46DE-9737-2BAD3F727EDC}"/>
              </a:ext>
            </a:extLst>
          </p:cNvPr>
          <p:cNvSpPr>
            <a:spLocks noGrp="1" noChangeArrowheads="1"/>
          </p:cNvSpPr>
          <p:nvPr>
            <p:ph type="title"/>
          </p:nvPr>
        </p:nvSpPr>
        <p:spPr>
          <a:xfrm>
            <a:off x="990600" y="107950"/>
            <a:ext cx="7696200" cy="1554163"/>
          </a:xfrm>
        </p:spPr>
        <p:txBody>
          <a:bodyPr/>
          <a:lstStyle/>
          <a:p>
            <a:pPr eaLnBrk="1" hangingPunct="1"/>
            <a:r>
              <a:rPr lang="en-CA" altLang="en-US"/>
              <a:t>Deflation</a:t>
            </a:r>
          </a:p>
        </p:txBody>
      </p:sp>
      <p:sp>
        <p:nvSpPr>
          <p:cNvPr id="409603" name="Rectangle 3">
            <a:extLst>
              <a:ext uri="{FF2B5EF4-FFF2-40B4-BE49-F238E27FC236}">
                <a16:creationId xmlns:a16="http://schemas.microsoft.com/office/drawing/2014/main" id="{57E679EC-ACD5-45A6-9FB6-5DDF6389DD4C}"/>
              </a:ext>
            </a:extLst>
          </p:cNvPr>
          <p:cNvSpPr>
            <a:spLocks noGrp="1" noChangeArrowheads="1"/>
          </p:cNvSpPr>
          <p:nvPr>
            <p:ph idx="1"/>
          </p:nvPr>
        </p:nvSpPr>
        <p:spPr/>
        <p:txBody>
          <a:bodyPr/>
          <a:lstStyle/>
          <a:p>
            <a:pPr>
              <a:buClr>
                <a:srgbClr val="009CAF"/>
              </a:buClr>
              <a:buSzPct val="120000"/>
            </a:pPr>
            <a:r>
              <a:rPr lang="en-AU" altLang="en-US" dirty="0"/>
              <a:t>What are the Consequences of Deflation?</a:t>
            </a:r>
          </a:p>
          <a:p>
            <a:pPr>
              <a:buClr>
                <a:srgbClr val="009CAF"/>
              </a:buClr>
              <a:buSzPct val="120000"/>
            </a:pPr>
            <a:r>
              <a:rPr lang="en-AU" altLang="en-US" b="0" dirty="0">
                <a:solidFill>
                  <a:schemeClr val="tx1"/>
                </a:solidFill>
              </a:rPr>
              <a:t>Unanticipated deflation redistributes income and wealth, lowers real GDP and employment, and diverts resources from production.</a:t>
            </a:r>
          </a:p>
          <a:p>
            <a:pPr>
              <a:buClr>
                <a:srgbClr val="009CAF"/>
              </a:buClr>
              <a:buSzPct val="120000"/>
            </a:pPr>
            <a:endParaRPr lang="en-AU" altLang="en-US" b="0" dirty="0">
              <a:solidFill>
                <a:schemeClr val="tx1"/>
              </a:solidFill>
            </a:endParaRPr>
          </a:p>
          <a:p>
            <a:pPr lvl="1" eaLnBrk="1" hangingPunct="1">
              <a:buClr>
                <a:srgbClr val="009CAF"/>
              </a:buClr>
              <a:buSzPct val="120000"/>
            </a:pPr>
            <a:r>
              <a:rPr lang="en-CA" altLang="en-US" b="1" dirty="0">
                <a:solidFill>
                  <a:srgbClr val="0070C0"/>
                </a:solidFill>
              </a:rPr>
              <a:t>How can deflation be ended?</a:t>
            </a:r>
          </a:p>
          <a:p>
            <a:pPr lvl="1" eaLnBrk="1" hangingPunct="1">
              <a:buClr>
                <a:srgbClr val="009CAF"/>
              </a:buClr>
              <a:buSzPct val="120000"/>
            </a:pPr>
            <a:r>
              <a:rPr lang="en-CA" altLang="en-US" dirty="0"/>
              <a:t>By increasing the </a:t>
            </a:r>
            <a:r>
              <a:rPr lang="en-CA" altLang="en-US" i="1" dirty="0"/>
              <a:t>growth</a:t>
            </a:r>
            <a:r>
              <a:rPr lang="en-CA" altLang="en-US" dirty="0"/>
              <a:t> rate of money.</a:t>
            </a:r>
          </a:p>
          <a:p>
            <a:pPr lvl="1" eaLnBrk="1" hangingPunct="1">
              <a:buClr>
                <a:srgbClr val="009CAF"/>
              </a:buClr>
              <a:buSzPct val="120000"/>
            </a:pPr>
            <a:r>
              <a:rPr lang="en-CA" altLang="en-US" dirty="0"/>
              <a:t>Make the money growth rate exceed the growth rate of real GDP minus the rate of velocity change.</a:t>
            </a:r>
            <a:endParaRPr lang="en-CA" altLang="en-US" dirty="0">
              <a:solidFill>
                <a:schemeClr val="bg1"/>
              </a:solidFill>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03">
                                            <p:txEl>
                                              <p:pRg st="1" end="1"/>
                                            </p:txEl>
                                          </p:spTgt>
                                        </p:tgtEl>
                                        <p:attrNameLst>
                                          <p:attrName>style.visibility</p:attrName>
                                        </p:attrNameLst>
                                      </p:cBhvr>
                                      <p:to>
                                        <p:strVal val="visible"/>
                                      </p:to>
                                    </p:set>
                                    <p:animEffect transition="in" filter="wipe(left)">
                                      <p:cBhvr>
                                        <p:cTn id="7" dur="1000"/>
                                        <p:tgtEl>
                                          <p:spTgt spid="40960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03">
                                            <p:txEl>
                                              <p:pRg st="3" end="3"/>
                                            </p:txEl>
                                          </p:spTgt>
                                        </p:tgtEl>
                                        <p:attrNameLst>
                                          <p:attrName>style.visibility</p:attrName>
                                        </p:attrNameLst>
                                      </p:cBhvr>
                                      <p:to>
                                        <p:strVal val="visible"/>
                                      </p:to>
                                    </p:set>
                                    <p:animEffect transition="in" filter="wipe(left)">
                                      <p:cBhvr>
                                        <p:cTn id="12" dur="1000"/>
                                        <p:tgtEl>
                                          <p:spTgt spid="409603">
                                            <p:txEl>
                                              <p:pRg st="3" end="3"/>
                                            </p:txEl>
                                          </p:spTgt>
                                        </p:tgtEl>
                                      </p:cBhvr>
                                    </p:animEffect>
                                  </p:childTnLst>
                                </p:cTn>
                              </p:par>
                            </p:childTnLst>
                          </p:cTn>
                        </p:par>
                        <p:par>
                          <p:cTn id="13" fill="hold" nodeType="withGroup">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409603">
                                            <p:txEl>
                                              <p:pRg st="4" end="4"/>
                                            </p:txEl>
                                          </p:spTgt>
                                        </p:tgtEl>
                                        <p:attrNameLst>
                                          <p:attrName>style.visibility</p:attrName>
                                        </p:attrNameLst>
                                      </p:cBhvr>
                                      <p:to>
                                        <p:strVal val="visible"/>
                                      </p:to>
                                    </p:set>
                                    <p:animEffect transition="in" filter="wipe(left)">
                                      <p:cBhvr>
                                        <p:cTn id="16" dur="1000"/>
                                        <p:tgtEl>
                                          <p:spTgt spid="409603">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09603">
                                            <p:txEl>
                                              <p:pRg st="5" end="5"/>
                                            </p:txEl>
                                          </p:spTgt>
                                        </p:tgtEl>
                                        <p:attrNameLst>
                                          <p:attrName>style.visibility</p:attrName>
                                        </p:attrNameLst>
                                      </p:cBhvr>
                                      <p:to>
                                        <p:strVal val="visible"/>
                                      </p:to>
                                    </p:set>
                                    <p:animEffect transition="in" filter="wipe(left)">
                                      <p:cBhvr>
                                        <p:cTn id="21" dur="1000"/>
                                        <p:tgtEl>
                                          <p:spTgt spid="4096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uiExpand="1" build="p" bldLvl="3"/>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167FD300-DE23-45CF-893A-C803777B22DB}"/>
              </a:ext>
            </a:extLst>
          </p:cNvPr>
          <p:cNvSpPr>
            <a:spLocks noGrp="1" noChangeArrowheads="1"/>
          </p:cNvSpPr>
          <p:nvPr>
            <p:ph type="title"/>
          </p:nvPr>
        </p:nvSpPr>
        <p:spPr>
          <a:xfrm>
            <a:off x="990600" y="107950"/>
            <a:ext cx="7696200" cy="1554163"/>
          </a:xfrm>
        </p:spPr>
        <p:txBody>
          <a:bodyPr/>
          <a:lstStyle/>
          <a:p>
            <a:pPr eaLnBrk="1" hangingPunct="1"/>
            <a:r>
              <a:rPr lang="en-CA" altLang="en-US"/>
              <a:t>The Phillips Curve</a:t>
            </a:r>
          </a:p>
        </p:txBody>
      </p:sp>
      <p:sp>
        <p:nvSpPr>
          <p:cNvPr id="409603" name="Rectangle 3">
            <a:extLst>
              <a:ext uri="{FF2B5EF4-FFF2-40B4-BE49-F238E27FC236}">
                <a16:creationId xmlns:a16="http://schemas.microsoft.com/office/drawing/2014/main" id="{4CA88D86-775E-408F-B5ED-9F3DDAE4E876}"/>
              </a:ext>
            </a:extLst>
          </p:cNvPr>
          <p:cNvSpPr>
            <a:spLocks noGrp="1" noChangeArrowheads="1"/>
          </p:cNvSpPr>
          <p:nvPr>
            <p:ph idx="1"/>
          </p:nvPr>
        </p:nvSpPr>
        <p:spPr/>
        <p:txBody>
          <a:bodyPr/>
          <a:lstStyle/>
          <a:p>
            <a:pPr lvl="1" eaLnBrk="1" hangingPunct="1"/>
            <a:r>
              <a:rPr lang="en-CA" altLang="en-US" dirty="0"/>
              <a:t>A Phillips curve is a curve that shows the relationship between the inflation rate and the unemployment rate.</a:t>
            </a:r>
          </a:p>
          <a:p>
            <a:pPr lvl="1" eaLnBrk="1" hangingPunct="1"/>
            <a:r>
              <a:rPr lang="en-CA" altLang="en-US" dirty="0"/>
              <a:t>There are two time frames for Phillips curves:</a:t>
            </a:r>
          </a:p>
          <a:p>
            <a:pPr lvl="1" eaLnBrk="1" hangingPunct="1">
              <a:buClr>
                <a:srgbClr val="0070C0"/>
              </a:buClr>
              <a:buSzPct val="120000"/>
              <a:buFont typeface="Wingdings" panose="05000000000000000000" pitchFamily="2" charset="2"/>
              <a:buChar char="§"/>
            </a:pPr>
            <a:r>
              <a:rPr lang="en-CA" altLang="en-US" dirty="0"/>
              <a:t> The short-run Phillips curve</a:t>
            </a:r>
          </a:p>
          <a:p>
            <a:pPr lvl="1" eaLnBrk="1" hangingPunct="1">
              <a:buClr>
                <a:srgbClr val="0070C0"/>
              </a:buClr>
              <a:buSzPct val="120000"/>
              <a:buFont typeface="Wingdings" panose="05000000000000000000" pitchFamily="2" charset="2"/>
              <a:buChar char="§"/>
            </a:pPr>
            <a:r>
              <a:rPr lang="en-CA" altLang="en-US" dirty="0"/>
              <a:t> The long-run Phillips curve</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09603">
                                            <p:txEl>
                                              <p:pRg st="0" end="0"/>
                                            </p:txEl>
                                          </p:spTgt>
                                        </p:tgtEl>
                                        <p:attrNameLst>
                                          <p:attrName>style.visibility</p:attrName>
                                        </p:attrNameLst>
                                      </p:cBhvr>
                                      <p:to>
                                        <p:strVal val="visible"/>
                                      </p:to>
                                    </p:set>
                                    <p:animEffect transition="in" filter="wipe(left)">
                                      <p:cBhvr>
                                        <p:cTn id="7" dur="500"/>
                                        <p:tgtEl>
                                          <p:spTgt spid="409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03">
                                            <p:txEl>
                                              <p:pRg st="1" end="1"/>
                                            </p:txEl>
                                          </p:spTgt>
                                        </p:tgtEl>
                                        <p:attrNameLst>
                                          <p:attrName>style.visibility</p:attrName>
                                        </p:attrNameLst>
                                      </p:cBhvr>
                                      <p:to>
                                        <p:strVal val="visible"/>
                                      </p:to>
                                    </p:set>
                                    <p:animEffect transition="in" filter="wipe(left)">
                                      <p:cBhvr>
                                        <p:cTn id="12" dur="1000"/>
                                        <p:tgtEl>
                                          <p:spTgt spid="409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603">
                                            <p:txEl>
                                              <p:pRg st="2" end="2"/>
                                            </p:txEl>
                                          </p:spTgt>
                                        </p:tgtEl>
                                        <p:attrNameLst>
                                          <p:attrName>style.visibility</p:attrName>
                                        </p:attrNameLst>
                                      </p:cBhvr>
                                      <p:to>
                                        <p:strVal val="visible"/>
                                      </p:to>
                                    </p:set>
                                    <p:animEffect transition="in" filter="wipe(left)">
                                      <p:cBhvr>
                                        <p:cTn id="17" dur="1000"/>
                                        <p:tgtEl>
                                          <p:spTgt spid="409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9603">
                                            <p:txEl>
                                              <p:pRg st="3" end="3"/>
                                            </p:txEl>
                                          </p:spTgt>
                                        </p:tgtEl>
                                        <p:attrNameLst>
                                          <p:attrName>style.visibility</p:attrName>
                                        </p:attrNameLst>
                                      </p:cBhvr>
                                      <p:to>
                                        <p:strVal val="visible"/>
                                      </p:to>
                                    </p:set>
                                    <p:animEffect transition="in" filter="wipe(left)">
                                      <p:cBhvr>
                                        <p:cTn id="22" dur="1000"/>
                                        <p:tgtEl>
                                          <p:spTgt spid="409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uiExpand="1" build="p" bldLvl="3"/>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4000" y="838200"/>
            <a:ext cx="8496300" cy="480060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4000" y="838200"/>
            <a:ext cx="8496300" cy="4800600"/>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4000" y="838200"/>
            <a:ext cx="8496300" cy="4800600"/>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4000" y="838200"/>
            <a:ext cx="8496300" cy="4800600"/>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4000" y="838200"/>
            <a:ext cx="8496300" cy="4800600"/>
          </a:xfrm>
          <a:prstGeom prst="rect">
            <a:avLst/>
          </a:prstGeom>
        </p:spPr>
      </p:pic>
      <p:pic>
        <p:nvPicPr>
          <p:cNvPr id="13" name="Pictur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4000" y="838200"/>
            <a:ext cx="8496300" cy="4800600"/>
          </a:xfrm>
          <a:prstGeom prst="rect">
            <a:avLst/>
          </a:prstGeom>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1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right)">
                                      <p:cBhvr>
                                        <p:cTn id="22" dur="1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1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930" name="Rectangle 5">
            <a:extLst>
              <a:ext uri="{FF2B5EF4-FFF2-40B4-BE49-F238E27FC236}">
                <a16:creationId xmlns:a16="http://schemas.microsoft.com/office/drawing/2014/main" id="{C157A337-2B23-4624-B2F0-E96C39DA354C}"/>
              </a:ext>
            </a:extLst>
          </p:cNvPr>
          <p:cNvSpPr>
            <a:spLocks noGrp="1" noChangeArrowheads="1"/>
          </p:cNvSpPr>
          <p:nvPr>
            <p:ph type="title"/>
          </p:nvPr>
        </p:nvSpPr>
        <p:spPr>
          <a:xfrm>
            <a:off x="990600" y="107950"/>
            <a:ext cx="7696200" cy="1554163"/>
          </a:xfrm>
          <a:noFill/>
        </p:spPr>
        <p:txBody>
          <a:bodyPr/>
          <a:lstStyle/>
          <a:p>
            <a:pPr eaLnBrk="1" hangingPunct="1"/>
            <a:r>
              <a:rPr lang="en-CA" altLang="en-US"/>
              <a:t>The Phillips Curve</a:t>
            </a:r>
          </a:p>
        </p:txBody>
      </p:sp>
      <p:sp>
        <p:nvSpPr>
          <p:cNvPr id="434179" name="Rectangle 3">
            <a:extLst>
              <a:ext uri="{FF2B5EF4-FFF2-40B4-BE49-F238E27FC236}">
                <a16:creationId xmlns:a16="http://schemas.microsoft.com/office/drawing/2014/main" id="{DC0F1601-3DF9-4B4B-841E-3544B7D86003}"/>
              </a:ext>
            </a:extLst>
          </p:cNvPr>
          <p:cNvSpPr>
            <a:spLocks noGrp="1" noChangeArrowheads="1"/>
          </p:cNvSpPr>
          <p:nvPr>
            <p:ph idx="1"/>
          </p:nvPr>
        </p:nvSpPr>
        <p:spPr/>
        <p:txBody>
          <a:bodyPr/>
          <a:lstStyle/>
          <a:p>
            <a:pPr eaLnBrk="1" hangingPunct="1"/>
            <a:r>
              <a:rPr lang="en-CA" altLang="en-US"/>
              <a:t>The Short-Run Phillips Curve </a:t>
            </a:r>
          </a:p>
          <a:p>
            <a:pPr lvl="1" eaLnBrk="1" hangingPunct="1"/>
            <a:r>
              <a:rPr lang="en-CA" altLang="en-US"/>
              <a:t>The </a:t>
            </a:r>
            <a:r>
              <a:rPr lang="en-CA" altLang="en-US" b="1"/>
              <a:t>short-run Phillips curve</a:t>
            </a:r>
            <a:r>
              <a:rPr lang="en-CA" altLang="en-US"/>
              <a:t> shows the tradeoff between the inflation rate and unemployment rate, holding constant</a:t>
            </a:r>
          </a:p>
          <a:p>
            <a:pPr lvl="1" eaLnBrk="1" hangingPunct="1"/>
            <a:r>
              <a:rPr lang="en-CA" altLang="en-US"/>
              <a:t>1. The expected inflation rate</a:t>
            </a:r>
          </a:p>
          <a:p>
            <a:pPr lvl="1" eaLnBrk="1" hangingPunct="1"/>
            <a:r>
              <a:rPr lang="en-CA" altLang="en-US"/>
              <a:t>2. The natural unemployment rate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4179">
                                            <p:txEl>
                                              <p:pRg st="1" end="1"/>
                                            </p:txEl>
                                          </p:spTgt>
                                        </p:tgtEl>
                                        <p:attrNameLst>
                                          <p:attrName>style.visibility</p:attrName>
                                        </p:attrNameLst>
                                      </p:cBhvr>
                                      <p:to>
                                        <p:strVal val="visible"/>
                                      </p:to>
                                    </p:set>
                                    <p:animEffect transition="in" filter="wipe(left)">
                                      <p:cBhvr>
                                        <p:cTn id="7" dur="1000"/>
                                        <p:tgtEl>
                                          <p:spTgt spid="43417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4179">
                                            <p:txEl>
                                              <p:pRg st="2" end="2"/>
                                            </p:txEl>
                                          </p:spTgt>
                                        </p:tgtEl>
                                        <p:attrNameLst>
                                          <p:attrName>style.visibility</p:attrName>
                                        </p:attrNameLst>
                                      </p:cBhvr>
                                      <p:to>
                                        <p:strVal val="visible"/>
                                      </p:to>
                                    </p:set>
                                    <p:animEffect transition="in" filter="wipe(left)">
                                      <p:cBhvr>
                                        <p:cTn id="12" dur="1000"/>
                                        <p:tgtEl>
                                          <p:spTgt spid="43417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4179">
                                            <p:txEl>
                                              <p:pRg st="3" end="3"/>
                                            </p:txEl>
                                          </p:spTgt>
                                        </p:tgtEl>
                                        <p:attrNameLst>
                                          <p:attrName>style.visibility</p:attrName>
                                        </p:attrNameLst>
                                      </p:cBhvr>
                                      <p:to>
                                        <p:strVal val="visible"/>
                                      </p:to>
                                    </p:set>
                                    <p:animEffect transition="in" filter="wipe(left)">
                                      <p:cBhvr>
                                        <p:cTn id="17" dur="1000"/>
                                        <p:tgtEl>
                                          <p:spTgt spid="4341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79" grpId="0" uiExpand="1" build="p" bldLvl="3"/>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5203" name="Rectangle 3">
            <a:extLst>
              <a:ext uri="{FF2B5EF4-FFF2-40B4-BE49-F238E27FC236}">
                <a16:creationId xmlns:a16="http://schemas.microsoft.com/office/drawing/2014/main" id="{D263F35F-22F4-4907-BEE9-A8FB5F6DB322}"/>
              </a:ext>
            </a:extLst>
          </p:cNvPr>
          <p:cNvSpPr>
            <a:spLocks noGrp="1" noChangeArrowheads="1"/>
          </p:cNvSpPr>
          <p:nvPr>
            <p:ph idx="1"/>
          </p:nvPr>
        </p:nvSpPr>
        <p:spPr>
          <a:xfrm>
            <a:off x="360363" y="1584325"/>
            <a:ext cx="3887787" cy="4144963"/>
          </a:xfrm>
        </p:spPr>
        <p:txBody>
          <a:bodyPr/>
          <a:lstStyle/>
          <a:p>
            <a:pPr lvl="1" eaLnBrk="1" hangingPunct="1"/>
            <a:r>
              <a:rPr lang="en-CA" altLang="en-US" dirty="0"/>
              <a:t>Figure 12.8 illustrates a short-run Phillips curve (</a:t>
            </a:r>
            <a:r>
              <a:rPr lang="en-CA" altLang="en-US" i="1" dirty="0"/>
              <a:t>SRPC</a:t>
            </a:r>
            <a:r>
              <a:rPr lang="en-CA" altLang="en-US" dirty="0"/>
              <a:t>)—a downward-sloping curve.</a:t>
            </a:r>
          </a:p>
          <a:p>
            <a:pPr lvl="1" eaLnBrk="1" hangingPunct="1"/>
            <a:r>
              <a:rPr lang="en-CA" altLang="en-US" dirty="0"/>
              <a:t>It passes through the natural unemployment rate and the expected inflation rate.</a:t>
            </a:r>
          </a:p>
        </p:txBody>
      </p:sp>
      <p:sp>
        <p:nvSpPr>
          <p:cNvPr id="126979" name="Rectangle 27">
            <a:extLst>
              <a:ext uri="{FF2B5EF4-FFF2-40B4-BE49-F238E27FC236}">
                <a16:creationId xmlns:a16="http://schemas.microsoft.com/office/drawing/2014/main" id="{192A2DB2-F900-433D-A344-8065F5476280}"/>
              </a:ext>
            </a:extLst>
          </p:cNvPr>
          <p:cNvSpPr>
            <a:spLocks noGrp="1" noChangeArrowheads="1"/>
          </p:cNvSpPr>
          <p:nvPr>
            <p:ph type="title"/>
          </p:nvPr>
        </p:nvSpPr>
        <p:spPr>
          <a:xfrm>
            <a:off x="990600" y="304800"/>
            <a:ext cx="7696200" cy="1143000"/>
          </a:xfrm>
          <a:noFill/>
        </p:spPr>
        <p:txBody>
          <a:bodyPr/>
          <a:lstStyle/>
          <a:p>
            <a:pPr eaLnBrk="1" hangingPunct="1"/>
            <a:r>
              <a:rPr lang="en-CA" altLang="en-US"/>
              <a:t>The Phillips Curve</a:t>
            </a:r>
          </a:p>
        </p:txBody>
      </p:sp>
      <p:pic>
        <p:nvPicPr>
          <p:cNvPr id="126980" name="Picture 31" descr="fig2806a">
            <a:extLst>
              <a:ext uri="{FF2B5EF4-FFF2-40B4-BE49-F238E27FC236}">
                <a16:creationId xmlns:a16="http://schemas.microsoft.com/office/drawing/2014/main" id="{B72CE86D-82FE-4B6D-A784-6BB63A4A11E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6100" y="1728788"/>
            <a:ext cx="4464050" cy="3667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32" descr="fig2806b">
            <a:extLst>
              <a:ext uri="{FF2B5EF4-FFF2-40B4-BE49-F238E27FC236}">
                <a16:creationId xmlns:a16="http://schemas.microsoft.com/office/drawing/2014/main" id="{EC9EECC7-206F-49CE-BFDD-3EDF6596042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56100" y="1728788"/>
            <a:ext cx="4464050" cy="3667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5">
            <a:hlinkClick r:id="rId5" action="ppaction://hlinksldjump"/>
            <a:extLst>
              <a:ext uri="{FF2B5EF4-FFF2-40B4-BE49-F238E27FC236}">
                <a16:creationId xmlns:a16="http://schemas.microsoft.com/office/drawing/2014/main" id="{2455E953-F3F4-44EE-AA5C-91FEF52949EF}"/>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5203">
                                            <p:txEl>
                                              <p:pRg st="1" end="1"/>
                                            </p:txEl>
                                          </p:spTgt>
                                        </p:tgtEl>
                                        <p:attrNameLst>
                                          <p:attrName>style.visibility</p:attrName>
                                        </p:attrNameLst>
                                      </p:cBhvr>
                                      <p:to>
                                        <p:strVal val="visible"/>
                                      </p:to>
                                    </p:set>
                                    <p:animEffect transition="in" filter="wipe(left)">
                                      <p:cBhvr>
                                        <p:cTn id="7" dur="1000"/>
                                        <p:tgtEl>
                                          <p:spTgt spid="435203">
                                            <p:txEl>
                                              <p:pRg st="1" end="1"/>
                                            </p:txEl>
                                          </p:spTgt>
                                        </p:tgtEl>
                                      </p:cBhvr>
                                    </p:animEffect>
                                  </p:childTnLst>
                                </p:cTn>
                              </p:par>
                            </p:childTnLst>
                          </p:cTn>
                        </p:par>
                        <p:par>
                          <p:cTn id="8" fill="hold" nodeType="afterGroup">
                            <p:stCondLst>
                              <p:cond delay="10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3" grpId="0" build="p" bldLvl="3"/>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29026" name="Picture 6" descr="fig13">
            <a:extLst>
              <a:ext uri="{FF2B5EF4-FFF2-40B4-BE49-F238E27FC236}">
                <a16:creationId xmlns:a16="http://schemas.microsoft.com/office/drawing/2014/main" id="{EF658C84-DEE5-4734-A473-1466DF67BD5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60500" y="873125"/>
            <a:ext cx="6183313" cy="5078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82343" name="Picture 7" descr="fig13">
            <a:extLst>
              <a:ext uri="{FF2B5EF4-FFF2-40B4-BE49-F238E27FC236}">
                <a16:creationId xmlns:a16="http://schemas.microsoft.com/office/drawing/2014/main" id="{3D9025F1-E066-44B8-892E-2AFA6510A8E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60500" y="873125"/>
            <a:ext cx="6183313" cy="5078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82344" name="Picture 8" descr="fig13">
            <a:extLst>
              <a:ext uri="{FF2B5EF4-FFF2-40B4-BE49-F238E27FC236}">
                <a16:creationId xmlns:a16="http://schemas.microsoft.com/office/drawing/2014/main" id="{592C8AA9-6E58-4D00-92B1-87BF4F931B2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60500" y="873125"/>
            <a:ext cx="6183313" cy="5078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82345" name="Picture 9" descr="fig13">
            <a:extLst>
              <a:ext uri="{FF2B5EF4-FFF2-40B4-BE49-F238E27FC236}">
                <a16:creationId xmlns:a16="http://schemas.microsoft.com/office/drawing/2014/main" id="{01310F39-97DC-42ED-9635-C5A5CCA0FD3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60500" y="873125"/>
            <a:ext cx="6183313" cy="5078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82343"/>
                                        </p:tgtEl>
                                        <p:attrNameLst>
                                          <p:attrName>style.visibility</p:attrName>
                                        </p:attrNameLst>
                                      </p:cBhvr>
                                      <p:to>
                                        <p:strVal val="visible"/>
                                      </p:to>
                                    </p:set>
                                    <p:animEffect transition="in" filter="fade">
                                      <p:cBhvr>
                                        <p:cTn id="7" dur="500"/>
                                        <p:tgtEl>
                                          <p:spTgt spid="7823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782344"/>
                                        </p:tgtEl>
                                        <p:attrNameLst>
                                          <p:attrName>style.visibility</p:attrName>
                                        </p:attrNameLst>
                                      </p:cBhvr>
                                      <p:to>
                                        <p:strVal val="visible"/>
                                      </p:to>
                                    </p:set>
                                    <p:animEffect transition="in" filter="wipe(right)">
                                      <p:cBhvr>
                                        <p:cTn id="12" dur="1000"/>
                                        <p:tgtEl>
                                          <p:spTgt spid="7823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82345"/>
                                        </p:tgtEl>
                                        <p:attrNameLst>
                                          <p:attrName>style.visibility</p:attrName>
                                        </p:attrNameLst>
                                      </p:cBhvr>
                                      <p:to>
                                        <p:strVal val="visible"/>
                                      </p:to>
                                    </p:set>
                                    <p:animEffect transition="in" filter="wipe(left)">
                                      <p:cBhvr>
                                        <p:cTn id="17" dur="1000"/>
                                        <p:tgtEl>
                                          <p:spTgt spid="782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12">
            <a:extLst>
              <a:ext uri="{FF2B5EF4-FFF2-40B4-BE49-F238E27FC236}">
                <a16:creationId xmlns:a16="http://schemas.microsoft.com/office/drawing/2014/main" id="{417ED9CF-96CB-474D-8B2E-E3598B9090EB}"/>
              </a:ext>
            </a:extLst>
          </p:cNvPr>
          <p:cNvSpPr>
            <a:spLocks noGrp="1" noChangeArrowheads="1"/>
          </p:cNvSpPr>
          <p:nvPr>
            <p:ph type="title"/>
          </p:nvPr>
        </p:nvSpPr>
        <p:spPr>
          <a:xfrm>
            <a:off x="990600" y="107950"/>
            <a:ext cx="7696200" cy="1554163"/>
          </a:xfrm>
          <a:noFill/>
        </p:spPr>
        <p:txBody>
          <a:bodyPr/>
          <a:lstStyle/>
          <a:p>
            <a:pPr eaLnBrk="1" hangingPunct="1"/>
            <a:r>
              <a:rPr lang="en-CA" altLang="en-US"/>
              <a:t>The Phillips Curve</a:t>
            </a:r>
          </a:p>
        </p:txBody>
      </p:sp>
      <p:sp>
        <p:nvSpPr>
          <p:cNvPr id="1018883" name="Rectangle 3">
            <a:extLst>
              <a:ext uri="{FF2B5EF4-FFF2-40B4-BE49-F238E27FC236}">
                <a16:creationId xmlns:a16="http://schemas.microsoft.com/office/drawing/2014/main" id="{83F10808-05D0-4864-B5DB-CB683CCC972C}"/>
              </a:ext>
            </a:extLst>
          </p:cNvPr>
          <p:cNvSpPr>
            <a:spLocks noGrp="1" noChangeArrowheads="1"/>
          </p:cNvSpPr>
          <p:nvPr>
            <p:ph idx="1"/>
          </p:nvPr>
        </p:nvSpPr>
        <p:spPr>
          <a:xfrm>
            <a:off x="360363" y="1584325"/>
            <a:ext cx="4114800" cy="4525963"/>
          </a:xfrm>
        </p:spPr>
        <p:txBody>
          <a:bodyPr/>
          <a:lstStyle/>
          <a:p>
            <a:pPr lvl="1" eaLnBrk="1" hangingPunct="1"/>
            <a:r>
              <a:rPr lang="en-CA" altLang="en-US" dirty="0"/>
              <a:t>With a given expected inflation rate and natural unemployment rate:</a:t>
            </a:r>
          </a:p>
          <a:p>
            <a:pPr lvl="1" eaLnBrk="1" hangingPunct="1"/>
            <a:r>
              <a:rPr lang="en-CA" altLang="en-US" dirty="0"/>
              <a:t>If the inflation rate </a:t>
            </a:r>
            <a:r>
              <a:rPr lang="en-CA" altLang="en-US" i="1" dirty="0"/>
              <a:t>exceeds</a:t>
            </a:r>
            <a:r>
              <a:rPr lang="en-CA" altLang="en-US" dirty="0"/>
              <a:t> the expected inflation rate, the unemployment rate decreases.</a:t>
            </a:r>
          </a:p>
          <a:p>
            <a:pPr lvl="1" eaLnBrk="1" hangingPunct="1"/>
            <a:r>
              <a:rPr lang="en-CA" altLang="en-US" dirty="0"/>
              <a:t>If the inflation rate is </a:t>
            </a:r>
            <a:r>
              <a:rPr lang="en-CA" altLang="en-US" i="1" dirty="0"/>
              <a:t>below </a:t>
            </a:r>
            <a:r>
              <a:rPr lang="en-CA" altLang="en-US" dirty="0"/>
              <a:t>the expected inflation rate, the unemployment rate increases.</a:t>
            </a:r>
          </a:p>
        </p:txBody>
      </p:sp>
      <p:pic>
        <p:nvPicPr>
          <p:cNvPr id="131076" name="Picture 31" descr="fig2806a">
            <a:extLst>
              <a:ext uri="{FF2B5EF4-FFF2-40B4-BE49-F238E27FC236}">
                <a16:creationId xmlns:a16="http://schemas.microsoft.com/office/drawing/2014/main" id="{064EEDF3-9B8E-475F-8380-CA4D9E491AA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6100" y="1728788"/>
            <a:ext cx="4464050" cy="3667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32" descr="fig2806b">
            <a:extLst>
              <a:ext uri="{FF2B5EF4-FFF2-40B4-BE49-F238E27FC236}">
                <a16:creationId xmlns:a16="http://schemas.microsoft.com/office/drawing/2014/main" id="{77BCDAD2-664A-45FD-B5B5-518FD1DF9B0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56100" y="1728788"/>
            <a:ext cx="4464050" cy="3667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18883">
                                            <p:txEl>
                                              <p:pRg st="1" end="1"/>
                                            </p:txEl>
                                          </p:spTgt>
                                        </p:tgtEl>
                                        <p:attrNameLst>
                                          <p:attrName>style.visibility</p:attrName>
                                        </p:attrNameLst>
                                      </p:cBhvr>
                                      <p:to>
                                        <p:strVal val="visible"/>
                                      </p:to>
                                    </p:set>
                                    <p:animEffect transition="in" filter="wipe(left)">
                                      <p:cBhvr>
                                        <p:cTn id="7" dur="1000"/>
                                        <p:tgtEl>
                                          <p:spTgt spid="10188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18883">
                                            <p:txEl>
                                              <p:pRg st="2" end="2"/>
                                            </p:txEl>
                                          </p:spTgt>
                                        </p:tgtEl>
                                        <p:attrNameLst>
                                          <p:attrName>style.visibility</p:attrName>
                                        </p:attrNameLst>
                                      </p:cBhvr>
                                      <p:to>
                                        <p:strVal val="visible"/>
                                      </p:to>
                                    </p:set>
                                    <p:animEffect transition="in" filter="wipe(left)">
                                      <p:cBhvr>
                                        <p:cTn id="12" dur="1000"/>
                                        <p:tgtEl>
                                          <p:spTgt spid="1018883">
                                            <p:txEl>
                                              <p:pRg st="2" end="2"/>
                                            </p:txEl>
                                          </p:spTgt>
                                        </p:tgtEl>
                                      </p:cBhvr>
                                    </p:animEffect>
                                  </p:childTnLst>
                                </p:cTn>
                              </p:par>
                            </p:childTnLst>
                          </p:cTn>
                        </p:par>
                        <p:par>
                          <p:cTn id="13" fill="hold" nodeType="afterGroup">
                            <p:stCondLst>
                              <p:cond delay="1000"/>
                            </p:stCondLst>
                            <p:childTnLst>
                              <p:par>
                                <p:cTn id="14" presetID="10" presetClass="entr" presetSubtype="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8883" grpId="0" uiExpand="1" build="p" bldLvl="3"/>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2" name="Rectangle 5">
            <a:extLst>
              <a:ext uri="{FF2B5EF4-FFF2-40B4-BE49-F238E27FC236}">
                <a16:creationId xmlns:a16="http://schemas.microsoft.com/office/drawing/2014/main" id="{6A9B31EB-F943-4C2E-90E9-71C45318AD0E}"/>
              </a:ext>
            </a:extLst>
          </p:cNvPr>
          <p:cNvSpPr>
            <a:spLocks noGrp="1" noChangeArrowheads="1"/>
          </p:cNvSpPr>
          <p:nvPr>
            <p:ph type="title"/>
          </p:nvPr>
        </p:nvSpPr>
        <p:spPr>
          <a:xfrm>
            <a:off x="990600" y="107950"/>
            <a:ext cx="7696200" cy="1554163"/>
          </a:xfrm>
          <a:noFill/>
        </p:spPr>
        <p:txBody>
          <a:bodyPr/>
          <a:lstStyle/>
          <a:p>
            <a:pPr eaLnBrk="1" hangingPunct="1"/>
            <a:r>
              <a:rPr lang="en-CA" altLang="en-US"/>
              <a:t>The Phillips Curve</a:t>
            </a:r>
          </a:p>
        </p:txBody>
      </p:sp>
      <p:sp>
        <p:nvSpPr>
          <p:cNvPr id="437251" name="Rectangle 3">
            <a:extLst>
              <a:ext uri="{FF2B5EF4-FFF2-40B4-BE49-F238E27FC236}">
                <a16:creationId xmlns:a16="http://schemas.microsoft.com/office/drawing/2014/main" id="{732090F2-1FE6-465A-B257-07752C6F45E9}"/>
              </a:ext>
            </a:extLst>
          </p:cNvPr>
          <p:cNvSpPr>
            <a:spLocks noGrp="1" noChangeArrowheads="1"/>
          </p:cNvSpPr>
          <p:nvPr>
            <p:ph idx="1"/>
          </p:nvPr>
        </p:nvSpPr>
        <p:spPr/>
        <p:txBody>
          <a:bodyPr/>
          <a:lstStyle/>
          <a:p>
            <a:pPr eaLnBrk="1" hangingPunct="1"/>
            <a:r>
              <a:rPr lang="en-CA" altLang="en-US"/>
              <a:t>The Long-Run Phillips Curve</a:t>
            </a:r>
          </a:p>
          <a:p>
            <a:pPr lvl="1" eaLnBrk="1" hangingPunct="1"/>
            <a:r>
              <a:rPr lang="en-CA" altLang="en-US"/>
              <a:t>The </a:t>
            </a:r>
            <a:r>
              <a:rPr lang="en-CA" altLang="en-US" b="1"/>
              <a:t>long-run Phillips curve</a:t>
            </a:r>
            <a:r>
              <a:rPr lang="en-CA" altLang="en-US"/>
              <a:t> shows the relationship between inflation and unemployment when the actual inflation rate equals the expected inflation rate.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7251">
                                            <p:txEl>
                                              <p:pRg st="1" end="1"/>
                                            </p:txEl>
                                          </p:spTgt>
                                        </p:tgtEl>
                                        <p:attrNameLst>
                                          <p:attrName>style.visibility</p:attrName>
                                        </p:attrNameLst>
                                      </p:cBhvr>
                                      <p:to>
                                        <p:strVal val="visible"/>
                                      </p:to>
                                    </p:set>
                                    <p:animEffect transition="in" filter="wipe(left)">
                                      <p:cBhvr>
                                        <p:cTn id="7" dur="1000"/>
                                        <p:tgtEl>
                                          <p:spTgt spid="4372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1" grpId="0" build="p" bldLvl="3"/>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0" name="Rectangle 12">
            <a:extLst>
              <a:ext uri="{FF2B5EF4-FFF2-40B4-BE49-F238E27FC236}">
                <a16:creationId xmlns:a16="http://schemas.microsoft.com/office/drawing/2014/main" id="{B1D867CF-3016-4CB6-B944-B580842E0641}"/>
              </a:ext>
            </a:extLst>
          </p:cNvPr>
          <p:cNvSpPr>
            <a:spLocks noGrp="1" noChangeArrowheads="1"/>
          </p:cNvSpPr>
          <p:nvPr>
            <p:ph type="title"/>
          </p:nvPr>
        </p:nvSpPr>
        <p:spPr>
          <a:xfrm>
            <a:off x="990600" y="107950"/>
            <a:ext cx="7696200" cy="1554163"/>
          </a:xfrm>
          <a:noFill/>
        </p:spPr>
        <p:txBody>
          <a:bodyPr/>
          <a:lstStyle/>
          <a:p>
            <a:pPr eaLnBrk="1" hangingPunct="1"/>
            <a:r>
              <a:rPr lang="en-CA" altLang="en-US"/>
              <a:t>The Phillips Curve</a:t>
            </a:r>
          </a:p>
        </p:txBody>
      </p:sp>
      <p:sp>
        <p:nvSpPr>
          <p:cNvPr id="438275" name="Rectangle 3">
            <a:extLst>
              <a:ext uri="{FF2B5EF4-FFF2-40B4-BE49-F238E27FC236}">
                <a16:creationId xmlns:a16="http://schemas.microsoft.com/office/drawing/2014/main" id="{F842CA90-7258-445D-98F0-9B82538FF14D}"/>
              </a:ext>
            </a:extLst>
          </p:cNvPr>
          <p:cNvSpPr>
            <a:spLocks noGrp="1" noChangeArrowheads="1"/>
          </p:cNvSpPr>
          <p:nvPr>
            <p:ph idx="1"/>
          </p:nvPr>
        </p:nvSpPr>
        <p:spPr>
          <a:xfrm>
            <a:off x="360363" y="1584325"/>
            <a:ext cx="4058017" cy="4525963"/>
          </a:xfrm>
        </p:spPr>
        <p:txBody>
          <a:bodyPr/>
          <a:lstStyle/>
          <a:p>
            <a:pPr lvl="1" eaLnBrk="1" hangingPunct="1"/>
            <a:r>
              <a:rPr lang="en-CA" altLang="en-US" dirty="0"/>
              <a:t>The long-run Phillips curve (</a:t>
            </a:r>
            <a:r>
              <a:rPr lang="en-CA" altLang="en-US" i="1" dirty="0"/>
              <a:t>LRPC</a:t>
            </a:r>
            <a:r>
              <a:rPr lang="en-CA" altLang="en-US" dirty="0"/>
              <a:t>) is vertical at the natural unemployment rate.</a:t>
            </a:r>
          </a:p>
          <a:p>
            <a:pPr lvl="1" eaLnBrk="1" hangingPunct="1"/>
            <a:r>
              <a:rPr lang="en-CA" altLang="en-US" dirty="0"/>
              <a:t>Along </a:t>
            </a:r>
            <a:r>
              <a:rPr lang="en-CA" altLang="en-US" i="1" dirty="0"/>
              <a:t>LRPC</a:t>
            </a:r>
            <a:r>
              <a:rPr lang="en-CA" altLang="en-US" dirty="0"/>
              <a:t>, a change in the inflation rate is expected, so the unemployment rate remains at the natural unemployment rate.</a:t>
            </a:r>
          </a:p>
        </p:txBody>
      </p:sp>
      <p:pic>
        <p:nvPicPr>
          <p:cNvPr id="135172" name="Picture 15" descr="fig2807a">
            <a:extLst>
              <a:ext uri="{FF2B5EF4-FFF2-40B4-BE49-F238E27FC236}">
                <a16:creationId xmlns:a16="http://schemas.microsoft.com/office/drawing/2014/main" id="{6ABF53F9-440C-4124-90E3-A64D13F260B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0563" y="1728788"/>
            <a:ext cx="4217987" cy="3524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36000" y="5472000"/>
            <a:ext cx="2385060" cy="19050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8275">
                                            <p:txEl>
                                              <p:pRg st="1" end="1"/>
                                            </p:txEl>
                                          </p:spTgt>
                                        </p:tgtEl>
                                        <p:attrNameLst>
                                          <p:attrName>style.visibility</p:attrName>
                                        </p:attrNameLst>
                                      </p:cBhvr>
                                      <p:to>
                                        <p:strVal val="visible"/>
                                      </p:to>
                                    </p:set>
                                    <p:animEffect transition="in" filter="wipe(left)">
                                      <p:cBhvr>
                                        <p:cTn id="7" dur="1000"/>
                                        <p:tgtEl>
                                          <p:spTgt spid="4382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275" grpId="0" build="p" bldLvl="3"/>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9459" name="Rectangle 3">
            <a:extLst>
              <a:ext uri="{FF2B5EF4-FFF2-40B4-BE49-F238E27FC236}">
                <a16:creationId xmlns:a16="http://schemas.microsoft.com/office/drawing/2014/main" id="{B1A7AA3B-4D00-4FCE-90D9-F5DAFD200EAB}"/>
              </a:ext>
            </a:extLst>
          </p:cNvPr>
          <p:cNvSpPr>
            <a:spLocks noGrp="1" noChangeArrowheads="1"/>
          </p:cNvSpPr>
          <p:nvPr>
            <p:ph idx="1"/>
          </p:nvPr>
        </p:nvSpPr>
        <p:spPr>
          <a:xfrm>
            <a:off x="360363" y="1584325"/>
            <a:ext cx="3981450" cy="4144963"/>
          </a:xfrm>
        </p:spPr>
        <p:txBody>
          <a:bodyPr/>
          <a:lstStyle/>
          <a:p>
            <a:pPr lvl="1" eaLnBrk="1" hangingPunct="1"/>
            <a:r>
              <a:rPr lang="en-CA" altLang="en-US" dirty="0"/>
              <a:t>The </a:t>
            </a:r>
            <a:r>
              <a:rPr lang="en-CA" altLang="en-US" i="1" dirty="0"/>
              <a:t>SRPC</a:t>
            </a:r>
            <a:r>
              <a:rPr lang="en-CA" altLang="en-US" dirty="0"/>
              <a:t> intersects the </a:t>
            </a:r>
            <a:r>
              <a:rPr lang="en-CA" altLang="en-US" i="1" dirty="0"/>
              <a:t>LRPC</a:t>
            </a:r>
            <a:r>
              <a:rPr lang="en-CA" altLang="en-US" dirty="0"/>
              <a:t> at the expected inflation rate—10 percent a year in the figure.</a:t>
            </a:r>
          </a:p>
          <a:p>
            <a:pPr lvl="1" eaLnBrk="1" hangingPunct="1"/>
            <a:r>
              <a:rPr lang="en-CA" altLang="en-US" b="1" dirty="0">
                <a:solidFill>
                  <a:srgbClr val="7030A0"/>
                </a:solidFill>
              </a:rPr>
              <a:t>Change in Expected Inflation</a:t>
            </a:r>
          </a:p>
          <a:p>
            <a:pPr lvl="1" eaLnBrk="1" hangingPunct="1"/>
            <a:r>
              <a:rPr lang="en-CA" altLang="en-US" dirty="0"/>
              <a:t>If expected inflation falls to 6 percent a year, ... </a:t>
            </a:r>
          </a:p>
          <a:p>
            <a:pPr lvl="1" eaLnBrk="1" hangingPunct="1"/>
            <a:r>
              <a:rPr lang="en-CA" altLang="en-US" dirty="0"/>
              <a:t>the short-run Phillips curve shifts downward by an amount equal to the fall in the expected inflation rate.</a:t>
            </a:r>
          </a:p>
        </p:txBody>
      </p:sp>
      <p:sp>
        <p:nvSpPr>
          <p:cNvPr id="137219" name="Rectangle 14">
            <a:extLst>
              <a:ext uri="{FF2B5EF4-FFF2-40B4-BE49-F238E27FC236}">
                <a16:creationId xmlns:a16="http://schemas.microsoft.com/office/drawing/2014/main" id="{7227CD31-0F2A-4A87-A6BB-5C1BBB421986}"/>
              </a:ext>
            </a:extLst>
          </p:cNvPr>
          <p:cNvSpPr>
            <a:spLocks noGrp="1" noChangeArrowheads="1"/>
          </p:cNvSpPr>
          <p:nvPr>
            <p:ph type="title"/>
          </p:nvPr>
        </p:nvSpPr>
        <p:spPr>
          <a:xfrm>
            <a:off x="990600" y="304800"/>
            <a:ext cx="7696200" cy="1143000"/>
          </a:xfrm>
          <a:noFill/>
        </p:spPr>
        <p:txBody>
          <a:bodyPr/>
          <a:lstStyle/>
          <a:p>
            <a:pPr eaLnBrk="1" hangingPunct="1"/>
            <a:r>
              <a:rPr lang="en-CA" altLang="en-US"/>
              <a:t>The Phillips Curve</a:t>
            </a:r>
          </a:p>
        </p:txBody>
      </p:sp>
      <p:pic>
        <p:nvPicPr>
          <p:cNvPr id="137220" name="Picture 15" descr="fig2807a">
            <a:extLst>
              <a:ext uri="{FF2B5EF4-FFF2-40B4-BE49-F238E27FC236}">
                <a16:creationId xmlns:a16="http://schemas.microsoft.com/office/drawing/2014/main" id="{A079B1C3-EF56-4D54-835F-652A206594D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0563" y="1728788"/>
            <a:ext cx="4217987" cy="3524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16" descr="fig2807b">
            <a:extLst>
              <a:ext uri="{FF2B5EF4-FFF2-40B4-BE49-F238E27FC236}">
                <a16:creationId xmlns:a16="http://schemas.microsoft.com/office/drawing/2014/main" id="{2C42B4D0-AE6F-417B-9E35-28B0636717F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0563" y="1728788"/>
            <a:ext cx="4217987" cy="3524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36000" y="5472000"/>
            <a:ext cx="2385060" cy="190500"/>
          </a:xfrm>
          <a:prstGeom prst="rect">
            <a:avLst/>
          </a:prstGeom>
        </p:spPr>
      </p:pic>
      <p:pic>
        <p:nvPicPr>
          <p:cNvPr id="8" name="Picture 7">
            <a:hlinkClick r:id="rId6" action="ppaction://hlinksldjump"/>
            <a:extLst>
              <a:ext uri="{FF2B5EF4-FFF2-40B4-BE49-F238E27FC236}">
                <a16:creationId xmlns:a16="http://schemas.microsoft.com/office/drawing/2014/main" id="{2455E953-F3F4-44EE-AA5C-91FEF52949EF}"/>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59459">
                                            <p:txEl>
                                              <p:pRg st="1" end="1"/>
                                            </p:txEl>
                                          </p:spTgt>
                                        </p:tgtEl>
                                        <p:attrNameLst>
                                          <p:attrName>style.visibility</p:attrName>
                                        </p:attrNameLst>
                                      </p:cBhvr>
                                      <p:to>
                                        <p:strVal val="visible"/>
                                      </p:to>
                                    </p:set>
                                    <p:animEffect transition="in" filter="wipe(left)">
                                      <p:cBhvr>
                                        <p:cTn id="7" dur="500"/>
                                        <p:tgtEl>
                                          <p:spTgt spid="6594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59459">
                                            <p:txEl>
                                              <p:pRg st="2" end="2"/>
                                            </p:txEl>
                                          </p:spTgt>
                                        </p:tgtEl>
                                        <p:attrNameLst>
                                          <p:attrName>style.visibility</p:attrName>
                                        </p:attrNameLst>
                                      </p:cBhvr>
                                      <p:to>
                                        <p:strVal val="visible"/>
                                      </p:to>
                                    </p:set>
                                    <p:animEffect transition="in" filter="wipe(left)">
                                      <p:cBhvr>
                                        <p:cTn id="12" dur="1000"/>
                                        <p:tgtEl>
                                          <p:spTgt spid="6594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59459">
                                            <p:txEl>
                                              <p:pRg st="3" end="3"/>
                                            </p:txEl>
                                          </p:spTgt>
                                        </p:tgtEl>
                                        <p:attrNameLst>
                                          <p:attrName>style.visibility</p:attrName>
                                        </p:attrNameLst>
                                      </p:cBhvr>
                                      <p:to>
                                        <p:strVal val="visible"/>
                                      </p:to>
                                    </p:set>
                                    <p:animEffect transition="in" filter="wipe(left)">
                                      <p:cBhvr>
                                        <p:cTn id="17" dur="1000"/>
                                        <p:tgtEl>
                                          <p:spTgt spid="659459">
                                            <p:txEl>
                                              <p:pRg st="3" end="3"/>
                                            </p:txEl>
                                          </p:spTgt>
                                        </p:tgtEl>
                                      </p:cBhvr>
                                    </p:animEffect>
                                  </p:childTnLst>
                                </p:cTn>
                              </p:par>
                            </p:childTnLst>
                          </p:cTn>
                        </p:par>
                        <p:par>
                          <p:cTn id="18" fill="hold">
                            <p:stCondLst>
                              <p:cond delay="1000"/>
                            </p:stCondLst>
                            <p:childTnLst>
                              <p:par>
                                <p:cTn id="19" presetID="22" presetClass="entr" presetSubtype="1"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9459" grpId="0" uiExpand="1" build="p" bldLvl="3"/>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39266" name="Picture 4" descr="fig2807a">
            <a:extLst>
              <a:ext uri="{FF2B5EF4-FFF2-40B4-BE49-F238E27FC236}">
                <a16:creationId xmlns:a16="http://schemas.microsoft.com/office/drawing/2014/main" id="{A733A505-AC0B-4912-89AD-1F785426307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38338" y="1228725"/>
            <a:ext cx="5267325" cy="4400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5" descr="fig2807b">
            <a:extLst>
              <a:ext uri="{FF2B5EF4-FFF2-40B4-BE49-F238E27FC236}">
                <a16:creationId xmlns:a16="http://schemas.microsoft.com/office/drawing/2014/main" id="{B41BDD4A-5797-4F35-ABB3-EFC9378B253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38338" y="1228725"/>
            <a:ext cx="5267325" cy="4400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38331" y="5832000"/>
            <a:ext cx="2981325" cy="23812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9299" name="Rectangle 3">
            <a:extLst>
              <a:ext uri="{FF2B5EF4-FFF2-40B4-BE49-F238E27FC236}">
                <a16:creationId xmlns:a16="http://schemas.microsoft.com/office/drawing/2014/main" id="{044344B3-A41B-45DE-8117-9D89648F4BB8}"/>
              </a:ext>
            </a:extLst>
          </p:cNvPr>
          <p:cNvSpPr>
            <a:spLocks noGrp="1" noChangeArrowheads="1"/>
          </p:cNvSpPr>
          <p:nvPr>
            <p:ph idx="1"/>
          </p:nvPr>
        </p:nvSpPr>
        <p:spPr>
          <a:xfrm>
            <a:off x="360363" y="1584325"/>
            <a:ext cx="3887787" cy="4144963"/>
          </a:xfrm>
        </p:spPr>
        <p:txBody>
          <a:bodyPr/>
          <a:lstStyle/>
          <a:p>
            <a:pPr eaLnBrk="1" hangingPunct="1"/>
            <a:r>
              <a:rPr lang="en-CA" altLang="en-US" dirty="0">
                <a:solidFill>
                  <a:srgbClr val="7030A0"/>
                </a:solidFill>
              </a:rPr>
              <a:t>Change in the Natural Unemployment Rate</a:t>
            </a:r>
          </a:p>
          <a:p>
            <a:pPr lvl="1" eaLnBrk="1" hangingPunct="1"/>
            <a:r>
              <a:rPr lang="en-CA" altLang="en-US" dirty="0"/>
              <a:t>A change in the natural unemployment rate shifts both the long-run and short-run Phillips curves. </a:t>
            </a:r>
          </a:p>
        </p:txBody>
      </p:sp>
      <p:sp>
        <p:nvSpPr>
          <p:cNvPr id="141315" name="Rectangle 11">
            <a:extLst>
              <a:ext uri="{FF2B5EF4-FFF2-40B4-BE49-F238E27FC236}">
                <a16:creationId xmlns:a16="http://schemas.microsoft.com/office/drawing/2014/main" id="{0BFAFC9E-D6B2-4B1F-BAF4-33669C3D9A69}"/>
              </a:ext>
            </a:extLst>
          </p:cNvPr>
          <p:cNvSpPr>
            <a:spLocks noGrp="1" noChangeArrowheads="1"/>
          </p:cNvSpPr>
          <p:nvPr>
            <p:ph type="title"/>
          </p:nvPr>
        </p:nvSpPr>
        <p:spPr>
          <a:xfrm>
            <a:off x="990600" y="304800"/>
            <a:ext cx="7696200" cy="1143000"/>
          </a:xfrm>
          <a:noFill/>
        </p:spPr>
        <p:txBody>
          <a:bodyPr/>
          <a:lstStyle/>
          <a:p>
            <a:pPr eaLnBrk="1" hangingPunct="1"/>
            <a:r>
              <a:rPr lang="en-CA" altLang="en-US"/>
              <a:t>The Phillips Curve</a:t>
            </a:r>
          </a:p>
        </p:txBody>
      </p:sp>
      <p:pic>
        <p:nvPicPr>
          <p:cNvPr id="141316" name="Picture 12" descr="fig2808a">
            <a:extLst>
              <a:ext uri="{FF2B5EF4-FFF2-40B4-BE49-F238E27FC236}">
                <a16:creationId xmlns:a16="http://schemas.microsoft.com/office/drawing/2014/main" id="{50405E20-35EF-4190-85E8-DE93F4E1C5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0563" y="1728788"/>
            <a:ext cx="4197350" cy="3462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13" descr="fig2808b">
            <a:extLst>
              <a:ext uri="{FF2B5EF4-FFF2-40B4-BE49-F238E27FC236}">
                <a16:creationId xmlns:a16="http://schemas.microsoft.com/office/drawing/2014/main" id="{88F63E81-473F-4E47-84A9-BF40E862DFC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0563" y="1728788"/>
            <a:ext cx="4197350" cy="3462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00563" y="5364000"/>
            <a:ext cx="2705100" cy="190500"/>
          </a:xfrm>
          <a:prstGeom prst="rect">
            <a:avLst/>
          </a:prstGeom>
        </p:spPr>
      </p:pic>
      <p:pic>
        <p:nvPicPr>
          <p:cNvPr id="8" name="Picture 7">
            <a:hlinkClick r:id="rId6" action="ppaction://hlinksldjump"/>
            <a:extLst>
              <a:ext uri="{FF2B5EF4-FFF2-40B4-BE49-F238E27FC236}">
                <a16:creationId xmlns:a16="http://schemas.microsoft.com/office/drawing/2014/main" id="{2455E953-F3F4-44EE-AA5C-91FEF52949EF}"/>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9299">
                                            <p:txEl>
                                              <p:pRg st="1" end="1"/>
                                            </p:txEl>
                                          </p:spTgt>
                                        </p:tgtEl>
                                        <p:attrNameLst>
                                          <p:attrName>style.visibility</p:attrName>
                                        </p:attrNameLst>
                                      </p:cBhvr>
                                      <p:to>
                                        <p:strVal val="visible"/>
                                      </p:to>
                                    </p:set>
                                    <p:animEffect transition="in" filter="wipe(left)">
                                      <p:cBhvr>
                                        <p:cTn id="7" dur="1000"/>
                                        <p:tgtEl>
                                          <p:spTgt spid="439299">
                                            <p:txEl>
                                              <p:pRg st="1" end="1"/>
                                            </p:txEl>
                                          </p:spTgt>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299" grpId="0" uiExpand="1" build="p" bldLvl="3"/>
    </p:bld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43362" name="Picture 7" descr="fig2808a">
            <a:extLst>
              <a:ext uri="{FF2B5EF4-FFF2-40B4-BE49-F238E27FC236}">
                <a16:creationId xmlns:a16="http://schemas.microsoft.com/office/drawing/2014/main" id="{78AD081D-51DA-4496-AFD5-37D49B6E598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33575" y="1252538"/>
            <a:ext cx="5276850" cy="4352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8" descr="fig2808b">
            <a:extLst>
              <a:ext uri="{FF2B5EF4-FFF2-40B4-BE49-F238E27FC236}">
                <a16:creationId xmlns:a16="http://schemas.microsoft.com/office/drawing/2014/main" id="{EBBD25AC-1DBE-475D-B934-5247C76B0E3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33575" y="1252538"/>
            <a:ext cx="5276850" cy="4352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44000" y="5724000"/>
            <a:ext cx="3381375" cy="23812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10">
            <a:extLst>
              <a:ext uri="{FF2B5EF4-FFF2-40B4-BE49-F238E27FC236}">
                <a16:creationId xmlns:a16="http://schemas.microsoft.com/office/drawing/2014/main" id="{3E3D64AB-D98D-47F0-88B7-D908CC39713D}"/>
              </a:ext>
            </a:extLst>
          </p:cNvPr>
          <p:cNvSpPr>
            <a:spLocks noGrp="1" noChangeArrowheads="1"/>
          </p:cNvSpPr>
          <p:nvPr>
            <p:ph type="title"/>
          </p:nvPr>
        </p:nvSpPr>
        <p:spPr>
          <a:xfrm>
            <a:off x="990600" y="107950"/>
            <a:ext cx="7696200" cy="1554163"/>
          </a:xfrm>
          <a:noFill/>
        </p:spPr>
        <p:txBody>
          <a:bodyPr/>
          <a:lstStyle/>
          <a:p>
            <a:r>
              <a:rPr lang="en-CA" altLang="en-US"/>
              <a:t>The Business Cycle</a:t>
            </a:r>
          </a:p>
        </p:txBody>
      </p:sp>
      <p:sp>
        <p:nvSpPr>
          <p:cNvPr id="18435" name="Rectangle 3">
            <a:extLst>
              <a:ext uri="{FF2B5EF4-FFF2-40B4-BE49-F238E27FC236}">
                <a16:creationId xmlns:a16="http://schemas.microsoft.com/office/drawing/2014/main" id="{6A01AFB0-D883-4D58-A1B9-CBF7898C3429}"/>
              </a:ext>
            </a:extLst>
          </p:cNvPr>
          <p:cNvSpPr>
            <a:spLocks noGrp="1" noChangeArrowheads="1"/>
          </p:cNvSpPr>
          <p:nvPr>
            <p:ph idx="1"/>
          </p:nvPr>
        </p:nvSpPr>
        <p:spPr/>
        <p:txBody>
          <a:bodyPr/>
          <a:lstStyle/>
          <a:p>
            <a:r>
              <a:rPr lang="en-CA" altLang="en-US" b="0" dirty="0">
                <a:solidFill>
                  <a:schemeClr val="tx1"/>
                </a:solidFill>
              </a:rPr>
              <a:t>Potential GDP increases to $1.8 trillion and the </a:t>
            </a:r>
            <a:r>
              <a:rPr lang="en-CA" altLang="en-US" b="0" i="1" dirty="0">
                <a:solidFill>
                  <a:schemeClr val="tx1"/>
                </a:solidFill>
              </a:rPr>
              <a:t>LAS</a:t>
            </a:r>
            <a:r>
              <a:rPr lang="en-CA" altLang="en-US" b="0" dirty="0">
                <a:solidFill>
                  <a:schemeClr val="tx1"/>
                </a:solidFill>
              </a:rPr>
              <a:t> curve shifts rightward.</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0000" y="2772000"/>
            <a:ext cx="6797040" cy="384048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0000" y="2772000"/>
            <a:ext cx="6797040" cy="3840480"/>
          </a:xfrm>
          <a:prstGeom prst="rect">
            <a:avLst/>
          </a:prstGeom>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10">
            <a:extLst>
              <a:ext uri="{FF2B5EF4-FFF2-40B4-BE49-F238E27FC236}">
                <a16:creationId xmlns:a16="http://schemas.microsoft.com/office/drawing/2014/main" id="{87939267-CB13-44D9-9CB6-228F24D83613}"/>
              </a:ext>
            </a:extLst>
          </p:cNvPr>
          <p:cNvSpPr>
            <a:spLocks noGrp="1" noChangeArrowheads="1"/>
          </p:cNvSpPr>
          <p:nvPr>
            <p:ph type="title"/>
          </p:nvPr>
        </p:nvSpPr>
        <p:spPr>
          <a:xfrm>
            <a:off x="990600" y="107950"/>
            <a:ext cx="7696200" cy="1554163"/>
          </a:xfrm>
          <a:noFill/>
        </p:spPr>
        <p:txBody>
          <a:bodyPr/>
          <a:lstStyle/>
          <a:p>
            <a:r>
              <a:rPr lang="en-CA" altLang="en-US"/>
              <a:t>The Business Cycle</a:t>
            </a:r>
          </a:p>
        </p:txBody>
      </p:sp>
      <p:sp>
        <p:nvSpPr>
          <p:cNvPr id="20483" name="Rectangle 3">
            <a:extLst>
              <a:ext uri="{FF2B5EF4-FFF2-40B4-BE49-F238E27FC236}">
                <a16:creationId xmlns:a16="http://schemas.microsoft.com/office/drawing/2014/main" id="{2714D25C-68F1-4C70-A9B8-7604CE47743C}"/>
              </a:ext>
            </a:extLst>
          </p:cNvPr>
          <p:cNvSpPr>
            <a:spLocks noGrp="1" noChangeArrowheads="1"/>
          </p:cNvSpPr>
          <p:nvPr>
            <p:ph idx="1"/>
          </p:nvPr>
        </p:nvSpPr>
        <p:spPr/>
        <p:txBody>
          <a:bodyPr/>
          <a:lstStyle/>
          <a:p>
            <a:r>
              <a:rPr lang="en-CA" altLang="en-US" b="0">
                <a:solidFill>
                  <a:schemeClr val="tx1"/>
                </a:solidFill>
              </a:rPr>
              <a:t>During an expansion, aggregate demand increases and usually by more than potential GDP.</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0000" y="2772000"/>
            <a:ext cx="6797040" cy="384048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0000" y="2772000"/>
            <a:ext cx="6797040" cy="3840480"/>
          </a:xfrm>
          <a:prstGeom prst="rect">
            <a:avLst/>
          </a:prstGeom>
        </p:spPr>
      </p:pic>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10">
            <a:extLst>
              <a:ext uri="{FF2B5EF4-FFF2-40B4-BE49-F238E27FC236}">
                <a16:creationId xmlns:a16="http://schemas.microsoft.com/office/drawing/2014/main" id="{6070EF6E-DFE3-444A-8CE3-9538561D0D41}"/>
              </a:ext>
            </a:extLst>
          </p:cNvPr>
          <p:cNvSpPr>
            <a:spLocks noGrp="1" noChangeArrowheads="1"/>
          </p:cNvSpPr>
          <p:nvPr>
            <p:ph type="title"/>
          </p:nvPr>
        </p:nvSpPr>
        <p:spPr>
          <a:xfrm>
            <a:off x="990600" y="107950"/>
            <a:ext cx="7696200" cy="1554163"/>
          </a:xfrm>
          <a:noFill/>
        </p:spPr>
        <p:txBody>
          <a:bodyPr/>
          <a:lstStyle/>
          <a:p>
            <a:r>
              <a:rPr lang="en-CA" altLang="en-US"/>
              <a:t>The Business Cycle</a:t>
            </a:r>
          </a:p>
        </p:txBody>
      </p:sp>
      <p:sp>
        <p:nvSpPr>
          <p:cNvPr id="22531" name="Rectangle 3">
            <a:extLst>
              <a:ext uri="{FF2B5EF4-FFF2-40B4-BE49-F238E27FC236}">
                <a16:creationId xmlns:a16="http://schemas.microsoft.com/office/drawing/2014/main" id="{BC5EEE14-CEE7-48F9-86A7-BFB3BAD779DB}"/>
              </a:ext>
            </a:extLst>
          </p:cNvPr>
          <p:cNvSpPr>
            <a:spLocks noGrp="1" noChangeArrowheads="1"/>
          </p:cNvSpPr>
          <p:nvPr>
            <p:ph idx="1"/>
          </p:nvPr>
        </p:nvSpPr>
        <p:spPr/>
        <p:txBody>
          <a:bodyPr/>
          <a:lstStyle/>
          <a:p>
            <a:r>
              <a:rPr lang="en-CA" altLang="en-US" b="0">
                <a:solidFill>
                  <a:schemeClr val="tx1"/>
                </a:solidFill>
              </a:rPr>
              <a:t>The </a:t>
            </a:r>
            <a:r>
              <a:rPr lang="en-CA" altLang="en-US" b="0" i="1">
                <a:solidFill>
                  <a:schemeClr val="tx1"/>
                </a:solidFill>
              </a:rPr>
              <a:t>AD</a:t>
            </a:r>
            <a:r>
              <a:rPr lang="en-CA" altLang="en-US" b="0">
                <a:solidFill>
                  <a:schemeClr val="tx1"/>
                </a:solidFill>
              </a:rPr>
              <a:t> curve shifts </a:t>
            </a:r>
            <a:r>
              <a:rPr lang="en-CA" altLang="en-US" b="0" i="1">
                <a:solidFill>
                  <a:schemeClr val="tx1"/>
                </a:solidFill>
              </a:rPr>
              <a:t>to AD</a:t>
            </a:r>
            <a:r>
              <a:rPr lang="en-CA" altLang="en-US" b="0" baseline="-10000">
                <a:solidFill>
                  <a:schemeClr val="tx1"/>
                </a:solidFill>
              </a:rPr>
              <a:t>1</a:t>
            </a:r>
            <a:r>
              <a:rPr lang="en-CA" altLang="en-US" b="0">
                <a:solidFill>
                  <a:schemeClr val="tx1"/>
                </a:solidFill>
              </a:rPr>
              <a:t>.</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0000" y="2772000"/>
            <a:ext cx="6797040" cy="384048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0000" y="2772000"/>
            <a:ext cx="6797040" cy="3840480"/>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0000" y="2772000"/>
            <a:ext cx="6797040" cy="3840480"/>
          </a:xfrm>
          <a:prstGeom prst="rect">
            <a:avLst/>
          </a:prstGeom>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3c8e3b9728d5f39742448921b59fa819ea866"/>
</p:tagLst>
</file>

<file path=ppt/theme/theme1.xml><?xml version="1.0" encoding="utf-8"?>
<a:theme xmlns:a="http://schemas.openxmlformats.org/drawingml/2006/main" name="4_US6e">
  <a:themeElements>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US6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US6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US6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US6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US6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US6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US6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US6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US6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US6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US6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US6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US6e">
  <a:themeElements>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US6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US6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US6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US6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US6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US6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US6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US6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US6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US6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US6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US6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6_Custom Design">
  <a:themeElements>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10308</TotalTime>
  <Words>4056</Words>
  <Application>Microsoft Office PowerPoint</Application>
  <PresentationFormat>On-screen Show (4:3)</PresentationFormat>
  <Paragraphs>341</Paragraphs>
  <Slides>69</Slides>
  <Notes>69</Notes>
  <HiddenSlides>13</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69</vt:i4>
      </vt:variant>
    </vt:vector>
  </HeadingPairs>
  <TitlesOfParts>
    <vt:vector size="80" baseType="lpstr">
      <vt:lpstr>Futura Condensed</vt:lpstr>
      <vt:lpstr>Mundo Sans Std Light</vt:lpstr>
      <vt:lpstr>Arial</vt:lpstr>
      <vt:lpstr>Calibri</vt:lpstr>
      <vt:lpstr>Gill Sans MT</vt:lpstr>
      <vt:lpstr>Wingdings</vt:lpstr>
      <vt:lpstr>4_US6e</vt:lpstr>
      <vt:lpstr>2_US6e</vt:lpstr>
      <vt:lpstr>3_Custom Design</vt:lpstr>
      <vt:lpstr>Office Theme</vt:lpstr>
      <vt:lpstr>6_Custom Design</vt:lpstr>
      <vt:lpstr>PowerPoint Presentation</vt:lpstr>
      <vt:lpstr>PowerPoint Presentation</vt:lpstr>
      <vt:lpstr>After studying this chapter, you will be able to:</vt:lpstr>
      <vt:lpstr>The Business Cycle</vt:lpstr>
      <vt:lpstr>The Business Cycle</vt:lpstr>
      <vt:lpstr>PowerPoint Presentation</vt:lpstr>
      <vt:lpstr>The Business Cycle</vt:lpstr>
      <vt:lpstr>The Business Cycle</vt:lpstr>
      <vt:lpstr>The Business Cycle</vt:lpstr>
      <vt:lpstr>The Business Cycle</vt:lpstr>
      <vt:lpstr>The Business Cycle</vt:lpstr>
      <vt:lpstr>The Business Cycle</vt:lpstr>
      <vt:lpstr>The Business Cycle</vt:lpstr>
      <vt:lpstr>The Business Cycle</vt:lpstr>
      <vt:lpstr>The Business Cycle</vt:lpstr>
      <vt:lpstr>The Business Cycle</vt:lpstr>
      <vt:lpstr>The Business Cycle</vt:lpstr>
      <vt:lpstr>The Business Cycle</vt:lpstr>
      <vt:lpstr>The Business Cycle</vt:lpstr>
      <vt:lpstr>The Business Cycle</vt:lpstr>
      <vt:lpstr>PowerPoint Presentation</vt:lpstr>
      <vt:lpstr>The Business Cycle</vt:lpstr>
      <vt:lpstr>The Business Cycle</vt:lpstr>
      <vt:lpstr>PowerPoint Presentation</vt:lpstr>
      <vt:lpstr>The Business Cycle</vt:lpstr>
      <vt:lpstr>The Business Cycle</vt:lpstr>
      <vt:lpstr>PowerPoint Presentation</vt:lpstr>
      <vt:lpstr>The Business Cycle</vt:lpstr>
      <vt:lpstr>The Business Cycle</vt:lpstr>
      <vt:lpstr>The Business Cycle</vt:lpstr>
      <vt:lpstr>Inflation Cycles</vt:lpstr>
      <vt:lpstr>Inflation Cycles</vt:lpstr>
      <vt:lpstr>Inflation Cycles</vt:lpstr>
      <vt:lpstr>PowerPoint Presentation</vt:lpstr>
      <vt:lpstr>Inflation Cycles</vt:lpstr>
      <vt:lpstr>Inflation Cycles</vt:lpstr>
      <vt:lpstr>PowerPoint Presentation</vt:lpstr>
      <vt:lpstr>Inflation Cycles</vt:lpstr>
      <vt:lpstr>PowerPoint Presentation</vt:lpstr>
      <vt:lpstr>Inflation Cycles</vt:lpstr>
      <vt:lpstr>Inflation Cycles</vt:lpstr>
      <vt:lpstr>Inflation Cycles</vt:lpstr>
      <vt:lpstr>PowerPoint Presentation</vt:lpstr>
      <vt:lpstr>Inflation Cycles</vt:lpstr>
      <vt:lpstr>Inflation Cycles</vt:lpstr>
      <vt:lpstr>PowerPoint Presentation</vt:lpstr>
      <vt:lpstr>Inflation Cycles</vt:lpstr>
      <vt:lpstr>PowerPoint Presentation</vt:lpstr>
      <vt:lpstr>Inflation Cycles</vt:lpstr>
      <vt:lpstr>Inflation Cycles</vt:lpstr>
      <vt:lpstr>PowerPoint Presentation</vt:lpstr>
      <vt:lpstr>Inflation Cycles</vt:lpstr>
      <vt:lpstr>Inflation Cycles</vt:lpstr>
      <vt:lpstr>Inflation Cycles</vt:lpstr>
      <vt:lpstr>Deflation</vt:lpstr>
      <vt:lpstr>Deflation</vt:lpstr>
      <vt:lpstr>Deflation</vt:lpstr>
      <vt:lpstr>Deflation</vt:lpstr>
      <vt:lpstr>The Phillips Curve</vt:lpstr>
      <vt:lpstr>The Phillips Curve</vt:lpstr>
      <vt:lpstr>The Phillips Curve</vt:lpstr>
      <vt:lpstr>PowerPoint Presentation</vt:lpstr>
      <vt:lpstr>The Phillips Curve</vt:lpstr>
      <vt:lpstr>The Phillips Curve</vt:lpstr>
      <vt:lpstr>The Phillips Curve</vt:lpstr>
      <vt:lpstr>The Phillips Curve</vt:lpstr>
      <vt:lpstr>PowerPoint Presentation</vt:lpstr>
      <vt:lpstr>The Phillips Curve</vt:lpstr>
      <vt:lpstr>PowerPoint Presentation</vt:lpstr>
    </vt:vector>
  </TitlesOfParts>
  <Company>Pearson Education Canada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Parkin-Bade Chapter 28</dc:title>
  <dc:creator>Robin Bade and Michael Parkin</dc:creator>
  <cp:lastModifiedBy>冯 语伦</cp:lastModifiedBy>
  <cp:revision>153</cp:revision>
  <dcterms:created xsi:type="dcterms:W3CDTF">2002-06-09T00:26:05Z</dcterms:created>
  <dcterms:modified xsi:type="dcterms:W3CDTF">2020-04-13T03:43:32Z</dcterms:modified>
</cp:coreProperties>
</file>