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 id="2147483887" r:id="rId2"/>
    <p:sldMasterId id="2147483890" r:id="rId3"/>
    <p:sldMasterId id="2147483730" r:id="rId4"/>
    <p:sldMasterId id="2147483732" r:id="rId5"/>
    <p:sldMasterId id="2147483942" r:id="rId6"/>
  </p:sldMasterIdLst>
  <p:notesMasterIdLst>
    <p:notesMasterId r:id="rId54"/>
  </p:notesMasterIdLst>
  <p:sldIdLst>
    <p:sldId id="601" r:id="rId7"/>
    <p:sldId id="602" r:id="rId8"/>
    <p:sldId id="604" r:id="rId9"/>
    <p:sldId id="363" r:id="rId10"/>
    <p:sldId id="574" r:id="rId11"/>
    <p:sldId id="570" r:id="rId12"/>
    <p:sldId id="571" r:id="rId13"/>
    <p:sldId id="572" r:id="rId14"/>
    <p:sldId id="573" r:id="rId15"/>
    <p:sldId id="575" r:id="rId16"/>
    <p:sldId id="373" r:id="rId17"/>
    <p:sldId id="430" r:id="rId18"/>
    <p:sldId id="374" r:id="rId19"/>
    <p:sldId id="576" r:id="rId20"/>
    <p:sldId id="605" r:id="rId21"/>
    <p:sldId id="509" r:id="rId22"/>
    <p:sldId id="577" r:id="rId23"/>
    <p:sldId id="578" r:id="rId24"/>
    <p:sldId id="579" r:id="rId25"/>
    <p:sldId id="580" r:id="rId26"/>
    <p:sldId id="581" r:id="rId27"/>
    <p:sldId id="434" r:id="rId28"/>
    <p:sldId id="534" r:id="rId29"/>
    <p:sldId id="582" r:id="rId30"/>
    <p:sldId id="583" r:id="rId31"/>
    <p:sldId id="584" r:id="rId32"/>
    <p:sldId id="585" r:id="rId33"/>
    <p:sldId id="586" r:id="rId34"/>
    <p:sldId id="478" r:id="rId35"/>
    <p:sldId id="553" r:id="rId36"/>
    <p:sldId id="552" r:id="rId37"/>
    <p:sldId id="554" r:id="rId38"/>
    <p:sldId id="555" r:id="rId39"/>
    <p:sldId id="547" r:id="rId40"/>
    <p:sldId id="596" r:id="rId41"/>
    <p:sldId id="597" r:id="rId42"/>
    <p:sldId id="598" r:id="rId43"/>
    <p:sldId id="600" r:id="rId44"/>
    <p:sldId id="606" r:id="rId45"/>
    <p:sldId id="479" r:id="rId46"/>
    <p:sldId id="561" r:id="rId47"/>
    <p:sldId id="562" r:id="rId48"/>
    <p:sldId id="482" r:id="rId49"/>
    <p:sldId id="484" r:id="rId50"/>
    <p:sldId id="485" r:id="rId51"/>
    <p:sldId id="529" r:id="rId52"/>
    <p:sldId id="563" r:id="rId53"/>
  </p:sldIdLst>
  <p:sldSz cx="9144000" cy="6858000" type="screen4x3"/>
  <p:notesSz cx="6858000" cy="9144000"/>
  <p:custDataLst>
    <p:tags r:id="rId55"/>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976">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A82"/>
    <a:srgbClr val="F2615F"/>
    <a:srgbClr val="C40075"/>
    <a:srgbClr val="126723"/>
    <a:srgbClr val="8B037E"/>
    <a:srgbClr val="3963AB"/>
    <a:srgbClr val="3399FF"/>
    <a:srgbClr val="F5F7E1"/>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327" autoAdjust="0"/>
    <p:restoredTop sz="88810" autoAdjust="0"/>
  </p:normalViewPr>
  <p:slideViewPr>
    <p:cSldViewPr>
      <p:cViewPr>
        <p:scale>
          <a:sx n="100" d="100"/>
          <a:sy n="100" d="100"/>
        </p:scale>
        <p:origin x="-900" y="-78"/>
      </p:cViewPr>
      <p:guideLst>
        <p:guide orient="horz" pos="2160"/>
        <p:guide pos="29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148"/>
    </p:cViewPr>
  </p:sorterViewPr>
  <p:notesViewPr>
    <p:cSldViewPr>
      <p:cViewPr>
        <p:scale>
          <a:sx n="75" d="100"/>
          <a:sy n="75" d="100"/>
        </p:scale>
        <p:origin x="4092" y="4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viewProps" Target="viewProps.xml"/><Relationship Id="rId61"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a:extLst>
              <a:ext uri="{FF2B5EF4-FFF2-40B4-BE49-F238E27FC236}">
                <a16:creationId xmlns="" xmlns:a16="http://schemas.microsoft.com/office/drawing/2014/main" id="{96659628-B0D6-40C1-84A3-0CD7B59F2E7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10595" name="Rectangle 3">
            <a:extLst>
              <a:ext uri="{FF2B5EF4-FFF2-40B4-BE49-F238E27FC236}">
                <a16:creationId xmlns="" xmlns:a16="http://schemas.microsoft.com/office/drawing/2014/main" id="{91715EA3-7EA4-4B44-9897-0F6E201564A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8196" name="Rectangle 4">
            <a:extLst>
              <a:ext uri="{FF2B5EF4-FFF2-40B4-BE49-F238E27FC236}">
                <a16:creationId xmlns="" xmlns:a16="http://schemas.microsoft.com/office/drawing/2014/main" id="{EBB888C2-0181-4A18-8F38-179F9D553B4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0597" name="Rectangle 5">
            <a:extLst>
              <a:ext uri="{FF2B5EF4-FFF2-40B4-BE49-F238E27FC236}">
                <a16:creationId xmlns="" xmlns:a16="http://schemas.microsoft.com/office/drawing/2014/main" id="{D43F04D5-CC22-4F9A-BC89-E8737D97DC4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0598" name="Rectangle 6">
            <a:extLst>
              <a:ext uri="{FF2B5EF4-FFF2-40B4-BE49-F238E27FC236}">
                <a16:creationId xmlns="" xmlns:a16="http://schemas.microsoft.com/office/drawing/2014/main" id="{39F5A6A0-4A00-490C-8644-9F9ED6EB2FE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10599" name="Rectangle 7">
            <a:extLst>
              <a:ext uri="{FF2B5EF4-FFF2-40B4-BE49-F238E27FC236}">
                <a16:creationId xmlns="" xmlns:a16="http://schemas.microsoft.com/office/drawing/2014/main" id="{E4A5F617-45A4-4025-A0F2-F1219680982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D9CA2C0-0CD2-4E05-B9E7-D9013F913E76}" type="slidenum">
              <a:rPr lang="en-US" altLang="en-US"/>
              <a:pPr>
                <a:defRPr/>
              </a:pPr>
              <a:t>‹#›</a:t>
            </a:fld>
            <a:endParaRPr lang="en-US" altLang="en-US"/>
          </a:p>
        </p:txBody>
      </p:sp>
    </p:spTree>
    <p:extLst>
      <p:ext uri="{BB962C8B-B14F-4D97-AF65-F5344CB8AC3E}">
        <p14:creationId xmlns:p14="http://schemas.microsoft.com/office/powerpoint/2010/main" xmlns="" val="23879179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 xmlns:a16="http://schemas.microsoft.com/office/drawing/2014/main" id="{9EAD43E5-A260-4B5B-A535-8EAC1CBCBE05}"/>
              </a:ext>
            </a:extLst>
          </p:cNvPr>
          <p:cNvSpPr>
            <a:spLocks noGrp="1" noRot="1" noChangeAspect="1" noTextEdit="1"/>
          </p:cNvSpPr>
          <p:nvPr>
            <p:ph type="sldImg"/>
          </p:nvPr>
        </p:nvSpPr>
        <p:spPr>
          <a:ln/>
        </p:spPr>
      </p:sp>
      <p:sp>
        <p:nvSpPr>
          <p:cNvPr id="10243" name="Notes Placeholder 2">
            <a:extLst>
              <a:ext uri="{FF2B5EF4-FFF2-40B4-BE49-F238E27FC236}">
                <a16:creationId xmlns="" xmlns:a16="http://schemas.microsoft.com/office/drawing/2014/main" id="{6CF89BEF-8617-44D8-A676-2B37F1AEC478}"/>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244" name="Slide Number Placeholder 3">
            <a:extLst>
              <a:ext uri="{FF2B5EF4-FFF2-40B4-BE49-F238E27FC236}">
                <a16:creationId xmlns="" xmlns:a16="http://schemas.microsoft.com/office/drawing/2014/main" id="{03E7BE50-0D3F-4119-8BE3-F818E6B7B93F}"/>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DD96B5D-59C5-4015-B596-6D1407E6D944}" type="slidenum">
              <a:rPr lang="en-US" altLang="en-US" smtClean="0">
                <a:solidFill>
                  <a:srgbClr val="000000"/>
                </a:solidFill>
              </a:rPr>
              <a:pPr>
                <a:spcBef>
                  <a:spcPct val="0"/>
                </a:spcBef>
              </a:pPr>
              <a:t>1</a:t>
            </a:fld>
            <a:endParaRPr lang="en-US" altLang="en-US">
              <a:solidFill>
                <a:srgbClr val="000000"/>
              </a:solidFill>
            </a:endParaRPr>
          </a:p>
        </p:txBody>
      </p:sp>
    </p:spTree>
    <p:extLst>
      <p:ext uri="{BB962C8B-B14F-4D97-AF65-F5344CB8AC3E}">
        <p14:creationId xmlns:p14="http://schemas.microsoft.com/office/powerpoint/2010/main" xmlns="" val="1632827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 xmlns:a16="http://schemas.microsoft.com/office/drawing/2014/main" id="{9B44AFA7-5572-4B2A-8413-CD2F2DEE7BF6}"/>
              </a:ext>
            </a:extLst>
          </p:cNvPr>
          <p:cNvSpPr>
            <a:spLocks noGrp="1" noRot="1" noChangeAspect="1" noTextEdit="1"/>
          </p:cNvSpPr>
          <p:nvPr>
            <p:ph type="sldImg"/>
          </p:nvPr>
        </p:nvSpPr>
        <p:spPr>
          <a:ln/>
        </p:spPr>
      </p:sp>
      <p:sp>
        <p:nvSpPr>
          <p:cNvPr id="28675" name="Notes Placeholder 2">
            <a:extLst>
              <a:ext uri="{FF2B5EF4-FFF2-40B4-BE49-F238E27FC236}">
                <a16:creationId xmlns="" xmlns:a16="http://schemas.microsoft.com/office/drawing/2014/main" id="{9DA5E345-1C46-464F-A1FB-EA93E95C917A}"/>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
        <p:nvSpPr>
          <p:cNvPr id="28676" name="Slide Number Placeholder 3">
            <a:extLst>
              <a:ext uri="{FF2B5EF4-FFF2-40B4-BE49-F238E27FC236}">
                <a16:creationId xmlns="" xmlns:a16="http://schemas.microsoft.com/office/drawing/2014/main" id="{A16401B3-36B9-4AED-8909-274EE26F6BE8}"/>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E7EB1CC-C07B-4EF4-8959-638206E3BDEC}" type="slidenum">
              <a:rPr lang="en-US" altLang="en-US" smtClean="0"/>
              <a:pPr>
                <a:spcBef>
                  <a:spcPct val="0"/>
                </a:spcBef>
              </a:pPr>
              <a:t>10</a:t>
            </a:fld>
            <a:endParaRPr lang="en-US" altLang="en-US"/>
          </a:p>
        </p:txBody>
      </p:sp>
    </p:spTree>
    <p:extLst>
      <p:ext uri="{BB962C8B-B14F-4D97-AF65-F5344CB8AC3E}">
        <p14:creationId xmlns:p14="http://schemas.microsoft.com/office/powerpoint/2010/main" xmlns="" val="3028943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 xmlns:a16="http://schemas.microsoft.com/office/drawing/2014/main" id="{8187BB57-A2E0-44C3-847A-B4BCBA9B268B}"/>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C79251-3D40-4679-AD2F-8C1E4FEE90BC}" type="slidenum">
              <a:rPr lang="en-US" altLang="en-US" smtClean="0"/>
              <a:pPr>
                <a:spcBef>
                  <a:spcPct val="0"/>
                </a:spcBef>
              </a:pPr>
              <a:t>11</a:t>
            </a:fld>
            <a:endParaRPr lang="en-US" altLang="en-US"/>
          </a:p>
        </p:txBody>
      </p:sp>
      <p:sp>
        <p:nvSpPr>
          <p:cNvPr id="30723" name="Rectangle 2">
            <a:extLst>
              <a:ext uri="{FF2B5EF4-FFF2-40B4-BE49-F238E27FC236}">
                <a16:creationId xmlns="" xmlns:a16="http://schemas.microsoft.com/office/drawing/2014/main" id="{0D4BCCB2-7487-4DE7-80BB-A283AF1D479C}"/>
              </a:ext>
            </a:extLst>
          </p:cNvPr>
          <p:cNvSpPr>
            <a:spLocks noGrp="1" noRot="1" noChangeAspect="1" noChangeArrowheads="1" noTextEdit="1"/>
          </p:cNvSpPr>
          <p:nvPr>
            <p:ph type="sldImg"/>
          </p:nvPr>
        </p:nvSpPr>
        <p:spPr>
          <a:ln/>
        </p:spPr>
      </p:sp>
      <p:sp>
        <p:nvSpPr>
          <p:cNvPr id="30724" name="Rectangle 3">
            <a:extLst>
              <a:ext uri="{FF2B5EF4-FFF2-40B4-BE49-F238E27FC236}">
                <a16:creationId xmlns="" xmlns:a16="http://schemas.microsoft.com/office/drawing/2014/main" id="{C2C884D9-18EF-4D65-87D0-2BA38D827D6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2901487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 xmlns:a16="http://schemas.microsoft.com/office/drawing/2014/main" id="{FBC88686-2951-4410-B4CC-1D29201AA402}"/>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DDFFE1-7722-497A-B8BF-8A1758314603}" type="slidenum">
              <a:rPr lang="en-US" altLang="en-US" smtClean="0"/>
              <a:pPr>
                <a:spcBef>
                  <a:spcPct val="0"/>
                </a:spcBef>
              </a:pPr>
              <a:t>12</a:t>
            </a:fld>
            <a:endParaRPr lang="en-US" altLang="en-US"/>
          </a:p>
        </p:txBody>
      </p:sp>
      <p:sp>
        <p:nvSpPr>
          <p:cNvPr id="32771" name="Rectangle 2">
            <a:extLst>
              <a:ext uri="{FF2B5EF4-FFF2-40B4-BE49-F238E27FC236}">
                <a16:creationId xmlns="" xmlns:a16="http://schemas.microsoft.com/office/drawing/2014/main" id="{EC8CF028-06C6-430F-AFE9-76145A2FB419}"/>
              </a:ext>
            </a:extLst>
          </p:cNvPr>
          <p:cNvSpPr>
            <a:spLocks noGrp="1" noRot="1" noChangeAspect="1" noChangeArrowheads="1" noTextEdit="1"/>
          </p:cNvSpPr>
          <p:nvPr>
            <p:ph type="sldImg"/>
          </p:nvPr>
        </p:nvSpPr>
        <p:spPr>
          <a:ln/>
        </p:spPr>
      </p:sp>
      <p:sp>
        <p:nvSpPr>
          <p:cNvPr id="32772" name="Rectangle 3">
            <a:extLst>
              <a:ext uri="{FF2B5EF4-FFF2-40B4-BE49-F238E27FC236}">
                <a16:creationId xmlns="" xmlns:a16="http://schemas.microsoft.com/office/drawing/2014/main" id="{C1430F61-EF2D-4BB4-AC95-8ACBD80BDA9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3850901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 xmlns:a16="http://schemas.microsoft.com/office/drawing/2014/main" id="{18777301-644F-4743-A207-5E96D26BB9C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C25B0A-68BC-4B85-808F-7E80C3EFA9A8}" type="slidenum">
              <a:rPr lang="en-US" altLang="en-US" smtClean="0"/>
              <a:pPr>
                <a:spcBef>
                  <a:spcPct val="0"/>
                </a:spcBef>
              </a:pPr>
              <a:t>13</a:t>
            </a:fld>
            <a:endParaRPr lang="en-US" altLang="en-US"/>
          </a:p>
        </p:txBody>
      </p:sp>
      <p:sp>
        <p:nvSpPr>
          <p:cNvPr id="34819" name="Rectangle 2">
            <a:extLst>
              <a:ext uri="{FF2B5EF4-FFF2-40B4-BE49-F238E27FC236}">
                <a16:creationId xmlns="" xmlns:a16="http://schemas.microsoft.com/office/drawing/2014/main" id="{B211E382-B8DB-4A12-A102-B034179A2B9A}"/>
              </a:ext>
            </a:extLst>
          </p:cNvPr>
          <p:cNvSpPr>
            <a:spLocks noGrp="1" noRot="1" noChangeAspect="1" noChangeArrowheads="1" noTextEdit="1"/>
          </p:cNvSpPr>
          <p:nvPr>
            <p:ph type="sldImg"/>
          </p:nvPr>
        </p:nvSpPr>
        <p:spPr>
          <a:ln/>
        </p:spPr>
      </p:sp>
      <p:sp>
        <p:nvSpPr>
          <p:cNvPr id="34820" name="Rectangle 3">
            <a:extLst>
              <a:ext uri="{FF2B5EF4-FFF2-40B4-BE49-F238E27FC236}">
                <a16:creationId xmlns="" xmlns:a16="http://schemas.microsoft.com/office/drawing/2014/main" id="{475DCBA2-8974-45DD-87B0-AC759F2585C7}"/>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b="1" i="1"/>
              <a:t>Deficit and debt.</a:t>
            </a:r>
            <a:r>
              <a:rPr lang="en-US" altLang="en-US"/>
              <a:t> Many students need help with the distinction between the deficit and the debt (and with what happens to the debt when there is a surplus). Use the student loan or credit card analogy. Explain that the budget balance—the deficit or surplus—is just like a personal budget balance—the amount that a student borrows or pays back during a given year. The debt—the amount owed by the government—is like the balance on a student loan or credit card account. Students (usually) have a budget deficit and increasing debt. And graduates with a job (usually) have a budget surplus and decreasing debt.</a:t>
            </a:r>
          </a:p>
          <a:p>
            <a:pPr eaLnBrk="1" hangingPunct="1"/>
            <a:r>
              <a:rPr lang="en-US" altLang="en-US" b="1" i="1"/>
              <a:t>Does the debt matter?</a:t>
            </a:r>
            <a:r>
              <a:rPr lang="en-US" altLang="en-US"/>
              <a:t> You can have endless fun debating this question. If you do engage your students in this question, you will want to point them to thinking about: </a:t>
            </a:r>
          </a:p>
          <a:p>
            <a:pPr eaLnBrk="1" hangingPunct="1"/>
            <a:r>
              <a:rPr lang="en-US" altLang="en-US"/>
              <a:t>1. The distinction between domestically held debt and foreign held debt.</a:t>
            </a:r>
          </a:p>
          <a:p>
            <a:pPr eaLnBrk="1" hangingPunct="1"/>
            <a:r>
              <a:rPr lang="en-US" altLang="en-US"/>
              <a:t>2. No matter how much the government owes every single year, </a:t>
            </a:r>
            <a:r>
              <a:rPr lang="en-US" altLang="en-US" i="1"/>
              <a:t>Y</a:t>
            </a:r>
            <a:r>
              <a:rPr lang="en-US" altLang="en-US"/>
              <a:t> = </a:t>
            </a:r>
            <a:r>
              <a:rPr lang="en-US" altLang="en-US" i="1"/>
              <a:t>C</a:t>
            </a:r>
            <a:r>
              <a:rPr lang="en-US" altLang="en-US"/>
              <a:t> + </a:t>
            </a:r>
            <a:r>
              <a:rPr lang="en-US" altLang="en-US" i="1"/>
              <a:t>I</a:t>
            </a:r>
            <a:r>
              <a:rPr lang="en-US" altLang="en-US"/>
              <a:t> + </a:t>
            </a:r>
            <a:r>
              <a:rPr lang="en-US" altLang="en-US" i="1"/>
              <a:t>G</a:t>
            </a:r>
            <a:r>
              <a:rPr lang="en-US" altLang="en-US"/>
              <a:t> + </a:t>
            </a:r>
            <a:r>
              <a:rPr lang="en-US" altLang="en-US" i="1"/>
              <a:t>X</a:t>
            </a:r>
            <a:r>
              <a:rPr lang="en-US" altLang="en-US"/>
              <a:t> – </a:t>
            </a:r>
            <a:r>
              <a:rPr lang="en-US" altLang="en-US" i="1"/>
              <a:t>M</a:t>
            </a:r>
            <a:r>
              <a:rPr lang="en-US" altLang="en-US"/>
              <a:t>, so the resources available depend on productive capacity, not on paper claims</a:t>
            </a:r>
            <a:r>
              <a:rPr lang="en-US" altLang="en-US" sz="1000"/>
              <a:t>.</a:t>
            </a:r>
          </a:p>
        </p:txBody>
      </p:sp>
    </p:spTree>
    <p:extLst>
      <p:ext uri="{BB962C8B-B14F-4D97-AF65-F5344CB8AC3E}">
        <p14:creationId xmlns:p14="http://schemas.microsoft.com/office/powerpoint/2010/main" xmlns="" val="3154710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 xmlns:a16="http://schemas.microsoft.com/office/drawing/2014/main" id="{592EDD84-3B40-4898-A5A4-1DDACBB32811}"/>
              </a:ext>
            </a:extLst>
          </p:cNvPr>
          <p:cNvSpPr>
            <a:spLocks noGrp="1" noRot="1" noChangeAspect="1" noTextEdit="1"/>
          </p:cNvSpPr>
          <p:nvPr>
            <p:ph type="sldImg"/>
          </p:nvPr>
        </p:nvSpPr>
        <p:spPr>
          <a:ln/>
        </p:spPr>
      </p:sp>
      <p:sp>
        <p:nvSpPr>
          <p:cNvPr id="36867" name="Notes Placeholder 2">
            <a:extLst>
              <a:ext uri="{FF2B5EF4-FFF2-40B4-BE49-F238E27FC236}">
                <a16:creationId xmlns="" xmlns:a16="http://schemas.microsoft.com/office/drawing/2014/main" id="{BB0841DC-5BC2-44EC-BB15-02C03603EF50}"/>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 xmlns:a16="http://schemas.microsoft.com/office/drawing/2014/main" id="{4DDB4ECA-536E-4E67-A3C7-735D5E679096}"/>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7E74E5-2CA7-47D0-8104-46D0957ADBD0}" type="slidenum">
              <a:rPr lang="en-US" altLang="en-US" smtClean="0"/>
              <a:pPr>
                <a:spcBef>
                  <a:spcPct val="0"/>
                </a:spcBef>
              </a:pPr>
              <a:t>14</a:t>
            </a:fld>
            <a:endParaRPr lang="en-US" altLang="en-US"/>
          </a:p>
        </p:txBody>
      </p:sp>
    </p:spTree>
    <p:extLst>
      <p:ext uri="{BB962C8B-B14F-4D97-AF65-F5344CB8AC3E}">
        <p14:creationId xmlns:p14="http://schemas.microsoft.com/office/powerpoint/2010/main" xmlns="" val="1618359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 xmlns:a16="http://schemas.microsoft.com/office/drawing/2014/main" id="{CDCE598A-A2DB-4B88-B730-4ED08E61C85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B2899FA-0AE9-4A81-A722-93545CC3C45F}" type="slidenum">
              <a:rPr lang="en-US" altLang="en-US" smtClean="0"/>
              <a:pPr>
                <a:spcBef>
                  <a:spcPct val="0"/>
                </a:spcBef>
              </a:pPr>
              <a:t>15</a:t>
            </a:fld>
            <a:endParaRPr lang="en-US" altLang="en-US"/>
          </a:p>
        </p:txBody>
      </p:sp>
      <p:sp>
        <p:nvSpPr>
          <p:cNvPr id="24579" name="Rectangle 2">
            <a:extLst>
              <a:ext uri="{FF2B5EF4-FFF2-40B4-BE49-F238E27FC236}">
                <a16:creationId xmlns="" xmlns:a16="http://schemas.microsoft.com/office/drawing/2014/main" id="{061964ED-49E8-4D77-AFC3-5CA33FCB65A7}"/>
              </a:ext>
            </a:extLst>
          </p:cNvPr>
          <p:cNvSpPr>
            <a:spLocks noGrp="1" noRot="1" noChangeAspect="1" noChangeArrowheads="1" noTextEdit="1"/>
          </p:cNvSpPr>
          <p:nvPr>
            <p:ph type="sldImg"/>
          </p:nvPr>
        </p:nvSpPr>
        <p:spPr>
          <a:ln/>
        </p:spPr>
      </p:sp>
      <p:sp>
        <p:nvSpPr>
          <p:cNvPr id="24580" name="Rectangle 3">
            <a:extLst>
              <a:ext uri="{FF2B5EF4-FFF2-40B4-BE49-F238E27FC236}">
                <a16:creationId xmlns="" xmlns:a16="http://schemas.microsoft.com/office/drawing/2014/main" id="{7BA5642E-B1DD-48A7-A7A9-A133B354737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xmlns="" val="1666138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 xmlns:a16="http://schemas.microsoft.com/office/drawing/2014/main" id="{AF1F600A-62CB-4777-875F-2D8A9522EE8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95BDF8-FED1-4155-91AA-01FB991096A6}" type="slidenum">
              <a:rPr lang="en-US" altLang="en-US" smtClean="0"/>
              <a:pPr>
                <a:spcBef>
                  <a:spcPct val="0"/>
                </a:spcBef>
              </a:pPr>
              <a:t>16</a:t>
            </a:fld>
            <a:endParaRPr lang="en-US" altLang="en-US"/>
          </a:p>
        </p:txBody>
      </p:sp>
      <p:sp>
        <p:nvSpPr>
          <p:cNvPr id="38915" name="Rectangle 2">
            <a:extLst>
              <a:ext uri="{FF2B5EF4-FFF2-40B4-BE49-F238E27FC236}">
                <a16:creationId xmlns="" xmlns:a16="http://schemas.microsoft.com/office/drawing/2014/main" id="{67C96C17-066B-44A0-BF29-3C1F6B09B62E}"/>
              </a:ext>
            </a:extLst>
          </p:cNvPr>
          <p:cNvSpPr>
            <a:spLocks noGrp="1" noRot="1" noChangeAspect="1" noChangeArrowheads="1" noTextEdit="1"/>
          </p:cNvSpPr>
          <p:nvPr>
            <p:ph type="sldImg"/>
          </p:nvPr>
        </p:nvSpPr>
        <p:spPr>
          <a:ln/>
        </p:spPr>
      </p:sp>
      <p:sp>
        <p:nvSpPr>
          <p:cNvPr id="38916" name="Rectangle 3">
            <a:extLst>
              <a:ext uri="{FF2B5EF4-FFF2-40B4-BE49-F238E27FC236}">
                <a16:creationId xmlns="" xmlns:a16="http://schemas.microsoft.com/office/drawing/2014/main" id="{C282D0AB-4C67-43AC-BE87-E0CB9E97A015}"/>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4260196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 xmlns:a16="http://schemas.microsoft.com/office/drawing/2014/main" id="{4B10ECE2-966A-4E4B-B4D5-B9E60CED0934}"/>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F1670C-FD9A-4300-9B14-89DD15B5EFE3}" type="slidenum">
              <a:rPr lang="en-US" altLang="en-US" smtClean="0"/>
              <a:pPr>
                <a:spcBef>
                  <a:spcPct val="0"/>
                </a:spcBef>
              </a:pPr>
              <a:t>17</a:t>
            </a:fld>
            <a:endParaRPr lang="en-US" altLang="en-US"/>
          </a:p>
        </p:txBody>
      </p:sp>
      <p:sp>
        <p:nvSpPr>
          <p:cNvPr id="40963" name="Rectangle 2">
            <a:extLst>
              <a:ext uri="{FF2B5EF4-FFF2-40B4-BE49-F238E27FC236}">
                <a16:creationId xmlns="" xmlns:a16="http://schemas.microsoft.com/office/drawing/2014/main" id="{FD2ADCAF-AA8F-408C-99DF-55F1032437A1}"/>
              </a:ext>
            </a:extLst>
          </p:cNvPr>
          <p:cNvSpPr>
            <a:spLocks noGrp="1" noRot="1" noChangeAspect="1" noChangeArrowheads="1" noTextEdit="1"/>
          </p:cNvSpPr>
          <p:nvPr>
            <p:ph type="sldImg"/>
          </p:nvPr>
        </p:nvSpPr>
        <p:spPr>
          <a:ln/>
        </p:spPr>
      </p:sp>
      <p:sp>
        <p:nvSpPr>
          <p:cNvPr id="40964" name="Rectangle 3">
            <a:extLst>
              <a:ext uri="{FF2B5EF4-FFF2-40B4-BE49-F238E27FC236}">
                <a16:creationId xmlns="" xmlns:a16="http://schemas.microsoft.com/office/drawing/2014/main" id="{F17B9D83-4A23-4116-9E1F-C795CFC5056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a:t>This section builds on the micro chapters that discuss the effects of taxes. If your students have not yet done a micro course and you want to cover this  material, you’ll need to take it slowly and carefully. </a:t>
            </a:r>
          </a:p>
        </p:txBody>
      </p:sp>
    </p:spTree>
    <p:extLst>
      <p:ext uri="{BB962C8B-B14F-4D97-AF65-F5344CB8AC3E}">
        <p14:creationId xmlns:p14="http://schemas.microsoft.com/office/powerpoint/2010/main" xmlns="" val="37151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 xmlns:a16="http://schemas.microsoft.com/office/drawing/2014/main" id="{734680E0-B64C-483F-AD99-F1C5C7F1826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07FE944-77BC-46BE-8160-08B4F78B9547}" type="slidenum">
              <a:rPr lang="en-US" altLang="en-US" smtClean="0"/>
              <a:pPr>
                <a:spcBef>
                  <a:spcPct val="0"/>
                </a:spcBef>
              </a:pPr>
              <a:t>18</a:t>
            </a:fld>
            <a:endParaRPr lang="en-US" altLang="en-US"/>
          </a:p>
        </p:txBody>
      </p:sp>
      <p:sp>
        <p:nvSpPr>
          <p:cNvPr id="43011" name="Rectangle 2">
            <a:extLst>
              <a:ext uri="{FF2B5EF4-FFF2-40B4-BE49-F238E27FC236}">
                <a16:creationId xmlns="" xmlns:a16="http://schemas.microsoft.com/office/drawing/2014/main" id="{2311EE73-530E-4DE0-B11E-90F2029770DA}"/>
              </a:ext>
            </a:extLst>
          </p:cNvPr>
          <p:cNvSpPr>
            <a:spLocks noGrp="1" noRot="1" noChangeAspect="1" noChangeArrowheads="1" noTextEdit="1"/>
          </p:cNvSpPr>
          <p:nvPr>
            <p:ph type="sldImg"/>
          </p:nvPr>
        </p:nvSpPr>
        <p:spPr>
          <a:ln/>
        </p:spPr>
      </p:sp>
      <p:sp>
        <p:nvSpPr>
          <p:cNvPr id="43012" name="Rectangle 3">
            <a:extLst>
              <a:ext uri="{FF2B5EF4-FFF2-40B4-BE49-F238E27FC236}">
                <a16:creationId xmlns="" xmlns:a16="http://schemas.microsoft.com/office/drawing/2014/main" id="{8EEE6891-9C68-4232-A655-C7462418E05F}"/>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xmlns="" val="1376371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 xmlns:a16="http://schemas.microsoft.com/office/drawing/2014/main" id="{3B791B54-7D31-476C-BDBC-B5B5D79EDF4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AF3716-C990-4BB5-B1D1-9A4A2A1F9F32}" type="slidenum">
              <a:rPr lang="en-US" altLang="en-US" smtClean="0"/>
              <a:pPr>
                <a:spcBef>
                  <a:spcPct val="0"/>
                </a:spcBef>
              </a:pPr>
              <a:t>19</a:t>
            </a:fld>
            <a:endParaRPr lang="en-US" altLang="en-US"/>
          </a:p>
        </p:txBody>
      </p:sp>
      <p:sp>
        <p:nvSpPr>
          <p:cNvPr id="45059" name="Rectangle 2">
            <a:extLst>
              <a:ext uri="{FF2B5EF4-FFF2-40B4-BE49-F238E27FC236}">
                <a16:creationId xmlns="" xmlns:a16="http://schemas.microsoft.com/office/drawing/2014/main" id="{A58FE1A2-16A4-4666-8539-C3127A40804F}"/>
              </a:ext>
            </a:extLst>
          </p:cNvPr>
          <p:cNvSpPr>
            <a:spLocks noGrp="1" noRot="1" noChangeAspect="1" noChangeArrowheads="1" noTextEdit="1"/>
          </p:cNvSpPr>
          <p:nvPr>
            <p:ph type="sldImg"/>
          </p:nvPr>
        </p:nvSpPr>
        <p:spPr>
          <a:ln/>
        </p:spPr>
      </p:sp>
      <p:sp>
        <p:nvSpPr>
          <p:cNvPr id="45060" name="Rectangle 3">
            <a:extLst>
              <a:ext uri="{FF2B5EF4-FFF2-40B4-BE49-F238E27FC236}">
                <a16:creationId xmlns="" xmlns:a16="http://schemas.microsoft.com/office/drawing/2014/main" id="{FFB71078-5904-42DE-ABF0-61140649848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xmlns="" val="35120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 xmlns:a16="http://schemas.microsoft.com/office/drawing/2014/main" id="{32F8E226-057B-4C25-B083-C55B597B7A8A}"/>
              </a:ext>
            </a:extLst>
          </p:cNvPr>
          <p:cNvSpPr>
            <a:spLocks noGrp="1" noRot="1" noChangeAspect="1" noTextEdit="1"/>
          </p:cNvSpPr>
          <p:nvPr>
            <p:ph type="sldImg"/>
          </p:nvPr>
        </p:nvSpPr>
        <p:spPr>
          <a:ln/>
        </p:spPr>
      </p:sp>
      <p:sp>
        <p:nvSpPr>
          <p:cNvPr id="12291" name="Notes Placeholder 2">
            <a:extLst>
              <a:ext uri="{FF2B5EF4-FFF2-40B4-BE49-F238E27FC236}">
                <a16:creationId xmlns="" xmlns:a16="http://schemas.microsoft.com/office/drawing/2014/main" id="{E0C92613-3DBF-445E-8118-C23467657B94}"/>
              </a:ext>
            </a:extLst>
          </p:cNvPr>
          <p:cNvSpPr>
            <a:spLocks noGrp="1"/>
          </p:cNvSpPr>
          <p:nvPr>
            <p:ph type="body" idx="1"/>
          </p:nvPr>
        </p:nvSpPr>
        <p:spPr>
          <a:xfrm>
            <a:off x="685800" y="4343400"/>
            <a:ext cx="5486400" cy="4495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ts val="100"/>
              </a:spcBef>
            </a:pPr>
            <a:r>
              <a:rPr lang="en-CA" altLang="en-US" dirty="0"/>
              <a:t>Notes and teaching tips:  7, 9,13, 17, 22, 34, 39, 41, and 46. </a:t>
            </a:r>
          </a:p>
          <a:p>
            <a:pPr eaLnBrk="1" hangingPunct="1">
              <a:spcBef>
                <a:spcPts val="100"/>
              </a:spcBef>
            </a:pPr>
            <a:r>
              <a:rPr lang="en-CA" altLang="en-US" dirty="0"/>
              <a:t>To view a full-screen figure during a class, click the expand button.</a:t>
            </a:r>
          </a:p>
          <a:p>
            <a:pPr eaLnBrk="1" hangingPunct="1">
              <a:spcBef>
                <a:spcPts val="100"/>
              </a:spcBef>
            </a:pPr>
            <a:r>
              <a:rPr lang="en-CA" altLang="en-US" dirty="0"/>
              <a:t>To return to the previous slide, click the shrink button.</a:t>
            </a:r>
          </a:p>
          <a:p>
            <a:pPr eaLnBrk="1" hangingPunct="1">
              <a:spcBef>
                <a:spcPts val="100"/>
              </a:spcBef>
            </a:pPr>
            <a:r>
              <a:rPr lang="en-CA" altLang="en-US" dirty="0"/>
              <a:t>To advance to the next slide, click anywhere on the full screen figure.</a:t>
            </a:r>
          </a:p>
          <a:p>
            <a:r>
              <a:rPr lang="en-AU" altLang="en-US" dirty="0"/>
              <a:t>Applying the principles of economics to interpret and understand the news is a major goal of the principles course. You can encourage your students in this activity by using the two features: </a:t>
            </a:r>
            <a:r>
              <a:rPr lang="en-AU" altLang="en-US" i="1" dirty="0"/>
              <a:t>Economics in the News </a:t>
            </a:r>
            <a:r>
              <a:rPr lang="en-AU" altLang="en-US" dirty="0"/>
              <a:t>and</a:t>
            </a:r>
            <a:r>
              <a:rPr lang="en-AU" altLang="en-US" i="1" dirty="0"/>
              <a:t> Economics in Action</a:t>
            </a:r>
            <a:r>
              <a:rPr lang="en-AU" altLang="en-US" dirty="0"/>
              <a:t>.</a:t>
            </a:r>
            <a:endParaRPr lang="en-US" altLang="en-US" dirty="0"/>
          </a:p>
          <a:p>
            <a:r>
              <a:rPr lang="en-AU" altLang="en-US" dirty="0"/>
              <a:t>(1) </a:t>
            </a:r>
            <a:r>
              <a:rPr lang="en-AU" altLang="en-US" i="1" dirty="0"/>
              <a:t>Before each class</a:t>
            </a:r>
            <a:r>
              <a:rPr lang="en-AU" altLang="en-US" dirty="0"/>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dirty="0"/>
          </a:p>
          <a:p>
            <a:r>
              <a:rPr lang="en-AU" altLang="en-US" dirty="0"/>
              <a:t>(2) </a:t>
            </a:r>
            <a:r>
              <a:rPr lang="en-AU" altLang="en-US" i="1" dirty="0"/>
              <a:t>Once or twice a semester</a:t>
            </a:r>
            <a:r>
              <a:rPr lang="en-AU" altLang="en-US" dirty="0"/>
              <a:t>, set an assignment, for credit, with the following instructions:</a:t>
            </a:r>
            <a:endParaRPr lang="en-US" altLang="en-US" dirty="0"/>
          </a:p>
          <a:p>
            <a:pPr>
              <a:spcBef>
                <a:spcPts val="100"/>
              </a:spcBef>
            </a:pPr>
            <a:r>
              <a:rPr lang="en-AU" altLang="en-US" dirty="0"/>
              <a:t>(a) Find a news article about an economic topic that you find interesting.</a:t>
            </a:r>
            <a:endParaRPr lang="en-US" altLang="en-US" dirty="0"/>
          </a:p>
          <a:p>
            <a:pPr>
              <a:spcBef>
                <a:spcPts val="100"/>
              </a:spcBef>
            </a:pPr>
            <a:r>
              <a:rPr lang="en-AU" altLang="en-US" dirty="0"/>
              <a:t>(b) Make a short bullet-list summary of the article.</a:t>
            </a:r>
            <a:endParaRPr lang="en-US" altLang="en-US" dirty="0"/>
          </a:p>
          <a:p>
            <a:pPr>
              <a:spcBef>
                <a:spcPts val="100"/>
              </a:spcBef>
            </a:pPr>
            <a:r>
              <a:rPr lang="en-AU" altLang="en-US" dirty="0"/>
              <a:t>(c) Write and illustrate with appropriate graphs an economic analysis of the key points in the article.</a:t>
            </a:r>
            <a:endParaRPr lang="en-US" altLang="en-US" dirty="0"/>
          </a:p>
          <a:p>
            <a:r>
              <a:rPr lang="en-AU" altLang="en-US" dirty="0"/>
              <a:t>Use the </a:t>
            </a:r>
            <a:r>
              <a:rPr lang="en-AU" altLang="en-US" i="1" dirty="0"/>
              <a:t>Economics in the News</a:t>
            </a:r>
            <a:r>
              <a:rPr lang="en-AU" altLang="en-US" dirty="0"/>
              <a:t> features in your textbook as models.</a:t>
            </a:r>
            <a:endParaRPr lang="en-US" altLang="en-US" dirty="0"/>
          </a:p>
          <a:p>
            <a:pPr eaLnBrk="1" hangingPunct="1"/>
            <a:endParaRPr lang="en-CA" altLang="en-US" dirty="0"/>
          </a:p>
          <a:p>
            <a:pPr eaLnBrk="1" hangingPunct="1"/>
            <a:endParaRPr lang="en-GB" altLang="en-US" dirty="0"/>
          </a:p>
        </p:txBody>
      </p:sp>
      <p:sp>
        <p:nvSpPr>
          <p:cNvPr id="12292" name="Slide Number Placeholder 3">
            <a:extLst>
              <a:ext uri="{FF2B5EF4-FFF2-40B4-BE49-F238E27FC236}">
                <a16:creationId xmlns="" xmlns:a16="http://schemas.microsoft.com/office/drawing/2014/main" id="{26604035-EF07-4B4B-A25D-FB1213B097E5}"/>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976DCC-F9FF-4526-B542-222A7A9570FE}" type="slidenum">
              <a:rPr lang="en-US" altLang="en-US" smtClean="0">
                <a:solidFill>
                  <a:srgbClr val="000000"/>
                </a:solidFill>
              </a:rPr>
              <a:pPr>
                <a:spcBef>
                  <a:spcPct val="0"/>
                </a:spcBef>
              </a:pPr>
              <a:t>2</a:t>
            </a:fld>
            <a:endParaRPr lang="en-US" altLang="en-US">
              <a:solidFill>
                <a:srgbClr val="000000"/>
              </a:solidFill>
            </a:endParaRPr>
          </a:p>
        </p:txBody>
      </p:sp>
    </p:spTree>
    <p:extLst>
      <p:ext uri="{BB962C8B-B14F-4D97-AF65-F5344CB8AC3E}">
        <p14:creationId xmlns:p14="http://schemas.microsoft.com/office/powerpoint/2010/main" xmlns="" val="3332798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 xmlns:a16="http://schemas.microsoft.com/office/drawing/2014/main" id="{47E6CE6D-D6D3-4050-A582-23E83A3B43C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8E4210-FD14-46C7-B702-F7A08EE36A77}" type="slidenum">
              <a:rPr lang="en-US" altLang="en-US" smtClean="0"/>
              <a:pPr>
                <a:spcBef>
                  <a:spcPct val="0"/>
                </a:spcBef>
              </a:pPr>
              <a:t>20</a:t>
            </a:fld>
            <a:endParaRPr lang="en-US" altLang="en-US"/>
          </a:p>
        </p:txBody>
      </p:sp>
      <p:sp>
        <p:nvSpPr>
          <p:cNvPr id="47107" name="Rectangle 2">
            <a:extLst>
              <a:ext uri="{FF2B5EF4-FFF2-40B4-BE49-F238E27FC236}">
                <a16:creationId xmlns="" xmlns:a16="http://schemas.microsoft.com/office/drawing/2014/main" id="{8A598870-9399-4013-8623-2726E48D2F08}"/>
              </a:ext>
            </a:extLst>
          </p:cNvPr>
          <p:cNvSpPr>
            <a:spLocks noGrp="1" noRot="1" noChangeAspect="1" noChangeArrowheads="1" noTextEdit="1"/>
          </p:cNvSpPr>
          <p:nvPr>
            <p:ph type="sldImg"/>
          </p:nvPr>
        </p:nvSpPr>
        <p:spPr>
          <a:ln/>
        </p:spPr>
      </p:sp>
      <p:sp>
        <p:nvSpPr>
          <p:cNvPr id="47108" name="Rectangle 3">
            <a:extLst>
              <a:ext uri="{FF2B5EF4-FFF2-40B4-BE49-F238E27FC236}">
                <a16:creationId xmlns="" xmlns:a16="http://schemas.microsoft.com/office/drawing/2014/main" id="{82680A70-F794-4CFF-BE87-A639099FE0E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xmlns="" val="2830152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 xmlns:a16="http://schemas.microsoft.com/office/drawing/2014/main" id="{F0F56E51-C24D-4768-92A2-26D6719A446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1C06FD7-327F-4570-8881-29F9FF310ECE}" type="slidenum">
              <a:rPr lang="en-US" altLang="en-US" smtClean="0"/>
              <a:pPr>
                <a:spcBef>
                  <a:spcPct val="0"/>
                </a:spcBef>
              </a:pPr>
              <a:t>21</a:t>
            </a:fld>
            <a:endParaRPr lang="en-US" altLang="en-US"/>
          </a:p>
        </p:txBody>
      </p:sp>
      <p:sp>
        <p:nvSpPr>
          <p:cNvPr id="49155" name="Rectangle 2">
            <a:extLst>
              <a:ext uri="{FF2B5EF4-FFF2-40B4-BE49-F238E27FC236}">
                <a16:creationId xmlns="" xmlns:a16="http://schemas.microsoft.com/office/drawing/2014/main" id="{E2D50DA3-98F2-4959-A756-E9205FB020D0}"/>
              </a:ext>
            </a:extLst>
          </p:cNvPr>
          <p:cNvSpPr>
            <a:spLocks noGrp="1" noRot="1" noChangeAspect="1" noChangeArrowheads="1" noTextEdit="1"/>
          </p:cNvSpPr>
          <p:nvPr>
            <p:ph type="sldImg"/>
          </p:nvPr>
        </p:nvSpPr>
        <p:spPr>
          <a:ln/>
        </p:spPr>
      </p:sp>
      <p:sp>
        <p:nvSpPr>
          <p:cNvPr id="49156" name="Rectangle 3">
            <a:extLst>
              <a:ext uri="{FF2B5EF4-FFF2-40B4-BE49-F238E27FC236}">
                <a16:creationId xmlns="" xmlns:a16="http://schemas.microsoft.com/office/drawing/2014/main" id="{CA8077FF-DFCD-4635-AC65-12D173FA4F9A}"/>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xmlns="" val="496127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 xmlns:a16="http://schemas.microsoft.com/office/drawing/2014/main" id="{005BC6DC-3FD1-4AB3-996C-AA495048ED2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B5F44C9-823F-47F4-A58A-9EEC3966E175}" type="slidenum">
              <a:rPr lang="en-US" altLang="en-US" smtClean="0"/>
              <a:pPr>
                <a:spcBef>
                  <a:spcPct val="0"/>
                </a:spcBef>
              </a:pPr>
              <a:t>22</a:t>
            </a:fld>
            <a:endParaRPr lang="en-US" altLang="en-US"/>
          </a:p>
        </p:txBody>
      </p:sp>
      <p:sp>
        <p:nvSpPr>
          <p:cNvPr id="51203" name="Rectangle 2">
            <a:extLst>
              <a:ext uri="{FF2B5EF4-FFF2-40B4-BE49-F238E27FC236}">
                <a16:creationId xmlns="" xmlns:a16="http://schemas.microsoft.com/office/drawing/2014/main" id="{764DAD6B-145A-4208-B554-FB49949E7A2F}"/>
              </a:ext>
            </a:extLst>
          </p:cNvPr>
          <p:cNvSpPr>
            <a:spLocks noGrp="1" noRot="1" noChangeAspect="1" noChangeArrowheads="1" noTextEdit="1"/>
          </p:cNvSpPr>
          <p:nvPr>
            <p:ph type="sldImg"/>
          </p:nvPr>
        </p:nvSpPr>
        <p:spPr>
          <a:ln/>
        </p:spPr>
      </p:sp>
      <p:sp>
        <p:nvSpPr>
          <p:cNvPr id="51204" name="Rectangle 3">
            <a:extLst>
              <a:ext uri="{FF2B5EF4-FFF2-40B4-BE49-F238E27FC236}">
                <a16:creationId xmlns="" xmlns:a16="http://schemas.microsoft.com/office/drawing/2014/main" id="{2EE912E2-133E-4A65-9409-68DF51AC1EF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Some Real-World Tax Wedges</a:t>
            </a:r>
          </a:p>
          <a:p>
            <a:pPr eaLnBrk="1" hangingPunct="1"/>
            <a:endParaRPr lang="en-CA" altLang="en-US"/>
          </a:p>
          <a:p>
            <a:pPr eaLnBrk="1" hangingPunct="1"/>
            <a:endParaRPr lang="en-CA" altLang="en-US"/>
          </a:p>
        </p:txBody>
      </p:sp>
    </p:spTree>
    <p:extLst>
      <p:ext uri="{BB962C8B-B14F-4D97-AF65-F5344CB8AC3E}">
        <p14:creationId xmlns:p14="http://schemas.microsoft.com/office/powerpoint/2010/main" xmlns="" val="1717983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 xmlns:a16="http://schemas.microsoft.com/office/drawing/2014/main" id="{585D63DA-289C-49FD-8FB6-8E187D32775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8E7BC83-4E46-44A6-B4D6-3CBAFFE90AB5}" type="slidenum">
              <a:rPr lang="en-US" altLang="en-US" smtClean="0"/>
              <a:pPr>
                <a:spcBef>
                  <a:spcPct val="0"/>
                </a:spcBef>
              </a:pPr>
              <a:t>23</a:t>
            </a:fld>
            <a:endParaRPr lang="en-US" altLang="en-US"/>
          </a:p>
        </p:txBody>
      </p:sp>
      <p:sp>
        <p:nvSpPr>
          <p:cNvPr id="53251" name="Rectangle 2">
            <a:extLst>
              <a:ext uri="{FF2B5EF4-FFF2-40B4-BE49-F238E27FC236}">
                <a16:creationId xmlns="" xmlns:a16="http://schemas.microsoft.com/office/drawing/2014/main" id="{8E4CAA6C-903A-453A-8B66-04223C1FF6D2}"/>
              </a:ext>
            </a:extLst>
          </p:cNvPr>
          <p:cNvSpPr>
            <a:spLocks noGrp="1" noRot="1" noChangeAspect="1" noChangeArrowheads="1" noTextEdit="1"/>
          </p:cNvSpPr>
          <p:nvPr>
            <p:ph type="sldImg"/>
          </p:nvPr>
        </p:nvSpPr>
        <p:spPr>
          <a:ln/>
        </p:spPr>
      </p:sp>
      <p:sp>
        <p:nvSpPr>
          <p:cNvPr id="53252" name="Rectangle 3">
            <a:extLst>
              <a:ext uri="{FF2B5EF4-FFF2-40B4-BE49-F238E27FC236}">
                <a16:creationId xmlns="" xmlns:a16="http://schemas.microsoft.com/office/drawing/2014/main" id="{EC067A83-A412-46D9-A9B8-702EEC382ED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1775352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 xmlns:a16="http://schemas.microsoft.com/office/drawing/2014/main" id="{38D58CF8-D3ED-486D-92DC-DD6848623FEB}"/>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340D30D-DB78-4F2F-91D9-F6F1E6628D0A}" type="slidenum">
              <a:rPr lang="en-US" altLang="en-US" smtClean="0"/>
              <a:pPr>
                <a:spcBef>
                  <a:spcPct val="0"/>
                </a:spcBef>
              </a:pPr>
              <a:t>24</a:t>
            </a:fld>
            <a:endParaRPr lang="en-US" altLang="en-US"/>
          </a:p>
        </p:txBody>
      </p:sp>
      <p:sp>
        <p:nvSpPr>
          <p:cNvPr id="55299" name="Rectangle 2">
            <a:extLst>
              <a:ext uri="{FF2B5EF4-FFF2-40B4-BE49-F238E27FC236}">
                <a16:creationId xmlns="" xmlns:a16="http://schemas.microsoft.com/office/drawing/2014/main" id="{C899E14E-6BD8-420C-BB88-6F0FE354C2EF}"/>
              </a:ext>
            </a:extLst>
          </p:cNvPr>
          <p:cNvSpPr>
            <a:spLocks noGrp="1" noRot="1" noChangeAspect="1" noChangeArrowheads="1" noTextEdit="1"/>
          </p:cNvSpPr>
          <p:nvPr>
            <p:ph type="sldImg"/>
          </p:nvPr>
        </p:nvSpPr>
        <p:spPr>
          <a:ln/>
        </p:spPr>
      </p:sp>
      <p:sp>
        <p:nvSpPr>
          <p:cNvPr id="55300" name="Rectangle 3">
            <a:extLst>
              <a:ext uri="{FF2B5EF4-FFF2-40B4-BE49-F238E27FC236}">
                <a16:creationId xmlns="" xmlns:a16="http://schemas.microsoft.com/office/drawing/2014/main" id="{980E8209-C9A5-47BB-B9FA-69226CCE261A}"/>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xmlns="" val="1606674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 xmlns:a16="http://schemas.microsoft.com/office/drawing/2014/main" id="{1845A623-0A30-4528-A189-CB8D29492DE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037378E-D82A-414E-9EAE-2ED05FADA1D4}" type="slidenum">
              <a:rPr lang="en-US" altLang="en-US" smtClean="0"/>
              <a:pPr>
                <a:spcBef>
                  <a:spcPct val="0"/>
                </a:spcBef>
              </a:pPr>
              <a:t>25</a:t>
            </a:fld>
            <a:endParaRPr lang="en-US" altLang="en-US"/>
          </a:p>
        </p:txBody>
      </p:sp>
      <p:sp>
        <p:nvSpPr>
          <p:cNvPr id="57347" name="Rectangle 2">
            <a:extLst>
              <a:ext uri="{FF2B5EF4-FFF2-40B4-BE49-F238E27FC236}">
                <a16:creationId xmlns="" xmlns:a16="http://schemas.microsoft.com/office/drawing/2014/main" id="{6CBF610F-55A1-4BCD-B0FE-0337CD69DDDE}"/>
              </a:ext>
            </a:extLst>
          </p:cNvPr>
          <p:cNvSpPr>
            <a:spLocks noGrp="1" noRot="1" noChangeAspect="1" noChangeArrowheads="1" noTextEdit="1"/>
          </p:cNvSpPr>
          <p:nvPr>
            <p:ph type="sldImg"/>
          </p:nvPr>
        </p:nvSpPr>
        <p:spPr>
          <a:ln/>
        </p:spPr>
      </p:sp>
      <p:sp>
        <p:nvSpPr>
          <p:cNvPr id="57348" name="Rectangle 3">
            <a:extLst>
              <a:ext uri="{FF2B5EF4-FFF2-40B4-BE49-F238E27FC236}">
                <a16:creationId xmlns="" xmlns:a16="http://schemas.microsoft.com/office/drawing/2014/main" id="{51B3CD19-8B6A-47B2-9C39-5DA1A95A697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xmlns="" val="4197496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 xmlns:a16="http://schemas.microsoft.com/office/drawing/2014/main" id="{36478E6E-A6CB-4896-B66B-EE2F54E154F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0B7220-8488-47FD-B7B0-3AFCA4D4C276}" type="slidenum">
              <a:rPr lang="en-US" altLang="en-US" smtClean="0"/>
              <a:pPr>
                <a:spcBef>
                  <a:spcPct val="0"/>
                </a:spcBef>
              </a:pPr>
              <a:t>26</a:t>
            </a:fld>
            <a:endParaRPr lang="en-US" altLang="en-US"/>
          </a:p>
        </p:txBody>
      </p:sp>
      <p:sp>
        <p:nvSpPr>
          <p:cNvPr id="59395" name="Rectangle 2">
            <a:extLst>
              <a:ext uri="{FF2B5EF4-FFF2-40B4-BE49-F238E27FC236}">
                <a16:creationId xmlns="" xmlns:a16="http://schemas.microsoft.com/office/drawing/2014/main" id="{76A39A1D-CBDF-4156-8886-72C6B4FB5193}"/>
              </a:ext>
            </a:extLst>
          </p:cNvPr>
          <p:cNvSpPr>
            <a:spLocks noGrp="1" noRot="1" noChangeAspect="1" noChangeArrowheads="1" noTextEdit="1"/>
          </p:cNvSpPr>
          <p:nvPr>
            <p:ph type="sldImg"/>
          </p:nvPr>
        </p:nvSpPr>
        <p:spPr>
          <a:ln/>
        </p:spPr>
      </p:sp>
      <p:sp>
        <p:nvSpPr>
          <p:cNvPr id="59396" name="Rectangle 3">
            <a:extLst>
              <a:ext uri="{FF2B5EF4-FFF2-40B4-BE49-F238E27FC236}">
                <a16:creationId xmlns="" xmlns:a16="http://schemas.microsoft.com/office/drawing/2014/main" id="{9B0299AA-214D-4581-8DB8-0A5B6A8F726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xmlns="" val="28322213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 xmlns:a16="http://schemas.microsoft.com/office/drawing/2014/main" id="{5C803FC7-ECF3-4F7E-8AFC-4981493765A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2B2BA97-C134-4F67-A883-DDD5ACCB4003}" type="slidenum">
              <a:rPr lang="en-US" altLang="en-US" smtClean="0"/>
              <a:pPr>
                <a:spcBef>
                  <a:spcPct val="0"/>
                </a:spcBef>
              </a:pPr>
              <a:t>27</a:t>
            </a:fld>
            <a:endParaRPr lang="en-US" altLang="en-US"/>
          </a:p>
        </p:txBody>
      </p:sp>
      <p:sp>
        <p:nvSpPr>
          <p:cNvPr id="61443" name="Rectangle 2">
            <a:extLst>
              <a:ext uri="{FF2B5EF4-FFF2-40B4-BE49-F238E27FC236}">
                <a16:creationId xmlns="" xmlns:a16="http://schemas.microsoft.com/office/drawing/2014/main" id="{F95416D8-817A-4330-BD55-CD9F08ED4EC4}"/>
              </a:ext>
            </a:extLst>
          </p:cNvPr>
          <p:cNvSpPr>
            <a:spLocks noGrp="1" noRot="1" noChangeAspect="1" noChangeArrowheads="1" noTextEdit="1"/>
          </p:cNvSpPr>
          <p:nvPr>
            <p:ph type="sldImg"/>
          </p:nvPr>
        </p:nvSpPr>
        <p:spPr>
          <a:ln/>
        </p:spPr>
      </p:sp>
      <p:sp>
        <p:nvSpPr>
          <p:cNvPr id="61444" name="Rectangle 3">
            <a:extLst>
              <a:ext uri="{FF2B5EF4-FFF2-40B4-BE49-F238E27FC236}">
                <a16:creationId xmlns="" xmlns:a16="http://schemas.microsoft.com/office/drawing/2014/main" id="{11039B57-A537-465C-90AB-D0C5A2DF540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xmlns="" val="3051422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 xmlns:a16="http://schemas.microsoft.com/office/drawing/2014/main" id="{D03152F5-D7AE-4D3F-BF22-3FD75B305CA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9AB41FC-9B5A-4D73-BF97-F2F69A837017}" type="slidenum">
              <a:rPr lang="en-US" altLang="en-US" smtClean="0"/>
              <a:pPr>
                <a:spcBef>
                  <a:spcPct val="0"/>
                </a:spcBef>
              </a:pPr>
              <a:t>28</a:t>
            </a:fld>
            <a:endParaRPr lang="en-US" altLang="en-US"/>
          </a:p>
        </p:txBody>
      </p:sp>
      <p:sp>
        <p:nvSpPr>
          <p:cNvPr id="63491" name="Rectangle 2">
            <a:extLst>
              <a:ext uri="{FF2B5EF4-FFF2-40B4-BE49-F238E27FC236}">
                <a16:creationId xmlns="" xmlns:a16="http://schemas.microsoft.com/office/drawing/2014/main" id="{1F83FED4-CC6A-4F65-847D-DA5F5DD85A53}"/>
              </a:ext>
            </a:extLst>
          </p:cNvPr>
          <p:cNvSpPr>
            <a:spLocks noGrp="1" noRot="1" noChangeAspect="1" noChangeArrowheads="1" noTextEdit="1"/>
          </p:cNvSpPr>
          <p:nvPr>
            <p:ph type="sldImg"/>
          </p:nvPr>
        </p:nvSpPr>
        <p:spPr>
          <a:ln/>
        </p:spPr>
      </p:sp>
      <p:sp>
        <p:nvSpPr>
          <p:cNvPr id="63492" name="Rectangle 3">
            <a:extLst>
              <a:ext uri="{FF2B5EF4-FFF2-40B4-BE49-F238E27FC236}">
                <a16:creationId xmlns="" xmlns:a16="http://schemas.microsoft.com/office/drawing/2014/main" id="{572EBFD5-3B54-408D-AA51-479CF537C83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xmlns="" val="37459309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 xmlns:a16="http://schemas.microsoft.com/office/drawing/2014/main" id="{9C995BC7-B121-49D3-AC7E-E5E00B8DC017}"/>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7E0AD2-8728-4297-A291-172FB5F31C7F}" type="slidenum">
              <a:rPr lang="en-US" altLang="en-US" smtClean="0"/>
              <a:pPr>
                <a:spcBef>
                  <a:spcPct val="0"/>
                </a:spcBef>
              </a:pPr>
              <a:t>29</a:t>
            </a:fld>
            <a:endParaRPr lang="en-US" altLang="en-US"/>
          </a:p>
        </p:txBody>
      </p:sp>
      <p:sp>
        <p:nvSpPr>
          <p:cNvPr id="65539" name="Rectangle 2">
            <a:extLst>
              <a:ext uri="{FF2B5EF4-FFF2-40B4-BE49-F238E27FC236}">
                <a16:creationId xmlns="" xmlns:a16="http://schemas.microsoft.com/office/drawing/2014/main" id="{7C87B8CA-2592-46DC-849F-3448A1813CAA}"/>
              </a:ext>
            </a:extLst>
          </p:cNvPr>
          <p:cNvSpPr>
            <a:spLocks noGrp="1" noRot="1" noChangeAspect="1" noChangeArrowheads="1" noTextEdit="1"/>
          </p:cNvSpPr>
          <p:nvPr>
            <p:ph type="sldImg"/>
          </p:nvPr>
        </p:nvSpPr>
        <p:spPr>
          <a:ln/>
        </p:spPr>
      </p:sp>
      <p:sp>
        <p:nvSpPr>
          <p:cNvPr id="65540" name="Rectangle 3">
            <a:extLst>
              <a:ext uri="{FF2B5EF4-FFF2-40B4-BE49-F238E27FC236}">
                <a16:creationId xmlns="" xmlns:a16="http://schemas.microsoft.com/office/drawing/2014/main" id="{D124B4F0-AD69-4ADF-9826-A16AFDB7AA9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949846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3</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xmlns="" val="22265607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 xmlns:a16="http://schemas.microsoft.com/office/drawing/2014/main" id="{D3A895D3-DA34-422A-BA08-0489BD5BCD77}"/>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1EB2BED-0BEF-4CD3-B4C8-149806250ABF}" type="slidenum">
              <a:rPr lang="en-US" altLang="en-US" smtClean="0"/>
              <a:pPr>
                <a:spcBef>
                  <a:spcPct val="0"/>
                </a:spcBef>
              </a:pPr>
              <a:t>30</a:t>
            </a:fld>
            <a:endParaRPr lang="en-US" altLang="en-US"/>
          </a:p>
        </p:txBody>
      </p:sp>
      <p:sp>
        <p:nvSpPr>
          <p:cNvPr id="67587" name="Rectangle 2">
            <a:extLst>
              <a:ext uri="{FF2B5EF4-FFF2-40B4-BE49-F238E27FC236}">
                <a16:creationId xmlns="" xmlns:a16="http://schemas.microsoft.com/office/drawing/2014/main" id="{30561B9C-135A-40CF-91EB-4EF4E019FAD5}"/>
              </a:ext>
            </a:extLst>
          </p:cNvPr>
          <p:cNvSpPr>
            <a:spLocks noGrp="1" noRot="1" noChangeAspect="1" noChangeArrowheads="1" noTextEdit="1"/>
          </p:cNvSpPr>
          <p:nvPr>
            <p:ph type="sldImg"/>
          </p:nvPr>
        </p:nvSpPr>
        <p:spPr>
          <a:ln/>
        </p:spPr>
      </p:sp>
      <p:sp>
        <p:nvSpPr>
          <p:cNvPr id="67588" name="Rectangle 3">
            <a:extLst>
              <a:ext uri="{FF2B5EF4-FFF2-40B4-BE49-F238E27FC236}">
                <a16:creationId xmlns="" xmlns:a16="http://schemas.microsoft.com/office/drawing/2014/main" id="{C63472D8-0C29-4DB8-9668-533D6609B1C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29405035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 xmlns:a16="http://schemas.microsoft.com/office/drawing/2014/main" id="{56506CEF-E374-4D10-B725-5ADCD93B5710}"/>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F2DE68-C3E2-4449-84D8-53B98F5C7E75}" type="slidenum">
              <a:rPr lang="en-US" altLang="en-US" smtClean="0"/>
              <a:pPr>
                <a:spcBef>
                  <a:spcPct val="0"/>
                </a:spcBef>
              </a:pPr>
              <a:t>31</a:t>
            </a:fld>
            <a:endParaRPr lang="en-US" altLang="en-US"/>
          </a:p>
        </p:txBody>
      </p:sp>
      <p:sp>
        <p:nvSpPr>
          <p:cNvPr id="69635" name="Rectangle 2">
            <a:extLst>
              <a:ext uri="{FF2B5EF4-FFF2-40B4-BE49-F238E27FC236}">
                <a16:creationId xmlns="" xmlns:a16="http://schemas.microsoft.com/office/drawing/2014/main" id="{80C55734-26D0-4F62-851D-1386C6A2CE9B}"/>
              </a:ext>
            </a:extLst>
          </p:cNvPr>
          <p:cNvSpPr>
            <a:spLocks noGrp="1" noRot="1" noChangeAspect="1" noChangeArrowheads="1" noTextEdit="1"/>
          </p:cNvSpPr>
          <p:nvPr>
            <p:ph type="sldImg"/>
          </p:nvPr>
        </p:nvSpPr>
        <p:spPr>
          <a:ln/>
        </p:spPr>
      </p:sp>
      <p:sp>
        <p:nvSpPr>
          <p:cNvPr id="69636" name="Rectangle 3">
            <a:extLst>
              <a:ext uri="{FF2B5EF4-FFF2-40B4-BE49-F238E27FC236}">
                <a16:creationId xmlns="" xmlns:a16="http://schemas.microsoft.com/office/drawing/2014/main" id="{7A5EFE14-DF94-46F5-9347-4087F05069A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744291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 xmlns:a16="http://schemas.microsoft.com/office/drawing/2014/main" id="{446290C2-5B56-40C2-9BFB-02E284EBFC00}"/>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EF3C500-EE13-4F91-B164-377C77E08A28}" type="slidenum">
              <a:rPr lang="en-US" altLang="en-US" smtClean="0"/>
              <a:pPr>
                <a:spcBef>
                  <a:spcPct val="0"/>
                </a:spcBef>
              </a:pPr>
              <a:t>32</a:t>
            </a:fld>
            <a:endParaRPr lang="en-US" altLang="en-US"/>
          </a:p>
        </p:txBody>
      </p:sp>
      <p:sp>
        <p:nvSpPr>
          <p:cNvPr id="71683" name="Rectangle 2">
            <a:extLst>
              <a:ext uri="{FF2B5EF4-FFF2-40B4-BE49-F238E27FC236}">
                <a16:creationId xmlns="" xmlns:a16="http://schemas.microsoft.com/office/drawing/2014/main" id="{2B471234-FA00-45EC-B1BC-677220F1557B}"/>
              </a:ext>
            </a:extLst>
          </p:cNvPr>
          <p:cNvSpPr>
            <a:spLocks noGrp="1" noRot="1" noChangeAspect="1" noChangeArrowheads="1" noTextEdit="1"/>
          </p:cNvSpPr>
          <p:nvPr>
            <p:ph type="sldImg"/>
          </p:nvPr>
        </p:nvSpPr>
        <p:spPr>
          <a:ln/>
        </p:spPr>
      </p:sp>
      <p:sp>
        <p:nvSpPr>
          <p:cNvPr id="71684" name="Rectangle 3">
            <a:extLst>
              <a:ext uri="{FF2B5EF4-FFF2-40B4-BE49-F238E27FC236}">
                <a16:creationId xmlns="" xmlns:a16="http://schemas.microsoft.com/office/drawing/2014/main" id="{679E1587-E796-493E-B433-477CA749F4B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3276079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 xmlns:a16="http://schemas.microsoft.com/office/drawing/2014/main" id="{DC5A1DED-D885-4BCF-A174-9FF33F29AE44}"/>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2EFA0A5-16BA-406D-B52B-D9BDAD018A42}" type="slidenum">
              <a:rPr lang="en-US" altLang="en-US" smtClean="0"/>
              <a:pPr>
                <a:spcBef>
                  <a:spcPct val="0"/>
                </a:spcBef>
              </a:pPr>
              <a:t>33</a:t>
            </a:fld>
            <a:endParaRPr lang="en-US" altLang="en-US"/>
          </a:p>
        </p:txBody>
      </p:sp>
      <p:sp>
        <p:nvSpPr>
          <p:cNvPr id="73731" name="Rectangle 2">
            <a:extLst>
              <a:ext uri="{FF2B5EF4-FFF2-40B4-BE49-F238E27FC236}">
                <a16:creationId xmlns="" xmlns:a16="http://schemas.microsoft.com/office/drawing/2014/main" id="{DAF9632E-1333-4BB3-A56E-4B6C7BA61CA6}"/>
              </a:ext>
            </a:extLst>
          </p:cNvPr>
          <p:cNvSpPr>
            <a:spLocks noGrp="1" noRot="1" noChangeAspect="1" noChangeArrowheads="1" noTextEdit="1"/>
          </p:cNvSpPr>
          <p:nvPr>
            <p:ph type="sldImg"/>
          </p:nvPr>
        </p:nvSpPr>
        <p:spPr>
          <a:ln/>
        </p:spPr>
      </p:sp>
      <p:sp>
        <p:nvSpPr>
          <p:cNvPr id="73732" name="Rectangle 3">
            <a:extLst>
              <a:ext uri="{FF2B5EF4-FFF2-40B4-BE49-F238E27FC236}">
                <a16:creationId xmlns="" xmlns:a16="http://schemas.microsoft.com/office/drawing/2014/main" id="{D04BA246-945A-472B-92A8-E5E2A904B7A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37227931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 xmlns:a16="http://schemas.microsoft.com/office/drawing/2014/main" id="{53263645-50A8-4BF9-AC35-A7C022293D5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9381C9-4AB0-4A42-BCEE-CF5F147F55C7}" type="slidenum">
              <a:rPr lang="en-US" altLang="en-US" smtClean="0"/>
              <a:pPr>
                <a:spcBef>
                  <a:spcPct val="0"/>
                </a:spcBef>
              </a:pPr>
              <a:t>34</a:t>
            </a:fld>
            <a:endParaRPr lang="en-US" altLang="en-US"/>
          </a:p>
        </p:txBody>
      </p:sp>
      <p:sp>
        <p:nvSpPr>
          <p:cNvPr id="75779" name="Rectangle 2">
            <a:extLst>
              <a:ext uri="{FF2B5EF4-FFF2-40B4-BE49-F238E27FC236}">
                <a16:creationId xmlns="" xmlns:a16="http://schemas.microsoft.com/office/drawing/2014/main" id="{E1827576-4B9B-47D3-8305-10FD29C550E4}"/>
              </a:ext>
            </a:extLst>
          </p:cNvPr>
          <p:cNvSpPr>
            <a:spLocks noGrp="1" noRot="1" noChangeAspect="1" noChangeArrowheads="1" noTextEdit="1"/>
          </p:cNvSpPr>
          <p:nvPr>
            <p:ph type="sldImg"/>
          </p:nvPr>
        </p:nvSpPr>
        <p:spPr>
          <a:ln/>
        </p:spPr>
      </p:sp>
      <p:sp>
        <p:nvSpPr>
          <p:cNvPr id="75780" name="Rectangle 3">
            <a:extLst>
              <a:ext uri="{FF2B5EF4-FFF2-40B4-BE49-F238E27FC236}">
                <a16:creationId xmlns="" xmlns:a16="http://schemas.microsoft.com/office/drawing/2014/main" id="{5B2B5140-B6D5-4A16-B320-27A314664C8F}"/>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b="1" i="1" dirty="0"/>
              <a:t>Cyclical and structural budget balances.</a:t>
            </a:r>
            <a:r>
              <a:rPr lang="en-US" altLang="en-US" dirty="0"/>
              <a:t> Cyclical and structural budget balances are a difficult concept for many students, but important because of the appropriate measure of fiscal stance.</a:t>
            </a:r>
          </a:p>
          <a:p>
            <a:pPr eaLnBrk="1" hangingPunct="1"/>
            <a:r>
              <a:rPr lang="en-US" altLang="en-US" dirty="0"/>
              <a:t>An effective way to help students see that revenues and outlays will vary as depicted in Figure 13.9 is to remind them that potential GDP corresponds to full employment, and employment (and so the number of tax payers and recipients of unemployment compensation) changes when real GDP varies.</a:t>
            </a:r>
          </a:p>
          <a:p>
            <a:pPr eaLnBrk="1" hangingPunct="1"/>
            <a:endParaRPr lang="en-US" altLang="en-US" dirty="0"/>
          </a:p>
          <a:p>
            <a:pPr eaLnBrk="1" hangingPunct="1"/>
            <a:r>
              <a:rPr lang="en-CA" altLang="en-US" b="1" dirty="0">
                <a:solidFill>
                  <a:srgbClr val="FF0000"/>
                </a:solidFill>
              </a:rPr>
              <a:t>Classroom activity</a:t>
            </a:r>
          </a:p>
          <a:p>
            <a:pPr eaLnBrk="1" hangingPunct="1"/>
            <a:r>
              <a:rPr lang="en-CA" altLang="en-US" dirty="0"/>
              <a:t>Check out </a:t>
            </a:r>
            <a:r>
              <a:rPr lang="en-CA" altLang="en-US" i="1" dirty="0"/>
              <a:t>Economics in Action</a:t>
            </a:r>
            <a:r>
              <a:rPr lang="en-CA" altLang="en-US" dirty="0"/>
              <a:t>: Canada’s 2016 Budget Deficit</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xmlns="" val="370687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 xmlns:a16="http://schemas.microsoft.com/office/drawing/2014/main" id="{8C1C0F90-0651-4CC0-A4F4-4E8D3A5B4E50}"/>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DBE242-49BD-4C18-94F1-EC529C747A95}" type="slidenum">
              <a:rPr lang="en-US" altLang="en-US" smtClean="0"/>
              <a:pPr>
                <a:spcBef>
                  <a:spcPct val="0"/>
                </a:spcBef>
              </a:pPr>
              <a:t>35</a:t>
            </a:fld>
            <a:endParaRPr lang="en-US" altLang="en-US"/>
          </a:p>
        </p:txBody>
      </p:sp>
      <p:sp>
        <p:nvSpPr>
          <p:cNvPr id="77827" name="Rectangle 2">
            <a:extLst>
              <a:ext uri="{FF2B5EF4-FFF2-40B4-BE49-F238E27FC236}">
                <a16:creationId xmlns="" xmlns:a16="http://schemas.microsoft.com/office/drawing/2014/main" id="{59A9F9DD-FDB3-43DD-AB99-D605FE0BCBB9}"/>
              </a:ext>
            </a:extLst>
          </p:cNvPr>
          <p:cNvSpPr>
            <a:spLocks noGrp="1" noRot="1" noChangeAspect="1" noChangeArrowheads="1" noTextEdit="1"/>
          </p:cNvSpPr>
          <p:nvPr>
            <p:ph type="sldImg"/>
          </p:nvPr>
        </p:nvSpPr>
        <p:spPr>
          <a:ln/>
        </p:spPr>
      </p:sp>
      <p:sp>
        <p:nvSpPr>
          <p:cNvPr id="77828" name="Rectangle 3">
            <a:extLst>
              <a:ext uri="{FF2B5EF4-FFF2-40B4-BE49-F238E27FC236}">
                <a16:creationId xmlns="" xmlns:a16="http://schemas.microsoft.com/office/drawing/2014/main" id="{670BA52F-0291-4E10-938B-554E5085787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xmlns="" val="3569741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 xmlns:a16="http://schemas.microsoft.com/office/drawing/2014/main" id="{CC9A7247-EF92-4E2E-8BA1-D1BFD2E69E87}"/>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982C38-958A-472C-B747-E54328A9B3C5}" type="slidenum">
              <a:rPr lang="en-US" altLang="en-US" smtClean="0"/>
              <a:pPr>
                <a:spcBef>
                  <a:spcPct val="0"/>
                </a:spcBef>
              </a:pPr>
              <a:t>36</a:t>
            </a:fld>
            <a:endParaRPr lang="en-US" altLang="en-US"/>
          </a:p>
        </p:txBody>
      </p:sp>
      <p:sp>
        <p:nvSpPr>
          <p:cNvPr id="79875" name="Rectangle 2">
            <a:extLst>
              <a:ext uri="{FF2B5EF4-FFF2-40B4-BE49-F238E27FC236}">
                <a16:creationId xmlns="" xmlns:a16="http://schemas.microsoft.com/office/drawing/2014/main" id="{4FC7917E-3AC7-4D75-BF48-9ECAF0DDC5A3}"/>
              </a:ext>
            </a:extLst>
          </p:cNvPr>
          <p:cNvSpPr>
            <a:spLocks noGrp="1" noRot="1" noChangeAspect="1" noChangeArrowheads="1" noTextEdit="1"/>
          </p:cNvSpPr>
          <p:nvPr>
            <p:ph type="sldImg"/>
          </p:nvPr>
        </p:nvSpPr>
        <p:spPr>
          <a:ln/>
        </p:spPr>
      </p:sp>
      <p:sp>
        <p:nvSpPr>
          <p:cNvPr id="79876" name="Rectangle 3">
            <a:extLst>
              <a:ext uri="{FF2B5EF4-FFF2-40B4-BE49-F238E27FC236}">
                <a16:creationId xmlns="" xmlns:a16="http://schemas.microsoft.com/office/drawing/2014/main" id="{69D78C07-3142-41E3-9F81-6E03C6575197}"/>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xmlns="" val="7958658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 xmlns:a16="http://schemas.microsoft.com/office/drawing/2014/main" id="{C199DB4C-1BE7-4902-BF58-DC60177CA9C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76349D4-D096-465C-8D75-BCF7DAFB12A7}" type="slidenum">
              <a:rPr lang="en-US" altLang="en-US" smtClean="0"/>
              <a:pPr>
                <a:spcBef>
                  <a:spcPct val="0"/>
                </a:spcBef>
              </a:pPr>
              <a:t>37</a:t>
            </a:fld>
            <a:endParaRPr lang="en-US" altLang="en-US"/>
          </a:p>
        </p:txBody>
      </p:sp>
      <p:sp>
        <p:nvSpPr>
          <p:cNvPr id="81923" name="Rectangle 2">
            <a:extLst>
              <a:ext uri="{FF2B5EF4-FFF2-40B4-BE49-F238E27FC236}">
                <a16:creationId xmlns="" xmlns:a16="http://schemas.microsoft.com/office/drawing/2014/main" id="{A2AAF8EF-5C6A-4042-AA83-BBD3094EA5E5}"/>
              </a:ext>
            </a:extLst>
          </p:cNvPr>
          <p:cNvSpPr>
            <a:spLocks noGrp="1" noRot="1" noChangeAspect="1" noChangeArrowheads="1" noTextEdit="1"/>
          </p:cNvSpPr>
          <p:nvPr>
            <p:ph type="sldImg"/>
          </p:nvPr>
        </p:nvSpPr>
        <p:spPr>
          <a:ln/>
        </p:spPr>
      </p:sp>
      <p:sp>
        <p:nvSpPr>
          <p:cNvPr id="81924" name="Rectangle 3">
            <a:extLst>
              <a:ext uri="{FF2B5EF4-FFF2-40B4-BE49-F238E27FC236}">
                <a16:creationId xmlns="" xmlns:a16="http://schemas.microsoft.com/office/drawing/2014/main" id="{CC9DFC1A-E31A-4B8D-AAF0-8BD645234FDF}"/>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xmlns="" val="37301601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 xmlns:a16="http://schemas.microsoft.com/office/drawing/2014/main" id="{9BAD3D70-BE03-422D-B095-2408E88DBC90}"/>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46081C7-1488-42B2-956E-EBC804EC5860}" type="slidenum">
              <a:rPr lang="en-US" altLang="en-US" smtClean="0"/>
              <a:pPr>
                <a:spcBef>
                  <a:spcPct val="0"/>
                </a:spcBef>
              </a:pPr>
              <a:t>38</a:t>
            </a:fld>
            <a:endParaRPr lang="en-US" altLang="en-US"/>
          </a:p>
        </p:txBody>
      </p:sp>
      <p:sp>
        <p:nvSpPr>
          <p:cNvPr id="83971" name="Rectangle 2">
            <a:extLst>
              <a:ext uri="{FF2B5EF4-FFF2-40B4-BE49-F238E27FC236}">
                <a16:creationId xmlns="" xmlns:a16="http://schemas.microsoft.com/office/drawing/2014/main" id="{FB1859AA-6F5B-44DA-9F2A-06A6DB40F2FD}"/>
              </a:ext>
            </a:extLst>
          </p:cNvPr>
          <p:cNvSpPr>
            <a:spLocks noGrp="1" noRot="1" noChangeAspect="1" noChangeArrowheads="1" noTextEdit="1"/>
          </p:cNvSpPr>
          <p:nvPr>
            <p:ph type="sldImg"/>
          </p:nvPr>
        </p:nvSpPr>
        <p:spPr>
          <a:ln/>
        </p:spPr>
      </p:sp>
      <p:sp>
        <p:nvSpPr>
          <p:cNvPr id="83972" name="Rectangle 3">
            <a:extLst>
              <a:ext uri="{FF2B5EF4-FFF2-40B4-BE49-F238E27FC236}">
                <a16:creationId xmlns="" xmlns:a16="http://schemas.microsoft.com/office/drawing/2014/main" id="{26EC6D8F-9E40-44FD-817A-87CC738AD4A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xmlns="" val="18224946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 xmlns:a16="http://schemas.microsoft.com/office/drawing/2014/main" id="{53263645-50A8-4BF9-AC35-A7C022293D5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9381C9-4AB0-4A42-BCEE-CF5F147F55C7}" type="slidenum">
              <a:rPr lang="en-US" altLang="en-US" smtClean="0"/>
              <a:pPr>
                <a:spcBef>
                  <a:spcPct val="0"/>
                </a:spcBef>
              </a:pPr>
              <a:t>39</a:t>
            </a:fld>
            <a:endParaRPr lang="en-US" altLang="en-US"/>
          </a:p>
        </p:txBody>
      </p:sp>
      <p:sp>
        <p:nvSpPr>
          <p:cNvPr id="75779" name="Rectangle 2">
            <a:extLst>
              <a:ext uri="{FF2B5EF4-FFF2-40B4-BE49-F238E27FC236}">
                <a16:creationId xmlns="" xmlns:a16="http://schemas.microsoft.com/office/drawing/2014/main" id="{E1827576-4B9B-47D3-8305-10FD29C550E4}"/>
              </a:ext>
            </a:extLst>
          </p:cNvPr>
          <p:cNvSpPr>
            <a:spLocks noGrp="1" noRot="1" noChangeAspect="1" noChangeArrowheads="1" noTextEdit="1"/>
          </p:cNvSpPr>
          <p:nvPr>
            <p:ph type="sldImg"/>
          </p:nvPr>
        </p:nvSpPr>
        <p:spPr>
          <a:ln/>
        </p:spPr>
      </p:sp>
      <p:sp>
        <p:nvSpPr>
          <p:cNvPr id="75780" name="Rectangle 3">
            <a:extLst>
              <a:ext uri="{FF2B5EF4-FFF2-40B4-BE49-F238E27FC236}">
                <a16:creationId xmlns="" xmlns:a16="http://schemas.microsoft.com/office/drawing/2014/main" id="{5B2B5140-B6D5-4A16-B320-27A314664C8F}"/>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CA" altLang="en-US" b="1" dirty="0">
                <a:solidFill>
                  <a:srgbClr val="FF0000"/>
                </a:solidFill>
              </a:rPr>
              <a:t>Classroom activity</a:t>
            </a:r>
          </a:p>
          <a:p>
            <a:pPr eaLnBrk="1" hangingPunct="1"/>
            <a:r>
              <a:rPr lang="en-CA" altLang="en-US" dirty="0"/>
              <a:t>Check out </a:t>
            </a:r>
            <a:r>
              <a:rPr lang="en-CA" altLang="en-US" i="1" dirty="0"/>
              <a:t>Economics in Action</a:t>
            </a:r>
            <a:r>
              <a:rPr lang="en-CA" altLang="en-US" dirty="0"/>
              <a:t>: Canada’s 2016 Budget Deficit</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xmlns="" val="1275887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 xmlns:a16="http://schemas.microsoft.com/office/drawing/2014/main" id="{CC54E39F-1CE3-4555-9AAA-E19A6B88909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F6B9C4-27F4-4EBC-A16D-ABD5C857DDA2}" type="slidenum">
              <a:rPr lang="en-US" altLang="en-US" smtClean="0"/>
              <a:pPr>
                <a:spcBef>
                  <a:spcPct val="0"/>
                </a:spcBef>
              </a:pPr>
              <a:t>4</a:t>
            </a:fld>
            <a:endParaRPr lang="en-US" altLang="en-US"/>
          </a:p>
        </p:txBody>
      </p:sp>
      <p:sp>
        <p:nvSpPr>
          <p:cNvPr id="16387" name="Rectangle 2">
            <a:extLst>
              <a:ext uri="{FF2B5EF4-FFF2-40B4-BE49-F238E27FC236}">
                <a16:creationId xmlns="" xmlns:a16="http://schemas.microsoft.com/office/drawing/2014/main" id="{ACF1B963-C75C-4F0A-BE64-7114CB01F6F0}"/>
              </a:ext>
            </a:extLst>
          </p:cNvPr>
          <p:cNvSpPr>
            <a:spLocks noGrp="1" noRot="1" noChangeAspect="1" noChangeArrowheads="1" noTextEdit="1"/>
          </p:cNvSpPr>
          <p:nvPr>
            <p:ph type="sldImg"/>
          </p:nvPr>
        </p:nvSpPr>
        <p:spPr>
          <a:ln/>
        </p:spPr>
      </p:sp>
      <p:sp>
        <p:nvSpPr>
          <p:cNvPr id="16388" name="Rectangle 3">
            <a:extLst>
              <a:ext uri="{FF2B5EF4-FFF2-40B4-BE49-F238E27FC236}">
                <a16:creationId xmlns="" xmlns:a16="http://schemas.microsoft.com/office/drawing/2014/main" id="{223C609A-698F-49A7-AD7A-4AF08DA98FC7}"/>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26787783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 xmlns:a16="http://schemas.microsoft.com/office/drawing/2014/main" id="{C0E386A7-32DC-4E97-9152-85194EA37020}"/>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97EFE5-7FA8-41C9-8ED6-C788938B7C7F}" type="slidenum">
              <a:rPr lang="en-US" altLang="en-US" smtClean="0"/>
              <a:pPr>
                <a:spcBef>
                  <a:spcPct val="0"/>
                </a:spcBef>
              </a:pPr>
              <a:t>40</a:t>
            </a:fld>
            <a:endParaRPr lang="en-US" altLang="en-US"/>
          </a:p>
        </p:txBody>
      </p:sp>
      <p:sp>
        <p:nvSpPr>
          <p:cNvPr id="86019" name="Rectangle 2">
            <a:extLst>
              <a:ext uri="{FF2B5EF4-FFF2-40B4-BE49-F238E27FC236}">
                <a16:creationId xmlns="" xmlns:a16="http://schemas.microsoft.com/office/drawing/2014/main" id="{33B318F8-9560-466F-98BC-4413A0B16D62}"/>
              </a:ext>
            </a:extLst>
          </p:cNvPr>
          <p:cNvSpPr>
            <a:spLocks noGrp="1" noRot="1" noChangeAspect="1" noChangeArrowheads="1" noTextEdit="1"/>
          </p:cNvSpPr>
          <p:nvPr>
            <p:ph type="sldImg"/>
          </p:nvPr>
        </p:nvSpPr>
        <p:spPr>
          <a:ln/>
        </p:spPr>
      </p:sp>
      <p:sp>
        <p:nvSpPr>
          <p:cNvPr id="86020" name="Rectangle 3">
            <a:extLst>
              <a:ext uri="{FF2B5EF4-FFF2-40B4-BE49-F238E27FC236}">
                <a16:creationId xmlns="" xmlns:a16="http://schemas.microsoft.com/office/drawing/2014/main" id="{4BCF5A56-AE29-4F5A-A327-CC245ADFAE49}"/>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Fiscal Stimulus in the United States</a:t>
            </a:r>
          </a:p>
          <a:p>
            <a:pPr eaLnBrk="1" hangingPunct="1"/>
            <a:endParaRPr lang="en-CA" altLang="en-US"/>
          </a:p>
        </p:txBody>
      </p:sp>
    </p:spTree>
    <p:extLst>
      <p:ext uri="{BB962C8B-B14F-4D97-AF65-F5344CB8AC3E}">
        <p14:creationId xmlns:p14="http://schemas.microsoft.com/office/powerpoint/2010/main" xmlns="" val="42942563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 xmlns:a16="http://schemas.microsoft.com/office/drawing/2014/main" id="{E98DB48C-658A-4E36-A2A2-495C600870C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8D7B2D-4F32-4E58-91E7-68461753C2EF}" type="slidenum">
              <a:rPr lang="en-US" altLang="en-US" smtClean="0"/>
              <a:pPr>
                <a:spcBef>
                  <a:spcPct val="0"/>
                </a:spcBef>
              </a:pPr>
              <a:t>41</a:t>
            </a:fld>
            <a:endParaRPr lang="en-US" altLang="en-US"/>
          </a:p>
        </p:txBody>
      </p:sp>
      <p:sp>
        <p:nvSpPr>
          <p:cNvPr id="88067" name="Rectangle 2">
            <a:extLst>
              <a:ext uri="{FF2B5EF4-FFF2-40B4-BE49-F238E27FC236}">
                <a16:creationId xmlns="" xmlns:a16="http://schemas.microsoft.com/office/drawing/2014/main" id="{FE9A2702-785F-4EB2-9017-D47913D35577}"/>
              </a:ext>
            </a:extLst>
          </p:cNvPr>
          <p:cNvSpPr>
            <a:spLocks noGrp="1" noRot="1" noChangeAspect="1" noChangeArrowheads="1" noTextEdit="1"/>
          </p:cNvSpPr>
          <p:nvPr>
            <p:ph type="sldImg"/>
          </p:nvPr>
        </p:nvSpPr>
        <p:spPr>
          <a:ln/>
        </p:spPr>
      </p:sp>
      <p:sp>
        <p:nvSpPr>
          <p:cNvPr id="88068" name="Rectangle 3">
            <a:extLst>
              <a:ext uri="{FF2B5EF4-FFF2-40B4-BE49-F238E27FC236}">
                <a16:creationId xmlns="" xmlns:a16="http://schemas.microsoft.com/office/drawing/2014/main" id="{5226690B-C2F0-468E-9A37-26B7F264443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CA" altLang="en-US" b="1" dirty="0">
                <a:solidFill>
                  <a:srgbClr val="FF0000"/>
                </a:solidFill>
              </a:rPr>
              <a:t>Classroom activity</a:t>
            </a:r>
          </a:p>
          <a:p>
            <a:pPr eaLnBrk="1" hangingPunct="1"/>
            <a:r>
              <a:rPr lang="en-CA" altLang="en-US" dirty="0"/>
              <a:t>Check out </a:t>
            </a:r>
            <a:r>
              <a:rPr lang="en-CA" altLang="en-US" i="1" dirty="0"/>
              <a:t>Economics in Action</a:t>
            </a:r>
            <a:r>
              <a:rPr lang="en-CA" altLang="en-US" dirty="0"/>
              <a:t>: How Big are the Fiscal Stimulus Multipliers?</a:t>
            </a:r>
          </a:p>
          <a:p>
            <a:pPr eaLnBrk="1" hangingPunct="1"/>
            <a:endParaRPr lang="en-CA" altLang="en-US" dirty="0"/>
          </a:p>
        </p:txBody>
      </p:sp>
    </p:spTree>
    <p:extLst>
      <p:ext uri="{BB962C8B-B14F-4D97-AF65-F5344CB8AC3E}">
        <p14:creationId xmlns:p14="http://schemas.microsoft.com/office/powerpoint/2010/main" xmlns="" val="25095004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 xmlns:a16="http://schemas.microsoft.com/office/drawing/2014/main" id="{FB5D67D4-0E33-4C60-8C69-B3B6262C3547}"/>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B0A35F3-12F1-4AEE-81AB-8380483A06FD}" type="slidenum">
              <a:rPr lang="en-US" altLang="en-US" smtClean="0"/>
              <a:pPr>
                <a:spcBef>
                  <a:spcPct val="0"/>
                </a:spcBef>
              </a:pPr>
              <a:t>42</a:t>
            </a:fld>
            <a:endParaRPr lang="en-US" altLang="en-US"/>
          </a:p>
        </p:txBody>
      </p:sp>
      <p:sp>
        <p:nvSpPr>
          <p:cNvPr id="90115" name="Rectangle 2">
            <a:extLst>
              <a:ext uri="{FF2B5EF4-FFF2-40B4-BE49-F238E27FC236}">
                <a16:creationId xmlns="" xmlns:a16="http://schemas.microsoft.com/office/drawing/2014/main" id="{E4DF9462-3A3A-4442-9E78-D3E80403AC0F}"/>
              </a:ext>
            </a:extLst>
          </p:cNvPr>
          <p:cNvSpPr>
            <a:spLocks noGrp="1" noRot="1" noChangeAspect="1" noChangeArrowheads="1" noTextEdit="1"/>
          </p:cNvSpPr>
          <p:nvPr>
            <p:ph type="sldImg"/>
          </p:nvPr>
        </p:nvSpPr>
        <p:spPr>
          <a:ln/>
        </p:spPr>
      </p:sp>
      <p:sp>
        <p:nvSpPr>
          <p:cNvPr id="90116" name="Rectangle 3">
            <a:extLst>
              <a:ext uri="{FF2B5EF4-FFF2-40B4-BE49-F238E27FC236}">
                <a16:creationId xmlns="" xmlns:a16="http://schemas.microsoft.com/office/drawing/2014/main" id="{06F6D7D3-0654-4186-B79F-6CB46C76BF9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28780202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 xmlns:a16="http://schemas.microsoft.com/office/drawing/2014/main" id="{21C0D32F-F074-4213-B441-87C62AE303FB}"/>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0FCE35-EFF3-4E9B-B992-3ADF07442F01}" type="slidenum">
              <a:rPr lang="en-US" altLang="en-US" smtClean="0"/>
              <a:pPr>
                <a:spcBef>
                  <a:spcPct val="0"/>
                </a:spcBef>
              </a:pPr>
              <a:t>43</a:t>
            </a:fld>
            <a:endParaRPr lang="en-US" altLang="en-US"/>
          </a:p>
        </p:txBody>
      </p:sp>
      <p:sp>
        <p:nvSpPr>
          <p:cNvPr id="92163" name="Rectangle 2">
            <a:extLst>
              <a:ext uri="{FF2B5EF4-FFF2-40B4-BE49-F238E27FC236}">
                <a16:creationId xmlns="" xmlns:a16="http://schemas.microsoft.com/office/drawing/2014/main" id="{3A7603E4-5622-415B-935B-6BDB1AC48752}"/>
              </a:ext>
            </a:extLst>
          </p:cNvPr>
          <p:cNvSpPr>
            <a:spLocks noGrp="1" noRot="1" noChangeAspect="1" noChangeArrowheads="1" noTextEdit="1"/>
          </p:cNvSpPr>
          <p:nvPr>
            <p:ph type="sldImg"/>
          </p:nvPr>
        </p:nvSpPr>
        <p:spPr>
          <a:ln/>
        </p:spPr>
      </p:sp>
      <p:sp>
        <p:nvSpPr>
          <p:cNvPr id="92164" name="Rectangle 3">
            <a:extLst>
              <a:ext uri="{FF2B5EF4-FFF2-40B4-BE49-F238E27FC236}">
                <a16:creationId xmlns="" xmlns:a16="http://schemas.microsoft.com/office/drawing/2014/main" id="{94EC51DD-9AD6-4D53-B5FF-FC19279ABB0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34924621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 xmlns:a16="http://schemas.microsoft.com/office/drawing/2014/main" id="{567AFC36-D3F6-437A-BEBC-6BA4116D9A93}"/>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69B071-CE0B-466B-9CB8-7AE04F69493F}" type="slidenum">
              <a:rPr lang="en-US" altLang="en-US" smtClean="0"/>
              <a:pPr>
                <a:spcBef>
                  <a:spcPct val="0"/>
                </a:spcBef>
              </a:pPr>
              <a:t>44</a:t>
            </a:fld>
            <a:endParaRPr lang="en-US" altLang="en-US"/>
          </a:p>
        </p:txBody>
      </p:sp>
      <p:sp>
        <p:nvSpPr>
          <p:cNvPr id="94211" name="Rectangle 2">
            <a:extLst>
              <a:ext uri="{FF2B5EF4-FFF2-40B4-BE49-F238E27FC236}">
                <a16:creationId xmlns="" xmlns:a16="http://schemas.microsoft.com/office/drawing/2014/main" id="{C7AF6794-1531-469E-90F4-BDDE6075C96C}"/>
              </a:ext>
            </a:extLst>
          </p:cNvPr>
          <p:cNvSpPr>
            <a:spLocks noGrp="1" noRot="1" noChangeAspect="1" noChangeArrowheads="1" noTextEdit="1"/>
          </p:cNvSpPr>
          <p:nvPr>
            <p:ph type="sldImg"/>
          </p:nvPr>
        </p:nvSpPr>
        <p:spPr>
          <a:ln/>
        </p:spPr>
      </p:sp>
      <p:sp>
        <p:nvSpPr>
          <p:cNvPr id="94212" name="Rectangle 3">
            <a:extLst>
              <a:ext uri="{FF2B5EF4-FFF2-40B4-BE49-F238E27FC236}">
                <a16:creationId xmlns="" xmlns:a16="http://schemas.microsoft.com/office/drawing/2014/main" id="{DCEE3463-A500-43B1-9C2D-5B30668BDC2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26086991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 xmlns:a16="http://schemas.microsoft.com/office/drawing/2014/main" id="{DC087A48-7E4D-45ED-B3F5-D754ACCA05E0}"/>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E403F22-B07A-4437-B250-674F36741D70}" type="slidenum">
              <a:rPr lang="en-US" altLang="en-US" smtClean="0"/>
              <a:pPr>
                <a:spcBef>
                  <a:spcPct val="0"/>
                </a:spcBef>
              </a:pPr>
              <a:t>45</a:t>
            </a:fld>
            <a:endParaRPr lang="en-US" altLang="en-US"/>
          </a:p>
        </p:txBody>
      </p:sp>
      <p:sp>
        <p:nvSpPr>
          <p:cNvPr id="96259" name="Rectangle 2">
            <a:extLst>
              <a:ext uri="{FF2B5EF4-FFF2-40B4-BE49-F238E27FC236}">
                <a16:creationId xmlns="" xmlns:a16="http://schemas.microsoft.com/office/drawing/2014/main" id="{FF62961C-2D58-4EF3-855F-1B1562AD463D}"/>
              </a:ext>
            </a:extLst>
          </p:cNvPr>
          <p:cNvSpPr>
            <a:spLocks noGrp="1" noRot="1" noChangeAspect="1" noChangeArrowheads="1" noTextEdit="1"/>
          </p:cNvSpPr>
          <p:nvPr>
            <p:ph type="sldImg"/>
          </p:nvPr>
        </p:nvSpPr>
        <p:spPr>
          <a:ln/>
        </p:spPr>
      </p:sp>
      <p:sp>
        <p:nvSpPr>
          <p:cNvPr id="96260" name="Rectangle 3">
            <a:extLst>
              <a:ext uri="{FF2B5EF4-FFF2-40B4-BE49-F238E27FC236}">
                <a16:creationId xmlns="" xmlns:a16="http://schemas.microsoft.com/office/drawing/2014/main" id="{6C66CF03-0CBC-4B33-B672-149AC7E3EF87}"/>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12160783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 xmlns:a16="http://schemas.microsoft.com/office/drawing/2014/main" id="{F718D077-D416-4AA2-8BB3-224E02EA68C2}"/>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5317BF-C96B-47BB-B734-B9A898056F49}" type="slidenum">
              <a:rPr lang="en-US" altLang="en-US" smtClean="0"/>
              <a:pPr>
                <a:spcBef>
                  <a:spcPct val="0"/>
                </a:spcBef>
              </a:pPr>
              <a:t>46</a:t>
            </a:fld>
            <a:endParaRPr lang="en-US" altLang="en-US" dirty="0"/>
          </a:p>
        </p:txBody>
      </p:sp>
      <p:sp>
        <p:nvSpPr>
          <p:cNvPr id="98307" name="Rectangle 2">
            <a:extLst>
              <a:ext uri="{FF2B5EF4-FFF2-40B4-BE49-F238E27FC236}">
                <a16:creationId xmlns="" xmlns:a16="http://schemas.microsoft.com/office/drawing/2014/main" id="{08E8E76D-6A4B-42B9-B386-66D96F27ED94}"/>
              </a:ext>
            </a:extLst>
          </p:cNvPr>
          <p:cNvSpPr>
            <a:spLocks noGrp="1" noRot="1" noChangeAspect="1" noChangeArrowheads="1" noTextEdit="1"/>
          </p:cNvSpPr>
          <p:nvPr>
            <p:ph type="sldImg"/>
          </p:nvPr>
        </p:nvSpPr>
        <p:spPr>
          <a:ln/>
        </p:spPr>
      </p:sp>
      <p:sp>
        <p:nvSpPr>
          <p:cNvPr id="98308" name="Rectangle 3">
            <a:extLst>
              <a:ext uri="{FF2B5EF4-FFF2-40B4-BE49-F238E27FC236}">
                <a16:creationId xmlns="" xmlns:a16="http://schemas.microsoft.com/office/drawing/2014/main" id="{CFDE1A6D-03BB-49CA-8728-C3E8F6DC4F1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b="1" i="1" dirty="0"/>
              <a:t>Fiscal policy in practice.</a:t>
            </a:r>
            <a:r>
              <a:rPr lang="en-US" altLang="en-US" dirty="0"/>
              <a:t> Most economists acknowledge that, in principle, discretionary fiscal policy can be used for stabilization purposes, but in practice such stabilization is extremely difficult because of long legislative lags. It is worth reminding the students that the equilibrium in the </a:t>
            </a:r>
            <a:r>
              <a:rPr lang="en-US" altLang="en-US" i="1" dirty="0"/>
              <a:t>AS-AD </a:t>
            </a:r>
            <a:r>
              <a:rPr lang="en-US" altLang="en-US" dirty="0"/>
              <a:t>model takes time to work out. The multiplier is a long drawn out process. An increase in government expenditures shifts the </a:t>
            </a:r>
            <a:r>
              <a:rPr lang="en-US" altLang="en-US" i="1" dirty="0"/>
              <a:t>AD</a:t>
            </a:r>
            <a:r>
              <a:rPr lang="en-US" altLang="en-US" dirty="0"/>
              <a:t> curve rightward but the new equilibrium price level and real GDP take time to occur. It is also useful to discuss the differences between the potential of fiscal policy under a parliamentary system and under the more rigid U.S. system; the length of time it took the congress to pass the 2002 ‘stimulus’ package, compared to almost immediate executive-initiated changes to fiscal policy in Britain, make the point that discretionary fiscal policy is feasible under some governmental systems but only in extreme circumstances in the world’s largest economy.</a:t>
            </a:r>
          </a:p>
          <a:p>
            <a:pPr eaLnBrk="1" hangingPunct="1"/>
            <a:endParaRPr lang="en-US" altLang="en-US" dirty="0"/>
          </a:p>
          <a:p>
            <a:pPr eaLnBrk="1" hangingPunct="1"/>
            <a:r>
              <a:rPr lang="en-CA" altLang="en-US" b="1" dirty="0">
                <a:solidFill>
                  <a:srgbClr val="FF0000"/>
                </a:solidFill>
              </a:rPr>
              <a:t>Classroom activity</a:t>
            </a:r>
          </a:p>
          <a:p>
            <a:pPr eaLnBrk="1" hangingPunct="1"/>
            <a:r>
              <a:rPr lang="en-CA" altLang="en-US" dirty="0"/>
              <a:t>Check out </a:t>
            </a:r>
            <a:r>
              <a:rPr lang="en-CA" altLang="en-US" i="1" dirty="0"/>
              <a:t>Economics in the News</a:t>
            </a:r>
            <a:r>
              <a:rPr lang="en-CA" altLang="en-US" dirty="0"/>
              <a:t>: Cutting the Corporate Tax Rate</a:t>
            </a:r>
          </a:p>
          <a:p>
            <a:pPr eaLnBrk="1" hangingPunct="1"/>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xmlns="" val="29117473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 xmlns:a16="http://schemas.microsoft.com/office/drawing/2014/main" id="{CF829BF5-62F0-4A77-8120-EB3922899BC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FD0915-37A2-44E0-99CB-587C8EBCE4B2}" type="slidenum">
              <a:rPr lang="en-US" altLang="en-US" smtClean="0"/>
              <a:pPr>
                <a:spcBef>
                  <a:spcPct val="0"/>
                </a:spcBef>
              </a:pPr>
              <a:t>47</a:t>
            </a:fld>
            <a:endParaRPr lang="en-US" altLang="en-US"/>
          </a:p>
        </p:txBody>
      </p:sp>
      <p:sp>
        <p:nvSpPr>
          <p:cNvPr id="100355" name="Rectangle 2">
            <a:extLst>
              <a:ext uri="{FF2B5EF4-FFF2-40B4-BE49-F238E27FC236}">
                <a16:creationId xmlns="" xmlns:a16="http://schemas.microsoft.com/office/drawing/2014/main" id="{5B66369A-4E18-48CB-B623-9FC81EC84FA6}"/>
              </a:ext>
            </a:extLst>
          </p:cNvPr>
          <p:cNvSpPr>
            <a:spLocks noGrp="1" noRot="1" noChangeAspect="1" noChangeArrowheads="1" noTextEdit="1"/>
          </p:cNvSpPr>
          <p:nvPr>
            <p:ph type="sldImg"/>
          </p:nvPr>
        </p:nvSpPr>
        <p:spPr>
          <a:ln/>
        </p:spPr>
      </p:sp>
      <p:sp>
        <p:nvSpPr>
          <p:cNvPr id="100356" name="Rectangle 3">
            <a:extLst>
              <a:ext uri="{FF2B5EF4-FFF2-40B4-BE49-F238E27FC236}">
                <a16:creationId xmlns="" xmlns:a16="http://schemas.microsoft.com/office/drawing/2014/main" id="{6F8283D5-BA4B-4FB6-846A-C6D1E947D3E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xmlns="" val="4250232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 xmlns:a16="http://schemas.microsoft.com/office/drawing/2014/main" id="{2CEAA3E2-737F-491D-B396-C607A2FC463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E5254D3-288C-4434-84D1-0F59ECC78FB4}" type="slidenum">
              <a:rPr lang="en-US" altLang="en-US" smtClean="0"/>
              <a:pPr>
                <a:spcBef>
                  <a:spcPct val="0"/>
                </a:spcBef>
              </a:pPr>
              <a:t>5</a:t>
            </a:fld>
            <a:endParaRPr lang="en-US" altLang="en-US"/>
          </a:p>
        </p:txBody>
      </p:sp>
      <p:sp>
        <p:nvSpPr>
          <p:cNvPr id="18435" name="Rectangle 2">
            <a:extLst>
              <a:ext uri="{FF2B5EF4-FFF2-40B4-BE49-F238E27FC236}">
                <a16:creationId xmlns="" xmlns:a16="http://schemas.microsoft.com/office/drawing/2014/main" id="{ACDF3604-8173-428F-BED1-F5896B31468C}"/>
              </a:ext>
            </a:extLst>
          </p:cNvPr>
          <p:cNvSpPr>
            <a:spLocks noGrp="1" noRot="1" noChangeAspect="1" noChangeArrowheads="1" noTextEdit="1"/>
          </p:cNvSpPr>
          <p:nvPr>
            <p:ph type="sldImg"/>
          </p:nvPr>
        </p:nvSpPr>
        <p:spPr>
          <a:ln/>
        </p:spPr>
      </p:sp>
      <p:sp>
        <p:nvSpPr>
          <p:cNvPr id="18436" name="Rectangle 3">
            <a:extLst>
              <a:ext uri="{FF2B5EF4-FFF2-40B4-BE49-F238E27FC236}">
                <a16:creationId xmlns="" xmlns:a16="http://schemas.microsoft.com/office/drawing/2014/main" id="{5BDA4F22-B672-4F0E-B4F2-5FDDA1335DDA}"/>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3232794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 xmlns:a16="http://schemas.microsoft.com/office/drawing/2014/main" id="{8FD46E6E-1CF7-491A-A8D2-15838E03297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B8D3B3B-7D6F-421B-A67E-9C5E53F1D8BA}" type="slidenum">
              <a:rPr lang="en-US" altLang="en-US" smtClean="0"/>
              <a:pPr>
                <a:spcBef>
                  <a:spcPct val="0"/>
                </a:spcBef>
              </a:pPr>
              <a:t>6</a:t>
            </a:fld>
            <a:endParaRPr lang="en-US" altLang="en-US"/>
          </a:p>
        </p:txBody>
      </p:sp>
      <p:sp>
        <p:nvSpPr>
          <p:cNvPr id="20483" name="Rectangle 2">
            <a:extLst>
              <a:ext uri="{FF2B5EF4-FFF2-40B4-BE49-F238E27FC236}">
                <a16:creationId xmlns="" xmlns:a16="http://schemas.microsoft.com/office/drawing/2014/main" id="{E3E2519F-17D7-4503-8BC8-2D5B2136E958}"/>
              </a:ext>
            </a:extLst>
          </p:cNvPr>
          <p:cNvSpPr>
            <a:spLocks noGrp="1" noRot="1" noChangeAspect="1" noChangeArrowheads="1" noTextEdit="1"/>
          </p:cNvSpPr>
          <p:nvPr>
            <p:ph type="sldImg"/>
          </p:nvPr>
        </p:nvSpPr>
        <p:spPr>
          <a:ln/>
        </p:spPr>
      </p:sp>
      <p:sp>
        <p:nvSpPr>
          <p:cNvPr id="20484" name="Rectangle 3">
            <a:extLst>
              <a:ext uri="{FF2B5EF4-FFF2-40B4-BE49-F238E27FC236}">
                <a16:creationId xmlns="" xmlns:a16="http://schemas.microsoft.com/office/drawing/2014/main" id="{4107C59B-A5B7-4B9A-84C8-7DFCD96A857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xmlns="" val="1002116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 xmlns:a16="http://schemas.microsoft.com/office/drawing/2014/main" id="{4004E869-8A03-482F-AEFB-4041F68A6E77}"/>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817ABA-C354-4FE1-8C08-D7612658A7D2}" type="slidenum">
              <a:rPr lang="en-US" altLang="en-US" smtClean="0"/>
              <a:pPr>
                <a:spcBef>
                  <a:spcPct val="0"/>
                </a:spcBef>
              </a:pPr>
              <a:t>7</a:t>
            </a:fld>
            <a:endParaRPr lang="en-US" altLang="en-US"/>
          </a:p>
        </p:txBody>
      </p:sp>
      <p:sp>
        <p:nvSpPr>
          <p:cNvPr id="22531" name="Rectangle 2">
            <a:extLst>
              <a:ext uri="{FF2B5EF4-FFF2-40B4-BE49-F238E27FC236}">
                <a16:creationId xmlns="" xmlns:a16="http://schemas.microsoft.com/office/drawing/2014/main" id="{454D5A40-163E-42E0-91D7-6170BE9BCADB}"/>
              </a:ext>
            </a:extLst>
          </p:cNvPr>
          <p:cNvSpPr>
            <a:spLocks noGrp="1" noRot="1" noChangeAspect="1" noChangeArrowheads="1" noTextEdit="1"/>
          </p:cNvSpPr>
          <p:nvPr>
            <p:ph type="sldImg"/>
          </p:nvPr>
        </p:nvSpPr>
        <p:spPr>
          <a:ln/>
        </p:spPr>
      </p:sp>
      <p:sp>
        <p:nvSpPr>
          <p:cNvPr id="22532" name="Rectangle 3">
            <a:extLst>
              <a:ext uri="{FF2B5EF4-FFF2-40B4-BE49-F238E27FC236}">
                <a16:creationId xmlns="" xmlns:a16="http://schemas.microsoft.com/office/drawing/2014/main" id="{B4537765-B158-41A0-959E-73DE55B5B733}"/>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Provincial and Local Governments</a:t>
            </a:r>
          </a:p>
          <a:p>
            <a:endParaRPr lang="en-US" altLang="en-US"/>
          </a:p>
        </p:txBody>
      </p:sp>
    </p:spTree>
    <p:extLst>
      <p:ext uri="{BB962C8B-B14F-4D97-AF65-F5344CB8AC3E}">
        <p14:creationId xmlns:p14="http://schemas.microsoft.com/office/powerpoint/2010/main" xmlns="" val="1988334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 xmlns:a16="http://schemas.microsoft.com/office/drawing/2014/main" id="{CDCE598A-A2DB-4B88-B730-4ED08E61C85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B2899FA-0AE9-4A81-A722-93545CC3C45F}" type="slidenum">
              <a:rPr lang="en-US" altLang="en-US" smtClean="0"/>
              <a:pPr>
                <a:spcBef>
                  <a:spcPct val="0"/>
                </a:spcBef>
              </a:pPr>
              <a:t>8</a:t>
            </a:fld>
            <a:endParaRPr lang="en-US" altLang="en-US"/>
          </a:p>
        </p:txBody>
      </p:sp>
      <p:sp>
        <p:nvSpPr>
          <p:cNvPr id="24579" name="Rectangle 2">
            <a:extLst>
              <a:ext uri="{FF2B5EF4-FFF2-40B4-BE49-F238E27FC236}">
                <a16:creationId xmlns="" xmlns:a16="http://schemas.microsoft.com/office/drawing/2014/main" id="{061964ED-49E8-4D77-AFC3-5CA33FCB65A7}"/>
              </a:ext>
            </a:extLst>
          </p:cNvPr>
          <p:cNvSpPr>
            <a:spLocks noGrp="1" noRot="1" noChangeAspect="1" noChangeArrowheads="1" noTextEdit="1"/>
          </p:cNvSpPr>
          <p:nvPr>
            <p:ph type="sldImg"/>
          </p:nvPr>
        </p:nvSpPr>
        <p:spPr>
          <a:ln/>
        </p:spPr>
      </p:sp>
      <p:sp>
        <p:nvSpPr>
          <p:cNvPr id="24580" name="Rectangle 3">
            <a:extLst>
              <a:ext uri="{FF2B5EF4-FFF2-40B4-BE49-F238E27FC236}">
                <a16:creationId xmlns="" xmlns:a16="http://schemas.microsoft.com/office/drawing/2014/main" id="{7BA5642E-B1DD-48A7-A7A9-A133B354737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xmlns="" val="604873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 xmlns:a16="http://schemas.microsoft.com/office/drawing/2014/main" id="{687CFEC8-6E00-4468-8B37-684AA4880A6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3B96CC-79B0-49BA-9F21-39F82AE684AC}" type="slidenum">
              <a:rPr lang="en-US" altLang="en-US" smtClean="0"/>
              <a:pPr>
                <a:spcBef>
                  <a:spcPct val="0"/>
                </a:spcBef>
              </a:pPr>
              <a:t>9</a:t>
            </a:fld>
            <a:endParaRPr lang="en-US" altLang="en-US"/>
          </a:p>
        </p:txBody>
      </p:sp>
      <p:sp>
        <p:nvSpPr>
          <p:cNvPr id="26627" name="Rectangle 2">
            <a:extLst>
              <a:ext uri="{FF2B5EF4-FFF2-40B4-BE49-F238E27FC236}">
                <a16:creationId xmlns="" xmlns:a16="http://schemas.microsoft.com/office/drawing/2014/main" id="{F10400A0-CFC7-474F-AA26-6E70EB305620}"/>
              </a:ext>
            </a:extLst>
          </p:cNvPr>
          <p:cNvSpPr>
            <a:spLocks noGrp="1" noRot="1" noChangeAspect="1" noChangeArrowheads="1" noTextEdit="1"/>
          </p:cNvSpPr>
          <p:nvPr>
            <p:ph type="sldImg"/>
          </p:nvPr>
        </p:nvSpPr>
        <p:spPr>
          <a:ln/>
        </p:spPr>
      </p:sp>
      <p:sp>
        <p:nvSpPr>
          <p:cNvPr id="26628" name="Rectangle 3">
            <a:extLst>
              <a:ext uri="{FF2B5EF4-FFF2-40B4-BE49-F238E27FC236}">
                <a16:creationId xmlns="" xmlns:a16="http://schemas.microsoft.com/office/drawing/2014/main" id="{74D693E1-CCEE-4187-8FEB-141474AC7643}"/>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The Canadian Budget in Global Perspective</a:t>
            </a:r>
          </a:p>
          <a:p>
            <a:endParaRPr lang="en-CA" altLang="en-US"/>
          </a:p>
        </p:txBody>
      </p:sp>
    </p:spTree>
    <p:extLst>
      <p:ext uri="{BB962C8B-B14F-4D97-AF65-F5344CB8AC3E}">
        <p14:creationId xmlns:p14="http://schemas.microsoft.com/office/powerpoint/2010/main" xmlns="" val="862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xmlns="" val="3667774180"/>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65988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54697055"/>
      </p:ext>
    </p:extLst>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44292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05086034"/>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a:xfrm>
            <a:off x="360000" y="1584000"/>
            <a:ext cx="411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xmlns="" val="4285781275"/>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Tree>
    <p:extLst>
      <p:ext uri="{BB962C8B-B14F-4D97-AF65-F5344CB8AC3E}">
        <p14:creationId xmlns:p14="http://schemas.microsoft.com/office/powerpoint/2010/main" xmlns="" val="3625200192"/>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xmlns="" val="1959869071"/>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a:xfrm>
            <a:off x="360000" y="1584000"/>
            <a:ext cx="411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xmlns="" val="4260208837"/>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74302429"/>
      </p:ext>
    </p:extLst>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Tree>
    <p:extLst>
      <p:ext uri="{BB962C8B-B14F-4D97-AF65-F5344CB8AC3E}">
        <p14:creationId xmlns:p14="http://schemas.microsoft.com/office/powerpoint/2010/main" xmlns="" val="3806995377"/>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360363" y="1584325"/>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xmlns="" val="3089693778"/>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999246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4.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a:extLst>
              <a:ext uri="{FF2B5EF4-FFF2-40B4-BE49-F238E27FC236}">
                <a16:creationId xmlns="" xmlns:a16="http://schemas.microsoft.com/office/drawing/2014/main" id="{436C23CE-17AC-4E89-8109-D4F722A59BA2}"/>
              </a:ext>
            </a:extLst>
          </p:cNvPr>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1027" name="Rectangle 11">
            <a:extLst>
              <a:ext uri="{FF2B5EF4-FFF2-40B4-BE49-F238E27FC236}">
                <a16:creationId xmlns="" xmlns:a16="http://schemas.microsoft.com/office/drawing/2014/main" id="{F92C8F14-E380-450C-BF91-9A86E2F905E4}"/>
              </a:ext>
            </a:extLst>
          </p:cNvPr>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6" name="Picture 5">
            <a:extLst>
              <a:ext uri="{FF2B5EF4-FFF2-40B4-BE49-F238E27FC236}">
                <a16:creationId xmlns="" xmlns:a16="http://schemas.microsoft.com/office/drawing/2014/main" id="{89141635-4285-4147-9C32-60962220FF1C}"/>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251520" y="661987"/>
            <a:ext cx="723900" cy="419100"/>
          </a:xfrm>
          <a:prstGeom prst="rect">
            <a:avLst/>
          </a:prstGeom>
        </p:spPr>
      </p:pic>
      <p:sp>
        <p:nvSpPr>
          <p:cNvPr id="7" name="Text Box 15">
            <a:extLst>
              <a:ext uri="{FF2B5EF4-FFF2-40B4-BE49-F238E27FC236}">
                <a16:creationId xmlns=""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smtClean="0">
                <a:solidFill>
                  <a:srgbClr val="000000"/>
                </a:solidFill>
              </a:rPr>
              <a:t>Copyright © </a:t>
            </a:r>
            <a:r>
              <a:rPr lang="en-US" altLang="en-US" sz="600" b="1" dirty="0">
                <a:solidFill>
                  <a:srgbClr val="000000"/>
                </a:solidFill>
              </a:rPr>
              <a:t>2019 Pearson </a:t>
            </a:r>
            <a:r>
              <a:rPr lang="en-US" altLang="en-US" sz="600" b="1" dirty="0" smtClean="0">
                <a:solidFill>
                  <a:srgbClr val="000000"/>
                </a:solidFill>
              </a:rPr>
              <a:t>Canada</a:t>
            </a:r>
            <a:r>
              <a:rPr lang="en-US" altLang="en-US" sz="600" b="1" baseline="0" dirty="0" smtClean="0">
                <a:solidFill>
                  <a:srgbClr val="000000"/>
                </a:solidFill>
              </a:rPr>
              <a:t> Inc.</a:t>
            </a:r>
            <a:endParaRPr lang="en-US" altLang="en-US" sz="600" b="1" dirty="0">
              <a:solidFill>
                <a:srgbClr val="000000"/>
              </a:solidFill>
            </a:endParaRPr>
          </a:p>
        </p:txBody>
      </p:sp>
      <p:pic>
        <p:nvPicPr>
          <p:cNvPr id="8" name="Shape 15" descr="Pearson Logo"/>
          <p:cNvPicPr preferRelativeResize="0"/>
          <p:nvPr userDrawn="1"/>
        </p:nvPicPr>
        <p:blipFill rotWithShape="1">
          <a:blip r:embed="rId6"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9A82"/>
          </a:solidFill>
          <a:latin typeface="+mj-lt"/>
          <a:ea typeface="+mj-ea"/>
          <a:cs typeface="+mj-cs"/>
        </a:defRPr>
      </a:lvl1pPr>
      <a:lvl2pPr algn="l" rtl="0" eaLnBrk="0" fontAlgn="base" hangingPunct="0">
        <a:spcBef>
          <a:spcPct val="0"/>
        </a:spcBef>
        <a:spcAft>
          <a:spcPct val="0"/>
        </a:spcAft>
        <a:defRPr sz="3200" b="1">
          <a:solidFill>
            <a:srgbClr val="00B050"/>
          </a:solidFill>
          <a:latin typeface="Arial" charset="0"/>
        </a:defRPr>
      </a:lvl2pPr>
      <a:lvl3pPr algn="l" rtl="0" eaLnBrk="0" fontAlgn="base" hangingPunct="0">
        <a:spcBef>
          <a:spcPct val="0"/>
        </a:spcBef>
        <a:spcAft>
          <a:spcPct val="0"/>
        </a:spcAft>
        <a:defRPr sz="3200" b="1">
          <a:solidFill>
            <a:srgbClr val="00B050"/>
          </a:solidFill>
          <a:latin typeface="Arial" charset="0"/>
        </a:defRPr>
      </a:lvl3pPr>
      <a:lvl4pPr algn="l" rtl="0" eaLnBrk="0" fontAlgn="base" hangingPunct="0">
        <a:spcBef>
          <a:spcPct val="0"/>
        </a:spcBef>
        <a:spcAft>
          <a:spcPct val="0"/>
        </a:spcAft>
        <a:defRPr sz="3200" b="1">
          <a:solidFill>
            <a:srgbClr val="00B050"/>
          </a:solidFill>
          <a:latin typeface="Arial" charset="0"/>
        </a:defRPr>
      </a:lvl4pPr>
      <a:lvl5pPr algn="l" rtl="0" eaLnBrk="0" fontAlgn="base" hangingPunct="0">
        <a:spcBef>
          <a:spcPct val="0"/>
        </a:spcBef>
        <a:spcAft>
          <a:spcPct val="0"/>
        </a:spcAft>
        <a:defRPr sz="3200" b="1">
          <a:solidFill>
            <a:srgbClr val="00B050"/>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7950" algn="l" rtl="0" eaLnBrk="0" fontAlgn="base" hangingPunct="0">
        <a:spcBef>
          <a:spcPts val="600"/>
        </a:spcBef>
        <a:spcAft>
          <a:spcPts val="600"/>
        </a:spcAft>
        <a:defRPr sz="2400" b="1">
          <a:solidFill>
            <a:srgbClr val="0070C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a:extLst>
              <a:ext uri="{FF2B5EF4-FFF2-40B4-BE49-F238E27FC236}">
                <a16:creationId xmlns="" xmlns:a16="http://schemas.microsoft.com/office/drawing/2014/main" id="{F1E69303-4CB9-49CF-9B5C-A1FE60CBEF79}"/>
              </a:ext>
            </a:extLst>
          </p:cNvPr>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2051" name="Rectangle 11">
            <a:extLst>
              <a:ext uri="{FF2B5EF4-FFF2-40B4-BE49-F238E27FC236}">
                <a16:creationId xmlns="" xmlns:a16="http://schemas.microsoft.com/office/drawing/2014/main" id="{F560AAD8-DEFC-44B9-984D-1E25F8098BE9}"/>
              </a:ext>
            </a:extLst>
          </p:cNvPr>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2053" name="Picture 7">
            <a:extLst>
              <a:ext uri="{FF2B5EF4-FFF2-40B4-BE49-F238E27FC236}">
                <a16:creationId xmlns="" xmlns:a16="http://schemas.microsoft.com/office/drawing/2014/main" id="{CAEFFD3C-9F98-4801-8E8A-2E652509A73E}"/>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97571"/>
            <a:ext cx="204854" cy="2048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 xmlns:a16="http://schemas.microsoft.com/office/drawing/2014/main" id="{30956018-3846-42F7-839C-ECFBF0C0ADA4}"/>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251520" y="661987"/>
            <a:ext cx="723900" cy="419100"/>
          </a:xfrm>
          <a:prstGeom prst="rect">
            <a:avLst/>
          </a:prstGeom>
        </p:spPr>
      </p:pic>
      <p:sp>
        <p:nvSpPr>
          <p:cNvPr id="8" name="Text Box 15">
            <a:extLst>
              <a:ext uri="{FF2B5EF4-FFF2-40B4-BE49-F238E27FC236}">
                <a16:creationId xmlns=""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smtClean="0">
                <a:solidFill>
                  <a:srgbClr val="000000"/>
                </a:solidFill>
              </a:rPr>
              <a:t>Copyright © </a:t>
            </a:r>
            <a:r>
              <a:rPr lang="en-US" altLang="en-US" sz="600" b="1" dirty="0">
                <a:solidFill>
                  <a:srgbClr val="000000"/>
                </a:solidFill>
              </a:rPr>
              <a:t>2019 Pearson </a:t>
            </a:r>
            <a:r>
              <a:rPr lang="en-US" altLang="en-US" sz="600" b="1" dirty="0" smtClean="0">
                <a:solidFill>
                  <a:srgbClr val="000000"/>
                </a:solidFill>
              </a:rPr>
              <a:t>Canada</a:t>
            </a:r>
            <a:r>
              <a:rPr lang="en-US" altLang="en-US" sz="600" b="1" baseline="0" dirty="0" smtClean="0">
                <a:solidFill>
                  <a:srgbClr val="000000"/>
                </a:solidFill>
              </a:rPr>
              <a:t> Inc.</a:t>
            </a:r>
            <a:endParaRPr lang="en-US" altLang="en-US" sz="600" b="1" dirty="0">
              <a:solidFill>
                <a:srgbClr val="000000"/>
              </a:solidFill>
            </a:endParaRPr>
          </a:p>
        </p:txBody>
      </p:sp>
      <p:pic>
        <p:nvPicPr>
          <p:cNvPr id="9" name="Shape 15" descr="Pearson Logo"/>
          <p:cNvPicPr preferRelativeResize="0"/>
          <p:nvPr userDrawn="1"/>
        </p:nvPicPr>
        <p:blipFill rotWithShape="1">
          <a:blip r:embed="rId6"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77" r:id="rId1"/>
    <p:sldLayoutId id="2147483978"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9A82"/>
          </a:solidFill>
          <a:latin typeface="+mj-lt"/>
          <a:ea typeface="+mj-ea"/>
          <a:cs typeface="+mj-cs"/>
        </a:defRPr>
      </a:lvl1pPr>
      <a:lvl2pPr algn="l" rtl="0" eaLnBrk="0" fontAlgn="base" hangingPunct="0">
        <a:spcBef>
          <a:spcPct val="0"/>
        </a:spcBef>
        <a:spcAft>
          <a:spcPct val="0"/>
        </a:spcAft>
        <a:defRPr sz="3200" b="1">
          <a:solidFill>
            <a:srgbClr val="00B050"/>
          </a:solidFill>
          <a:latin typeface="Arial" charset="0"/>
        </a:defRPr>
      </a:lvl2pPr>
      <a:lvl3pPr algn="l" rtl="0" eaLnBrk="0" fontAlgn="base" hangingPunct="0">
        <a:spcBef>
          <a:spcPct val="0"/>
        </a:spcBef>
        <a:spcAft>
          <a:spcPct val="0"/>
        </a:spcAft>
        <a:defRPr sz="3200" b="1">
          <a:solidFill>
            <a:srgbClr val="00B050"/>
          </a:solidFill>
          <a:latin typeface="Arial" charset="0"/>
        </a:defRPr>
      </a:lvl3pPr>
      <a:lvl4pPr algn="l" rtl="0" eaLnBrk="0" fontAlgn="base" hangingPunct="0">
        <a:spcBef>
          <a:spcPct val="0"/>
        </a:spcBef>
        <a:spcAft>
          <a:spcPct val="0"/>
        </a:spcAft>
        <a:defRPr sz="3200" b="1">
          <a:solidFill>
            <a:srgbClr val="00B050"/>
          </a:solidFill>
          <a:latin typeface="Arial" charset="0"/>
        </a:defRPr>
      </a:lvl4pPr>
      <a:lvl5pPr algn="l" rtl="0" eaLnBrk="0" fontAlgn="base" hangingPunct="0">
        <a:spcBef>
          <a:spcPct val="0"/>
        </a:spcBef>
        <a:spcAft>
          <a:spcPct val="0"/>
        </a:spcAft>
        <a:defRPr sz="3200" b="1">
          <a:solidFill>
            <a:srgbClr val="00B050"/>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7950" algn="l" rtl="0" eaLnBrk="0" fontAlgn="base" hangingPunct="0">
        <a:spcBef>
          <a:spcPts val="600"/>
        </a:spcBef>
        <a:spcAft>
          <a:spcPts val="600"/>
        </a:spcAft>
        <a:defRPr sz="2400" b="1">
          <a:solidFill>
            <a:srgbClr val="0070C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3">
            <a:hlinkClick r:id="" action="ppaction://hlinkshowjump?jump=previousslide" tooltip="Click to return to previous slide"/>
            <a:extLst>
              <a:ext uri="{FF2B5EF4-FFF2-40B4-BE49-F238E27FC236}">
                <a16:creationId xmlns="" xmlns:a16="http://schemas.microsoft.com/office/drawing/2014/main" id="{9E4A3369-ECA6-438D-B6BF-35A09A04EB0F}"/>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5">
            <a:extLst>
              <a:ext uri="{FF2B5EF4-FFF2-40B4-BE49-F238E27FC236}">
                <a16:creationId xmlns=""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smtClean="0">
                <a:solidFill>
                  <a:srgbClr val="000000"/>
                </a:solidFill>
              </a:rPr>
              <a:t>Copyright © </a:t>
            </a:r>
            <a:r>
              <a:rPr lang="en-US" altLang="en-US" sz="600" b="1" dirty="0">
                <a:solidFill>
                  <a:srgbClr val="000000"/>
                </a:solidFill>
              </a:rPr>
              <a:t>2019 Pearson </a:t>
            </a:r>
            <a:r>
              <a:rPr lang="en-US" altLang="en-US" sz="600" b="1" dirty="0" smtClean="0">
                <a:solidFill>
                  <a:srgbClr val="000000"/>
                </a:solidFill>
              </a:rPr>
              <a:t>Canada</a:t>
            </a:r>
            <a:r>
              <a:rPr lang="en-US" altLang="en-US" sz="600" b="1" baseline="0" dirty="0" smtClean="0">
                <a:solidFill>
                  <a:srgbClr val="000000"/>
                </a:solidFill>
              </a:rPr>
              <a:t> Inc.</a:t>
            </a:r>
            <a:endParaRPr lang="en-US" altLang="en-US" sz="600" b="1" dirty="0">
              <a:solidFill>
                <a:srgbClr val="000000"/>
              </a:solidFill>
            </a:endParaRPr>
          </a:p>
        </p:txBody>
      </p:sp>
      <p:pic>
        <p:nvPicPr>
          <p:cNvPr id="4" name="Shape 15" descr="Pearson Logo"/>
          <p:cNvPicPr preferRelativeResize="0"/>
          <p:nvPr userDrawn="1"/>
        </p:nvPicPr>
        <p:blipFill rotWithShape="1">
          <a:blip r:embed="rId6"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79" r:id="rId1"/>
    <p:sldLayoutId id="2147483984" r:id="rId2"/>
    <p:sldLayoutId id="2147483985" r:id="rId3"/>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hape 15" descr="Pearson Logo"/>
          <p:cNvPicPr preferRelativeResize="0"/>
          <p:nvPr userDrawn="1"/>
        </p:nvPicPr>
        <p:blipFill rotWithShape="1">
          <a:blip r:embed="rId5"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80" r:id="rId1"/>
    <p:sldLayoutId id="2147483981" r:id="rId2"/>
    <p:sldLayoutId id="2147483986"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ext Box 15">
            <a:extLst>
              <a:ext uri="{FF2B5EF4-FFF2-40B4-BE49-F238E27FC236}">
                <a16:creationId xmlns=""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smtClean="0">
                <a:solidFill>
                  <a:srgbClr val="000000"/>
                </a:solidFill>
              </a:rPr>
              <a:t>Copyright © </a:t>
            </a:r>
            <a:r>
              <a:rPr lang="en-US" altLang="en-US" sz="600" b="1" dirty="0">
                <a:solidFill>
                  <a:srgbClr val="000000"/>
                </a:solidFill>
              </a:rPr>
              <a:t>2019 Pearson </a:t>
            </a:r>
            <a:r>
              <a:rPr lang="en-US" altLang="en-US" sz="600" b="1" dirty="0" smtClean="0">
                <a:solidFill>
                  <a:srgbClr val="000000"/>
                </a:solidFill>
              </a:rPr>
              <a:t>Canada</a:t>
            </a:r>
            <a:r>
              <a:rPr lang="en-US" altLang="en-US" sz="600" b="1" baseline="0" dirty="0" smtClean="0">
                <a:solidFill>
                  <a:srgbClr val="000000"/>
                </a:solidFill>
              </a:rPr>
              <a:t> Inc.</a:t>
            </a:r>
            <a:endParaRPr lang="en-US" altLang="en-US" sz="600" b="1" dirty="0">
              <a:solidFill>
                <a:srgbClr val="000000"/>
              </a:solidFill>
            </a:endParaRPr>
          </a:p>
        </p:txBody>
      </p:sp>
      <p:pic>
        <p:nvPicPr>
          <p:cNvPr id="3" name="Shape 15" descr="Pearson Logo"/>
          <p:cNvPicPr preferRelativeResize="0"/>
          <p:nvPr userDrawn="1"/>
        </p:nvPicPr>
        <p:blipFill rotWithShape="1">
          <a:blip r:embed="rId3"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82" r:id="rId1"/>
  </p:sldLayoutIdLst>
  <p:txStyles>
    <p:titleStyle>
      <a:lvl1pPr algn="l" rtl="0" eaLnBrk="0" fontAlgn="base" hangingPunct="0">
        <a:spcBef>
          <a:spcPct val="0"/>
        </a:spcBef>
        <a:spcAft>
          <a:spcPct val="0"/>
        </a:spcAft>
        <a:defRPr sz="2400" b="1">
          <a:solidFill>
            <a:srgbClr val="600033"/>
          </a:solidFill>
          <a:latin typeface="+mj-lt"/>
          <a:ea typeface="+mj-ea"/>
          <a:cs typeface="+mj-cs"/>
        </a:defRPr>
      </a:lvl1pPr>
      <a:lvl2pPr algn="l" rtl="0" eaLnBrk="0" fontAlgn="base" hangingPunct="0">
        <a:spcBef>
          <a:spcPct val="0"/>
        </a:spcBef>
        <a:spcAft>
          <a:spcPct val="0"/>
        </a:spcAft>
        <a:defRPr sz="2400" b="1">
          <a:solidFill>
            <a:srgbClr val="600033"/>
          </a:solidFill>
          <a:latin typeface="Arial" charset="0"/>
        </a:defRPr>
      </a:lvl2pPr>
      <a:lvl3pPr algn="l" rtl="0" eaLnBrk="0" fontAlgn="base" hangingPunct="0">
        <a:spcBef>
          <a:spcPct val="0"/>
        </a:spcBef>
        <a:spcAft>
          <a:spcPct val="0"/>
        </a:spcAft>
        <a:defRPr sz="2400" b="1">
          <a:solidFill>
            <a:srgbClr val="600033"/>
          </a:solidFill>
          <a:latin typeface="Arial" charset="0"/>
        </a:defRPr>
      </a:lvl3pPr>
      <a:lvl4pPr algn="l" rtl="0" eaLnBrk="0" fontAlgn="base" hangingPunct="0">
        <a:spcBef>
          <a:spcPct val="0"/>
        </a:spcBef>
        <a:spcAft>
          <a:spcPct val="0"/>
        </a:spcAft>
        <a:defRPr sz="2400" b="1">
          <a:solidFill>
            <a:srgbClr val="600033"/>
          </a:solidFill>
          <a:latin typeface="Arial" charset="0"/>
        </a:defRPr>
      </a:lvl4pPr>
      <a:lvl5pPr algn="l" rtl="0" eaLnBrk="0" fontAlgn="base" hangingPunct="0">
        <a:spcBef>
          <a:spcPct val="0"/>
        </a:spcBef>
        <a:spcAft>
          <a:spcPct val="0"/>
        </a:spcAft>
        <a:defRPr sz="2400" b="1">
          <a:solidFill>
            <a:srgbClr val="600033"/>
          </a:solidFill>
          <a:latin typeface="Arial" charset="0"/>
        </a:defRPr>
      </a:lvl5pPr>
      <a:lvl6pPr marL="457200" algn="l" rtl="0" fontAlgn="base">
        <a:spcBef>
          <a:spcPct val="0"/>
        </a:spcBef>
        <a:spcAft>
          <a:spcPct val="0"/>
        </a:spcAft>
        <a:defRPr sz="2400" b="1">
          <a:solidFill>
            <a:srgbClr val="600033"/>
          </a:solidFill>
          <a:latin typeface="Arial" charset="0"/>
        </a:defRPr>
      </a:lvl6pPr>
      <a:lvl7pPr marL="914400" algn="l" rtl="0" fontAlgn="base">
        <a:spcBef>
          <a:spcPct val="0"/>
        </a:spcBef>
        <a:spcAft>
          <a:spcPct val="0"/>
        </a:spcAft>
        <a:defRPr sz="2400" b="1">
          <a:solidFill>
            <a:srgbClr val="600033"/>
          </a:solidFill>
          <a:latin typeface="Arial" charset="0"/>
        </a:defRPr>
      </a:lvl7pPr>
      <a:lvl8pPr marL="1371600" algn="l" rtl="0" fontAlgn="base">
        <a:spcBef>
          <a:spcPct val="0"/>
        </a:spcBef>
        <a:spcAft>
          <a:spcPct val="0"/>
        </a:spcAft>
        <a:defRPr sz="2400" b="1">
          <a:solidFill>
            <a:srgbClr val="600033"/>
          </a:solidFill>
          <a:latin typeface="Arial" charset="0"/>
        </a:defRPr>
      </a:lvl8pPr>
      <a:lvl9pPr marL="1828800" algn="l" rtl="0" fontAlgn="base">
        <a:spcBef>
          <a:spcPct val="0"/>
        </a:spcBef>
        <a:spcAft>
          <a:spcPct val="0"/>
        </a:spcAft>
        <a:defRPr sz="2400" b="1">
          <a:solidFill>
            <a:srgbClr val="600033"/>
          </a:solidFill>
          <a:latin typeface="Arial" charset="0"/>
        </a:defRPr>
      </a:lvl9pPr>
    </p:titleStyle>
    <p:bodyStyle>
      <a:lvl1pPr marL="342900" indent="-342900" algn="l" rtl="0" eaLnBrk="0" fontAlgn="base" hangingPunct="0">
        <a:spcBef>
          <a:spcPct val="20000"/>
        </a:spcBef>
        <a:spcAft>
          <a:spcPct val="0"/>
        </a:spcAft>
        <a:defRPr sz="2400" b="1">
          <a:solidFill>
            <a:srgbClr val="600033"/>
          </a:solidFill>
          <a:latin typeface="+mn-lt"/>
          <a:ea typeface="+mn-ea"/>
          <a:cs typeface="+mn-cs"/>
        </a:defRPr>
      </a:lvl1pPr>
      <a:lvl2pPr marL="828675" indent="-285750" algn="l" rtl="0" eaLnBrk="0" fontAlgn="base" hangingPunct="0">
        <a:spcBef>
          <a:spcPct val="20000"/>
        </a:spcBef>
        <a:spcAft>
          <a:spcPct val="0"/>
        </a:spcAft>
        <a:buChar char="–"/>
        <a:defRPr sz="2800">
          <a:solidFill>
            <a:schemeClr val="tx1"/>
          </a:solidFill>
          <a:latin typeface="+mn-lt"/>
        </a:defRPr>
      </a:lvl2pPr>
      <a:lvl3pPr marL="1236663" indent="-228600" algn="l" rtl="0" eaLnBrk="0" fontAlgn="base" hangingPunct="0">
        <a:spcBef>
          <a:spcPct val="20000"/>
        </a:spcBef>
        <a:spcAft>
          <a:spcPct val="0"/>
        </a:spcAft>
        <a:buClr>
          <a:srgbClr val="FF4C0B"/>
        </a:buClr>
        <a:buFont typeface="Webdings" panose="05030102010509060703" pitchFamily="18" charset="2"/>
        <a:buChar char="4"/>
        <a:defRPr sz="2400">
          <a:solidFill>
            <a:schemeClr val="tx1"/>
          </a:solidFill>
          <a:latin typeface="+mn-lt"/>
        </a:defRPr>
      </a:lvl3pPr>
      <a:lvl4pPr marL="164465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a:extLst>
              <a:ext uri="{FF2B5EF4-FFF2-40B4-BE49-F238E27FC236}">
                <a16:creationId xmlns=""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smtClean="0">
                <a:solidFill>
                  <a:srgbClr val="000000"/>
                </a:solidFill>
              </a:rPr>
              <a:t>Copyright © </a:t>
            </a:r>
            <a:r>
              <a:rPr lang="en-US" altLang="en-US" sz="600" b="1" dirty="0">
                <a:solidFill>
                  <a:srgbClr val="000000"/>
                </a:solidFill>
              </a:rPr>
              <a:t>2019 Pearson </a:t>
            </a:r>
            <a:r>
              <a:rPr lang="en-US" altLang="en-US" sz="600" b="1" dirty="0" smtClean="0">
                <a:solidFill>
                  <a:srgbClr val="000000"/>
                </a:solidFill>
              </a:rPr>
              <a:t>Canada</a:t>
            </a:r>
            <a:r>
              <a:rPr lang="en-US" altLang="en-US" sz="600" b="1" baseline="0" dirty="0" smtClean="0">
                <a:solidFill>
                  <a:srgbClr val="000000"/>
                </a:solidFill>
              </a:rPr>
              <a:t> Inc.</a:t>
            </a:r>
            <a:endParaRPr lang="en-US" altLang="en-US" sz="600" b="1" dirty="0">
              <a:solidFill>
                <a:srgbClr val="000000"/>
              </a:solidFill>
            </a:endParaRPr>
          </a:p>
        </p:txBody>
      </p:sp>
      <p:pic>
        <p:nvPicPr>
          <p:cNvPr id="4" name="Shape 15" descr="Pearson Logo"/>
          <p:cNvPicPr preferRelativeResize="0"/>
          <p:nvPr userDrawn="1"/>
        </p:nvPicPr>
        <p:blipFill rotWithShape="1">
          <a:blip r:embed="rId3"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83"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7" Type="http://schemas.openxmlformats.org/officeDocument/2006/relationships/image" Target="../media/image13.gif"/><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s>
</file>

<file path=ppt/slides/_rels/slide11.xml.rels><?xml version="1.0" encoding="UTF-8" standalone="yes"?>
<Relationships xmlns="http://schemas.openxmlformats.org/package/2006/relationships"><Relationship Id="rId3" Type="http://schemas.openxmlformats.org/officeDocument/2006/relationships/image" Target="../media/image14.gif"/><Relationship Id="rId7" Type="http://schemas.openxmlformats.org/officeDocument/2006/relationships/image" Target="../media/image18.gi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gif"/><Relationship Id="rId5" Type="http://schemas.openxmlformats.org/officeDocument/2006/relationships/image" Target="../media/image16.gif"/><Relationship Id="rId4" Type="http://schemas.openxmlformats.org/officeDocument/2006/relationships/image" Target="../media/image15.gif"/></Relationships>
</file>

<file path=ppt/slides/_rels/slide1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2.gif"/><Relationship Id="rId5" Type="http://schemas.openxmlformats.org/officeDocument/2006/relationships/image" Target="../media/image21.gif"/><Relationship Id="rId4" Type="http://schemas.openxmlformats.org/officeDocument/2006/relationships/image" Target="../media/image20.gif"/></Relationships>
</file>

<file path=ppt/slides/_rels/slide13.xml.rels><?xml version="1.0" encoding="UTF-8" standalone="yes"?>
<Relationships xmlns="http://schemas.openxmlformats.org/package/2006/relationships"><Relationship Id="rId8" Type="http://schemas.openxmlformats.org/officeDocument/2006/relationships/image" Target="../media/image26.gif"/><Relationship Id="rId3" Type="http://schemas.openxmlformats.org/officeDocument/2006/relationships/slide" Target="slide14.xml"/><Relationship Id="rId7" Type="http://schemas.openxmlformats.org/officeDocument/2006/relationships/image" Target="../media/image25.gif"/><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24.gif"/><Relationship Id="rId5" Type="http://schemas.openxmlformats.org/officeDocument/2006/relationships/image" Target="../media/image23.gif"/><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6.gif"/><Relationship Id="rId5" Type="http://schemas.openxmlformats.org/officeDocument/2006/relationships/image" Target="../media/image25.gif"/><Relationship Id="rId4" Type="http://schemas.openxmlformats.org/officeDocument/2006/relationships/image" Target="../media/image24.gi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3.jpeg"/><Relationship Id="rId5" Type="http://schemas.openxmlformats.org/officeDocument/2006/relationships/slide" Target="slide18.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image" Target="../media/image35.gif"/><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34.gif"/><Relationship Id="rId5" Type="http://schemas.openxmlformats.org/officeDocument/2006/relationships/image" Target="../media/image33.gif"/><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35.gif"/><Relationship Id="rId4" Type="http://schemas.openxmlformats.org/officeDocument/2006/relationships/image" Target="../media/image34.gi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3.jpeg"/><Relationship Id="rId4" Type="http://schemas.openxmlformats.org/officeDocument/2006/relationships/image" Target="../media/image37.png"/><Relationship Id="rId9" Type="http://schemas.openxmlformats.org/officeDocument/2006/relationships/slide" Target="slide25.xml"/></Relationships>
</file>

<file path=ppt/slides/_rels/slide2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3.jpeg"/><Relationship Id="rId5" Type="http://schemas.openxmlformats.org/officeDocument/2006/relationships/slide" Target="slide27.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image" Target="../media/image49.gif"/><Relationship Id="rId2" Type="http://schemas.openxmlformats.org/officeDocument/2006/relationships/notesSlide" Target="../notesSlides/notesSlide35.xml"/><Relationship Id="rId1" Type="http://schemas.openxmlformats.org/officeDocument/2006/relationships/slideLayout" Target="../slideLayouts/slideLayout5.xml"/><Relationship Id="rId6" Type="http://schemas.openxmlformats.org/officeDocument/2006/relationships/image" Target="../media/image48.gif"/><Relationship Id="rId5" Type="http://schemas.openxmlformats.org/officeDocument/2006/relationships/image" Target="../media/image47.gif"/><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49.gif"/><Relationship Id="rId4" Type="http://schemas.openxmlformats.org/officeDocument/2006/relationships/image" Target="../media/image48.gif"/></Relationships>
</file>

<file path=ppt/slides/_rels/slide37.xml.rels><?xml version="1.0" encoding="UTF-8" standalone="yes"?>
<Relationships xmlns="http://schemas.openxmlformats.org/package/2006/relationships"><Relationship Id="rId8" Type="http://schemas.openxmlformats.org/officeDocument/2006/relationships/image" Target="../media/image53.gif"/><Relationship Id="rId3" Type="http://schemas.openxmlformats.org/officeDocument/2006/relationships/slide" Target="slide38.xml"/><Relationship Id="rId7" Type="http://schemas.openxmlformats.org/officeDocument/2006/relationships/image" Target="../media/image52.gif"/><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51.gif"/><Relationship Id="rId5" Type="http://schemas.openxmlformats.org/officeDocument/2006/relationships/image" Target="../media/image50.gif"/><Relationship Id="rId10" Type="http://schemas.openxmlformats.org/officeDocument/2006/relationships/image" Target="../media/image55.gif"/><Relationship Id="rId4" Type="http://schemas.openxmlformats.org/officeDocument/2006/relationships/image" Target="../media/image3.jpeg"/><Relationship Id="rId9" Type="http://schemas.openxmlformats.org/officeDocument/2006/relationships/image" Target="../media/image54.gif"/></Relationships>
</file>

<file path=ppt/slides/_rels/slide38.xml.rels><?xml version="1.0" encoding="UTF-8" standalone="yes"?>
<Relationships xmlns="http://schemas.openxmlformats.org/package/2006/relationships"><Relationship Id="rId8" Type="http://schemas.openxmlformats.org/officeDocument/2006/relationships/image" Target="../media/image55.gif"/><Relationship Id="rId3" Type="http://schemas.openxmlformats.org/officeDocument/2006/relationships/image" Target="../media/image50.gif"/><Relationship Id="rId7" Type="http://schemas.openxmlformats.org/officeDocument/2006/relationships/image" Target="../media/image54.gif"/><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53.gif"/><Relationship Id="rId5" Type="http://schemas.openxmlformats.org/officeDocument/2006/relationships/image" Target="../media/image52.gif"/><Relationship Id="rId4" Type="http://schemas.openxmlformats.org/officeDocument/2006/relationships/image" Target="../media/image51.gi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image" Target="../media/image59.gif"/><Relationship Id="rId3" Type="http://schemas.openxmlformats.org/officeDocument/2006/relationships/slide" Target="slide45.xml"/><Relationship Id="rId7" Type="http://schemas.openxmlformats.org/officeDocument/2006/relationships/image" Target="../media/image58.gif"/><Relationship Id="rId2" Type="http://schemas.openxmlformats.org/officeDocument/2006/relationships/notesSlide" Target="../notesSlides/notesSlide44.xml"/><Relationship Id="rId1" Type="http://schemas.openxmlformats.org/officeDocument/2006/relationships/slideLayout" Target="../slideLayouts/slideLayout5.xml"/><Relationship Id="rId6" Type="http://schemas.openxmlformats.org/officeDocument/2006/relationships/image" Target="../media/image57.gif"/><Relationship Id="rId5" Type="http://schemas.openxmlformats.org/officeDocument/2006/relationships/image" Target="../media/image56.gif"/><Relationship Id="rId4" Type="http://schemas.openxmlformats.org/officeDocument/2006/relationships/image" Target="../media/image3.jpeg"/></Relationships>
</file>

<file path=ppt/slides/_rels/slide45.xml.rels><?xml version="1.0" encoding="UTF-8" standalone="yes"?>
<Relationships xmlns="http://schemas.openxmlformats.org/package/2006/relationships"><Relationship Id="rId3" Type="http://schemas.openxmlformats.org/officeDocument/2006/relationships/image" Target="../media/image56.gif"/><Relationship Id="rId2" Type="http://schemas.openxmlformats.org/officeDocument/2006/relationships/notesSlide" Target="../notesSlides/notesSlide45.xml"/><Relationship Id="rId1" Type="http://schemas.openxmlformats.org/officeDocument/2006/relationships/slideLayout" Target="../slideLayouts/slideLayout6.xml"/><Relationship Id="rId6" Type="http://schemas.openxmlformats.org/officeDocument/2006/relationships/image" Target="../media/image59.gif"/><Relationship Id="rId5" Type="http://schemas.openxmlformats.org/officeDocument/2006/relationships/image" Target="../media/image58.gif"/><Relationship Id="rId4" Type="http://schemas.openxmlformats.org/officeDocument/2006/relationships/image" Target="../media/image57.gi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A635F21-6C9A-4DDD-8D79-E3590FD05F3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2808"/>
            <a:ext cx="9144000" cy="6852383"/>
          </a:xfrm>
          <a:prstGeom prst="rect">
            <a:avLst/>
          </a:prstGeom>
        </p:spPr>
      </p:pic>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5" name="Title 1">
            <a:extLst>
              <a:ext uri="{FF2B5EF4-FFF2-40B4-BE49-F238E27FC236}">
                <a16:creationId xmlns="" xmlns:a16="http://schemas.microsoft.com/office/drawing/2014/main" id="{2A79208A-DFA8-4B2F-B456-7635F86D5131}"/>
              </a:ext>
            </a:extLst>
          </p:cNvPr>
          <p:cNvSpPr>
            <a:spLocks noGrp="1"/>
          </p:cNvSpPr>
          <p:nvPr>
            <p:ph type="title"/>
          </p:nvPr>
        </p:nvSpPr>
        <p:spPr>
          <a:xfrm>
            <a:off x="990600" y="107950"/>
            <a:ext cx="7696200" cy="1554163"/>
          </a:xfrm>
        </p:spPr>
        <p:txBody>
          <a:bodyPr/>
          <a:lstStyle/>
          <a:p>
            <a:r>
              <a:rPr lang="en-CA" altLang="en-US"/>
              <a:t>The Federal Budget</a:t>
            </a:r>
          </a:p>
        </p:txBody>
      </p:sp>
      <p:sp>
        <p:nvSpPr>
          <p:cNvPr id="27656" name="Content Placeholder 2">
            <a:extLst>
              <a:ext uri="{FF2B5EF4-FFF2-40B4-BE49-F238E27FC236}">
                <a16:creationId xmlns="" xmlns:a16="http://schemas.microsoft.com/office/drawing/2014/main" id="{9E3A235D-85B0-4A74-8450-3E57A185D4FF}"/>
              </a:ext>
            </a:extLst>
          </p:cNvPr>
          <p:cNvSpPr>
            <a:spLocks noGrp="1"/>
          </p:cNvSpPr>
          <p:nvPr>
            <p:ph idx="1"/>
          </p:nvPr>
        </p:nvSpPr>
        <p:spPr>
          <a:xfrm>
            <a:off x="360363" y="1312471"/>
            <a:ext cx="8229600" cy="4525963"/>
          </a:xfrm>
        </p:spPr>
        <p:txBody>
          <a:bodyPr/>
          <a:lstStyle/>
          <a:p>
            <a:pPr lvl="1">
              <a:buClrTx/>
            </a:pPr>
            <a:r>
              <a:rPr lang="en-CA" altLang="en-US" b="1" dirty="0">
                <a:solidFill>
                  <a:srgbClr val="7030A0"/>
                </a:solidFill>
              </a:rPr>
              <a:t>Budget Balance</a:t>
            </a:r>
          </a:p>
        </p:txBody>
      </p:sp>
      <p:pic>
        <p:nvPicPr>
          <p:cNvPr id="9" name="Picture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09600" y="1861746"/>
            <a:ext cx="7800975" cy="455295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09600" y="1861746"/>
            <a:ext cx="7800975" cy="455295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09600" y="1861746"/>
            <a:ext cx="7800975" cy="4552950"/>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09600" y="1861746"/>
            <a:ext cx="7800975" cy="4552950"/>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09600" y="1861746"/>
            <a:ext cx="7800975" cy="455295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2">
            <a:extLst>
              <a:ext uri="{FF2B5EF4-FFF2-40B4-BE49-F238E27FC236}">
                <a16:creationId xmlns="" xmlns:a16="http://schemas.microsoft.com/office/drawing/2014/main" id="{4F9E21B0-773C-4AB6-9833-7F814CD9F7E6}"/>
              </a:ext>
            </a:extLst>
          </p:cNvPr>
          <p:cNvSpPr>
            <a:spLocks noGrp="1" noChangeArrowheads="1"/>
          </p:cNvSpPr>
          <p:nvPr>
            <p:ph type="title"/>
          </p:nvPr>
        </p:nvSpPr>
        <p:spPr>
          <a:xfrm>
            <a:off x="990600" y="107950"/>
            <a:ext cx="7696200" cy="1554163"/>
          </a:xfrm>
          <a:noFill/>
        </p:spPr>
        <p:txBody>
          <a:bodyPr/>
          <a:lstStyle/>
          <a:p>
            <a:pPr eaLnBrk="1" hangingPunct="1"/>
            <a:r>
              <a:rPr lang="en-CA" altLang="en-US"/>
              <a:t>The Federal Budget</a:t>
            </a:r>
          </a:p>
        </p:txBody>
      </p:sp>
      <p:sp>
        <p:nvSpPr>
          <p:cNvPr id="419843" name="Rectangle 3">
            <a:extLst>
              <a:ext uri="{FF2B5EF4-FFF2-40B4-BE49-F238E27FC236}">
                <a16:creationId xmlns="" xmlns:a16="http://schemas.microsoft.com/office/drawing/2014/main" id="{B09B1EDF-2D15-4854-B977-29CE09083F63}"/>
              </a:ext>
            </a:extLst>
          </p:cNvPr>
          <p:cNvSpPr>
            <a:spLocks noGrp="1" noChangeArrowheads="1"/>
          </p:cNvSpPr>
          <p:nvPr>
            <p:ph idx="1"/>
          </p:nvPr>
        </p:nvSpPr>
        <p:spPr/>
        <p:txBody>
          <a:bodyPr/>
          <a:lstStyle/>
          <a:p>
            <a:pPr lvl="1" eaLnBrk="1" hangingPunct="1"/>
            <a:r>
              <a:rPr lang="en-CA" altLang="en-US" b="1" dirty="0">
                <a:solidFill>
                  <a:srgbClr val="7030A0"/>
                </a:solidFill>
              </a:rPr>
              <a:t>Revenues</a:t>
            </a:r>
          </a:p>
          <a:p>
            <a:pPr lvl="1" eaLnBrk="1" hangingPunct="1"/>
            <a:r>
              <a:rPr lang="en-CA" altLang="en-US" dirty="0"/>
              <a:t>Figure 13.2 shows revenues as a percentage of GDP.</a:t>
            </a:r>
          </a:p>
        </p:txBody>
      </p:sp>
      <p:pic>
        <p:nvPicPr>
          <p:cNvPr id="9" name="Picture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000" y="2700000"/>
            <a:ext cx="6823710" cy="396049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000" y="2700000"/>
            <a:ext cx="6823710" cy="3960495"/>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80000" y="2700000"/>
            <a:ext cx="6823710" cy="3960495"/>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080000" y="2700000"/>
            <a:ext cx="6823710" cy="3960495"/>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080000" y="2700000"/>
            <a:ext cx="6823710" cy="396049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43">
                                            <p:txEl>
                                              <p:pRg st="1" end="1"/>
                                            </p:txEl>
                                          </p:spTgt>
                                        </p:tgtEl>
                                        <p:attrNameLst>
                                          <p:attrName>style.visibility</p:attrName>
                                        </p:attrNameLst>
                                      </p:cBhvr>
                                      <p:to>
                                        <p:strVal val="visible"/>
                                      </p:to>
                                    </p:set>
                                    <p:animEffect transition="in" filter="wipe(left)">
                                      <p:cBhvr>
                                        <p:cTn id="7" dur="1000"/>
                                        <p:tgtEl>
                                          <p:spTgt spid="41984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2000"/>
                                        <p:tgtEl>
                                          <p:spTgt spid="10"/>
                                        </p:tgtEl>
                                      </p:cBhvr>
                                    </p:animEffect>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2000"/>
                                        <p:tgtEl>
                                          <p:spTgt spid="15"/>
                                        </p:tgtEl>
                                      </p:cBhvr>
                                    </p:animEffect>
                                  </p:childTnLst>
                                </p:cTn>
                              </p:par>
                            </p:childTnLst>
                          </p:cTn>
                        </p:par>
                        <p:par>
                          <p:cTn id="15" fill="hold">
                            <p:stCondLst>
                              <p:cond delay="4000"/>
                            </p:stCondLst>
                            <p:childTnLst>
                              <p:par>
                                <p:cTn id="16" presetID="22" presetClass="entr" presetSubtype="8"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2000"/>
                                        <p:tgtEl>
                                          <p:spTgt spid="16"/>
                                        </p:tgtEl>
                                      </p:cBhvr>
                                    </p:animEffect>
                                  </p:childTnLst>
                                </p:cTn>
                              </p:par>
                            </p:childTnLst>
                          </p:cTn>
                        </p:par>
                        <p:par>
                          <p:cTn id="19" fill="hold">
                            <p:stCondLst>
                              <p:cond delay="6000"/>
                            </p:stCondLst>
                            <p:childTnLst>
                              <p:par>
                                <p:cTn id="20" presetID="22" presetClass="entr" presetSubtype="8"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19">
            <a:extLst>
              <a:ext uri="{FF2B5EF4-FFF2-40B4-BE49-F238E27FC236}">
                <a16:creationId xmlns="" xmlns:a16="http://schemas.microsoft.com/office/drawing/2014/main" id="{297DA209-9E56-4F60-9DC4-A879614B684D}"/>
              </a:ext>
            </a:extLst>
          </p:cNvPr>
          <p:cNvSpPr>
            <a:spLocks noGrp="1" noChangeArrowheads="1"/>
          </p:cNvSpPr>
          <p:nvPr>
            <p:ph type="title"/>
          </p:nvPr>
        </p:nvSpPr>
        <p:spPr>
          <a:xfrm>
            <a:off x="990600" y="107950"/>
            <a:ext cx="7696200" cy="1554163"/>
          </a:xfrm>
          <a:noFill/>
        </p:spPr>
        <p:txBody>
          <a:bodyPr/>
          <a:lstStyle/>
          <a:p>
            <a:pPr eaLnBrk="1" hangingPunct="1"/>
            <a:r>
              <a:rPr lang="en-CA" altLang="en-US"/>
              <a:t>The Federal Budget</a:t>
            </a:r>
          </a:p>
        </p:txBody>
      </p:sp>
      <p:sp>
        <p:nvSpPr>
          <p:cNvPr id="769027" name="Rectangle 3">
            <a:extLst>
              <a:ext uri="{FF2B5EF4-FFF2-40B4-BE49-F238E27FC236}">
                <a16:creationId xmlns="" xmlns:a16="http://schemas.microsoft.com/office/drawing/2014/main" id="{B36D2E8F-F1FB-4DA7-AF8A-8A5CBA994463}"/>
              </a:ext>
            </a:extLst>
          </p:cNvPr>
          <p:cNvSpPr>
            <a:spLocks noGrp="1" noChangeArrowheads="1"/>
          </p:cNvSpPr>
          <p:nvPr>
            <p:ph idx="1"/>
          </p:nvPr>
        </p:nvSpPr>
        <p:spPr/>
        <p:txBody>
          <a:bodyPr/>
          <a:lstStyle/>
          <a:p>
            <a:pPr lvl="1" eaLnBrk="1" hangingPunct="1"/>
            <a:r>
              <a:rPr lang="en-CA" altLang="en-US" b="1" dirty="0">
                <a:solidFill>
                  <a:srgbClr val="7030A0"/>
                </a:solidFill>
              </a:rPr>
              <a:t>Outlays </a:t>
            </a:r>
          </a:p>
          <a:p>
            <a:pPr lvl="1" eaLnBrk="1" hangingPunct="1"/>
            <a:r>
              <a:rPr lang="en-CA" altLang="en-US" dirty="0"/>
              <a:t>Figure 13.3 shows outlays as a percentage of GDP.</a:t>
            </a:r>
          </a:p>
        </p:txBody>
      </p:sp>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000" y="2700000"/>
            <a:ext cx="6780848" cy="397764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000" y="2700000"/>
            <a:ext cx="6780848" cy="397764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80000" y="2700000"/>
            <a:ext cx="6780848" cy="397764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080000" y="2700000"/>
            <a:ext cx="6780848" cy="397764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9027">
                                            <p:txEl>
                                              <p:pRg st="1" end="1"/>
                                            </p:txEl>
                                          </p:spTgt>
                                        </p:tgtEl>
                                        <p:attrNameLst>
                                          <p:attrName>style.visibility</p:attrName>
                                        </p:attrNameLst>
                                      </p:cBhvr>
                                      <p:to>
                                        <p:strVal val="visible"/>
                                      </p:to>
                                    </p:set>
                                    <p:animEffect transition="in" filter="wipe(left)">
                                      <p:cBhvr>
                                        <p:cTn id="7" dur="1000"/>
                                        <p:tgtEl>
                                          <p:spTgt spid="769027">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2000"/>
                                        <p:tgtEl>
                                          <p:spTgt spid="9"/>
                                        </p:tgtEl>
                                      </p:cBhvr>
                                    </p:animEffect>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2000"/>
                                        <p:tgtEl>
                                          <p:spTgt spid="10"/>
                                        </p:tgtEl>
                                      </p:cBhvr>
                                    </p:animEffect>
                                  </p:childTnLst>
                                </p:cTn>
                              </p:par>
                            </p:childTnLst>
                          </p:cTn>
                        </p:par>
                        <p:par>
                          <p:cTn id="15" fill="hold">
                            <p:stCondLst>
                              <p:cond delay="4000"/>
                            </p:stCondLst>
                            <p:childTnLst>
                              <p:par>
                                <p:cTn id="16" presetID="22" presetClass="entr" presetSubtype="8"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7"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14">
            <a:extLst>
              <a:ext uri="{FF2B5EF4-FFF2-40B4-BE49-F238E27FC236}">
                <a16:creationId xmlns="" xmlns:a16="http://schemas.microsoft.com/office/drawing/2014/main" id="{D09B0C52-D7F4-4DA0-BD4A-0C700BDC0561}"/>
              </a:ext>
            </a:extLst>
          </p:cNvPr>
          <p:cNvSpPr>
            <a:spLocks noGrp="1" noChangeArrowheads="1"/>
          </p:cNvSpPr>
          <p:nvPr>
            <p:ph type="title"/>
          </p:nvPr>
        </p:nvSpPr>
        <p:spPr>
          <a:xfrm>
            <a:off x="990600" y="107950"/>
            <a:ext cx="7696200" cy="1554163"/>
          </a:xfrm>
          <a:noFill/>
        </p:spPr>
        <p:txBody>
          <a:bodyPr/>
          <a:lstStyle/>
          <a:p>
            <a:pPr eaLnBrk="1" hangingPunct="1"/>
            <a:r>
              <a:rPr lang="en-CA" altLang="en-US"/>
              <a:t>The Federal Budget</a:t>
            </a:r>
          </a:p>
        </p:txBody>
      </p:sp>
      <p:sp>
        <p:nvSpPr>
          <p:cNvPr id="2" name="Content Placeholder 1">
            <a:extLst>
              <a:ext uri="{FF2B5EF4-FFF2-40B4-BE49-F238E27FC236}">
                <a16:creationId xmlns="" xmlns:a16="http://schemas.microsoft.com/office/drawing/2014/main" id="{5E44B47C-B092-424E-B610-A0A9A7D51FF4}"/>
              </a:ext>
            </a:extLst>
          </p:cNvPr>
          <p:cNvSpPr>
            <a:spLocks noGrp="1"/>
          </p:cNvSpPr>
          <p:nvPr>
            <p:ph idx="1"/>
          </p:nvPr>
        </p:nvSpPr>
        <p:spPr>
          <a:xfrm>
            <a:off x="360363" y="1584325"/>
            <a:ext cx="3602037" cy="4525963"/>
          </a:xfrm>
        </p:spPr>
        <p:txBody>
          <a:bodyPr/>
          <a:lstStyle/>
          <a:p>
            <a:pPr lvl="1" eaLnBrk="1" hangingPunct="1"/>
            <a:r>
              <a:rPr lang="en-CA" altLang="en-US" b="1" dirty="0">
                <a:solidFill>
                  <a:srgbClr val="7030A0"/>
                </a:solidFill>
              </a:rPr>
              <a:t>Deficit and Debt</a:t>
            </a:r>
          </a:p>
          <a:p>
            <a:pPr lvl="1" eaLnBrk="1" hangingPunct="1"/>
            <a:r>
              <a:rPr lang="en-CA" altLang="en-US" b="1" dirty="0"/>
              <a:t>Government debt</a:t>
            </a:r>
            <a:r>
              <a:rPr lang="en-CA" altLang="en-US" dirty="0"/>
              <a:t> is the total amount that the government borrowing. </a:t>
            </a:r>
          </a:p>
          <a:p>
            <a:pPr lvl="1" eaLnBrk="1" hangingPunct="1"/>
            <a:r>
              <a:rPr lang="en-CA" altLang="en-US" dirty="0"/>
              <a:t>It is the sum of past deficits minus past surpluses.</a:t>
            </a:r>
          </a:p>
          <a:p>
            <a:pPr lvl="1" eaLnBrk="1" hangingPunct="1"/>
            <a:r>
              <a:rPr lang="en-CA" altLang="en-US" dirty="0"/>
              <a:t>Figure 13.4 shows the federal government’s debt as a percentage of GDP.</a:t>
            </a:r>
            <a:endParaRPr lang="en-CA" altLang="en-US" b="1" dirty="0">
              <a:solidFill>
                <a:srgbClr val="126723"/>
              </a:solidFill>
            </a:endParaRPr>
          </a:p>
        </p:txBody>
      </p:sp>
      <p:pic>
        <p:nvPicPr>
          <p:cNvPr id="6" name="Picture 7">
            <a:hlinkClick r:id="rId3" action="ppaction://hlinksldjump"/>
            <a:extLst>
              <a:ext uri="{FF2B5EF4-FFF2-40B4-BE49-F238E27FC236}">
                <a16:creationId xmlns="" xmlns:a16="http://schemas.microsoft.com/office/drawing/2014/main" id="{CAEFFD3C-9F98-4801-8E8A-2E652509A73E}"/>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97571"/>
            <a:ext cx="204854" cy="2048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320000" y="1656000"/>
            <a:ext cx="4404360" cy="409194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320000" y="1656000"/>
            <a:ext cx="4404360" cy="4091940"/>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320000" y="1656000"/>
            <a:ext cx="4404360" cy="4091940"/>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320000" y="1656000"/>
            <a:ext cx="4404360" cy="409194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750"/>
                                        <p:tgtEl>
                                          <p:spTgt spid="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750"/>
                                        <p:tgtEl>
                                          <p:spTgt spid="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750"/>
                                        <p:tgtEl>
                                          <p:spTgt spid="2">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2000"/>
                                        <p:tgtEl>
                                          <p:spTgt spid="9"/>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728000" y="720000"/>
            <a:ext cx="5505450" cy="511492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728000" y="720000"/>
            <a:ext cx="5505450" cy="511492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728000" y="720000"/>
            <a:ext cx="5505450" cy="5114925"/>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728000" y="720000"/>
            <a:ext cx="5505450" cy="5114925"/>
          </a:xfrm>
          <a:prstGeom prst="rect">
            <a:avLst/>
          </a:prstGeom>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5">
            <a:extLst>
              <a:ext uri="{FF2B5EF4-FFF2-40B4-BE49-F238E27FC236}">
                <a16:creationId xmlns="" xmlns:a16="http://schemas.microsoft.com/office/drawing/2014/main" id="{7AEE8668-651B-4F60-9FB0-C826C2F5F545}"/>
              </a:ext>
            </a:extLst>
          </p:cNvPr>
          <p:cNvSpPr>
            <a:spLocks noGrp="1" noChangeArrowheads="1"/>
          </p:cNvSpPr>
          <p:nvPr>
            <p:ph type="title"/>
          </p:nvPr>
        </p:nvSpPr>
        <p:spPr>
          <a:noFill/>
        </p:spPr>
        <p:txBody>
          <a:bodyPr/>
          <a:lstStyle/>
          <a:p>
            <a:r>
              <a:rPr lang="en-CA" altLang="en-US"/>
              <a:t>The Federal Budget</a:t>
            </a:r>
          </a:p>
        </p:txBody>
      </p:sp>
      <p:sp>
        <p:nvSpPr>
          <p:cNvPr id="417795" name="Rectangle 3">
            <a:extLst>
              <a:ext uri="{FF2B5EF4-FFF2-40B4-BE49-F238E27FC236}">
                <a16:creationId xmlns="" xmlns:a16="http://schemas.microsoft.com/office/drawing/2014/main" id="{CCEB8250-0469-482E-BAC1-CC2790D7F4DA}"/>
              </a:ext>
            </a:extLst>
          </p:cNvPr>
          <p:cNvSpPr>
            <a:spLocks noGrp="1" noChangeArrowheads="1"/>
          </p:cNvSpPr>
          <p:nvPr>
            <p:ph idx="1"/>
          </p:nvPr>
        </p:nvSpPr>
        <p:spPr>
          <a:xfrm>
            <a:off x="360363" y="1584325"/>
            <a:ext cx="8229600" cy="4892675"/>
          </a:xfrm>
        </p:spPr>
        <p:txBody>
          <a:bodyPr/>
          <a:lstStyle/>
          <a:p>
            <a:pPr lvl="1"/>
            <a:r>
              <a:rPr lang="en-CA" altLang="en-US" b="1" dirty="0">
                <a:solidFill>
                  <a:srgbClr val="7030A0"/>
                </a:solidFill>
              </a:rPr>
              <a:t>Debt and Capital</a:t>
            </a:r>
          </a:p>
          <a:p>
            <a:pPr lvl="1"/>
            <a:r>
              <a:rPr lang="en-AU" altLang="en-US" dirty="0"/>
              <a:t>Debt enables the holder to buy assets that will earn a return that exceeds the interest paid on the debt. </a:t>
            </a:r>
          </a:p>
          <a:p>
            <a:pPr lvl="1"/>
            <a:r>
              <a:rPr lang="en-AU" altLang="en-US" dirty="0"/>
              <a:t>Some government expenditure is investment—the purchase of public capital (highways, universities, national defence, etc.) that yields a social return that probably far exceeds the interest rate the government pays on its debt.</a:t>
            </a:r>
          </a:p>
          <a:p>
            <a:pPr lvl="1"/>
            <a:r>
              <a:rPr lang="en-AU" altLang="en-US" dirty="0"/>
              <a:t>But Canadian government debt, which is $709 billion, is much larger than the value of the public capital stock. </a:t>
            </a:r>
          </a:p>
          <a:p>
            <a:pPr lvl="1"/>
            <a:r>
              <a:rPr lang="en-AU" altLang="en-US" dirty="0"/>
              <a:t>This fact means that some government debt has been incurred to finance public consumption expenditure.</a:t>
            </a:r>
            <a:endParaRPr lang="en-CA" altLang="en-US" dirty="0"/>
          </a:p>
        </p:txBody>
      </p:sp>
    </p:spTree>
    <p:extLst>
      <p:ext uri="{BB962C8B-B14F-4D97-AF65-F5344CB8AC3E}">
        <p14:creationId xmlns:p14="http://schemas.microsoft.com/office/powerpoint/2010/main" xmlns="" val="411689463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7795">
                                            <p:txEl>
                                              <p:pRg st="1" end="1"/>
                                            </p:txEl>
                                          </p:spTgt>
                                        </p:tgtEl>
                                        <p:attrNameLst>
                                          <p:attrName>style.visibility</p:attrName>
                                        </p:attrNameLst>
                                      </p:cBhvr>
                                      <p:to>
                                        <p:strVal val="visible"/>
                                      </p:to>
                                    </p:set>
                                    <p:animEffect transition="in" filter="wipe(left)">
                                      <p:cBhvr>
                                        <p:cTn id="7" dur="1000"/>
                                        <p:tgtEl>
                                          <p:spTgt spid="4177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7795">
                                            <p:txEl>
                                              <p:pRg st="2" end="2"/>
                                            </p:txEl>
                                          </p:spTgt>
                                        </p:tgtEl>
                                        <p:attrNameLst>
                                          <p:attrName>style.visibility</p:attrName>
                                        </p:attrNameLst>
                                      </p:cBhvr>
                                      <p:to>
                                        <p:strVal val="visible"/>
                                      </p:to>
                                    </p:set>
                                    <p:animEffect transition="in" filter="wipe(left)">
                                      <p:cBhvr>
                                        <p:cTn id="12" dur="1000"/>
                                        <p:tgtEl>
                                          <p:spTgt spid="4177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7795">
                                            <p:txEl>
                                              <p:pRg st="3" end="3"/>
                                            </p:txEl>
                                          </p:spTgt>
                                        </p:tgtEl>
                                        <p:attrNameLst>
                                          <p:attrName>style.visibility</p:attrName>
                                        </p:attrNameLst>
                                      </p:cBhvr>
                                      <p:to>
                                        <p:strVal val="visible"/>
                                      </p:to>
                                    </p:set>
                                    <p:animEffect transition="in" filter="wipe(left)">
                                      <p:cBhvr>
                                        <p:cTn id="17" dur="1000"/>
                                        <p:tgtEl>
                                          <p:spTgt spid="4177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7795">
                                            <p:txEl>
                                              <p:pRg st="4" end="4"/>
                                            </p:txEl>
                                          </p:spTgt>
                                        </p:tgtEl>
                                        <p:attrNameLst>
                                          <p:attrName>style.visibility</p:attrName>
                                        </p:attrNameLst>
                                      </p:cBhvr>
                                      <p:to>
                                        <p:strVal val="visible"/>
                                      </p:to>
                                    </p:set>
                                    <p:animEffect transition="in" filter="wipe(left)">
                                      <p:cBhvr>
                                        <p:cTn id="22" dur="1000"/>
                                        <p:tgtEl>
                                          <p:spTgt spid="4177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uiExpand="1" build="p" bldLvl="3"/>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a:extLst>
              <a:ext uri="{FF2B5EF4-FFF2-40B4-BE49-F238E27FC236}">
                <a16:creationId xmlns="" xmlns:a16="http://schemas.microsoft.com/office/drawing/2014/main" id="{62FEE156-FA15-48BE-BE7E-3EBC7CA6B185}"/>
              </a:ext>
            </a:extLst>
          </p:cNvPr>
          <p:cNvSpPr>
            <a:spLocks noGrp="1" noChangeArrowheads="1"/>
          </p:cNvSpPr>
          <p:nvPr>
            <p:ph type="title"/>
          </p:nvPr>
        </p:nvSpPr>
        <p:spPr>
          <a:xfrm>
            <a:off x="990600" y="107950"/>
            <a:ext cx="8001000" cy="1554163"/>
          </a:xfrm>
          <a:noFill/>
        </p:spPr>
        <p:txBody>
          <a:bodyPr/>
          <a:lstStyle/>
          <a:p>
            <a:pPr eaLnBrk="1" hangingPunct="1"/>
            <a:r>
              <a:rPr lang="en-CA" altLang="en-US"/>
              <a:t>The Supply-Side Effects of Fiscal Policy</a:t>
            </a:r>
          </a:p>
        </p:txBody>
      </p:sp>
      <p:sp>
        <p:nvSpPr>
          <p:cNvPr id="1091587" name="Rectangle 3">
            <a:extLst>
              <a:ext uri="{FF2B5EF4-FFF2-40B4-BE49-F238E27FC236}">
                <a16:creationId xmlns="" xmlns:a16="http://schemas.microsoft.com/office/drawing/2014/main" id="{93751F7C-09D5-4E5E-A766-E30BE9DBBDD2}"/>
              </a:ext>
            </a:extLst>
          </p:cNvPr>
          <p:cNvSpPr>
            <a:spLocks noGrp="1" noChangeArrowheads="1"/>
          </p:cNvSpPr>
          <p:nvPr>
            <p:ph idx="1"/>
          </p:nvPr>
        </p:nvSpPr>
        <p:spPr/>
        <p:txBody>
          <a:bodyPr/>
          <a:lstStyle/>
          <a:p>
            <a:pPr lvl="1" eaLnBrk="1" hangingPunct="1"/>
            <a:r>
              <a:rPr lang="en-CA" altLang="en-US" dirty="0"/>
              <a:t>Fiscal policy has important effects on employment, potential GDP, and aggregate supply—called </a:t>
            </a:r>
            <a:r>
              <a:rPr lang="en-CA" altLang="en-US" b="1" dirty="0"/>
              <a:t>supply-side effects</a:t>
            </a:r>
            <a:r>
              <a:rPr lang="en-CA" altLang="en-US" dirty="0"/>
              <a:t>. </a:t>
            </a:r>
          </a:p>
          <a:p>
            <a:pPr lvl="1" eaLnBrk="1" hangingPunct="1"/>
            <a:r>
              <a:rPr lang="en-CA" altLang="en-US" b="1" dirty="0">
                <a:solidFill>
                  <a:srgbClr val="0070C0"/>
                </a:solidFill>
              </a:rPr>
              <a:t>Full Employment and Potential GDP</a:t>
            </a:r>
          </a:p>
          <a:p>
            <a:pPr lvl="1" eaLnBrk="1" hangingPunct="1"/>
            <a:r>
              <a:rPr lang="en-CA" altLang="en-US" dirty="0"/>
              <a:t>Income taxes change full employment and potential GDP.</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91587">
                                            <p:txEl>
                                              <p:pRg st="0" end="0"/>
                                            </p:txEl>
                                          </p:spTgt>
                                        </p:tgtEl>
                                        <p:attrNameLst>
                                          <p:attrName>style.visibility</p:attrName>
                                        </p:attrNameLst>
                                      </p:cBhvr>
                                      <p:to>
                                        <p:strVal val="visible"/>
                                      </p:to>
                                    </p:set>
                                    <p:animEffect transition="in" filter="wipe(left)">
                                      <p:cBhvr>
                                        <p:cTn id="7" dur="500"/>
                                        <p:tgtEl>
                                          <p:spTgt spid="1091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91587">
                                            <p:txEl>
                                              <p:pRg st="1" end="1"/>
                                            </p:txEl>
                                          </p:spTgt>
                                        </p:tgtEl>
                                        <p:attrNameLst>
                                          <p:attrName>style.visibility</p:attrName>
                                        </p:attrNameLst>
                                      </p:cBhvr>
                                      <p:to>
                                        <p:strVal val="visible"/>
                                      </p:to>
                                    </p:set>
                                    <p:animEffect transition="in" filter="wipe(left)">
                                      <p:cBhvr>
                                        <p:cTn id="12" dur="1000"/>
                                        <p:tgtEl>
                                          <p:spTgt spid="1091587">
                                            <p:txEl>
                                              <p:pRg st="1" end="1"/>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091587">
                                            <p:txEl>
                                              <p:pRg st="2" end="2"/>
                                            </p:txEl>
                                          </p:spTgt>
                                        </p:tgtEl>
                                        <p:attrNameLst>
                                          <p:attrName>style.visibility</p:attrName>
                                        </p:attrNameLst>
                                      </p:cBhvr>
                                      <p:to>
                                        <p:strVal val="visible"/>
                                      </p:to>
                                    </p:set>
                                    <p:animEffect transition="in" filter="wipe(left)">
                                      <p:cBhvr>
                                        <p:cTn id="16" dur="1000"/>
                                        <p:tgtEl>
                                          <p:spTgt spid="10915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587"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42">
            <a:extLst>
              <a:ext uri="{FF2B5EF4-FFF2-40B4-BE49-F238E27FC236}">
                <a16:creationId xmlns="" xmlns:a16="http://schemas.microsoft.com/office/drawing/2014/main" id="{07F8612E-D3FE-42AC-BA63-145F420477E0}"/>
              </a:ext>
            </a:extLst>
          </p:cNvPr>
          <p:cNvSpPr>
            <a:spLocks noGrp="1" noChangeArrowheads="1"/>
          </p:cNvSpPr>
          <p:nvPr>
            <p:ph type="title"/>
          </p:nvPr>
        </p:nvSpPr>
        <p:spPr>
          <a:xfrm>
            <a:off x="990600" y="107950"/>
            <a:ext cx="8001000" cy="1554163"/>
          </a:xfrm>
          <a:noFill/>
        </p:spPr>
        <p:txBody>
          <a:bodyPr/>
          <a:lstStyle/>
          <a:p>
            <a:r>
              <a:rPr lang="en-CA" altLang="en-US"/>
              <a:t>The Supply-Side Effects of Fiscal Policy</a:t>
            </a:r>
          </a:p>
        </p:txBody>
      </p:sp>
      <p:sp>
        <p:nvSpPr>
          <p:cNvPr id="412675" name="Rectangle 3">
            <a:extLst>
              <a:ext uri="{FF2B5EF4-FFF2-40B4-BE49-F238E27FC236}">
                <a16:creationId xmlns="" xmlns:a16="http://schemas.microsoft.com/office/drawing/2014/main" id="{1F1BB653-F0BA-4448-96CB-BFACCF277C51}"/>
              </a:ext>
            </a:extLst>
          </p:cNvPr>
          <p:cNvSpPr>
            <a:spLocks noGrp="1" noChangeArrowheads="1"/>
          </p:cNvSpPr>
          <p:nvPr>
            <p:ph idx="1"/>
          </p:nvPr>
        </p:nvSpPr>
        <p:spPr>
          <a:xfrm>
            <a:off x="360363" y="1584325"/>
            <a:ext cx="4114800" cy="4525963"/>
          </a:xfrm>
        </p:spPr>
        <p:txBody>
          <a:bodyPr/>
          <a:lstStyle/>
          <a:p>
            <a:pPr lvl="1"/>
            <a:r>
              <a:rPr lang="en-CA" altLang="en-US" dirty="0"/>
              <a:t>Figure 13.5(a) illustrates the effects of an income tax in the labour market.</a:t>
            </a:r>
          </a:p>
          <a:p>
            <a:pPr lvl="1"/>
            <a:r>
              <a:rPr lang="en-CA" altLang="en-US" dirty="0"/>
              <a:t>The supply of labour decreases because the tax lowers the after-tax real wage rate.</a:t>
            </a:r>
          </a:p>
        </p:txBody>
      </p:sp>
      <p:pic>
        <p:nvPicPr>
          <p:cNvPr id="39940" name="Picture 1">
            <a:extLst>
              <a:ext uri="{FF2B5EF4-FFF2-40B4-BE49-F238E27FC236}">
                <a16:creationId xmlns="" xmlns:a16="http://schemas.microsoft.com/office/drawing/2014/main" id="{2BC7744F-8C1C-4C36-A4F1-0DFF6B327397}"/>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00563" y="1655763"/>
            <a:ext cx="4305300" cy="4291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 xmlns:a16="http://schemas.microsoft.com/office/drawing/2014/main" id="{F053C589-0FAC-420C-B78C-2EDA85C9BF6C}"/>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00563" y="1655763"/>
            <a:ext cx="4305300" cy="4291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7">
            <a:hlinkClick r:id="rId5" action="ppaction://hlinksldjump"/>
            <a:extLst>
              <a:ext uri="{FF2B5EF4-FFF2-40B4-BE49-F238E27FC236}">
                <a16:creationId xmlns="" xmlns:a16="http://schemas.microsoft.com/office/drawing/2014/main" id="{CAEFFD3C-9F98-4801-8E8A-2E652509A73E}"/>
              </a:ext>
            </a:extLst>
          </p:cNvPr>
          <p:cNvPicPr>
            <a:picLocks noChangeAspect="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640763" y="6497571"/>
            <a:ext cx="204854" cy="2048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2675">
                                            <p:txEl>
                                              <p:pRg st="1" end="1"/>
                                            </p:txEl>
                                          </p:spTgt>
                                        </p:tgtEl>
                                        <p:attrNameLst>
                                          <p:attrName>style.visibility</p:attrName>
                                        </p:attrNameLst>
                                      </p:cBhvr>
                                      <p:to>
                                        <p:strVal val="visible"/>
                                      </p:to>
                                    </p:set>
                                    <p:animEffect transition="in" filter="wipe(left)">
                                      <p:cBhvr>
                                        <p:cTn id="7" dur="1000"/>
                                        <p:tgtEl>
                                          <p:spTgt spid="412675">
                                            <p:txEl>
                                              <p:pRg st="1" end="1"/>
                                            </p:txEl>
                                          </p:spTgt>
                                        </p:tgtEl>
                                      </p:cBhvr>
                                    </p:animEffect>
                                  </p:childTnLst>
                                </p:cTn>
                              </p:par>
                              <p:par>
                                <p:cTn id="8" presetID="22" presetClass="entr" presetSubtype="2"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uiExpand="1" build="p" bldLvl="3"/>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1986" name="Picture 1">
            <a:extLst>
              <a:ext uri="{FF2B5EF4-FFF2-40B4-BE49-F238E27FC236}">
                <a16:creationId xmlns="" xmlns:a16="http://schemas.microsoft.com/office/drawing/2014/main" id="{851BBA9E-3496-4DA3-9686-024D93F257D9}"/>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79613" y="720725"/>
            <a:ext cx="5381625" cy="5362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 xmlns:a16="http://schemas.microsoft.com/office/drawing/2014/main" id="{A8AAA550-E35B-4A81-8AA4-58ABD7A011D2}"/>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79613" y="720725"/>
            <a:ext cx="5381625" cy="5362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 xmlns:a16="http://schemas.microsoft.com/office/drawing/2014/main" id="{AFECFD0A-4174-44DA-AEE8-B389924715E5}"/>
              </a:ext>
            </a:extLst>
          </p:cNvPr>
          <p:cNvPicPr>
            <a:picLocks noChangeAspect="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979613" y="720725"/>
            <a:ext cx="5381625" cy="5362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 xmlns:a16="http://schemas.microsoft.com/office/drawing/2014/main" id="{7643FB20-AE55-4012-AFEB-FE4CFD1EBD39}"/>
              </a:ext>
            </a:extLst>
          </p:cNvPr>
          <p:cNvPicPr>
            <a:picLocks noChangeAspect="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979613" y="720725"/>
            <a:ext cx="5381625" cy="5362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 xmlns:a16="http://schemas.microsoft.com/office/drawing/2014/main" id="{1A078667-8863-49DC-A209-39B658EC3EAA}"/>
              </a:ext>
            </a:extLst>
          </p:cNvPr>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979613" y="720725"/>
            <a:ext cx="5381625" cy="5362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 xmlns:a16="http://schemas.microsoft.com/office/drawing/2014/main" id="{14DA790B-0890-47C0-9BA9-14851413FCD9}"/>
              </a:ext>
            </a:extLst>
          </p:cNvPr>
          <p:cNvPicPr>
            <a:picLocks noChangeAspect="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979613" y="720725"/>
            <a:ext cx="5381625" cy="5362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75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75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75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75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45">
            <a:extLst>
              <a:ext uri="{FF2B5EF4-FFF2-40B4-BE49-F238E27FC236}">
                <a16:creationId xmlns="" xmlns:a16="http://schemas.microsoft.com/office/drawing/2014/main" id="{DB9E3188-B488-444E-AD25-617EB03A9D8C}"/>
              </a:ext>
            </a:extLst>
          </p:cNvPr>
          <p:cNvSpPr>
            <a:spLocks noGrp="1" noChangeArrowheads="1"/>
          </p:cNvSpPr>
          <p:nvPr>
            <p:ph type="title"/>
          </p:nvPr>
        </p:nvSpPr>
        <p:spPr>
          <a:xfrm>
            <a:off x="990600" y="107950"/>
            <a:ext cx="8001000" cy="1554163"/>
          </a:xfrm>
          <a:noFill/>
        </p:spPr>
        <p:txBody>
          <a:bodyPr/>
          <a:lstStyle/>
          <a:p>
            <a:r>
              <a:rPr lang="en-CA" altLang="en-US"/>
              <a:t>The Supply-Side Effects of Fiscal Policy</a:t>
            </a:r>
          </a:p>
        </p:txBody>
      </p:sp>
      <p:sp>
        <p:nvSpPr>
          <p:cNvPr id="442371" name="Rectangle 3">
            <a:extLst>
              <a:ext uri="{FF2B5EF4-FFF2-40B4-BE49-F238E27FC236}">
                <a16:creationId xmlns="" xmlns:a16="http://schemas.microsoft.com/office/drawing/2014/main" id="{3008D1C3-0CC9-4A8B-9E84-AE4B9152751A}"/>
              </a:ext>
            </a:extLst>
          </p:cNvPr>
          <p:cNvSpPr>
            <a:spLocks noGrp="1" noChangeArrowheads="1"/>
          </p:cNvSpPr>
          <p:nvPr>
            <p:ph idx="1"/>
          </p:nvPr>
        </p:nvSpPr>
        <p:spPr>
          <a:xfrm>
            <a:off x="360363" y="1584325"/>
            <a:ext cx="4114800" cy="4525963"/>
          </a:xfrm>
        </p:spPr>
        <p:txBody>
          <a:bodyPr/>
          <a:lstStyle/>
          <a:p>
            <a:pPr lvl="1"/>
            <a:r>
              <a:rPr lang="en-CA" altLang="en-US" dirty="0"/>
              <a:t>The before-tax real wage rate rises, but the after-tax real wage rate falls.</a:t>
            </a:r>
          </a:p>
          <a:p>
            <a:pPr lvl="1"/>
            <a:r>
              <a:rPr lang="en-CA" altLang="en-US" dirty="0"/>
              <a:t>The gap created between the before-tax and after-tax wage rates is called the </a:t>
            </a:r>
            <a:r>
              <a:rPr lang="en-CA" altLang="en-US" b="1" dirty="0"/>
              <a:t>tax wedge</a:t>
            </a:r>
            <a:r>
              <a:rPr lang="en-CA" altLang="en-US" dirty="0"/>
              <a:t>.</a:t>
            </a:r>
          </a:p>
          <a:p>
            <a:pPr lvl="1"/>
            <a:r>
              <a:rPr lang="en-CA" altLang="en-US" dirty="0"/>
              <a:t>The quantity of labour employed decreases.</a:t>
            </a:r>
          </a:p>
        </p:txBody>
      </p:sp>
      <p:pic>
        <p:nvPicPr>
          <p:cNvPr id="44036" name="Picture 1">
            <a:extLst>
              <a:ext uri="{FF2B5EF4-FFF2-40B4-BE49-F238E27FC236}">
                <a16:creationId xmlns="" xmlns:a16="http://schemas.microsoft.com/office/drawing/2014/main" id="{43097A50-C637-4DD0-B4A2-484A3AA6AFC8}"/>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00563" y="1655763"/>
            <a:ext cx="4305300" cy="4291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4037" name="Picture 10">
            <a:extLst>
              <a:ext uri="{FF2B5EF4-FFF2-40B4-BE49-F238E27FC236}">
                <a16:creationId xmlns="" xmlns:a16="http://schemas.microsoft.com/office/drawing/2014/main" id="{2D379547-2065-4B3F-8A7A-3B173CCFCB79}"/>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00563" y="1655763"/>
            <a:ext cx="4305300" cy="4291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 xmlns:a16="http://schemas.microsoft.com/office/drawing/2014/main" id="{4CBDACCB-ED91-4D60-A963-3BDBAD3451C2}"/>
              </a:ext>
            </a:extLst>
          </p:cNvPr>
          <p:cNvPicPr>
            <a:picLocks noChangeAspect="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500563" y="1655763"/>
            <a:ext cx="4305300" cy="4291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 xmlns:a16="http://schemas.microsoft.com/office/drawing/2014/main" id="{F29F7348-9257-4E18-A9A4-A9CF59A8BC42}"/>
              </a:ext>
            </a:extLst>
          </p:cNvPr>
          <p:cNvPicPr>
            <a:picLocks noChangeAspect="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500563" y="1655763"/>
            <a:ext cx="4305300" cy="4291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 xmlns:a16="http://schemas.microsoft.com/office/drawing/2014/main" id="{70FF686E-7A13-4886-932E-55A162AB7FAA}"/>
              </a:ext>
            </a:extLst>
          </p:cNvPr>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500563" y="1655763"/>
            <a:ext cx="4305300" cy="4291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 xmlns:a16="http://schemas.microsoft.com/office/drawing/2014/main" id="{4AF5F24E-A331-4742-9F20-C07F814569B5}"/>
              </a:ext>
            </a:extLst>
          </p:cNvPr>
          <p:cNvPicPr>
            <a:picLocks noChangeAspect="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500563" y="1655763"/>
            <a:ext cx="4305300" cy="4291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75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75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42371">
                                            <p:txEl>
                                              <p:pRg st="1" end="1"/>
                                            </p:txEl>
                                          </p:spTgt>
                                        </p:tgtEl>
                                        <p:attrNameLst>
                                          <p:attrName>style.visibility</p:attrName>
                                        </p:attrNameLst>
                                      </p:cBhvr>
                                      <p:to>
                                        <p:strVal val="visible"/>
                                      </p:to>
                                    </p:set>
                                    <p:animEffect transition="in" filter="wipe(left)">
                                      <p:cBhvr>
                                        <p:cTn id="17" dur="1000"/>
                                        <p:tgtEl>
                                          <p:spTgt spid="4423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75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42371">
                                            <p:txEl>
                                              <p:pRg st="2" end="2"/>
                                            </p:txEl>
                                          </p:spTgt>
                                        </p:tgtEl>
                                        <p:attrNameLst>
                                          <p:attrName>style.visibility</p:attrName>
                                        </p:attrNameLst>
                                      </p:cBhvr>
                                      <p:to>
                                        <p:strVal val="visible"/>
                                      </p:to>
                                    </p:set>
                                    <p:animEffect transition="in" filter="wipe(left)">
                                      <p:cBhvr>
                                        <p:cTn id="27" dur="1000"/>
                                        <p:tgtEl>
                                          <p:spTgt spid="442371">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right)">
                                      <p:cBhvr>
                                        <p:cTn id="32"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74213D42-2E42-404B-AB57-609E7A82D526}"/>
              </a:ext>
            </a:extLst>
          </p:cNvPr>
          <p:cNvSpPr txBox="1">
            <a:spLocks/>
          </p:cNvSpPr>
          <p:nvPr/>
        </p:nvSpPr>
        <p:spPr bwMode="auto">
          <a:xfrm>
            <a:off x="609600" y="4572000"/>
            <a:ext cx="2159000"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en-CA" altLang="en-US" sz="13600" dirty="0">
              <a:solidFill>
                <a:srgbClr val="254A8E"/>
              </a:solidFill>
              <a:latin typeface="Futura Std Light" panose="020B0402020204020303" pitchFamily="34" charset="0"/>
            </a:endParaRPr>
          </a:p>
        </p:txBody>
      </p:sp>
      <p:sp>
        <p:nvSpPr>
          <p:cNvPr id="6" name="Title 1">
            <a:extLst>
              <a:ext uri="{FF2B5EF4-FFF2-40B4-BE49-F238E27FC236}">
                <a16:creationId xmlns="" xmlns:a16="http://schemas.microsoft.com/office/drawing/2014/main" id="{2244D34D-6151-4884-8242-E12C8774B0F6}"/>
              </a:ext>
            </a:extLst>
          </p:cNvPr>
          <p:cNvSpPr txBox="1">
            <a:spLocks/>
          </p:cNvSpPr>
          <p:nvPr/>
        </p:nvSpPr>
        <p:spPr bwMode="auto">
          <a:xfrm>
            <a:off x="360000" y="4657725"/>
            <a:ext cx="1891522" cy="15404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CA" altLang="en-US" sz="9600" dirty="0">
                <a:solidFill>
                  <a:srgbClr val="9B2590"/>
                </a:solidFill>
                <a:latin typeface="Mundo Sans Std Light" panose="02000302020104020303" pitchFamily="50" charset="0"/>
                <a:ea typeface="MS PGothic" panose="020B0600070205080204" pitchFamily="34" charset="-128"/>
              </a:rPr>
              <a:t>13</a:t>
            </a:r>
          </a:p>
        </p:txBody>
      </p:sp>
      <p:sp>
        <p:nvSpPr>
          <p:cNvPr id="7" name="Subtitle 2">
            <a:extLst>
              <a:ext uri="{FF2B5EF4-FFF2-40B4-BE49-F238E27FC236}">
                <a16:creationId xmlns="" xmlns:a16="http://schemas.microsoft.com/office/drawing/2014/main" id="{C78CAE2F-1C75-488A-AA63-0A81667D209C}"/>
              </a:ext>
            </a:extLst>
          </p:cNvPr>
          <p:cNvSpPr txBox="1">
            <a:spLocks/>
          </p:cNvSpPr>
          <p:nvPr/>
        </p:nvSpPr>
        <p:spPr bwMode="auto">
          <a:xfrm>
            <a:off x="2520000" y="5292000"/>
            <a:ext cx="3290078" cy="4895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0"/>
              </a:spcBef>
            </a:pPr>
            <a:r>
              <a:rPr lang="en-CA" altLang="en-US" sz="2800" b="1" dirty="0">
                <a:solidFill>
                  <a:srgbClr val="009A82"/>
                </a:solidFill>
                <a:latin typeface="Futura Condensed" pitchFamily="34" charset="0"/>
                <a:ea typeface="MS PGothic" panose="020B0600070205080204" pitchFamily="34" charset="-128"/>
              </a:rPr>
              <a:t>FISCAL POLICY</a:t>
            </a:r>
          </a:p>
        </p:txBody>
      </p:sp>
      <p:pic>
        <p:nvPicPr>
          <p:cNvPr id="8" name="Picture 7">
            <a:extLst>
              <a:ext uri="{FF2B5EF4-FFF2-40B4-BE49-F238E27FC236}">
                <a16:creationId xmlns="" xmlns:a16="http://schemas.microsoft.com/office/drawing/2014/main" id="{C655FE9C-67FE-49A2-A693-D9DDA315624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20150" y="6075362"/>
            <a:ext cx="6858000" cy="322861"/>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72000" y="0"/>
            <a:ext cx="7189470" cy="4503420"/>
          </a:xfrm>
          <a:prstGeom prst="rect">
            <a:avLst/>
          </a:prstGeom>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0">
            <a:extLst>
              <a:ext uri="{FF2B5EF4-FFF2-40B4-BE49-F238E27FC236}">
                <a16:creationId xmlns="" xmlns:a16="http://schemas.microsoft.com/office/drawing/2014/main" id="{4DFE554C-9440-4F77-970B-7FC9A59DEE89}"/>
              </a:ext>
            </a:extLst>
          </p:cNvPr>
          <p:cNvSpPr>
            <a:spLocks noGrp="1" noChangeArrowheads="1"/>
          </p:cNvSpPr>
          <p:nvPr>
            <p:ph type="title"/>
          </p:nvPr>
        </p:nvSpPr>
        <p:spPr>
          <a:xfrm>
            <a:off x="990600" y="107950"/>
            <a:ext cx="8001000" cy="1554163"/>
          </a:xfrm>
          <a:noFill/>
        </p:spPr>
        <p:txBody>
          <a:bodyPr/>
          <a:lstStyle/>
          <a:p>
            <a:r>
              <a:rPr lang="en-CA" altLang="en-US"/>
              <a:t>The Supply-Side Effects of Fiscal Policy</a:t>
            </a:r>
          </a:p>
        </p:txBody>
      </p:sp>
      <p:sp>
        <p:nvSpPr>
          <p:cNvPr id="1095683" name="Rectangle 3">
            <a:extLst>
              <a:ext uri="{FF2B5EF4-FFF2-40B4-BE49-F238E27FC236}">
                <a16:creationId xmlns="" xmlns:a16="http://schemas.microsoft.com/office/drawing/2014/main" id="{0F9AB50A-FF4D-446D-98AD-BCA3E77AA9B6}"/>
              </a:ext>
            </a:extLst>
          </p:cNvPr>
          <p:cNvSpPr>
            <a:spLocks noGrp="1" noChangeArrowheads="1"/>
          </p:cNvSpPr>
          <p:nvPr>
            <p:ph idx="1"/>
          </p:nvPr>
        </p:nvSpPr>
        <p:spPr>
          <a:xfrm>
            <a:off x="360363" y="1584325"/>
            <a:ext cx="4114800" cy="4525963"/>
          </a:xfrm>
        </p:spPr>
        <p:txBody>
          <a:bodyPr/>
          <a:lstStyle/>
          <a:p>
            <a:pPr lvl="1"/>
            <a:r>
              <a:rPr lang="en-CA" altLang="en-US"/>
              <a:t>When the quantity of labour employed decreases, potential GDP decreases.</a:t>
            </a:r>
          </a:p>
          <a:p>
            <a:pPr lvl="1"/>
            <a:r>
              <a:rPr lang="en-CA" altLang="en-US"/>
              <a:t>The supply-side effect of a rise in the income tax decreases potential GDP and decreases aggregate supply.</a:t>
            </a:r>
          </a:p>
          <a:p>
            <a:pPr lvl="1"/>
            <a:endParaRPr lang="en-CA" altLang="en-US"/>
          </a:p>
        </p:txBody>
      </p:sp>
      <p:pic>
        <p:nvPicPr>
          <p:cNvPr id="7" name="Picture 7">
            <a:hlinkClick r:id="rId3" action="ppaction://hlinksldjump"/>
            <a:extLst>
              <a:ext uri="{FF2B5EF4-FFF2-40B4-BE49-F238E27FC236}">
                <a16:creationId xmlns="" xmlns:a16="http://schemas.microsoft.com/office/drawing/2014/main" id="{CAEFFD3C-9F98-4801-8E8A-2E652509A73E}"/>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97571"/>
            <a:ext cx="204854" cy="2048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572000" y="1728000"/>
            <a:ext cx="4175760" cy="417576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572000" y="1728000"/>
            <a:ext cx="4175760" cy="417576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572000" y="1728000"/>
            <a:ext cx="4175760" cy="417576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750"/>
                                        <p:tgtEl>
                                          <p:spTgt spid="11"/>
                                        </p:tgtEl>
                                      </p:cBhvr>
                                    </p:animEffect>
                                  </p:childTnLst>
                                </p:cTn>
                              </p:par>
                            </p:childTnLst>
                          </p:cTn>
                        </p:par>
                        <p:par>
                          <p:cTn id="8" fill="hold">
                            <p:stCondLst>
                              <p:cond delay="75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75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95683">
                                            <p:txEl>
                                              <p:pRg st="1" end="1"/>
                                            </p:txEl>
                                          </p:spTgt>
                                        </p:tgtEl>
                                        <p:attrNameLst>
                                          <p:attrName>style.visibility</p:attrName>
                                        </p:attrNameLst>
                                      </p:cBhvr>
                                      <p:to>
                                        <p:strVal val="visible"/>
                                      </p:to>
                                    </p:set>
                                    <p:animEffect transition="in" filter="wipe(left)">
                                      <p:cBhvr>
                                        <p:cTn id="16" dur="1000"/>
                                        <p:tgtEl>
                                          <p:spTgt spid="10956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683" grpId="0" build="p" bldLvl="5"/>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052000" y="828000"/>
            <a:ext cx="5219700" cy="52197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052000" y="828000"/>
            <a:ext cx="5219700" cy="52197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2052000" y="828000"/>
            <a:ext cx="5219700" cy="521970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7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3">
            <a:extLst>
              <a:ext uri="{FF2B5EF4-FFF2-40B4-BE49-F238E27FC236}">
                <a16:creationId xmlns="" xmlns:a16="http://schemas.microsoft.com/office/drawing/2014/main" id="{3947B9E2-38B5-451A-B33F-CE6FE52A57BF}"/>
              </a:ext>
            </a:extLst>
          </p:cNvPr>
          <p:cNvSpPr>
            <a:spLocks noGrp="1" noChangeArrowheads="1"/>
          </p:cNvSpPr>
          <p:nvPr>
            <p:ph type="title"/>
          </p:nvPr>
        </p:nvSpPr>
        <p:spPr>
          <a:xfrm>
            <a:off x="990600" y="107950"/>
            <a:ext cx="8001000" cy="1554163"/>
          </a:xfrm>
          <a:noFill/>
        </p:spPr>
        <p:txBody>
          <a:bodyPr/>
          <a:lstStyle/>
          <a:p>
            <a:pPr eaLnBrk="1" hangingPunct="1"/>
            <a:r>
              <a:rPr lang="en-CA" altLang="en-US"/>
              <a:t>The Supply-Side Effects of Fiscal Policy</a:t>
            </a:r>
          </a:p>
        </p:txBody>
      </p:sp>
      <p:sp>
        <p:nvSpPr>
          <p:cNvPr id="50179" name="Content Placeholder 1">
            <a:extLst>
              <a:ext uri="{FF2B5EF4-FFF2-40B4-BE49-F238E27FC236}">
                <a16:creationId xmlns="" xmlns:a16="http://schemas.microsoft.com/office/drawing/2014/main" id="{661E80DE-C012-478C-B888-6F3B08B4A107}"/>
              </a:ext>
            </a:extLst>
          </p:cNvPr>
          <p:cNvSpPr>
            <a:spLocks noGrp="1"/>
          </p:cNvSpPr>
          <p:nvPr>
            <p:ph idx="1"/>
          </p:nvPr>
        </p:nvSpPr>
        <p:spPr/>
        <p:txBody>
          <a:bodyPr/>
          <a:lstStyle/>
          <a:p>
            <a:pPr eaLnBrk="1" hangingPunct="1"/>
            <a:r>
              <a:rPr lang="en-CA" altLang="en-US" dirty="0"/>
              <a:t>Taxes on Expenditure and the Tax Wedge</a:t>
            </a:r>
          </a:p>
          <a:p>
            <a:pPr lvl="1" eaLnBrk="1" hangingPunct="1"/>
            <a:r>
              <a:rPr lang="en-CA" altLang="en-US" dirty="0"/>
              <a:t>Taxes on consumption expenditure add to the tax wedge.</a:t>
            </a:r>
          </a:p>
          <a:p>
            <a:pPr lvl="1" eaLnBrk="1" hangingPunct="1"/>
            <a:r>
              <a:rPr lang="en-CA" altLang="en-US" dirty="0"/>
              <a:t>The reason is that a tax on consumption raises the prices paid for consumption goods and services and is equivalent to a cut in the real wage rate.</a:t>
            </a:r>
          </a:p>
          <a:p>
            <a:pPr lvl="1" eaLnBrk="1" hangingPunct="1"/>
            <a:r>
              <a:rPr lang="en-CA" altLang="en-US" dirty="0"/>
              <a:t>If the income tax rate is 25 percent and the tax rate on consumption expenditure is 10 percent, a dollar earned buys only 65 cents worth of goods and services.</a:t>
            </a:r>
          </a:p>
          <a:p>
            <a:pPr lvl="1" eaLnBrk="1" hangingPunct="1"/>
            <a:r>
              <a:rPr lang="en-CA" altLang="en-US" dirty="0"/>
              <a:t>The tax wedge is 35 percent.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Effect transition="in" filter="wipe(left)">
                                      <p:cBhvr>
                                        <p:cTn id="7" dur="1000"/>
                                        <p:tgtEl>
                                          <p:spTgt spid="501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179">
                                            <p:txEl>
                                              <p:pRg st="2" end="2"/>
                                            </p:txEl>
                                          </p:spTgt>
                                        </p:tgtEl>
                                        <p:attrNameLst>
                                          <p:attrName>style.visibility</p:attrName>
                                        </p:attrNameLst>
                                      </p:cBhvr>
                                      <p:to>
                                        <p:strVal val="visible"/>
                                      </p:to>
                                    </p:set>
                                    <p:animEffect transition="in" filter="wipe(left)">
                                      <p:cBhvr>
                                        <p:cTn id="12" dur="1000"/>
                                        <p:tgtEl>
                                          <p:spTgt spid="501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0179">
                                            <p:txEl>
                                              <p:pRg st="3" end="3"/>
                                            </p:txEl>
                                          </p:spTgt>
                                        </p:tgtEl>
                                        <p:attrNameLst>
                                          <p:attrName>style.visibility</p:attrName>
                                        </p:attrNameLst>
                                      </p:cBhvr>
                                      <p:to>
                                        <p:strVal val="visible"/>
                                      </p:to>
                                    </p:set>
                                    <p:animEffect transition="in" filter="wipe(left)">
                                      <p:cBhvr>
                                        <p:cTn id="17" dur="1000"/>
                                        <p:tgtEl>
                                          <p:spTgt spid="501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0179">
                                            <p:txEl>
                                              <p:pRg st="4" end="4"/>
                                            </p:txEl>
                                          </p:spTgt>
                                        </p:tgtEl>
                                        <p:attrNameLst>
                                          <p:attrName>style.visibility</p:attrName>
                                        </p:attrNameLst>
                                      </p:cBhvr>
                                      <p:to>
                                        <p:strVal val="visible"/>
                                      </p:to>
                                    </p:set>
                                    <p:animEffect transition="in" filter="wipe(left)">
                                      <p:cBhvr>
                                        <p:cTn id="22" dur="1000"/>
                                        <p:tgtEl>
                                          <p:spTgt spid="50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Content Placeholder 1">
            <a:extLst>
              <a:ext uri="{FF2B5EF4-FFF2-40B4-BE49-F238E27FC236}">
                <a16:creationId xmlns="" xmlns:a16="http://schemas.microsoft.com/office/drawing/2014/main" id="{7513DCD5-2E56-49DB-9CE6-95F6EEABAEEE}"/>
              </a:ext>
            </a:extLst>
          </p:cNvPr>
          <p:cNvSpPr>
            <a:spLocks noGrp="1"/>
          </p:cNvSpPr>
          <p:nvPr>
            <p:ph idx="1"/>
          </p:nvPr>
        </p:nvSpPr>
        <p:spPr/>
        <p:txBody>
          <a:bodyPr/>
          <a:lstStyle/>
          <a:p>
            <a:pPr eaLnBrk="1" hangingPunct="1"/>
            <a:r>
              <a:rPr lang="en-CA" altLang="en-US" dirty="0"/>
              <a:t>Taxes and the Incentive to Save and Invest</a:t>
            </a:r>
          </a:p>
          <a:p>
            <a:pPr lvl="1" eaLnBrk="1" hangingPunct="1"/>
            <a:r>
              <a:rPr lang="en-CA" altLang="en-US" dirty="0"/>
              <a:t>A tax on capital income lowers the quantity of saving and investment and </a:t>
            </a:r>
            <a:r>
              <a:rPr lang="en-CA" altLang="en-US" i="1" dirty="0"/>
              <a:t>slows the growth rate of real GDP</a:t>
            </a:r>
            <a:r>
              <a:rPr lang="en-CA" altLang="en-US" dirty="0"/>
              <a:t>.</a:t>
            </a:r>
          </a:p>
          <a:p>
            <a:pPr lvl="1" eaLnBrk="1" hangingPunct="1"/>
            <a:r>
              <a:rPr lang="en-CA" altLang="en-US" dirty="0"/>
              <a:t>The interest rate that influence saving and investment is the </a:t>
            </a:r>
            <a:r>
              <a:rPr lang="en-CA" altLang="en-US" i="1" dirty="0"/>
              <a:t>real after-tax</a:t>
            </a:r>
            <a:r>
              <a:rPr lang="en-CA" altLang="en-US" dirty="0"/>
              <a:t> interest rate.</a:t>
            </a:r>
          </a:p>
          <a:p>
            <a:pPr lvl="1" eaLnBrk="1" hangingPunct="1"/>
            <a:r>
              <a:rPr lang="en-CA" altLang="en-US" dirty="0"/>
              <a:t>The real after-tax interest rate subtracts the income tax paid on interest income from the real interest. </a:t>
            </a:r>
          </a:p>
          <a:p>
            <a:pPr lvl="1" eaLnBrk="1" hangingPunct="1"/>
            <a:r>
              <a:rPr lang="en-CA" altLang="en-US" dirty="0"/>
              <a:t>Taxes depend on the nominal interest rate. So the true tax on interest income depends on the inflation rate.</a:t>
            </a:r>
          </a:p>
        </p:txBody>
      </p:sp>
      <p:sp>
        <p:nvSpPr>
          <p:cNvPr id="52227" name="Rectangle 3">
            <a:extLst>
              <a:ext uri="{FF2B5EF4-FFF2-40B4-BE49-F238E27FC236}">
                <a16:creationId xmlns="" xmlns:a16="http://schemas.microsoft.com/office/drawing/2014/main" id="{C1E4F986-A3A5-4C10-8305-5A2117CA1A5C}"/>
              </a:ext>
            </a:extLst>
          </p:cNvPr>
          <p:cNvSpPr>
            <a:spLocks noGrp="1" noChangeArrowheads="1"/>
          </p:cNvSpPr>
          <p:nvPr>
            <p:ph type="title"/>
          </p:nvPr>
        </p:nvSpPr>
        <p:spPr>
          <a:xfrm>
            <a:off x="990600" y="107950"/>
            <a:ext cx="7924800" cy="1554163"/>
          </a:xfrm>
          <a:noFill/>
        </p:spPr>
        <p:txBody>
          <a:bodyPr/>
          <a:lstStyle/>
          <a:p>
            <a:pPr eaLnBrk="1" hangingPunct="1"/>
            <a:r>
              <a:rPr lang="en-CA" altLang="en-US"/>
              <a:t>The Supply-Side Effects of Fiscal Policy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226">
                                            <p:txEl>
                                              <p:pRg st="1" end="1"/>
                                            </p:txEl>
                                          </p:spTgt>
                                        </p:tgtEl>
                                        <p:attrNameLst>
                                          <p:attrName>style.visibility</p:attrName>
                                        </p:attrNameLst>
                                      </p:cBhvr>
                                      <p:to>
                                        <p:strVal val="visible"/>
                                      </p:to>
                                    </p:set>
                                    <p:animEffect transition="in" filter="wipe(left)">
                                      <p:cBhvr>
                                        <p:cTn id="7" dur="1000"/>
                                        <p:tgtEl>
                                          <p:spTgt spid="522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226">
                                            <p:txEl>
                                              <p:pRg st="2" end="2"/>
                                            </p:txEl>
                                          </p:spTgt>
                                        </p:tgtEl>
                                        <p:attrNameLst>
                                          <p:attrName>style.visibility</p:attrName>
                                        </p:attrNameLst>
                                      </p:cBhvr>
                                      <p:to>
                                        <p:strVal val="visible"/>
                                      </p:to>
                                    </p:set>
                                    <p:animEffect transition="in" filter="wipe(left)">
                                      <p:cBhvr>
                                        <p:cTn id="12" dur="1000"/>
                                        <p:tgtEl>
                                          <p:spTgt spid="522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2226">
                                            <p:txEl>
                                              <p:pRg st="3" end="3"/>
                                            </p:txEl>
                                          </p:spTgt>
                                        </p:tgtEl>
                                        <p:attrNameLst>
                                          <p:attrName>style.visibility</p:attrName>
                                        </p:attrNameLst>
                                      </p:cBhvr>
                                      <p:to>
                                        <p:strVal val="visible"/>
                                      </p:to>
                                    </p:set>
                                    <p:animEffect transition="in" filter="wipe(left)">
                                      <p:cBhvr>
                                        <p:cTn id="17" dur="1000"/>
                                        <p:tgtEl>
                                          <p:spTgt spid="522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2226">
                                            <p:txEl>
                                              <p:pRg st="4" end="4"/>
                                            </p:txEl>
                                          </p:spTgt>
                                        </p:tgtEl>
                                        <p:attrNameLst>
                                          <p:attrName>style.visibility</p:attrName>
                                        </p:attrNameLst>
                                      </p:cBhvr>
                                      <p:to>
                                        <p:strVal val="visible"/>
                                      </p:to>
                                    </p:set>
                                    <p:animEffect transition="in" filter="wipe(left)">
                                      <p:cBhvr>
                                        <p:cTn id="22" dur="1000"/>
                                        <p:tgtEl>
                                          <p:spTgt spid="522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11">
            <a:extLst>
              <a:ext uri="{FF2B5EF4-FFF2-40B4-BE49-F238E27FC236}">
                <a16:creationId xmlns="" xmlns:a16="http://schemas.microsoft.com/office/drawing/2014/main" id="{08C7E185-6E01-49AE-9D15-50C0F6795066}"/>
              </a:ext>
            </a:extLst>
          </p:cNvPr>
          <p:cNvSpPr>
            <a:spLocks noGrp="1" noChangeArrowheads="1"/>
          </p:cNvSpPr>
          <p:nvPr>
            <p:ph type="title"/>
          </p:nvPr>
        </p:nvSpPr>
        <p:spPr>
          <a:xfrm>
            <a:off x="990600" y="107950"/>
            <a:ext cx="7924800" cy="1554163"/>
          </a:xfrm>
          <a:noFill/>
        </p:spPr>
        <p:txBody>
          <a:bodyPr/>
          <a:lstStyle/>
          <a:p>
            <a:r>
              <a:rPr lang="en-CA" altLang="en-US"/>
              <a:t>The Supply-Side Effects of Fiscal Policy</a:t>
            </a:r>
          </a:p>
        </p:txBody>
      </p:sp>
      <p:sp>
        <p:nvSpPr>
          <p:cNvPr id="1227778" name="Rectangle 2">
            <a:extLst>
              <a:ext uri="{FF2B5EF4-FFF2-40B4-BE49-F238E27FC236}">
                <a16:creationId xmlns="" xmlns:a16="http://schemas.microsoft.com/office/drawing/2014/main" id="{D7AD52CC-CFE7-43D6-A321-7198F949C083}"/>
              </a:ext>
            </a:extLst>
          </p:cNvPr>
          <p:cNvSpPr>
            <a:spLocks noGrp="1" noChangeArrowheads="1"/>
          </p:cNvSpPr>
          <p:nvPr>
            <p:ph idx="1"/>
          </p:nvPr>
        </p:nvSpPr>
        <p:spPr>
          <a:xfrm>
            <a:off x="360363" y="1584325"/>
            <a:ext cx="4114800" cy="4525963"/>
          </a:xfrm>
        </p:spPr>
        <p:txBody>
          <a:bodyPr/>
          <a:lstStyle/>
          <a:p>
            <a:pPr lvl="1"/>
            <a:r>
              <a:rPr lang="en-CA" altLang="en-US" dirty="0"/>
              <a:t>Figure 13.6 illustrates the effects of a tax on capital income.</a:t>
            </a:r>
          </a:p>
          <a:p>
            <a:pPr lvl="1"/>
            <a:r>
              <a:rPr lang="en-CA" altLang="en-US" dirty="0"/>
              <a:t>A tax decreases the supply of loanable funds …</a:t>
            </a:r>
          </a:p>
          <a:p>
            <a:pPr lvl="1"/>
            <a:r>
              <a:rPr lang="en-CA" altLang="en-US" dirty="0"/>
              <a:t>a tax wedge is driven between the real interest rate and the real after-tax interest rate.</a:t>
            </a:r>
          </a:p>
          <a:p>
            <a:pPr lvl="1"/>
            <a:r>
              <a:rPr lang="en-CA" altLang="en-US" dirty="0"/>
              <a:t>Investment and saving decrease.</a:t>
            </a:r>
          </a:p>
        </p:txBody>
      </p:sp>
      <p:pic>
        <p:nvPicPr>
          <p:cNvPr id="54276" name="Picture 1">
            <a:extLst>
              <a:ext uri="{FF2B5EF4-FFF2-40B4-BE49-F238E27FC236}">
                <a16:creationId xmlns="" xmlns:a16="http://schemas.microsoft.com/office/drawing/2014/main" id="{382345C5-B9CA-4E7C-90BC-D46FE216721F}"/>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00563" y="1655763"/>
            <a:ext cx="4243387" cy="4160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 xmlns:a16="http://schemas.microsoft.com/office/drawing/2014/main" id="{01487706-E292-4430-BF84-394EE8002F6F}"/>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00563" y="1655763"/>
            <a:ext cx="4243387" cy="4160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 xmlns:a16="http://schemas.microsoft.com/office/drawing/2014/main" id="{6268F151-D701-40C6-A048-1A78266E84C0}"/>
              </a:ext>
            </a:extLst>
          </p:cNvPr>
          <p:cNvPicPr>
            <a:picLocks noChangeAspect="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500563" y="1655763"/>
            <a:ext cx="4243387" cy="4160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 xmlns:a16="http://schemas.microsoft.com/office/drawing/2014/main" id="{34D8FF7E-F80C-4748-B63A-7EABAEDA49F8}"/>
              </a:ext>
            </a:extLst>
          </p:cNvPr>
          <p:cNvPicPr>
            <a:picLocks noChangeAspect="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500563" y="1655763"/>
            <a:ext cx="4243387" cy="4160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 xmlns:a16="http://schemas.microsoft.com/office/drawing/2014/main" id="{ED6C6193-E502-4A95-815B-7DF0674E6745}"/>
              </a:ext>
            </a:extLst>
          </p:cNvPr>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500563" y="1655763"/>
            <a:ext cx="4243387" cy="4160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 xmlns:a16="http://schemas.microsoft.com/office/drawing/2014/main" id="{C8BE3485-43D3-4BEA-83AD-71BD638B862F}"/>
              </a:ext>
            </a:extLst>
          </p:cNvPr>
          <p:cNvPicPr>
            <a:picLocks noChangeAspect="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500563" y="1655763"/>
            <a:ext cx="4243387" cy="4160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7">
            <a:hlinkClick r:id="rId9" action="ppaction://hlinksldjump"/>
            <a:extLst>
              <a:ext uri="{FF2B5EF4-FFF2-40B4-BE49-F238E27FC236}">
                <a16:creationId xmlns="" xmlns:a16="http://schemas.microsoft.com/office/drawing/2014/main" id="{CAEFFD3C-9F98-4801-8E8A-2E652509A73E}"/>
              </a:ext>
            </a:extLst>
          </p:cNvPr>
          <p:cNvPicPr>
            <a:picLocks noChangeAspect="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8640763" y="6497571"/>
            <a:ext cx="204854" cy="2048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7778">
                                            <p:txEl>
                                              <p:pRg st="1" end="1"/>
                                            </p:txEl>
                                          </p:spTgt>
                                        </p:tgtEl>
                                        <p:attrNameLst>
                                          <p:attrName>style.visibility</p:attrName>
                                        </p:attrNameLst>
                                      </p:cBhvr>
                                      <p:to>
                                        <p:strVal val="visible"/>
                                      </p:to>
                                    </p:set>
                                    <p:animEffect transition="in" filter="wipe(left)">
                                      <p:cBhvr>
                                        <p:cTn id="7" dur="1000"/>
                                        <p:tgtEl>
                                          <p:spTgt spid="1227778">
                                            <p:txEl>
                                              <p:pRg st="1" end="1"/>
                                            </p:txEl>
                                          </p:spTgt>
                                        </p:tgtEl>
                                      </p:cBhvr>
                                    </p:animEffect>
                                  </p:childTnLst>
                                </p:cTn>
                              </p:par>
                            </p:childTnLst>
                          </p:cTn>
                        </p:par>
                        <p:par>
                          <p:cTn id="8" fill="hold" nodeType="afterGroup">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750"/>
                                        <p:tgtEl>
                                          <p:spTgt spid="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27778">
                                            <p:txEl>
                                              <p:pRg st="2" end="2"/>
                                            </p:txEl>
                                          </p:spTgt>
                                        </p:tgtEl>
                                        <p:attrNameLst>
                                          <p:attrName>style.visibility</p:attrName>
                                        </p:attrNameLst>
                                      </p:cBhvr>
                                      <p:to>
                                        <p:strVal val="visible"/>
                                      </p:to>
                                    </p:set>
                                    <p:animEffect transition="in" filter="wipe(left)">
                                      <p:cBhvr>
                                        <p:cTn id="16" dur="1000"/>
                                        <p:tgtEl>
                                          <p:spTgt spid="1227778">
                                            <p:txEl>
                                              <p:pRg st="2" end="2"/>
                                            </p:txEl>
                                          </p:spTgt>
                                        </p:tgtEl>
                                      </p:cBhvr>
                                    </p:animEffect>
                                  </p:childTnLst>
                                </p:cTn>
                              </p:par>
                            </p:childTnLst>
                          </p:cTn>
                        </p:par>
                        <p:par>
                          <p:cTn id="17" fill="hold" nodeType="afterGroup">
                            <p:stCondLst>
                              <p:cond delay="1000"/>
                            </p:stCondLst>
                            <p:childTnLst>
                              <p:par>
                                <p:cTn id="18" presetID="22" presetClass="entr" presetSubtype="4"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750"/>
                                        <p:tgtEl>
                                          <p:spTgt spid="12"/>
                                        </p:tgtEl>
                                      </p:cBhvr>
                                    </p:animEffect>
                                  </p:childTnLst>
                                </p:cTn>
                              </p:par>
                            </p:childTnLst>
                          </p:cTn>
                        </p:par>
                        <p:par>
                          <p:cTn id="21" fill="hold" nodeType="afterGroup">
                            <p:stCondLst>
                              <p:cond delay="1750"/>
                            </p:stCondLst>
                            <p:childTnLst>
                              <p:par>
                                <p:cTn id="22" presetID="22" presetClass="entr" presetSubtype="1"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750"/>
                                        <p:tgtEl>
                                          <p:spTgt spid="13"/>
                                        </p:tgtEl>
                                      </p:cBhvr>
                                    </p:animEffect>
                                  </p:childTnLst>
                                </p:cTn>
                              </p:par>
                            </p:childTnLst>
                          </p:cTn>
                        </p:par>
                        <p:par>
                          <p:cTn id="25" fill="hold" nodeType="afterGroup">
                            <p:stCondLst>
                              <p:cond delay="2500"/>
                            </p:stCondLst>
                            <p:childTnLst>
                              <p:par>
                                <p:cTn id="26" presetID="22" presetClass="entr" presetSubtype="4"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750"/>
                                        <p:tgtEl>
                                          <p:spTgt spid="1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227778">
                                            <p:txEl>
                                              <p:pRg st="3" end="3"/>
                                            </p:txEl>
                                          </p:spTgt>
                                        </p:tgtEl>
                                        <p:attrNameLst>
                                          <p:attrName>style.visibility</p:attrName>
                                        </p:attrNameLst>
                                      </p:cBhvr>
                                      <p:to>
                                        <p:strVal val="visible"/>
                                      </p:to>
                                    </p:set>
                                    <p:animEffect transition="in" filter="wipe(left)">
                                      <p:cBhvr>
                                        <p:cTn id="33" dur="1000"/>
                                        <p:tgtEl>
                                          <p:spTgt spid="1227778">
                                            <p:txEl>
                                              <p:pRg st="3" end="3"/>
                                            </p:txEl>
                                          </p:spTgt>
                                        </p:tgtEl>
                                      </p:cBhvr>
                                    </p:animEffect>
                                  </p:childTnLst>
                                </p:cTn>
                              </p:par>
                            </p:childTnLst>
                          </p:cTn>
                        </p:par>
                        <p:par>
                          <p:cTn id="34" fill="hold" nodeType="afterGroup">
                            <p:stCondLst>
                              <p:cond delay="1000"/>
                            </p:stCondLst>
                            <p:childTnLst>
                              <p:par>
                                <p:cTn id="35" presetID="22" presetClass="entr" presetSubtype="2"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right)">
                                      <p:cBhvr>
                                        <p:cTn id="3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7778" grpId="0" uiExpand="1" build="p" bldLvl="3"/>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6322" name="Picture 1">
            <a:extLst>
              <a:ext uri="{FF2B5EF4-FFF2-40B4-BE49-F238E27FC236}">
                <a16:creationId xmlns="" xmlns:a16="http://schemas.microsoft.com/office/drawing/2014/main" id="{2074C826-5213-4740-A3C3-C00F9C86CA8C}"/>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79613" y="720725"/>
            <a:ext cx="5305425" cy="5200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 xmlns:a16="http://schemas.microsoft.com/office/drawing/2014/main" id="{BCB591A7-0EB3-4EF0-8755-597B6175048E}"/>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79613" y="720725"/>
            <a:ext cx="5305425" cy="5200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 xmlns:a16="http://schemas.microsoft.com/office/drawing/2014/main" id="{582D8C3D-0283-4B72-A9F6-ECBE1F0821A6}"/>
              </a:ext>
            </a:extLst>
          </p:cNvPr>
          <p:cNvPicPr>
            <a:picLocks noChangeAspect="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979613" y="720725"/>
            <a:ext cx="5305425" cy="5200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 xmlns:a16="http://schemas.microsoft.com/office/drawing/2014/main" id="{EB105F22-C651-4000-80BD-F0B54A39244B}"/>
              </a:ext>
            </a:extLst>
          </p:cNvPr>
          <p:cNvPicPr>
            <a:picLocks noChangeAspect="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979613" y="720725"/>
            <a:ext cx="5305425" cy="5200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 xmlns:a16="http://schemas.microsoft.com/office/drawing/2014/main" id="{05E16998-D90E-4406-BF29-76018D8A92A3}"/>
              </a:ext>
            </a:extLst>
          </p:cNvPr>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979613" y="720725"/>
            <a:ext cx="5305425" cy="5200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 xmlns:a16="http://schemas.microsoft.com/office/drawing/2014/main" id="{DBF6093F-8693-4FA5-8E0D-BF97A8764C85}"/>
              </a:ext>
            </a:extLst>
          </p:cNvPr>
          <p:cNvPicPr>
            <a:picLocks noChangeAspect="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979613" y="720725"/>
            <a:ext cx="5305425" cy="5200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75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75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75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75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3">
            <a:extLst>
              <a:ext uri="{FF2B5EF4-FFF2-40B4-BE49-F238E27FC236}">
                <a16:creationId xmlns="" xmlns:a16="http://schemas.microsoft.com/office/drawing/2014/main" id="{5CE9BB85-DA41-4B10-B8E2-4A349F467CC9}"/>
              </a:ext>
            </a:extLst>
          </p:cNvPr>
          <p:cNvSpPr>
            <a:spLocks noGrp="1" noChangeArrowheads="1"/>
          </p:cNvSpPr>
          <p:nvPr>
            <p:ph type="title"/>
          </p:nvPr>
        </p:nvSpPr>
        <p:spPr>
          <a:xfrm>
            <a:off x="990600" y="107950"/>
            <a:ext cx="7924800" cy="1554163"/>
          </a:xfrm>
          <a:noFill/>
        </p:spPr>
        <p:txBody>
          <a:bodyPr/>
          <a:lstStyle/>
          <a:p>
            <a:r>
              <a:rPr lang="en-CA" altLang="en-US"/>
              <a:t>The Supply-Side Effects of Fiscal Policy</a:t>
            </a:r>
          </a:p>
        </p:txBody>
      </p:sp>
      <p:sp>
        <p:nvSpPr>
          <p:cNvPr id="791555" name="Rectangle 3">
            <a:extLst>
              <a:ext uri="{FF2B5EF4-FFF2-40B4-BE49-F238E27FC236}">
                <a16:creationId xmlns="" xmlns:a16="http://schemas.microsoft.com/office/drawing/2014/main" id="{41AAB1AE-883E-4A04-81AD-E4E674D234FC}"/>
              </a:ext>
            </a:extLst>
          </p:cNvPr>
          <p:cNvSpPr>
            <a:spLocks noGrp="1" noChangeArrowheads="1"/>
          </p:cNvSpPr>
          <p:nvPr>
            <p:ph idx="1"/>
          </p:nvPr>
        </p:nvSpPr>
        <p:spPr>
          <a:xfrm>
            <a:off x="360363" y="1584325"/>
            <a:ext cx="4114800" cy="4525963"/>
          </a:xfrm>
        </p:spPr>
        <p:txBody>
          <a:bodyPr/>
          <a:lstStyle/>
          <a:p>
            <a:r>
              <a:rPr lang="en-CA" altLang="en-US"/>
              <a:t>Tax Revenues and the Laffer Curve </a:t>
            </a:r>
          </a:p>
          <a:p>
            <a:pPr lvl="1"/>
            <a:r>
              <a:rPr lang="en-CA" altLang="en-US"/>
              <a:t>The relationship between the tax rate and the amount of tax revenue collected is called the </a:t>
            </a:r>
            <a:r>
              <a:rPr lang="en-CA" altLang="en-US" b="1"/>
              <a:t>Laffer curve</a:t>
            </a:r>
            <a:r>
              <a:rPr lang="en-CA" altLang="en-US"/>
              <a:t>.</a:t>
            </a:r>
          </a:p>
          <a:p>
            <a:pPr lvl="1"/>
            <a:r>
              <a:rPr lang="en-CA" altLang="en-US"/>
              <a:t>At the tax rate </a:t>
            </a:r>
            <a:r>
              <a:rPr lang="en-CA" altLang="en-US" i="1"/>
              <a:t>T</a:t>
            </a:r>
            <a:r>
              <a:rPr lang="en-CA" altLang="en-US"/>
              <a:t>*,</a:t>
            </a:r>
            <a:br>
              <a:rPr lang="en-CA" altLang="en-US"/>
            </a:br>
            <a:r>
              <a:rPr lang="en-CA" altLang="en-US"/>
              <a:t>tax revenue is maximized.</a:t>
            </a:r>
          </a:p>
        </p:txBody>
      </p:sp>
      <p:pic>
        <p:nvPicPr>
          <p:cNvPr id="58372" name="Picture 24" descr="fig29">
            <a:extLst>
              <a:ext uri="{FF2B5EF4-FFF2-40B4-BE49-F238E27FC236}">
                <a16:creationId xmlns="" xmlns:a16="http://schemas.microsoft.com/office/drawing/2014/main" id="{8AA21438-4EE5-4828-9F11-D726FAB407E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00563" y="1728788"/>
            <a:ext cx="4248150" cy="3532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91577" name="Picture 25" descr="fig29">
            <a:extLst>
              <a:ext uri="{FF2B5EF4-FFF2-40B4-BE49-F238E27FC236}">
                <a16:creationId xmlns="" xmlns:a16="http://schemas.microsoft.com/office/drawing/2014/main" id="{DCD0552B-FFAC-4578-AD15-ED705A70F847}"/>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00563" y="1728788"/>
            <a:ext cx="4248150" cy="3532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7">
            <a:hlinkClick r:id="rId5" action="ppaction://hlinksldjump"/>
            <a:extLst>
              <a:ext uri="{FF2B5EF4-FFF2-40B4-BE49-F238E27FC236}">
                <a16:creationId xmlns="" xmlns:a16="http://schemas.microsoft.com/office/drawing/2014/main" id="{CAEFFD3C-9F98-4801-8E8A-2E652509A73E}"/>
              </a:ext>
            </a:extLst>
          </p:cNvPr>
          <p:cNvPicPr>
            <a:picLocks noChangeAspect="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640763" y="6497571"/>
            <a:ext cx="204854" cy="2048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1555">
                                            <p:txEl>
                                              <p:pRg st="1" end="1"/>
                                            </p:txEl>
                                          </p:spTgt>
                                        </p:tgtEl>
                                        <p:attrNameLst>
                                          <p:attrName>style.visibility</p:attrName>
                                        </p:attrNameLst>
                                      </p:cBhvr>
                                      <p:to>
                                        <p:strVal val="visible"/>
                                      </p:to>
                                    </p:set>
                                    <p:animEffect transition="in" filter="wipe(left)">
                                      <p:cBhvr>
                                        <p:cTn id="7" dur="1000"/>
                                        <p:tgtEl>
                                          <p:spTgt spid="7915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1555">
                                            <p:txEl>
                                              <p:pRg st="2" end="2"/>
                                            </p:txEl>
                                          </p:spTgt>
                                        </p:tgtEl>
                                        <p:attrNameLst>
                                          <p:attrName>style.visibility</p:attrName>
                                        </p:attrNameLst>
                                      </p:cBhvr>
                                      <p:to>
                                        <p:strVal val="visible"/>
                                      </p:to>
                                    </p:set>
                                    <p:animEffect transition="in" filter="wipe(left)">
                                      <p:cBhvr>
                                        <p:cTn id="12" dur="1000"/>
                                        <p:tgtEl>
                                          <p:spTgt spid="791555">
                                            <p:txEl>
                                              <p:pRg st="2" end="2"/>
                                            </p:txEl>
                                          </p:spTgt>
                                        </p:tgtEl>
                                      </p:cBhvr>
                                    </p:animEffect>
                                  </p:childTnLst>
                                </p:cTn>
                              </p:par>
                            </p:childTnLst>
                          </p:cTn>
                        </p:par>
                        <p:par>
                          <p:cTn id="13" fill="hold" nodeType="afterGroup">
                            <p:stCondLst>
                              <p:cond delay="1000"/>
                            </p:stCondLst>
                            <p:childTnLst>
                              <p:par>
                                <p:cTn id="14" presetID="10" presetClass="entr" presetSubtype="0" fill="hold" nodeType="afterEffect">
                                  <p:stCondLst>
                                    <p:cond delay="0"/>
                                  </p:stCondLst>
                                  <p:childTnLst>
                                    <p:set>
                                      <p:cBhvr>
                                        <p:cTn id="15" dur="1" fill="hold">
                                          <p:stCondLst>
                                            <p:cond delay="0"/>
                                          </p:stCondLst>
                                        </p:cTn>
                                        <p:tgtEl>
                                          <p:spTgt spid="791577"/>
                                        </p:tgtEl>
                                        <p:attrNameLst>
                                          <p:attrName>style.visibility</p:attrName>
                                        </p:attrNameLst>
                                      </p:cBhvr>
                                      <p:to>
                                        <p:strVal val="visible"/>
                                      </p:to>
                                    </p:set>
                                    <p:animEffect transition="in" filter="fade">
                                      <p:cBhvr>
                                        <p:cTn id="16" dur="500"/>
                                        <p:tgtEl>
                                          <p:spTgt spid="791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5" grpId="0" uiExpand="1" build="p" bldLvl="3"/>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0418" name="Picture 7" descr="fig29">
            <a:extLst>
              <a:ext uri="{FF2B5EF4-FFF2-40B4-BE49-F238E27FC236}">
                <a16:creationId xmlns="" xmlns:a16="http://schemas.microsoft.com/office/drawing/2014/main" id="{77FA93A1-7575-4A5A-AA0E-CB40A86F6DB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24063" y="1309688"/>
            <a:ext cx="5095875" cy="423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8" descr="fig29">
            <a:extLst>
              <a:ext uri="{FF2B5EF4-FFF2-40B4-BE49-F238E27FC236}">
                <a16:creationId xmlns="" xmlns:a16="http://schemas.microsoft.com/office/drawing/2014/main" id="{F089E642-F916-49F1-B1B2-9736C1321A7D}"/>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024063" y="1309688"/>
            <a:ext cx="5095875" cy="423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9" descr="fig29">
            <a:extLst>
              <a:ext uri="{FF2B5EF4-FFF2-40B4-BE49-F238E27FC236}">
                <a16:creationId xmlns="" xmlns:a16="http://schemas.microsoft.com/office/drawing/2014/main" id="{9870902C-ECA1-46D6-A5EA-3F45C5E3366E}"/>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024063" y="1309688"/>
            <a:ext cx="5095875" cy="423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0" descr="fig29">
            <a:extLst>
              <a:ext uri="{FF2B5EF4-FFF2-40B4-BE49-F238E27FC236}">
                <a16:creationId xmlns="" xmlns:a16="http://schemas.microsoft.com/office/drawing/2014/main" id="{CBD09D59-C6A4-49D3-949B-68449E067CDB}"/>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024063" y="1309688"/>
            <a:ext cx="5095875" cy="423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1" descr="fig29">
            <a:extLst>
              <a:ext uri="{FF2B5EF4-FFF2-40B4-BE49-F238E27FC236}">
                <a16:creationId xmlns="" xmlns:a16="http://schemas.microsoft.com/office/drawing/2014/main" id="{C6A1A472-31B7-41F1-9DEB-976A32DDA7BB}"/>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024063" y="1309688"/>
            <a:ext cx="5095875" cy="423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8">
            <a:extLst>
              <a:ext uri="{FF2B5EF4-FFF2-40B4-BE49-F238E27FC236}">
                <a16:creationId xmlns="" xmlns:a16="http://schemas.microsoft.com/office/drawing/2014/main" id="{2769272C-4E9F-421A-9270-5DCCE285BB74}"/>
              </a:ext>
            </a:extLst>
          </p:cNvPr>
          <p:cNvSpPr>
            <a:spLocks noGrp="1" noChangeArrowheads="1"/>
          </p:cNvSpPr>
          <p:nvPr>
            <p:ph type="title"/>
          </p:nvPr>
        </p:nvSpPr>
        <p:spPr>
          <a:xfrm>
            <a:off x="990600" y="107950"/>
            <a:ext cx="8001000" cy="1554163"/>
          </a:xfrm>
          <a:noFill/>
        </p:spPr>
        <p:txBody>
          <a:bodyPr/>
          <a:lstStyle/>
          <a:p>
            <a:r>
              <a:rPr lang="en-CA" altLang="en-US"/>
              <a:t>The Supply-Side Effects of Fiscal Policy</a:t>
            </a:r>
          </a:p>
        </p:txBody>
      </p:sp>
      <p:sp>
        <p:nvSpPr>
          <p:cNvPr id="1233922" name="Rectangle 2">
            <a:extLst>
              <a:ext uri="{FF2B5EF4-FFF2-40B4-BE49-F238E27FC236}">
                <a16:creationId xmlns="" xmlns:a16="http://schemas.microsoft.com/office/drawing/2014/main" id="{0FB842D1-9627-4709-9EBE-E63D8ED9E433}"/>
              </a:ext>
            </a:extLst>
          </p:cNvPr>
          <p:cNvSpPr>
            <a:spLocks noGrp="1" noChangeArrowheads="1"/>
          </p:cNvSpPr>
          <p:nvPr>
            <p:ph idx="1"/>
          </p:nvPr>
        </p:nvSpPr>
        <p:spPr>
          <a:xfrm>
            <a:off x="360363" y="1584325"/>
            <a:ext cx="4114800" cy="4525963"/>
          </a:xfrm>
        </p:spPr>
        <p:txBody>
          <a:bodyPr/>
          <a:lstStyle/>
          <a:p>
            <a:pPr lvl="1"/>
            <a:r>
              <a:rPr lang="en-CA" altLang="en-US" dirty="0"/>
              <a:t>If the current tax rate is </a:t>
            </a:r>
            <a:r>
              <a:rPr lang="en-CA" altLang="en-US" i="1" dirty="0"/>
              <a:t>less </a:t>
            </a:r>
            <a:r>
              <a:rPr lang="en-CA" altLang="en-US" dirty="0"/>
              <a:t>than </a:t>
            </a:r>
            <a:r>
              <a:rPr lang="en-CA" altLang="en-US" i="1" dirty="0"/>
              <a:t>T</a:t>
            </a:r>
            <a:r>
              <a:rPr lang="en-CA" altLang="en-US"/>
              <a:t>*, then a </a:t>
            </a:r>
            <a:r>
              <a:rPr lang="en-CA" altLang="en-US" dirty="0"/>
              <a:t>rise in the tax rate will increase tax revenue. </a:t>
            </a:r>
          </a:p>
          <a:p>
            <a:pPr lvl="1"/>
            <a:r>
              <a:rPr lang="en-CA" altLang="en-US" dirty="0"/>
              <a:t>If the current tax rate </a:t>
            </a:r>
            <a:r>
              <a:rPr lang="en-CA" altLang="en-US" i="1" dirty="0"/>
              <a:t>exceeds</a:t>
            </a:r>
            <a:r>
              <a:rPr lang="en-CA" altLang="en-US" dirty="0"/>
              <a:t> </a:t>
            </a:r>
            <a:r>
              <a:rPr lang="en-CA" altLang="en-US" i="1" dirty="0"/>
              <a:t>T</a:t>
            </a:r>
            <a:r>
              <a:rPr lang="en-CA" altLang="en-US" dirty="0"/>
              <a:t>*, then a rise in the tax rate will decrease tax revenue. </a:t>
            </a:r>
          </a:p>
        </p:txBody>
      </p:sp>
      <p:pic>
        <p:nvPicPr>
          <p:cNvPr id="62468" name="Picture 9" descr="fig29">
            <a:extLst>
              <a:ext uri="{FF2B5EF4-FFF2-40B4-BE49-F238E27FC236}">
                <a16:creationId xmlns="" xmlns:a16="http://schemas.microsoft.com/office/drawing/2014/main" id="{AFA064D6-51D4-4D88-9878-9ABD3C86CE6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00563" y="1728788"/>
            <a:ext cx="4248150" cy="3532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2469" name="Picture 10" descr="fig29">
            <a:extLst>
              <a:ext uri="{FF2B5EF4-FFF2-40B4-BE49-F238E27FC236}">
                <a16:creationId xmlns="" xmlns:a16="http://schemas.microsoft.com/office/drawing/2014/main" id="{DA24D497-57A8-4C52-8591-A090DD31DCB7}"/>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00563" y="1728788"/>
            <a:ext cx="4248150" cy="3532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33931" name="Picture 11" descr="fig29">
            <a:extLst>
              <a:ext uri="{FF2B5EF4-FFF2-40B4-BE49-F238E27FC236}">
                <a16:creationId xmlns="" xmlns:a16="http://schemas.microsoft.com/office/drawing/2014/main" id="{B95BC671-C7E7-44CD-B45F-D5E89C25C389}"/>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500563" y="1728788"/>
            <a:ext cx="4248150" cy="3532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33932" name="Picture 12" descr="fig29">
            <a:extLst>
              <a:ext uri="{FF2B5EF4-FFF2-40B4-BE49-F238E27FC236}">
                <a16:creationId xmlns="" xmlns:a16="http://schemas.microsoft.com/office/drawing/2014/main" id="{0C4ED304-828C-4A19-85E2-859453CB26E1}"/>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500563" y="1728788"/>
            <a:ext cx="4248150" cy="3532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33933" name="Picture 13" descr="fig29">
            <a:extLst>
              <a:ext uri="{FF2B5EF4-FFF2-40B4-BE49-F238E27FC236}">
                <a16:creationId xmlns="" xmlns:a16="http://schemas.microsoft.com/office/drawing/2014/main" id="{518FF08A-3F55-42D1-9E75-C5EB60B85F22}"/>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500563" y="1728788"/>
            <a:ext cx="4248150" cy="3532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id="6" dur="1" fill="hold">
                                          <p:stCondLst>
                                            <p:cond delay="0"/>
                                          </p:stCondLst>
                                        </p:cTn>
                                        <p:tgtEl>
                                          <p:spTgt spid="1233931"/>
                                        </p:tgtEl>
                                        <p:attrNameLst>
                                          <p:attrName>style.visibility</p:attrName>
                                        </p:attrNameLst>
                                      </p:cBhvr>
                                      <p:to>
                                        <p:strVal val="visible"/>
                                      </p:to>
                                    </p:set>
                                    <p:animEffect transition="in" filter="fade">
                                      <p:cBhvr>
                                        <p:cTn id="7" dur="500"/>
                                        <p:tgtEl>
                                          <p:spTgt spid="1233931"/>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233932"/>
                                        </p:tgtEl>
                                        <p:attrNameLst>
                                          <p:attrName>style.visibility</p:attrName>
                                        </p:attrNameLst>
                                      </p:cBhvr>
                                      <p:to>
                                        <p:strVal val="visible"/>
                                      </p:to>
                                    </p:set>
                                    <p:animEffect transition="in" filter="fade">
                                      <p:cBhvr>
                                        <p:cTn id="11" dur="500"/>
                                        <p:tgtEl>
                                          <p:spTgt spid="1233932"/>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33933"/>
                                        </p:tgtEl>
                                        <p:attrNameLst>
                                          <p:attrName>style.visibility</p:attrName>
                                        </p:attrNameLst>
                                      </p:cBhvr>
                                      <p:to>
                                        <p:strVal val="visible"/>
                                      </p:to>
                                    </p:set>
                                    <p:animEffect transition="in" filter="fade">
                                      <p:cBhvr>
                                        <p:cTn id="15" dur="500"/>
                                        <p:tgtEl>
                                          <p:spTgt spid="123393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33922">
                                            <p:txEl>
                                              <p:pRg st="1" end="1"/>
                                            </p:txEl>
                                          </p:spTgt>
                                        </p:tgtEl>
                                        <p:attrNameLst>
                                          <p:attrName>style.visibility</p:attrName>
                                        </p:attrNameLst>
                                      </p:cBhvr>
                                      <p:to>
                                        <p:strVal val="visible"/>
                                      </p:to>
                                    </p:set>
                                    <p:animEffect transition="in" filter="wipe(left)">
                                      <p:cBhvr>
                                        <p:cTn id="20" dur="1000"/>
                                        <p:tgtEl>
                                          <p:spTgt spid="12339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22" grpId="0" uiExpand="1" build="p" bldLvl="3"/>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791C6F85-1E2D-4166-81C0-A873D03B0435}"/>
              </a:ext>
            </a:extLst>
          </p:cNvPr>
          <p:cNvSpPr>
            <a:spLocks noGrp="1" noChangeArrowheads="1"/>
          </p:cNvSpPr>
          <p:nvPr>
            <p:ph type="title"/>
          </p:nvPr>
        </p:nvSpPr>
        <p:spPr>
          <a:xfrm>
            <a:off x="990600" y="107950"/>
            <a:ext cx="7696200" cy="1554163"/>
          </a:xfrm>
        </p:spPr>
        <p:txBody>
          <a:bodyPr/>
          <a:lstStyle/>
          <a:p>
            <a:pPr eaLnBrk="1" hangingPunct="1"/>
            <a:r>
              <a:rPr lang="en-CA" altLang="en-US"/>
              <a:t>Fiscal Stimulus</a:t>
            </a:r>
          </a:p>
        </p:txBody>
      </p:sp>
      <p:sp>
        <p:nvSpPr>
          <p:cNvPr id="1028099" name="Rectangle 3">
            <a:extLst>
              <a:ext uri="{FF2B5EF4-FFF2-40B4-BE49-F238E27FC236}">
                <a16:creationId xmlns="" xmlns:a16="http://schemas.microsoft.com/office/drawing/2014/main" id="{57A7C9D3-91CF-48B1-A9E4-8DD38E9B7EBD}"/>
              </a:ext>
            </a:extLst>
          </p:cNvPr>
          <p:cNvSpPr>
            <a:spLocks noGrp="1" noChangeArrowheads="1"/>
          </p:cNvSpPr>
          <p:nvPr>
            <p:ph idx="1"/>
          </p:nvPr>
        </p:nvSpPr>
        <p:spPr/>
        <p:txBody>
          <a:bodyPr/>
          <a:lstStyle/>
          <a:p>
            <a:pPr marL="108000" lvl="1" eaLnBrk="1" hangingPunct="1">
              <a:defRPr/>
            </a:pPr>
            <a:r>
              <a:rPr lang="en-CA" dirty="0"/>
              <a:t>A </a:t>
            </a:r>
            <a:r>
              <a:rPr lang="en-CA" b="1" dirty="0"/>
              <a:t>fiscal stimulus </a:t>
            </a:r>
            <a:r>
              <a:rPr lang="en-CA" dirty="0"/>
              <a:t>is the use of fiscal policy to increase production and employment.</a:t>
            </a:r>
          </a:p>
          <a:p>
            <a:pPr marL="108000" lvl="1" eaLnBrk="1" hangingPunct="1">
              <a:defRPr/>
            </a:pPr>
            <a:r>
              <a:rPr lang="en-CA" dirty="0"/>
              <a:t>Fiscal stimulus can be either</a:t>
            </a:r>
          </a:p>
          <a:p>
            <a:pPr marL="108000" lvl="1" eaLnBrk="1" hangingPunct="1">
              <a:buClr>
                <a:schemeClr val="tx1"/>
              </a:buClr>
              <a:buFont typeface="Wingdings" panose="05000000000000000000" pitchFamily="2" charset="2"/>
              <a:buChar char="§"/>
              <a:defRPr/>
            </a:pPr>
            <a:r>
              <a:rPr lang="en-CA" dirty="0"/>
              <a:t> Automatic or</a:t>
            </a:r>
          </a:p>
          <a:p>
            <a:pPr marL="108000" lvl="1" eaLnBrk="1" hangingPunct="1">
              <a:buClr>
                <a:schemeClr val="tx1"/>
              </a:buClr>
              <a:buFont typeface="Wingdings" panose="05000000000000000000" pitchFamily="2" charset="2"/>
              <a:buChar char="§"/>
              <a:defRPr/>
            </a:pPr>
            <a:r>
              <a:rPr lang="en-CA" dirty="0"/>
              <a:t> Discretionary.</a:t>
            </a:r>
            <a:endParaRPr lang="en-CA" b="1" dirty="0">
              <a:solidFill>
                <a:srgbClr val="FF0000"/>
              </a:solidFill>
            </a:endParaRPr>
          </a:p>
          <a:p>
            <a:pPr marL="108000" lvl="1" eaLnBrk="1" hangingPunct="1">
              <a:defRPr/>
            </a:pPr>
            <a:r>
              <a:rPr lang="en-CA" b="1" dirty="0"/>
              <a:t>Automatic fiscal policy</a:t>
            </a:r>
            <a:r>
              <a:rPr lang="en-CA" dirty="0"/>
              <a:t> is a fiscal policy action triggered by the state of the economy with no government action.</a:t>
            </a:r>
          </a:p>
          <a:p>
            <a:pPr marL="108000" lvl="1" eaLnBrk="1" hangingPunct="1">
              <a:defRPr/>
            </a:pPr>
            <a:r>
              <a:rPr lang="en-CA" b="1" dirty="0"/>
              <a:t>Discretionary fiscal policy</a:t>
            </a:r>
            <a:r>
              <a:rPr lang="en-CA" dirty="0"/>
              <a:t> is a policy action that is initiated by an act of Parliament.</a:t>
            </a:r>
          </a:p>
          <a:p>
            <a:pPr lvl="1" eaLnBrk="1" hangingPunct="1">
              <a:defRPr/>
            </a:pPr>
            <a:endParaRPr lang="en-CA"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8099">
                                            <p:txEl>
                                              <p:pRg st="0" end="0"/>
                                            </p:txEl>
                                          </p:spTgt>
                                        </p:tgtEl>
                                        <p:attrNameLst>
                                          <p:attrName>style.visibility</p:attrName>
                                        </p:attrNameLst>
                                      </p:cBhvr>
                                      <p:to>
                                        <p:strVal val="visible"/>
                                      </p:to>
                                    </p:set>
                                    <p:animEffect transition="in" filter="wipe(left)">
                                      <p:cBhvr>
                                        <p:cTn id="7" dur="500"/>
                                        <p:tgtEl>
                                          <p:spTgt spid="1028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8099">
                                            <p:txEl>
                                              <p:pRg st="1" end="1"/>
                                            </p:txEl>
                                          </p:spTgt>
                                        </p:tgtEl>
                                        <p:attrNameLst>
                                          <p:attrName>style.visibility</p:attrName>
                                        </p:attrNameLst>
                                      </p:cBhvr>
                                      <p:to>
                                        <p:strVal val="visible"/>
                                      </p:to>
                                    </p:set>
                                    <p:animEffect transition="in" filter="wipe(left)">
                                      <p:cBhvr>
                                        <p:cTn id="12" dur="1000"/>
                                        <p:tgtEl>
                                          <p:spTgt spid="1028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8099">
                                            <p:txEl>
                                              <p:pRg st="2" end="2"/>
                                            </p:txEl>
                                          </p:spTgt>
                                        </p:tgtEl>
                                        <p:attrNameLst>
                                          <p:attrName>style.visibility</p:attrName>
                                        </p:attrNameLst>
                                      </p:cBhvr>
                                      <p:to>
                                        <p:strVal val="visible"/>
                                      </p:to>
                                    </p:set>
                                    <p:animEffect transition="in" filter="wipe(left)">
                                      <p:cBhvr>
                                        <p:cTn id="17" dur="1000"/>
                                        <p:tgtEl>
                                          <p:spTgt spid="1028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8099">
                                            <p:txEl>
                                              <p:pRg st="3" end="3"/>
                                            </p:txEl>
                                          </p:spTgt>
                                        </p:tgtEl>
                                        <p:attrNameLst>
                                          <p:attrName>style.visibility</p:attrName>
                                        </p:attrNameLst>
                                      </p:cBhvr>
                                      <p:to>
                                        <p:strVal val="visible"/>
                                      </p:to>
                                    </p:set>
                                    <p:animEffect transition="in" filter="wipe(left)">
                                      <p:cBhvr>
                                        <p:cTn id="22" dur="1000"/>
                                        <p:tgtEl>
                                          <p:spTgt spid="1028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8099">
                                            <p:txEl>
                                              <p:pRg st="4" end="4"/>
                                            </p:txEl>
                                          </p:spTgt>
                                        </p:tgtEl>
                                        <p:attrNameLst>
                                          <p:attrName>style.visibility</p:attrName>
                                        </p:attrNameLst>
                                      </p:cBhvr>
                                      <p:to>
                                        <p:strVal val="visible"/>
                                      </p:to>
                                    </p:set>
                                    <p:animEffect transition="in" filter="wipe(left)">
                                      <p:cBhvr>
                                        <p:cTn id="27" dur="1000"/>
                                        <p:tgtEl>
                                          <p:spTgt spid="1028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8099">
                                            <p:txEl>
                                              <p:pRg st="5" end="5"/>
                                            </p:txEl>
                                          </p:spTgt>
                                        </p:tgtEl>
                                        <p:attrNameLst>
                                          <p:attrName>style.visibility</p:attrName>
                                        </p:attrNameLst>
                                      </p:cBhvr>
                                      <p:to>
                                        <p:strVal val="visible"/>
                                      </p:to>
                                    </p:set>
                                    <p:animEffect transition="in" filter="wipe(left)">
                                      <p:cBhvr>
                                        <p:cTn id="32" dur="1000"/>
                                        <p:tgtEl>
                                          <p:spTgt spid="1028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099" grpId="0" uiExpand="1"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l" eaLnBrk="1" hangingPunct="1"/>
            <a:r>
              <a:rPr lang="en-US" altLang="en-US" sz="2500" b="1" dirty="0">
                <a:solidFill>
                  <a:srgbClr val="B11117"/>
                </a:solidFill>
                <a:cs typeface="Arial" panose="020B0604020202020204" pitchFamily="34" charset="0"/>
              </a:rPr>
              <a:t>After studying this chapter, you will be able to:</a:t>
            </a:r>
            <a:endParaRPr lang="en-US" altLang="en-US" sz="2500" b="1" dirty="0">
              <a:solidFill>
                <a:srgbClr val="B11117"/>
              </a:solidFill>
            </a:endParaRPr>
          </a:p>
        </p:txBody>
      </p:sp>
      <p:sp>
        <p:nvSpPr>
          <p:cNvPr id="386051" name="Rectangle 3"/>
          <p:cNvSpPr>
            <a:spLocks noGrp="1" noChangeArrowheads="1"/>
          </p:cNvSpPr>
          <p:nvPr>
            <p:ph idx="4294967295"/>
          </p:nvPr>
        </p:nvSpPr>
        <p:spPr bwMode="auto">
          <a:xfrm>
            <a:off x="684213" y="1600200"/>
            <a:ext cx="7469187" cy="47466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Describe the federal budget process and the recent history of outlays, revenues, deficits, and debt</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the supply-side effects of fiscal policy</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how fiscal stimulus is used to fight a recession</a:t>
            </a:r>
          </a:p>
        </p:txBody>
      </p:sp>
      <p:sp>
        <p:nvSpPr>
          <p:cNvPr id="4" name="Text Box 15">
            <a:extLst>
              <a:ext uri="{FF2B5EF4-FFF2-40B4-BE49-F238E27FC236}">
                <a16:creationId xmlns="" xmlns:a16="http://schemas.microsoft.com/office/drawing/2014/main" id="{5C0F10B2-BD8A-454A-9D6E-096156F7B34A}"/>
              </a:ext>
            </a:extLst>
          </p:cNvPr>
          <p:cNvSpPr txBox="1">
            <a:spLocks noChangeArrowheads="1"/>
          </p:cNvSpPr>
          <p:nvPr/>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smtClean="0">
                <a:solidFill>
                  <a:srgbClr val="000000"/>
                </a:solidFill>
              </a:rPr>
              <a:t>Copyright © </a:t>
            </a:r>
            <a:r>
              <a:rPr lang="en-US" altLang="en-US" sz="600" b="1" dirty="0">
                <a:solidFill>
                  <a:srgbClr val="000000"/>
                </a:solidFill>
              </a:rPr>
              <a:t>2019 Pearson </a:t>
            </a:r>
            <a:r>
              <a:rPr lang="en-US" altLang="en-US" sz="600" b="1" dirty="0" smtClean="0">
                <a:solidFill>
                  <a:srgbClr val="000000"/>
                </a:solidFill>
              </a:rPr>
              <a:t>Canada</a:t>
            </a:r>
            <a:r>
              <a:rPr lang="en-US" altLang="en-US" sz="600" b="1" baseline="0" dirty="0" smtClean="0">
                <a:solidFill>
                  <a:srgbClr val="000000"/>
                </a:solidFill>
              </a:rPr>
              <a:t> Inc.</a:t>
            </a:r>
            <a:endParaRPr lang="en-US" altLang="en-US" sz="600" b="1" dirty="0">
              <a:solidFill>
                <a:srgbClr val="000000"/>
              </a:solidFill>
            </a:endParaRPr>
          </a:p>
        </p:txBody>
      </p:sp>
    </p:spTree>
    <p:extLst>
      <p:ext uri="{BB962C8B-B14F-4D97-AF65-F5344CB8AC3E}">
        <p14:creationId xmlns:p14="http://schemas.microsoft.com/office/powerpoint/2010/main" xmlns="" val="28498271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a:extLst>
              <a:ext uri="{FF2B5EF4-FFF2-40B4-BE49-F238E27FC236}">
                <a16:creationId xmlns="" xmlns:a16="http://schemas.microsoft.com/office/drawing/2014/main" id="{7C36873D-9C70-49FC-84ED-C37D7BD6E4CF}"/>
              </a:ext>
            </a:extLst>
          </p:cNvPr>
          <p:cNvSpPr>
            <a:spLocks noGrp="1" noChangeArrowheads="1"/>
          </p:cNvSpPr>
          <p:nvPr>
            <p:ph type="title"/>
          </p:nvPr>
        </p:nvSpPr>
        <p:spPr>
          <a:xfrm>
            <a:off x="990600" y="107950"/>
            <a:ext cx="7696200" cy="1554163"/>
          </a:xfrm>
        </p:spPr>
        <p:txBody>
          <a:bodyPr/>
          <a:lstStyle/>
          <a:p>
            <a:pPr eaLnBrk="1" hangingPunct="1"/>
            <a:r>
              <a:rPr lang="en-CA" altLang="en-US"/>
              <a:t>Fiscal Stimulus</a:t>
            </a:r>
          </a:p>
        </p:txBody>
      </p:sp>
      <p:sp>
        <p:nvSpPr>
          <p:cNvPr id="1028099" name="Rectangle 3">
            <a:extLst>
              <a:ext uri="{FF2B5EF4-FFF2-40B4-BE49-F238E27FC236}">
                <a16:creationId xmlns="" xmlns:a16="http://schemas.microsoft.com/office/drawing/2014/main" id="{7CB69CF4-4DDD-475E-893B-E52E2ABE176E}"/>
              </a:ext>
            </a:extLst>
          </p:cNvPr>
          <p:cNvSpPr>
            <a:spLocks noGrp="1" noChangeArrowheads="1"/>
          </p:cNvSpPr>
          <p:nvPr>
            <p:ph idx="1"/>
          </p:nvPr>
        </p:nvSpPr>
        <p:spPr/>
        <p:txBody>
          <a:bodyPr/>
          <a:lstStyle/>
          <a:p>
            <a:pPr lvl="1" eaLnBrk="1" hangingPunct="1"/>
            <a:r>
              <a:rPr lang="en-CA" altLang="en-US" b="1" dirty="0">
                <a:solidFill>
                  <a:srgbClr val="0070C0"/>
                </a:solidFill>
              </a:rPr>
              <a:t>Automatic Fiscal Policy and Cyclical and Structural Budget Balances</a:t>
            </a:r>
          </a:p>
          <a:p>
            <a:pPr lvl="1" eaLnBrk="1" hangingPunct="1"/>
            <a:r>
              <a:rPr lang="en-AU" altLang="en-US" dirty="0"/>
              <a:t>Two items in the government budget change automatically in response to the state of the economy.</a:t>
            </a:r>
          </a:p>
          <a:p>
            <a:pPr>
              <a:buClr>
                <a:srgbClr val="7030A0"/>
              </a:buClr>
              <a:buSzPct val="120000"/>
              <a:buFont typeface="Wingdings" panose="05000000000000000000" pitchFamily="2" charset="2"/>
              <a:buChar char="§"/>
            </a:pPr>
            <a:r>
              <a:rPr lang="en-AU" altLang="en-US" b="0" dirty="0">
                <a:solidFill>
                  <a:schemeClr val="tx1"/>
                </a:solidFill>
              </a:rPr>
              <a:t> Tax revenues</a:t>
            </a:r>
          </a:p>
          <a:p>
            <a:pPr>
              <a:buClr>
                <a:srgbClr val="7030A0"/>
              </a:buClr>
              <a:buSzPct val="120000"/>
              <a:buFont typeface="Wingdings" panose="05000000000000000000" pitchFamily="2" charset="2"/>
              <a:buChar char="§"/>
            </a:pPr>
            <a:r>
              <a:rPr lang="en-AU" altLang="en-US" b="0" dirty="0">
                <a:solidFill>
                  <a:schemeClr val="tx1"/>
                </a:solidFill>
              </a:rPr>
              <a:t> Outlays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8099">
                                            <p:txEl>
                                              <p:pRg st="1" end="1"/>
                                            </p:txEl>
                                          </p:spTgt>
                                        </p:tgtEl>
                                        <p:attrNameLst>
                                          <p:attrName>style.visibility</p:attrName>
                                        </p:attrNameLst>
                                      </p:cBhvr>
                                      <p:to>
                                        <p:strVal val="visible"/>
                                      </p:to>
                                    </p:set>
                                    <p:animEffect transition="in" filter="wipe(left)">
                                      <p:cBhvr>
                                        <p:cTn id="7" dur="1000"/>
                                        <p:tgtEl>
                                          <p:spTgt spid="10280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8099">
                                            <p:txEl>
                                              <p:pRg st="2" end="2"/>
                                            </p:txEl>
                                          </p:spTgt>
                                        </p:tgtEl>
                                        <p:attrNameLst>
                                          <p:attrName>style.visibility</p:attrName>
                                        </p:attrNameLst>
                                      </p:cBhvr>
                                      <p:to>
                                        <p:strVal val="visible"/>
                                      </p:to>
                                    </p:set>
                                    <p:animEffect transition="in" filter="wipe(left)">
                                      <p:cBhvr>
                                        <p:cTn id="12" dur="1000"/>
                                        <p:tgtEl>
                                          <p:spTgt spid="10280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8099">
                                            <p:txEl>
                                              <p:pRg st="3" end="3"/>
                                            </p:txEl>
                                          </p:spTgt>
                                        </p:tgtEl>
                                        <p:attrNameLst>
                                          <p:attrName>style.visibility</p:attrName>
                                        </p:attrNameLst>
                                      </p:cBhvr>
                                      <p:to>
                                        <p:strVal val="visible"/>
                                      </p:to>
                                    </p:set>
                                    <p:animEffect transition="in" filter="wipe(left)">
                                      <p:cBhvr>
                                        <p:cTn id="17" dur="1000"/>
                                        <p:tgtEl>
                                          <p:spTgt spid="1028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099" grpId="0" uiExpand="1" build="p" bldLvl="3"/>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a:extLst>
              <a:ext uri="{FF2B5EF4-FFF2-40B4-BE49-F238E27FC236}">
                <a16:creationId xmlns="" xmlns:a16="http://schemas.microsoft.com/office/drawing/2014/main" id="{06C9B649-8691-4B1D-8386-3266E9E8A4D1}"/>
              </a:ext>
            </a:extLst>
          </p:cNvPr>
          <p:cNvSpPr>
            <a:spLocks noGrp="1" noChangeArrowheads="1"/>
          </p:cNvSpPr>
          <p:nvPr>
            <p:ph type="title"/>
          </p:nvPr>
        </p:nvSpPr>
        <p:spPr>
          <a:xfrm>
            <a:off x="990600" y="107950"/>
            <a:ext cx="7696200" cy="1554163"/>
          </a:xfrm>
        </p:spPr>
        <p:txBody>
          <a:bodyPr/>
          <a:lstStyle/>
          <a:p>
            <a:pPr eaLnBrk="1" hangingPunct="1"/>
            <a:r>
              <a:rPr lang="en-CA" altLang="en-US"/>
              <a:t>Fiscal Stimulus</a:t>
            </a:r>
          </a:p>
        </p:txBody>
      </p:sp>
      <p:sp>
        <p:nvSpPr>
          <p:cNvPr id="1028099" name="Rectangle 3">
            <a:extLst>
              <a:ext uri="{FF2B5EF4-FFF2-40B4-BE49-F238E27FC236}">
                <a16:creationId xmlns="" xmlns:a16="http://schemas.microsoft.com/office/drawing/2014/main" id="{D6E97460-378A-4AD4-8678-121301CC215D}"/>
              </a:ext>
            </a:extLst>
          </p:cNvPr>
          <p:cNvSpPr>
            <a:spLocks noGrp="1" noChangeArrowheads="1"/>
          </p:cNvSpPr>
          <p:nvPr>
            <p:ph idx="1"/>
          </p:nvPr>
        </p:nvSpPr>
        <p:spPr/>
        <p:txBody>
          <a:bodyPr/>
          <a:lstStyle/>
          <a:p>
            <a:r>
              <a:rPr lang="en-AU" altLang="en-US" dirty="0">
                <a:solidFill>
                  <a:srgbClr val="7030A0"/>
                </a:solidFill>
              </a:rPr>
              <a:t>Automatic Changes in Tax Revenues</a:t>
            </a:r>
          </a:p>
          <a:p>
            <a:r>
              <a:rPr lang="en-AU" altLang="en-US" b="0" dirty="0">
                <a:solidFill>
                  <a:schemeClr val="tx1"/>
                </a:solidFill>
              </a:rPr>
              <a:t>Parliament sets the tax </a:t>
            </a:r>
            <a:r>
              <a:rPr lang="en-AU" altLang="en-US" b="0" i="1" dirty="0">
                <a:solidFill>
                  <a:schemeClr val="tx1"/>
                </a:solidFill>
              </a:rPr>
              <a:t>rates </a:t>
            </a:r>
            <a:r>
              <a:rPr lang="en-AU" altLang="en-US" b="0" dirty="0">
                <a:solidFill>
                  <a:schemeClr val="tx1"/>
                </a:solidFill>
              </a:rPr>
              <a:t>that people must pay. </a:t>
            </a:r>
          </a:p>
          <a:p>
            <a:r>
              <a:rPr lang="en-AU" altLang="en-US" b="0" dirty="0">
                <a:solidFill>
                  <a:schemeClr val="tx1"/>
                </a:solidFill>
              </a:rPr>
              <a:t>The tax dollars people pay depend on tax rates and incomes. </a:t>
            </a:r>
          </a:p>
          <a:p>
            <a:r>
              <a:rPr lang="en-AU" altLang="en-US" b="0" dirty="0">
                <a:solidFill>
                  <a:schemeClr val="tx1"/>
                </a:solidFill>
              </a:rPr>
              <a:t>But incomes vary with real GDP, so tax revenues depend on real GDP.</a:t>
            </a:r>
          </a:p>
          <a:p>
            <a:r>
              <a:rPr lang="en-AU" altLang="en-US" b="0" dirty="0">
                <a:solidFill>
                  <a:schemeClr val="tx1"/>
                </a:solidFill>
              </a:rPr>
              <a:t>When the real GDP increases in an expansion, tax revenues increase.</a:t>
            </a:r>
          </a:p>
          <a:p>
            <a:r>
              <a:rPr lang="en-AU" altLang="en-US" b="0" dirty="0">
                <a:solidFill>
                  <a:schemeClr val="tx1"/>
                </a:solidFill>
              </a:rPr>
              <a:t>When real GDP decreases in a recession, tax revenues decrease.</a:t>
            </a:r>
            <a:endParaRPr lang="en-CA" altLang="en-US" dirty="0">
              <a:solidFill>
                <a:schemeClr val="tx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8099">
                                            <p:txEl>
                                              <p:pRg st="1" end="1"/>
                                            </p:txEl>
                                          </p:spTgt>
                                        </p:tgtEl>
                                        <p:attrNameLst>
                                          <p:attrName>style.visibility</p:attrName>
                                        </p:attrNameLst>
                                      </p:cBhvr>
                                      <p:to>
                                        <p:strVal val="visible"/>
                                      </p:to>
                                    </p:set>
                                    <p:animEffect transition="in" filter="wipe(left)">
                                      <p:cBhvr>
                                        <p:cTn id="7" dur="1000"/>
                                        <p:tgtEl>
                                          <p:spTgt spid="10280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8099">
                                            <p:txEl>
                                              <p:pRg st="2" end="2"/>
                                            </p:txEl>
                                          </p:spTgt>
                                        </p:tgtEl>
                                        <p:attrNameLst>
                                          <p:attrName>style.visibility</p:attrName>
                                        </p:attrNameLst>
                                      </p:cBhvr>
                                      <p:to>
                                        <p:strVal val="visible"/>
                                      </p:to>
                                    </p:set>
                                    <p:animEffect transition="in" filter="wipe(left)">
                                      <p:cBhvr>
                                        <p:cTn id="12" dur="1000"/>
                                        <p:tgtEl>
                                          <p:spTgt spid="10280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8099">
                                            <p:txEl>
                                              <p:pRg st="3" end="3"/>
                                            </p:txEl>
                                          </p:spTgt>
                                        </p:tgtEl>
                                        <p:attrNameLst>
                                          <p:attrName>style.visibility</p:attrName>
                                        </p:attrNameLst>
                                      </p:cBhvr>
                                      <p:to>
                                        <p:strVal val="visible"/>
                                      </p:to>
                                    </p:set>
                                    <p:animEffect transition="in" filter="wipe(left)">
                                      <p:cBhvr>
                                        <p:cTn id="17" dur="1000"/>
                                        <p:tgtEl>
                                          <p:spTgt spid="10280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8099">
                                            <p:txEl>
                                              <p:pRg st="4" end="4"/>
                                            </p:txEl>
                                          </p:spTgt>
                                        </p:tgtEl>
                                        <p:attrNameLst>
                                          <p:attrName>style.visibility</p:attrName>
                                        </p:attrNameLst>
                                      </p:cBhvr>
                                      <p:to>
                                        <p:strVal val="visible"/>
                                      </p:to>
                                    </p:set>
                                    <p:animEffect transition="in" filter="wipe(left)">
                                      <p:cBhvr>
                                        <p:cTn id="22" dur="1000"/>
                                        <p:tgtEl>
                                          <p:spTgt spid="102809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8099">
                                            <p:txEl>
                                              <p:pRg st="5" end="5"/>
                                            </p:txEl>
                                          </p:spTgt>
                                        </p:tgtEl>
                                        <p:attrNameLst>
                                          <p:attrName>style.visibility</p:attrName>
                                        </p:attrNameLst>
                                      </p:cBhvr>
                                      <p:to>
                                        <p:strVal val="visible"/>
                                      </p:to>
                                    </p:set>
                                    <p:animEffect transition="in" filter="wipe(left)">
                                      <p:cBhvr>
                                        <p:cTn id="27" dur="1000"/>
                                        <p:tgtEl>
                                          <p:spTgt spid="1028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099" grpId="0" uiExpand="1" build="p" bldLvl="3"/>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 xmlns:a16="http://schemas.microsoft.com/office/drawing/2014/main" id="{6CA14C04-D386-4D69-A881-C5447D8FAB86}"/>
              </a:ext>
            </a:extLst>
          </p:cNvPr>
          <p:cNvSpPr>
            <a:spLocks noGrp="1" noChangeArrowheads="1"/>
          </p:cNvSpPr>
          <p:nvPr>
            <p:ph type="title"/>
          </p:nvPr>
        </p:nvSpPr>
        <p:spPr>
          <a:xfrm>
            <a:off x="990600" y="107950"/>
            <a:ext cx="7696200" cy="1554163"/>
          </a:xfrm>
        </p:spPr>
        <p:txBody>
          <a:bodyPr/>
          <a:lstStyle/>
          <a:p>
            <a:pPr eaLnBrk="1" hangingPunct="1"/>
            <a:r>
              <a:rPr lang="en-CA" altLang="en-US"/>
              <a:t>Fiscal Stimulus</a:t>
            </a:r>
          </a:p>
        </p:txBody>
      </p:sp>
      <p:sp>
        <p:nvSpPr>
          <p:cNvPr id="1028099" name="Rectangle 3">
            <a:extLst>
              <a:ext uri="{FF2B5EF4-FFF2-40B4-BE49-F238E27FC236}">
                <a16:creationId xmlns="" xmlns:a16="http://schemas.microsoft.com/office/drawing/2014/main" id="{38683634-4A67-4348-99DD-CE6D9D36E033}"/>
              </a:ext>
            </a:extLst>
          </p:cNvPr>
          <p:cNvSpPr>
            <a:spLocks noGrp="1" noChangeArrowheads="1"/>
          </p:cNvSpPr>
          <p:nvPr>
            <p:ph idx="1"/>
          </p:nvPr>
        </p:nvSpPr>
        <p:spPr/>
        <p:txBody>
          <a:bodyPr/>
          <a:lstStyle/>
          <a:p>
            <a:r>
              <a:rPr lang="en-AU" altLang="en-US" dirty="0">
                <a:solidFill>
                  <a:srgbClr val="7030A0"/>
                </a:solidFill>
              </a:rPr>
              <a:t>Outlays</a:t>
            </a:r>
          </a:p>
          <a:p>
            <a:r>
              <a:rPr lang="en-US" altLang="en-US" b="0" dirty="0">
                <a:solidFill>
                  <a:schemeClr val="tx1"/>
                </a:solidFill>
              </a:rPr>
              <a:t>The government creates programs that pay benefits to qualified people and businesses.</a:t>
            </a:r>
          </a:p>
          <a:p>
            <a:r>
              <a:rPr lang="en-US" altLang="en-US" b="0" dirty="0">
                <a:solidFill>
                  <a:schemeClr val="tx1"/>
                </a:solidFill>
              </a:rPr>
              <a:t>These transfer payments depend on the economic state of the economy.</a:t>
            </a:r>
          </a:p>
          <a:p>
            <a:r>
              <a:rPr lang="en-US" altLang="en-US" b="0" dirty="0">
                <a:solidFill>
                  <a:schemeClr val="tx1"/>
                </a:solidFill>
              </a:rPr>
              <a:t>When the economy is in an expansion, unemployment falls, so unemployment benefits decrease.</a:t>
            </a:r>
          </a:p>
          <a:p>
            <a:r>
              <a:rPr lang="en-US" altLang="en-US" b="0" dirty="0">
                <a:solidFill>
                  <a:schemeClr val="tx1"/>
                </a:solidFill>
              </a:rPr>
              <a:t>When the economy is in a recession, unemployment rises, so unemployment benefits increase.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8099">
                                            <p:txEl>
                                              <p:pRg st="1" end="1"/>
                                            </p:txEl>
                                          </p:spTgt>
                                        </p:tgtEl>
                                        <p:attrNameLst>
                                          <p:attrName>style.visibility</p:attrName>
                                        </p:attrNameLst>
                                      </p:cBhvr>
                                      <p:to>
                                        <p:strVal val="visible"/>
                                      </p:to>
                                    </p:set>
                                    <p:animEffect transition="in" filter="wipe(left)">
                                      <p:cBhvr>
                                        <p:cTn id="7" dur="500"/>
                                        <p:tgtEl>
                                          <p:spTgt spid="10280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28099">
                                            <p:txEl>
                                              <p:pRg st="2" end="2"/>
                                            </p:txEl>
                                          </p:spTgt>
                                        </p:tgtEl>
                                        <p:attrNameLst>
                                          <p:attrName>style.visibility</p:attrName>
                                        </p:attrNameLst>
                                      </p:cBhvr>
                                      <p:to>
                                        <p:strVal val="visible"/>
                                      </p:to>
                                    </p:set>
                                    <p:animEffect transition="in" filter="wipe(left)">
                                      <p:cBhvr>
                                        <p:cTn id="12" dur="500"/>
                                        <p:tgtEl>
                                          <p:spTgt spid="10280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28099">
                                            <p:txEl>
                                              <p:pRg st="3" end="3"/>
                                            </p:txEl>
                                          </p:spTgt>
                                        </p:tgtEl>
                                        <p:attrNameLst>
                                          <p:attrName>style.visibility</p:attrName>
                                        </p:attrNameLst>
                                      </p:cBhvr>
                                      <p:to>
                                        <p:strVal val="visible"/>
                                      </p:to>
                                    </p:set>
                                    <p:animEffect transition="in" filter="wipe(left)">
                                      <p:cBhvr>
                                        <p:cTn id="17" dur="500"/>
                                        <p:tgtEl>
                                          <p:spTgt spid="10280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28099">
                                            <p:txEl>
                                              <p:pRg st="4" end="4"/>
                                            </p:txEl>
                                          </p:spTgt>
                                        </p:tgtEl>
                                        <p:attrNameLst>
                                          <p:attrName>style.visibility</p:attrName>
                                        </p:attrNameLst>
                                      </p:cBhvr>
                                      <p:to>
                                        <p:strVal val="visible"/>
                                      </p:to>
                                    </p:set>
                                    <p:animEffect transition="in" filter="wipe(left)">
                                      <p:cBhvr>
                                        <p:cTn id="22" dur="500"/>
                                        <p:tgtEl>
                                          <p:spTgt spid="1028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 xmlns:a16="http://schemas.microsoft.com/office/drawing/2014/main" id="{B59A99CF-EE65-4323-8ADB-B9F83E1B0B18}"/>
              </a:ext>
            </a:extLst>
          </p:cNvPr>
          <p:cNvSpPr>
            <a:spLocks noGrp="1" noChangeArrowheads="1"/>
          </p:cNvSpPr>
          <p:nvPr>
            <p:ph type="title"/>
          </p:nvPr>
        </p:nvSpPr>
        <p:spPr>
          <a:xfrm>
            <a:off x="990600" y="107950"/>
            <a:ext cx="7696200" cy="1554163"/>
          </a:xfrm>
        </p:spPr>
        <p:txBody>
          <a:bodyPr/>
          <a:lstStyle/>
          <a:p>
            <a:pPr eaLnBrk="1" hangingPunct="1"/>
            <a:r>
              <a:rPr lang="en-CA" altLang="en-US"/>
              <a:t>Fiscal Stimulus</a:t>
            </a:r>
          </a:p>
        </p:txBody>
      </p:sp>
      <p:sp>
        <p:nvSpPr>
          <p:cNvPr id="1028099" name="Rectangle 3">
            <a:extLst>
              <a:ext uri="{FF2B5EF4-FFF2-40B4-BE49-F238E27FC236}">
                <a16:creationId xmlns="" xmlns:a16="http://schemas.microsoft.com/office/drawing/2014/main" id="{E7A9277C-E9FC-4FAA-B5C7-79D500DAC05B}"/>
              </a:ext>
            </a:extLst>
          </p:cNvPr>
          <p:cNvSpPr>
            <a:spLocks noGrp="1" noChangeArrowheads="1"/>
          </p:cNvSpPr>
          <p:nvPr>
            <p:ph idx="1"/>
          </p:nvPr>
        </p:nvSpPr>
        <p:spPr/>
        <p:txBody>
          <a:bodyPr/>
          <a:lstStyle/>
          <a:p>
            <a:r>
              <a:rPr lang="en-AU" altLang="en-US" dirty="0">
                <a:solidFill>
                  <a:srgbClr val="7030A0"/>
                </a:solidFill>
              </a:rPr>
              <a:t>Automatic Stimulus</a:t>
            </a:r>
          </a:p>
          <a:p>
            <a:r>
              <a:rPr lang="en-US" altLang="en-US" b="0" dirty="0">
                <a:solidFill>
                  <a:schemeClr val="tx1"/>
                </a:solidFill>
              </a:rPr>
              <a:t>In a recession, tax revenues decrease and outlays increase.</a:t>
            </a:r>
          </a:p>
          <a:p>
            <a:r>
              <a:rPr lang="en-US" altLang="en-US" b="0" dirty="0">
                <a:solidFill>
                  <a:schemeClr val="tx1"/>
                </a:solidFill>
              </a:rPr>
              <a:t>So the budget provides an automatic stimulus that helps shrink the recessionary gap.</a:t>
            </a:r>
          </a:p>
          <a:p>
            <a:r>
              <a:rPr lang="en-US" altLang="en-US" b="0" dirty="0">
                <a:solidFill>
                  <a:schemeClr val="tx1"/>
                </a:solidFill>
              </a:rPr>
              <a:t>In a boom, tax revenues increase and outlays decrease.</a:t>
            </a:r>
          </a:p>
          <a:p>
            <a:r>
              <a:rPr lang="en-US" altLang="en-US" b="0" dirty="0">
                <a:solidFill>
                  <a:schemeClr val="tx1"/>
                </a:solidFill>
              </a:rPr>
              <a:t>So the budget provides automatic restraint that helps shrink the inflationary gap.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8099">
                                            <p:txEl>
                                              <p:pRg st="1" end="1"/>
                                            </p:txEl>
                                          </p:spTgt>
                                        </p:tgtEl>
                                        <p:attrNameLst>
                                          <p:attrName>style.visibility</p:attrName>
                                        </p:attrNameLst>
                                      </p:cBhvr>
                                      <p:to>
                                        <p:strVal val="visible"/>
                                      </p:to>
                                    </p:set>
                                    <p:animEffect transition="in" filter="wipe(left)">
                                      <p:cBhvr>
                                        <p:cTn id="7" dur="500"/>
                                        <p:tgtEl>
                                          <p:spTgt spid="10280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28099">
                                            <p:txEl>
                                              <p:pRg st="2" end="2"/>
                                            </p:txEl>
                                          </p:spTgt>
                                        </p:tgtEl>
                                        <p:attrNameLst>
                                          <p:attrName>style.visibility</p:attrName>
                                        </p:attrNameLst>
                                      </p:cBhvr>
                                      <p:to>
                                        <p:strVal val="visible"/>
                                      </p:to>
                                    </p:set>
                                    <p:animEffect transition="in" filter="wipe(left)">
                                      <p:cBhvr>
                                        <p:cTn id="12" dur="500"/>
                                        <p:tgtEl>
                                          <p:spTgt spid="10280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28099">
                                            <p:txEl>
                                              <p:pRg st="3" end="3"/>
                                            </p:txEl>
                                          </p:spTgt>
                                        </p:tgtEl>
                                        <p:attrNameLst>
                                          <p:attrName>style.visibility</p:attrName>
                                        </p:attrNameLst>
                                      </p:cBhvr>
                                      <p:to>
                                        <p:strVal val="visible"/>
                                      </p:to>
                                    </p:set>
                                    <p:animEffect transition="in" filter="wipe(left)">
                                      <p:cBhvr>
                                        <p:cTn id="17" dur="500"/>
                                        <p:tgtEl>
                                          <p:spTgt spid="10280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28099">
                                            <p:txEl>
                                              <p:pRg st="4" end="4"/>
                                            </p:txEl>
                                          </p:spTgt>
                                        </p:tgtEl>
                                        <p:attrNameLst>
                                          <p:attrName>style.visibility</p:attrName>
                                        </p:attrNameLst>
                                      </p:cBhvr>
                                      <p:to>
                                        <p:strVal val="visible"/>
                                      </p:to>
                                    </p:set>
                                    <p:animEffect transition="in" filter="wipe(left)">
                                      <p:cBhvr>
                                        <p:cTn id="22" dur="500"/>
                                        <p:tgtEl>
                                          <p:spTgt spid="1028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5">
            <a:extLst>
              <a:ext uri="{FF2B5EF4-FFF2-40B4-BE49-F238E27FC236}">
                <a16:creationId xmlns="" xmlns:a16="http://schemas.microsoft.com/office/drawing/2014/main" id="{AC3D2199-EBEB-4EFE-B74B-02D7D9F82BC5}"/>
              </a:ext>
            </a:extLst>
          </p:cNvPr>
          <p:cNvSpPr>
            <a:spLocks noGrp="1" noChangeArrowheads="1"/>
          </p:cNvSpPr>
          <p:nvPr>
            <p:ph type="title"/>
          </p:nvPr>
        </p:nvSpPr>
        <p:spPr>
          <a:xfrm>
            <a:off x="990600" y="107950"/>
            <a:ext cx="7696200" cy="1554163"/>
          </a:xfrm>
          <a:noFill/>
        </p:spPr>
        <p:txBody>
          <a:bodyPr/>
          <a:lstStyle/>
          <a:p>
            <a:pPr eaLnBrk="1" hangingPunct="1"/>
            <a:r>
              <a:rPr lang="en-CA" altLang="en-US"/>
              <a:t>Fiscal Stimulus</a:t>
            </a:r>
          </a:p>
        </p:txBody>
      </p:sp>
      <p:sp>
        <p:nvSpPr>
          <p:cNvPr id="1056771" name="Rectangle 3">
            <a:extLst>
              <a:ext uri="{FF2B5EF4-FFF2-40B4-BE49-F238E27FC236}">
                <a16:creationId xmlns="" xmlns:a16="http://schemas.microsoft.com/office/drawing/2014/main" id="{D69B3924-0CF3-48E7-BCD0-326F003B95DE}"/>
              </a:ext>
            </a:extLst>
          </p:cNvPr>
          <p:cNvSpPr>
            <a:spLocks noGrp="1" noChangeArrowheads="1"/>
          </p:cNvSpPr>
          <p:nvPr>
            <p:ph idx="1"/>
          </p:nvPr>
        </p:nvSpPr>
        <p:spPr/>
        <p:txBody>
          <a:bodyPr/>
          <a:lstStyle/>
          <a:p>
            <a:pPr lvl="1" eaLnBrk="1" hangingPunct="1"/>
            <a:r>
              <a:rPr lang="en-CA" altLang="en-US" b="1" dirty="0">
                <a:solidFill>
                  <a:srgbClr val="7030A0"/>
                </a:solidFill>
              </a:rPr>
              <a:t>Cyclical and Structural Balances</a:t>
            </a:r>
          </a:p>
          <a:p>
            <a:pPr lvl="1" eaLnBrk="1" hangingPunct="1"/>
            <a:r>
              <a:rPr lang="en-CA" altLang="en-US" dirty="0"/>
              <a:t>The </a:t>
            </a:r>
            <a:r>
              <a:rPr lang="en-CA" altLang="en-US" b="1" dirty="0"/>
              <a:t>structural surplus or deficit</a:t>
            </a:r>
            <a:r>
              <a:rPr lang="en-CA" altLang="en-US" dirty="0"/>
              <a:t> is the budget balance that would occur if the economy were at full employment and real GDP were equal to potential GDP.</a:t>
            </a:r>
          </a:p>
          <a:p>
            <a:pPr lvl="1" eaLnBrk="1" hangingPunct="1"/>
            <a:r>
              <a:rPr lang="en-CA" altLang="en-US" dirty="0"/>
              <a:t>The </a:t>
            </a:r>
            <a:r>
              <a:rPr lang="en-CA" altLang="en-US" b="1" dirty="0"/>
              <a:t>cyclical surplus or deficit</a:t>
            </a:r>
            <a:r>
              <a:rPr lang="en-CA" altLang="en-US" dirty="0"/>
              <a:t> is the actual surplus or deficit minus the structural surplus or deficit.</a:t>
            </a:r>
          </a:p>
          <a:p>
            <a:pPr lvl="1" eaLnBrk="1" hangingPunct="1"/>
            <a:r>
              <a:rPr lang="en-CA" altLang="en-US" dirty="0"/>
              <a:t>That is, a cyclical surplus or deficit is the surplus or deficit that occurs purely because real GDP does </a:t>
            </a:r>
            <a:r>
              <a:rPr lang="en-CA" altLang="en-US" i="1" dirty="0"/>
              <a:t>not</a:t>
            </a:r>
            <a:r>
              <a:rPr lang="en-CA" altLang="en-US" dirty="0"/>
              <a:t> equal potential GDP.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6771">
                                            <p:txEl>
                                              <p:pRg st="1" end="1"/>
                                            </p:txEl>
                                          </p:spTgt>
                                        </p:tgtEl>
                                        <p:attrNameLst>
                                          <p:attrName>style.visibility</p:attrName>
                                        </p:attrNameLst>
                                      </p:cBhvr>
                                      <p:to>
                                        <p:strVal val="visible"/>
                                      </p:to>
                                    </p:set>
                                    <p:animEffect transition="in" filter="wipe(left)">
                                      <p:cBhvr>
                                        <p:cTn id="7" dur="1000"/>
                                        <p:tgtEl>
                                          <p:spTgt spid="1056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6771">
                                            <p:txEl>
                                              <p:pRg st="2" end="2"/>
                                            </p:txEl>
                                          </p:spTgt>
                                        </p:tgtEl>
                                        <p:attrNameLst>
                                          <p:attrName>style.visibility</p:attrName>
                                        </p:attrNameLst>
                                      </p:cBhvr>
                                      <p:to>
                                        <p:strVal val="visible"/>
                                      </p:to>
                                    </p:set>
                                    <p:animEffect transition="in" filter="wipe(left)">
                                      <p:cBhvr>
                                        <p:cTn id="12" dur="1000"/>
                                        <p:tgtEl>
                                          <p:spTgt spid="10567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56771">
                                            <p:txEl>
                                              <p:pRg st="3" end="3"/>
                                            </p:txEl>
                                          </p:spTgt>
                                        </p:tgtEl>
                                        <p:attrNameLst>
                                          <p:attrName>style.visibility</p:attrName>
                                        </p:attrNameLst>
                                      </p:cBhvr>
                                      <p:to>
                                        <p:strVal val="visible"/>
                                      </p:to>
                                    </p:set>
                                    <p:animEffect transition="in" filter="wipe(left)">
                                      <p:cBhvr>
                                        <p:cTn id="17" dur="1000"/>
                                        <p:tgtEl>
                                          <p:spTgt spid="1056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bldLvl="3"/>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14">
            <a:extLst>
              <a:ext uri="{FF2B5EF4-FFF2-40B4-BE49-F238E27FC236}">
                <a16:creationId xmlns="" xmlns:a16="http://schemas.microsoft.com/office/drawing/2014/main" id="{83FE700B-66DD-4D74-A033-AFA785F6ED86}"/>
              </a:ext>
            </a:extLst>
          </p:cNvPr>
          <p:cNvSpPr>
            <a:spLocks noGrp="1" noChangeArrowheads="1"/>
          </p:cNvSpPr>
          <p:nvPr>
            <p:ph type="title"/>
          </p:nvPr>
        </p:nvSpPr>
        <p:spPr>
          <a:xfrm>
            <a:off x="990600" y="107950"/>
            <a:ext cx="7696200" cy="1554163"/>
          </a:xfrm>
          <a:noFill/>
        </p:spPr>
        <p:txBody>
          <a:bodyPr/>
          <a:lstStyle/>
          <a:p>
            <a:r>
              <a:rPr lang="en-CA" altLang="en-US"/>
              <a:t>Fiscal Stimulus</a:t>
            </a:r>
          </a:p>
        </p:txBody>
      </p:sp>
      <p:sp>
        <p:nvSpPr>
          <p:cNvPr id="1058819" name="Rectangle 3">
            <a:extLst>
              <a:ext uri="{FF2B5EF4-FFF2-40B4-BE49-F238E27FC236}">
                <a16:creationId xmlns="" xmlns:a16="http://schemas.microsoft.com/office/drawing/2014/main" id="{1510AB9A-20D5-49DF-9B45-C72439984874}"/>
              </a:ext>
            </a:extLst>
          </p:cNvPr>
          <p:cNvSpPr>
            <a:spLocks noGrp="1" noChangeArrowheads="1"/>
          </p:cNvSpPr>
          <p:nvPr>
            <p:ph idx="1"/>
          </p:nvPr>
        </p:nvSpPr>
        <p:spPr>
          <a:xfrm>
            <a:off x="360363" y="1584325"/>
            <a:ext cx="3983037" cy="4525963"/>
          </a:xfrm>
        </p:spPr>
        <p:txBody>
          <a:bodyPr/>
          <a:lstStyle/>
          <a:p>
            <a:pPr lvl="1"/>
            <a:r>
              <a:rPr lang="en-CA" altLang="en-US" dirty="0"/>
              <a:t>Figure 13.8 illustrates the distinction between a structural and cyclical surplus and deficit.</a:t>
            </a:r>
          </a:p>
          <a:p>
            <a:pPr lvl="1"/>
            <a:r>
              <a:rPr lang="en-CA" altLang="en-US" dirty="0"/>
              <a:t>In part (a), potential GDP is $1.8 trillion.</a:t>
            </a:r>
          </a:p>
          <a:p>
            <a:pPr lvl="1"/>
            <a:r>
              <a:rPr lang="en-CA" altLang="en-US" dirty="0"/>
              <a:t>As real GDP fluctuates around potential GDP, a cyclical deficit or cyclical surplus arises.</a:t>
            </a:r>
          </a:p>
        </p:txBody>
      </p:sp>
      <p:pic>
        <p:nvPicPr>
          <p:cNvPr id="7" name="Picture 7">
            <a:hlinkClick r:id="rId3" action="ppaction://hlinksldjump"/>
            <a:extLst>
              <a:ext uri="{FF2B5EF4-FFF2-40B4-BE49-F238E27FC236}">
                <a16:creationId xmlns="" xmlns:a16="http://schemas.microsoft.com/office/drawing/2014/main" id="{CAEFFD3C-9F98-4801-8E8A-2E652509A73E}"/>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97571"/>
            <a:ext cx="204854" cy="2048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500000" y="1656000"/>
            <a:ext cx="4290060" cy="389382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500000" y="1656000"/>
            <a:ext cx="4290060" cy="389382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500000" y="1656000"/>
            <a:ext cx="4290060" cy="389382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8819">
                                            <p:txEl>
                                              <p:pRg st="1" end="1"/>
                                            </p:txEl>
                                          </p:spTgt>
                                        </p:tgtEl>
                                        <p:attrNameLst>
                                          <p:attrName>style.visibility</p:attrName>
                                        </p:attrNameLst>
                                      </p:cBhvr>
                                      <p:to>
                                        <p:strVal val="visible"/>
                                      </p:to>
                                    </p:set>
                                    <p:animEffect transition="in" filter="wipe(left)">
                                      <p:cBhvr>
                                        <p:cTn id="7" dur="1000"/>
                                        <p:tgtEl>
                                          <p:spTgt spid="10588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8819">
                                            <p:txEl>
                                              <p:pRg st="2" end="2"/>
                                            </p:txEl>
                                          </p:spTgt>
                                        </p:tgtEl>
                                        <p:attrNameLst>
                                          <p:attrName>style.visibility</p:attrName>
                                        </p:attrNameLst>
                                      </p:cBhvr>
                                      <p:to>
                                        <p:strVal val="visible"/>
                                      </p:to>
                                    </p:set>
                                    <p:animEffect transition="in" filter="wipe(left)">
                                      <p:cBhvr>
                                        <p:cTn id="12" dur="1000"/>
                                        <p:tgtEl>
                                          <p:spTgt spid="1058819">
                                            <p:txEl>
                                              <p:pRg st="2" end="2"/>
                                            </p:txEl>
                                          </p:spTgt>
                                        </p:tgtEl>
                                      </p:cBhvr>
                                    </p:animEffect>
                                  </p:childTnLst>
                                </p:cTn>
                              </p:par>
                              <p:par>
                                <p:cTn id="13" presetID="16" presetClass="entr" presetSubtype="42"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outHorizontal)">
                                      <p:cBhvr>
                                        <p:cTn id="15" dur="750"/>
                                        <p:tgtEl>
                                          <p:spTgt spid="11"/>
                                        </p:tgtEl>
                                      </p:cBhvr>
                                    </p:animEffect>
                                  </p:childTnLst>
                                </p:cTn>
                              </p:par>
                              <p:par>
                                <p:cTn id="16" presetID="16" presetClass="entr" presetSubtype="42" fill="hold" nodeType="withEffect">
                                  <p:stCondLst>
                                    <p:cond delay="900"/>
                                  </p:stCondLst>
                                  <p:childTnLst>
                                    <p:set>
                                      <p:cBhvr>
                                        <p:cTn id="17" dur="1" fill="hold">
                                          <p:stCondLst>
                                            <p:cond delay="0"/>
                                          </p:stCondLst>
                                        </p:cTn>
                                        <p:tgtEl>
                                          <p:spTgt spid="12"/>
                                        </p:tgtEl>
                                        <p:attrNameLst>
                                          <p:attrName>style.visibility</p:attrName>
                                        </p:attrNameLst>
                                      </p:cBhvr>
                                      <p:to>
                                        <p:strVal val="visible"/>
                                      </p:to>
                                    </p:set>
                                    <p:animEffect transition="in" filter="barn(outHorizontal)">
                                      <p:cBhvr>
                                        <p:cTn id="1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uiExpand="1" build="p" bldLvl="3"/>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00000" y="720000"/>
            <a:ext cx="5362575" cy="48672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800000" y="720000"/>
            <a:ext cx="5362575" cy="486727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800000" y="720000"/>
            <a:ext cx="5362575" cy="4867275"/>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Horizontal)">
                                      <p:cBhvr>
                                        <p:cTn id="7" dur="7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Horizontal)">
                                      <p:cBhvr>
                                        <p:cTn id="1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14">
            <a:extLst>
              <a:ext uri="{FF2B5EF4-FFF2-40B4-BE49-F238E27FC236}">
                <a16:creationId xmlns="" xmlns:a16="http://schemas.microsoft.com/office/drawing/2014/main" id="{E45FF233-DA91-4FF6-BAB3-9ACFF2197D39}"/>
              </a:ext>
            </a:extLst>
          </p:cNvPr>
          <p:cNvSpPr>
            <a:spLocks noGrp="1" noChangeArrowheads="1"/>
          </p:cNvSpPr>
          <p:nvPr>
            <p:ph type="title"/>
          </p:nvPr>
        </p:nvSpPr>
        <p:spPr>
          <a:xfrm>
            <a:off x="990600" y="107950"/>
            <a:ext cx="7696200" cy="1554163"/>
          </a:xfrm>
          <a:noFill/>
        </p:spPr>
        <p:txBody>
          <a:bodyPr/>
          <a:lstStyle/>
          <a:p>
            <a:r>
              <a:rPr lang="en-CA" altLang="en-US"/>
              <a:t>Fiscal Stimulus</a:t>
            </a:r>
          </a:p>
        </p:txBody>
      </p:sp>
      <p:sp>
        <p:nvSpPr>
          <p:cNvPr id="1142787" name="Rectangle 3">
            <a:extLst>
              <a:ext uri="{FF2B5EF4-FFF2-40B4-BE49-F238E27FC236}">
                <a16:creationId xmlns="" xmlns:a16="http://schemas.microsoft.com/office/drawing/2014/main" id="{73EDBB65-0A20-4E09-AD82-4A5FE568F6EB}"/>
              </a:ext>
            </a:extLst>
          </p:cNvPr>
          <p:cNvSpPr>
            <a:spLocks noGrp="1" noChangeArrowheads="1"/>
          </p:cNvSpPr>
          <p:nvPr>
            <p:ph idx="1"/>
          </p:nvPr>
        </p:nvSpPr>
        <p:spPr>
          <a:xfrm>
            <a:off x="360363" y="1584325"/>
            <a:ext cx="3754437" cy="4767048"/>
          </a:xfrm>
        </p:spPr>
        <p:txBody>
          <a:bodyPr/>
          <a:lstStyle/>
          <a:p>
            <a:pPr lvl="1"/>
            <a:r>
              <a:rPr lang="en-CA" altLang="en-US" dirty="0"/>
              <a:t>In part (b), if real GDP and potential GDP are $1.7 trillion, the budget deficit is a structural deficit.</a:t>
            </a:r>
          </a:p>
          <a:p>
            <a:pPr lvl="1"/>
            <a:r>
              <a:rPr lang="en-CA" altLang="en-US" dirty="0"/>
              <a:t>If real GDP and potential GDP are $1.8 trillion, the budget is balanced.</a:t>
            </a:r>
          </a:p>
          <a:p>
            <a:pPr lvl="1"/>
            <a:r>
              <a:rPr lang="en-CA" altLang="en-US" dirty="0"/>
              <a:t>If real GDP and potential GDP are $1.9 trillion, the budget surplus is a structural surplus.</a:t>
            </a:r>
          </a:p>
        </p:txBody>
      </p:sp>
      <p:pic>
        <p:nvPicPr>
          <p:cNvPr id="10" name="Picture 7">
            <a:hlinkClick r:id="rId3" action="ppaction://hlinksldjump"/>
            <a:extLst>
              <a:ext uri="{FF2B5EF4-FFF2-40B4-BE49-F238E27FC236}">
                <a16:creationId xmlns="" xmlns:a16="http://schemas.microsoft.com/office/drawing/2014/main" id="{CAEFFD3C-9F98-4801-8E8A-2E652509A73E}"/>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97571"/>
            <a:ext cx="204854" cy="2048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500000" y="1656000"/>
            <a:ext cx="4290060" cy="389382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500000" y="1656000"/>
            <a:ext cx="4290060" cy="389382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500000" y="1656000"/>
            <a:ext cx="4290060" cy="3893820"/>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500000" y="1656000"/>
            <a:ext cx="4290060" cy="3893820"/>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4500000" y="1656000"/>
            <a:ext cx="4290060" cy="3893820"/>
          </a:xfrm>
          <a:prstGeom prst="rect">
            <a:avLst/>
          </a:prstGeom>
        </p:spPr>
      </p:pic>
      <p:pic>
        <p:nvPicPr>
          <p:cNvPr id="21" name="Picture 20"/>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4500000" y="1656000"/>
            <a:ext cx="4290060" cy="389382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1000"/>
                                        <p:tgtEl>
                                          <p:spTgt spid="12"/>
                                        </p:tgtEl>
                                      </p:cBhvr>
                                    </p:animEffect>
                                  </p:childTnLst>
                                </p:cTn>
                              </p:par>
                            </p:childTnLst>
                          </p:cTn>
                        </p:par>
                        <p:par>
                          <p:cTn id="8" fill="hold">
                            <p:stCondLst>
                              <p:cond delay="1000"/>
                            </p:stCondLst>
                            <p:childTnLst>
                              <p:par>
                                <p:cTn id="9" presetID="16" presetClass="entr" presetSubtype="42"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outHorizontal)">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42787">
                                            <p:txEl>
                                              <p:pRg st="1" end="1"/>
                                            </p:txEl>
                                          </p:spTgt>
                                        </p:tgtEl>
                                        <p:attrNameLst>
                                          <p:attrName>style.visibility</p:attrName>
                                        </p:attrNameLst>
                                      </p:cBhvr>
                                      <p:to>
                                        <p:strVal val="visible"/>
                                      </p:to>
                                    </p:set>
                                    <p:animEffect transition="in" filter="wipe(left)">
                                      <p:cBhvr>
                                        <p:cTn id="16" dur="1000"/>
                                        <p:tgtEl>
                                          <p:spTgt spid="1142787">
                                            <p:txEl>
                                              <p:pRg st="1" end="1"/>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1000"/>
                                        <p:tgtEl>
                                          <p:spTgt spid="1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142787">
                                            <p:txEl>
                                              <p:pRg st="2" end="2"/>
                                            </p:txEl>
                                          </p:spTgt>
                                        </p:tgtEl>
                                        <p:attrNameLst>
                                          <p:attrName>style.visibility</p:attrName>
                                        </p:attrNameLst>
                                      </p:cBhvr>
                                      <p:to>
                                        <p:strVal val="visible"/>
                                      </p:to>
                                    </p:set>
                                    <p:animEffect transition="in" filter="wipe(left)">
                                      <p:cBhvr>
                                        <p:cTn id="24" dur="1000"/>
                                        <p:tgtEl>
                                          <p:spTgt spid="1142787">
                                            <p:txEl>
                                              <p:pRg st="2" end="2"/>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1000"/>
                                        <p:tgtEl>
                                          <p:spTgt spid="15"/>
                                        </p:tgtEl>
                                      </p:cBhvr>
                                    </p:animEffect>
                                  </p:childTnLst>
                                </p:cTn>
                              </p:par>
                            </p:childTnLst>
                          </p:cTn>
                        </p:par>
                        <p:par>
                          <p:cTn id="28" fill="hold">
                            <p:stCondLst>
                              <p:cond delay="1000"/>
                            </p:stCondLst>
                            <p:childTnLst>
                              <p:par>
                                <p:cTn id="29" presetID="16" presetClass="entr" presetSubtype="42"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arn(outHorizontal)">
                                      <p:cBhvr>
                                        <p:cTn id="31"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00000" y="720000"/>
            <a:ext cx="5362575" cy="4867275"/>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800000" y="720000"/>
            <a:ext cx="5362575" cy="4867275"/>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800000" y="720000"/>
            <a:ext cx="5362575" cy="4867275"/>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800000" y="720000"/>
            <a:ext cx="5362575" cy="4867275"/>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800000" y="720000"/>
            <a:ext cx="5362575" cy="4867275"/>
          </a:xfrm>
          <a:prstGeom prst="rect">
            <a:avLst/>
          </a:prstGeom>
        </p:spPr>
      </p:pic>
      <p:pic>
        <p:nvPicPr>
          <p:cNvPr id="18" name="Picture 17"/>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800000" y="720000"/>
            <a:ext cx="5362575" cy="4867275"/>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outHorizontal)">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outHorizontal)">
                                      <p:cBhvr>
                                        <p:cTn id="2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5">
            <a:extLst>
              <a:ext uri="{FF2B5EF4-FFF2-40B4-BE49-F238E27FC236}">
                <a16:creationId xmlns="" xmlns:a16="http://schemas.microsoft.com/office/drawing/2014/main" id="{AC3D2199-EBEB-4EFE-B74B-02D7D9F82BC5}"/>
              </a:ext>
            </a:extLst>
          </p:cNvPr>
          <p:cNvSpPr>
            <a:spLocks noGrp="1" noChangeArrowheads="1"/>
          </p:cNvSpPr>
          <p:nvPr>
            <p:ph type="title"/>
          </p:nvPr>
        </p:nvSpPr>
        <p:spPr>
          <a:noFill/>
        </p:spPr>
        <p:txBody>
          <a:bodyPr/>
          <a:lstStyle/>
          <a:p>
            <a:pPr eaLnBrk="1" hangingPunct="1"/>
            <a:r>
              <a:rPr lang="en-CA" altLang="en-US"/>
              <a:t>Fiscal Stimulus</a:t>
            </a:r>
          </a:p>
        </p:txBody>
      </p:sp>
      <p:sp>
        <p:nvSpPr>
          <p:cNvPr id="1056771" name="Rectangle 3">
            <a:extLst>
              <a:ext uri="{FF2B5EF4-FFF2-40B4-BE49-F238E27FC236}">
                <a16:creationId xmlns="" xmlns:a16="http://schemas.microsoft.com/office/drawing/2014/main" id="{D69B3924-0CF3-48E7-BCD0-326F003B95DE}"/>
              </a:ext>
            </a:extLst>
          </p:cNvPr>
          <p:cNvSpPr>
            <a:spLocks noGrp="1" noChangeArrowheads="1"/>
          </p:cNvSpPr>
          <p:nvPr>
            <p:ph idx="1"/>
          </p:nvPr>
        </p:nvSpPr>
        <p:spPr/>
        <p:txBody>
          <a:bodyPr/>
          <a:lstStyle/>
          <a:p>
            <a:pPr lvl="1" eaLnBrk="1" hangingPunct="1"/>
            <a:r>
              <a:rPr lang="en-CA" altLang="en-US" b="1" dirty="0">
                <a:solidFill>
                  <a:srgbClr val="7030A0"/>
                </a:solidFill>
              </a:rPr>
              <a:t>Canadian Structural Budget Balance in 2016</a:t>
            </a:r>
          </a:p>
          <a:p>
            <a:pPr lvl="1" eaLnBrk="1" hangingPunct="1"/>
            <a:r>
              <a:rPr lang="en-AU" altLang="en-US" dirty="0"/>
              <a:t>The Canadian federal budget in 2016 was in deficit at </a:t>
            </a:r>
            <a:br>
              <a:rPr lang="en-AU" altLang="en-US" dirty="0"/>
            </a:br>
            <a:r>
              <a:rPr lang="en-AU" altLang="en-US" dirty="0"/>
              <a:t>$18 billion.</a:t>
            </a:r>
          </a:p>
          <a:p>
            <a:pPr lvl="1" eaLnBrk="1" hangingPunct="1"/>
            <a:r>
              <a:rPr lang="en-AU" altLang="en-US" dirty="0"/>
              <a:t>The Bank of Canada’s estimate of Canada’s recessionary gap was less than 1 percent of potential GDP, or about $13 billion. This recessionary gap is small. </a:t>
            </a:r>
          </a:p>
          <a:p>
            <a:pPr lvl="1" eaLnBrk="1" hangingPunct="1"/>
            <a:r>
              <a:rPr lang="en-AU" altLang="en-US" dirty="0"/>
              <a:t>With a small recessionary gap and a substantial budget deficit, most of the deficit was structural.</a:t>
            </a:r>
          </a:p>
          <a:p>
            <a:pPr lvl="1" eaLnBrk="1" hangingPunct="1"/>
            <a:r>
              <a:rPr lang="en-AU" altLang="en-US" dirty="0"/>
              <a:t>We don’t now exactly how much of the budget deficit was structural and how much was cyclical.</a:t>
            </a:r>
            <a:endParaRPr lang="en-CA" altLang="en-US" dirty="0"/>
          </a:p>
        </p:txBody>
      </p:sp>
    </p:spTree>
    <p:extLst>
      <p:ext uri="{BB962C8B-B14F-4D97-AF65-F5344CB8AC3E}">
        <p14:creationId xmlns:p14="http://schemas.microsoft.com/office/powerpoint/2010/main" xmlns="" val="270946839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6771">
                                            <p:txEl>
                                              <p:pRg st="1" end="1"/>
                                            </p:txEl>
                                          </p:spTgt>
                                        </p:tgtEl>
                                        <p:attrNameLst>
                                          <p:attrName>style.visibility</p:attrName>
                                        </p:attrNameLst>
                                      </p:cBhvr>
                                      <p:to>
                                        <p:strVal val="visible"/>
                                      </p:to>
                                    </p:set>
                                    <p:animEffect transition="in" filter="wipe(left)">
                                      <p:cBhvr>
                                        <p:cTn id="7" dur="1000"/>
                                        <p:tgtEl>
                                          <p:spTgt spid="10567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6771">
                                            <p:txEl>
                                              <p:pRg st="2" end="2"/>
                                            </p:txEl>
                                          </p:spTgt>
                                        </p:tgtEl>
                                        <p:attrNameLst>
                                          <p:attrName>style.visibility</p:attrName>
                                        </p:attrNameLst>
                                      </p:cBhvr>
                                      <p:to>
                                        <p:strVal val="visible"/>
                                      </p:to>
                                    </p:set>
                                    <p:animEffect transition="in" filter="wipe(left)">
                                      <p:cBhvr>
                                        <p:cTn id="12" dur="1000"/>
                                        <p:tgtEl>
                                          <p:spTgt spid="10567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56771">
                                            <p:txEl>
                                              <p:pRg st="3" end="3"/>
                                            </p:txEl>
                                          </p:spTgt>
                                        </p:tgtEl>
                                        <p:attrNameLst>
                                          <p:attrName>style.visibility</p:attrName>
                                        </p:attrNameLst>
                                      </p:cBhvr>
                                      <p:to>
                                        <p:strVal val="visible"/>
                                      </p:to>
                                    </p:set>
                                    <p:animEffect transition="in" filter="wipe(left)">
                                      <p:cBhvr>
                                        <p:cTn id="17" dur="1000"/>
                                        <p:tgtEl>
                                          <p:spTgt spid="10567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56771">
                                            <p:txEl>
                                              <p:pRg st="4" end="4"/>
                                            </p:txEl>
                                          </p:spTgt>
                                        </p:tgtEl>
                                        <p:attrNameLst>
                                          <p:attrName>style.visibility</p:attrName>
                                        </p:attrNameLst>
                                      </p:cBhvr>
                                      <p:to>
                                        <p:strVal val="visible"/>
                                      </p:to>
                                    </p:set>
                                    <p:animEffect transition="in" filter="wipe(left)">
                                      <p:cBhvr>
                                        <p:cTn id="22" dur="1000"/>
                                        <p:tgtEl>
                                          <p:spTgt spid="1056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bldLvl="3"/>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 xmlns:a16="http://schemas.microsoft.com/office/drawing/2014/main" id="{67985D6C-D4E8-4431-ACCA-BC593F114185}"/>
              </a:ext>
            </a:extLst>
          </p:cNvPr>
          <p:cNvSpPr>
            <a:spLocks noGrp="1" noChangeArrowheads="1"/>
          </p:cNvSpPr>
          <p:nvPr>
            <p:ph type="title"/>
          </p:nvPr>
        </p:nvSpPr>
        <p:spPr>
          <a:xfrm>
            <a:off x="990600" y="107950"/>
            <a:ext cx="7696200" cy="1554163"/>
          </a:xfrm>
        </p:spPr>
        <p:txBody>
          <a:bodyPr/>
          <a:lstStyle/>
          <a:p>
            <a:pPr eaLnBrk="1" hangingPunct="1"/>
            <a:r>
              <a:rPr lang="en-CA" altLang="en-US"/>
              <a:t>The Federal Budget</a:t>
            </a:r>
          </a:p>
        </p:txBody>
      </p:sp>
      <p:sp>
        <p:nvSpPr>
          <p:cNvPr id="409603" name="Rectangle 3">
            <a:extLst>
              <a:ext uri="{FF2B5EF4-FFF2-40B4-BE49-F238E27FC236}">
                <a16:creationId xmlns="" xmlns:a16="http://schemas.microsoft.com/office/drawing/2014/main" id="{0B7B42F4-9153-4538-AD16-39CD767F0923}"/>
              </a:ext>
            </a:extLst>
          </p:cNvPr>
          <p:cNvSpPr>
            <a:spLocks noGrp="1" noChangeArrowheads="1"/>
          </p:cNvSpPr>
          <p:nvPr>
            <p:ph idx="1"/>
          </p:nvPr>
        </p:nvSpPr>
        <p:spPr/>
        <p:txBody>
          <a:bodyPr/>
          <a:lstStyle/>
          <a:p>
            <a:pPr lvl="1" eaLnBrk="1" hangingPunct="1"/>
            <a:r>
              <a:rPr lang="en-CA" altLang="en-US" dirty="0"/>
              <a:t>The </a:t>
            </a:r>
            <a:r>
              <a:rPr lang="en-CA" altLang="en-US" b="1" dirty="0"/>
              <a:t>federal budget</a:t>
            </a:r>
            <a:r>
              <a:rPr lang="en-CA" altLang="en-US" dirty="0"/>
              <a:t> is the annual statement of the federal government’s outlays and revenues.</a:t>
            </a:r>
          </a:p>
          <a:p>
            <a:pPr lvl="1" eaLnBrk="1" hangingPunct="1"/>
            <a:r>
              <a:rPr lang="en-CA" altLang="en-US" dirty="0"/>
              <a:t>The federal budget has two purposes:</a:t>
            </a:r>
          </a:p>
          <a:p>
            <a:pPr lvl="1" eaLnBrk="1" hangingPunct="1">
              <a:buClr>
                <a:schemeClr val="tx1"/>
              </a:buClr>
            </a:pPr>
            <a:r>
              <a:rPr lang="en-CA" altLang="en-US" dirty="0"/>
              <a:t>1. To finance the activities of the federal government</a:t>
            </a:r>
          </a:p>
          <a:p>
            <a:pPr lvl="1" eaLnBrk="1" hangingPunct="1">
              <a:buClr>
                <a:schemeClr val="tx1"/>
              </a:buClr>
            </a:pPr>
            <a:r>
              <a:rPr lang="en-CA" altLang="en-US" dirty="0"/>
              <a:t>2. To achieve macroeconomic objectives</a:t>
            </a:r>
          </a:p>
          <a:p>
            <a:pPr lvl="1" eaLnBrk="1" hangingPunct="1"/>
            <a:r>
              <a:rPr lang="en-CA" altLang="en-US" b="1" dirty="0"/>
              <a:t>Fiscal policy</a:t>
            </a:r>
            <a:r>
              <a:rPr lang="en-CA" altLang="en-US" dirty="0"/>
              <a:t> is the use of the federal budget to achieve macroeconomic objectives, such as full employment, sustained economic growth, and price level stability.</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Effect transition="in" filter="wipe(left)">
                                      <p:cBhvr>
                                        <p:cTn id="7" dur="1000"/>
                                        <p:tgtEl>
                                          <p:spTgt spid="409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1" end="1"/>
                                            </p:txEl>
                                          </p:spTgt>
                                        </p:tgtEl>
                                        <p:attrNameLst>
                                          <p:attrName>style.visibility</p:attrName>
                                        </p:attrNameLst>
                                      </p:cBhvr>
                                      <p:to>
                                        <p:strVal val="visible"/>
                                      </p:to>
                                    </p:set>
                                    <p:animEffect transition="in" filter="wipe(left)">
                                      <p:cBhvr>
                                        <p:cTn id="12" dur="1000"/>
                                        <p:tgtEl>
                                          <p:spTgt spid="409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03">
                                            <p:txEl>
                                              <p:pRg st="2" end="2"/>
                                            </p:txEl>
                                          </p:spTgt>
                                        </p:tgtEl>
                                        <p:attrNameLst>
                                          <p:attrName>style.visibility</p:attrName>
                                        </p:attrNameLst>
                                      </p:cBhvr>
                                      <p:to>
                                        <p:strVal val="visible"/>
                                      </p:to>
                                    </p:set>
                                    <p:animEffect transition="in" filter="wipe(left)">
                                      <p:cBhvr>
                                        <p:cTn id="17" dur="1000"/>
                                        <p:tgtEl>
                                          <p:spTgt spid="409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03">
                                            <p:txEl>
                                              <p:pRg st="3" end="3"/>
                                            </p:txEl>
                                          </p:spTgt>
                                        </p:tgtEl>
                                        <p:attrNameLst>
                                          <p:attrName>style.visibility</p:attrName>
                                        </p:attrNameLst>
                                      </p:cBhvr>
                                      <p:to>
                                        <p:strVal val="visible"/>
                                      </p:to>
                                    </p:set>
                                    <p:animEffect transition="in" filter="wipe(left)">
                                      <p:cBhvr>
                                        <p:cTn id="22" dur="1000"/>
                                        <p:tgtEl>
                                          <p:spTgt spid="4096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03">
                                            <p:txEl>
                                              <p:pRg st="4" end="4"/>
                                            </p:txEl>
                                          </p:spTgt>
                                        </p:tgtEl>
                                        <p:attrNameLst>
                                          <p:attrName>style.visibility</p:attrName>
                                        </p:attrNameLst>
                                      </p:cBhvr>
                                      <p:to>
                                        <p:strVal val="visible"/>
                                      </p:to>
                                    </p:set>
                                    <p:animEffect transition="in" filter="wipe(left)">
                                      <p:cBhvr>
                                        <p:cTn id="27" dur="1000"/>
                                        <p:tgtEl>
                                          <p:spTgt spid="409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uiExpand="1"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5">
            <a:extLst>
              <a:ext uri="{FF2B5EF4-FFF2-40B4-BE49-F238E27FC236}">
                <a16:creationId xmlns="" xmlns:a16="http://schemas.microsoft.com/office/drawing/2014/main" id="{1F8BCC32-3197-476C-A332-050C7C22A5D4}"/>
              </a:ext>
            </a:extLst>
          </p:cNvPr>
          <p:cNvSpPr>
            <a:spLocks noGrp="1" noChangeArrowheads="1"/>
          </p:cNvSpPr>
          <p:nvPr>
            <p:ph type="title"/>
          </p:nvPr>
        </p:nvSpPr>
        <p:spPr>
          <a:xfrm>
            <a:off x="990600" y="107950"/>
            <a:ext cx="7696200" cy="1554163"/>
          </a:xfrm>
          <a:noFill/>
        </p:spPr>
        <p:txBody>
          <a:bodyPr/>
          <a:lstStyle/>
          <a:p>
            <a:pPr eaLnBrk="1" hangingPunct="1"/>
            <a:r>
              <a:rPr lang="en-CA" altLang="en-US"/>
              <a:t>Fiscal Stimulus</a:t>
            </a:r>
          </a:p>
        </p:txBody>
      </p:sp>
      <p:sp>
        <p:nvSpPr>
          <p:cNvPr id="1030147" name="Rectangle 3">
            <a:extLst>
              <a:ext uri="{FF2B5EF4-FFF2-40B4-BE49-F238E27FC236}">
                <a16:creationId xmlns="" xmlns:a16="http://schemas.microsoft.com/office/drawing/2014/main" id="{6910E7A1-61B8-448E-81CA-C32EB129AD1E}"/>
              </a:ext>
            </a:extLst>
          </p:cNvPr>
          <p:cNvSpPr>
            <a:spLocks noGrp="1" noChangeArrowheads="1"/>
          </p:cNvSpPr>
          <p:nvPr>
            <p:ph idx="1"/>
          </p:nvPr>
        </p:nvSpPr>
        <p:spPr/>
        <p:txBody>
          <a:bodyPr/>
          <a:lstStyle/>
          <a:p>
            <a:pPr eaLnBrk="1" hangingPunct="1"/>
            <a:r>
              <a:rPr lang="en-CA" altLang="en-US" dirty="0"/>
              <a:t>Discretionary Fiscal Stimulus</a:t>
            </a:r>
          </a:p>
          <a:p>
            <a:pPr eaLnBrk="1" hangingPunct="1"/>
            <a:r>
              <a:rPr lang="en-CA" altLang="en-US" b="0" dirty="0">
                <a:solidFill>
                  <a:schemeClr val="tx1"/>
                </a:solidFill>
              </a:rPr>
              <a:t>Most discretionary fiscal stimulus focuses on its effects on aggregate demand.</a:t>
            </a:r>
          </a:p>
          <a:p>
            <a:pPr eaLnBrk="1" hangingPunct="1"/>
            <a:r>
              <a:rPr lang="en-CA" altLang="en-US" dirty="0">
                <a:solidFill>
                  <a:srgbClr val="7030A0"/>
                </a:solidFill>
              </a:rPr>
              <a:t>Fiscal Stimulus and Aggregate Demand</a:t>
            </a:r>
          </a:p>
          <a:p>
            <a:pPr lvl="1" eaLnBrk="1" hangingPunct="1"/>
            <a:r>
              <a:rPr lang="en-CA" altLang="en-US" dirty="0"/>
              <a:t>Changes in government expenditure and taxes change aggregate demand and  have multiplier effects.</a:t>
            </a:r>
          </a:p>
          <a:p>
            <a:pPr lvl="1" eaLnBrk="1" hangingPunct="1"/>
            <a:r>
              <a:rPr lang="en-CA" altLang="en-US" dirty="0"/>
              <a:t>Two main fiscal multipliers are</a:t>
            </a:r>
          </a:p>
          <a:p>
            <a:pPr lvl="1" eaLnBrk="1" hangingPunct="1">
              <a:buClr>
                <a:schemeClr val="tx1"/>
              </a:buClr>
              <a:buFont typeface="Wingdings" panose="05000000000000000000" pitchFamily="2" charset="2"/>
              <a:buChar char="§"/>
            </a:pPr>
            <a:r>
              <a:rPr lang="en-CA" altLang="en-US" dirty="0"/>
              <a:t> Government expenditure multiplier</a:t>
            </a:r>
          </a:p>
          <a:p>
            <a:pPr lvl="1" eaLnBrk="1" hangingPunct="1">
              <a:buClr>
                <a:schemeClr val="tx1"/>
              </a:buClr>
              <a:buFont typeface="Wingdings" panose="05000000000000000000" pitchFamily="2" charset="2"/>
              <a:buChar char="§"/>
            </a:pPr>
            <a:r>
              <a:rPr lang="en-CA" altLang="en-US" dirty="0"/>
              <a:t> Tax multiplier</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30147">
                                            <p:txEl>
                                              <p:pRg st="1" end="1"/>
                                            </p:txEl>
                                          </p:spTgt>
                                        </p:tgtEl>
                                        <p:attrNameLst>
                                          <p:attrName>style.visibility</p:attrName>
                                        </p:attrNameLst>
                                      </p:cBhvr>
                                      <p:to>
                                        <p:strVal val="visible"/>
                                      </p:to>
                                    </p:set>
                                    <p:animEffect transition="in" filter="wipe(left)">
                                      <p:cBhvr>
                                        <p:cTn id="7" dur="500"/>
                                        <p:tgtEl>
                                          <p:spTgt spid="1030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30147">
                                            <p:txEl>
                                              <p:pRg st="2" end="2"/>
                                            </p:txEl>
                                          </p:spTgt>
                                        </p:tgtEl>
                                        <p:attrNameLst>
                                          <p:attrName>style.visibility</p:attrName>
                                        </p:attrNameLst>
                                      </p:cBhvr>
                                      <p:to>
                                        <p:strVal val="visible"/>
                                      </p:to>
                                    </p:set>
                                    <p:animEffect transition="in" filter="wipe(left)">
                                      <p:cBhvr>
                                        <p:cTn id="12" dur="500"/>
                                        <p:tgtEl>
                                          <p:spTgt spid="1030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30147">
                                            <p:txEl>
                                              <p:pRg st="3" end="3"/>
                                            </p:txEl>
                                          </p:spTgt>
                                        </p:tgtEl>
                                        <p:attrNameLst>
                                          <p:attrName>style.visibility</p:attrName>
                                        </p:attrNameLst>
                                      </p:cBhvr>
                                      <p:to>
                                        <p:strVal val="visible"/>
                                      </p:to>
                                    </p:set>
                                    <p:animEffect transition="in" filter="wipe(left)">
                                      <p:cBhvr>
                                        <p:cTn id="17" dur="500"/>
                                        <p:tgtEl>
                                          <p:spTgt spid="10301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30147">
                                            <p:txEl>
                                              <p:pRg st="4" end="4"/>
                                            </p:txEl>
                                          </p:spTgt>
                                        </p:tgtEl>
                                        <p:attrNameLst>
                                          <p:attrName>style.visibility</p:attrName>
                                        </p:attrNameLst>
                                      </p:cBhvr>
                                      <p:to>
                                        <p:strVal val="visible"/>
                                      </p:to>
                                    </p:set>
                                    <p:animEffect transition="in" filter="wipe(left)">
                                      <p:cBhvr>
                                        <p:cTn id="22" dur="500"/>
                                        <p:tgtEl>
                                          <p:spTgt spid="103014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30147">
                                            <p:txEl>
                                              <p:pRg st="5" end="5"/>
                                            </p:txEl>
                                          </p:spTgt>
                                        </p:tgtEl>
                                        <p:attrNameLst>
                                          <p:attrName>style.visibility</p:attrName>
                                        </p:attrNameLst>
                                      </p:cBhvr>
                                      <p:to>
                                        <p:strVal val="visible"/>
                                      </p:to>
                                    </p:set>
                                    <p:animEffect transition="in" filter="wipe(left)">
                                      <p:cBhvr>
                                        <p:cTn id="27" dur="500"/>
                                        <p:tgtEl>
                                          <p:spTgt spid="103014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30147">
                                            <p:txEl>
                                              <p:pRg st="6" end="6"/>
                                            </p:txEl>
                                          </p:spTgt>
                                        </p:tgtEl>
                                        <p:attrNameLst>
                                          <p:attrName>style.visibility</p:attrName>
                                        </p:attrNameLst>
                                      </p:cBhvr>
                                      <p:to>
                                        <p:strVal val="visible"/>
                                      </p:to>
                                    </p:set>
                                    <p:animEffect transition="in" filter="wipe(left)">
                                      <p:cBhvr>
                                        <p:cTn id="32" dur="500"/>
                                        <p:tgtEl>
                                          <p:spTgt spid="1030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5">
            <a:extLst>
              <a:ext uri="{FF2B5EF4-FFF2-40B4-BE49-F238E27FC236}">
                <a16:creationId xmlns="" xmlns:a16="http://schemas.microsoft.com/office/drawing/2014/main" id="{1DE25223-A16D-4852-BF05-5BBA56B1EC9D}"/>
              </a:ext>
            </a:extLst>
          </p:cNvPr>
          <p:cNvSpPr>
            <a:spLocks noGrp="1" noChangeArrowheads="1"/>
          </p:cNvSpPr>
          <p:nvPr>
            <p:ph type="title"/>
          </p:nvPr>
        </p:nvSpPr>
        <p:spPr>
          <a:xfrm>
            <a:off x="990600" y="107950"/>
            <a:ext cx="7696200" cy="1554163"/>
          </a:xfrm>
          <a:noFill/>
        </p:spPr>
        <p:txBody>
          <a:bodyPr/>
          <a:lstStyle/>
          <a:p>
            <a:pPr eaLnBrk="1" hangingPunct="1"/>
            <a:r>
              <a:rPr lang="en-CA" altLang="en-US"/>
              <a:t>Fiscal Stimulus</a:t>
            </a:r>
          </a:p>
        </p:txBody>
      </p:sp>
      <p:sp>
        <p:nvSpPr>
          <p:cNvPr id="1030147" name="Rectangle 3">
            <a:extLst>
              <a:ext uri="{FF2B5EF4-FFF2-40B4-BE49-F238E27FC236}">
                <a16:creationId xmlns="" xmlns:a16="http://schemas.microsoft.com/office/drawing/2014/main" id="{29BEDACA-0BDC-4CBE-90C0-422656808A44}"/>
              </a:ext>
            </a:extLst>
          </p:cNvPr>
          <p:cNvSpPr>
            <a:spLocks noGrp="1" noChangeArrowheads="1"/>
          </p:cNvSpPr>
          <p:nvPr>
            <p:ph idx="1"/>
          </p:nvPr>
        </p:nvSpPr>
        <p:spPr/>
        <p:txBody>
          <a:bodyPr/>
          <a:lstStyle/>
          <a:p>
            <a:pPr lvl="1" eaLnBrk="1" hangingPunct="1"/>
            <a:r>
              <a:rPr lang="en-CA" altLang="en-US" dirty="0"/>
              <a:t>The </a:t>
            </a:r>
            <a:r>
              <a:rPr lang="en-CA" altLang="en-US" b="1" dirty="0"/>
              <a:t>government expenditure multiplier</a:t>
            </a:r>
            <a:r>
              <a:rPr lang="en-CA" altLang="en-US" dirty="0"/>
              <a:t> is the quantity effect of a change in government expenditure on real GDP.</a:t>
            </a:r>
          </a:p>
          <a:p>
            <a:pPr lvl="1" eaLnBrk="1" hangingPunct="1"/>
            <a:r>
              <a:rPr lang="en-CA" altLang="en-US" dirty="0"/>
              <a:t>Because government expenditure is a component of aggregate expenditure, an increase in government expenditure increases real GDP.</a:t>
            </a:r>
          </a:p>
          <a:p>
            <a:pPr lvl="1" eaLnBrk="1" hangingPunct="1"/>
            <a:r>
              <a:rPr lang="en-CA" altLang="en-US" dirty="0"/>
              <a:t>When real GDP increases, incomes rise and consumption expenditure increases. Aggregate demand increases.</a:t>
            </a:r>
          </a:p>
          <a:p>
            <a:pPr lvl="1" eaLnBrk="1" hangingPunct="1"/>
            <a:r>
              <a:rPr lang="en-CA" altLang="en-US" dirty="0"/>
              <a:t>If this were the only consequence of the increase in government expenditure, the  multiplier would be &gt;1.</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0147">
                                            <p:txEl>
                                              <p:pRg st="1" end="1"/>
                                            </p:txEl>
                                          </p:spTgt>
                                        </p:tgtEl>
                                        <p:attrNameLst>
                                          <p:attrName>style.visibility</p:attrName>
                                        </p:attrNameLst>
                                      </p:cBhvr>
                                      <p:to>
                                        <p:strVal val="visible"/>
                                      </p:to>
                                    </p:set>
                                    <p:animEffect transition="in" filter="wipe(left)">
                                      <p:cBhvr>
                                        <p:cTn id="7" dur="1000"/>
                                        <p:tgtEl>
                                          <p:spTgt spid="1030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0147">
                                            <p:txEl>
                                              <p:pRg st="2" end="2"/>
                                            </p:txEl>
                                          </p:spTgt>
                                        </p:tgtEl>
                                        <p:attrNameLst>
                                          <p:attrName>style.visibility</p:attrName>
                                        </p:attrNameLst>
                                      </p:cBhvr>
                                      <p:to>
                                        <p:strVal val="visible"/>
                                      </p:to>
                                    </p:set>
                                    <p:animEffect transition="in" filter="wipe(left)">
                                      <p:cBhvr>
                                        <p:cTn id="12" dur="1000"/>
                                        <p:tgtEl>
                                          <p:spTgt spid="1030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0147">
                                            <p:txEl>
                                              <p:pRg st="3" end="3"/>
                                            </p:txEl>
                                          </p:spTgt>
                                        </p:tgtEl>
                                        <p:attrNameLst>
                                          <p:attrName>style.visibility</p:attrName>
                                        </p:attrNameLst>
                                      </p:cBhvr>
                                      <p:to>
                                        <p:strVal val="visible"/>
                                      </p:to>
                                    </p:set>
                                    <p:animEffect transition="in" filter="wipe(left)">
                                      <p:cBhvr>
                                        <p:cTn id="17" dur="1000"/>
                                        <p:tgtEl>
                                          <p:spTgt spid="1030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147" grpId="0" uiExpand="1" build="p" bldLvl="3"/>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5">
            <a:extLst>
              <a:ext uri="{FF2B5EF4-FFF2-40B4-BE49-F238E27FC236}">
                <a16:creationId xmlns="" xmlns:a16="http://schemas.microsoft.com/office/drawing/2014/main" id="{678CFA02-D586-474F-A3BE-12205BFEDA5F}"/>
              </a:ext>
            </a:extLst>
          </p:cNvPr>
          <p:cNvSpPr>
            <a:spLocks noGrp="1" noChangeArrowheads="1"/>
          </p:cNvSpPr>
          <p:nvPr>
            <p:ph type="title"/>
          </p:nvPr>
        </p:nvSpPr>
        <p:spPr>
          <a:xfrm>
            <a:off x="990600" y="107950"/>
            <a:ext cx="7696200" cy="1554163"/>
          </a:xfrm>
          <a:noFill/>
        </p:spPr>
        <p:txBody>
          <a:bodyPr/>
          <a:lstStyle/>
          <a:p>
            <a:pPr eaLnBrk="1" hangingPunct="1"/>
            <a:r>
              <a:rPr lang="en-CA" altLang="en-US"/>
              <a:t>Fiscal Stimulus</a:t>
            </a:r>
          </a:p>
        </p:txBody>
      </p:sp>
      <p:sp>
        <p:nvSpPr>
          <p:cNvPr id="1030147" name="Rectangle 3">
            <a:extLst>
              <a:ext uri="{FF2B5EF4-FFF2-40B4-BE49-F238E27FC236}">
                <a16:creationId xmlns="" xmlns:a16="http://schemas.microsoft.com/office/drawing/2014/main" id="{5D15ED32-5AA6-4425-945B-1CF593E6391C}"/>
              </a:ext>
            </a:extLst>
          </p:cNvPr>
          <p:cNvSpPr>
            <a:spLocks noGrp="1" noChangeArrowheads="1"/>
          </p:cNvSpPr>
          <p:nvPr>
            <p:ph idx="1"/>
          </p:nvPr>
        </p:nvSpPr>
        <p:spPr/>
        <p:txBody>
          <a:bodyPr/>
          <a:lstStyle/>
          <a:p>
            <a:pPr lvl="1" eaLnBrk="1" hangingPunct="1"/>
            <a:r>
              <a:rPr lang="en-CA" altLang="en-US"/>
              <a:t>But an increase in government expenditure increases government borrowing and raises the real interest rate.</a:t>
            </a:r>
          </a:p>
          <a:p>
            <a:pPr lvl="1" eaLnBrk="1" hangingPunct="1"/>
            <a:r>
              <a:rPr lang="en-CA" altLang="en-US"/>
              <a:t>With the higher cost of borrowing, investment decreases, which partly offsets the increase in government expenditure.</a:t>
            </a:r>
          </a:p>
          <a:p>
            <a:pPr lvl="1" eaLnBrk="1" hangingPunct="1"/>
            <a:r>
              <a:rPr lang="en-CA" altLang="en-US"/>
              <a:t>If this were the only consequence of the increase in government expenditure, the multiplier would be &lt; 1.</a:t>
            </a:r>
          </a:p>
          <a:p>
            <a:pPr lvl="1" eaLnBrk="1" hangingPunct="1"/>
            <a:r>
              <a:rPr lang="en-CA" altLang="en-US"/>
              <a:t>Which effect is stronger?</a:t>
            </a:r>
          </a:p>
          <a:p>
            <a:pPr lvl="1" eaLnBrk="1" hangingPunct="1"/>
            <a:r>
              <a:rPr lang="en-CA" altLang="en-US"/>
              <a:t>The consensus is that the crowding-out effect dominates and the multiplier is &lt;1.</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0147">
                                            <p:txEl>
                                              <p:pRg st="1" end="1"/>
                                            </p:txEl>
                                          </p:spTgt>
                                        </p:tgtEl>
                                        <p:attrNameLst>
                                          <p:attrName>style.visibility</p:attrName>
                                        </p:attrNameLst>
                                      </p:cBhvr>
                                      <p:to>
                                        <p:strVal val="visible"/>
                                      </p:to>
                                    </p:set>
                                    <p:animEffect transition="in" filter="wipe(left)">
                                      <p:cBhvr>
                                        <p:cTn id="7" dur="1000"/>
                                        <p:tgtEl>
                                          <p:spTgt spid="1030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0147">
                                            <p:txEl>
                                              <p:pRg st="2" end="2"/>
                                            </p:txEl>
                                          </p:spTgt>
                                        </p:tgtEl>
                                        <p:attrNameLst>
                                          <p:attrName>style.visibility</p:attrName>
                                        </p:attrNameLst>
                                      </p:cBhvr>
                                      <p:to>
                                        <p:strVal val="visible"/>
                                      </p:to>
                                    </p:set>
                                    <p:animEffect transition="in" filter="wipe(left)">
                                      <p:cBhvr>
                                        <p:cTn id="12" dur="1000"/>
                                        <p:tgtEl>
                                          <p:spTgt spid="1030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0147">
                                            <p:txEl>
                                              <p:pRg st="3" end="3"/>
                                            </p:txEl>
                                          </p:spTgt>
                                        </p:tgtEl>
                                        <p:attrNameLst>
                                          <p:attrName>style.visibility</p:attrName>
                                        </p:attrNameLst>
                                      </p:cBhvr>
                                      <p:to>
                                        <p:strVal val="visible"/>
                                      </p:to>
                                    </p:set>
                                    <p:animEffect transition="in" filter="wipe(left)">
                                      <p:cBhvr>
                                        <p:cTn id="17" dur="1000"/>
                                        <p:tgtEl>
                                          <p:spTgt spid="10301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30147">
                                            <p:txEl>
                                              <p:pRg st="4" end="4"/>
                                            </p:txEl>
                                          </p:spTgt>
                                        </p:tgtEl>
                                        <p:attrNameLst>
                                          <p:attrName>style.visibility</p:attrName>
                                        </p:attrNameLst>
                                      </p:cBhvr>
                                      <p:to>
                                        <p:strVal val="visible"/>
                                      </p:to>
                                    </p:set>
                                    <p:animEffect transition="in" filter="wipe(left)">
                                      <p:cBhvr>
                                        <p:cTn id="22" dur="1000"/>
                                        <p:tgtEl>
                                          <p:spTgt spid="1030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147" grpId="0" uiExpand="1" build="p" bldLvl="3"/>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5">
            <a:extLst>
              <a:ext uri="{FF2B5EF4-FFF2-40B4-BE49-F238E27FC236}">
                <a16:creationId xmlns="" xmlns:a16="http://schemas.microsoft.com/office/drawing/2014/main" id="{F245D55A-D384-44B1-B00C-29D3C91E7DF6}"/>
              </a:ext>
            </a:extLst>
          </p:cNvPr>
          <p:cNvSpPr>
            <a:spLocks noGrp="1" noChangeArrowheads="1"/>
          </p:cNvSpPr>
          <p:nvPr>
            <p:ph type="title"/>
          </p:nvPr>
        </p:nvSpPr>
        <p:spPr>
          <a:xfrm>
            <a:off x="990600" y="107950"/>
            <a:ext cx="7696200" cy="1554163"/>
          </a:xfrm>
          <a:noFill/>
        </p:spPr>
        <p:txBody>
          <a:bodyPr/>
          <a:lstStyle/>
          <a:p>
            <a:pPr eaLnBrk="1" hangingPunct="1"/>
            <a:r>
              <a:rPr lang="en-CA" altLang="en-US"/>
              <a:t>Fiscal Stimulus</a:t>
            </a:r>
          </a:p>
        </p:txBody>
      </p:sp>
      <p:sp>
        <p:nvSpPr>
          <p:cNvPr id="1036291" name="Rectangle 3">
            <a:extLst>
              <a:ext uri="{FF2B5EF4-FFF2-40B4-BE49-F238E27FC236}">
                <a16:creationId xmlns="" xmlns:a16="http://schemas.microsoft.com/office/drawing/2014/main" id="{5A1DDABA-AA71-4814-9FBB-6FA7E367F7AD}"/>
              </a:ext>
            </a:extLst>
          </p:cNvPr>
          <p:cNvSpPr>
            <a:spLocks noGrp="1" noChangeArrowheads="1"/>
          </p:cNvSpPr>
          <p:nvPr>
            <p:ph idx="1"/>
          </p:nvPr>
        </p:nvSpPr>
        <p:spPr/>
        <p:txBody>
          <a:bodyPr/>
          <a:lstStyle/>
          <a:p>
            <a:pPr lvl="1" eaLnBrk="1" hangingPunct="1"/>
            <a:r>
              <a:rPr lang="en-CA" altLang="en-US" dirty="0"/>
              <a:t>The </a:t>
            </a:r>
            <a:r>
              <a:rPr lang="en-CA" altLang="en-US" b="1" dirty="0"/>
              <a:t>tax multiplier</a:t>
            </a:r>
            <a:r>
              <a:rPr lang="en-CA" altLang="en-US" dirty="0"/>
              <a:t> is the quantity effect a change in taxes on aggregate demand.</a:t>
            </a:r>
          </a:p>
          <a:p>
            <a:pPr lvl="1" eaLnBrk="1" hangingPunct="1"/>
            <a:r>
              <a:rPr lang="en-CA" altLang="en-US" dirty="0"/>
              <a:t>The demand-side effects of a tax cut are likely to be smaller than an equivalent increase in government expenditure.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6291">
                                            <p:txEl>
                                              <p:pRg st="1" end="1"/>
                                            </p:txEl>
                                          </p:spTgt>
                                        </p:tgtEl>
                                        <p:attrNameLst>
                                          <p:attrName>style.visibility</p:attrName>
                                        </p:attrNameLst>
                                      </p:cBhvr>
                                      <p:to>
                                        <p:strVal val="visible"/>
                                      </p:to>
                                    </p:set>
                                    <p:animEffect transition="in" filter="wipe(left)">
                                      <p:cBhvr>
                                        <p:cTn id="7" dur="1000"/>
                                        <p:tgtEl>
                                          <p:spTgt spid="1036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291" grpId="0" uiExpand="1" build="p" bldLvl="3"/>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13">
            <a:extLst>
              <a:ext uri="{FF2B5EF4-FFF2-40B4-BE49-F238E27FC236}">
                <a16:creationId xmlns="" xmlns:a16="http://schemas.microsoft.com/office/drawing/2014/main" id="{F6D7525D-1318-4844-8F92-EB3C5D725AFD}"/>
              </a:ext>
            </a:extLst>
          </p:cNvPr>
          <p:cNvSpPr>
            <a:spLocks noGrp="1" noChangeArrowheads="1"/>
          </p:cNvSpPr>
          <p:nvPr>
            <p:ph type="title"/>
          </p:nvPr>
        </p:nvSpPr>
        <p:spPr>
          <a:xfrm>
            <a:off x="990600" y="107950"/>
            <a:ext cx="7696200" cy="1554163"/>
          </a:xfrm>
          <a:noFill/>
        </p:spPr>
        <p:txBody>
          <a:bodyPr/>
          <a:lstStyle/>
          <a:p>
            <a:pPr eaLnBrk="1" hangingPunct="1"/>
            <a:r>
              <a:rPr lang="en-CA" altLang="en-US"/>
              <a:t>Fiscal Stimulus</a:t>
            </a:r>
          </a:p>
        </p:txBody>
      </p:sp>
      <p:sp>
        <p:nvSpPr>
          <p:cNvPr id="1040387" name="Rectangle 3">
            <a:extLst>
              <a:ext uri="{FF2B5EF4-FFF2-40B4-BE49-F238E27FC236}">
                <a16:creationId xmlns="" xmlns:a16="http://schemas.microsoft.com/office/drawing/2014/main" id="{5BEA94FA-0F7D-4D96-9D87-F8364FF143A7}"/>
              </a:ext>
            </a:extLst>
          </p:cNvPr>
          <p:cNvSpPr>
            <a:spLocks noGrp="1" noChangeArrowheads="1"/>
          </p:cNvSpPr>
          <p:nvPr>
            <p:ph idx="1"/>
          </p:nvPr>
        </p:nvSpPr>
        <p:spPr>
          <a:xfrm>
            <a:off x="360363" y="1584325"/>
            <a:ext cx="4211637" cy="4878259"/>
          </a:xfrm>
        </p:spPr>
        <p:txBody>
          <a:bodyPr/>
          <a:lstStyle/>
          <a:p>
            <a:pPr eaLnBrk="1" hangingPunct="1"/>
            <a:r>
              <a:rPr lang="en-CA" altLang="en-US" dirty="0">
                <a:solidFill>
                  <a:srgbClr val="7030A0"/>
                </a:solidFill>
              </a:rPr>
              <a:t>Graphical Illustration of Fiscal Stimulus</a:t>
            </a:r>
          </a:p>
          <a:p>
            <a:pPr lvl="1" eaLnBrk="1" hangingPunct="1"/>
            <a:r>
              <a:rPr lang="en-CA" altLang="en-US" dirty="0"/>
              <a:t>Figure 13.9 shows how fiscal policy is supposed to work to close a recessionary gap.</a:t>
            </a:r>
          </a:p>
          <a:p>
            <a:pPr lvl="1" eaLnBrk="1" hangingPunct="1"/>
            <a:r>
              <a:rPr lang="en-CA" altLang="en-US" dirty="0"/>
              <a:t>An increase in government expenditure or a tax cut increases aggregate expenditure.</a:t>
            </a:r>
          </a:p>
          <a:p>
            <a:pPr lvl="1" eaLnBrk="1" hangingPunct="1"/>
            <a:r>
              <a:rPr lang="en-CA" altLang="en-US" dirty="0"/>
              <a:t>The multiplier process increases aggregate demand.</a:t>
            </a:r>
          </a:p>
        </p:txBody>
      </p:sp>
      <p:pic>
        <p:nvPicPr>
          <p:cNvPr id="8" name="Picture 7">
            <a:hlinkClick r:id="rId3" action="ppaction://hlinksldjump"/>
            <a:extLst>
              <a:ext uri="{FF2B5EF4-FFF2-40B4-BE49-F238E27FC236}">
                <a16:creationId xmlns="" xmlns:a16="http://schemas.microsoft.com/office/drawing/2014/main" id="{CAEFFD3C-9F98-4801-8E8A-2E652509A73E}"/>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97571"/>
            <a:ext cx="204854" cy="2048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608000" y="1656000"/>
            <a:ext cx="4282440" cy="416052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608000" y="1656000"/>
            <a:ext cx="4282440" cy="4160520"/>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608000" y="1656000"/>
            <a:ext cx="4282440" cy="4160520"/>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608000" y="1656000"/>
            <a:ext cx="4282440" cy="416052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0387">
                                            <p:txEl>
                                              <p:pRg st="1" end="1"/>
                                            </p:txEl>
                                          </p:spTgt>
                                        </p:tgtEl>
                                        <p:attrNameLst>
                                          <p:attrName>style.visibility</p:attrName>
                                        </p:attrNameLst>
                                      </p:cBhvr>
                                      <p:to>
                                        <p:strVal val="visible"/>
                                      </p:to>
                                    </p:set>
                                    <p:animEffect transition="in" filter="wipe(left)">
                                      <p:cBhvr>
                                        <p:cTn id="7" dur="1000"/>
                                        <p:tgtEl>
                                          <p:spTgt spid="10403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0387">
                                            <p:txEl>
                                              <p:pRg st="2" end="2"/>
                                            </p:txEl>
                                          </p:spTgt>
                                        </p:tgtEl>
                                        <p:attrNameLst>
                                          <p:attrName>style.visibility</p:attrName>
                                        </p:attrNameLst>
                                      </p:cBhvr>
                                      <p:to>
                                        <p:strVal val="visible"/>
                                      </p:to>
                                    </p:set>
                                    <p:animEffect transition="in" filter="wipe(left)">
                                      <p:cBhvr>
                                        <p:cTn id="12" dur="1000"/>
                                        <p:tgtEl>
                                          <p:spTgt spid="1040387">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40387">
                                            <p:txEl>
                                              <p:pRg st="3" end="3"/>
                                            </p:txEl>
                                          </p:spTgt>
                                        </p:tgtEl>
                                        <p:attrNameLst>
                                          <p:attrName>style.visibility</p:attrName>
                                        </p:attrNameLst>
                                      </p:cBhvr>
                                      <p:to>
                                        <p:strVal val="visible"/>
                                      </p:to>
                                    </p:set>
                                    <p:animEffect transition="in" filter="wipe(left)">
                                      <p:cBhvr>
                                        <p:cTn id="20" dur="1000"/>
                                        <p:tgtEl>
                                          <p:spTgt spid="1040387">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1000"/>
                                        <p:tgtEl>
                                          <p:spTgt spid="14"/>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387" grpId="0" uiExpand="1" build="p" bldLvl="3"/>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752600" y="540000"/>
            <a:ext cx="5353050" cy="520065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752600" y="540000"/>
            <a:ext cx="5353050" cy="520065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752600" y="540000"/>
            <a:ext cx="5353050" cy="520065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752600" y="540000"/>
            <a:ext cx="5353050" cy="520065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5">
            <a:extLst>
              <a:ext uri="{FF2B5EF4-FFF2-40B4-BE49-F238E27FC236}">
                <a16:creationId xmlns="" xmlns:a16="http://schemas.microsoft.com/office/drawing/2014/main" id="{13B06D0F-367C-499D-B6C9-C8C875974FED}"/>
              </a:ext>
            </a:extLst>
          </p:cNvPr>
          <p:cNvSpPr>
            <a:spLocks noGrp="1" noChangeArrowheads="1"/>
          </p:cNvSpPr>
          <p:nvPr>
            <p:ph type="title"/>
          </p:nvPr>
        </p:nvSpPr>
        <p:spPr>
          <a:xfrm>
            <a:off x="990600" y="107950"/>
            <a:ext cx="7696200" cy="1554163"/>
          </a:xfrm>
          <a:noFill/>
        </p:spPr>
        <p:txBody>
          <a:bodyPr/>
          <a:lstStyle/>
          <a:p>
            <a:pPr eaLnBrk="1" hangingPunct="1"/>
            <a:r>
              <a:rPr lang="en-CA" altLang="en-US"/>
              <a:t>Fiscal Stimulus</a:t>
            </a:r>
          </a:p>
        </p:txBody>
      </p:sp>
      <p:sp>
        <p:nvSpPr>
          <p:cNvPr id="1132547" name="Rectangle 3">
            <a:extLst>
              <a:ext uri="{FF2B5EF4-FFF2-40B4-BE49-F238E27FC236}">
                <a16:creationId xmlns="" xmlns:a16="http://schemas.microsoft.com/office/drawing/2014/main" id="{8C22E806-848C-4BAD-A883-627D0B201C53}"/>
              </a:ext>
            </a:extLst>
          </p:cNvPr>
          <p:cNvSpPr>
            <a:spLocks noGrp="1" noChangeArrowheads="1"/>
          </p:cNvSpPr>
          <p:nvPr>
            <p:ph idx="1"/>
          </p:nvPr>
        </p:nvSpPr>
        <p:spPr/>
        <p:txBody>
          <a:bodyPr/>
          <a:lstStyle/>
          <a:p>
            <a:pPr defTabSz="461963" eaLnBrk="1" hangingPunct="1"/>
            <a:r>
              <a:rPr lang="en-CA" altLang="en-US" dirty="0">
                <a:solidFill>
                  <a:srgbClr val="7030A0"/>
                </a:solidFill>
              </a:rPr>
              <a:t>Fiscal Stimulus and Aggregate Supply</a:t>
            </a:r>
          </a:p>
          <a:p>
            <a:pPr lvl="1" defTabSz="461963" eaLnBrk="1" hangingPunct="1"/>
            <a:r>
              <a:rPr lang="en-CA" altLang="en-US" dirty="0"/>
              <a:t>Taxes drive a wedge between the cost of labour and the take-home pay and between the cost of borrowing and the return on lending.</a:t>
            </a:r>
          </a:p>
          <a:p>
            <a:pPr lvl="1" defTabSz="461963" eaLnBrk="1" hangingPunct="1"/>
            <a:r>
              <a:rPr lang="en-CA" altLang="en-US" dirty="0"/>
              <a:t>Taxes decrease employment, saving, and investment and decrease real GDP and its growth rate.</a:t>
            </a:r>
          </a:p>
          <a:p>
            <a:pPr lvl="1" defTabSz="461963" eaLnBrk="1" hangingPunct="1"/>
            <a:r>
              <a:rPr lang="en-CA" altLang="en-US" dirty="0"/>
              <a:t>A tax cut decreases these negative effects and increases real GDP and its growth rate.</a:t>
            </a:r>
          </a:p>
          <a:p>
            <a:pPr lvl="1" defTabSz="461963" eaLnBrk="1" hangingPunct="1"/>
            <a:r>
              <a:rPr lang="en-CA" altLang="en-US" dirty="0"/>
              <a:t>The supply-side effects of a tax cut probably dominate the demand-side effects and make the multiplier larger than the government expenditure multiplier.</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2547">
                                            <p:txEl>
                                              <p:pRg st="1" end="1"/>
                                            </p:txEl>
                                          </p:spTgt>
                                        </p:tgtEl>
                                        <p:attrNameLst>
                                          <p:attrName>style.visibility</p:attrName>
                                        </p:attrNameLst>
                                      </p:cBhvr>
                                      <p:to>
                                        <p:strVal val="visible"/>
                                      </p:to>
                                    </p:set>
                                    <p:animEffect transition="in" filter="wipe(left)">
                                      <p:cBhvr>
                                        <p:cTn id="7" dur="1000"/>
                                        <p:tgtEl>
                                          <p:spTgt spid="11325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2547">
                                            <p:txEl>
                                              <p:pRg st="2" end="2"/>
                                            </p:txEl>
                                          </p:spTgt>
                                        </p:tgtEl>
                                        <p:attrNameLst>
                                          <p:attrName>style.visibility</p:attrName>
                                        </p:attrNameLst>
                                      </p:cBhvr>
                                      <p:to>
                                        <p:strVal val="visible"/>
                                      </p:to>
                                    </p:set>
                                    <p:animEffect transition="in" filter="wipe(left)">
                                      <p:cBhvr>
                                        <p:cTn id="12" dur="1000"/>
                                        <p:tgtEl>
                                          <p:spTgt spid="11325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32547">
                                            <p:txEl>
                                              <p:pRg st="3" end="3"/>
                                            </p:txEl>
                                          </p:spTgt>
                                        </p:tgtEl>
                                        <p:attrNameLst>
                                          <p:attrName>style.visibility</p:attrName>
                                        </p:attrNameLst>
                                      </p:cBhvr>
                                      <p:to>
                                        <p:strVal val="visible"/>
                                      </p:to>
                                    </p:set>
                                    <p:animEffect transition="in" filter="wipe(left)">
                                      <p:cBhvr>
                                        <p:cTn id="17" dur="1000"/>
                                        <p:tgtEl>
                                          <p:spTgt spid="11325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32547">
                                            <p:txEl>
                                              <p:pRg st="4" end="4"/>
                                            </p:txEl>
                                          </p:spTgt>
                                        </p:tgtEl>
                                        <p:attrNameLst>
                                          <p:attrName>style.visibility</p:attrName>
                                        </p:attrNameLst>
                                      </p:cBhvr>
                                      <p:to>
                                        <p:strVal val="visible"/>
                                      </p:to>
                                    </p:set>
                                    <p:animEffect transition="in" filter="wipe(left)">
                                      <p:cBhvr>
                                        <p:cTn id="22" dur="1000"/>
                                        <p:tgtEl>
                                          <p:spTgt spid="1132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47" grpId="0" uiExpand="1" build="p" bldLvl="3"/>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5">
            <a:extLst>
              <a:ext uri="{FF2B5EF4-FFF2-40B4-BE49-F238E27FC236}">
                <a16:creationId xmlns="" xmlns:a16="http://schemas.microsoft.com/office/drawing/2014/main" id="{04D3D270-38A6-4FBB-816C-CCAD4ED94501}"/>
              </a:ext>
            </a:extLst>
          </p:cNvPr>
          <p:cNvSpPr>
            <a:spLocks noGrp="1" noChangeArrowheads="1"/>
          </p:cNvSpPr>
          <p:nvPr>
            <p:ph type="title"/>
          </p:nvPr>
        </p:nvSpPr>
        <p:spPr>
          <a:xfrm>
            <a:off x="990600" y="107950"/>
            <a:ext cx="7696200" cy="1554163"/>
          </a:xfrm>
          <a:noFill/>
        </p:spPr>
        <p:txBody>
          <a:bodyPr/>
          <a:lstStyle/>
          <a:p>
            <a:pPr eaLnBrk="1" hangingPunct="1"/>
            <a:r>
              <a:rPr lang="en-CA" altLang="en-US"/>
              <a:t>Fiscal Stimulus</a:t>
            </a:r>
          </a:p>
        </p:txBody>
      </p:sp>
      <p:sp>
        <p:nvSpPr>
          <p:cNvPr id="1132547" name="Rectangle 3">
            <a:extLst>
              <a:ext uri="{FF2B5EF4-FFF2-40B4-BE49-F238E27FC236}">
                <a16:creationId xmlns="" xmlns:a16="http://schemas.microsoft.com/office/drawing/2014/main" id="{176C1F03-2D7D-444D-BE06-471FD6EEAFC0}"/>
              </a:ext>
            </a:extLst>
          </p:cNvPr>
          <p:cNvSpPr>
            <a:spLocks noGrp="1" noChangeArrowheads="1"/>
          </p:cNvSpPr>
          <p:nvPr>
            <p:ph idx="1"/>
          </p:nvPr>
        </p:nvSpPr>
        <p:spPr/>
        <p:txBody>
          <a:bodyPr/>
          <a:lstStyle/>
          <a:p>
            <a:pPr marL="108000" defTabSz="461963" eaLnBrk="1" hangingPunct="1">
              <a:defRPr/>
            </a:pPr>
            <a:r>
              <a:rPr lang="en-CA" dirty="0">
                <a:solidFill>
                  <a:srgbClr val="7030A0"/>
                </a:solidFill>
              </a:rPr>
              <a:t>Time Lags</a:t>
            </a:r>
          </a:p>
          <a:p>
            <a:pPr marL="108000" lvl="1" defTabSz="461963" eaLnBrk="1" hangingPunct="1">
              <a:defRPr/>
            </a:pPr>
            <a:r>
              <a:rPr lang="en-CA" dirty="0"/>
              <a:t>The use of discretionary fiscal policy is seriously hampered by three time lags:</a:t>
            </a:r>
          </a:p>
          <a:p>
            <a:pPr marL="457200" lvl="1" indent="-342900" defTabSz="461963" eaLnBrk="1" hangingPunct="1">
              <a:buClr>
                <a:schemeClr val="tx1"/>
              </a:buClr>
              <a:buSzPct val="120000"/>
              <a:buFont typeface="Wingdings" panose="05000000000000000000" pitchFamily="2" charset="2"/>
              <a:buChar char="§"/>
              <a:defRPr/>
            </a:pPr>
            <a:r>
              <a:rPr lang="en-CA" dirty="0"/>
              <a:t>Recognition lag—the time it takes to figure out that fiscal 	policy action is needed.</a:t>
            </a:r>
          </a:p>
          <a:p>
            <a:pPr marL="457200" lvl="1" indent="-342900" defTabSz="461963" eaLnBrk="1" hangingPunct="1">
              <a:buClr>
                <a:schemeClr val="tx1"/>
              </a:buClr>
              <a:buSzPct val="120000"/>
              <a:buFont typeface="Wingdings" panose="05000000000000000000" pitchFamily="2" charset="2"/>
              <a:buChar char="§"/>
              <a:defRPr/>
            </a:pPr>
            <a:r>
              <a:rPr lang="en-CA" dirty="0"/>
              <a:t>Law-making lag—the time it takes Parliament to pass the laws needed to change taxes or spending.</a:t>
            </a:r>
          </a:p>
          <a:p>
            <a:pPr marL="457200" lvl="1" indent="-342900" defTabSz="461963" eaLnBrk="1" hangingPunct="1">
              <a:buClr>
                <a:schemeClr val="tx1"/>
              </a:buClr>
              <a:buSzPct val="120000"/>
              <a:buFont typeface="Wingdings" panose="05000000000000000000" pitchFamily="2" charset="2"/>
              <a:buChar char="§"/>
              <a:defRPr/>
            </a:pPr>
            <a:r>
              <a:rPr lang="en-CA" dirty="0"/>
              <a:t>Impact lag—the time it takes from passing a tax or 	spending change to its effect on real GDP being felt.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2547">
                                            <p:txEl>
                                              <p:pRg st="1" end="1"/>
                                            </p:txEl>
                                          </p:spTgt>
                                        </p:tgtEl>
                                        <p:attrNameLst>
                                          <p:attrName>style.visibility</p:attrName>
                                        </p:attrNameLst>
                                      </p:cBhvr>
                                      <p:to>
                                        <p:strVal val="visible"/>
                                      </p:to>
                                    </p:set>
                                    <p:animEffect transition="in" filter="wipe(left)">
                                      <p:cBhvr>
                                        <p:cTn id="7" dur="1000"/>
                                        <p:tgtEl>
                                          <p:spTgt spid="11325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2547">
                                            <p:txEl>
                                              <p:pRg st="2" end="2"/>
                                            </p:txEl>
                                          </p:spTgt>
                                        </p:tgtEl>
                                        <p:attrNameLst>
                                          <p:attrName>style.visibility</p:attrName>
                                        </p:attrNameLst>
                                      </p:cBhvr>
                                      <p:to>
                                        <p:strVal val="visible"/>
                                      </p:to>
                                    </p:set>
                                    <p:animEffect transition="in" filter="wipe(left)">
                                      <p:cBhvr>
                                        <p:cTn id="12" dur="1000"/>
                                        <p:tgtEl>
                                          <p:spTgt spid="11325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32547">
                                            <p:txEl>
                                              <p:pRg st="3" end="3"/>
                                            </p:txEl>
                                          </p:spTgt>
                                        </p:tgtEl>
                                        <p:attrNameLst>
                                          <p:attrName>style.visibility</p:attrName>
                                        </p:attrNameLst>
                                      </p:cBhvr>
                                      <p:to>
                                        <p:strVal val="visible"/>
                                      </p:to>
                                    </p:set>
                                    <p:animEffect transition="in" filter="wipe(left)">
                                      <p:cBhvr>
                                        <p:cTn id="17" dur="1000"/>
                                        <p:tgtEl>
                                          <p:spTgt spid="11325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32547">
                                            <p:txEl>
                                              <p:pRg st="4" end="4"/>
                                            </p:txEl>
                                          </p:spTgt>
                                        </p:tgtEl>
                                        <p:attrNameLst>
                                          <p:attrName>style.visibility</p:attrName>
                                        </p:attrNameLst>
                                      </p:cBhvr>
                                      <p:to>
                                        <p:strVal val="visible"/>
                                      </p:to>
                                    </p:set>
                                    <p:animEffect transition="in" filter="wipe(left)">
                                      <p:cBhvr>
                                        <p:cTn id="22" dur="1000"/>
                                        <p:tgtEl>
                                          <p:spTgt spid="1132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47" grpId="0" uiExpand="1" build="p" bldLvl="3"/>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 xmlns:a16="http://schemas.microsoft.com/office/drawing/2014/main" id="{1BB74892-EADE-449F-B821-245005861BBC}"/>
              </a:ext>
            </a:extLst>
          </p:cNvPr>
          <p:cNvSpPr>
            <a:spLocks noGrp="1" noChangeArrowheads="1"/>
          </p:cNvSpPr>
          <p:nvPr>
            <p:ph type="title"/>
          </p:nvPr>
        </p:nvSpPr>
        <p:spPr>
          <a:xfrm>
            <a:off x="990600" y="107950"/>
            <a:ext cx="7696200" cy="1554163"/>
          </a:xfrm>
        </p:spPr>
        <p:txBody>
          <a:bodyPr/>
          <a:lstStyle/>
          <a:p>
            <a:pPr eaLnBrk="1" hangingPunct="1"/>
            <a:r>
              <a:rPr lang="en-CA" altLang="en-US"/>
              <a:t>The Federal Budget</a:t>
            </a:r>
          </a:p>
        </p:txBody>
      </p:sp>
      <p:sp>
        <p:nvSpPr>
          <p:cNvPr id="409603" name="Rectangle 3">
            <a:extLst>
              <a:ext uri="{FF2B5EF4-FFF2-40B4-BE49-F238E27FC236}">
                <a16:creationId xmlns="" xmlns:a16="http://schemas.microsoft.com/office/drawing/2014/main" id="{27BBAE9B-47ED-47F2-AC78-3290A45DDD9E}"/>
              </a:ext>
            </a:extLst>
          </p:cNvPr>
          <p:cNvSpPr>
            <a:spLocks noGrp="1" noChangeArrowheads="1"/>
          </p:cNvSpPr>
          <p:nvPr>
            <p:ph idx="1"/>
          </p:nvPr>
        </p:nvSpPr>
        <p:spPr/>
        <p:txBody>
          <a:bodyPr/>
          <a:lstStyle/>
          <a:p>
            <a:r>
              <a:rPr lang="en-US" altLang="en-US"/>
              <a:t>Budget Making</a:t>
            </a:r>
          </a:p>
          <a:p>
            <a:pPr lvl="1"/>
            <a:r>
              <a:rPr lang="en-US" altLang="en-US"/>
              <a:t>The federal government and Parliament make fiscal policy.</a:t>
            </a:r>
          </a:p>
          <a:p>
            <a:pPr lvl="1"/>
            <a:r>
              <a:rPr lang="en-US" altLang="en-US"/>
              <a:t>After a long, draw-out process of consultations, the Minister of Finance presents a budget plan to Parliament.</a:t>
            </a:r>
          </a:p>
          <a:p>
            <a:pPr lvl="1"/>
            <a:r>
              <a:rPr lang="en-US" altLang="en-US"/>
              <a:t>Parliament debates the plan and enacts the laws necessary to implement it.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animEffect transition="in" filter="wipe(left)">
                                      <p:cBhvr>
                                        <p:cTn id="7" dur="1000"/>
                                        <p:tgtEl>
                                          <p:spTgt spid="4096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2" end="2"/>
                                            </p:txEl>
                                          </p:spTgt>
                                        </p:tgtEl>
                                        <p:attrNameLst>
                                          <p:attrName>style.visibility</p:attrName>
                                        </p:attrNameLst>
                                      </p:cBhvr>
                                      <p:to>
                                        <p:strVal val="visible"/>
                                      </p:to>
                                    </p:set>
                                    <p:animEffect transition="in" filter="wipe(left)">
                                      <p:cBhvr>
                                        <p:cTn id="12" dur="1000"/>
                                        <p:tgtEl>
                                          <p:spTgt spid="4096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03">
                                            <p:txEl>
                                              <p:pRg st="3" end="3"/>
                                            </p:txEl>
                                          </p:spTgt>
                                        </p:tgtEl>
                                        <p:attrNameLst>
                                          <p:attrName>style.visibility</p:attrName>
                                        </p:attrNameLst>
                                      </p:cBhvr>
                                      <p:to>
                                        <p:strVal val="visible"/>
                                      </p:to>
                                    </p:set>
                                    <p:animEffect transition="in" filter="wipe(left)">
                                      <p:cBhvr>
                                        <p:cTn id="17" dur="1000"/>
                                        <p:tgtEl>
                                          <p:spTgt spid="409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uiExpand="1" build="p" bldLvl="3"/>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5">
            <a:extLst>
              <a:ext uri="{FF2B5EF4-FFF2-40B4-BE49-F238E27FC236}">
                <a16:creationId xmlns="" xmlns:a16="http://schemas.microsoft.com/office/drawing/2014/main" id="{FE894864-7300-4E24-99D8-0FD07379AB66}"/>
              </a:ext>
            </a:extLst>
          </p:cNvPr>
          <p:cNvSpPr>
            <a:spLocks noGrp="1" noChangeArrowheads="1"/>
          </p:cNvSpPr>
          <p:nvPr>
            <p:ph type="title"/>
          </p:nvPr>
        </p:nvSpPr>
        <p:spPr>
          <a:xfrm>
            <a:off x="990600" y="107950"/>
            <a:ext cx="7696200" cy="1554163"/>
          </a:xfrm>
          <a:noFill/>
        </p:spPr>
        <p:txBody>
          <a:bodyPr/>
          <a:lstStyle/>
          <a:p>
            <a:r>
              <a:rPr lang="en-CA" altLang="en-US"/>
              <a:t>The Federal Budget</a:t>
            </a:r>
          </a:p>
        </p:txBody>
      </p:sp>
      <p:sp>
        <p:nvSpPr>
          <p:cNvPr id="1021955" name="Rectangle 3">
            <a:extLst>
              <a:ext uri="{FF2B5EF4-FFF2-40B4-BE49-F238E27FC236}">
                <a16:creationId xmlns="" xmlns:a16="http://schemas.microsoft.com/office/drawing/2014/main" id="{1F383F6A-49B5-4AE2-B730-E1B8DDCF09D5}"/>
              </a:ext>
            </a:extLst>
          </p:cNvPr>
          <p:cNvSpPr>
            <a:spLocks noGrp="1" noChangeArrowheads="1"/>
          </p:cNvSpPr>
          <p:nvPr>
            <p:ph idx="1"/>
          </p:nvPr>
        </p:nvSpPr>
        <p:spPr/>
        <p:txBody>
          <a:bodyPr/>
          <a:lstStyle/>
          <a:p>
            <a:r>
              <a:rPr lang="en-CA" altLang="en-US" dirty="0"/>
              <a:t>Highlights of the 2019 Budget</a:t>
            </a:r>
          </a:p>
          <a:p>
            <a:pPr lvl="1"/>
            <a:r>
              <a:rPr lang="en-CA" altLang="en-US" dirty="0"/>
              <a:t>The 2019 federal budget has revenues of $278 billion, outlays of $296 billion, and a deficit of $18 billion.</a:t>
            </a:r>
          </a:p>
          <a:p>
            <a:pPr lvl="1"/>
            <a:r>
              <a:rPr lang="en-CA" altLang="en-US" dirty="0"/>
              <a:t>Revenues come from personal income taxes, corporate income taxes, indirect taxes, and investment income.</a:t>
            </a:r>
          </a:p>
          <a:p>
            <a:pPr lvl="1"/>
            <a:r>
              <a:rPr lang="en-CA" altLang="en-US" dirty="0"/>
              <a:t>Personal income taxes are the largest revenue source.</a:t>
            </a:r>
          </a:p>
          <a:p>
            <a:pPr lvl="1"/>
            <a:r>
              <a:rPr lang="en-CA" altLang="en-US" dirty="0"/>
              <a:t>Outlays are transfer payments, expenditure on goods and services, and debt interest.</a:t>
            </a:r>
          </a:p>
          <a:p>
            <a:pPr lvl="1"/>
            <a:r>
              <a:rPr lang="en-CA" altLang="en-US" dirty="0"/>
              <a:t>Transfer payments are the largest item of outlays.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1955">
                                            <p:txEl>
                                              <p:pRg st="1" end="1"/>
                                            </p:txEl>
                                          </p:spTgt>
                                        </p:tgtEl>
                                        <p:attrNameLst>
                                          <p:attrName>style.visibility</p:attrName>
                                        </p:attrNameLst>
                                      </p:cBhvr>
                                      <p:to>
                                        <p:strVal val="visible"/>
                                      </p:to>
                                    </p:set>
                                    <p:animEffect transition="in" filter="wipe(left)">
                                      <p:cBhvr>
                                        <p:cTn id="7" dur="1000"/>
                                        <p:tgtEl>
                                          <p:spTgt spid="10219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1955">
                                            <p:txEl>
                                              <p:pRg st="2" end="2"/>
                                            </p:txEl>
                                          </p:spTgt>
                                        </p:tgtEl>
                                        <p:attrNameLst>
                                          <p:attrName>style.visibility</p:attrName>
                                        </p:attrNameLst>
                                      </p:cBhvr>
                                      <p:to>
                                        <p:strVal val="visible"/>
                                      </p:to>
                                    </p:set>
                                    <p:animEffect transition="in" filter="wipe(left)">
                                      <p:cBhvr>
                                        <p:cTn id="12" dur="1000"/>
                                        <p:tgtEl>
                                          <p:spTgt spid="10219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1955">
                                            <p:txEl>
                                              <p:pRg st="3" end="3"/>
                                            </p:txEl>
                                          </p:spTgt>
                                        </p:tgtEl>
                                        <p:attrNameLst>
                                          <p:attrName>style.visibility</p:attrName>
                                        </p:attrNameLst>
                                      </p:cBhvr>
                                      <p:to>
                                        <p:strVal val="visible"/>
                                      </p:to>
                                    </p:set>
                                    <p:animEffect transition="in" filter="wipe(left)">
                                      <p:cBhvr>
                                        <p:cTn id="17" dur="1000"/>
                                        <p:tgtEl>
                                          <p:spTgt spid="10219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1955">
                                            <p:txEl>
                                              <p:pRg st="4" end="4"/>
                                            </p:txEl>
                                          </p:spTgt>
                                        </p:tgtEl>
                                        <p:attrNameLst>
                                          <p:attrName>style.visibility</p:attrName>
                                        </p:attrNameLst>
                                      </p:cBhvr>
                                      <p:to>
                                        <p:strVal val="visible"/>
                                      </p:to>
                                    </p:set>
                                    <p:animEffect transition="in" filter="wipe(left)">
                                      <p:cBhvr>
                                        <p:cTn id="22" dur="1000"/>
                                        <p:tgtEl>
                                          <p:spTgt spid="10219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1955">
                                            <p:txEl>
                                              <p:pRg st="5" end="5"/>
                                            </p:txEl>
                                          </p:spTgt>
                                        </p:tgtEl>
                                        <p:attrNameLst>
                                          <p:attrName>style.visibility</p:attrName>
                                        </p:attrNameLst>
                                      </p:cBhvr>
                                      <p:to>
                                        <p:strVal val="visible"/>
                                      </p:to>
                                    </p:set>
                                    <p:animEffect transition="in" filter="wipe(left)">
                                      <p:cBhvr>
                                        <p:cTn id="27" dur="1000"/>
                                        <p:tgtEl>
                                          <p:spTgt spid="10219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1955" grpId="0" uiExpand="1" build="p" bldLvl="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E66634AD-C1A4-4202-9B34-13E2DADBFCAE}"/>
              </a:ext>
            </a:extLst>
          </p:cNvPr>
          <p:cNvPicPr>
            <a:picLocks noChangeAspect="1"/>
          </p:cNvPicPr>
          <p:nvPr/>
        </p:nvPicPr>
        <p:blipFill>
          <a:blip r:embed="rId3" cstate="print"/>
          <a:stretch>
            <a:fillRect/>
          </a:stretch>
        </p:blipFill>
        <p:spPr>
          <a:xfrm>
            <a:off x="2433637" y="895350"/>
            <a:ext cx="4276725" cy="5067300"/>
          </a:xfrm>
          <a:prstGeom prst="rect">
            <a:avLst/>
          </a:prstGeom>
        </p:spPr>
      </p:pic>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5">
            <a:extLst>
              <a:ext uri="{FF2B5EF4-FFF2-40B4-BE49-F238E27FC236}">
                <a16:creationId xmlns="" xmlns:a16="http://schemas.microsoft.com/office/drawing/2014/main" id="{7AEE8668-651B-4F60-9FB0-C826C2F5F545}"/>
              </a:ext>
            </a:extLst>
          </p:cNvPr>
          <p:cNvSpPr>
            <a:spLocks noGrp="1" noChangeArrowheads="1"/>
          </p:cNvSpPr>
          <p:nvPr>
            <p:ph type="title"/>
          </p:nvPr>
        </p:nvSpPr>
        <p:spPr>
          <a:xfrm>
            <a:off x="990600" y="107950"/>
            <a:ext cx="7696200" cy="1554163"/>
          </a:xfrm>
          <a:noFill/>
        </p:spPr>
        <p:txBody>
          <a:bodyPr/>
          <a:lstStyle/>
          <a:p>
            <a:r>
              <a:rPr lang="en-CA" altLang="en-US"/>
              <a:t>The Federal Budget</a:t>
            </a:r>
          </a:p>
        </p:txBody>
      </p:sp>
      <p:sp>
        <p:nvSpPr>
          <p:cNvPr id="417795" name="Rectangle 3">
            <a:extLst>
              <a:ext uri="{FF2B5EF4-FFF2-40B4-BE49-F238E27FC236}">
                <a16:creationId xmlns="" xmlns:a16="http://schemas.microsoft.com/office/drawing/2014/main" id="{CCEB8250-0469-482E-BAC1-CC2790D7F4DA}"/>
              </a:ext>
            </a:extLst>
          </p:cNvPr>
          <p:cNvSpPr>
            <a:spLocks noGrp="1" noChangeArrowheads="1"/>
          </p:cNvSpPr>
          <p:nvPr>
            <p:ph idx="1"/>
          </p:nvPr>
        </p:nvSpPr>
        <p:spPr/>
        <p:txBody>
          <a:bodyPr/>
          <a:lstStyle/>
          <a:p>
            <a:pPr lvl="1"/>
            <a:r>
              <a:rPr lang="en-CA" altLang="en-US" b="1">
                <a:solidFill>
                  <a:srgbClr val="7030A0"/>
                </a:solidFill>
              </a:rPr>
              <a:t>Budget Balance</a:t>
            </a:r>
          </a:p>
          <a:p>
            <a:pPr lvl="1"/>
            <a:r>
              <a:rPr lang="en-CA" altLang="en-US"/>
              <a:t>The federal government’s budget balance equals revenues minus outlays.</a:t>
            </a:r>
          </a:p>
          <a:p>
            <a:pPr lvl="1"/>
            <a:r>
              <a:rPr lang="en-CA" altLang="en-US"/>
              <a:t>If revenues exceed outlays, the government has a </a:t>
            </a:r>
            <a:br>
              <a:rPr lang="en-CA" altLang="en-US"/>
            </a:br>
            <a:r>
              <a:rPr lang="en-CA" altLang="en-US" b="1"/>
              <a:t>budget surplus</a:t>
            </a:r>
            <a:r>
              <a:rPr lang="en-CA" altLang="en-US"/>
              <a:t>.</a:t>
            </a:r>
          </a:p>
          <a:p>
            <a:pPr lvl="1"/>
            <a:r>
              <a:rPr lang="en-CA" altLang="en-US"/>
              <a:t>If outlays exceed revenues, the government has a </a:t>
            </a:r>
            <a:br>
              <a:rPr lang="en-CA" altLang="en-US"/>
            </a:br>
            <a:r>
              <a:rPr lang="en-CA" altLang="en-US" b="1"/>
              <a:t>budget deficit</a:t>
            </a:r>
            <a:r>
              <a:rPr lang="en-CA" altLang="en-US"/>
              <a:t>.</a:t>
            </a:r>
          </a:p>
          <a:p>
            <a:pPr lvl="1"/>
            <a:r>
              <a:rPr lang="en-CA" altLang="en-US"/>
              <a:t>If revenues equal outlays, the government has a </a:t>
            </a:r>
            <a:br>
              <a:rPr lang="en-CA" altLang="en-US"/>
            </a:br>
            <a:r>
              <a:rPr lang="en-CA" altLang="en-US" b="1"/>
              <a:t>balanced budget</a:t>
            </a:r>
            <a:r>
              <a:rPr lang="en-CA" altLang="en-US"/>
              <a:t>.</a:t>
            </a:r>
          </a:p>
          <a:p>
            <a:pPr lvl="1"/>
            <a:r>
              <a:rPr lang="en-CA" altLang="en-US"/>
              <a:t>The projected budget deficit in 2013 is $14 billion.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7795">
                                            <p:txEl>
                                              <p:pRg st="1" end="1"/>
                                            </p:txEl>
                                          </p:spTgt>
                                        </p:tgtEl>
                                        <p:attrNameLst>
                                          <p:attrName>style.visibility</p:attrName>
                                        </p:attrNameLst>
                                      </p:cBhvr>
                                      <p:to>
                                        <p:strVal val="visible"/>
                                      </p:to>
                                    </p:set>
                                    <p:animEffect transition="in" filter="wipe(left)">
                                      <p:cBhvr>
                                        <p:cTn id="7" dur="1000"/>
                                        <p:tgtEl>
                                          <p:spTgt spid="4177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7795">
                                            <p:txEl>
                                              <p:pRg st="2" end="2"/>
                                            </p:txEl>
                                          </p:spTgt>
                                        </p:tgtEl>
                                        <p:attrNameLst>
                                          <p:attrName>style.visibility</p:attrName>
                                        </p:attrNameLst>
                                      </p:cBhvr>
                                      <p:to>
                                        <p:strVal val="visible"/>
                                      </p:to>
                                    </p:set>
                                    <p:animEffect transition="in" filter="wipe(left)">
                                      <p:cBhvr>
                                        <p:cTn id="12" dur="1000"/>
                                        <p:tgtEl>
                                          <p:spTgt spid="4177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7795">
                                            <p:txEl>
                                              <p:pRg st="3" end="3"/>
                                            </p:txEl>
                                          </p:spTgt>
                                        </p:tgtEl>
                                        <p:attrNameLst>
                                          <p:attrName>style.visibility</p:attrName>
                                        </p:attrNameLst>
                                      </p:cBhvr>
                                      <p:to>
                                        <p:strVal val="visible"/>
                                      </p:to>
                                    </p:set>
                                    <p:animEffect transition="in" filter="wipe(left)">
                                      <p:cBhvr>
                                        <p:cTn id="17" dur="1000"/>
                                        <p:tgtEl>
                                          <p:spTgt spid="4177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7795">
                                            <p:txEl>
                                              <p:pRg st="4" end="4"/>
                                            </p:txEl>
                                          </p:spTgt>
                                        </p:tgtEl>
                                        <p:attrNameLst>
                                          <p:attrName>style.visibility</p:attrName>
                                        </p:attrNameLst>
                                      </p:cBhvr>
                                      <p:to>
                                        <p:strVal val="visible"/>
                                      </p:to>
                                    </p:set>
                                    <p:animEffect transition="in" filter="wipe(left)">
                                      <p:cBhvr>
                                        <p:cTn id="22" dur="1000"/>
                                        <p:tgtEl>
                                          <p:spTgt spid="41779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7795">
                                            <p:txEl>
                                              <p:pRg st="5" end="5"/>
                                            </p:txEl>
                                          </p:spTgt>
                                        </p:tgtEl>
                                        <p:attrNameLst>
                                          <p:attrName>style.visibility</p:attrName>
                                        </p:attrNameLst>
                                      </p:cBhvr>
                                      <p:to>
                                        <p:strVal val="visible"/>
                                      </p:to>
                                    </p:set>
                                    <p:animEffect transition="in" filter="wipe(left)">
                                      <p:cBhvr>
                                        <p:cTn id="27" dur="1000"/>
                                        <p:tgtEl>
                                          <p:spTgt spid="4177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uiExpand="1" build="p" bldLvl="3"/>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5">
            <a:extLst>
              <a:ext uri="{FF2B5EF4-FFF2-40B4-BE49-F238E27FC236}">
                <a16:creationId xmlns="" xmlns:a16="http://schemas.microsoft.com/office/drawing/2014/main" id="{8C8AFC3C-F98A-4F5D-910B-F7716C6107BB}"/>
              </a:ext>
            </a:extLst>
          </p:cNvPr>
          <p:cNvSpPr>
            <a:spLocks noGrp="1" noChangeArrowheads="1"/>
          </p:cNvSpPr>
          <p:nvPr>
            <p:ph type="title"/>
          </p:nvPr>
        </p:nvSpPr>
        <p:spPr>
          <a:xfrm>
            <a:off x="990600" y="107950"/>
            <a:ext cx="7696200" cy="1554163"/>
          </a:xfrm>
          <a:noFill/>
        </p:spPr>
        <p:txBody>
          <a:bodyPr/>
          <a:lstStyle/>
          <a:p>
            <a:r>
              <a:rPr lang="en-CA" altLang="en-US"/>
              <a:t>The Federal Budget</a:t>
            </a:r>
          </a:p>
        </p:txBody>
      </p:sp>
      <p:sp>
        <p:nvSpPr>
          <p:cNvPr id="418819" name="Rectangle 3">
            <a:extLst>
              <a:ext uri="{FF2B5EF4-FFF2-40B4-BE49-F238E27FC236}">
                <a16:creationId xmlns="" xmlns:a16="http://schemas.microsoft.com/office/drawing/2014/main" id="{2D4F2E86-4B42-43BF-B339-02F84386D726}"/>
              </a:ext>
            </a:extLst>
          </p:cNvPr>
          <p:cNvSpPr>
            <a:spLocks noGrp="1" noChangeArrowheads="1"/>
          </p:cNvSpPr>
          <p:nvPr>
            <p:ph idx="1"/>
          </p:nvPr>
        </p:nvSpPr>
        <p:spPr/>
        <p:txBody>
          <a:bodyPr/>
          <a:lstStyle/>
          <a:p>
            <a:r>
              <a:rPr lang="en-CA" altLang="en-US" dirty="0"/>
              <a:t>The Budget in Historical Perspective</a:t>
            </a:r>
          </a:p>
          <a:p>
            <a:pPr lvl="1"/>
            <a:r>
              <a:rPr lang="en-CA" altLang="en-US" dirty="0"/>
              <a:t>Figure 13.1 shows the government’s revenues, outlays, and budget balance for the period 1960 to 2016.</a:t>
            </a:r>
          </a:p>
          <a:p>
            <a:r>
              <a:rPr lang="en-US" altLang="en-US" b="0" dirty="0">
                <a:solidFill>
                  <a:schemeClr val="tx1"/>
                </a:solidFill>
              </a:rPr>
              <a:t>During </a:t>
            </a:r>
            <a:r>
              <a:rPr lang="en-AU" altLang="en-US" b="0" dirty="0">
                <a:solidFill>
                  <a:schemeClr val="tx1"/>
                </a:solidFill>
              </a:rPr>
              <a:t>the 1960s, outlays and revenues increased. </a:t>
            </a:r>
          </a:p>
          <a:p>
            <a:r>
              <a:rPr lang="en-AU" altLang="en-US" b="0" dirty="0">
                <a:solidFill>
                  <a:schemeClr val="tx1"/>
                </a:solidFill>
              </a:rPr>
              <a:t>During the late 1970s and through the 1980s, outlays continued to rise but revenues fell and then remained steady. A large budget deficit arose. </a:t>
            </a:r>
          </a:p>
          <a:p>
            <a:r>
              <a:rPr lang="en-AU" altLang="en-US" b="0" dirty="0">
                <a:solidFill>
                  <a:schemeClr val="tx1"/>
                </a:solidFill>
              </a:rPr>
              <a:t>During the 1990s, expenditure cuts eliminated the budget deficit, and after </a:t>
            </a:r>
            <a:r>
              <a:rPr lang="en-US" altLang="en-US" b="0" dirty="0">
                <a:solidFill>
                  <a:schemeClr val="tx1"/>
                </a:solidFill>
              </a:rPr>
              <a:t>1997, </a:t>
            </a:r>
            <a:r>
              <a:rPr lang="en-AU" altLang="en-US" b="0" dirty="0">
                <a:solidFill>
                  <a:schemeClr val="tx1"/>
                </a:solidFill>
              </a:rPr>
              <a:t>the budget returned to surplus.</a:t>
            </a:r>
          </a:p>
          <a:p>
            <a:r>
              <a:rPr lang="en-AU" altLang="en-US" b="0" dirty="0">
                <a:solidFill>
                  <a:schemeClr val="tx1"/>
                </a:solidFill>
              </a:rPr>
              <a:t> A deficit </a:t>
            </a:r>
            <a:r>
              <a:rPr lang="en-US" altLang="en-US" b="0" dirty="0">
                <a:solidFill>
                  <a:schemeClr val="tx1"/>
                </a:solidFill>
              </a:rPr>
              <a:t>re-emerged during the 2008–2009 recession.</a:t>
            </a:r>
            <a:endParaRPr lang="en-CA" altLang="en-US" dirty="0">
              <a:solidFill>
                <a:schemeClr val="tx1"/>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8819">
                                            <p:txEl>
                                              <p:pRg st="1" end="1"/>
                                            </p:txEl>
                                          </p:spTgt>
                                        </p:tgtEl>
                                        <p:attrNameLst>
                                          <p:attrName>style.visibility</p:attrName>
                                        </p:attrNameLst>
                                      </p:cBhvr>
                                      <p:to>
                                        <p:strVal val="visible"/>
                                      </p:to>
                                    </p:set>
                                    <p:animEffect transition="in" filter="wipe(left)">
                                      <p:cBhvr>
                                        <p:cTn id="7" dur="500"/>
                                        <p:tgtEl>
                                          <p:spTgt spid="4188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8819">
                                            <p:txEl>
                                              <p:pRg st="2" end="2"/>
                                            </p:txEl>
                                          </p:spTgt>
                                        </p:tgtEl>
                                        <p:attrNameLst>
                                          <p:attrName>style.visibility</p:attrName>
                                        </p:attrNameLst>
                                      </p:cBhvr>
                                      <p:to>
                                        <p:strVal val="visible"/>
                                      </p:to>
                                    </p:set>
                                    <p:animEffect transition="in" filter="wipe(left)">
                                      <p:cBhvr>
                                        <p:cTn id="12" dur="500"/>
                                        <p:tgtEl>
                                          <p:spTgt spid="4188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8819">
                                            <p:txEl>
                                              <p:pRg st="3" end="3"/>
                                            </p:txEl>
                                          </p:spTgt>
                                        </p:tgtEl>
                                        <p:attrNameLst>
                                          <p:attrName>style.visibility</p:attrName>
                                        </p:attrNameLst>
                                      </p:cBhvr>
                                      <p:to>
                                        <p:strVal val="visible"/>
                                      </p:to>
                                    </p:set>
                                    <p:animEffect transition="in" filter="wipe(left)">
                                      <p:cBhvr>
                                        <p:cTn id="17" dur="500"/>
                                        <p:tgtEl>
                                          <p:spTgt spid="4188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8819">
                                            <p:txEl>
                                              <p:pRg st="4" end="4"/>
                                            </p:txEl>
                                          </p:spTgt>
                                        </p:tgtEl>
                                        <p:attrNameLst>
                                          <p:attrName>style.visibility</p:attrName>
                                        </p:attrNameLst>
                                      </p:cBhvr>
                                      <p:to>
                                        <p:strVal val="visible"/>
                                      </p:to>
                                    </p:set>
                                    <p:animEffect transition="in" filter="wipe(left)">
                                      <p:cBhvr>
                                        <p:cTn id="22" dur="500"/>
                                        <p:tgtEl>
                                          <p:spTgt spid="41881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18819">
                                            <p:txEl>
                                              <p:pRg st="5" end="5"/>
                                            </p:txEl>
                                          </p:spTgt>
                                        </p:tgtEl>
                                        <p:attrNameLst>
                                          <p:attrName>style.visibility</p:attrName>
                                        </p:attrNameLst>
                                      </p:cBhvr>
                                      <p:to>
                                        <p:strVal val="visible"/>
                                      </p:to>
                                    </p:set>
                                    <p:animEffect transition="in" filter="wipe(left)">
                                      <p:cBhvr>
                                        <p:cTn id="27" dur="500"/>
                                        <p:tgtEl>
                                          <p:spTgt spid="418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e876066d81a2e9b8db3ac8f6237e9e0ca76be"/>
</p:tagLst>
</file>

<file path=ppt/theme/theme1.xml><?xml version="1.0" encoding="utf-8"?>
<a:theme xmlns:a="http://schemas.openxmlformats.org/drawingml/2006/main" name="3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0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16024</TotalTime>
  <Words>2800</Words>
  <Application>Microsoft Office PowerPoint</Application>
  <PresentationFormat>On-screen Show (4:3)</PresentationFormat>
  <Paragraphs>270</Paragraphs>
  <Slides>47</Slides>
  <Notes>47</Notes>
  <HiddenSlides>8</HiddenSlides>
  <MMClips>0</MMClips>
  <ScaleCrop>false</ScaleCrop>
  <HeadingPairs>
    <vt:vector size="4" baseType="variant">
      <vt:variant>
        <vt:lpstr>Theme</vt:lpstr>
      </vt:variant>
      <vt:variant>
        <vt:i4>6</vt:i4>
      </vt:variant>
      <vt:variant>
        <vt:lpstr>Slide Titles</vt:lpstr>
      </vt:variant>
      <vt:variant>
        <vt:i4>47</vt:i4>
      </vt:variant>
    </vt:vector>
  </HeadingPairs>
  <TitlesOfParts>
    <vt:vector size="53" baseType="lpstr">
      <vt:lpstr>3_US6e</vt:lpstr>
      <vt:lpstr>4_US6e</vt:lpstr>
      <vt:lpstr>2_Custom Design</vt:lpstr>
      <vt:lpstr>Office Theme</vt:lpstr>
      <vt:lpstr>10_Custom Design</vt:lpstr>
      <vt:lpstr>6_Custom Design</vt:lpstr>
      <vt:lpstr>Slide 1</vt:lpstr>
      <vt:lpstr>Slide 2</vt:lpstr>
      <vt:lpstr>After studying this chapter, you will be able to:</vt:lpstr>
      <vt:lpstr>The Federal Budget</vt:lpstr>
      <vt:lpstr>The Federal Budget</vt:lpstr>
      <vt:lpstr>The Federal Budget</vt:lpstr>
      <vt:lpstr>Slide 7</vt:lpstr>
      <vt:lpstr>The Federal Budget</vt:lpstr>
      <vt:lpstr>The Federal Budget</vt:lpstr>
      <vt:lpstr>The Federal Budget</vt:lpstr>
      <vt:lpstr>The Federal Budget</vt:lpstr>
      <vt:lpstr>The Federal Budget</vt:lpstr>
      <vt:lpstr>The Federal Budget</vt:lpstr>
      <vt:lpstr>Slide 14</vt:lpstr>
      <vt:lpstr>The Federal Budget</vt:lpstr>
      <vt:lpstr>The Supply-Side Effects of Fiscal Policy</vt:lpstr>
      <vt:lpstr>The Supply-Side Effects of Fiscal Policy</vt:lpstr>
      <vt:lpstr>Slide 18</vt:lpstr>
      <vt:lpstr>The Supply-Side Effects of Fiscal Policy</vt:lpstr>
      <vt:lpstr>The Supply-Side Effects of Fiscal Policy</vt:lpstr>
      <vt:lpstr>Slide 21</vt:lpstr>
      <vt:lpstr>The Supply-Side Effects of Fiscal Policy</vt:lpstr>
      <vt:lpstr>The Supply-Side Effects of Fiscal Policy</vt:lpstr>
      <vt:lpstr>The Supply-Side Effects of Fiscal Policy</vt:lpstr>
      <vt:lpstr>Slide 25</vt:lpstr>
      <vt:lpstr>The Supply-Side Effects of Fiscal Policy</vt:lpstr>
      <vt:lpstr>Slide 27</vt:lpstr>
      <vt:lpstr>The Supply-Side Effects of Fiscal Policy</vt:lpstr>
      <vt:lpstr>Fiscal Stimulus</vt:lpstr>
      <vt:lpstr>Fiscal Stimulus</vt:lpstr>
      <vt:lpstr>Fiscal Stimulus</vt:lpstr>
      <vt:lpstr>Fiscal Stimulus</vt:lpstr>
      <vt:lpstr>Fiscal Stimulus</vt:lpstr>
      <vt:lpstr>Fiscal Stimulus</vt:lpstr>
      <vt:lpstr>Fiscal Stimulus</vt:lpstr>
      <vt:lpstr>Slide 36</vt:lpstr>
      <vt:lpstr>Fiscal Stimulus</vt:lpstr>
      <vt:lpstr>Slide 38</vt:lpstr>
      <vt:lpstr>Fiscal Stimulus</vt:lpstr>
      <vt:lpstr>Fiscal Stimulus</vt:lpstr>
      <vt:lpstr>Fiscal Stimulus</vt:lpstr>
      <vt:lpstr>Fiscal Stimulus</vt:lpstr>
      <vt:lpstr>Fiscal Stimulus</vt:lpstr>
      <vt:lpstr>Fiscal Stimulus</vt:lpstr>
      <vt:lpstr>Slide 45</vt:lpstr>
      <vt:lpstr>Fiscal Stimulus</vt:lpstr>
      <vt:lpstr>Fiscal Stimulus</vt:lpstr>
    </vt:vector>
  </TitlesOfParts>
  <Company>Pearson Education Canada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Parkin-Bade Chapter 24</dc:title>
  <dc:creator>Robin Bade and Michael Parkin</dc:creator>
  <cp:lastModifiedBy>Kavi Raj</cp:lastModifiedBy>
  <cp:revision>173</cp:revision>
  <dcterms:created xsi:type="dcterms:W3CDTF">2002-06-09T00:26:05Z</dcterms:created>
  <dcterms:modified xsi:type="dcterms:W3CDTF">2018-02-26T11:57:59Z</dcterms:modified>
</cp:coreProperties>
</file>