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 id="2147484106" r:id="rId2"/>
    <p:sldMasterId id="2147484109" r:id="rId3"/>
    <p:sldMasterId id="2147483735" r:id="rId4"/>
    <p:sldMasterId id="2147483737" r:id="rId5"/>
    <p:sldMasterId id="2147484141" r:id="rId6"/>
  </p:sldMasterIdLst>
  <p:notesMasterIdLst>
    <p:notesMasterId r:id="rId79"/>
  </p:notesMasterIdLst>
  <p:sldIdLst>
    <p:sldId id="577" r:id="rId7"/>
    <p:sldId id="578" r:id="rId8"/>
    <p:sldId id="581" r:id="rId9"/>
    <p:sldId id="390" r:id="rId10"/>
    <p:sldId id="537" r:id="rId11"/>
    <p:sldId id="538" r:id="rId12"/>
    <p:sldId id="539" r:id="rId13"/>
    <p:sldId id="540" r:id="rId14"/>
    <p:sldId id="548" r:id="rId15"/>
    <p:sldId id="542" r:id="rId16"/>
    <p:sldId id="549" r:id="rId17"/>
    <p:sldId id="544" r:id="rId18"/>
    <p:sldId id="545" r:id="rId19"/>
    <p:sldId id="546" r:id="rId20"/>
    <p:sldId id="547" r:id="rId21"/>
    <p:sldId id="399" r:id="rId22"/>
    <p:sldId id="550" r:id="rId23"/>
    <p:sldId id="400" r:id="rId24"/>
    <p:sldId id="551" r:id="rId25"/>
    <p:sldId id="487" r:id="rId26"/>
    <p:sldId id="442" r:id="rId27"/>
    <p:sldId id="402" r:id="rId28"/>
    <p:sldId id="552" r:id="rId29"/>
    <p:sldId id="553" r:id="rId30"/>
    <p:sldId id="554" r:id="rId31"/>
    <p:sldId id="446" r:id="rId32"/>
    <p:sldId id="576" r:id="rId33"/>
    <p:sldId id="555" r:id="rId34"/>
    <p:sldId id="556" r:id="rId35"/>
    <p:sldId id="557" r:id="rId36"/>
    <p:sldId id="558" r:id="rId37"/>
    <p:sldId id="559" r:id="rId38"/>
    <p:sldId id="560" r:id="rId39"/>
    <p:sldId id="561" r:id="rId40"/>
    <p:sldId id="562" r:id="rId41"/>
    <p:sldId id="415" r:id="rId42"/>
    <p:sldId id="563" r:id="rId43"/>
    <p:sldId id="416" r:id="rId44"/>
    <p:sldId id="564" r:id="rId45"/>
    <p:sldId id="565" r:id="rId46"/>
    <p:sldId id="455" r:id="rId47"/>
    <p:sldId id="566" r:id="rId48"/>
    <p:sldId id="456" r:id="rId49"/>
    <p:sldId id="419" r:id="rId50"/>
    <p:sldId id="421" r:id="rId51"/>
    <p:sldId id="422" r:id="rId52"/>
    <p:sldId id="567" r:id="rId53"/>
    <p:sldId id="568" r:id="rId54"/>
    <p:sldId id="527" r:id="rId55"/>
    <p:sldId id="509" r:id="rId56"/>
    <p:sldId id="575" r:id="rId57"/>
    <p:sldId id="529" r:id="rId58"/>
    <p:sldId id="580" r:id="rId59"/>
    <p:sldId id="512" r:id="rId60"/>
    <p:sldId id="513" r:id="rId61"/>
    <p:sldId id="530" r:id="rId62"/>
    <p:sldId id="514" r:id="rId63"/>
    <p:sldId id="515" r:id="rId64"/>
    <p:sldId id="531" r:id="rId65"/>
    <p:sldId id="591" r:id="rId66"/>
    <p:sldId id="425" r:id="rId67"/>
    <p:sldId id="429" r:id="rId68"/>
    <p:sldId id="582" r:id="rId69"/>
    <p:sldId id="583" r:id="rId70"/>
    <p:sldId id="589" r:id="rId71"/>
    <p:sldId id="584" r:id="rId72"/>
    <p:sldId id="585" r:id="rId73"/>
    <p:sldId id="586" r:id="rId74"/>
    <p:sldId id="587" r:id="rId75"/>
    <p:sldId id="588" r:id="rId76"/>
    <p:sldId id="590" r:id="rId77"/>
    <p:sldId id="592" r:id="rId78"/>
  </p:sldIdLst>
  <p:sldSz cx="9144000" cy="6858000" type="screen4x3"/>
  <p:notesSz cx="6858000" cy="9144000"/>
  <p:custDataLst>
    <p:tags r:id="rId8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82"/>
    <a:srgbClr val="F2615F"/>
    <a:srgbClr val="C40075"/>
    <a:srgbClr val="93CDAD"/>
    <a:srgbClr val="0081BC"/>
    <a:srgbClr val="66FF33"/>
    <a:srgbClr val="00FF00"/>
    <a:srgbClr val="99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EA5C3-D53B-4DC6-8E10-F106ABF894FE}" v="4" dt="2020-04-20T13:58:23.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589" autoAdjust="0"/>
    <p:restoredTop sz="89159" autoAdjust="0"/>
  </p:normalViewPr>
  <p:slideViewPr>
    <p:cSldViewPr>
      <p:cViewPr varScale="1">
        <p:scale>
          <a:sx n="114" d="100"/>
          <a:sy n="114" d="100"/>
        </p:scale>
        <p:origin x="1122" y="102"/>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084"/>
    </p:cViewPr>
  </p:sorterViewPr>
  <p:notesViewPr>
    <p:cSldViewPr>
      <p:cViewPr>
        <p:scale>
          <a:sx n="125" d="100"/>
          <a:sy n="125" d="100"/>
        </p:scale>
        <p:origin x="-2916" y="21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gs" Target="tags/tag1.xml"/><Relationship Id="rId85"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61" Type="http://schemas.openxmlformats.org/officeDocument/2006/relationships/slide" Target="slides/slide55.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A2EEA5C3-D53B-4DC6-8E10-F106ABF894FE}"/>
    <pc:docChg chg="addSld delSld modSld">
      <pc:chgData name="Yulun Feng" userId="78150ebe-6c38-4bbb-8e3d-498911c7d5e0" providerId="ADAL" clId="{A2EEA5C3-D53B-4DC6-8E10-F106ABF894FE}" dt="2020-04-20T13:58:23.347" v="3"/>
      <pc:docMkLst>
        <pc:docMk/>
      </pc:docMkLst>
      <pc:sldChg chg="add del">
        <pc:chgData name="Yulun Feng" userId="78150ebe-6c38-4bbb-8e3d-498911c7d5e0" providerId="ADAL" clId="{A2EEA5C3-D53B-4DC6-8E10-F106ABF894FE}" dt="2020-04-20T13:02:47.395" v="1"/>
        <pc:sldMkLst>
          <pc:docMk/>
          <pc:sldMk cId="2046611385" sldId="593"/>
        </pc:sldMkLst>
      </pc:sldChg>
      <pc:sldChg chg="add del">
        <pc:chgData name="Yulun Feng" userId="78150ebe-6c38-4bbb-8e3d-498911c7d5e0" providerId="ADAL" clId="{A2EEA5C3-D53B-4DC6-8E10-F106ABF894FE}" dt="2020-04-20T13:58:23.347" v="3"/>
        <pc:sldMkLst>
          <pc:docMk/>
          <pc:sldMk cId="3474926448" sldId="5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E6E191C-F47F-41DD-BFDA-F0F171E57EF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1" name="Rectangle 3">
            <a:extLst>
              <a:ext uri="{FF2B5EF4-FFF2-40B4-BE49-F238E27FC236}">
                <a16:creationId xmlns:a16="http://schemas.microsoft.com/office/drawing/2014/main" id="{18961006-7C34-4AF2-B59A-5C348ECA884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7172" name="Rectangle 4">
            <a:extLst>
              <a:ext uri="{FF2B5EF4-FFF2-40B4-BE49-F238E27FC236}">
                <a16:creationId xmlns:a16="http://schemas.microsoft.com/office/drawing/2014/main" id="{24311ED2-E49F-4689-819F-7054805AFD6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5413" name="Rectangle 5">
            <a:extLst>
              <a:ext uri="{FF2B5EF4-FFF2-40B4-BE49-F238E27FC236}">
                <a16:creationId xmlns:a16="http://schemas.microsoft.com/office/drawing/2014/main" id="{A2808447-00DF-4677-80B3-4DAC7165F9A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a:extLst>
              <a:ext uri="{FF2B5EF4-FFF2-40B4-BE49-F238E27FC236}">
                <a16:creationId xmlns:a16="http://schemas.microsoft.com/office/drawing/2014/main" id="{40A9688F-A305-4ADA-A904-AD7E309956A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5" name="Rectangle 7">
            <a:extLst>
              <a:ext uri="{FF2B5EF4-FFF2-40B4-BE49-F238E27FC236}">
                <a16:creationId xmlns:a16="http://schemas.microsoft.com/office/drawing/2014/main" id="{3F17158A-CE82-48A7-98DC-D9C8CE8ED98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B83B67C-8A4A-4077-8A39-E9D08A5E351B}" type="slidenum">
              <a:rPr lang="en-US" altLang="en-US"/>
              <a:pPr>
                <a:defRPr/>
              </a:pPr>
              <a:t>‹#›</a:t>
            </a:fld>
            <a:endParaRPr lang="en-US" altLang="en-US"/>
          </a:p>
        </p:txBody>
      </p:sp>
    </p:spTree>
    <p:extLst>
      <p:ext uri="{BB962C8B-B14F-4D97-AF65-F5344CB8AC3E}">
        <p14:creationId xmlns:p14="http://schemas.microsoft.com/office/powerpoint/2010/main" val="4176115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DAAD8900-CEB5-430F-8224-A3A61400CDBB}"/>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8C584199-AD59-4ED2-AA44-0DC82B75CAFC}"/>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220" name="Slide Number Placeholder 3">
            <a:extLst>
              <a:ext uri="{FF2B5EF4-FFF2-40B4-BE49-F238E27FC236}">
                <a16:creationId xmlns:a16="http://schemas.microsoft.com/office/drawing/2014/main" id="{86EFB0C0-DAD8-4344-9218-08C8C9F3967B}"/>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0B22D7-DAB4-420C-A42D-009250128FF7}"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1741769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BB5BF4E-8242-4497-9E7F-A9739FEB8E2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A7F6F7-A6E3-4A28-83C0-EF9C6F939758}" type="slidenum">
              <a:rPr lang="en-US" altLang="en-US" smtClean="0"/>
              <a:pPr>
                <a:spcBef>
                  <a:spcPct val="0"/>
                </a:spcBef>
              </a:pPr>
              <a:t>10</a:t>
            </a:fld>
            <a:endParaRPr lang="en-US" altLang="en-US"/>
          </a:p>
        </p:txBody>
      </p:sp>
      <p:sp>
        <p:nvSpPr>
          <p:cNvPr id="27651" name="Rectangle 2">
            <a:extLst>
              <a:ext uri="{FF2B5EF4-FFF2-40B4-BE49-F238E27FC236}">
                <a16:creationId xmlns:a16="http://schemas.microsoft.com/office/drawing/2014/main" id="{BF337B50-A32C-4674-AB7E-996AAB5579F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C9FE10C-3C07-499D-B02E-43042746114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199980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F1BE19E-B210-441A-9DE0-C878BEBC54E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D9E156BA-C8BB-4E1A-8478-683C1C68F02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5254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7C6C367-8F7F-4305-9783-42D1280E4A8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B0CA2A-48EF-4251-8067-FD95670F4DC6}" type="slidenum">
              <a:rPr lang="en-US" altLang="en-US" smtClean="0"/>
              <a:pPr>
                <a:spcBef>
                  <a:spcPct val="0"/>
                </a:spcBef>
              </a:pPr>
              <a:t>12</a:t>
            </a:fld>
            <a:endParaRPr lang="en-US" altLang="en-US"/>
          </a:p>
        </p:txBody>
      </p:sp>
      <p:sp>
        <p:nvSpPr>
          <p:cNvPr id="31747" name="Rectangle 2">
            <a:extLst>
              <a:ext uri="{FF2B5EF4-FFF2-40B4-BE49-F238E27FC236}">
                <a16:creationId xmlns:a16="http://schemas.microsoft.com/office/drawing/2014/main" id="{F44B4D54-1FEA-4A4A-96BC-4FC9FD1FF434}"/>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27463DDF-4235-4EB8-A17D-499A4A5643F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210953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1351747-FA46-4AD6-8C41-ABD29DFE4F6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1710C3-20FD-4285-9703-2FE4F9AB0894}" type="slidenum">
              <a:rPr lang="en-US" altLang="en-US" smtClean="0"/>
              <a:pPr>
                <a:spcBef>
                  <a:spcPct val="0"/>
                </a:spcBef>
              </a:pPr>
              <a:t>13</a:t>
            </a:fld>
            <a:endParaRPr lang="en-US" altLang="en-US"/>
          </a:p>
        </p:txBody>
      </p:sp>
      <p:sp>
        <p:nvSpPr>
          <p:cNvPr id="33795" name="Rectangle 2">
            <a:extLst>
              <a:ext uri="{FF2B5EF4-FFF2-40B4-BE49-F238E27FC236}">
                <a16:creationId xmlns:a16="http://schemas.microsoft.com/office/drawing/2014/main" id="{5B0C5DBD-6379-4FDD-B475-863D1730C81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6830603-D07B-4C15-B44D-69F3B3D6769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87660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A96E916-2154-4B73-9078-54A257D9867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3C3CD7-B92F-4558-88F7-9374566E1231}" type="slidenum">
              <a:rPr lang="en-US" altLang="en-US" smtClean="0"/>
              <a:pPr>
                <a:spcBef>
                  <a:spcPct val="0"/>
                </a:spcBef>
              </a:pPr>
              <a:t>14</a:t>
            </a:fld>
            <a:endParaRPr lang="en-US" altLang="en-US"/>
          </a:p>
        </p:txBody>
      </p:sp>
      <p:sp>
        <p:nvSpPr>
          <p:cNvPr id="35843" name="Rectangle 2">
            <a:extLst>
              <a:ext uri="{FF2B5EF4-FFF2-40B4-BE49-F238E27FC236}">
                <a16:creationId xmlns:a16="http://schemas.microsoft.com/office/drawing/2014/main" id="{B6F442D1-40C6-45A9-AE3E-FF17A606EBCC}"/>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57E6DE4-7865-4B60-A32F-351BF613BEB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809371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FF69C5A-C3D4-4BC8-AA37-BE819766732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6E1DB2-6C1C-4382-A921-46CB8AE96514}" type="slidenum">
              <a:rPr lang="en-US" altLang="en-US" smtClean="0"/>
              <a:pPr>
                <a:spcBef>
                  <a:spcPct val="0"/>
                </a:spcBef>
              </a:pPr>
              <a:t>15</a:t>
            </a:fld>
            <a:endParaRPr lang="en-US" altLang="en-US"/>
          </a:p>
        </p:txBody>
      </p:sp>
      <p:sp>
        <p:nvSpPr>
          <p:cNvPr id="37891" name="Rectangle 2">
            <a:extLst>
              <a:ext uri="{FF2B5EF4-FFF2-40B4-BE49-F238E27FC236}">
                <a16:creationId xmlns:a16="http://schemas.microsoft.com/office/drawing/2014/main" id="{96BBC96D-0404-42A4-9B58-C45A0439A355}"/>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A886EDA-BFCF-4980-A215-05690138718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94378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306C0C4-B884-4353-B71A-275CD97B8DF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12AE7B-9F60-4BD7-9A11-8FD99AC5297E}" type="slidenum">
              <a:rPr lang="en-US" altLang="en-US" smtClean="0"/>
              <a:pPr>
                <a:spcBef>
                  <a:spcPct val="0"/>
                </a:spcBef>
              </a:pPr>
              <a:t>16</a:t>
            </a:fld>
            <a:endParaRPr lang="en-US" altLang="en-US"/>
          </a:p>
        </p:txBody>
      </p:sp>
      <p:sp>
        <p:nvSpPr>
          <p:cNvPr id="39939" name="Rectangle 2">
            <a:extLst>
              <a:ext uri="{FF2B5EF4-FFF2-40B4-BE49-F238E27FC236}">
                <a16:creationId xmlns:a16="http://schemas.microsoft.com/office/drawing/2014/main" id="{B89C4C03-96CA-4779-B4C9-C8DBC2D5F92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72D05E6-E4D1-4E06-8373-8384487E56C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99536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1188318-36DB-4A31-81C3-7E8164BB24E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6C3E2A-2C82-4FEF-AFED-753F9AD07041}" type="slidenum">
              <a:rPr lang="en-US" altLang="en-US" smtClean="0"/>
              <a:pPr>
                <a:spcBef>
                  <a:spcPct val="0"/>
                </a:spcBef>
              </a:pPr>
              <a:t>17</a:t>
            </a:fld>
            <a:endParaRPr lang="en-US" altLang="en-US"/>
          </a:p>
        </p:txBody>
      </p:sp>
      <p:sp>
        <p:nvSpPr>
          <p:cNvPr id="41987" name="Rectangle 2">
            <a:extLst>
              <a:ext uri="{FF2B5EF4-FFF2-40B4-BE49-F238E27FC236}">
                <a16:creationId xmlns:a16="http://schemas.microsoft.com/office/drawing/2014/main" id="{A0B6C130-1B32-41C1-BF62-D61AD3573ED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6FED380-D11F-4A0D-BE2C-210E335686C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060596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0D400C5-EA80-4C36-90F8-D09345F8117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36915A-ABBB-489A-9E1A-366FB01ECADE}" type="slidenum">
              <a:rPr lang="en-US" altLang="en-US" smtClean="0"/>
              <a:pPr>
                <a:spcBef>
                  <a:spcPct val="0"/>
                </a:spcBef>
              </a:pPr>
              <a:t>18</a:t>
            </a:fld>
            <a:endParaRPr lang="en-US" altLang="en-US"/>
          </a:p>
        </p:txBody>
      </p:sp>
      <p:sp>
        <p:nvSpPr>
          <p:cNvPr id="44035" name="Rectangle 2">
            <a:extLst>
              <a:ext uri="{FF2B5EF4-FFF2-40B4-BE49-F238E27FC236}">
                <a16:creationId xmlns:a16="http://schemas.microsoft.com/office/drawing/2014/main" id="{E7330EB3-8076-4D51-9950-28B9AF8B5C2D}"/>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A84B95A5-92FD-4287-B102-79B7178E91C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594406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35FAB9C-00BC-4D4A-9329-3FBE9653E82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1C2CC5-72AC-4572-BE8B-9893080F017A}" type="slidenum">
              <a:rPr lang="en-US" altLang="en-US" smtClean="0"/>
              <a:pPr>
                <a:spcBef>
                  <a:spcPct val="0"/>
                </a:spcBef>
              </a:pPr>
              <a:t>19</a:t>
            </a:fld>
            <a:endParaRPr lang="en-US" altLang="en-US"/>
          </a:p>
        </p:txBody>
      </p:sp>
      <p:sp>
        <p:nvSpPr>
          <p:cNvPr id="46083" name="Rectangle 2">
            <a:extLst>
              <a:ext uri="{FF2B5EF4-FFF2-40B4-BE49-F238E27FC236}">
                <a16:creationId xmlns:a16="http://schemas.microsoft.com/office/drawing/2014/main" id="{AC4534BD-5330-4ADE-BE94-6F33DB8AEDB6}"/>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888E51A-59A7-48EB-994F-383A1B431EF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02157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64788B0-0780-444A-8582-50AFB20FC95B}"/>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AB660E16-43F1-4489-899A-391DADBFF901}"/>
              </a:ext>
            </a:extLst>
          </p:cNvPr>
          <p:cNvSpPr>
            <a:spLocks noGrp="1"/>
          </p:cNvSpPr>
          <p:nvPr>
            <p:ph type="body" idx="1"/>
          </p:nvPr>
        </p:nvSpPr>
        <p:spPr>
          <a:xfrm>
            <a:off x="685800" y="4343400"/>
            <a:ext cx="5486400" cy="4495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dirty="0"/>
              <a:t>Notes and teaching tips: 7, 36, 46, 47, 54, 61 and 64.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a:t>
            </a:r>
            <a:r>
              <a:rPr lang="en-AU" altLang="en-US" i="1" dirty="0"/>
              <a:t> 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1268" name="Slide Number Placeholder 3">
            <a:extLst>
              <a:ext uri="{FF2B5EF4-FFF2-40B4-BE49-F238E27FC236}">
                <a16:creationId xmlns:a16="http://schemas.microsoft.com/office/drawing/2014/main" id="{F80F92BE-8FBF-4BBC-9F34-73762693408A}"/>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C3D99B-D71D-4351-AC41-354DC05859BD}"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308204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3D7EAC9-FEC4-46A3-AF89-10A3F6FC058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41AD07-CDA3-41EC-A387-9097AD0C9688}" type="slidenum">
              <a:rPr lang="en-US" altLang="en-US" smtClean="0"/>
              <a:pPr>
                <a:spcBef>
                  <a:spcPct val="0"/>
                </a:spcBef>
              </a:pPr>
              <a:t>20</a:t>
            </a:fld>
            <a:endParaRPr lang="en-US" altLang="en-US"/>
          </a:p>
        </p:txBody>
      </p:sp>
      <p:sp>
        <p:nvSpPr>
          <p:cNvPr id="48131" name="Rectangle 2">
            <a:extLst>
              <a:ext uri="{FF2B5EF4-FFF2-40B4-BE49-F238E27FC236}">
                <a16:creationId xmlns:a16="http://schemas.microsoft.com/office/drawing/2014/main" id="{465DDF81-E9BF-4708-81CE-638EA259286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1E3289A-7CCB-49C8-A4D0-0D412A75B98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232203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E71FA81-056A-40A2-9BDA-674BC25CAAE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480C47-F082-4BB6-9357-315DDFF7B9C3}" type="slidenum">
              <a:rPr lang="en-US" altLang="en-US" smtClean="0"/>
              <a:pPr>
                <a:spcBef>
                  <a:spcPct val="0"/>
                </a:spcBef>
              </a:pPr>
              <a:t>21</a:t>
            </a:fld>
            <a:endParaRPr lang="en-US" altLang="en-US"/>
          </a:p>
        </p:txBody>
      </p:sp>
      <p:sp>
        <p:nvSpPr>
          <p:cNvPr id="50179" name="Rectangle 2">
            <a:extLst>
              <a:ext uri="{FF2B5EF4-FFF2-40B4-BE49-F238E27FC236}">
                <a16:creationId xmlns:a16="http://schemas.microsoft.com/office/drawing/2014/main" id="{08E50F03-B648-423F-8727-1874AC4F558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B8A50AF2-1195-477E-AE23-426F4387DD3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73318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8B02AA2-A5AD-4EEE-A979-DC42E40C032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5B0D91-E37B-4562-9E5C-D391C896F2AE}" type="slidenum">
              <a:rPr lang="en-US" altLang="en-US" smtClean="0"/>
              <a:pPr>
                <a:spcBef>
                  <a:spcPct val="0"/>
                </a:spcBef>
              </a:pPr>
              <a:t>22</a:t>
            </a:fld>
            <a:endParaRPr lang="en-US" altLang="en-US"/>
          </a:p>
        </p:txBody>
      </p:sp>
      <p:sp>
        <p:nvSpPr>
          <p:cNvPr id="52227" name="Rectangle 2">
            <a:extLst>
              <a:ext uri="{FF2B5EF4-FFF2-40B4-BE49-F238E27FC236}">
                <a16:creationId xmlns:a16="http://schemas.microsoft.com/office/drawing/2014/main" id="{83B22AC1-7F9E-4236-8D31-F264E294CED1}"/>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16BB77E1-0C26-4272-A093-847935AF186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931854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B114414-BA4D-4B87-BEB1-5CC397BB815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5EA179-7FCA-4955-8A44-52D0FADB6E95}" type="slidenum">
              <a:rPr lang="en-US" altLang="en-US" smtClean="0"/>
              <a:pPr>
                <a:spcBef>
                  <a:spcPct val="0"/>
                </a:spcBef>
              </a:pPr>
              <a:t>23</a:t>
            </a:fld>
            <a:endParaRPr lang="en-US" altLang="en-US"/>
          </a:p>
        </p:txBody>
      </p:sp>
      <p:sp>
        <p:nvSpPr>
          <p:cNvPr id="54275" name="Rectangle 2">
            <a:extLst>
              <a:ext uri="{FF2B5EF4-FFF2-40B4-BE49-F238E27FC236}">
                <a16:creationId xmlns:a16="http://schemas.microsoft.com/office/drawing/2014/main" id="{2F8F3872-73FA-42FA-A659-9A37B39CB2AB}"/>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DAFA663-851D-457D-8064-E3218DA5925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270277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195B156-4737-4FF9-ACBC-F0224AF9899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B6EA35-1AC4-4551-888C-F4B1303B05D2}" type="slidenum">
              <a:rPr lang="en-US" altLang="en-US" smtClean="0"/>
              <a:pPr>
                <a:spcBef>
                  <a:spcPct val="0"/>
                </a:spcBef>
              </a:pPr>
              <a:t>24</a:t>
            </a:fld>
            <a:endParaRPr lang="en-US" altLang="en-US"/>
          </a:p>
        </p:txBody>
      </p:sp>
      <p:sp>
        <p:nvSpPr>
          <p:cNvPr id="56323" name="Rectangle 2">
            <a:extLst>
              <a:ext uri="{FF2B5EF4-FFF2-40B4-BE49-F238E27FC236}">
                <a16:creationId xmlns:a16="http://schemas.microsoft.com/office/drawing/2014/main" id="{D0EDFB03-D80A-417B-BA38-FD26ADC5CFD3}"/>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AC404CCD-18B6-46A4-9A5F-81662C194CF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048498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85B33C0-4653-41BD-BB8E-F120A6658B7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11A5C6-78C8-4D6C-A137-D0AE4E072C04}" type="slidenum">
              <a:rPr lang="en-US" altLang="en-US" smtClean="0"/>
              <a:pPr>
                <a:spcBef>
                  <a:spcPct val="0"/>
                </a:spcBef>
              </a:pPr>
              <a:t>25</a:t>
            </a:fld>
            <a:endParaRPr lang="en-US" altLang="en-US"/>
          </a:p>
        </p:txBody>
      </p:sp>
      <p:sp>
        <p:nvSpPr>
          <p:cNvPr id="58371" name="Rectangle 2">
            <a:extLst>
              <a:ext uri="{FF2B5EF4-FFF2-40B4-BE49-F238E27FC236}">
                <a16:creationId xmlns:a16="http://schemas.microsoft.com/office/drawing/2014/main" id="{2B251E1A-3097-41AF-A43F-DF322C39A7C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28285E42-98CC-4E37-AC9A-A31BADCA244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90451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98D195A-BCF9-4069-8DD1-436A1112B96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1702B8-4F99-40A6-B40B-585134342CB8}" type="slidenum">
              <a:rPr lang="en-US" altLang="en-US" smtClean="0"/>
              <a:pPr>
                <a:spcBef>
                  <a:spcPct val="0"/>
                </a:spcBef>
              </a:pPr>
              <a:t>26</a:t>
            </a:fld>
            <a:endParaRPr lang="en-US" altLang="en-US"/>
          </a:p>
        </p:txBody>
      </p:sp>
      <p:sp>
        <p:nvSpPr>
          <p:cNvPr id="60419" name="Rectangle 2">
            <a:extLst>
              <a:ext uri="{FF2B5EF4-FFF2-40B4-BE49-F238E27FC236}">
                <a16:creationId xmlns:a16="http://schemas.microsoft.com/office/drawing/2014/main" id="{20C6A032-2138-466F-9CF0-AF761A0C4C5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B395B41-2324-425E-AF72-44AF8B31E30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a:t>.</a:t>
            </a:r>
          </a:p>
          <a:p>
            <a:pPr eaLnBrk="1" hangingPunct="1"/>
            <a:endParaRPr lang="en-GB" altLang="en-US"/>
          </a:p>
        </p:txBody>
      </p:sp>
    </p:spTree>
    <p:extLst>
      <p:ext uri="{BB962C8B-B14F-4D97-AF65-F5344CB8AC3E}">
        <p14:creationId xmlns:p14="http://schemas.microsoft.com/office/powerpoint/2010/main" val="2220531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0134EF0-3077-4E1A-93E5-8E5FDDA29CC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3B884074-E299-4BA6-968B-9F7110CBEF4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9133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F5989B1-E615-4ACA-B17C-5069472EC10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44B717-B889-4078-86C8-CFA552D3F6FB}" type="slidenum">
              <a:rPr lang="en-US" altLang="en-US" smtClean="0"/>
              <a:pPr>
                <a:spcBef>
                  <a:spcPct val="0"/>
                </a:spcBef>
              </a:pPr>
              <a:t>28</a:t>
            </a:fld>
            <a:endParaRPr lang="en-US" altLang="en-US"/>
          </a:p>
        </p:txBody>
      </p:sp>
      <p:sp>
        <p:nvSpPr>
          <p:cNvPr id="64515" name="Rectangle 2">
            <a:extLst>
              <a:ext uri="{FF2B5EF4-FFF2-40B4-BE49-F238E27FC236}">
                <a16:creationId xmlns:a16="http://schemas.microsoft.com/office/drawing/2014/main" id="{B6A523AE-2EEC-42A6-8478-E1BBA3440096}"/>
              </a:ext>
            </a:extLst>
          </p:cNvPr>
          <p:cNvSpPr>
            <a:spLocks noGrp="1" noRot="1" noChangeAspect="1" noChangeArrowheads="1" noTextEdit="1"/>
          </p:cNvSpPr>
          <p:nvPr>
            <p:ph type="sldImg"/>
          </p:nvPr>
        </p:nvSpPr>
        <p:spPr>
          <a:ln/>
        </p:spPr>
      </p:sp>
      <p:sp>
        <p:nvSpPr>
          <p:cNvPr id="64516" name="Notes Placeholder 1">
            <a:extLst>
              <a:ext uri="{FF2B5EF4-FFF2-40B4-BE49-F238E27FC236}">
                <a16:creationId xmlns:a16="http://schemas.microsoft.com/office/drawing/2014/main" id="{1258FD04-9725-4BB8-B753-F96D0D94A575}"/>
              </a:ext>
            </a:extLst>
          </p:cNvPr>
          <p:cNvSpPr>
            <a:spLocks noGrp="1"/>
          </p:cNvSpPr>
          <p:nvPr/>
        </p:nvSpPr>
        <p:spPr bwMode="auto">
          <a:xfrm>
            <a:off x="685800" y="4343400"/>
            <a:ext cx="5486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endParaRPr lang="en-CA" altLang="en-US"/>
          </a:p>
        </p:txBody>
      </p:sp>
    </p:spTree>
    <p:extLst>
      <p:ext uri="{BB962C8B-B14F-4D97-AF65-F5344CB8AC3E}">
        <p14:creationId xmlns:p14="http://schemas.microsoft.com/office/powerpoint/2010/main" val="4151627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EDDF764-A10A-4064-8B75-FD0ED3B2249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E0F54C-9ED0-497F-B1C1-C9697B596057}" type="slidenum">
              <a:rPr lang="en-US" altLang="en-US" smtClean="0"/>
              <a:pPr>
                <a:spcBef>
                  <a:spcPct val="0"/>
                </a:spcBef>
              </a:pPr>
              <a:t>29</a:t>
            </a:fld>
            <a:endParaRPr lang="en-US" altLang="en-US"/>
          </a:p>
        </p:txBody>
      </p:sp>
      <p:sp>
        <p:nvSpPr>
          <p:cNvPr id="66563" name="Rectangle 2">
            <a:extLst>
              <a:ext uri="{FF2B5EF4-FFF2-40B4-BE49-F238E27FC236}">
                <a16:creationId xmlns:a16="http://schemas.microsoft.com/office/drawing/2014/main" id="{0F207AE0-08AF-48AD-9600-9BE6B18963FF}"/>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9AEA298-B17B-4C40-9D2C-F3C4D2EBFE5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09207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45983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0E65B62-5FA6-4108-8084-5DDC171DAE8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DE1C8A-E86D-47C4-B13D-8487FF3C0D0D}" type="slidenum">
              <a:rPr lang="en-US" altLang="en-US" smtClean="0"/>
              <a:pPr>
                <a:spcBef>
                  <a:spcPct val="0"/>
                </a:spcBef>
              </a:pPr>
              <a:t>30</a:t>
            </a:fld>
            <a:endParaRPr lang="en-US" altLang="en-US"/>
          </a:p>
        </p:txBody>
      </p:sp>
      <p:sp>
        <p:nvSpPr>
          <p:cNvPr id="68611" name="Rectangle 2">
            <a:extLst>
              <a:ext uri="{FF2B5EF4-FFF2-40B4-BE49-F238E27FC236}">
                <a16:creationId xmlns:a16="http://schemas.microsoft.com/office/drawing/2014/main" id="{23717B96-BB53-492C-AF07-434A24F81FB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E6A72E8F-0E67-4B7F-882C-36D091D2EDB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397514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7A03AF0-80D2-4AD7-812C-561BD2B24EE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2826FF-5020-4111-960F-40CBE438A5DC}" type="slidenum">
              <a:rPr lang="en-US" altLang="en-US" smtClean="0"/>
              <a:pPr>
                <a:spcBef>
                  <a:spcPct val="0"/>
                </a:spcBef>
              </a:pPr>
              <a:t>31</a:t>
            </a:fld>
            <a:endParaRPr lang="en-US" altLang="en-US"/>
          </a:p>
        </p:txBody>
      </p:sp>
      <p:sp>
        <p:nvSpPr>
          <p:cNvPr id="70659" name="Rectangle 2">
            <a:extLst>
              <a:ext uri="{FF2B5EF4-FFF2-40B4-BE49-F238E27FC236}">
                <a16:creationId xmlns:a16="http://schemas.microsoft.com/office/drawing/2014/main" id="{EF9AEA25-7514-4B1E-87CB-6A7656BC45D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B088F1B-8993-4E6D-997B-EDCABEE0ECB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072414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1D7557E6-325C-413E-9699-DE672D3D33A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418F2F-EB35-48A1-8EBD-2C8C9922BDC9}" type="slidenum">
              <a:rPr lang="en-US" altLang="en-US" smtClean="0"/>
              <a:pPr>
                <a:spcBef>
                  <a:spcPct val="0"/>
                </a:spcBef>
              </a:pPr>
              <a:t>32</a:t>
            </a:fld>
            <a:endParaRPr lang="en-US" altLang="en-US"/>
          </a:p>
        </p:txBody>
      </p:sp>
      <p:sp>
        <p:nvSpPr>
          <p:cNvPr id="72707" name="Rectangle 2">
            <a:extLst>
              <a:ext uri="{FF2B5EF4-FFF2-40B4-BE49-F238E27FC236}">
                <a16:creationId xmlns:a16="http://schemas.microsoft.com/office/drawing/2014/main" id="{2BF40909-0829-48A1-AE85-A89A3AD3A356}"/>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3323D001-8271-4280-86BC-B108FE0073B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774442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7E7E88B-0D3B-4474-9570-282BAA47D38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C904B3-F895-474F-AC62-6D514BA99EBA}" type="slidenum">
              <a:rPr lang="en-US" altLang="en-US" smtClean="0"/>
              <a:pPr>
                <a:spcBef>
                  <a:spcPct val="0"/>
                </a:spcBef>
              </a:pPr>
              <a:t>33</a:t>
            </a:fld>
            <a:endParaRPr lang="en-US" altLang="en-US"/>
          </a:p>
        </p:txBody>
      </p:sp>
      <p:sp>
        <p:nvSpPr>
          <p:cNvPr id="74755" name="Rectangle 2">
            <a:extLst>
              <a:ext uri="{FF2B5EF4-FFF2-40B4-BE49-F238E27FC236}">
                <a16:creationId xmlns:a16="http://schemas.microsoft.com/office/drawing/2014/main" id="{E8B8C0C9-BDCC-4A6B-98BD-5D84FB92BB89}"/>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0F8A9A53-058C-4C3F-B00F-7A77A4603D0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41022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87A4617-BE5E-42FC-814F-DBB7F4ED52F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0D47EC-4657-43F0-94C1-328B80BC518F}" type="slidenum">
              <a:rPr lang="en-US" altLang="en-US" smtClean="0"/>
              <a:pPr>
                <a:spcBef>
                  <a:spcPct val="0"/>
                </a:spcBef>
              </a:pPr>
              <a:t>34</a:t>
            </a:fld>
            <a:endParaRPr lang="en-US" altLang="en-US"/>
          </a:p>
        </p:txBody>
      </p:sp>
      <p:sp>
        <p:nvSpPr>
          <p:cNvPr id="76803" name="Rectangle 2">
            <a:extLst>
              <a:ext uri="{FF2B5EF4-FFF2-40B4-BE49-F238E27FC236}">
                <a16:creationId xmlns:a16="http://schemas.microsoft.com/office/drawing/2014/main" id="{BE576333-C153-4F2F-AA5D-C1134C58516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B14FC481-A0D6-40D3-9169-BC25BCCB06C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880434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E9D653F-B550-457E-A847-21F1EF073DB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339F84-FF7B-4C44-A1F2-911A37E8E9EF}" type="slidenum">
              <a:rPr lang="en-US" altLang="en-US" smtClean="0"/>
              <a:pPr>
                <a:spcBef>
                  <a:spcPct val="0"/>
                </a:spcBef>
              </a:pPr>
              <a:t>35</a:t>
            </a:fld>
            <a:endParaRPr lang="en-US" altLang="en-US"/>
          </a:p>
        </p:txBody>
      </p:sp>
      <p:sp>
        <p:nvSpPr>
          <p:cNvPr id="78851" name="Rectangle 2">
            <a:extLst>
              <a:ext uri="{FF2B5EF4-FFF2-40B4-BE49-F238E27FC236}">
                <a16:creationId xmlns:a16="http://schemas.microsoft.com/office/drawing/2014/main" id="{41C6C5DE-AC45-41EF-BB14-494E5586D80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10658A5-0EAD-4EFD-97FC-AB2D879B2F8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144146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B6B7165-F26D-4B4E-8BB6-097C06488A2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D5278C-8101-4011-829D-B5B3A2B7AA6D}" type="slidenum">
              <a:rPr lang="en-US" altLang="en-US" smtClean="0"/>
              <a:pPr>
                <a:spcBef>
                  <a:spcPct val="0"/>
                </a:spcBef>
              </a:pPr>
              <a:t>36</a:t>
            </a:fld>
            <a:endParaRPr lang="en-US" altLang="en-US"/>
          </a:p>
        </p:txBody>
      </p:sp>
      <p:sp>
        <p:nvSpPr>
          <p:cNvPr id="80899" name="Rectangle 2">
            <a:extLst>
              <a:ext uri="{FF2B5EF4-FFF2-40B4-BE49-F238E27FC236}">
                <a16:creationId xmlns:a16="http://schemas.microsoft.com/office/drawing/2014/main" id="{654BE73F-C059-4F7C-BA64-58E7FD4BB6F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1B18709-3BC3-4491-814C-2369439BC47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GB" altLang="en-US"/>
              <a:t>The description of the transmission mechanism given here is very eclectic and includes all the possible channels that the literature has suggested. You might want to rebalance the emphasis toward the mechanism that you think most powerful.</a:t>
            </a:r>
          </a:p>
        </p:txBody>
      </p:sp>
    </p:spTree>
    <p:extLst>
      <p:ext uri="{BB962C8B-B14F-4D97-AF65-F5344CB8AC3E}">
        <p14:creationId xmlns:p14="http://schemas.microsoft.com/office/powerpoint/2010/main" val="2488767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3301547-B0D0-4371-9AC3-26C85DE332E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E06E33-1391-470B-91CD-02F25359E80A}" type="slidenum">
              <a:rPr lang="en-US" altLang="en-US" smtClean="0"/>
              <a:pPr>
                <a:spcBef>
                  <a:spcPct val="0"/>
                </a:spcBef>
              </a:pPr>
              <a:t>37</a:t>
            </a:fld>
            <a:endParaRPr lang="en-US" altLang="en-US"/>
          </a:p>
        </p:txBody>
      </p:sp>
      <p:sp>
        <p:nvSpPr>
          <p:cNvPr id="82947" name="Rectangle 2">
            <a:extLst>
              <a:ext uri="{FF2B5EF4-FFF2-40B4-BE49-F238E27FC236}">
                <a16:creationId xmlns:a16="http://schemas.microsoft.com/office/drawing/2014/main" id="{A5C23580-1287-4CEB-B9ED-AD969F37E04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184837A-CCDC-4334-8778-B9CB3C7FE13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457818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9B2CB50-481B-4B67-9CD0-94C51C96245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3FFAF-6F39-441D-A2D7-ABCC1D34670D}" type="slidenum">
              <a:rPr lang="en-US" altLang="en-US" smtClean="0"/>
              <a:pPr>
                <a:spcBef>
                  <a:spcPct val="0"/>
                </a:spcBef>
              </a:pPr>
              <a:t>38</a:t>
            </a:fld>
            <a:endParaRPr lang="en-US" altLang="en-US"/>
          </a:p>
        </p:txBody>
      </p:sp>
      <p:sp>
        <p:nvSpPr>
          <p:cNvPr id="84995" name="Rectangle 2">
            <a:extLst>
              <a:ext uri="{FF2B5EF4-FFF2-40B4-BE49-F238E27FC236}">
                <a16:creationId xmlns:a16="http://schemas.microsoft.com/office/drawing/2014/main" id="{C887D8FE-EBC4-4CDC-B508-16F981E13D28}"/>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589DCEC-36D7-44DE-B5E0-2D5B096552D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270636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23EC634-4A08-47FF-8131-8B7EDF22434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EE2B60-C9AB-45A6-83B8-C3621245C99F}" type="slidenum">
              <a:rPr lang="en-US" altLang="en-US" smtClean="0"/>
              <a:pPr>
                <a:spcBef>
                  <a:spcPct val="0"/>
                </a:spcBef>
              </a:pPr>
              <a:t>39</a:t>
            </a:fld>
            <a:endParaRPr lang="en-US" altLang="en-US"/>
          </a:p>
        </p:txBody>
      </p:sp>
      <p:sp>
        <p:nvSpPr>
          <p:cNvPr id="87043" name="Rectangle 2">
            <a:extLst>
              <a:ext uri="{FF2B5EF4-FFF2-40B4-BE49-F238E27FC236}">
                <a16:creationId xmlns:a16="http://schemas.microsoft.com/office/drawing/2014/main" id="{245373F0-4117-40F2-B200-80C19E04DEE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2588179D-1215-4C92-A526-06601BA0ACF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03698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04DA909B-1A04-4053-9D00-D22712BFF73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837A1E-9C44-4787-A642-B4676CD7EE29}" type="slidenum">
              <a:rPr lang="en-US" altLang="en-US" smtClean="0"/>
              <a:pPr>
                <a:spcBef>
                  <a:spcPct val="0"/>
                </a:spcBef>
              </a:pPr>
              <a:t>4</a:t>
            </a:fld>
            <a:endParaRPr lang="en-US" altLang="en-US"/>
          </a:p>
        </p:txBody>
      </p:sp>
      <p:sp>
        <p:nvSpPr>
          <p:cNvPr id="15363" name="Rectangle 2">
            <a:extLst>
              <a:ext uri="{FF2B5EF4-FFF2-40B4-BE49-F238E27FC236}">
                <a16:creationId xmlns:a16="http://schemas.microsoft.com/office/drawing/2014/main" id="{7A73BFE9-7D08-48BB-AD9A-70D86EB1D81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D05E2E16-E5C2-4A58-AAF4-7795151A8BD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1154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E2B5E652-1C9F-4417-B88E-D81E9DC4034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8D8DD0-9A57-4082-8C12-626304D90853}" type="slidenum">
              <a:rPr lang="en-US" altLang="en-US" smtClean="0"/>
              <a:pPr>
                <a:spcBef>
                  <a:spcPct val="0"/>
                </a:spcBef>
              </a:pPr>
              <a:t>40</a:t>
            </a:fld>
            <a:endParaRPr lang="en-US" altLang="en-US"/>
          </a:p>
        </p:txBody>
      </p:sp>
      <p:sp>
        <p:nvSpPr>
          <p:cNvPr id="89091" name="Rectangle 2">
            <a:extLst>
              <a:ext uri="{FF2B5EF4-FFF2-40B4-BE49-F238E27FC236}">
                <a16:creationId xmlns:a16="http://schemas.microsoft.com/office/drawing/2014/main" id="{05FB31E9-7974-4745-92F3-5953DDA2775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0C7B093-18AC-4188-A797-1BCD6B7CBC5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88123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822E93D-AF93-46C4-8F6D-65E835024E6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9C8C1B-9D35-493B-85A2-A1512849844A}" type="slidenum">
              <a:rPr lang="en-US" altLang="en-US" smtClean="0"/>
              <a:pPr>
                <a:spcBef>
                  <a:spcPct val="0"/>
                </a:spcBef>
              </a:pPr>
              <a:t>41</a:t>
            </a:fld>
            <a:endParaRPr lang="en-US" altLang="en-US"/>
          </a:p>
        </p:txBody>
      </p:sp>
      <p:sp>
        <p:nvSpPr>
          <p:cNvPr id="91139" name="Rectangle 2">
            <a:extLst>
              <a:ext uri="{FF2B5EF4-FFF2-40B4-BE49-F238E27FC236}">
                <a16:creationId xmlns:a16="http://schemas.microsoft.com/office/drawing/2014/main" id="{AC630D8D-4709-49F5-9B96-5766AC0D7BF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FC62BFCA-826D-4306-BC47-AFA660F8F93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84714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57C3330-2666-455A-A5FE-8AEF209D1FCA}"/>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1F338955-4E49-4033-AD42-CB402576B4F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36023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1511F7F-B6BB-4800-8410-26C6215ACAF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85D81E-0D48-4AA4-A2FC-0FD43D645F7F}" type="slidenum">
              <a:rPr lang="en-US" altLang="en-US" smtClean="0"/>
              <a:pPr>
                <a:spcBef>
                  <a:spcPct val="0"/>
                </a:spcBef>
              </a:pPr>
              <a:t>43</a:t>
            </a:fld>
            <a:endParaRPr lang="en-US" altLang="en-US"/>
          </a:p>
        </p:txBody>
      </p:sp>
      <p:sp>
        <p:nvSpPr>
          <p:cNvPr id="95235" name="Rectangle 2">
            <a:extLst>
              <a:ext uri="{FF2B5EF4-FFF2-40B4-BE49-F238E27FC236}">
                <a16:creationId xmlns:a16="http://schemas.microsoft.com/office/drawing/2014/main" id="{03B899B3-EA79-4770-9319-A58EDDF60F49}"/>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00F179F6-85A4-468B-B333-8327CCECCE0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851635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BA9145F-70D9-4AD9-B242-A0CD12547CB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AC46F5-A1A1-482F-8D95-4C443D46807D}" type="slidenum">
              <a:rPr lang="en-US" altLang="en-US" smtClean="0"/>
              <a:pPr>
                <a:spcBef>
                  <a:spcPct val="0"/>
                </a:spcBef>
              </a:pPr>
              <a:t>44</a:t>
            </a:fld>
            <a:endParaRPr lang="en-US" altLang="en-US"/>
          </a:p>
        </p:txBody>
      </p:sp>
      <p:sp>
        <p:nvSpPr>
          <p:cNvPr id="97283" name="Rectangle 2">
            <a:extLst>
              <a:ext uri="{FF2B5EF4-FFF2-40B4-BE49-F238E27FC236}">
                <a16:creationId xmlns:a16="http://schemas.microsoft.com/office/drawing/2014/main" id="{613AA9E3-1257-4259-A126-BC7E01DFC7D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2FE66C5B-1D0C-4A6F-A96C-0E8AFCE4774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2384085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1C69DE3-6408-4D9E-AC38-C3AFA5968B1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AF612F-601E-4050-909B-1B36AF2657CA}" type="slidenum">
              <a:rPr lang="en-US" altLang="en-US" smtClean="0"/>
              <a:pPr>
                <a:spcBef>
                  <a:spcPct val="0"/>
                </a:spcBef>
              </a:pPr>
              <a:t>45</a:t>
            </a:fld>
            <a:endParaRPr lang="en-US" altLang="en-US"/>
          </a:p>
        </p:txBody>
      </p:sp>
      <p:sp>
        <p:nvSpPr>
          <p:cNvPr id="99331" name="Rectangle 2">
            <a:extLst>
              <a:ext uri="{FF2B5EF4-FFF2-40B4-BE49-F238E27FC236}">
                <a16:creationId xmlns:a16="http://schemas.microsoft.com/office/drawing/2014/main" id="{77F54FD0-94B6-4998-87C9-FD3AC2026C00}"/>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C43E7FF5-1F43-448A-8544-13A48D7314C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039628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9C0DD0B1-AEA8-4B54-B76C-FE9E1F3804B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0F0048-9B70-4B2E-98CF-B50D3FA07483}" type="slidenum">
              <a:rPr lang="en-US" altLang="en-US" smtClean="0"/>
              <a:pPr>
                <a:spcBef>
                  <a:spcPct val="0"/>
                </a:spcBef>
              </a:pPr>
              <a:t>46</a:t>
            </a:fld>
            <a:endParaRPr lang="en-US" altLang="en-US"/>
          </a:p>
        </p:txBody>
      </p:sp>
      <p:sp>
        <p:nvSpPr>
          <p:cNvPr id="101379" name="Rectangle 2">
            <a:extLst>
              <a:ext uri="{FF2B5EF4-FFF2-40B4-BE49-F238E27FC236}">
                <a16:creationId xmlns:a16="http://schemas.microsoft.com/office/drawing/2014/main" id="{884338FA-70B3-461C-B89A-02BA996F274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73FCE0B6-9257-49E6-B0AC-AEF034C08C2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x-none" b="1" i="1"/>
              <a:t>Effects of Money on Real GDP and the Price Level:</a:t>
            </a:r>
            <a:r>
              <a:rPr lang="x-none"/>
              <a:t>  We bring in here the expenditure multiplier; it is important to ensure that students do not get confused between the multiplier impact of open market operations on the quantity of money, and the multiplier process that magnifies autonomous expenditure changes. Additionally, when using the </a:t>
            </a:r>
            <a:r>
              <a:rPr lang="x-none" i="1"/>
              <a:t>AS-AD</a:t>
            </a:r>
            <a:r>
              <a:rPr lang="x-none"/>
              <a:t> model to explain the impact of monetary policy, it is important to stress the text’s point that the model is a stationary simplification, whereas in reality output and the price level both tend to grow, so that rather than reducing real GDP and the price level, the </a:t>
            </a:r>
            <a:r>
              <a:rPr lang="en-AU" dirty="0"/>
              <a:t>Bank of Canada’s</a:t>
            </a:r>
            <a:r>
              <a:rPr lang="x-none"/>
              <a:t> </a:t>
            </a:r>
            <a:r>
              <a:rPr lang="en-AU" dirty="0"/>
              <a:t>anti-</a:t>
            </a:r>
            <a:r>
              <a:rPr lang="x-none"/>
              <a:t>inflation policy would slow their growth.</a:t>
            </a:r>
            <a:endParaRPr lang="en-US" dirty="0"/>
          </a:p>
          <a:p>
            <a:pPr eaLnBrk="1" hangingPunct="1"/>
            <a:endParaRPr lang="en-GB" altLang="en-US" dirty="0"/>
          </a:p>
        </p:txBody>
      </p:sp>
    </p:spTree>
    <p:extLst>
      <p:ext uri="{BB962C8B-B14F-4D97-AF65-F5344CB8AC3E}">
        <p14:creationId xmlns:p14="http://schemas.microsoft.com/office/powerpoint/2010/main" val="31087805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7A730CC-CB74-45BC-9E6E-8DAC012B56C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122F0C-F85D-4A2C-82A4-B5A459E044B5}" type="slidenum">
              <a:rPr lang="en-US" altLang="en-US" smtClean="0"/>
              <a:pPr>
                <a:spcBef>
                  <a:spcPct val="0"/>
                </a:spcBef>
              </a:pPr>
              <a:t>47</a:t>
            </a:fld>
            <a:endParaRPr lang="en-US" altLang="en-US"/>
          </a:p>
        </p:txBody>
      </p:sp>
      <p:sp>
        <p:nvSpPr>
          <p:cNvPr id="103427" name="Rectangle 2">
            <a:extLst>
              <a:ext uri="{FF2B5EF4-FFF2-40B4-BE49-F238E27FC236}">
                <a16:creationId xmlns:a16="http://schemas.microsoft.com/office/drawing/2014/main" id="{3B0F87A6-99BC-4F20-9E96-709F259C4D3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30C0863-A2DD-44C4-BB98-CCA55A0E0A2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i="1" dirty="0"/>
              <a:t>Tying it All Together</a:t>
            </a:r>
            <a:r>
              <a:rPr lang="x-none" b="1" i="1"/>
              <a:t>:</a:t>
            </a:r>
            <a:r>
              <a:rPr lang="x-none"/>
              <a:t>  </a:t>
            </a:r>
            <a:r>
              <a:rPr lang="en-US" dirty="0"/>
              <a:t>Students often think that macroeconomics is difficult because there are so many different concepts introduced. Among others, students must learn about aggregate demand curve and the short-run and long-run aggregate supply curves; the aggregate production function; the demand for labour, the supply of labour, and the labour market; the demand for reserves, the supply of reserves, how the Bank of Canada’s policy affects the supply of reserves, and the market for reserves; the demand for money, the supply of money, the money multiplier, and the market for money; and, the demand for loanable funds, the supply of loanable funds, the market for loanable funds, and government impacts on this market. </a:t>
            </a:r>
          </a:p>
          <a:p>
            <a:r>
              <a:rPr lang="en-US" dirty="0"/>
              <a:t>This chapter offers a great chance for you to use the book’s very clear presentation and very straightforward presentation of monetary policy transmission to help the student see how all the parts interact. Use the book’s “four part diagrams” to show the students how everything they learned ties together to give a complete and coherent view of the otherwise exceedingly complex </a:t>
            </a:r>
            <a:r>
              <a:rPr lang="en-US" dirty="0" err="1"/>
              <a:t>macroeconomy</a:t>
            </a:r>
            <a:r>
              <a:rPr lang="en-US" dirty="0"/>
              <a:t>. Don’t hesitate to refer back to earlier chapters to remind the students what they learned in those chapters and how that is now being used to explain how our economy functions.</a:t>
            </a:r>
          </a:p>
          <a:p>
            <a:endParaRPr lang="en-GB" altLang="en-US" dirty="0"/>
          </a:p>
        </p:txBody>
      </p:sp>
    </p:spTree>
    <p:extLst>
      <p:ext uri="{BB962C8B-B14F-4D97-AF65-F5344CB8AC3E}">
        <p14:creationId xmlns:p14="http://schemas.microsoft.com/office/powerpoint/2010/main" val="1734918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D834CE1-0710-495A-9BA8-28B98AA6DCC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81C246-FE3C-46A7-8A2D-49463CC4D5FA}" type="slidenum">
              <a:rPr lang="en-US" altLang="en-US" smtClean="0"/>
              <a:pPr>
                <a:spcBef>
                  <a:spcPct val="0"/>
                </a:spcBef>
              </a:pPr>
              <a:t>48</a:t>
            </a:fld>
            <a:endParaRPr lang="en-US" altLang="en-US"/>
          </a:p>
        </p:txBody>
      </p:sp>
      <p:sp>
        <p:nvSpPr>
          <p:cNvPr id="105475" name="Rectangle 2">
            <a:extLst>
              <a:ext uri="{FF2B5EF4-FFF2-40B4-BE49-F238E27FC236}">
                <a16:creationId xmlns:a16="http://schemas.microsoft.com/office/drawing/2014/main" id="{EE99E420-D5CB-4193-AD73-176EF9913FB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FF60711F-58D2-4532-92CE-18670712DF6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8449778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0A8C5C32-D57C-4B67-BD59-5B17651AC7D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1E45B7-88E6-4546-8C69-7FF0756AE6CD}" type="slidenum">
              <a:rPr lang="en-US" altLang="en-US" smtClean="0"/>
              <a:pPr>
                <a:spcBef>
                  <a:spcPct val="0"/>
                </a:spcBef>
              </a:pPr>
              <a:t>49</a:t>
            </a:fld>
            <a:endParaRPr lang="en-US" altLang="en-US"/>
          </a:p>
        </p:txBody>
      </p:sp>
      <p:sp>
        <p:nvSpPr>
          <p:cNvPr id="107523" name="Rectangle 2">
            <a:extLst>
              <a:ext uri="{FF2B5EF4-FFF2-40B4-BE49-F238E27FC236}">
                <a16:creationId xmlns:a16="http://schemas.microsoft.com/office/drawing/2014/main" id="{8CC53E3A-C27E-44C6-9CE9-6989AFF34234}"/>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C53322D8-20BA-4C71-A457-6D4A97B5399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574512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6F8E0CB-E6FA-4634-9A62-A3949BCDADD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8A9BEC-4C45-4D7C-833D-A2A3FE5C6D80}" type="slidenum">
              <a:rPr lang="en-US" altLang="en-US" smtClean="0"/>
              <a:pPr>
                <a:spcBef>
                  <a:spcPct val="0"/>
                </a:spcBef>
              </a:pPr>
              <a:t>5</a:t>
            </a:fld>
            <a:endParaRPr lang="en-US" altLang="en-US"/>
          </a:p>
        </p:txBody>
      </p:sp>
      <p:sp>
        <p:nvSpPr>
          <p:cNvPr id="17411" name="Rectangle 2">
            <a:extLst>
              <a:ext uri="{FF2B5EF4-FFF2-40B4-BE49-F238E27FC236}">
                <a16:creationId xmlns:a16="http://schemas.microsoft.com/office/drawing/2014/main" id="{3859FAA0-7EC0-4D0D-8B8A-3919D2FDD863}"/>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35DD07-A205-401C-B2CE-52ABA0DD356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209067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38D32EB-4AD1-4878-BA05-FACD7E93B13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FDC6D2-DB10-4BFF-9A4E-7CDE3CA67D63}" type="slidenum">
              <a:rPr lang="en-US" altLang="en-US" smtClean="0"/>
              <a:pPr>
                <a:spcBef>
                  <a:spcPct val="0"/>
                </a:spcBef>
              </a:pPr>
              <a:t>50</a:t>
            </a:fld>
            <a:endParaRPr lang="en-US" altLang="en-US"/>
          </a:p>
        </p:txBody>
      </p:sp>
      <p:sp>
        <p:nvSpPr>
          <p:cNvPr id="109571" name="Rectangle 2">
            <a:extLst>
              <a:ext uri="{FF2B5EF4-FFF2-40B4-BE49-F238E27FC236}">
                <a16:creationId xmlns:a16="http://schemas.microsoft.com/office/drawing/2014/main" id="{91F4520E-96A4-4A20-BD33-397AC8A2F7A6}"/>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F0389FB4-761A-405F-A8B9-6DC2211279A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1757913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67138DB9-6769-4001-88B3-FAF5238B397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ABC45C-60A2-452A-903E-A4C10F6D1AD5}" type="slidenum">
              <a:rPr lang="en-US" altLang="en-US" smtClean="0"/>
              <a:pPr>
                <a:spcBef>
                  <a:spcPct val="0"/>
                </a:spcBef>
              </a:pPr>
              <a:t>51</a:t>
            </a:fld>
            <a:endParaRPr lang="en-US" altLang="en-US"/>
          </a:p>
        </p:txBody>
      </p:sp>
      <p:sp>
        <p:nvSpPr>
          <p:cNvPr id="111619" name="Rectangle 2">
            <a:extLst>
              <a:ext uri="{FF2B5EF4-FFF2-40B4-BE49-F238E27FC236}">
                <a16:creationId xmlns:a16="http://schemas.microsoft.com/office/drawing/2014/main" id="{EE2BBDA0-02AB-4748-B476-FFC8D8D7610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6F558D9D-CDD1-46AA-A098-8E4FB4A2BA1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041045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A11FA45-096C-4C27-AD7C-610AEE3E772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55CF70-246E-4532-A17B-804F10033B87}" type="slidenum">
              <a:rPr lang="en-US" altLang="en-US" smtClean="0"/>
              <a:pPr>
                <a:spcBef>
                  <a:spcPct val="0"/>
                </a:spcBef>
              </a:pPr>
              <a:t>52</a:t>
            </a:fld>
            <a:endParaRPr lang="en-US" altLang="en-US"/>
          </a:p>
        </p:txBody>
      </p:sp>
      <p:sp>
        <p:nvSpPr>
          <p:cNvPr id="113667" name="Rectangle 2">
            <a:extLst>
              <a:ext uri="{FF2B5EF4-FFF2-40B4-BE49-F238E27FC236}">
                <a16:creationId xmlns:a16="http://schemas.microsoft.com/office/drawing/2014/main" id="{24D813E9-47FF-41BD-8AFA-2348AAD92027}"/>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EC2516E8-13BA-4E43-90D5-C8C01CE495C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0199046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D2AD61E9-DA9F-4617-B5A0-E402AA827BF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5A396A-DC26-4F07-92C6-077D1B9881BD}" type="slidenum">
              <a:rPr lang="en-US" altLang="en-US" smtClean="0">
                <a:solidFill>
                  <a:srgbClr val="000000"/>
                </a:solidFill>
              </a:rPr>
              <a:pPr>
                <a:spcBef>
                  <a:spcPct val="0"/>
                </a:spcBef>
              </a:pPr>
              <a:t>53</a:t>
            </a:fld>
            <a:endParaRPr lang="en-US" altLang="en-US">
              <a:solidFill>
                <a:srgbClr val="000000"/>
              </a:solidFill>
            </a:endParaRPr>
          </a:p>
        </p:txBody>
      </p:sp>
      <p:sp>
        <p:nvSpPr>
          <p:cNvPr id="115715" name="Rectangle 2">
            <a:extLst>
              <a:ext uri="{FF2B5EF4-FFF2-40B4-BE49-F238E27FC236}">
                <a16:creationId xmlns:a16="http://schemas.microsoft.com/office/drawing/2014/main" id="{12FDBC01-4786-42D0-B1B3-A1BAC35E45ED}"/>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F6FE42E-AAD7-48CA-90F1-59BE182A693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5932114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66B95C2B-3808-4CAE-84A0-F83CF7C3ED4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466FB4-7ECE-4A53-9BEA-7B0BA013796B}" type="slidenum">
              <a:rPr lang="en-US" altLang="en-US" smtClean="0"/>
              <a:pPr>
                <a:spcBef>
                  <a:spcPct val="0"/>
                </a:spcBef>
              </a:pPr>
              <a:t>54</a:t>
            </a:fld>
            <a:endParaRPr lang="en-US" altLang="en-US"/>
          </a:p>
        </p:txBody>
      </p:sp>
      <p:sp>
        <p:nvSpPr>
          <p:cNvPr id="117763" name="Rectangle 2">
            <a:extLst>
              <a:ext uri="{FF2B5EF4-FFF2-40B4-BE49-F238E27FC236}">
                <a16:creationId xmlns:a16="http://schemas.microsoft.com/office/drawing/2014/main" id="{DF023E6A-EEF6-49F6-AA34-108EBE587804}"/>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0154CA98-0A7A-4D14-80D0-27BE9E9E39F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in the News</a:t>
            </a:r>
            <a:r>
              <a:rPr lang="en-CA" altLang="en-US" dirty="0"/>
              <a:t>: The Bank of Canada Applies a Gentle Break</a:t>
            </a:r>
          </a:p>
          <a:p>
            <a:pPr eaLnBrk="1" hangingPunct="1"/>
            <a:endParaRPr lang="en-GB" altLang="en-US" dirty="0"/>
          </a:p>
        </p:txBody>
      </p:sp>
    </p:spTree>
    <p:extLst>
      <p:ext uri="{BB962C8B-B14F-4D97-AF65-F5344CB8AC3E}">
        <p14:creationId xmlns:p14="http://schemas.microsoft.com/office/powerpoint/2010/main" val="11382356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5BC077CD-6ED5-47B5-92EF-E53CF4963F0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A3F4FE-3DAE-4E80-8E9D-7650C5E92928}" type="slidenum">
              <a:rPr lang="en-US" altLang="en-US" smtClean="0"/>
              <a:pPr>
                <a:spcBef>
                  <a:spcPct val="0"/>
                </a:spcBef>
              </a:pPr>
              <a:t>55</a:t>
            </a:fld>
            <a:endParaRPr lang="en-US" altLang="en-US"/>
          </a:p>
        </p:txBody>
      </p:sp>
      <p:sp>
        <p:nvSpPr>
          <p:cNvPr id="119811" name="Rectangle 2">
            <a:extLst>
              <a:ext uri="{FF2B5EF4-FFF2-40B4-BE49-F238E27FC236}">
                <a16:creationId xmlns:a16="http://schemas.microsoft.com/office/drawing/2014/main" id="{6ACAF31D-7CC0-4657-A764-B6E37B3B5070}"/>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9549303A-7F45-4080-9F31-9AEC0EA2A8A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894171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4986325F-53B4-45F3-B1A5-7576ED1D110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4819A7-23DA-46C7-BE72-9EA9C912AD73}" type="slidenum">
              <a:rPr lang="en-US" altLang="en-US" smtClean="0"/>
              <a:pPr>
                <a:spcBef>
                  <a:spcPct val="0"/>
                </a:spcBef>
              </a:pPr>
              <a:t>56</a:t>
            </a:fld>
            <a:endParaRPr lang="en-US" altLang="en-US"/>
          </a:p>
        </p:txBody>
      </p:sp>
      <p:sp>
        <p:nvSpPr>
          <p:cNvPr id="121859" name="Rectangle 2">
            <a:extLst>
              <a:ext uri="{FF2B5EF4-FFF2-40B4-BE49-F238E27FC236}">
                <a16:creationId xmlns:a16="http://schemas.microsoft.com/office/drawing/2014/main" id="{DD54E315-0435-446A-9AF8-36D01DBA16E4}"/>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73AAFB3C-8508-4100-A061-CB50CE2AA72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5504220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C685F2CA-3BF8-4652-BF9C-4ADAF3D6884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FDE6BB-37DC-4DD8-9398-8F18E0175AB6}" type="slidenum">
              <a:rPr lang="en-US" altLang="en-US" smtClean="0"/>
              <a:pPr>
                <a:spcBef>
                  <a:spcPct val="0"/>
                </a:spcBef>
              </a:pPr>
              <a:t>57</a:t>
            </a:fld>
            <a:endParaRPr lang="en-US" altLang="en-US"/>
          </a:p>
        </p:txBody>
      </p:sp>
      <p:sp>
        <p:nvSpPr>
          <p:cNvPr id="123907" name="Rectangle 2">
            <a:extLst>
              <a:ext uri="{FF2B5EF4-FFF2-40B4-BE49-F238E27FC236}">
                <a16:creationId xmlns:a16="http://schemas.microsoft.com/office/drawing/2014/main" id="{B790E57F-22A9-403F-B570-9236117A1732}"/>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0303B334-7ACE-4092-8E3E-839363B8A1F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1713527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8EC947D-BB0B-4719-A4F4-DB9A9061C5F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BA5878-BB1C-4B21-A5C9-DF0F7950065C}" type="slidenum">
              <a:rPr lang="en-US" altLang="en-US" smtClean="0"/>
              <a:pPr>
                <a:spcBef>
                  <a:spcPct val="0"/>
                </a:spcBef>
              </a:pPr>
              <a:t>58</a:t>
            </a:fld>
            <a:endParaRPr lang="en-US" altLang="en-US"/>
          </a:p>
        </p:txBody>
      </p:sp>
      <p:sp>
        <p:nvSpPr>
          <p:cNvPr id="125955" name="Rectangle 2">
            <a:extLst>
              <a:ext uri="{FF2B5EF4-FFF2-40B4-BE49-F238E27FC236}">
                <a16:creationId xmlns:a16="http://schemas.microsoft.com/office/drawing/2014/main" id="{E9B10C26-AC28-4B5B-8763-2FE4B8E890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0725E782-1954-43A2-99DA-22475D76102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958984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B28B22AF-6C59-4226-8D57-57A56537AFD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442F98-A951-4046-8332-0830615CC63B}" type="slidenum">
              <a:rPr lang="en-US" altLang="en-US" smtClean="0"/>
              <a:pPr>
                <a:spcBef>
                  <a:spcPct val="0"/>
                </a:spcBef>
              </a:pPr>
              <a:t>59</a:t>
            </a:fld>
            <a:endParaRPr lang="en-US" altLang="en-US"/>
          </a:p>
        </p:txBody>
      </p:sp>
      <p:sp>
        <p:nvSpPr>
          <p:cNvPr id="128003" name="Rectangle 2">
            <a:extLst>
              <a:ext uri="{FF2B5EF4-FFF2-40B4-BE49-F238E27FC236}">
                <a16:creationId xmlns:a16="http://schemas.microsoft.com/office/drawing/2014/main" id="{B5F0C4AD-2CBE-458B-814D-D5E8C19136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D6AE0629-526B-430C-853E-97F1067622E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11080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D795267-3C0E-4B6B-9057-6CE0AE73CBE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D3F7FB-4BEC-4D7D-8BB4-9B3D241910EE}" type="slidenum">
              <a:rPr lang="en-US" altLang="en-US" smtClean="0"/>
              <a:pPr>
                <a:spcBef>
                  <a:spcPct val="0"/>
                </a:spcBef>
              </a:pPr>
              <a:t>6</a:t>
            </a:fld>
            <a:endParaRPr lang="en-US" altLang="en-US"/>
          </a:p>
        </p:txBody>
      </p:sp>
      <p:sp>
        <p:nvSpPr>
          <p:cNvPr id="19459" name="Rectangle 2">
            <a:extLst>
              <a:ext uri="{FF2B5EF4-FFF2-40B4-BE49-F238E27FC236}">
                <a16:creationId xmlns:a16="http://schemas.microsoft.com/office/drawing/2014/main" id="{7B7BE530-3801-4DB3-B8D2-9B766462E7C5}"/>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14A2939-9235-4BCB-A1DA-8A4EB2FD5E8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5674738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B28B22AF-6C59-4226-8D57-57A56537AFD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442F98-A951-4046-8332-0830615CC63B}" type="slidenum">
              <a:rPr lang="en-US" altLang="en-US" smtClean="0">
                <a:solidFill>
                  <a:srgbClr val="000000"/>
                </a:solidFill>
              </a:rPr>
              <a:pPr>
                <a:spcBef>
                  <a:spcPct val="0"/>
                </a:spcBef>
              </a:pPr>
              <a:t>60</a:t>
            </a:fld>
            <a:endParaRPr lang="en-US" altLang="en-US">
              <a:solidFill>
                <a:srgbClr val="000000"/>
              </a:solidFill>
            </a:endParaRPr>
          </a:p>
        </p:txBody>
      </p:sp>
      <p:sp>
        <p:nvSpPr>
          <p:cNvPr id="128003" name="Rectangle 2">
            <a:extLst>
              <a:ext uri="{FF2B5EF4-FFF2-40B4-BE49-F238E27FC236}">
                <a16:creationId xmlns:a16="http://schemas.microsoft.com/office/drawing/2014/main" id="{B5F0C4AD-2CBE-458B-814D-D5E8C19136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D6AE0629-526B-430C-853E-97F1067622E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7082925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AB9B7D6F-3D8F-42B9-AA44-ACA40900E6B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245CBE-BD99-410D-8822-F1806FAC1DFD}" type="slidenum">
              <a:rPr lang="en-US" altLang="en-US" smtClean="0"/>
              <a:pPr>
                <a:spcBef>
                  <a:spcPct val="0"/>
                </a:spcBef>
              </a:pPr>
              <a:t>61</a:t>
            </a:fld>
            <a:endParaRPr lang="en-US" altLang="en-US"/>
          </a:p>
        </p:txBody>
      </p:sp>
      <p:sp>
        <p:nvSpPr>
          <p:cNvPr id="130051" name="Rectangle 2">
            <a:extLst>
              <a:ext uri="{FF2B5EF4-FFF2-40B4-BE49-F238E27FC236}">
                <a16:creationId xmlns:a16="http://schemas.microsoft.com/office/drawing/2014/main" id="{E7B6825C-DDCC-4D01-8B9C-B93BE43665FD}"/>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0A2D7B2D-F1DF-46D6-A476-98FD5ABEAA2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A View of the Long and Variable Lag</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445665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8A282D2-69EF-4561-8D3F-0AD37147DEF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70470-34CD-4A61-96E8-B1E16B492E1F}" type="slidenum">
              <a:rPr lang="en-US" altLang="en-US" smtClean="0"/>
              <a:pPr>
                <a:spcBef>
                  <a:spcPct val="0"/>
                </a:spcBef>
              </a:pPr>
              <a:t>62</a:t>
            </a:fld>
            <a:endParaRPr lang="en-US" altLang="en-US"/>
          </a:p>
        </p:txBody>
      </p:sp>
      <p:sp>
        <p:nvSpPr>
          <p:cNvPr id="132099" name="Rectangle 2">
            <a:extLst>
              <a:ext uri="{FF2B5EF4-FFF2-40B4-BE49-F238E27FC236}">
                <a16:creationId xmlns:a16="http://schemas.microsoft.com/office/drawing/2014/main" id="{0605043C-EDF6-4A9B-AC49-414933C1F973}"/>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6BB1E0A0-F914-42A0-A224-C544F5CB926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072866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0767DA5E-F173-4DE9-986E-0A5901666ED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A0B647-0CB5-46D3-814A-913BA1542F99}" type="slidenum">
              <a:rPr lang="en-US" altLang="en-US"/>
              <a:pPr>
                <a:spcBef>
                  <a:spcPct val="0"/>
                </a:spcBef>
              </a:pPr>
              <a:t>63</a:t>
            </a:fld>
            <a:endParaRPr lang="en-US" altLang="en-US"/>
          </a:p>
        </p:txBody>
      </p:sp>
      <p:sp>
        <p:nvSpPr>
          <p:cNvPr id="118787" name="Rectangle 2">
            <a:extLst>
              <a:ext uri="{FF2B5EF4-FFF2-40B4-BE49-F238E27FC236}">
                <a16:creationId xmlns:a16="http://schemas.microsoft.com/office/drawing/2014/main" id="{D25E8AEB-CB28-43BD-BC55-F7F7C168EAB9}"/>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35DD7A23-8C10-4D17-B865-57ABF507E68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146767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3A57B55B-9329-4B73-A471-727861B899C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0B087C-3FDE-4F54-B24E-2DE37B61CD3E}" type="slidenum">
              <a:rPr lang="en-US" altLang="en-US"/>
              <a:pPr>
                <a:spcBef>
                  <a:spcPct val="0"/>
                </a:spcBef>
              </a:pPr>
              <a:t>64</a:t>
            </a:fld>
            <a:endParaRPr lang="en-US" altLang="en-US"/>
          </a:p>
        </p:txBody>
      </p:sp>
      <p:sp>
        <p:nvSpPr>
          <p:cNvPr id="119811" name="Rectangle 2">
            <a:extLst>
              <a:ext uri="{FF2B5EF4-FFF2-40B4-BE49-F238E27FC236}">
                <a16:creationId xmlns:a16="http://schemas.microsoft.com/office/drawing/2014/main" id="{A0FF1307-8D62-4D57-A258-7F44F5D9673F}"/>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7FFE3C9E-7F96-4458-BE30-9B3C098D591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973112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3A57B55B-9329-4B73-A471-727861B899C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0B087C-3FDE-4F54-B24E-2DE37B61CD3E}" type="slidenum">
              <a:rPr lang="en-US" altLang="en-US"/>
              <a:pPr>
                <a:spcBef>
                  <a:spcPct val="0"/>
                </a:spcBef>
              </a:pPr>
              <a:t>65</a:t>
            </a:fld>
            <a:endParaRPr lang="en-US" altLang="en-US"/>
          </a:p>
        </p:txBody>
      </p:sp>
      <p:sp>
        <p:nvSpPr>
          <p:cNvPr id="119811" name="Rectangle 2">
            <a:extLst>
              <a:ext uri="{FF2B5EF4-FFF2-40B4-BE49-F238E27FC236}">
                <a16:creationId xmlns:a16="http://schemas.microsoft.com/office/drawing/2014/main" id="{A0FF1307-8D62-4D57-A258-7F44F5D9673F}"/>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7FFE3C9E-7F96-4458-BE30-9B3C098D591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46246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887528D8-34E9-4C4C-9822-68CEB7DCE7F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F63981-B237-402B-AFE8-00EFD89D380E}" type="slidenum">
              <a:rPr lang="en-US" altLang="en-US"/>
              <a:pPr>
                <a:spcBef>
                  <a:spcPct val="0"/>
                </a:spcBef>
              </a:pPr>
              <a:t>66</a:t>
            </a:fld>
            <a:endParaRPr lang="en-US" altLang="en-US"/>
          </a:p>
        </p:txBody>
      </p:sp>
      <p:sp>
        <p:nvSpPr>
          <p:cNvPr id="120835" name="Rectangle 2">
            <a:extLst>
              <a:ext uri="{FF2B5EF4-FFF2-40B4-BE49-F238E27FC236}">
                <a16:creationId xmlns:a16="http://schemas.microsoft.com/office/drawing/2014/main" id="{9E22227C-5F52-4A12-BF37-428A3CEDA2F2}"/>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5EAE71CB-C895-478A-8246-CFA76414410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54529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CC4A6F84-A132-4C09-A811-DF3EBBDBCC6D}"/>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B65CC236-D29C-4DEE-86DA-874B81F7F5A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tLang="en-US"/>
          </a:p>
        </p:txBody>
      </p:sp>
      <p:sp>
        <p:nvSpPr>
          <p:cNvPr id="121860" name="Slide Number Placeholder 3">
            <a:extLst>
              <a:ext uri="{FF2B5EF4-FFF2-40B4-BE49-F238E27FC236}">
                <a16:creationId xmlns:a16="http://schemas.microsoft.com/office/drawing/2014/main" id="{01EF026B-1135-47C4-8990-C0FACE4F4FC4}"/>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C6C3F7-9AE1-4D6E-A3CC-41658CD1C0D8}" type="slidenum">
              <a:rPr lang="en-US" altLang="en-US"/>
              <a:pPr/>
              <a:t>67</a:t>
            </a:fld>
            <a:endParaRPr lang="en-US" altLang="en-US"/>
          </a:p>
        </p:txBody>
      </p:sp>
    </p:spTree>
    <p:extLst>
      <p:ext uri="{BB962C8B-B14F-4D97-AF65-F5344CB8AC3E}">
        <p14:creationId xmlns:p14="http://schemas.microsoft.com/office/powerpoint/2010/main" val="16275595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CC4A6F84-A132-4C09-A811-DF3EBBDBCC6D}"/>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B65CC236-D29C-4DEE-86DA-874B81F7F5A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tLang="en-US"/>
          </a:p>
        </p:txBody>
      </p:sp>
      <p:sp>
        <p:nvSpPr>
          <p:cNvPr id="121860" name="Slide Number Placeholder 3">
            <a:extLst>
              <a:ext uri="{FF2B5EF4-FFF2-40B4-BE49-F238E27FC236}">
                <a16:creationId xmlns:a16="http://schemas.microsoft.com/office/drawing/2014/main" id="{01EF026B-1135-47C4-8990-C0FACE4F4FC4}"/>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C6C3F7-9AE1-4D6E-A3CC-41658CD1C0D8}" type="slidenum">
              <a:rPr lang="en-US" altLang="en-US"/>
              <a:pPr/>
              <a:t>68</a:t>
            </a:fld>
            <a:endParaRPr lang="en-US" altLang="en-US"/>
          </a:p>
        </p:txBody>
      </p:sp>
    </p:spTree>
    <p:extLst>
      <p:ext uri="{BB962C8B-B14F-4D97-AF65-F5344CB8AC3E}">
        <p14:creationId xmlns:p14="http://schemas.microsoft.com/office/powerpoint/2010/main" val="1641163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CC4A6F84-A132-4C09-A811-DF3EBBDBCC6D}"/>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B65CC236-D29C-4DEE-86DA-874B81F7F5A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tLang="en-US"/>
          </a:p>
        </p:txBody>
      </p:sp>
      <p:sp>
        <p:nvSpPr>
          <p:cNvPr id="121860" name="Slide Number Placeholder 3">
            <a:extLst>
              <a:ext uri="{FF2B5EF4-FFF2-40B4-BE49-F238E27FC236}">
                <a16:creationId xmlns:a16="http://schemas.microsoft.com/office/drawing/2014/main" id="{01EF026B-1135-47C4-8990-C0FACE4F4FC4}"/>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C6C3F7-9AE1-4D6E-A3CC-41658CD1C0D8}" type="slidenum">
              <a:rPr lang="en-US" altLang="en-US"/>
              <a:pPr/>
              <a:t>69</a:t>
            </a:fld>
            <a:endParaRPr lang="en-US" altLang="en-US"/>
          </a:p>
        </p:txBody>
      </p:sp>
    </p:spTree>
    <p:extLst>
      <p:ext uri="{BB962C8B-B14F-4D97-AF65-F5344CB8AC3E}">
        <p14:creationId xmlns:p14="http://schemas.microsoft.com/office/powerpoint/2010/main" val="119770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C01E5C3-BC46-4470-AFCF-C003DC2E95F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DD1875-9FB5-4AFB-B709-CA67CFDCBB19}" type="slidenum">
              <a:rPr lang="en-US" altLang="en-US" smtClean="0"/>
              <a:pPr>
                <a:spcBef>
                  <a:spcPct val="0"/>
                </a:spcBef>
              </a:pPr>
              <a:t>7</a:t>
            </a:fld>
            <a:endParaRPr lang="en-US" altLang="en-US"/>
          </a:p>
        </p:txBody>
      </p:sp>
      <p:sp>
        <p:nvSpPr>
          <p:cNvPr id="21507" name="Rectangle 2">
            <a:extLst>
              <a:ext uri="{FF2B5EF4-FFF2-40B4-BE49-F238E27FC236}">
                <a16:creationId xmlns:a16="http://schemas.microsoft.com/office/drawing/2014/main" id="{4C627268-B597-4397-97BD-4C3EF5FC3937}"/>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891CE7E-4BD2-45A9-9C75-24740108755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altLang="en-US"/>
              <a:t>Emphasize the long-run  harmony and short-run tension between the goals of monetary policy.</a:t>
            </a:r>
          </a:p>
          <a:p>
            <a:r>
              <a:rPr lang="en-GB" altLang="en-US"/>
              <a:t>Note that popular discussion focuses on the short run.</a:t>
            </a:r>
          </a:p>
        </p:txBody>
      </p:sp>
    </p:spTree>
    <p:extLst>
      <p:ext uri="{BB962C8B-B14F-4D97-AF65-F5344CB8AC3E}">
        <p14:creationId xmlns:p14="http://schemas.microsoft.com/office/powerpoint/2010/main" val="18797841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CC4A6F84-A132-4C09-A811-DF3EBBDBCC6D}"/>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B65CC236-D29C-4DEE-86DA-874B81F7F5A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tLang="en-US"/>
          </a:p>
        </p:txBody>
      </p:sp>
      <p:sp>
        <p:nvSpPr>
          <p:cNvPr id="121860" name="Slide Number Placeholder 3">
            <a:extLst>
              <a:ext uri="{FF2B5EF4-FFF2-40B4-BE49-F238E27FC236}">
                <a16:creationId xmlns:a16="http://schemas.microsoft.com/office/drawing/2014/main" id="{01EF026B-1135-47C4-8990-C0FACE4F4FC4}"/>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C6C3F7-9AE1-4D6E-A3CC-41658CD1C0D8}" type="slidenum">
              <a:rPr lang="en-US" altLang="en-US"/>
              <a:pPr/>
              <a:t>70</a:t>
            </a:fld>
            <a:endParaRPr lang="en-US" altLang="en-US"/>
          </a:p>
        </p:txBody>
      </p:sp>
    </p:spTree>
    <p:extLst>
      <p:ext uri="{BB962C8B-B14F-4D97-AF65-F5344CB8AC3E}">
        <p14:creationId xmlns:p14="http://schemas.microsoft.com/office/powerpoint/2010/main" val="25324277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CC4A6F84-A132-4C09-A811-DF3EBBDBCC6D}"/>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B65CC236-D29C-4DEE-86DA-874B81F7F5A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tLang="en-US"/>
          </a:p>
        </p:txBody>
      </p:sp>
      <p:sp>
        <p:nvSpPr>
          <p:cNvPr id="121860" name="Slide Number Placeholder 3">
            <a:extLst>
              <a:ext uri="{FF2B5EF4-FFF2-40B4-BE49-F238E27FC236}">
                <a16:creationId xmlns:a16="http://schemas.microsoft.com/office/drawing/2014/main" id="{01EF026B-1135-47C4-8990-C0FACE4F4FC4}"/>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C6C3F7-9AE1-4D6E-A3CC-41658CD1C0D8}" type="slidenum">
              <a:rPr lang="en-US" altLang="en-US"/>
              <a:pPr/>
              <a:t>71</a:t>
            </a:fld>
            <a:endParaRPr lang="en-US" altLang="en-US"/>
          </a:p>
        </p:txBody>
      </p:sp>
    </p:spTree>
    <p:extLst>
      <p:ext uri="{BB962C8B-B14F-4D97-AF65-F5344CB8AC3E}">
        <p14:creationId xmlns:p14="http://schemas.microsoft.com/office/powerpoint/2010/main" val="19854298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CC4A6F84-A132-4C09-A811-DF3EBBDBCC6D}"/>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B65CC236-D29C-4DEE-86DA-874B81F7F5A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tLang="en-US"/>
          </a:p>
        </p:txBody>
      </p:sp>
      <p:sp>
        <p:nvSpPr>
          <p:cNvPr id="121860" name="Slide Number Placeholder 3">
            <a:extLst>
              <a:ext uri="{FF2B5EF4-FFF2-40B4-BE49-F238E27FC236}">
                <a16:creationId xmlns:a16="http://schemas.microsoft.com/office/drawing/2014/main" id="{01EF026B-1135-47C4-8990-C0FACE4F4FC4}"/>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C6C3F7-9AE1-4D6E-A3CC-41658CD1C0D8}" type="slidenum">
              <a:rPr lang="en-US" altLang="en-US"/>
              <a:pPr/>
              <a:t>72</a:t>
            </a:fld>
            <a:endParaRPr lang="en-US" altLang="en-US"/>
          </a:p>
        </p:txBody>
      </p:sp>
    </p:spTree>
    <p:extLst>
      <p:ext uri="{BB962C8B-B14F-4D97-AF65-F5344CB8AC3E}">
        <p14:creationId xmlns:p14="http://schemas.microsoft.com/office/powerpoint/2010/main" val="415358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57C39E5-9218-47B6-9580-7417326DE26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C7AA29-474E-42F8-A630-3A1385107340}" type="slidenum">
              <a:rPr lang="en-US" altLang="en-US" smtClean="0"/>
              <a:pPr>
                <a:spcBef>
                  <a:spcPct val="0"/>
                </a:spcBef>
              </a:pPr>
              <a:t>8</a:t>
            </a:fld>
            <a:endParaRPr lang="en-US" altLang="en-US"/>
          </a:p>
        </p:txBody>
      </p:sp>
      <p:sp>
        <p:nvSpPr>
          <p:cNvPr id="23555" name="Rectangle 2">
            <a:extLst>
              <a:ext uri="{FF2B5EF4-FFF2-40B4-BE49-F238E27FC236}">
                <a16:creationId xmlns:a16="http://schemas.microsoft.com/office/drawing/2014/main" id="{5C2DAF96-C0DE-4E1B-9200-63C63AF46A2C}"/>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7E92D43-BA0C-49C1-BDAD-C1163BBE43A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578010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3FB2E49-7CBB-4499-A7CE-6DB9658EB26B}"/>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3B73726B-5439-4145-9957-6C156235754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0628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951318329"/>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8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084652"/>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45374542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1621809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102947426"/>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509589"/>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360363" y="1584325"/>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96825835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57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15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823995"/>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B25067E3-E751-494F-A3CC-253142723E6A}"/>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id="{207CCA7B-C902-4DD0-8031-88383863A56E}"/>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id="{A6CC9BAC-AB2E-4035-AC6A-8FEC4958088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55" r:id="rId1"/>
    <p:sldLayoutId id="2147484156"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C068B8E8-5431-4497-A4D8-9F3CA1A4E432}"/>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id="{CA1AAA83-7E56-4F69-BEC2-023B754927E8}"/>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tooltip="Click to expand the figure"/>
            <a:extLst>
              <a:ext uri="{FF2B5EF4-FFF2-40B4-BE49-F238E27FC236}">
                <a16:creationId xmlns:a16="http://schemas.microsoft.com/office/drawing/2014/main" id="{65AF3A2D-93E2-4509-AAC4-D2E6C8F77D1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7A81A0A0-CA2F-427E-923B-1811A30CA77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57" r:id="rId1"/>
    <p:sldLayoutId id="2147484158"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a:extLst>
              <a:ext uri="{FF2B5EF4-FFF2-40B4-BE49-F238E27FC236}">
                <a16:creationId xmlns:a16="http://schemas.microsoft.com/office/drawing/2014/main" id="{86868FDE-BC34-4084-9C7C-31A94E7A82F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59" r:id="rId1"/>
    <p:sldLayoutId id="2147484164"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60" r:id="rId1"/>
    <p:sldLayoutId id="2147484161" r:id="rId2"/>
    <p:sldLayoutId id="2147484165"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3"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62"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63"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image" Target="../media/image13.gif"/><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3.gif"/><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4.gif"/><Relationship Id="rId7" Type="http://schemas.openxmlformats.org/officeDocument/2006/relationships/slide" Target="slide2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27.xml"/><Relationship Id="rId4" Type="http://schemas.openxmlformats.org/officeDocument/2006/relationships/image" Target="../media/image19.gif"/></Relationships>
</file>

<file path=ppt/slides/_rels/slide27.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 Id="rId9" Type="http://schemas.openxmlformats.org/officeDocument/2006/relationships/image" Target="../media/image24.gif"/></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29.xml.rels><?xml version="1.0" encoding="UTF-8" standalone="yes"?>
<Relationships xmlns="http://schemas.openxmlformats.org/package/2006/relationships"><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31.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32.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33.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34.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18.gif"/><Relationship Id="rId7" Type="http://schemas.openxmlformats.org/officeDocument/2006/relationships/image" Target="../media/image22.gi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 Id="rId9" Type="http://schemas.openxmlformats.org/officeDocument/2006/relationships/image" Target="../media/image24.gif"/></Relationships>
</file>

<file path=ppt/slides/_rels/slide3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30.gif"/><Relationship Id="rId13" Type="http://schemas.openxmlformats.org/officeDocument/2006/relationships/image" Target="../media/image35.gif"/><Relationship Id="rId18" Type="http://schemas.openxmlformats.org/officeDocument/2006/relationships/image" Target="../media/image40.gif"/><Relationship Id="rId3" Type="http://schemas.openxmlformats.org/officeDocument/2006/relationships/image" Target="../media/image25.gif"/><Relationship Id="rId21" Type="http://schemas.openxmlformats.org/officeDocument/2006/relationships/image" Target="../media/image3.jpeg"/><Relationship Id="rId7" Type="http://schemas.openxmlformats.org/officeDocument/2006/relationships/image" Target="../media/image29.gif"/><Relationship Id="rId12" Type="http://schemas.openxmlformats.org/officeDocument/2006/relationships/image" Target="../media/image34.gif"/><Relationship Id="rId17" Type="http://schemas.openxmlformats.org/officeDocument/2006/relationships/image" Target="../media/image39.gif"/><Relationship Id="rId2" Type="http://schemas.openxmlformats.org/officeDocument/2006/relationships/notesSlide" Target="../notesSlides/notesSlide39.xml"/><Relationship Id="rId16" Type="http://schemas.openxmlformats.org/officeDocument/2006/relationships/image" Target="../media/image38.gif"/><Relationship Id="rId20" Type="http://schemas.openxmlformats.org/officeDocument/2006/relationships/slide" Target="slide40.xml"/><Relationship Id="rId1" Type="http://schemas.openxmlformats.org/officeDocument/2006/relationships/slideLayout" Target="../slideLayouts/slideLayout4.xml"/><Relationship Id="rId6" Type="http://schemas.openxmlformats.org/officeDocument/2006/relationships/image" Target="../media/image28.gif"/><Relationship Id="rId11" Type="http://schemas.openxmlformats.org/officeDocument/2006/relationships/image" Target="../media/image33.gif"/><Relationship Id="rId5" Type="http://schemas.openxmlformats.org/officeDocument/2006/relationships/image" Target="../media/image27.gif"/><Relationship Id="rId15" Type="http://schemas.openxmlformats.org/officeDocument/2006/relationships/image" Target="../media/image37.gif"/><Relationship Id="rId10" Type="http://schemas.openxmlformats.org/officeDocument/2006/relationships/image" Target="../media/image32.gif"/><Relationship Id="rId19" Type="http://schemas.openxmlformats.org/officeDocument/2006/relationships/image" Target="../media/image41.gif"/><Relationship Id="rId4" Type="http://schemas.openxmlformats.org/officeDocument/2006/relationships/image" Target="../media/image26.gif"/><Relationship Id="rId9" Type="http://schemas.openxmlformats.org/officeDocument/2006/relationships/image" Target="../media/image31.gif"/><Relationship Id="rId14" Type="http://schemas.openxmlformats.org/officeDocument/2006/relationships/image" Target="../media/image3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0.gif"/><Relationship Id="rId13" Type="http://schemas.openxmlformats.org/officeDocument/2006/relationships/image" Target="../media/image35.gif"/><Relationship Id="rId18" Type="http://schemas.openxmlformats.org/officeDocument/2006/relationships/image" Target="../media/image40.gif"/><Relationship Id="rId3" Type="http://schemas.openxmlformats.org/officeDocument/2006/relationships/image" Target="../media/image25.gif"/><Relationship Id="rId7" Type="http://schemas.openxmlformats.org/officeDocument/2006/relationships/image" Target="../media/image29.gif"/><Relationship Id="rId12" Type="http://schemas.openxmlformats.org/officeDocument/2006/relationships/image" Target="../media/image34.gif"/><Relationship Id="rId17" Type="http://schemas.openxmlformats.org/officeDocument/2006/relationships/image" Target="../media/image39.gif"/><Relationship Id="rId2" Type="http://schemas.openxmlformats.org/officeDocument/2006/relationships/notesSlide" Target="../notesSlides/notesSlide40.xml"/><Relationship Id="rId16" Type="http://schemas.openxmlformats.org/officeDocument/2006/relationships/image" Target="../media/image38.gif"/><Relationship Id="rId1" Type="http://schemas.openxmlformats.org/officeDocument/2006/relationships/slideLayout" Target="../slideLayouts/slideLayout5.xml"/><Relationship Id="rId6" Type="http://schemas.openxmlformats.org/officeDocument/2006/relationships/image" Target="../media/image28.gif"/><Relationship Id="rId11" Type="http://schemas.openxmlformats.org/officeDocument/2006/relationships/image" Target="../media/image33.gif"/><Relationship Id="rId5" Type="http://schemas.openxmlformats.org/officeDocument/2006/relationships/image" Target="../media/image27.gif"/><Relationship Id="rId15" Type="http://schemas.openxmlformats.org/officeDocument/2006/relationships/image" Target="../media/image37.gif"/><Relationship Id="rId10" Type="http://schemas.openxmlformats.org/officeDocument/2006/relationships/image" Target="../media/image32.gif"/><Relationship Id="rId19" Type="http://schemas.openxmlformats.org/officeDocument/2006/relationships/image" Target="../media/image41.gif"/><Relationship Id="rId4" Type="http://schemas.openxmlformats.org/officeDocument/2006/relationships/image" Target="../media/image26.gif"/><Relationship Id="rId9" Type="http://schemas.openxmlformats.org/officeDocument/2006/relationships/image" Target="../media/image31.gif"/><Relationship Id="rId14" Type="http://schemas.openxmlformats.org/officeDocument/2006/relationships/image" Target="../media/image36.gif"/></Relationships>
</file>

<file path=ppt/slides/_rels/slide4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2.gif"/><Relationship Id="rId7" Type="http://schemas.openxmlformats.org/officeDocument/2006/relationships/slide" Target="slide42.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45.gif"/><Relationship Id="rId5" Type="http://schemas.openxmlformats.org/officeDocument/2006/relationships/image" Target="../media/image44.gif"/><Relationship Id="rId4" Type="http://schemas.openxmlformats.org/officeDocument/2006/relationships/image" Target="../media/image43.gif"/></Relationships>
</file>

<file path=ppt/slides/_rels/slide42.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image" Target="../media/image45.gif"/><Relationship Id="rId5" Type="http://schemas.openxmlformats.org/officeDocument/2006/relationships/image" Target="../media/image44.gif"/><Relationship Id="rId4" Type="http://schemas.openxmlformats.org/officeDocument/2006/relationships/image" Target="../media/image43.gif"/></Relationships>
</file>

<file path=ppt/slides/_rels/slide43.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6.gif"/><Relationship Id="rId7"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slide" Target="slide48.xml"/><Relationship Id="rId5" Type="http://schemas.openxmlformats.org/officeDocument/2006/relationships/image" Target="../media/image48.gif"/><Relationship Id="rId4" Type="http://schemas.openxmlformats.org/officeDocument/2006/relationships/image" Target="../media/image47.gif"/></Relationships>
</file>

<file path=ppt/slides/_rels/slide48.xml.rels><?xml version="1.0" encoding="UTF-8" standalone="yes"?>
<Relationships xmlns="http://schemas.openxmlformats.org/package/2006/relationships"><Relationship Id="rId3" Type="http://schemas.openxmlformats.org/officeDocument/2006/relationships/image" Target="../media/image46.gif"/><Relationship Id="rId7" Type="http://schemas.openxmlformats.org/officeDocument/2006/relationships/image" Target="../media/image50.gif"/><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49.gif"/><Relationship Id="rId5" Type="http://schemas.openxmlformats.org/officeDocument/2006/relationships/image" Target="../media/image48.gif"/><Relationship Id="rId4" Type="http://schemas.openxmlformats.org/officeDocument/2006/relationships/image" Target="../media/image47.gif"/></Relationships>
</file>

<file path=ppt/slides/_rels/slide49.xml.rels><?xml version="1.0" encoding="UTF-8" standalone="yes"?>
<Relationships xmlns="http://schemas.openxmlformats.org/package/2006/relationships"><Relationship Id="rId3" Type="http://schemas.openxmlformats.org/officeDocument/2006/relationships/image" Target="../media/image46.gif"/><Relationship Id="rId7" Type="http://schemas.openxmlformats.org/officeDocument/2006/relationships/image" Target="../media/image50.gif"/><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9.gif"/><Relationship Id="rId5" Type="http://schemas.openxmlformats.org/officeDocument/2006/relationships/image" Target="../media/image48.gif"/><Relationship Id="rId4" Type="http://schemas.openxmlformats.org/officeDocument/2006/relationships/image" Target="../media/image47.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51.gif"/><Relationship Id="rId7" Type="http://schemas.openxmlformats.org/officeDocument/2006/relationships/slide" Target="slide51.xm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54.gif"/><Relationship Id="rId5" Type="http://schemas.openxmlformats.org/officeDocument/2006/relationships/image" Target="../media/image53.gif"/><Relationship Id="rId4" Type="http://schemas.openxmlformats.org/officeDocument/2006/relationships/image" Target="../media/image52.gif"/></Relationships>
</file>

<file path=ppt/slides/_rels/slide51.xml.rels><?xml version="1.0" encoding="UTF-8" standalone="yes"?>
<Relationships xmlns="http://schemas.openxmlformats.org/package/2006/relationships"><Relationship Id="rId8" Type="http://schemas.openxmlformats.org/officeDocument/2006/relationships/image" Target="../media/image56.gif"/><Relationship Id="rId3" Type="http://schemas.openxmlformats.org/officeDocument/2006/relationships/image" Target="../media/image51.gif"/><Relationship Id="rId7" Type="http://schemas.openxmlformats.org/officeDocument/2006/relationships/image" Target="../media/image55.gif"/><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image" Target="../media/image54.gif"/><Relationship Id="rId5" Type="http://schemas.openxmlformats.org/officeDocument/2006/relationships/image" Target="../media/image53.gif"/><Relationship Id="rId4" Type="http://schemas.openxmlformats.org/officeDocument/2006/relationships/image" Target="../media/image52.gif"/></Relationships>
</file>

<file path=ppt/slides/_rels/slide52.xml.rels><?xml version="1.0" encoding="UTF-8" standalone="yes"?>
<Relationships xmlns="http://schemas.openxmlformats.org/package/2006/relationships"><Relationship Id="rId8" Type="http://schemas.openxmlformats.org/officeDocument/2006/relationships/image" Target="../media/image56.gif"/><Relationship Id="rId3" Type="http://schemas.openxmlformats.org/officeDocument/2006/relationships/image" Target="../media/image51.gif"/><Relationship Id="rId7" Type="http://schemas.openxmlformats.org/officeDocument/2006/relationships/image" Target="../media/image55.gif"/><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54.gif"/><Relationship Id="rId5" Type="http://schemas.openxmlformats.org/officeDocument/2006/relationships/image" Target="../media/image53.gif"/><Relationship Id="rId4" Type="http://schemas.openxmlformats.org/officeDocument/2006/relationships/image" Target="../media/image52.gif"/></Relationships>
</file>

<file path=ppt/slides/_rels/slide53.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7.gif"/><Relationship Id="rId7"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slide" Target="slide55.xml"/><Relationship Id="rId5" Type="http://schemas.openxmlformats.org/officeDocument/2006/relationships/image" Target="../media/image59.gif"/><Relationship Id="rId4" Type="http://schemas.openxmlformats.org/officeDocument/2006/relationships/image" Target="../media/image58.gif"/></Relationships>
</file>

<file path=ppt/slides/_rels/slide55.xml.rels><?xml version="1.0" encoding="UTF-8" standalone="yes"?>
<Relationships xmlns="http://schemas.openxmlformats.org/package/2006/relationships"><Relationship Id="rId3" Type="http://schemas.openxmlformats.org/officeDocument/2006/relationships/image" Target="../media/image57.gif"/><Relationship Id="rId7" Type="http://schemas.openxmlformats.org/officeDocument/2006/relationships/image" Target="../media/image61.gif"/><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60.gif"/><Relationship Id="rId5" Type="http://schemas.openxmlformats.org/officeDocument/2006/relationships/image" Target="../media/image59.gif"/><Relationship Id="rId4" Type="http://schemas.openxmlformats.org/officeDocument/2006/relationships/image" Target="../media/image58.gif"/></Relationships>
</file>

<file path=ppt/slides/_rels/slide56.xml.rels><?xml version="1.0" encoding="UTF-8" standalone="yes"?>
<Relationships xmlns="http://schemas.openxmlformats.org/package/2006/relationships"><Relationship Id="rId3" Type="http://schemas.openxmlformats.org/officeDocument/2006/relationships/image" Target="../media/image57.gif"/><Relationship Id="rId7" Type="http://schemas.openxmlformats.org/officeDocument/2006/relationships/image" Target="../media/image61.gif"/><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60.gif"/><Relationship Id="rId5" Type="http://schemas.openxmlformats.org/officeDocument/2006/relationships/image" Target="../media/image59.gif"/><Relationship Id="rId4" Type="http://schemas.openxmlformats.org/officeDocument/2006/relationships/image" Target="../media/image58.gif"/></Relationships>
</file>

<file path=ppt/slides/_rels/slide5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2.gif"/><Relationship Id="rId7" Type="http://schemas.openxmlformats.org/officeDocument/2006/relationships/slide" Target="slide58.xml"/><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65.gif"/><Relationship Id="rId5" Type="http://schemas.openxmlformats.org/officeDocument/2006/relationships/image" Target="../media/image64.gif"/><Relationship Id="rId4" Type="http://schemas.openxmlformats.org/officeDocument/2006/relationships/image" Target="../media/image63.gif"/></Relationships>
</file>

<file path=ppt/slides/_rels/slide58.xml.rels><?xml version="1.0" encoding="UTF-8" standalone="yes"?>
<Relationships xmlns="http://schemas.openxmlformats.org/package/2006/relationships"><Relationship Id="rId8" Type="http://schemas.openxmlformats.org/officeDocument/2006/relationships/image" Target="../media/image67.gif"/><Relationship Id="rId3" Type="http://schemas.openxmlformats.org/officeDocument/2006/relationships/image" Target="../media/image62.gif"/><Relationship Id="rId7" Type="http://schemas.openxmlformats.org/officeDocument/2006/relationships/image" Target="../media/image66.gif"/><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65.gif"/><Relationship Id="rId5" Type="http://schemas.openxmlformats.org/officeDocument/2006/relationships/image" Target="../media/image64.gif"/><Relationship Id="rId4" Type="http://schemas.openxmlformats.org/officeDocument/2006/relationships/image" Target="../media/image63.gif"/></Relationships>
</file>

<file path=ppt/slides/_rels/slide59.xml.rels><?xml version="1.0" encoding="UTF-8" standalone="yes"?>
<Relationships xmlns="http://schemas.openxmlformats.org/package/2006/relationships"><Relationship Id="rId8" Type="http://schemas.openxmlformats.org/officeDocument/2006/relationships/image" Target="../media/image67.gif"/><Relationship Id="rId3" Type="http://schemas.openxmlformats.org/officeDocument/2006/relationships/image" Target="../media/image62.gif"/><Relationship Id="rId7" Type="http://schemas.openxmlformats.org/officeDocument/2006/relationships/image" Target="../media/image66.gif"/><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65.gif"/><Relationship Id="rId5" Type="http://schemas.openxmlformats.org/officeDocument/2006/relationships/image" Target="../media/image64.gif"/><Relationship Id="rId4" Type="http://schemas.openxmlformats.org/officeDocument/2006/relationships/image" Target="../media/image63.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67.gif"/><Relationship Id="rId3" Type="http://schemas.openxmlformats.org/officeDocument/2006/relationships/image" Target="../media/image62.gif"/><Relationship Id="rId7" Type="http://schemas.openxmlformats.org/officeDocument/2006/relationships/image" Target="../media/image66.gif"/><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65.gif"/><Relationship Id="rId5" Type="http://schemas.openxmlformats.org/officeDocument/2006/relationships/image" Target="../media/image64.gif"/><Relationship Id="rId4" Type="http://schemas.openxmlformats.org/officeDocument/2006/relationships/image" Target="../media/image63.gi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9.xml"/><Relationship Id="rId5" Type="http://schemas.openxmlformats.org/officeDocument/2006/relationships/image" Target="../media/image10.gif"/><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0.gif"/><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A91EA8-F45D-472D-9D18-85399C5EE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1">
            <a:extLst>
              <a:ext uri="{FF2B5EF4-FFF2-40B4-BE49-F238E27FC236}">
                <a16:creationId xmlns:a16="http://schemas.microsoft.com/office/drawing/2014/main" id="{03CAD885-E64E-42BC-BB1A-F7EBB9B75BFF}"/>
              </a:ext>
            </a:extLst>
          </p:cNvPr>
          <p:cNvSpPr>
            <a:spLocks noGrp="1" noChangeArrowheads="1"/>
          </p:cNvSpPr>
          <p:nvPr>
            <p:ph type="title"/>
          </p:nvPr>
        </p:nvSpPr>
        <p:spPr>
          <a:xfrm>
            <a:off x="990600" y="107950"/>
            <a:ext cx="7696200" cy="1554163"/>
          </a:xfrm>
          <a:noFill/>
        </p:spPr>
        <p:txBody>
          <a:bodyPr/>
          <a:lstStyle/>
          <a:p>
            <a:r>
              <a:rPr lang="en-AU" altLang="en-US" dirty="0"/>
              <a:t>Monetary Policy Objective </a:t>
            </a:r>
            <a:br>
              <a:rPr lang="en-AU" altLang="en-US" dirty="0"/>
            </a:br>
            <a:r>
              <a:rPr lang="en-AU" altLang="en-US" dirty="0"/>
              <a:t>and Framework</a:t>
            </a:r>
          </a:p>
        </p:txBody>
      </p:sp>
      <p:sp>
        <p:nvSpPr>
          <p:cNvPr id="596995" name="Rectangle 3">
            <a:extLst>
              <a:ext uri="{FF2B5EF4-FFF2-40B4-BE49-F238E27FC236}">
                <a16:creationId xmlns:a16="http://schemas.microsoft.com/office/drawing/2014/main" id="{5F622FE8-1349-46C8-BF43-8FBA48E9FE46}"/>
              </a:ext>
            </a:extLst>
          </p:cNvPr>
          <p:cNvSpPr>
            <a:spLocks noGrp="1" noChangeArrowheads="1"/>
          </p:cNvSpPr>
          <p:nvPr>
            <p:ph idx="1"/>
          </p:nvPr>
        </p:nvSpPr>
        <p:spPr>
          <a:xfrm>
            <a:off x="360363" y="1584325"/>
            <a:ext cx="3602037" cy="4525963"/>
          </a:xfrm>
        </p:spPr>
        <p:txBody>
          <a:bodyPr/>
          <a:lstStyle/>
          <a:p>
            <a:pPr lvl="1"/>
            <a:r>
              <a:rPr lang="en-AU" altLang="en-US" dirty="0"/>
              <a:t>Figure 14.1(b) shows the trend inflation rate of 2 percent a year, at the midpoint of the target range.</a:t>
            </a:r>
          </a:p>
          <a:p>
            <a:pPr lvl="1"/>
            <a:r>
              <a:rPr lang="en-AU" altLang="en-US" dirty="0"/>
              <a:t>The CPI inflation rate is close to the 2 percent trend line until 2011, after which CPI inflation was below 2 percent.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305300" cy="398526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305300" cy="398526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305300" cy="3985260"/>
          </a:xfrm>
          <a:prstGeom prst="rect">
            <a:avLst/>
          </a:prstGeom>
        </p:spPr>
      </p:pic>
      <p:pic>
        <p:nvPicPr>
          <p:cNvPr id="14" name="Picture 7">
            <a:hlinkClick r:id="rId6"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6995">
                                            <p:txEl>
                                              <p:pRg st="1" end="1"/>
                                            </p:txEl>
                                          </p:spTgt>
                                        </p:tgtEl>
                                        <p:attrNameLst>
                                          <p:attrName>style.visibility</p:attrName>
                                        </p:attrNameLst>
                                      </p:cBhvr>
                                      <p:to>
                                        <p:strVal val="visible"/>
                                      </p:to>
                                    </p:set>
                                    <p:animEffect transition="in" filter="wipe(left)">
                                      <p:cBhvr>
                                        <p:cTn id="12" dur="1000"/>
                                        <p:tgtEl>
                                          <p:spTgt spid="596995">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4000" y="720000"/>
            <a:ext cx="5381625" cy="49815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4000" y="720000"/>
            <a:ext cx="5381625" cy="498157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4000" y="720000"/>
            <a:ext cx="5381625" cy="49815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FF536FD-5EFA-43FF-B462-04ECC350084C}"/>
              </a:ext>
            </a:extLst>
          </p:cNvPr>
          <p:cNvSpPr>
            <a:spLocks noGrp="1" noChangeArrowheads="1"/>
          </p:cNvSpPr>
          <p:nvPr>
            <p:ph type="title"/>
          </p:nvPr>
        </p:nvSpPr>
        <p:spPr>
          <a:xfrm>
            <a:off x="990600" y="107950"/>
            <a:ext cx="7696200" cy="1554163"/>
          </a:xfrm>
        </p:spPr>
        <p:txBody>
          <a:bodyPr/>
          <a:lstStyle/>
          <a:p>
            <a:r>
              <a:rPr lang="en-AU" altLang="en-US" dirty="0"/>
              <a:t>Monetary Policy Objective </a:t>
            </a:r>
            <a:br>
              <a:rPr lang="en-AU" altLang="en-US" dirty="0"/>
            </a:br>
            <a:r>
              <a:rPr lang="en-AU" altLang="en-US" dirty="0"/>
              <a:t>and Framework</a:t>
            </a:r>
          </a:p>
        </p:txBody>
      </p:sp>
      <p:sp>
        <p:nvSpPr>
          <p:cNvPr id="963587" name="Rectangle 3">
            <a:extLst>
              <a:ext uri="{FF2B5EF4-FFF2-40B4-BE49-F238E27FC236}">
                <a16:creationId xmlns:a16="http://schemas.microsoft.com/office/drawing/2014/main" id="{96B48D78-6F59-4BD6-9FF5-07AE2C187602}"/>
              </a:ext>
            </a:extLst>
          </p:cNvPr>
          <p:cNvSpPr>
            <a:spLocks noGrp="1" noChangeArrowheads="1"/>
          </p:cNvSpPr>
          <p:nvPr>
            <p:ph idx="1"/>
          </p:nvPr>
        </p:nvSpPr>
        <p:spPr/>
        <p:txBody>
          <a:bodyPr/>
          <a:lstStyle/>
          <a:p>
            <a:pPr>
              <a:defRPr/>
            </a:pPr>
            <a:r>
              <a:rPr lang="en-AU" dirty="0">
                <a:solidFill>
                  <a:srgbClr val="7030A0"/>
                </a:solidFill>
              </a:rPr>
              <a:t>Rationale for an Inflation-Control Target</a:t>
            </a:r>
          </a:p>
          <a:p>
            <a:pPr lvl="1">
              <a:defRPr/>
            </a:pPr>
            <a:r>
              <a:rPr lang="en-AU" dirty="0"/>
              <a:t>Two main benefits flow from adopting an inflation-control target:</a:t>
            </a:r>
          </a:p>
          <a:p>
            <a:pPr marL="468000" lvl="1" indent="-360000">
              <a:defRPr/>
            </a:pPr>
            <a:r>
              <a:rPr lang="en-AU" dirty="0"/>
              <a:t>1. Fewer surprises and mistakes on the part of savers and investors.</a:t>
            </a:r>
          </a:p>
          <a:p>
            <a:pPr marL="468000" lvl="1" indent="-360000">
              <a:defRPr/>
            </a:pPr>
            <a:r>
              <a:rPr lang="en-AU" dirty="0"/>
              <a:t>2. Anchors expectations about future inflation.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3587">
                                            <p:txEl>
                                              <p:pRg st="1" end="1"/>
                                            </p:txEl>
                                          </p:spTgt>
                                        </p:tgtEl>
                                        <p:attrNameLst>
                                          <p:attrName>style.visibility</p:attrName>
                                        </p:attrNameLst>
                                      </p:cBhvr>
                                      <p:to>
                                        <p:strVal val="visible"/>
                                      </p:to>
                                    </p:set>
                                    <p:animEffect transition="in" filter="wipe(left)">
                                      <p:cBhvr>
                                        <p:cTn id="7" dur="1000"/>
                                        <p:tgtEl>
                                          <p:spTgt spid="9635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3587">
                                            <p:txEl>
                                              <p:pRg st="2" end="2"/>
                                            </p:txEl>
                                          </p:spTgt>
                                        </p:tgtEl>
                                        <p:attrNameLst>
                                          <p:attrName>style.visibility</p:attrName>
                                        </p:attrNameLst>
                                      </p:cBhvr>
                                      <p:to>
                                        <p:strVal val="visible"/>
                                      </p:to>
                                    </p:set>
                                    <p:animEffect transition="in" filter="wipe(left)">
                                      <p:cBhvr>
                                        <p:cTn id="12" dur="1000"/>
                                        <p:tgtEl>
                                          <p:spTgt spid="9635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3587">
                                            <p:txEl>
                                              <p:pRg st="3" end="3"/>
                                            </p:txEl>
                                          </p:spTgt>
                                        </p:tgtEl>
                                        <p:attrNameLst>
                                          <p:attrName>style.visibility</p:attrName>
                                        </p:attrNameLst>
                                      </p:cBhvr>
                                      <p:to>
                                        <p:strVal val="visible"/>
                                      </p:to>
                                    </p:set>
                                    <p:animEffect transition="in" filter="wipe(left)">
                                      <p:cBhvr>
                                        <p:cTn id="17" dur="1000"/>
                                        <p:tgtEl>
                                          <p:spTgt spid="963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uiExpand="1"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00421D2-1813-480A-865B-11E180765DAB}"/>
              </a:ext>
            </a:extLst>
          </p:cNvPr>
          <p:cNvSpPr>
            <a:spLocks noGrp="1" noChangeArrowheads="1"/>
          </p:cNvSpPr>
          <p:nvPr>
            <p:ph type="title"/>
          </p:nvPr>
        </p:nvSpPr>
        <p:spPr>
          <a:xfrm>
            <a:off x="990600" y="107950"/>
            <a:ext cx="7696200" cy="1554163"/>
          </a:xfrm>
        </p:spPr>
        <p:txBody>
          <a:bodyPr/>
          <a:lstStyle/>
          <a:p>
            <a:r>
              <a:rPr lang="en-AU" altLang="en-US" dirty="0"/>
              <a:t>Monetary Policy Objective </a:t>
            </a:r>
            <a:br>
              <a:rPr lang="en-AU" altLang="en-US" dirty="0"/>
            </a:br>
            <a:r>
              <a:rPr lang="en-AU" altLang="en-US" dirty="0"/>
              <a:t>and Framework</a:t>
            </a:r>
          </a:p>
        </p:txBody>
      </p:sp>
      <p:sp>
        <p:nvSpPr>
          <p:cNvPr id="33795" name="Rectangle 3">
            <a:extLst>
              <a:ext uri="{FF2B5EF4-FFF2-40B4-BE49-F238E27FC236}">
                <a16:creationId xmlns:a16="http://schemas.microsoft.com/office/drawing/2014/main" id="{46B4ECB0-3428-4B38-86F8-BC36978DF2CD}"/>
              </a:ext>
            </a:extLst>
          </p:cNvPr>
          <p:cNvSpPr>
            <a:spLocks noGrp="1" noChangeArrowheads="1"/>
          </p:cNvSpPr>
          <p:nvPr>
            <p:ph idx="1"/>
          </p:nvPr>
        </p:nvSpPr>
        <p:spPr/>
        <p:txBody>
          <a:bodyPr/>
          <a:lstStyle/>
          <a:p>
            <a:pPr marL="108000" lvl="1">
              <a:defRPr/>
            </a:pPr>
            <a:r>
              <a:rPr lang="en-AU" altLang="en-US" b="1" dirty="0">
                <a:solidFill>
                  <a:srgbClr val="7030A0"/>
                </a:solidFill>
              </a:rPr>
              <a:t>Controversy About the Inflation-Control Target</a:t>
            </a:r>
            <a:endParaRPr lang="en-AU" altLang="en-US" dirty="0">
              <a:solidFill>
                <a:srgbClr val="7030A0"/>
              </a:solidFill>
            </a:endParaRPr>
          </a:p>
          <a:p>
            <a:pPr marL="108000" lvl="1">
              <a:defRPr/>
            </a:pPr>
            <a:r>
              <a:rPr lang="en-AU" altLang="en-US" dirty="0"/>
              <a:t>Critics of inflation targeting fear that </a:t>
            </a:r>
          </a:p>
          <a:p>
            <a:pPr marL="468000" lvl="1" indent="-360000">
              <a:defRPr/>
            </a:pPr>
            <a:r>
              <a:rPr lang="en-AU" altLang="en-US" dirty="0"/>
              <a:t>1. By focusing on inflation, the Bank might permit the unemployment rate to rise or real GDP growth to slow.</a:t>
            </a:r>
          </a:p>
          <a:p>
            <a:pPr marL="468000" lvl="1" indent="-360000">
              <a:defRPr/>
            </a:pPr>
            <a:r>
              <a:rPr lang="en-AU" altLang="en-US" dirty="0"/>
              <a:t>2. The Bank might permit the value of the dollar rise on the foreign exchange market and make exports suffer.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wipe(left)">
                                      <p:cBhvr>
                                        <p:cTn id="7" dur="10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wipe(left)">
                                      <p:cBhvr>
                                        <p:cTn id="12" dur="10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wipe(left)">
                                      <p:cBhvr>
                                        <p:cTn id="17" dur="10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ABB584-406F-4FBE-9301-99BC450D5D53}"/>
              </a:ext>
            </a:extLst>
          </p:cNvPr>
          <p:cNvSpPr>
            <a:spLocks noGrp="1" noChangeArrowheads="1"/>
          </p:cNvSpPr>
          <p:nvPr>
            <p:ph type="title"/>
          </p:nvPr>
        </p:nvSpPr>
        <p:spPr>
          <a:xfrm>
            <a:off x="990600" y="107950"/>
            <a:ext cx="7696200" cy="1554163"/>
          </a:xfrm>
        </p:spPr>
        <p:txBody>
          <a:bodyPr/>
          <a:lstStyle/>
          <a:p>
            <a:r>
              <a:rPr lang="en-AU" altLang="en-US" dirty="0"/>
              <a:t>Monetary Policy Objective </a:t>
            </a:r>
            <a:br>
              <a:rPr lang="en-AU" altLang="en-US" dirty="0"/>
            </a:br>
            <a:r>
              <a:rPr lang="en-AU" altLang="en-US" dirty="0"/>
              <a:t>and Framework</a:t>
            </a:r>
          </a:p>
        </p:txBody>
      </p:sp>
      <p:sp>
        <p:nvSpPr>
          <p:cNvPr id="967683" name="Rectangle 3">
            <a:extLst>
              <a:ext uri="{FF2B5EF4-FFF2-40B4-BE49-F238E27FC236}">
                <a16:creationId xmlns:a16="http://schemas.microsoft.com/office/drawing/2014/main" id="{6B6346A8-E089-4779-856F-5C07CEFAFB65}"/>
              </a:ext>
            </a:extLst>
          </p:cNvPr>
          <p:cNvSpPr>
            <a:spLocks noGrp="1" noChangeArrowheads="1"/>
          </p:cNvSpPr>
          <p:nvPr>
            <p:ph idx="1"/>
          </p:nvPr>
        </p:nvSpPr>
        <p:spPr>
          <a:xfrm>
            <a:off x="360362" y="1584325"/>
            <a:ext cx="8402637" cy="4525963"/>
          </a:xfrm>
        </p:spPr>
        <p:txBody>
          <a:bodyPr/>
          <a:lstStyle/>
          <a:p>
            <a:pPr marL="461963" lvl="1" indent="-347663"/>
            <a:r>
              <a:rPr lang="en-AU" altLang="en-US" dirty="0"/>
              <a:t>Supporters of inflation targeting respond:</a:t>
            </a:r>
          </a:p>
          <a:p>
            <a:pPr marL="461963" lvl="1" indent="-347663"/>
            <a:r>
              <a:rPr lang="en-AU" altLang="en-US" dirty="0"/>
              <a:t>1. Keeping inflation low and stable is the best way to achieve full employment and sustained economic growth.</a:t>
            </a:r>
          </a:p>
          <a:p>
            <a:pPr marL="461963" lvl="1" indent="-347663"/>
            <a:r>
              <a:rPr lang="en-AU" altLang="en-US" dirty="0"/>
              <a:t>2. The Bank’s record is good. The last time the Bank created a recession was at the beginning of the 1990s when it was faced with double-digit inflation.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7683">
                                            <p:txEl>
                                              <p:pRg st="1" end="1"/>
                                            </p:txEl>
                                          </p:spTgt>
                                        </p:tgtEl>
                                        <p:attrNameLst>
                                          <p:attrName>style.visibility</p:attrName>
                                        </p:attrNameLst>
                                      </p:cBhvr>
                                      <p:to>
                                        <p:strVal val="visible"/>
                                      </p:to>
                                    </p:set>
                                    <p:animEffect transition="in" filter="wipe(left)">
                                      <p:cBhvr>
                                        <p:cTn id="7" dur="1000"/>
                                        <p:tgtEl>
                                          <p:spTgt spid="967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7683">
                                            <p:txEl>
                                              <p:pRg st="2" end="2"/>
                                            </p:txEl>
                                          </p:spTgt>
                                        </p:tgtEl>
                                        <p:attrNameLst>
                                          <p:attrName>style.visibility</p:attrName>
                                        </p:attrNameLst>
                                      </p:cBhvr>
                                      <p:to>
                                        <p:strVal val="visible"/>
                                      </p:to>
                                    </p:set>
                                    <p:animEffect transition="in" filter="wipe(left)">
                                      <p:cBhvr>
                                        <p:cTn id="12" dur="1000"/>
                                        <p:tgtEl>
                                          <p:spTgt spid="967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3" grpId="0" uiExpand="1"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5">
            <a:extLst>
              <a:ext uri="{FF2B5EF4-FFF2-40B4-BE49-F238E27FC236}">
                <a16:creationId xmlns:a16="http://schemas.microsoft.com/office/drawing/2014/main" id="{113A5A06-D7A3-4C7A-9660-566983450712}"/>
              </a:ext>
            </a:extLst>
          </p:cNvPr>
          <p:cNvSpPr>
            <a:spLocks noGrp="1" noChangeArrowheads="1"/>
          </p:cNvSpPr>
          <p:nvPr>
            <p:ph type="title"/>
          </p:nvPr>
        </p:nvSpPr>
        <p:spPr>
          <a:xfrm>
            <a:off x="990600" y="107950"/>
            <a:ext cx="7696200" cy="1554163"/>
          </a:xfrm>
          <a:noFill/>
        </p:spPr>
        <p:txBody>
          <a:bodyPr/>
          <a:lstStyle/>
          <a:p>
            <a:r>
              <a:rPr lang="en-AU" altLang="en-US" dirty="0"/>
              <a:t>Monetary Policy Objective </a:t>
            </a:r>
            <a:br>
              <a:rPr lang="en-AU" altLang="en-US" dirty="0"/>
            </a:br>
            <a:r>
              <a:rPr lang="en-AU" altLang="en-US" dirty="0"/>
              <a:t>and Framework</a:t>
            </a:r>
          </a:p>
        </p:txBody>
      </p:sp>
      <p:sp>
        <p:nvSpPr>
          <p:cNvPr id="601091" name="Rectangle 3">
            <a:extLst>
              <a:ext uri="{FF2B5EF4-FFF2-40B4-BE49-F238E27FC236}">
                <a16:creationId xmlns:a16="http://schemas.microsoft.com/office/drawing/2014/main" id="{F5BFB8D3-E911-480A-91E8-6F650D1872C5}"/>
              </a:ext>
            </a:extLst>
          </p:cNvPr>
          <p:cNvSpPr>
            <a:spLocks noGrp="1" noChangeArrowheads="1"/>
          </p:cNvSpPr>
          <p:nvPr>
            <p:ph idx="1"/>
          </p:nvPr>
        </p:nvSpPr>
        <p:spPr/>
        <p:txBody>
          <a:bodyPr/>
          <a:lstStyle/>
          <a:p>
            <a:r>
              <a:rPr lang="en-AU" altLang="en-US"/>
              <a:t>Responsibility for Monetary Policy</a:t>
            </a:r>
          </a:p>
          <a:p>
            <a:pPr lvl="1"/>
            <a:r>
              <a:rPr lang="en-AU" altLang="en-US"/>
              <a:t>The Bank of Canada’s Governing Council is responsible for the conduct of monetary policy.</a:t>
            </a:r>
          </a:p>
          <a:p>
            <a:pPr lvl="1"/>
            <a:r>
              <a:rPr lang="en-AU" altLang="en-US"/>
              <a:t>The Governor and the Minister of Finance must consult regularly.</a:t>
            </a:r>
          </a:p>
          <a:p>
            <a:pPr lvl="1"/>
            <a:r>
              <a:rPr lang="en-AU" altLang="en-US"/>
              <a:t>If the Governor and the Minister disagree in a profound way, the Minister may direct the Bank in writing to follow a specified course and the Bank would be obliged to accept the directive.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1091">
                                            <p:txEl>
                                              <p:pRg st="1" end="1"/>
                                            </p:txEl>
                                          </p:spTgt>
                                        </p:tgtEl>
                                        <p:attrNameLst>
                                          <p:attrName>style.visibility</p:attrName>
                                        </p:attrNameLst>
                                      </p:cBhvr>
                                      <p:to>
                                        <p:strVal val="visible"/>
                                      </p:to>
                                    </p:set>
                                    <p:animEffect transition="in" filter="wipe(left)">
                                      <p:cBhvr>
                                        <p:cTn id="7" dur="500"/>
                                        <p:tgtEl>
                                          <p:spTgt spid="601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1091">
                                            <p:txEl>
                                              <p:pRg st="2" end="2"/>
                                            </p:txEl>
                                          </p:spTgt>
                                        </p:tgtEl>
                                        <p:attrNameLst>
                                          <p:attrName>style.visibility</p:attrName>
                                        </p:attrNameLst>
                                      </p:cBhvr>
                                      <p:to>
                                        <p:strVal val="visible"/>
                                      </p:to>
                                    </p:set>
                                    <p:animEffect transition="in" filter="wipe(left)">
                                      <p:cBhvr>
                                        <p:cTn id="12" dur="500"/>
                                        <p:tgtEl>
                                          <p:spTgt spid="601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1091">
                                            <p:txEl>
                                              <p:pRg st="3" end="3"/>
                                            </p:txEl>
                                          </p:spTgt>
                                        </p:tgtEl>
                                        <p:attrNameLst>
                                          <p:attrName>style.visibility</p:attrName>
                                        </p:attrNameLst>
                                      </p:cBhvr>
                                      <p:to>
                                        <p:strVal val="visible"/>
                                      </p:to>
                                    </p:set>
                                    <p:animEffect transition="in" filter="wipe(left)">
                                      <p:cBhvr>
                                        <p:cTn id="17" dur="500"/>
                                        <p:tgtEl>
                                          <p:spTgt spid="601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13C1182-0582-4D7D-A610-D887A46F28ED}"/>
              </a:ext>
            </a:extLst>
          </p:cNvPr>
          <p:cNvSpPr>
            <a:spLocks noGrp="1" noChangeArrowheads="1"/>
          </p:cNvSpPr>
          <p:nvPr>
            <p:ph type="title"/>
          </p:nvPr>
        </p:nvSpPr>
        <p:spPr>
          <a:xfrm>
            <a:off x="990600" y="107950"/>
            <a:ext cx="7696200" cy="1554163"/>
          </a:xfrm>
        </p:spPr>
        <p:txBody>
          <a:bodyPr/>
          <a:lstStyle/>
          <a:p>
            <a:pPr eaLnBrk="1" hangingPunct="1"/>
            <a:r>
              <a:rPr lang="en-AU" altLang="en-US"/>
              <a:t>The Conduct of Monetary Policy</a:t>
            </a:r>
          </a:p>
        </p:txBody>
      </p:sp>
      <p:sp>
        <p:nvSpPr>
          <p:cNvPr id="602115" name="Rectangle 3">
            <a:extLst>
              <a:ext uri="{FF2B5EF4-FFF2-40B4-BE49-F238E27FC236}">
                <a16:creationId xmlns:a16="http://schemas.microsoft.com/office/drawing/2014/main" id="{7FFE2245-614D-4104-AD78-7F25FC2CCF84}"/>
              </a:ext>
            </a:extLst>
          </p:cNvPr>
          <p:cNvSpPr>
            <a:spLocks noGrp="1" noChangeArrowheads="1"/>
          </p:cNvSpPr>
          <p:nvPr>
            <p:ph idx="1"/>
          </p:nvPr>
        </p:nvSpPr>
        <p:spPr/>
        <p:txBody>
          <a:bodyPr/>
          <a:lstStyle/>
          <a:p>
            <a:pPr marL="108000" defTabSz="457200" eaLnBrk="1" hangingPunct="1">
              <a:defRPr/>
            </a:pPr>
            <a:r>
              <a:rPr lang="en-AU" altLang="en-US" b="0" dirty="0">
                <a:solidFill>
                  <a:schemeClr val="tx1"/>
                </a:solidFill>
              </a:rPr>
              <a:t>How does the Bank of Canada conduct monetary policy?</a:t>
            </a:r>
          </a:p>
          <a:p>
            <a:pPr marL="565200" indent="-457200" defTabSz="457200" eaLnBrk="1" hangingPunct="1">
              <a:buFont typeface="+mj-lt"/>
              <a:buAutoNum type="arabicPeriod"/>
              <a:defRPr/>
            </a:pPr>
            <a:r>
              <a:rPr lang="en-AU" altLang="en-US" b="0" dirty="0">
                <a:solidFill>
                  <a:schemeClr val="tx1"/>
                </a:solidFill>
              </a:rPr>
              <a:t>What is the Bank of Canada’s monetary policy instrument?</a:t>
            </a:r>
          </a:p>
          <a:p>
            <a:pPr marL="565200" indent="-457200" defTabSz="457200" eaLnBrk="1" hangingPunct="1">
              <a:buFont typeface="+mj-lt"/>
              <a:buAutoNum type="arabicPeriod"/>
              <a:defRPr/>
            </a:pPr>
            <a:r>
              <a:rPr lang="en-AU" altLang="en-US" b="0" dirty="0">
                <a:solidFill>
                  <a:schemeClr val="tx1"/>
                </a:solidFill>
              </a:rPr>
              <a:t>How does the Bank of Canada make its policy decision?</a:t>
            </a:r>
          </a:p>
          <a:p>
            <a:pPr marL="565200" indent="-457200" defTabSz="457200" eaLnBrk="1" hangingPunct="1">
              <a:buFont typeface="+mj-lt"/>
              <a:buAutoNum type="arabicPeriod"/>
              <a:defRPr/>
            </a:pPr>
            <a:r>
              <a:rPr lang="en-AU" altLang="en-US" b="0" dirty="0">
                <a:solidFill>
                  <a:schemeClr val="tx1"/>
                </a:solidFill>
              </a:rPr>
              <a:t>How does the Bank implement its policy?</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animEffect transition="in" filter="wipe(left)">
                                      <p:cBhvr>
                                        <p:cTn id="7" dur="1000"/>
                                        <p:tgtEl>
                                          <p:spTgt spid="602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2115">
                                            <p:txEl>
                                              <p:pRg st="2" end="2"/>
                                            </p:txEl>
                                          </p:spTgt>
                                        </p:tgtEl>
                                        <p:attrNameLst>
                                          <p:attrName>style.visibility</p:attrName>
                                        </p:attrNameLst>
                                      </p:cBhvr>
                                      <p:to>
                                        <p:strVal val="visible"/>
                                      </p:to>
                                    </p:set>
                                    <p:animEffect transition="in" filter="wipe(left)">
                                      <p:cBhvr>
                                        <p:cTn id="12" dur="1000"/>
                                        <p:tgtEl>
                                          <p:spTgt spid="602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2115">
                                            <p:txEl>
                                              <p:pRg st="3" end="3"/>
                                            </p:txEl>
                                          </p:spTgt>
                                        </p:tgtEl>
                                        <p:attrNameLst>
                                          <p:attrName>style.visibility</p:attrName>
                                        </p:attrNameLst>
                                      </p:cBhvr>
                                      <p:to>
                                        <p:strVal val="visible"/>
                                      </p:to>
                                    </p:set>
                                    <p:animEffect transition="in" filter="wipe(left)">
                                      <p:cBhvr>
                                        <p:cTn id="17" dur="1000"/>
                                        <p:tgtEl>
                                          <p:spTgt spid="602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5">
            <a:extLst>
              <a:ext uri="{FF2B5EF4-FFF2-40B4-BE49-F238E27FC236}">
                <a16:creationId xmlns:a16="http://schemas.microsoft.com/office/drawing/2014/main" id="{AF2C8A1B-C318-4EA8-8AF7-164E65B47E1A}"/>
              </a:ext>
            </a:extLst>
          </p:cNvPr>
          <p:cNvSpPr>
            <a:spLocks noGrp="1" noChangeArrowheads="1"/>
          </p:cNvSpPr>
          <p:nvPr>
            <p:ph type="title"/>
          </p:nvPr>
        </p:nvSpPr>
        <p:spPr>
          <a:xfrm>
            <a:off x="990600" y="107950"/>
            <a:ext cx="7696200" cy="1554163"/>
          </a:xfrm>
          <a:noFill/>
        </p:spPr>
        <p:txBody>
          <a:bodyPr/>
          <a:lstStyle/>
          <a:p>
            <a:pPr eaLnBrk="1" hangingPunct="1"/>
            <a:r>
              <a:rPr lang="en-AU" altLang="en-US"/>
              <a:t>The Conduct of Monetary Policy</a:t>
            </a:r>
          </a:p>
        </p:txBody>
      </p:sp>
      <p:sp>
        <p:nvSpPr>
          <p:cNvPr id="603139" name="Rectangle 3">
            <a:extLst>
              <a:ext uri="{FF2B5EF4-FFF2-40B4-BE49-F238E27FC236}">
                <a16:creationId xmlns:a16="http://schemas.microsoft.com/office/drawing/2014/main" id="{8A7F5833-8A2B-4E0B-93B5-CFF183FC7D5A}"/>
              </a:ext>
            </a:extLst>
          </p:cNvPr>
          <p:cNvSpPr>
            <a:spLocks noGrp="1" noChangeArrowheads="1"/>
          </p:cNvSpPr>
          <p:nvPr>
            <p:ph idx="1"/>
          </p:nvPr>
        </p:nvSpPr>
        <p:spPr/>
        <p:txBody>
          <a:bodyPr/>
          <a:lstStyle/>
          <a:p>
            <a:pPr marL="108000" defTabSz="457200" eaLnBrk="1" hangingPunct="1">
              <a:defRPr/>
            </a:pPr>
            <a:r>
              <a:rPr lang="en-AU" altLang="en-US" dirty="0"/>
              <a:t>The Monetary Policy Instrument</a:t>
            </a:r>
          </a:p>
          <a:p>
            <a:pPr marL="108000" lvl="1" defTabSz="457200" eaLnBrk="1" hangingPunct="1">
              <a:defRPr/>
            </a:pPr>
            <a:r>
              <a:rPr lang="en-AU" altLang="en-US" dirty="0"/>
              <a:t>The </a:t>
            </a:r>
            <a:r>
              <a:rPr lang="en-AU" altLang="en-US" b="1" dirty="0"/>
              <a:t>monetary policy instrument</a:t>
            </a:r>
            <a:r>
              <a:rPr lang="en-AU" altLang="en-US" dirty="0"/>
              <a:t> is a variable that the Bank of Canada can directly control or closely target.</a:t>
            </a:r>
          </a:p>
          <a:p>
            <a:pPr lvl="1" defTabSz="457200" eaLnBrk="1" hangingPunct="1"/>
            <a:r>
              <a:rPr lang="en-AU" altLang="en-US" dirty="0"/>
              <a:t>The Bank of Canada has three possible instruments:</a:t>
            </a:r>
          </a:p>
          <a:p>
            <a:pPr marL="466725" indent="-358775" defTabSz="457200"/>
            <a:r>
              <a:rPr lang="en-AU" altLang="en-US" b="0" dirty="0">
                <a:solidFill>
                  <a:schemeClr val="tx1"/>
                </a:solidFill>
              </a:rPr>
              <a:t>1.	The quantity of money (the monetary base)</a:t>
            </a:r>
          </a:p>
          <a:p>
            <a:pPr marL="466725" indent="-358775" defTabSz="457200"/>
            <a:r>
              <a:rPr lang="en-AU" altLang="en-US" b="0" dirty="0">
                <a:solidFill>
                  <a:schemeClr val="tx1"/>
                </a:solidFill>
              </a:rPr>
              <a:t>2. The price of Canadian money on the foreign exchange market (the exchange rate)</a:t>
            </a:r>
          </a:p>
          <a:p>
            <a:pPr marL="466725" indent="-358775" defTabSz="457200"/>
            <a:r>
              <a:rPr lang="en-AU" altLang="en-US" b="0" dirty="0">
                <a:solidFill>
                  <a:schemeClr val="tx1"/>
                </a:solidFill>
              </a:rPr>
              <a:t>3.	The opportunity cost of holding money (the short-term </a:t>
            </a:r>
            <a:r>
              <a:rPr lang="en-US" altLang="en-US" b="0" dirty="0">
                <a:solidFill>
                  <a:schemeClr val="tx1"/>
                </a:solidFill>
              </a:rPr>
              <a:t>interest rate)</a:t>
            </a:r>
            <a:endParaRPr lang="en-AU"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wipe(left)">
                                      <p:cBhvr>
                                        <p:cTn id="7" dur="10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wipe(left)">
                                      <p:cBhvr>
                                        <p:cTn id="12" dur="10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wipe(left)">
                                      <p:cBhvr>
                                        <p:cTn id="17" dur="1000"/>
                                        <p:tgtEl>
                                          <p:spTgt spid="603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wipe(left)">
                                      <p:cBhvr>
                                        <p:cTn id="22" dur="1000"/>
                                        <p:tgtEl>
                                          <p:spTgt spid="603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wipe(left)">
                                      <p:cBhvr>
                                        <p:cTn id="27" dur="1000"/>
                                        <p:tgtEl>
                                          <p:spTgt spid="603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A57B3489-080C-4F07-94BF-0537438CCD46}"/>
              </a:ext>
            </a:extLst>
          </p:cNvPr>
          <p:cNvSpPr>
            <a:spLocks noGrp="1" noChangeArrowheads="1"/>
          </p:cNvSpPr>
          <p:nvPr>
            <p:ph type="title"/>
          </p:nvPr>
        </p:nvSpPr>
        <p:spPr>
          <a:xfrm>
            <a:off x="990600" y="107950"/>
            <a:ext cx="7696200" cy="1554163"/>
          </a:xfrm>
          <a:noFill/>
        </p:spPr>
        <p:txBody>
          <a:bodyPr/>
          <a:lstStyle/>
          <a:p>
            <a:pPr eaLnBrk="1" hangingPunct="1"/>
            <a:r>
              <a:rPr lang="en-AU" altLang="en-US"/>
              <a:t>The Conduct of Monetary Policy</a:t>
            </a:r>
          </a:p>
        </p:txBody>
      </p:sp>
      <p:sp>
        <p:nvSpPr>
          <p:cNvPr id="603139" name="Rectangle 3">
            <a:extLst>
              <a:ext uri="{FF2B5EF4-FFF2-40B4-BE49-F238E27FC236}">
                <a16:creationId xmlns:a16="http://schemas.microsoft.com/office/drawing/2014/main" id="{92B91D2E-8AE4-40E6-BC81-02E57AF00F7B}"/>
              </a:ext>
            </a:extLst>
          </p:cNvPr>
          <p:cNvSpPr>
            <a:spLocks noGrp="1" noChangeArrowheads="1"/>
          </p:cNvSpPr>
          <p:nvPr>
            <p:ph idx="1"/>
          </p:nvPr>
        </p:nvSpPr>
        <p:spPr/>
        <p:txBody>
          <a:bodyPr/>
          <a:lstStyle/>
          <a:p>
            <a:r>
              <a:rPr lang="en-AU" altLang="en-US" b="0" dirty="0">
                <a:solidFill>
                  <a:schemeClr val="tx1"/>
                </a:solidFill>
              </a:rPr>
              <a:t>The Bank of Canada can set any one of these three variables, but it cannot set all three.</a:t>
            </a:r>
          </a:p>
          <a:p>
            <a:r>
              <a:rPr lang="en-AU" altLang="en-US" b="0" dirty="0">
                <a:solidFill>
                  <a:schemeClr val="tx1"/>
                </a:solidFill>
              </a:rPr>
              <a:t>The values of two of them are the consequence of the value at which the third one is set. </a:t>
            </a:r>
          </a:p>
          <a:p>
            <a:pPr marL="565150" indent="-457200">
              <a:buFont typeface="+mj-lt"/>
              <a:buAutoNum type="arabicPeriod"/>
            </a:pPr>
            <a:r>
              <a:rPr lang="en-AU" altLang="en-US" b="0" dirty="0">
                <a:solidFill>
                  <a:schemeClr val="tx1"/>
                </a:solidFill>
              </a:rPr>
              <a:t>If the Bank decreased the quantity of money, both the interest rate and the exchange rate would rise. </a:t>
            </a:r>
          </a:p>
          <a:p>
            <a:pPr marL="565150" indent="-457200">
              <a:buFont typeface="+mj-lt"/>
              <a:buAutoNum type="arabicPeriod"/>
            </a:pPr>
            <a:r>
              <a:rPr lang="en-AU" altLang="en-US" b="0" dirty="0">
                <a:solidFill>
                  <a:schemeClr val="tx1"/>
                </a:solidFill>
              </a:rPr>
              <a:t>If the Bank raised the interest rate, the quantity of money would decrease and the exchange rate would rise. </a:t>
            </a:r>
          </a:p>
          <a:p>
            <a:pPr marL="565150" indent="-457200">
              <a:buFont typeface="+mj-lt"/>
              <a:buAutoNum type="arabicPeriod"/>
            </a:pPr>
            <a:r>
              <a:rPr lang="en-AU" altLang="en-US" b="0" dirty="0">
                <a:solidFill>
                  <a:schemeClr val="tx1"/>
                </a:solidFill>
              </a:rPr>
              <a:t>If the Bank lowered the exchange rate, the quantity of money would increase and the interest rate would fall.</a:t>
            </a:r>
            <a:endParaRPr lang="en-AU"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wipe(left)">
                                      <p:cBhvr>
                                        <p:cTn id="7" dur="1000"/>
                                        <p:tgtEl>
                                          <p:spTgt spid="603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wipe(left)">
                                      <p:cBhvr>
                                        <p:cTn id="12" dur="1000"/>
                                        <p:tgtEl>
                                          <p:spTgt spid="603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wipe(left)">
                                      <p:cBhvr>
                                        <p:cTn id="17" dur="1000"/>
                                        <p:tgtEl>
                                          <p:spTgt spid="603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wipe(left)">
                                      <p:cBhvr>
                                        <p:cTn id="22" dur="1000"/>
                                        <p:tgtEl>
                                          <p:spTgt spid="603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6687DEE3-8380-42C7-A53F-6D8741B1F7F8}"/>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969731" name="Rectangle 3">
            <a:extLst>
              <a:ext uri="{FF2B5EF4-FFF2-40B4-BE49-F238E27FC236}">
                <a16:creationId xmlns:a16="http://schemas.microsoft.com/office/drawing/2014/main" id="{644EEC54-E245-4C85-AC70-DA768925997E}"/>
              </a:ext>
            </a:extLst>
          </p:cNvPr>
          <p:cNvSpPr>
            <a:spLocks noGrp="1" noChangeArrowheads="1"/>
          </p:cNvSpPr>
          <p:nvPr>
            <p:ph idx="1"/>
          </p:nvPr>
        </p:nvSpPr>
        <p:spPr/>
        <p:txBody>
          <a:bodyPr/>
          <a:lstStyle/>
          <a:p>
            <a:r>
              <a:rPr lang="en-AU" altLang="en-US" dirty="0">
                <a:solidFill>
                  <a:srgbClr val="7030A0"/>
                </a:solidFill>
              </a:rPr>
              <a:t>The Overnight Loans Rate</a:t>
            </a:r>
          </a:p>
          <a:p>
            <a:pPr lvl="1"/>
            <a:r>
              <a:rPr lang="en-AU" altLang="en-US" dirty="0"/>
              <a:t>The Bank of Canada’s choice of policy instrument (the same choice made by most other major central banks) is a short-term interest rate.</a:t>
            </a:r>
          </a:p>
          <a:p>
            <a:pPr lvl="1"/>
            <a:r>
              <a:rPr lang="en-AU" altLang="en-US" dirty="0"/>
              <a:t>Given this choice, the exchange rate and the quantity of money to find their own equilibrium values.</a:t>
            </a:r>
          </a:p>
          <a:p>
            <a:pPr lvl="1"/>
            <a:r>
              <a:rPr lang="en-AU" altLang="en-US" dirty="0"/>
              <a:t>The Bank of Canada targets is the </a:t>
            </a:r>
            <a:r>
              <a:rPr lang="en-AU" altLang="en-US" b="1" dirty="0"/>
              <a:t>overnight loans rate</a:t>
            </a:r>
            <a:r>
              <a:rPr lang="en-AU" altLang="en-US" dirty="0"/>
              <a:t>, which is the interest rate on overnight loans that chartered banks make to each other.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wipe(left)">
                                      <p:cBhvr>
                                        <p:cTn id="7" dur="1000"/>
                                        <p:tgtEl>
                                          <p:spTgt spid="969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9731">
                                            <p:txEl>
                                              <p:pRg st="2" end="2"/>
                                            </p:txEl>
                                          </p:spTgt>
                                        </p:tgtEl>
                                        <p:attrNameLst>
                                          <p:attrName>style.visibility</p:attrName>
                                        </p:attrNameLst>
                                      </p:cBhvr>
                                      <p:to>
                                        <p:strVal val="visible"/>
                                      </p:to>
                                    </p:set>
                                    <p:animEffect transition="in" filter="wipe(left)">
                                      <p:cBhvr>
                                        <p:cTn id="12" dur="1000"/>
                                        <p:tgtEl>
                                          <p:spTgt spid="9697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9731">
                                            <p:txEl>
                                              <p:pRg st="3" end="3"/>
                                            </p:txEl>
                                          </p:spTgt>
                                        </p:tgtEl>
                                        <p:attrNameLst>
                                          <p:attrName>style.visibility</p:attrName>
                                        </p:attrNameLst>
                                      </p:cBhvr>
                                      <p:to>
                                        <p:strVal val="visible"/>
                                      </p:to>
                                    </p:set>
                                    <p:animEffect transition="in" filter="wipe(left)">
                                      <p:cBhvr>
                                        <p:cTn id="17" dur="1000"/>
                                        <p:tgtEl>
                                          <p:spTgt spid="96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uiExpand="1"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DEFD76-AD4C-482E-9D9C-E06EC97978BF}"/>
              </a:ext>
            </a:extLst>
          </p:cNvPr>
          <p:cNvSpPr txBox="1">
            <a:spLocks/>
          </p:cNvSpPr>
          <p:nvPr/>
        </p:nvSpPr>
        <p:spPr bwMode="auto">
          <a:xfrm>
            <a:off x="609600" y="4572000"/>
            <a:ext cx="21590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6" name="Title 1">
            <a:extLst>
              <a:ext uri="{FF2B5EF4-FFF2-40B4-BE49-F238E27FC236}">
                <a16:creationId xmlns:a16="http://schemas.microsoft.com/office/drawing/2014/main" id="{66E4EC52-FF8C-4D4B-996E-42FBAD2A2291}"/>
              </a:ext>
            </a:extLst>
          </p:cNvPr>
          <p:cNvSpPr txBox="1">
            <a:spLocks/>
          </p:cNvSpPr>
          <p:nvPr/>
        </p:nvSpPr>
        <p:spPr bwMode="auto">
          <a:xfrm>
            <a:off x="360000" y="4724400"/>
            <a:ext cx="1891522" cy="1540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14</a:t>
            </a:r>
          </a:p>
        </p:txBody>
      </p:sp>
      <p:sp>
        <p:nvSpPr>
          <p:cNvPr id="7" name="Subtitle 2">
            <a:extLst>
              <a:ext uri="{FF2B5EF4-FFF2-40B4-BE49-F238E27FC236}">
                <a16:creationId xmlns:a16="http://schemas.microsoft.com/office/drawing/2014/main" id="{C1B778C8-66C1-4280-B8C8-AB9ED191FD3A}"/>
              </a:ext>
            </a:extLst>
          </p:cNvPr>
          <p:cNvSpPr txBox="1">
            <a:spLocks/>
          </p:cNvSpPr>
          <p:nvPr/>
        </p:nvSpPr>
        <p:spPr bwMode="auto">
          <a:xfrm>
            <a:off x="2520000" y="5292000"/>
            <a:ext cx="5347478" cy="5657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MONETARY POLICY</a:t>
            </a:r>
          </a:p>
        </p:txBody>
      </p:sp>
      <p:pic>
        <p:nvPicPr>
          <p:cNvPr id="8" name="Picture 7">
            <a:extLst>
              <a:ext uri="{FF2B5EF4-FFF2-40B4-BE49-F238E27FC236}">
                <a16:creationId xmlns:a16="http://schemas.microsoft.com/office/drawing/2014/main" id="{1A7D24DD-E21A-4DA6-A2ED-B35C19EC5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150" y="6075362"/>
            <a:ext cx="6858000" cy="32286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2">
            <a:extLst>
              <a:ext uri="{FF2B5EF4-FFF2-40B4-BE49-F238E27FC236}">
                <a16:creationId xmlns:a16="http://schemas.microsoft.com/office/drawing/2014/main" id="{5B5EB36A-78D8-4BD0-B92A-5688FE6458CA}"/>
              </a:ext>
            </a:extLst>
          </p:cNvPr>
          <p:cNvSpPr>
            <a:spLocks noGrp="1" noChangeArrowheads="1"/>
          </p:cNvSpPr>
          <p:nvPr>
            <p:ph type="title"/>
          </p:nvPr>
        </p:nvSpPr>
        <p:spPr>
          <a:xfrm>
            <a:off x="990600" y="107950"/>
            <a:ext cx="7696200" cy="1554163"/>
          </a:xfrm>
          <a:noFill/>
        </p:spPr>
        <p:txBody>
          <a:bodyPr/>
          <a:lstStyle/>
          <a:p>
            <a:pPr eaLnBrk="1" hangingPunct="1"/>
            <a:r>
              <a:rPr lang="en-AU" altLang="en-US"/>
              <a:t>The Conduct of Monetary Policy</a:t>
            </a:r>
          </a:p>
        </p:txBody>
      </p:sp>
      <p:sp>
        <p:nvSpPr>
          <p:cNvPr id="820227" name="Rectangle 3">
            <a:extLst>
              <a:ext uri="{FF2B5EF4-FFF2-40B4-BE49-F238E27FC236}">
                <a16:creationId xmlns:a16="http://schemas.microsoft.com/office/drawing/2014/main" id="{E182EE89-ADDC-444D-915B-1D238B7A9FC7}"/>
              </a:ext>
            </a:extLst>
          </p:cNvPr>
          <p:cNvSpPr>
            <a:spLocks noGrp="1" noChangeArrowheads="1"/>
          </p:cNvSpPr>
          <p:nvPr>
            <p:ph idx="1"/>
          </p:nvPr>
        </p:nvSpPr>
        <p:spPr>
          <a:xfrm>
            <a:off x="360363" y="1584325"/>
            <a:ext cx="4114800" cy="4525963"/>
          </a:xfrm>
        </p:spPr>
        <p:txBody>
          <a:bodyPr/>
          <a:lstStyle/>
          <a:p>
            <a:pPr lvl="1" eaLnBrk="1" hangingPunct="1">
              <a:tabLst>
                <a:tab pos="342900" algn="l"/>
              </a:tabLst>
            </a:pPr>
            <a:r>
              <a:rPr lang="en-AU" altLang="en-US" dirty="0"/>
              <a:t>Figure 14.2 shows the overnight loans rate.</a:t>
            </a:r>
          </a:p>
          <a:p>
            <a:pPr lvl="1" eaLnBrk="1" hangingPunct="1">
              <a:tabLst>
                <a:tab pos="342900" algn="l"/>
              </a:tabLst>
            </a:pPr>
            <a:r>
              <a:rPr lang="en-AU" altLang="en-US" dirty="0"/>
              <a:t>When the Bank wants to slow inflation, it raises the overnight loans rate.</a:t>
            </a:r>
          </a:p>
          <a:p>
            <a:pPr lvl="1" eaLnBrk="1" hangingPunct="1">
              <a:tabLst>
                <a:tab pos="342900" algn="l"/>
              </a:tabLst>
            </a:pPr>
            <a:r>
              <a:rPr lang="en-AU" altLang="en-US" dirty="0"/>
              <a:t>When inflation is low and the Bank wants to avoid recession, it lowers the overnight loans rate.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221480" cy="374142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221480" cy="374142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221480" cy="374142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221480" cy="3741420"/>
          </a:xfrm>
          <a:prstGeom prst="rect">
            <a:avLst/>
          </a:prstGeom>
        </p:spPr>
      </p:pic>
      <p:pic>
        <p:nvPicPr>
          <p:cNvPr id="15" name="Picture 7">
            <a:hlinkClick r:id="rId7"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0227">
                                            <p:txEl>
                                              <p:pRg st="1" end="1"/>
                                            </p:txEl>
                                          </p:spTgt>
                                        </p:tgtEl>
                                        <p:attrNameLst>
                                          <p:attrName>style.visibility</p:attrName>
                                        </p:attrNameLst>
                                      </p:cBhvr>
                                      <p:to>
                                        <p:strVal val="visible"/>
                                      </p:to>
                                    </p:set>
                                    <p:animEffect transition="in" filter="wipe(left)">
                                      <p:cBhvr>
                                        <p:cTn id="12" dur="1000"/>
                                        <p:tgtEl>
                                          <p:spTgt spid="82022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0227">
                                            <p:txEl>
                                              <p:pRg st="2" end="2"/>
                                            </p:txEl>
                                          </p:spTgt>
                                        </p:tgtEl>
                                        <p:attrNameLst>
                                          <p:attrName>style.visibility</p:attrName>
                                        </p:attrNameLst>
                                      </p:cBhvr>
                                      <p:to>
                                        <p:strVal val="visible"/>
                                      </p:to>
                                    </p:set>
                                    <p:animEffect transition="in" filter="wipe(left)">
                                      <p:cBhvr>
                                        <p:cTn id="20" dur="1000"/>
                                        <p:tgtEl>
                                          <p:spTgt spid="82022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7"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900000"/>
            <a:ext cx="5276850" cy="46767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900000"/>
            <a:ext cx="5276850" cy="467677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900000"/>
            <a:ext cx="5276850" cy="467677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900000"/>
            <a:ext cx="5276850" cy="46767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4EA8D0B9-AC06-4E31-A44E-C09779913C52}"/>
              </a:ext>
            </a:extLst>
          </p:cNvPr>
          <p:cNvSpPr>
            <a:spLocks noGrp="1" noChangeArrowheads="1"/>
          </p:cNvSpPr>
          <p:nvPr>
            <p:ph type="title"/>
          </p:nvPr>
        </p:nvSpPr>
        <p:spPr>
          <a:xfrm>
            <a:off x="990600" y="107950"/>
            <a:ext cx="7696200" cy="1554163"/>
          </a:xfrm>
          <a:noFill/>
        </p:spPr>
        <p:txBody>
          <a:bodyPr/>
          <a:lstStyle/>
          <a:p>
            <a:pPr eaLnBrk="1" hangingPunct="1"/>
            <a:r>
              <a:rPr lang="en-AU" altLang="en-US"/>
              <a:t>The Conduct of Monetary Policy</a:t>
            </a:r>
          </a:p>
        </p:txBody>
      </p:sp>
      <p:sp>
        <p:nvSpPr>
          <p:cNvPr id="605187" name="Rectangle 3">
            <a:extLst>
              <a:ext uri="{FF2B5EF4-FFF2-40B4-BE49-F238E27FC236}">
                <a16:creationId xmlns:a16="http://schemas.microsoft.com/office/drawing/2014/main" id="{7BC31D3D-D750-45D8-B9F3-0321FB452AD5}"/>
              </a:ext>
            </a:extLst>
          </p:cNvPr>
          <p:cNvSpPr>
            <a:spLocks noGrp="1" noChangeArrowheads="1"/>
          </p:cNvSpPr>
          <p:nvPr>
            <p:ph idx="1"/>
          </p:nvPr>
        </p:nvSpPr>
        <p:spPr/>
        <p:txBody>
          <a:bodyPr/>
          <a:lstStyle/>
          <a:p>
            <a:pPr lvl="1" eaLnBrk="1" hangingPunct="1"/>
            <a:r>
              <a:rPr lang="en-AU" altLang="en-US" dirty="0"/>
              <a:t>Although the Bank of Canada can change the overnight loans rate by any (reasonable) amount, it normally changes the rate by only a quarter of a percentage point.</a:t>
            </a:r>
          </a:p>
          <a:p>
            <a:pPr lvl="1" eaLnBrk="1" hangingPunct="1"/>
            <a:r>
              <a:rPr lang="en-AU" altLang="en-US" dirty="0"/>
              <a:t>Having decided the appropriate level for the overnight loans rate, how does the Bank get the overnight loans rate to move to the target level?</a:t>
            </a:r>
          </a:p>
          <a:p>
            <a:pPr lvl="1" eaLnBrk="1" hangingPunct="1"/>
            <a:r>
              <a:rPr lang="en-AU" altLang="en-US" dirty="0"/>
              <a:t>The answer is by using open market operations to adjust the quantity of monetary base.</a:t>
            </a:r>
          </a:p>
          <a:p>
            <a:pPr lvl="1" eaLnBrk="1" hangingPunct="1"/>
            <a:endParaRPr lang="en-AU"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5187">
                                            <p:txEl>
                                              <p:pRg st="1" end="1"/>
                                            </p:txEl>
                                          </p:spTgt>
                                        </p:tgtEl>
                                        <p:attrNameLst>
                                          <p:attrName>style.visibility</p:attrName>
                                        </p:attrNameLst>
                                      </p:cBhvr>
                                      <p:to>
                                        <p:strVal val="visible"/>
                                      </p:to>
                                    </p:set>
                                    <p:animEffect transition="in" filter="wipe(left)">
                                      <p:cBhvr>
                                        <p:cTn id="7" dur="1000"/>
                                        <p:tgtEl>
                                          <p:spTgt spid="6051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5187">
                                            <p:txEl>
                                              <p:pRg st="2" end="2"/>
                                            </p:txEl>
                                          </p:spTgt>
                                        </p:tgtEl>
                                        <p:attrNameLst>
                                          <p:attrName>style.visibility</p:attrName>
                                        </p:attrNameLst>
                                      </p:cBhvr>
                                      <p:to>
                                        <p:strVal val="visible"/>
                                      </p:to>
                                    </p:set>
                                    <p:animEffect transition="in" filter="wipe(left)">
                                      <p:cBhvr>
                                        <p:cTn id="12" dur="1000"/>
                                        <p:tgtEl>
                                          <p:spTgt spid="605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uiExpand="1"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5">
            <a:extLst>
              <a:ext uri="{FF2B5EF4-FFF2-40B4-BE49-F238E27FC236}">
                <a16:creationId xmlns:a16="http://schemas.microsoft.com/office/drawing/2014/main" id="{50362CBD-B4E4-4B60-B1AC-C1976B203AAD}"/>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53251" name="Rectangle 3">
            <a:extLst>
              <a:ext uri="{FF2B5EF4-FFF2-40B4-BE49-F238E27FC236}">
                <a16:creationId xmlns:a16="http://schemas.microsoft.com/office/drawing/2014/main" id="{B25299BA-2F1B-4B44-A34C-C14C9A7618F7}"/>
              </a:ext>
            </a:extLst>
          </p:cNvPr>
          <p:cNvSpPr>
            <a:spLocks noGrp="1" noChangeArrowheads="1"/>
          </p:cNvSpPr>
          <p:nvPr>
            <p:ph idx="1"/>
          </p:nvPr>
        </p:nvSpPr>
        <p:spPr/>
        <p:txBody>
          <a:bodyPr/>
          <a:lstStyle/>
          <a:p>
            <a:pPr lvl="1"/>
            <a:r>
              <a:rPr lang="en-AU" altLang="en-US" b="1" dirty="0">
                <a:solidFill>
                  <a:srgbClr val="0070C0"/>
                </a:solidFill>
              </a:rPr>
              <a:t>The Bank’s Interest Rate Decision</a:t>
            </a:r>
          </a:p>
          <a:p>
            <a:r>
              <a:rPr lang="en-AU" altLang="en-US" b="0" dirty="0">
                <a:solidFill>
                  <a:schemeClr val="tx1"/>
                </a:solidFill>
              </a:rPr>
              <a:t>To make its interest rate decision, the Bank of Canada gathers data about the economy, the way it responds to shocks, and the way it responds to policy. </a:t>
            </a:r>
            <a:endParaRPr lang="en-AU" altLang="en-US" dirty="0">
              <a:solidFill>
                <a:schemeClr val="tx1"/>
              </a:solidFill>
            </a:endParaRPr>
          </a:p>
          <a:p>
            <a:pPr lvl="1"/>
            <a:r>
              <a:rPr lang="en-AU" altLang="en-US" dirty="0"/>
              <a:t>The Bank must then process the data and come to a judgement about the best level for the policy instrument.</a:t>
            </a:r>
          </a:p>
          <a:p>
            <a:r>
              <a:rPr lang="en-AU" altLang="en-US" b="0" dirty="0">
                <a:solidFill>
                  <a:schemeClr val="tx1"/>
                </a:solidFill>
              </a:rPr>
              <a:t>After announcing an interest rate decision, the Bank engages in a public communication to explain the reasons for its decision</a:t>
            </a:r>
            <a:r>
              <a:rPr lang="en-AU" altLang="en-US" dirty="0">
                <a:solidFill>
                  <a:schemeClr val="tx1"/>
                </a:solidFill>
              </a:rPr>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wipe(left)">
                                      <p:cBhvr>
                                        <p:cTn id="7" dur="10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wipe(left)">
                                      <p:cBhvr>
                                        <p:cTn id="12" dur="10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wipe(left)">
                                      <p:cBhvr>
                                        <p:cTn id="17" dur="10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F1D2BED8-3089-4E15-99F0-FA8248CDC163}"/>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55299" name="Rectangle 3">
            <a:extLst>
              <a:ext uri="{FF2B5EF4-FFF2-40B4-BE49-F238E27FC236}">
                <a16:creationId xmlns:a16="http://schemas.microsoft.com/office/drawing/2014/main" id="{0AD5E1A0-6E95-4A85-9D11-025ABE43E1B1}"/>
              </a:ext>
            </a:extLst>
          </p:cNvPr>
          <p:cNvSpPr>
            <a:spLocks noGrp="1" noChangeArrowheads="1"/>
          </p:cNvSpPr>
          <p:nvPr>
            <p:ph idx="1"/>
          </p:nvPr>
        </p:nvSpPr>
        <p:spPr/>
        <p:txBody>
          <a:bodyPr/>
          <a:lstStyle/>
          <a:p>
            <a:r>
              <a:rPr lang="en-AU" altLang="en-US" dirty="0"/>
              <a:t>Hitting the Overnight Loans Rate Target</a:t>
            </a:r>
          </a:p>
          <a:p>
            <a:pPr lvl="1"/>
            <a:r>
              <a:rPr lang="en-AU" altLang="en-US" dirty="0"/>
              <a:t>Once an interest rate decision is made, the Bank of Canada achieves its target by using two tools:</a:t>
            </a:r>
          </a:p>
          <a:p>
            <a:pPr lvl="1">
              <a:buClr>
                <a:srgbClr val="7030A0"/>
              </a:buClr>
              <a:buSzPct val="75000"/>
              <a:buFont typeface="Webdings" panose="05030102010509060703" pitchFamily="18" charset="2"/>
              <a:buChar char="&lt;"/>
            </a:pPr>
            <a:r>
              <a:rPr lang="en-AU" altLang="en-US" dirty="0"/>
              <a:t> Operating band</a:t>
            </a:r>
          </a:p>
          <a:p>
            <a:pPr lvl="1">
              <a:buClr>
                <a:srgbClr val="7030A0"/>
              </a:buClr>
              <a:buSzPct val="75000"/>
              <a:buFont typeface="Webdings" panose="05030102010509060703" pitchFamily="18" charset="2"/>
              <a:buChar char="&lt;"/>
            </a:pPr>
            <a:r>
              <a:rPr lang="en-AU" altLang="en-US" dirty="0"/>
              <a:t> Open market operations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Effect transition="in" filter="wipe(left)">
                                      <p:cBhvr>
                                        <p:cTn id="7" dur="1000"/>
                                        <p:tgtEl>
                                          <p:spTgt spid="552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wipe(left)">
                                      <p:cBhvr>
                                        <p:cTn id="12" dur="1000"/>
                                        <p:tgtEl>
                                          <p:spTgt spid="552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animEffect transition="in" filter="wipe(left)">
                                      <p:cBhvr>
                                        <p:cTn id="17" dur="10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5">
            <a:extLst>
              <a:ext uri="{FF2B5EF4-FFF2-40B4-BE49-F238E27FC236}">
                <a16:creationId xmlns:a16="http://schemas.microsoft.com/office/drawing/2014/main" id="{8116C1B9-7653-459F-8683-50B509655601}"/>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58371" name="Rectangle 3">
            <a:extLst>
              <a:ext uri="{FF2B5EF4-FFF2-40B4-BE49-F238E27FC236}">
                <a16:creationId xmlns:a16="http://schemas.microsoft.com/office/drawing/2014/main" id="{151734A3-F49B-408F-99CE-4B101A85E100}"/>
              </a:ext>
            </a:extLst>
          </p:cNvPr>
          <p:cNvSpPr>
            <a:spLocks noGrp="1" noChangeArrowheads="1"/>
          </p:cNvSpPr>
          <p:nvPr>
            <p:ph idx="1"/>
          </p:nvPr>
        </p:nvSpPr>
        <p:spPr>
          <a:xfrm>
            <a:off x="360363" y="1584325"/>
            <a:ext cx="8229600" cy="4816475"/>
          </a:xfrm>
        </p:spPr>
        <p:txBody>
          <a:bodyPr/>
          <a:lstStyle/>
          <a:p>
            <a:pPr defTabSz="514350">
              <a:defRPr/>
            </a:pPr>
            <a:r>
              <a:rPr lang="en-AU" altLang="en-US" dirty="0">
                <a:solidFill>
                  <a:srgbClr val="7030A0"/>
                </a:solidFill>
              </a:rPr>
              <a:t>Operating Band</a:t>
            </a:r>
          </a:p>
          <a:p>
            <a:pPr lvl="1" defTabSz="514350">
              <a:defRPr/>
            </a:pPr>
            <a:r>
              <a:rPr lang="en-AU" altLang="en-US" dirty="0"/>
              <a:t>The </a:t>
            </a:r>
            <a:r>
              <a:rPr lang="en-AU" altLang="en-US" b="1" dirty="0"/>
              <a:t>operating band</a:t>
            </a:r>
            <a:r>
              <a:rPr lang="en-AU" altLang="en-US" dirty="0"/>
              <a:t> is the target overnight loans rate plus or minus 0.25 percentage points. So the operating band is 0.5 percentage points wide. </a:t>
            </a:r>
          </a:p>
          <a:p>
            <a:pPr lvl="1" defTabSz="514350">
              <a:defRPr/>
            </a:pPr>
            <a:r>
              <a:rPr lang="en-AU" altLang="en-US" dirty="0"/>
              <a:t>The Bank creates the operating band by setting:</a:t>
            </a:r>
          </a:p>
          <a:p>
            <a:pPr marL="468000" lvl="1" indent="-360000" defTabSz="514350">
              <a:defRPr/>
            </a:pPr>
            <a:r>
              <a:rPr lang="en-AU" altLang="en-US" dirty="0"/>
              <a:t>1.</a:t>
            </a:r>
            <a:r>
              <a:rPr lang="en-AU" altLang="en-US" b="1" dirty="0"/>
              <a:t> Bank rate</a:t>
            </a:r>
            <a:r>
              <a:rPr lang="en-AU" altLang="en-US" dirty="0"/>
              <a:t>, the interest rate that the Bank charges big banks on loans, is set at the target overnight loans rate plus 0.25 percentage points.</a:t>
            </a:r>
          </a:p>
          <a:p>
            <a:pPr marL="468000" lvl="1" indent="-360000" defTabSz="514350">
              <a:defRPr/>
            </a:pPr>
            <a:r>
              <a:rPr lang="en-AU" altLang="en-US" dirty="0"/>
              <a:t>2. </a:t>
            </a:r>
            <a:r>
              <a:rPr lang="en-AU" altLang="en-US" b="1" dirty="0"/>
              <a:t>Settlement balances rate</a:t>
            </a:r>
            <a:r>
              <a:rPr lang="en-AU" altLang="en-US" dirty="0"/>
              <a:t>, the interest rate the Bank pays on reserves, is set at the target overnight loans rate minus 0.25 percentage point.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wipe(left)">
                                      <p:cBhvr>
                                        <p:cTn id="7" dur="10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wipe(left)">
                                      <p:cBhvr>
                                        <p:cTn id="12" dur="1000"/>
                                        <p:tgtEl>
                                          <p:spTgt spid="58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animEffect transition="in" filter="wipe(left)">
                                      <p:cBhvr>
                                        <p:cTn id="17" dur="1000"/>
                                        <p:tgtEl>
                                          <p:spTgt spid="583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1">
                                            <p:txEl>
                                              <p:pRg st="4" end="4"/>
                                            </p:txEl>
                                          </p:spTgt>
                                        </p:tgtEl>
                                        <p:attrNameLst>
                                          <p:attrName>style.visibility</p:attrName>
                                        </p:attrNameLst>
                                      </p:cBhvr>
                                      <p:to>
                                        <p:strVal val="visible"/>
                                      </p:to>
                                    </p:set>
                                    <p:animEffect transition="in" filter="wipe(left)">
                                      <p:cBhvr>
                                        <p:cTn id="22" dur="1000"/>
                                        <p:tgtEl>
                                          <p:spTgt spid="58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19">
            <a:extLst>
              <a:ext uri="{FF2B5EF4-FFF2-40B4-BE49-F238E27FC236}">
                <a16:creationId xmlns:a16="http://schemas.microsoft.com/office/drawing/2014/main" id="{D58C6A95-4CE0-4712-A11E-74E1D4102970}"/>
              </a:ext>
            </a:extLst>
          </p:cNvPr>
          <p:cNvSpPr>
            <a:spLocks noGrp="1" noChangeArrowheads="1"/>
          </p:cNvSpPr>
          <p:nvPr>
            <p:ph type="title"/>
          </p:nvPr>
        </p:nvSpPr>
        <p:spPr>
          <a:xfrm>
            <a:off x="990600" y="107950"/>
            <a:ext cx="7696200" cy="1554163"/>
          </a:xfrm>
          <a:noFill/>
        </p:spPr>
        <p:txBody>
          <a:bodyPr/>
          <a:lstStyle/>
          <a:p>
            <a:pPr eaLnBrk="1" hangingPunct="1"/>
            <a:r>
              <a:rPr lang="en-AU" altLang="en-US"/>
              <a:t>The Conduct of Monetary Policy</a:t>
            </a:r>
          </a:p>
        </p:txBody>
      </p:sp>
      <p:sp>
        <p:nvSpPr>
          <p:cNvPr id="662531" name="Rectangle 3">
            <a:extLst>
              <a:ext uri="{FF2B5EF4-FFF2-40B4-BE49-F238E27FC236}">
                <a16:creationId xmlns:a16="http://schemas.microsoft.com/office/drawing/2014/main" id="{6AA0D14B-E10C-4906-9EE2-52DD185B9389}"/>
              </a:ext>
            </a:extLst>
          </p:cNvPr>
          <p:cNvSpPr>
            <a:spLocks noGrp="1" noChangeArrowheads="1"/>
          </p:cNvSpPr>
          <p:nvPr>
            <p:ph idx="1"/>
          </p:nvPr>
        </p:nvSpPr>
        <p:spPr>
          <a:xfrm>
            <a:off x="360363" y="1584325"/>
            <a:ext cx="4114800" cy="4525963"/>
          </a:xfrm>
        </p:spPr>
        <p:txBody>
          <a:bodyPr/>
          <a:lstStyle/>
          <a:p>
            <a:pPr lvl="1" eaLnBrk="1" hangingPunct="1"/>
            <a:r>
              <a:rPr lang="en-AU" altLang="en-US" dirty="0"/>
              <a:t>Figure 14.3 illustrates the market for reserves.</a:t>
            </a:r>
          </a:p>
          <a:p>
            <a:pPr lvl="1" eaLnBrk="1" hangingPunct="1"/>
            <a:r>
              <a:rPr lang="en-AU" altLang="en-US" dirty="0"/>
              <a:t>The </a:t>
            </a:r>
            <a:r>
              <a:rPr lang="en-AU" altLang="en-US" i="1" dirty="0"/>
              <a:t>x</a:t>
            </a:r>
            <a:r>
              <a:rPr lang="en-AU" altLang="en-US" dirty="0"/>
              <a:t>-axis measures the quantity of bank reserves held at the Bank of Canada.</a:t>
            </a:r>
          </a:p>
          <a:p>
            <a:pPr lvl="1" eaLnBrk="1" hangingPunct="1"/>
            <a:r>
              <a:rPr lang="en-AU" altLang="en-US" dirty="0"/>
              <a:t>The </a:t>
            </a:r>
            <a:r>
              <a:rPr lang="en-AU" altLang="en-US" i="1" dirty="0"/>
              <a:t>y</a:t>
            </a:r>
            <a:r>
              <a:rPr lang="en-AU" altLang="en-US" dirty="0"/>
              <a:t>-axis measures the overnight loans rate.</a:t>
            </a:r>
          </a:p>
          <a:p>
            <a:pPr lvl="1" eaLnBrk="1" hangingPunct="1"/>
            <a:r>
              <a:rPr lang="en-AU" altLang="en-US" dirty="0"/>
              <a:t>The red line shows the target for the overnight loans rate.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4" name="Picture 7">
            <a:hlinkClick r:id="rId5"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2531">
                                            <p:txEl>
                                              <p:pRg st="1" end="1"/>
                                            </p:txEl>
                                          </p:spTgt>
                                        </p:tgtEl>
                                        <p:attrNameLst>
                                          <p:attrName>style.visibility</p:attrName>
                                        </p:attrNameLst>
                                      </p:cBhvr>
                                      <p:to>
                                        <p:strVal val="visible"/>
                                      </p:to>
                                    </p:set>
                                    <p:animEffect transition="in" filter="wipe(left)">
                                      <p:cBhvr>
                                        <p:cTn id="7" dur="1000"/>
                                        <p:tgtEl>
                                          <p:spTgt spid="662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2531">
                                            <p:txEl>
                                              <p:pRg st="2" end="2"/>
                                            </p:txEl>
                                          </p:spTgt>
                                        </p:tgtEl>
                                        <p:attrNameLst>
                                          <p:attrName>style.visibility</p:attrName>
                                        </p:attrNameLst>
                                      </p:cBhvr>
                                      <p:to>
                                        <p:strVal val="visible"/>
                                      </p:to>
                                    </p:set>
                                    <p:animEffect transition="in" filter="wipe(left)">
                                      <p:cBhvr>
                                        <p:cTn id="12" dur="1000"/>
                                        <p:tgtEl>
                                          <p:spTgt spid="662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2531">
                                            <p:txEl>
                                              <p:pRg st="3" end="3"/>
                                            </p:txEl>
                                          </p:spTgt>
                                        </p:tgtEl>
                                        <p:attrNameLst>
                                          <p:attrName>style.visibility</p:attrName>
                                        </p:attrNameLst>
                                      </p:cBhvr>
                                      <p:to>
                                        <p:strVal val="visible"/>
                                      </p:to>
                                    </p:set>
                                    <p:animEffect transition="in" filter="wipe(left)">
                                      <p:cBhvr>
                                        <p:cTn id="17" dur="1000"/>
                                        <p:tgtEl>
                                          <p:spTgt spid="662531">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uiExpand="1"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4000" y="720000"/>
            <a:ext cx="5505450" cy="5210175"/>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4000" y="720000"/>
            <a:ext cx="5505450" cy="5210175"/>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4000" y="720000"/>
            <a:ext cx="5505450" cy="5210175"/>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4000" y="720000"/>
            <a:ext cx="5505450" cy="5210175"/>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64000" y="720000"/>
            <a:ext cx="5505450" cy="5210175"/>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4000" y="720000"/>
            <a:ext cx="5505450" cy="5210175"/>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64000" y="720000"/>
            <a:ext cx="5505450" cy="5210175"/>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2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11">
            <a:extLst>
              <a:ext uri="{FF2B5EF4-FFF2-40B4-BE49-F238E27FC236}">
                <a16:creationId xmlns:a16="http://schemas.microsoft.com/office/drawing/2014/main" id="{3AC3AFF8-B76A-472E-95D4-6E905AC0A02C}"/>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37891" name="Rectangle 3">
            <a:extLst>
              <a:ext uri="{FF2B5EF4-FFF2-40B4-BE49-F238E27FC236}">
                <a16:creationId xmlns:a16="http://schemas.microsoft.com/office/drawing/2014/main" id="{B2EF756B-B499-4195-AFD3-E072376416FB}"/>
              </a:ext>
            </a:extLst>
          </p:cNvPr>
          <p:cNvSpPr>
            <a:spLocks noGrp="1" noChangeArrowheads="1"/>
          </p:cNvSpPr>
          <p:nvPr>
            <p:ph idx="1"/>
          </p:nvPr>
        </p:nvSpPr>
        <p:spPr>
          <a:xfrm>
            <a:off x="360363" y="1584325"/>
            <a:ext cx="3830637" cy="4525963"/>
          </a:xfrm>
        </p:spPr>
        <p:txBody>
          <a:bodyPr/>
          <a:lstStyle/>
          <a:p>
            <a:pPr lvl="1"/>
            <a:r>
              <a:rPr lang="en-AU" altLang="en-US" dirty="0"/>
              <a:t>Bank rate is set at target overnight loans rate plus 0.25 percentage points.</a:t>
            </a:r>
          </a:p>
          <a:p>
            <a:pPr lvl="1"/>
            <a:r>
              <a:rPr lang="en-AU" altLang="en-US" dirty="0"/>
              <a:t>Settlement balances rate is set at target overnight loans rate </a:t>
            </a:r>
            <a:r>
              <a:rPr lang="en-AU" altLang="en-US" dirty="0">
                <a:sym typeface="Symbol" panose="05050102010706020507" pitchFamily="18" charset="2"/>
              </a:rPr>
              <a:t>minus</a:t>
            </a:r>
            <a:r>
              <a:rPr lang="en-AU" altLang="en-US" dirty="0"/>
              <a:t> 0.25 percentage points.</a:t>
            </a:r>
          </a:p>
          <a:p>
            <a:pPr lvl="1"/>
            <a:r>
              <a:rPr lang="en-AU" altLang="en-US" dirty="0"/>
              <a:t>The blue bar is the Bank’s operating band for the actual overnight loans rate.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1000"/>
                                        <p:tgtEl>
                                          <p:spTgt spid="3789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7891">
                                            <p:txEl>
                                              <p:pRg st="2" end="2"/>
                                            </p:txEl>
                                          </p:spTgt>
                                        </p:tgtEl>
                                        <p:attrNameLst>
                                          <p:attrName>style.visibility</p:attrName>
                                        </p:attrNameLst>
                                      </p:cBhvr>
                                      <p:to>
                                        <p:strVal val="visible"/>
                                      </p:to>
                                    </p:set>
                                    <p:animEffect transition="in" filter="wipe(left)">
                                      <p:cBhvr>
                                        <p:cTn id="20" dur="1000"/>
                                        <p:tgtEl>
                                          <p:spTgt spid="37891">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11">
            <a:extLst>
              <a:ext uri="{FF2B5EF4-FFF2-40B4-BE49-F238E27FC236}">
                <a16:creationId xmlns:a16="http://schemas.microsoft.com/office/drawing/2014/main" id="{F8B2798E-073E-430F-ADA1-D7040B1992E6}"/>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38915" name="Rectangle 3">
            <a:extLst>
              <a:ext uri="{FF2B5EF4-FFF2-40B4-BE49-F238E27FC236}">
                <a16:creationId xmlns:a16="http://schemas.microsoft.com/office/drawing/2014/main" id="{6211F6B4-BD6D-4274-8C8B-5D5F4D755807}"/>
              </a:ext>
            </a:extLst>
          </p:cNvPr>
          <p:cNvSpPr>
            <a:spLocks noGrp="1" noChangeArrowheads="1"/>
          </p:cNvSpPr>
          <p:nvPr>
            <p:ph idx="1"/>
          </p:nvPr>
        </p:nvSpPr>
        <p:spPr>
          <a:xfrm>
            <a:off x="360363" y="1486351"/>
            <a:ext cx="3830637" cy="4525963"/>
          </a:xfrm>
        </p:spPr>
        <p:txBody>
          <a:bodyPr/>
          <a:lstStyle/>
          <a:p>
            <a:pPr lvl="1"/>
            <a:r>
              <a:rPr lang="en-AU" altLang="en-US" dirty="0"/>
              <a:t>The overnight loans rate cannot exceed bank rate because, if it did, a bank could make a profit by borrowing from the Bank of Canada and lending to another bank. </a:t>
            </a:r>
          </a:p>
          <a:p>
            <a:pPr lvl="1"/>
            <a:r>
              <a:rPr lang="en-AU" altLang="en-US" dirty="0"/>
              <a:t>But all banks can borrow from the Bank of Canada at bank rate, so no bank is willing to pay more than bank rate to borrow reserves.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558026"/>
            <a:ext cx="4404360" cy="416814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558026"/>
            <a:ext cx="4404360" cy="41681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558026"/>
            <a:ext cx="4404360" cy="416814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558026"/>
            <a:ext cx="4404360" cy="416814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558026"/>
            <a:ext cx="4404360" cy="4168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ipe(left)">
                                      <p:cBhvr>
                                        <p:cTn id="7" dur="10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De</a:t>
            </a:r>
            <a:r>
              <a:rPr lang="en-AU" altLang="en-US" sz="2400" dirty="0">
                <a:cs typeface="Arial" panose="020B0604020202020204" pitchFamily="34" charset="0"/>
              </a:rPr>
              <a:t>scribe Canada’s monetary policy objective and the framework for setting and achieving it</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the Bank of Canada makes its interest rate decision and achieves its interest rate target</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the transmission channels through which the Bank of Canada influences real GDP, jobs, and inflation</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monetary policy and macroprudential regulation seek to prevent financial crisis</a:t>
            </a:r>
          </a:p>
        </p:txBody>
      </p:sp>
      <p:sp>
        <p:nvSpPr>
          <p:cNvPr id="4" name="Text Box 15">
            <a:extLst>
              <a:ext uri="{FF2B5EF4-FFF2-40B4-BE49-F238E27FC236}">
                <a16:creationId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11">
            <a:extLst>
              <a:ext uri="{FF2B5EF4-FFF2-40B4-BE49-F238E27FC236}">
                <a16:creationId xmlns:a16="http://schemas.microsoft.com/office/drawing/2014/main" id="{E65F6248-281A-46CA-9FFD-D80B8A5555B9}"/>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39939" name="Rectangle 3">
            <a:extLst>
              <a:ext uri="{FF2B5EF4-FFF2-40B4-BE49-F238E27FC236}">
                <a16:creationId xmlns:a16="http://schemas.microsoft.com/office/drawing/2014/main" id="{2E5D483C-234F-4BE3-A4B5-134997B9082C}"/>
              </a:ext>
            </a:extLst>
          </p:cNvPr>
          <p:cNvSpPr>
            <a:spLocks noGrp="1" noChangeArrowheads="1"/>
          </p:cNvSpPr>
          <p:nvPr>
            <p:ph idx="1"/>
          </p:nvPr>
        </p:nvSpPr>
        <p:spPr>
          <a:xfrm>
            <a:off x="360363" y="1584325"/>
            <a:ext cx="3922077" cy="4968875"/>
          </a:xfrm>
        </p:spPr>
        <p:txBody>
          <a:bodyPr/>
          <a:lstStyle/>
          <a:p>
            <a:pPr lvl="1"/>
            <a:r>
              <a:rPr lang="en-AU" altLang="en-US" dirty="0"/>
              <a:t>The overnight loans rate cannot fall below the settlement balances rate.</a:t>
            </a:r>
          </a:p>
          <a:p>
            <a:pPr lvl="1"/>
            <a:r>
              <a:rPr lang="en-AU" altLang="en-US" dirty="0"/>
              <a:t>If it did, a bank could make a profit by borrowing from another bank and increasing its reserves at the Bank of Canada. </a:t>
            </a:r>
          </a:p>
          <a:p>
            <a:pPr lvl="1"/>
            <a:r>
              <a:rPr lang="en-AU" altLang="en-US" dirty="0"/>
              <a:t>But all banks can earn the settlement balances rate, so no bank will lend at a rate below that level.</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wipe(left)">
                                      <p:cBhvr>
                                        <p:cTn id="7" dur="1000"/>
                                        <p:tgtEl>
                                          <p:spTgt spid="39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wipe(left)">
                                      <p:cBhvr>
                                        <p:cTn id="12" dur="10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11">
            <a:extLst>
              <a:ext uri="{FF2B5EF4-FFF2-40B4-BE49-F238E27FC236}">
                <a16:creationId xmlns:a16="http://schemas.microsoft.com/office/drawing/2014/main" id="{337A4685-AFE2-407F-8A6F-B8DD50779378}"/>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40963" name="Rectangle 3">
            <a:extLst>
              <a:ext uri="{FF2B5EF4-FFF2-40B4-BE49-F238E27FC236}">
                <a16:creationId xmlns:a16="http://schemas.microsoft.com/office/drawing/2014/main" id="{235A1FCF-07D4-40BA-8074-A49DD97ED69C}"/>
              </a:ext>
            </a:extLst>
          </p:cNvPr>
          <p:cNvSpPr>
            <a:spLocks noGrp="1" noChangeArrowheads="1"/>
          </p:cNvSpPr>
          <p:nvPr>
            <p:ph idx="1"/>
          </p:nvPr>
        </p:nvSpPr>
        <p:spPr>
          <a:xfrm>
            <a:off x="360363" y="1584325"/>
            <a:ext cx="3959637" cy="4525963"/>
          </a:xfrm>
        </p:spPr>
        <p:txBody>
          <a:bodyPr/>
          <a:lstStyle/>
          <a:p>
            <a:pPr lvl="1"/>
            <a:r>
              <a:rPr lang="en-AU" altLang="en-US" dirty="0"/>
              <a:t>The banks’ demand for reserves is the curve </a:t>
            </a:r>
            <a:r>
              <a:rPr lang="en-AU" altLang="en-US" i="1" dirty="0"/>
              <a:t>RD</a:t>
            </a:r>
            <a:r>
              <a:rPr lang="en-AU" altLang="en-US" dirty="0"/>
              <a:t>.</a:t>
            </a:r>
          </a:p>
          <a:p>
            <a:pPr lvl="1"/>
            <a:r>
              <a:rPr lang="en-AU" altLang="en-US" dirty="0"/>
              <a:t>If the overnight loans rate equals bank rate, banks are indifferent between borrowing reserves and lending reserves.</a:t>
            </a:r>
          </a:p>
          <a:p>
            <a:pPr lvl="1"/>
            <a:r>
              <a:rPr lang="en-AU" altLang="en-US" dirty="0"/>
              <a:t>The demand curve is  horizontal at bank rate. </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10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10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11">
            <a:extLst>
              <a:ext uri="{FF2B5EF4-FFF2-40B4-BE49-F238E27FC236}">
                <a16:creationId xmlns:a16="http://schemas.microsoft.com/office/drawing/2014/main" id="{51349E4F-FA0D-47F4-9414-AD75AFAF7F08}"/>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41987" name="Rectangle 3">
            <a:extLst>
              <a:ext uri="{FF2B5EF4-FFF2-40B4-BE49-F238E27FC236}">
                <a16:creationId xmlns:a16="http://schemas.microsoft.com/office/drawing/2014/main" id="{7859DA2E-940D-402F-8587-9F1A00ACE879}"/>
              </a:ext>
            </a:extLst>
          </p:cNvPr>
          <p:cNvSpPr>
            <a:spLocks noGrp="1" noChangeArrowheads="1"/>
          </p:cNvSpPr>
          <p:nvPr>
            <p:ph idx="1"/>
          </p:nvPr>
        </p:nvSpPr>
        <p:spPr>
          <a:xfrm>
            <a:off x="360363" y="1584325"/>
            <a:ext cx="3754437" cy="4525963"/>
          </a:xfrm>
        </p:spPr>
        <p:txBody>
          <a:bodyPr/>
          <a:lstStyle/>
          <a:p>
            <a:pPr lvl="1"/>
            <a:r>
              <a:rPr lang="en-AU" altLang="en-US" dirty="0"/>
              <a:t>If the overnight loans rate equals the settlement balances rate, banks are indifferent between holding reserves and lending reserves. </a:t>
            </a:r>
          </a:p>
          <a:p>
            <a:pPr lvl="1"/>
            <a:r>
              <a:rPr lang="en-AU" altLang="en-US" dirty="0"/>
              <a:t>The demand curve is horizontal at the settlement balances rate.</a:t>
            </a:r>
          </a:p>
          <a:p>
            <a:pPr lvl="1"/>
            <a:endParaRPr lang="en-AU" alt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wipe(left)">
                                      <p:cBhvr>
                                        <p:cTn id="7" dur="1000"/>
                                        <p:tgtEl>
                                          <p:spTgt spid="41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11">
            <a:extLst>
              <a:ext uri="{FF2B5EF4-FFF2-40B4-BE49-F238E27FC236}">
                <a16:creationId xmlns:a16="http://schemas.microsoft.com/office/drawing/2014/main" id="{848F2058-4381-45F5-9B76-B2A3C8C24A58}"/>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43011" name="Rectangle 3">
            <a:extLst>
              <a:ext uri="{FF2B5EF4-FFF2-40B4-BE49-F238E27FC236}">
                <a16:creationId xmlns:a16="http://schemas.microsoft.com/office/drawing/2014/main" id="{0B10A09F-456B-400F-96CA-9F565389C29E}"/>
              </a:ext>
            </a:extLst>
          </p:cNvPr>
          <p:cNvSpPr>
            <a:spLocks noGrp="1" noChangeArrowheads="1"/>
          </p:cNvSpPr>
          <p:nvPr>
            <p:ph idx="1"/>
          </p:nvPr>
        </p:nvSpPr>
        <p:spPr>
          <a:xfrm>
            <a:off x="360363" y="1584325"/>
            <a:ext cx="3959637" cy="4816475"/>
          </a:xfrm>
        </p:spPr>
        <p:txBody>
          <a:bodyPr/>
          <a:lstStyle/>
          <a:p>
            <a:pPr lvl="1"/>
            <a:r>
              <a:rPr lang="en-AU" altLang="en-US" dirty="0"/>
              <a:t>If the overnight rate lies between bank rate and the settlement balances rate, banks are willing to borrow and lend to one another at the overnight loans rate.</a:t>
            </a:r>
          </a:p>
          <a:p>
            <a:pPr lvl="1"/>
            <a:r>
              <a:rPr lang="en-AU" altLang="en-US" dirty="0"/>
              <a:t>But the overnight loans rate is the opportunity cost of holding reserves, so the higher the overnight loans rate, the fewer are the reserves demanded.</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wipe(left)">
                                      <p:cBhvr>
                                        <p:cTn id="7" dur="10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11">
            <a:extLst>
              <a:ext uri="{FF2B5EF4-FFF2-40B4-BE49-F238E27FC236}">
                <a16:creationId xmlns:a16="http://schemas.microsoft.com/office/drawing/2014/main" id="{C6470AE1-3E3C-47DA-BE06-7126D71A3F3F}"/>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44035" name="Rectangle 3">
            <a:extLst>
              <a:ext uri="{FF2B5EF4-FFF2-40B4-BE49-F238E27FC236}">
                <a16:creationId xmlns:a16="http://schemas.microsoft.com/office/drawing/2014/main" id="{3991583C-0EE4-4912-B4BB-4C8FC780332B}"/>
              </a:ext>
            </a:extLst>
          </p:cNvPr>
          <p:cNvSpPr>
            <a:spLocks noGrp="1" noChangeArrowheads="1"/>
          </p:cNvSpPr>
          <p:nvPr>
            <p:ph idx="1"/>
          </p:nvPr>
        </p:nvSpPr>
        <p:spPr>
          <a:xfrm>
            <a:off x="360363" y="1584325"/>
            <a:ext cx="3959637" cy="4525963"/>
          </a:xfrm>
        </p:spPr>
        <p:txBody>
          <a:bodyPr/>
          <a:lstStyle/>
          <a:p>
            <a:pPr lvl="1"/>
            <a:r>
              <a:rPr lang="en-AU" altLang="en-US" dirty="0"/>
              <a:t>The Bank’s open market operations determine the actual quantity of reserves in the banking system.</a:t>
            </a:r>
          </a:p>
          <a:p>
            <a:pPr lvl="1"/>
            <a:r>
              <a:rPr lang="en-AU" altLang="en-US" dirty="0"/>
              <a:t>Equilibrium in the market for reserves—where the quantity of reserves demanded equals the quantity supplied—determines the actual overnight loans rate.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wipe(left)">
                                      <p:cBhvr>
                                        <p:cTn id="7" dur="1000"/>
                                        <p:tgtEl>
                                          <p:spTgt spid="4403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11">
            <a:extLst>
              <a:ext uri="{FF2B5EF4-FFF2-40B4-BE49-F238E27FC236}">
                <a16:creationId xmlns:a16="http://schemas.microsoft.com/office/drawing/2014/main" id="{C55755A2-7369-4360-92E1-8D3C744A5AFF}"/>
              </a:ext>
            </a:extLst>
          </p:cNvPr>
          <p:cNvSpPr>
            <a:spLocks noGrp="1" noChangeArrowheads="1"/>
          </p:cNvSpPr>
          <p:nvPr>
            <p:ph type="title"/>
          </p:nvPr>
        </p:nvSpPr>
        <p:spPr>
          <a:xfrm>
            <a:off x="990600" y="107950"/>
            <a:ext cx="7696200" cy="1554163"/>
          </a:xfrm>
          <a:noFill/>
        </p:spPr>
        <p:txBody>
          <a:bodyPr/>
          <a:lstStyle/>
          <a:p>
            <a:r>
              <a:rPr lang="en-AU" altLang="en-US"/>
              <a:t>The Conduct of Monetary Policy</a:t>
            </a:r>
          </a:p>
        </p:txBody>
      </p:sp>
      <p:sp>
        <p:nvSpPr>
          <p:cNvPr id="77827" name="Rectangle 3">
            <a:extLst>
              <a:ext uri="{FF2B5EF4-FFF2-40B4-BE49-F238E27FC236}">
                <a16:creationId xmlns:a16="http://schemas.microsoft.com/office/drawing/2014/main" id="{8E92372A-EC36-471F-B238-DFE7EE219254}"/>
              </a:ext>
            </a:extLst>
          </p:cNvPr>
          <p:cNvSpPr>
            <a:spLocks noGrp="1" noChangeArrowheads="1"/>
          </p:cNvSpPr>
          <p:nvPr>
            <p:ph idx="1"/>
          </p:nvPr>
        </p:nvSpPr>
        <p:spPr>
          <a:xfrm>
            <a:off x="360363" y="1584325"/>
            <a:ext cx="3602037" cy="4525963"/>
          </a:xfrm>
        </p:spPr>
        <p:txBody>
          <a:bodyPr/>
          <a:lstStyle/>
          <a:p>
            <a:pPr lvl="1"/>
            <a:r>
              <a:rPr lang="en-AU" altLang="en-US" dirty="0"/>
              <a:t>So the Bank uses open market operations to keep the overnight loans rate on target.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404360" cy="4168140"/>
          </a:xfrm>
          <a:prstGeom prst="rect">
            <a:avLst/>
          </a:prstGeom>
        </p:spPr>
      </p:pic>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C221E95-1A2D-4986-8E40-C25BC9AFD579}"/>
              </a:ext>
            </a:extLst>
          </p:cNvPr>
          <p:cNvSpPr>
            <a:spLocks noGrp="1" noChangeArrowheads="1"/>
          </p:cNvSpPr>
          <p:nvPr>
            <p:ph type="title"/>
          </p:nvPr>
        </p:nvSpPr>
        <p:spPr>
          <a:xfrm>
            <a:off x="990600" y="107950"/>
            <a:ext cx="7696200" cy="1554163"/>
          </a:xfrm>
        </p:spPr>
        <p:txBody>
          <a:bodyPr/>
          <a:lstStyle/>
          <a:p>
            <a:pPr eaLnBrk="1" hangingPunct="1"/>
            <a:r>
              <a:rPr lang="en-AU" altLang="en-US"/>
              <a:t>Monetary Policy Transmission</a:t>
            </a:r>
          </a:p>
        </p:txBody>
      </p:sp>
      <p:sp>
        <p:nvSpPr>
          <p:cNvPr id="618499" name="Rectangle 3">
            <a:extLst>
              <a:ext uri="{FF2B5EF4-FFF2-40B4-BE49-F238E27FC236}">
                <a16:creationId xmlns:a16="http://schemas.microsoft.com/office/drawing/2014/main" id="{991B003C-C678-42F9-8BD3-4E4D055AA725}"/>
              </a:ext>
            </a:extLst>
          </p:cNvPr>
          <p:cNvSpPr>
            <a:spLocks noGrp="1" noChangeArrowheads="1"/>
          </p:cNvSpPr>
          <p:nvPr>
            <p:ph idx="1"/>
          </p:nvPr>
        </p:nvSpPr>
        <p:spPr/>
        <p:txBody>
          <a:bodyPr/>
          <a:lstStyle/>
          <a:p>
            <a:r>
              <a:rPr lang="en-AU" altLang="en-US" b="0" dirty="0">
                <a:solidFill>
                  <a:schemeClr val="tx1"/>
                </a:solidFill>
              </a:rPr>
              <a:t>The Bank of Canada’s goal is to keep the inflation rate as close as possible to 2 percent a year.</a:t>
            </a:r>
          </a:p>
          <a:p>
            <a:r>
              <a:rPr lang="en-AU" altLang="en-US" b="0" dirty="0">
                <a:solidFill>
                  <a:schemeClr val="tx1"/>
                </a:solidFill>
              </a:rPr>
              <a:t>When the Bank uses its policy tools to move the overnight loans rate closer to its desired </a:t>
            </a:r>
            <a:r>
              <a:rPr lang="en-US" altLang="en-US" b="0" dirty="0">
                <a:solidFill>
                  <a:schemeClr val="tx1"/>
                </a:solidFill>
              </a:rPr>
              <a:t>level, a series of events occur.</a:t>
            </a:r>
          </a:p>
          <a:p>
            <a:r>
              <a:rPr lang="en-AU" altLang="en-US" b="0" dirty="0">
                <a:solidFill>
                  <a:schemeClr val="tx1"/>
                </a:solidFill>
              </a:rPr>
              <a:t>We’re now going to trace the events that follow a change in the overnight loans rate and see how those events lead to the ultimate policy goal—keeping </a:t>
            </a:r>
            <a:r>
              <a:rPr lang="en-US" altLang="en-US" b="0" dirty="0">
                <a:solidFill>
                  <a:schemeClr val="tx1"/>
                </a:solidFill>
              </a:rPr>
              <a:t>inflation on target.</a:t>
            </a:r>
            <a:endParaRPr lang="en-AU" altLang="en-US" dirty="0">
              <a:solidFill>
                <a:schemeClr val="tx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8499">
                                            <p:txEl>
                                              <p:pRg st="0" end="0"/>
                                            </p:txEl>
                                          </p:spTgt>
                                        </p:tgtEl>
                                        <p:attrNameLst>
                                          <p:attrName>style.visibility</p:attrName>
                                        </p:attrNameLst>
                                      </p:cBhvr>
                                      <p:to>
                                        <p:strVal val="visible"/>
                                      </p:to>
                                    </p:set>
                                    <p:animEffect transition="in" filter="wipe(left)">
                                      <p:cBhvr>
                                        <p:cTn id="7" dur="500"/>
                                        <p:tgtEl>
                                          <p:spTgt spid="618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8499">
                                            <p:txEl>
                                              <p:pRg st="1" end="1"/>
                                            </p:txEl>
                                          </p:spTgt>
                                        </p:tgtEl>
                                        <p:attrNameLst>
                                          <p:attrName>style.visibility</p:attrName>
                                        </p:attrNameLst>
                                      </p:cBhvr>
                                      <p:to>
                                        <p:strVal val="visible"/>
                                      </p:to>
                                    </p:set>
                                    <p:animEffect transition="in" filter="wipe(left)">
                                      <p:cBhvr>
                                        <p:cTn id="12" dur="1000"/>
                                        <p:tgtEl>
                                          <p:spTgt spid="618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8499">
                                            <p:txEl>
                                              <p:pRg st="2" end="2"/>
                                            </p:txEl>
                                          </p:spTgt>
                                        </p:tgtEl>
                                        <p:attrNameLst>
                                          <p:attrName>style.visibility</p:attrName>
                                        </p:attrNameLst>
                                      </p:cBhvr>
                                      <p:to>
                                        <p:strVal val="visible"/>
                                      </p:to>
                                    </p:set>
                                    <p:animEffect transition="in" filter="wipe(left)">
                                      <p:cBhvr>
                                        <p:cTn id="17" dur="1000"/>
                                        <p:tgtEl>
                                          <p:spTgt spid="618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uiExpand="1"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F5DA6D3-6859-49BD-8E4B-065B42E3C63E}"/>
              </a:ext>
            </a:extLst>
          </p:cNvPr>
          <p:cNvSpPr>
            <a:spLocks noGrp="1" noChangeArrowheads="1"/>
          </p:cNvSpPr>
          <p:nvPr>
            <p:ph type="title"/>
          </p:nvPr>
        </p:nvSpPr>
        <p:spPr>
          <a:xfrm>
            <a:off x="990600" y="107950"/>
            <a:ext cx="7696200" cy="1554163"/>
          </a:xfrm>
        </p:spPr>
        <p:txBody>
          <a:bodyPr/>
          <a:lstStyle/>
          <a:p>
            <a:pPr eaLnBrk="1" hangingPunct="1"/>
            <a:r>
              <a:rPr lang="en-AU" altLang="en-US"/>
              <a:t>Monetary Policy Transmission</a:t>
            </a:r>
          </a:p>
        </p:txBody>
      </p:sp>
      <p:sp>
        <p:nvSpPr>
          <p:cNvPr id="618499" name="Rectangle 3">
            <a:extLst>
              <a:ext uri="{FF2B5EF4-FFF2-40B4-BE49-F238E27FC236}">
                <a16:creationId xmlns:a16="http://schemas.microsoft.com/office/drawing/2014/main" id="{F9AA7020-8E33-428C-B8E8-290DCCA74532}"/>
              </a:ext>
            </a:extLst>
          </p:cNvPr>
          <p:cNvSpPr>
            <a:spLocks noGrp="1" noChangeArrowheads="1"/>
          </p:cNvSpPr>
          <p:nvPr>
            <p:ph idx="1"/>
          </p:nvPr>
        </p:nvSpPr>
        <p:spPr/>
        <p:txBody>
          <a:bodyPr/>
          <a:lstStyle/>
          <a:p>
            <a:pPr marL="108000" eaLnBrk="1" hangingPunct="1">
              <a:defRPr/>
            </a:pPr>
            <a:r>
              <a:rPr lang="en-AU" altLang="en-US" dirty="0"/>
              <a:t>Quick Overview</a:t>
            </a:r>
          </a:p>
          <a:p>
            <a:pPr marL="108000" lvl="1" eaLnBrk="1" hangingPunct="1">
              <a:defRPr/>
            </a:pPr>
            <a:r>
              <a:rPr lang="en-AU" altLang="en-US" dirty="0"/>
              <a:t>When the Bank of Canada lowers the overnight loans rate:</a:t>
            </a:r>
          </a:p>
          <a:p>
            <a:pPr marL="468000" lvl="1" indent="-360000" eaLnBrk="1" hangingPunct="1">
              <a:defRPr/>
            </a:pPr>
            <a:r>
              <a:rPr lang="en-AU" altLang="en-US" dirty="0"/>
              <a:t>1.The Bank buys securities in an open market operation.</a:t>
            </a:r>
          </a:p>
          <a:p>
            <a:pPr marL="468000" lvl="1" indent="-360000" eaLnBrk="1" hangingPunct="1">
              <a:defRPr/>
            </a:pPr>
            <a:r>
              <a:rPr lang="en-AU" altLang="en-US" dirty="0"/>
              <a:t>2. Other short-term interest rates and the exchange rate fall.</a:t>
            </a:r>
          </a:p>
          <a:p>
            <a:pPr marL="468000" lvl="1" indent="-360000" eaLnBrk="1" hangingPunct="1">
              <a:defRPr/>
            </a:pPr>
            <a:r>
              <a:rPr lang="en-AU" altLang="en-US" dirty="0"/>
              <a:t>3. The quantity of money and the supply of loanable funds increase.</a:t>
            </a:r>
          </a:p>
          <a:p>
            <a:pPr marL="468000" lvl="1" indent="-360000" eaLnBrk="1" hangingPunct="1">
              <a:defRPr/>
            </a:pPr>
            <a:r>
              <a:rPr lang="en-AU" altLang="en-US" dirty="0"/>
              <a:t>4. The long-term real interest rate falls.</a:t>
            </a:r>
          </a:p>
          <a:p>
            <a:pPr marL="468000" lvl="1" indent="-360000" eaLnBrk="1" hangingPunct="1">
              <a:defRPr/>
            </a:pPr>
            <a:r>
              <a:rPr lang="en-AU" altLang="en-US" dirty="0"/>
              <a:t>5. Consumption expenditure, investment, and net exports increase.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8499">
                                            <p:txEl>
                                              <p:pRg st="1" end="1"/>
                                            </p:txEl>
                                          </p:spTgt>
                                        </p:tgtEl>
                                        <p:attrNameLst>
                                          <p:attrName>style.visibility</p:attrName>
                                        </p:attrNameLst>
                                      </p:cBhvr>
                                      <p:to>
                                        <p:strVal val="visible"/>
                                      </p:to>
                                    </p:set>
                                    <p:animEffect transition="in" filter="wipe(left)">
                                      <p:cBhvr>
                                        <p:cTn id="7" dur="1000"/>
                                        <p:tgtEl>
                                          <p:spTgt spid="618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8499">
                                            <p:txEl>
                                              <p:pRg st="2" end="2"/>
                                            </p:txEl>
                                          </p:spTgt>
                                        </p:tgtEl>
                                        <p:attrNameLst>
                                          <p:attrName>style.visibility</p:attrName>
                                        </p:attrNameLst>
                                      </p:cBhvr>
                                      <p:to>
                                        <p:strVal val="visible"/>
                                      </p:to>
                                    </p:set>
                                    <p:animEffect transition="in" filter="wipe(left)">
                                      <p:cBhvr>
                                        <p:cTn id="12" dur="1000"/>
                                        <p:tgtEl>
                                          <p:spTgt spid="618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8499">
                                            <p:txEl>
                                              <p:pRg st="3" end="3"/>
                                            </p:txEl>
                                          </p:spTgt>
                                        </p:tgtEl>
                                        <p:attrNameLst>
                                          <p:attrName>style.visibility</p:attrName>
                                        </p:attrNameLst>
                                      </p:cBhvr>
                                      <p:to>
                                        <p:strVal val="visible"/>
                                      </p:to>
                                    </p:set>
                                    <p:animEffect transition="in" filter="wipe(left)">
                                      <p:cBhvr>
                                        <p:cTn id="17" dur="1000"/>
                                        <p:tgtEl>
                                          <p:spTgt spid="6184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8499">
                                            <p:txEl>
                                              <p:pRg st="4" end="4"/>
                                            </p:txEl>
                                          </p:spTgt>
                                        </p:tgtEl>
                                        <p:attrNameLst>
                                          <p:attrName>style.visibility</p:attrName>
                                        </p:attrNameLst>
                                      </p:cBhvr>
                                      <p:to>
                                        <p:strVal val="visible"/>
                                      </p:to>
                                    </p:set>
                                    <p:animEffect transition="in" filter="wipe(left)">
                                      <p:cBhvr>
                                        <p:cTn id="22" dur="1000"/>
                                        <p:tgtEl>
                                          <p:spTgt spid="6184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8499">
                                            <p:txEl>
                                              <p:pRg st="5" end="5"/>
                                            </p:txEl>
                                          </p:spTgt>
                                        </p:tgtEl>
                                        <p:attrNameLst>
                                          <p:attrName>style.visibility</p:attrName>
                                        </p:attrNameLst>
                                      </p:cBhvr>
                                      <p:to>
                                        <p:strVal val="visible"/>
                                      </p:to>
                                    </p:set>
                                    <p:animEffect transition="in" filter="wipe(left)">
                                      <p:cBhvr>
                                        <p:cTn id="27" dur="1000"/>
                                        <p:tgtEl>
                                          <p:spTgt spid="6184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8499">
                                            <p:txEl>
                                              <p:pRg st="6" end="6"/>
                                            </p:txEl>
                                          </p:spTgt>
                                        </p:tgtEl>
                                        <p:attrNameLst>
                                          <p:attrName>style.visibility</p:attrName>
                                        </p:attrNameLst>
                                      </p:cBhvr>
                                      <p:to>
                                        <p:strVal val="visible"/>
                                      </p:to>
                                    </p:set>
                                    <p:animEffect transition="in" filter="wipe(left)">
                                      <p:cBhvr>
                                        <p:cTn id="32" dur="1000"/>
                                        <p:tgtEl>
                                          <p:spTgt spid="618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uiExpand="1"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5">
            <a:extLst>
              <a:ext uri="{FF2B5EF4-FFF2-40B4-BE49-F238E27FC236}">
                <a16:creationId xmlns:a16="http://schemas.microsoft.com/office/drawing/2014/main" id="{BFBFD714-9E7A-4E7D-B1C1-03212FAC1A63}"/>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84995" name="Rectangle 3">
            <a:extLst>
              <a:ext uri="{FF2B5EF4-FFF2-40B4-BE49-F238E27FC236}">
                <a16:creationId xmlns:a16="http://schemas.microsoft.com/office/drawing/2014/main" id="{6A012EAE-5CA7-463B-BB41-F94847E552A2}"/>
              </a:ext>
            </a:extLst>
          </p:cNvPr>
          <p:cNvSpPr>
            <a:spLocks noGrp="1" noChangeArrowheads="1"/>
          </p:cNvSpPr>
          <p:nvPr>
            <p:ph idx="1"/>
          </p:nvPr>
        </p:nvSpPr>
        <p:spPr/>
        <p:txBody>
          <a:bodyPr/>
          <a:lstStyle/>
          <a:p>
            <a:pPr marL="468000" lvl="1" indent="-360000" defTabSz="461963" eaLnBrk="1" hangingPunct="1">
              <a:defRPr/>
            </a:pPr>
            <a:r>
              <a:rPr lang="en-AU" altLang="en-US" dirty="0"/>
              <a:t>6. Aggregate demand increases.</a:t>
            </a:r>
          </a:p>
          <a:p>
            <a:pPr marL="468000" lvl="1" indent="-360000" defTabSz="461963" eaLnBrk="1" hangingPunct="1">
              <a:defRPr/>
            </a:pPr>
            <a:r>
              <a:rPr lang="en-AU" altLang="en-US" dirty="0"/>
              <a:t>7. Real GDP growth and the inflation rate increase.</a:t>
            </a:r>
          </a:p>
          <a:p>
            <a:pPr lvl="1" defTabSz="461963" eaLnBrk="1" hangingPunct="1">
              <a:defRPr/>
            </a:pPr>
            <a:r>
              <a:rPr lang="en-AU" altLang="en-US" dirty="0"/>
              <a:t>When the Bank of Canada raises the overnight loans rate, the ripple effects go in the opposite direction.</a:t>
            </a:r>
          </a:p>
          <a:p>
            <a:pPr lvl="1" defTabSz="461963" eaLnBrk="1" hangingPunct="1">
              <a:defRPr/>
            </a:pPr>
            <a:r>
              <a:rPr lang="en-AU" altLang="en-US" dirty="0"/>
              <a:t>Figure 14.4 provides a schematic summary of these ripple effects, which stretch out over a period of between one and two years.</a:t>
            </a:r>
          </a:p>
          <a:p>
            <a:pPr lvl="1" defTabSz="461963" eaLnBrk="1" hangingPunct="1">
              <a:defRPr/>
            </a:pPr>
            <a:endParaRPr lang="en-AU"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wipe(left)">
                                      <p:cBhvr>
                                        <p:cTn id="7" dur="1000"/>
                                        <p:tgtEl>
                                          <p:spTgt spid="84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xEl>
                                              <p:pRg st="2" end="2"/>
                                            </p:txEl>
                                          </p:spTgt>
                                        </p:tgtEl>
                                        <p:attrNameLst>
                                          <p:attrName>style.visibility</p:attrName>
                                        </p:attrNameLst>
                                      </p:cBhvr>
                                      <p:to>
                                        <p:strVal val="visible"/>
                                      </p:to>
                                    </p:set>
                                    <p:animEffect transition="in" filter="wipe(left)">
                                      <p:cBhvr>
                                        <p:cTn id="12" dur="1000"/>
                                        <p:tgtEl>
                                          <p:spTgt spid="84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Effect transition="in" filter="wipe(left)">
                                      <p:cBhvr>
                                        <p:cTn id="17" dur="10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8">
            <a:extLst>
              <a:ext uri="{FF2B5EF4-FFF2-40B4-BE49-F238E27FC236}">
                <a16:creationId xmlns:a16="http://schemas.microsoft.com/office/drawing/2014/main" id="{4894DD5A-BB43-4862-8B51-F59B7045C5FA}"/>
              </a:ext>
            </a:extLst>
          </p:cNvPr>
          <p:cNvSpPr>
            <a:spLocks noGrp="1" noChangeArrowheads="1"/>
          </p:cNvSpPr>
          <p:nvPr>
            <p:ph type="title"/>
          </p:nvPr>
        </p:nvSpPr>
        <p:spPr>
          <a:xfrm>
            <a:off x="990600" y="107950"/>
            <a:ext cx="7696200" cy="1554163"/>
          </a:xfrm>
          <a:noFill/>
        </p:spPr>
        <p:txBody>
          <a:bodyPr/>
          <a:lstStyle/>
          <a:p>
            <a:r>
              <a:rPr lang="en-AU" altLang="en-US"/>
              <a:t>Monetary Policy Transmission</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1" name="Picture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2" name="Picture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3" name="Picture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4" name="Picture 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5" name="Picture 4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6" name="Picture 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7" name="Picture 4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8" name="Picture 4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49" name="Picture 4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50" name="Picture 4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51" name="Picture 5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808000" y="1404000"/>
            <a:ext cx="3295174" cy="5238274"/>
          </a:xfrm>
          <a:prstGeom prst="rect">
            <a:avLst/>
          </a:prstGeom>
        </p:spPr>
      </p:pic>
      <p:pic>
        <p:nvPicPr>
          <p:cNvPr id="52" name="Picture 7">
            <a:hlinkClick r:id="rId20"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4C509D3-EF3D-4C40-9DE6-F1C878E43ECD}"/>
              </a:ext>
            </a:extLst>
          </p:cNvPr>
          <p:cNvSpPr>
            <a:spLocks noGrp="1" noChangeArrowheads="1"/>
          </p:cNvSpPr>
          <p:nvPr>
            <p:ph type="title"/>
          </p:nvPr>
        </p:nvSpPr>
        <p:spPr>
          <a:xfrm>
            <a:off x="990600" y="107950"/>
            <a:ext cx="7696200" cy="1554163"/>
          </a:xfrm>
          <a:noFill/>
        </p:spPr>
        <p:txBody>
          <a:bodyPr/>
          <a:lstStyle/>
          <a:p>
            <a:pPr eaLnBrk="1" hangingPunct="1"/>
            <a:r>
              <a:rPr lang="en-AU" altLang="en-US" dirty="0"/>
              <a:t>Monetary Policy Objectives </a:t>
            </a:r>
            <a:br>
              <a:rPr lang="en-AU" altLang="en-US" dirty="0"/>
            </a:br>
            <a:r>
              <a:rPr lang="en-AU" altLang="en-US" dirty="0"/>
              <a:t>and Framework</a:t>
            </a:r>
          </a:p>
        </p:txBody>
      </p:sp>
      <p:sp>
        <p:nvSpPr>
          <p:cNvPr id="592899" name="Rectangle 3">
            <a:extLst>
              <a:ext uri="{FF2B5EF4-FFF2-40B4-BE49-F238E27FC236}">
                <a16:creationId xmlns:a16="http://schemas.microsoft.com/office/drawing/2014/main" id="{68600896-D8DC-40C0-BC1D-78023858B6C1}"/>
              </a:ext>
            </a:extLst>
          </p:cNvPr>
          <p:cNvSpPr>
            <a:spLocks noGrp="1" noChangeArrowheads="1"/>
          </p:cNvSpPr>
          <p:nvPr>
            <p:ph idx="1"/>
          </p:nvPr>
        </p:nvSpPr>
        <p:spPr/>
        <p:txBody>
          <a:bodyPr/>
          <a:lstStyle/>
          <a:p>
            <a:pPr lvl="1" eaLnBrk="1" hangingPunct="1"/>
            <a:r>
              <a:rPr lang="en-AU" altLang="en-US" dirty="0"/>
              <a:t>A nation’s monetary policy objectives and the framework for setting and achieving that objective stems from the relationship between the central bank and the government.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Effect transition="in" filter="wipe(left)">
                                      <p:cBhvr>
                                        <p:cTn id="7" dur="1000"/>
                                        <p:tgtEl>
                                          <p:spTgt spid="5928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1" name="Picture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2" name="Picture 4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3" name="Picture 4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4" name="Picture 4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5" name="Picture 4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6" name="Picture 4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7" name="Picture 4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8" name="Picture 4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49" name="Picture 4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pic>
        <p:nvPicPr>
          <p:cNvPr id="50" name="Picture 4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14600" y="304800"/>
            <a:ext cx="3876675" cy="61626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14">
            <a:extLst>
              <a:ext uri="{FF2B5EF4-FFF2-40B4-BE49-F238E27FC236}">
                <a16:creationId xmlns:a16="http://schemas.microsoft.com/office/drawing/2014/main" id="{AA410214-4574-4798-83D7-89C53914459A}"/>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675843" name="Rectangle 3">
            <a:extLst>
              <a:ext uri="{FF2B5EF4-FFF2-40B4-BE49-F238E27FC236}">
                <a16:creationId xmlns:a16="http://schemas.microsoft.com/office/drawing/2014/main" id="{50C7763C-7AA5-4140-8A8F-39B9FBB76B47}"/>
              </a:ext>
            </a:extLst>
          </p:cNvPr>
          <p:cNvSpPr>
            <a:spLocks noGrp="1" noChangeArrowheads="1"/>
          </p:cNvSpPr>
          <p:nvPr>
            <p:ph idx="1"/>
          </p:nvPr>
        </p:nvSpPr>
        <p:spPr>
          <a:xfrm>
            <a:off x="360363" y="1584325"/>
            <a:ext cx="4114800" cy="4525963"/>
          </a:xfrm>
        </p:spPr>
        <p:txBody>
          <a:bodyPr/>
          <a:lstStyle/>
          <a:p>
            <a:pPr eaLnBrk="1" hangingPunct="1"/>
            <a:r>
              <a:rPr lang="en-AU" altLang="en-US" dirty="0"/>
              <a:t>Interest Rate Changes</a:t>
            </a:r>
          </a:p>
          <a:p>
            <a:pPr lvl="1" eaLnBrk="1" hangingPunct="1"/>
            <a:r>
              <a:rPr lang="en-AU" altLang="en-US" dirty="0"/>
              <a:t>Figure 14.5 shows the fluctuations in three interest rates: </a:t>
            </a:r>
          </a:p>
          <a:p>
            <a:pPr lvl="1" eaLnBrk="1" hangingPunct="1">
              <a:buClr>
                <a:srgbClr val="7030A0"/>
              </a:buClr>
              <a:buSzPct val="120000"/>
              <a:buFont typeface="Wingdings" panose="05000000000000000000" pitchFamily="2" charset="2"/>
              <a:buChar char="§"/>
            </a:pPr>
            <a:r>
              <a:rPr lang="en-AU" altLang="en-US" dirty="0"/>
              <a:t> The overnight loans rate</a:t>
            </a:r>
          </a:p>
          <a:p>
            <a:pPr lvl="1" eaLnBrk="1" hangingPunct="1">
              <a:buClr>
                <a:srgbClr val="7030A0"/>
              </a:buClr>
              <a:buSzPct val="120000"/>
              <a:buFont typeface="Wingdings" panose="05000000000000000000" pitchFamily="2" charset="2"/>
              <a:buChar char="§"/>
            </a:pPr>
            <a:r>
              <a:rPr lang="en-AU" altLang="en-US" dirty="0"/>
              <a:t> The long-term bond rate</a:t>
            </a:r>
          </a:p>
          <a:p>
            <a:pPr lvl="1" eaLnBrk="1" hangingPunct="1">
              <a:buClr>
                <a:srgbClr val="7030A0"/>
              </a:buClr>
              <a:buSzPct val="120000"/>
              <a:buFont typeface="Wingdings" panose="05000000000000000000" pitchFamily="2" charset="2"/>
              <a:buChar char="§"/>
            </a:pPr>
            <a:r>
              <a:rPr lang="en-AU" altLang="en-US" dirty="0"/>
              <a:t> The short-term bill rate</a:t>
            </a:r>
          </a:p>
          <a:p>
            <a:pPr lvl="1" eaLnBrk="1" hangingPunct="1">
              <a:buClr>
                <a:srgbClr val="7030A0"/>
              </a:buClr>
              <a:buSzPct val="120000"/>
              <a:buFont typeface="Wingdings" panose="05000000000000000000" pitchFamily="2" charset="2"/>
              <a:buChar char="§"/>
            </a:pPr>
            <a:endParaRPr lang="en-AU" alt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366260" cy="371856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366260" cy="371856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366260" cy="371856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366260" cy="3718560"/>
          </a:xfrm>
          <a:prstGeom prst="rect">
            <a:avLst/>
          </a:prstGeom>
        </p:spPr>
      </p:pic>
      <p:pic>
        <p:nvPicPr>
          <p:cNvPr id="15" name="Picture 7">
            <a:hlinkClick r:id="rId7"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43">
                                            <p:txEl>
                                              <p:pRg st="1" end="1"/>
                                            </p:txEl>
                                          </p:spTgt>
                                        </p:tgtEl>
                                        <p:attrNameLst>
                                          <p:attrName>style.visibility</p:attrName>
                                        </p:attrNameLst>
                                      </p:cBhvr>
                                      <p:to>
                                        <p:strVal val="visible"/>
                                      </p:to>
                                    </p:set>
                                    <p:animEffect transition="in" filter="wipe(left)">
                                      <p:cBhvr>
                                        <p:cTn id="7" dur="1000"/>
                                        <p:tgtEl>
                                          <p:spTgt spid="675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43">
                                            <p:txEl>
                                              <p:pRg st="2" end="2"/>
                                            </p:txEl>
                                          </p:spTgt>
                                        </p:tgtEl>
                                        <p:attrNameLst>
                                          <p:attrName>style.visibility</p:attrName>
                                        </p:attrNameLst>
                                      </p:cBhvr>
                                      <p:to>
                                        <p:strVal val="visible"/>
                                      </p:to>
                                    </p:set>
                                    <p:animEffect transition="in" filter="wipe(left)">
                                      <p:cBhvr>
                                        <p:cTn id="12" dur="1000"/>
                                        <p:tgtEl>
                                          <p:spTgt spid="67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43">
                                            <p:txEl>
                                              <p:pRg st="3" end="3"/>
                                            </p:txEl>
                                          </p:spTgt>
                                        </p:tgtEl>
                                        <p:attrNameLst>
                                          <p:attrName>style.visibility</p:attrName>
                                        </p:attrNameLst>
                                      </p:cBhvr>
                                      <p:to>
                                        <p:strVal val="visible"/>
                                      </p:to>
                                    </p:set>
                                    <p:animEffect transition="in" filter="wipe(left)">
                                      <p:cBhvr>
                                        <p:cTn id="22" dur="1000"/>
                                        <p:tgtEl>
                                          <p:spTgt spid="67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5843">
                                            <p:txEl>
                                              <p:pRg st="4" end="4"/>
                                            </p:txEl>
                                          </p:spTgt>
                                        </p:tgtEl>
                                        <p:attrNameLst>
                                          <p:attrName>style.visibility</p:attrName>
                                        </p:attrNameLst>
                                      </p:cBhvr>
                                      <p:to>
                                        <p:strVal val="visible"/>
                                      </p:to>
                                    </p:set>
                                    <p:animEffect transition="in" filter="wipe(left)">
                                      <p:cBhvr>
                                        <p:cTn id="32" dur="1000"/>
                                        <p:tgtEl>
                                          <p:spTgt spid="6758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uiExpand="1"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8000" y="720000"/>
            <a:ext cx="5457825" cy="46482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8000" y="720000"/>
            <a:ext cx="5457825" cy="46482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8000" y="720000"/>
            <a:ext cx="5457825" cy="46482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28000" y="720000"/>
            <a:ext cx="5457825" cy="46482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14">
            <a:extLst>
              <a:ext uri="{FF2B5EF4-FFF2-40B4-BE49-F238E27FC236}">
                <a16:creationId xmlns:a16="http://schemas.microsoft.com/office/drawing/2014/main" id="{83532C1B-67EA-4C55-A1AA-216B3B4D7838}"/>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676867" name="Rectangle 3">
            <a:extLst>
              <a:ext uri="{FF2B5EF4-FFF2-40B4-BE49-F238E27FC236}">
                <a16:creationId xmlns:a16="http://schemas.microsoft.com/office/drawing/2014/main" id="{D2D95FF9-BC83-4A90-9C86-CD2B2399E95E}"/>
              </a:ext>
            </a:extLst>
          </p:cNvPr>
          <p:cNvSpPr>
            <a:spLocks noGrp="1" noChangeArrowheads="1"/>
          </p:cNvSpPr>
          <p:nvPr>
            <p:ph idx="1"/>
          </p:nvPr>
        </p:nvSpPr>
        <p:spPr>
          <a:xfrm>
            <a:off x="360363" y="1584325"/>
            <a:ext cx="3906837" cy="4525963"/>
          </a:xfrm>
        </p:spPr>
        <p:txBody>
          <a:bodyPr/>
          <a:lstStyle/>
          <a:p>
            <a:pPr lvl="1" eaLnBrk="1" hangingPunct="1"/>
            <a:r>
              <a:rPr lang="en-AU" altLang="en-US" dirty="0"/>
              <a:t>Short-term rates move closely together and follow the overnight loans rate.</a:t>
            </a:r>
          </a:p>
          <a:p>
            <a:pPr lvl="1" eaLnBrk="1" hangingPunct="1"/>
            <a:r>
              <a:rPr lang="en-AU" altLang="en-US" dirty="0"/>
              <a:t>Long-term rates move in the same direction as the overnight loans rate but are only loosely connected to the overnight loans rate.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366260" cy="37185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6867">
                                            <p:txEl>
                                              <p:pRg st="1" end="1"/>
                                            </p:txEl>
                                          </p:spTgt>
                                        </p:tgtEl>
                                        <p:attrNameLst>
                                          <p:attrName>style.visibility</p:attrName>
                                        </p:attrNameLst>
                                      </p:cBhvr>
                                      <p:to>
                                        <p:strVal val="visible"/>
                                      </p:to>
                                    </p:set>
                                    <p:animEffect transition="in" filter="wipe(left)">
                                      <p:cBhvr>
                                        <p:cTn id="7" dur="1000"/>
                                        <p:tgtEl>
                                          <p:spTgt spid="67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5">
            <a:extLst>
              <a:ext uri="{FF2B5EF4-FFF2-40B4-BE49-F238E27FC236}">
                <a16:creationId xmlns:a16="http://schemas.microsoft.com/office/drawing/2014/main" id="{CD7E2C92-E723-452D-BD40-FCA6C14B26F4}"/>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622595" name="Rectangle 3">
            <a:extLst>
              <a:ext uri="{FF2B5EF4-FFF2-40B4-BE49-F238E27FC236}">
                <a16:creationId xmlns:a16="http://schemas.microsoft.com/office/drawing/2014/main" id="{CF1A8BB5-D81F-42DB-B1CD-FC8F78D71B10}"/>
              </a:ext>
            </a:extLst>
          </p:cNvPr>
          <p:cNvSpPr>
            <a:spLocks noGrp="1" noChangeArrowheads="1"/>
          </p:cNvSpPr>
          <p:nvPr>
            <p:ph idx="1"/>
          </p:nvPr>
        </p:nvSpPr>
        <p:spPr/>
        <p:txBody>
          <a:bodyPr/>
          <a:lstStyle/>
          <a:p>
            <a:pPr eaLnBrk="1" hangingPunct="1"/>
            <a:r>
              <a:rPr lang="en-AU" altLang="en-US"/>
              <a:t>Exchange Rate Fluctuations</a:t>
            </a:r>
          </a:p>
          <a:p>
            <a:pPr lvl="1" eaLnBrk="1" hangingPunct="1"/>
            <a:r>
              <a:rPr lang="en-AU" altLang="en-US"/>
              <a:t>The exchange rate responds to changes in the interest rate in Canada relative to the interest rates in other countries—the </a:t>
            </a:r>
            <a:r>
              <a:rPr lang="en-AU" altLang="en-US" i="1"/>
              <a:t>Canadian interest rate differential</a:t>
            </a:r>
            <a:r>
              <a:rPr lang="en-AU" altLang="en-US"/>
              <a:t>.</a:t>
            </a:r>
          </a:p>
          <a:p>
            <a:pPr lvl="1" eaLnBrk="1" hangingPunct="1"/>
            <a:r>
              <a:rPr lang="en-AU" altLang="en-US"/>
              <a:t>But other factors are also at work, which make the exchange rate hard to predict.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wipe(left)">
                                      <p:cBhvr>
                                        <p:cTn id="7" dur="1000"/>
                                        <p:tgtEl>
                                          <p:spTgt spid="622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wipe(left)">
                                      <p:cBhvr>
                                        <p:cTn id="12" dur="1000"/>
                                        <p:tgtEl>
                                          <p:spTgt spid="622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5">
            <a:extLst>
              <a:ext uri="{FF2B5EF4-FFF2-40B4-BE49-F238E27FC236}">
                <a16:creationId xmlns:a16="http://schemas.microsoft.com/office/drawing/2014/main" id="{ED58B10B-5C55-44EC-884E-8F0A266A95DC}"/>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624643" name="Rectangle 3">
            <a:extLst>
              <a:ext uri="{FF2B5EF4-FFF2-40B4-BE49-F238E27FC236}">
                <a16:creationId xmlns:a16="http://schemas.microsoft.com/office/drawing/2014/main" id="{8DA8F088-B0EC-46D0-9264-5FAA6370A6FE}"/>
              </a:ext>
            </a:extLst>
          </p:cNvPr>
          <p:cNvSpPr>
            <a:spLocks noGrp="1" noChangeArrowheads="1"/>
          </p:cNvSpPr>
          <p:nvPr>
            <p:ph idx="1"/>
          </p:nvPr>
        </p:nvSpPr>
        <p:spPr/>
        <p:txBody>
          <a:bodyPr/>
          <a:lstStyle/>
          <a:p>
            <a:pPr eaLnBrk="1" hangingPunct="1"/>
            <a:r>
              <a:rPr lang="en-AU" altLang="en-US"/>
              <a:t>Money and Bank Loans</a:t>
            </a:r>
          </a:p>
          <a:p>
            <a:pPr lvl="1" eaLnBrk="1" hangingPunct="1"/>
            <a:r>
              <a:rPr lang="en-AU" altLang="en-US"/>
              <a:t>When the Bank lowers the overnight loans rate, the quantity of money and the quantity of bank loans increase.</a:t>
            </a:r>
          </a:p>
          <a:p>
            <a:pPr lvl="1" eaLnBrk="1" hangingPunct="1"/>
            <a:r>
              <a:rPr lang="en-AU" altLang="en-US"/>
              <a:t>Consumption and investment plans change.</a:t>
            </a:r>
          </a:p>
          <a:p>
            <a:pPr eaLnBrk="1" hangingPunct="1"/>
            <a:r>
              <a:rPr lang="en-AU" altLang="en-US"/>
              <a:t>Long-Term Real Interest Rate</a:t>
            </a:r>
          </a:p>
          <a:p>
            <a:pPr lvl="1" eaLnBrk="1" hangingPunct="1"/>
            <a:r>
              <a:rPr lang="en-AU" altLang="en-US"/>
              <a:t>Equilibrium in the market for loanable funds determines the long-term real interest rate, which equals the nominal interest rate minus the expected inflation rate.</a:t>
            </a:r>
          </a:p>
          <a:p>
            <a:pPr lvl="1" eaLnBrk="1" hangingPunct="1"/>
            <a:r>
              <a:rPr lang="en-AU" altLang="en-US"/>
              <a:t>The long-term real interest rate influences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43">
                                            <p:txEl>
                                              <p:pRg st="1" end="1"/>
                                            </p:txEl>
                                          </p:spTgt>
                                        </p:tgtEl>
                                        <p:attrNameLst>
                                          <p:attrName>style.visibility</p:attrName>
                                        </p:attrNameLst>
                                      </p:cBhvr>
                                      <p:to>
                                        <p:strVal val="visible"/>
                                      </p:to>
                                    </p:set>
                                    <p:animEffect transition="in" filter="wipe(left)">
                                      <p:cBhvr>
                                        <p:cTn id="7" dur="1000"/>
                                        <p:tgtEl>
                                          <p:spTgt spid="624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43">
                                            <p:txEl>
                                              <p:pRg st="2" end="2"/>
                                            </p:txEl>
                                          </p:spTgt>
                                        </p:tgtEl>
                                        <p:attrNameLst>
                                          <p:attrName>style.visibility</p:attrName>
                                        </p:attrNameLst>
                                      </p:cBhvr>
                                      <p:to>
                                        <p:strVal val="visible"/>
                                      </p:to>
                                    </p:set>
                                    <p:animEffect transition="in" filter="wipe(left)">
                                      <p:cBhvr>
                                        <p:cTn id="12" dur="1000"/>
                                        <p:tgtEl>
                                          <p:spTgt spid="6246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43">
                                            <p:txEl>
                                              <p:pRg st="3" end="3"/>
                                            </p:txEl>
                                          </p:spTgt>
                                        </p:tgtEl>
                                        <p:attrNameLst>
                                          <p:attrName>style.visibility</p:attrName>
                                        </p:attrNameLst>
                                      </p:cBhvr>
                                      <p:to>
                                        <p:strVal val="visible"/>
                                      </p:to>
                                    </p:set>
                                    <p:animEffect transition="in" filter="wipe(left)">
                                      <p:cBhvr>
                                        <p:cTn id="17" dur="1000"/>
                                        <p:tgtEl>
                                          <p:spTgt spid="624643">
                                            <p:txEl>
                                              <p:pRg st="3" end="3"/>
                                            </p:txEl>
                                          </p:spTgt>
                                        </p:tgtEl>
                                      </p:cBhvr>
                                    </p:animEffect>
                                  </p:childTnLst>
                                </p:cTn>
                              </p:par>
                            </p:childTnLst>
                          </p:cTn>
                        </p:par>
                        <p:par>
                          <p:cTn id="18" fill="hold" nodeType="with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624643">
                                            <p:txEl>
                                              <p:pRg st="4" end="4"/>
                                            </p:txEl>
                                          </p:spTgt>
                                        </p:tgtEl>
                                        <p:attrNameLst>
                                          <p:attrName>style.visibility</p:attrName>
                                        </p:attrNameLst>
                                      </p:cBhvr>
                                      <p:to>
                                        <p:strVal val="visible"/>
                                      </p:to>
                                    </p:set>
                                    <p:animEffect transition="in" filter="wipe(left)">
                                      <p:cBhvr>
                                        <p:cTn id="21" dur="1000"/>
                                        <p:tgtEl>
                                          <p:spTgt spid="62464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643">
                                            <p:txEl>
                                              <p:pRg st="5" end="5"/>
                                            </p:txEl>
                                          </p:spTgt>
                                        </p:tgtEl>
                                        <p:attrNameLst>
                                          <p:attrName>style.visibility</p:attrName>
                                        </p:attrNameLst>
                                      </p:cBhvr>
                                      <p:to>
                                        <p:strVal val="visible"/>
                                      </p:to>
                                    </p:set>
                                    <p:animEffect transition="in" filter="wipe(left)">
                                      <p:cBhvr>
                                        <p:cTn id="26" dur="1000"/>
                                        <p:tgtEl>
                                          <p:spTgt spid="624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uiExpand="1"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5">
            <a:extLst>
              <a:ext uri="{FF2B5EF4-FFF2-40B4-BE49-F238E27FC236}">
                <a16:creationId xmlns:a16="http://schemas.microsoft.com/office/drawing/2014/main" id="{BEB831C2-297E-4DFE-9A89-E9CAED5FF7E4}"/>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100355" name="Rectangle 3">
            <a:extLst>
              <a:ext uri="{FF2B5EF4-FFF2-40B4-BE49-F238E27FC236}">
                <a16:creationId xmlns:a16="http://schemas.microsoft.com/office/drawing/2014/main" id="{E02E73ED-877E-4748-BFC1-7206D72023DF}"/>
              </a:ext>
            </a:extLst>
          </p:cNvPr>
          <p:cNvSpPr>
            <a:spLocks noGrp="1" noChangeArrowheads="1"/>
          </p:cNvSpPr>
          <p:nvPr>
            <p:ph idx="1"/>
          </p:nvPr>
        </p:nvSpPr>
        <p:spPr/>
        <p:txBody>
          <a:bodyPr/>
          <a:lstStyle/>
          <a:p>
            <a:pPr defTabSz="461963" eaLnBrk="1" hangingPunct="1"/>
            <a:r>
              <a:rPr lang="en-AU" altLang="en-US" dirty="0"/>
              <a:t>Expenditure Plans</a:t>
            </a:r>
          </a:p>
          <a:p>
            <a:pPr lvl="1" defTabSz="461963" eaLnBrk="1" hangingPunct="1"/>
            <a:r>
              <a:rPr lang="en-AU" altLang="en-US" dirty="0"/>
              <a:t>The ripple effects that follow a change in the overnight rate change three components of aggregate expenditure:</a:t>
            </a:r>
          </a:p>
          <a:p>
            <a:pPr lvl="1" defTabSz="461963" eaLnBrk="1" hangingPunct="1">
              <a:buClr>
                <a:srgbClr val="7030A0"/>
              </a:buClr>
              <a:buSzPct val="120000"/>
              <a:buFont typeface="Wingdings" panose="05000000000000000000" pitchFamily="2" charset="2"/>
              <a:buChar char="§"/>
            </a:pPr>
            <a:r>
              <a:rPr lang="en-AU" altLang="en-US" dirty="0"/>
              <a:t> Consumption expenditure</a:t>
            </a:r>
          </a:p>
          <a:p>
            <a:pPr lvl="1" defTabSz="461963" eaLnBrk="1" hangingPunct="1">
              <a:buClr>
                <a:srgbClr val="7030A0"/>
              </a:buClr>
              <a:buSzPct val="120000"/>
              <a:buFont typeface="Wingdings" panose="05000000000000000000" pitchFamily="2" charset="2"/>
              <a:buChar char="§"/>
            </a:pPr>
            <a:r>
              <a:rPr lang="en-AU" altLang="en-US" dirty="0"/>
              <a:t> Investment</a:t>
            </a:r>
          </a:p>
          <a:p>
            <a:pPr lvl="1" defTabSz="461963" eaLnBrk="1" hangingPunct="1">
              <a:buClr>
                <a:srgbClr val="7030A0"/>
              </a:buClr>
              <a:buSzPct val="120000"/>
              <a:buFont typeface="Wingdings" panose="05000000000000000000" pitchFamily="2" charset="2"/>
              <a:buChar char="§"/>
            </a:pPr>
            <a:r>
              <a:rPr lang="en-AU" altLang="en-US" dirty="0"/>
              <a:t> Net exports</a:t>
            </a:r>
          </a:p>
          <a:p>
            <a:pPr lvl="1" defTabSz="461963" eaLnBrk="1" hangingPunct="1">
              <a:buClr>
                <a:schemeClr val="tx1"/>
              </a:buClr>
            </a:pPr>
            <a:r>
              <a:rPr lang="en-AU" altLang="en-US" dirty="0"/>
              <a:t>A change in the overnight loans rate changes in aggregate expenditure plans, which in turn changes aggregate demand, real GDP, and the price level.</a:t>
            </a:r>
          </a:p>
          <a:p>
            <a:pPr lvl="1" defTabSz="461963" eaLnBrk="1" hangingPunct="1">
              <a:buClr>
                <a:schemeClr val="tx1"/>
              </a:buClr>
            </a:pPr>
            <a:r>
              <a:rPr lang="en-AU" altLang="en-US" dirty="0"/>
              <a:t>So the Bank influences the inflation rate and output gap.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wipe(left)">
                                      <p:cBhvr>
                                        <p:cTn id="7" dur="1000"/>
                                        <p:tgtEl>
                                          <p:spTgt spid="100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2" end="2"/>
                                            </p:txEl>
                                          </p:spTgt>
                                        </p:tgtEl>
                                        <p:attrNameLst>
                                          <p:attrName>style.visibility</p:attrName>
                                        </p:attrNameLst>
                                      </p:cBhvr>
                                      <p:to>
                                        <p:strVal val="visible"/>
                                      </p:to>
                                    </p:set>
                                    <p:animEffect transition="in" filter="wipe(left)">
                                      <p:cBhvr>
                                        <p:cTn id="12" dur="1000"/>
                                        <p:tgtEl>
                                          <p:spTgt spid="100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5">
                                            <p:txEl>
                                              <p:pRg st="3" end="3"/>
                                            </p:txEl>
                                          </p:spTgt>
                                        </p:tgtEl>
                                        <p:attrNameLst>
                                          <p:attrName>style.visibility</p:attrName>
                                        </p:attrNameLst>
                                      </p:cBhvr>
                                      <p:to>
                                        <p:strVal val="visible"/>
                                      </p:to>
                                    </p:set>
                                    <p:animEffect transition="in" filter="wipe(left)">
                                      <p:cBhvr>
                                        <p:cTn id="17" dur="1000"/>
                                        <p:tgtEl>
                                          <p:spTgt spid="1003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355">
                                            <p:txEl>
                                              <p:pRg st="4" end="4"/>
                                            </p:txEl>
                                          </p:spTgt>
                                        </p:tgtEl>
                                        <p:attrNameLst>
                                          <p:attrName>style.visibility</p:attrName>
                                        </p:attrNameLst>
                                      </p:cBhvr>
                                      <p:to>
                                        <p:strVal val="visible"/>
                                      </p:to>
                                    </p:set>
                                    <p:animEffect transition="in" filter="wipe(left)">
                                      <p:cBhvr>
                                        <p:cTn id="22" dur="1000"/>
                                        <p:tgtEl>
                                          <p:spTgt spid="1003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5">
                                            <p:txEl>
                                              <p:pRg st="5" end="5"/>
                                            </p:txEl>
                                          </p:spTgt>
                                        </p:tgtEl>
                                        <p:attrNameLst>
                                          <p:attrName>style.visibility</p:attrName>
                                        </p:attrNameLst>
                                      </p:cBhvr>
                                      <p:to>
                                        <p:strVal val="visible"/>
                                      </p:to>
                                    </p:set>
                                    <p:animEffect transition="in" filter="wipe(left)">
                                      <p:cBhvr>
                                        <p:cTn id="27" dur="1000"/>
                                        <p:tgtEl>
                                          <p:spTgt spid="1003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355">
                                            <p:txEl>
                                              <p:pRg st="6" end="6"/>
                                            </p:txEl>
                                          </p:spTgt>
                                        </p:tgtEl>
                                        <p:attrNameLst>
                                          <p:attrName>style.visibility</p:attrName>
                                        </p:attrNameLst>
                                      </p:cBhvr>
                                      <p:to>
                                        <p:strVal val="visible"/>
                                      </p:to>
                                    </p:set>
                                    <p:animEffect transition="in" filter="wipe(left)">
                                      <p:cBhvr>
                                        <p:cTn id="32" dur="1000"/>
                                        <p:tgtEl>
                                          <p:spTgt spid="100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15">
            <a:extLst>
              <a:ext uri="{FF2B5EF4-FFF2-40B4-BE49-F238E27FC236}">
                <a16:creationId xmlns:a16="http://schemas.microsoft.com/office/drawing/2014/main" id="{CC2E5282-5192-4A3F-82A0-F470E6CA9655}"/>
              </a:ext>
            </a:extLst>
          </p:cNvPr>
          <p:cNvSpPr>
            <a:spLocks noGrp="1" noChangeArrowheads="1"/>
          </p:cNvSpPr>
          <p:nvPr>
            <p:ph type="title"/>
          </p:nvPr>
        </p:nvSpPr>
        <p:spPr>
          <a:xfrm>
            <a:off x="990600" y="107950"/>
            <a:ext cx="7696200" cy="1554163"/>
          </a:xfrm>
          <a:noFill/>
        </p:spPr>
        <p:txBody>
          <a:bodyPr/>
          <a:lstStyle/>
          <a:p>
            <a:r>
              <a:rPr lang="en-AU" altLang="en-US"/>
              <a:t>Monetary Policy Transmission</a:t>
            </a:r>
          </a:p>
        </p:txBody>
      </p:sp>
      <p:sp>
        <p:nvSpPr>
          <p:cNvPr id="626691" name="Rectangle 3">
            <a:extLst>
              <a:ext uri="{FF2B5EF4-FFF2-40B4-BE49-F238E27FC236}">
                <a16:creationId xmlns:a16="http://schemas.microsoft.com/office/drawing/2014/main" id="{0985DAC2-C39D-4C17-B06C-145225CC33C2}"/>
              </a:ext>
            </a:extLst>
          </p:cNvPr>
          <p:cNvSpPr>
            <a:spLocks noGrp="1" noChangeArrowheads="1"/>
          </p:cNvSpPr>
          <p:nvPr>
            <p:ph idx="1"/>
          </p:nvPr>
        </p:nvSpPr>
        <p:spPr/>
        <p:txBody>
          <a:bodyPr/>
          <a:lstStyle/>
          <a:p>
            <a:pPr lvl="1"/>
            <a:r>
              <a:rPr lang="en-AU" altLang="en-US" b="1" dirty="0">
                <a:solidFill>
                  <a:srgbClr val="0070C0"/>
                </a:solidFill>
              </a:rPr>
              <a:t>The Bank of Canada Fights Recession</a:t>
            </a:r>
          </a:p>
          <a:p>
            <a:pPr lvl="1"/>
            <a:r>
              <a:rPr lang="en-AU" altLang="en-US" dirty="0"/>
              <a:t>If inflation is low and the output gap is negative, the Bank lowers the overnight loans rate target.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914280"/>
            <a:ext cx="7040880" cy="3512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914280"/>
            <a:ext cx="7040880" cy="351282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914280"/>
            <a:ext cx="7040880" cy="3512820"/>
          </a:xfrm>
          <a:prstGeom prst="rect">
            <a:avLst/>
          </a:prstGeom>
        </p:spPr>
      </p:pic>
      <p:pic>
        <p:nvPicPr>
          <p:cNvPr id="14" name="Picture 7">
            <a:hlinkClick r:id="rId6"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26245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691">
                                            <p:txEl>
                                              <p:pRg st="1" end="1"/>
                                            </p:txEl>
                                          </p:spTgt>
                                        </p:tgtEl>
                                        <p:attrNameLst>
                                          <p:attrName>style.visibility</p:attrName>
                                        </p:attrNameLst>
                                      </p:cBhvr>
                                      <p:to>
                                        <p:strVal val="visible"/>
                                      </p:to>
                                    </p:set>
                                    <p:animEffect transition="in" filter="wipe(left)">
                                      <p:cBhvr>
                                        <p:cTn id="7" dur="750"/>
                                        <p:tgtEl>
                                          <p:spTgt spid="626691">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1000"/>
                                        <p:tgtEl>
                                          <p:spTgt spid="10"/>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15">
            <a:extLst>
              <a:ext uri="{FF2B5EF4-FFF2-40B4-BE49-F238E27FC236}">
                <a16:creationId xmlns:a16="http://schemas.microsoft.com/office/drawing/2014/main" id="{E815FBA7-8D7D-4125-B2C5-332B396E89A0}"/>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626691" name="Rectangle 3">
            <a:extLst>
              <a:ext uri="{FF2B5EF4-FFF2-40B4-BE49-F238E27FC236}">
                <a16:creationId xmlns:a16="http://schemas.microsoft.com/office/drawing/2014/main" id="{35E41A5E-1A6D-423C-87C5-0750A91D602D}"/>
              </a:ext>
            </a:extLst>
          </p:cNvPr>
          <p:cNvSpPr>
            <a:spLocks noGrp="1" noChangeArrowheads="1"/>
          </p:cNvSpPr>
          <p:nvPr>
            <p:ph idx="1"/>
          </p:nvPr>
        </p:nvSpPr>
        <p:spPr>
          <a:xfrm>
            <a:off x="360363" y="1584325"/>
            <a:ext cx="7652517" cy="4525963"/>
          </a:xfrm>
        </p:spPr>
        <p:txBody>
          <a:bodyPr/>
          <a:lstStyle/>
          <a:p>
            <a:pPr lvl="1" eaLnBrk="1" hangingPunct="1">
              <a:spcAft>
                <a:spcPts val="300"/>
              </a:spcAft>
            </a:pPr>
            <a:r>
              <a:rPr lang="en-AU" altLang="en-US" dirty="0"/>
              <a:t>An increase in the monetary base increases the supply of money.</a:t>
            </a:r>
          </a:p>
          <a:p>
            <a:pPr lvl="1" eaLnBrk="1" hangingPunct="1">
              <a:spcAft>
                <a:spcPts val="300"/>
              </a:spcAft>
            </a:pPr>
            <a:r>
              <a:rPr lang="en-AU" altLang="en-US" dirty="0"/>
              <a:t>The short-term interest rate falls.</a:t>
            </a:r>
          </a:p>
          <a:p>
            <a:pPr lvl="1" eaLnBrk="1" hangingPunct="1"/>
            <a:endParaRPr lang="en-AU" alt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892508"/>
            <a:ext cx="7040880" cy="3512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892508"/>
            <a:ext cx="7040880" cy="351282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892508"/>
            <a:ext cx="7040880" cy="351282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0" y="2892508"/>
            <a:ext cx="7040880" cy="351282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000" y="2892508"/>
            <a:ext cx="7040880" cy="35128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6691">
                                            <p:txEl>
                                              <p:pRg st="1" end="1"/>
                                            </p:txEl>
                                          </p:spTgt>
                                        </p:tgtEl>
                                        <p:attrNameLst>
                                          <p:attrName>style.visibility</p:attrName>
                                        </p:attrNameLst>
                                      </p:cBhvr>
                                      <p:to>
                                        <p:strVal val="visible"/>
                                      </p:to>
                                    </p:set>
                                    <p:animEffect transition="in" filter="wipe(left)">
                                      <p:cBhvr>
                                        <p:cTn id="12" dur="750"/>
                                        <p:tgtEl>
                                          <p:spTgt spid="626691">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5FFC8405-D652-498D-8DF8-8C0DAC4E9029}"/>
              </a:ext>
            </a:extLst>
          </p:cNvPr>
          <p:cNvSpPr>
            <a:spLocks noGrp="1" noChangeArrowheads="1"/>
          </p:cNvSpPr>
          <p:nvPr>
            <p:ph type="title"/>
          </p:nvPr>
        </p:nvSpPr>
        <p:spPr>
          <a:xfrm>
            <a:off x="990600" y="107950"/>
            <a:ext cx="7696200" cy="1554163"/>
          </a:xfrm>
          <a:noFill/>
        </p:spPr>
        <p:txBody>
          <a:bodyPr/>
          <a:lstStyle/>
          <a:p>
            <a:r>
              <a:rPr lang="en-AU" altLang="en-US" dirty="0"/>
              <a:t>Monetary Policy Objective </a:t>
            </a:r>
            <a:br>
              <a:rPr lang="en-AU" altLang="en-US" dirty="0"/>
            </a:br>
            <a:r>
              <a:rPr lang="en-AU" altLang="en-US" dirty="0"/>
              <a:t>and Framework</a:t>
            </a:r>
          </a:p>
        </p:txBody>
      </p:sp>
      <p:sp>
        <p:nvSpPr>
          <p:cNvPr id="593923" name="Rectangle 3">
            <a:extLst>
              <a:ext uri="{FF2B5EF4-FFF2-40B4-BE49-F238E27FC236}">
                <a16:creationId xmlns:a16="http://schemas.microsoft.com/office/drawing/2014/main" id="{4B67F758-5787-4EF5-B5B9-61CAB042B625}"/>
              </a:ext>
            </a:extLst>
          </p:cNvPr>
          <p:cNvSpPr>
            <a:spLocks noGrp="1" noChangeArrowheads="1"/>
          </p:cNvSpPr>
          <p:nvPr>
            <p:ph idx="1"/>
          </p:nvPr>
        </p:nvSpPr>
        <p:spPr/>
        <p:txBody>
          <a:bodyPr/>
          <a:lstStyle/>
          <a:p>
            <a:r>
              <a:rPr lang="en-AU" altLang="en-US"/>
              <a:t>Monetary Policy Objectives</a:t>
            </a:r>
          </a:p>
          <a:p>
            <a:pPr lvl="1"/>
            <a:r>
              <a:rPr lang="en-AU" altLang="en-US"/>
              <a:t>The objective of monetary policy  is ultimately political.</a:t>
            </a:r>
          </a:p>
          <a:p>
            <a:pPr lvl="1"/>
            <a:r>
              <a:rPr lang="en-AU" altLang="en-US"/>
              <a:t>It stems from the mandate to the Bank of Canada, which is set out in the Bank of Canada Act 1935.</a:t>
            </a:r>
          </a:p>
          <a:p>
            <a:pPr lvl="1"/>
            <a:r>
              <a:rPr lang="en-AU" altLang="en-US"/>
              <a:t>Basically, the Bank’s job is to control the quantity of money and interest rates in order to avoid inflation and, …</a:t>
            </a:r>
          </a:p>
          <a:p>
            <a:pPr lvl="1"/>
            <a:r>
              <a:rPr lang="en-AU" altLang="en-US"/>
              <a:t>when possible, prevent excessive swings in real GDP growth and unemployment.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23">
                                            <p:txEl>
                                              <p:pRg st="1" end="1"/>
                                            </p:txEl>
                                          </p:spTgt>
                                        </p:tgtEl>
                                        <p:attrNameLst>
                                          <p:attrName>style.visibility</p:attrName>
                                        </p:attrNameLst>
                                      </p:cBhvr>
                                      <p:to>
                                        <p:strVal val="visible"/>
                                      </p:to>
                                    </p:set>
                                    <p:animEffect transition="in" filter="wipe(left)">
                                      <p:cBhvr>
                                        <p:cTn id="7" dur="1000"/>
                                        <p:tgtEl>
                                          <p:spTgt spid="593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23">
                                            <p:txEl>
                                              <p:pRg st="2" end="2"/>
                                            </p:txEl>
                                          </p:spTgt>
                                        </p:tgtEl>
                                        <p:attrNameLst>
                                          <p:attrName>style.visibility</p:attrName>
                                        </p:attrNameLst>
                                      </p:cBhvr>
                                      <p:to>
                                        <p:strVal val="visible"/>
                                      </p:to>
                                    </p:set>
                                    <p:animEffect transition="in" filter="wipe(left)">
                                      <p:cBhvr>
                                        <p:cTn id="12" dur="1000"/>
                                        <p:tgtEl>
                                          <p:spTgt spid="593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23">
                                            <p:txEl>
                                              <p:pRg st="3" end="3"/>
                                            </p:txEl>
                                          </p:spTgt>
                                        </p:tgtEl>
                                        <p:attrNameLst>
                                          <p:attrName>style.visibility</p:attrName>
                                        </p:attrNameLst>
                                      </p:cBhvr>
                                      <p:to>
                                        <p:strVal val="visible"/>
                                      </p:to>
                                    </p:set>
                                    <p:animEffect transition="in" filter="wipe(left)">
                                      <p:cBhvr>
                                        <p:cTn id="17" dur="1000"/>
                                        <p:tgtEl>
                                          <p:spTgt spid="593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23">
                                            <p:txEl>
                                              <p:pRg st="4" end="4"/>
                                            </p:txEl>
                                          </p:spTgt>
                                        </p:tgtEl>
                                        <p:attrNameLst>
                                          <p:attrName>style.visibility</p:attrName>
                                        </p:attrNameLst>
                                      </p:cBhvr>
                                      <p:to>
                                        <p:strVal val="visible"/>
                                      </p:to>
                                    </p:set>
                                    <p:animEffect transition="in" filter="wipe(left)">
                                      <p:cBhvr>
                                        <p:cTn id="22" dur="1000"/>
                                        <p:tgtEl>
                                          <p:spTgt spid="593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uiExpand="1"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2">
            <a:extLst>
              <a:ext uri="{FF2B5EF4-FFF2-40B4-BE49-F238E27FC236}">
                <a16:creationId xmlns:a16="http://schemas.microsoft.com/office/drawing/2014/main" id="{7971D07E-B14E-4DE2-9408-3D0E58D47F23}"/>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53250" name="Rectangle 3">
            <a:extLst>
              <a:ext uri="{FF2B5EF4-FFF2-40B4-BE49-F238E27FC236}">
                <a16:creationId xmlns:a16="http://schemas.microsoft.com/office/drawing/2014/main" id="{F5B5AE2C-C03B-4A13-8E41-8DF561CB4EF7}"/>
              </a:ext>
            </a:extLst>
          </p:cNvPr>
          <p:cNvSpPr>
            <a:spLocks noGrp="1" noChangeArrowheads="1"/>
          </p:cNvSpPr>
          <p:nvPr>
            <p:ph idx="1"/>
          </p:nvPr>
        </p:nvSpPr>
        <p:spPr>
          <a:xfrm>
            <a:off x="360363" y="1584325"/>
            <a:ext cx="8326437" cy="4525963"/>
          </a:xfrm>
        </p:spPr>
        <p:txBody>
          <a:bodyPr/>
          <a:lstStyle/>
          <a:p>
            <a:pPr lvl="1" eaLnBrk="1" hangingPunct="1"/>
            <a:r>
              <a:rPr lang="en-AU" altLang="en-US"/>
              <a:t>The increase in the supply of money increases the supply of loanable funds.</a:t>
            </a:r>
          </a:p>
          <a:p>
            <a:pPr lvl="1" eaLnBrk="1" hangingPunct="1"/>
            <a:r>
              <a:rPr lang="en-AU" altLang="en-US"/>
              <a:t>The long-term real interest rate falls. Investment increases.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892508"/>
            <a:ext cx="7040880" cy="36195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892508"/>
            <a:ext cx="7040880" cy="36195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892508"/>
            <a:ext cx="7040880" cy="36195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0" y="2892508"/>
            <a:ext cx="7040880" cy="3619500"/>
          </a:xfrm>
          <a:prstGeom prst="rect">
            <a:avLst/>
          </a:prstGeom>
        </p:spPr>
      </p:pic>
      <p:pic>
        <p:nvPicPr>
          <p:cNvPr id="14" name="Picture 7">
            <a:hlinkClick r:id="rId7"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69289"/>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wipe(left)">
                                      <p:cBhvr>
                                        <p:cTn id="12" dur="750"/>
                                        <p:tgtEl>
                                          <p:spTgt spid="53250">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1000"/>
                                        <p:tgtEl>
                                          <p:spTgt spid="10"/>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2">
            <a:extLst>
              <a:ext uri="{FF2B5EF4-FFF2-40B4-BE49-F238E27FC236}">
                <a16:creationId xmlns:a16="http://schemas.microsoft.com/office/drawing/2014/main" id="{0ABCDA09-F843-4545-A6E9-7AAB2015F182}"/>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112643" name="Rectangle 3">
            <a:extLst>
              <a:ext uri="{FF2B5EF4-FFF2-40B4-BE49-F238E27FC236}">
                <a16:creationId xmlns:a16="http://schemas.microsoft.com/office/drawing/2014/main" id="{C23C9679-5E0B-4E2A-A1D3-4072966E0EF2}"/>
              </a:ext>
            </a:extLst>
          </p:cNvPr>
          <p:cNvSpPr>
            <a:spLocks noGrp="1" noChangeArrowheads="1"/>
          </p:cNvSpPr>
          <p:nvPr>
            <p:ph idx="1"/>
          </p:nvPr>
        </p:nvSpPr>
        <p:spPr/>
        <p:txBody>
          <a:bodyPr/>
          <a:lstStyle/>
          <a:p>
            <a:pPr lvl="1" eaLnBrk="1" hangingPunct="1"/>
            <a:r>
              <a:rPr lang="en-AU" altLang="en-US" dirty="0"/>
              <a:t>The fall in the real interest rate increases aggregate planned expenditure.</a:t>
            </a:r>
          </a:p>
          <a:p>
            <a:pPr lvl="1" eaLnBrk="1" hangingPunct="1"/>
            <a:r>
              <a:rPr lang="en-AU" altLang="en-US" dirty="0"/>
              <a:t>The multiplier increases aggregate demand.</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925166"/>
            <a:ext cx="7040880" cy="36195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925166"/>
            <a:ext cx="7040880" cy="36195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925166"/>
            <a:ext cx="7040880" cy="36195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0" y="2925166"/>
            <a:ext cx="7040880" cy="361950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000" y="2925166"/>
            <a:ext cx="7040880" cy="361950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000" y="2925166"/>
            <a:ext cx="7040880" cy="3619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left)">
                                      <p:cBhvr>
                                        <p:cTn id="12" dur="1000"/>
                                        <p:tgtEl>
                                          <p:spTgt spid="11264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2">
            <a:extLst>
              <a:ext uri="{FF2B5EF4-FFF2-40B4-BE49-F238E27FC236}">
                <a16:creationId xmlns:a16="http://schemas.microsoft.com/office/drawing/2014/main" id="{5DDB229C-BAD9-4565-8958-8C827ABDB3F4}"/>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114691" name="Rectangle 3">
            <a:extLst>
              <a:ext uri="{FF2B5EF4-FFF2-40B4-BE49-F238E27FC236}">
                <a16:creationId xmlns:a16="http://schemas.microsoft.com/office/drawing/2014/main" id="{76BA2950-92D7-4176-8DD1-2E5D4236A7E1}"/>
              </a:ext>
            </a:extLst>
          </p:cNvPr>
          <p:cNvSpPr>
            <a:spLocks noGrp="1" noChangeArrowheads="1"/>
          </p:cNvSpPr>
          <p:nvPr>
            <p:ph idx="1"/>
          </p:nvPr>
        </p:nvSpPr>
        <p:spPr/>
        <p:txBody>
          <a:bodyPr/>
          <a:lstStyle/>
          <a:p>
            <a:pPr lvl="1" eaLnBrk="1" hangingPunct="1"/>
            <a:r>
              <a:rPr lang="en-AU" altLang="en-US"/>
              <a:t>Real GDP increases and closes the recessionary gap.</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609472"/>
            <a:ext cx="7040880" cy="3619500"/>
          </a:xfrm>
          <a:prstGeom prst="rect">
            <a:avLst/>
          </a:prstGeom>
        </p:spPr>
      </p:pic>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15">
            <a:extLst>
              <a:ext uri="{FF2B5EF4-FFF2-40B4-BE49-F238E27FC236}">
                <a16:creationId xmlns:a16="http://schemas.microsoft.com/office/drawing/2014/main" id="{A03363FC-BBF9-41DE-8AAC-DE1CFE5061F8}"/>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893955" name="Rectangle 3">
            <a:extLst>
              <a:ext uri="{FF2B5EF4-FFF2-40B4-BE49-F238E27FC236}">
                <a16:creationId xmlns:a16="http://schemas.microsoft.com/office/drawing/2014/main" id="{92BC1CD1-9586-432B-807C-BA8CBAF0FBC2}"/>
              </a:ext>
            </a:extLst>
          </p:cNvPr>
          <p:cNvSpPr>
            <a:spLocks noGrp="1" noChangeArrowheads="1"/>
          </p:cNvSpPr>
          <p:nvPr>
            <p:ph idx="1"/>
          </p:nvPr>
        </p:nvSpPr>
        <p:spPr/>
        <p:txBody>
          <a:bodyPr/>
          <a:lstStyle/>
          <a:p>
            <a:pPr lvl="1" eaLnBrk="1" hangingPunct="1"/>
            <a:r>
              <a:rPr lang="en-AU" altLang="en-US" b="1" dirty="0">
                <a:solidFill>
                  <a:srgbClr val="0070C0"/>
                </a:solidFill>
              </a:rPr>
              <a:t>The Bank of Canada Fights Inflation</a:t>
            </a:r>
          </a:p>
          <a:p>
            <a:pPr lvl="1" eaLnBrk="1" hangingPunct="1"/>
            <a:r>
              <a:rPr lang="en-AU" altLang="en-US" dirty="0"/>
              <a:t>If inflation is too high and the output gap is positive, the Bank of Canada raises the overnight loans rate target.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925166"/>
            <a:ext cx="7040880" cy="351282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925166"/>
            <a:ext cx="7040880" cy="351282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925166"/>
            <a:ext cx="7040880" cy="3512820"/>
          </a:xfrm>
          <a:prstGeom prst="rect">
            <a:avLst/>
          </a:prstGeom>
        </p:spPr>
      </p:pic>
      <p:pic>
        <p:nvPicPr>
          <p:cNvPr id="14" name="Picture 7">
            <a:hlinkClick r:id="rId6"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3955">
                                            <p:txEl>
                                              <p:pRg st="1" end="1"/>
                                            </p:txEl>
                                          </p:spTgt>
                                        </p:tgtEl>
                                        <p:attrNameLst>
                                          <p:attrName>style.visibility</p:attrName>
                                        </p:attrNameLst>
                                      </p:cBhvr>
                                      <p:to>
                                        <p:strVal val="visible"/>
                                      </p:to>
                                    </p:set>
                                    <p:animEffect transition="in" filter="wipe(left)">
                                      <p:cBhvr>
                                        <p:cTn id="7" dur="1000"/>
                                        <p:tgtEl>
                                          <p:spTgt spid="89395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1000"/>
                                        <p:tgtEl>
                                          <p:spTgt spid="8"/>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 y="900000"/>
            <a:ext cx="8801100" cy="43910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15">
            <a:extLst>
              <a:ext uri="{FF2B5EF4-FFF2-40B4-BE49-F238E27FC236}">
                <a16:creationId xmlns:a16="http://schemas.microsoft.com/office/drawing/2014/main" id="{56B01943-9EC5-4354-B9A3-A5223A0D9FDC}"/>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893955" name="Rectangle 3">
            <a:extLst>
              <a:ext uri="{FF2B5EF4-FFF2-40B4-BE49-F238E27FC236}">
                <a16:creationId xmlns:a16="http://schemas.microsoft.com/office/drawing/2014/main" id="{6FD020FD-5216-4290-A923-BBAB57CED0FB}"/>
              </a:ext>
            </a:extLst>
          </p:cNvPr>
          <p:cNvSpPr>
            <a:spLocks noGrp="1" noChangeArrowheads="1"/>
          </p:cNvSpPr>
          <p:nvPr>
            <p:ph idx="1"/>
          </p:nvPr>
        </p:nvSpPr>
        <p:spPr/>
        <p:txBody>
          <a:bodyPr/>
          <a:lstStyle/>
          <a:p>
            <a:pPr lvl="1" eaLnBrk="1" hangingPunct="1"/>
            <a:r>
              <a:rPr lang="en-AU" altLang="en-US"/>
              <a:t>A decrease in the monetary base decreases the supply of money.</a:t>
            </a:r>
          </a:p>
          <a:p>
            <a:pPr lvl="1" eaLnBrk="1" hangingPunct="1"/>
            <a:r>
              <a:rPr lang="en-AU" altLang="en-US"/>
              <a:t>The short-term interest rate rises.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936052"/>
            <a:ext cx="7040880" cy="3512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936052"/>
            <a:ext cx="7040880" cy="351282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936052"/>
            <a:ext cx="7040880" cy="351282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0" y="2936052"/>
            <a:ext cx="7040880" cy="351282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000" y="2936052"/>
            <a:ext cx="7040880" cy="35128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3955">
                                            <p:txEl>
                                              <p:pRg st="1" end="1"/>
                                            </p:txEl>
                                          </p:spTgt>
                                        </p:tgtEl>
                                        <p:attrNameLst>
                                          <p:attrName>style.visibility</p:attrName>
                                        </p:attrNameLst>
                                      </p:cBhvr>
                                      <p:to>
                                        <p:strVal val="visible"/>
                                      </p:to>
                                    </p:set>
                                    <p:animEffect transition="in" filter="wipe(left)">
                                      <p:cBhvr>
                                        <p:cTn id="12" dur="500"/>
                                        <p:tgtEl>
                                          <p:spTgt spid="893955">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17">
            <a:extLst>
              <a:ext uri="{FF2B5EF4-FFF2-40B4-BE49-F238E27FC236}">
                <a16:creationId xmlns:a16="http://schemas.microsoft.com/office/drawing/2014/main" id="{69FAA566-36FC-44B7-905B-2209FD169374}"/>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57346" name="Rectangle 3">
            <a:extLst>
              <a:ext uri="{FF2B5EF4-FFF2-40B4-BE49-F238E27FC236}">
                <a16:creationId xmlns:a16="http://schemas.microsoft.com/office/drawing/2014/main" id="{207C5EBB-82FB-40CD-9683-B477BC7FF353}"/>
              </a:ext>
            </a:extLst>
          </p:cNvPr>
          <p:cNvSpPr>
            <a:spLocks noGrp="1" noChangeArrowheads="1"/>
          </p:cNvSpPr>
          <p:nvPr>
            <p:ph idx="1"/>
          </p:nvPr>
        </p:nvSpPr>
        <p:spPr>
          <a:xfrm>
            <a:off x="360363" y="1584325"/>
            <a:ext cx="8478837" cy="4525963"/>
          </a:xfrm>
        </p:spPr>
        <p:txBody>
          <a:bodyPr/>
          <a:lstStyle/>
          <a:p>
            <a:pPr lvl="1" eaLnBrk="1" hangingPunct="1"/>
            <a:r>
              <a:rPr lang="en-AU" altLang="en-US"/>
              <a:t>The decrease in the supply of money decreases the supply of loanable funds.</a:t>
            </a:r>
          </a:p>
          <a:p>
            <a:pPr lvl="1" eaLnBrk="1" hangingPunct="1"/>
            <a:r>
              <a:rPr lang="en-AU" altLang="en-US"/>
              <a:t>The long-term real interest rate rises. Investment decreases.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914280"/>
            <a:ext cx="7040880" cy="36195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914280"/>
            <a:ext cx="7040880" cy="36195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914280"/>
            <a:ext cx="7040880" cy="361950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0" y="2914280"/>
            <a:ext cx="7040880" cy="3619500"/>
          </a:xfrm>
          <a:prstGeom prst="rect">
            <a:avLst/>
          </a:prstGeom>
        </p:spPr>
      </p:pic>
      <p:pic>
        <p:nvPicPr>
          <p:cNvPr id="17" name="Picture 7">
            <a:hlinkClick r:id="rId7"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6">
                                            <p:txEl>
                                              <p:pRg st="1" end="1"/>
                                            </p:txEl>
                                          </p:spTgt>
                                        </p:tgtEl>
                                        <p:attrNameLst>
                                          <p:attrName>style.visibility</p:attrName>
                                        </p:attrNameLst>
                                      </p:cBhvr>
                                      <p:to>
                                        <p:strVal val="visible"/>
                                      </p:to>
                                    </p:set>
                                    <p:animEffect transition="in" filter="wipe(left)">
                                      <p:cBhvr>
                                        <p:cTn id="12" dur="500"/>
                                        <p:tgtEl>
                                          <p:spTgt spid="57346">
                                            <p:txEl>
                                              <p:pRg st="1" end="1"/>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1000"/>
                                        <p:tgtEl>
                                          <p:spTgt spid="10"/>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000" y="900000"/>
            <a:ext cx="8801100" cy="45243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1000"/>
                                        <p:tgtEl>
                                          <p:spTgt spid="1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10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17">
            <a:extLst>
              <a:ext uri="{FF2B5EF4-FFF2-40B4-BE49-F238E27FC236}">
                <a16:creationId xmlns:a16="http://schemas.microsoft.com/office/drawing/2014/main" id="{53D90E03-F42A-43BB-9D20-FB75542A90D4}"/>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2" name="Rectangle 3">
            <a:extLst>
              <a:ext uri="{FF2B5EF4-FFF2-40B4-BE49-F238E27FC236}">
                <a16:creationId xmlns:a16="http://schemas.microsoft.com/office/drawing/2014/main" id="{8ABF4EBD-CDD3-4B83-8F2A-55D696C1D7DF}"/>
              </a:ext>
            </a:extLst>
          </p:cNvPr>
          <p:cNvSpPr>
            <a:spLocks noGrp="1" noChangeArrowheads="1"/>
          </p:cNvSpPr>
          <p:nvPr>
            <p:ph idx="1"/>
          </p:nvPr>
        </p:nvSpPr>
        <p:spPr/>
        <p:txBody>
          <a:bodyPr/>
          <a:lstStyle/>
          <a:p>
            <a:pPr lvl="1" eaLnBrk="1" hangingPunct="1"/>
            <a:r>
              <a:rPr lang="en-AU" altLang="en-US" dirty="0"/>
              <a:t>The rise in real interest rate decreases aggregate planned expenditure. </a:t>
            </a:r>
          </a:p>
          <a:p>
            <a:pPr lvl="1" eaLnBrk="1" hangingPunct="1"/>
            <a:r>
              <a:rPr lang="en-AU" altLang="en-US" dirty="0"/>
              <a:t>The multiplier decreases aggregate demand gap.</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903394"/>
            <a:ext cx="7040880" cy="36195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903394"/>
            <a:ext cx="7040880" cy="36195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903394"/>
            <a:ext cx="7040880" cy="36195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0" y="2903394"/>
            <a:ext cx="7040880" cy="36195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000" y="2903394"/>
            <a:ext cx="7040880" cy="361950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000" y="2903394"/>
            <a:ext cx="7040880" cy="3619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16103E8D-2F5F-4508-8C12-783ACD48CF2A}"/>
              </a:ext>
            </a:extLst>
          </p:cNvPr>
          <p:cNvSpPr>
            <a:spLocks noGrp="1" noChangeArrowheads="1"/>
          </p:cNvSpPr>
          <p:nvPr>
            <p:ph type="title"/>
          </p:nvPr>
        </p:nvSpPr>
        <p:spPr>
          <a:xfrm>
            <a:off x="990600" y="107950"/>
            <a:ext cx="7696200" cy="1554163"/>
          </a:xfrm>
          <a:noFill/>
        </p:spPr>
        <p:txBody>
          <a:bodyPr/>
          <a:lstStyle/>
          <a:p>
            <a:r>
              <a:rPr lang="en-AU" altLang="en-US" dirty="0"/>
              <a:t>Monetary Policy Objective </a:t>
            </a:r>
            <a:br>
              <a:rPr lang="en-AU" altLang="en-US" dirty="0"/>
            </a:br>
            <a:r>
              <a:rPr lang="en-AU" altLang="en-US" dirty="0"/>
              <a:t>and Framework</a:t>
            </a:r>
          </a:p>
        </p:txBody>
      </p:sp>
      <p:sp>
        <p:nvSpPr>
          <p:cNvPr id="594947" name="Rectangle 3">
            <a:extLst>
              <a:ext uri="{FF2B5EF4-FFF2-40B4-BE49-F238E27FC236}">
                <a16:creationId xmlns:a16="http://schemas.microsoft.com/office/drawing/2014/main" id="{F1E69084-008F-4036-B6E4-04AA474F7600}"/>
              </a:ext>
            </a:extLst>
          </p:cNvPr>
          <p:cNvSpPr>
            <a:spLocks noGrp="1" noChangeArrowheads="1"/>
          </p:cNvSpPr>
          <p:nvPr>
            <p:ph idx="1"/>
          </p:nvPr>
        </p:nvSpPr>
        <p:spPr/>
        <p:txBody>
          <a:bodyPr/>
          <a:lstStyle/>
          <a:p>
            <a:pPr lvl="1">
              <a:tabLst>
                <a:tab pos="514350" algn="l"/>
              </a:tabLst>
            </a:pPr>
            <a:r>
              <a:rPr lang="en-AU" altLang="en-US" b="1" dirty="0">
                <a:solidFill>
                  <a:srgbClr val="7030A0"/>
                </a:solidFill>
              </a:rPr>
              <a:t>Joint Statement of the Government of Canada and the Bank of Canada</a:t>
            </a:r>
          </a:p>
          <a:p>
            <a:pPr lvl="1">
              <a:tabLst>
                <a:tab pos="514350" algn="l"/>
              </a:tabLst>
            </a:pPr>
            <a:r>
              <a:rPr lang="en-AU" altLang="en-US" dirty="0"/>
              <a:t>The agreement of 2019 is  </a:t>
            </a:r>
          </a:p>
          <a:p>
            <a:pPr marL="466725" indent="-358775">
              <a:buFontTx/>
              <a:buAutoNum type="arabicPeriod"/>
              <a:tabLst>
                <a:tab pos="514350" algn="l"/>
              </a:tabLst>
            </a:pPr>
            <a:r>
              <a:rPr lang="en-AU" altLang="en-US" b="0" dirty="0">
                <a:solidFill>
                  <a:schemeClr val="tx1"/>
                </a:solidFill>
              </a:rPr>
              <a:t>The target is defined in terms of the 12-month rate of change in the total CPI.</a:t>
            </a:r>
          </a:p>
          <a:p>
            <a:pPr marL="466725" indent="-358775">
              <a:buFontTx/>
              <a:buAutoNum type="arabicPeriod"/>
              <a:tabLst>
                <a:tab pos="514350" algn="l"/>
              </a:tabLst>
            </a:pPr>
            <a:r>
              <a:rPr lang="en-AU" altLang="en-US" b="0" dirty="0">
                <a:solidFill>
                  <a:schemeClr val="tx1"/>
                </a:solidFill>
              </a:rPr>
              <a:t>The inflation target is the 2 percent midpoint of the </a:t>
            </a:r>
            <a:br>
              <a:rPr lang="en-AU" altLang="en-US" b="0" dirty="0">
                <a:solidFill>
                  <a:schemeClr val="tx1"/>
                </a:solidFill>
              </a:rPr>
            </a:br>
            <a:r>
              <a:rPr lang="en-AU" altLang="en-US" b="0" dirty="0">
                <a:solidFill>
                  <a:schemeClr val="tx1"/>
                </a:solidFill>
              </a:rPr>
              <a:t>1 to 3 percent inflation-control </a:t>
            </a:r>
            <a:r>
              <a:rPr lang="en-US" altLang="en-US" b="0" dirty="0">
                <a:solidFill>
                  <a:schemeClr val="tx1"/>
                </a:solidFill>
              </a:rPr>
              <a:t>range.</a:t>
            </a:r>
          </a:p>
          <a:p>
            <a:pPr marL="466725" indent="-358775">
              <a:buFontTx/>
              <a:buAutoNum type="arabicPeriod"/>
              <a:tabLst>
                <a:tab pos="514350" algn="l"/>
              </a:tabLst>
            </a:pPr>
            <a:r>
              <a:rPr lang="en-US" altLang="en-US" b="0" dirty="0">
                <a:solidFill>
                  <a:schemeClr val="tx1"/>
                </a:solidFill>
              </a:rPr>
              <a:t>T</a:t>
            </a:r>
            <a:r>
              <a:rPr lang="en-AU" altLang="en-US" b="0" dirty="0">
                <a:solidFill>
                  <a:schemeClr val="tx1"/>
                </a:solidFill>
              </a:rPr>
              <a:t>he agreement will run until</a:t>
            </a:r>
            <a:r>
              <a:rPr lang="da-DK" altLang="en-US" b="0" dirty="0">
                <a:solidFill>
                  <a:schemeClr val="tx1"/>
                </a:solidFill>
              </a:rPr>
              <a:t> December 31, 2021.</a:t>
            </a:r>
            <a:endParaRPr lang="en-AU" altLang="en-US" dirty="0">
              <a:solidFill>
                <a:schemeClr val="tx1"/>
              </a:solidFill>
            </a:endParaRPr>
          </a:p>
          <a:p>
            <a:pPr lvl="1">
              <a:buClr>
                <a:schemeClr val="tx1"/>
              </a:buClr>
              <a:tabLst>
                <a:tab pos="514350" algn="l"/>
              </a:tabLst>
            </a:pPr>
            <a:r>
              <a:rPr lang="en-AU" altLang="en-US" dirty="0"/>
              <a:t>Such a monetary policy strategy is called </a:t>
            </a:r>
            <a:r>
              <a:rPr lang="en-AU" altLang="en-US" b="1" dirty="0"/>
              <a:t>inflation rate targeting</a:t>
            </a:r>
            <a:r>
              <a:rPr lang="en-AU"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animEffect transition="in" filter="wipe(left)">
                                      <p:cBhvr>
                                        <p:cTn id="7" dur="1000"/>
                                        <p:tgtEl>
                                          <p:spTgt spid="594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947">
                                            <p:txEl>
                                              <p:pRg st="2" end="2"/>
                                            </p:txEl>
                                          </p:spTgt>
                                        </p:tgtEl>
                                        <p:attrNameLst>
                                          <p:attrName>style.visibility</p:attrName>
                                        </p:attrNameLst>
                                      </p:cBhvr>
                                      <p:to>
                                        <p:strVal val="visible"/>
                                      </p:to>
                                    </p:set>
                                    <p:animEffect transition="in" filter="wipe(left)">
                                      <p:cBhvr>
                                        <p:cTn id="12" dur="1000"/>
                                        <p:tgtEl>
                                          <p:spTgt spid="594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947">
                                            <p:txEl>
                                              <p:pRg st="3" end="3"/>
                                            </p:txEl>
                                          </p:spTgt>
                                        </p:tgtEl>
                                        <p:attrNameLst>
                                          <p:attrName>style.visibility</p:attrName>
                                        </p:attrNameLst>
                                      </p:cBhvr>
                                      <p:to>
                                        <p:strVal val="visible"/>
                                      </p:to>
                                    </p:set>
                                    <p:animEffect transition="in" filter="wipe(left)">
                                      <p:cBhvr>
                                        <p:cTn id="17" dur="1000"/>
                                        <p:tgtEl>
                                          <p:spTgt spid="5949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4947">
                                            <p:txEl>
                                              <p:pRg st="4" end="4"/>
                                            </p:txEl>
                                          </p:spTgt>
                                        </p:tgtEl>
                                        <p:attrNameLst>
                                          <p:attrName>style.visibility</p:attrName>
                                        </p:attrNameLst>
                                      </p:cBhvr>
                                      <p:to>
                                        <p:strVal val="visible"/>
                                      </p:to>
                                    </p:set>
                                    <p:animEffect transition="in" filter="wipe(left)">
                                      <p:cBhvr>
                                        <p:cTn id="22" dur="1000"/>
                                        <p:tgtEl>
                                          <p:spTgt spid="5949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947">
                                            <p:txEl>
                                              <p:pRg st="5" end="5"/>
                                            </p:txEl>
                                          </p:spTgt>
                                        </p:tgtEl>
                                        <p:attrNameLst>
                                          <p:attrName>style.visibility</p:attrName>
                                        </p:attrNameLst>
                                      </p:cBhvr>
                                      <p:to>
                                        <p:strVal val="visible"/>
                                      </p:to>
                                    </p:set>
                                    <p:animEffect transition="in" filter="wipe(left)">
                                      <p:cBhvr>
                                        <p:cTn id="27" dur="1000"/>
                                        <p:tgtEl>
                                          <p:spTgt spid="594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uiExpand="1"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17">
            <a:extLst>
              <a:ext uri="{FF2B5EF4-FFF2-40B4-BE49-F238E27FC236}">
                <a16:creationId xmlns:a16="http://schemas.microsoft.com/office/drawing/2014/main" id="{53D90E03-F42A-43BB-9D20-FB75542A90D4}"/>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2" name="Rectangle 3">
            <a:extLst>
              <a:ext uri="{FF2B5EF4-FFF2-40B4-BE49-F238E27FC236}">
                <a16:creationId xmlns:a16="http://schemas.microsoft.com/office/drawing/2014/main" id="{8ABF4EBD-CDD3-4B83-8F2A-55D696C1D7DF}"/>
              </a:ext>
            </a:extLst>
          </p:cNvPr>
          <p:cNvSpPr>
            <a:spLocks noGrp="1" noChangeArrowheads="1"/>
          </p:cNvSpPr>
          <p:nvPr>
            <p:ph idx="1"/>
          </p:nvPr>
        </p:nvSpPr>
        <p:spPr/>
        <p:txBody>
          <a:bodyPr/>
          <a:lstStyle/>
          <a:p>
            <a:pPr lvl="1" eaLnBrk="1" hangingPunct="1"/>
            <a:r>
              <a:rPr lang="en-AU" altLang="en-US" dirty="0"/>
              <a:t>Real GDP decreases and closes the inflationary gap.</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0" y="2718332"/>
            <a:ext cx="7040880" cy="36195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0" y="2718332"/>
            <a:ext cx="7040880" cy="36195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000" y="2718332"/>
            <a:ext cx="7040880" cy="36195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0" y="2718332"/>
            <a:ext cx="7040880" cy="36195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000" y="2718332"/>
            <a:ext cx="7040880" cy="361950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000" y="2718332"/>
            <a:ext cx="7040880" cy="3619500"/>
          </a:xfrm>
          <a:prstGeom prst="rect">
            <a:avLst/>
          </a:prstGeom>
        </p:spPr>
      </p:pic>
    </p:spTree>
    <p:extLst>
      <p:ext uri="{BB962C8B-B14F-4D97-AF65-F5344CB8AC3E}">
        <p14:creationId xmlns:p14="http://schemas.microsoft.com/office/powerpoint/2010/main" val="414371946"/>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5">
            <a:extLst>
              <a:ext uri="{FF2B5EF4-FFF2-40B4-BE49-F238E27FC236}">
                <a16:creationId xmlns:a16="http://schemas.microsoft.com/office/drawing/2014/main" id="{FFBD2364-186A-48F8-A207-ECDBE2CF40AA}"/>
              </a:ext>
            </a:extLst>
          </p:cNvPr>
          <p:cNvSpPr>
            <a:spLocks noGrp="1" noChangeArrowheads="1"/>
          </p:cNvSpPr>
          <p:nvPr>
            <p:ph type="title"/>
          </p:nvPr>
        </p:nvSpPr>
        <p:spPr>
          <a:xfrm>
            <a:off x="990600" y="107950"/>
            <a:ext cx="7696200" cy="1554163"/>
          </a:xfrm>
          <a:noFill/>
        </p:spPr>
        <p:txBody>
          <a:bodyPr/>
          <a:lstStyle/>
          <a:p>
            <a:pPr eaLnBrk="1" hangingPunct="1"/>
            <a:r>
              <a:rPr lang="en-AU" altLang="en-US"/>
              <a:t>Monetary Policy Transmission</a:t>
            </a:r>
          </a:p>
        </p:txBody>
      </p:sp>
      <p:sp>
        <p:nvSpPr>
          <p:cNvPr id="628739" name="Rectangle 3">
            <a:extLst>
              <a:ext uri="{FF2B5EF4-FFF2-40B4-BE49-F238E27FC236}">
                <a16:creationId xmlns:a16="http://schemas.microsoft.com/office/drawing/2014/main" id="{E2CD4E83-0E2E-48E2-A9D8-5900A2D05E3C}"/>
              </a:ext>
            </a:extLst>
          </p:cNvPr>
          <p:cNvSpPr>
            <a:spLocks noGrp="1" noChangeArrowheads="1"/>
          </p:cNvSpPr>
          <p:nvPr>
            <p:ph idx="1"/>
          </p:nvPr>
        </p:nvSpPr>
        <p:spPr/>
        <p:txBody>
          <a:bodyPr/>
          <a:lstStyle/>
          <a:p>
            <a:pPr eaLnBrk="1" hangingPunct="1"/>
            <a:r>
              <a:rPr lang="en-AU" altLang="en-US" dirty="0">
                <a:solidFill>
                  <a:srgbClr val="7030A0"/>
                </a:solidFill>
              </a:rPr>
              <a:t>Loose Links and Long and Variable Lags</a:t>
            </a:r>
          </a:p>
          <a:p>
            <a:pPr lvl="1" eaLnBrk="1" hangingPunct="1"/>
            <a:r>
              <a:rPr lang="en-AU" altLang="en-US" dirty="0"/>
              <a:t>Long-term interest rates that influence spending plans are linked loosely to the overnight loans rate.</a:t>
            </a:r>
          </a:p>
          <a:p>
            <a:pPr lvl="1" eaLnBrk="1" hangingPunct="1"/>
            <a:r>
              <a:rPr lang="en-AU" altLang="en-US" dirty="0"/>
              <a:t>The response of the </a:t>
            </a:r>
            <a:r>
              <a:rPr lang="en-AU" altLang="en-US" i="1" dirty="0"/>
              <a:t>real</a:t>
            </a:r>
            <a:r>
              <a:rPr lang="en-AU" altLang="en-US" dirty="0"/>
              <a:t> long-term interest rate to a change in the nominal rate depends on how inflation expectations change.</a:t>
            </a:r>
          </a:p>
          <a:p>
            <a:pPr lvl="1" eaLnBrk="1" hangingPunct="1"/>
            <a:r>
              <a:rPr lang="en-AU" altLang="en-US" dirty="0"/>
              <a:t>The response of expenditure plans to changes in the real interest rate depends on many factors that make the response hard to predict.</a:t>
            </a:r>
          </a:p>
          <a:p>
            <a:pPr lvl="1" eaLnBrk="1" hangingPunct="1"/>
            <a:r>
              <a:rPr lang="en-AU" altLang="en-US" dirty="0"/>
              <a:t>The monetary policy transmission process is long and drawn out and doesn’t always respond in the same way.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39">
                                            <p:txEl>
                                              <p:pRg st="1" end="1"/>
                                            </p:txEl>
                                          </p:spTgt>
                                        </p:tgtEl>
                                        <p:attrNameLst>
                                          <p:attrName>style.visibility</p:attrName>
                                        </p:attrNameLst>
                                      </p:cBhvr>
                                      <p:to>
                                        <p:strVal val="visible"/>
                                      </p:to>
                                    </p:set>
                                    <p:animEffect transition="in" filter="wipe(left)">
                                      <p:cBhvr>
                                        <p:cTn id="7" dur="1000"/>
                                        <p:tgtEl>
                                          <p:spTgt spid="628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8739">
                                            <p:txEl>
                                              <p:pRg st="2" end="2"/>
                                            </p:txEl>
                                          </p:spTgt>
                                        </p:tgtEl>
                                        <p:attrNameLst>
                                          <p:attrName>style.visibility</p:attrName>
                                        </p:attrNameLst>
                                      </p:cBhvr>
                                      <p:to>
                                        <p:strVal val="visible"/>
                                      </p:to>
                                    </p:set>
                                    <p:animEffect transition="in" filter="wipe(left)">
                                      <p:cBhvr>
                                        <p:cTn id="12" dur="1000"/>
                                        <p:tgtEl>
                                          <p:spTgt spid="628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8739">
                                            <p:txEl>
                                              <p:pRg st="3" end="3"/>
                                            </p:txEl>
                                          </p:spTgt>
                                        </p:tgtEl>
                                        <p:attrNameLst>
                                          <p:attrName>style.visibility</p:attrName>
                                        </p:attrNameLst>
                                      </p:cBhvr>
                                      <p:to>
                                        <p:strVal val="visible"/>
                                      </p:to>
                                    </p:set>
                                    <p:animEffect transition="in" filter="wipe(left)">
                                      <p:cBhvr>
                                        <p:cTn id="17" dur="1000"/>
                                        <p:tgtEl>
                                          <p:spTgt spid="628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8739">
                                            <p:txEl>
                                              <p:pRg st="4" end="4"/>
                                            </p:txEl>
                                          </p:spTgt>
                                        </p:tgtEl>
                                        <p:attrNameLst>
                                          <p:attrName>style.visibility</p:attrName>
                                        </p:attrNameLst>
                                      </p:cBhvr>
                                      <p:to>
                                        <p:strVal val="visible"/>
                                      </p:to>
                                    </p:set>
                                    <p:animEffect transition="in" filter="wipe(left)">
                                      <p:cBhvr>
                                        <p:cTn id="22" dur="1000"/>
                                        <p:tgtEl>
                                          <p:spTgt spid="628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uiExpand="1"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B5303266-277C-4B0B-BC8A-D2019AA8C422}"/>
              </a:ext>
            </a:extLst>
          </p:cNvPr>
          <p:cNvSpPr>
            <a:spLocks noGrp="1" noChangeArrowheads="1"/>
          </p:cNvSpPr>
          <p:nvPr>
            <p:ph idx="1"/>
          </p:nvPr>
        </p:nvSpPr>
        <p:spPr/>
        <p:txBody>
          <a:bodyPr/>
          <a:lstStyle/>
          <a:p>
            <a:pPr lvl="1" eaLnBrk="1" hangingPunct="1"/>
            <a:r>
              <a:rPr lang="en-AU" altLang="en-US" dirty="0"/>
              <a:t>During the financial crisis  and recession of 2008−2009, the Bank of Canada, U.S. Federal Reserve, and other central banks lowered their overnight rates to the floor.</a:t>
            </a:r>
          </a:p>
          <a:p>
            <a:pPr lvl="1" eaLnBrk="1" hangingPunct="1"/>
            <a:r>
              <a:rPr lang="en-AU" altLang="en-US" dirty="0"/>
              <a:t>What can a central bank do to stimulate the economy when it cannot lower the overnight loans rate? </a:t>
            </a:r>
          </a:p>
          <a:p>
            <a:pPr lvl="1" eaLnBrk="1" hangingPunct="1"/>
            <a:r>
              <a:rPr lang="en-AU" altLang="en-US" b="1" dirty="0">
                <a:solidFill>
                  <a:srgbClr val="0070C0"/>
                </a:solidFill>
              </a:rPr>
              <a:t>The Anatomy of the Financial Crisis</a:t>
            </a:r>
          </a:p>
          <a:p>
            <a:pPr lvl="1" eaLnBrk="1" hangingPunct="1">
              <a:buClr>
                <a:srgbClr val="FFC000"/>
              </a:buClr>
              <a:buSzPct val="75000"/>
            </a:pPr>
            <a:r>
              <a:rPr lang="en-AU" altLang="en-US" dirty="0"/>
              <a:t>The three main events that can put a bank under stress:</a:t>
            </a:r>
          </a:p>
          <a:p>
            <a:pPr lvl="1" eaLnBrk="1" hangingPunct="1">
              <a:buClr>
                <a:schemeClr val="tx1"/>
              </a:buClr>
              <a:buFont typeface="Arial" panose="020B0604020202020204" pitchFamily="34" charset="0"/>
              <a:buAutoNum type="arabicPeriod"/>
            </a:pPr>
            <a:r>
              <a:rPr lang="en-AU" altLang="en-US" dirty="0"/>
              <a:t> Widespread fall in asset prices</a:t>
            </a:r>
          </a:p>
          <a:p>
            <a:pPr lvl="1" eaLnBrk="1" hangingPunct="1">
              <a:buClr>
                <a:schemeClr val="tx1"/>
              </a:buClr>
              <a:buFont typeface="Arial" panose="020B0604020202020204" pitchFamily="34" charset="0"/>
              <a:buAutoNum type="arabicPeriod"/>
            </a:pPr>
            <a:r>
              <a:rPr lang="en-AU" altLang="en-US" dirty="0"/>
              <a:t> Large currency drain</a:t>
            </a:r>
          </a:p>
          <a:p>
            <a:pPr lvl="1" eaLnBrk="1" hangingPunct="1">
              <a:buClr>
                <a:schemeClr val="tx1"/>
              </a:buClr>
              <a:buFont typeface="Arial" panose="020B0604020202020204" pitchFamily="34" charset="0"/>
              <a:buAutoNum type="arabicPeriod"/>
            </a:pPr>
            <a:r>
              <a:rPr lang="en-AU" altLang="en-US" dirty="0"/>
              <a:t> Run on the bank</a:t>
            </a:r>
          </a:p>
        </p:txBody>
      </p:sp>
      <p:sp>
        <p:nvSpPr>
          <p:cNvPr id="6" name="Rectangle 2">
            <a:extLst>
              <a:ext uri="{FF2B5EF4-FFF2-40B4-BE49-F238E27FC236}">
                <a16:creationId xmlns:a16="http://schemas.microsoft.com/office/drawing/2014/main" id="{60CB3DA1-CF42-47E0-B532-2E895AAF909B}"/>
              </a:ext>
            </a:extLst>
          </p:cNvPr>
          <p:cNvSpPr>
            <a:spLocks noGrp="1" noChangeArrowheads="1"/>
          </p:cNvSpPr>
          <p:nvPr>
            <p:ph type="title"/>
          </p:nvPr>
        </p:nvSpPr>
        <p:spPr>
          <a:xfrm>
            <a:off x="1152000" y="302004"/>
            <a:ext cx="7763400" cy="1136271"/>
          </a:xfrm>
        </p:spPr>
        <p:txBody>
          <a:bodyPr/>
          <a:lstStyle/>
          <a:p>
            <a:pPr eaLnBrk="1" hangingPunct="1"/>
            <a:r>
              <a:rPr lang="en-AU" altLang="en-US" dirty="0"/>
              <a:t>Financial Crisis: Cure and Prevention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wipe(left)">
                                      <p:cBhvr>
                                        <p:cTn id="12" dur="10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left)">
                                      <p:cBhvr>
                                        <p:cTn id="17" dur="1000"/>
                                        <p:tgtEl>
                                          <p:spTgt spid="60419">
                                            <p:txEl>
                                              <p:pRg st="2" end="2"/>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60419">
                                            <p:txEl>
                                              <p:pRg st="3" end="3"/>
                                            </p:txEl>
                                          </p:spTgt>
                                        </p:tgtEl>
                                        <p:attrNameLst>
                                          <p:attrName>style.visibility</p:attrName>
                                        </p:attrNameLst>
                                      </p:cBhvr>
                                      <p:to>
                                        <p:strVal val="visible"/>
                                      </p:to>
                                    </p:set>
                                    <p:animEffect transition="in" filter="wipe(left)">
                                      <p:cBhvr>
                                        <p:cTn id="21" dur="1000"/>
                                        <p:tgtEl>
                                          <p:spTgt spid="6041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419">
                                            <p:txEl>
                                              <p:pRg st="4" end="4"/>
                                            </p:txEl>
                                          </p:spTgt>
                                        </p:tgtEl>
                                        <p:attrNameLst>
                                          <p:attrName>style.visibility</p:attrName>
                                        </p:attrNameLst>
                                      </p:cBhvr>
                                      <p:to>
                                        <p:strVal val="visible"/>
                                      </p:to>
                                    </p:set>
                                    <p:animEffect transition="in" filter="wipe(left)">
                                      <p:cBhvr>
                                        <p:cTn id="26" dur="1000"/>
                                        <p:tgtEl>
                                          <p:spTgt spid="6041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0419">
                                            <p:txEl>
                                              <p:pRg st="5" end="5"/>
                                            </p:txEl>
                                          </p:spTgt>
                                        </p:tgtEl>
                                        <p:attrNameLst>
                                          <p:attrName>style.visibility</p:attrName>
                                        </p:attrNameLst>
                                      </p:cBhvr>
                                      <p:to>
                                        <p:strVal val="visible"/>
                                      </p:to>
                                    </p:set>
                                    <p:animEffect transition="in" filter="wipe(left)">
                                      <p:cBhvr>
                                        <p:cTn id="31" dur="1000"/>
                                        <p:tgtEl>
                                          <p:spTgt spid="6041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0419">
                                            <p:txEl>
                                              <p:pRg st="6" end="6"/>
                                            </p:txEl>
                                          </p:spTgt>
                                        </p:tgtEl>
                                        <p:attrNameLst>
                                          <p:attrName>style.visibility</p:attrName>
                                        </p:attrNameLst>
                                      </p:cBhvr>
                                      <p:to>
                                        <p:strVal val="visible"/>
                                      </p:to>
                                    </p:set>
                                    <p:animEffect transition="in" filter="wipe(left)">
                                      <p:cBhvr>
                                        <p:cTn id="36" dur="10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10BA9343-4AB8-4FB7-8139-04C4285FE4F7}"/>
              </a:ext>
            </a:extLst>
          </p:cNvPr>
          <p:cNvSpPr>
            <a:spLocks noGrp="1" noChangeArrowheads="1"/>
          </p:cNvSpPr>
          <p:nvPr>
            <p:ph idx="1"/>
          </p:nvPr>
        </p:nvSpPr>
        <p:spPr/>
        <p:txBody>
          <a:bodyPr/>
          <a:lstStyle/>
          <a:p>
            <a:pPr marL="107950" lvl="1" eaLnBrk="1" hangingPunct="1"/>
            <a:r>
              <a:rPr lang="en-AU" dirty="0"/>
              <a:t>During the financial crisis and recession of 2008–2009, the Fed lowered the federal funds rate to the floor.</a:t>
            </a:r>
          </a:p>
          <a:p>
            <a:pPr marL="107950" lvl="1" eaLnBrk="1" hangingPunct="1"/>
            <a:r>
              <a:rPr lang="en-AU" dirty="0"/>
              <a:t>What can the Fed do to stimulate the economy when it cannot lower the federal funds rate? </a:t>
            </a:r>
          </a:p>
          <a:p>
            <a:pPr marL="107950" lvl="1" eaLnBrk="1" hangingPunct="1"/>
            <a:r>
              <a:rPr lang="en-AU" b="1" dirty="0">
                <a:solidFill>
                  <a:srgbClr val="1A71B7"/>
                </a:solidFill>
              </a:rPr>
              <a:t>The Key Elements of the Crisis</a:t>
            </a:r>
          </a:p>
          <a:p>
            <a:pPr marL="107950" lvl="1" eaLnBrk="1" hangingPunct="1">
              <a:buClr>
                <a:srgbClr val="FFC000"/>
              </a:buClr>
              <a:buSzPct val="75000"/>
            </a:pPr>
            <a:r>
              <a:rPr lang="en-AU" dirty="0"/>
              <a:t>The three main events that put banks under stress were:</a:t>
            </a:r>
          </a:p>
          <a:p>
            <a:pPr marL="107950" lvl="1" eaLnBrk="1" hangingPunct="1">
              <a:buClr>
                <a:schemeClr val="tx1"/>
              </a:buClr>
              <a:buFont typeface="Arial" panose="020B0604020202020204" pitchFamily="34" charset="0"/>
              <a:buAutoNum type="arabicPeriod"/>
            </a:pPr>
            <a:r>
              <a:rPr lang="en-AU" dirty="0"/>
              <a:t> Widespread fall in asset prices</a:t>
            </a:r>
          </a:p>
          <a:p>
            <a:pPr marL="107950" lvl="1" eaLnBrk="1" hangingPunct="1">
              <a:buClr>
                <a:schemeClr val="tx1"/>
              </a:buClr>
              <a:buFont typeface="Arial" panose="020B0604020202020204" pitchFamily="34" charset="0"/>
              <a:buAutoNum type="arabicPeriod"/>
            </a:pPr>
            <a:r>
              <a:rPr lang="en-AU" dirty="0"/>
              <a:t> A significant currency drain</a:t>
            </a:r>
          </a:p>
          <a:p>
            <a:pPr marL="107950" lvl="1" eaLnBrk="1" hangingPunct="1">
              <a:buClr>
                <a:schemeClr val="tx1"/>
              </a:buClr>
              <a:buFont typeface="Arial" panose="020B0604020202020204" pitchFamily="34" charset="0"/>
              <a:buAutoNum type="arabicPeriod"/>
            </a:pPr>
            <a:r>
              <a:rPr lang="en-AU" dirty="0"/>
              <a:t> A run on the bank</a:t>
            </a:r>
          </a:p>
        </p:txBody>
      </p:sp>
      <p:sp>
        <p:nvSpPr>
          <p:cNvPr id="58370" name="Rectangle 2">
            <a:extLst>
              <a:ext uri="{FF2B5EF4-FFF2-40B4-BE49-F238E27FC236}">
                <a16:creationId xmlns:a16="http://schemas.microsoft.com/office/drawing/2014/main" id="{74D02B42-9A2F-4B52-A51F-11F1BED6C826}"/>
              </a:ext>
            </a:extLst>
          </p:cNvPr>
          <p:cNvSpPr>
            <a:spLocks noGrp="1" noChangeArrowheads="1"/>
          </p:cNvSpPr>
          <p:nvPr>
            <p:ph type="title"/>
          </p:nvPr>
        </p:nvSpPr>
        <p:spPr>
          <a:xfrm>
            <a:off x="1152000" y="302004"/>
            <a:ext cx="7763400" cy="1136271"/>
          </a:xfrm>
        </p:spPr>
        <p:txBody>
          <a:bodyPr/>
          <a:lstStyle/>
          <a:p>
            <a:pPr eaLnBrk="1" hangingPunct="1"/>
            <a:r>
              <a:rPr lang="en-AU" altLang="en-US" dirty="0"/>
              <a:t>Financial Crisis: Cure and Prevention</a:t>
            </a:r>
          </a:p>
        </p:txBody>
      </p:sp>
    </p:spTree>
    <p:extLst>
      <p:ext uri="{BB962C8B-B14F-4D97-AF65-F5344CB8AC3E}">
        <p14:creationId xmlns:p14="http://schemas.microsoft.com/office/powerpoint/2010/main" val="8041616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1000"/>
                                        <p:tgtEl>
                                          <p:spTgt spid="60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1000"/>
                                        <p:tgtEl>
                                          <p:spTgt spid="60419">
                                            <p:txEl>
                                              <p:pRg st="2" end="2"/>
                                            </p:txEl>
                                          </p:spTgt>
                                        </p:tgtEl>
                                      </p:cBhvr>
                                    </p:animEffect>
                                  </p:childTnLst>
                                </p:cTn>
                              </p:par>
                            </p:childTnLst>
                          </p:cTn>
                        </p:par>
                        <p:par>
                          <p:cTn id="13" fill="hold" nodeType="with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wipe(left)">
                                      <p:cBhvr>
                                        <p:cTn id="16" dur="1000"/>
                                        <p:tgtEl>
                                          <p:spTgt spid="604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wipe(left)">
                                      <p:cBhvr>
                                        <p:cTn id="21" dur="1000"/>
                                        <p:tgtEl>
                                          <p:spTgt spid="6041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419">
                                            <p:txEl>
                                              <p:pRg st="5" end="5"/>
                                            </p:txEl>
                                          </p:spTgt>
                                        </p:tgtEl>
                                        <p:attrNameLst>
                                          <p:attrName>style.visibility</p:attrName>
                                        </p:attrNameLst>
                                      </p:cBhvr>
                                      <p:to>
                                        <p:strVal val="visible"/>
                                      </p:to>
                                    </p:set>
                                    <p:animEffect transition="in" filter="wipe(left)">
                                      <p:cBhvr>
                                        <p:cTn id="26" dur="1000"/>
                                        <p:tgtEl>
                                          <p:spTgt spid="6041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0419">
                                            <p:txEl>
                                              <p:pRg st="6" end="6"/>
                                            </p:txEl>
                                          </p:spTgt>
                                        </p:tgtEl>
                                        <p:attrNameLst>
                                          <p:attrName>style.visibility</p:attrName>
                                        </p:attrNameLst>
                                      </p:cBhvr>
                                      <p:to>
                                        <p:strVal val="visible"/>
                                      </p:to>
                                    </p:set>
                                    <p:animEffect transition="in" filter="wipe(left)">
                                      <p:cBhvr>
                                        <p:cTn id="31" dur="10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bldLvl="3"/>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8459FA2B-0EE8-4F0C-8B4C-762A7F89B14D}"/>
              </a:ext>
            </a:extLst>
          </p:cNvPr>
          <p:cNvSpPr>
            <a:spLocks noGrp="1" noChangeArrowheads="1"/>
          </p:cNvSpPr>
          <p:nvPr>
            <p:ph idx="1"/>
          </p:nvPr>
        </p:nvSpPr>
        <p:spPr>
          <a:xfrm>
            <a:off x="360363" y="1584325"/>
            <a:ext cx="8229600" cy="4892675"/>
          </a:xfrm>
        </p:spPr>
        <p:txBody>
          <a:bodyPr/>
          <a:lstStyle/>
          <a:p>
            <a:pPr marL="107950" lvl="1" eaLnBrk="1" hangingPunct="1"/>
            <a:r>
              <a:rPr lang="en-AU" dirty="0"/>
              <a:t>During the financial crisis of 2007–2008 and the recession that followed, the Fed took extraordinary actions to limit the damage and restore stability while Congress took actions aimed at making the financial system more robust.</a:t>
            </a:r>
          </a:p>
          <a:p>
            <a:pPr eaLnBrk="1" hangingPunct="1">
              <a:defRPr/>
            </a:pPr>
            <a:r>
              <a:rPr lang="en-AU" dirty="0"/>
              <a:t>The Anatomy of the Financial Crisis</a:t>
            </a:r>
          </a:p>
          <a:p>
            <a:pPr marL="107950" lvl="1" eaLnBrk="1" hangingPunct="1">
              <a:buClr>
                <a:srgbClr val="C40075"/>
              </a:buClr>
              <a:buSzPct val="120000"/>
            </a:pPr>
            <a:r>
              <a:rPr lang="en-AU" dirty="0"/>
              <a:t>A financial crisis arises when many financial firms fail to pay their debts. Three events can put a bank under stress:</a:t>
            </a:r>
          </a:p>
          <a:p>
            <a:pPr marL="107950" lvl="1" eaLnBrk="1" hangingPunct="1">
              <a:buClr>
                <a:srgbClr val="7030A0"/>
              </a:buClr>
              <a:buSzPct val="120000"/>
              <a:buFont typeface="Wingdings" panose="05000000000000000000" pitchFamily="2" charset="2"/>
              <a:buChar char="§"/>
            </a:pPr>
            <a:r>
              <a:rPr lang="en-AU" dirty="0"/>
              <a:t> Widespread fall in asset prices</a:t>
            </a:r>
          </a:p>
          <a:p>
            <a:pPr marL="107950" lvl="1" eaLnBrk="1" hangingPunct="1">
              <a:buClr>
                <a:srgbClr val="7030A0"/>
              </a:buClr>
              <a:buSzPct val="120000"/>
              <a:buFont typeface="Wingdings" panose="05000000000000000000" pitchFamily="2" charset="2"/>
              <a:buChar char="§"/>
            </a:pPr>
            <a:r>
              <a:rPr lang="en-AU" dirty="0"/>
              <a:t> Large currency drain</a:t>
            </a:r>
          </a:p>
          <a:p>
            <a:pPr marL="107950" lvl="1" eaLnBrk="1" hangingPunct="1">
              <a:buClr>
                <a:srgbClr val="7030A0"/>
              </a:buClr>
              <a:buSzPct val="120000"/>
              <a:buFont typeface="Wingdings" panose="05000000000000000000" pitchFamily="2" charset="2"/>
              <a:buChar char="§"/>
            </a:pPr>
            <a:r>
              <a:rPr lang="en-AU" dirty="0"/>
              <a:t> Run on the bank</a:t>
            </a:r>
          </a:p>
          <a:p>
            <a:pPr marL="107950" lvl="1" eaLnBrk="1" hangingPunct="1">
              <a:buClr>
                <a:srgbClr val="7030A0"/>
              </a:buClr>
              <a:buSzPct val="120000"/>
              <a:buFont typeface="Wingdings" panose="05000000000000000000" pitchFamily="2" charset="2"/>
              <a:buChar char="§"/>
            </a:pPr>
            <a:endParaRPr lang="en-AU" dirty="0"/>
          </a:p>
          <a:p>
            <a:pPr lvl="1" eaLnBrk="1" hangingPunct="1">
              <a:defRPr/>
            </a:pPr>
            <a:endParaRPr lang="en-AU" dirty="0"/>
          </a:p>
        </p:txBody>
      </p:sp>
      <p:sp>
        <p:nvSpPr>
          <p:cNvPr id="59394" name="Rectangle 2">
            <a:extLst>
              <a:ext uri="{FF2B5EF4-FFF2-40B4-BE49-F238E27FC236}">
                <a16:creationId xmlns:a16="http://schemas.microsoft.com/office/drawing/2014/main" id="{EE8041C9-0509-460D-8E57-0E637C6A8361}"/>
              </a:ext>
            </a:extLst>
          </p:cNvPr>
          <p:cNvSpPr>
            <a:spLocks noGrp="1" noChangeArrowheads="1"/>
          </p:cNvSpPr>
          <p:nvPr>
            <p:ph type="title"/>
          </p:nvPr>
        </p:nvSpPr>
        <p:spPr>
          <a:xfrm>
            <a:off x="1152000" y="304800"/>
            <a:ext cx="7687200" cy="1133475"/>
          </a:xfrm>
        </p:spPr>
        <p:txBody>
          <a:bodyPr/>
          <a:lstStyle/>
          <a:p>
            <a:pPr eaLnBrk="1" hangingPunct="1"/>
            <a:r>
              <a:rPr lang="en-AU" altLang="en-US" dirty="0"/>
              <a:t>Financial Crisis: Cure and Prevention</a:t>
            </a:r>
          </a:p>
        </p:txBody>
      </p:sp>
    </p:spTree>
    <p:extLst>
      <p:ext uri="{BB962C8B-B14F-4D97-AF65-F5344CB8AC3E}">
        <p14:creationId xmlns:p14="http://schemas.microsoft.com/office/powerpoint/2010/main" val="5123492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1000"/>
                                        <p:tgtEl>
                                          <p:spTgt spid="60419">
                                            <p:txEl>
                                              <p:pRg st="1" end="1"/>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animEffect transition="in" filter="wipe(left)">
                                      <p:cBhvr>
                                        <p:cTn id="11" dur="1000"/>
                                        <p:tgtEl>
                                          <p:spTgt spid="6041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wipe(left)">
                                      <p:cBhvr>
                                        <p:cTn id="16" dur="1000"/>
                                        <p:tgtEl>
                                          <p:spTgt spid="604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wipe(left)">
                                      <p:cBhvr>
                                        <p:cTn id="21" dur="1000"/>
                                        <p:tgtEl>
                                          <p:spTgt spid="604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419">
                                            <p:txEl>
                                              <p:pRg st="5" end="5"/>
                                            </p:txEl>
                                          </p:spTgt>
                                        </p:tgtEl>
                                        <p:attrNameLst>
                                          <p:attrName>style.visibility</p:attrName>
                                        </p:attrNameLst>
                                      </p:cBhvr>
                                      <p:to>
                                        <p:strVal val="visible"/>
                                      </p:to>
                                    </p:set>
                                    <p:animEffect transition="in" filter="wipe(left)">
                                      <p:cBhvr>
                                        <p:cTn id="26" dur="10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8459FA2B-0EE8-4F0C-8B4C-762A7F89B14D}"/>
              </a:ext>
            </a:extLst>
          </p:cNvPr>
          <p:cNvSpPr>
            <a:spLocks noGrp="1" noChangeArrowheads="1"/>
          </p:cNvSpPr>
          <p:nvPr>
            <p:ph idx="1"/>
          </p:nvPr>
        </p:nvSpPr>
        <p:spPr>
          <a:xfrm>
            <a:off x="360363" y="1584325"/>
            <a:ext cx="8229600" cy="4892675"/>
          </a:xfrm>
        </p:spPr>
        <p:txBody>
          <a:bodyPr/>
          <a:lstStyle/>
          <a:p>
            <a:pPr marL="107950" lvl="1" eaLnBrk="1" hangingPunct="1"/>
            <a:r>
              <a:rPr lang="en-AU" b="1" dirty="0">
                <a:solidFill>
                  <a:srgbClr val="7030A0"/>
                </a:solidFill>
              </a:rPr>
              <a:t>Widespread fall in asset prices </a:t>
            </a:r>
            <a:r>
              <a:rPr lang="en-AU" dirty="0"/>
              <a:t>means banks suffer a capital loss.</a:t>
            </a:r>
          </a:p>
          <a:p>
            <a:pPr marL="107950" lvl="1" eaLnBrk="1" hangingPunct="1"/>
            <a:r>
              <a:rPr lang="en-AU" dirty="0"/>
              <a:t>If the fall in asset price is large, the bank’s equity might fall to zero, in which case the bank is insolvent.</a:t>
            </a:r>
          </a:p>
          <a:p>
            <a:pPr marL="107950" lvl="1" eaLnBrk="1" hangingPunct="1"/>
            <a:r>
              <a:rPr lang="en-AU" dirty="0"/>
              <a:t>The bank fails.</a:t>
            </a:r>
          </a:p>
          <a:p>
            <a:pPr marL="107950" lvl="1" eaLnBrk="1" hangingPunct="1">
              <a:buClr>
                <a:srgbClr val="7030A0"/>
              </a:buClr>
              <a:buSzPct val="120000"/>
            </a:pPr>
            <a:r>
              <a:rPr lang="en-AU" b="1" dirty="0">
                <a:solidFill>
                  <a:srgbClr val="7030A0"/>
                </a:solidFill>
              </a:rPr>
              <a:t>Large currency drain </a:t>
            </a:r>
            <a:r>
              <a:rPr lang="en-AU" dirty="0"/>
              <a:t>means that depositors withdraw funds and the bank loses reserves.</a:t>
            </a:r>
          </a:p>
          <a:p>
            <a:pPr marL="107950" lvl="1" eaLnBrk="1" hangingPunct="1">
              <a:buClr>
                <a:srgbClr val="7030A0"/>
              </a:buClr>
              <a:buSzPct val="120000"/>
            </a:pPr>
            <a:r>
              <a:rPr lang="en-AU" dirty="0"/>
              <a:t>The bank has a liquidity crisis and is short of cash reserves.</a:t>
            </a:r>
          </a:p>
          <a:p>
            <a:pPr marL="107950" lvl="1" eaLnBrk="1" hangingPunct="1">
              <a:buClr>
                <a:srgbClr val="7030A0"/>
              </a:buClr>
              <a:buSzPct val="120000"/>
            </a:pPr>
            <a:r>
              <a:rPr lang="en-AU" b="1" dirty="0">
                <a:solidFill>
                  <a:srgbClr val="7030A0"/>
                </a:solidFill>
              </a:rPr>
              <a:t>Run on the bank</a:t>
            </a:r>
            <a:r>
              <a:rPr lang="en-AU" dirty="0"/>
              <a:t> occurs when depositors lose confidence and make massive withdrawals. The bank’s equity shrinks.</a:t>
            </a:r>
          </a:p>
          <a:p>
            <a:pPr marL="107950" lvl="1" eaLnBrk="1" hangingPunct="1">
              <a:buClr>
                <a:srgbClr val="7030A0"/>
              </a:buClr>
              <a:buSzPct val="120000"/>
              <a:buFont typeface="Wingdings" panose="05000000000000000000" pitchFamily="2" charset="2"/>
              <a:buChar char="§"/>
            </a:pPr>
            <a:endParaRPr lang="en-AU" dirty="0"/>
          </a:p>
          <a:p>
            <a:pPr lvl="1" eaLnBrk="1" hangingPunct="1">
              <a:defRPr/>
            </a:pPr>
            <a:endParaRPr lang="en-AU" dirty="0"/>
          </a:p>
        </p:txBody>
      </p:sp>
      <p:sp>
        <p:nvSpPr>
          <p:cNvPr id="59394" name="Rectangle 2">
            <a:extLst>
              <a:ext uri="{FF2B5EF4-FFF2-40B4-BE49-F238E27FC236}">
                <a16:creationId xmlns:a16="http://schemas.microsoft.com/office/drawing/2014/main" id="{EE8041C9-0509-460D-8E57-0E637C6A8361}"/>
              </a:ext>
            </a:extLst>
          </p:cNvPr>
          <p:cNvSpPr>
            <a:spLocks noGrp="1" noChangeArrowheads="1"/>
          </p:cNvSpPr>
          <p:nvPr>
            <p:ph type="title"/>
          </p:nvPr>
        </p:nvSpPr>
        <p:spPr>
          <a:xfrm>
            <a:off x="1152000" y="304800"/>
            <a:ext cx="7687200" cy="1133475"/>
          </a:xfrm>
        </p:spPr>
        <p:txBody>
          <a:bodyPr/>
          <a:lstStyle/>
          <a:p>
            <a:pPr eaLnBrk="1" hangingPunct="1"/>
            <a:r>
              <a:rPr lang="en-AU" altLang="en-US" dirty="0"/>
              <a:t>Financial Crisis: Cure and Prevention</a:t>
            </a:r>
          </a:p>
        </p:txBody>
      </p:sp>
    </p:spTree>
    <p:extLst>
      <p:ext uri="{BB962C8B-B14F-4D97-AF65-F5344CB8AC3E}">
        <p14:creationId xmlns:p14="http://schemas.microsoft.com/office/powerpoint/2010/main" val="24411957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10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10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wipe(left)">
                                      <p:cBhvr>
                                        <p:cTn id="17" dur="10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wipe(left)">
                                      <p:cBhvr>
                                        <p:cTn id="22" dur="1000"/>
                                        <p:tgtEl>
                                          <p:spTgt spid="60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wipe(left)">
                                      <p:cBhvr>
                                        <p:cTn id="27" dur="10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bldLvl="3"/>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7" name="Rectangle 3">
            <a:extLst>
              <a:ext uri="{FF2B5EF4-FFF2-40B4-BE49-F238E27FC236}">
                <a16:creationId xmlns:a16="http://schemas.microsoft.com/office/drawing/2014/main" id="{A5F5F12F-4A55-40E9-A776-86E56152F35E}"/>
              </a:ext>
            </a:extLst>
          </p:cNvPr>
          <p:cNvSpPr>
            <a:spLocks noGrp="1" noChangeArrowheads="1"/>
          </p:cNvSpPr>
          <p:nvPr>
            <p:ph idx="1"/>
          </p:nvPr>
        </p:nvSpPr>
        <p:spPr>
          <a:xfrm>
            <a:off x="360363" y="1584325"/>
            <a:ext cx="8229600" cy="5121275"/>
          </a:xfrm>
        </p:spPr>
        <p:txBody>
          <a:bodyPr/>
          <a:lstStyle/>
          <a:p>
            <a:pPr eaLnBrk="1" hangingPunct="1">
              <a:defRPr/>
            </a:pPr>
            <a:r>
              <a:rPr lang="en-AU" dirty="0"/>
              <a:t>The U.S. Fed’s Policy Actions</a:t>
            </a:r>
          </a:p>
          <a:p>
            <a:pPr lvl="1" eaLnBrk="1" hangingPunct="1">
              <a:defRPr/>
            </a:pPr>
            <a:r>
              <a:rPr lang="en-AU" dirty="0"/>
              <a:t>The Fed’s policy actions dribbled out for more than a year.</a:t>
            </a:r>
          </a:p>
          <a:p>
            <a:pPr marL="114300" lvl="1" eaLnBrk="1" hangingPunct="1">
              <a:buClr>
                <a:schemeClr val="tx1"/>
              </a:buClr>
              <a:defRPr/>
            </a:pPr>
            <a:r>
              <a:rPr lang="en-AU" dirty="0"/>
              <a:t>The Fed conducted massive open market operations to keep the banks supplied with reserves.</a:t>
            </a:r>
          </a:p>
          <a:p>
            <a:pPr marL="114300" lvl="1" eaLnBrk="1" hangingPunct="1">
              <a:buClr>
                <a:schemeClr val="tx1"/>
              </a:buClr>
              <a:defRPr/>
            </a:pPr>
            <a:r>
              <a:rPr lang="en-AU" b="1" dirty="0">
                <a:solidFill>
                  <a:srgbClr val="1A71B7"/>
                </a:solidFill>
              </a:rPr>
              <a:t>Congress Crisis Policy Actions</a:t>
            </a:r>
          </a:p>
          <a:p>
            <a:pPr marL="107950" lvl="1" eaLnBrk="1" hangingPunct="1">
              <a:buClr>
                <a:srgbClr val="7030A0"/>
              </a:buClr>
              <a:buSzPct val="120000"/>
              <a:buFont typeface="Wingdings" panose="05000000000000000000" pitchFamily="2" charset="2"/>
              <a:buChar char="§"/>
            </a:pPr>
            <a:r>
              <a:rPr lang="en-AU" dirty="0"/>
              <a:t> Extended deposit insurance</a:t>
            </a:r>
          </a:p>
          <a:p>
            <a:pPr marL="107950" lvl="1" eaLnBrk="1" hangingPunct="1">
              <a:buClr>
                <a:srgbClr val="7030A0"/>
              </a:buClr>
              <a:buSzPct val="120000"/>
              <a:buFont typeface="Wingdings" panose="05000000000000000000" pitchFamily="2" charset="2"/>
              <a:buChar char="§"/>
            </a:pPr>
            <a:r>
              <a:rPr lang="en-AU" dirty="0"/>
              <a:t> Authorized the Treasury to buy “troubled” assets.</a:t>
            </a:r>
          </a:p>
          <a:p>
            <a:pPr lvl="1" eaLnBrk="1" hangingPunct="1">
              <a:buClr>
                <a:schemeClr val="tx1"/>
              </a:buClr>
              <a:defRPr/>
            </a:pPr>
            <a:r>
              <a:rPr lang="en-AU" dirty="0"/>
              <a:t>These actions provided U.S. banks with more reserves, more secure depositors, and safe liquid assets in place of troubled assets.</a:t>
            </a:r>
          </a:p>
        </p:txBody>
      </p:sp>
      <p:sp>
        <p:nvSpPr>
          <p:cNvPr id="60418" name="Rectangle 5">
            <a:extLst>
              <a:ext uri="{FF2B5EF4-FFF2-40B4-BE49-F238E27FC236}">
                <a16:creationId xmlns:a16="http://schemas.microsoft.com/office/drawing/2014/main" id="{9FF23F46-DF4E-4A89-BE7D-E0A7A4A63C32}"/>
              </a:ext>
            </a:extLst>
          </p:cNvPr>
          <p:cNvSpPr>
            <a:spLocks noGrp="1" noChangeArrowheads="1"/>
          </p:cNvSpPr>
          <p:nvPr>
            <p:ph type="title"/>
          </p:nvPr>
        </p:nvSpPr>
        <p:spPr>
          <a:xfrm>
            <a:off x="1152000" y="304800"/>
            <a:ext cx="7687200" cy="1133475"/>
          </a:xfrm>
          <a:noFill/>
        </p:spPr>
        <p:txBody>
          <a:bodyPr/>
          <a:lstStyle/>
          <a:p>
            <a:pPr eaLnBrk="1" hangingPunct="1"/>
            <a:r>
              <a:rPr lang="en-AU" altLang="en-US" dirty="0"/>
              <a:t>Financial Crisis: Cure and Prevention</a:t>
            </a:r>
          </a:p>
        </p:txBody>
      </p:sp>
    </p:spTree>
    <p:extLst>
      <p:ext uri="{BB962C8B-B14F-4D97-AF65-F5344CB8AC3E}">
        <p14:creationId xmlns:p14="http://schemas.microsoft.com/office/powerpoint/2010/main" val="38772991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907">
                                            <p:txEl>
                                              <p:pRg st="1" end="1"/>
                                            </p:txEl>
                                          </p:spTgt>
                                        </p:tgtEl>
                                        <p:attrNameLst>
                                          <p:attrName>style.visibility</p:attrName>
                                        </p:attrNameLst>
                                      </p:cBhvr>
                                      <p:to>
                                        <p:strVal val="visible"/>
                                      </p:to>
                                    </p:set>
                                    <p:animEffect transition="in" filter="wipe(left)">
                                      <p:cBhvr>
                                        <p:cTn id="7" dur="1000"/>
                                        <p:tgtEl>
                                          <p:spTgt spid="635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907">
                                            <p:txEl>
                                              <p:pRg st="2" end="2"/>
                                            </p:txEl>
                                          </p:spTgt>
                                        </p:tgtEl>
                                        <p:attrNameLst>
                                          <p:attrName>style.visibility</p:attrName>
                                        </p:attrNameLst>
                                      </p:cBhvr>
                                      <p:to>
                                        <p:strVal val="visible"/>
                                      </p:to>
                                    </p:set>
                                    <p:animEffect transition="in" filter="wipe(left)">
                                      <p:cBhvr>
                                        <p:cTn id="12" dur="1000"/>
                                        <p:tgtEl>
                                          <p:spTgt spid="635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5907">
                                            <p:txEl>
                                              <p:pRg st="3" end="3"/>
                                            </p:txEl>
                                          </p:spTgt>
                                        </p:tgtEl>
                                        <p:attrNameLst>
                                          <p:attrName>style.visibility</p:attrName>
                                        </p:attrNameLst>
                                      </p:cBhvr>
                                      <p:to>
                                        <p:strVal val="visible"/>
                                      </p:to>
                                    </p:set>
                                    <p:animEffect transition="in" filter="wipe(left)">
                                      <p:cBhvr>
                                        <p:cTn id="17" dur="1000"/>
                                        <p:tgtEl>
                                          <p:spTgt spid="6359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907">
                                            <p:txEl>
                                              <p:pRg st="4" end="4"/>
                                            </p:txEl>
                                          </p:spTgt>
                                        </p:tgtEl>
                                        <p:attrNameLst>
                                          <p:attrName>style.visibility</p:attrName>
                                        </p:attrNameLst>
                                      </p:cBhvr>
                                      <p:to>
                                        <p:strVal val="visible"/>
                                      </p:to>
                                    </p:set>
                                    <p:animEffect transition="in" filter="wipe(left)">
                                      <p:cBhvr>
                                        <p:cTn id="22" dur="1000"/>
                                        <p:tgtEl>
                                          <p:spTgt spid="635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5907">
                                            <p:txEl>
                                              <p:pRg st="5" end="5"/>
                                            </p:txEl>
                                          </p:spTgt>
                                        </p:tgtEl>
                                        <p:attrNameLst>
                                          <p:attrName>style.visibility</p:attrName>
                                        </p:attrNameLst>
                                      </p:cBhvr>
                                      <p:to>
                                        <p:strVal val="visible"/>
                                      </p:to>
                                    </p:set>
                                    <p:animEffect transition="in" filter="wipe(left)">
                                      <p:cBhvr>
                                        <p:cTn id="27" dur="1000"/>
                                        <p:tgtEl>
                                          <p:spTgt spid="6359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5907">
                                            <p:txEl>
                                              <p:pRg st="6" end="6"/>
                                            </p:txEl>
                                          </p:spTgt>
                                        </p:tgtEl>
                                        <p:attrNameLst>
                                          <p:attrName>style.visibility</p:attrName>
                                        </p:attrNameLst>
                                      </p:cBhvr>
                                      <p:to>
                                        <p:strVal val="visible"/>
                                      </p:to>
                                    </p:set>
                                    <p:animEffect transition="in" filter="wipe(left)">
                                      <p:cBhvr>
                                        <p:cTn id="32" dur="1000"/>
                                        <p:tgtEl>
                                          <p:spTgt spid="635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uiExpand="1"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Content Placeholder 4">
            <a:extLst>
              <a:ext uri="{FF2B5EF4-FFF2-40B4-BE49-F238E27FC236}">
                <a16:creationId xmlns:a16="http://schemas.microsoft.com/office/drawing/2014/main" id="{F07C6572-0BF8-4099-8C64-7F801F9E9C0B}"/>
              </a:ext>
            </a:extLst>
          </p:cNvPr>
          <p:cNvSpPr>
            <a:spLocks noGrp="1"/>
          </p:cNvSpPr>
          <p:nvPr>
            <p:ph idx="1"/>
          </p:nvPr>
        </p:nvSpPr>
        <p:spPr>
          <a:xfrm>
            <a:off x="360363" y="1584325"/>
            <a:ext cx="8229600" cy="4816475"/>
          </a:xfrm>
        </p:spPr>
        <p:txBody>
          <a:bodyPr/>
          <a:lstStyle/>
          <a:p>
            <a:pPr marL="107950"/>
            <a:r>
              <a:rPr lang="en-AU" dirty="0"/>
              <a:t>Macroprudential Regulation </a:t>
            </a:r>
          </a:p>
          <a:p>
            <a:pPr marL="107950"/>
            <a:r>
              <a:rPr lang="en-AU" altLang="en-US" dirty="0">
                <a:solidFill>
                  <a:schemeClr val="tx1"/>
                </a:solidFill>
              </a:rPr>
              <a:t>Macroprudential regulation </a:t>
            </a:r>
            <a:r>
              <a:rPr lang="en-AU" altLang="en-US" b="0" dirty="0">
                <a:solidFill>
                  <a:schemeClr val="tx1"/>
                </a:solidFill>
              </a:rPr>
              <a:t>is financial regulation to lower the risk that the financial system will crash.</a:t>
            </a:r>
          </a:p>
          <a:p>
            <a:pPr marL="107950"/>
            <a:r>
              <a:rPr lang="en-AU" altLang="en-US" b="0" dirty="0">
                <a:solidFill>
                  <a:schemeClr val="tx1"/>
                </a:solidFill>
              </a:rPr>
              <a:t>The global financial crisis of 2007–2008 brought this type of regulation to centre stage.</a:t>
            </a:r>
          </a:p>
          <a:p>
            <a:pPr marL="107950"/>
            <a:r>
              <a:rPr lang="en-AU" altLang="en-US" dirty="0">
                <a:solidFill>
                  <a:srgbClr val="7030A0"/>
                </a:solidFill>
              </a:rPr>
              <a:t>Macro Versus Micro </a:t>
            </a:r>
            <a:br>
              <a:rPr lang="en-AU" altLang="en-US" b="0" dirty="0">
                <a:solidFill>
                  <a:schemeClr val="tx1"/>
                </a:solidFill>
              </a:rPr>
            </a:br>
            <a:r>
              <a:rPr lang="en-AU" altLang="en-US" b="0" dirty="0" err="1">
                <a:solidFill>
                  <a:schemeClr val="tx1"/>
                </a:solidFill>
              </a:rPr>
              <a:t>Microprudential</a:t>
            </a:r>
            <a:r>
              <a:rPr lang="en-AU" altLang="en-US" b="0" dirty="0">
                <a:solidFill>
                  <a:schemeClr val="tx1"/>
                </a:solidFill>
              </a:rPr>
              <a:t> regulation seeks to lower the risk of failure of individual financial institutions. </a:t>
            </a:r>
          </a:p>
          <a:p>
            <a:pPr marL="107950"/>
            <a:r>
              <a:rPr lang="en-AU" altLang="en-US" b="0" dirty="0">
                <a:solidFill>
                  <a:schemeClr val="tx1"/>
                </a:solidFill>
              </a:rPr>
              <a:t>Macroprudential regulation focuses on the interconnections among individual financial institutions and markets and their shared exposure to common shocks.</a:t>
            </a:r>
            <a:endParaRPr lang="en-CA" altLang="en-US" b="0" dirty="0">
              <a:solidFill>
                <a:schemeClr val="tx1"/>
              </a:solidFill>
            </a:endParaRPr>
          </a:p>
        </p:txBody>
      </p:sp>
      <p:sp>
        <p:nvSpPr>
          <p:cNvPr id="61442" name="Title 3">
            <a:extLst>
              <a:ext uri="{FF2B5EF4-FFF2-40B4-BE49-F238E27FC236}">
                <a16:creationId xmlns:a16="http://schemas.microsoft.com/office/drawing/2014/main" id="{DFDE42F8-3A45-477E-AA88-0679BDB1C95D}"/>
              </a:ext>
            </a:extLst>
          </p:cNvPr>
          <p:cNvSpPr>
            <a:spLocks noGrp="1"/>
          </p:cNvSpPr>
          <p:nvPr>
            <p:ph type="title"/>
          </p:nvPr>
        </p:nvSpPr>
        <p:spPr>
          <a:xfrm>
            <a:off x="1152000" y="304800"/>
            <a:ext cx="7611000" cy="1133475"/>
          </a:xfrm>
        </p:spPr>
        <p:txBody>
          <a:bodyPr/>
          <a:lstStyle/>
          <a:p>
            <a:r>
              <a:rPr lang="en-AU" altLang="en-US" dirty="0"/>
              <a:t>Financial Crisis: Cure and Prevention</a:t>
            </a:r>
            <a:endParaRPr lang="en-CA" altLang="en-US" dirty="0"/>
          </a:p>
        </p:txBody>
      </p:sp>
    </p:spTree>
    <p:extLst>
      <p:ext uri="{BB962C8B-B14F-4D97-AF65-F5344CB8AC3E}">
        <p14:creationId xmlns:p14="http://schemas.microsoft.com/office/powerpoint/2010/main" val="3419709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10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10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left)">
                                      <p:cBhvr>
                                        <p:cTn id="17" dur="1000"/>
                                        <p:tgtEl>
                                          <p:spTgt spid="61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wipe(left)">
                                      <p:cBhvr>
                                        <p:cTn id="22" dur="10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bldLvl="3"/>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Content Placeholder 4">
            <a:extLst>
              <a:ext uri="{FF2B5EF4-FFF2-40B4-BE49-F238E27FC236}">
                <a16:creationId xmlns:a16="http://schemas.microsoft.com/office/drawing/2014/main" id="{F07C6572-0BF8-4099-8C64-7F801F9E9C0B}"/>
              </a:ext>
            </a:extLst>
          </p:cNvPr>
          <p:cNvSpPr>
            <a:spLocks noGrp="1"/>
          </p:cNvSpPr>
          <p:nvPr>
            <p:ph idx="1"/>
          </p:nvPr>
        </p:nvSpPr>
        <p:spPr>
          <a:xfrm>
            <a:off x="360363" y="1333947"/>
            <a:ext cx="8229600" cy="4968875"/>
          </a:xfrm>
        </p:spPr>
        <p:txBody>
          <a:bodyPr/>
          <a:lstStyle/>
          <a:p>
            <a:pPr marL="107950"/>
            <a:r>
              <a:rPr lang="en-AU" altLang="en-US" dirty="0">
                <a:solidFill>
                  <a:srgbClr val="7030A0"/>
                </a:solidFill>
              </a:rPr>
              <a:t>The Tools </a:t>
            </a:r>
          </a:p>
          <a:p>
            <a:pPr marL="107950"/>
            <a:r>
              <a:rPr lang="en-AU" altLang="en-US" b="0" dirty="0">
                <a:solidFill>
                  <a:schemeClr val="tx1"/>
                </a:solidFill>
              </a:rPr>
              <a:t>The main macroprudential regulation tools are rules about the balance sheets of banks and other financial institutions. </a:t>
            </a:r>
          </a:p>
          <a:p>
            <a:pPr marL="107950"/>
            <a:r>
              <a:rPr lang="en-AU" altLang="en-US" b="0" dirty="0">
                <a:solidFill>
                  <a:schemeClr val="tx1"/>
                </a:solidFill>
              </a:rPr>
              <a:t>They are rules about ratios of loans to net worth or loans to cash and other liquid asset reserves that vary with respect to the macroeconomic environment.</a:t>
            </a:r>
          </a:p>
          <a:p>
            <a:pPr marL="107950"/>
            <a:r>
              <a:rPr lang="en-AU" altLang="en-US" b="0" dirty="0">
                <a:solidFill>
                  <a:schemeClr val="tx1"/>
                </a:solidFill>
              </a:rPr>
              <a:t>For example, a </a:t>
            </a:r>
            <a:r>
              <a:rPr lang="en-AU" altLang="en-US" b="0" dirty="0" err="1">
                <a:solidFill>
                  <a:schemeClr val="tx1"/>
                </a:solidFill>
              </a:rPr>
              <a:t>microprudential</a:t>
            </a:r>
            <a:r>
              <a:rPr lang="en-AU" altLang="en-US" b="0" dirty="0">
                <a:solidFill>
                  <a:schemeClr val="tx1"/>
                </a:solidFill>
              </a:rPr>
              <a:t> regulation requires banks to increase their minimum ratio of net worth to loans, …</a:t>
            </a:r>
          </a:p>
          <a:p>
            <a:pPr marL="107950"/>
            <a:r>
              <a:rPr lang="en-AU" altLang="en-US" b="0" dirty="0">
                <a:solidFill>
                  <a:schemeClr val="tx1"/>
                </a:solidFill>
              </a:rPr>
              <a:t>while a macroprudential regulation might make that minimum ratio increase during a recession and decrease in an expansion.</a:t>
            </a:r>
            <a:endParaRPr lang="en-CA" altLang="en-US" b="0" dirty="0">
              <a:solidFill>
                <a:schemeClr val="tx1"/>
              </a:solidFill>
            </a:endParaRPr>
          </a:p>
        </p:txBody>
      </p:sp>
      <p:sp>
        <p:nvSpPr>
          <p:cNvPr id="61442" name="Title 3">
            <a:extLst>
              <a:ext uri="{FF2B5EF4-FFF2-40B4-BE49-F238E27FC236}">
                <a16:creationId xmlns:a16="http://schemas.microsoft.com/office/drawing/2014/main" id="{DFDE42F8-3A45-477E-AA88-0679BDB1C95D}"/>
              </a:ext>
            </a:extLst>
          </p:cNvPr>
          <p:cNvSpPr>
            <a:spLocks noGrp="1"/>
          </p:cNvSpPr>
          <p:nvPr>
            <p:ph type="title"/>
          </p:nvPr>
        </p:nvSpPr>
        <p:spPr>
          <a:xfrm>
            <a:off x="1152000" y="304800"/>
            <a:ext cx="7611000" cy="1133475"/>
          </a:xfrm>
        </p:spPr>
        <p:txBody>
          <a:bodyPr/>
          <a:lstStyle/>
          <a:p>
            <a:r>
              <a:rPr lang="en-AU" altLang="en-US" dirty="0"/>
              <a:t>Financial Crisis: Cure and Prevention</a:t>
            </a:r>
            <a:endParaRPr lang="en-CA" altLang="en-US" dirty="0"/>
          </a:p>
        </p:txBody>
      </p:sp>
    </p:spTree>
    <p:extLst>
      <p:ext uri="{BB962C8B-B14F-4D97-AF65-F5344CB8AC3E}">
        <p14:creationId xmlns:p14="http://schemas.microsoft.com/office/powerpoint/2010/main" val="26892373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10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10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left)">
                                      <p:cBhvr>
                                        <p:cTn id="17" dur="1000"/>
                                        <p:tgtEl>
                                          <p:spTgt spid="61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wipe(left)">
                                      <p:cBhvr>
                                        <p:cTn id="22" dur="10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bldLvl="3"/>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Content Placeholder 4">
            <a:extLst>
              <a:ext uri="{FF2B5EF4-FFF2-40B4-BE49-F238E27FC236}">
                <a16:creationId xmlns:a16="http://schemas.microsoft.com/office/drawing/2014/main" id="{F07C6572-0BF8-4099-8C64-7F801F9E9C0B}"/>
              </a:ext>
            </a:extLst>
          </p:cNvPr>
          <p:cNvSpPr>
            <a:spLocks noGrp="1"/>
          </p:cNvSpPr>
          <p:nvPr>
            <p:ph idx="1"/>
          </p:nvPr>
        </p:nvSpPr>
        <p:spPr>
          <a:xfrm>
            <a:off x="360363" y="1584325"/>
            <a:ext cx="8229600" cy="4968875"/>
          </a:xfrm>
        </p:spPr>
        <p:txBody>
          <a:bodyPr/>
          <a:lstStyle/>
          <a:p>
            <a:pPr marL="107950"/>
            <a:r>
              <a:rPr lang="en-AU" altLang="en-US" b="0" dirty="0">
                <a:solidFill>
                  <a:schemeClr val="tx1"/>
                </a:solidFill>
              </a:rPr>
              <a:t>The main macroprudential regulation tools are rules about the balance sheets of banks and other financial institutions. </a:t>
            </a:r>
          </a:p>
          <a:p>
            <a:pPr marL="107950"/>
            <a:r>
              <a:rPr lang="en-AU" altLang="en-US" b="0" dirty="0">
                <a:solidFill>
                  <a:schemeClr val="tx1"/>
                </a:solidFill>
              </a:rPr>
              <a:t>They are rules about ratios of loans to net worth or loans to cash and other liquid asset reserves that vary with respect to the macroeconomic environment.</a:t>
            </a:r>
          </a:p>
          <a:p>
            <a:pPr marL="107950"/>
            <a:r>
              <a:rPr lang="en-AU" altLang="en-US" b="0" dirty="0">
                <a:solidFill>
                  <a:schemeClr val="tx1"/>
                </a:solidFill>
              </a:rPr>
              <a:t>For example, a </a:t>
            </a:r>
            <a:r>
              <a:rPr lang="en-AU" altLang="en-US" b="0" dirty="0" err="1">
                <a:solidFill>
                  <a:schemeClr val="tx1"/>
                </a:solidFill>
              </a:rPr>
              <a:t>microprudential</a:t>
            </a:r>
            <a:r>
              <a:rPr lang="en-AU" altLang="en-US" b="0" dirty="0">
                <a:solidFill>
                  <a:schemeClr val="tx1"/>
                </a:solidFill>
              </a:rPr>
              <a:t> regulation requires banks to increase their minimum ratio of net worth to loans, …</a:t>
            </a:r>
          </a:p>
          <a:p>
            <a:pPr marL="107950"/>
            <a:r>
              <a:rPr lang="en-AU" altLang="en-US" b="0" dirty="0">
                <a:solidFill>
                  <a:schemeClr val="tx1"/>
                </a:solidFill>
              </a:rPr>
              <a:t>while a macroprudential regulation might make that minimum ratio increase during a recession and decrease in an expansion.</a:t>
            </a:r>
            <a:endParaRPr lang="en-CA" altLang="en-US" b="0" dirty="0">
              <a:solidFill>
                <a:schemeClr val="tx1"/>
              </a:solidFill>
            </a:endParaRPr>
          </a:p>
        </p:txBody>
      </p:sp>
      <p:sp>
        <p:nvSpPr>
          <p:cNvPr id="61442" name="Title 3">
            <a:extLst>
              <a:ext uri="{FF2B5EF4-FFF2-40B4-BE49-F238E27FC236}">
                <a16:creationId xmlns:a16="http://schemas.microsoft.com/office/drawing/2014/main" id="{DFDE42F8-3A45-477E-AA88-0679BDB1C95D}"/>
              </a:ext>
            </a:extLst>
          </p:cNvPr>
          <p:cNvSpPr>
            <a:spLocks noGrp="1"/>
          </p:cNvSpPr>
          <p:nvPr>
            <p:ph type="title"/>
          </p:nvPr>
        </p:nvSpPr>
        <p:spPr>
          <a:xfrm>
            <a:off x="1152000" y="304800"/>
            <a:ext cx="7611000" cy="1133475"/>
          </a:xfrm>
        </p:spPr>
        <p:txBody>
          <a:bodyPr/>
          <a:lstStyle/>
          <a:p>
            <a:r>
              <a:rPr lang="en-AU" altLang="en-US" dirty="0"/>
              <a:t>Financial Crisis: Cure and Prevention</a:t>
            </a:r>
            <a:endParaRPr lang="en-CA" altLang="en-US" dirty="0"/>
          </a:p>
        </p:txBody>
      </p:sp>
    </p:spTree>
    <p:extLst>
      <p:ext uri="{BB962C8B-B14F-4D97-AF65-F5344CB8AC3E}">
        <p14:creationId xmlns:p14="http://schemas.microsoft.com/office/powerpoint/2010/main" val="104222759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10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10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left)">
                                      <p:cBhvr>
                                        <p:cTn id="17" dur="1000"/>
                                        <p:tgtEl>
                                          <p:spTgt spid="61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FF8E393B-FB16-4D01-B58A-1BE342ADBB80}"/>
              </a:ext>
            </a:extLst>
          </p:cNvPr>
          <p:cNvSpPr>
            <a:spLocks noGrp="1" noChangeArrowheads="1"/>
          </p:cNvSpPr>
          <p:nvPr>
            <p:ph type="title"/>
          </p:nvPr>
        </p:nvSpPr>
        <p:spPr>
          <a:xfrm>
            <a:off x="990600" y="107950"/>
            <a:ext cx="7696200" cy="1554163"/>
          </a:xfrm>
          <a:noFill/>
        </p:spPr>
        <p:txBody>
          <a:bodyPr/>
          <a:lstStyle/>
          <a:p>
            <a:r>
              <a:rPr lang="en-AU" altLang="en-US" dirty="0"/>
              <a:t>Monetary Policy Objective </a:t>
            </a:r>
            <a:br>
              <a:rPr lang="en-AU" altLang="en-US" dirty="0"/>
            </a:br>
            <a:r>
              <a:rPr lang="en-AU" altLang="en-US" dirty="0"/>
              <a:t>and Framework</a:t>
            </a:r>
          </a:p>
        </p:txBody>
      </p:sp>
      <p:sp>
        <p:nvSpPr>
          <p:cNvPr id="818179" name="Rectangle 3">
            <a:extLst>
              <a:ext uri="{FF2B5EF4-FFF2-40B4-BE49-F238E27FC236}">
                <a16:creationId xmlns:a16="http://schemas.microsoft.com/office/drawing/2014/main" id="{09A81CAC-2FB6-4BC3-BABA-91CD6DA64C80}"/>
              </a:ext>
            </a:extLst>
          </p:cNvPr>
          <p:cNvSpPr>
            <a:spLocks noGrp="1" noChangeArrowheads="1"/>
          </p:cNvSpPr>
          <p:nvPr>
            <p:ph idx="1"/>
          </p:nvPr>
        </p:nvSpPr>
        <p:spPr>
          <a:xfrm>
            <a:off x="360363" y="1584325"/>
            <a:ext cx="7945437" cy="4525963"/>
          </a:xfrm>
        </p:spPr>
        <p:txBody>
          <a:bodyPr/>
          <a:lstStyle/>
          <a:p>
            <a:pPr lvl="1"/>
            <a:r>
              <a:rPr lang="en-AU" altLang="en-US" dirty="0"/>
              <a:t>The inflation-control target uses the CPI as the measure of inflation. </a:t>
            </a:r>
          </a:p>
          <a:p>
            <a:pPr lvl="1"/>
            <a:r>
              <a:rPr lang="en-AU" altLang="en-US" dirty="0"/>
              <a:t>So the Bank has agreed to keep the trend CPI inflation rate at a target of 2 percent a year.</a:t>
            </a:r>
          </a:p>
          <a:p>
            <a:pPr lvl="1"/>
            <a:r>
              <a:rPr lang="en-AU" altLang="en-US" dirty="0"/>
              <a:t>But the Bank pays close attention to </a:t>
            </a:r>
            <a:r>
              <a:rPr lang="en-AU" altLang="en-US" i="1" dirty="0"/>
              <a:t>core inflation</a:t>
            </a:r>
            <a:r>
              <a:rPr lang="en-AU" altLang="en-US" dirty="0"/>
              <a:t>, which it calls its operational guide.</a:t>
            </a:r>
          </a:p>
          <a:p>
            <a:pPr lvl="1"/>
            <a:r>
              <a:rPr lang="en-AU" altLang="en-US" dirty="0"/>
              <a:t>The Bank believes that core inflation is a better measure of the underlying inflation trend and better predicts future CPI inflation.</a:t>
            </a:r>
          </a:p>
          <a:p>
            <a:pPr lvl="1">
              <a:lnSpc>
                <a:spcPct val="90000"/>
              </a:lnSpc>
            </a:pPr>
            <a:endParaRPr lang="en-AU"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8179">
                                            <p:txEl>
                                              <p:pRg st="1" end="1"/>
                                            </p:txEl>
                                          </p:spTgt>
                                        </p:tgtEl>
                                        <p:attrNameLst>
                                          <p:attrName>style.visibility</p:attrName>
                                        </p:attrNameLst>
                                      </p:cBhvr>
                                      <p:to>
                                        <p:strVal val="visible"/>
                                      </p:to>
                                    </p:set>
                                    <p:animEffect transition="in" filter="wipe(left)">
                                      <p:cBhvr>
                                        <p:cTn id="7" dur="1000"/>
                                        <p:tgtEl>
                                          <p:spTgt spid="818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8179">
                                            <p:txEl>
                                              <p:pRg st="2" end="2"/>
                                            </p:txEl>
                                          </p:spTgt>
                                        </p:tgtEl>
                                        <p:attrNameLst>
                                          <p:attrName>style.visibility</p:attrName>
                                        </p:attrNameLst>
                                      </p:cBhvr>
                                      <p:to>
                                        <p:strVal val="visible"/>
                                      </p:to>
                                    </p:set>
                                    <p:animEffect transition="in" filter="wipe(left)">
                                      <p:cBhvr>
                                        <p:cTn id="12" dur="1000"/>
                                        <p:tgtEl>
                                          <p:spTgt spid="818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8179">
                                            <p:txEl>
                                              <p:pRg st="3" end="3"/>
                                            </p:txEl>
                                          </p:spTgt>
                                        </p:tgtEl>
                                        <p:attrNameLst>
                                          <p:attrName>style.visibility</p:attrName>
                                        </p:attrNameLst>
                                      </p:cBhvr>
                                      <p:to>
                                        <p:strVal val="visible"/>
                                      </p:to>
                                    </p:set>
                                    <p:animEffect transition="in" filter="wipe(left)">
                                      <p:cBhvr>
                                        <p:cTn id="17" dur="1000"/>
                                        <p:tgtEl>
                                          <p:spTgt spid="818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uiExpand="1" build="p" bldLvl="3"/>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Content Placeholder 4">
            <a:extLst>
              <a:ext uri="{FF2B5EF4-FFF2-40B4-BE49-F238E27FC236}">
                <a16:creationId xmlns:a16="http://schemas.microsoft.com/office/drawing/2014/main" id="{F07C6572-0BF8-4099-8C64-7F801F9E9C0B}"/>
              </a:ext>
            </a:extLst>
          </p:cNvPr>
          <p:cNvSpPr>
            <a:spLocks noGrp="1"/>
          </p:cNvSpPr>
          <p:nvPr>
            <p:ph idx="1"/>
          </p:nvPr>
        </p:nvSpPr>
        <p:spPr>
          <a:xfrm>
            <a:off x="360363" y="1584325"/>
            <a:ext cx="8229600" cy="4968875"/>
          </a:xfrm>
        </p:spPr>
        <p:txBody>
          <a:bodyPr/>
          <a:lstStyle/>
          <a:p>
            <a:pPr marL="107950"/>
            <a:r>
              <a:rPr lang="en-AU" altLang="en-US" dirty="0"/>
              <a:t>Canadian Macroprudential Regulation</a:t>
            </a:r>
          </a:p>
          <a:p>
            <a:pPr lvl="1" eaLnBrk="1" hangingPunct="1">
              <a:buClr>
                <a:srgbClr val="C40075"/>
              </a:buClr>
              <a:buSzPct val="120000"/>
            </a:pPr>
            <a:r>
              <a:rPr lang="en-AU" altLang="en-US" b="0" dirty="0">
                <a:solidFill>
                  <a:schemeClr val="tx1"/>
                </a:solidFill>
              </a:rPr>
              <a:t>The Minister of Finance is responsible for maintaining Canada’s financial stability, but the front line of Canada’s macroprudential policy is performed by:</a:t>
            </a:r>
            <a:endParaRPr lang="en-AU" dirty="0"/>
          </a:p>
          <a:p>
            <a:pPr lvl="1" eaLnBrk="1" hangingPunct="1">
              <a:buClr>
                <a:srgbClr val="7030A0"/>
              </a:buClr>
              <a:buSzPct val="120000"/>
              <a:buFont typeface="Wingdings" panose="05000000000000000000" pitchFamily="2" charset="2"/>
              <a:buChar char="§"/>
            </a:pPr>
            <a:r>
              <a:rPr lang="en-AU" dirty="0"/>
              <a:t> </a:t>
            </a:r>
            <a:r>
              <a:rPr lang="en-AU" altLang="en-US" b="0" dirty="0">
                <a:solidFill>
                  <a:schemeClr val="tx1"/>
                </a:solidFill>
              </a:rPr>
              <a:t>The Bank of Canada</a:t>
            </a:r>
          </a:p>
          <a:p>
            <a:pPr lvl="1" eaLnBrk="1" hangingPunct="1">
              <a:buClr>
                <a:srgbClr val="7030A0"/>
              </a:buClr>
              <a:buSzPct val="120000"/>
              <a:buFont typeface="Wingdings" panose="05000000000000000000" pitchFamily="2" charset="2"/>
              <a:buChar char="§"/>
            </a:pPr>
            <a:r>
              <a:rPr lang="en-AU" altLang="en-US" b="0" dirty="0">
                <a:solidFill>
                  <a:schemeClr val="tx1"/>
                </a:solidFill>
              </a:rPr>
              <a:t> The Office of the Superintendent of Financial Institutions</a:t>
            </a:r>
          </a:p>
          <a:p>
            <a:pPr lvl="1" eaLnBrk="1" hangingPunct="1">
              <a:buClr>
                <a:srgbClr val="7030A0"/>
              </a:buClr>
              <a:buSzPct val="120000"/>
              <a:buFont typeface="Wingdings" panose="05000000000000000000" pitchFamily="2" charset="2"/>
              <a:buChar char="§"/>
            </a:pPr>
            <a:r>
              <a:rPr lang="en-AU" altLang="en-US" b="0" dirty="0">
                <a:solidFill>
                  <a:schemeClr val="tx1"/>
                </a:solidFill>
              </a:rPr>
              <a:t> The Canada Deposit Insurance Corporation.</a:t>
            </a:r>
            <a:endParaRPr lang="en-CA" altLang="en-US" b="0" dirty="0">
              <a:solidFill>
                <a:schemeClr val="tx1"/>
              </a:solidFill>
            </a:endParaRPr>
          </a:p>
        </p:txBody>
      </p:sp>
      <p:sp>
        <p:nvSpPr>
          <p:cNvPr id="61442" name="Title 3">
            <a:extLst>
              <a:ext uri="{FF2B5EF4-FFF2-40B4-BE49-F238E27FC236}">
                <a16:creationId xmlns:a16="http://schemas.microsoft.com/office/drawing/2014/main" id="{DFDE42F8-3A45-477E-AA88-0679BDB1C95D}"/>
              </a:ext>
            </a:extLst>
          </p:cNvPr>
          <p:cNvSpPr>
            <a:spLocks noGrp="1"/>
          </p:cNvSpPr>
          <p:nvPr>
            <p:ph type="title"/>
          </p:nvPr>
        </p:nvSpPr>
        <p:spPr>
          <a:xfrm>
            <a:off x="1152000" y="304800"/>
            <a:ext cx="7611000" cy="1133475"/>
          </a:xfrm>
        </p:spPr>
        <p:txBody>
          <a:bodyPr/>
          <a:lstStyle/>
          <a:p>
            <a:r>
              <a:rPr lang="en-AU" altLang="en-US" dirty="0"/>
              <a:t>Financial Crisis: Cure and Prevention</a:t>
            </a:r>
            <a:endParaRPr lang="en-CA" altLang="en-US" dirty="0"/>
          </a:p>
        </p:txBody>
      </p:sp>
    </p:spTree>
    <p:extLst>
      <p:ext uri="{BB962C8B-B14F-4D97-AF65-F5344CB8AC3E}">
        <p14:creationId xmlns:p14="http://schemas.microsoft.com/office/powerpoint/2010/main" val="293858632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10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10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left)">
                                      <p:cBhvr>
                                        <p:cTn id="17" dur="1000"/>
                                        <p:tgtEl>
                                          <p:spTgt spid="61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wipe(left)">
                                      <p:cBhvr>
                                        <p:cTn id="22" dur="10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bldLvl="3"/>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Content Placeholder 4">
            <a:extLst>
              <a:ext uri="{FF2B5EF4-FFF2-40B4-BE49-F238E27FC236}">
                <a16:creationId xmlns:a16="http://schemas.microsoft.com/office/drawing/2014/main" id="{F07C6572-0BF8-4099-8C64-7F801F9E9C0B}"/>
              </a:ext>
            </a:extLst>
          </p:cNvPr>
          <p:cNvSpPr>
            <a:spLocks noGrp="1"/>
          </p:cNvSpPr>
          <p:nvPr>
            <p:ph idx="1"/>
          </p:nvPr>
        </p:nvSpPr>
        <p:spPr>
          <a:xfrm>
            <a:off x="360363" y="1584325"/>
            <a:ext cx="8229600" cy="4968875"/>
          </a:xfrm>
        </p:spPr>
        <p:txBody>
          <a:bodyPr/>
          <a:lstStyle/>
          <a:p>
            <a:r>
              <a:rPr lang="en-AU" altLang="en-US" b="0" dirty="0">
                <a:solidFill>
                  <a:schemeClr val="tx1"/>
                </a:solidFill>
              </a:rPr>
              <a:t>The Bank of Canada’s specific duties to further support to financial stability are.</a:t>
            </a:r>
          </a:p>
          <a:p>
            <a:pPr marL="565150" indent="-457200">
              <a:buAutoNum type="arabicPeriod"/>
            </a:pPr>
            <a:r>
              <a:rPr lang="en-AU" altLang="en-US" b="0" dirty="0">
                <a:solidFill>
                  <a:schemeClr val="tx1"/>
                </a:solidFill>
              </a:rPr>
              <a:t>Lender of last resort</a:t>
            </a:r>
          </a:p>
          <a:p>
            <a:pPr marL="565150" indent="-457200">
              <a:buAutoNum type="arabicPeriod"/>
            </a:pPr>
            <a:r>
              <a:rPr lang="en-AU" altLang="en-US" b="0" dirty="0">
                <a:solidFill>
                  <a:schemeClr val="tx1"/>
                </a:solidFill>
              </a:rPr>
              <a:t>Management of the payment system</a:t>
            </a:r>
          </a:p>
          <a:p>
            <a:pPr marL="565150" indent="-457200">
              <a:buAutoNum type="arabicPeriod"/>
            </a:pPr>
            <a:r>
              <a:rPr lang="en-AU" altLang="en-US" b="0" dirty="0">
                <a:solidFill>
                  <a:schemeClr val="tx1"/>
                </a:solidFill>
              </a:rPr>
              <a:t>Conductor of financial system stress tests</a:t>
            </a:r>
          </a:p>
          <a:p>
            <a:r>
              <a:rPr lang="en-AU" altLang="en-US" b="0" dirty="0">
                <a:solidFill>
                  <a:schemeClr val="tx1"/>
                </a:solidFill>
              </a:rPr>
              <a:t>The Office of the Superintendent of Financial Institutions regulates and supervises financial institutions.</a:t>
            </a:r>
          </a:p>
          <a:p>
            <a:r>
              <a:rPr lang="en-AU" altLang="en-US" b="0" dirty="0">
                <a:solidFill>
                  <a:schemeClr val="tx1"/>
                </a:solidFill>
              </a:rPr>
              <a:t>The Canada Deposit Insurance Corporation insures the deposits of banks and other depository institutions.</a:t>
            </a:r>
          </a:p>
          <a:p>
            <a:pPr marL="565150" indent="-457200">
              <a:buAutoNum type="arabicPeriod"/>
            </a:pPr>
            <a:endParaRPr lang="en-CA" altLang="en-US" b="0" dirty="0">
              <a:solidFill>
                <a:schemeClr val="tx1"/>
              </a:solidFill>
            </a:endParaRPr>
          </a:p>
        </p:txBody>
      </p:sp>
      <p:sp>
        <p:nvSpPr>
          <p:cNvPr id="61442" name="Title 3">
            <a:extLst>
              <a:ext uri="{FF2B5EF4-FFF2-40B4-BE49-F238E27FC236}">
                <a16:creationId xmlns:a16="http://schemas.microsoft.com/office/drawing/2014/main" id="{DFDE42F8-3A45-477E-AA88-0679BDB1C95D}"/>
              </a:ext>
            </a:extLst>
          </p:cNvPr>
          <p:cNvSpPr>
            <a:spLocks noGrp="1"/>
          </p:cNvSpPr>
          <p:nvPr>
            <p:ph type="title"/>
          </p:nvPr>
        </p:nvSpPr>
        <p:spPr>
          <a:xfrm>
            <a:off x="1152000" y="304800"/>
            <a:ext cx="7611000" cy="1133475"/>
          </a:xfrm>
        </p:spPr>
        <p:txBody>
          <a:bodyPr/>
          <a:lstStyle/>
          <a:p>
            <a:r>
              <a:rPr lang="en-AU" altLang="en-US" dirty="0"/>
              <a:t>Financial Crisis: Cure and Prevention</a:t>
            </a:r>
            <a:endParaRPr lang="en-CA" altLang="en-US" dirty="0"/>
          </a:p>
        </p:txBody>
      </p:sp>
    </p:spTree>
    <p:extLst>
      <p:ext uri="{BB962C8B-B14F-4D97-AF65-F5344CB8AC3E}">
        <p14:creationId xmlns:p14="http://schemas.microsoft.com/office/powerpoint/2010/main" val="16035283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10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10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left)">
                                      <p:cBhvr>
                                        <p:cTn id="17" dur="1000"/>
                                        <p:tgtEl>
                                          <p:spTgt spid="61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wipe(left)">
                                      <p:cBhvr>
                                        <p:cTn id="22" dur="1000"/>
                                        <p:tgtEl>
                                          <p:spTgt spid="61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animEffect transition="in" filter="wipe(left)">
                                      <p:cBhvr>
                                        <p:cTn id="27" dur="10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bldLvl="3"/>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Content Placeholder 4">
            <a:extLst>
              <a:ext uri="{FF2B5EF4-FFF2-40B4-BE49-F238E27FC236}">
                <a16:creationId xmlns:a16="http://schemas.microsoft.com/office/drawing/2014/main" id="{F07C6572-0BF8-4099-8C64-7F801F9E9C0B}"/>
              </a:ext>
            </a:extLst>
          </p:cNvPr>
          <p:cNvSpPr>
            <a:spLocks noGrp="1"/>
          </p:cNvSpPr>
          <p:nvPr>
            <p:ph idx="1"/>
          </p:nvPr>
        </p:nvSpPr>
        <p:spPr>
          <a:xfrm>
            <a:off x="360363" y="1584325"/>
            <a:ext cx="8229600" cy="4968875"/>
          </a:xfrm>
        </p:spPr>
        <p:txBody>
          <a:bodyPr/>
          <a:lstStyle/>
          <a:p>
            <a:pPr marL="107950"/>
            <a:r>
              <a:rPr lang="en-AU" altLang="en-US" dirty="0"/>
              <a:t>Policy Strategies and Clarity</a:t>
            </a:r>
          </a:p>
          <a:p>
            <a:pPr lvl="1" eaLnBrk="1" hangingPunct="1">
              <a:buClr>
                <a:srgbClr val="C40075"/>
              </a:buClr>
              <a:buSzPct val="120000"/>
            </a:pPr>
            <a:r>
              <a:rPr lang="en-AU" altLang="en-US" b="0" dirty="0">
                <a:solidFill>
                  <a:schemeClr val="tx1"/>
                </a:solidFill>
              </a:rPr>
              <a:t>In the short run, </a:t>
            </a:r>
            <a:r>
              <a:rPr lang="en-AU" altLang="en-US" dirty="0"/>
              <a:t>monetary policy creates a </a:t>
            </a:r>
            <a:r>
              <a:rPr lang="en-AU" altLang="en-US" dirty="0" err="1"/>
              <a:t>tradeoff</a:t>
            </a:r>
            <a:r>
              <a:rPr lang="en-AU" altLang="en-US" dirty="0"/>
              <a:t> between inflation and unemployment.</a:t>
            </a:r>
          </a:p>
          <a:p>
            <a:pPr lvl="1" eaLnBrk="1" hangingPunct="1">
              <a:buClr>
                <a:srgbClr val="C40075"/>
              </a:buClr>
              <a:buSzPct val="120000"/>
            </a:pPr>
            <a:r>
              <a:rPr lang="en-AU" altLang="en-US" b="0" dirty="0">
                <a:solidFill>
                  <a:schemeClr val="tx1"/>
                </a:solidFill>
              </a:rPr>
              <a:t>But in the long run, monetary policy influences the inflation rate and has no effect on the unemployment rate.</a:t>
            </a:r>
          </a:p>
          <a:p>
            <a:pPr lvl="1" eaLnBrk="1" hangingPunct="1">
              <a:buClr>
                <a:srgbClr val="C40075"/>
              </a:buClr>
              <a:buSzPct val="120000"/>
            </a:pPr>
            <a:r>
              <a:rPr lang="en-AU" altLang="en-US" dirty="0"/>
              <a:t>In the long run, the unemployment rate is determined by the natural unemployment rate.</a:t>
            </a:r>
          </a:p>
          <a:p>
            <a:pPr lvl="1" eaLnBrk="1" hangingPunct="1">
              <a:buClr>
                <a:srgbClr val="C40075"/>
              </a:buClr>
              <a:buSzPct val="120000"/>
            </a:pPr>
            <a:r>
              <a:rPr lang="en-AU" altLang="en-US" dirty="0"/>
              <a:t>Inflation</a:t>
            </a:r>
            <a:r>
              <a:rPr lang="en-AU" altLang="en-US" b="0" dirty="0">
                <a:solidFill>
                  <a:schemeClr val="tx1"/>
                </a:solidFill>
              </a:rPr>
              <a:t> targeting </a:t>
            </a:r>
            <a:r>
              <a:rPr lang="en-AU" altLang="en-US" dirty="0"/>
              <a:t>is an attractive monetary policy strategy because it </a:t>
            </a:r>
            <a:r>
              <a:rPr lang="en-AU" altLang="en-US" b="0" dirty="0">
                <a:solidFill>
                  <a:schemeClr val="tx1"/>
                </a:solidFill>
              </a:rPr>
              <a:t>manages inflation expectations, which makes t</a:t>
            </a:r>
            <a:r>
              <a:rPr lang="en-AU" altLang="en-US" dirty="0"/>
              <a:t>he best contribution to attaining full employment and sustained growth.</a:t>
            </a:r>
          </a:p>
        </p:txBody>
      </p:sp>
      <p:sp>
        <p:nvSpPr>
          <p:cNvPr id="61442" name="Title 3">
            <a:extLst>
              <a:ext uri="{FF2B5EF4-FFF2-40B4-BE49-F238E27FC236}">
                <a16:creationId xmlns:a16="http://schemas.microsoft.com/office/drawing/2014/main" id="{DFDE42F8-3A45-477E-AA88-0679BDB1C95D}"/>
              </a:ext>
            </a:extLst>
          </p:cNvPr>
          <p:cNvSpPr>
            <a:spLocks noGrp="1"/>
          </p:cNvSpPr>
          <p:nvPr>
            <p:ph type="title"/>
          </p:nvPr>
        </p:nvSpPr>
        <p:spPr>
          <a:xfrm>
            <a:off x="1152000" y="304800"/>
            <a:ext cx="7611000" cy="1133475"/>
          </a:xfrm>
        </p:spPr>
        <p:txBody>
          <a:bodyPr/>
          <a:lstStyle/>
          <a:p>
            <a:r>
              <a:rPr lang="en-AU" altLang="en-US" dirty="0"/>
              <a:t>Financial Crisis: Cure and Prevention</a:t>
            </a:r>
            <a:endParaRPr lang="en-CA" altLang="en-US" dirty="0"/>
          </a:p>
        </p:txBody>
      </p:sp>
    </p:spTree>
    <p:extLst>
      <p:ext uri="{BB962C8B-B14F-4D97-AF65-F5344CB8AC3E}">
        <p14:creationId xmlns:p14="http://schemas.microsoft.com/office/powerpoint/2010/main" val="33714616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10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10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left)">
                                      <p:cBhvr>
                                        <p:cTn id="17" dur="1000"/>
                                        <p:tgtEl>
                                          <p:spTgt spid="61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wipe(left)">
                                      <p:cBhvr>
                                        <p:cTn id="22" dur="10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5">
            <a:extLst>
              <a:ext uri="{FF2B5EF4-FFF2-40B4-BE49-F238E27FC236}">
                <a16:creationId xmlns:a16="http://schemas.microsoft.com/office/drawing/2014/main" id="{7D3380E5-0E3B-4CE9-B7BA-707E840C2EBD}"/>
              </a:ext>
            </a:extLst>
          </p:cNvPr>
          <p:cNvSpPr>
            <a:spLocks noGrp="1" noChangeArrowheads="1"/>
          </p:cNvSpPr>
          <p:nvPr>
            <p:ph type="title"/>
          </p:nvPr>
        </p:nvSpPr>
        <p:spPr>
          <a:xfrm>
            <a:off x="990600" y="107950"/>
            <a:ext cx="7696200" cy="1554163"/>
          </a:xfrm>
          <a:noFill/>
        </p:spPr>
        <p:txBody>
          <a:bodyPr/>
          <a:lstStyle/>
          <a:p>
            <a:r>
              <a:rPr lang="en-AU" altLang="en-US" dirty="0"/>
              <a:t>Monetary Policy Objective </a:t>
            </a:r>
            <a:br>
              <a:rPr lang="en-AU" altLang="en-US" dirty="0"/>
            </a:br>
            <a:r>
              <a:rPr lang="en-AU" altLang="en-US" dirty="0"/>
              <a:t>and Framework</a:t>
            </a:r>
          </a:p>
        </p:txBody>
      </p:sp>
      <p:sp>
        <p:nvSpPr>
          <p:cNvPr id="595971" name="Rectangle 3">
            <a:extLst>
              <a:ext uri="{FF2B5EF4-FFF2-40B4-BE49-F238E27FC236}">
                <a16:creationId xmlns:a16="http://schemas.microsoft.com/office/drawing/2014/main" id="{F5944C91-3907-45D2-873B-7E5F729A5561}"/>
              </a:ext>
            </a:extLst>
          </p:cNvPr>
          <p:cNvSpPr>
            <a:spLocks noGrp="1" noChangeArrowheads="1"/>
          </p:cNvSpPr>
          <p:nvPr>
            <p:ph idx="1"/>
          </p:nvPr>
        </p:nvSpPr>
        <p:spPr>
          <a:xfrm>
            <a:off x="360363" y="1584325"/>
            <a:ext cx="3898137" cy="4525963"/>
          </a:xfrm>
        </p:spPr>
        <p:txBody>
          <a:bodyPr/>
          <a:lstStyle/>
          <a:p>
            <a:pPr marL="108000">
              <a:defRPr/>
            </a:pPr>
            <a:r>
              <a:rPr lang="en-AU" b="0" dirty="0">
                <a:solidFill>
                  <a:schemeClr val="tx1"/>
                </a:solidFill>
              </a:rPr>
              <a:t>Figure 14.1(a) shows the Bank’s inflation target.</a:t>
            </a:r>
          </a:p>
          <a:p>
            <a:pPr marL="108000">
              <a:defRPr/>
            </a:pPr>
            <a:r>
              <a:rPr lang="en-AU" b="0" dirty="0">
                <a:solidFill>
                  <a:schemeClr val="tx1"/>
                </a:solidFill>
              </a:rPr>
              <a:t>The average of the three core inflation rates (CPI-common, CPI-median, and CPI-trim) has never left the target range.</a:t>
            </a:r>
          </a:p>
          <a:p>
            <a:pPr marL="108000">
              <a:defRPr/>
            </a:pPr>
            <a:r>
              <a:rPr lang="en-AU" b="0" dirty="0">
                <a:solidFill>
                  <a:schemeClr val="tx1"/>
                </a:solidFill>
              </a:rPr>
              <a:t>The Bank has done a good job of holding inflation close to its </a:t>
            </a:r>
            <a:br>
              <a:rPr lang="en-AU" b="0" dirty="0">
                <a:solidFill>
                  <a:schemeClr val="tx1"/>
                </a:solidFill>
              </a:rPr>
            </a:br>
            <a:r>
              <a:rPr lang="en-AU" b="0" dirty="0">
                <a:solidFill>
                  <a:schemeClr val="tx1"/>
                </a:solidFill>
              </a:rPr>
              <a:t>2 percent target.</a:t>
            </a:r>
          </a:p>
          <a:p>
            <a:pPr>
              <a:defRPr/>
            </a:pPr>
            <a:endParaRPr lang="en-AU" b="0" dirty="0">
              <a:solidFill>
                <a:schemeClr val="tx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305300" cy="399288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305300" cy="399288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305300" cy="3992880"/>
          </a:xfrm>
          <a:prstGeom prst="rect">
            <a:avLst/>
          </a:prstGeom>
        </p:spPr>
      </p:pic>
      <p:pic>
        <p:nvPicPr>
          <p:cNvPr id="12" name="Picture 7">
            <a:hlinkClick r:id="rId6" action="ppaction://hlinksldjump" tooltip="Click to expand the figure"/>
            <a:extLst>
              <a:ext uri="{FF2B5EF4-FFF2-40B4-BE49-F238E27FC236}">
                <a16:creationId xmlns:a16="http://schemas.microsoft.com/office/drawing/2014/main" id="{65AF3A2D-93E2-4509-AAC4-D2E6C8F77D1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wipe(left)">
                                      <p:cBhvr>
                                        <p:cTn id="7" dur="500"/>
                                        <p:tgtEl>
                                          <p:spTgt spid="59597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animEffect transition="in" filter="wipe(left)">
                                      <p:cBhvr>
                                        <p:cTn id="15" dur="500"/>
                                        <p:tgtEl>
                                          <p:spTgt spid="595971">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5971">
                                            <p:txEl>
                                              <p:pRg st="2" end="2"/>
                                            </p:txEl>
                                          </p:spTgt>
                                        </p:tgtEl>
                                        <p:attrNameLst>
                                          <p:attrName>style.visibility</p:attrName>
                                        </p:attrNameLst>
                                      </p:cBhvr>
                                      <p:to>
                                        <p:strVal val="visible"/>
                                      </p:to>
                                    </p:set>
                                    <p:animEffect transition="in" filter="wipe(left)">
                                      <p:cBhvr>
                                        <p:cTn id="23" dur="500"/>
                                        <p:tgtEl>
                                          <p:spTgt spid="595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4000" y="720000"/>
            <a:ext cx="5381625" cy="49911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4000" y="720000"/>
            <a:ext cx="5381625" cy="49911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4000" y="720000"/>
            <a:ext cx="5381625" cy="49911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9fe492118112c6ae1bee12fd592638708149ad"/>
</p:tagLst>
</file>

<file path=ppt/theme/theme1.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0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9371</TotalTime>
  <Words>4146</Words>
  <Application>Microsoft Office PowerPoint</Application>
  <PresentationFormat>On-screen Show (4:3)</PresentationFormat>
  <Paragraphs>376</Paragraphs>
  <Slides>72</Slides>
  <Notes>72</Notes>
  <HiddenSlides>10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72</vt:i4>
      </vt:variant>
    </vt:vector>
  </HeadingPairs>
  <TitlesOfParts>
    <vt:vector size="86" baseType="lpstr">
      <vt:lpstr>Futura Condensed</vt:lpstr>
      <vt:lpstr>Futura Std Light</vt:lpstr>
      <vt:lpstr>Mundo Sans Std Light</vt:lpstr>
      <vt:lpstr>Arial</vt:lpstr>
      <vt:lpstr>Calibri</vt:lpstr>
      <vt:lpstr>Gill Sans MT</vt:lpstr>
      <vt:lpstr>Webdings</vt:lpstr>
      <vt:lpstr>Wingdings</vt:lpstr>
      <vt:lpstr>3_US6e</vt:lpstr>
      <vt:lpstr>4_US6e</vt:lpstr>
      <vt:lpstr>2_Custom Design</vt:lpstr>
      <vt:lpstr>Office Theme</vt:lpstr>
      <vt:lpstr>10_Custom Design</vt:lpstr>
      <vt:lpstr>6_Custom Design</vt:lpstr>
      <vt:lpstr>PowerPoint Presentation</vt:lpstr>
      <vt:lpstr>PowerPoint Presentation</vt:lpstr>
      <vt:lpstr>After studying this chapter, you will be able to:</vt:lpstr>
      <vt:lpstr>Monetary Policy Objectives  and Framework</vt:lpstr>
      <vt:lpstr>Monetary Policy Objective  and Framework</vt:lpstr>
      <vt:lpstr>Monetary Policy Objective  and Framework</vt:lpstr>
      <vt:lpstr>Monetary Policy Objective  and Framework</vt:lpstr>
      <vt:lpstr>Monetary Policy Objective  and Framework</vt:lpstr>
      <vt:lpstr>PowerPoint Presentation</vt:lpstr>
      <vt:lpstr>Monetary Policy Objective  and Framework</vt:lpstr>
      <vt:lpstr>PowerPoint Presentation</vt:lpstr>
      <vt:lpstr>Monetary Policy Objective  and Framework</vt:lpstr>
      <vt:lpstr>Monetary Policy Objective  and Framework</vt:lpstr>
      <vt:lpstr>Monetary Policy Objective  and Framework</vt:lpstr>
      <vt:lpstr>Monetary Policy Objective  and Framework</vt:lpstr>
      <vt:lpstr>The Conduct of Monetary Policy</vt:lpstr>
      <vt:lpstr>The Conduct of Monetary Policy</vt:lpstr>
      <vt:lpstr>The Conduct of Monetary Policy</vt:lpstr>
      <vt:lpstr>The Conduct of Monetary Policy</vt:lpstr>
      <vt:lpstr>The Conduct of Monetary Policy</vt:lpstr>
      <vt:lpstr>PowerPoint Presentation</vt:lpstr>
      <vt:lpstr>The Conduct of Monetary Policy</vt:lpstr>
      <vt:lpstr>The Conduct of Monetary Policy</vt:lpstr>
      <vt:lpstr>The Conduct of Monetary Policy</vt:lpstr>
      <vt:lpstr>The Conduct of Monetary Policy</vt:lpstr>
      <vt:lpstr>The Conduct of Monetary Policy</vt:lpstr>
      <vt:lpstr>PowerPoint Presentation</vt:lpstr>
      <vt:lpstr>The Conduct of Monetary Policy</vt:lpstr>
      <vt:lpstr>The Conduct of Monetary Policy</vt:lpstr>
      <vt:lpstr>The Conduct of Monetary Policy</vt:lpstr>
      <vt:lpstr>The Conduct of Monetary Policy</vt:lpstr>
      <vt:lpstr>The Conduct of Monetary Policy</vt:lpstr>
      <vt:lpstr>The Conduct of Monetary Policy</vt:lpstr>
      <vt:lpstr>The Conduct of Monetary Policy</vt:lpstr>
      <vt:lpstr>The Conduct of Monetary Policy</vt:lpstr>
      <vt:lpstr>Monetary Policy Transmission</vt:lpstr>
      <vt:lpstr>Monetary Policy Transmission</vt:lpstr>
      <vt:lpstr>Monetary Policy Transmission</vt:lpstr>
      <vt:lpstr>Monetary Policy Transmission</vt:lpstr>
      <vt:lpstr>PowerPoint Presentation</vt:lpstr>
      <vt:lpstr>Monetary Policy Transmission</vt:lpstr>
      <vt:lpstr>PowerPoint Presentation</vt:lpstr>
      <vt:lpstr>Monetary Policy Transmission</vt:lpstr>
      <vt:lpstr>Monetary Policy Transmission</vt:lpstr>
      <vt:lpstr>Monetary Policy Transmission</vt:lpstr>
      <vt:lpstr>Monetary Policy Transmission</vt:lpstr>
      <vt:lpstr>Monetary Policy Transmission</vt:lpstr>
      <vt:lpstr>PowerPoint Presentation</vt:lpstr>
      <vt:lpstr>Monetary Policy Transmission</vt:lpstr>
      <vt:lpstr>Monetary Policy Transmission</vt:lpstr>
      <vt:lpstr>PowerPoint Presentation</vt:lpstr>
      <vt:lpstr>Monetary Policy Transmission</vt:lpstr>
      <vt:lpstr>Monetary Policy Transmission</vt:lpstr>
      <vt:lpstr>Monetary Policy Transmission</vt:lpstr>
      <vt:lpstr>PowerPoint Presentation</vt:lpstr>
      <vt:lpstr>Monetary Policy Transmission</vt:lpstr>
      <vt:lpstr>Monetary Policy Transmission</vt:lpstr>
      <vt:lpstr>PowerPoint Presentation</vt:lpstr>
      <vt:lpstr>Monetary Policy Transmission</vt:lpstr>
      <vt:lpstr>Monetary Policy Transmission</vt:lpstr>
      <vt:lpstr>Monetary Policy Transmission</vt:lpstr>
      <vt:lpstr>Financial Crisis: Cure and Prevention</vt:lpstr>
      <vt:lpstr>Financial Crisis: Cure and Prevention</vt:lpstr>
      <vt:lpstr>Financial Crisis: Cure and Prevention</vt:lpstr>
      <vt:lpstr>Financial Crisis: Cure and Prevention</vt:lpstr>
      <vt:lpstr>Financial Crisis: Cure and Prevention</vt:lpstr>
      <vt:lpstr>Financial Crisis: Cure and Prevention</vt:lpstr>
      <vt:lpstr>Financial Crisis: Cure and Prevention</vt:lpstr>
      <vt:lpstr>Financial Crisis: Cure and Prevention</vt:lpstr>
      <vt:lpstr>Financial Crisis: Cure and Prevention</vt:lpstr>
      <vt:lpstr>Financial Crisis: Cure and Prevention</vt:lpstr>
      <vt:lpstr>Financial Crisis: Cure and Prevention</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34</dc:title>
  <dc:creator>Robin Bade and Michael Parkin</dc:creator>
  <cp:lastModifiedBy>冯 语伦</cp:lastModifiedBy>
  <cp:revision>175</cp:revision>
  <dcterms:created xsi:type="dcterms:W3CDTF">2002-04-24T05:17:56Z</dcterms:created>
  <dcterms:modified xsi:type="dcterms:W3CDTF">2020-04-20T13:58:32Z</dcterms:modified>
</cp:coreProperties>
</file>