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 id="2147483740" r:id="rId2"/>
    <p:sldMasterId id="2147483747" r:id="rId3"/>
    <p:sldMasterId id="2147483751" r:id="rId4"/>
    <p:sldMasterId id="2147483803" r:id="rId5"/>
    <p:sldMasterId id="2147483853" r:id="rId6"/>
  </p:sldMasterIdLst>
  <p:notesMasterIdLst>
    <p:notesMasterId r:id="rId62"/>
  </p:notesMasterIdLst>
  <p:sldIdLst>
    <p:sldId id="650" r:id="rId7"/>
    <p:sldId id="651" r:id="rId8"/>
    <p:sldId id="676" r:id="rId9"/>
    <p:sldId id="590" r:id="rId10"/>
    <p:sldId id="593" r:id="rId11"/>
    <p:sldId id="595" r:id="rId12"/>
    <p:sldId id="596" r:id="rId13"/>
    <p:sldId id="640" r:id="rId14"/>
    <p:sldId id="549" r:id="rId15"/>
    <p:sldId id="550" r:id="rId16"/>
    <p:sldId id="551" r:id="rId17"/>
    <p:sldId id="597" r:id="rId18"/>
    <p:sldId id="598" r:id="rId19"/>
    <p:sldId id="553" r:id="rId20"/>
    <p:sldId id="599" r:id="rId21"/>
    <p:sldId id="555" r:id="rId22"/>
    <p:sldId id="600" r:id="rId23"/>
    <p:sldId id="601" r:id="rId24"/>
    <p:sldId id="666" r:id="rId25"/>
    <p:sldId id="667" r:id="rId26"/>
    <p:sldId id="668" r:id="rId27"/>
    <p:sldId id="663" r:id="rId28"/>
    <p:sldId id="607" r:id="rId29"/>
    <p:sldId id="608" r:id="rId30"/>
    <p:sldId id="566" r:id="rId31"/>
    <p:sldId id="567" r:id="rId32"/>
    <p:sldId id="568" r:id="rId33"/>
    <p:sldId id="569" r:id="rId34"/>
    <p:sldId id="664" r:id="rId35"/>
    <p:sldId id="611" r:id="rId36"/>
    <p:sldId id="613" r:id="rId37"/>
    <p:sldId id="669" r:id="rId38"/>
    <p:sldId id="670" r:id="rId39"/>
    <p:sldId id="617" r:id="rId40"/>
    <p:sldId id="574" r:id="rId41"/>
    <p:sldId id="575" r:id="rId42"/>
    <p:sldId id="576" r:id="rId43"/>
    <p:sldId id="577" r:id="rId44"/>
    <p:sldId id="671" r:id="rId45"/>
    <p:sldId id="672" r:id="rId46"/>
    <p:sldId id="673" r:id="rId47"/>
    <p:sldId id="674" r:id="rId48"/>
    <p:sldId id="675" r:id="rId49"/>
    <p:sldId id="622" r:id="rId50"/>
    <p:sldId id="652" r:id="rId51"/>
    <p:sldId id="653" r:id="rId52"/>
    <p:sldId id="654" r:id="rId53"/>
    <p:sldId id="655" r:id="rId54"/>
    <p:sldId id="656" r:id="rId55"/>
    <p:sldId id="657" r:id="rId56"/>
    <p:sldId id="658" r:id="rId57"/>
    <p:sldId id="659" r:id="rId58"/>
    <p:sldId id="660" r:id="rId59"/>
    <p:sldId id="661" r:id="rId60"/>
    <p:sldId id="662" r:id="rId61"/>
  </p:sldIdLst>
  <p:sldSz cx="9144000" cy="6858000" type="screen4x3"/>
  <p:notesSz cx="6858000" cy="9144000"/>
  <p:custDataLst>
    <p:tags r:id="rId63"/>
  </p:custData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A82"/>
    <a:srgbClr val="5E9E7E"/>
    <a:srgbClr val="F2615F"/>
    <a:srgbClr val="C40075"/>
    <a:srgbClr val="126723"/>
    <a:srgbClr val="600033"/>
    <a:srgbClr val="640333"/>
    <a:srgbClr val="3963AB"/>
    <a:srgbClr val="8B03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75" autoAdjust="0"/>
    <p:restoredTop sz="94784" autoAdjust="0"/>
  </p:normalViewPr>
  <p:slideViewPr>
    <p:cSldViewPr>
      <p:cViewPr>
        <p:scale>
          <a:sx n="100" d="100"/>
          <a:sy n="100" d="100"/>
        </p:scale>
        <p:origin x="-9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5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gs" Target="tags/tag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 xmlns:a16="http://schemas.microsoft.com/office/drawing/2014/main" id="{FF75BE19-B2D8-4403-8447-1AFA61CE48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cs typeface="+mn-cs"/>
              </a:defRPr>
            </a:lvl1pPr>
          </a:lstStyle>
          <a:p>
            <a:pPr>
              <a:defRPr/>
            </a:pPr>
            <a:endParaRPr lang="en-US"/>
          </a:p>
        </p:txBody>
      </p:sp>
      <p:sp>
        <p:nvSpPr>
          <p:cNvPr id="110595" name="Rectangle 3">
            <a:extLst>
              <a:ext uri="{FF2B5EF4-FFF2-40B4-BE49-F238E27FC236}">
                <a16:creationId xmlns="" xmlns:a16="http://schemas.microsoft.com/office/drawing/2014/main" id="{E2E1AEBA-61FD-4702-A60A-324B392E13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cs typeface="+mn-cs"/>
              </a:defRPr>
            </a:lvl1pPr>
          </a:lstStyle>
          <a:p>
            <a:pPr>
              <a:defRPr/>
            </a:pPr>
            <a:endParaRPr lang="en-US"/>
          </a:p>
        </p:txBody>
      </p:sp>
      <p:sp>
        <p:nvSpPr>
          <p:cNvPr id="6148" name="Rectangle 4">
            <a:extLst>
              <a:ext uri="{FF2B5EF4-FFF2-40B4-BE49-F238E27FC236}">
                <a16:creationId xmlns="" xmlns:a16="http://schemas.microsoft.com/office/drawing/2014/main" id="{2D88A5D6-EDF9-4044-870C-E864B30A37C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7" name="Rectangle 5">
            <a:extLst>
              <a:ext uri="{FF2B5EF4-FFF2-40B4-BE49-F238E27FC236}">
                <a16:creationId xmlns="" xmlns:a16="http://schemas.microsoft.com/office/drawing/2014/main" id="{CDE5BE0C-CC8D-4A31-A15A-43222C19B6F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a:extLst>
              <a:ext uri="{FF2B5EF4-FFF2-40B4-BE49-F238E27FC236}">
                <a16:creationId xmlns="" xmlns:a16="http://schemas.microsoft.com/office/drawing/2014/main" id="{BA62D30B-E21D-4363-BCAA-1A20D715FB8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cs typeface="+mn-cs"/>
              </a:defRPr>
            </a:lvl1pPr>
          </a:lstStyle>
          <a:p>
            <a:pPr>
              <a:defRPr/>
            </a:pPr>
            <a:endParaRPr lang="en-US"/>
          </a:p>
        </p:txBody>
      </p:sp>
      <p:sp>
        <p:nvSpPr>
          <p:cNvPr id="110599" name="Rectangle 7">
            <a:extLst>
              <a:ext uri="{FF2B5EF4-FFF2-40B4-BE49-F238E27FC236}">
                <a16:creationId xmlns="" xmlns:a16="http://schemas.microsoft.com/office/drawing/2014/main" id="{DF0C104E-6C57-4215-898F-707249826A5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3632BE1-5254-4869-8039-744B239FFB5F}" type="slidenum">
              <a:rPr lang="en-US" altLang="en-US"/>
              <a:pPr>
                <a:defRPr/>
              </a:pPr>
              <a:t>‹#›</a:t>
            </a:fld>
            <a:endParaRPr lang="en-US" altLang="en-US"/>
          </a:p>
        </p:txBody>
      </p:sp>
    </p:spTree>
    <p:extLst>
      <p:ext uri="{BB962C8B-B14F-4D97-AF65-F5344CB8AC3E}">
        <p14:creationId xmlns:p14="http://schemas.microsoft.com/office/powerpoint/2010/main" xmlns="" val="1341393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1F98E6BB-D4AF-47D4-92F9-4DE1C511612E}"/>
              </a:ext>
            </a:extLst>
          </p:cNvPr>
          <p:cNvSpPr>
            <a:spLocks noGrp="1" noRot="1" noChangeAspect="1" noTextEdit="1"/>
          </p:cNvSpPr>
          <p:nvPr>
            <p:ph type="sldImg"/>
          </p:nvPr>
        </p:nvSpPr>
        <p:spPr>
          <a:ln/>
        </p:spPr>
      </p:sp>
      <p:sp>
        <p:nvSpPr>
          <p:cNvPr id="8195" name="Notes Placeholder 2">
            <a:extLst>
              <a:ext uri="{FF2B5EF4-FFF2-40B4-BE49-F238E27FC236}">
                <a16:creationId xmlns="" xmlns:a16="http://schemas.microsoft.com/office/drawing/2014/main" id="{1D3344B2-C9D0-4EA2-B662-F0CDE2E7C4AD}"/>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8196" name="Slide Number Placeholder 3">
            <a:extLst>
              <a:ext uri="{FF2B5EF4-FFF2-40B4-BE49-F238E27FC236}">
                <a16:creationId xmlns="" xmlns:a16="http://schemas.microsoft.com/office/drawing/2014/main" id="{923DFC50-6D1B-4832-860F-F5476D32EF2F}"/>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41ADDB-6C06-4EF7-91E5-4E1B5CF1873D}"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xmlns="" val="1289834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 xmlns:a16="http://schemas.microsoft.com/office/drawing/2014/main" id="{18534CC0-026D-4AE5-A7CF-D38634A4360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D54ECB-9BCB-4093-B23B-4510BA48A003}" type="slidenum">
              <a:rPr lang="en-US" altLang="en-US" smtClean="0"/>
              <a:pPr>
                <a:spcBef>
                  <a:spcPct val="0"/>
                </a:spcBef>
              </a:pPr>
              <a:t>10</a:t>
            </a:fld>
            <a:endParaRPr lang="en-US" altLang="en-US"/>
          </a:p>
        </p:txBody>
      </p:sp>
      <p:sp>
        <p:nvSpPr>
          <p:cNvPr id="26627" name="Rectangle 2">
            <a:extLst>
              <a:ext uri="{FF2B5EF4-FFF2-40B4-BE49-F238E27FC236}">
                <a16:creationId xmlns="" xmlns:a16="http://schemas.microsoft.com/office/drawing/2014/main" id="{D05E240A-8241-4D8E-80A1-04B95272A7B2}"/>
              </a:ext>
            </a:extLst>
          </p:cNvPr>
          <p:cNvSpPr>
            <a:spLocks noGrp="1" noRot="1" noChangeAspect="1" noChangeArrowheads="1" noTextEdit="1"/>
          </p:cNvSpPr>
          <p:nvPr>
            <p:ph type="sldImg"/>
          </p:nvPr>
        </p:nvSpPr>
        <p:spPr>
          <a:ln/>
        </p:spPr>
      </p:sp>
      <p:sp>
        <p:nvSpPr>
          <p:cNvPr id="26628" name="Rectangle 3">
            <a:extLst>
              <a:ext uri="{FF2B5EF4-FFF2-40B4-BE49-F238E27FC236}">
                <a16:creationId xmlns="" xmlns:a16="http://schemas.microsoft.com/office/drawing/2014/main" id="{61F2C5EB-BA67-4C7D-9EBA-A9AE6122459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171446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 xmlns:a16="http://schemas.microsoft.com/office/drawing/2014/main" id="{1A04DA1B-253E-462E-AA7C-AFE9D20056C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177AE7-1C98-4D87-BEFD-767DB432BBD3}" type="slidenum">
              <a:rPr lang="en-US" altLang="en-US" smtClean="0"/>
              <a:pPr>
                <a:spcBef>
                  <a:spcPct val="0"/>
                </a:spcBef>
              </a:pPr>
              <a:t>11</a:t>
            </a:fld>
            <a:endParaRPr lang="en-US" altLang="en-US"/>
          </a:p>
        </p:txBody>
      </p:sp>
      <p:sp>
        <p:nvSpPr>
          <p:cNvPr id="28675" name="Rectangle 2">
            <a:extLst>
              <a:ext uri="{FF2B5EF4-FFF2-40B4-BE49-F238E27FC236}">
                <a16:creationId xmlns="" xmlns:a16="http://schemas.microsoft.com/office/drawing/2014/main" id="{2F836CCC-4604-45D5-B123-1EE776841AA3}"/>
              </a:ext>
            </a:extLst>
          </p:cNvPr>
          <p:cNvSpPr>
            <a:spLocks noGrp="1" noRot="1" noChangeAspect="1" noChangeArrowheads="1" noTextEdit="1"/>
          </p:cNvSpPr>
          <p:nvPr>
            <p:ph type="sldImg"/>
          </p:nvPr>
        </p:nvSpPr>
        <p:spPr>
          <a:ln/>
        </p:spPr>
      </p:sp>
      <p:sp>
        <p:nvSpPr>
          <p:cNvPr id="28676" name="Rectangle 3">
            <a:extLst>
              <a:ext uri="{FF2B5EF4-FFF2-40B4-BE49-F238E27FC236}">
                <a16:creationId xmlns="" xmlns:a16="http://schemas.microsoft.com/office/drawing/2014/main" id="{0B493346-BF39-4547-94A9-C987D430E33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854234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 xmlns:a16="http://schemas.microsoft.com/office/drawing/2014/main" id="{6A2D3CAD-5029-4191-8350-4EC202CF4E5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CD9DDF-1657-4AA1-8796-5FD5C803CCF2}" type="slidenum">
              <a:rPr lang="en-US" altLang="en-US" smtClean="0"/>
              <a:pPr>
                <a:spcBef>
                  <a:spcPct val="0"/>
                </a:spcBef>
              </a:pPr>
              <a:t>12</a:t>
            </a:fld>
            <a:endParaRPr lang="en-US" altLang="en-US"/>
          </a:p>
        </p:txBody>
      </p:sp>
      <p:sp>
        <p:nvSpPr>
          <p:cNvPr id="30723" name="Rectangle 2">
            <a:extLst>
              <a:ext uri="{FF2B5EF4-FFF2-40B4-BE49-F238E27FC236}">
                <a16:creationId xmlns="" xmlns:a16="http://schemas.microsoft.com/office/drawing/2014/main" id="{8FCD9BED-AE30-4FE4-A4A2-0F96BE7AF3F2}"/>
              </a:ext>
            </a:extLst>
          </p:cNvPr>
          <p:cNvSpPr>
            <a:spLocks noGrp="1" noRot="1" noChangeAspect="1" noChangeArrowheads="1" noTextEdit="1"/>
          </p:cNvSpPr>
          <p:nvPr>
            <p:ph type="sldImg"/>
          </p:nvPr>
        </p:nvSpPr>
        <p:spPr>
          <a:ln/>
        </p:spPr>
      </p:sp>
      <p:sp>
        <p:nvSpPr>
          <p:cNvPr id="30724" name="Rectangle 3">
            <a:extLst>
              <a:ext uri="{FF2B5EF4-FFF2-40B4-BE49-F238E27FC236}">
                <a16:creationId xmlns="" xmlns:a16="http://schemas.microsoft.com/office/drawing/2014/main" id="{3BDDEBE8-A5F7-4574-A113-0E59072701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2270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 xmlns:a16="http://schemas.microsoft.com/office/drawing/2014/main" id="{3E629E38-46F5-4DFA-8902-7602BEE17DE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5CDE62-CE4C-4B1C-BC1B-AEFB53BD8FB3}" type="slidenum">
              <a:rPr lang="en-US" altLang="en-US" smtClean="0"/>
              <a:pPr>
                <a:spcBef>
                  <a:spcPct val="0"/>
                </a:spcBef>
              </a:pPr>
              <a:t>13</a:t>
            </a:fld>
            <a:endParaRPr lang="en-US" altLang="en-US"/>
          </a:p>
        </p:txBody>
      </p:sp>
      <p:sp>
        <p:nvSpPr>
          <p:cNvPr id="32771" name="Rectangle 2">
            <a:extLst>
              <a:ext uri="{FF2B5EF4-FFF2-40B4-BE49-F238E27FC236}">
                <a16:creationId xmlns="" xmlns:a16="http://schemas.microsoft.com/office/drawing/2014/main" id="{20DCFF4D-D201-4C60-8D6B-330D1C5B4A6B}"/>
              </a:ext>
            </a:extLst>
          </p:cNvPr>
          <p:cNvSpPr>
            <a:spLocks noGrp="1" noRot="1" noChangeAspect="1" noChangeArrowheads="1" noTextEdit="1"/>
          </p:cNvSpPr>
          <p:nvPr>
            <p:ph type="sldImg"/>
          </p:nvPr>
        </p:nvSpPr>
        <p:spPr>
          <a:ln/>
        </p:spPr>
      </p:sp>
      <p:sp>
        <p:nvSpPr>
          <p:cNvPr id="32772" name="Rectangle 3">
            <a:extLst>
              <a:ext uri="{FF2B5EF4-FFF2-40B4-BE49-F238E27FC236}">
                <a16:creationId xmlns="" xmlns:a16="http://schemas.microsoft.com/office/drawing/2014/main" id="{A720DDA4-2722-4843-A1AE-D70EF2D54EC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57339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 xmlns:a16="http://schemas.microsoft.com/office/drawing/2014/main" id="{F96CEDEE-676C-4709-8510-465F43CF351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40670B-4232-4565-8CD6-01B660C38F28}" type="slidenum">
              <a:rPr lang="en-US" altLang="en-US" smtClean="0"/>
              <a:pPr>
                <a:spcBef>
                  <a:spcPct val="0"/>
                </a:spcBef>
              </a:pPr>
              <a:t>14</a:t>
            </a:fld>
            <a:endParaRPr lang="en-US" altLang="en-US"/>
          </a:p>
        </p:txBody>
      </p:sp>
      <p:sp>
        <p:nvSpPr>
          <p:cNvPr id="34819" name="Rectangle 2">
            <a:extLst>
              <a:ext uri="{FF2B5EF4-FFF2-40B4-BE49-F238E27FC236}">
                <a16:creationId xmlns="" xmlns:a16="http://schemas.microsoft.com/office/drawing/2014/main" id="{D1351A6E-EC13-448B-A1F8-A1E765F78C9B}"/>
              </a:ext>
            </a:extLst>
          </p:cNvPr>
          <p:cNvSpPr>
            <a:spLocks noGrp="1" noRot="1" noChangeAspect="1" noChangeArrowheads="1" noTextEdit="1"/>
          </p:cNvSpPr>
          <p:nvPr>
            <p:ph type="sldImg"/>
          </p:nvPr>
        </p:nvSpPr>
        <p:spPr>
          <a:ln/>
        </p:spPr>
      </p:sp>
      <p:sp>
        <p:nvSpPr>
          <p:cNvPr id="34820" name="Rectangle 3">
            <a:extLst>
              <a:ext uri="{FF2B5EF4-FFF2-40B4-BE49-F238E27FC236}">
                <a16:creationId xmlns="" xmlns:a16="http://schemas.microsoft.com/office/drawing/2014/main" id="{A05EE958-A67F-4005-9CA4-8DA4A00171E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348664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 xmlns:a16="http://schemas.microsoft.com/office/drawing/2014/main" id="{1088A109-7E4F-4F50-A334-8DA37904AAD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01380C-1D2F-4E6F-AA96-BCE25FE7F64D}" type="slidenum">
              <a:rPr lang="en-US" altLang="en-US" smtClean="0"/>
              <a:pPr>
                <a:spcBef>
                  <a:spcPct val="0"/>
                </a:spcBef>
              </a:pPr>
              <a:t>15</a:t>
            </a:fld>
            <a:endParaRPr lang="en-US" altLang="en-US"/>
          </a:p>
        </p:txBody>
      </p:sp>
      <p:sp>
        <p:nvSpPr>
          <p:cNvPr id="36867" name="Rectangle 2">
            <a:extLst>
              <a:ext uri="{FF2B5EF4-FFF2-40B4-BE49-F238E27FC236}">
                <a16:creationId xmlns="" xmlns:a16="http://schemas.microsoft.com/office/drawing/2014/main" id="{E7BB7C13-1BC8-4BFE-9130-2A1C3CA39638}"/>
              </a:ext>
            </a:extLst>
          </p:cNvPr>
          <p:cNvSpPr>
            <a:spLocks noGrp="1" noRot="1" noChangeAspect="1" noChangeArrowheads="1" noTextEdit="1"/>
          </p:cNvSpPr>
          <p:nvPr>
            <p:ph type="sldImg"/>
          </p:nvPr>
        </p:nvSpPr>
        <p:spPr>
          <a:ln/>
        </p:spPr>
      </p:sp>
      <p:sp>
        <p:nvSpPr>
          <p:cNvPr id="36868" name="Rectangle 3">
            <a:extLst>
              <a:ext uri="{FF2B5EF4-FFF2-40B4-BE49-F238E27FC236}">
                <a16:creationId xmlns="" xmlns:a16="http://schemas.microsoft.com/office/drawing/2014/main" id="{7142B7D1-C9A7-4A80-8936-A648085DC33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62105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DA95B79F-1197-412C-A0E1-B8E99016F1B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7A31F6-C715-4EB6-9F33-83BF7914BA8D}" type="slidenum">
              <a:rPr lang="en-US" altLang="en-US" smtClean="0"/>
              <a:pPr>
                <a:spcBef>
                  <a:spcPct val="0"/>
                </a:spcBef>
              </a:pPr>
              <a:t>16</a:t>
            </a:fld>
            <a:endParaRPr lang="en-US" altLang="en-US"/>
          </a:p>
        </p:txBody>
      </p:sp>
      <p:sp>
        <p:nvSpPr>
          <p:cNvPr id="38915" name="Rectangle 2">
            <a:extLst>
              <a:ext uri="{FF2B5EF4-FFF2-40B4-BE49-F238E27FC236}">
                <a16:creationId xmlns="" xmlns:a16="http://schemas.microsoft.com/office/drawing/2014/main" id="{B312AEBA-F232-4450-AD30-E3122C4750A6}"/>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C5513B49-2846-48F5-92B3-0434B2726E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80782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 xmlns:a16="http://schemas.microsoft.com/office/drawing/2014/main" id="{31ED02FE-E5D9-4775-8B05-D3EC5EFB64B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7B38B6-FAFE-4F8C-9B57-128418490B31}" type="slidenum">
              <a:rPr lang="en-US" altLang="en-US" smtClean="0"/>
              <a:pPr>
                <a:spcBef>
                  <a:spcPct val="0"/>
                </a:spcBef>
              </a:pPr>
              <a:t>17</a:t>
            </a:fld>
            <a:endParaRPr lang="en-US" altLang="en-US"/>
          </a:p>
        </p:txBody>
      </p:sp>
      <p:sp>
        <p:nvSpPr>
          <p:cNvPr id="40963" name="Rectangle 2">
            <a:extLst>
              <a:ext uri="{FF2B5EF4-FFF2-40B4-BE49-F238E27FC236}">
                <a16:creationId xmlns="" xmlns:a16="http://schemas.microsoft.com/office/drawing/2014/main" id="{5029B0FF-A30F-429B-B21F-E7DF215E1373}"/>
              </a:ext>
            </a:extLst>
          </p:cNvPr>
          <p:cNvSpPr>
            <a:spLocks noGrp="1" noRot="1" noChangeAspect="1" noChangeArrowheads="1" noTextEdit="1"/>
          </p:cNvSpPr>
          <p:nvPr>
            <p:ph type="sldImg"/>
          </p:nvPr>
        </p:nvSpPr>
        <p:spPr>
          <a:ln/>
        </p:spPr>
      </p:sp>
      <p:sp>
        <p:nvSpPr>
          <p:cNvPr id="40964" name="Rectangle 3">
            <a:extLst>
              <a:ext uri="{FF2B5EF4-FFF2-40B4-BE49-F238E27FC236}">
                <a16:creationId xmlns="" xmlns:a16="http://schemas.microsoft.com/office/drawing/2014/main" id="{74CC05E0-77D7-46D2-BE20-FE6AFEAF554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4995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 xmlns:a16="http://schemas.microsoft.com/office/drawing/2014/main" id="{61156F60-F25F-4D8B-A7E5-1E9D80F1A6B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20F07D-720F-42A2-A1D4-A697540AD9FF}" type="slidenum">
              <a:rPr lang="en-US" altLang="en-US" smtClean="0"/>
              <a:pPr>
                <a:spcBef>
                  <a:spcPct val="0"/>
                </a:spcBef>
              </a:pPr>
              <a:t>18</a:t>
            </a:fld>
            <a:endParaRPr lang="en-US" altLang="en-US"/>
          </a:p>
        </p:txBody>
      </p:sp>
      <p:sp>
        <p:nvSpPr>
          <p:cNvPr id="43011" name="Rectangle 2">
            <a:extLst>
              <a:ext uri="{FF2B5EF4-FFF2-40B4-BE49-F238E27FC236}">
                <a16:creationId xmlns="" xmlns:a16="http://schemas.microsoft.com/office/drawing/2014/main" id="{549899DC-F35E-46D6-BB73-5C34444449A8}"/>
              </a:ext>
            </a:extLst>
          </p:cNvPr>
          <p:cNvSpPr>
            <a:spLocks noGrp="1" noRot="1" noChangeAspect="1" noChangeArrowheads="1" noTextEdit="1"/>
          </p:cNvSpPr>
          <p:nvPr>
            <p:ph type="sldImg"/>
          </p:nvPr>
        </p:nvSpPr>
        <p:spPr>
          <a:ln/>
        </p:spPr>
      </p:sp>
      <p:sp>
        <p:nvSpPr>
          <p:cNvPr id="43012" name="Rectangle 3">
            <a:extLst>
              <a:ext uri="{FF2B5EF4-FFF2-40B4-BE49-F238E27FC236}">
                <a16:creationId xmlns="" xmlns:a16="http://schemas.microsoft.com/office/drawing/2014/main" id="{8AC11400-77B3-4A20-8315-E40F5A34047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079511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 xmlns:a16="http://schemas.microsoft.com/office/drawing/2014/main" id="{3BDBCC6C-09A9-4D6B-9F15-1037C686DAE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DC89D2-0779-481F-AE61-28B0BE9AAD9C}" type="slidenum">
              <a:rPr lang="en-US" altLang="en-US" smtClean="0"/>
              <a:pPr>
                <a:spcBef>
                  <a:spcPct val="0"/>
                </a:spcBef>
              </a:pPr>
              <a:t>19</a:t>
            </a:fld>
            <a:endParaRPr lang="en-US" altLang="en-US"/>
          </a:p>
        </p:txBody>
      </p:sp>
      <p:sp>
        <p:nvSpPr>
          <p:cNvPr id="45059" name="Rectangle 2">
            <a:extLst>
              <a:ext uri="{FF2B5EF4-FFF2-40B4-BE49-F238E27FC236}">
                <a16:creationId xmlns="" xmlns:a16="http://schemas.microsoft.com/office/drawing/2014/main" id="{FE961273-02EA-4F3A-9999-26DCAE5490AD}"/>
              </a:ext>
            </a:extLst>
          </p:cNvPr>
          <p:cNvSpPr>
            <a:spLocks noGrp="1" noRot="1" noChangeAspect="1" noChangeArrowheads="1" noTextEdit="1"/>
          </p:cNvSpPr>
          <p:nvPr>
            <p:ph type="sldImg"/>
          </p:nvPr>
        </p:nvSpPr>
        <p:spPr>
          <a:ln/>
        </p:spPr>
      </p:sp>
      <p:sp>
        <p:nvSpPr>
          <p:cNvPr id="45060" name="Rectangle 3">
            <a:extLst>
              <a:ext uri="{FF2B5EF4-FFF2-40B4-BE49-F238E27FC236}">
                <a16:creationId xmlns="" xmlns:a16="http://schemas.microsoft.com/office/drawing/2014/main" id="{E725CBDB-54D0-4E85-A463-6787E2F3CB9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414797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 xmlns:a16="http://schemas.microsoft.com/office/drawing/2014/main" id="{20853B88-62D0-40D4-B86B-A469D74574F4}"/>
              </a:ext>
            </a:extLst>
          </p:cNvPr>
          <p:cNvSpPr>
            <a:spLocks noGrp="1" noRot="1" noChangeAspect="1" noTextEdit="1"/>
          </p:cNvSpPr>
          <p:nvPr>
            <p:ph type="sldImg"/>
          </p:nvPr>
        </p:nvSpPr>
        <p:spPr>
          <a:ln/>
        </p:spPr>
      </p:sp>
      <p:sp>
        <p:nvSpPr>
          <p:cNvPr id="10243" name="Notes Placeholder 2">
            <a:extLst>
              <a:ext uri="{FF2B5EF4-FFF2-40B4-BE49-F238E27FC236}">
                <a16:creationId xmlns="" xmlns:a16="http://schemas.microsoft.com/office/drawing/2014/main" id="{944E306B-7161-480B-AE3D-BB044E6307C3}"/>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a:t>Notes and teaching tips: 4, 5, 6, 23, 29, 44, 45, 48, 51, and 52. </a:t>
            </a:r>
          </a:p>
          <a:p>
            <a:pPr eaLnBrk="1" hangingPunct="1">
              <a:spcBef>
                <a:spcPts val="100"/>
              </a:spcBef>
            </a:pPr>
            <a:r>
              <a:rPr lang="en-CA" altLang="en-US"/>
              <a:t>To view a full-screen figure during a class, click the expand button.</a:t>
            </a:r>
          </a:p>
          <a:p>
            <a:pPr eaLnBrk="1" hangingPunct="1">
              <a:spcBef>
                <a:spcPts val="100"/>
              </a:spcBef>
            </a:pPr>
            <a:r>
              <a:rPr lang="en-CA" altLang="en-US"/>
              <a:t>To return to the previous slide, click the shrink button.</a:t>
            </a:r>
          </a:p>
          <a:p>
            <a:pPr eaLnBrk="1" hangingPunct="1">
              <a:spcBef>
                <a:spcPts val="100"/>
              </a:spcBef>
            </a:pPr>
            <a:r>
              <a:rPr lang="en-CA" altLang="en-US"/>
              <a:t>To advance to the next slide, click anywhere on the full screen figure.</a:t>
            </a:r>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 </a:t>
            </a:r>
            <a:r>
              <a:rPr lang="en-AU" altLang="en-US"/>
              <a:t>and</a:t>
            </a:r>
            <a:r>
              <a:rPr lang="en-AU" altLang="en-US" i="1"/>
              <a:t> 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10244" name="Slide Number Placeholder 3">
            <a:extLst>
              <a:ext uri="{FF2B5EF4-FFF2-40B4-BE49-F238E27FC236}">
                <a16:creationId xmlns="" xmlns:a16="http://schemas.microsoft.com/office/drawing/2014/main" id="{7B741D2C-E464-4CD7-81AE-4060BBA9BDFB}"/>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591867-3D17-4C78-A29C-DFC8394E10C1}"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xmlns="" val="3559956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 xmlns:a16="http://schemas.microsoft.com/office/drawing/2014/main" id="{7190536B-D224-479F-B1B2-B53874C5A24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46FD2D-F909-4125-86DA-A0BAB81EA4FA}" type="slidenum">
              <a:rPr lang="en-US" altLang="en-US" smtClean="0"/>
              <a:pPr>
                <a:spcBef>
                  <a:spcPct val="0"/>
                </a:spcBef>
              </a:pPr>
              <a:t>20</a:t>
            </a:fld>
            <a:endParaRPr lang="en-US" altLang="en-US"/>
          </a:p>
        </p:txBody>
      </p:sp>
      <p:sp>
        <p:nvSpPr>
          <p:cNvPr id="47107" name="Rectangle 2">
            <a:extLst>
              <a:ext uri="{FF2B5EF4-FFF2-40B4-BE49-F238E27FC236}">
                <a16:creationId xmlns="" xmlns:a16="http://schemas.microsoft.com/office/drawing/2014/main" id="{ED2CF4B8-58FC-4BD8-B231-272A3D309D0C}"/>
              </a:ext>
            </a:extLst>
          </p:cNvPr>
          <p:cNvSpPr>
            <a:spLocks noGrp="1" noRot="1" noChangeAspect="1" noChangeArrowheads="1" noTextEdit="1"/>
          </p:cNvSpPr>
          <p:nvPr>
            <p:ph type="sldImg"/>
          </p:nvPr>
        </p:nvSpPr>
        <p:spPr>
          <a:ln/>
        </p:spPr>
      </p:sp>
      <p:sp>
        <p:nvSpPr>
          <p:cNvPr id="47108" name="Rectangle 3">
            <a:extLst>
              <a:ext uri="{FF2B5EF4-FFF2-40B4-BE49-F238E27FC236}">
                <a16:creationId xmlns="" xmlns:a16="http://schemas.microsoft.com/office/drawing/2014/main" id="{60FB1C57-8BDF-434B-832A-0D1E99DCB8D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625465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6B5D85D5-8781-4F95-9C75-E697CA6A51F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1E0718-1FFC-40C4-B26A-3936158B6695}" type="slidenum">
              <a:rPr lang="en-US" altLang="en-US" smtClean="0"/>
              <a:pPr>
                <a:spcBef>
                  <a:spcPct val="0"/>
                </a:spcBef>
              </a:pPr>
              <a:t>21</a:t>
            </a:fld>
            <a:endParaRPr lang="en-US" altLang="en-US"/>
          </a:p>
        </p:txBody>
      </p:sp>
      <p:sp>
        <p:nvSpPr>
          <p:cNvPr id="49155" name="Rectangle 2">
            <a:extLst>
              <a:ext uri="{FF2B5EF4-FFF2-40B4-BE49-F238E27FC236}">
                <a16:creationId xmlns="" xmlns:a16="http://schemas.microsoft.com/office/drawing/2014/main" id="{08B77B7B-6431-4C79-A135-B38A2903A877}"/>
              </a:ext>
            </a:extLst>
          </p:cNvPr>
          <p:cNvSpPr>
            <a:spLocks noGrp="1" noRot="1" noChangeAspect="1" noChangeArrowheads="1" noTextEdit="1"/>
          </p:cNvSpPr>
          <p:nvPr>
            <p:ph type="sldImg"/>
          </p:nvPr>
        </p:nvSpPr>
        <p:spPr>
          <a:ln/>
        </p:spPr>
      </p:sp>
      <p:sp>
        <p:nvSpPr>
          <p:cNvPr id="49156" name="Rectangle 3">
            <a:extLst>
              <a:ext uri="{FF2B5EF4-FFF2-40B4-BE49-F238E27FC236}">
                <a16:creationId xmlns="" xmlns:a16="http://schemas.microsoft.com/office/drawing/2014/main" id="{0DE81C09-9A70-4561-A774-66DD2B15F28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95871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 xmlns:a16="http://schemas.microsoft.com/office/drawing/2014/main" id="{1C0B5E0E-DEF0-48CB-A4DE-8B4045C1AC8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AE4DDB-E849-415C-8DDE-9145BAC66D8F}" type="slidenum">
              <a:rPr lang="en-US" altLang="en-US" smtClean="0"/>
              <a:pPr>
                <a:spcBef>
                  <a:spcPct val="0"/>
                </a:spcBef>
              </a:pPr>
              <a:t>22</a:t>
            </a:fld>
            <a:endParaRPr lang="en-US" altLang="en-US"/>
          </a:p>
        </p:txBody>
      </p:sp>
      <p:sp>
        <p:nvSpPr>
          <p:cNvPr id="51203" name="Rectangle 2">
            <a:extLst>
              <a:ext uri="{FF2B5EF4-FFF2-40B4-BE49-F238E27FC236}">
                <a16:creationId xmlns="" xmlns:a16="http://schemas.microsoft.com/office/drawing/2014/main" id="{557391EE-8916-44C4-BE8E-DB0022789780}"/>
              </a:ext>
            </a:extLst>
          </p:cNvPr>
          <p:cNvSpPr>
            <a:spLocks noGrp="1" noRot="1" noChangeAspect="1" noChangeArrowheads="1" noTextEdit="1"/>
          </p:cNvSpPr>
          <p:nvPr>
            <p:ph type="sldImg"/>
          </p:nvPr>
        </p:nvSpPr>
        <p:spPr>
          <a:ln/>
        </p:spPr>
      </p:sp>
      <p:sp>
        <p:nvSpPr>
          <p:cNvPr id="51204" name="Rectangle 3">
            <a:extLst>
              <a:ext uri="{FF2B5EF4-FFF2-40B4-BE49-F238E27FC236}">
                <a16:creationId xmlns="" xmlns:a16="http://schemas.microsoft.com/office/drawing/2014/main" id="{3CA1D8B6-B10E-435A-A665-64F75A790B3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275396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 xmlns:a16="http://schemas.microsoft.com/office/drawing/2014/main" id="{2BA0D40C-8692-42A9-9FDF-198BB52D6CE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6D61F4-341C-4AC3-B259-56A804B358F7}" type="slidenum">
              <a:rPr lang="en-US" altLang="en-US" smtClean="0"/>
              <a:pPr>
                <a:spcBef>
                  <a:spcPct val="0"/>
                </a:spcBef>
              </a:pPr>
              <a:t>23</a:t>
            </a:fld>
            <a:endParaRPr lang="en-US" altLang="en-US"/>
          </a:p>
        </p:txBody>
      </p:sp>
      <p:sp>
        <p:nvSpPr>
          <p:cNvPr id="53251" name="Rectangle 2">
            <a:extLst>
              <a:ext uri="{FF2B5EF4-FFF2-40B4-BE49-F238E27FC236}">
                <a16:creationId xmlns="" xmlns:a16="http://schemas.microsoft.com/office/drawing/2014/main" id="{F4179825-A8D7-4B71-8E6B-4800A4030012}"/>
              </a:ext>
            </a:extLst>
          </p:cNvPr>
          <p:cNvSpPr>
            <a:spLocks noGrp="1" noRot="1" noChangeAspect="1" noChangeArrowheads="1" noTextEdit="1"/>
          </p:cNvSpPr>
          <p:nvPr>
            <p:ph type="sldImg"/>
          </p:nvPr>
        </p:nvSpPr>
        <p:spPr>
          <a:ln/>
        </p:spPr>
      </p:sp>
      <p:sp>
        <p:nvSpPr>
          <p:cNvPr id="53252" name="Rectangle 3">
            <a:extLst>
              <a:ext uri="{FF2B5EF4-FFF2-40B4-BE49-F238E27FC236}">
                <a16:creationId xmlns="" xmlns:a16="http://schemas.microsoft.com/office/drawing/2014/main" id="{E752B274-863E-4A15-8644-347699D3CC9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dirty="0"/>
              <a:t>The formal analysis in this section is straightforward. You might want to draw parallels between tariffs and taxes.</a:t>
            </a:r>
          </a:p>
          <a:p>
            <a:pPr eaLnBrk="1" hangingPunct="1"/>
            <a:endParaRPr lang="en-US" altLang="en-US" dirty="0"/>
          </a:p>
          <a:p>
            <a:pPr eaLnBrk="1" hangingPunct="1"/>
            <a:r>
              <a:rPr lang="en-CA" altLang="en-US" b="1" dirty="0">
                <a:solidFill>
                  <a:srgbClr val="FF0000"/>
                </a:solidFill>
              </a:rPr>
              <a:t>Classroom activity</a:t>
            </a:r>
            <a:endParaRPr lang="en-CA" altLang="en-US" dirty="0">
              <a:solidFill>
                <a:srgbClr val="FF0000"/>
              </a:solidFill>
            </a:endParaRPr>
          </a:p>
          <a:p>
            <a:pPr eaLnBrk="1" hangingPunct="1"/>
            <a:r>
              <a:rPr lang="en-CA" altLang="en-US" dirty="0"/>
              <a:t>Check out </a:t>
            </a:r>
            <a:r>
              <a:rPr lang="en-CA" altLang="en-US" i="1" dirty="0"/>
              <a:t>Economics in Action</a:t>
            </a:r>
            <a:r>
              <a:rPr lang="en-CA" altLang="en-US" dirty="0"/>
              <a:t>: Canadian Tariffs Almost Gone</a:t>
            </a:r>
          </a:p>
          <a:p>
            <a:pPr eaLnBrk="1" hangingPunct="1"/>
            <a:r>
              <a:rPr lang="en-CA" altLang="en-US" dirty="0"/>
              <a:t>Check out </a:t>
            </a:r>
            <a:r>
              <a:rPr lang="en-CA" altLang="en-US" i="1" dirty="0"/>
              <a:t>Economics in the News</a:t>
            </a:r>
            <a:r>
              <a:rPr lang="en-CA" altLang="en-US" dirty="0"/>
              <a:t>: The U.S.-Canada Lumber Dispute</a:t>
            </a:r>
            <a:endParaRPr lang="en-US" altLang="en-US" dirty="0"/>
          </a:p>
        </p:txBody>
      </p:sp>
    </p:spTree>
    <p:extLst>
      <p:ext uri="{BB962C8B-B14F-4D97-AF65-F5344CB8AC3E}">
        <p14:creationId xmlns:p14="http://schemas.microsoft.com/office/powerpoint/2010/main" xmlns="" val="299610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 xmlns:a16="http://schemas.microsoft.com/office/drawing/2014/main" id="{2C27C4B4-2003-4F73-8666-0A4BD8E0D23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8E55D5-6CAD-42C5-B56A-B96AF86C2818}" type="slidenum">
              <a:rPr lang="en-US" altLang="en-US" smtClean="0"/>
              <a:pPr>
                <a:spcBef>
                  <a:spcPct val="0"/>
                </a:spcBef>
              </a:pPr>
              <a:t>24</a:t>
            </a:fld>
            <a:endParaRPr lang="en-US" altLang="en-US"/>
          </a:p>
        </p:txBody>
      </p:sp>
      <p:sp>
        <p:nvSpPr>
          <p:cNvPr id="55299" name="Rectangle 2">
            <a:extLst>
              <a:ext uri="{FF2B5EF4-FFF2-40B4-BE49-F238E27FC236}">
                <a16:creationId xmlns="" xmlns:a16="http://schemas.microsoft.com/office/drawing/2014/main" id="{B1D5DC74-D8EC-40A0-B76B-0DCD083BAA5F}"/>
              </a:ext>
            </a:extLst>
          </p:cNvPr>
          <p:cNvSpPr>
            <a:spLocks noGrp="1" noRot="1" noChangeAspect="1" noChangeArrowheads="1" noTextEdit="1"/>
          </p:cNvSpPr>
          <p:nvPr>
            <p:ph type="sldImg"/>
          </p:nvPr>
        </p:nvSpPr>
        <p:spPr>
          <a:ln/>
        </p:spPr>
      </p:sp>
      <p:sp>
        <p:nvSpPr>
          <p:cNvPr id="55300" name="Rectangle 3">
            <a:extLst>
              <a:ext uri="{FF2B5EF4-FFF2-40B4-BE49-F238E27FC236}">
                <a16:creationId xmlns="" xmlns:a16="http://schemas.microsoft.com/office/drawing/2014/main" id="{EFAAC96E-9D19-47C4-84D9-6BDE05F91CF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15682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 xmlns:a16="http://schemas.microsoft.com/office/drawing/2014/main" id="{7373F55D-99CE-4630-BF0B-55B2D1685E8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FDA397-74C8-4FC6-8625-762B837BD8C2}" type="slidenum">
              <a:rPr lang="en-US" altLang="en-US" smtClean="0"/>
              <a:pPr>
                <a:spcBef>
                  <a:spcPct val="0"/>
                </a:spcBef>
              </a:pPr>
              <a:t>25</a:t>
            </a:fld>
            <a:endParaRPr lang="en-US" altLang="en-US"/>
          </a:p>
        </p:txBody>
      </p:sp>
      <p:sp>
        <p:nvSpPr>
          <p:cNvPr id="57347" name="Rectangle 2">
            <a:extLst>
              <a:ext uri="{FF2B5EF4-FFF2-40B4-BE49-F238E27FC236}">
                <a16:creationId xmlns="" xmlns:a16="http://schemas.microsoft.com/office/drawing/2014/main" id="{A1E8AB3A-2F36-4CE6-89F6-D7E38C9BCE5B}"/>
              </a:ext>
            </a:extLst>
          </p:cNvPr>
          <p:cNvSpPr>
            <a:spLocks noGrp="1" noRot="1" noChangeAspect="1" noChangeArrowheads="1" noTextEdit="1"/>
          </p:cNvSpPr>
          <p:nvPr>
            <p:ph type="sldImg"/>
          </p:nvPr>
        </p:nvSpPr>
        <p:spPr>
          <a:ln/>
        </p:spPr>
      </p:sp>
      <p:sp>
        <p:nvSpPr>
          <p:cNvPr id="57348" name="Rectangle 3">
            <a:extLst>
              <a:ext uri="{FF2B5EF4-FFF2-40B4-BE49-F238E27FC236}">
                <a16:creationId xmlns="" xmlns:a16="http://schemas.microsoft.com/office/drawing/2014/main" id="{31480D35-68A7-42AC-BB8E-43459C49BD0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3300171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 xmlns:a16="http://schemas.microsoft.com/office/drawing/2014/main" id="{CC3BF972-BD6D-400C-B4D5-37ADA7ED3E0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3C927A-4783-4B43-88FC-E854F5CBD0C9}" type="slidenum">
              <a:rPr lang="en-US" altLang="en-US" smtClean="0"/>
              <a:pPr>
                <a:spcBef>
                  <a:spcPct val="0"/>
                </a:spcBef>
              </a:pPr>
              <a:t>26</a:t>
            </a:fld>
            <a:endParaRPr lang="en-US" altLang="en-US"/>
          </a:p>
        </p:txBody>
      </p:sp>
      <p:sp>
        <p:nvSpPr>
          <p:cNvPr id="59395" name="Rectangle 2">
            <a:extLst>
              <a:ext uri="{FF2B5EF4-FFF2-40B4-BE49-F238E27FC236}">
                <a16:creationId xmlns="" xmlns:a16="http://schemas.microsoft.com/office/drawing/2014/main" id="{594D31BC-0589-415E-8EA7-40E1A031F0ED}"/>
              </a:ext>
            </a:extLst>
          </p:cNvPr>
          <p:cNvSpPr>
            <a:spLocks noGrp="1" noRot="1" noChangeAspect="1" noChangeArrowheads="1" noTextEdit="1"/>
          </p:cNvSpPr>
          <p:nvPr>
            <p:ph type="sldImg"/>
          </p:nvPr>
        </p:nvSpPr>
        <p:spPr>
          <a:ln/>
        </p:spPr>
      </p:sp>
      <p:sp>
        <p:nvSpPr>
          <p:cNvPr id="59396" name="Rectangle 3">
            <a:extLst>
              <a:ext uri="{FF2B5EF4-FFF2-40B4-BE49-F238E27FC236}">
                <a16:creationId xmlns="" xmlns:a16="http://schemas.microsoft.com/office/drawing/2014/main" id="{8E2B121D-5465-4301-912B-6BB9F337AF2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95569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 xmlns:a16="http://schemas.microsoft.com/office/drawing/2014/main" id="{D991762F-CF08-4F2E-AB33-DB4A23EF256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DE9DCA-7DB8-47C4-89F9-2913B201B9BC}" type="slidenum">
              <a:rPr lang="en-US" altLang="en-US" smtClean="0"/>
              <a:pPr>
                <a:spcBef>
                  <a:spcPct val="0"/>
                </a:spcBef>
              </a:pPr>
              <a:t>27</a:t>
            </a:fld>
            <a:endParaRPr lang="en-US" altLang="en-US"/>
          </a:p>
        </p:txBody>
      </p:sp>
      <p:sp>
        <p:nvSpPr>
          <p:cNvPr id="61443" name="Rectangle 2">
            <a:extLst>
              <a:ext uri="{FF2B5EF4-FFF2-40B4-BE49-F238E27FC236}">
                <a16:creationId xmlns="" xmlns:a16="http://schemas.microsoft.com/office/drawing/2014/main" id="{28B83B4E-DA12-4D61-81A6-5A8D37A5CFF5}"/>
              </a:ext>
            </a:extLst>
          </p:cNvPr>
          <p:cNvSpPr>
            <a:spLocks noGrp="1" noRot="1" noChangeAspect="1" noChangeArrowheads="1" noTextEdit="1"/>
          </p:cNvSpPr>
          <p:nvPr>
            <p:ph type="sldImg"/>
          </p:nvPr>
        </p:nvSpPr>
        <p:spPr>
          <a:ln/>
        </p:spPr>
      </p:sp>
      <p:sp>
        <p:nvSpPr>
          <p:cNvPr id="61444" name="Rectangle 3">
            <a:extLst>
              <a:ext uri="{FF2B5EF4-FFF2-40B4-BE49-F238E27FC236}">
                <a16:creationId xmlns="" xmlns:a16="http://schemas.microsoft.com/office/drawing/2014/main" id="{3FB09C8A-DE3D-4537-A0DA-8A7033E74C9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1609283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 xmlns:a16="http://schemas.microsoft.com/office/drawing/2014/main" id="{8CC79733-3AC1-43E0-8878-4D1E961CE52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FA838B-3F78-4456-A8D8-1DC883C69E86}" type="slidenum">
              <a:rPr lang="en-US" altLang="en-US" smtClean="0"/>
              <a:pPr>
                <a:spcBef>
                  <a:spcPct val="0"/>
                </a:spcBef>
              </a:pPr>
              <a:t>28</a:t>
            </a:fld>
            <a:endParaRPr lang="en-US" altLang="en-US"/>
          </a:p>
        </p:txBody>
      </p:sp>
      <p:sp>
        <p:nvSpPr>
          <p:cNvPr id="63491" name="Rectangle 2">
            <a:extLst>
              <a:ext uri="{FF2B5EF4-FFF2-40B4-BE49-F238E27FC236}">
                <a16:creationId xmlns="" xmlns:a16="http://schemas.microsoft.com/office/drawing/2014/main" id="{EE1F3052-ABC2-4B48-9B68-2F3EF2B495BE}"/>
              </a:ext>
            </a:extLst>
          </p:cNvPr>
          <p:cNvSpPr>
            <a:spLocks noGrp="1" noRot="1" noChangeAspect="1" noChangeArrowheads="1" noTextEdit="1"/>
          </p:cNvSpPr>
          <p:nvPr>
            <p:ph type="sldImg"/>
          </p:nvPr>
        </p:nvSpPr>
        <p:spPr>
          <a:ln/>
        </p:spPr>
      </p:sp>
      <p:sp>
        <p:nvSpPr>
          <p:cNvPr id="63492" name="Rectangle 3">
            <a:extLst>
              <a:ext uri="{FF2B5EF4-FFF2-40B4-BE49-F238E27FC236}">
                <a16:creationId xmlns="" xmlns:a16="http://schemas.microsoft.com/office/drawing/2014/main" id="{1C9B707F-C99F-455E-9F55-AE4788FCFFF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1408464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 xmlns:a16="http://schemas.microsoft.com/office/drawing/2014/main" id="{F38BF819-428C-48DE-9D43-DE10D81CCA8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9532FD-0D49-4A07-A380-B85263208B71}" type="slidenum">
              <a:rPr lang="en-US" altLang="en-US" smtClean="0"/>
              <a:pPr>
                <a:spcBef>
                  <a:spcPct val="0"/>
                </a:spcBef>
              </a:pPr>
              <a:t>29</a:t>
            </a:fld>
            <a:endParaRPr lang="en-US" altLang="en-US"/>
          </a:p>
        </p:txBody>
      </p:sp>
      <p:sp>
        <p:nvSpPr>
          <p:cNvPr id="65539" name="Rectangle 2">
            <a:extLst>
              <a:ext uri="{FF2B5EF4-FFF2-40B4-BE49-F238E27FC236}">
                <a16:creationId xmlns="" xmlns:a16="http://schemas.microsoft.com/office/drawing/2014/main" id="{96650668-E4FE-47F5-88E6-EDA966B237A8}"/>
              </a:ext>
            </a:extLst>
          </p:cNvPr>
          <p:cNvSpPr>
            <a:spLocks noGrp="1" noRot="1" noChangeAspect="1" noChangeArrowheads="1" noTextEdit="1"/>
          </p:cNvSpPr>
          <p:nvPr>
            <p:ph type="sldImg"/>
          </p:nvPr>
        </p:nvSpPr>
        <p:spPr>
          <a:ln/>
        </p:spPr>
      </p:sp>
      <p:sp>
        <p:nvSpPr>
          <p:cNvPr id="65540" name="Rectangle 3">
            <a:extLst>
              <a:ext uri="{FF2B5EF4-FFF2-40B4-BE49-F238E27FC236}">
                <a16:creationId xmlns="" xmlns:a16="http://schemas.microsoft.com/office/drawing/2014/main" id="{4561A758-B33B-4983-AD2B-D7DA3AAD58B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endParaRPr lang="en-CA" altLang="en-US" dirty="0">
              <a:solidFill>
                <a:srgbClr val="FF0000"/>
              </a:solidFill>
            </a:endParaRPr>
          </a:p>
          <a:p>
            <a:pPr eaLnBrk="1" hangingPunct="1"/>
            <a:r>
              <a:rPr lang="en-CA" altLang="en-US" dirty="0"/>
              <a:t>Check out </a:t>
            </a:r>
            <a:r>
              <a:rPr lang="en-CA" altLang="en-US" i="1" dirty="0"/>
              <a:t>Economics in the News</a:t>
            </a:r>
            <a:r>
              <a:rPr lang="en-CA" altLang="en-US" dirty="0"/>
              <a:t>: </a:t>
            </a:r>
            <a:r>
              <a:rPr lang="en-AU" altLang="en-US" dirty="0"/>
              <a:t>The Cost of a Tariff</a:t>
            </a:r>
            <a:endParaRPr lang="en-US" altLang="en-US" dirty="0"/>
          </a:p>
          <a:p>
            <a:pPr eaLnBrk="1" hangingPunct="1"/>
            <a:endParaRPr lang="en-US" altLang="en-US" dirty="0"/>
          </a:p>
        </p:txBody>
      </p:sp>
    </p:spTree>
    <p:extLst>
      <p:ext uri="{BB962C8B-B14F-4D97-AF65-F5344CB8AC3E}">
        <p14:creationId xmlns:p14="http://schemas.microsoft.com/office/powerpoint/2010/main" xmlns="" val="247699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F740CC-794F-4F21-90BF-8960E2682204}"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xmlns="" val="2049131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 xmlns:a16="http://schemas.microsoft.com/office/drawing/2014/main" id="{5C8146BC-F500-416C-A1C5-DD41235C8BC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2C8B56-6B1A-43D6-A95B-9089EF3C6D2C}" type="slidenum">
              <a:rPr lang="en-US" altLang="en-US" smtClean="0"/>
              <a:pPr>
                <a:spcBef>
                  <a:spcPct val="0"/>
                </a:spcBef>
              </a:pPr>
              <a:t>30</a:t>
            </a:fld>
            <a:endParaRPr lang="en-US" altLang="en-US"/>
          </a:p>
        </p:txBody>
      </p:sp>
      <p:sp>
        <p:nvSpPr>
          <p:cNvPr id="67587" name="Rectangle 2">
            <a:extLst>
              <a:ext uri="{FF2B5EF4-FFF2-40B4-BE49-F238E27FC236}">
                <a16:creationId xmlns="" xmlns:a16="http://schemas.microsoft.com/office/drawing/2014/main" id="{7EF3A6AB-DBF6-4FA2-B005-A17463861370}"/>
              </a:ext>
            </a:extLst>
          </p:cNvPr>
          <p:cNvSpPr>
            <a:spLocks noGrp="1" noRot="1" noChangeAspect="1" noChangeArrowheads="1" noTextEdit="1"/>
          </p:cNvSpPr>
          <p:nvPr>
            <p:ph type="sldImg"/>
          </p:nvPr>
        </p:nvSpPr>
        <p:spPr>
          <a:ln/>
        </p:spPr>
      </p:sp>
      <p:sp>
        <p:nvSpPr>
          <p:cNvPr id="67588" name="Rectangle 3">
            <a:extLst>
              <a:ext uri="{FF2B5EF4-FFF2-40B4-BE49-F238E27FC236}">
                <a16:creationId xmlns="" xmlns:a16="http://schemas.microsoft.com/office/drawing/2014/main" id="{ED09B892-B74E-4C26-BE39-5D5947E67DB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187219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 xmlns:a16="http://schemas.microsoft.com/office/drawing/2014/main" id="{6C725F3E-4D88-4EF5-AE35-5114EE8B0E7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D6B3CC-17AA-4044-8A2B-FFB67FF1C4FE}" type="slidenum">
              <a:rPr lang="en-US" altLang="en-US" smtClean="0"/>
              <a:pPr>
                <a:spcBef>
                  <a:spcPct val="0"/>
                </a:spcBef>
              </a:pPr>
              <a:t>31</a:t>
            </a:fld>
            <a:endParaRPr lang="en-US" altLang="en-US"/>
          </a:p>
        </p:txBody>
      </p:sp>
      <p:sp>
        <p:nvSpPr>
          <p:cNvPr id="69635" name="Rectangle 2">
            <a:extLst>
              <a:ext uri="{FF2B5EF4-FFF2-40B4-BE49-F238E27FC236}">
                <a16:creationId xmlns="" xmlns:a16="http://schemas.microsoft.com/office/drawing/2014/main" id="{62F323C1-502E-4C20-95A0-F7EA584B3C18}"/>
              </a:ext>
            </a:extLst>
          </p:cNvPr>
          <p:cNvSpPr>
            <a:spLocks noGrp="1" noRot="1" noChangeAspect="1" noChangeArrowheads="1" noTextEdit="1"/>
          </p:cNvSpPr>
          <p:nvPr>
            <p:ph type="sldImg"/>
          </p:nvPr>
        </p:nvSpPr>
        <p:spPr>
          <a:ln/>
        </p:spPr>
      </p:sp>
      <p:sp>
        <p:nvSpPr>
          <p:cNvPr id="69636" name="Rectangle 3">
            <a:extLst>
              <a:ext uri="{FF2B5EF4-FFF2-40B4-BE49-F238E27FC236}">
                <a16:creationId xmlns="" xmlns:a16="http://schemas.microsoft.com/office/drawing/2014/main" id="{1B9D1AAE-760A-472D-956C-6F38F425F1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735969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 xmlns:a16="http://schemas.microsoft.com/office/drawing/2014/main" id="{080B35AB-85AF-490C-8671-98ABB531BD0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B74368-EF31-4A02-A291-4EE5DA0254B9}" type="slidenum">
              <a:rPr lang="en-US" altLang="en-US" smtClean="0"/>
              <a:pPr>
                <a:spcBef>
                  <a:spcPct val="0"/>
                </a:spcBef>
              </a:pPr>
              <a:t>32</a:t>
            </a:fld>
            <a:endParaRPr lang="en-US" altLang="en-US"/>
          </a:p>
        </p:txBody>
      </p:sp>
      <p:sp>
        <p:nvSpPr>
          <p:cNvPr id="71683" name="Rectangle 2">
            <a:extLst>
              <a:ext uri="{FF2B5EF4-FFF2-40B4-BE49-F238E27FC236}">
                <a16:creationId xmlns="" xmlns:a16="http://schemas.microsoft.com/office/drawing/2014/main" id="{9F7D078F-B0D4-418B-9006-5264792F45A6}"/>
              </a:ext>
            </a:extLst>
          </p:cNvPr>
          <p:cNvSpPr>
            <a:spLocks noGrp="1" noRot="1" noChangeAspect="1" noChangeArrowheads="1" noTextEdit="1"/>
          </p:cNvSpPr>
          <p:nvPr>
            <p:ph type="sldImg"/>
          </p:nvPr>
        </p:nvSpPr>
        <p:spPr>
          <a:ln/>
        </p:spPr>
      </p:sp>
      <p:sp>
        <p:nvSpPr>
          <p:cNvPr id="71684" name="Rectangle 3">
            <a:extLst>
              <a:ext uri="{FF2B5EF4-FFF2-40B4-BE49-F238E27FC236}">
                <a16:creationId xmlns="" xmlns:a16="http://schemas.microsoft.com/office/drawing/2014/main" id="{762C53EC-D27B-46CC-ACF0-C86471AAFEB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3708217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 xmlns:a16="http://schemas.microsoft.com/office/drawing/2014/main" id="{220E3773-5E51-45A4-9BA7-F9B68F02C80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2C8629-25BE-4D8A-A4A2-CD06F4939923}" type="slidenum">
              <a:rPr lang="en-US" altLang="en-US" smtClean="0"/>
              <a:pPr>
                <a:spcBef>
                  <a:spcPct val="0"/>
                </a:spcBef>
              </a:pPr>
              <a:t>33</a:t>
            </a:fld>
            <a:endParaRPr lang="en-US" altLang="en-US"/>
          </a:p>
        </p:txBody>
      </p:sp>
      <p:sp>
        <p:nvSpPr>
          <p:cNvPr id="73731" name="Rectangle 2">
            <a:extLst>
              <a:ext uri="{FF2B5EF4-FFF2-40B4-BE49-F238E27FC236}">
                <a16:creationId xmlns="" xmlns:a16="http://schemas.microsoft.com/office/drawing/2014/main" id="{7F3D31A6-07C9-4778-8412-8D0F8DAD4244}"/>
              </a:ext>
            </a:extLst>
          </p:cNvPr>
          <p:cNvSpPr>
            <a:spLocks noGrp="1" noRot="1" noChangeAspect="1" noChangeArrowheads="1" noTextEdit="1"/>
          </p:cNvSpPr>
          <p:nvPr>
            <p:ph type="sldImg"/>
          </p:nvPr>
        </p:nvSpPr>
        <p:spPr>
          <a:ln/>
        </p:spPr>
      </p:sp>
      <p:sp>
        <p:nvSpPr>
          <p:cNvPr id="73732" name="Rectangle 3">
            <a:extLst>
              <a:ext uri="{FF2B5EF4-FFF2-40B4-BE49-F238E27FC236}">
                <a16:creationId xmlns="" xmlns:a16="http://schemas.microsoft.com/office/drawing/2014/main" id="{21200E2C-B303-4339-9828-971831D4694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2958285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 xmlns:a16="http://schemas.microsoft.com/office/drawing/2014/main" id="{0B4F2A10-3517-4190-BFC5-F36CF4A278F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1B5E4D-D873-415E-9A78-5CCA56A87F64}" type="slidenum">
              <a:rPr lang="en-US" altLang="en-US" smtClean="0"/>
              <a:pPr>
                <a:spcBef>
                  <a:spcPct val="0"/>
                </a:spcBef>
              </a:pPr>
              <a:t>34</a:t>
            </a:fld>
            <a:endParaRPr lang="en-US" altLang="en-US"/>
          </a:p>
        </p:txBody>
      </p:sp>
      <p:sp>
        <p:nvSpPr>
          <p:cNvPr id="75779" name="Rectangle 2">
            <a:extLst>
              <a:ext uri="{FF2B5EF4-FFF2-40B4-BE49-F238E27FC236}">
                <a16:creationId xmlns="" xmlns:a16="http://schemas.microsoft.com/office/drawing/2014/main" id="{E93D019C-88C7-4600-AA2C-8B7BC4380A40}"/>
              </a:ext>
            </a:extLst>
          </p:cNvPr>
          <p:cNvSpPr>
            <a:spLocks noGrp="1" noRot="1" noChangeAspect="1" noChangeArrowheads="1" noTextEdit="1"/>
          </p:cNvSpPr>
          <p:nvPr>
            <p:ph type="sldImg"/>
          </p:nvPr>
        </p:nvSpPr>
        <p:spPr>
          <a:ln/>
        </p:spPr>
      </p:sp>
      <p:sp>
        <p:nvSpPr>
          <p:cNvPr id="75780" name="Rectangle 3">
            <a:extLst>
              <a:ext uri="{FF2B5EF4-FFF2-40B4-BE49-F238E27FC236}">
                <a16:creationId xmlns="" xmlns:a16="http://schemas.microsoft.com/office/drawing/2014/main" id="{1ACA4D72-8F26-4A78-8E59-47E2E0AB263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43330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 xmlns:a16="http://schemas.microsoft.com/office/drawing/2014/main" id="{97AB9E79-EED8-48E9-BF82-9998B0CE2CE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3C1BE3-7AAE-4A37-A86E-89ACBB3A7D10}" type="slidenum">
              <a:rPr lang="en-US" altLang="en-US" smtClean="0"/>
              <a:pPr>
                <a:spcBef>
                  <a:spcPct val="0"/>
                </a:spcBef>
              </a:pPr>
              <a:t>35</a:t>
            </a:fld>
            <a:endParaRPr lang="en-US" altLang="en-US"/>
          </a:p>
        </p:txBody>
      </p:sp>
      <p:sp>
        <p:nvSpPr>
          <p:cNvPr id="77827" name="Rectangle 2">
            <a:extLst>
              <a:ext uri="{FF2B5EF4-FFF2-40B4-BE49-F238E27FC236}">
                <a16:creationId xmlns="" xmlns:a16="http://schemas.microsoft.com/office/drawing/2014/main" id="{06928BE5-B581-483C-9486-C71B206F5A0D}"/>
              </a:ext>
            </a:extLst>
          </p:cNvPr>
          <p:cNvSpPr>
            <a:spLocks noGrp="1" noRot="1" noChangeAspect="1" noChangeArrowheads="1" noTextEdit="1"/>
          </p:cNvSpPr>
          <p:nvPr>
            <p:ph type="sldImg"/>
          </p:nvPr>
        </p:nvSpPr>
        <p:spPr>
          <a:ln/>
        </p:spPr>
      </p:sp>
      <p:sp>
        <p:nvSpPr>
          <p:cNvPr id="77828" name="Rectangle 3">
            <a:extLst>
              <a:ext uri="{FF2B5EF4-FFF2-40B4-BE49-F238E27FC236}">
                <a16:creationId xmlns="" xmlns:a16="http://schemas.microsoft.com/office/drawing/2014/main" id="{C9BD7093-D6A4-43EE-9874-98A174FE60B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62739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 xmlns:a16="http://schemas.microsoft.com/office/drawing/2014/main" id="{5976F2F1-B3A5-4416-8FC4-26A9A41EF67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876712-4935-4D74-8FAA-E3C49DBF11EB}" type="slidenum">
              <a:rPr lang="en-US" altLang="en-US" smtClean="0"/>
              <a:pPr>
                <a:spcBef>
                  <a:spcPct val="0"/>
                </a:spcBef>
              </a:pPr>
              <a:t>36</a:t>
            </a:fld>
            <a:endParaRPr lang="en-US" altLang="en-US"/>
          </a:p>
        </p:txBody>
      </p:sp>
      <p:sp>
        <p:nvSpPr>
          <p:cNvPr id="79875" name="Rectangle 2">
            <a:extLst>
              <a:ext uri="{FF2B5EF4-FFF2-40B4-BE49-F238E27FC236}">
                <a16:creationId xmlns="" xmlns:a16="http://schemas.microsoft.com/office/drawing/2014/main" id="{0DC01C03-B8E6-4967-8795-72606055E771}"/>
              </a:ext>
            </a:extLst>
          </p:cNvPr>
          <p:cNvSpPr>
            <a:spLocks noGrp="1" noRot="1" noChangeAspect="1" noChangeArrowheads="1" noTextEdit="1"/>
          </p:cNvSpPr>
          <p:nvPr>
            <p:ph type="sldImg"/>
          </p:nvPr>
        </p:nvSpPr>
        <p:spPr>
          <a:ln/>
        </p:spPr>
      </p:sp>
      <p:sp>
        <p:nvSpPr>
          <p:cNvPr id="79876" name="Rectangle 3">
            <a:extLst>
              <a:ext uri="{FF2B5EF4-FFF2-40B4-BE49-F238E27FC236}">
                <a16:creationId xmlns="" xmlns:a16="http://schemas.microsoft.com/office/drawing/2014/main" id="{E5D971FD-E62C-4860-8295-8FDD931713B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749328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7D1531C6-14B3-4FDE-81CE-016C520EADF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95D461-0028-483F-B4F0-C7CD0508A409}" type="slidenum">
              <a:rPr lang="en-US" altLang="en-US" smtClean="0"/>
              <a:pPr>
                <a:spcBef>
                  <a:spcPct val="0"/>
                </a:spcBef>
              </a:pPr>
              <a:t>37</a:t>
            </a:fld>
            <a:endParaRPr lang="en-US" altLang="en-US"/>
          </a:p>
        </p:txBody>
      </p:sp>
      <p:sp>
        <p:nvSpPr>
          <p:cNvPr id="81923" name="Rectangle 2">
            <a:extLst>
              <a:ext uri="{FF2B5EF4-FFF2-40B4-BE49-F238E27FC236}">
                <a16:creationId xmlns="" xmlns:a16="http://schemas.microsoft.com/office/drawing/2014/main" id="{AEBACDEA-E8F8-44DC-BF52-4B0942D3521C}"/>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55697A4E-AEFA-4E27-B802-3ABA82B00DD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607884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FF535A1E-A907-4D2E-83B8-8264D34E478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AB6180-05E1-4F4E-9367-EE6E237EFFCD}" type="slidenum">
              <a:rPr lang="en-US" altLang="en-US" smtClean="0"/>
              <a:pPr>
                <a:spcBef>
                  <a:spcPct val="0"/>
                </a:spcBef>
              </a:pPr>
              <a:t>38</a:t>
            </a:fld>
            <a:endParaRPr lang="en-US" altLang="en-US"/>
          </a:p>
        </p:txBody>
      </p:sp>
      <p:sp>
        <p:nvSpPr>
          <p:cNvPr id="83971" name="Rectangle 2">
            <a:extLst>
              <a:ext uri="{FF2B5EF4-FFF2-40B4-BE49-F238E27FC236}">
                <a16:creationId xmlns="" xmlns:a16="http://schemas.microsoft.com/office/drawing/2014/main" id="{8CE10749-20E0-49E5-A166-6E0313527DE8}"/>
              </a:ext>
            </a:extLst>
          </p:cNvPr>
          <p:cNvSpPr>
            <a:spLocks noGrp="1" noRot="1" noChangeAspect="1" noChangeArrowheads="1" noTextEdit="1"/>
          </p:cNvSpPr>
          <p:nvPr>
            <p:ph type="sldImg"/>
          </p:nvPr>
        </p:nvSpPr>
        <p:spPr>
          <a:ln/>
        </p:spPr>
      </p:sp>
      <p:sp>
        <p:nvSpPr>
          <p:cNvPr id="83972" name="Rectangle 3">
            <a:extLst>
              <a:ext uri="{FF2B5EF4-FFF2-40B4-BE49-F238E27FC236}">
                <a16:creationId xmlns="" xmlns:a16="http://schemas.microsoft.com/office/drawing/2014/main" id="{09C866BE-3B5A-4DE7-8857-4092F2C386F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484118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 xmlns:a16="http://schemas.microsoft.com/office/drawing/2014/main" id="{84EFF85F-AB31-4A6B-8AF3-41446563EE0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FD7C31-DA37-4776-B487-52AFBE8C57B4}" type="slidenum">
              <a:rPr lang="en-US" altLang="en-US" smtClean="0"/>
              <a:pPr>
                <a:spcBef>
                  <a:spcPct val="0"/>
                </a:spcBef>
              </a:pPr>
              <a:t>39</a:t>
            </a:fld>
            <a:endParaRPr lang="en-US" altLang="en-US"/>
          </a:p>
        </p:txBody>
      </p:sp>
      <p:sp>
        <p:nvSpPr>
          <p:cNvPr id="86019" name="Rectangle 2">
            <a:extLst>
              <a:ext uri="{FF2B5EF4-FFF2-40B4-BE49-F238E27FC236}">
                <a16:creationId xmlns="" xmlns:a16="http://schemas.microsoft.com/office/drawing/2014/main" id="{7441DC4B-0DC3-4FB7-9932-FAE5ACDA5B77}"/>
              </a:ext>
            </a:extLst>
          </p:cNvPr>
          <p:cNvSpPr>
            <a:spLocks noGrp="1" noRot="1" noChangeAspect="1" noChangeArrowheads="1" noTextEdit="1"/>
          </p:cNvSpPr>
          <p:nvPr>
            <p:ph type="sldImg"/>
          </p:nvPr>
        </p:nvSpPr>
        <p:spPr>
          <a:ln/>
        </p:spPr>
      </p:sp>
      <p:sp>
        <p:nvSpPr>
          <p:cNvPr id="86020" name="Rectangle 3">
            <a:extLst>
              <a:ext uri="{FF2B5EF4-FFF2-40B4-BE49-F238E27FC236}">
                <a16:creationId xmlns="" xmlns:a16="http://schemas.microsoft.com/office/drawing/2014/main" id="{24780855-E44A-4C33-B4F8-A8D7376086B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87347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 xmlns:a16="http://schemas.microsoft.com/office/drawing/2014/main" id="{743D721C-6068-4F8A-859E-D8290165486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5D6346-2B1F-46A1-B116-1E768C8BC16E}" type="slidenum">
              <a:rPr lang="en-US" altLang="en-US" smtClean="0"/>
              <a:pPr>
                <a:spcBef>
                  <a:spcPct val="0"/>
                </a:spcBef>
              </a:pPr>
              <a:t>4</a:t>
            </a:fld>
            <a:endParaRPr lang="en-US" altLang="en-US"/>
          </a:p>
        </p:txBody>
      </p:sp>
      <p:sp>
        <p:nvSpPr>
          <p:cNvPr id="14339" name="Rectangle 2">
            <a:extLst>
              <a:ext uri="{FF2B5EF4-FFF2-40B4-BE49-F238E27FC236}">
                <a16:creationId xmlns="" xmlns:a16="http://schemas.microsoft.com/office/drawing/2014/main" id="{5B63743E-05DD-4BDC-9BD8-4A924ADAFE2E}"/>
              </a:ext>
            </a:extLst>
          </p:cNvPr>
          <p:cNvSpPr>
            <a:spLocks noGrp="1" noRot="1" noChangeAspect="1" noChangeArrowheads="1" noTextEdit="1"/>
          </p:cNvSpPr>
          <p:nvPr>
            <p:ph type="sldImg"/>
          </p:nvPr>
        </p:nvSpPr>
        <p:spPr>
          <a:ln/>
        </p:spPr>
      </p:sp>
      <p:sp>
        <p:nvSpPr>
          <p:cNvPr id="14340" name="Rectangle 3">
            <a:extLst>
              <a:ext uri="{FF2B5EF4-FFF2-40B4-BE49-F238E27FC236}">
                <a16:creationId xmlns="" xmlns:a16="http://schemas.microsoft.com/office/drawing/2014/main" id="{CDAAF161-CB32-4F25-BE00-6CD3F4359E5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t>The key facts are worth emphasizing: enormous growth in volume of trade and huge two way trade in manufactures.</a:t>
            </a:r>
          </a:p>
          <a:p>
            <a:pPr eaLnBrk="1" hangingPunct="1"/>
            <a:r>
              <a:rPr lang="en-US" altLang="en-US"/>
              <a:t>Explain that the </a:t>
            </a:r>
            <a:r>
              <a:rPr lang="en-US" altLang="en-US" i="1"/>
              <a:t>balance</a:t>
            </a:r>
            <a:r>
              <a:rPr lang="en-US" altLang="en-US"/>
              <a:t> of trade along with the international borrowing and lending that finances it results from spending and saving decisions in Canada and the rest of the world and is independent of the forces that generate the </a:t>
            </a:r>
            <a:r>
              <a:rPr lang="en-US" altLang="en-US" i="1"/>
              <a:t>volume</a:t>
            </a:r>
            <a:r>
              <a:rPr lang="en-US" altLang="en-US"/>
              <a:t> of trade, which this chapter covers.</a:t>
            </a:r>
            <a:endParaRPr lang="en-CA" altLang="en-US"/>
          </a:p>
        </p:txBody>
      </p:sp>
    </p:spTree>
    <p:extLst>
      <p:ext uri="{BB962C8B-B14F-4D97-AF65-F5344CB8AC3E}">
        <p14:creationId xmlns:p14="http://schemas.microsoft.com/office/powerpoint/2010/main" xmlns="" val="1554530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 xmlns:a16="http://schemas.microsoft.com/office/drawing/2014/main" id="{4B1347E2-CB49-4013-847C-1A132606185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FEF71F-0299-4807-90E7-0CC47883BDEC}" type="slidenum">
              <a:rPr lang="en-US" altLang="en-US" smtClean="0"/>
              <a:pPr>
                <a:spcBef>
                  <a:spcPct val="0"/>
                </a:spcBef>
              </a:pPr>
              <a:t>40</a:t>
            </a:fld>
            <a:endParaRPr lang="en-US" altLang="en-US"/>
          </a:p>
        </p:txBody>
      </p:sp>
      <p:sp>
        <p:nvSpPr>
          <p:cNvPr id="88067" name="Rectangle 2">
            <a:extLst>
              <a:ext uri="{FF2B5EF4-FFF2-40B4-BE49-F238E27FC236}">
                <a16:creationId xmlns="" xmlns:a16="http://schemas.microsoft.com/office/drawing/2014/main" id="{A35B802D-7C03-4606-B09F-9A6819AF5726}"/>
              </a:ext>
            </a:extLst>
          </p:cNvPr>
          <p:cNvSpPr>
            <a:spLocks noGrp="1" noRot="1" noChangeAspect="1" noChangeArrowheads="1" noTextEdit="1"/>
          </p:cNvSpPr>
          <p:nvPr>
            <p:ph type="sldImg"/>
          </p:nvPr>
        </p:nvSpPr>
        <p:spPr>
          <a:ln/>
        </p:spPr>
      </p:sp>
      <p:sp>
        <p:nvSpPr>
          <p:cNvPr id="88068" name="Rectangle 3">
            <a:extLst>
              <a:ext uri="{FF2B5EF4-FFF2-40B4-BE49-F238E27FC236}">
                <a16:creationId xmlns="" xmlns:a16="http://schemas.microsoft.com/office/drawing/2014/main" id="{CFE1071E-7007-491D-8EE1-229D4ECEED5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2074866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B89F9953-862B-4E4A-97B8-3767AA52AD7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FD1B6C-8CA7-420F-AF7E-E71A61EBA890}" type="slidenum">
              <a:rPr lang="en-US" altLang="en-US" smtClean="0"/>
              <a:pPr>
                <a:spcBef>
                  <a:spcPct val="0"/>
                </a:spcBef>
              </a:pPr>
              <a:t>41</a:t>
            </a:fld>
            <a:endParaRPr lang="en-US" altLang="en-US"/>
          </a:p>
        </p:txBody>
      </p:sp>
      <p:sp>
        <p:nvSpPr>
          <p:cNvPr id="90115" name="Rectangle 2">
            <a:extLst>
              <a:ext uri="{FF2B5EF4-FFF2-40B4-BE49-F238E27FC236}">
                <a16:creationId xmlns="" xmlns:a16="http://schemas.microsoft.com/office/drawing/2014/main" id="{1603074C-E267-4E5A-BA99-C4C35CA4F2F2}"/>
              </a:ext>
            </a:extLst>
          </p:cNvPr>
          <p:cNvSpPr>
            <a:spLocks noGrp="1" noRot="1" noChangeAspect="1" noChangeArrowheads="1" noTextEdit="1"/>
          </p:cNvSpPr>
          <p:nvPr>
            <p:ph type="sldImg"/>
          </p:nvPr>
        </p:nvSpPr>
        <p:spPr>
          <a:ln/>
        </p:spPr>
      </p:sp>
      <p:sp>
        <p:nvSpPr>
          <p:cNvPr id="90116" name="Rectangle 3">
            <a:extLst>
              <a:ext uri="{FF2B5EF4-FFF2-40B4-BE49-F238E27FC236}">
                <a16:creationId xmlns="" xmlns:a16="http://schemas.microsoft.com/office/drawing/2014/main" id="{F091874A-3E02-4CFF-BEAE-D5DDC61F832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821403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DC6FB82B-19C7-45A9-8760-22DAFB82313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38733C-5ADF-47E8-8EC2-420EDD20218A}" type="slidenum">
              <a:rPr lang="en-US" altLang="en-US" smtClean="0"/>
              <a:pPr>
                <a:spcBef>
                  <a:spcPct val="0"/>
                </a:spcBef>
              </a:pPr>
              <a:t>42</a:t>
            </a:fld>
            <a:endParaRPr lang="en-US" altLang="en-US"/>
          </a:p>
        </p:txBody>
      </p:sp>
      <p:sp>
        <p:nvSpPr>
          <p:cNvPr id="92163" name="Rectangle 2">
            <a:extLst>
              <a:ext uri="{FF2B5EF4-FFF2-40B4-BE49-F238E27FC236}">
                <a16:creationId xmlns="" xmlns:a16="http://schemas.microsoft.com/office/drawing/2014/main" id="{65444EB2-2339-44A5-9143-6326466CE471}"/>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4C3249F0-3CB9-42F3-8F51-9DCD704C9C4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1269077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24238856-3B86-472C-943C-8B5E984CF44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9F9F2C-A403-4173-815D-630DC77648DF}" type="slidenum">
              <a:rPr lang="en-US" altLang="en-US" smtClean="0"/>
              <a:pPr>
                <a:spcBef>
                  <a:spcPct val="0"/>
                </a:spcBef>
              </a:pPr>
              <a:t>43</a:t>
            </a:fld>
            <a:endParaRPr lang="en-US" altLang="en-US"/>
          </a:p>
        </p:txBody>
      </p:sp>
      <p:sp>
        <p:nvSpPr>
          <p:cNvPr id="94211" name="Rectangle 2">
            <a:extLst>
              <a:ext uri="{FF2B5EF4-FFF2-40B4-BE49-F238E27FC236}">
                <a16:creationId xmlns="" xmlns:a16="http://schemas.microsoft.com/office/drawing/2014/main" id="{5155142E-E56B-404E-ADF2-30E509068BDA}"/>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B8C18549-B577-4E90-959F-78B6E97137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xmlns="" val="1809426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 xmlns:a16="http://schemas.microsoft.com/office/drawing/2014/main" id="{5411592E-9806-4DC4-B854-9B681EBF95E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D775F5-0855-4E9A-A8F2-FED8472EB8D9}" type="slidenum">
              <a:rPr lang="en-US" altLang="en-US" smtClean="0"/>
              <a:pPr>
                <a:spcBef>
                  <a:spcPct val="0"/>
                </a:spcBef>
              </a:pPr>
              <a:t>44</a:t>
            </a:fld>
            <a:endParaRPr lang="en-US" altLang="en-US"/>
          </a:p>
        </p:txBody>
      </p:sp>
      <p:sp>
        <p:nvSpPr>
          <p:cNvPr id="96259" name="Rectangle 2">
            <a:extLst>
              <a:ext uri="{FF2B5EF4-FFF2-40B4-BE49-F238E27FC236}">
                <a16:creationId xmlns="" xmlns:a16="http://schemas.microsoft.com/office/drawing/2014/main" id="{B17C1442-F9AA-4B76-959F-239B2C983EC6}"/>
              </a:ext>
            </a:extLst>
          </p:cNvPr>
          <p:cNvSpPr>
            <a:spLocks noGrp="1" noRot="1" noChangeAspect="1" noChangeArrowheads="1" noTextEdit="1"/>
          </p:cNvSpPr>
          <p:nvPr>
            <p:ph type="sldImg"/>
          </p:nvPr>
        </p:nvSpPr>
        <p:spPr>
          <a:ln/>
        </p:spPr>
      </p:sp>
      <p:sp>
        <p:nvSpPr>
          <p:cNvPr id="96260" name="Rectangle 3">
            <a:extLst>
              <a:ext uri="{FF2B5EF4-FFF2-40B4-BE49-F238E27FC236}">
                <a16:creationId xmlns="" xmlns:a16="http://schemas.microsoft.com/office/drawing/2014/main" id="{229D3DAC-D04A-4FF6-A312-2CF5BBA0AE1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solidFill>
                <a:srgbClr val="FF0000"/>
              </a:solidFill>
            </a:endParaRPr>
          </a:p>
          <a:p>
            <a:pPr eaLnBrk="1" hangingPunct="1"/>
            <a:r>
              <a:rPr lang="en-CA" altLang="en-US"/>
              <a:t>Check out </a:t>
            </a:r>
            <a:r>
              <a:rPr lang="en-CA" altLang="en-US" i="1"/>
              <a:t>Economics in Action</a:t>
            </a:r>
            <a:r>
              <a:rPr lang="en-CA" altLang="en-US"/>
              <a:t>: Self-Interest Beats the Social Interest</a:t>
            </a:r>
          </a:p>
          <a:p>
            <a:pPr eaLnBrk="1" hangingPunct="1"/>
            <a:endParaRPr lang="en-CA" altLang="en-US"/>
          </a:p>
        </p:txBody>
      </p:sp>
    </p:spTree>
    <p:extLst>
      <p:ext uri="{BB962C8B-B14F-4D97-AF65-F5344CB8AC3E}">
        <p14:creationId xmlns:p14="http://schemas.microsoft.com/office/powerpoint/2010/main" xmlns="" val="2571678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 xmlns:a16="http://schemas.microsoft.com/office/drawing/2014/main" id="{934DC544-BD4E-476A-ACB0-47CB1627C9B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EB2199-CA5B-48D0-9A6E-41A88D8B35F6}" type="slidenum">
              <a:rPr lang="en-US" altLang="en-US" smtClean="0"/>
              <a:pPr>
                <a:spcBef>
                  <a:spcPct val="0"/>
                </a:spcBef>
              </a:pPr>
              <a:t>45</a:t>
            </a:fld>
            <a:endParaRPr lang="en-US" altLang="en-US"/>
          </a:p>
        </p:txBody>
      </p:sp>
      <p:sp>
        <p:nvSpPr>
          <p:cNvPr id="98307" name="Rectangle 2">
            <a:extLst>
              <a:ext uri="{FF2B5EF4-FFF2-40B4-BE49-F238E27FC236}">
                <a16:creationId xmlns="" xmlns:a16="http://schemas.microsoft.com/office/drawing/2014/main" id="{6CD44937-81FC-4CE6-944D-1BA8C5957C22}"/>
              </a:ext>
            </a:extLst>
          </p:cNvPr>
          <p:cNvSpPr>
            <a:spLocks noGrp="1" noRot="1" noChangeAspect="1" noChangeArrowheads="1" noTextEdit="1"/>
          </p:cNvSpPr>
          <p:nvPr>
            <p:ph type="sldImg"/>
          </p:nvPr>
        </p:nvSpPr>
        <p:spPr>
          <a:ln/>
        </p:spPr>
      </p:sp>
      <p:sp>
        <p:nvSpPr>
          <p:cNvPr id="98308" name="Rectangle 3">
            <a:extLst>
              <a:ext uri="{FF2B5EF4-FFF2-40B4-BE49-F238E27FC236}">
                <a16:creationId xmlns="" xmlns:a16="http://schemas.microsoft.com/office/drawing/2014/main" id="{73971A58-0984-4F0C-A17E-339EB0A6E2E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1000" b="1" i="1"/>
              <a:t>Unrestricted international trade benefits </a:t>
            </a:r>
            <a:r>
              <a:rPr lang="en-US" altLang="en-US" sz="1000" b="1"/>
              <a:t>all</a:t>
            </a:r>
            <a:r>
              <a:rPr lang="en-US" altLang="en-US" sz="1000" b="1" i="1"/>
              <a:t> the countries involved with trade.</a:t>
            </a:r>
          </a:p>
          <a:p>
            <a:pPr eaLnBrk="1" hangingPunct="1"/>
            <a:r>
              <a:rPr lang="en-US" altLang="en-US" sz="1000"/>
              <a:t>Emphasize the key benefits from unrestricted international trade: </a:t>
            </a:r>
            <a:endParaRPr lang="en-US" altLang="en-US" sz="1000">
              <a:sym typeface="Zapf Dingbats"/>
            </a:endParaRPr>
          </a:p>
          <a:p>
            <a:pPr eaLnBrk="1" hangingPunct="1">
              <a:buFontTx/>
              <a:buChar char="•"/>
            </a:pPr>
            <a:r>
              <a:rPr lang="en-US" altLang="en-US" sz="1000" i="1"/>
              <a:t> The gains from international trade arise from the diversity of opportunity costs of production across countries</a:t>
            </a:r>
            <a:r>
              <a:rPr lang="en-US" altLang="en-US" sz="1000"/>
              <a:t>. The source of prosperity in free trade arises from each country generating gains from specialization in their comparative advantage, minimizing its own opportunity cost of production, and sharing in each of the other country’s gains.</a:t>
            </a:r>
            <a:endParaRPr lang="en-US" altLang="en-US" sz="1000">
              <a:sym typeface="Zapf Dingbats"/>
            </a:endParaRPr>
          </a:p>
          <a:p>
            <a:pPr eaLnBrk="1" hangingPunct="1">
              <a:buFontTx/>
              <a:buChar char="•"/>
            </a:pPr>
            <a:r>
              <a:rPr lang="en-US" altLang="en-US" sz="1000" i="1"/>
              <a:t> Both exporting and importing domestic industries benefit from free trade</a:t>
            </a:r>
            <a:r>
              <a:rPr lang="en-US" altLang="en-US" sz="1000"/>
              <a:t>. Free trade liberates each country’s consumption possibilities from the bonds of their own production possibilities frontier, enabling the consumers in both the importing and exporting country to enjoy consumption bundles of goods and services that would be unobtainable without trade. </a:t>
            </a:r>
            <a:endParaRPr lang="en-US" altLang="en-US" sz="1000">
              <a:sym typeface="Zapf Dingbats"/>
            </a:endParaRPr>
          </a:p>
          <a:p>
            <a:pPr eaLnBrk="1" hangingPunct="1">
              <a:buFontTx/>
              <a:buChar char="•"/>
            </a:pPr>
            <a:r>
              <a:rPr lang="en-US" altLang="en-US" sz="1000" i="1"/>
              <a:t> Restrictions on international trade hurt the importing firms, the consumers of imports, the domestic exporting firms, and even the non-exporting firms.</a:t>
            </a:r>
            <a:r>
              <a:rPr lang="en-US" altLang="en-US" sz="1000"/>
              <a:t> Protecting domestic industry from international competition backfires: i) it increases the relative price that other countries pay for domestically produced goods and services that are exported; ii) it raises the price of the imported goods consumed by domestic consumers; and iii) it lowers the income of producers of the goods for which the country has a comparative advantage in production by </a:t>
            </a:r>
            <a:r>
              <a:rPr lang="en-US" altLang="en-US" sz="1000" i="1"/>
              <a:t>more</a:t>
            </a:r>
            <a:r>
              <a:rPr lang="en-US" altLang="en-US" sz="1000"/>
              <a:t> than the increase in the incomes of those industries that gain from trade restrictions. Together, these influences decrease the total demand for domestic goods and services in the country imposing trade restrictions by more than the increase in demand for those domestic goods and services in industries for which the country does not have a comparative advantage.</a:t>
            </a:r>
            <a:endParaRPr lang="en-US" altLang="en-US" sz="1000" b="1" i="1"/>
          </a:p>
          <a:p>
            <a:pPr eaLnBrk="1" hangingPunct="1"/>
            <a:endParaRPr lang="en-US" altLang="en-US" sz="1000"/>
          </a:p>
        </p:txBody>
      </p:sp>
    </p:spTree>
    <p:extLst>
      <p:ext uri="{BB962C8B-B14F-4D97-AF65-F5344CB8AC3E}">
        <p14:creationId xmlns:p14="http://schemas.microsoft.com/office/powerpoint/2010/main" xmlns="" val="1185475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 xmlns:a16="http://schemas.microsoft.com/office/drawing/2014/main" id="{8E2A2D9F-8005-409C-9882-AA2F3CCE375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E32D2C-9BCA-40E0-9804-3E0B916BF25F}" type="slidenum">
              <a:rPr lang="en-US" altLang="en-US" smtClean="0"/>
              <a:pPr>
                <a:spcBef>
                  <a:spcPct val="0"/>
                </a:spcBef>
              </a:pPr>
              <a:t>46</a:t>
            </a:fld>
            <a:endParaRPr lang="en-US" altLang="en-US"/>
          </a:p>
        </p:txBody>
      </p:sp>
      <p:sp>
        <p:nvSpPr>
          <p:cNvPr id="100355" name="Rectangle 2">
            <a:extLst>
              <a:ext uri="{FF2B5EF4-FFF2-40B4-BE49-F238E27FC236}">
                <a16:creationId xmlns="" xmlns:a16="http://schemas.microsoft.com/office/drawing/2014/main" id="{BE30A06F-5A8A-412C-8B59-BF8BB6582A38}"/>
              </a:ext>
            </a:extLst>
          </p:cNvPr>
          <p:cNvSpPr>
            <a:spLocks noGrp="1" noRot="1" noChangeAspect="1" noChangeArrowheads="1" noTextEdit="1"/>
          </p:cNvSpPr>
          <p:nvPr>
            <p:ph type="sldImg"/>
          </p:nvPr>
        </p:nvSpPr>
        <p:spPr>
          <a:ln/>
        </p:spPr>
      </p:sp>
      <p:sp>
        <p:nvSpPr>
          <p:cNvPr id="100356" name="Rectangle 3">
            <a:extLst>
              <a:ext uri="{FF2B5EF4-FFF2-40B4-BE49-F238E27FC236}">
                <a16:creationId xmlns="" xmlns:a16="http://schemas.microsoft.com/office/drawing/2014/main" id="{895613B4-CDC7-42BC-BC9B-876F9A4F825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639709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 xmlns:a16="http://schemas.microsoft.com/office/drawing/2014/main" id="{F029D196-F853-41BE-97AF-CD9B8B2F5C1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A96148-278F-4CDF-B67B-FD8C1E20846E}" type="slidenum">
              <a:rPr lang="en-US" altLang="en-US" smtClean="0"/>
              <a:pPr>
                <a:spcBef>
                  <a:spcPct val="0"/>
                </a:spcBef>
              </a:pPr>
              <a:t>47</a:t>
            </a:fld>
            <a:endParaRPr lang="en-US" altLang="en-US"/>
          </a:p>
        </p:txBody>
      </p:sp>
      <p:sp>
        <p:nvSpPr>
          <p:cNvPr id="102403" name="Rectangle 2">
            <a:extLst>
              <a:ext uri="{FF2B5EF4-FFF2-40B4-BE49-F238E27FC236}">
                <a16:creationId xmlns="" xmlns:a16="http://schemas.microsoft.com/office/drawing/2014/main" id="{A6408D86-A5CF-4F5E-8660-90B60EABC83C}"/>
              </a:ext>
            </a:extLst>
          </p:cNvPr>
          <p:cNvSpPr>
            <a:spLocks noGrp="1" noRot="1" noChangeAspect="1" noChangeArrowheads="1" noTextEdit="1"/>
          </p:cNvSpPr>
          <p:nvPr>
            <p:ph type="sldImg"/>
          </p:nvPr>
        </p:nvSpPr>
        <p:spPr>
          <a:ln/>
        </p:spPr>
      </p:sp>
      <p:sp>
        <p:nvSpPr>
          <p:cNvPr id="102404" name="Rectangle 3">
            <a:extLst>
              <a:ext uri="{FF2B5EF4-FFF2-40B4-BE49-F238E27FC236}">
                <a16:creationId xmlns="" xmlns:a16="http://schemas.microsoft.com/office/drawing/2014/main" id="{265CE17D-C6BC-4880-986B-2BBD2B5E714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803066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 xmlns:a16="http://schemas.microsoft.com/office/drawing/2014/main" id="{CCBF99A7-70B7-4E21-A603-74DC9C6299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B3D139-313D-4312-B108-0FBB6CA394D0}" type="slidenum">
              <a:rPr lang="en-US" altLang="en-US" smtClean="0"/>
              <a:pPr>
                <a:spcBef>
                  <a:spcPct val="0"/>
                </a:spcBef>
              </a:pPr>
              <a:t>48</a:t>
            </a:fld>
            <a:endParaRPr lang="en-US" altLang="en-US"/>
          </a:p>
        </p:txBody>
      </p:sp>
      <p:sp>
        <p:nvSpPr>
          <p:cNvPr id="104451" name="Rectangle 2">
            <a:extLst>
              <a:ext uri="{FF2B5EF4-FFF2-40B4-BE49-F238E27FC236}">
                <a16:creationId xmlns="" xmlns:a16="http://schemas.microsoft.com/office/drawing/2014/main" id="{8D40B7C5-2380-4B4F-83E0-3F7E819012A5}"/>
              </a:ext>
            </a:extLst>
          </p:cNvPr>
          <p:cNvSpPr>
            <a:spLocks noGrp="1" noRot="1" noChangeAspect="1" noChangeArrowheads="1" noTextEdit="1"/>
          </p:cNvSpPr>
          <p:nvPr>
            <p:ph type="sldImg"/>
          </p:nvPr>
        </p:nvSpPr>
        <p:spPr>
          <a:ln/>
        </p:spPr>
      </p:sp>
      <p:sp>
        <p:nvSpPr>
          <p:cNvPr id="104452" name="Rectangle 3">
            <a:extLst>
              <a:ext uri="{FF2B5EF4-FFF2-40B4-BE49-F238E27FC236}">
                <a16:creationId xmlns="" xmlns:a16="http://schemas.microsoft.com/office/drawing/2014/main" id="{3ED6A1F3-AB2C-4483-AB80-C934014870EA}"/>
              </a:ext>
            </a:extLst>
          </p:cNvPr>
          <p:cNvSpPr>
            <a:spLocks noGrp="1" noChangeArrowheads="1"/>
          </p:cNvSpPr>
          <p:nvPr>
            <p:ph type="body" idx="1"/>
          </p:nvPr>
        </p:nvSpPr>
        <p:spPr>
          <a:xfrm>
            <a:off x="685800" y="4343400"/>
            <a:ext cx="5562600" cy="426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90000"/>
              </a:lnSpc>
            </a:pPr>
            <a:r>
              <a:rPr lang="en-US" altLang="en-US"/>
              <a:t>[Continuing the story of Adam Blackbox.]</a:t>
            </a:r>
          </a:p>
          <a:p>
            <a:pPr eaLnBrk="1" hangingPunct="1">
              <a:lnSpc>
                <a:spcPct val="90000"/>
              </a:lnSpc>
            </a:pPr>
            <a:r>
              <a:rPr lang="en-US" altLang="en-US"/>
              <a:t>The press becomes increasingly curious about what is going on in the giant New England auto plant. Investigative journalists create endless hours of speculative television programming on the amazing new technology. Then a tabloid journalist with a big checkbook finds a worker who is willing to talk. Adam Blackbox's secret is revealed. Nothing is </a:t>
            </a:r>
            <a:r>
              <a:rPr lang="en-US" altLang="en-US" i="1"/>
              <a:t>produced</a:t>
            </a:r>
            <a:r>
              <a:rPr lang="en-US" altLang="en-US"/>
              <a:t> at the plant. Adam Blackbox is a trader, not a producer. He buys grain from American farmers, exports it to Japan, and imports automobiles from Japan.</a:t>
            </a:r>
          </a:p>
          <a:p>
            <a:pPr eaLnBrk="1" hangingPunct="1">
              <a:lnSpc>
                <a:spcPct val="90000"/>
              </a:lnSpc>
            </a:pPr>
            <a:r>
              <a:rPr lang="en-US" altLang="en-US"/>
              <a:t>His secret revealed, Adam Blackbox is hauled before Congressional committees on fair trade and denounced as an evil destroyer of American jobs. The president makes a special State of the Union speech in which he denounces Adam Blackbox, praises a vigilant press for saving Americans from the threat of cheap foreign labour, and announces a new budget initiative that will spend $50 billion on research in technologies to produce low cost, high-quality automobiles.</a:t>
            </a:r>
          </a:p>
          <a:p>
            <a:pPr eaLnBrk="1" hangingPunct="1">
              <a:lnSpc>
                <a:spcPct val="90000"/>
              </a:lnSpc>
            </a:pPr>
            <a:r>
              <a:rPr lang="en-US" altLang="en-US"/>
              <a:t>The gains from trade are like a technological advance. Adam Blackbox expanded the nation’s consumption possibilities just like a technological advance might have done. But he didn’t expand production possibilities and save American jobs.</a:t>
            </a:r>
          </a:p>
          <a:p>
            <a:pPr eaLnBrk="1" hangingPunct="1">
              <a:lnSpc>
                <a:spcPct val="90000"/>
              </a:lnSpc>
            </a:pPr>
            <a:r>
              <a:rPr lang="en-US" altLang="en-US"/>
              <a:t>Use this fable to generate a classroom discussion of questions such as:</a:t>
            </a:r>
          </a:p>
          <a:p>
            <a:pPr eaLnBrk="1" hangingPunct="1">
              <a:lnSpc>
                <a:spcPct val="90000"/>
              </a:lnSpc>
            </a:pPr>
            <a:r>
              <a:rPr lang="en-US" altLang="en-US"/>
              <a:t>Why did the president and Congress accept Adam Blackbox when they thought he had expanded production possibilities but not when they discovered that he had “only” expanded consumption possibilities?</a:t>
            </a:r>
            <a:endParaRPr lang="en-CA" altLang="en-US"/>
          </a:p>
        </p:txBody>
      </p:sp>
    </p:spTree>
    <p:extLst>
      <p:ext uri="{BB962C8B-B14F-4D97-AF65-F5344CB8AC3E}">
        <p14:creationId xmlns:p14="http://schemas.microsoft.com/office/powerpoint/2010/main" xmlns="" val="262652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 xmlns:a16="http://schemas.microsoft.com/office/drawing/2014/main" id="{6318099E-F97E-4BAA-A1E0-DF7679702CA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7216A0-3160-4C90-ABB8-98242BAD9431}" type="slidenum">
              <a:rPr lang="en-US" altLang="en-US" smtClean="0"/>
              <a:pPr>
                <a:spcBef>
                  <a:spcPct val="0"/>
                </a:spcBef>
              </a:pPr>
              <a:t>49</a:t>
            </a:fld>
            <a:endParaRPr lang="en-US" altLang="en-US"/>
          </a:p>
        </p:txBody>
      </p:sp>
      <p:sp>
        <p:nvSpPr>
          <p:cNvPr id="106499" name="Rectangle 2">
            <a:extLst>
              <a:ext uri="{FF2B5EF4-FFF2-40B4-BE49-F238E27FC236}">
                <a16:creationId xmlns="" xmlns:a16="http://schemas.microsoft.com/office/drawing/2014/main" id="{4162DC28-88DB-4125-A07A-3F0896AC4BAB}"/>
              </a:ext>
            </a:extLst>
          </p:cNvPr>
          <p:cNvSpPr>
            <a:spLocks noGrp="1" noRot="1" noChangeAspect="1" noChangeArrowheads="1" noTextEdit="1"/>
          </p:cNvSpPr>
          <p:nvPr>
            <p:ph type="sldImg"/>
          </p:nvPr>
        </p:nvSpPr>
        <p:spPr>
          <a:ln/>
        </p:spPr>
      </p:sp>
      <p:sp>
        <p:nvSpPr>
          <p:cNvPr id="106500" name="Rectangle 3">
            <a:extLst>
              <a:ext uri="{FF2B5EF4-FFF2-40B4-BE49-F238E27FC236}">
                <a16:creationId xmlns="" xmlns:a16="http://schemas.microsoft.com/office/drawing/2014/main" id="{3E5B7FBA-5A37-43AD-8018-193050D4362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99679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 xmlns:a16="http://schemas.microsoft.com/office/drawing/2014/main" id="{A37F3BC8-6779-4BE4-822D-8A4C8071D30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D04641-19E5-45F4-A2ED-CFA15696C9B8}" type="slidenum">
              <a:rPr lang="en-US" altLang="en-US" smtClean="0"/>
              <a:pPr>
                <a:spcBef>
                  <a:spcPct val="0"/>
                </a:spcBef>
              </a:pPr>
              <a:t>5</a:t>
            </a:fld>
            <a:endParaRPr lang="en-US" altLang="en-US"/>
          </a:p>
        </p:txBody>
      </p:sp>
      <p:sp>
        <p:nvSpPr>
          <p:cNvPr id="16387" name="Rectangle 2">
            <a:extLst>
              <a:ext uri="{FF2B5EF4-FFF2-40B4-BE49-F238E27FC236}">
                <a16:creationId xmlns="" xmlns:a16="http://schemas.microsoft.com/office/drawing/2014/main" id="{5D2B3CB5-C63F-4CE8-BB4F-1311E310EB0F}"/>
              </a:ext>
            </a:extLst>
          </p:cNvPr>
          <p:cNvSpPr>
            <a:spLocks noGrp="1" noRot="1" noChangeAspect="1" noChangeArrowheads="1" noTextEdit="1"/>
          </p:cNvSpPr>
          <p:nvPr>
            <p:ph type="sldImg"/>
          </p:nvPr>
        </p:nvSpPr>
        <p:spPr>
          <a:ln/>
        </p:spPr>
      </p:sp>
      <p:sp>
        <p:nvSpPr>
          <p:cNvPr id="16388" name="Rectangle 4">
            <a:extLst>
              <a:ext uri="{FF2B5EF4-FFF2-40B4-BE49-F238E27FC236}">
                <a16:creationId xmlns="" xmlns:a16="http://schemas.microsoft.com/office/drawing/2014/main" id="{6CE25344-54CB-40FF-9D54-D251BA07E62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solidFill>
                <a:srgbClr val="FF0000"/>
              </a:solidFill>
            </a:endParaRPr>
          </a:p>
          <a:p>
            <a:pPr eaLnBrk="1" hangingPunct="1"/>
            <a:r>
              <a:rPr lang="en-CA" altLang="en-US"/>
              <a:t>Check out </a:t>
            </a:r>
            <a:r>
              <a:rPr lang="en-CA" altLang="en-US" i="1"/>
              <a:t>Economics in Action</a:t>
            </a:r>
            <a:r>
              <a:rPr lang="en-CA" altLang="en-US"/>
              <a:t>: We Trade Metals for Consumer Goods</a:t>
            </a:r>
            <a:endParaRPr lang="en-US" altLang="en-US"/>
          </a:p>
          <a:p>
            <a:pPr eaLnBrk="1" hangingPunct="1"/>
            <a:endParaRPr lang="en-CA" altLang="en-US"/>
          </a:p>
        </p:txBody>
      </p:sp>
    </p:spTree>
    <p:extLst>
      <p:ext uri="{BB962C8B-B14F-4D97-AF65-F5344CB8AC3E}">
        <p14:creationId xmlns:p14="http://schemas.microsoft.com/office/powerpoint/2010/main" xmlns="" val="3174504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 xmlns:a16="http://schemas.microsoft.com/office/drawing/2014/main" id="{89412986-D10C-4AA0-9DCA-B55BCBAEA95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9C1D8-2A92-4372-BFEB-1B004A385747}" type="slidenum">
              <a:rPr lang="en-US" altLang="en-US" smtClean="0"/>
              <a:pPr>
                <a:spcBef>
                  <a:spcPct val="0"/>
                </a:spcBef>
              </a:pPr>
              <a:t>50</a:t>
            </a:fld>
            <a:endParaRPr lang="en-US" altLang="en-US"/>
          </a:p>
        </p:txBody>
      </p:sp>
      <p:sp>
        <p:nvSpPr>
          <p:cNvPr id="108547" name="Rectangle 2">
            <a:extLst>
              <a:ext uri="{FF2B5EF4-FFF2-40B4-BE49-F238E27FC236}">
                <a16:creationId xmlns="" xmlns:a16="http://schemas.microsoft.com/office/drawing/2014/main" id="{0F8701B9-E16D-4323-813C-B83A616DA72A}"/>
              </a:ext>
            </a:extLst>
          </p:cNvPr>
          <p:cNvSpPr>
            <a:spLocks noGrp="1" noRot="1" noChangeAspect="1" noChangeArrowheads="1" noTextEdit="1"/>
          </p:cNvSpPr>
          <p:nvPr>
            <p:ph type="sldImg"/>
          </p:nvPr>
        </p:nvSpPr>
        <p:spPr>
          <a:ln/>
        </p:spPr>
      </p:sp>
      <p:sp>
        <p:nvSpPr>
          <p:cNvPr id="108548" name="Rectangle 3">
            <a:extLst>
              <a:ext uri="{FF2B5EF4-FFF2-40B4-BE49-F238E27FC236}">
                <a16:creationId xmlns="" xmlns:a16="http://schemas.microsoft.com/office/drawing/2014/main" id="{F7862AC6-F4EB-44FC-8142-ADB53099C3E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1608828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 xmlns:a16="http://schemas.microsoft.com/office/drawing/2014/main" id="{4A2D115A-EFE1-42AC-9C26-FEE0A1FFCE2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966BEF-E3C9-4D81-809A-AC8F915350EC}" type="slidenum">
              <a:rPr lang="en-US" altLang="en-US" smtClean="0"/>
              <a:pPr>
                <a:spcBef>
                  <a:spcPct val="0"/>
                </a:spcBef>
              </a:pPr>
              <a:t>51</a:t>
            </a:fld>
            <a:endParaRPr lang="en-US" altLang="en-US"/>
          </a:p>
        </p:txBody>
      </p:sp>
      <p:sp>
        <p:nvSpPr>
          <p:cNvPr id="110595" name="Rectangle 2">
            <a:extLst>
              <a:ext uri="{FF2B5EF4-FFF2-40B4-BE49-F238E27FC236}">
                <a16:creationId xmlns="" xmlns:a16="http://schemas.microsoft.com/office/drawing/2014/main" id="{44782D34-80C4-4359-A3F3-A931E542569F}"/>
              </a:ext>
            </a:extLst>
          </p:cNvPr>
          <p:cNvSpPr>
            <a:spLocks noGrp="1" noRot="1" noChangeAspect="1" noChangeArrowheads="1" noTextEdit="1"/>
          </p:cNvSpPr>
          <p:nvPr>
            <p:ph type="sldImg"/>
          </p:nvPr>
        </p:nvSpPr>
        <p:spPr>
          <a:ln/>
        </p:spPr>
      </p:sp>
      <p:sp>
        <p:nvSpPr>
          <p:cNvPr id="110596" name="Rectangle 3">
            <a:extLst>
              <a:ext uri="{FF2B5EF4-FFF2-40B4-BE49-F238E27FC236}">
                <a16:creationId xmlns="" xmlns:a16="http://schemas.microsoft.com/office/drawing/2014/main" id="{BF5FCB44-86AF-4898-BFA1-1317A18606E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i="1"/>
              <a:t>Does free trade exploit workers in developing countries?  </a:t>
            </a:r>
            <a:r>
              <a:rPr lang="en-US" altLang="en-US"/>
              <a:t>Students might be somewhat familiar with the terminology of “exploitation”. Have the students think about what “exploitation” means in the context of voluntary trade. If I benefit from someone I trade with, did I exploit them? Did they exploit me? If trade is voluntary, how did I manage to exploit the person whom I traded with? Is it because I am smarter than the other person? This seems to be the condescending assumption of those who talk about exploitation of workers in developing countries. Indeed, representatives from many developing countries do not see trade as exploitation, but rather see it as a way to improve standards of living. When these representatives are upset at WTO meetings, it is usually about the trade restrictions rich countries place on imports from developing countries keeping developing countries poor.</a:t>
            </a:r>
          </a:p>
        </p:txBody>
      </p:sp>
    </p:spTree>
    <p:extLst>
      <p:ext uri="{BB962C8B-B14F-4D97-AF65-F5344CB8AC3E}">
        <p14:creationId xmlns:p14="http://schemas.microsoft.com/office/powerpoint/2010/main" xmlns="" val="18614509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 xmlns:a16="http://schemas.microsoft.com/office/drawing/2014/main" id="{6DCC26B9-A3CA-4D11-8F88-3F9C4E30B95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705E54-786E-4572-B435-37D94E8FD8FF}" type="slidenum">
              <a:rPr lang="en-US" altLang="en-US" smtClean="0"/>
              <a:pPr>
                <a:spcBef>
                  <a:spcPct val="0"/>
                </a:spcBef>
              </a:pPr>
              <a:t>52</a:t>
            </a:fld>
            <a:endParaRPr lang="en-US" altLang="en-US"/>
          </a:p>
        </p:txBody>
      </p:sp>
      <p:sp>
        <p:nvSpPr>
          <p:cNvPr id="112643" name="Rectangle 2">
            <a:extLst>
              <a:ext uri="{FF2B5EF4-FFF2-40B4-BE49-F238E27FC236}">
                <a16:creationId xmlns="" xmlns:a16="http://schemas.microsoft.com/office/drawing/2014/main" id="{71C288C5-9F56-4BE6-9381-7059822143D3}"/>
              </a:ext>
            </a:extLst>
          </p:cNvPr>
          <p:cNvSpPr>
            <a:spLocks noGrp="1" noRot="1" noChangeAspect="1" noChangeArrowheads="1" noTextEdit="1"/>
          </p:cNvSpPr>
          <p:nvPr>
            <p:ph type="sldImg"/>
          </p:nvPr>
        </p:nvSpPr>
        <p:spPr>
          <a:ln/>
        </p:spPr>
      </p:sp>
      <p:sp>
        <p:nvSpPr>
          <p:cNvPr id="112644" name="Rectangle 3">
            <a:extLst>
              <a:ext uri="{FF2B5EF4-FFF2-40B4-BE49-F238E27FC236}">
                <a16:creationId xmlns="" xmlns:a16="http://schemas.microsoft.com/office/drawing/2014/main" id="{BF6C9521-DD74-4514-BEAB-8D39C0FAFCF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endParaRPr lang="en-CA" altLang="en-US">
              <a:solidFill>
                <a:srgbClr val="FF0000"/>
              </a:solidFill>
            </a:endParaRPr>
          </a:p>
          <a:p>
            <a:pPr eaLnBrk="1" hangingPunct="1"/>
            <a:r>
              <a:rPr lang="en-CA" altLang="en-US"/>
              <a:t>Check out </a:t>
            </a:r>
            <a:r>
              <a:rPr lang="en-CA" altLang="en-US" i="1"/>
              <a:t>At Issue</a:t>
            </a:r>
            <a:r>
              <a:rPr lang="en-CA" altLang="en-US"/>
              <a:t>: Is Offshore Outsourcing Bad or Good for Canada?</a:t>
            </a:r>
            <a:endParaRPr lang="en-US" altLang="en-US"/>
          </a:p>
        </p:txBody>
      </p:sp>
    </p:spTree>
    <p:extLst>
      <p:ext uri="{BB962C8B-B14F-4D97-AF65-F5344CB8AC3E}">
        <p14:creationId xmlns:p14="http://schemas.microsoft.com/office/powerpoint/2010/main" xmlns="" val="759102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 xmlns:a16="http://schemas.microsoft.com/office/drawing/2014/main" id="{B8F3A7A5-D0CB-4048-B175-2C68EB32784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8DEE9D-5027-4AFA-8D21-53F503F0CCE8}" type="slidenum">
              <a:rPr lang="en-US" altLang="en-US" smtClean="0"/>
              <a:pPr>
                <a:spcBef>
                  <a:spcPct val="0"/>
                </a:spcBef>
              </a:pPr>
              <a:t>53</a:t>
            </a:fld>
            <a:endParaRPr lang="en-US" altLang="en-US"/>
          </a:p>
        </p:txBody>
      </p:sp>
      <p:sp>
        <p:nvSpPr>
          <p:cNvPr id="114691" name="Rectangle 2">
            <a:extLst>
              <a:ext uri="{FF2B5EF4-FFF2-40B4-BE49-F238E27FC236}">
                <a16:creationId xmlns="" xmlns:a16="http://schemas.microsoft.com/office/drawing/2014/main" id="{F3B92D67-E8C5-45ED-826F-C3D81C4B4999}"/>
              </a:ext>
            </a:extLst>
          </p:cNvPr>
          <p:cNvSpPr>
            <a:spLocks noGrp="1" noRot="1" noChangeAspect="1" noChangeArrowheads="1" noTextEdit="1"/>
          </p:cNvSpPr>
          <p:nvPr>
            <p:ph type="sldImg"/>
          </p:nvPr>
        </p:nvSpPr>
        <p:spPr>
          <a:ln/>
        </p:spPr>
      </p:sp>
      <p:sp>
        <p:nvSpPr>
          <p:cNvPr id="114692" name="Rectangle 3">
            <a:extLst>
              <a:ext uri="{FF2B5EF4-FFF2-40B4-BE49-F238E27FC236}">
                <a16:creationId xmlns="" xmlns:a16="http://schemas.microsoft.com/office/drawing/2014/main" id="{7FA13061-0A68-4779-8B3D-AB23631DC991}"/>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2762095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 xmlns:a16="http://schemas.microsoft.com/office/drawing/2014/main" id="{0ACE20DC-C9A6-4C22-B5E2-5D34F98E7B0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0AC6F8-667C-4293-9FC0-5CAA580401C8}" type="slidenum">
              <a:rPr lang="en-US" altLang="en-US" smtClean="0"/>
              <a:pPr>
                <a:spcBef>
                  <a:spcPct val="0"/>
                </a:spcBef>
              </a:pPr>
              <a:t>54</a:t>
            </a:fld>
            <a:endParaRPr lang="en-US" altLang="en-US"/>
          </a:p>
        </p:txBody>
      </p:sp>
      <p:sp>
        <p:nvSpPr>
          <p:cNvPr id="116739" name="Rectangle 2">
            <a:extLst>
              <a:ext uri="{FF2B5EF4-FFF2-40B4-BE49-F238E27FC236}">
                <a16:creationId xmlns="" xmlns:a16="http://schemas.microsoft.com/office/drawing/2014/main" id="{F5DB2E5B-859D-4D60-86AB-D79BE249C862}"/>
              </a:ext>
            </a:extLst>
          </p:cNvPr>
          <p:cNvSpPr>
            <a:spLocks noGrp="1" noRot="1" noChangeAspect="1" noChangeArrowheads="1" noTextEdit="1"/>
          </p:cNvSpPr>
          <p:nvPr>
            <p:ph type="sldImg"/>
          </p:nvPr>
        </p:nvSpPr>
        <p:spPr>
          <a:ln/>
        </p:spPr>
      </p:sp>
      <p:sp>
        <p:nvSpPr>
          <p:cNvPr id="116740" name="Rectangle 3">
            <a:extLst>
              <a:ext uri="{FF2B5EF4-FFF2-40B4-BE49-F238E27FC236}">
                <a16:creationId xmlns="" xmlns:a16="http://schemas.microsoft.com/office/drawing/2014/main" id="{6CDE7E52-3183-4A97-A72E-BED1DD82A6E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3174414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 xmlns:a16="http://schemas.microsoft.com/office/drawing/2014/main" id="{05623EB3-DD8C-4716-8863-1F9F817D83C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93A38E-01DA-44BC-ADB6-EDFE25102FAC}" type="slidenum">
              <a:rPr lang="en-US" altLang="en-US" smtClean="0"/>
              <a:pPr>
                <a:spcBef>
                  <a:spcPct val="0"/>
                </a:spcBef>
              </a:pPr>
              <a:t>55</a:t>
            </a:fld>
            <a:endParaRPr lang="en-US" altLang="en-US"/>
          </a:p>
        </p:txBody>
      </p:sp>
      <p:sp>
        <p:nvSpPr>
          <p:cNvPr id="118787" name="Rectangle 2">
            <a:extLst>
              <a:ext uri="{FF2B5EF4-FFF2-40B4-BE49-F238E27FC236}">
                <a16:creationId xmlns="" xmlns:a16="http://schemas.microsoft.com/office/drawing/2014/main" id="{D54609F3-39D9-465B-BFDE-72E0C34E350A}"/>
              </a:ext>
            </a:extLst>
          </p:cNvPr>
          <p:cNvSpPr>
            <a:spLocks noGrp="1" noRot="1" noChangeAspect="1" noChangeArrowheads="1" noTextEdit="1"/>
          </p:cNvSpPr>
          <p:nvPr>
            <p:ph type="sldImg"/>
          </p:nvPr>
        </p:nvSpPr>
        <p:spPr>
          <a:ln/>
        </p:spPr>
      </p:sp>
      <p:sp>
        <p:nvSpPr>
          <p:cNvPr id="118788" name="Notes Placeholder 1">
            <a:extLst>
              <a:ext uri="{FF2B5EF4-FFF2-40B4-BE49-F238E27FC236}">
                <a16:creationId xmlns="" xmlns:a16="http://schemas.microsoft.com/office/drawing/2014/main" id="{E0CA57CF-CF9D-4B54-8449-2C2A839C8BE8}"/>
              </a:ext>
            </a:extLst>
          </p:cNvPr>
          <p:cNvSpPr>
            <a:spLocks noGrp="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endParaRPr lang="en-US" altLang="en-US" b="0"/>
          </a:p>
        </p:txBody>
      </p:sp>
    </p:spTree>
    <p:extLst>
      <p:ext uri="{BB962C8B-B14F-4D97-AF65-F5344CB8AC3E}">
        <p14:creationId xmlns:p14="http://schemas.microsoft.com/office/powerpoint/2010/main" xmlns="" val="316576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 xmlns:a16="http://schemas.microsoft.com/office/drawing/2014/main" id="{2FB8359E-5862-478F-A0F0-BCD61C057ED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E31F5B-6554-48CD-BFEE-634D54F1B4F8}" type="slidenum">
              <a:rPr lang="en-US" altLang="en-US" smtClean="0"/>
              <a:pPr>
                <a:spcBef>
                  <a:spcPct val="0"/>
                </a:spcBef>
              </a:pPr>
              <a:t>6</a:t>
            </a:fld>
            <a:endParaRPr lang="en-US" altLang="en-US"/>
          </a:p>
        </p:txBody>
      </p:sp>
      <p:sp>
        <p:nvSpPr>
          <p:cNvPr id="18435" name="Rectangle 2">
            <a:extLst>
              <a:ext uri="{FF2B5EF4-FFF2-40B4-BE49-F238E27FC236}">
                <a16:creationId xmlns="" xmlns:a16="http://schemas.microsoft.com/office/drawing/2014/main" id="{8FE859D3-B236-438A-BEA7-58440D82FC49}"/>
              </a:ext>
            </a:extLst>
          </p:cNvPr>
          <p:cNvSpPr>
            <a:spLocks noGrp="1" noRot="1" noChangeAspect="1" noChangeArrowheads="1" noTextEdit="1"/>
          </p:cNvSpPr>
          <p:nvPr>
            <p:ph type="sldImg"/>
          </p:nvPr>
        </p:nvSpPr>
        <p:spPr>
          <a:ln/>
        </p:spPr>
      </p:sp>
      <p:sp>
        <p:nvSpPr>
          <p:cNvPr id="18436" name="Rectangle 3">
            <a:extLst>
              <a:ext uri="{FF2B5EF4-FFF2-40B4-BE49-F238E27FC236}">
                <a16:creationId xmlns="" xmlns:a16="http://schemas.microsoft.com/office/drawing/2014/main" id="{723D3A4E-8B32-4EA2-AED7-C5F045DDCED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90000"/>
              </a:lnSpc>
            </a:pPr>
            <a:r>
              <a:rPr lang="en-US" altLang="en-US"/>
              <a:t>Note that comparative advantage and its basis is explained in Chapter 2. Remind the students and send them back to that chapter for a quick review.</a:t>
            </a:r>
          </a:p>
          <a:p>
            <a:pPr eaLnBrk="1" hangingPunct="1">
              <a:lnSpc>
                <a:spcPct val="90000"/>
              </a:lnSpc>
            </a:pPr>
            <a:r>
              <a:rPr lang="en-US" altLang="en-US"/>
              <a:t>There is an enormously rich heritage of stories, parables, fables, and satires that you can use to enliven your classes on this topic. The following fable, inspired by James Ingram, </a:t>
            </a:r>
            <a:r>
              <a:rPr lang="en-US" altLang="en-US" i="1"/>
              <a:t>International Economic Problems</a:t>
            </a:r>
            <a:r>
              <a:rPr lang="en-US" altLang="en-US"/>
              <a:t>, John Wiley, 1970, is powerful way to begin. Make up your own version with local flavor and embellishment.</a:t>
            </a:r>
          </a:p>
          <a:p>
            <a:pPr eaLnBrk="1" hangingPunct="1">
              <a:lnSpc>
                <a:spcPct val="90000"/>
              </a:lnSpc>
            </a:pPr>
            <a:r>
              <a:rPr lang="en-US" altLang="en-US"/>
              <a:t>Adam Blackbox announces that he has discovered an amazing way to produce low-price, high-quality automobiles. He sets up a plant on a large tract of land along the coast of Massachusetts, hires 10,000 employees, swears them to secrecy, and begins delivering his low-price, high-quality autos to the nation’s showrooms. Adam Blackbox is hailed as an American industrial hero. Blackbox Enterprises floats stock and Wall Street booms.</a:t>
            </a:r>
          </a:p>
          <a:p>
            <a:pPr eaLnBrk="1" hangingPunct="1">
              <a:lnSpc>
                <a:spcPct val="90000"/>
              </a:lnSpc>
            </a:pPr>
            <a:r>
              <a:rPr lang="en-US" altLang="en-US"/>
              <a:t>Consumers love Adam Blackbox. His automobiles are better and cheaper than those they could buy before he came along. Automakers hate him, but their attempts to pass laws to restrict his operations fail. The president and congressional leaders explain that economic adjustment is an inevitable consequence of technological advance. And Adam Blackbox’s new technology for delivering low-price, high-quality automobiles is clearly part of the process of achieving greater prosperity for all.</a:t>
            </a:r>
          </a:p>
          <a:p>
            <a:pPr eaLnBrk="1" hangingPunct="1">
              <a:lnSpc>
                <a:spcPct val="90000"/>
              </a:lnSpc>
            </a:pPr>
            <a:r>
              <a:rPr lang="en-US" altLang="en-US"/>
              <a:t>(continued on slide 48)</a:t>
            </a:r>
          </a:p>
          <a:p>
            <a:pPr eaLnBrk="1" hangingPunct="1">
              <a:lnSpc>
                <a:spcPct val="90000"/>
              </a:lnSpc>
            </a:pPr>
            <a:r>
              <a:rPr lang="en-US" altLang="en-US"/>
              <a:t>You can easily segue from this story to the analysis of Canada and China.</a:t>
            </a:r>
            <a:endParaRPr lang="en-CA" altLang="en-US"/>
          </a:p>
        </p:txBody>
      </p:sp>
    </p:spTree>
    <p:extLst>
      <p:ext uri="{BB962C8B-B14F-4D97-AF65-F5344CB8AC3E}">
        <p14:creationId xmlns:p14="http://schemas.microsoft.com/office/powerpoint/2010/main" xmlns="" val="249919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 xmlns:a16="http://schemas.microsoft.com/office/drawing/2014/main" id="{6E2B897A-2337-4AD7-801D-9FAD1588CD9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073035-3787-44E9-B370-7854A565B3BD}" type="slidenum">
              <a:rPr lang="en-US" altLang="en-US" smtClean="0"/>
              <a:pPr>
                <a:spcBef>
                  <a:spcPct val="0"/>
                </a:spcBef>
              </a:pPr>
              <a:t>7</a:t>
            </a:fld>
            <a:endParaRPr lang="en-US" altLang="en-US"/>
          </a:p>
        </p:txBody>
      </p:sp>
      <p:sp>
        <p:nvSpPr>
          <p:cNvPr id="20483" name="Rectangle 2">
            <a:extLst>
              <a:ext uri="{FF2B5EF4-FFF2-40B4-BE49-F238E27FC236}">
                <a16:creationId xmlns="" xmlns:a16="http://schemas.microsoft.com/office/drawing/2014/main" id="{D766423A-AD07-4F94-900E-420B11FBCA44}"/>
              </a:ext>
            </a:extLst>
          </p:cNvPr>
          <p:cNvSpPr>
            <a:spLocks noGrp="1" noRot="1" noChangeAspect="1" noChangeArrowheads="1" noTextEdit="1"/>
          </p:cNvSpPr>
          <p:nvPr>
            <p:ph type="sldImg"/>
          </p:nvPr>
        </p:nvSpPr>
        <p:spPr>
          <a:ln/>
        </p:spPr>
      </p:sp>
      <p:sp>
        <p:nvSpPr>
          <p:cNvPr id="20484" name="Rectangle 3">
            <a:extLst>
              <a:ext uri="{FF2B5EF4-FFF2-40B4-BE49-F238E27FC236}">
                <a16:creationId xmlns="" xmlns:a16="http://schemas.microsoft.com/office/drawing/2014/main" id="{2ACAE28A-2623-4BA6-9323-4AEACFB3F77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xmlns="" val="49490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 xmlns:a16="http://schemas.microsoft.com/office/drawing/2014/main" id="{A805576F-3E04-4303-AA89-2D305DD29E4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09F0E2-4E58-46C2-8EDF-DFD2067CE95D}" type="slidenum">
              <a:rPr lang="en-US" altLang="en-US" smtClean="0"/>
              <a:pPr>
                <a:spcBef>
                  <a:spcPct val="0"/>
                </a:spcBef>
              </a:pPr>
              <a:t>8</a:t>
            </a:fld>
            <a:endParaRPr lang="en-US" altLang="en-US"/>
          </a:p>
        </p:txBody>
      </p:sp>
      <p:sp>
        <p:nvSpPr>
          <p:cNvPr id="22531" name="Rectangle 2">
            <a:extLst>
              <a:ext uri="{FF2B5EF4-FFF2-40B4-BE49-F238E27FC236}">
                <a16:creationId xmlns="" xmlns:a16="http://schemas.microsoft.com/office/drawing/2014/main" id="{F6914EA5-61AD-4600-B953-DB075C271883}"/>
              </a:ext>
            </a:extLst>
          </p:cNvPr>
          <p:cNvSpPr>
            <a:spLocks noGrp="1" noRot="1" noChangeAspect="1" noChangeArrowheads="1" noTextEdit="1"/>
          </p:cNvSpPr>
          <p:nvPr>
            <p:ph type="sldImg"/>
          </p:nvPr>
        </p:nvSpPr>
        <p:spPr>
          <a:ln/>
        </p:spPr>
      </p:sp>
      <p:sp>
        <p:nvSpPr>
          <p:cNvPr id="22532" name="Rectangle 3">
            <a:extLst>
              <a:ext uri="{FF2B5EF4-FFF2-40B4-BE49-F238E27FC236}">
                <a16:creationId xmlns="" xmlns:a16="http://schemas.microsoft.com/office/drawing/2014/main" id="{7BFBF2A9-0CE3-40F3-AEE6-7B4EEBD297C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280583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 xmlns:a16="http://schemas.microsoft.com/office/drawing/2014/main" id="{C158B1E4-1788-4057-88DF-7D39FA5DE86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90BEAD-525B-4D06-B778-B63527E26008}" type="slidenum">
              <a:rPr lang="en-US" altLang="en-US" smtClean="0"/>
              <a:pPr>
                <a:spcBef>
                  <a:spcPct val="0"/>
                </a:spcBef>
              </a:pPr>
              <a:t>9</a:t>
            </a:fld>
            <a:endParaRPr lang="en-US" altLang="en-US"/>
          </a:p>
        </p:txBody>
      </p:sp>
      <p:sp>
        <p:nvSpPr>
          <p:cNvPr id="24579" name="Rectangle 2">
            <a:extLst>
              <a:ext uri="{FF2B5EF4-FFF2-40B4-BE49-F238E27FC236}">
                <a16:creationId xmlns="" xmlns:a16="http://schemas.microsoft.com/office/drawing/2014/main" id="{AA632253-D8B3-4B08-83CD-2A879A21FA0C}"/>
              </a:ext>
            </a:extLst>
          </p:cNvPr>
          <p:cNvSpPr>
            <a:spLocks noGrp="1" noRot="1" noChangeAspect="1" noChangeArrowheads="1" noTextEdit="1"/>
          </p:cNvSpPr>
          <p:nvPr>
            <p:ph type="sldImg"/>
          </p:nvPr>
        </p:nvSpPr>
        <p:spPr>
          <a:ln/>
        </p:spPr>
      </p:sp>
      <p:sp>
        <p:nvSpPr>
          <p:cNvPr id="24580" name="Rectangle 3">
            <a:extLst>
              <a:ext uri="{FF2B5EF4-FFF2-40B4-BE49-F238E27FC236}">
                <a16:creationId xmlns="" xmlns:a16="http://schemas.microsoft.com/office/drawing/2014/main" id="{9193E5E6-CD85-4C36-A28A-500699EF12E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xmlns="" val="113706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15582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01221159"/>
      </p:ext>
    </p:extLst>
  </p:cSld>
  <p:clrMapOvr>
    <a:masterClrMapping/>
  </p:clrMapOvr>
  <p:transition spd="med">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2916430141"/>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5" name="Content Placeholder 2"/>
          <p:cNvSpPr>
            <a:spLocks noGrp="1"/>
          </p:cNvSpPr>
          <p:nvPr>
            <p:ph idx="1"/>
          </p:nvPr>
        </p:nvSpPr>
        <p:spPr>
          <a:xfrm>
            <a:off x="360363" y="1584325"/>
            <a:ext cx="3983037"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xmlns="" val="1946651135"/>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ltLang="en-US" noProof="0"/>
              <a:t>Click to edit Master text styles</a:t>
            </a:r>
          </a:p>
          <a:p>
            <a:pPr lvl="1"/>
            <a:r>
              <a:rPr lang="en-US" altLang="en-US" noProof="0"/>
              <a:t>Second level</a:t>
            </a:r>
          </a:p>
          <a:p>
            <a:pPr lvl="2"/>
            <a:r>
              <a:rPr lang="en-US" altLang="en-US" noProof="0"/>
              <a:t>Third level</a:t>
            </a:r>
          </a:p>
        </p:txBody>
      </p:sp>
      <p:sp>
        <p:nvSpPr>
          <p:cNvPr id="5"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ltLang="en-US"/>
              <a:t>Click to edit Master title style</a:t>
            </a:r>
          </a:p>
        </p:txBody>
      </p:sp>
    </p:spTree>
    <p:extLst>
      <p:ext uri="{BB962C8B-B14F-4D97-AF65-F5344CB8AC3E}">
        <p14:creationId xmlns:p14="http://schemas.microsoft.com/office/powerpoint/2010/main" xmlns="" val="366289696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398303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ltLang="en-US" noProof="0"/>
              <a:t>Click to edit Master text styles</a:t>
            </a:r>
          </a:p>
          <a:p>
            <a:pPr lvl="1"/>
            <a:r>
              <a:rPr lang="en-US" altLang="en-US" noProof="0"/>
              <a:t>Second level</a:t>
            </a:r>
          </a:p>
          <a:p>
            <a:pPr lvl="2"/>
            <a:r>
              <a:rPr lang="en-US" altLang="en-US" noProof="0"/>
              <a:t>Third level</a:t>
            </a:r>
          </a:p>
        </p:txBody>
      </p:sp>
      <p:sp>
        <p:nvSpPr>
          <p:cNvPr id="5" name="Rectangle 11"/>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ltLang="en-US"/>
              <a:t>Click to edit Master title style</a:t>
            </a:r>
          </a:p>
        </p:txBody>
      </p:sp>
    </p:spTree>
    <p:extLst>
      <p:ext uri="{BB962C8B-B14F-4D97-AF65-F5344CB8AC3E}">
        <p14:creationId xmlns:p14="http://schemas.microsoft.com/office/powerpoint/2010/main" xmlns="" val="2403508927"/>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05370108"/>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8283659"/>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3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2653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46" r:id="rId1"/>
  </p:sldLayoutIdLst>
  <p:timing>
    <p:tnLst>
      <p:par>
        <p:cTn id="1" dur="indefinite" restart="never" nodeType="tmRoot"/>
      </p:par>
    </p:tnLst>
  </p:timing>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6E36CEDA-105A-4CEE-A2E7-AB7478C24531}"/>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 xmlns:a16="http://schemas.microsoft.com/office/drawing/2014/main" id="{2D92666C-3F5A-4289-A237-530AE88EC15A}"/>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 xmlns:a16="http://schemas.microsoft.com/office/drawing/2014/main" id="{5983351F-8512-4629-92F1-1BFDF9FF05B9}"/>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47" r:id="rId1"/>
    <p:sldLayoutId id="2147483848"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 xmlns:a16="http://schemas.microsoft.com/office/drawing/2014/main" id="{1D083F0B-70CB-48C7-836F-85BBC0CD65F0}"/>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 xmlns:a16="http://schemas.microsoft.com/office/drawing/2014/main" id="{7E5538FA-A7A3-4DDC-A9F2-18DA43233061}"/>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tooltip="Click to expand the figure"/>
            <a:extLst>
              <a:ext uri="{FF2B5EF4-FFF2-40B4-BE49-F238E27FC236}">
                <a16:creationId xmlns="" xmlns:a16="http://schemas.microsoft.com/office/drawing/2014/main" id="{3764517C-094F-4A8B-8B15-D7D12E4CCCD8}"/>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187197D9-2043-40DF-8A15-2002F8B3380E}"/>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49" r:id="rId1"/>
    <p:sldLayoutId id="2147483850"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a:extLst>
              <a:ext uri="{FF2B5EF4-FFF2-40B4-BE49-F238E27FC236}">
                <a16:creationId xmlns="" xmlns:a16="http://schemas.microsoft.com/office/drawing/2014/main" id="{39082A64-E480-4E85-B014-AC5872679D7D}"/>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52" r:id="rId1"/>
  </p:sldLayoutIdLst>
  <p:transition spd="med">
    <p:zo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Box 15">
            <a:extLst>
              <a:ext uri="{FF2B5EF4-FFF2-40B4-BE49-F238E27FC236}">
                <a16:creationId xmlns:a16="http://schemas.microsoft.com/office/drawing/2014/main" xmlns="" id="{5C0F10B2-BD8A-454A-9D6E-096156F7B34A}"/>
              </a:ext>
            </a:extLst>
          </p:cNvPr>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pic>
        <p:nvPicPr>
          <p:cNvPr id="3"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851"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extLst>
      <p:ext uri="{BB962C8B-B14F-4D97-AF65-F5344CB8AC3E}">
        <p14:creationId xmlns:p14="http://schemas.microsoft.com/office/powerpoint/2010/main" xmlns="" val="3366650676"/>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slide" Target="slide14.xml"/><Relationship Id="rId7" Type="http://schemas.openxmlformats.org/officeDocument/2006/relationships/image" Target="../media/image20.gif"/><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gif"/><Relationship Id="rId5" Type="http://schemas.openxmlformats.org/officeDocument/2006/relationships/image" Target="../media/image20.gif"/><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3.gif"/><Relationship Id="rId5" Type="http://schemas.openxmlformats.org/officeDocument/2006/relationships/image" Target="../media/image22.gif"/><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17.xml.rels><?xml version="1.0" encoding="UTF-8" standalone="yes"?>
<Relationships xmlns="http://schemas.openxmlformats.org/package/2006/relationships"><Relationship Id="rId8" Type="http://schemas.openxmlformats.org/officeDocument/2006/relationships/image" Target="../media/image27.gif"/><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image" Target="../media/image30.gif"/><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0.gif"/><Relationship Id="rId4" Type="http://schemas.openxmlformats.org/officeDocument/2006/relationships/image" Target="../media/image29.gif"/></Relationships>
</file>

<file path=ppt/slides/_rels/slide27.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slide" Target="slide28.xml"/><Relationship Id="rId7" Type="http://schemas.openxmlformats.org/officeDocument/2006/relationships/image" Target="../media/image33.gif"/><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32.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37.gif"/><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36.gif"/><Relationship Id="rId5" Type="http://schemas.openxmlformats.org/officeDocument/2006/relationships/image" Target="../media/image35.gif"/><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37.gif"/><Relationship Id="rId4" Type="http://schemas.openxmlformats.org/officeDocument/2006/relationships/image" Target="../media/image36.gif"/></Relationships>
</file>

<file path=ppt/slides/_rels/slide37.xml.rels><?xml version="1.0" encoding="UTF-8" standalone="yes"?>
<Relationships xmlns="http://schemas.openxmlformats.org/package/2006/relationships"><Relationship Id="rId8" Type="http://schemas.openxmlformats.org/officeDocument/2006/relationships/image" Target="../media/image41.gif"/><Relationship Id="rId3" Type="http://schemas.openxmlformats.org/officeDocument/2006/relationships/slide" Target="slide38.xml"/><Relationship Id="rId7" Type="http://schemas.openxmlformats.org/officeDocument/2006/relationships/image" Target="../media/image40.gi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9.gif"/><Relationship Id="rId5" Type="http://schemas.openxmlformats.org/officeDocument/2006/relationships/image" Target="../media/image38.gif"/><Relationship Id="rId4" Type="http://schemas.openxmlformats.org/officeDocument/2006/relationships/image" Target="../media/image3.jpeg"/><Relationship Id="rId9" Type="http://schemas.openxmlformats.org/officeDocument/2006/relationships/image" Target="../media/image42.gif"/></Relationships>
</file>

<file path=ppt/slides/_rels/slide38.xml.rels><?xml version="1.0" encoding="UTF-8" standalone="yes"?>
<Relationships xmlns="http://schemas.openxmlformats.org/package/2006/relationships"><Relationship Id="rId3" Type="http://schemas.openxmlformats.org/officeDocument/2006/relationships/image" Target="../media/image38.gif"/><Relationship Id="rId7" Type="http://schemas.openxmlformats.org/officeDocument/2006/relationships/image" Target="../media/image42.gif"/><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slide" Target="slide9.xml"/><Relationship Id="rId7"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DA0D9E8-39D5-4E28-B619-C819CCA2186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808"/>
            <a:ext cx="9144000" cy="6852383"/>
          </a:xfrm>
          <a:prstGeom prst="rect">
            <a:avLst/>
          </a:prstGeom>
        </p:spPr>
      </p:pic>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Title 2">
            <a:extLst>
              <a:ext uri="{FF2B5EF4-FFF2-40B4-BE49-F238E27FC236}">
                <a16:creationId xmlns="" xmlns:a16="http://schemas.microsoft.com/office/drawing/2014/main" id="{1C4F3AF9-5BD0-4915-AA5C-448FF3E6FF67}"/>
              </a:ext>
            </a:extLst>
          </p:cNvPr>
          <p:cNvSpPr>
            <a:spLocks noGrp="1"/>
          </p:cNvSpPr>
          <p:nvPr>
            <p:ph type="title"/>
          </p:nvPr>
        </p:nvSpPr>
        <p:spPr/>
        <p:txBody>
          <a:bodyPr/>
          <a:lstStyle/>
          <a:p>
            <a:r>
              <a:rPr lang="en-US" altLang="en-US"/>
              <a:t>How Global Markets Work</a:t>
            </a:r>
            <a:endParaRPr lang="en-CA" altLang="en-US"/>
          </a:p>
        </p:txBody>
      </p:sp>
      <p:pic>
        <p:nvPicPr>
          <p:cNvPr id="6"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7">
            <a:extLst>
              <a:ext uri="{FF2B5EF4-FFF2-40B4-BE49-F238E27FC236}">
                <a16:creationId xmlns="" xmlns:a16="http://schemas.microsoft.com/office/drawing/2014/main" id="{EF633BE2-A5C6-4EDB-A7EB-3EEB2E999B01}"/>
              </a:ext>
            </a:extLst>
          </p:cNvPr>
          <p:cNvSpPr>
            <a:spLocks noChangeArrowheads="1"/>
          </p:cNvSpPr>
          <p:nvPr/>
        </p:nvSpPr>
        <p:spPr bwMode="auto">
          <a:xfrm>
            <a:off x="360363" y="1584325"/>
            <a:ext cx="3886200" cy="4770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buFontTx/>
              <a:buNone/>
            </a:pPr>
            <a:r>
              <a:rPr lang="en-GB" altLang="en-US" b="0" dirty="0"/>
              <a:t>Figure </a:t>
            </a:r>
            <a:r>
              <a:rPr lang="en-GB" altLang="en-US" b="0" dirty="0" smtClean="0"/>
              <a:t>15.1(b</a:t>
            </a:r>
            <a:r>
              <a:rPr lang="en-GB" altLang="en-US" b="0" dirty="0"/>
              <a:t>) shows the market in Canada with international trade.</a:t>
            </a:r>
          </a:p>
          <a:p>
            <a:pPr lvl="1" eaLnBrk="1" hangingPunct="1">
              <a:buClrTx/>
              <a:buFontTx/>
              <a:buNone/>
            </a:pPr>
            <a:r>
              <a:rPr lang="en-GB" altLang="en-US" b="0" dirty="0"/>
              <a:t>World demand and world supply of T-shirts determine the world price of a T-shirt at $5.</a:t>
            </a:r>
          </a:p>
          <a:p>
            <a:pPr lvl="1" eaLnBrk="1" hangingPunct="1">
              <a:buClrTx/>
              <a:buFontTx/>
              <a:buNone/>
            </a:pPr>
            <a:r>
              <a:rPr lang="en-GB" altLang="en-US" b="0" dirty="0"/>
              <a:t>The world price </a:t>
            </a:r>
            <a:r>
              <a:rPr lang="en-GB" altLang="en-US" b="0" i="1" dirty="0"/>
              <a:t>is less</a:t>
            </a:r>
            <a:r>
              <a:rPr lang="en-GB" altLang="en-US" b="0" dirty="0"/>
              <a:t> than $8, so the rest of the world has a comparative advantage in producing </a:t>
            </a:r>
            <a:br>
              <a:rPr lang="en-GB" altLang="en-US" b="0" dirty="0"/>
            </a:br>
            <a:r>
              <a:rPr lang="en-GB" altLang="en-US" b="0" dirty="0"/>
              <a:t>T-shirts.</a:t>
            </a:r>
          </a:p>
        </p:txBody>
      </p:sp>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outVertical)">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4" name="Title 1">
            <a:extLst>
              <a:ext uri="{FF2B5EF4-FFF2-40B4-BE49-F238E27FC236}">
                <a16:creationId xmlns="" xmlns:a16="http://schemas.microsoft.com/office/drawing/2014/main" id="{BE3C3898-3902-476B-BFD2-2ACDD17B9EF8}"/>
              </a:ext>
            </a:extLst>
          </p:cNvPr>
          <p:cNvSpPr>
            <a:spLocks noGrp="1"/>
          </p:cNvSpPr>
          <p:nvPr>
            <p:ph type="title"/>
          </p:nvPr>
        </p:nvSpPr>
        <p:spPr>
          <a:xfrm>
            <a:off x="990600" y="107950"/>
            <a:ext cx="7696200" cy="1554163"/>
          </a:xfrm>
        </p:spPr>
        <p:txBody>
          <a:bodyPr/>
          <a:lstStyle/>
          <a:p>
            <a:r>
              <a:rPr lang="en-US" altLang="en-US"/>
              <a:t>How Global Markets Work</a:t>
            </a:r>
            <a:endParaRPr lang="en-CA" altLang="en-US"/>
          </a:p>
        </p:txBody>
      </p:sp>
      <p:sp>
        <p:nvSpPr>
          <p:cNvPr id="11" name="Rectangle 9">
            <a:extLst>
              <a:ext uri="{FF2B5EF4-FFF2-40B4-BE49-F238E27FC236}">
                <a16:creationId xmlns="" xmlns:a16="http://schemas.microsoft.com/office/drawing/2014/main" id="{17A92082-06A6-4548-9690-CEF653ACF67C}"/>
              </a:ext>
            </a:extLst>
          </p:cNvPr>
          <p:cNvSpPr>
            <a:spLocks noChangeArrowheads="1"/>
          </p:cNvSpPr>
          <p:nvPr/>
        </p:nvSpPr>
        <p:spPr bwMode="auto">
          <a:xfrm>
            <a:off x="360363" y="1584325"/>
            <a:ext cx="3810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buFontTx/>
              <a:buNone/>
            </a:pPr>
            <a:r>
              <a:rPr lang="en-GB" altLang="en-US" b="0"/>
              <a:t>With international trade, the price of a T-shirt in Canada falls to $5.</a:t>
            </a:r>
          </a:p>
          <a:p>
            <a:pPr lvl="1" eaLnBrk="1" hangingPunct="1">
              <a:buClrTx/>
              <a:buFontTx/>
              <a:buNone/>
            </a:pPr>
            <a:r>
              <a:rPr lang="en-GB" altLang="en-US" b="0"/>
              <a:t>At $5 a T-shirt,</a:t>
            </a:r>
            <a:r>
              <a:rPr lang="en-GB" altLang="en-US" sz="1800"/>
              <a:t> </a:t>
            </a:r>
            <a:r>
              <a:rPr lang="en-GB" altLang="en-US" b="0"/>
              <a:t>Canadian garment makers produce 2 million T-shirts a year.</a:t>
            </a:r>
          </a:p>
          <a:p>
            <a:pPr lvl="1" eaLnBrk="1" hangingPunct="1">
              <a:buClrTx/>
              <a:buFontTx/>
              <a:buNone/>
            </a:pPr>
            <a:r>
              <a:rPr lang="en-GB" altLang="en-US" b="0"/>
              <a:t>At $5 a T-shirt, Canadians buy 6 million T-shirts a year.</a:t>
            </a:r>
          </a:p>
          <a:p>
            <a:pPr lvl="1" eaLnBrk="1" hangingPunct="1">
              <a:buClrTx/>
              <a:buFontTx/>
              <a:buNone/>
            </a:pPr>
            <a:r>
              <a:rPr lang="en-GB" altLang="en-US" b="0"/>
              <a:t>Canada imports 4 million </a:t>
            </a:r>
            <a:br>
              <a:rPr lang="en-GB" altLang="en-US" b="0"/>
            </a:br>
            <a:r>
              <a:rPr lang="en-GB" altLang="en-US" b="0"/>
              <a:t>T-shirts a year.</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750"/>
                                        <p:tgtEl>
                                          <p:spTgt spid="11">
                                            <p:txEl>
                                              <p:pRg st="1" end="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wipe(left)">
                                      <p:cBhvr>
                                        <p:cTn id="20" dur="750"/>
                                        <p:tgtEl>
                                          <p:spTgt spid="11">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left)">
                                      <p:cBhvr>
                                        <p:cTn id="28" dur="750"/>
                                        <p:tgtEl>
                                          <p:spTgt spid="11">
                                            <p:txEl>
                                              <p:pRg st="3" end="3"/>
                                            </p:txEl>
                                          </p:spTgt>
                                        </p:tgtEl>
                                      </p:cBhvr>
                                    </p:animEffect>
                                  </p:childTnLst>
                                </p:cTn>
                              </p:par>
                              <p:par>
                                <p:cTn id="29" presetID="16" presetClass="entr" presetSubtype="37"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51" name="Title 1">
            <a:extLst>
              <a:ext uri="{FF2B5EF4-FFF2-40B4-BE49-F238E27FC236}">
                <a16:creationId xmlns="" xmlns:a16="http://schemas.microsoft.com/office/drawing/2014/main" id="{9A5EE2EB-478A-4660-97AF-CC7E7870A0BF}"/>
              </a:ext>
            </a:extLst>
          </p:cNvPr>
          <p:cNvSpPr>
            <a:spLocks noGrp="1"/>
          </p:cNvSpPr>
          <p:nvPr>
            <p:ph type="title"/>
          </p:nvPr>
        </p:nvSpPr>
        <p:spPr/>
        <p:txBody>
          <a:bodyPr/>
          <a:lstStyle/>
          <a:p>
            <a:r>
              <a:rPr lang="en-US" altLang="en-US"/>
              <a:t>How Global Markets Work</a:t>
            </a:r>
            <a:endParaRPr lang="en-CA" altLang="en-US"/>
          </a:p>
        </p:txBody>
      </p:sp>
      <p:pic>
        <p:nvPicPr>
          <p:cNvPr id="8"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a:extLst>
              <a:ext uri="{FF2B5EF4-FFF2-40B4-BE49-F238E27FC236}">
                <a16:creationId xmlns="" xmlns:a16="http://schemas.microsoft.com/office/drawing/2014/main" id="{B8431C58-D9A7-4A1F-8B28-1E71CDC3DCE7}"/>
              </a:ext>
            </a:extLst>
          </p:cNvPr>
          <p:cNvSpPr>
            <a:spLocks noChangeArrowheads="1"/>
          </p:cNvSpPr>
          <p:nvPr/>
        </p:nvSpPr>
        <p:spPr bwMode="auto">
          <a:xfrm>
            <a:off x="360363" y="1527175"/>
            <a:ext cx="3754437"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pPr>
            <a:r>
              <a:rPr lang="en-GB" altLang="en-US" dirty="0">
                <a:solidFill>
                  <a:srgbClr val="3963AB"/>
                </a:solidFill>
              </a:rPr>
              <a:t>Why Canada Exports Regional Jets</a:t>
            </a:r>
          </a:p>
          <a:p>
            <a:pPr lvl="1" eaLnBrk="1" hangingPunct="1">
              <a:buClrTx/>
              <a:buFontTx/>
              <a:buNone/>
            </a:pPr>
            <a:r>
              <a:rPr lang="en-GB" altLang="en-US" b="0" dirty="0"/>
              <a:t>Figure </a:t>
            </a:r>
            <a:r>
              <a:rPr lang="en-GB" altLang="en-US" b="0" dirty="0" smtClean="0"/>
              <a:t>15.2(a</a:t>
            </a:r>
            <a:r>
              <a:rPr lang="en-GB" altLang="en-US" b="0" dirty="0"/>
              <a:t>) shows Canadian demand and Canadian supply with no international trade. </a:t>
            </a:r>
          </a:p>
          <a:p>
            <a:pPr lvl="1" eaLnBrk="1" hangingPunct="1"/>
            <a:r>
              <a:rPr lang="en-GB" altLang="en-US" b="0" dirty="0"/>
              <a:t>The price of a jet at $100 million.</a:t>
            </a:r>
          </a:p>
          <a:p>
            <a:pPr lvl="1" eaLnBrk="1" hangingPunct="1"/>
            <a:r>
              <a:rPr lang="en-GB" altLang="en-US" b="0" dirty="0"/>
              <a:t>Bombardier produces </a:t>
            </a:r>
            <a:br>
              <a:rPr lang="en-GB" altLang="en-US" b="0" dirty="0"/>
            </a:br>
            <a:r>
              <a:rPr lang="en-GB" altLang="en-US" b="0" dirty="0"/>
              <a:t>40 regional jets a year and Canadian airlines buy 40 a year.</a:t>
            </a: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1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1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10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75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Title 1">
            <a:extLst>
              <a:ext uri="{FF2B5EF4-FFF2-40B4-BE49-F238E27FC236}">
                <a16:creationId xmlns="" xmlns:a16="http://schemas.microsoft.com/office/drawing/2014/main" id="{AD92451F-EE4D-47C6-A24C-E288FEECC0BC}"/>
              </a:ext>
            </a:extLst>
          </p:cNvPr>
          <p:cNvSpPr>
            <a:spLocks noGrp="1"/>
          </p:cNvSpPr>
          <p:nvPr>
            <p:ph type="title"/>
          </p:nvPr>
        </p:nvSpPr>
        <p:spPr/>
        <p:txBody>
          <a:bodyPr/>
          <a:lstStyle/>
          <a:p>
            <a:r>
              <a:rPr lang="en-US" altLang="en-US"/>
              <a:t>How Global Markets Work</a:t>
            </a:r>
            <a:endParaRPr lang="en-CA" altLang="en-US"/>
          </a:p>
        </p:txBody>
      </p:sp>
      <p:pic>
        <p:nvPicPr>
          <p:cNvPr id="6"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9">
            <a:extLst>
              <a:ext uri="{FF2B5EF4-FFF2-40B4-BE49-F238E27FC236}">
                <a16:creationId xmlns="" xmlns:a16="http://schemas.microsoft.com/office/drawing/2014/main" id="{C550F266-D3D9-4F4E-BBAA-8026C037D9E7}"/>
              </a:ext>
            </a:extLst>
          </p:cNvPr>
          <p:cNvSpPr>
            <a:spLocks noChangeArrowheads="1"/>
          </p:cNvSpPr>
          <p:nvPr/>
        </p:nvSpPr>
        <p:spPr bwMode="auto">
          <a:xfrm>
            <a:off x="360363" y="1584325"/>
            <a:ext cx="4114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buFontTx/>
              <a:buNone/>
            </a:pPr>
            <a:r>
              <a:rPr lang="en-GB" altLang="en-US" b="0" dirty="0"/>
              <a:t>Figure </a:t>
            </a:r>
            <a:r>
              <a:rPr lang="en-GB" altLang="en-US" b="0" dirty="0" smtClean="0"/>
              <a:t>15.2(b</a:t>
            </a:r>
            <a:r>
              <a:rPr lang="en-GB" altLang="en-US" b="0" dirty="0"/>
              <a:t>) shows the market in Canada with international trade.</a:t>
            </a:r>
          </a:p>
          <a:p>
            <a:pPr lvl="1" eaLnBrk="1" hangingPunct="1">
              <a:buClrTx/>
              <a:buFontTx/>
              <a:buNone/>
            </a:pPr>
            <a:r>
              <a:rPr lang="en-GB" altLang="en-US" b="0" dirty="0"/>
              <a:t>World demand and world supply of jets determine the world price of a regional jet at $150 million.</a:t>
            </a:r>
          </a:p>
          <a:p>
            <a:pPr lvl="1" eaLnBrk="1" hangingPunct="1">
              <a:buClrTx/>
              <a:buFontTx/>
              <a:buNone/>
            </a:pPr>
            <a:r>
              <a:rPr lang="en-GB" altLang="en-US" b="0" dirty="0"/>
              <a:t>The world price </a:t>
            </a:r>
            <a:r>
              <a:rPr lang="en-GB" altLang="en-US" b="0" i="1" dirty="0"/>
              <a:t>exceeds</a:t>
            </a:r>
            <a:r>
              <a:rPr lang="en-GB" altLang="en-US" b="0" dirty="0"/>
              <a:t> $100 million, so Canada has a comparative advantage in producing regional jets.</a:t>
            </a:r>
          </a:p>
        </p:txBody>
      </p:sp>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944000" y="432000"/>
            <a:ext cx="5353050" cy="5648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outVertical)">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4" name="Title 1">
            <a:extLst>
              <a:ext uri="{FF2B5EF4-FFF2-40B4-BE49-F238E27FC236}">
                <a16:creationId xmlns="" xmlns:a16="http://schemas.microsoft.com/office/drawing/2014/main" id="{4C61F51F-2F06-4DF9-81CD-DC8EE7075FFF}"/>
              </a:ext>
            </a:extLst>
          </p:cNvPr>
          <p:cNvSpPr>
            <a:spLocks noGrp="1"/>
          </p:cNvSpPr>
          <p:nvPr>
            <p:ph type="title"/>
          </p:nvPr>
        </p:nvSpPr>
        <p:spPr>
          <a:xfrm>
            <a:off x="990600" y="107950"/>
            <a:ext cx="7696200" cy="1554163"/>
          </a:xfrm>
        </p:spPr>
        <p:txBody>
          <a:bodyPr/>
          <a:lstStyle/>
          <a:p>
            <a:r>
              <a:rPr lang="en-US" altLang="en-US"/>
              <a:t>How Global Markets Work</a:t>
            </a:r>
            <a:endParaRPr lang="en-CA" altLang="en-US"/>
          </a:p>
        </p:txBody>
      </p:sp>
      <p:sp>
        <p:nvSpPr>
          <p:cNvPr id="11" name="Rectangle 3">
            <a:extLst>
              <a:ext uri="{FF2B5EF4-FFF2-40B4-BE49-F238E27FC236}">
                <a16:creationId xmlns="" xmlns:a16="http://schemas.microsoft.com/office/drawing/2014/main" id="{B27CB5C8-9620-487A-97AA-B4867917B96C}"/>
              </a:ext>
            </a:extLst>
          </p:cNvPr>
          <p:cNvSpPr>
            <a:spLocks noChangeArrowheads="1"/>
          </p:cNvSpPr>
          <p:nvPr/>
        </p:nvSpPr>
        <p:spPr bwMode="auto">
          <a:xfrm>
            <a:off x="360363" y="1584325"/>
            <a:ext cx="3906837"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buFontTx/>
              <a:buNone/>
            </a:pPr>
            <a:r>
              <a:rPr lang="en-GB" altLang="en-US" b="0"/>
              <a:t>With international trade, </a:t>
            </a:r>
            <a:br>
              <a:rPr lang="en-GB" altLang="en-US" b="0"/>
            </a:br>
            <a:r>
              <a:rPr lang="en-GB" altLang="en-US" b="0"/>
              <a:t>the price of a jet in Canada rises to $150 million.</a:t>
            </a:r>
          </a:p>
          <a:p>
            <a:pPr lvl="1" eaLnBrk="1" hangingPunct="1">
              <a:buClrTx/>
              <a:buFontTx/>
              <a:buNone/>
            </a:pPr>
            <a:r>
              <a:rPr lang="en-GB" altLang="en-US" b="0"/>
              <a:t>At $150 million, Canadian airlines buy 20 jets a year.</a:t>
            </a:r>
          </a:p>
          <a:p>
            <a:pPr lvl="1" eaLnBrk="1" hangingPunct="1">
              <a:buClrTx/>
              <a:buFontTx/>
              <a:buNone/>
            </a:pPr>
            <a:r>
              <a:rPr lang="en-GB" altLang="en-US" b="0"/>
              <a:t>At $150 million,</a:t>
            </a:r>
            <a:r>
              <a:rPr lang="en-GB" altLang="en-US"/>
              <a:t> </a:t>
            </a:r>
            <a:r>
              <a:rPr lang="en-GB" altLang="en-US" b="0"/>
              <a:t>Bombardier produces 70 regional jets a year.</a:t>
            </a:r>
          </a:p>
          <a:p>
            <a:pPr lvl="1" eaLnBrk="1" hangingPunct="1">
              <a:buClrTx/>
              <a:buFontTx/>
              <a:buNone/>
            </a:pPr>
            <a:r>
              <a:rPr lang="en-GB" altLang="en-US" b="0"/>
              <a:t>Canada exports 50 regional jets a year.</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28244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750"/>
                                        <p:tgtEl>
                                          <p:spTgt spid="11">
                                            <p:txEl>
                                              <p:pRg st="1" end="1"/>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wipe(left)">
                                      <p:cBhvr>
                                        <p:cTn id="20" dur="750"/>
                                        <p:tgtEl>
                                          <p:spTgt spid="11">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left)">
                                      <p:cBhvr>
                                        <p:cTn id="28" dur="750"/>
                                        <p:tgtEl>
                                          <p:spTgt spid="11">
                                            <p:txEl>
                                              <p:pRg st="3" end="3"/>
                                            </p:txEl>
                                          </p:spTgt>
                                        </p:tgtEl>
                                      </p:cBhvr>
                                    </p:animEffect>
                                  </p:childTnLst>
                                </p:cTn>
                              </p:par>
                              <p:par>
                                <p:cTn id="29" presetID="16" presetClass="entr" presetSubtype="37"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1">
            <a:extLst>
              <a:ext uri="{FF2B5EF4-FFF2-40B4-BE49-F238E27FC236}">
                <a16:creationId xmlns="" xmlns:a16="http://schemas.microsoft.com/office/drawing/2014/main" id="{586A2EB6-FE29-4DD2-A0B2-30CED226315A}"/>
              </a:ext>
            </a:extLst>
          </p:cNvPr>
          <p:cNvSpPr>
            <a:spLocks noGrp="1"/>
          </p:cNvSpPr>
          <p:nvPr>
            <p:ph type="title"/>
          </p:nvPr>
        </p:nvSpPr>
        <p:spPr>
          <a:xfrm>
            <a:off x="990600" y="107950"/>
            <a:ext cx="5715000" cy="1554163"/>
          </a:xfrm>
        </p:spPr>
        <p:txBody>
          <a:bodyPr/>
          <a:lstStyle/>
          <a:p>
            <a:r>
              <a:rPr lang="en-US" altLang="en-US"/>
              <a:t>Winners, Losers, and the Net Gain from Trade</a:t>
            </a:r>
            <a:endParaRPr lang="en-CA" altLang="en-US"/>
          </a:p>
        </p:txBody>
      </p:sp>
      <p:sp>
        <p:nvSpPr>
          <p:cNvPr id="1223682" name="Rectangle 2">
            <a:extLst>
              <a:ext uri="{FF2B5EF4-FFF2-40B4-BE49-F238E27FC236}">
                <a16:creationId xmlns="" xmlns:a16="http://schemas.microsoft.com/office/drawing/2014/main" id="{F28DC1DD-6C8F-4377-8137-8A9885781782}"/>
              </a:ext>
            </a:extLst>
          </p:cNvPr>
          <p:cNvSpPr>
            <a:spLocks noGrp="1" noChangeArrowheads="1"/>
          </p:cNvSpPr>
          <p:nvPr>
            <p:ph idx="1"/>
          </p:nvPr>
        </p:nvSpPr>
        <p:spPr/>
        <p:txBody>
          <a:bodyPr/>
          <a:lstStyle/>
          <a:p>
            <a:pPr lvl="1" eaLnBrk="1" hangingPunct="1"/>
            <a:r>
              <a:rPr lang="en-GB" altLang="en-US"/>
              <a:t>International trade lowers the price of an imported good and raises the price of an exported good.</a:t>
            </a:r>
          </a:p>
          <a:p>
            <a:pPr lvl="1" eaLnBrk="1" hangingPunct="1"/>
            <a:r>
              <a:rPr lang="en-GB" altLang="en-US"/>
              <a:t>Buyers of imported goods benefit from lower prices and sellers of exported goods benefit from higher prices.</a:t>
            </a:r>
          </a:p>
          <a:p>
            <a:pPr lvl="1" eaLnBrk="1" hangingPunct="1"/>
            <a:r>
              <a:rPr lang="en-GB" altLang="en-US"/>
              <a:t>But some people complain about international competition: not everyone gains.</a:t>
            </a:r>
          </a:p>
          <a:p>
            <a:pPr lvl="1" eaLnBrk="1" hangingPunct="1"/>
            <a:r>
              <a:rPr lang="en-GB" altLang="en-US"/>
              <a:t>Who wins and who loses from free international trade?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3682">
                                            <p:txEl>
                                              <p:pRg st="1" end="1"/>
                                            </p:txEl>
                                          </p:spTgt>
                                        </p:tgtEl>
                                        <p:attrNameLst>
                                          <p:attrName>style.visibility</p:attrName>
                                        </p:attrNameLst>
                                      </p:cBhvr>
                                      <p:to>
                                        <p:strVal val="visible"/>
                                      </p:to>
                                    </p:set>
                                    <p:animEffect transition="in" filter="wipe(left)">
                                      <p:cBhvr>
                                        <p:cTn id="7" dur="1000"/>
                                        <p:tgtEl>
                                          <p:spTgt spid="12236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3682">
                                            <p:txEl>
                                              <p:pRg st="2" end="2"/>
                                            </p:txEl>
                                          </p:spTgt>
                                        </p:tgtEl>
                                        <p:attrNameLst>
                                          <p:attrName>style.visibility</p:attrName>
                                        </p:attrNameLst>
                                      </p:cBhvr>
                                      <p:to>
                                        <p:strVal val="visible"/>
                                      </p:to>
                                    </p:set>
                                    <p:animEffect transition="in" filter="wipe(left)">
                                      <p:cBhvr>
                                        <p:cTn id="12" dur="1000"/>
                                        <p:tgtEl>
                                          <p:spTgt spid="12236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3682">
                                            <p:txEl>
                                              <p:pRg st="3" end="3"/>
                                            </p:txEl>
                                          </p:spTgt>
                                        </p:tgtEl>
                                        <p:attrNameLst>
                                          <p:attrName>style.visibility</p:attrName>
                                        </p:attrNameLst>
                                      </p:cBhvr>
                                      <p:to>
                                        <p:strVal val="visible"/>
                                      </p:to>
                                    </p:set>
                                    <p:animEffect transition="in" filter="wipe(left)">
                                      <p:cBhvr>
                                        <p:cTn id="17" dur="1000"/>
                                        <p:tgtEl>
                                          <p:spTgt spid="12236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2"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itle 9">
            <a:extLst>
              <a:ext uri="{FF2B5EF4-FFF2-40B4-BE49-F238E27FC236}">
                <a16:creationId xmlns="" xmlns:a16="http://schemas.microsoft.com/office/drawing/2014/main" id="{9D14BDA5-57E2-43ED-8FE6-7E4E0A0C7CFF}"/>
              </a:ext>
            </a:extLst>
          </p:cNvPr>
          <p:cNvSpPr>
            <a:spLocks noGrp="1"/>
          </p:cNvSpPr>
          <p:nvPr>
            <p:ph type="title"/>
          </p:nvPr>
        </p:nvSpPr>
        <p:spPr>
          <a:xfrm>
            <a:off x="990600" y="107950"/>
            <a:ext cx="7696200" cy="1554163"/>
          </a:xfrm>
        </p:spPr>
        <p:txBody>
          <a:bodyPr/>
          <a:lstStyle/>
          <a:p>
            <a:r>
              <a:rPr lang="en-CA" altLang="en-US"/>
              <a:t>Winners, Losers, and the </a:t>
            </a:r>
            <a:br>
              <a:rPr lang="en-CA" altLang="en-US"/>
            </a:br>
            <a:r>
              <a:rPr lang="en-CA" altLang="en-US"/>
              <a:t>Net Gain from Trade</a:t>
            </a:r>
          </a:p>
        </p:txBody>
      </p:sp>
      <p:sp>
        <p:nvSpPr>
          <p:cNvPr id="4" name="Content Placeholder 3">
            <a:extLst>
              <a:ext uri="{FF2B5EF4-FFF2-40B4-BE49-F238E27FC236}">
                <a16:creationId xmlns="" xmlns:a16="http://schemas.microsoft.com/office/drawing/2014/main" id="{DF27AC47-4809-47CA-BC95-268A4CC1AE4F}"/>
              </a:ext>
            </a:extLst>
          </p:cNvPr>
          <p:cNvSpPr>
            <a:spLocks noGrp="1"/>
          </p:cNvSpPr>
          <p:nvPr>
            <p:ph idx="1"/>
          </p:nvPr>
        </p:nvSpPr>
        <p:spPr/>
        <p:txBody>
          <a:bodyPr/>
          <a:lstStyle/>
          <a:p>
            <a:pPr marL="108000" lvl="1">
              <a:buClrTx/>
              <a:defRPr/>
            </a:pPr>
            <a:r>
              <a:rPr lang="en-GB" b="1" kern="1200" dirty="0">
                <a:solidFill>
                  <a:srgbClr val="0070C0"/>
                </a:solidFill>
                <a:ea typeface="+mn-ea"/>
                <a:cs typeface="+mn-cs"/>
              </a:rPr>
              <a:t>Gains and Losses from Imports</a:t>
            </a:r>
          </a:p>
          <a:p>
            <a:pPr marL="108000" lvl="1">
              <a:buClrTx/>
              <a:defRPr/>
            </a:pPr>
            <a:r>
              <a:rPr lang="en-GB" kern="1200" dirty="0">
                <a:solidFill>
                  <a:srgbClr val="000000"/>
                </a:solidFill>
                <a:ea typeface="+mn-ea"/>
                <a:cs typeface="+mn-cs"/>
              </a:rPr>
              <a:t>We can measure the gains and losses from imports by looking at the effects on</a:t>
            </a:r>
          </a:p>
          <a:p>
            <a:pPr marL="468000" lvl="1" indent="-360000">
              <a:buClrTx/>
              <a:buFontTx/>
              <a:buAutoNum type="arabicPeriod"/>
              <a:defRPr/>
            </a:pPr>
            <a:r>
              <a:rPr lang="en-GB" kern="1200" dirty="0">
                <a:solidFill>
                  <a:srgbClr val="000000"/>
                </a:solidFill>
                <a:ea typeface="+mn-ea"/>
                <a:cs typeface="+mn-cs"/>
              </a:rPr>
              <a:t>The prices paid and quantity bought by domestic consumers</a:t>
            </a:r>
          </a:p>
          <a:p>
            <a:pPr marL="468000" lvl="1" indent="-360000">
              <a:buClrTx/>
              <a:buFontTx/>
              <a:buAutoNum type="arabicPeriod"/>
              <a:defRPr/>
            </a:pPr>
            <a:r>
              <a:rPr lang="en-GB" kern="1200" dirty="0">
                <a:solidFill>
                  <a:srgbClr val="000000"/>
                </a:solidFill>
                <a:ea typeface="+mn-ea"/>
                <a:cs typeface="+mn-cs"/>
              </a:rPr>
              <a:t>The price receives and the quantity sold by domestic producers</a:t>
            </a:r>
          </a:p>
          <a:p>
            <a:pPr marL="108000" lvl="1">
              <a:buClrTx/>
              <a:defRPr/>
            </a:pPr>
            <a:r>
              <a:rPr lang="en-GB" b="1" kern="1200" dirty="0">
                <a:solidFill>
                  <a:srgbClr val="000000"/>
                </a:solidFill>
                <a:ea typeface="+mn-ea"/>
                <a:cs typeface="+mn-cs"/>
              </a:rPr>
              <a:t>Consumers gain from imports</a:t>
            </a:r>
            <a:r>
              <a:rPr lang="en-GB" kern="1200" dirty="0">
                <a:solidFill>
                  <a:srgbClr val="000000"/>
                </a:solidFill>
                <a:ea typeface="+mn-ea"/>
                <a:cs typeface="+mn-cs"/>
              </a:rPr>
              <a:t>: Buyers pay a lower price and buy more of the good.</a:t>
            </a:r>
          </a:p>
          <a:p>
            <a:pPr marL="108000" lvl="1">
              <a:buClrTx/>
              <a:defRPr/>
            </a:pPr>
            <a:r>
              <a:rPr lang="en-GB" b="1" kern="1200" dirty="0">
                <a:solidFill>
                  <a:srgbClr val="000000"/>
                </a:solidFill>
                <a:ea typeface="+mn-ea"/>
                <a:cs typeface="+mn-cs"/>
              </a:rPr>
              <a:t>Domestic producers lose from imports</a:t>
            </a:r>
            <a:r>
              <a:rPr lang="en-GB" kern="1200" dirty="0">
                <a:solidFill>
                  <a:srgbClr val="000000"/>
                </a:solidFill>
                <a:ea typeface="+mn-ea"/>
                <a:cs typeface="+mn-cs"/>
              </a:rPr>
              <a:t>: Domestic producers receive a lower price and sell a smaller quantity.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1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1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E916B58-981B-4EBD-9DB2-20FD7F2F816A}"/>
              </a:ext>
            </a:extLst>
          </p:cNvPr>
          <p:cNvSpPr txBox="1">
            <a:spLocks/>
          </p:cNvSpPr>
          <p:nvPr/>
        </p:nvSpPr>
        <p:spPr bwMode="auto">
          <a:xfrm>
            <a:off x="609600" y="4572000"/>
            <a:ext cx="215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 xmlns:a16="http://schemas.microsoft.com/office/drawing/2014/main" id="{3BECA45F-A939-42B7-9AC7-35C697B0FEF1}"/>
              </a:ext>
            </a:extLst>
          </p:cNvPr>
          <p:cNvSpPr txBox="1">
            <a:spLocks/>
          </p:cNvSpPr>
          <p:nvPr/>
        </p:nvSpPr>
        <p:spPr bwMode="auto">
          <a:xfrm>
            <a:off x="360000" y="4705350"/>
            <a:ext cx="1891522" cy="1540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15</a:t>
            </a:r>
          </a:p>
        </p:txBody>
      </p:sp>
      <p:sp>
        <p:nvSpPr>
          <p:cNvPr id="7" name="Subtitle 2">
            <a:extLst>
              <a:ext uri="{FF2B5EF4-FFF2-40B4-BE49-F238E27FC236}">
                <a16:creationId xmlns="" xmlns:a16="http://schemas.microsoft.com/office/drawing/2014/main" id="{CBC252AA-2655-47C9-A539-0D177ABB8AD3}"/>
              </a:ext>
            </a:extLst>
          </p:cNvPr>
          <p:cNvSpPr txBox="1">
            <a:spLocks/>
          </p:cNvSpPr>
          <p:nvPr/>
        </p:nvSpPr>
        <p:spPr bwMode="auto">
          <a:xfrm>
            <a:off x="2286000" y="5095875"/>
            <a:ext cx="4267200" cy="89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dirty="0">
                <a:solidFill>
                  <a:srgbClr val="009A82"/>
                </a:solidFill>
                <a:latin typeface="Futura Condensed" pitchFamily="34" charset="0"/>
                <a:ea typeface="MS PGothic" panose="020B0600070205080204" pitchFamily="34" charset="-128"/>
              </a:rPr>
              <a:t>INTERNATIONAL TRADE POLICY</a:t>
            </a:r>
            <a:endParaRPr lang="en-CA" altLang="en-US" sz="2800" b="1" dirty="0">
              <a:solidFill>
                <a:srgbClr val="009A82"/>
              </a:solidFill>
              <a:latin typeface="Futura Condensed" pitchFamily="34" charset="0"/>
              <a:ea typeface="MS PGothic" panose="020B0600070205080204" pitchFamily="34" charset="-128"/>
            </a:endParaRPr>
          </a:p>
        </p:txBody>
      </p:sp>
      <p:pic>
        <p:nvPicPr>
          <p:cNvPr id="8" name="Picture 7">
            <a:extLst>
              <a:ext uri="{FF2B5EF4-FFF2-40B4-BE49-F238E27FC236}">
                <a16:creationId xmlns="" xmlns:a16="http://schemas.microsoft.com/office/drawing/2014/main" id="{07F1A789-9C5D-4FFB-88D8-51348379553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0150" y="6075362"/>
            <a:ext cx="6858000" cy="32286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72005" y="0"/>
            <a:ext cx="7189470" cy="4503420"/>
          </a:xfrm>
          <a:prstGeom prst="rect">
            <a:avLst/>
          </a:prstGeom>
        </p:spPr>
      </p:pic>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1635" name="Rectangle 3">
            <a:extLst>
              <a:ext uri="{FF2B5EF4-FFF2-40B4-BE49-F238E27FC236}">
                <a16:creationId xmlns="" xmlns:a16="http://schemas.microsoft.com/office/drawing/2014/main" id="{B317C19A-90B6-4D29-AFF7-FCD81FB689F3}"/>
              </a:ext>
            </a:extLst>
          </p:cNvPr>
          <p:cNvSpPr>
            <a:spLocks noChangeArrowheads="1"/>
          </p:cNvSpPr>
          <p:nvPr/>
        </p:nvSpPr>
        <p:spPr bwMode="auto">
          <a:xfrm>
            <a:off x="360363" y="1584325"/>
            <a:ext cx="8402637"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cs typeface="Arial" panose="020B0604020202020204" pitchFamily="34" charset="0"/>
              </a:defRPr>
            </a:lvl1pPr>
            <a:lvl2pPr marL="1079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lvl="1">
              <a:spcBef>
                <a:spcPts val="600"/>
              </a:spcBef>
              <a:spcAft>
                <a:spcPts val="600"/>
              </a:spcAft>
            </a:pPr>
            <a:endParaRPr lang="en-GB" altLang="en-US" sz="2400" b="0"/>
          </a:p>
        </p:txBody>
      </p:sp>
      <p:sp>
        <p:nvSpPr>
          <p:cNvPr id="46083" name="Title 9">
            <a:extLst>
              <a:ext uri="{FF2B5EF4-FFF2-40B4-BE49-F238E27FC236}">
                <a16:creationId xmlns="" xmlns:a16="http://schemas.microsoft.com/office/drawing/2014/main" id="{33949BE1-E182-4C6B-9942-76937EC888C8}"/>
              </a:ext>
            </a:extLst>
          </p:cNvPr>
          <p:cNvSpPr>
            <a:spLocks noGrp="1"/>
          </p:cNvSpPr>
          <p:nvPr>
            <p:ph type="title"/>
          </p:nvPr>
        </p:nvSpPr>
        <p:spPr>
          <a:xfrm>
            <a:off x="990600" y="107950"/>
            <a:ext cx="7696200" cy="1554163"/>
          </a:xfrm>
        </p:spPr>
        <p:txBody>
          <a:bodyPr/>
          <a:lstStyle/>
          <a:p>
            <a:r>
              <a:rPr lang="en-CA" altLang="en-US"/>
              <a:t>Winners, Losers, and the </a:t>
            </a:r>
            <a:br>
              <a:rPr lang="en-CA" altLang="en-US"/>
            </a:br>
            <a:r>
              <a:rPr lang="en-CA" altLang="en-US"/>
              <a:t>Net Gain from Trade</a:t>
            </a:r>
          </a:p>
        </p:txBody>
      </p:sp>
      <p:sp>
        <p:nvSpPr>
          <p:cNvPr id="47108" name="Content Placeholder 2">
            <a:extLst>
              <a:ext uri="{FF2B5EF4-FFF2-40B4-BE49-F238E27FC236}">
                <a16:creationId xmlns="" xmlns:a16="http://schemas.microsoft.com/office/drawing/2014/main" id="{CEFE7DD0-92C0-46D9-8D8C-0F84621364FC}"/>
              </a:ext>
            </a:extLst>
          </p:cNvPr>
          <p:cNvSpPr>
            <a:spLocks noGrp="1"/>
          </p:cNvSpPr>
          <p:nvPr>
            <p:ph idx="1"/>
          </p:nvPr>
        </p:nvSpPr>
        <p:spPr>
          <a:xfrm>
            <a:off x="360363" y="1584325"/>
            <a:ext cx="8402637" cy="4525963"/>
          </a:xfrm>
        </p:spPr>
        <p:txBody>
          <a:bodyPr/>
          <a:lstStyle/>
          <a:p>
            <a:pPr marL="108000" lvl="1">
              <a:buClrTx/>
              <a:defRPr/>
            </a:pPr>
            <a:r>
              <a:rPr lang="en-GB" b="1" kern="1200" dirty="0">
                <a:solidFill>
                  <a:srgbClr val="0070C0"/>
                </a:solidFill>
                <a:ea typeface="+mn-ea"/>
                <a:cs typeface="+mn-cs"/>
              </a:rPr>
              <a:t>Gains and Losses from Exports</a:t>
            </a:r>
          </a:p>
          <a:p>
            <a:pPr marL="108000" lvl="1">
              <a:buClrTx/>
              <a:defRPr/>
            </a:pPr>
            <a:r>
              <a:rPr lang="en-GB" kern="1200" dirty="0">
                <a:solidFill>
                  <a:srgbClr val="000000"/>
                </a:solidFill>
                <a:ea typeface="+mn-ea"/>
                <a:cs typeface="+mn-cs"/>
              </a:rPr>
              <a:t>We can measure the gains and losses from exports by looking at the effects on</a:t>
            </a:r>
          </a:p>
          <a:p>
            <a:pPr marL="468000" lvl="1" indent="-360000">
              <a:buClrTx/>
              <a:buFontTx/>
              <a:buAutoNum type="arabicPeriod"/>
              <a:defRPr/>
            </a:pPr>
            <a:r>
              <a:rPr lang="en-GB" kern="1200" dirty="0">
                <a:solidFill>
                  <a:srgbClr val="000000"/>
                </a:solidFill>
                <a:ea typeface="+mn-ea"/>
                <a:cs typeface="+mn-cs"/>
              </a:rPr>
              <a:t>The prices paid and quantity bought by domestic consumers</a:t>
            </a:r>
          </a:p>
          <a:p>
            <a:pPr marL="468000" lvl="1" indent="-360000">
              <a:buClrTx/>
              <a:buFontTx/>
              <a:buAutoNum type="arabicPeriod"/>
              <a:defRPr/>
            </a:pPr>
            <a:r>
              <a:rPr lang="en-GB" kern="1200" dirty="0">
                <a:solidFill>
                  <a:srgbClr val="000000"/>
                </a:solidFill>
                <a:ea typeface="+mn-ea"/>
                <a:cs typeface="+mn-cs"/>
              </a:rPr>
              <a:t>The price receives and the quantity sold by domestic producers</a:t>
            </a:r>
          </a:p>
          <a:p>
            <a:pPr marL="108000" lvl="1">
              <a:buClrTx/>
              <a:defRPr/>
            </a:pPr>
            <a:r>
              <a:rPr lang="en-GB" b="1" kern="1200" dirty="0">
                <a:solidFill>
                  <a:srgbClr val="000000"/>
                </a:solidFill>
                <a:ea typeface="+mn-ea"/>
                <a:cs typeface="+mn-cs"/>
              </a:rPr>
              <a:t>Domestic consumers lose from exports</a:t>
            </a:r>
            <a:r>
              <a:rPr lang="en-GB" kern="1200" dirty="0">
                <a:solidFill>
                  <a:srgbClr val="000000"/>
                </a:solidFill>
                <a:ea typeface="+mn-ea"/>
                <a:cs typeface="+mn-cs"/>
              </a:rPr>
              <a:t>: Consumers pay a higher price and buy less of the good exported.</a:t>
            </a:r>
          </a:p>
          <a:p>
            <a:pPr marL="108000" lvl="1">
              <a:buClrTx/>
              <a:defRPr/>
            </a:pPr>
            <a:r>
              <a:rPr lang="en-GB" b="1" kern="1200" dirty="0">
                <a:solidFill>
                  <a:srgbClr val="000000"/>
                </a:solidFill>
                <a:ea typeface="+mn-ea"/>
                <a:cs typeface="+mn-cs"/>
              </a:rPr>
              <a:t>Domestic producers gain from exports</a:t>
            </a:r>
            <a:r>
              <a:rPr lang="en-GB" kern="1200" dirty="0">
                <a:solidFill>
                  <a:srgbClr val="000000"/>
                </a:solidFill>
                <a:ea typeface="+mn-ea"/>
                <a:cs typeface="+mn-cs"/>
              </a:rPr>
              <a:t>: Producers receive a higher price and sell a more of the good exported.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Effect transition="in" filter="wipe(left)">
                                      <p:cBhvr>
                                        <p:cTn id="7" dur="1000"/>
                                        <p:tgtEl>
                                          <p:spTgt spid="471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8">
                                            <p:txEl>
                                              <p:pRg st="2" end="2"/>
                                            </p:txEl>
                                          </p:spTgt>
                                        </p:tgtEl>
                                        <p:attrNameLst>
                                          <p:attrName>style.visibility</p:attrName>
                                        </p:attrNameLst>
                                      </p:cBhvr>
                                      <p:to>
                                        <p:strVal val="visible"/>
                                      </p:to>
                                    </p:set>
                                    <p:animEffect transition="in" filter="wipe(left)">
                                      <p:cBhvr>
                                        <p:cTn id="12" dur="1000"/>
                                        <p:tgtEl>
                                          <p:spTgt spid="471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animEffect transition="in" filter="wipe(left)">
                                      <p:cBhvr>
                                        <p:cTn id="17" dur="1000"/>
                                        <p:tgtEl>
                                          <p:spTgt spid="4710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8">
                                            <p:txEl>
                                              <p:pRg st="4" end="4"/>
                                            </p:txEl>
                                          </p:spTgt>
                                        </p:tgtEl>
                                        <p:attrNameLst>
                                          <p:attrName>style.visibility</p:attrName>
                                        </p:attrNameLst>
                                      </p:cBhvr>
                                      <p:to>
                                        <p:strVal val="visible"/>
                                      </p:to>
                                    </p:set>
                                    <p:animEffect transition="in" filter="wipe(left)">
                                      <p:cBhvr>
                                        <p:cTn id="22" dur="1000"/>
                                        <p:tgtEl>
                                          <p:spTgt spid="4710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8">
                                            <p:txEl>
                                              <p:pRg st="5" end="5"/>
                                            </p:txEl>
                                          </p:spTgt>
                                        </p:tgtEl>
                                        <p:attrNameLst>
                                          <p:attrName>style.visibility</p:attrName>
                                        </p:attrNameLst>
                                      </p:cBhvr>
                                      <p:to>
                                        <p:strVal val="visible"/>
                                      </p:to>
                                    </p:set>
                                    <p:animEffect transition="in" filter="wipe(left)">
                                      <p:cBhvr>
                                        <p:cTn id="27" dur="10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itle 9">
            <a:extLst>
              <a:ext uri="{FF2B5EF4-FFF2-40B4-BE49-F238E27FC236}">
                <a16:creationId xmlns="" xmlns:a16="http://schemas.microsoft.com/office/drawing/2014/main" id="{59F9AEDE-BB3D-4882-ADBB-1F61C866CAE7}"/>
              </a:ext>
            </a:extLst>
          </p:cNvPr>
          <p:cNvSpPr>
            <a:spLocks noGrp="1"/>
          </p:cNvSpPr>
          <p:nvPr>
            <p:ph type="title"/>
          </p:nvPr>
        </p:nvSpPr>
        <p:spPr>
          <a:xfrm>
            <a:off x="990600" y="107950"/>
            <a:ext cx="7696200" cy="1554163"/>
          </a:xfrm>
        </p:spPr>
        <p:txBody>
          <a:bodyPr/>
          <a:lstStyle/>
          <a:p>
            <a:r>
              <a:rPr lang="en-CA" altLang="en-US"/>
              <a:t>How Global Markets Work</a:t>
            </a:r>
          </a:p>
        </p:txBody>
      </p:sp>
      <p:sp>
        <p:nvSpPr>
          <p:cNvPr id="49156" name="Content Placeholder 1">
            <a:extLst>
              <a:ext uri="{FF2B5EF4-FFF2-40B4-BE49-F238E27FC236}">
                <a16:creationId xmlns="" xmlns:a16="http://schemas.microsoft.com/office/drawing/2014/main" id="{E3EAE2C4-9971-4C03-8089-D515D1F6AB2E}"/>
              </a:ext>
            </a:extLst>
          </p:cNvPr>
          <p:cNvSpPr>
            <a:spLocks noGrp="1"/>
          </p:cNvSpPr>
          <p:nvPr>
            <p:ph idx="1"/>
          </p:nvPr>
        </p:nvSpPr>
        <p:spPr>
          <a:xfrm>
            <a:off x="360363" y="1584325"/>
            <a:ext cx="8229600" cy="4892675"/>
          </a:xfrm>
        </p:spPr>
        <p:txBody>
          <a:bodyPr/>
          <a:lstStyle/>
          <a:p>
            <a:pPr marL="108000" lvl="1">
              <a:buClrTx/>
              <a:defRPr/>
            </a:pPr>
            <a:r>
              <a:rPr lang="en-GB" b="1" kern="1200" dirty="0">
                <a:solidFill>
                  <a:srgbClr val="0070C0"/>
                </a:solidFill>
                <a:ea typeface="+mn-ea"/>
                <a:cs typeface="+mn-cs"/>
              </a:rPr>
              <a:t>Gains for All</a:t>
            </a:r>
          </a:p>
          <a:p>
            <a:pPr marL="468000" lvl="1" indent="-360000">
              <a:buClrTx/>
              <a:buFontTx/>
              <a:buAutoNum type="arabicPeriod"/>
              <a:defRPr/>
            </a:pPr>
            <a:r>
              <a:rPr lang="en-GB" kern="1200" dirty="0">
                <a:solidFill>
                  <a:srgbClr val="000000"/>
                </a:solidFill>
                <a:ea typeface="+mn-ea"/>
                <a:cs typeface="+mn-cs"/>
              </a:rPr>
              <a:t>Domestic producers of the exported good and domestic consumers of the imported good gain</a:t>
            </a:r>
          </a:p>
          <a:p>
            <a:pPr marL="468000" lvl="1" indent="-360000">
              <a:buClrTx/>
              <a:buFontTx/>
              <a:buAutoNum type="arabicPeriod"/>
              <a:defRPr/>
            </a:pPr>
            <a:r>
              <a:rPr lang="en-GB" kern="1200" dirty="0">
                <a:solidFill>
                  <a:srgbClr val="000000"/>
                </a:solidFill>
                <a:ea typeface="+mn-ea"/>
                <a:cs typeface="+mn-cs"/>
              </a:rPr>
              <a:t>Domestic producers of the imported good and domestic consumers of the exported good lose</a:t>
            </a:r>
          </a:p>
          <a:p>
            <a:pPr marL="108000" lvl="1">
              <a:buClrTx/>
              <a:defRPr/>
            </a:pPr>
            <a:r>
              <a:rPr lang="en-GB" kern="1200" dirty="0">
                <a:solidFill>
                  <a:srgbClr val="000000"/>
                </a:solidFill>
                <a:ea typeface="+mn-ea"/>
                <a:cs typeface="+mn-cs"/>
              </a:rPr>
              <a:t>The gains exceed the losses:</a:t>
            </a:r>
          </a:p>
          <a:p>
            <a:pPr marL="108000" lvl="1">
              <a:buClrTx/>
              <a:defRPr/>
            </a:pPr>
            <a:r>
              <a:rPr lang="en-GB" kern="1200" dirty="0">
                <a:solidFill>
                  <a:srgbClr val="000000"/>
                </a:solidFill>
                <a:ea typeface="+mn-ea"/>
                <a:cs typeface="+mn-cs"/>
              </a:rPr>
              <a:t>Producers of the exported good gain what consumers lose and gain more from the higher price on the items exported.</a:t>
            </a:r>
          </a:p>
          <a:p>
            <a:pPr marL="108000" lvl="1">
              <a:buClrTx/>
              <a:defRPr/>
            </a:pPr>
            <a:r>
              <a:rPr lang="en-GB" kern="1200" dirty="0">
                <a:solidFill>
                  <a:srgbClr val="000000"/>
                </a:solidFill>
                <a:ea typeface="+mn-ea"/>
                <a:cs typeface="+mn-cs"/>
              </a:rPr>
              <a:t>Consumers of the imported good gain what the domestic  producers lose and gain more from the lower price on the items imported.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wipe(left)">
                                      <p:cBhvr>
                                        <p:cTn id="7" dur="1000"/>
                                        <p:tgtEl>
                                          <p:spTgt spid="491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2" end="2"/>
                                            </p:txEl>
                                          </p:spTgt>
                                        </p:tgtEl>
                                        <p:attrNameLst>
                                          <p:attrName>style.visibility</p:attrName>
                                        </p:attrNameLst>
                                      </p:cBhvr>
                                      <p:to>
                                        <p:strVal val="visible"/>
                                      </p:to>
                                    </p:set>
                                    <p:animEffect transition="in" filter="wipe(left)">
                                      <p:cBhvr>
                                        <p:cTn id="12" dur="1000"/>
                                        <p:tgtEl>
                                          <p:spTgt spid="491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xEl>
                                              <p:pRg st="3" end="3"/>
                                            </p:txEl>
                                          </p:spTgt>
                                        </p:tgtEl>
                                        <p:attrNameLst>
                                          <p:attrName>style.visibility</p:attrName>
                                        </p:attrNameLst>
                                      </p:cBhvr>
                                      <p:to>
                                        <p:strVal val="visible"/>
                                      </p:to>
                                    </p:set>
                                    <p:animEffect transition="in" filter="wipe(left)">
                                      <p:cBhvr>
                                        <p:cTn id="17" dur="1000"/>
                                        <p:tgtEl>
                                          <p:spTgt spid="491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4" end="4"/>
                                            </p:txEl>
                                          </p:spTgt>
                                        </p:tgtEl>
                                        <p:attrNameLst>
                                          <p:attrName>style.visibility</p:attrName>
                                        </p:attrNameLst>
                                      </p:cBhvr>
                                      <p:to>
                                        <p:strVal val="visible"/>
                                      </p:to>
                                    </p:set>
                                    <p:animEffect transition="in" filter="wipe(left)">
                                      <p:cBhvr>
                                        <p:cTn id="22" dur="1000"/>
                                        <p:tgtEl>
                                          <p:spTgt spid="4915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6">
                                            <p:txEl>
                                              <p:pRg st="5" end="5"/>
                                            </p:txEl>
                                          </p:spTgt>
                                        </p:tgtEl>
                                        <p:attrNameLst>
                                          <p:attrName>style.visibility</p:attrName>
                                        </p:attrNameLst>
                                      </p:cBhvr>
                                      <p:to>
                                        <p:strVal val="visible"/>
                                      </p:to>
                                    </p:set>
                                    <p:animEffect transition="in" filter="wipe(left)">
                                      <p:cBhvr>
                                        <p:cTn id="27" dur="1000"/>
                                        <p:tgtEl>
                                          <p:spTgt spid="491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itle 1">
            <a:extLst>
              <a:ext uri="{FF2B5EF4-FFF2-40B4-BE49-F238E27FC236}">
                <a16:creationId xmlns="" xmlns:a16="http://schemas.microsoft.com/office/drawing/2014/main" id="{D2CFA598-C691-4964-8EEC-F3265D98EB85}"/>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35970" name="Rectangle 2">
            <a:extLst>
              <a:ext uri="{FF2B5EF4-FFF2-40B4-BE49-F238E27FC236}">
                <a16:creationId xmlns="" xmlns:a16="http://schemas.microsoft.com/office/drawing/2014/main" id="{EDCDF4A9-9F28-40C3-BEA8-A4DB8D2C5F27}"/>
              </a:ext>
            </a:extLst>
          </p:cNvPr>
          <p:cNvSpPr>
            <a:spLocks noGrp="1" noChangeArrowheads="1"/>
          </p:cNvSpPr>
          <p:nvPr>
            <p:ph idx="1"/>
          </p:nvPr>
        </p:nvSpPr>
        <p:spPr/>
        <p:txBody>
          <a:bodyPr/>
          <a:lstStyle/>
          <a:p>
            <a:pPr lvl="1" eaLnBrk="1" hangingPunct="1"/>
            <a:r>
              <a:rPr lang="en-GB" altLang="en-US" dirty="0"/>
              <a:t>Governments restrict international trade to protect domestic producers from competition.</a:t>
            </a:r>
          </a:p>
          <a:p>
            <a:pPr lvl="1" eaLnBrk="1" hangingPunct="1"/>
            <a:r>
              <a:rPr lang="en-GB" altLang="en-US" dirty="0"/>
              <a:t>Governments use four sets of tools:</a:t>
            </a:r>
          </a:p>
          <a:p>
            <a:pPr lvl="2" eaLnBrk="1" hangingPunct="1">
              <a:buClr>
                <a:srgbClr val="0070C0"/>
              </a:buClr>
              <a:buSzPct val="120000"/>
              <a:buFont typeface="Wingdings" panose="05000000000000000000" pitchFamily="2" charset="2"/>
              <a:buChar char="§"/>
            </a:pPr>
            <a:r>
              <a:rPr lang="en-GB" altLang="en-US" sz="2400" dirty="0"/>
              <a:t>  Tariffs</a:t>
            </a:r>
          </a:p>
          <a:p>
            <a:pPr lvl="2" eaLnBrk="1" hangingPunct="1">
              <a:buClr>
                <a:srgbClr val="0070C0"/>
              </a:buClr>
              <a:buSzPct val="120000"/>
              <a:buFont typeface="Wingdings" panose="05000000000000000000" pitchFamily="2" charset="2"/>
              <a:buChar char="§"/>
            </a:pPr>
            <a:r>
              <a:rPr lang="en-GB" altLang="en-US" sz="2400" dirty="0"/>
              <a:t>  Import quotas</a:t>
            </a:r>
          </a:p>
          <a:p>
            <a:pPr lvl="2" eaLnBrk="1" hangingPunct="1">
              <a:buClr>
                <a:srgbClr val="0070C0"/>
              </a:buClr>
              <a:buSzPct val="120000"/>
              <a:buFont typeface="Wingdings" panose="05000000000000000000" pitchFamily="2" charset="2"/>
              <a:buChar char="§"/>
            </a:pPr>
            <a:r>
              <a:rPr lang="en-GB" altLang="en-US" sz="2400" dirty="0"/>
              <a:t>  Other import barriers</a:t>
            </a:r>
          </a:p>
          <a:p>
            <a:pPr lvl="2" eaLnBrk="1" hangingPunct="1">
              <a:buClr>
                <a:srgbClr val="0070C0"/>
              </a:buClr>
              <a:buSzPct val="120000"/>
              <a:buFont typeface="Wingdings" panose="05000000000000000000" pitchFamily="2" charset="2"/>
              <a:buChar char="§"/>
            </a:pPr>
            <a:r>
              <a:rPr lang="en-GB" altLang="en-US" sz="2400" dirty="0"/>
              <a:t>  Export subsidies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5970">
                                            <p:txEl>
                                              <p:pRg st="1" end="1"/>
                                            </p:txEl>
                                          </p:spTgt>
                                        </p:tgtEl>
                                        <p:attrNameLst>
                                          <p:attrName>style.visibility</p:attrName>
                                        </p:attrNameLst>
                                      </p:cBhvr>
                                      <p:to>
                                        <p:strVal val="visible"/>
                                      </p:to>
                                    </p:set>
                                    <p:animEffect transition="in" filter="wipe(left)">
                                      <p:cBhvr>
                                        <p:cTn id="7" dur="1000"/>
                                        <p:tgtEl>
                                          <p:spTgt spid="12359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5970">
                                            <p:txEl>
                                              <p:pRg st="2" end="2"/>
                                            </p:txEl>
                                          </p:spTgt>
                                        </p:tgtEl>
                                        <p:attrNameLst>
                                          <p:attrName>style.visibility</p:attrName>
                                        </p:attrNameLst>
                                      </p:cBhvr>
                                      <p:to>
                                        <p:strVal val="visible"/>
                                      </p:to>
                                    </p:set>
                                    <p:animEffect transition="in" filter="wipe(left)">
                                      <p:cBhvr>
                                        <p:cTn id="12" dur="1000"/>
                                        <p:tgtEl>
                                          <p:spTgt spid="12359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5970">
                                            <p:txEl>
                                              <p:pRg st="3" end="3"/>
                                            </p:txEl>
                                          </p:spTgt>
                                        </p:tgtEl>
                                        <p:attrNameLst>
                                          <p:attrName>style.visibility</p:attrName>
                                        </p:attrNameLst>
                                      </p:cBhvr>
                                      <p:to>
                                        <p:strVal val="visible"/>
                                      </p:to>
                                    </p:set>
                                    <p:animEffect transition="in" filter="wipe(left)">
                                      <p:cBhvr>
                                        <p:cTn id="17" dur="1000"/>
                                        <p:tgtEl>
                                          <p:spTgt spid="123597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5970">
                                            <p:txEl>
                                              <p:pRg st="4" end="4"/>
                                            </p:txEl>
                                          </p:spTgt>
                                        </p:tgtEl>
                                        <p:attrNameLst>
                                          <p:attrName>style.visibility</p:attrName>
                                        </p:attrNameLst>
                                      </p:cBhvr>
                                      <p:to>
                                        <p:strVal val="visible"/>
                                      </p:to>
                                    </p:set>
                                    <p:animEffect transition="in" filter="wipe(left)">
                                      <p:cBhvr>
                                        <p:cTn id="22" dur="1000"/>
                                        <p:tgtEl>
                                          <p:spTgt spid="123597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5970">
                                            <p:txEl>
                                              <p:pRg st="5" end="5"/>
                                            </p:txEl>
                                          </p:spTgt>
                                        </p:tgtEl>
                                        <p:attrNameLst>
                                          <p:attrName>style.visibility</p:attrName>
                                        </p:attrNameLst>
                                      </p:cBhvr>
                                      <p:to>
                                        <p:strVal val="visible"/>
                                      </p:to>
                                    </p:set>
                                    <p:animEffect transition="in" filter="wipe(left)">
                                      <p:cBhvr>
                                        <p:cTn id="27" dur="1000"/>
                                        <p:tgtEl>
                                          <p:spTgt spid="12359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0" grpId="0" uiExpand="1"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itle 1">
            <a:extLst>
              <a:ext uri="{FF2B5EF4-FFF2-40B4-BE49-F238E27FC236}">
                <a16:creationId xmlns="" xmlns:a16="http://schemas.microsoft.com/office/drawing/2014/main" id="{10865D5D-2B43-4D7E-8AEC-3C58E9640617}"/>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40066" name="Rectangle 2">
            <a:extLst>
              <a:ext uri="{FF2B5EF4-FFF2-40B4-BE49-F238E27FC236}">
                <a16:creationId xmlns="" xmlns:a16="http://schemas.microsoft.com/office/drawing/2014/main" id="{708CF1A7-C103-44D1-9C8D-D4EEE3349F6F}"/>
              </a:ext>
            </a:extLst>
          </p:cNvPr>
          <p:cNvSpPr>
            <a:spLocks noGrp="1" noChangeArrowheads="1"/>
          </p:cNvSpPr>
          <p:nvPr>
            <p:ph idx="1"/>
          </p:nvPr>
        </p:nvSpPr>
        <p:spPr/>
        <p:txBody>
          <a:bodyPr/>
          <a:lstStyle/>
          <a:p>
            <a:pPr eaLnBrk="1" hangingPunct="1"/>
            <a:r>
              <a:rPr lang="en-GB" altLang="en-US"/>
              <a:t>Tariffs</a:t>
            </a:r>
          </a:p>
          <a:p>
            <a:pPr lvl="1" eaLnBrk="1" hangingPunct="1"/>
            <a:r>
              <a:rPr lang="en-GB" altLang="en-US"/>
              <a:t>A </a:t>
            </a:r>
            <a:r>
              <a:rPr lang="en-GB" altLang="en-US" sz="2600" b="1"/>
              <a:t>tariff</a:t>
            </a:r>
            <a:r>
              <a:rPr lang="en-GB" altLang="en-US"/>
              <a:t> is a tax on a good that is imposed by the importing country when an imported good crosses its international boundary.</a:t>
            </a:r>
          </a:p>
          <a:p>
            <a:pPr lvl="1" eaLnBrk="1" hangingPunct="1"/>
            <a:r>
              <a:rPr lang="en-GB" altLang="en-US"/>
              <a:t>For example, the government of India imposes a 100 percent tariff on wine imported from Canada.</a:t>
            </a:r>
          </a:p>
          <a:p>
            <a:pPr lvl="1" eaLnBrk="1" hangingPunct="1"/>
            <a:r>
              <a:rPr lang="en-GB" altLang="en-US"/>
              <a:t>So when an Indian wine merchant imports a $10 bottle of Ontario wine, he pays the Indian government $10 import duty.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0066">
                                            <p:txEl>
                                              <p:pRg st="1" end="1"/>
                                            </p:txEl>
                                          </p:spTgt>
                                        </p:tgtEl>
                                        <p:attrNameLst>
                                          <p:attrName>style.visibility</p:attrName>
                                        </p:attrNameLst>
                                      </p:cBhvr>
                                      <p:to>
                                        <p:strVal val="visible"/>
                                      </p:to>
                                    </p:set>
                                    <p:animEffect transition="in" filter="wipe(left)">
                                      <p:cBhvr>
                                        <p:cTn id="7" dur="1000"/>
                                        <p:tgtEl>
                                          <p:spTgt spid="12400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0066">
                                            <p:txEl>
                                              <p:pRg st="2" end="2"/>
                                            </p:txEl>
                                          </p:spTgt>
                                        </p:tgtEl>
                                        <p:attrNameLst>
                                          <p:attrName>style.visibility</p:attrName>
                                        </p:attrNameLst>
                                      </p:cBhvr>
                                      <p:to>
                                        <p:strVal val="visible"/>
                                      </p:to>
                                    </p:set>
                                    <p:animEffect transition="in" filter="wipe(left)">
                                      <p:cBhvr>
                                        <p:cTn id="12" dur="1000"/>
                                        <p:tgtEl>
                                          <p:spTgt spid="12400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0066">
                                            <p:txEl>
                                              <p:pRg st="3" end="3"/>
                                            </p:txEl>
                                          </p:spTgt>
                                        </p:tgtEl>
                                        <p:attrNameLst>
                                          <p:attrName>style.visibility</p:attrName>
                                        </p:attrNameLst>
                                      </p:cBhvr>
                                      <p:to>
                                        <p:strVal val="visible"/>
                                      </p:to>
                                    </p:set>
                                    <p:animEffect transition="in" filter="wipe(left)">
                                      <p:cBhvr>
                                        <p:cTn id="17" dur="1000"/>
                                        <p:tgtEl>
                                          <p:spTgt spid="12400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6"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1">
            <a:extLst>
              <a:ext uri="{FF2B5EF4-FFF2-40B4-BE49-F238E27FC236}">
                <a16:creationId xmlns="" xmlns:a16="http://schemas.microsoft.com/office/drawing/2014/main" id="{67AC99A4-6079-46AD-9A8F-E6664E1AC2DC}"/>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42114" name="Rectangle 2">
            <a:extLst>
              <a:ext uri="{FF2B5EF4-FFF2-40B4-BE49-F238E27FC236}">
                <a16:creationId xmlns="" xmlns:a16="http://schemas.microsoft.com/office/drawing/2014/main" id="{B8340F46-6853-44A1-955E-ADDDD00C8436}"/>
              </a:ext>
            </a:extLst>
          </p:cNvPr>
          <p:cNvSpPr>
            <a:spLocks noGrp="1" noChangeArrowheads="1"/>
          </p:cNvSpPr>
          <p:nvPr>
            <p:ph idx="1"/>
          </p:nvPr>
        </p:nvSpPr>
        <p:spPr/>
        <p:txBody>
          <a:bodyPr/>
          <a:lstStyle/>
          <a:p>
            <a:pPr lvl="1" eaLnBrk="1" hangingPunct="1"/>
            <a:r>
              <a:rPr lang="en-GB" altLang="en-US" b="1" dirty="0">
                <a:solidFill>
                  <a:srgbClr val="7030A0"/>
                </a:solidFill>
              </a:rPr>
              <a:t>The Effects of a Tariff</a:t>
            </a:r>
          </a:p>
          <a:p>
            <a:pPr lvl="1" eaLnBrk="1" hangingPunct="1"/>
            <a:r>
              <a:rPr lang="en-GB" altLang="en-US" dirty="0"/>
              <a:t>With free international trade, the world price of a T-shirt is $5 and Canada imports 4 million T-shirts a year.</a:t>
            </a:r>
          </a:p>
          <a:p>
            <a:pPr lvl="1" eaLnBrk="1" hangingPunct="1"/>
            <a:r>
              <a:rPr lang="en-GB" altLang="en-US" dirty="0"/>
              <a:t>Imagine that Canada imposes a tariff of $2 on each T-shirt imported. </a:t>
            </a:r>
          </a:p>
          <a:p>
            <a:pPr lvl="1" eaLnBrk="1" hangingPunct="1"/>
            <a:r>
              <a:rPr lang="en-GB" altLang="en-US" dirty="0"/>
              <a:t>The price of a T-shirt in Canada rises by $2. </a:t>
            </a:r>
          </a:p>
          <a:p>
            <a:pPr lvl="1" eaLnBrk="1" hangingPunct="1"/>
            <a:r>
              <a:rPr lang="en-GB" altLang="en-US" dirty="0"/>
              <a:t>Figure 15.5 shows the effect of the tariff on the market for T-shirts in Canada.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2114">
                                            <p:txEl>
                                              <p:pRg st="1" end="1"/>
                                            </p:txEl>
                                          </p:spTgt>
                                        </p:tgtEl>
                                        <p:attrNameLst>
                                          <p:attrName>style.visibility</p:attrName>
                                        </p:attrNameLst>
                                      </p:cBhvr>
                                      <p:to>
                                        <p:strVal val="visible"/>
                                      </p:to>
                                    </p:set>
                                    <p:animEffect transition="in" filter="wipe(left)">
                                      <p:cBhvr>
                                        <p:cTn id="7" dur="1000"/>
                                        <p:tgtEl>
                                          <p:spTgt spid="1242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2114">
                                            <p:txEl>
                                              <p:pRg st="2" end="2"/>
                                            </p:txEl>
                                          </p:spTgt>
                                        </p:tgtEl>
                                        <p:attrNameLst>
                                          <p:attrName>style.visibility</p:attrName>
                                        </p:attrNameLst>
                                      </p:cBhvr>
                                      <p:to>
                                        <p:strVal val="visible"/>
                                      </p:to>
                                    </p:set>
                                    <p:animEffect transition="in" filter="wipe(left)">
                                      <p:cBhvr>
                                        <p:cTn id="12" dur="1000"/>
                                        <p:tgtEl>
                                          <p:spTgt spid="1242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2114">
                                            <p:txEl>
                                              <p:pRg st="3" end="3"/>
                                            </p:txEl>
                                          </p:spTgt>
                                        </p:tgtEl>
                                        <p:attrNameLst>
                                          <p:attrName>style.visibility</p:attrName>
                                        </p:attrNameLst>
                                      </p:cBhvr>
                                      <p:to>
                                        <p:strVal val="visible"/>
                                      </p:to>
                                    </p:set>
                                    <p:animEffect transition="in" filter="wipe(left)">
                                      <p:cBhvr>
                                        <p:cTn id="17" dur="1000"/>
                                        <p:tgtEl>
                                          <p:spTgt spid="12421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2114">
                                            <p:txEl>
                                              <p:pRg st="4" end="4"/>
                                            </p:txEl>
                                          </p:spTgt>
                                        </p:tgtEl>
                                        <p:attrNameLst>
                                          <p:attrName>style.visibility</p:attrName>
                                        </p:attrNameLst>
                                      </p:cBhvr>
                                      <p:to>
                                        <p:strVal val="visible"/>
                                      </p:to>
                                    </p:set>
                                    <p:animEffect transition="in" filter="wipe(left)">
                                      <p:cBhvr>
                                        <p:cTn id="22" dur="1000"/>
                                        <p:tgtEl>
                                          <p:spTgt spid="1242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4"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6" name="Title 1">
            <a:extLst>
              <a:ext uri="{FF2B5EF4-FFF2-40B4-BE49-F238E27FC236}">
                <a16:creationId xmlns="" xmlns:a16="http://schemas.microsoft.com/office/drawing/2014/main" id="{722FA68B-9680-4444-BA4F-71680233F178}"/>
              </a:ext>
            </a:extLst>
          </p:cNvPr>
          <p:cNvSpPr>
            <a:spLocks noGrp="1"/>
          </p:cNvSpPr>
          <p:nvPr>
            <p:ph type="title"/>
          </p:nvPr>
        </p:nvSpPr>
        <p:spPr/>
        <p:txBody>
          <a:bodyPr/>
          <a:lstStyle/>
          <a:p>
            <a:r>
              <a:rPr lang="en-US" altLang="en-US"/>
              <a:t>International Trade Restrictions</a:t>
            </a:r>
            <a:endParaRPr lang="en-CA" altLang="en-US"/>
          </a:p>
        </p:txBody>
      </p:sp>
      <p:pic>
        <p:nvPicPr>
          <p:cNvPr id="7"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6">
            <a:extLst>
              <a:ext uri="{FF2B5EF4-FFF2-40B4-BE49-F238E27FC236}">
                <a16:creationId xmlns="" xmlns:a16="http://schemas.microsoft.com/office/drawing/2014/main" id="{0DA53060-C923-486B-86AE-E1864C47BCC0}"/>
              </a:ext>
            </a:extLst>
          </p:cNvPr>
          <p:cNvSpPr>
            <a:spLocks noChangeArrowheads="1"/>
          </p:cNvSpPr>
          <p:nvPr/>
        </p:nvSpPr>
        <p:spPr bwMode="auto">
          <a:xfrm>
            <a:off x="360363" y="1584325"/>
            <a:ext cx="3678238"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r>
              <a:rPr lang="en-GB" altLang="en-US" b="0" dirty="0"/>
              <a:t>Figure </a:t>
            </a:r>
            <a:r>
              <a:rPr lang="en-GB" altLang="en-US" b="0" dirty="0" smtClean="0"/>
              <a:t>15.3(a</a:t>
            </a:r>
            <a:r>
              <a:rPr lang="en-GB" altLang="en-US" b="0" dirty="0"/>
              <a:t>) shows the market before the government imposes the tariff.</a:t>
            </a:r>
          </a:p>
          <a:p>
            <a:pPr lvl="1" eaLnBrk="1" hangingPunct="1"/>
            <a:r>
              <a:rPr lang="en-GB" altLang="en-US" b="0" dirty="0"/>
              <a:t>The world price of a </a:t>
            </a:r>
            <a:br>
              <a:rPr lang="en-GB" altLang="en-US" b="0" dirty="0"/>
            </a:br>
            <a:r>
              <a:rPr lang="en-GB" altLang="en-US" b="0" dirty="0"/>
              <a:t>T-shirt is $5.</a:t>
            </a:r>
          </a:p>
          <a:p>
            <a:pPr lvl="1" eaLnBrk="1" hangingPunct="1"/>
            <a:r>
              <a:rPr lang="en-GB" altLang="en-US" b="0" dirty="0"/>
              <a:t>With free international trade, Canada imports</a:t>
            </a:r>
            <a:br>
              <a:rPr lang="en-GB" altLang="en-US" b="0" dirty="0"/>
            </a:br>
            <a:r>
              <a:rPr lang="en-GB" altLang="en-US" b="0" dirty="0"/>
              <a:t>4 million T-shirts a year.</a:t>
            </a:r>
          </a:p>
        </p:txBody>
      </p:sp>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3" name="Title 1">
            <a:extLst>
              <a:ext uri="{FF2B5EF4-FFF2-40B4-BE49-F238E27FC236}">
                <a16:creationId xmlns="" xmlns:a16="http://schemas.microsoft.com/office/drawing/2014/main" id="{55C5C095-C52A-4B70-B7FD-30EB89F8CC74}"/>
              </a:ext>
            </a:extLst>
          </p:cNvPr>
          <p:cNvSpPr>
            <a:spLocks noGrp="1"/>
          </p:cNvSpPr>
          <p:nvPr>
            <p:ph type="title"/>
          </p:nvPr>
        </p:nvSpPr>
        <p:spPr/>
        <p:txBody>
          <a:bodyPr/>
          <a:lstStyle/>
          <a:p>
            <a:r>
              <a:rPr lang="en-US" altLang="en-US"/>
              <a:t>International Trade Restrictions</a:t>
            </a:r>
            <a:endParaRPr lang="en-CA" altLang="en-US"/>
          </a:p>
        </p:txBody>
      </p:sp>
      <p:pic>
        <p:nvPicPr>
          <p:cNvPr id="8"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18">
            <a:extLst>
              <a:ext uri="{FF2B5EF4-FFF2-40B4-BE49-F238E27FC236}">
                <a16:creationId xmlns="" xmlns:a16="http://schemas.microsoft.com/office/drawing/2014/main" id="{9FC5A040-EA23-4183-B929-39CADE20606F}"/>
              </a:ext>
            </a:extLst>
          </p:cNvPr>
          <p:cNvSpPr>
            <a:spLocks noChangeArrowheads="1"/>
          </p:cNvSpPr>
          <p:nvPr/>
        </p:nvSpPr>
        <p:spPr bwMode="auto">
          <a:xfrm>
            <a:off x="360363" y="1584325"/>
            <a:ext cx="396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r>
              <a:rPr lang="en-GB" altLang="en-US" b="0" dirty="0"/>
              <a:t>Figure 7.5(b) shows the effect of a tariff on imports.</a:t>
            </a:r>
          </a:p>
          <a:p>
            <a:pPr lvl="1" eaLnBrk="1" hangingPunct="1"/>
            <a:r>
              <a:rPr lang="en-GB" altLang="en-US" b="0" dirty="0"/>
              <a:t>The tariff of $2 raises 	the price in Canada to $7.</a:t>
            </a:r>
          </a:p>
          <a:p>
            <a:pPr lvl="1" eaLnBrk="1" hangingPunct="1"/>
            <a:r>
              <a:rPr lang="en-GB" altLang="en-US" b="0" dirty="0"/>
              <a:t>Canadian imports decrease to 1 million a year. </a:t>
            </a:r>
          </a:p>
          <a:p>
            <a:pPr lvl="1" eaLnBrk="1" hangingPunct="1"/>
            <a:r>
              <a:rPr lang="en-GB" altLang="en-US" b="0" dirty="0"/>
              <a:t>Canadian government collects the tax revenue of $2 million a year. </a:t>
            </a: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251960" cy="45415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750"/>
                                        <p:tgtEl>
                                          <p:spTgt spid="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75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wipe(left)">
                                      <p:cBhvr>
                                        <p:cTn id="23" dur="750"/>
                                        <p:tgtEl>
                                          <p:spTgt spid="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44000" y="360000"/>
            <a:ext cx="5314950" cy="56769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itle 2">
            <a:extLst>
              <a:ext uri="{FF2B5EF4-FFF2-40B4-BE49-F238E27FC236}">
                <a16:creationId xmlns="" xmlns:a16="http://schemas.microsoft.com/office/drawing/2014/main" id="{44AED6A2-A71D-412F-81B9-E0E65D77A7C7}"/>
              </a:ext>
            </a:extLst>
          </p:cNvPr>
          <p:cNvSpPr>
            <a:spLocks noGrp="1"/>
          </p:cNvSpPr>
          <p:nvPr>
            <p:ph type="title"/>
          </p:nvPr>
        </p:nvSpPr>
        <p:spPr>
          <a:xfrm>
            <a:off x="990600" y="107950"/>
            <a:ext cx="7696200" cy="1554163"/>
          </a:xfrm>
        </p:spPr>
        <p:txBody>
          <a:bodyPr/>
          <a:lstStyle/>
          <a:p>
            <a:r>
              <a:rPr lang="en-CA" altLang="en-US"/>
              <a:t>International Trade Restrictions</a:t>
            </a:r>
          </a:p>
        </p:txBody>
      </p:sp>
      <p:sp>
        <p:nvSpPr>
          <p:cNvPr id="1244163" name="Rectangle 3">
            <a:extLst>
              <a:ext uri="{FF2B5EF4-FFF2-40B4-BE49-F238E27FC236}">
                <a16:creationId xmlns="" xmlns:a16="http://schemas.microsoft.com/office/drawing/2014/main" id="{D2FA82E3-A0DA-4F98-BF21-F1A8922428FF}"/>
              </a:ext>
            </a:extLst>
          </p:cNvPr>
          <p:cNvSpPr>
            <a:spLocks noGrp="1" noChangeArrowheads="1"/>
          </p:cNvSpPr>
          <p:nvPr>
            <p:ph idx="1"/>
          </p:nvPr>
        </p:nvSpPr>
        <p:spPr/>
        <p:txBody>
          <a:bodyPr/>
          <a:lstStyle/>
          <a:p>
            <a:pPr lvl="1" eaLnBrk="1" hangingPunct="1"/>
            <a:r>
              <a:rPr lang="en-GB" altLang="en-US" b="1" dirty="0">
                <a:solidFill>
                  <a:srgbClr val="7030A0"/>
                </a:solidFill>
              </a:rPr>
              <a:t>Winners, Losers, and Social Loss from a Tariff</a:t>
            </a:r>
          </a:p>
          <a:p>
            <a:pPr lvl="1" eaLnBrk="1" hangingPunct="1"/>
            <a:r>
              <a:rPr lang="en-GB" altLang="en-US" dirty="0"/>
              <a:t>When the Canadian government imposes a tariff on imported T-shirts:</a:t>
            </a:r>
          </a:p>
          <a:p>
            <a:pPr marL="431800" lvl="2" indent="-215900" eaLnBrk="1" hangingPunct="1">
              <a:buClr>
                <a:schemeClr val="tx1"/>
              </a:buClr>
              <a:buSzPct val="120000"/>
              <a:buFont typeface="Wingdings" panose="05000000000000000000" pitchFamily="2" charset="2"/>
              <a:buChar char="§"/>
            </a:pPr>
            <a:r>
              <a:rPr lang="en-GB" altLang="en-US" sz="2400" dirty="0"/>
              <a:t>Canadian consumers of T-shirts lose.</a:t>
            </a:r>
          </a:p>
          <a:p>
            <a:pPr marL="431800" lvl="2" indent="-215900" eaLnBrk="1" hangingPunct="1">
              <a:buClr>
                <a:schemeClr val="tx1"/>
              </a:buClr>
              <a:buSzPct val="120000"/>
              <a:buFont typeface="Wingdings" panose="05000000000000000000" pitchFamily="2" charset="2"/>
              <a:buChar char="§"/>
            </a:pPr>
            <a:r>
              <a:rPr lang="en-GB" altLang="en-US" sz="2400" dirty="0"/>
              <a:t>Canadian producers of T-shirts gain.</a:t>
            </a:r>
          </a:p>
          <a:p>
            <a:pPr marL="431800" lvl="2" indent="-215900" eaLnBrk="1" hangingPunct="1">
              <a:buClr>
                <a:schemeClr val="tx1"/>
              </a:buClr>
              <a:buSzPct val="120000"/>
              <a:buFont typeface="Wingdings" panose="05000000000000000000" pitchFamily="2" charset="2"/>
              <a:buChar char="§"/>
            </a:pPr>
            <a:r>
              <a:rPr lang="en-GB" altLang="en-US" sz="2400" dirty="0"/>
              <a:t>Canadian consumers lose more than Canadian producers gain. Society loses.</a:t>
            </a:r>
            <a:endParaRPr lang="en-GB" altLang="en-US" sz="2400" b="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4163">
                                            <p:txEl>
                                              <p:pRg st="1" end="1"/>
                                            </p:txEl>
                                          </p:spTgt>
                                        </p:tgtEl>
                                        <p:attrNameLst>
                                          <p:attrName>style.visibility</p:attrName>
                                        </p:attrNameLst>
                                      </p:cBhvr>
                                      <p:to>
                                        <p:strVal val="visible"/>
                                      </p:to>
                                    </p:set>
                                    <p:animEffect transition="in" filter="wipe(left)">
                                      <p:cBhvr>
                                        <p:cTn id="7" dur="500"/>
                                        <p:tgtEl>
                                          <p:spTgt spid="12441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4163">
                                            <p:txEl>
                                              <p:pRg st="2" end="2"/>
                                            </p:txEl>
                                          </p:spTgt>
                                        </p:tgtEl>
                                        <p:attrNameLst>
                                          <p:attrName>style.visibility</p:attrName>
                                        </p:attrNameLst>
                                      </p:cBhvr>
                                      <p:to>
                                        <p:strVal val="visible"/>
                                      </p:to>
                                    </p:set>
                                    <p:animEffect transition="in" filter="wipe(left)">
                                      <p:cBhvr>
                                        <p:cTn id="12" dur="500"/>
                                        <p:tgtEl>
                                          <p:spTgt spid="12441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4163">
                                            <p:txEl>
                                              <p:pRg st="3" end="3"/>
                                            </p:txEl>
                                          </p:spTgt>
                                        </p:tgtEl>
                                        <p:attrNameLst>
                                          <p:attrName>style.visibility</p:attrName>
                                        </p:attrNameLst>
                                      </p:cBhvr>
                                      <p:to>
                                        <p:strVal val="visible"/>
                                      </p:to>
                                    </p:set>
                                    <p:animEffect transition="in" filter="wipe(left)">
                                      <p:cBhvr>
                                        <p:cTn id="17" dur="500"/>
                                        <p:tgtEl>
                                          <p:spTgt spid="12441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4163">
                                            <p:txEl>
                                              <p:pRg st="4" end="4"/>
                                            </p:txEl>
                                          </p:spTgt>
                                        </p:tgtEl>
                                        <p:attrNameLst>
                                          <p:attrName>style.visibility</p:attrName>
                                        </p:attrNameLst>
                                      </p:cBhvr>
                                      <p:to>
                                        <p:strVal val="visible"/>
                                      </p:to>
                                    </p:set>
                                    <p:animEffect transition="in" filter="wipe(left)">
                                      <p:cBhvr>
                                        <p:cTn id="22" dur="500"/>
                                        <p:tgtEl>
                                          <p:spTgt spid="1244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16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FF0000"/>
              </a:buClr>
              <a:buFont typeface="Symbol" panose="05050102010706020507" pitchFamily="18" charset="2"/>
              <a:buChar char="¨"/>
            </a:pPr>
            <a:r>
              <a:rPr lang="en-CA" altLang="en-US" sz="2400" dirty="0">
                <a:cs typeface="Arial" panose="020B0604020202020204" pitchFamily="34" charset="0"/>
              </a:rPr>
              <a:t>Explain how markets work with international trade</a:t>
            </a:r>
          </a:p>
          <a:p>
            <a:pPr>
              <a:spcBef>
                <a:spcPts val="1400"/>
              </a:spcBef>
              <a:spcAft>
                <a:spcPts val="600"/>
              </a:spcAft>
              <a:buClr>
                <a:srgbClr val="FF0000"/>
              </a:buClr>
              <a:buFont typeface="Symbol" panose="05050102010706020507" pitchFamily="18" charset="2"/>
              <a:buChar char="¨"/>
            </a:pPr>
            <a:r>
              <a:rPr lang="en-CA" altLang="en-US" sz="2400" dirty="0">
                <a:cs typeface="Arial" panose="020B0604020202020204" pitchFamily="34" charset="0"/>
              </a:rPr>
              <a:t>Identify the gains from international trade and its winners and losers</a:t>
            </a:r>
          </a:p>
          <a:p>
            <a:pPr>
              <a:spcBef>
                <a:spcPts val="1400"/>
              </a:spcBef>
              <a:spcAft>
                <a:spcPts val="600"/>
              </a:spcAft>
              <a:buClr>
                <a:srgbClr val="FF0000"/>
              </a:buClr>
              <a:buFont typeface="Symbol" panose="05050102010706020507" pitchFamily="18" charset="2"/>
              <a:buChar char="¨"/>
            </a:pPr>
            <a:r>
              <a:rPr lang="en-CA" altLang="en-US" sz="2400" dirty="0">
                <a:cs typeface="Arial" panose="020B0604020202020204" pitchFamily="34" charset="0"/>
              </a:rPr>
              <a:t>Explain the effects of international trade barriers</a:t>
            </a:r>
          </a:p>
          <a:p>
            <a:pPr>
              <a:spcBef>
                <a:spcPts val="1400"/>
              </a:spcBef>
              <a:spcAft>
                <a:spcPts val="600"/>
              </a:spcAft>
              <a:buClr>
                <a:srgbClr val="FF0000"/>
              </a:buClr>
              <a:buFont typeface="Symbol" panose="05050102010706020507" pitchFamily="18" charset="2"/>
              <a:buChar char="¨"/>
            </a:pPr>
            <a:r>
              <a:rPr lang="en-CA" altLang="en-US" sz="2400" dirty="0">
                <a:cs typeface="Arial" panose="020B0604020202020204" pitchFamily="34" charset="0"/>
              </a:rPr>
              <a:t>Explain and evaluate arguments used to justify restricting international trade</a:t>
            </a:r>
          </a:p>
        </p:txBody>
      </p:sp>
      <p:sp>
        <p:nvSpPr>
          <p:cNvPr id="4" name="Text Box 15">
            <a:extLst>
              <a:ext uri="{FF2B5EF4-FFF2-40B4-BE49-F238E27FC236}">
                <a16:creationId xmlns:a16="http://schemas.microsoft.com/office/drawing/2014/main" xmlns="" id="{5C0F10B2-BD8A-454A-9D6E-096156F7B34A}"/>
              </a:ext>
            </a:extLst>
          </p:cNvPr>
          <p:cNvSpPr txBox="1">
            <a:spLocks noChangeArrowheads="1"/>
          </p:cNvSpPr>
          <p:nvPr/>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smtClean="0">
                <a:solidFill>
                  <a:srgbClr val="000000"/>
                </a:solidFill>
              </a:rPr>
              <a:t>Copyright © </a:t>
            </a:r>
            <a:r>
              <a:rPr lang="en-US" altLang="en-US" sz="600" b="1" dirty="0">
                <a:solidFill>
                  <a:srgbClr val="000000"/>
                </a:solidFill>
              </a:rPr>
              <a:t>2019 Pearson </a:t>
            </a:r>
            <a:r>
              <a:rPr lang="en-US" altLang="en-US" sz="600" b="1" dirty="0" smtClean="0">
                <a:solidFill>
                  <a:srgbClr val="000000"/>
                </a:solidFill>
              </a:rPr>
              <a:t>Canada</a:t>
            </a:r>
            <a:r>
              <a:rPr lang="en-US" altLang="en-US" sz="600" b="1" baseline="0" dirty="0" smtClean="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xmlns=""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Title 1">
            <a:extLst>
              <a:ext uri="{FF2B5EF4-FFF2-40B4-BE49-F238E27FC236}">
                <a16:creationId xmlns="" xmlns:a16="http://schemas.microsoft.com/office/drawing/2014/main" id="{766FC641-BDBD-4427-8A65-50996667828A}"/>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48259" name="Rectangle 3">
            <a:extLst>
              <a:ext uri="{FF2B5EF4-FFF2-40B4-BE49-F238E27FC236}">
                <a16:creationId xmlns="" xmlns:a16="http://schemas.microsoft.com/office/drawing/2014/main" id="{3933BE44-D93C-40C8-B8F8-7A249433F970}"/>
              </a:ext>
            </a:extLst>
          </p:cNvPr>
          <p:cNvSpPr>
            <a:spLocks noGrp="1" noChangeArrowheads="1"/>
          </p:cNvSpPr>
          <p:nvPr>
            <p:ph idx="1"/>
          </p:nvPr>
        </p:nvSpPr>
        <p:spPr/>
        <p:txBody>
          <a:bodyPr/>
          <a:lstStyle/>
          <a:p>
            <a:pPr lvl="1" eaLnBrk="1" hangingPunct="1">
              <a:tabLst>
                <a:tab pos="1714500" algn="l"/>
              </a:tabLst>
            </a:pPr>
            <a:r>
              <a:rPr lang="en-GB" altLang="en-US" b="1" dirty="0"/>
              <a:t>Canadian Consumers of T-shirts Lose</a:t>
            </a:r>
          </a:p>
          <a:p>
            <a:pPr lvl="2" eaLnBrk="1" hangingPunct="1">
              <a:buFontTx/>
              <a:buNone/>
              <a:tabLst>
                <a:tab pos="1714500" algn="l"/>
              </a:tabLst>
            </a:pPr>
            <a:r>
              <a:rPr lang="en-GB" altLang="en-US" sz="2400" dirty="0"/>
              <a:t>Canadian buyers of T-shirts now pay a higher price (the world price plus the tariff), so they buy fewer T-shirts.</a:t>
            </a:r>
          </a:p>
          <a:p>
            <a:pPr lvl="2" eaLnBrk="1" hangingPunct="1">
              <a:buFontTx/>
              <a:buNone/>
              <a:tabLst>
                <a:tab pos="1714500" algn="l"/>
              </a:tabLst>
            </a:pPr>
            <a:r>
              <a:rPr lang="en-GB" altLang="en-US" sz="2400" dirty="0"/>
              <a:t>The combination of a higher price and a smaller quantity bought </a:t>
            </a:r>
            <a:r>
              <a:rPr lang="en-GB" altLang="en-US" sz="2400" dirty="0" smtClean="0"/>
              <a:t>makes buyers of T-shirts worse off.</a:t>
            </a:r>
            <a:endParaRPr lang="en-GB" altLang="en-US" sz="2400" dirty="0"/>
          </a:p>
          <a:p>
            <a:pPr lvl="2" eaLnBrk="1" hangingPunct="1">
              <a:buFontTx/>
              <a:buNone/>
              <a:tabLst>
                <a:tab pos="1714500" algn="l"/>
              </a:tabLst>
            </a:pPr>
            <a:r>
              <a:rPr lang="en-GB" altLang="en-US" sz="2400" dirty="0" smtClean="0"/>
              <a:t>Canadian consumers lose from </a:t>
            </a:r>
            <a:r>
              <a:rPr lang="en-GB" altLang="en-US" sz="2400" dirty="0"/>
              <a:t>the tariff.</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8259">
                                            <p:txEl>
                                              <p:pRg st="1" end="1"/>
                                            </p:txEl>
                                          </p:spTgt>
                                        </p:tgtEl>
                                        <p:attrNameLst>
                                          <p:attrName>style.visibility</p:attrName>
                                        </p:attrNameLst>
                                      </p:cBhvr>
                                      <p:to>
                                        <p:strVal val="visible"/>
                                      </p:to>
                                    </p:set>
                                    <p:animEffect transition="in" filter="wipe(left)">
                                      <p:cBhvr>
                                        <p:cTn id="7" dur="500"/>
                                        <p:tgtEl>
                                          <p:spTgt spid="1248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8259">
                                            <p:txEl>
                                              <p:pRg st="2" end="2"/>
                                            </p:txEl>
                                          </p:spTgt>
                                        </p:tgtEl>
                                        <p:attrNameLst>
                                          <p:attrName>style.visibility</p:attrName>
                                        </p:attrNameLst>
                                      </p:cBhvr>
                                      <p:to>
                                        <p:strVal val="visible"/>
                                      </p:to>
                                    </p:set>
                                    <p:animEffect transition="in" filter="wipe(left)">
                                      <p:cBhvr>
                                        <p:cTn id="12" dur="500"/>
                                        <p:tgtEl>
                                          <p:spTgt spid="1248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8259">
                                            <p:txEl>
                                              <p:pRg st="3" end="3"/>
                                            </p:txEl>
                                          </p:spTgt>
                                        </p:tgtEl>
                                        <p:attrNameLst>
                                          <p:attrName>style.visibility</p:attrName>
                                        </p:attrNameLst>
                                      </p:cBhvr>
                                      <p:to>
                                        <p:strVal val="visible"/>
                                      </p:to>
                                    </p:set>
                                    <p:animEffect transition="in" filter="wipe(left)">
                                      <p:cBhvr>
                                        <p:cTn id="17" dur="500"/>
                                        <p:tgtEl>
                                          <p:spTgt spid="1248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5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itle 1">
            <a:extLst>
              <a:ext uri="{FF2B5EF4-FFF2-40B4-BE49-F238E27FC236}">
                <a16:creationId xmlns="" xmlns:a16="http://schemas.microsoft.com/office/drawing/2014/main" id="{7217B8DB-8AF0-4061-8983-BC23F648D3EF}"/>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52354" name="Rectangle 2">
            <a:extLst>
              <a:ext uri="{FF2B5EF4-FFF2-40B4-BE49-F238E27FC236}">
                <a16:creationId xmlns="" xmlns:a16="http://schemas.microsoft.com/office/drawing/2014/main" id="{B2771325-8B37-42EE-8BB6-F34E0C1C2C53}"/>
              </a:ext>
            </a:extLst>
          </p:cNvPr>
          <p:cNvSpPr>
            <a:spLocks noGrp="1" noChangeArrowheads="1"/>
          </p:cNvSpPr>
          <p:nvPr>
            <p:ph idx="1"/>
          </p:nvPr>
        </p:nvSpPr>
        <p:spPr/>
        <p:txBody>
          <a:bodyPr/>
          <a:lstStyle/>
          <a:p>
            <a:pPr lvl="1" eaLnBrk="1" hangingPunct="1">
              <a:tabLst>
                <a:tab pos="1714500" algn="l"/>
              </a:tabLst>
            </a:pPr>
            <a:r>
              <a:rPr lang="en-GB" altLang="en-US" b="1" dirty="0"/>
              <a:t>Canadian Producers of T-shirts Gain</a:t>
            </a:r>
          </a:p>
          <a:p>
            <a:pPr lvl="2" eaLnBrk="1" hangingPunct="1">
              <a:buFontTx/>
              <a:buNone/>
              <a:tabLst>
                <a:tab pos="1714500" algn="l"/>
              </a:tabLst>
            </a:pPr>
            <a:r>
              <a:rPr lang="en-GB" altLang="en-US" sz="2400" dirty="0"/>
              <a:t>Canadian </a:t>
            </a:r>
            <a:r>
              <a:rPr lang="en-GB" altLang="en-US" sz="2400" dirty="0" smtClean="0"/>
              <a:t>garment makers </a:t>
            </a:r>
            <a:r>
              <a:rPr lang="en-GB" altLang="en-US" sz="2400" dirty="0"/>
              <a:t>can now sell T-shirts for a higher price (the world price plus the tariff), so they produce more T-shirts.</a:t>
            </a:r>
          </a:p>
          <a:p>
            <a:pPr lvl="2" eaLnBrk="1" hangingPunct="1">
              <a:buFontTx/>
              <a:buNone/>
              <a:tabLst>
                <a:tab pos="1714500" algn="l"/>
              </a:tabLst>
            </a:pPr>
            <a:r>
              <a:rPr lang="en-GB" altLang="en-US" sz="2400" dirty="0"/>
              <a:t>But the marginal cost of producing a T-shirt is less than the higher price, so </a:t>
            </a:r>
            <a:r>
              <a:rPr lang="en-GB" altLang="en-US" sz="2400" dirty="0" smtClean="0"/>
              <a:t>producers’ profit increases.</a:t>
            </a:r>
            <a:endParaRPr lang="en-GB" altLang="en-US" sz="2400" dirty="0"/>
          </a:p>
          <a:p>
            <a:pPr lvl="2" eaLnBrk="1" hangingPunct="1">
              <a:buFontTx/>
              <a:buNone/>
              <a:tabLst>
                <a:tab pos="1714500" algn="l"/>
              </a:tabLst>
            </a:pPr>
            <a:r>
              <a:rPr lang="en-GB" altLang="en-US" sz="2400" dirty="0" smtClean="0"/>
              <a:t>Canadian garment makers gain </a:t>
            </a:r>
            <a:r>
              <a:rPr lang="en-GB" altLang="en-US" sz="2400" dirty="0"/>
              <a:t>from the tariff.</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2354">
                                            <p:txEl>
                                              <p:pRg st="1" end="1"/>
                                            </p:txEl>
                                          </p:spTgt>
                                        </p:tgtEl>
                                        <p:attrNameLst>
                                          <p:attrName>style.visibility</p:attrName>
                                        </p:attrNameLst>
                                      </p:cBhvr>
                                      <p:to>
                                        <p:strVal val="visible"/>
                                      </p:to>
                                    </p:set>
                                    <p:animEffect transition="in" filter="wipe(left)">
                                      <p:cBhvr>
                                        <p:cTn id="7" dur="500"/>
                                        <p:tgtEl>
                                          <p:spTgt spid="12523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2354">
                                            <p:txEl>
                                              <p:pRg st="2" end="2"/>
                                            </p:txEl>
                                          </p:spTgt>
                                        </p:tgtEl>
                                        <p:attrNameLst>
                                          <p:attrName>style.visibility</p:attrName>
                                        </p:attrNameLst>
                                      </p:cBhvr>
                                      <p:to>
                                        <p:strVal val="visible"/>
                                      </p:to>
                                    </p:set>
                                    <p:animEffect transition="in" filter="wipe(left)">
                                      <p:cBhvr>
                                        <p:cTn id="12" dur="500"/>
                                        <p:tgtEl>
                                          <p:spTgt spid="12523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2354">
                                            <p:txEl>
                                              <p:pRg st="3" end="3"/>
                                            </p:txEl>
                                          </p:spTgt>
                                        </p:tgtEl>
                                        <p:attrNameLst>
                                          <p:attrName>style.visibility</p:attrName>
                                        </p:attrNameLst>
                                      </p:cBhvr>
                                      <p:to>
                                        <p:strVal val="visible"/>
                                      </p:to>
                                    </p:set>
                                    <p:animEffect transition="in" filter="wipe(left)">
                                      <p:cBhvr>
                                        <p:cTn id="17" dur="500"/>
                                        <p:tgtEl>
                                          <p:spTgt spid="12523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Title 2">
            <a:extLst>
              <a:ext uri="{FF2B5EF4-FFF2-40B4-BE49-F238E27FC236}">
                <a16:creationId xmlns="" xmlns:a16="http://schemas.microsoft.com/office/drawing/2014/main" id="{F42D0E2F-9BA6-4241-9439-59951006298C}"/>
              </a:ext>
            </a:extLst>
          </p:cNvPr>
          <p:cNvSpPr>
            <a:spLocks noGrp="1"/>
          </p:cNvSpPr>
          <p:nvPr>
            <p:ph type="title"/>
          </p:nvPr>
        </p:nvSpPr>
        <p:spPr>
          <a:xfrm>
            <a:off x="990600" y="107950"/>
            <a:ext cx="7696200" cy="1554163"/>
          </a:xfrm>
        </p:spPr>
        <p:txBody>
          <a:bodyPr/>
          <a:lstStyle/>
          <a:p>
            <a:r>
              <a:rPr lang="en-CA" altLang="en-US"/>
              <a:t>International Trade Restrictions</a:t>
            </a:r>
          </a:p>
        </p:txBody>
      </p:sp>
      <p:sp>
        <p:nvSpPr>
          <p:cNvPr id="1250307" name="Rectangle 3">
            <a:extLst>
              <a:ext uri="{FF2B5EF4-FFF2-40B4-BE49-F238E27FC236}">
                <a16:creationId xmlns="" xmlns:a16="http://schemas.microsoft.com/office/drawing/2014/main" id="{5F9B5941-CA16-466C-B0F1-8A8504C3EE21}"/>
              </a:ext>
            </a:extLst>
          </p:cNvPr>
          <p:cNvSpPr>
            <a:spLocks noGrp="1" noChangeArrowheads="1"/>
          </p:cNvSpPr>
          <p:nvPr>
            <p:ph idx="1"/>
          </p:nvPr>
        </p:nvSpPr>
        <p:spPr/>
        <p:txBody>
          <a:bodyPr/>
          <a:lstStyle/>
          <a:p>
            <a:pPr marL="108000" lvl="1" eaLnBrk="1" hangingPunct="1">
              <a:tabLst>
                <a:tab pos="1714500" algn="l"/>
              </a:tabLst>
              <a:defRPr/>
            </a:pPr>
            <a:r>
              <a:rPr lang="en-GB" b="1" dirty="0"/>
              <a:t>Canadian Consumers Lose More than Canadian Producers Gain: Society Loses</a:t>
            </a:r>
          </a:p>
          <a:p>
            <a:pPr marL="108000" lvl="2" eaLnBrk="1" hangingPunct="1">
              <a:buFontTx/>
              <a:buNone/>
              <a:tabLst>
                <a:tab pos="1714500" algn="l"/>
              </a:tabLst>
              <a:defRPr/>
            </a:pPr>
            <a:r>
              <a:rPr lang="en-GB" sz="2400" dirty="0"/>
              <a:t>Consumers lose more from the tariff than domestic producers of the imported good gain because</a:t>
            </a:r>
          </a:p>
          <a:p>
            <a:pPr marL="468000" lvl="2" indent="-360000" eaLnBrk="1" hangingPunct="1">
              <a:buFontTx/>
              <a:buAutoNum type="arabicPeriod"/>
              <a:tabLst>
                <a:tab pos="1714500" algn="l"/>
              </a:tabLst>
              <a:defRPr/>
            </a:pPr>
            <a:r>
              <a:rPr lang="en-GB" sz="2400" dirty="0"/>
              <a:t>Consumers pay a higher price to domestic producers.</a:t>
            </a:r>
          </a:p>
          <a:p>
            <a:pPr marL="468000" lvl="2" indent="-360000" eaLnBrk="1" hangingPunct="1">
              <a:buFontTx/>
              <a:buAutoNum type="arabicPeriod"/>
              <a:tabLst>
                <a:tab pos="1714500" algn="l"/>
              </a:tabLst>
              <a:defRPr/>
            </a:pPr>
            <a:r>
              <a:rPr lang="en-GB" sz="2400" dirty="0"/>
              <a:t>Consumers buy a smaller quantity of the good.</a:t>
            </a:r>
          </a:p>
          <a:p>
            <a:pPr marL="468000" lvl="2" indent="-360000" eaLnBrk="1" hangingPunct="1">
              <a:buFontTx/>
              <a:buAutoNum type="arabicPeriod"/>
              <a:tabLst>
                <a:tab pos="1714500" algn="l"/>
              </a:tabLst>
              <a:defRPr/>
            </a:pPr>
            <a:r>
              <a:rPr lang="en-GB" sz="2400" dirty="0"/>
              <a:t>Consumers pay the tariff revenue collected by the government.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0307">
                                            <p:txEl>
                                              <p:pRg st="1" end="1"/>
                                            </p:txEl>
                                          </p:spTgt>
                                        </p:tgtEl>
                                        <p:attrNameLst>
                                          <p:attrName>style.visibility</p:attrName>
                                        </p:attrNameLst>
                                      </p:cBhvr>
                                      <p:to>
                                        <p:strVal val="visible"/>
                                      </p:to>
                                    </p:set>
                                    <p:animEffect transition="in" filter="wipe(left)">
                                      <p:cBhvr>
                                        <p:cTn id="7" dur="1000"/>
                                        <p:tgtEl>
                                          <p:spTgt spid="1250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0307">
                                            <p:txEl>
                                              <p:pRg st="2" end="2"/>
                                            </p:txEl>
                                          </p:spTgt>
                                        </p:tgtEl>
                                        <p:attrNameLst>
                                          <p:attrName>style.visibility</p:attrName>
                                        </p:attrNameLst>
                                      </p:cBhvr>
                                      <p:to>
                                        <p:strVal val="visible"/>
                                      </p:to>
                                    </p:set>
                                    <p:animEffect transition="in" filter="wipe(left)">
                                      <p:cBhvr>
                                        <p:cTn id="12" dur="1000"/>
                                        <p:tgtEl>
                                          <p:spTgt spid="12503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0307">
                                            <p:txEl>
                                              <p:pRg st="3" end="3"/>
                                            </p:txEl>
                                          </p:spTgt>
                                        </p:tgtEl>
                                        <p:attrNameLst>
                                          <p:attrName>style.visibility</p:attrName>
                                        </p:attrNameLst>
                                      </p:cBhvr>
                                      <p:to>
                                        <p:strVal val="visible"/>
                                      </p:to>
                                    </p:set>
                                    <p:animEffect transition="in" filter="wipe(left)">
                                      <p:cBhvr>
                                        <p:cTn id="17" dur="1000"/>
                                        <p:tgtEl>
                                          <p:spTgt spid="12503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0307">
                                            <p:txEl>
                                              <p:pRg st="4" end="4"/>
                                            </p:txEl>
                                          </p:spTgt>
                                        </p:tgtEl>
                                        <p:attrNameLst>
                                          <p:attrName>style.visibility</p:attrName>
                                        </p:attrNameLst>
                                      </p:cBhvr>
                                      <p:to>
                                        <p:strVal val="visible"/>
                                      </p:to>
                                    </p:set>
                                    <p:animEffect transition="in" filter="wipe(left)">
                                      <p:cBhvr>
                                        <p:cTn id="22" dur="1000"/>
                                        <p:tgtEl>
                                          <p:spTgt spid="1250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Title 7">
            <a:extLst>
              <a:ext uri="{FF2B5EF4-FFF2-40B4-BE49-F238E27FC236}">
                <a16:creationId xmlns="" xmlns:a16="http://schemas.microsoft.com/office/drawing/2014/main" id="{AD05AB94-3724-410E-96C1-116DF8ED89A9}"/>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56450" name="Rectangle 2">
            <a:extLst>
              <a:ext uri="{FF2B5EF4-FFF2-40B4-BE49-F238E27FC236}">
                <a16:creationId xmlns="" xmlns:a16="http://schemas.microsoft.com/office/drawing/2014/main" id="{C98C5419-3D19-41C2-BA2D-DE92A120D528}"/>
              </a:ext>
            </a:extLst>
          </p:cNvPr>
          <p:cNvSpPr>
            <a:spLocks noGrp="1" noChangeArrowheads="1"/>
          </p:cNvSpPr>
          <p:nvPr>
            <p:ph idx="1"/>
          </p:nvPr>
        </p:nvSpPr>
        <p:spPr/>
        <p:txBody>
          <a:bodyPr/>
          <a:lstStyle/>
          <a:p>
            <a:pPr marL="108000" lvl="2" eaLnBrk="1" hangingPunct="1">
              <a:buFontTx/>
              <a:buNone/>
              <a:tabLst>
                <a:tab pos="1714500" algn="l"/>
              </a:tabLst>
              <a:defRPr/>
            </a:pPr>
            <a:r>
              <a:rPr lang="en-GB" sz="2400" dirty="0"/>
              <a:t>The tariff revenue is a loss to consumers but not a social loss because the government can use the revenue to buy public services that people value.</a:t>
            </a:r>
          </a:p>
          <a:p>
            <a:pPr marL="108000" lvl="2" eaLnBrk="1" hangingPunct="1">
              <a:buFontTx/>
              <a:buNone/>
              <a:tabLst>
                <a:tab pos="1714500" algn="l"/>
              </a:tabLst>
              <a:defRPr/>
            </a:pPr>
            <a:r>
              <a:rPr lang="en-GB" sz="2400" dirty="0"/>
              <a:t>The social loss arises because:</a:t>
            </a:r>
          </a:p>
          <a:p>
            <a:pPr marL="468000" lvl="2" indent="-360000" eaLnBrk="1" hangingPunct="1">
              <a:buFontTx/>
              <a:buNone/>
              <a:tabLst>
                <a:tab pos="1714500" algn="l"/>
              </a:tabLst>
              <a:defRPr/>
            </a:pPr>
            <a:r>
              <a:rPr lang="en-GB" sz="2400" dirty="0"/>
              <a:t>1.	Some of the higher price paid to domestic producers pays the higher cost of production.</a:t>
            </a:r>
          </a:p>
          <a:p>
            <a:pPr marL="468000" lvl="2" indent="-360000" eaLnBrk="1" hangingPunct="1">
              <a:buFontTx/>
              <a:buNone/>
              <a:tabLst>
                <a:tab pos="1714500" algn="l"/>
              </a:tabLst>
              <a:defRPr/>
            </a:pPr>
            <a:r>
              <a:rPr lang="en-GB" sz="2400" dirty="0"/>
              <a:t>	The increased domestic production could have been obtained at lower cost as an import.</a:t>
            </a:r>
          </a:p>
          <a:p>
            <a:pPr marL="468000" lvl="2" indent="-360000" eaLnBrk="1" hangingPunct="1">
              <a:buFontTx/>
              <a:buNone/>
              <a:tabLst>
                <a:tab pos="1714500" algn="l"/>
              </a:tabLst>
              <a:defRPr/>
            </a:pPr>
            <a:r>
              <a:rPr lang="en-GB" sz="2400" dirty="0"/>
              <a:t> 2.	The decreased quantity is bought at a higher price.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6450">
                                            <p:txEl>
                                              <p:pRg st="1" end="1"/>
                                            </p:txEl>
                                          </p:spTgt>
                                        </p:tgtEl>
                                        <p:attrNameLst>
                                          <p:attrName>style.visibility</p:attrName>
                                        </p:attrNameLst>
                                      </p:cBhvr>
                                      <p:to>
                                        <p:strVal val="visible"/>
                                      </p:to>
                                    </p:set>
                                    <p:animEffect transition="in" filter="wipe(left)">
                                      <p:cBhvr>
                                        <p:cTn id="7" dur="500"/>
                                        <p:tgtEl>
                                          <p:spTgt spid="12564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6450">
                                            <p:txEl>
                                              <p:pRg st="2" end="2"/>
                                            </p:txEl>
                                          </p:spTgt>
                                        </p:tgtEl>
                                        <p:attrNameLst>
                                          <p:attrName>style.visibility</p:attrName>
                                        </p:attrNameLst>
                                      </p:cBhvr>
                                      <p:to>
                                        <p:strVal val="visible"/>
                                      </p:to>
                                    </p:set>
                                    <p:animEffect transition="in" filter="wipe(left)">
                                      <p:cBhvr>
                                        <p:cTn id="12" dur="500"/>
                                        <p:tgtEl>
                                          <p:spTgt spid="12564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6450">
                                            <p:txEl>
                                              <p:pRg st="3" end="3"/>
                                            </p:txEl>
                                          </p:spTgt>
                                        </p:tgtEl>
                                        <p:attrNameLst>
                                          <p:attrName>style.visibility</p:attrName>
                                        </p:attrNameLst>
                                      </p:cBhvr>
                                      <p:to>
                                        <p:strVal val="visible"/>
                                      </p:to>
                                    </p:set>
                                    <p:animEffect transition="in" filter="wipe(left)">
                                      <p:cBhvr>
                                        <p:cTn id="17" dur="500"/>
                                        <p:tgtEl>
                                          <p:spTgt spid="12564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6450">
                                            <p:txEl>
                                              <p:pRg st="4" end="4"/>
                                            </p:txEl>
                                          </p:spTgt>
                                        </p:tgtEl>
                                        <p:attrNameLst>
                                          <p:attrName>style.visibility</p:attrName>
                                        </p:attrNameLst>
                                      </p:cBhvr>
                                      <p:to>
                                        <p:strVal val="visible"/>
                                      </p:to>
                                    </p:set>
                                    <p:animEffect transition="in" filter="wipe(left)">
                                      <p:cBhvr>
                                        <p:cTn id="22" dur="500"/>
                                        <p:tgtEl>
                                          <p:spTgt spid="1256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0"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Title 1">
            <a:extLst>
              <a:ext uri="{FF2B5EF4-FFF2-40B4-BE49-F238E27FC236}">
                <a16:creationId xmlns="" xmlns:a16="http://schemas.microsoft.com/office/drawing/2014/main" id="{7FA33D9B-2547-4784-9BC3-3FB2903ECB52}"/>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62594" name="Rectangle 2">
            <a:extLst>
              <a:ext uri="{FF2B5EF4-FFF2-40B4-BE49-F238E27FC236}">
                <a16:creationId xmlns="" xmlns:a16="http://schemas.microsoft.com/office/drawing/2014/main" id="{32502CB7-147B-48BE-B139-B497E3DA0DAD}"/>
              </a:ext>
            </a:extLst>
          </p:cNvPr>
          <p:cNvSpPr>
            <a:spLocks noGrp="1" noChangeArrowheads="1"/>
          </p:cNvSpPr>
          <p:nvPr>
            <p:ph idx="1"/>
          </p:nvPr>
        </p:nvSpPr>
        <p:spPr/>
        <p:txBody>
          <a:bodyPr/>
          <a:lstStyle/>
          <a:p>
            <a:pPr eaLnBrk="1" hangingPunct="1"/>
            <a:r>
              <a:rPr lang="en-GB" altLang="en-US"/>
              <a:t>Import Quotas</a:t>
            </a:r>
          </a:p>
          <a:p>
            <a:pPr lvl="1" eaLnBrk="1" hangingPunct="1"/>
            <a:r>
              <a:rPr lang="en-GB" altLang="en-US"/>
              <a:t>An </a:t>
            </a:r>
            <a:r>
              <a:rPr lang="en-GB" altLang="en-US" b="1"/>
              <a:t>import quota</a:t>
            </a:r>
            <a:r>
              <a:rPr lang="en-GB" altLang="en-US"/>
              <a:t> is a restriction that limits the maximum quantity of a good that may be imported in a given period.</a:t>
            </a:r>
          </a:p>
          <a:p>
            <a:pPr lvl="1" eaLnBrk="1" hangingPunct="1"/>
            <a:r>
              <a:rPr lang="en-GB" altLang="en-US"/>
              <a:t>For example, Canada imposes import quotas on food products such as meat, eggs, and dairy products and manufactures such as steel.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2594">
                                            <p:txEl>
                                              <p:pRg st="1" end="1"/>
                                            </p:txEl>
                                          </p:spTgt>
                                        </p:tgtEl>
                                        <p:attrNameLst>
                                          <p:attrName>style.visibility</p:attrName>
                                        </p:attrNameLst>
                                      </p:cBhvr>
                                      <p:to>
                                        <p:strVal val="visible"/>
                                      </p:to>
                                    </p:set>
                                    <p:animEffect transition="in" filter="wipe(left)">
                                      <p:cBhvr>
                                        <p:cTn id="7" dur="1000"/>
                                        <p:tgtEl>
                                          <p:spTgt spid="12625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2594">
                                            <p:txEl>
                                              <p:pRg st="2" end="2"/>
                                            </p:txEl>
                                          </p:spTgt>
                                        </p:tgtEl>
                                        <p:attrNameLst>
                                          <p:attrName>style.visibility</p:attrName>
                                        </p:attrNameLst>
                                      </p:cBhvr>
                                      <p:to>
                                        <p:strVal val="visible"/>
                                      </p:to>
                                    </p:set>
                                    <p:animEffect transition="in" filter="wipe(left)">
                                      <p:cBhvr>
                                        <p:cTn id="12" dur="1000"/>
                                        <p:tgtEl>
                                          <p:spTgt spid="1262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4" grpId="0" uiExpand="1"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Title 1">
            <a:extLst>
              <a:ext uri="{FF2B5EF4-FFF2-40B4-BE49-F238E27FC236}">
                <a16:creationId xmlns="" xmlns:a16="http://schemas.microsoft.com/office/drawing/2014/main" id="{C77433E8-CE65-4EB3-94F9-FB3F40C7E858}"/>
              </a:ext>
            </a:extLst>
          </p:cNvPr>
          <p:cNvSpPr>
            <a:spLocks noGrp="1"/>
          </p:cNvSpPr>
          <p:nvPr>
            <p:ph type="title"/>
          </p:nvPr>
        </p:nvSpPr>
        <p:spPr/>
        <p:txBody>
          <a:bodyPr/>
          <a:lstStyle/>
          <a:p>
            <a:r>
              <a:rPr lang="en-US" altLang="en-US"/>
              <a:t>International Trade Restrictions</a:t>
            </a:r>
            <a:endParaRPr lang="en-CA" altLang="en-US"/>
          </a:p>
        </p:txBody>
      </p:sp>
      <p:pic>
        <p:nvPicPr>
          <p:cNvPr id="7"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0">
            <a:extLst>
              <a:ext uri="{FF2B5EF4-FFF2-40B4-BE49-F238E27FC236}">
                <a16:creationId xmlns="" xmlns:a16="http://schemas.microsoft.com/office/drawing/2014/main" id="{E2E59BEE-3B91-4CAE-B0D6-608C6C079FF0}"/>
              </a:ext>
            </a:extLst>
          </p:cNvPr>
          <p:cNvSpPr>
            <a:spLocks noChangeArrowheads="1"/>
          </p:cNvSpPr>
          <p:nvPr/>
        </p:nvSpPr>
        <p:spPr bwMode="auto">
          <a:xfrm>
            <a:off x="360363" y="1584325"/>
            <a:ext cx="3886200" cy="428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r>
              <a:rPr lang="en-GB" altLang="en-US" b="0" dirty="0"/>
              <a:t>Figure </a:t>
            </a:r>
            <a:r>
              <a:rPr lang="en-GB" altLang="en-US" b="0" dirty="0" smtClean="0"/>
              <a:t>15.4(a</a:t>
            </a:r>
            <a:r>
              <a:rPr lang="en-GB" altLang="en-US" b="0" dirty="0"/>
              <a:t>) shows the market before the government imposes an import quota on T-shirts.</a:t>
            </a:r>
          </a:p>
          <a:p>
            <a:pPr lvl="1" eaLnBrk="1" hangingPunct="1"/>
            <a:r>
              <a:rPr lang="en-GB" altLang="en-US" b="0" dirty="0"/>
              <a:t>The world 	price is $5 and</a:t>
            </a:r>
          </a:p>
          <a:p>
            <a:pPr lvl="1" eaLnBrk="1" hangingPunct="1"/>
            <a:r>
              <a:rPr lang="en-GB" altLang="en-US" b="0" dirty="0"/>
              <a:t>Canada imports 4 million T-shirts a year.</a:t>
            </a:r>
          </a:p>
        </p:txBody>
      </p:sp>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750"/>
                                        <p:tgtEl>
                                          <p:spTgt spid="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750"/>
                                        <p:tgtEl>
                                          <p:spTgt spid="8">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4" name="Title 1">
            <a:extLst>
              <a:ext uri="{FF2B5EF4-FFF2-40B4-BE49-F238E27FC236}">
                <a16:creationId xmlns="" xmlns:a16="http://schemas.microsoft.com/office/drawing/2014/main" id="{A4366F24-9AB1-47AB-A345-B9AE5EFD7DC2}"/>
              </a:ext>
            </a:extLst>
          </p:cNvPr>
          <p:cNvSpPr>
            <a:spLocks noGrp="1"/>
          </p:cNvSpPr>
          <p:nvPr>
            <p:ph type="title"/>
          </p:nvPr>
        </p:nvSpPr>
        <p:spPr/>
        <p:txBody>
          <a:bodyPr/>
          <a:lstStyle/>
          <a:p>
            <a:r>
              <a:rPr lang="en-US" altLang="en-US"/>
              <a:t>International Trade Restrictions</a:t>
            </a:r>
            <a:endParaRPr lang="en-CA" altLang="en-US"/>
          </a:p>
        </p:txBody>
      </p:sp>
      <p:pic>
        <p:nvPicPr>
          <p:cNvPr id="9"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18">
            <a:extLst>
              <a:ext uri="{FF2B5EF4-FFF2-40B4-BE49-F238E27FC236}">
                <a16:creationId xmlns="" xmlns:a16="http://schemas.microsoft.com/office/drawing/2014/main" id="{008B8EC3-00F0-482C-ACF5-53A592A1F64A}"/>
              </a:ext>
            </a:extLst>
          </p:cNvPr>
          <p:cNvSpPr>
            <a:spLocks noChangeArrowheads="1"/>
          </p:cNvSpPr>
          <p:nvPr/>
        </p:nvSpPr>
        <p:spPr bwMode="auto">
          <a:xfrm>
            <a:off x="395288" y="1584325"/>
            <a:ext cx="4114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r>
              <a:rPr lang="en-GB" altLang="en-US" b="0" dirty="0"/>
              <a:t>Figure </a:t>
            </a:r>
            <a:r>
              <a:rPr lang="en-GB" altLang="en-US" b="0" dirty="0" smtClean="0"/>
              <a:t>15.4(b</a:t>
            </a:r>
            <a:r>
              <a:rPr lang="en-GB" altLang="en-US" b="0" dirty="0"/>
              <a:t>) shows the market with an import quota of 1 million T-shirts.</a:t>
            </a:r>
          </a:p>
          <a:p>
            <a:pPr lvl="1" eaLnBrk="1" hangingPunct="1"/>
            <a:r>
              <a:rPr lang="en-GB" altLang="en-US" b="0" dirty="0"/>
              <a:t>With the quota, the supply of T-shirts in Canada becomes </a:t>
            </a:r>
            <a:r>
              <a:rPr lang="en-GB" altLang="en-US" b="0" i="1" dirty="0" smtClean="0"/>
              <a:t>S</a:t>
            </a:r>
            <a:r>
              <a:rPr lang="en-GB" altLang="en-US" b="0" i="1" baseline="-20000" dirty="0" smtClean="0"/>
              <a:t>C</a:t>
            </a:r>
            <a:r>
              <a:rPr lang="en-GB" altLang="en-US" b="0" dirty="0" smtClean="0"/>
              <a:t> </a:t>
            </a:r>
            <a:r>
              <a:rPr lang="en-GB" altLang="en-US" b="0" dirty="0"/>
              <a:t>+ </a:t>
            </a:r>
            <a:r>
              <a:rPr lang="en-GB" altLang="en-US" b="0" i="1" dirty="0"/>
              <a:t>quota</a:t>
            </a:r>
            <a:r>
              <a:rPr lang="en-GB" altLang="en-US" b="0" dirty="0"/>
              <a:t>.</a:t>
            </a:r>
          </a:p>
          <a:p>
            <a:pPr lvl="1" eaLnBrk="1" hangingPunct="1"/>
            <a:r>
              <a:rPr lang="en-GB" altLang="en-US" b="0" dirty="0"/>
              <a:t>The price rises to $7.</a:t>
            </a:r>
          </a:p>
          <a:p>
            <a:pPr lvl="1" eaLnBrk="1" hangingPunct="1"/>
            <a:r>
              <a:rPr lang="en-GB" altLang="en-US" b="0" dirty="0"/>
              <a:t>The quantity produced in Canada increases and the quantity bought decreases.</a:t>
            </a:r>
          </a:p>
          <a:p>
            <a:pPr lvl="1" eaLnBrk="1" hangingPunct="1"/>
            <a:r>
              <a:rPr lang="en-GB" altLang="en-US" b="0" dirty="0"/>
              <a:t>Imports decrease.</a:t>
            </a:r>
          </a:p>
        </p:txBody>
      </p:sp>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500000" y="1656000"/>
            <a:ext cx="4274820" cy="45262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750"/>
                                        <p:tgtEl>
                                          <p:spTgt spid="10">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par>
                                <p:cTn id="11" presetID="22" presetClass="entr" presetSubtype="8" fill="hold"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left)">
                                      <p:cBhvr>
                                        <p:cTn id="18" dur="750"/>
                                        <p:tgtEl>
                                          <p:spTgt spid="10">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wipe(left)">
                                      <p:cBhvr>
                                        <p:cTn id="26" dur="75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wipe(left)">
                                      <p:cBhvr>
                                        <p:cTn id="31" dur="750"/>
                                        <p:tgtEl>
                                          <p:spTgt spid="10">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944000" y="360000"/>
            <a:ext cx="5343525" cy="56578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Title 2">
            <a:extLst>
              <a:ext uri="{FF2B5EF4-FFF2-40B4-BE49-F238E27FC236}">
                <a16:creationId xmlns="" xmlns:a16="http://schemas.microsoft.com/office/drawing/2014/main" id="{93DE1226-3330-49D1-A6CB-0D9C189C0153}"/>
              </a:ext>
            </a:extLst>
          </p:cNvPr>
          <p:cNvSpPr>
            <a:spLocks noGrp="1"/>
          </p:cNvSpPr>
          <p:nvPr>
            <p:ph type="title"/>
          </p:nvPr>
        </p:nvSpPr>
        <p:spPr>
          <a:xfrm>
            <a:off x="990600" y="107950"/>
            <a:ext cx="7696200" cy="1554163"/>
          </a:xfrm>
        </p:spPr>
        <p:txBody>
          <a:bodyPr/>
          <a:lstStyle/>
          <a:p>
            <a:r>
              <a:rPr lang="en-CA" altLang="en-US"/>
              <a:t>International Trade Restrictions</a:t>
            </a:r>
          </a:p>
        </p:txBody>
      </p:sp>
      <p:sp>
        <p:nvSpPr>
          <p:cNvPr id="1264642" name="Rectangle 2">
            <a:extLst>
              <a:ext uri="{FF2B5EF4-FFF2-40B4-BE49-F238E27FC236}">
                <a16:creationId xmlns="" xmlns:a16="http://schemas.microsoft.com/office/drawing/2014/main" id="{E989587B-602A-4D04-97FE-AE211EA74927}"/>
              </a:ext>
            </a:extLst>
          </p:cNvPr>
          <p:cNvSpPr>
            <a:spLocks noGrp="1" noChangeArrowheads="1"/>
          </p:cNvSpPr>
          <p:nvPr>
            <p:ph idx="1"/>
          </p:nvPr>
        </p:nvSpPr>
        <p:spPr>
          <a:xfrm>
            <a:off x="360363" y="1584325"/>
            <a:ext cx="8402637" cy="4525963"/>
          </a:xfrm>
        </p:spPr>
        <p:txBody>
          <a:bodyPr/>
          <a:lstStyle/>
          <a:p>
            <a:pPr lvl="1" eaLnBrk="1" hangingPunct="1">
              <a:tabLst>
                <a:tab pos="1714500" algn="l"/>
              </a:tabLst>
            </a:pPr>
            <a:r>
              <a:rPr lang="en-GB" altLang="en-US" b="1" dirty="0">
                <a:solidFill>
                  <a:srgbClr val="7030A0"/>
                </a:solidFill>
              </a:rPr>
              <a:t>Winners, Losers, and Social Loss from an Import Quota</a:t>
            </a:r>
          </a:p>
          <a:p>
            <a:pPr lvl="1" eaLnBrk="1" hangingPunct="1">
              <a:tabLst>
                <a:tab pos="1714500" algn="l"/>
              </a:tabLst>
            </a:pPr>
            <a:r>
              <a:rPr lang="en-GB" altLang="en-US" dirty="0"/>
              <a:t>When the U.S. government imposes an import quota on imported T-shirts:</a:t>
            </a:r>
          </a:p>
          <a:p>
            <a:pPr lvl="2" eaLnBrk="1" hangingPunct="1">
              <a:buClr>
                <a:schemeClr val="tx1"/>
              </a:buClr>
              <a:buSzPct val="120000"/>
              <a:buFont typeface="Wingdings" panose="05000000000000000000" pitchFamily="2" charset="2"/>
              <a:buChar char="§"/>
              <a:tabLst>
                <a:tab pos="1714500" algn="l"/>
              </a:tabLst>
            </a:pPr>
            <a:r>
              <a:rPr lang="en-GB" altLang="en-US" sz="2400" dirty="0"/>
              <a:t> Canadian consumers of T-shirts lose.</a:t>
            </a:r>
          </a:p>
          <a:p>
            <a:pPr lvl="2" eaLnBrk="1" hangingPunct="1">
              <a:buClr>
                <a:schemeClr val="tx1"/>
              </a:buClr>
              <a:buSzPct val="120000"/>
              <a:buFont typeface="Wingdings" panose="05000000000000000000" pitchFamily="2" charset="2"/>
              <a:buChar char="§"/>
              <a:tabLst>
                <a:tab pos="1714500" algn="l"/>
              </a:tabLst>
            </a:pPr>
            <a:r>
              <a:rPr lang="en-GB" altLang="en-US" sz="2400" dirty="0"/>
              <a:t> Canadian producers of T-shirts gain.</a:t>
            </a:r>
          </a:p>
          <a:p>
            <a:pPr lvl="2" eaLnBrk="1" hangingPunct="1">
              <a:buClr>
                <a:schemeClr val="tx1"/>
              </a:buClr>
              <a:buSzPct val="120000"/>
              <a:buFont typeface="Wingdings" panose="05000000000000000000" pitchFamily="2" charset="2"/>
              <a:buChar char="§"/>
              <a:tabLst>
                <a:tab pos="1714500" algn="l"/>
              </a:tabLst>
            </a:pPr>
            <a:r>
              <a:rPr lang="en-GB" altLang="en-US" sz="2400" dirty="0"/>
              <a:t> Importers of T-shirts gain. </a:t>
            </a:r>
          </a:p>
          <a:p>
            <a:pPr lvl="2" eaLnBrk="1" hangingPunct="1">
              <a:buClr>
                <a:schemeClr val="tx1"/>
              </a:buClr>
              <a:buSzPct val="120000"/>
              <a:buFont typeface="Wingdings" panose="05000000000000000000" pitchFamily="2" charset="2"/>
              <a:buChar char="§"/>
              <a:tabLst>
                <a:tab pos="1714500" algn="l"/>
              </a:tabLst>
            </a:pPr>
            <a:r>
              <a:rPr lang="en-GB" altLang="en-US" sz="2400" dirty="0"/>
              <a:t> Society loses.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4642">
                                            <p:txEl>
                                              <p:pRg st="1" end="1"/>
                                            </p:txEl>
                                          </p:spTgt>
                                        </p:tgtEl>
                                        <p:attrNameLst>
                                          <p:attrName>style.visibility</p:attrName>
                                        </p:attrNameLst>
                                      </p:cBhvr>
                                      <p:to>
                                        <p:strVal val="visible"/>
                                      </p:to>
                                    </p:set>
                                    <p:animEffect transition="in" filter="wipe(left)">
                                      <p:cBhvr>
                                        <p:cTn id="7" dur="1000"/>
                                        <p:tgtEl>
                                          <p:spTgt spid="12646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4642">
                                            <p:txEl>
                                              <p:pRg st="2" end="2"/>
                                            </p:txEl>
                                          </p:spTgt>
                                        </p:tgtEl>
                                        <p:attrNameLst>
                                          <p:attrName>style.visibility</p:attrName>
                                        </p:attrNameLst>
                                      </p:cBhvr>
                                      <p:to>
                                        <p:strVal val="visible"/>
                                      </p:to>
                                    </p:set>
                                    <p:animEffect transition="in" filter="wipe(left)">
                                      <p:cBhvr>
                                        <p:cTn id="12" dur="1000"/>
                                        <p:tgtEl>
                                          <p:spTgt spid="12646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4642">
                                            <p:txEl>
                                              <p:pRg st="3" end="3"/>
                                            </p:txEl>
                                          </p:spTgt>
                                        </p:tgtEl>
                                        <p:attrNameLst>
                                          <p:attrName>style.visibility</p:attrName>
                                        </p:attrNameLst>
                                      </p:cBhvr>
                                      <p:to>
                                        <p:strVal val="visible"/>
                                      </p:to>
                                    </p:set>
                                    <p:animEffect transition="in" filter="wipe(left)">
                                      <p:cBhvr>
                                        <p:cTn id="17" dur="1000"/>
                                        <p:tgtEl>
                                          <p:spTgt spid="12646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64642">
                                            <p:txEl>
                                              <p:pRg st="4" end="4"/>
                                            </p:txEl>
                                          </p:spTgt>
                                        </p:tgtEl>
                                        <p:attrNameLst>
                                          <p:attrName>style.visibility</p:attrName>
                                        </p:attrNameLst>
                                      </p:cBhvr>
                                      <p:to>
                                        <p:strVal val="visible"/>
                                      </p:to>
                                    </p:set>
                                    <p:animEffect transition="in" filter="wipe(left)">
                                      <p:cBhvr>
                                        <p:cTn id="22" dur="1000"/>
                                        <p:tgtEl>
                                          <p:spTgt spid="126464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4642">
                                            <p:txEl>
                                              <p:pRg st="5" end="5"/>
                                            </p:txEl>
                                          </p:spTgt>
                                        </p:tgtEl>
                                        <p:attrNameLst>
                                          <p:attrName>style.visibility</p:attrName>
                                        </p:attrNameLst>
                                      </p:cBhvr>
                                      <p:to>
                                        <p:strVal val="visible"/>
                                      </p:to>
                                    </p:set>
                                    <p:animEffect transition="in" filter="wipe(left)">
                                      <p:cBhvr>
                                        <p:cTn id="27" dur="1000"/>
                                        <p:tgtEl>
                                          <p:spTgt spid="12646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a:extLst>
              <a:ext uri="{FF2B5EF4-FFF2-40B4-BE49-F238E27FC236}">
                <a16:creationId xmlns="" xmlns:a16="http://schemas.microsoft.com/office/drawing/2014/main" id="{F6BBED82-08E9-4941-83FD-E444D7390437}"/>
              </a:ext>
            </a:extLst>
          </p:cNvPr>
          <p:cNvSpPr>
            <a:spLocks noGrp="1" noChangeArrowheads="1"/>
          </p:cNvSpPr>
          <p:nvPr>
            <p:ph type="title"/>
          </p:nvPr>
        </p:nvSpPr>
        <p:spPr>
          <a:xfrm>
            <a:off x="990600" y="107950"/>
            <a:ext cx="7696200" cy="1554163"/>
          </a:xfrm>
        </p:spPr>
        <p:txBody>
          <a:bodyPr/>
          <a:lstStyle/>
          <a:p>
            <a:pPr eaLnBrk="1" hangingPunct="1"/>
            <a:r>
              <a:rPr lang="en-US" altLang="en-US"/>
              <a:t>How Global Markets Work</a:t>
            </a:r>
          </a:p>
        </p:txBody>
      </p:sp>
      <p:sp>
        <p:nvSpPr>
          <p:cNvPr id="1195010" name="Rectangle 2">
            <a:extLst>
              <a:ext uri="{FF2B5EF4-FFF2-40B4-BE49-F238E27FC236}">
                <a16:creationId xmlns="" xmlns:a16="http://schemas.microsoft.com/office/drawing/2014/main" id="{A47EF88C-4D8F-40BA-BC8D-04F2FACE7F94}"/>
              </a:ext>
            </a:extLst>
          </p:cNvPr>
          <p:cNvSpPr>
            <a:spLocks noGrp="1" noChangeArrowheads="1"/>
          </p:cNvSpPr>
          <p:nvPr>
            <p:ph idx="1"/>
          </p:nvPr>
        </p:nvSpPr>
        <p:spPr/>
        <p:txBody>
          <a:bodyPr/>
          <a:lstStyle/>
          <a:p>
            <a:pPr lvl="1" eaLnBrk="1" hangingPunct="1"/>
            <a:r>
              <a:rPr lang="en-GB" altLang="en-US"/>
              <a:t>Because we trade with people in other countries, the goods and services that we can buy and consume are not limited by what we can produce.</a:t>
            </a:r>
            <a:endParaRPr lang="en-GB" altLang="en-US" sz="2600" b="1">
              <a:solidFill>
                <a:srgbClr val="FF0000"/>
              </a:solidFill>
            </a:endParaRPr>
          </a:p>
          <a:p>
            <a:pPr lvl="1" eaLnBrk="1" hangingPunct="1"/>
            <a:r>
              <a:rPr lang="en-GB" altLang="en-US" sz="2600" b="1"/>
              <a:t>Imports</a:t>
            </a:r>
            <a:r>
              <a:rPr lang="en-GB" altLang="en-US"/>
              <a:t> are the good and services that we buy from people in other countries.</a:t>
            </a:r>
          </a:p>
          <a:p>
            <a:pPr lvl="1" eaLnBrk="1" hangingPunct="1"/>
            <a:r>
              <a:rPr lang="en-GB" altLang="en-US" sz="2600" b="1"/>
              <a:t>Exports</a:t>
            </a:r>
            <a:r>
              <a:rPr lang="en-GB" altLang="en-US"/>
              <a:t> are the goods and services we sell to people in other countries.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5010">
                                            <p:txEl>
                                              <p:pRg st="0" end="0"/>
                                            </p:txEl>
                                          </p:spTgt>
                                        </p:tgtEl>
                                        <p:attrNameLst>
                                          <p:attrName>style.visibility</p:attrName>
                                        </p:attrNameLst>
                                      </p:cBhvr>
                                      <p:to>
                                        <p:strVal val="visible"/>
                                      </p:to>
                                    </p:set>
                                    <p:animEffect transition="in" filter="wipe(left)">
                                      <p:cBhvr>
                                        <p:cTn id="7" dur="1000"/>
                                        <p:tgtEl>
                                          <p:spTgt spid="1195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5010">
                                            <p:txEl>
                                              <p:pRg st="1" end="1"/>
                                            </p:txEl>
                                          </p:spTgt>
                                        </p:tgtEl>
                                        <p:attrNameLst>
                                          <p:attrName>style.visibility</p:attrName>
                                        </p:attrNameLst>
                                      </p:cBhvr>
                                      <p:to>
                                        <p:strVal val="visible"/>
                                      </p:to>
                                    </p:set>
                                    <p:animEffect transition="in" filter="wipe(left)">
                                      <p:cBhvr>
                                        <p:cTn id="12" dur="1000"/>
                                        <p:tgtEl>
                                          <p:spTgt spid="1195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5010">
                                            <p:txEl>
                                              <p:pRg st="2" end="2"/>
                                            </p:txEl>
                                          </p:spTgt>
                                        </p:tgtEl>
                                        <p:attrNameLst>
                                          <p:attrName>style.visibility</p:attrName>
                                        </p:attrNameLst>
                                      </p:cBhvr>
                                      <p:to>
                                        <p:strVal val="visible"/>
                                      </p:to>
                                    </p:set>
                                    <p:animEffect transition="in" filter="wipe(left)">
                                      <p:cBhvr>
                                        <p:cTn id="17" dur="1000"/>
                                        <p:tgtEl>
                                          <p:spTgt spid="11950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0"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itle 1">
            <a:extLst>
              <a:ext uri="{FF2B5EF4-FFF2-40B4-BE49-F238E27FC236}">
                <a16:creationId xmlns="" xmlns:a16="http://schemas.microsoft.com/office/drawing/2014/main" id="{58D6A770-3042-41DF-973B-0A30D1F39AB4}"/>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48259" name="Rectangle 3">
            <a:extLst>
              <a:ext uri="{FF2B5EF4-FFF2-40B4-BE49-F238E27FC236}">
                <a16:creationId xmlns="" xmlns:a16="http://schemas.microsoft.com/office/drawing/2014/main" id="{1FAE3E16-63E0-411A-BC70-6F6E9FDF8971}"/>
              </a:ext>
            </a:extLst>
          </p:cNvPr>
          <p:cNvSpPr>
            <a:spLocks noGrp="1" noChangeArrowheads="1"/>
          </p:cNvSpPr>
          <p:nvPr>
            <p:ph idx="1"/>
          </p:nvPr>
        </p:nvSpPr>
        <p:spPr/>
        <p:txBody>
          <a:bodyPr/>
          <a:lstStyle/>
          <a:p>
            <a:pPr lvl="1" eaLnBrk="1" hangingPunct="1">
              <a:tabLst>
                <a:tab pos="1714500" algn="l"/>
              </a:tabLst>
            </a:pPr>
            <a:r>
              <a:rPr lang="en-GB" altLang="en-US" b="1"/>
              <a:t>Canadian Consumers of T-Shirts Lose</a:t>
            </a:r>
          </a:p>
          <a:p>
            <a:pPr lvl="2" eaLnBrk="1" hangingPunct="1">
              <a:buFontTx/>
              <a:buNone/>
              <a:tabLst>
                <a:tab pos="1714500" algn="l"/>
              </a:tabLst>
            </a:pPr>
            <a:r>
              <a:rPr lang="en-GB" altLang="en-US" sz="2400"/>
              <a:t>Canadian buyers of T-shirts now pay a higher price (the world price plus the tariff), so they buy fewer T-shirts.</a:t>
            </a:r>
          </a:p>
          <a:p>
            <a:pPr lvl="2" eaLnBrk="1" hangingPunct="1">
              <a:buFontTx/>
              <a:buNone/>
              <a:tabLst>
                <a:tab pos="1714500" algn="l"/>
              </a:tabLst>
            </a:pPr>
            <a:r>
              <a:rPr lang="en-GB" altLang="en-US" sz="2400"/>
              <a:t>The combination of the higher price and the smaller quantity bought makes Canadian consumers worse off.</a:t>
            </a:r>
          </a:p>
          <a:p>
            <a:pPr lvl="2" eaLnBrk="1" hangingPunct="1">
              <a:buFontTx/>
              <a:buNone/>
              <a:tabLst>
                <a:tab pos="1714500" algn="l"/>
              </a:tabLst>
            </a:pPr>
            <a:r>
              <a:rPr lang="en-GB" altLang="en-US" sz="2400"/>
              <a:t>So Canadian consumers lose when an import quota is imposed.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8259">
                                            <p:txEl>
                                              <p:pRg st="1" end="1"/>
                                            </p:txEl>
                                          </p:spTgt>
                                        </p:tgtEl>
                                        <p:attrNameLst>
                                          <p:attrName>style.visibility</p:attrName>
                                        </p:attrNameLst>
                                      </p:cBhvr>
                                      <p:to>
                                        <p:strVal val="visible"/>
                                      </p:to>
                                    </p:set>
                                    <p:animEffect transition="in" filter="wipe(left)">
                                      <p:cBhvr>
                                        <p:cTn id="7" dur="1000"/>
                                        <p:tgtEl>
                                          <p:spTgt spid="1248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8259">
                                            <p:txEl>
                                              <p:pRg st="2" end="2"/>
                                            </p:txEl>
                                          </p:spTgt>
                                        </p:tgtEl>
                                        <p:attrNameLst>
                                          <p:attrName>style.visibility</p:attrName>
                                        </p:attrNameLst>
                                      </p:cBhvr>
                                      <p:to>
                                        <p:strVal val="visible"/>
                                      </p:to>
                                    </p:set>
                                    <p:animEffect transition="in" filter="wipe(left)">
                                      <p:cBhvr>
                                        <p:cTn id="12" dur="1000"/>
                                        <p:tgtEl>
                                          <p:spTgt spid="1248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8259">
                                            <p:txEl>
                                              <p:pRg st="3" end="3"/>
                                            </p:txEl>
                                          </p:spTgt>
                                        </p:tgtEl>
                                        <p:attrNameLst>
                                          <p:attrName>style.visibility</p:attrName>
                                        </p:attrNameLst>
                                      </p:cBhvr>
                                      <p:to>
                                        <p:strVal val="visible"/>
                                      </p:to>
                                    </p:set>
                                    <p:animEffect transition="in" filter="wipe(left)">
                                      <p:cBhvr>
                                        <p:cTn id="17" dur="1000"/>
                                        <p:tgtEl>
                                          <p:spTgt spid="1248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5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Title 1">
            <a:extLst>
              <a:ext uri="{FF2B5EF4-FFF2-40B4-BE49-F238E27FC236}">
                <a16:creationId xmlns="" xmlns:a16="http://schemas.microsoft.com/office/drawing/2014/main" id="{5F1D384C-44FC-41A4-B6ED-7411D48608D4}"/>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52354" name="Rectangle 2">
            <a:extLst>
              <a:ext uri="{FF2B5EF4-FFF2-40B4-BE49-F238E27FC236}">
                <a16:creationId xmlns="" xmlns:a16="http://schemas.microsoft.com/office/drawing/2014/main" id="{812F6034-F0C0-49AE-9DE9-74FB3BFDAB31}"/>
              </a:ext>
            </a:extLst>
          </p:cNvPr>
          <p:cNvSpPr>
            <a:spLocks noGrp="1" noChangeArrowheads="1"/>
          </p:cNvSpPr>
          <p:nvPr>
            <p:ph idx="1"/>
          </p:nvPr>
        </p:nvSpPr>
        <p:spPr/>
        <p:txBody>
          <a:bodyPr/>
          <a:lstStyle/>
          <a:p>
            <a:pPr lvl="1" eaLnBrk="1" hangingPunct="1">
              <a:tabLst>
                <a:tab pos="1714500" algn="l"/>
              </a:tabLst>
            </a:pPr>
            <a:r>
              <a:rPr lang="en-GB" altLang="en-US" b="1"/>
              <a:t>Canadian Producers of T-Shirts Gain</a:t>
            </a:r>
          </a:p>
          <a:p>
            <a:pPr lvl="2" eaLnBrk="1" hangingPunct="1">
              <a:buFontTx/>
              <a:buNone/>
              <a:tabLst>
                <a:tab pos="1714500" algn="l"/>
              </a:tabLst>
            </a:pPr>
            <a:r>
              <a:rPr lang="en-GB" altLang="en-US" sz="2400"/>
              <a:t>Canadian garment makers can now sell T-shirts for a higher price (the world price plus the tariff), so they produce more T-shirts.</a:t>
            </a:r>
          </a:p>
          <a:p>
            <a:pPr lvl="2" eaLnBrk="1" hangingPunct="1">
              <a:buFontTx/>
              <a:buNone/>
              <a:tabLst>
                <a:tab pos="1714500" algn="l"/>
              </a:tabLst>
            </a:pPr>
            <a:r>
              <a:rPr lang="en-GB" altLang="en-US" sz="2400"/>
              <a:t>The combination of the higher price and the larger quantity produced increases the profit of domestic producers</a:t>
            </a:r>
          </a:p>
          <a:p>
            <a:pPr lvl="2" eaLnBrk="1" hangingPunct="1">
              <a:buFontTx/>
              <a:buNone/>
              <a:tabLst>
                <a:tab pos="1714500" algn="l"/>
              </a:tabLst>
            </a:pPr>
            <a:r>
              <a:rPr lang="en-GB" altLang="en-US" sz="2400"/>
              <a:t>So Canadian producers gain when an import quota is imposed.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2354">
                                            <p:txEl>
                                              <p:pRg st="1" end="1"/>
                                            </p:txEl>
                                          </p:spTgt>
                                        </p:tgtEl>
                                        <p:attrNameLst>
                                          <p:attrName>style.visibility</p:attrName>
                                        </p:attrNameLst>
                                      </p:cBhvr>
                                      <p:to>
                                        <p:strVal val="visible"/>
                                      </p:to>
                                    </p:set>
                                    <p:animEffect transition="in" filter="wipe(left)">
                                      <p:cBhvr>
                                        <p:cTn id="7" dur="1000"/>
                                        <p:tgtEl>
                                          <p:spTgt spid="12523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2354">
                                            <p:txEl>
                                              <p:pRg st="2" end="2"/>
                                            </p:txEl>
                                          </p:spTgt>
                                        </p:tgtEl>
                                        <p:attrNameLst>
                                          <p:attrName>style.visibility</p:attrName>
                                        </p:attrNameLst>
                                      </p:cBhvr>
                                      <p:to>
                                        <p:strVal val="visible"/>
                                      </p:to>
                                    </p:set>
                                    <p:animEffect transition="in" filter="wipe(left)">
                                      <p:cBhvr>
                                        <p:cTn id="12" dur="1000"/>
                                        <p:tgtEl>
                                          <p:spTgt spid="12523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2354">
                                            <p:txEl>
                                              <p:pRg st="3" end="3"/>
                                            </p:txEl>
                                          </p:spTgt>
                                        </p:tgtEl>
                                        <p:attrNameLst>
                                          <p:attrName>style.visibility</p:attrName>
                                        </p:attrNameLst>
                                      </p:cBhvr>
                                      <p:to>
                                        <p:strVal val="visible"/>
                                      </p:to>
                                    </p:set>
                                    <p:animEffect transition="in" filter="wipe(left)">
                                      <p:cBhvr>
                                        <p:cTn id="17" dur="1000"/>
                                        <p:tgtEl>
                                          <p:spTgt spid="12523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Title 1">
            <a:extLst>
              <a:ext uri="{FF2B5EF4-FFF2-40B4-BE49-F238E27FC236}">
                <a16:creationId xmlns="" xmlns:a16="http://schemas.microsoft.com/office/drawing/2014/main" id="{0988321B-27CD-4810-B543-FC14323AFBFB}"/>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50307" name="Rectangle 3">
            <a:extLst>
              <a:ext uri="{FF2B5EF4-FFF2-40B4-BE49-F238E27FC236}">
                <a16:creationId xmlns="" xmlns:a16="http://schemas.microsoft.com/office/drawing/2014/main" id="{D233C618-861E-438D-B3B5-01865E4DAF47}"/>
              </a:ext>
            </a:extLst>
          </p:cNvPr>
          <p:cNvSpPr>
            <a:spLocks noGrp="1" noChangeArrowheads="1"/>
          </p:cNvSpPr>
          <p:nvPr>
            <p:ph idx="1"/>
          </p:nvPr>
        </p:nvSpPr>
        <p:spPr/>
        <p:txBody>
          <a:bodyPr/>
          <a:lstStyle/>
          <a:p>
            <a:pPr lvl="1" eaLnBrk="1" hangingPunct="1">
              <a:tabLst>
                <a:tab pos="1714500" algn="l"/>
              </a:tabLst>
            </a:pPr>
            <a:r>
              <a:rPr lang="en-GB" altLang="en-US" b="1"/>
              <a:t>Importers of T-shirts Gain</a:t>
            </a:r>
          </a:p>
          <a:p>
            <a:pPr lvl="2" eaLnBrk="1" hangingPunct="1">
              <a:buFontTx/>
              <a:buNone/>
              <a:tabLst>
                <a:tab pos="1714500" algn="l"/>
              </a:tabLst>
            </a:pPr>
            <a:r>
              <a:rPr lang="en-GB" altLang="en-US" sz="2400"/>
              <a:t>The importer buys the T-shirts in the world market at the world price and sells them in the U.S. market at a higher price.</a:t>
            </a:r>
          </a:p>
          <a:p>
            <a:pPr lvl="2" eaLnBrk="1" hangingPunct="1">
              <a:buFontTx/>
              <a:buNone/>
              <a:tabLst>
                <a:tab pos="1714500" algn="l"/>
              </a:tabLst>
            </a:pPr>
            <a:r>
              <a:rPr lang="en-GB" altLang="en-US" sz="2400"/>
              <a:t>The import gains from the import quota.</a:t>
            </a:r>
          </a:p>
        </p:txBody>
      </p:sp>
      <p:sp>
        <p:nvSpPr>
          <p:cNvPr id="91140" name="Rectangle 5">
            <a:extLst>
              <a:ext uri="{FF2B5EF4-FFF2-40B4-BE49-F238E27FC236}">
                <a16:creationId xmlns="" xmlns:a16="http://schemas.microsoft.com/office/drawing/2014/main" id="{BB38BEDA-6E8F-4426-85CB-9E6AEA97191B}"/>
              </a:ext>
            </a:extLst>
          </p:cNvPr>
          <p:cNvSpPr>
            <a:spLocks noChangeArrowheads="1"/>
          </p:cNvSpPr>
          <p:nvPr/>
        </p:nvSpPr>
        <p:spPr bwMode="auto">
          <a:xfrm>
            <a:off x="990600" y="304800"/>
            <a:ext cx="768032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ts val="600"/>
              </a:spcBef>
              <a:spcAft>
                <a:spcPts val="600"/>
              </a:spcAft>
              <a:defRPr sz="2400" b="1">
                <a:solidFill>
                  <a:srgbClr val="7030A0"/>
                </a:solidFill>
                <a:latin typeface="Arial" panose="020B0604020202020204" pitchFamily="34" charset="0"/>
              </a:defRPr>
            </a:lvl1pPr>
            <a:lvl2pPr marL="742950" indent="-2857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ts val="600"/>
              </a:spcBef>
              <a:spcAft>
                <a:spcPts val="600"/>
              </a:spcAft>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eaLnBrk="1" hangingPunct="1">
              <a:spcBef>
                <a:spcPct val="0"/>
              </a:spcBef>
              <a:spcAft>
                <a:spcPct val="0"/>
              </a:spcAft>
            </a:pPr>
            <a:endParaRPr lang="en-US" altLang="en-US" sz="3200">
              <a:solidFill>
                <a:srgbClr val="6054A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0307">
                                            <p:txEl>
                                              <p:pRg st="1" end="1"/>
                                            </p:txEl>
                                          </p:spTgt>
                                        </p:tgtEl>
                                        <p:attrNameLst>
                                          <p:attrName>style.visibility</p:attrName>
                                        </p:attrNameLst>
                                      </p:cBhvr>
                                      <p:to>
                                        <p:strVal val="visible"/>
                                      </p:to>
                                    </p:set>
                                    <p:animEffect transition="in" filter="wipe(left)">
                                      <p:cBhvr>
                                        <p:cTn id="7" dur="1000"/>
                                        <p:tgtEl>
                                          <p:spTgt spid="1250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0307">
                                            <p:txEl>
                                              <p:pRg st="2" end="2"/>
                                            </p:txEl>
                                          </p:spTgt>
                                        </p:tgtEl>
                                        <p:attrNameLst>
                                          <p:attrName>style.visibility</p:attrName>
                                        </p:attrNameLst>
                                      </p:cBhvr>
                                      <p:to>
                                        <p:strVal val="visible"/>
                                      </p:to>
                                    </p:set>
                                    <p:animEffect transition="in" filter="wipe(left)">
                                      <p:cBhvr>
                                        <p:cTn id="12" dur="1000"/>
                                        <p:tgtEl>
                                          <p:spTgt spid="1250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itle 7">
            <a:extLst>
              <a:ext uri="{FF2B5EF4-FFF2-40B4-BE49-F238E27FC236}">
                <a16:creationId xmlns="" xmlns:a16="http://schemas.microsoft.com/office/drawing/2014/main" id="{F61FAB82-1779-406F-82D9-6F69D785B7D3}"/>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56450" name="Rectangle 2">
            <a:extLst>
              <a:ext uri="{FF2B5EF4-FFF2-40B4-BE49-F238E27FC236}">
                <a16:creationId xmlns="" xmlns:a16="http://schemas.microsoft.com/office/drawing/2014/main" id="{DF83547C-437F-46EE-8A84-584F4671A739}"/>
              </a:ext>
            </a:extLst>
          </p:cNvPr>
          <p:cNvSpPr>
            <a:spLocks noGrp="1" noChangeArrowheads="1"/>
          </p:cNvSpPr>
          <p:nvPr>
            <p:ph idx="1"/>
          </p:nvPr>
        </p:nvSpPr>
        <p:spPr/>
        <p:txBody>
          <a:bodyPr/>
          <a:lstStyle/>
          <a:p>
            <a:pPr lvl="2" eaLnBrk="1" hangingPunct="1">
              <a:buFontTx/>
              <a:buNone/>
              <a:tabLst>
                <a:tab pos="1714500" algn="l"/>
              </a:tabLst>
            </a:pPr>
            <a:r>
              <a:rPr lang="en-GB" altLang="en-US" sz="2400" b="1"/>
              <a:t>Society Loses</a:t>
            </a:r>
          </a:p>
          <a:p>
            <a:pPr lvl="2" eaLnBrk="1" hangingPunct="1">
              <a:buFontTx/>
              <a:buNone/>
              <a:tabLst>
                <a:tab pos="1714500" algn="l"/>
              </a:tabLst>
            </a:pPr>
            <a:r>
              <a:rPr lang="en-GB" altLang="en-US" sz="2400"/>
              <a:t>Society loses because the loss to consumers exceeds the gain to domestic producers and importers.</a:t>
            </a:r>
          </a:p>
          <a:p>
            <a:pPr lvl="2" eaLnBrk="1" hangingPunct="1">
              <a:buFontTx/>
              <a:buNone/>
              <a:tabLst>
                <a:tab pos="1714500" algn="l"/>
              </a:tabLst>
            </a:pPr>
            <a:r>
              <a:rPr lang="en-GB" altLang="en-US" sz="2400"/>
              <a:t>Part of the social loss arises from the increase in the domestic producers’ cost of production.</a:t>
            </a:r>
          </a:p>
          <a:p>
            <a:pPr lvl="2" eaLnBrk="1" hangingPunct="1">
              <a:buFontTx/>
              <a:buNone/>
              <a:tabLst>
                <a:tab pos="1714500" algn="l"/>
              </a:tabLst>
            </a:pPr>
            <a:r>
              <a:rPr lang="en-GB" altLang="en-US" sz="2400"/>
              <a:t>There is also a social loss from the decreased quantity bought at the higher price.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6450">
                                            <p:txEl>
                                              <p:pRg st="1" end="1"/>
                                            </p:txEl>
                                          </p:spTgt>
                                        </p:tgtEl>
                                        <p:attrNameLst>
                                          <p:attrName>style.visibility</p:attrName>
                                        </p:attrNameLst>
                                      </p:cBhvr>
                                      <p:to>
                                        <p:strVal val="visible"/>
                                      </p:to>
                                    </p:set>
                                    <p:animEffect transition="in" filter="wipe(left)">
                                      <p:cBhvr>
                                        <p:cTn id="7" dur="1000"/>
                                        <p:tgtEl>
                                          <p:spTgt spid="12564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6450">
                                            <p:txEl>
                                              <p:pRg st="2" end="2"/>
                                            </p:txEl>
                                          </p:spTgt>
                                        </p:tgtEl>
                                        <p:attrNameLst>
                                          <p:attrName>style.visibility</p:attrName>
                                        </p:attrNameLst>
                                      </p:cBhvr>
                                      <p:to>
                                        <p:strVal val="visible"/>
                                      </p:to>
                                    </p:set>
                                    <p:animEffect transition="in" filter="wipe(left)">
                                      <p:cBhvr>
                                        <p:cTn id="12" dur="1000"/>
                                        <p:tgtEl>
                                          <p:spTgt spid="12564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6450">
                                            <p:txEl>
                                              <p:pRg st="3" end="3"/>
                                            </p:txEl>
                                          </p:spTgt>
                                        </p:tgtEl>
                                        <p:attrNameLst>
                                          <p:attrName>style.visibility</p:attrName>
                                        </p:attrNameLst>
                                      </p:cBhvr>
                                      <p:to>
                                        <p:strVal val="visible"/>
                                      </p:to>
                                    </p:set>
                                    <p:animEffect transition="in" filter="wipe(left)">
                                      <p:cBhvr>
                                        <p:cTn id="17" dur="1000"/>
                                        <p:tgtEl>
                                          <p:spTgt spid="12564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0"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Title 1">
            <a:extLst>
              <a:ext uri="{FF2B5EF4-FFF2-40B4-BE49-F238E27FC236}">
                <a16:creationId xmlns="" xmlns:a16="http://schemas.microsoft.com/office/drawing/2014/main" id="{2126898A-576C-4503-8FE4-A7C680F326B1}"/>
              </a:ext>
            </a:extLst>
          </p:cNvPr>
          <p:cNvSpPr>
            <a:spLocks noGrp="1"/>
          </p:cNvSpPr>
          <p:nvPr>
            <p:ph type="title"/>
          </p:nvPr>
        </p:nvSpPr>
        <p:spPr>
          <a:xfrm>
            <a:off x="990600" y="107950"/>
            <a:ext cx="7696200" cy="1554163"/>
          </a:xfrm>
        </p:spPr>
        <p:txBody>
          <a:bodyPr/>
          <a:lstStyle/>
          <a:p>
            <a:r>
              <a:rPr lang="en-US" altLang="en-US"/>
              <a:t>International Trade Restrictions</a:t>
            </a:r>
            <a:endParaRPr lang="en-CA" altLang="en-US"/>
          </a:p>
        </p:txBody>
      </p:sp>
      <p:sp>
        <p:nvSpPr>
          <p:cNvPr id="1278979" name="Rectangle 3">
            <a:extLst>
              <a:ext uri="{FF2B5EF4-FFF2-40B4-BE49-F238E27FC236}">
                <a16:creationId xmlns="" xmlns:a16="http://schemas.microsoft.com/office/drawing/2014/main" id="{C6C7F25C-7454-492A-B56D-EE5F467ADFA5}"/>
              </a:ext>
            </a:extLst>
          </p:cNvPr>
          <p:cNvSpPr>
            <a:spLocks noGrp="1" noChangeArrowheads="1"/>
          </p:cNvSpPr>
          <p:nvPr>
            <p:ph idx="1"/>
          </p:nvPr>
        </p:nvSpPr>
        <p:spPr/>
        <p:txBody>
          <a:bodyPr/>
          <a:lstStyle/>
          <a:p>
            <a:pPr eaLnBrk="1" hangingPunct="1"/>
            <a:r>
              <a:rPr lang="en-GB" altLang="en-US" dirty="0"/>
              <a:t>Other Import Barriers</a:t>
            </a:r>
          </a:p>
          <a:p>
            <a:pPr lvl="1" eaLnBrk="1" hangingPunct="1"/>
            <a:r>
              <a:rPr lang="en-GB" altLang="en-US" dirty="0"/>
              <a:t>Thousands of detailed health, safety, and other regulations restrict international trade. </a:t>
            </a:r>
          </a:p>
          <a:p>
            <a:pPr lvl="1" eaLnBrk="1" hangingPunct="1"/>
            <a:r>
              <a:rPr lang="en-GB" altLang="en-US" b="1" dirty="0">
                <a:solidFill>
                  <a:srgbClr val="0070C0"/>
                </a:solidFill>
              </a:rPr>
              <a:t>Export Subsidies</a:t>
            </a:r>
          </a:p>
          <a:p>
            <a:pPr lvl="1" eaLnBrk="1" hangingPunct="1"/>
            <a:r>
              <a:rPr lang="en-GB" altLang="en-US" dirty="0"/>
              <a:t>An </a:t>
            </a:r>
            <a:r>
              <a:rPr lang="en-GB" altLang="en-US" i="1" dirty="0"/>
              <a:t>export subsidy</a:t>
            </a:r>
            <a:r>
              <a:rPr lang="en-GB" altLang="en-US" dirty="0"/>
              <a:t> is a payment made by the government to a domestic producer of an exported good.</a:t>
            </a:r>
          </a:p>
          <a:p>
            <a:pPr lvl="1" eaLnBrk="1" hangingPunct="1"/>
            <a:r>
              <a:rPr lang="en-GB" altLang="en-US" dirty="0"/>
              <a:t>Export subsidies bring gains to domestic producers, but they result in overproduction in the domestic economy and underproduction in the rest of the world and so create a deadweight loss.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78979">
                                            <p:txEl>
                                              <p:pRg st="1" end="1"/>
                                            </p:txEl>
                                          </p:spTgt>
                                        </p:tgtEl>
                                        <p:attrNameLst>
                                          <p:attrName>style.visibility</p:attrName>
                                        </p:attrNameLst>
                                      </p:cBhvr>
                                      <p:to>
                                        <p:strVal val="visible"/>
                                      </p:to>
                                    </p:set>
                                    <p:animEffect transition="in" filter="wipe(left)">
                                      <p:cBhvr>
                                        <p:cTn id="7" dur="1000"/>
                                        <p:tgtEl>
                                          <p:spTgt spid="1278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78979">
                                            <p:txEl>
                                              <p:pRg st="2" end="2"/>
                                            </p:txEl>
                                          </p:spTgt>
                                        </p:tgtEl>
                                        <p:attrNameLst>
                                          <p:attrName>style.visibility</p:attrName>
                                        </p:attrNameLst>
                                      </p:cBhvr>
                                      <p:to>
                                        <p:strVal val="visible"/>
                                      </p:to>
                                    </p:set>
                                    <p:animEffect transition="in" filter="wipe(left)">
                                      <p:cBhvr>
                                        <p:cTn id="12" dur="1000"/>
                                        <p:tgtEl>
                                          <p:spTgt spid="1278979">
                                            <p:txEl>
                                              <p:pRg st="2" end="2"/>
                                            </p:txEl>
                                          </p:spTgt>
                                        </p:tgtEl>
                                      </p:cBhvr>
                                    </p:animEffect>
                                  </p:childTnLst>
                                </p:cTn>
                              </p:par>
                            </p:childTnLst>
                          </p:cTn>
                        </p:par>
                        <p:par>
                          <p:cTn id="13" fill="hold" nodeType="with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78979">
                                            <p:txEl>
                                              <p:pRg st="3" end="3"/>
                                            </p:txEl>
                                          </p:spTgt>
                                        </p:tgtEl>
                                        <p:attrNameLst>
                                          <p:attrName>style.visibility</p:attrName>
                                        </p:attrNameLst>
                                      </p:cBhvr>
                                      <p:to>
                                        <p:strVal val="visible"/>
                                      </p:to>
                                    </p:set>
                                    <p:animEffect transition="in" filter="wipe(left)">
                                      <p:cBhvr>
                                        <p:cTn id="16" dur="1000"/>
                                        <p:tgtEl>
                                          <p:spTgt spid="12789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78979">
                                            <p:txEl>
                                              <p:pRg st="4" end="4"/>
                                            </p:txEl>
                                          </p:spTgt>
                                        </p:tgtEl>
                                        <p:attrNameLst>
                                          <p:attrName>style.visibility</p:attrName>
                                        </p:attrNameLst>
                                      </p:cBhvr>
                                      <p:to>
                                        <p:strVal val="visible"/>
                                      </p:to>
                                    </p:set>
                                    <p:animEffect transition="in" filter="wipe(left)">
                                      <p:cBhvr>
                                        <p:cTn id="21" dur="1000"/>
                                        <p:tgtEl>
                                          <p:spTgt spid="1278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79"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Title 2">
            <a:extLst>
              <a:ext uri="{FF2B5EF4-FFF2-40B4-BE49-F238E27FC236}">
                <a16:creationId xmlns="" xmlns:a16="http://schemas.microsoft.com/office/drawing/2014/main" id="{5CB20646-5F15-4791-BA2D-603837015C33}"/>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81027" name="Rectangle 3">
            <a:extLst>
              <a:ext uri="{FF2B5EF4-FFF2-40B4-BE49-F238E27FC236}">
                <a16:creationId xmlns="" xmlns:a16="http://schemas.microsoft.com/office/drawing/2014/main" id="{9A745847-03EB-45D7-A9B5-D7BDE10377C7}"/>
              </a:ext>
            </a:extLst>
          </p:cNvPr>
          <p:cNvSpPr>
            <a:spLocks noGrp="1" noChangeArrowheads="1"/>
          </p:cNvSpPr>
          <p:nvPr>
            <p:ph idx="1"/>
          </p:nvPr>
        </p:nvSpPr>
        <p:spPr>
          <a:xfrm>
            <a:off x="360363" y="1584325"/>
            <a:ext cx="8707437" cy="4525963"/>
          </a:xfrm>
        </p:spPr>
        <p:txBody>
          <a:bodyPr/>
          <a:lstStyle/>
          <a:p>
            <a:pPr lvl="1" eaLnBrk="1" hangingPunct="1"/>
            <a:r>
              <a:rPr lang="en-GB" altLang="en-US" dirty="0"/>
              <a:t>Despite the fact that free trade promotes prosperity for all countries, trade is restricted.</a:t>
            </a:r>
          </a:p>
          <a:p>
            <a:pPr lvl="1" eaLnBrk="1" hangingPunct="1"/>
            <a:r>
              <a:rPr lang="en-GB" altLang="en-US" dirty="0"/>
              <a:t>Seven arguments for restricting international trade are that protecting domestic industries from foreign competition</a:t>
            </a:r>
          </a:p>
          <a:p>
            <a:pPr marL="215900" indent="-107950" eaLnBrk="1" hangingPunct="1">
              <a:spcAft>
                <a:spcPct val="0"/>
              </a:spcAft>
              <a:buClr>
                <a:srgbClr val="7030A0"/>
              </a:buClr>
              <a:buFont typeface="Wingdings" panose="05000000000000000000" pitchFamily="2" charset="2"/>
              <a:buChar char="§"/>
            </a:pPr>
            <a:r>
              <a:rPr lang="en-US" altLang="en-US" b="0" dirty="0">
                <a:solidFill>
                  <a:schemeClr val="tx1"/>
                </a:solidFill>
              </a:rPr>
              <a:t> </a:t>
            </a:r>
            <a:r>
              <a:rPr lang="en-US" altLang="en-US" sz="2000" b="0" dirty="0">
                <a:solidFill>
                  <a:schemeClr val="tx1"/>
                </a:solidFill>
              </a:rPr>
              <a:t>Helps an infant industry grow.</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Counteracts dumping. </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Saves domestic jobs.</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Allows us to compete with cheap foreign </a:t>
            </a:r>
            <a:r>
              <a:rPr lang="en-US" altLang="en-US" sz="2000" b="0" dirty="0" err="1">
                <a:solidFill>
                  <a:schemeClr val="tx1"/>
                </a:solidFill>
              </a:rPr>
              <a:t>labour</a:t>
            </a:r>
            <a:r>
              <a:rPr lang="en-US" altLang="en-US" sz="2000" b="0" dirty="0">
                <a:solidFill>
                  <a:schemeClr val="tx1"/>
                </a:solidFill>
              </a:rPr>
              <a:t>.</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Penalizes lax environmental standards.</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Prevents rich countries from exploiting developing countries.</a:t>
            </a:r>
          </a:p>
          <a:p>
            <a:pPr marL="215900" indent="-107950" eaLnBrk="1" hangingPunct="1">
              <a:spcAft>
                <a:spcPct val="0"/>
              </a:spcAft>
              <a:buClr>
                <a:srgbClr val="7030A0"/>
              </a:buClr>
              <a:buFont typeface="Wingdings" panose="05000000000000000000" pitchFamily="2" charset="2"/>
              <a:buChar char="§"/>
            </a:pPr>
            <a:r>
              <a:rPr lang="en-US" altLang="en-US" sz="2000" b="0" dirty="0">
                <a:solidFill>
                  <a:schemeClr val="tx1"/>
                </a:solidFill>
              </a:rPr>
              <a:t> Reduces offshore outsourcing that sends Canadian jobs abroad</a:t>
            </a:r>
            <a:r>
              <a:rPr lang="en-US" altLang="en-US" b="0" dirty="0">
                <a:solidFill>
                  <a:schemeClr val="tx1"/>
                </a:solidFill>
              </a:rPr>
              <a:t>.</a:t>
            </a:r>
            <a:endParaRPr lang="en-GB" altLang="en-US" dirty="0">
              <a:solidFill>
                <a:schemeClr val="tx1"/>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81027">
                                            <p:txEl>
                                              <p:pRg st="1" end="1"/>
                                            </p:txEl>
                                          </p:spTgt>
                                        </p:tgtEl>
                                        <p:attrNameLst>
                                          <p:attrName>style.visibility</p:attrName>
                                        </p:attrNameLst>
                                      </p:cBhvr>
                                      <p:to>
                                        <p:strVal val="visible"/>
                                      </p:to>
                                    </p:set>
                                    <p:animEffect transition="in" filter="wipe(left)">
                                      <p:cBhvr>
                                        <p:cTn id="7" dur="1000"/>
                                        <p:tgtEl>
                                          <p:spTgt spid="1281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1027">
                                            <p:txEl>
                                              <p:pRg st="2" end="2"/>
                                            </p:txEl>
                                          </p:spTgt>
                                        </p:tgtEl>
                                        <p:attrNameLst>
                                          <p:attrName>style.visibility</p:attrName>
                                        </p:attrNameLst>
                                      </p:cBhvr>
                                      <p:to>
                                        <p:strVal val="visible"/>
                                      </p:to>
                                    </p:set>
                                    <p:animEffect transition="in" filter="wipe(left)">
                                      <p:cBhvr>
                                        <p:cTn id="12" dur="1000"/>
                                        <p:tgtEl>
                                          <p:spTgt spid="1281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81027">
                                            <p:txEl>
                                              <p:pRg st="3" end="3"/>
                                            </p:txEl>
                                          </p:spTgt>
                                        </p:tgtEl>
                                        <p:attrNameLst>
                                          <p:attrName>style.visibility</p:attrName>
                                        </p:attrNameLst>
                                      </p:cBhvr>
                                      <p:to>
                                        <p:strVal val="visible"/>
                                      </p:to>
                                    </p:set>
                                    <p:animEffect transition="in" filter="wipe(left)">
                                      <p:cBhvr>
                                        <p:cTn id="17" dur="1000"/>
                                        <p:tgtEl>
                                          <p:spTgt spid="1281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81027">
                                            <p:txEl>
                                              <p:pRg st="4" end="4"/>
                                            </p:txEl>
                                          </p:spTgt>
                                        </p:tgtEl>
                                        <p:attrNameLst>
                                          <p:attrName>style.visibility</p:attrName>
                                        </p:attrNameLst>
                                      </p:cBhvr>
                                      <p:to>
                                        <p:strVal val="visible"/>
                                      </p:to>
                                    </p:set>
                                    <p:animEffect transition="in" filter="wipe(left)">
                                      <p:cBhvr>
                                        <p:cTn id="22" dur="1000"/>
                                        <p:tgtEl>
                                          <p:spTgt spid="12810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81027">
                                            <p:txEl>
                                              <p:pRg st="5" end="5"/>
                                            </p:txEl>
                                          </p:spTgt>
                                        </p:tgtEl>
                                        <p:attrNameLst>
                                          <p:attrName>style.visibility</p:attrName>
                                        </p:attrNameLst>
                                      </p:cBhvr>
                                      <p:to>
                                        <p:strVal val="visible"/>
                                      </p:to>
                                    </p:set>
                                    <p:animEffect transition="in" filter="wipe(left)">
                                      <p:cBhvr>
                                        <p:cTn id="27" dur="1000"/>
                                        <p:tgtEl>
                                          <p:spTgt spid="12810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81027">
                                            <p:txEl>
                                              <p:pRg st="6" end="6"/>
                                            </p:txEl>
                                          </p:spTgt>
                                        </p:tgtEl>
                                        <p:attrNameLst>
                                          <p:attrName>style.visibility</p:attrName>
                                        </p:attrNameLst>
                                      </p:cBhvr>
                                      <p:to>
                                        <p:strVal val="visible"/>
                                      </p:to>
                                    </p:set>
                                    <p:animEffect transition="in" filter="wipe(left)">
                                      <p:cBhvr>
                                        <p:cTn id="32" dur="1000"/>
                                        <p:tgtEl>
                                          <p:spTgt spid="12810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81027">
                                            <p:txEl>
                                              <p:pRg st="7" end="7"/>
                                            </p:txEl>
                                          </p:spTgt>
                                        </p:tgtEl>
                                        <p:attrNameLst>
                                          <p:attrName>style.visibility</p:attrName>
                                        </p:attrNameLst>
                                      </p:cBhvr>
                                      <p:to>
                                        <p:strVal val="visible"/>
                                      </p:to>
                                    </p:set>
                                    <p:animEffect transition="in" filter="wipe(left)">
                                      <p:cBhvr>
                                        <p:cTn id="37" dur="1000"/>
                                        <p:tgtEl>
                                          <p:spTgt spid="128102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81027">
                                            <p:txEl>
                                              <p:pRg st="8" end="8"/>
                                            </p:txEl>
                                          </p:spTgt>
                                        </p:tgtEl>
                                        <p:attrNameLst>
                                          <p:attrName>style.visibility</p:attrName>
                                        </p:attrNameLst>
                                      </p:cBhvr>
                                      <p:to>
                                        <p:strVal val="visible"/>
                                      </p:to>
                                    </p:set>
                                    <p:animEffect transition="in" filter="wipe(left)">
                                      <p:cBhvr>
                                        <p:cTn id="42" dur="1000"/>
                                        <p:tgtEl>
                                          <p:spTgt spid="12810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Title 2">
            <a:extLst>
              <a:ext uri="{FF2B5EF4-FFF2-40B4-BE49-F238E27FC236}">
                <a16:creationId xmlns="" xmlns:a16="http://schemas.microsoft.com/office/drawing/2014/main" id="{7D468951-EBBB-4B81-BCE8-C3D7E7354C62}"/>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85123" name="Rectangle 3">
            <a:extLst>
              <a:ext uri="{FF2B5EF4-FFF2-40B4-BE49-F238E27FC236}">
                <a16:creationId xmlns="" xmlns:a16="http://schemas.microsoft.com/office/drawing/2014/main" id="{C4834DC6-B57F-477C-9777-8ED775C11694}"/>
              </a:ext>
            </a:extLst>
          </p:cNvPr>
          <p:cNvSpPr>
            <a:spLocks noGrp="1" noChangeArrowheads="1"/>
          </p:cNvSpPr>
          <p:nvPr>
            <p:ph idx="1"/>
          </p:nvPr>
        </p:nvSpPr>
        <p:spPr/>
        <p:txBody>
          <a:bodyPr/>
          <a:lstStyle/>
          <a:p>
            <a:pPr lvl="1" eaLnBrk="1" hangingPunct="1"/>
            <a:r>
              <a:rPr lang="en-GB" altLang="en-US" b="1">
                <a:solidFill>
                  <a:srgbClr val="7030A0"/>
                </a:solidFill>
              </a:rPr>
              <a:t>Helps an Infant Industry to Grow</a:t>
            </a:r>
          </a:p>
          <a:p>
            <a:pPr lvl="1" eaLnBrk="1" hangingPunct="1"/>
            <a:r>
              <a:rPr lang="en-US" altLang="en-US"/>
              <a:t>Comparative advantages change with on-the-job experience called </a:t>
            </a:r>
            <a:r>
              <a:rPr lang="en-US" altLang="en-US" i="1"/>
              <a:t>learning-by-doing</a:t>
            </a:r>
            <a:r>
              <a:rPr lang="en-US" altLang="en-US"/>
              <a:t>.</a:t>
            </a:r>
          </a:p>
          <a:p>
            <a:pPr lvl="1" eaLnBrk="1" hangingPunct="1"/>
            <a:r>
              <a:rPr lang="en-US" altLang="en-US"/>
              <a:t>When a new industry or a new product is born—an </a:t>
            </a:r>
            <a:r>
              <a:rPr lang="en-US" altLang="en-US" i="1"/>
              <a:t>infant industry</a:t>
            </a:r>
            <a:r>
              <a:rPr lang="en-US" altLang="en-US"/>
              <a:t>—it is not as productive as it will become with experience.</a:t>
            </a:r>
          </a:p>
          <a:p>
            <a:pPr lvl="1" eaLnBrk="1" hangingPunct="1"/>
            <a:r>
              <a:rPr lang="en-US" altLang="en-US"/>
              <a:t>It is argued that such an industry should be protected from international competition until it can stand alone and compete.</a:t>
            </a:r>
          </a:p>
          <a:p>
            <a:pPr lvl="1" eaLnBrk="1" hangingPunct="1"/>
            <a:r>
              <a:rPr lang="en-GB" altLang="en-US"/>
              <a:t>Learning-by-doing is a powerful engine of productivity growth, but this fact does not justify protection.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5123">
                                            <p:txEl>
                                              <p:pRg st="1" end="1"/>
                                            </p:txEl>
                                          </p:spTgt>
                                        </p:tgtEl>
                                        <p:attrNameLst>
                                          <p:attrName>style.visibility</p:attrName>
                                        </p:attrNameLst>
                                      </p:cBhvr>
                                      <p:to>
                                        <p:strVal val="visible"/>
                                      </p:to>
                                    </p:set>
                                    <p:animEffect transition="in" filter="wipe(left)">
                                      <p:cBhvr>
                                        <p:cTn id="7" dur="1000"/>
                                        <p:tgtEl>
                                          <p:spTgt spid="128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5123">
                                            <p:txEl>
                                              <p:pRg st="2" end="2"/>
                                            </p:txEl>
                                          </p:spTgt>
                                        </p:tgtEl>
                                        <p:attrNameLst>
                                          <p:attrName>style.visibility</p:attrName>
                                        </p:attrNameLst>
                                      </p:cBhvr>
                                      <p:to>
                                        <p:strVal val="visible"/>
                                      </p:to>
                                    </p:set>
                                    <p:animEffect transition="in" filter="wipe(left)">
                                      <p:cBhvr>
                                        <p:cTn id="12" dur="1000"/>
                                        <p:tgtEl>
                                          <p:spTgt spid="128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5123">
                                            <p:txEl>
                                              <p:pRg st="3" end="3"/>
                                            </p:txEl>
                                          </p:spTgt>
                                        </p:tgtEl>
                                        <p:attrNameLst>
                                          <p:attrName>style.visibility</p:attrName>
                                        </p:attrNameLst>
                                      </p:cBhvr>
                                      <p:to>
                                        <p:strVal val="visible"/>
                                      </p:to>
                                    </p:set>
                                    <p:animEffect transition="in" filter="wipe(left)">
                                      <p:cBhvr>
                                        <p:cTn id="17" dur="1000"/>
                                        <p:tgtEl>
                                          <p:spTgt spid="1285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5123">
                                            <p:txEl>
                                              <p:pRg st="4" end="4"/>
                                            </p:txEl>
                                          </p:spTgt>
                                        </p:tgtEl>
                                        <p:attrNameLst>
                                          <p:attrName>style.visibility</p:attrName>
                                        </p:attrNameLst>
                                      </p:cBhvr>
                                      <p:to>
                                        <p:strVal val="visible"/>
                                      </p:to>
                                    </p:set>
                                    <p:animEffect transition="in" filter="wipe(left)">
                                      <p:cBhvr>
                                        <p:cTn id="22" dur="1000"/>
                                        <p:tgtEl>
                                          <p:spTgt spid="128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3"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itle 2">
            <a:extLst>
              <a:ext uri="{FF2B5EF4-FFF2-40B4-BE49-F238E27FC236}">
                <a16:creationId xmlns="" xmlns:a16="http://schemas.microsoft.com/office/drawing/2014/main" id="{6D2C3365-6A20-4022-9AF0-7385602A1A09}"/>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87171" name="Rectangle 3">
            <a:extLst>
              <a:ext uri="{FF2B5EF4-FFF2-40B4-BE49-F238E27FC236}">
                <a16:creationId xmlns="" xmlns:a16="http://schemas.microsoft.com/office/drawing/2014/main" id="{1EF59550-1B3F-45F2-99EF-3EDE6F07CB3E}"/>
              </a:ext>
            </a:extLst>
          </p:cNvPr>
          <p:cNvSpPr>
            <a:spLocks noGrp="1" noChangeArrowheads="1"/>
          </p:cNvSpPr>
          <p:nvPr>
            <p:ph idx="1"/>
          </p:nvPr>
        </p:nvSpPr>
        <p:spPr/>
        <p:txBody>
          <a:bodyPr/>
          <a:lstStyle/>
          <a:p>
            <a:pPr marL="108000" lvl="1" defTabSz="515938" eaLnBrk="1" hangingPunct="1">
              <a:defRPr/>
            </a:pPr>
            <a:r>
              <a:rPr lang="en-GB" b="1" dirty="0">
                <a:solidFill>
                  <a:srgbClr val="7030A0"/>
                </a:solidFill>
              </a:rPr>
              <a:t>Counteracts Dumping</a:t>
            </a:r>
          </a:p>
          <a:p>
            <a:pPr marL="108000" lvl="1" defTabSz="515938" eaLnBrk="1" hangingPunct="1">
              <a:defRPr/>
            </a:pPr>
            <a:r>
              <a:rPr lang="en-GB" b="1" dirty="0"/>
              <a:t>Dumping</a:t>
            </a:r>
            <a:r>
              <a:rPr lang="en-GB" dirty="0"/>
              <a:t> occurs when a foreign firm sells its exports at a lower price than its cost of production. </a:t>
            </a:r>
          </a:p>
          <a:p>
            <a:pPr marL="108000" lvl="1" defTabSz="515938" eaLnBrk="1" hangingPunct="1">
              <a:defRPr/>
            </a:pPr>
            <a:r>
              <a:rPr lang="en-GB" dirty="0"/>
              <a:t>This argument does not justify protection because </a:t>
            </a:r>
          </a:p>
          <a:p>
            <a:pPr marL="468000" lvl="1" indent="-360000" defTabSz="515938" eaLnBrk="1" hangingPunct="1">
              <a:lnSpc>
                <a:spcPct val="90000"/>
              </a:lnSpc>
              <a:defRPr/>
            </a:pPr>
            <a:r>
              <a:rPr lang="en-GB" dirty="0"/>
              <a:t>1. 	It is virtually impossible to determine a firm’s costs. </a:t>
            </a:r>
          </a:p>
          <a:p>
            <a:pPr marL="468000" lvl="1" indent="-360000" defTabSz="515938" eaLnBrk="1" hangingPunct="1">
              <a:lnSpc>
                <a:spcPct val="90000"/>
              </a:lnSpc>
              <a:defRPr/>
            </a:pPr>
            <a:r>
              <a:rPr lang="en-GB" dirty="0"/>
              <a:t>2. 	It is hard to think of a global monopoly, so even if all domestic firms are driven out, alternatives would still   exist.</a:t>
            </a:r>
          </a:p>
          <a:p>
            <a:pPr marL="468000" lvl="1" indent="-360000" defTabSz="515938" eaLnBrk="1" hangingPunct="1">
              <a:lnSpc>
                <a:spcPct val="90000"/>
              </a:lnSpc>
              <a:defRPr/>
            </a:pPr>
            <a:r>
              <a:rPr lang="en-GB" dirty="0"/>
              <a:t>3. 	If the market is truly a global monopoly, it is better to regulate the monopoly rather than restrict trade.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7171">
                                            <p:txEl>
                                              <p:pRg st="1" end="1"/>
                                            </p:txEl>
                                          </p:spTgt>
                                        </p:tgtEl>
                                        <p:attrNameLst>
                                          <p:attrName>style.visibility</p:attrName>
                                        </p:attrNameLst>
                                      </p:cBhvr>
                                      <p:to>
                                        <p:strVal val="visible"/>
                                      </p:to>
                                    </p:set>
                                    <p:animEffect transition="in" filter="wipe(left)">
                                      <p:cBhvr>
                                        <p:cTn id="7" dur="1000"/>
                                        <p:tgtEl>
                                          <p:spTgt spid="128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7171">
                                            <p:txEl>
                                              <p:pRg st="2" end="2"/>
                                            </p:txEl>
                                          </p:spTgt>
                                        </p:tgtEl>
                                        <p:attrNameLst>
                                          <p:attrName>style.visibility</p:attrName>
                                        </p:attrNameLst>
                                      </p:cBhvr>
                                      <p:to>
                                        <p:strVal val="visible"/>
                                      </p:to>
                                    </p:set>
                                    <p:animEffect transition="in" filter="wipe(left)">
                                      <p:cBhvr>
                                        <p:cTn id="12" dur="1000"/>
                                        <p:tgtEl>
                                          <p:spTgt spid="1287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7171">
                                            <p:txEl>
                                              <p:pRg st="3" end="3"/>
                                            </p:txEl>
                                          </p:spTgt>
                                        </p:tgtEl>
                                        <p:attrNameLst>
                                          <p:attrName>style.visibility</p:attrName>
                                        </p:attrNameLst>
                                      </p:cBhvr>
                                      <p:to>
                                        <p:strVal val="visible"/>
                                      </p:to>
                                    </p:set>
                                    <p:animEffect transition="in" filter="wipe(left)">
                                      <p:cBhvr>
                                        <p:cTn id="17" dur="1000"/>
                                        <p:tgtEl>
                                          <p:spTgt spid="1287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7171">
                                            <p:txEl>
                                              <p:pRg st="4" end="4"/>
                                            </p:txEl>
                                          </p:spTgt>
                                        </p:tgtEl>
                                        <p:attrNameLst>
                                          <p:attrName>style.visibility</p:attrName>
                                        </p:attrNameLst>
                                      </p:cBhvr>
                                      <p:to>
                                        <p:strVal val="visible"/>
                                      </p:to>
                                    </p:set>
                                    <p:animEffect transition="in" filter="wipe(left)">
                                      <p:cBhvr>
                                        <p:cTn id="22" dur="1000"/>
                                        <p:tgtEl>
                                          <p:spTgt spid="1287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7171">
                                            <p:txEl>
                                              <p:pRg st="5" end="5"/>
                                            </p:txEl>
                                          </p:spTgt>
                                        </p:tgtEl>
                                        <p:attrNameLst>
                                          <p:attrName>style.visibility</p:attrName>
                                        </p:attrNameLst>
                                      </p:cBhvr>
                                      <p:to>
                                        <p:strVal val="visible"/>
                                      </p:to>
                                    </p:set>
                                    <p:animEffect transition="in" filter="wipe(left)">
                                      <p:cBhvr>
                                        <p:cTn id="27" dur="1000"/>
                                        <p:tgtEl>
                                          <p:spTgt spid="128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uiExpand="1"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Title 2">
            <a:extLst>
              <a:ext uri="{FF2B5EF4-FFF2-40B4-BE49-F238E27FC236}">
                <a16:creationId xmlns="" xmlns:a16="http://schemas.microsoft.com/office/drawing/2014/main" id="{B1913F17-22E4-443A-83CD-8D40E974CA48}"/>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93315" name="Rectangle 3">
            <a:extLst>
              <a:ext uri="{FF2B5EF4-FFF2-40B4-BE49-F238E27FC236}">
                <a16:creationId xmlns="" xmlns:a16="http://schemas.microsoft.com/office/drawing/2014/main" id="{A3E9DFA4-270B-4181-BBDE-31D48BC3A8C7}"/>
              </a:ext>
            </a:extLst>
          </p:cNvPr>
          <p:cNvSpPr>
            <a:spLocks noGrp="1" noChangeArrowheads="1"/>
          </p:cNvSpPr>
          <p:nvPr>
            <p:ph idx="1"/>
          </p:nvPr>
        </p:nvSpPr>
        <p:spPr/>
        <p:txBody>
          <a:bodyPr/>
          <a:lstStyle/>
          <a:p>
            <a:pPr lvl="1" eaLnBrk="1" hangingPunct="1"/>
            <a:r>
              <a:rPr lang="en-GB" altLang="en-US" b="1">
                <a:solidFill>
                  <a:srgbClr val="7030A0"/>
                </a:solidFill>
              </a:rPr>
              <a:t>Saves Domestic Jobs</a:t>
            </a:r>
          </a:p>
          <a:p>
            <a:pPr lvl="1" eaLnBrk="1" hangingPunct="1"/>
            <a:r>
              <a:rPr lang="en-GB" altLang="en-US"/>
              <a:t>The idea that buying foreign goods costs domestic jobs is wrong. </a:t>
            </a:r>
          </a:p>
          <a:p>
            <a:pPr lvl="1" eaLnBrk="1" hangingPunct="1"/>
            <a:r>
              <a:rPr lang="en-GB" altLang="en-US"/>
              <a:t>Imports destroy some jobs but create jobs for retailers that sell the imported goods and for firms that service these goods. </a:t>
            </a:r>
          </a:p>
          <a:p>
            <a:pPr lvl="1" eaLnBrk="1" hangingPunct="1"/>
            <a:r>
              <a:rPr lang="en-GB" altLang="en-US"/>
              <a:t>Free trade also increases foreign incomes and enables foreigners to buy more domestic production. </a:t>
            </a:r>
          </a:p>
          <a:p>
            <a:pPr lvl="1" eaLnBrk="1" hangingPunct="1"/>
            <a:r>
              <a:rPr lang="en-GB" altLang="en-US"/>
              <a:t>Protection to save particular jobs is very costly.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3315">
                                            <p:txEl>
                                              <p:pRg st="1" end="1"/>
                                            </p:txEl>
                                          </p:spTgt>
                                        </p:tgtEl>
                                        <p:attrNameLst>
                                          <p:attrName>style.visibility</p:attrName>
                                        </p:attrNameLst>
                                      </p:cBhvr>
                                      <p:to>
                                        <p:strVal val="visible"/>
                                      </p:to>
                                    </p:set>
                                    <p:animEffect transition="in" filter="wipe(left)">
                                      <p:cBhvr>
                                        <p:cTn id="7" dur="1000"/>
                                        <p:tgtEl>
                                          <p:spTgt spid="129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3315">
                                            <p:txEl>
                                              <p:pRg st="2" end="2"/>
                                            </p:txEl>
                                          </p:spTgt>
                                        </p:tgtEl>
                                        <p:attrNameLst>
                                          <p:attrName>style.visibility</p:attrName>
                                        </p:attrNameLst>
                                      </p:cBhvr>
                                      <p:to>
                                        <p:strVal val="visible"/>
                                      </p:to>
                                    </p:set>
                                    <p:animEffect transition="in" filter="wipe(left)">
                                      <p:cBhvr>
                                        <p:cTn id="12" dur="1000"/>
                                        <p:tgtEl>
                                          <p:spTgt spid="129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3315">
                                            <p:txEl>
                                              <p:pRg st="3" end="3"/>
                                            </p:txEl>
                                          </p:spTgt>
                                        </p:tgtEl>
                                        <p:attrNameLst>
                                          <p:attrName>style.visibility</p:attrName>
                                        </p:attrNameLst>
                                      </p:cBhvr>
                                      <p:to>
                                        <p:strVal val="visible"/>
                                      </p:to>
                                    </p:set>
                                    <p:animEffect transition="in" filter="wipe(left)">
                                      <p:cBhvr>
                                        <p:cTn id="17" dur="1000"/>
                                        <p:tgtEl>
                                          <p:spTgt spid="12933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3315">
                                            <p:txEl>
                                              <p:pRg st="4" end="4"/>
                                            </p:txEl>
                                          </p:spTgt>
                                        </p:tgtEl>
                                        <p:attrNameLst>
                                          <p:attrName>style.visibility</p:attrName>
                                        </p:attrNameLst>
                                      </p:cBhvr>
                                      <p:to>
                                        <p:strVal val="visible"/>
                                      </p:to>
                                    </p:set>
                                    <p:animEffect transition="in" filter="wipe(left)">
                                      <p:cBhvr>
                                        <p:cTn id="22" dur="1000"/>
                                        <p:tgtEl>
                                          <p:spTgt spid="129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15" grpId="0" uiExpand="1"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Title 2">
            <a:extLst>
              <a:ext uri="{FF2B5EF4-FFF2-40B4-BE49-F238E27FC236}">
                <a16:creationId xmlns="" xmlns:a16="http://schemas.microsoft.com/office/drawing/2014/main" id="{06246996-D325-406D-96D9-9945ED2F87E6}"/>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95363" name="Rectangle 3">
            <a:extLst>
              <a:ext uri="{FF2B5EF4-FFF2-40B4-BE49-F238E27FC236}">
                <a16:creationId xmlns="" xmlns:a16="http://schemas.microsoft.com/office/drawing/2014/main" id="{4577ADA1-221E-43FF-9D08-3846FAEAB68E}"/>
              </a:ext>
            </a:extLst>
          </p:cNvPr>
          <p:cNvSpPr>
            <a:spLocks noGrp="1" noChangeArrowheads="1"/>
          </p:cNvSpPr>
          <p:nvPr>
            <p:ph idx="1"/>
          </p:nvPr>
        </p:nvSpPr>
        <p:spPr/>
        <p:txBody>
          <a:bodyPr/>
          <a:lstStyle/>
          <a:p>
            <a:pPr lvl="1" eaLnBrk="1" hangingPunct="1"/>
            <a:r>
              <a:rPr lang="en-GB" altLang="en-US" b="1">
                <a:solidFill>
                  <a:srgbClr val="7030A0"/>
                </a:solidFill>
              </a:rPr>
              <a:t>Allows Us to Compete with Cheap Foreign </a:t>
            </a:r>
            <a:r>
              <a:rPr lang="en-US" altLang="en-US" b="1">
                <a:solidFill>
                  <a:srgbClr val="7030A0"/>
                </a:solidFill>
              </a:rPr>
              <a:t>Labo</a:t>
            </a:r>
            <a:r>
              <a:rPr lang="en-CA" altLang="en-US" b="1">
                <a:solidFill>
                  <a:srgbClr val="7030A0"/>
                </a:solidFill>
              </a:rPr>
              <a:t>u</a:t>
            </a:r>
            <a:r>
              <a:rPr lang="en-US" altLang="en-US" b="1">
                <a:solidFill>
                  <a:srgbClr val="7030A0"/>
                </a:solidFill>
              </a:rPr>
              <a:t>r</a:t>
            </a:r>
          </a:p>
          <a:p>
            <a:pPr lvl="1" eaLnBrk="1" hangingPunct="1"/>
            <a:r>
              <a:rPr lang="en-GB" altLang="en-US"/>
              <a:t>The idea that a high-wage country cannot compete with a low-wage country is wrong.</a:t>
            </a:r>
          </a:p>
          <a:p>
            <a:pPr lvl="1" eaLnBrk="1" hangingPunct="1"/>
            <a:r>
              <a:rPr lang="en-GB" altLang="en-US"/>
              <a:t>Low-wage </a:t>
            </a:r>
            <a:r>
              <a:rPr lang="en-CA" altLang="en-US"/>
              <a:t>labour</a:t>
            </a:r>
            <a:r>
              <a:rPr lang="en-GB" altLang="en-US"/>
              <a:t> is less productive than high-wage </a:t>
            </a:r>
            <a:r>
              <a:rPr lang="en-CA" altLang="en-US"/>
              <a:t>labour</a:t>
            </a:r>
            <a:r>
              <a:rPr lang="en-US" altLang="en-US"/>
              <a:t>. </a:t>
            </a:r>
          </a:p>
          <a:p>
            <a:pPr lvl="1" eaLnBrk="1" hangingPunct="1"/>
            <a:r>
              <a:rPr lang="en-GB" altLang="en-US"/>
              <a:t>And wages and productivity tell us nothing about the source of gains from trade, which is comparative advantage.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5363">
                                            <p:txEl>
                                              <p:pRg st="1" end="1"/>
                                            </p:txEl>
                                          </p:spTgt>
                                        </p:tgtEl>
                                        <p:attrNameLst>
                                          <p:attrName>style.visibility</p:attrName>
                                        </p:attrNameLst>
                                      </p:cBhvr>
                                      <p:to>
                                        <p:strVal val="visible"/>
                                      </p:to>
                                    </p:set>
                                    <p:animEffect transition="in" filter="wipe(left)">
                                      <p:cBhvr>
                                        <p:cTn id="7" dur="1000"/>
                                        <p:tgtEl>
                                          <p:spTgt spid="129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5363">
                                            <p:txEl>
                                              <p:pRg st="2" end="2"/>
                                            </p:txEl>
                                          </p:spTgt>
                                        </p:tgtEl>
                                        <p:attrNameLst>
                                          <p:attrName>style.visibility</p:attrName>
                                        </p:attrNameLst>
                                      </p:cBhvr>
                                      <p:to>
                                        <p:strVal val="visible"/>
                                      </p:to>
                                    </p:set>
                                    <p:animEffect transition="in" filter="wipe(left)">
                                      <p:cBhvr>
                                        <p:cTn id="12" dur="1000"/>
                                        <p:tgtEl>
                                          <p:spTgt spid="129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5363">
                                            <p:txEl>
                                              <p:pRg st="3" end="3"/>
                                            </p:txEl>
                                          </p:spTgt>
                                        </p:tgtEl>
                                        <p:attrNameLst>
                                          <p:attrName>style.visibility</p:attrName>
                                        </p:attrNameLst>
                                      </p:cBhvr>
                                      <p:to>
                                        <p:strVal val="visible"/>
                                      </p:to>
                                    </p:set>
                                    <p:animEffect transition="in" filter="wipe(left)">
                                      <p:cBhvr>
                                        <p:cTn id="17" dur="1000"/>
                                        <p:tgtEl>
                                          <p:spTgt spid="129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3"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5">
            <a:extLst>
              <a:ext uri="{FF2B5EF4-FFF2-40B4-BE49-F238E27FC236}">
                <a16:creationId xmlns="" xmlns:a16="http://schemas.microsoft.com/office/drawing/2014/main" id="{DD7A92F8-6A7A-4BE9-AA70-F8CEB3321DB9}"/>
              </a:ext>
            </a:extLst>
          </p:cNvPr>
          <p:cNvSpPr>
            <a:spLocks noGrp="1" noChangeArrowheads="1"/>
          </p:cNvSpPr>
          <p:nvPr>
            <p:ph type="title"/>
          </p:nvPr>
        </p:nvSpPr>
        <p:spPr>
          <a:xfrm>
            <a:off x="990600" y="107950"/>
            <a:ext cx="7696200" cy="1554163"/>
          </a:xfrm>
        </p:spPr>
        <p:txBody>
          <a:bodyPr/>
          <a:lstStyle/>
          <a:p>
            <a:pPr eaLnBrk="1" hangingPunct="1"/>
            <a:r>
              <a:rPr lang="en-US" altLang="en-US"/>
              <a:t>How Global Markets Work</a:t>
            </a:r>
          </a:p>
        </p:txBody>
      </p:sp>
      <p:sp>
        <p:nvSpPr>
          <p:cNvPr id="1205251" name="Rectangle 3">
            <a:extLst>
              <a:ext uri="{FF2B5EF4-FFF2-40B4-BE49-F238E27FC236}">
                <a16:creationId xmlns="" xmlns:a16="http://schemas.microsoft.com/office/drawing/2014/main" id="{1FE11199-BBE9-486A-8BBB-E94F7914D0C5}"/>
              </a:ext>
            </a:extLst>
          </p:cNvPr>
          <p:cNvSpPr>
            <a:spLocks noGrp="1" noChangeArrowheads="1"/>
          </p:cNvSpPr>
          <p:nvPr>
            <p:ph idx="1"/>
          </p:nvPr>
        </p:nvSpPr>
        <p:spPr/>
        <p:txBody>
          <a:bodyPr/>
          <a:lstStyle/>
          <a:p>
            <a:pPr eaLnBrk="1" hangingPunct="1"/>
            <a:r>
              <a:rPr lang="en-GB" altLang="en-US" dirty="0"/>
              <a:t>International Trade Today</a:t>
            </a:r>
          </a:p>
          <a:p>
            <a:pPr lvl="1" eaLnBrk="1" hangingPunct="1"/>
            <a:r>
              <a:rPr lang="en-GB" altLang="en-US" dirty="0"/>
              <a:t>Global trade today is enormous.</a:t>
            </a:r>
          </a:p>
          <a:p>
            <a:pPr lvl="1" eaLnBrk="1" hangingPunct="1"/>
            <a:r>
              <a:rPr lang="en-GB" altLang="en-US" dirty="0"/>
              <a:t>In 2016, global exports and imports were $21 trillion, which is a third of the value of global production.</a:t>
            </a:r>
          </a:p>
          <a:p>
            <a:pPr lvl="1" eaLnBrk="1" hangingPunct="1"/>
            <a:r>
              <a:rPr lang="en-GB" altLang="en-US" dirty="0"/>
              <a:t>In 2016, total Canadian exports were $629 billion, which is about 31 percent of the value of Canadian production.</a:t>
            </a:r>
          </a:p>
          <a:p>
            <a:pPr lvl="1" eaLnBrk="1" hangingPunct="1"/>
            <a:r>
              <a:rPr lang="en-GB" altLang="en-US" dirty="0"/>
              <a:t>In 2016, total Canadian imports were $677 billion, which is about 33 percent of the value of Canadian production.</a:t>
            </a:r>
          </a:p>
          <a:p>
            <a:pPr lvl="1" eaLnBrk="1" hangingPunct="1"/>
            <a:r>
              <a:rPr lang="en-GB" altLang="en-US" dirty="0"/>
              <a:t>Services are 17 percent of total Canadian exports and 19 percent of total Canadian imports.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5251">
                                            <p:txEl>
                                              <p:pRg st="1" end="1"/>
                                            </p:txEl>
                                          </p:spTgt>
                                        </p:tgtEl>
                                        <p:attrNameLst>
                                          <p:attrName>style.visibility</p:attrName>
                                        </p:attrNameLst>
                                      </p:cBhvr>
                                      <p:to>
                                        <p:strVal val="visible"/>
                                      </p:to>
                                    </p:set>
                                    <p:animEffect transition="in" filter="wipe(left)">
                                      <p:cBhvr>
                                        <p:cTn id="7" dur="1000"/>
                                        <p:tgtEl>
                                          <p:spTgt spid="120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5251">
                                            <p:txEl>
                                              <p:pRg st="2" end="2"/>
                                            </p:txEl>
                                          </p:spTgt>
                                        </p:tgtEl>
                                        <p:attrNameLst>
                                          <p:attrName>style.visibility</p:attrName>
                                        </p:attrNameLst>
                                      </p:cBhvr>
                                      <p:to>
                                        <p:strVal val="visible"/>
                                      </p:to>
                                    </p:set>
                                    <p:animEffect transition="in" filter="wipe(left)">
                                      <p:cBhvr>
                                        <p:cTn id="12" dur="1000"/>
                                        <p:tgtEl>
                                          <p:spTgt spid="1205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5251">
                                            <p:txEl>
                                              <p:pRg st="3" end="3"/>
                                            </p:txEl>
                                          </p:spTgt>
                                        </p:tgtEl>
                                        <p:attrNameLst>
                                          <p:attrName>style.visibility</p:attrName>
                                        </p:attrNameLst>
                                      </p:cBhvr>
                                      <p:to>
                                        <p:strVal val="visible"/>
                                      </p:to>
                                    </p:set>
                                    <p:animEffect transition="in" filter="wipe(left)">
                                      <p:cBhvr>
                                        <p:cTn id="17" dur="1000"/>
                                        <p:tgtEl>
                                          <p:spTgt spid="1205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5251">
                                            <p:txEl>
                                              <p:pRg st="4" end="4"/>
                                            </p:txEl>
                                          </p:spTgt>
                                        </p:tgtEl>
                                        <p:attrNameLst>
                                          <p:attrName>style.visibility</p:attrName>
                                        </p:attrNameLst>
                                      </p:cBhvr>
                                      <p:to>
                                        <p:strVal val="visible"/>
                                      </p:to>
                                    </p:set>
                                    <p:animEffect transition="in" filter="wipe(left)">
                                      <p:cBhvr>
                                        <p:cTn id="22" dur="1000"/>
                                        <p:tgtEl>
                                          <p:spTgt spid="12052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5251">
                                            <p:txEl>
                                              <p:pRg st="5" end="5"/>
                                            </p:txEl>
                                          </p:spTgt>
                                        </p:tgtEl>
                                        <p:attrNameLst>
                                          <p:attrName>style.visibility</p:attrName>
                                        </p:attrNameLst>
                                      </p:cBhvr>
                                      <p:to>
                                        <p:strVal val="visible"/>
                                      </p:to>
                                    </p:set>
                                    <p:animEffect transition="in" filter="wipe(left)">
                                      <p:cBhvr>
                                        <p:cTn id="27" dur="1000"/>
                                        <p:tgtEl>
                                          <p:spTgt spid="1205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1" grpId="0" uiExpand="1"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Title 2">
            <a:extLst>
              <a:ext uri="{FF2B5EF4-FFF2-40B4-BE49-F238E27FC236}">
                <a16:creationId xmlns="" xmlns:a16="http://schemas.microsoft.com/office/drawing/2014/main" id="{975655AF-445C-4CB9-BC17-33C9AFB9F629}"/>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299459" name="Rectangle 3">
            <a:extLst>
              <a:ext uri="{FF2B5EF4-FFF2-40B4-BE49-F238E27FC236}">
                <a16:creationId xmlns="" xmlns:a16="http://schemas.microsoft.com/office/drawing/2014/main" id="{A4C1D915-49BC-4450-83B1-416E94A3934D}"/>
              </a:ext>
            </a:extLst>
          </p:cNvPr>
          <p:cNvSpPr>
            <a:spLocks noGrp="1" noChangeArrowheads="1"/>
          </p:cNvSpPr>
          <p:nvPr>
            <p:ph idx="1"/>
          </p:nvPr>
        </p:nvSpPr>
        <p:spPr/>
        <p:txBody>
          <a:bodyPr/>
          <a:lstStyle/>
          <a:p>
            <a:pPr lvl="1" eaLnBrk="1" hangingPunct="1"/>
            <a:r>
              <a:rPr lang="en-GB" altLang="en-US" b="1">
                <a:solidFill>
                  <a:srgbClr val="7030A0"/>
                </a:solidFill>
              </a:rPr>
              <a:t>Penalizes Lax Environmental Standards</a:t>
            </a:r>
          </a:p>
          <a:p>
            <a:pPr lvl="1" eaLnBrk="1" hangingPunct="1"/>
            <a:r>
              <a:rPr lang="en-GB" altLang="en-US"/>
              <a:t>The idea that protection is good for the environment is wrong. </a:t>
            </a:r>
          </a:p>
          <a:p>
            <a:pPr lvl="1" eaLnBrk="1" hangingPunct="1"/>
            <a:r>
              <a:rPr lang="en-GB" altLang="en-US"/>
              <a:t>Free trade increases incomes and poor countries have lower environmental standards than rich countries.</a:t>
            </a:r>
          </a:p>
          <a:p>
            <a:pPr lvl="1" eaLnBrk="1" hangingPunct="1"/>
            <a:r>
              <a:rPr lang="en-GB" altLang="en-US"/>
              <a:t>These countries cannot afford to spend as much on the environment as a rich country can and sometimes they have a comparative advantage at doing “dirty” work, which helps the global environment achieve higher environmental standards</a:t>
            </a:r>
            <a:r>
              <a:rPr lang="en-GB" altLang="en-US" b="1"/>
              <a:t>.</a:t>
            </a:r>
            <a:endParaRPr lang="en-GB"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9459">
                                            <p:txEl>
                                              <p:pRg st="1" end="1"/>
                                            </p:txEl>
                                          </p:spTgt>
                                        </p:tgtEl>
                                        <p:attrNameLst>
                                          <p:attrName>style.visibility</p:attrName>
                                        </p:attrNameLst>
                                      </p:cBhvr>
                                      <p:to>
                                        <p:strVal val="visible"/>
                                      </p:to>
                                    </p:set>
                                    <p:animEffect transition="in" filter="wipe(left)">
                                      <p:cBhvr>
                                        <p:cTn id="7" dur="1000"/>
                                        <p:tgtEl>
                                          <p:spTgt spid="129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9459">
                                            <p:txEl>
                                              <p:pRg st="2" end="2"/>
                                            </p:txEl>
                                          </p:spTgt>
                                        </p:tgtEl>
                                        <p:attrNameLst>
                                          <p:attrName>style.visibility</p:attrName>
                                        </p:attrNameLst>
                                      </p:cBhvr>
                                      <p:to>
                                        <p:strVal val="visible"/>
                                      </p:to>
                                    </p:set>
                                    <p:animEffect transition="in" filter="wipe(left)">
                                      <p:cBhvr>
                                        <p:cTn id="12" dur="1000"/>
                                        <p:tgtEl>
                                          <p:spTgt spid="129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9459">
                                            <p:txEl>
                                              <p:pRg st="3" end="3"/>
                                            </p:txEl>
                                          </p:spTgt>
                                        </p:tgtEl>
                                        <p:attrNameLst>
                                          <p:attrName>style.visibility</p:attrName>
                                        </p:attrNameLst>
                                      </p:cBhvr>
                                      <p:to>
                                        <p:strVal val="visible"/>
                                      </p:to>
                                    </p:set>
                                    <p:animEffect transition="in" filter="wipe(left)">
                                      <p:cBhvr>
                                        <p:cTn id="17" dur="1000"/>
                                        <p:tgtEl>
                                          <p:spTgt spid="129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59" grpId="0" uiExpand="1"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Title 2">
            <a:extLst>
              <a:ext uri="{FF2B5EF4-FFF2-40B4-BE49-F238E27FC236}">
                <a16:creationId xmlns="" xmlns:a16="http://schemas.microsoft.com/office/drawing/2014/main" id="{E8CFEF08-96C4-4B17-97B6-2AE9A56EB7DF}"/>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309698" name="Rectangle 2">
            <a:extLst>
              <a:ext uri="{FF2B5EF4-FFF2-40B4-BE49-F238E27FC236}">
                <a16:creationId xmlns="" xmlns:a16="http://schemas.microsoft.com/office/drawing/2014/main" id="{3806BC2F-7282-460C-A681-0B35D3DCE94C}"/>
              </a:ext>
            </a:extLst>
          </p:cNvPr>
          <p:cNvSpPr>
            <a:spLocks noGrp="1" noChangeArrowheads="1"/>
          </p:cNvSpPr>
          <p:nvPr>
            <p:ph idx="1"/>
          </p:nvPr>
        </p:nvSpPr>
        <p:spPr/>
        <p:txBody>
          <a:bodyPr/>
          <a:lstStyle/>
          <a:p>
            <a:pPr lvl="1" eaLnBrk="1" hangingPunct="1"/>
            <a:r>
              <a:rPr lang="en-GB" altLang="en-US" b="1">
                <a:solidFill>
                  <a:srgbClr val="7030A0"/>
                </a:solidFill>
              </a:rPr>
              <a:t>Prevents Rich Countries from Exploiting Developing Countries</a:t>
            </a:r>
          </a:p>
          <a:p>
            <a:pPr lvl="1" eaLnBrk="1" hangingPunct="1"/>
            <a:r>
              <a:rPr lang="en-GB" altLang="en-US"/>
              <a:t>By trading with people in poor countries, we increase the demand for the goods that these countries produce and increase the demand for their labour.</a:t>
            </a:r>
          </a:p>
          <a:p>
            <a:pPr lvl="1" eaLnBrk="1" hangingPunct="1"/>
            <a:r>
              <a:rPr lang="en-GB" altLang="en-US"/>
              <a:t>The increase in the demand for labour raises their wage rate.</a:t>
            </a:r>
          </a:p>
          <a:p>
            <a:pPr lvl="1" eaLnBrk="1" hangingPunct="1"/>
            <a:r>
              <a:rPr lang="en-GB" altLang="en-US"/>
              <a:t>Trade can expand the opportunities and increase the incomes of people in poor countries.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9698">
                                            <p:txEl>
                                              <p:pRg st="1" end="1"/>
                                            </p:txEl>
                                          </p:spTgt>
                                        </p:tgtEl>
                                        <p:attrNameLst>
                                          <p:attrName>style.visibility</p:attrName>
                                        </p:attrNameLst>
                                      </p:cBhvr>
                                      <p:to>
                                        <p:strVal val="visible"/>
                                      </p:to>
                                    </p:set>
                                    <p:animEffect transition="in" filter="wipe(left)">
                                      <p:cBhvr>
                                        <p:cTn id="7" dur="1000"/>
                                        <p:tgtEl>
                                          <p:spTgt spid="1309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9698">
                                            <p:txEl>
                                              <p:pRg st="2" end="2"/>
                                            </p:txEl>
                                          </p:spTgt>
                                        </p:tgtEl>
                                        <p:attrNameLst>
                                          <p:attrName>style.visibility</p:attrName>
                                        </p:attrNameLst>
                                      </p:cBhvr>
                                      <p:to>
                                        <p:strVal val="visible"/>
                                      </p:to>
                                    </p:set>
                                    <p:animEffect transition="in" filter="wipe(left)">
                                      <p:cBhvr>
                                        <p:cTn id="12" dur="1000"/>
                                        <p:tgtEl>
                                          <p:spTgt spid="1309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9698">
                                            <p:txEl>
                                              <p:pRg st="3" end="3"/>
                                            </p:txEl>
                                          </p:spTgt>
                                        </p:tgtEl>
                                        <p:attrNameLst>
                                          <p:attrName>style.visibility</p:attrName>
                                        </p:attrNameLst>
                                      </p:cBhvr>
                                      <p:to>
                                        <p:strVal val="visible"/>
                                      </p:to>
                                    </p:set>
                                    <p:animEffect transition="in" filter="wipe(left)">
                                      <p:cBhvr>
                                        <p:cTn id="17" dur="1000"/>
                                        <p:tgtEl>
                                          <p:spTgt spid="1309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8"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Title 2">
            <a:extLst>
              <a:ext uri="{FF2B5EF4-FFF2-40B4-BE49-F238E27FC236}">
                <a16:creationId xmlns="" xmlns:a16="http://schemas.microsoft.com/office/drawing/2014/main" id="{13ADEB15-AEDE-406C-8176-161474EE5827}"/>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93186" name="Rectangle 2">
            <a:extLst>
              <a:ext uri="{FF2B5EF4-FFF2-40B4-BE49-F238E27FC236}">
                <a16:creationId xmlns="" xmlns:a16="http://schemas.microsoft.com/office/drawing/2014/main" id="{2DF11DEC-E4B0-4BD3-88ED-593998BE94D8}"/>
              </a:ext>
            </a:extLst>
          </p:cNvPr>
          <p:cNvSpPr>
            <a:spLocks noGrp="1" noChangeArrowheads="1"/>
          </p:cNvSpPr>
          <p:nvPr>
            <p:ph idx="1"/>
          </p:nvPr>
        </p:nvSpPr>
        <p:spPr>
          <a:xfrm>
            <a:off x="360363" y="1298575"/>
            <a:ext cx="8229600" cy="4525963"/>
          </a:xfrm>
        </p:spPr>
        <p:txBody>
          <a:bodyPr/>
          <a:lstStyle/>
          <a:p>
            <a:pPr marL="108000" lvl="1" eaLnBrk="1" hangingPunct="1">
              <a:defRPr/>
            </a:pPr>
            <a:r>
              <a:rPr lang="en-GB" b="1" dirty="0">
                <a:solidFill>
                  <a:srgbClr val="7030A0"/>
                </a:solidFill>
              </a:rPr>
              <a:t>Reduces Offshore Outsourcing that Sends Canadian Jobs Abroad</a:t>
            </a:r>
          </a:p>
          <a:p>
            <a:pPr marL="108000" lvl="1" eaLnBrk="1" hangingPunct="1">
              <a:defRPr/>
            </a:pPr>
            <a:r>
              <a:rPr lang="en-GB" b="1" dirty="0"/>
              <a:t>Offshore</a:t>
            </a:r>
            <a:r>
              <a:rPr lang="en-GB" dirty="0"/>
              <a:t> </a:t>
            </a:r>
            <a:r>
              <a:rPr lang="en-GB" b="1" dirty="0"/>
              <a:t>outsourcing</a:t>
            </a:r>
            <a:r>
              <a:rPr lang="en-GB" dirty="0"/>
              <a:t> occurs when a firm in Canada buys finished goods, components, or services from firms in other countries.</a:t>
            </a:r>
          </a:p>
          <a:p>
            <a:pPr marL="108000" lvl="1" eaLnBrk="1" hangingPunct="1">
              <a:defRPr/>
            </a:pPr>
            <a:r>
              <a:rPr dirty="0"/>
              <a:t>Despite the gain from specialization and trade that offshore outsourcing brings, many people believe that it also brings costs that eat up the gains. Why?</a:t>
            </a:r>
          </a:p>
          <a:p>
            <a:pPr marL="108000" lvl="1" eaLnBrk="1" hangingPunct="1">
              <a:defRPr/>
            </a:pPr>
            <a:r>
              <a:rPr lang="en-CA" dirty="0"/>
              <a:t>Canadian</a:t>
            </a:r>
            <a:r>
              <a:rPr dirty="0"/>
              <a:t>s, on average, gain from offshore outsourcing, but some people lose. </a:t>
            </a:r>
          </a:p>
          <a:p>
            <a:pPr marL="108000" lvl="1" eaLnBrk="1" hangingPunct="1">
              <a:defRPr/>
            </a:pPr>
            <a:r>
              <a:rPr dirty="0"/>
              <a:t>The losers are those who have invested in the human capital to do a specific job that has now gone offshore.</a:t>
            </a:r>
            <a:endParaRPr lang="en-GB" dirty="0"/>
          </a:p>
          <a:p>
            <a:pPr lvl="1" eaLnBrk="1" hangingPunct="1">
              <a:lnSpc>
                <a:spcPct val="90000"/>
              </a:lnSpc>
              <a:defRPr/>
            </a:pPr>
            <a:endParaRPr lang="en-GB" b="1" dirty="0">
              <a:solidFill>
                <a:srgbClr val="6054A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animEffect transition="in" filter="wipe(left)">
                                      <p:cBhvr>
                                        <p:cTn id="7" dur="500"/>
                                        <p:tgtEl>
                                          <p:spTgt spid="93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86">
                                            <p:txEl>
                                              <p:pRg st="2" end="2"/>
                                            </p:txEl>
                                          </p:spTgt>
                                        </p:tgtEl>
                                        <p:attrNameLst>
                                          <p:attrName>style.visibility</p:attrName>
                                        </p:attrNameLst>
                                      </p:cBhvr>
                                      <p:to>
                                        <p:strVal val="visible"/>
                                      </p:to>
                                    </p:set>
                                    <p:animEffect transition="in" filter="wipe(left)">
                                      <p:cBhvr>
                                        <p:cTn id="12" dur="500"/>
                                        <p:tgtEl>
                                          <p:spTgt spid="931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186">
                                            <p:txEl>
                                              <p:pRg st="3" end="3"/>
                                            </p:txEl>
                                          </p:spTgt>
                                        </p:tgtEl>
                                        <p:attrNameLst>
                                          <p:attrName>style.visibility</p:attrName>
                                        </p:attrNameLst>
                                      </p:cBhvr>
                                      <p:to>
                                        <p:strVal val="visible"/>
                                      </p:to>
                                    </p:set>
                                    <p:animEffect transition="in" filter="wipe(left)">
                                      <p:cBhvr>
                                        <p:cTn id="17" dur="500"/>
                                        <p:tgtEl>
                                          <p:spTgt spid="931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186">
                                            <p:txEl>
                                              <p:pRg st="4" end="4"/>
                                            </p:txEl>
                                          </p:spTgt>
                                        </p:tgtEl>
                                        <p:attrNameLst>
                                          <p:attrName>style.visibility</p:attrName>
                                        </p:attrNameLst>
                                      </p:cBhvr>
                                      <p:to>
                                        <p:strVal val="visible"/>
                                      </p:to>
                                    </p:set>
                                    <p:animEffect transition="in" filter="wipe(left)">
                                      <p:cBhvr>
                                        <p:cTn id="22" dur="500"/>
                                        <p:tgtEl>
                                          <p:spTgt spid="931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Title 2">
            <a:extLst>
              <a:ext uri="{FF2B5EF4-FFF2-40B4-BE49-F238E27FC236}">
                <a16:creationId xmlns="" xmlns:a16="http://schemas.microsoft.com/office/drawing/2014/main" id="{08F00D2B-4EFE-4D1A-8303-37C75FD45E60}"/>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301507" name="Rectangle 3">
            <a:extLst>
              <a:ext uri="{FF2B5EF4-FFF2-40B4-BE49-F238E27FC236}">
                <a16:creationId xmlns="" xmlns:a16="http://schemas.microsoft.com/office/drawing/2014/main" id="{6DB4BE7A-B4BF-454E-B7E6-AE97923C364C}"/>
              </a:ext>
            </a:extLst>
          </p:cNvPr>
          <p:cNvSpPr>
            <a:spLocks noGrp="1" noChangeArrowheads="1"/>
          </p:cNvSpPr>
          <p:nvPr>
            <p:ph idx="1"/>
          </p:nvPr>
        </p:nvSpPr>
        <p:spPr/>
        <p:txBody>
          <a:bodyPr/>
          <a:lstStyle/>
          <a:p>
            <a:pPr defTabSz="457200" eaLnBrk="1" hangingPunct="1"/>
            <a:r>
              <a:rPr lang="en-GB" altLang="en-US" dirty="0"/>
              <a:t>Why Is International Trade Restricted?</a:t>
            </a:r>
          </a:p>
          <a:p>
            <a:pPr defTabSz="457200" eaLnBrk="1" hangingPunct="1"/>
            <a:r>
              <a:rPr lang="en-GB" altLang="en-US" b="0" dirty="0">
                <a:solidFill>
                  <a:schemeClr val="tx1"/>
                </a:solidFill>
              </a:rPr>
              <a:t>The key reason why international trade restrictions are popular in Canada and most other developed countries is an activity called </a:t>
            </a:r>
            <a:r>
              <a:rPr lang="en-GB" altLang="en-US" b="0" i="1" dirty="0">
                <a:solidFill>
                  <a:schemeClr val="tx1"/>
                </a:solidFill>
              </a:rPr>
              <a:t>rent seeking</a:t>
            </a:r>
            <a:r>
              <a:rPr lang="en-GB" altLang="en-US" b="0" dirty="0">
                <a:solidFill>
                  <a:schemeClr val="tx1"/>
                </a:solidFill>
              </a:rPr>
              <a:t>.</a:t>
            </a:r>
          </a:p>
          <a:p>
            <a:pPr defTabSz="457200" eaLnBrk="1" hangingPunct="1"/>
            <a:r>
              <a:rPr lang="en-GB" altLang="en-US" dirty="0">
                <a:solidFill>
                  <a:schemeClr val="tx1"/>
                </a:solidFill>
              </a:rPr>
              <a:t>Rent seeking </a:t>
            </a:r>
            <a:r>
              <a:rPr lang="en-GB" altLang="en-US" b="0" dirty="0">
                <a:solidFill>
                  <a:schemeClr val="tx1"/>
                </a:solidFill>
              </a:rPr>
              <a:t>is lobbying and other political activity that seeks to capture the gains from trade.</a:t>
            </a:r>
          </a:p>
          <a:p>
            <a:pPr defTabSz="457200" eaLnBrk="1" hangingPunct="1"/>
            <a:r>
              <a:rPr lang="en-GB" altLang="en-US" b="0" dirty="0">
                <a:solidFill>
                  <a:schemeClr val="tx1"/>
                </a:solidFill>
              </a:rPr>
              <a:t>You’ve seen that free trade benefits consumers but </a:t>
            </a:r>
            <a:r>
              <a:rPr lang="en-GB" altLang="en-US" b="0" dirty="0" smtClean="0">
                <a:solidFill>
                  <a:schemeClr val="tx1"/>
                </a:solidFill>
              </a:rPr>
              <a:t>firms </a:t>
            </a:r>
            <a:r>
              <a:rPr lang="en-GB" altLang="en-US" b="0" dirty="0">
                <a:solidFill>
                  <a:schemeClr val="tx1"/>
                </a:solidFill>
              </a:rPr>
              <a:t>that compete</a:t>
            </a:r>
            <a:r>
              <a:rPr lang="en-GB" altLang="en-US" dirty="0">
                <a:solidFill>
                  <a:schemeClr val="tx1"/>
                </a:solidFill>
              </a:rPr>
              <a:t> </a:t>
            </a:r>
            <a:r>
              <a:rPr lang="en-GB" altLang="en-US" b="0" dirty="0">
                <a:solidFill>
                  <a:schemeClr val="tx1"/>
                </a:solidFill>
              </a:rPr>
              <a:t>in markets with </a:t>
            </a:r>
            <a:r>
              <a:rPr lang="en-GB" altLang="en-US" b="0" dirty="0" smtClean="0">
                <a:solidFill>
                  <a:schemeClr val="tx1"/>
                </a:solidFill>
              </a:rPr>
              <a:t>imports lose.</a:t>
            </a:r>
            <a:endParaRPr lang="en-GB" altLang="en-US" b="0"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1507">
                                            <p:txEl>
                                              <p:pRg st="1" end="1"/>
                                            </p:txEl>
                                          </p:spTgt>
                                        </p:tgtEl>
                                        <p:attrNameLst>
                                          <p:attrName>style.visibility</p:attrName>
                                        </p:attrNameLst>
                                      </p:cBhvr>
                                      <p:to>
                                        <p:strVal val="visible"/>
                                      </p:to>
                                    </p:set>
                                    <p:animEffect transition="in" filter="wipe(left)">
                                      <p:cBhvr>
                                        <p:cTn id="7" dur="500"/>
                                        <p:tgtEl>
                                          <p:spTgt spid="130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1507">
                                            <p:txEl>
                                              <p:pRg st="2" end="2"/>
                                            </p:txEl>
                                          </p:spTgt>
                                        </p:tgtEl>
                                        <p:attrNameLst>
                                          <p:attrName>style.visibility</p:attrName>
                                        </p:attrNameLst>
                                      </p:cBhvr>
                                      <p:to>
                                        <p:strVal val="visible"/>
                                      </p:to>
                                    </p:set>
                                    <p:animEffect transition="in" filter="wipe(left)">
                                      <p:cBhvr>
                                        <p:cTn id="12" dur="500"/>
                                        <p:tgtEl>
                                          <p:spTgt spid="130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1507">
                                            <p:txEl>
                                              <p:pRg st="3" end="3"/>
                                            </p:txEl>
                                          </p:spTgt>
                                        </p:tgtEl>
                                        <p:attrNameLst>
                                          <p:attrName>style.visibility</p:attrName>
                                        </p:attrNameLst>
                                      </p:cBhvr>
                                      <p:to>
                                        <p:strVal val="visible"/>
                                      </p:to>
                                    </p:set>
                                    <p:animEffect transition="in" filter="wipe(left)">
                                      <p:cBhvr>
                                        <p:cTn id="17" dur="500"/>
                                        <p:tgtEl>
                                          <p:spTgt spid="130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07" grpId="0" uiExpand="1"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Title 2">
            <a:extLst>
              <a:ext uri="{FF2B5EF4-FFF2-40B4-BE49-F238E27FC236}">
                <a16:creationId xmlns="" xmlns:a16="http://schemas.microsoft.com/office/drawing/2014/main" id="{28C72813-E010-44A8-A782-2D873901B4E5}"/>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303555" name="Rectangle 3">
            <a:extLst>
              <a:ext uri="{FF2B5EF4-FFF2-40B4-BE49-F238E27FC236}">
                <a16:creationId xmlns="" xmlns:a16="http://schemas.microsoft.com/office/drawing/2014/main" id="{36FB6197-0ABC-4291-91E9-5061B2A86A05}"/>
              </a:ext>
            </a:extLst>
          </p:cNvPr>
          <p:cNvSpPr>
            <a:spLocks noGrp="1" noChangeArrowheads="1"/>
          </p:cNvSpPr>
          <p:nvPr>
            <p:ph idx="1"/>
          </p:nvPr>
        </p:nvSpPr>
        <p:spPr/>
        <p:txBody>
          <a:bodyPr/>
          <a:lstStyle/>
          <a:p>
            <a:pPr lvl="1" eaLnBrk="1" hangingPunct="1"/>
            <a:r>
              <a:rPr lang="en-GB" altLang="en-US"/>
              <a:t>Those who gain from free trade are the millions of consumers of low-cost imports. </a:t>
            </a:r>
          </a:p>
          <a:p>
            <a:pPr lvl="1" eaLnBrk="1" hangingPunct="1"/>
            <a:r>
              <a:rPr lang="en-GB" altLang="en-US"/>
              <a:t>But the benefit per individual consumer is small. </a:t>
            </a:r>
          </a:p>
          <a:p>
            <a:pPr lvl="1" eaLnBrk="1" hangingPunct="1"/>
            <a:r>
              <a:rPr lang="en-GB" altLang="en-US"/>
              <a:t>Those who lose are the producers of import-competing items. </a:t>
            </a:r>
          </a:p>
          <a:p>
            <a:pPr lvl="1" eaLnBrk="1" hangingPunct="1"/>
            <a:r>
              <a:rPr lang="en-GB" altLang="en-US"/>
              <a:t>Compared to the millions of consumers, there are only a few thousand producers.</a:t>
            </a:r>
          </a:p>
          <a:p>
            <a:pPr lvl="1" eaLnBrk="1" hangingPunct="1"/>
            <a:r>
              <a:rPr lang="en-GB" altLang="en-US"/>
              <a:t>These producers have a strong incentive to incur the expense of lobbying </a:t>
            </a:r>
            <a:r>
              <a:rPr lang="en-GB" altLang="en-US" i="1"/>
              <a:t>for </a:t>
            </a:r>
            <a:r>
              <a:rPr lang="en-GB" altLang="en-US"/>
              <a:t>a tariff and </a:t>
            </a:r>
            <a:r>
              <a:rPr lang="en-GB" altLang="en-US" i="1"/>
              <a:t>against </a:t>
            </a:r>
            <a:r>
              <a:rPr lang="en-GB" altLang="en-US"/>
              <a:t>free trade.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03555">
                                            <p:txEl>
                                              <p:pRg st="1" end="1"/>
                                            </p:txEl>
                                          </p:spTgt>
                                        </p:tgtEl>
                                        <p:attrNameLst>
                                          <p:attrName>style.visibility</p:attrName>
                                        </p:attrNameLst>
                                      </p:cBhvr>
                                      <p:to>
                                        <p:strVal val="visible"/>
                                      </p:to>
                                    </p:set>
                                    <p:animEffect transition="in" filter="wipe(left)">
                                      <p:cBhvr>
                                        <p:cTn id="7" dur="500"/>
                                        <p:tgtEl>
                                          <p:spTgt spid="130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3555">
                                            <p:txEl>
                                              <p:pRg st="2" end="2"/>
                                            </p:txEl>
                                          </p:spTgt>
                                        </p:tgtEl>
                                        <p:attrNameLst>
                                          <p:attrName>style.visibility</p:attrName>
                                        </p:attrNameLst>
                                      </p:cBhvr>
                                      <p:to>
                                        <p:strVal val="visible"/>
                                      </p:to>
                                    </p:set>
                                    <p:animEffect transition="in" filter="wipe(left)">
                                      <p:cBhvr>
                                        <p:cTn id="12" dur="500"/>
                                        <p:tgtEl>
                                          <p:spTgt spid="130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03555">
                                            <p:txEl>
                                              <p:pRg st="3" end="3"/>
                                            </p:txEl>
                                          </p:spTgt>
                                        </p:tgtEl>
                                        <p:attrNameLst>
                                          <p:attrName>style.visibility</p:attrName>
                                        </p:attrNameLst>
                                      </p:cBhvr>
                                      <p:to>
                                        <p:strVal val="visible"/>
                                      </p:to>
                                    </p:set>
                                    <p:animEffect transition="in" filter="wipe(left)">
                                      <p:cBhvr>
                                        <p:cTn id="17" dur="500"/>
                                        <p:tgtEl>
                                          <p:spTgt spid="130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03555">
                                            <p:txEl>
                                              <p:pRg st="4" end="4"/>
                                            </p:txEl>
                                          </p:spTgt>
                                        </p:tgtEl>
                                        <p:attrNameLst>
                                          <p:attrName>style.visibility</p:attrName>
                                        </p:attrNameLst>
                                      </p:cBhvr>
                                      <p:to>
                                        <p:strVal val="visible"/>
                                      </p:to>
                                    </p:set>
                                    <p:animEffect transition="in" filter="wipe(left)">
                                      <p:cBhvr>
                                        <p:cTn id="22" dur="500"/>
                                        <p:tgtEl>
                                          <p:spTgt spid="130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Title 2">
            <a:extLst>
              <a:ext uri="{FF2B5EF4-FFF2-40B4-BE49-F238E27FC236}">
                <a16:creationId xmlns="" xmlns:a16="http://schemas.microsoft.com/office/drawing/2014/main" id="{544D78CD-382D-44BC-B590-EC15032A4D16}"/>
              </a:ext>
            </a:extLst>
          </p:cNvPr>
          <p:cNvSpPr>
            <a:spLocks noGrp="1"/>
          </p:cNvSpPr>
          <p:nvPr>
            <p:ph type="title"/>
          </p:nvPr>
        </p:nvSpPr>
        <p:spPr>
          <a:xfrm>
            <a:off x="990600" y="107950"/>
            <a:ext cx="7696200" cy="1554163"/>
          </a:xfrm>
        </p:spPr>
        <p:txBody>
          <a:bodyPr/>
          <a:lstStyle/>
          <a:p>
            <a:r>
              <a:rPr lang="en-CA" altLang="en-US"/>
              <a:t>The Case Against Protection</a:t>
            </a:r>
          </a:p>
        </p:txBody>
      </p:sp>
      <p:sp>
        <p:nvSpPr>
          <p:cNvPr id="1307651" name="Rectangle 3">
            <a:extLst>
              <a:ext uri="{FF2B5EF4-FFF2-40B4-BE49-F238E27FC236}">
                <a16:creationId xmlns="" xmlns:a16="http://schemas.microsoft.com/office/drawing/2014/main" id="{91E54C38-5E25-4AA6-BD34-0A9A64F391E7}"/>
              </a:ext>
            </a:extLst>
          </p:cNvPr>
          <p:cNvSpPr>
            <a:spLocks noGrp="1" noChangeArrowheads="1"/>
          </p:cNvSpPr>
          <p:nvPr>
            <p:ph idx="1"/>
          </p:nvPr>
        </p:nvSpPr>
        <p:spPr/>
        <p:txBody>
          <a:bodyPr/>
          <a:lstStyle/>
          <a:p>
            <a:pPr lvl="1" defTabSz="400050" eaLnBrk="1" hangingPunct="1"/>
            <a:r>
              <a:rPr lang="en-GB" altLang="en-US"/>
              <a:t>The gain from free trade for any one person is too small for that person to spend much time or money on a political organization to lobby </a:t>
            </a:r>
            <a:r>
              <a:rPr lang="en-GB" altLang="en-US" i="1"/>
              <a:t>for </a:t>
            </a:r>
            <a:r>
              <a:rPr lang="en-GB" altLang="en-US"/>
              <a:t>free trade.</a:t>
            </a:r>
          </a:p>
          <a:p>
            <a:pPr lvl="1" defTabSz="400050" eaLnBrk="1" hangingPunct="1"/>
            <a:r>
              <a:rPr lang="en-GB" altLang="en-US"/>
              <a:t>Each group weighs benefits against costs and chooses the best action for themselves.</a:t>
            </a:r>
          </a:p>
          <a:p>
            <a:pPr lvl="1" defTabSz="400050" eaLnBrk="1" hangingPunct="1"/>
            <a:r>
              <a:rPr lang="en-GB" altLang="en-US"/>
              <a:t>But the group against free trade will undertake more political lobbying than will the group for free trade.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07651">
                                            <p:txEl>
                                              <p:pRg st="1" end="1"/>
                                            </p:txEl>
                                          </p:spTgt>
                                        </p:tgtEl>
                                        <p:attrNameLst>
                                          <p:attrName>style.visibility</p:attrName>
                                        </p:attrNameLst>
                                      </p:cBhvr>
                                      <p:to>
                                        <p:strVal val="visible"/>
                                      </p:to>
                                    </p:set>
                                    <p:animEffect transition="in" filter="wipe(left)">
                                      <p:cBhvr>
                                        <p:cTn id="7" dur="500"/>
                                        <p:tgtEl>
                                          <p:spTgt spid="1307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7651">
                                            <p:txEl>
                                              <p:pRg st="2" end="2"/>
                                            </p:txEl>
                                          </p:spTgt>
                                        </p:tgtEl>
                                        <p:attrNameLst>
                                          <p:attrName>style.visibility</p:attrName>
                                        </p:attrNameLst>
                                      </p:cBhvr>
                                      <p:to>
                                        <p:strVal val="visible"/>
                                      </p:to>
                                    </p:set>
                                    <p:animEffect transition="in" filter="wipe(left)">
                                      <p:cBhvr>
                                        <p:cTn id="12" dur="500"/>
                                        <p:tgtEl>
                                          <p:spTgt spid="130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5">
            <a:extLst>
              <a:ext uri="{FF2B5EF4-FFF2-40B4-BE49-F238E27FC236}">
                <a16:creationId xmlns="" xmlns:a16="http://schemas.microsoft.com/office/drawing/2014/main" id="{8A000DE8-B41C-467B-AFB7-D73072EC8E17}"/>
              </a:ext>
            </a:extLst>
          </p:cNvPr>
          <p:cNvSpPr>
            <a:spLocks noGrp="1" noChangeArrowheads="1"/>
          </p:cNvSpPr>
          <p:nvPr>
            <p:ph type="title"/>
          </p:nvPr>
        </p:nvSpPr>
        <p:spPr>
          <a:xfrm>
            <a:off x="990600" y="107950"/>
            <a:ext cx="7696200" cy="1554163"/>
          </a:xfrm>
        </p:spPr>
        <p:txBody>
          <a:bodyPr/>
          <a:lstStyle/>
          <a:p>
            <a:pPr eaLnBrk="1" hangingPunct="1"/>
            <a:r>
              <a:rPr lang="en-US" altLang="en-US"/>
              <a:t>How Global Markets Work</a:t>
            </a:r>
          </a:p>
        </p:txBody>
      </p:sp>
      <p:sp>
        <p:nvSpPr>
          <p:cNvPr id="1209347" name="Rectangle 3">
            <a:extLst>
              <a:ext uri="{FF2B5EF4-FFF2-40B4-BE49-F238E27FC236}">
                <a16:creationId xmlns="" xmlns:a16="http://schemas.microsoft.com/office/drawing/2014/main" id="{4BD87A83-7FF2-4BEC-BD9F-B1FCAA219D7C}"/>
              </a:ext>
            </a:extLst>
          </p:cNvPr>
          <p:cNvSpPr>
            <a:spLocks noGrp="1" noChangeArrowheads="1"/>
          </p:cNvSpPr>
          <p:nvPr>
            <p:ph idx="1"/>
          </p:nvPr>
        </p:nvSpPr>
        <p:spPr/>
        <p:txBody>
          <a:bodyPr/>
          <a:lstStyle/>
          <a:p>
            <a:pPr eaLnBrk="1" hangingPunct="1"/>
            <a:r>
              <a:rPr lang="en-GB" altLang="en-US"/>
              <a:t>What Drives International Trade?</a:t>
            </a:r>
          </a:p>
          <a:p>
            <a:pPr lvl="1" eaLnBrk="1" hangingPunct="1"/>
            <a:r>
              <a:rPr lang="en-GB" altLang="en-US"/>
              <a:t>The fundamental force that generates trade between nations is </a:t>
            </a:r>
            <a:r>
              <a:rPr lang="en-GB" altLang="en-US" i="1"/>
              <a:t>comparative advantage</a:t>
            </a:r>
            <a:r>
              <a:rPr lang="en-GB" altLang="en-US"/>
              <a:t>. </a:t>
            </a:r>
          </a:p>
          <a:p>
            <a:pPr lvl="1" eaLnBrk="1" hangingPunct="1"/>
            <a:r>
              <a:rPr lang="en-GB" altLang="en-US"/>
              <a:t>The basis for comparative trade is divergent opportunity costs between countries. </a:t>
            </a:r>
          </a:p>
          <a:p>
            <a:pPr lvl="1" eaLnBrk="1" hangingPunct="1"/>
            <a:r>
              <a:rPr lang="en-GB" altLang="en-US" i="1"/>
              <a:t>National comparative advantage </a:t>
            </a:r>
            <a:r>
              <a:rPr lang="en-GB" altLang="en-US"/>
              <a:t>as the ability of a </a:t>
            </a:r>
            <a:r>
              <a:rPr lang="en-GB" altLang="en-US" i="1"/>
              <a:t>nation </a:t>
            </a:r>
            <a:r>
              <a:rPr lang="en-GB" altLang="en-US"/>
              <a:t>to perform an activity or produce a good or service at a lower opportunity cost than </a:t>
            </a:r>
            <a:r>
              <a:rPr lang="en-GB" altLang="en-US" i="1"/>
              <a:t>any other nation</a:t>
            </a:r>
            <a:r>
              <a:rPr lang="en-GB" altLang="en-US"/>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9347">
                                            <p:txEl>
                                              <p:pRg st="1" end="1"/>
                                            </p:txEl>
                                          </p:spTgt>
                                        </p:tgtEl>
                                        <p:attrNameLst>
                                          <p:attrName>style.visibility</p:attrName>
                                        </p:attrNameLst>
                                      </p:cBhvr>
                                      <p:to>
                                        <p:strVal val="visible"/>
                                      </p:to>
                                    </p:set>
                                    <p:animEffect transition="in" filter="wipe(left)">
                                      <p:cBhvr>
                                        <p:cTn id="7" dur="1000"/>
                                        <p:tgtEl>
                                          <p:spTgt spid="1209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9347">
                                            <p:txEl>
                                              <p:pRg st="2" end="2"/>
                                            </p:txEl>
                                          </p:spTgt>
                                        </p:tgtEl>
                                        <p:attrNameLst>
                                          <p:attrName>style.visibility</p:attrName>
                                        </p:attrNameLst>
                                      </p:cBhvr>
                                      <p:to>
                                        <p:strVal val="visible"/>
                                      </p:to>
                                    </p:set>
                                    <p:animEffect transition="in" filter="wipe(left)">
                                      <p:cBhvr>
                                        <p:cTn id="12" dur="1000"/>
                                        <p:tgtEl>
                                          <p:spTgt spid="1209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9347">
                                            <p:txEl>
                                              <p:pRg st="3" end="3"/>
                                            </p:txEl>
                                          </p:spTgt>
                                        </p:tgtEl>
                                        <p:attrNameLst>
                                          <p:attrName>style.visibility</p:attrName>
                                        </p:attrNameLst>
                                      </p:cBhvr>
                                      <p:to>
                                        <p:strVal val="visible"/>
                                      </p:to>
                                    </p:set>
                                    <p:animEffect transition="in" filter="wipe(left)">
                                      <p:cBhvr>
                                        <p:cTn id="17" dur="1000"/>
                                        <p:tgtEl>
                                          <p:spTgt spid="1209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uiExpand="1"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7">
            <a:extLst>
              <a:ext uri="{FF2B5EF4-FFF2-40B4-BE49-F238E27FC236}">
                <a16:creationId xmlns="" xmlns:a16="http://schemas.microsoft.com/office/drawing/2014/main" id="{AA3962A5-9266-4020-94CA-EF39A82178F3}"/>
              </a:ext>
            </a:extLst>
          </p:cNvPr>
          <p:cNvSpPr>
            <a:spLocks noGrp="1" noChangeArrowheads="1"/>
          </p:cNvSpPr>
          <p:nvPr>
            <p:ph type="title"/>
          </p:nvPr>
        </p:nvSpPr>
        <p:spPr>
          <a:xfrm>
            <a:off x="990600" y="107950"/>
            <a:ext cx="7696200" cy="1554163"/>
          </a:xfrm>
        </p:spPr>
        <p:txBody>
          <a:bodyPr/>
          <a:lstStyle/>
          <a:p>
            <a:pPr eaLnBrk="1" hangingPunct="1"/>
            <a:r>
              <a:rPr lang="en-US" altLang="en-US"/>
              <a:t>How Global Markets Work</a:t>
            </a:r>
          </a:p>
        </p:txBody>
      </p:sp>
      <p:sp>
        <p:nvSpPr>
          <p:cNvPr id="19459" name="Rectangle 3">
            <a:extLst>
              <a:ext uri="{FF2B5EF4-FFF2-40B4-BE49-F238E27FC236}">
                <a16:creationId xmlns="" xmlns:a16="http://schemas.microsoft.com/office/drawing/2014/main" id="{109ABED1-542F-42D0-A27E-64D6B3A14EDD}"/>
              </a:ext>
            </a:extLst>
          </p:cNvPr>
          <p:cNvSpPr>
            <a:spLocks noGrp="1" noChangeArrowheads="1"/>
          </p:cNvSpPr>
          <p:nvPr>
            <p:ph idx="1"/>
          </p:nvPr>
        </p:nvSpPr>
        <p:spPr/>
        <p:txBody>
          <a:bodyPr/>
          <a:lstStyle/>
          <a:p>
            <a:pPr lvl="1" eaLnBrk="1" hangingPunct="1"/>
            <a:r>
              <a:rPr lang="en-GB" altLang="en-US"/>
              <a:t>The opportunity cost of producing a T-shirt is lower in China than in Canada, so China has a comparative advantage in producing T-shirts.</a:t>
            </a:r>
          </a:p>
          <a:p>
            <a:pPr lvl="1" eaLnBrk="1" hangingPunct="1"/>
            <a:r>
              <a:rPr lang="en-GB" altLang="en-US"/>
              <a:t>The opportunity cost of producing a regional jet is lower in Canada than in China, so Canada has a comparative advantage in producing regional jets.</a:t>
            </a:r>
          </a:p>
          <a:p>
            <a:pPr lvl="1" eaLnBrk="1" hangingPunct="1"/>
            <a:r>
              <a:rPr lang="en-GB" altLang="en-US"/>
              <a:t>Both countries can reap gains from trade by specializing in the production of the good at which they have a comparative advantage and then trading. </a:t>
            </a:r>
          </a:p>
          <a:p>
            <a:pPr lvl="1" eaLnBrk="1" hangingPunct="1"/>
            <a:r>
              <a:rPr lang="en-GB" altLang="en-US"/>
              <a:t>Both countries are better off.</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wipe(left)">
                                      <p:cBhvr>
                                        <p:cTn id="7" dur="10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wipe(left)">
                                      <p:cBhvr>
                                        <p:cTn id="12" dur="10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wipe(left)">
                                      <p:cBhvr>
                                        <p:cTn id="17" dur="10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53030C8E-8950-458A-8658-267A78E3BD1A}"/>
              </a:ext>
            </a:extLst>
          </p:cNvPr>
          <p:cNvSpPr>
            <a:spLocks noGrp="1"/>
          </p:cNvSpPr>
          <p:nvPr>
            <p:ph type="title"/>
          </p:nvPr>
        </p:nvSpPr>
        <p:spPr/>
        <p:txBody>
          <a:bodyPr/>
          <a:lstStyle/>
          <a:p>
            <a:r>
              <a:rPr lang="en-US" altLang="en-US"/>
              <a:t>How Global Markets Work</a:t>
            </a:r>
            <a:endParaRPr lang="en-CA" altLang="en-US"/>
          </a:p>
        </p:txBody>
      </p:sp>
      <p:pic>
        <p:nvPicPr>
          <p:cNvPr id="9" name="Picture 7">
            <a:hlinkClick r:id="rId3" action="ppaction://hlinksldjump" tooltip="Click to expand the figure"/>
            <a:extLst>
              <a:ext uri="{FF2B5EF4-FFF2-40B4-BE49-F238E27FC236}">
                <a16:creationId xmlns="" xmlns:a16="http://schemas.microsoft.com/office/drawing/2014/main" id="{65AF3A2D-93E2-4509-AAC4-D2E6C8F77D1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32127506-16AF-4B4E-8D47-A23867236C0C}"/>
              </a:ext>
            </a:extLst>
          </p:cNvPr>
          <p:cNvSpPr>
            <a:spLocks noChangeArrowheads="1"/>
          </p:cNvSpPr>
          <p:nvPr/>
        </p:nvSpPr>
        <p:spPr bwMode="auto">
          <a:xfrm>
            <a:off x="360363" y="1584325"/>
            <a:ext cx="3962400" cy="466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defTabSz="514350">
              <a:spcBef>
                <a:spcPts val="600"/>
              </a:spcBef>
              <a:spcAft>
                <a:spcPts val="600"/>
              </a:spcAft>
              <a:defRPr sz="2400" b="1">
                <a:solidFill>
                  <a:srgbClr val="7030A0"/>
                </a:solidFill>
                <a:latin typeface="Arial" panose="020B0604020202020204" pitchFamily="34" charset="0"/>
              </a:defRPr>
            </a:lvl1pPr>
            <a:lvl2pPr marL="107950" defTabSz="5143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defTabSz="514350">
              <a:spcBef>
                <a:spcPts val="600"/>
              </a:spcBef>
              <a:spcAft>
                <a:spcPts val="600"/>
              </a:spcAft>
              <a:buChar char="•"/>
              <a:defRPr sz="2000">
                <a:solidFill>
                  <a:schemeClr val="tx1"/>
                </a:solidFill>
                <a:latin typeface="Arial" panose="020B0604020202020204" pitchFamily="34" charset="0"/>
              </a:defRPr>
            </a:lvl3pPr>
            <a:lvl4pPr marL="1600200" indent="-228600" defTabSz="514350">
              <a:spcBef>
                <a:spcPct val="20000"/>
              </a:spcBef>
              <a:buChar char="–"/>
              <a:defRPr sz="2000">
                <a:solidFill>
                  <a:schemeClr val="tx1"/>
                </a:solidFill>
                <a:latin typeface="Gill Sans MT" panose="020B0502020104020203" pitchFamily="34" charset="0"/>
              </a:defRPr>
            </a:lvl4pPr>
            <a:lvl5pPr marL="2057400" indent="-228600" defTabSz="514350">
              <a:spcBef>
                <a:spcPct val="20000"/>
              </a:spcBef>
              <a:buChar char="»"/>
              <a:defRPr sz="2000">
                <a:solidFill>
                  <a:schemeClr val="tx1"/>
                </a:solidFill>
                <a:latin typeface="Gill Sans MT" panose="020B0502020104020203" pitchFamily="34" charset="0"/>
              </a:defRPr>
            </a:lvl5pPr>
            <a:lvl6pPr marL="25146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defTabSz="51435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buClrTx/>
              <a:buFontTx/>
              <a:buNone/>
            </a:pPr>
            <a:r>
              <a:rPr lang="en-GB" altLang="en-US" dirty="0">
                <a:solidFill>
                  <a:srgbClr val="3963AB"/>
                </a:solidFill>
              </a:rPr>
              <a:t>Why Canada Imports </a:t>
            </a:r>
            <a:br>
              <a:rPr lang="en-GB" altLang="en-US" dirty="0">
                <a:solidFill>
                  <a:srgbClr val="3963AB"/>
                </a:solidFill>
              </a:rPr>
            </a:br>
            <a:r>
              <a:rPr lang="en-GB" altLang="en-US" dirty="0">
                <a:solidFill>
                  <a:srgbClr val="3963AB"/>
                </a:solidFill>
              </a:rPr>
              <a:t>T-Shirts</a:t>
            </a:r>
          </a:p>
          <a:p>
            <a:pPr lvl="1" eaLnBrk="1" hangingPunct="1">
              <a:buClrTx/>
              <a:buFontTx/>
              <a:buNone/>
            </a:pPr>
            <a:r>
              <a:rPr lang="en-GB" altLang="en-US" b="0" dirty="0"/>
              <a:t>Figure </a:t>
            </a:r>
            <a:r>
              <a:rPr lang="en-GB" altLang="en-US" b="0" dirty="0" smtClean="0"/>
              <a:t>15.1(a</a:t>
            </a:r>
            <a:r>
              <a:rPr lang="en-GB" altLang="en-US" b="0" dirty="0"/>
              <a:t>) shows Canadian demand and Canadian supply with no international trade. </a:t>
            </a:r>
          </a:p>
          <a:p>
            <a:pPr lvl="1" eaLnBrk="1" hangingPunct="1">
              <a:buClrTx/>
              <a:buFontTx/>
              <a:buNone/>
            </a:pPr>
            <a:r>
              <a:rPr lang="en-GB" altLang="en-US" b="0" dirty="0"/>
              <a:t>The price of a T-shirt at $8.</a:t>
            </a:r>
          </a:p>
          <a:p>
            <a:pPr lvl="1" eaLnBrk="1" hangingPunct="1">
              <a:buClrTx/>
              <a:buFontTx/>
              <a:buNone/>
            </a:pPr>
            <a:r>
              <a:rPr lang="en-GB" altLang="en-US" b="0" dirty="0"/>
              <a:t>Canadian firms produce </a:t>
            </a:r>
            <a:br>
              <a:rPr lang="en-GB" altLang="en-US" b="0" dirty="0"/>
            </a:br>
            <a:r>
              <a:rPr lang="en-GB" altLang="en-US" b="0" dirty="0"/>
              <a:t>4 million T-shirts a year and Canadians buy 4 million T-shirts a year.</a:t>
            </a:r>
          </a:p>
        </p:txBody>
      </p:sp>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500000" y="1656000"/>
            <a:ext cx="4312920" cy="45186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75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75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wipe(left)">
                                      <p:cBhvr>
                                        <p:cTn id="20" dur="750"/>
                                        <p:tgtEl>
                                          <p:spTgt spid="10">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7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72000" y="432000"/>
            <a:ext cx="5391150" cy="5648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f15885b3ab3dd6f712f86e4b2137ce414fb5718"/>
</p:tagLst>
</file>

<file path=ppt/theme/theme1.xml><?xml version="1.0" encoding="utf-8"?>
<a:theme xmlns:a="http://schemas.openxmlformats.org/drawingml/2006/main" name="6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11856</TotalTime>
  <Words>4079</Words>
  <Application>Microsoft Office PowerPoint</Application>
  <PresentationFormat>On-screen Show (4:3)</PresentationFormat>
  <Paragraphs>348</Paragraphs>
  <Slides>55</Slides>
  <Notes>55</Notes>
  <HiddenSlides>8</HiddenSlides>
  <MMClips>0</MMClips>
  <ScaleCrop>false</ScaleCrop>
  <HeadingPairs>
    <vt:vector size="4" baseType="variant">
      <vt:variant>
        <vt:lpstr>Theme</vt:lpstr>
      </vt:variant>
      <vt:variant>
        <vt:i4>6</vt:i4>
      </vt:variant>
      <vt:variant>
        <vt:lpstr>Slide Titles</vt:lpstr>
      </vt:variant>
      <vt:variant>
        <vt:i4>55</vt:i4>
      </vt:variant>
    </vt:vector>
  </HeadingPairs>
  <TitlesOfParts>
    <vt:vector size="61" baseType="lpstr">
      <vt:lpstr>6_Custom Design</vt:lpstr>
      <vt:lpstr>4_US6e</vt:lpstr>
      <vt:lpstr>2_US6e</vt:lpstr>
      <vt:lpstr>1_Custom Design</vt:lpstr>
      <vt:lpstr>8_Custom Design</vt:lpstr>
      <vt:lpstr>Office Theme</vt:lpstr>
      <vt:lpstr>Slide 1</vt:lpstr>
      <vt:lpstr>Slide 2</vt:lpstr>
      <vt:lpstr>After studying this chapter, you will be able to:</vt:lpstr>
      <vt:lpstr>How Global Markets Work</vt:lpstr>
      <vt:lpstr>How Global Markets Work</vt:lpstr>
      <vt:lpstr>How Global Markets Work</vt:lpstr>
      <vt:lpstr>How Global Markets Work</vt:lpstr>
      <vt:lpstr>How Global Markets Work</vt:lpstr>
      <vt:lpstr>Slide 9</vt:lpstr>
      <vt:lpstr>How Global Markets Work</vt:lpstr>
      <vt:lpstr>Slide 11</vt:lpstr>
      <vt:lpstr>How Global Markets Work</vt:lpstr>
      <vt:lpstr>How Global Markets Work</vt:lpstr>
      <vt:lpstr>Slide 14</vt:lpstr>
      <vt:lpstr>How Global Markets Work</vt:lpstr>
      <vt:lpstr>Slide 16</vt:lpstr>
      <vt:lpstr>How Global Markets Work</vt:lpstr>
      <vt:lpstr>Winners, Losers, and the Net Gain from Trade</vt:lpstr>
      <vt:lpstr>Winners, Losers, and the  Net Gain from Trade</vt:lpstr>
      <vt:lpstr>Winners, Losers, and the  Net Gain from Trade</vt:lpstr>
      <vt:lpstr>How Global Markets Work</vt:lpstr>
      <vt:lpstr>International Trade Restrictions</vt:lpstr>
      <vt:lpstr>International Trade Restrictions</vt:lpstr>
      <vt:lpstr>International Trade Restrictions</vt:lpstr>
      <vt:lpstr>International Trade Restrictions</vt:lpstr>
      <vt:lpstr>Slide 26</vt:lpstr>
      <vt:lpstr>International Trade Restrictions</vt:lpstr>
      <vt:lpstr>Slide 28</vt:lpstr>
      <vt:lpstr>International Trade Restrictions</vt:lpstr>
      <vt:lpstr>International Trade Restrictions</vt:lpstr>
      <vt:lpstr>International Trade Restrictions</vt:lpstr>
      <vt:lpstr>International Trade Restrictions</vt:lpstr>
      <vt:lpstr>International Trade Restrictions</vt:lpstr>
      <vt:lpstr>International Trade Restrictions</vt:lpstr>
      <vt:lpstr>International Trade Restrictions</vt:lpstr>
      <vt:lpstr>Slide 36</vt:lpstr>
      <vt:lpstr>International Trade Restrictions</vt:lpstr>
      <vt:lpstr>Slide 38</vt:lpstr>
      <vt:lpstr>International Trade Restrictions</vt:lpstr>
      <vt:lpstr>International Trade Restrictions</vt:lpstr>
      <vt:lpstr>International Trade Restrictions</vt:lpstr>
      <vt:lpstr>International Trade Restrictions</vt:lpstr>
      <vt:lpstr>International Trade Restrictions</vt:lpstr>
      <vt:lpstr>International Trade Restrictions</vt:lpstr>
      <vt:lpstr>The Case Against Protection</vt:lpstr>
      <vt:lpstr>The Case Against Protection</vt:lpstr>
      <vt:lpstr>The Case Against Protection</vt:lpstr>
      <vt:lpstr>The Case Against Protection</vt:lpstr>
      <vt:lpstr>The Case Against Protection</vt:lpstr>
      <vt:lpstr>The Case Against Protection</vt:lpstr>
      <vt:lpstr>The Case Against Protection</vt:lpstr>
      <vt:lpstr>The Case Against Protection</vt:lpstr>
      <vt:lpstr>The Case Against Protection</vt:lpstr>
      <vt:lpstr>The Case Against Protection</vt:lpstr>
      <vt:lpstr>The Case Against Protection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Change, Challenge, and Opportunity</dc:title>
  <dc:creator>Michael</dc:creator>
  <cp:lastModifiedBy>Kavi Raj</cp:lastModifiedBy>
  <cp:revision>166</cp:revision>
  <dcterms:created xsi:type="dcterms:W3CDTF">2002-06-09T00:26:05Z</dcterms:created>
  <dcterms:modified xsi:type="dcterms:W3CDTF">2018-02-26T11:57:54Z</dcterms:modified>
</cp:coreProperties>
</file>