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17" r:id="rId2"/>
    <p:sldId id="501" r:id="rId3"/>
    <p:sldId id="269" r:id="rId4"/>
    <p:sldId id="304" r:id="rId5"/>
    <p:sldId id="271" r:id="rId6"/>
    <p:sldId id="507" r:id="rId7"/>
    <p:sldId id="503" r:id="rId8"/>
    <p:sldId id="505" r:id="rId9"/>
    <p:sldId id="504" r:id="rId10"/>
    <p:sldId id="303" r:id="rId11"/>
    <p:sldId id="272" r:id="rId12"/>
    <p:sldId id="273" r:id="rId13"/>
    <p:sldId id="506"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0" autoAdjust="0"/>
    <p:restoredTop sz="81352" autoAdjust="0"/>
  </p:normalViewPr>
  <p:slideViewPr>
    <p:cSldViewPr>
      <p:cViewPr varScale="1">
        <p:scale>
          <a:sx n="74" d="100"/>
          <a:sy n="74" d="100"/>
        </p:scale>
        <p:origin x="172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8T14:50:52.534"/>
    </inkml:context>
    <inkml:brush xml:id="br0">
      <inkml:brushProperty name="width" value="0.05" units="cm"/>
      <inkml:brushProperty name="height" value="0.05" units="cm"/>
    </inkml:brush>
  </inkml:definitions>
  <inkml:trace contextRef="#ctx0" brushRef="#br0">1 72 3360,'16'-25'19,"-12"18"0,1 1 0,0-1-1,-1 1 1,2 0 0,-1 0 0,4-2-19,-9 7 75,0 4-2443,0-3 1861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1/13/2021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2</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1085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CAF056FA-57C8-4321-AACE-3A410431F94D}" type="slidenum">
              <a:rPr lang="en-US" altLang="en-US" sz="1200"/>
              <a:pPr/>
              <a:t>3</a:t>
            </a:fld>
            <a:endParaRPr lang="en-US" altLang="en-US" sz="1200" dirty="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06DAB7B3-6432-4F08-8088-2E98EB093ADE}" type="slidenum">
              <a:rPr lang="en-US" altLang="en-US" sz="1200"/>
              <a:pPr/>
              <a:t>5</a:t>
            </a:fld>
            <a:endParaRPr lang="en-US" altLang="en-US" sz="1200" dirty="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AEE17037-CBD8-462C-A2B3-E896A3FB7A0D}" type="slidenum">
              <a:rPr lang="en-US" altLang="en-US" sz="1200"/>
              <a:pPr/>
              <a:t>7</a:t>
            </a:fld>
            <a:endParaRPr lang="en-US"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1215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AEE17037-CBD8-462C-A2B3-E896A3FB7A0D}" type="slidenum">
              <a:rPr lang="en-US" altLang="en-US" sz="1200"/>
              <a:pPr/>
              <a:t>11</a:t>
            </a:fld>
            <a:endParaRPr lang="en-US"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5033F33B-60C3-4AC7-817C-3C0ABEFABB00}" type="slidenum">
              <a:rPr lang="en-US" altLang="en-US" sz="1200"/>
              <a:pPr/>
              <a:t>12</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78CD04A1-3AF4-40D0-A278-B798474CC9F4}" type="datetimeFigureOut">
              <a:rPr lang="en-US"/>
              <a:pPr>
                <a:defRPr/>
              </a:pPr>
              <a:t>1/13/2021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ABAE5E9-0783-472E-BA6E-3C49E24626FB}" type="datetimeFigureOut">
              <a:rPr lang="en-US"/>
              <a:pPr>
                <a:defRPr/>
              </a:pPr>
              <a:t>1/13/2021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6A67E29-1932-4CCE-9A53-47CAB86FFE2A}" type="datetimeFigureOut">
              <a:rPr lang="en-US"/>
              <a:pPr>
                <a:defRPr/>
              </a:pPr>
              <a:t>1/13/2021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BA4D636-40F0-4AE7-94FA-19A5D149C0DF}" type="slidenum">
              <a:rPr lang="en-US"/>
              <a:pPr>
                <a:defRPr/>
              </a:pPr>
              <a:t>‹#›</a:t>
            </a:fld>
            <a:endParaRPr lang="en-US"/>
          </a:p>
        </p:txBody>
      </p:sp>
    </p:spTree>
    <p:extLst>
      <p:ext uri="{BB962C8B-B14F-4D97-AF65-F5344CB8AC3E}">
        <p14:creationId xmlns:p14="http://schemas.microsoft.com/office/powerpoint/2010/main" val="405724865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lipArt Placeholder 3"/>
          <p:cNvSpPr>
            <a:spLocks noGrp="1"/>
          </p:cNvSpPr>
          <p:nvPr>
            <p:ph type="clipArt" sz="half" idx="2"/>
          </p:nvPr>
        </p:nvSpPr>
        <p:spPr>
          <a:xfrm>
            <a:off x="4648200" y="1981200"/>
            <a:ext cx="3810000" cy="4114800"/>
          </a:xfrm>
          <a:prstGeom prst="rect">
            <a:avLst/>
          </a:prstGeom>
        </p:spPr>
        <p:txBody>
          <a:bodyPr/>
          <a:lstStyle/>
          <a:p>
            <a:pPr lvl="0"/>
            <a:endParaRPr lang="en-CA" noProof="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3053F6A-1980-48DD-8BB6-14673BB6BB2E}" type="slidenum">
              <a:rPr lang="en-US"/>
              <a:pPr>
                <a:defRPr/>
              </a:pPr>
              <a:t>‹#›</a:t>
            </a:fld>
            <a:endParaRPr lang="en-US"/>
          </a:p>
        </p:txBody>
      </p:sp>
    </p:spTree>
    <p:extLst>
      <p:ext uri="{BB962C8B-B14F-4D97-AF65-F5344CB8AC3E}">
        <p14:creationId xmlns:p14="http://schemas.microsoft.com/office/powerpoint/2010/main" val="10253561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ED51259-A3D5-4284-8B16-27621D968E02}" type="datetimeFigureOut">
              <a:rPr lang="en-US"/>
              <a:pPr>
                <a:defRPr/>
              </a:pPr>
              <a:t>1/13/2021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121449F5-0AF4-4D87-8900-0BBF62F1A151}" type="datetimeFigureOut">
              <a:rPr lang="en-US"/>
              <a:pPr>
                <a:defRPr/>
              </a:pPr>
              <a:t>1/13/2021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F0D12D8-DA29-4F3F-B804-F7322D9BB90E}" type="datetimeFigureOut">
              <a:rPr lang="en-US"/>
              <a:pPr>
                <a:defRPr/>
              </a:pPr>
              <a:t>1/13/2021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9862327-661E-4F29-9334-E72557A2986D}" type="datetimeFigureOut">
              <a:rPr lang="en-US"/>
              <a:pPr>
                <a:defRPr/>
              </a:pPr>
              <a:t>1/13/2021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1160DF41-25F8-4AF5-817B-336DDFED29B0}" type="datetimeFigureOut">
              <a:rPr lang="en-US"/>
              <a:pPr>
                <a:defRPr/>
              </a:pPr>
              <a:t>1/13/2021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794BACC-2316-4404-B45B-56A46FD87DB1}" type="datetimeFigureOut">
              <a:rPr lang="en-US"/>
              <a:pPr>
                <a:defRPr/>
              </a:pPr>
              <a:t>1/13/2021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1860138B-92EA-46FB-8F47-B333F923F12C}" type="datetimeFigureOut">
              <a:rPr lang="en-US"/>
              <a:pPr>
                <a:defRPr/>
              </a:pPr>
              <a:t>1/13/2021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976E93C-AA0A-4A46-BCDF-67703AA396C0}" type="datetimeFigureOut">
              <a:rPr lang="en-US"/>
              <a:pPr>
                <a:defRPr/>
              </a:pPr>
              <a:t>1/13/2021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981200" y="6562477"/>
            <a:ext cx="4681756"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dirty="0"/>
              <a:t>© Copyright Material for CS2212. Do not Share or Post to External Sites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5"/>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mailto:cs2212b@uwo.ca"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mailto:cs2212b@uwo.ca" TargetMode="External"/><Relationship Id="rId2" Type="http://schemas.openxmlformats.org/officeDocument/2006/relationships/hyperlink" Target="mailto:kkontogi@uwo.ca"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mheducation.com/highered/product/1259872971.html"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Welcome</a:t>
            </a:r>
          </a:p>
        </p:txBody>
      </p:sp>
      <p:sp>
        <p:nvSpPr>
          <p:cNvPr id="3" name="Text Placeholder 2"/>
          <p:cNvSpPr>
            <a:spLocks noGrp="1"/>
          </p:cNvSpPr>
          <p:nvPr>
            <p:ph type="body" idx="1"/>
          </p:nvPr>
        </p:nvSpPr>
        <p:spPr/>
        <p:txBody>
          <a:bodyPr/>
          <a:lstStyle/>
          <a:p>
            <a:r>
              <a:rPr lang="en-US" dirty="0"/>
              <a:t>CS 2212B</a:t>
            </a:r>
          </a:p>
          <a:p>
            <a:r>
              <a:rPr lang="en-US" dirty="0"/>
              <a:t>Introduction to Software Engineering</a:t>
            </a:r>
          </a:p>
          <a:p>
            <a:endParaRPr lang="en-US" dirty="0"/>
          </a:p>
          <a:p>
            <a:r>
              <a:rPr lang="en-US" dirty="0"/>
              <a:t>Kostas Kontogiannis, </a:t>
            </a:r>
            <a:r>
              <a:rPr lang="en-US" dirty="0" err="1"/>
              <a:t>Ph.D</a:t>
            </a:r>
            <a:r>
              <a:rPr lang="en-US" dirty="0"/>
              <a:t>, P.Eng.</a:t>
            </a:r>
          </a:p>
          <a:p>
            <a:r>
              <a:rPr lang="en-US" dirty="0"/>
              <a:t>Professor, Computer Science</a:t>
            </a:r>
          </a:p>
        </p:txBody>
      </p:sp>
      <p:sp>
        <p:nvSpPr>
          <p:cNvPr id="5" name="Text Placeholder 2">
            <a:extLst>
              <a:ext uri="{FF2B5EF4-FFF2-40B4-BE49-F238E27FC236}">
                <a16:creationId xmlns:a16="http://schemas.microsoft.com/office/drawing/2014/main" id="{18B3C93B-D864-4D70-B421-9B9BF39C932D}"/>
              </a:ext>
            </a:extLst>
          </p:cNvPr>
          <p:cNvSpPr txBox="1">
            <a:spLocks/>
          </p:cNvSpPr>
          <p:nvPr/>
        </p:nvSpPr>
        <p:spPr>
          <a:xfrm>
            <a:off x="680545" y="3733800"/>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5547A99-F704-4148-BB4F-44F4C0599878}"/>
                  </a:ext>
                </a:extLst>
              </p14:cNvPr>
              <p14:cNvContentPartPr/>
              <p14:nvPr/>
            </p14:nvContentPartPr>
            <p14:xfrm>
              <a:off x="-2166447" y="2757927"/>
              <a:ext cx="20160" cy="25920"/>
            </p14:xfrm>
          </p:contentPart>
        </mc:Choice>
        <mc:Fallback xmlns="">
          <p:pic>
            <p:nvPicPr>
              <p:cNvPr id="4" name="Ink 3">
                <a:extLst>
                  <a:ext uri="{FF2B5EF4-FFF2-40B4-BE49-F238E27FC236}">
                    <a16:creationId xmlns:a16="http://schemas.microsoft.com/office/drawing/2014/main" id="{35547A99-F704-4148-BB4F-44F4C0599878}"/>
                  </a:ext>
                </a:extLst>
              </p:cNvPr>
              <p:cNvPicPr/>
              <p:nvPr/>
            </p:nvPicPr>
            <p:blipFill>
              <a:blip r:embed="rId4"/>
              <a:stretch>
                <a:fillRect/>
              </a:stretch>
            </p:blipFill>
            <p:spPr>
              <a:xfrm>
                <a:off x="-2175087" y="2748927"/>
                <a:ext cx="37800" cy="43560"/>
              </a:xfrm>
              <a:prstGeom prst="rect">
                <a:avLst/>
              </a:prstGeom>
            </p:spPr>
          </p:pic>
        </mc:Fallback>
      </mc:AlternateContent>
    </p:spTree>
    <p:extLst>
      <p:ext uri="{BB962C8B-B14F-4D97-AF65-F5344CB8AC3E}">
        <p14:creationId xmlns:p14="http://schemas.microsoft.com/office/powerpoint/2010/main" val="1784001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447800"/>
          </a:xfrm>
        </p:spPr>
        <p:txBody>
          <a:bodyPr/>
          <a:lstStyle/>
          <a:p>
            <a:r>
              <a:rPr lang="en-CA" dirty="0"/>
              <a:t>Course Email account</a:t>
            </a:r>
            <a:br>
              <a:rPr lang="en-CA" dirty="0"/>
            </a:br>
            <a:endParaRPr lang="en-CA" sz="2400" dirty="0"/>
          </a:p>
        </p:txBody>
      </p:sp>
      <p:sp>
        <p:nvSpPr>
          <p:cNvPr id="3" name="Content Placeholder 2"/>
          <p:cNvSpPr>
            <a:spLocks noGrp="1"/>
          </p:cNvSpPr>
          <p:nvPr>
            <p:ph idx="1"/>
          </p:nvPr>
        </p:nvSpPr>
        <p:spPr>
          <a:xfrm>
            <a:off x="685800" y="2286000"/>
            <a:ext cx="7772400" cy="2667000"/>
          </a:xfrm>
        </p:spPr>
        <p:txBody>
          <a:bodyPr/>
          <a:lstStyle/>
          <a:p>
            <a:r>
              <a:rPr lang="en-CA" sz="2000" dirty="0"/>
              <a:t>All course related email inquiries have to be directed to:</a:t>
            </a:r>
          </a:p>
          <a:p>
            <a:pPr marL="0" indent="0">
              <a:buNone/>
            </a:pPr>
            <a:r>
              <a:rPr lang="en-CA" sz="2000" dirty="0"/>
              <a:t>	</a:t>
            </a:r>
            <a:r>
              <a:rPr lang="en-CA" sz="2400" b="1" dirty="0">
                <a:hlinkClick r:id="rId2"/>
              </a:rPr>
              <a:t>cs2212b@uwo.ca</a:t>
            </a:r>
            <a:endParaRPr lang="en-CA" sz="2400" b="1" dirty="0"/>
          </a:p>
          <a:p>
            <a:pPr marL="0" indent="0">
              <a:buNone/>
            </a:pPr>
            <a:endParaRPr lang="en-CA" sz="2400" b="1" dirty="0"/>
          </a:p>
          <a:p>
            <a:pPr marL="0" indent="0">
              <a:buNone/>
            </a:pPr>
            <a:r>
              <a:rPr lang="en-CA" sz="2400" b="1" dirty="0"/>
              <a:t>This email account is monitored only by the instructor and the </a:t>
            </a:r>
            <a:r>
              <a:rPr lang="en-CA" sz="2400" b="1" dirty="0" err="1"/>
              <a:t>TAs.</a:t>
            </a:r>
            <a:r>
              <a:rPr lang="en-CA" sz="2400" b="1" dirty="0"/>
              <a:t> Please do not send emails to the personal accounts of the instructor or the Tas. </a:t>
            </a:r>
          </a:p>
          <a:p>
            <a:pPr marL="0" indent="0">
              <a:buNone/>
            </a:pPr>
            <a:endParaRPr lang="en-CA" sz="2400" b="1" dirty="0"/>
          </a:p>
          <a:p>
            <a:pPr marL="0" indent="0">
              <a:buNone/>
            </a:pPr>
            <a:r>
              <a:rPr lang="en-CA" sz="2400" b="1" dirty="0"/>
              <a:t>Please send email to the personal email of the instructor only if you require confidential communication </a:t>
            </a:r>
          </a:p>
          <a:p>
            <a:pPr marL="0" indent="0">
              <a:buNone/>
            </a:pPr>
            <a:endParaRPr lang="en-CA" sz="2400" dirty="0"/>
          </a:p>
          <a:p>
            <a:pPr marL="0" indent="0">
              <a:buNone/>
            </a:pPr>
            <a:r>
              <a:rPr lang="en-CA" sz="2400" dirty="0"/>
              <a:t>  </a:t>
            </a:r>
          </a:p>
          <a:p>
            <a:pPr marL="0" indent="0">
              <a:buNone/>
            </a:pPr>
            <a:endParaRPr lang="en-CA" sz="2400" dirty="0"/>
          </a:p>
        </p:txBody>
      </p:sp>
    </p:spTree>
    <p:extLst>
      <p:ext uri="{BB962C8B-B14F-4D97-AF65-F5344CB8AC3E}">
        <p14:creationId xmlns:p14="http://schemas.microsoft.com/office/powerpoint/2010/main" val="258162057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5C276C49-1260-4914-B3BD-0C2CC4C7D1E7}" type="slidenum">
              <a:rPr lang="en-US" altLang="en-US" sz="1400" smtClean="0"/>
              <a:pPr>
                <a:spcBef>
                  <a:spcPct val="0"/>
                </a:spcBef>
                <a:buFontTx/>
                <a:buNone/>
              </a:pPr>
              <a:t>11</a:t>
            </a:fld>
            <a:endParaRPr lang="en-US" altLang="en-US" sz="1400"/>
          </a:p>
        </p:txBody>
      </p:sp>
      <p:sp>
        <p:nvSpPr>
          <p:cNvPr id="20483" name="Rectangle 2"/>
          <p:cNvSpPr>
            <a:spLocks noGrp="1" noChangeArrowheads="1"/>
          </p:cNvSpPr>
          <p:nvPr>
            <p:ph type="title"/>
          </p:nvPr>
        </p:nvSpPr>
        <p:spPr>
          <a:xfrm>
            <a:off x="685800" y="381000"/>
            <a:ext cx="7772400" cy="1143000"/>
          </a:xfrm>
        </p:spPr>
        <p:txBody>
          <a:bodyPr/>
          <a:lstStyle/>
          <a:p>
            <a:r>
              <a:rPr lang="en-CA" altLang="en-US" dirty="0"/>
              <a:t>Grading Plan and Project</a:t>
            </a:r>
            <a:endParaRPr lang="en-US" altLang="en-US" dirty="0"/>
          </a:p>
        </p:txBody>
      </p:sp>
      <p:sp>
        <p:nvSpPr>
          <p:cNvPr id="20484" name="Rectangle 3"/>
          <p:cNvSpPr>
            <a:spLocks noGrp="1" noChangeArrowheads="1"/>
          </p:cNvSpPr>
          <p:nvPr>
            <p:ph type="body" sz="half" idx="1"/>
          </p:nvPr>
        </p:nvSpPr>
        <p:spPr>
          <a:xfrm>
            <a:off x="228600" y="1827861"/>
            <a:ext cx="5181600" cy="4114800"/>
          </a:xfrm>
        </p:spPr>
        <p:txBody>
          <a:bodyPr/>
          <a:lstStyle/>
          <a:p>
            <a:pPr>
              <a:lnSpc>
                <a:spcPct val="80000"/>
              </a:lnSpc>
            </a:pPr>
            <a:r>
              <a:rPr lang="en-CA" altLang="en-US" sz="1800" dirty="0"/>
              <a:t>Course project: 45%</a:t>
            </a:r>
          </a:p>
          <a:p>
            <a:pPr>
              <a:lnSpc>
                <a:spcPct val="80000"/>
              </a:lnSpc>
            </a:pPr>
            <a:r>
              <a:rPr lang="en-CA" altLang="en-US" sz="1800" dirty="0"/>
              <a:t>Quizzes: 10% (5 short quizzes)</a:t>
            </a:r>
          </a:p>
          <a:p>
            <a:pPr>
              <a:lnSpc>
                <a:spcPct val="80000"/>
              </a:lnSpc>
            </a:pPr>
            <a:r>
              <a:rPr lang="en-CA" altLang="en-US" sz="1800" dirty="0"/>
              <a:t>Midterm: 15% (on-line via </a:t>
            </a:r>
            <a:r>
              <a:rPr lang="en-CA" altLang="en-US" sz="1800" dirty="0" err="1"/>
              <a:t>Proctortrack</a:t>
            </a:r>
            <a:r>
              <a:rPr lang="en-CA" altLang="en-US" sz="1800" dirty="0"/>
              <a:t> or Zoom*)</a:t>
            </a:r>
          </a:p>
          <a:p>
            <a:pPr>
              <a:lnSpc>
                <a:spcPct val="80000"/>
              </a:lnSpc>
            </a:pPr>
            <a:r>
              <a:rPr lang="en-CA" altLang="en-US" sz="1800" dirty="0"/>
              <a:t>Final: 30% (on-line via </a:t>
            </a:r>
            <a:r>
              <a:rPr lang="en-CA" altLang="en-US" sz="1800" dirty="0" err="1"/>
              <a:t>Proctortrack</a:t>
            </a:r>
            <a:r>
              <a:rPr lang="en-CA" altLang="en-US" sz="1800" dirty="0"/>
              <a:t> or Zoom*)</a:t>
            </a:r>
          </a:p>
          <a:p>
            <a:pPr>
              <a:lnSpc>
                <a:spcPct val="80000"/>
              </a:lnSpc>
            </a:pPr>
            <a:endParaRPr lang="en-CA" altLang="en-US" sz="1800" dirty="0"/>
          </a:p>
          <a:p>
            <a:pPr>
              <a:lnSpc>
                <a:spcPct val="80000"/>
              </a:lnSpc>
            </a:pPr>
            <a:r>
              <a:rPr lang="en-CA" altLang="en-US" sz="1800" dirty="0"/>
              <a:t>Course project:</a:t>
            </a:r>
          </a:p>
          <a:p>
            <a:pPr lvl="1">
              <a:lnSpc>
                <a:spcPct val="80000"/>
              </a:lnSpc>
            </a:pPr>
            <a:r>
              <a:rPr lang="en-CA" altLang="en-US" sz="1400" dirty="0"/>
              <a:t>Specify, design, and implement a system.</a:t>
            </a:r>
          </a:p>
          <a:p>
            <a:pPr>
              <a:lnSpc>
                <a:spcPct val="80000"/>
              </a:lnSpc>
            </a:pPr>
            <a:endParaRPr lang="en-US" altLang="en-US" sz="1800" dirty="0"/>
          </a:p>
          <a:p>
            <a:pPr>
              <a:lnSpc>
                <a:spcPct val="80000"/>
              </a:lnSpc>
            </a:pPr>
            <a:r>
              <a:rPr lang="en-CA" altLang="en-US" sz="1800" dirty="0"/>
              <a:t>Teams of three students (please form groups</a:t>
            </a:r>
          </a:p>
          <a:p>
            <a:pPr marL="0" indent="0">
              <a:lnSpc>
                <a:spcPct val="80000"/>
              </a:lnSpc>
              <a:buNone/>
            </a:pPr>
            <a:r>
              <a:rPr lang="en-CA" altLang="en-US" sz="1800" dirty="0"/>
              <a:t>       at OWL)</a:t>
            </a:r>
            <a:endParaRPr lang="el-GR" altLang="en-US" sz="1800" dirty="0"/>
          </a:p>
          <a:p>
            <a:pPr marL="0" indent="0">
              <a:lnSpc>
                <a:spcPct val="80000"/>
              </a:lnSpc>
              <a:buNone/>
            </a:pPr>
            <a:endParaRPr lang="en-US" altLang="en-US" sz="1800" dirty="0"/>
          </a:p>
          <a:p>
            <a:pPr>
              <a:lnSpc>
                <a:spcPct val="80000"/>
              </a:lnSpc>
            </a:pPr>
            <a:r>
              <a:rPr lang="en-CA" altLang="en-US" sz="1800" dirty="0"/>
              <a:t>Four project deliverables</a:t>
            </a:r>
            <a:r>
              <a:rPr lang="en-US" altLang="en-US" sz="1800" dirty="0"/>
              <a:t>:</a:t>
            </a:r>
          </a:p>
          <a:p>
            <a:pPr lvl="1">
              <a:lnSpc>
                <a:spcPct val="80000"/>
              </a:lnSpc>
            </a:pPr>
            <a:r>
              <a:rPr lang="en-CA" altLang="en-US" sz="1600" dirty="0"/>
              <a:t>Requirements specifications </a:t>
            </a:r>
          </a:p>
          <a:p>
            <a:pPr marL="457200" lvl="1" indent="0">
              <a:lnSpc>
                <a:spcPct val="80000"/>
              </a:lnSpc>
              <a:buNone/>
            </a:pPr>
            <a:r>
              <a:rPr lang="en-CA" altLang="en-US" sz="1600" dirty="0"/>
              <a:t>      documents (2) (Part 1 &amp; Part 2)</a:t>
            </a:r>
          </a:p>
          <a:p>
            <a:pPr lvl="1">
              <a:lnSpc>
                <a:spcPct val="80000"/>
              </a:lnSpc>
            </a:pPr>
            <a:r>
              <a:rPr lang="en-CA" altLang="en-US" sz="1600" dirty="0"/>
              <a:t>Design document</a:t>
            </a:r>
          </a:p>
          <a:p>
            <a:pPr lvl="1">
              <a:lnSpc>
                <a:spcPct val="80000"/>
              </a:lnSpc>
            </a:pPr>
            <a:r>
              <a:rPr lang="en-CA" altLang="en-US" sz="1600" dirty="0"/>
              <a:t>Implementation (includes acceptance testing)</a:t>
            </a:r>
            <a:endParaRPr lang="el-GR" altLang="en-US" sz="1600" dirty="0"/>
          </a:p>
          <a:p>
            <a:pPr lvl="1">
              <a:lnSpc>
                <a:spcPct val="80000"/>
              </a:lnSpc>
            </a:pPr>
            <a:endParaRPr lang="en-US" altLang="en-US" sz="1600" dirty="0"/>
          </a:p>
        </p:txBody>
      </p:sp>
      <p:graphicFrame>
        <p:nvGraphicFramePr>
          <p:cNvPr id="20485" name="Object 4"/>
          <p:cNvGraphicFramePr>
            <a:graphicFrameLocks noGrp="1" noChangeAspect="1"/>
          </p:cNvGraphicFramePr>
          <p:nvPr>
            <p:ph type="clipArt" sz="half" idx="2"/>
            <p:extLst>
              <p:ext uri="{D42A27DB-BD31-4B8C-83A1-F6EECF244321}">
                <p14:modId xmlns:p14="http://schemas.microsoft.com/office/powerpoint/2010/main" val="4272528233"/>
              </p:ext>
            </p:extLst>
          </p:nvPr>
        </p:nvGraphicFramePr>
        <p:xfrm>
          <a:off x="5334000" y="2165278"/>
          <a:ext cx="3810000" cy="3741737"/>
        </p:xfrm>
        <a:graphic>
          <a:graphicData uri="http://schemas.openxmlformats.org/presentationml/2006/ole">
            <mc:AlternateContent xmlns:mc="http://schemas.openxmlformats.org/markup-compatibility/2006">
              <mc:Choice xmlns:v="urn:schemas-microsoft-com:vml" Requires="v">
                <p:oleObj spid="_x0000_s2066" name="Clip" r:id="rId4" imgW="4016999" imgH="3945437" progId="MS_ClipArt_Gallery.2">
                  <p:embed/>
                </p:oleObj>
              </mc:Choice>
              <mc:Fallback>
                <p:oleObj name="Clip" r:id="rId4" imgW="4016999" imgH="3945437" progId="MS_ClipArt_Gallery.2">
                  <p:embed/>
                  <p:pic>
                    <p:nvPicPr>
                      <p:cNvPr id="2048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165278"/>
                        <a:ext cx="3810000" cy="3741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AF4443E8-1E7C-40D7-BB47-26B75B5DA5AC}"/>
              </a:ext>
            </a:extLst>
          </p:cNvPr>
          <p:cNvSpPr txBox="1"/>
          <p:nvPr/>
        </p:nvSpPr>
        <p:spPr>
          <a:xfrm>
            <a:off x="228600" y="6548293"/>
            <a:ext cx="6789038" cy="276999"/>
          </a:xfrm>
          <a:prstGeom prst="rect">
            <a:avLst/>
          </a:prstGeom>
          <a:noFill/>
        </p:spPr>
        <p:txBody>
          <a:bodyPr wrap="none" rtlCol="0">
            <a:spAutoFit/>
          </a:bodyPr>
          <a:lstStyle/>
          <a:p>
            <a:r>
              <a:rPr lang="en-CA" sz="1200" dirty="0"/>
              <a:t>* Use of </a:t>
            </a:r>
            <a:r>
              <a:rPr lang="en-CA" sz="1200" dirty="0" err="1"/>
              <a:t>Proctortrack</a:t>
            </a:r>
            <a:r>
              <a:rPr lang="en-CA" sz="1200" dirty="0"/>
              <a:t> requires access to personal data. Details will be posted on course syllabus. </a:t>
            </a:r>
          </a:p>
        </p:txBody>
      </p:sp>
    </p:spTree>
    <p:extLst>
      <p:ext uri="{BB962C8B-B14F-4D97-AF65-F5344CB8AC3E}">
        <p14:creationId xmlns:p14="http://schemas.microsoft.com/office/powerpoint/2010/main" val="383428201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627E5C8-2D93-4E3C-822C-00A9DC55CF2D}" type="slidenum">
              <a:rPr lang="en-US" altLang="en-US" sz="1400" smtClean="0"/>
              <a:pPr>
                <a:spcBef>
                  <a:spcPct val="0"/>
                </a:spcBef>
                <a:buFontTx/>
                <a:buNone/>
              </a:pPr>
              <a:t>12</a:t>
            </a:fld>
            <a:endParaRPr lang="en-US" altLang="en-US" sz="1400"/>
          </a:p>
        </p:txBody>
      </p:sp>
      <p:sp>
        <p:nvSpPr>
          <p:cNvPr id="22531" name="Rectangle 2"/>
          <p:cNvSpPr>
            <a:spLocks noGrp="1" noChangeArrowheads="1"/>
          </p:cNvSpPr>
          <p:nvPr>
            <p:ph type="title"/>
          </p:nvPr>
        </p:nvSpPr>
        <p:spPr>
          <a:xfrm>
            <a:off x="685800" y="381000"/>
            <a:ext cx="7772400" cy="1143000"/>
          </a:xfrm>
        </p:spPr>
        <p:txBody>
          <a:bodyPr/>
          <a:lstStyle/>
          <a:p>
            <a:r>
              <a:rPr lang="en-CA" altLang="en-US" dirty="0"/>
              <a:t>Subject Material</a:t>
            </a:r>
            <a:endParaRPr lang="en-US" altLang="en-US" dirty="0"/>
          </a:p>
        </p:txBody>
      </p:sp>
      <p:sp>
        <p:nvSpPr>
          <p:cNvPr id="22532" name="Rectangle 3"/>
          <p:cNvSpPr>
            <a:spLocks noGrp="1" noChangeArrowheads="1"/>
          </p:cNvSpPr>
          <p:nvPr>
            <p:ph type="body" idx="1"/>
          </p:nvPr>
        </p:nvSpPr>
        <p:spPr>
          <a:xfrm>
            <a:off x="533400" y="1447800"/>
            <a:ext cx="8229600" cy="4648200"/>
          </a:xfrm>
        </p:spPr>
        <p:txBody>
          <a:bodyPr/>
          <a:lstStyle/>
          <a:p>
            <a:pPr>
              <a:lnSpc>
                <a:spcPct val="80000"/>
              </a:lnSpc>
            </a:pPr>
            <a:r>
              <a:rPr lang="en-CA" altLang="en-US" sz="1800" b="1" dirty="0">
                <a:sym typeface="Wingdings" pitchFamily="2" charset="2"/>
              </a:rPr>
              <a:t>Chapter 1</a:t>
            </a:r>
            <a:r>
              <a:rPr lang="en-US" altLang="en-US" sz="1800" dirty="0">
                <a:sym typeface="Wingdings" pitchFamily="2" charset="2"/>
              </a:rPr>
              <a:t>: Software and Software Engineering</a:t>
            </a:r>
            <a:endParaRPr lang="en-CA" altLang="en-US" sz="1800" b="1" dirty="0"/>
          </a:p>
          <a:p>
            <a:pPr>
              <a:lnSpc>
                <a:spcPct val="80000"/>
              </a:lnSpc>
            </a:pPr>
            <a:r>
              <a:rPr lang="en-CA" altLang="en-US" sz="1800" b="1" dirty="0"/>
              <a:t>Chapter 2</a:t>
            </a:r>
            <a:r>
              <a:rPr lang="en-US" altLang="en-US" sz="1800" dirty="0"/>
              <a:t>: Process Models</a:t>
            </a:r>
            <a:endParaRPr lang="en-US" altLang="en-US" sz="1800" b="1" dirty="0"/>
          </a:p>
          <a:p>
            <a:pPr>
              <a:lnSpc>
                <a:spcPct val="80000"/>
              </a:lnSpc>
            </a:pPr>
            <a:r>
              <a:rPr lang="en-CA" altLang="en-US" sz="1800" b="1" dirty="0"/>
              <a:t>Chapter</a:t>
            </a:r>
            <a:r>
              <a:rPr lang="el-GR" altLang="en-US" sz="1800" b="1" dirty="0"/>
              <a:t> </a:t>
            </a:r>
            <a:r>
              <a:rPr lang="en-CA" altLang="en-US" sz="1800" b="1" dirty="0"/>
              <a:t>3</a:t>
            </a:r>
            <a:r>
              <a:rPr lang="en-US" altLang="en-US" sz="1800" dirty="0"/>
              <a:t>:</a:t>
            </a:r>
            <a:r>
              <a:rPr lang="el-GR" altLang="en-US" sz="1800" dirty="0"/>
              <a:t> </a:t>
            </a:r>
            <a:r>
              <a:rPr lang="en-CA" altLang="en-US" sz="1800" dirty="0"/>
              <a:t>Agility and Process</a:t>
            </a:r>
            <a:endParaRPr lang="en-US" altLang="en-US" sz="1800" b="1" dirty="0"/>
          </a:p>
          <a:p>
            <a:pPr>
              <a:lnSpc>
                <a:spcPct val="80000"/>
              </a:lnSpc>
            </a:pPr>
            <a:r>
              <a:rPr lang="en-CA" altLang="en-US" sz="1800" b="1" dirty="0"/>
              <a:t>Chapter</a:t>
            </a:r>
            <a:r>
              <a:rPr lang="el-GR" altLang="en-US" sz="1800" b="1" dirty="0"/>
              <a:t> </a:t>
            </a:r>
            <a:r>
              <a:rPr lang="en-CA" altLang="en-US" sz="1800" b="1" dirty="0"/>
              <a:t>4</a:t>
            </a:r>
            <a:r>
              <a:rPr lang="en-US" altLang="en-US" sz="1800" dirty="0"/>
              <a:t>: Recommended Process Model</a:t>
            </a:r>
            <a:endParaRPr lang="en-US" altLang="en-US" sz="1800" b="1" dirty="0"/>
          </a:p>
          <a:p>
            <a:pPr>
              <a:lnSpc>
                <a:spcPct val="80000"/>
              </a:lnSpc>
            </a:pPr>
            <a:r>
              <a:rPr lang="en-CA" altLang="en-US" sz="1800" b="1" dirty="0"/>
              <a:t>Chapter</a:t>
            </a:r>
            <a:r>
              <a:rPr lang="el-GR" altLang="en-US" sz="1800" b="1" dirty="0"/>
              <a:t> </a:t>
            </a:r>
            <a:r>
              <a:rPr lang="en-CA" altLang="en-US" sz="1800" b="1" dirty="0"/>
              <a:t>6</a:t>
            </a:r>
            <a:r>
              <a:rPr lang="en-US" altLang="en-US" sz="1800" dirty="0"/>
              <a:t>: Principles That Guide Practice</a:t>
            </a:r>
            <a:endParaRPr lang="en-CA" altLang="en-US" sz="1800" dirty="0"/>
          </a:p>
          <a:p>
            <a:pPr>
              <a:lnSpc>
                <a:spcPct val="80000"/>
              </a:lnSpc>
            </a:pPr>
            <a:r>
              <a:rPr lang="en-CA" altLang="en-US" sz="1800" b="1" dirty="0"/>
              <a:t>Chapter 7:</a:t>
            </a:r>
            <a:r>
              <a:rPr lang="en-CA" altLang="en-US" sz="1800" dirty="0"/>
              <a:t> Understanding Requirements</a:t>
            </a:r>
            <a:endParaRPr lang="en-US" altLang="en-US" sz="1800" b="1" dirty="0"/>
          </a:p>
          <a:p>
            <a:pPr>
              <a:lnSpc>
                <a:spcPct val="80000"/>
              </a:lnSpc>
            </a:pPr>
            <a:r>
              <a:rPr lang="en-CA" altLang="en-US" sz="1800" b="1" dirty="0"/>
              <a:t>Chapter</a:t>
            </a:r>
            <a:r>
              <a:rPr lang="el-GR" altLang="en-US" sz="1800" b="1" dirty="0"/>
              <a:t> </a:t>
            </a:r>
            <a:r>
              <a:rPr lang="en-CA" altLang="en-US" sz="1800" b="1" dirty="0"/>
              <a:t>8</a:t>
            </a:r>
            <a:r>
              <a:rPr lang="en-US" altLang="en-US" sz="1800" dirty="0"/>
              <a:t>: </a:t>
            </a:r>
            <a:r>
              <a:rPr lang="en-CA" altLang="en-US" sz="1800" dirty="0"/>
              <a:t>Quality Assurance and Testing</a:t>
            </a:r>
          </a:p>
          <a:p>
            <a:pPr>
              <a:lnSpc>
                <a:spcPct val="80000"/>
              </a:lnSpc>
            </a:pPr>
            <a:r>
              <a:rPr lang="en-CA" altLang="en-US" sz="1800" b="1" dirty="0"/>
              <a:t>Chapter 9:</a:t>
            </a:r>
            <a:r>
              <a:rPr lang="en-CA" altLang="en-US" sz="1800" dirty="0"/>
              <a:t> Design Concepts</a:t>
            </a:r>
          </a:p>
          <a:p>
            <a:pPr>
              <a:lnSpc>
                <a:spcPct val="80000"/>
              </a:lnSpc>
            </a:pPr>
            <a:r>
              <a:rPr lang="en-CA" altLang="en-US" sz="1800" b="1" dirty="0"/>
              <a:t>Chapter 10: </a:t>
            </a:r>
            <a:r>
              <a:rPr lang="en-US" altLang="en-US" sz="1800" dirty="0"/>
              <a:t>Architectural Design—A Recommended Approach</a:t>
            </a:r>
            <a:endParaRPr lang="en-US" altLang="en-US" sz="1800" b="1" dirty="0"/>
          </a:p>
          <a:p>
            <a:pPr>
              <a:lnSpc>
                <a:spcPct val="80000"/>
              </a:lnSpc>
            </a:pPr>
            <a:r>
              <a:rPr lang="en-CA" altLang="en-US" sz="1800" b="1" dirty="0"/>
              <a:t>Chapter 11</a:t>
            </a:r>
            <a:r>
              <a:rPr lang="en-US" altLang="en-US" sz="1800" dirty="0"/>
              <a:t>: Component-Level Design</a:t>
            </a:r>
            <a:endParaRPr lang="en-US" altLang="en-US" sz="1800" b="1" dirty="0"/>
          </a:p>
          <a:p>
            <a:pPr>
              <a:lnSpc>
                <a:spcPct val="80000"/>
              </a:lnSpc>
            </a:pPr>
            <a:r>
              <a:rPr lang="en-US" altLang="en-US" sz="1800" b="1" dirty="0"/>
              <a:t>Chapter 14: </a:t>
            </a:r>
            <a:r>
              <a:rPr lang="en-US" altLang="en-US" sz="1800" dirty="0"/>
              <a:t>Pattern-Based Design</a:t>
            </a:r>
          </a:p>
          <a:p>
            <a:pPr>
              <a:lnSpc>
                <a:spcPct val="80000"/>
              </a:lnSpc>
            </a:pPr>
            <a:r>
              <a:rPr lang="en-US" altLang="en-US" sz="1800" b="1" dirty="0"/>
              <a:t>Chapter 15: </a:t>
            </a:r>
            <a:r>
              <a:rPr lang="en-US" altLang="en-US" sz="1800" dirty="0"/>
              <a:t>Quality Concepts</a:t>
            </a:r>
          </a:p>
          <a:p>
            <a:pPr>
              <a:lnSpc>
                <a:spcPct val="80000"/>
              </a:lnSpc>
            </a:pPr>
            <a:r>
              <a:rPr lang="en-US" altLang="en-US" sz="1800" b="1" dirty="0"/>
              <a:t>Chapter 16: </a:t>
            </a:r>
            <a:r>
              <a:rPr lang="en-US" altLang="en-US" sz="1800" dirty="0"/>
              <a:t>Reviews—A Recommended Approach</a:t>
            </a:r>
          </a:p>
          <a:p>
            <a:pPr>
              <a:lnSpc>
                <a:spcPct val="80000"/>
              </a:lnSpc>
            </a:pPr>
            <a:r>
              <a:rPr lang="en-US" altLang="en-US" sz="1800" b="1" dirty="0"/>
              <a:t>Chapter 17: </a:t>
            </a:r>
            <a:r>
              <a:rPr lang="en-US" altLang="en-US" sz="1800" dirty="0"/>
              <a:t>Software Quality Assurance</a:t>
            </a:r>
          </a:p>
          <a:p>
            <a:pPr>
              <a:lnSpc>
                <a:spcPct val="80000"/>
              </a:lnSpc>
            </a:pPr>
            <a:r>
              <a:rPr lang="en-US" altLang="en-US" sz="1800" b="1" dirty="0"/>
              <a:t>Chapter 19: </a:t>
            </a:r>
            <a:r>
              <a:rPr lang="en-US" altLang="en-US" sz="1800" dirty="0"/>
              <a:t>Software Testing—Component Level</a:t>
            </a:r>
          </a:p>
          <a:p>
            <a:pPr>
              <a:lnSpc>
                <a:spcPct val="80000"/>
              </a:lnSpc>
            </a:pPr>
            <a:endParaRPr lang="en-US" altLang="en-US" sz="1600" dirty="0"/>
          </a:p>
        </p:txBody>
      </p:sp>
    </p:spTree>
    <p:extLst>
      <p:ext uri="{BB962C8B-B14F-4D97-AF65-F5344CB8AC3E}">
        <p14:creationId xmlns:p14="http://schemas.microsoft.com/office/powerpoint/2010/main" val="230666381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5765-3C56-4A16-BD9B-7AAB13437EC3}"/>
              </a:ext>
            </a:extLst>
          </p:cNvPr>
          <p:cNvSpPr>
            <a:spLocks noGrp="1"/>
          </p:cNvSpPr>
          <p:nvPr>
            <p:ph type="title"/>
          </p:nvPr>
        </p:nvSpPr>
        <p:spPr/>
        <p:txBody>
          <a:bodyPr/>
          <a:lstStyle/>
          <a:p>
            <a:r>
              <a:rPr lang="en-CA" dirty="0"/>
              <a:t>To-Do Check List for this Week</a:t>
            </a:r>
          </a:p>
        </p:txBody>
      </p:sp>
      <p:sp>
        <p:nvSpPr>
          <p:cNvPr id="3" name="Content Placeholder 2">
            <a:extLst>
              <a:ext uri="{FF2B5EF4-FFF2-40B4-BE49-F238E27FC236}">
                <a16:creationId xmlns:a16="http://schemas.microsoft.com/office/drawing/2014/main" id="{229DBC64-3355-4A10-98DE-D6FE189AF4A7}"/>
              </a:ext>
            </a:extLst>
          </p:cNvPr>
          <p:cNvSpPr>
            <a:spLocks noGrp="1"/>
          </p:cNvSpPr>
          <p:nvPr>
            <p:ph idx="1"/>
          </p:nvPr>
        </p:nvSpPr>
        <p:spPr>
          <a:xfrm>
            <a:off x="685800" y="1524000"/>
            <a:ext cx="7772400" cy="4724400"/>
          </a:xfrm>
        </p:spPr>
        <p:txBody>
          <a:bodyPr/>
          <a:lstStyle/>
          <a:p>
            <a:pPr marL="457200" indent="-457200">
              <a:buFont typeface="+mj-lt"/>
              <a:buAutoNum type="arabicPeriod"/>
            </a:pPr>
            <a:r>
              <a:rPr lang="en-CA" sz="2000" dirty="0"/>
              <a:t>Form groups. </a:t>
            </a:r>
          </a:p>
          <a:p>
            <a:pPr marL="857250" lvl="1" indent="-457200"/>
            <a:r>
              <a:rPr lang="en-CA" sz="1600" dirty="0"/>
              <a:t>Login on OWL and select “Site Info”  </a:t>
            </a:r>
            <a:r>
              <a:rPr lang="en-CA" sz="1600" dirty="0">
                <a:sym typeface="Wingdings" panose="05000000000000000000" pitchFamily="2" charset="2"/>
              </a:rPr>
              <a:t> </a:t>
            </a:r>
            <a:r>
              <a:rPr lang="en-CA" sz="1600" dirty="0"/>
              <a:t>“Groups you can join”.  </a:t>
            </a:r>
          </a:p>
          <a:p>
            <a:pPr marL="857250" lvl="1" indent="-457200"/>
            <a:endParaRPr lang="en-CA" sz="1600" dirty="0"/>
          </a:p>
          <a:p>
            <a:pPr marL="457200" indent="-457200">
              <a:buFont typeface="+mj-lt"/>
              <a:buAutoNum type="arabicPeriod"/>
            </a:pPr>
            <a:r>
              <a:rPr lang="en-CA" sz="2000" dirty="0"/>
              <a:t>Obtain access to the electronic copy of the book</a:t>
            </a:r>
          </a:p>
          <a:p>
            <a:pPr marL="857250" lvl="1" indent="-457200"/>
            <a:r>
              <a:rPr lang="en-CA" sz="1600" dirty="0"/>
              <a:t>Select the “McGraw-Hill Connect Instructions” menu option, download the instructions and follow the registration process</a:t>
            </a:r>
          </a:p>
          <a:p>
            <a:pPr marL="400050" lvl="1" indent="0">
              <a:buNone/>
            </a:pPr>
            <a:endParaRPr lang="en-CA" sz="1600" dirty="0"/>
          </a:p>
          <a:p>
            <a:pPr marL="457200" indent="-457200">
              <a:buFont typeface="+mj-lt"/>
              <a:buAutoNum type="arabicPeriod"/>
            </a:pPr>
            <a:r>
              <a:rPr lang="en-CA" sz="2000" dirty="0"/>
              <a:t>Watch the videos and go over the lecture notes and the URL links for the Parts related for Week 1 and 2. So that you will have a heads-up for next week’s lecture hours. You can refer to the Week-by-Week section of the class for which video parts to watch. </a:t>
            </a:r>
          </a:p>
          <a:p>
            <a:pPr marL="457200" indent="-457200">
              <a:buFont typeface="+mj-lt"/>
              <a:buAutoNum type="arabicPeriod"/>
            </a:pPr>
            <a:endParaRPr lang="en-CA" sz="2000" dirty="0"/>
          </a:p>
          <a:p>
            <a:pPr marL="457200" indent="-457200">
              <a:buFont typeface="+mj-lt"/>
              <a:buAutoNum type="arabicPeriod"/>
            </a:pPr>
            <a:r>
              <a:rPr lang="en-CA" sz="2000" dirty="0"/>
              <a:t>Checkout the project description. We will discuss it next week.</a:t>
            </a:r>
          </a:p>
          <a:p>
            <a:pPr marL="457200" indent="-457200">
              <a:buFont typeface="+mj-lt"/>
              <a:buAutoNum type="arabicPeriod"/>
            </a:pPr>
            <a:endParaRPr lang="en-CA" sz="2000" dirty="0"/>
          </a:p>
          <a:p>
            <a:pPr marL="457200" indent="-457200">
              <a:buFont typeface="+mj-lt"/>
              <a:buAutoNum type="arabicPeriod"/>
            </a:pPr>
            <a:r>
              <a:rPr lang="en-CA" sz="2000" dirty="0"/>
              <a:t>The project will be posted in the next few days. You can start working on it asynchronously.</a:t>
            </a:r>
          </a:p>
          <a:p>
            <a:pPr marL="0" indent="0">
              <a:buNone/>
            </a:pPr>
            <a:endParaRPr lang="en-CA" sz="2800" dirty="0"/>
          </a:p>
          <a:p>
            <a:endParaRPr lang="en-CA" dirty="0"/>
          </a:p>
        </p:txBody>
      </p:sp>
    </p:spTree>
    <p:extLst>
      <p:ext uri="{BB962C8B-B14F-4D97-AF65-F5344CB8AC3E}">
        <p14:creationId xmlns:p14="http://schemas.microsoft.com/office/powerpoint/2010/main" val="38029016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533400" y="533400"/>
            <a:ext cx="7772400" cy="1143000"/>
          </a:xfrm>
        </p:spPr>
        <p:txBody>
          <a:bodyPr/>
          <a:lstStyle/>
          <a:p>
            <a:r>
              <a:rPr lang="en-US" altLang="en-US" dirty="0"/>
              <a:t>Welcome</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457200" y="990600"/>
            <a:ext cx="7772400" cy="4114800"/>
          </a:xfrm>
        </p:spPr>
        <p:txBody>
          <a:bodyPr/>
          <a:lstStyle/>
          <a:p>
            <a:pPr marL="0" indent="0">
              <a:buNone/>
            </a:pPr>
            <a:endParaRPr lang="en-US" altLang="en-US" sz="1800" dirty="0"/>
          </a:p>
          <a:p>
            <a:pPr marL="0" indent="0">
              <a:buNone/>
            </a:pPr>
            <a:endParaRPr lang="en-US" altLang="en-US" sz="1800" dirty="0"/>
          </a:p>
          <a:p>
            <a:pPr marL="0" indent="0" algn="ctr">
              <a:buNone/>
            </a:pPr>
            <a:r>
              <a:rPr lang="en-US" altLang="en-US" sz="2800" dirty="0"/>
              <a:t>Welcome to the Introduction to Software Engineering class!</a:t>
            </a:r>
          </a:p>
          <a:p>
            <a:endParaRPr lang="en-US" altLang="en-US" sz="2400" dirty="0"/>
          </a:p>
          <a:p>
            <a:pPr marL="0" indent="0" algn="ctr">
              <a:buNone/>
            </a:pPr>
            <a:r>
              <a:rPr lang="en-US" altLang="en-US" sz="2400" dirty="0"/>
              <a:t>I wholeheartedly wish you a very successful and productive academic term</a:t>
            </a:r>
          </a:p>
          <a:p>
            <a:pPr marL="0" indent="0" algn="ctr">
              <a:buNone/>
            </a:pPr>
            <a:endParaRPr lang="en-US" altLang="en-US" sz="2400" dirty="0"/>
          </a:p>
          <a:p>
            <a:pPr marL="0" indent="0" algn="ctr">
              <a:buNone/>
            </a:pPr>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2</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3327301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9715C3C6-485C-4D67-9227-4F5983D3731A}" type="slidenum">
              <a:rPr lang="en-US" altLang="en-US" sz="1400" smtClean="0"/>
              <a:pPr>
                <a:spcBef>
                  <a:spcPct val="0"/>
                </a:spcBef>
                <a:buFontTx/>
                <a:buNone/>
              </a:pPr>
              <a:t>3</a:t>
            </a:fld>
            <a:endParaRPr lang="en-US" altLang="en-US" sz="1400" dirty="0"/>
          </a:p>
        </p:txBody>
      </p:sp>
      <p:sp>
        <p:nvSpPr>
          <p:cNvPr id="16387" name="Rectangle 2"/>
          <p:cNvSpPr>
            <a:spLocks noGrp="1" noChangeArrowheads="1"/>
          </p:cNvSpPr>
          <p:nvPr>
            <p:ph type="title"/>
          </p:nvPr>
        </p:nvSpPr>
        <p:spPr>
          <a:xfrm>
            <a:off x="685800" y="381000"/>
            <a:ext cx="7772400" cy="1143000"/>
          </a:xfrm>
        </p:spPr>
        <p:txBody>
          <a:bodyPr/>
          <a:lstStyle/>
          <a:p>
            <a:r>
              <a:rPr lang="en-CA" altLang="en-US" dirty="0"/>
              <a:t>Introduction</a:t>
            </a:r>
            <a:endParaRPr lang="en-US" altLang="en-US" dirty="0"/>
          </a:p>
        </p:txBody>
      </p:sp>
      <p:sp>
        <p:nvSpPr>
          <p:cNvPr id="16388" name="Rectangle 3"/>
          <p:cNvSpPr>
            <a:spLocks noGrp="1" noChangeArrowheads="1"/>
          </p:cNvSpPr>
          <p:nvPr>
            <p:ph type="body" idx="1"/>
          </p:nvPr>
        </p:nvSpPr>
        <p:spPr>
          <a:xfrm>
            <a:off x="685800" y="1676400"/>
            <a:ext cx="7772400" cy="4800600"/>
          </a:xfrm>
        </p:spPr>
        <p:txBody>
          <a:bodyPr/>
          <a:lstStyle/>
          <a:p>
            <a:pPr>
              <a:lnSpc>
                <a:spcPct val="80000"/>
              </a:lnSpc>
            </a:pPr>
            <a:endParaRPr lang="en-US" altLang="en-US" sz="2400" dirty="0"/>
          </a:p>
          <a:p>
            <a:pPr>
              <a:lnSpc>
                <a:spcPct val="80000"/>
              </a:lnSpc>
            </a:pPr>
            <a:r>
              <a:rPr lang="en-CA" altLang="en-US" sz="2000" dirty="0"/>
              <a:t>Software Engineering is a course that requires some work, but it will reward you not only with theoretical but also with hands-on knowledge in an area which is very much sought after and influences a myriad of applications which affect our every-day life. </a:t>
            </a:r>
          </a:p>
          <a:p>
            <a:pPr>
              <a:lnSpc>
                <a:spcPct val="80000"/>
              </a:lnSpc>
            </a:pPr>
            <a:endParaRPr lang="en-US" altLang="en-US" sz="2000" dirty="0"/>
          </a:p>
          <a:p>
            <a:pPr>
              <a:lnSpc>
                <a:spcPct val="80000"/>
              </a:lnSpc>
            </a:pPr>
            <a:r>
              <a:rPr lang="en-CA" altLang="en-US" sz="2000" dirty="0"/>
              <a:t>The objectives of this course are:</a:t>
            </a:r>
            <a:r>
              <a:rPr lang="el-GR" altLang="en-US" sz="2000" dirty="0"/>
              <a:t> </a:t>
            </a:r>
          </a:p>
          <a:p>
            <a:pPr lvl="1">
              <a:lnSpc>
                <a:spcPct val="80000"/>
              </a:lnSpc>
            </a:pPr>
            <a:r>
              <a:rPr lang="en-CA" altLang="en-US" sz="1800" dirty="0"/>
              <a:t>To understand the basic principles, processes, techniques and tools for specifying, designing, implementing, testing, and maintaining software systems </a:t>
            </a:r>
          </a:p>
          <a:p>
            <a:pPr lvl="1">
              <a:lnSpc>
                <a:spcPct val="80000"/>
              </a:lnSpc>
            </a:pPr>
            <a:endParaRPr lang="en-CA" altLang="en-US" sz="1800" dirty="0"/>
          </a:p>
          <a:p>
            <a:pPr lvl="1">
              <a:lnSpc>
                <a:spcPct val="80000"/>
              </a:lnSpc>
            </a:pPr>
            <a:r>
              <a:rPr lang="en-CA" altLang="en-US" sz="1800" dirty="0"/>
              <a:t>To apply these basic principles, processes, techniques and tools through a term-long project with incremental deliverables</a:t>
            </a:r>
            <a:r>
              <a:rPr lang="el-GR" altLang="en-US" sz="1800" dirty="0"/>
              <a:t>  </a:t>
            </a:r>
            <a:endParaRPr lang="en-US" altLang="en-US" sz="1800" dirty="0"/>
          </a:p>
          <a:p>
            <a:pPr>
              <a:lnSpc>
                <a:spcPct val="80000"/>
              </a:lnSpc>
              <a:buFontTx/>
              <a:buNone/>
            </a:pPr>
            <a:endParaRPr lang="en-US" altLang="en-US" sz="2800" dirty="0"/>
          </a:p>
        </p:txBody>
      </p:sp>
    </p:spTree>
    <p:extLst>
      <p:ext uri="{BB962C8B-B14F-4D97-AF65-F5344CB8AC3E}">
        <p14:creationId xmlns:p14="http://schemas.microsoft.com/office/powerpoint/2010/main" val="12528220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the Instructor</a:t>
            </a:r>
          </a:p>
        </p:txBody>
      </p:sp>
      <p:sp>
        <p:nvSpPr>
          <p:cNvPr id="3" name="Content Placeholder 2"/>
          <p:cNvSpPr>
            <a:spLocks noGrp="1"/>
          </p:cNvSpPr>
          <p:nvPr>
            <p:ph idx="1"/>
          </p:nvPr>
        </p:nvSpPr>
        <p:spPr>
          <a:xfrm>
            <a:off x="685800" y="1524000"/>
            <a:ext cx="8305800" cy="4114800"/>
          </a:xfrm>
        </p:spPr>
        <p:txBody>
          <a:bodyPr/>
          <a:lstStyle/>
          <a:p>
            <a:r>
              <a:rPr lang="en-CA" sz="2000" b="1" dirty="0"/>
              <a:t>Office</a:t>
            </a:r>
            <a:r>
              <a:rPr lang="en-CA" sz="2000" dirty="0"/>
              <a:t>: MC 375 </a:t>
            </a:r>
          </a:p>
          <a:p>
            <a:r>
              <a:rPr lang="en-CA" sz="2000" b="1" dirty="0"/>
              <a:t>E-mail</a:t>
            </a:r>
            <a:r>
              <a:rPr lang="en-CA" sz="2000" dirty="0"/>
              <a:t>: </a:t>
            </a:r>
            <a:r>
              <a:rPr lang="en-CA" sz="2000" dirty="0">
                <a:hlinkClick r:id="rId2"/>
              </a:rPr>
              <a:t>kkontogi@uwo.ca</a:t>
            </a:r>
            <a:r>
              <a:rPr lang="en-CA" sz="2000" dirty="0"/>
              <a:t> and </a:t>
            </a:r>
            <a:r>
              <a:rPr lang="en-CA" sz="2400" b="1" dirty="0">
                <a:hlinkClick r:id="rId3"/>
              </a:rPr>
              <a:t>cs2212b@uwo.ca</a:t>
            </a:r>
            <a:r>
              <a:rPr lang="en-CA" sz="2400" b="1" dirty="0"/>
              <a:t> </a:t>
            </a:r>
            <a:endParaRPr lang="en-CA" sz="2000" b="1" dirty="0"/>
          </a:p>
          <a:p>
            <a:r>
              <a:rPr lang="en-CA" sz="2000" b="1" dirty="0"/>
              <a:t>Office hours</a:t>
            </a:r>
            <a:r>
              <a:rPr lang="en-CA" sz="2000" dirty="0"/>
              <a:t>:  </a:t>
            </a:r>
            <a:r>
              <a:rPr lang="en-CA" sz="2000"/>
              <a:t>Tuesday     9:00 </a:t>
            </a:r>
            <a:r>
              <a:rPr lang="en-CA" sz="2000" dirty="0"/>
              <a:t>– 10:00 (on-line via Zoom)</a:t>
            </a:r>
          </a:p>
          <a:p>
            <a:pPr marL="0" indent="0">
              <a:buNone/>
            </a:pPr>
            <a:r>
              <a:rPr lang="en-CA" sz="2000" dirty="0"/>
              <a:t>		Thursday 17:00 – 18:00 (on-line via Zoom)</a:t>
            </a:r>
          </a:p>
          <a:p>
            <a:pPr marL="0" indent="0">
              <a:buNone/>
            </a:pPr>
            <a:r>
              <a:rPr lang="en-CA" sz="2000" dirty="0"/>
              <a:t>		</a:t>
            </a:r>
          </a:p>
          <a:p>
            <a:pPr marL="57150" indent="0">
              <a:buNone/>
            </a:pPr>
            <a:r>
              <a:rPr lang="en-CA" sz="2000" u="sng" dirty="0"/>
              <a:t>B.Sc. Applied Mathematics</a:t>
            </a:r>
            <a:r>
              <a:rPr lang="en-CA" sz="2000" dirty="0"/>
              <a:t>, U. </a:t>
            </a:r>
            <a:r>
              <a:rPr lang="en-CA" sz="2000" dirty="0" err="1"/>
              <a:t>Patras</a:t>
            </a:r>
            <a:r>
              <a:rPr lang="en-CA" sz="2000" dirty="0"/>
              <a:t>, Greece</a:t>
            </a:r>
          </a:p>
          <a:p>
            <a:pPr marL="57150" indent="0">
              <a:buNone/>
            </a:pPr>
            <a:r>
              <a:rPr lang="en-CA" sz="2000" u="sng" dirty="0"/>
              <a:t>M.Sc. Computer Science/AI</a:t>
            </a:r>
            <a:r>
              <a:rPr lang="en-CA" sz="2000" dirty="0"/>
              <a:t>, KUL, Belgium</a:t>
            </a:r>
          </a:p>
          <a:p>
            <a:pPr marL="57150" indent="0">
              <a:buNone/>
            </a:pPr>
            <a:r>
              <a:rPr lang="en-CA" sz="2000" u="sng" dirty="0"/>
              <a:t>Ph.D. Computer Science</a:t>
            </a:r>
            <a:r>
              <a:rPr lang="en-CA" sz="2000" dirty="0"/>
              <a:t>, McGill University, Canada</a:t>
            </a:r>
          </a:p>
          <a:p>
            <a:pPr marL="57150" indent="0">
              <a:buNone/>
            </a:pPr>
            <a:r>
              <a:rPr lang="en-CA" sz="2000" u="sng" dirty="0" err="1"/>
              <a:t>PostDoc</a:t>
            </a:r>
            <a:r>
              <a:rPr lang="en-CA" sz="2000" u="sng" dirty="0"/>
              <a:t> Computer Science</a:t>
            </a:r>
            <a:r>
              <a:rPr lang="en-CA" sz="2000" dirty="0"/>
              <a:t>, U. Toronto, Canada</a:t>
            </a:r>
          </a:p>
          <a:p>
            <a:pPr marL="57150" indent="0">
              <a:buNone/>
            </a:pPr>
            <a:r>
              <a:rPr lang="en-CA" sz="2000" u="sng" dirty="0" err="1"/>
              <a:t>P.Eng</a:t>
            </a:r>
            <a:r>
              <a:rPr lang="en-CA" sz="2000" u="sng" dirty="0"/>
              <a:t>. PEO </a:t>
            </a:r>
            <a:r>
              <a:rPr lang="en-CA" sz="2000" dirty="0"/>
              <a:t>– Software Engineering</a:t>
            </a:r>
          </a:p>
          <a:p>
            <a:pPr marL="57150" indent="0">
              <a:buNone/>
            </a:pPr>
            <a:r>
              <a:rPr lang="en-CA" sz="2000" u="sng" dirty="0"/>
              <a:t>Professor</a:t>
            </a:r>
            <a:r>
              <a:rPr lang="en-CA" sz="2000" dirty="0"/>
              <a:t> U. Waterloo, ECE (1997 – 2007)</a:t>
            </a:r>
          </a:p>
          <a:p>
            <a:pPr marL="57150" indent="0">
              <a:buNone/>
            </a:pPr>
            <a:r>
              <a:rPr lang="en-CA" sz="2000" dirty="0"/>
              <a:t>                  NTUA, ECE (2007 – 2016)</a:t>
            </a:r>
          </a:p>
          <a:p>
            <a:pPr marL="57150" indent="0">
              <a:buNone/>
            </a:pPr>
            <a:r>
              <a:rPr lang="en-CA" sz="2000" dirty="0"/>
              <a:t>                  Western, Comp. Sci. (2016 –  ) – Western Research Chair</a:t>
            </a:r>
          </a:p>
          <a:p>
            <a:pPr marL="457200" lvl="1" indent="0">
              <a:buNone/>
            </a:pPr>
            <a:r>
              <a:rPr lang="en-CA" sz="2000" dirty="0"/>
              <a:t> </a:t>
            </a:r>
          </a:p>
          <a:p>
            <a:endParaRPr lang="en-CA" dirty="0"/>
          </a:p>
        </p:txBody>
      </p:sp>
    </p:spTree>
    <p:extLst>
      <p:ext uri="{BB962C8B-B14F-4D97-AF65-F5344CB8AC3E}">
        <p14:creationId xmlns:p14="http://schemas.microsoft.com/office/powerpoint/2010/main" val="36342345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5A71F71B-3191-4005-A4E6-D7875C8C442C}" type="slidenum">
              <a:rPr lang="en-US" altLang="en-US" sz="1400" smtClean="0"/>
              <a:pPr>
                <a:spcBef>
                  <a:spcPct val="0"/>
                </a:spcBef>
                <a:buFontTx/>
                <a:buNone/>
              </a:pPr>
              <a:t>5</a:t>
            </a:fld>
            <a:endParaRPr lang="en-US" altLang="en-US" sz="1400" dirty="0"/>
          </a:p>
        </p:txBody>
      </p:sp>
      <p:sp>
        <p:nvSpPr>
          <p:cNvPr id="18435" name="Rectangle 2"/>
          <p:cNvSpPr>
            <a:spLocks noGrp="1" noChangeArrowheads="1"/>
          </p:cNvSpPr>
          <p:nvPr>
            <p:ph type="title"/>
          </p:nvPr>
        </p:nvSpPr>
        <p:spPr>
          <a:xfrm>
            <a:off x="685800" y="381000"/>
            <a:ext cx="7772400" cy="1143000"/>
          </a:xfrm>
        </p:spPr>
        <p:txBody>
          <a:bodyPr/>
          <a:lstStyle/>
          <a:p>
            <a:r>
              <a:rPr lang="en-CA" altLang="en-US" dirty="0"/>
              <a:t>Textbook - Material</a:t>
            </a:r>
            <a:r>
              <a:rPr lang="el-GR" altLang="en-US" dirty="0"/>
              <a:t> </a:t>
            </a:r>
            <a:endParaRPr lang="en-US" altLang="en-US" dirty="0"/>
          </a:p>
        </p:txBody>
      </p:sp>
      <p:sp>
        <p:nvSpPr>
          <p:cNvPr id="7" name="Rectangle 4"/>
          <p:cNvSpPr>
            <a:spLocks noChangeArrowheads="1"/>
          </p:cNvSpPr>
          <p:nvPr/>
        </p:nvSpPr>
        <p:spPr bwMode="auto">
          <a:xfrm>
            <a:off x="2590800" y="38131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a:extLst>
              <a:ext uri="{FF2B5EF4-FFF2-40B4-BE49-F238E27FC236}">
                <a16:creationId xmlns:a16="http://schemas.microsoft.com/office/drawing/2014/main" id="{1F147967-FD91-4D01-97AD-2F967CA67692}"/>
              </a:ext>
            </a:extLst>
          </p:cNvPr>
          <p:cNvGraphicFramePr>
            <a:graphicFrameLocks noGrp="1"/>
          </p:cNvGraphicFramePr>
          <p:nvPr>
            <p:extLst>
              <p:ext uri="{D42A27DB-BD31-4B8C-83A1-F6EECF244321}">
                <p14:modId xmlns:p14="http://schemas.microsoft.com/office/powerpoint/2010/main" val="708996113"/>
              </p:ext>
            </p:extLst>
          </p:nvPr>
        </p:nvGraphicFramePr>
        <p:xfrm>
          <a:off x="595745" y="1244600"/>
          <a:ext cx="8382000" cy="2365375"/>
        </p:xfrm>
        <a:graphic>
          <a:graphicData uri="http://schemas.openxmlformats.org/drawingml/2006/table">
            <a:tbl>
              <a:tblPr firstRow="1" firstCol="1" bandRow="1">
                <a:tableStyleId>{5C22544A-7EE6-4342-B048-85BDC9FD1C3A}</a:tableStyleId>
              </a:tblPr>
              <a:tblGrid>
                <a:gridCol w="2074008">
                  <a:extLst>
                    <a:ext uri="{9D8B030D-6E8A-4147-A177-3AD203B41FA5}">
                      <a16:colId xmlns:a16="http://schemas.microsoft.com/office/drawing/2014/main" val="800929328"/>
                    </a:ext>
                  </a:extLst>
                </a:gridCol>
                <a:gridCol w="6307992">
                  <a:extLst>
                    <a:ext uri="{9D8B030D-6E8A-4147-A177-3AD203B41FA5}">
                      <a16:colId xmlns:a16="http://schemas.microsoft.com/office/drawing/2014/main" val="1056299709"/>
                    </a:ext>
                  </a:extLst>
                </a:gridCol>
              </a:tblGrid>
              <a:tr h="2365375">
                <a:tc>
                  <a:txBody>
                    <a:bodyPr/>
                    <a:lstStyle/>
                    <a:p>
                      <a:pPr>
                        <a:spcAft>
                          <a:spcPts val="0"/>
                        </a:spcAft>
                      </a:pPr>
                      <a:endParaRPr lang="en-US" sz="105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oFill/>
                  </a:tcPr>
                </a:tc>
                <a:tc>
                  <a:txBody>
                    <a:bodyPr/>
                    <a:lstStyle/>
                    <a:p>
                      <a:pPr>
                        <a:spcAft>
                          <a:spcPts val="0"/>
                        </a:spcAft>
                      </a:pPr>
                      <a:r>
                        <a:rPr lang="en-US" sz="1800" dirty="0">
                          <a:solidFill>
                            <a:schemeClr val="tx1"/>
                          </a:solidFill>
                          <a:effectLst/>
                        </a:rPr>
                        <a:t>Software Engineering: A Practitioner's Approach</a:t>
                      </a:r>
                      <a:endParaRPr lang="en-CA" sz="2400" dirty="0">
                        <a:solidFill>
                          <a:schemeClr val="tx1"/>
                        </a:solidFill>
                        <a:effectLst/>
                      </a:endParaRPr>
                    </a:p>
                    <a:p>
                      <a:pPr>
                        <a:spcAft>
                          <a:spcPts val="0"/>
                        </a:spcAft>
                      </a:pPr>
                      <a:r>
                        <a:rPr lang="en-US" sz="1800" b="0" dirty="0">
                          <a:solidFill>
                            <a:schemeClr val="tx1"/>
                          </a:solidFill>
                          <a:effectLst/>
                        </a:rPr>
                        <a:t>9</a:t>
                      </a:r>
                      <a:r>
                        <a:rPr lang="en-US" sz="1800" b="0" baseline="30000" dirty="0">
                          <a:solidFill>
                            <a:schemeClr val="tx1"/>
                          </a:solidFill>
                          <a:effectLst/>
                        </a:rPr>
                        <a:t>th</a:t>
                      </a:r>
                      <a:r>
                        <a:rPr lang="en-US" sz="1800" b="0" dirty="0">
                          <a:solidFill>
                            <a:schemeClr val="tx1"/>
                          </a:solidFill>
                          <a:effectLst/>
                        </a:rPr>
                        <a:t>  Edition</a:t>
                      </a:r>
                      <a:endParaRPr lang="en-CA" sz="2400" b="0" dirty="0">
                        <a:solidFill>
                          <a:schemeClr val="tx1"/>
                        </a:solidFill>
                        <a:effectLst/>
                      </a:endParaRPr>
                    </a:p>
                    <a:p>
                      <a:pPr>
                        <a:spcAft>
                          <a:spcPts val="0"/>
                        </a:spcAft>
                      </a:pPr>
                      <a:r>
                        <a:rPr lang="en-US" sz="1800" b="0" dirty="0">
                          <a:solidFill>
                            <a:schemeClr val="tx1"/>
                          </a:solidFill>
                          <a:effectLst/>
                        </a:rPr>
                        <a:t>By Roger Pressman and Bruce Maxim</a:t>
                      </a:r>
                      <a:endParaRPr lang="en-CA" sz="2400" b="0" dirty="0">
                        <a:solidFill>
                          <a:schemeClr val="tx1"/>
                        </a:solidFill>
                        <a:effectLst/>
                      </a:endParaRPr>
                    </a:p>
                    <a:p>
                      <a:pPr>
                        <a:spcAft>
                          <a:spcPts val="0"/>
                        </a:spcAft>
                      </a:pPr>
                      <a:r>
                        <a:rPr lang="en-US" sz="1800" b="0" dirty="0">
                          <a:solidFill>
                            <a:schemeClr val="tx1"/>
                          </a:solidFill>
                          <a:effectLst/>
                        </a:rPr>
                        <a:t>ISBN10: 1259872971 </a:t>
                      </a:r>
                      <a:endParaRPr lang="en-CA" sz="2400" b="0" dirty="0">
                        <a:solidFill>
                          <a:schemeClr val="tx1"/>
                        </a:solidFill>
                        <a:effectLst/>
                      </a:endParaRPr>
                    </a:p>
                    <a:p>
                      <a:pPr>
                        <a:spcAft>
                          <a:spcPts val="0"/>
                        </a:spcAft>
                      </a:pPr>
                      <a:r>
                        <a:rPr lang="en-US" sz="1800" b="0" dirty="0">
                          <a:solidFill>
                            <a:schemeClr val="tx1"/>
                          </a:solidFill>
                          <a:effectLst/>
                        </a:rPr>
                        <a:t>ISBN13: 9781259872976</a:t>
                      </a:r>
                      <a:endParaRPr lang="en-CA" sz="2400" b="0" dirty="0">
                        <a:solidFill>
                          <a:schemeClr val="tx1"/>
                        </a:solidFill>
                        <a:effectLst/>
                      </a:endParaRPr>
                    </a:p>
                    <a:p>
                      <a:pPr>
                        <a:spcAft>
                          <a:spcPts val="0"/>
                        </a:spcAft>
                      </a:pPr>
                      <a:r>
                        <a:rPr lang="en-US" sz="1600" u="sng" dirty="0">
                          <a:effectLst/>
                          <a:hlinkClick r:id="rId3"/>
                        </a:rPr>
                        <a:t>https://www.mheducation.com/highered/product/1259872971.html</a:t>
                      </a:r>
                      <a:r>
                        <a:rPr lang="en-US" sz="2400" dirty="0">
                          <a:effectLst/>
                        </a:rPr>
                        <a:t> </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461839252"/>
                  </a:ext>
                </a:extLst>
              </a:tr>
            </a:tbl>
          </a:graphicData>
        </a:graphic>
      </p:graphicFrame>
      <p:pic>
        <p:nvPicPr>
          <p:cNvPr id="1028" name="Picture 1" descr="Software Engineering: A Practitioner's Approach">
            <a:extLst>
              <a:ext uri="{FF2B5EF4-FFF2-40B4-BE49-F238E27FC236}">
                <a16:creationId xmlns:a16="http://schemas.microsoft.com/office/drawing/2014/main" id="{63C1B429-67A7-42B8-AD28-3022BA73E4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95400"/>
            <a:ext cx="1447800" cy="1785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a:extLst>
              <a:ext uri="{FF2B5EF4-FFF2-40B4-BE49-F238E27FC236}">
                <a16:creationId xmlns:a16="http://schemas.microsoft.com/office/drawing/2014/main" id="{EAEBBB79-F724-4FE4-9E5B-1BFFE052CEA4}"/>
              </a:ext>
            </a:extLst>
          </p:cNvPr>
          <p:cNvSpPr txBox="1">
            <a:spLocks noChangeArrowheads="1"/>
          </p:cNvSpPr>
          <p:nvPr/>
        </p:nvSpPr>
        <p:spPr>
          <a:xfrm>
            <a:off x="533400" y="1981200"/>
            <a:ext cx="8001000" cy="4114800"/>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80000"/>
              </a:lnSpc>
            </a:pPr>
            <a:endParaRPr lang="en-US" altLang="en-US" sz="1600" dirty="0"/>
          </a:p>
        </p:txBody>
      </p:sp>
      <p:sp>
        <p:nvSpPr>
          <p:cNvPr id="15" name="Rectangle 3">
            <a:extLst>
              <a:ext uri="{FF2B5EF4-FFF2-40B4-BE49-F238E27FC236}">
                <a16:creationId xmlns:a16="http://schemas.microsoft.com/office/drawing/2014/main" id="{6E099B7D-44BD-4BD1-963A-D8AFD6D157AB}"/>
              </a:ext>
            </a:extLst>
          </p:cNvPr>
          <p:cNvSpPr txBox="1">
            <a:spLocks noChangeArrowheads="1"/>
          </p:cNvSpPr>
          <p:nvPr/>
        </p:nvSpPr>
        <p:spPr>
          <a:xfrm>
            <a:off x="595745" y="3765853"/>
            <a:ext cx="7543800" cy="2787347"/>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endParaRPr lang="el-GR" altLang="en-US" sz="1600" dirty="0"/>
          </a:p>
        </p:txBody>
      </p:sp>
      <p:sp>
        <p:nvSpPr>
          <p:cNvPr id="9" name="Rectangle 8">
            <a:extLst>
              <a:ext uri="{FF2B5EF4-FFF2-40B4-BE49-F238E27FC236}">
                <a16:creationId xmlns:a16="http://schemas.microsoft.com/office/drawing/2014/main" id="{913AEDAA-A348-4075-A0E9-0C603A4775FC}"/>
              </a:ext>
            </a:extLst>
          </p:cNvPr>
          <p:cNvSpPr/>
          <p:nvPr/>
        </p:nvSpPr>
        <p:spPr>
          <a:xfrm>
            <a:off x="685800" y="3643709"/>
            <a:ext cx="8000999" cy="3077766"/>
          </a:xfrm>
          <a:prstGeom prst="rect">
            <a:avLst/>
          </a:prstGeom>
        </p:spPr>
        <p:txBody>
          <a:bodyPr wrap="square">
            <a:spAutoFit/>
          </a:bodyPr>
          <a:lstStyle/>
          <a:p>
            <a:r>
              <a:rPr lang="en-US" sz="1600" i="1" dirty="0"/>
              <a:t>The electronic version of the textbook is accessible via the course’s Web site on OWL  under the “McGraw-Hill Connect” menu option (see left-side banner towards the bottom end). Requires registration with McGraw-Hill.</a:t>
            </a:r>
          </a:p>
          <a:p>
            <a:endParaRPr lang="en-US" sz="1600" dirty="0"/>
          </a:p>
          <a:p>
            <a:r>
              <a:rPr lang="en-CA" sz="1600" dirty="0"/>
              <a:t>We will be using OWL to host all the course content. </a:t>
            </a:r>
          </a:p>
          <a:p>
            <a:endParaRPr lang="en-CA" sz="1600" i="1" dirty="0"/>
          </a:p>
          <a:p>
            <a:r>
              <a:rPr lang="en-CA" sz="1600" i="1" dirty="0"/>
              <a:t>Eclipse</a:t>
            </a:r>
            <a:r>
              <a:rPr lang="en-CA" sz="1600" dirty="0"/>
              <a:t> (or a similar IDE of your choice) will be used for software development. </a:t>
            </a:r>
          </a:p>
          <a:p>
            <a:endParaRPr lang="en-CA" sz="1600" dirty="0"/>
          </a:p>
          <a:p>
            <a:r>
              <a:rPr lang="en-CA" sz="1600" dirty="0"/>
              <a:t>Depending on schedule and availability, DevOps tools such as </a:t>
            </a:r>
            <a:r>
              <a:rPr lang="en-CA" sz="1600" i="1" dirty="0" err="1"/>
              <a:t>BitBucket</a:t>
            </a:r>
            <a:r>
              <a:rPr lang="en-CA" sz="1600" dirty="0"/>
              <a:t> and </a:t>
            </a:r>
            <a:r>
              <a:rPr lang="en-CA" sz="1600" i="1" dirty="0"/>
              <a:t>Microsoft Teams</a:t>
            </a:r>
            <a:r>
              <a:rPr lang="en-CA" sz="1600" dirty="0"/>
              <a:t> will be used for group collaboration and source code version control. Instructions will be provided in the class and posted on OWL. </a:t>
            </a:r>
          </a:p>
          <a:p>
            <a:r>
              <a:rPr lang="en-US" dirty="0"/>
              <a:t> </a:t>
            </a:r>
            <a:endParaRPr lang="en-CA" dirty="0"/>
          </a:p>
        </p:txBody>
      </p:sp>
    </p:spTree>
    <p:extLst>
      <p:ext uri="{BB962C8B-B14F-4D97-AF65-F5344CB8AC3E}">
        <p14:creationId xmlns:p14="http://schemas.microsoft.com/office/powerpoint/2010/main" val="38711548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A787-1D0C-461F-8BF2-36DBC265FCC0}"/>
              </a:ext>
            </a:extLst>
          </p:cNvPr>
          <p:cNvSpPr>
            <a:spLocks noGrp="1"/>
          </p:cNvSpPr>
          <p:nvPr>
            <p:ph type="title"/>
          </p:nvPr>
        </p:nvSpPr>
        <p:spPr/>
        <p:txBody>
          <a:bodyPr/>
          <a:lstStyle/>
          <a:p>
            <a:r>
              <a:rPr lang="en-CA" dirty="0"/>
              <a:t>Course Schedule</a:t>
            </a:r>
          </a:p>
        </p:txBody>
      </p:sp>
      <p:sp>
        <p:nvSpPr>
          <p:cNvPr id="3" name="Content Placeholder 2">
            <a:extLst>
              <a:ext uri="{FF2B5EF4-FFF2-40B4-BE49-F238E27FC236}">
                <a16:creationId xmlns:a16="http://schemas.microsoft.com/office/drawing/2014/main" id="{D0B5A442-37A4-4495-AA3B-038C7DF0EF17}"/>
              </a:ext>
            </a:extLst>
          </p:cNvPr>
          <p:cNvSpPr>
            <a:spLocks noGrp="1"/>
          </p:cNvSpPr>
          <p:nvPr>
            <p:ph idx="1"/>
          </p:nvPr>
        </p:nvSpPr>
        <p:spPr>
          <a:xfrm>
            <a:off x="685800" y="1600200"/>
            <a:ext cx="7772400" cy="4114800"/>
          </a:xfrm>
        </p:spPr>
        <p:txBody>
          <a:bodyPr/>
          <a:lstStyle/>
          <a:p>
            <a:r>
              <a:rPr lang="en-CA" sz="2000" dirty="0"/>
              <a:t>Wednesday 		10:30 – 11:30 (London ON.  time)</a:t>
            </a:r>
          </a:p>
          <a:p>
            <a:r>
              <a:rPr lang="en-CA" sz="2000" dirty="0"/>
              <a:t>Friday 		10:30 – 12:30 (London ON. Time</a:t>
            </a:r>
          </a:p>
          <a:p>
            <a:endParaRPr lang="en-CA" sz="2000" dirty="0"/>
          </a:p>
          <a:p>
            <a:r>
              <a:rPr lang="en-CA" sz="2000" dirty="0"/>
              <a:t>Lectures will asynchronous and will be held on-line on Zoom. </a:t>
            </a:r>
          </a:p>
          <a:p>
            <a:endParaRPr lang="en-CA" sz="2000" dirty="0"/>
          </a:p>
          <a:p>
            <a:r>
              <a:rPr lang="en-CA" sz="2000" dirty="0"/>
              <a:t>In asynchronous mode, students watch the lecture videos and study the lecture notes in advance, and during lecture hours the instructor re-iterates and presents the key points, proceeds with discussion, and answers questions.</a:t>
            </a:r>
          </a:p>
          <a:p>
            <a:endParaRPr lang="en-CA" sz="2000" dirty="0"/>
          </a:p>
          <a:p>
            <a:r>
              <a:rPr lang="en-CA" sz="2000" dirty="0"/>
              <a:t>Check out the “Zoom” menu option in OWL for the meeting IDs</a:t>
            </a:r>
          </a:p>
          <a:p>
            <a:endParaRPr lang="en-CA" sz="2800" dirty="0"/>
          </a:p>
          <a:p>
            <a:endParaRPr lang="en-CA" sz="2800" dirty="0"/>
          </a:p>
          <a:p>
            <a:endParaRPr lang="en-CA" sz="2800" dirty="0"/>
          </a:p>
          <a:p>
            <a:endParaRPr lang="en-CA" sz="2800" dirty="0"/>
          </a:p>
        </p:txBody>
      </p:sp>
    </p:spTree>
    <p:extLst>
      <p:ext uri="{BB962C8B-B14F-4D97-AF65-F5344CB8AC3E}">
        <p14:creationId xmlns:p14="http://schemas.microsoft.com/office/powerpoint/2010/main" val="54039063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5C276C49-1260-4914-B3BD-0C2CC4C7D1E7}" type="slidenum">
              <a:rPr lang="en-US" altLang="en-US" sz="1400" smtClean="0"/>
              <a:pPr>
                <a:spcBef>
                  <a:spcPct val="0"/>
                </a:spcBef>
                <a:buFontTx/>
                <a:buNone/>
              </a:pPr>
              <a:t>7</a:t>
            </a:fld>
            <a:endParaRPr lang="en-US" altLang="en-US" sz="1400"/>
          </a:p>
        </p:txBody>
      </p:sp>
      <p:sp>
        <p:nvSpPr>
          <p:cNvPr id="20483" name="Rectangle 2"/>
          <p:cNvSpPr>
            <a:spLocks noGrp="1" noChangeArrowheads="1"/>
          </p:cNvSpPr>
          <p:nvPr>
            <p:ph type="title"/>
          </p:nvPr>
        </p:nvSpPr>
        <p:spPr>
          <a:xfrm>
            <a:off x="685800" y="381000"/>
            <a:ext cx="7772400" cy="1143000"/>
          </a:xfrm>
        </p:spPr>
        <p:txBody>
          <a:bodyPr/>
          <a:lstStyle/>
          <a:p>
            <a:r>
              <a:rPr lang="en-CA" altLang="en-US" dirty="0"/>
              <a:t>On-Line material</a:t>
            </a:r>
            <a:endParaRPr lang="en-US" altLang="en-US" dirty="0"/>
          </a:p>
        </p:txBody>
      </p:sp>
      <p:sp>
        <p:nvSpPr>
          <p:cNvPr id="20484" name="Rectangle 3"/>
          <p:cNvSpPr>
            <a:spLocks noGrp="1" noChangeArrowheads="1"/>
          </p:cNvSpPr>
          <p:nvPr>
            <p:ph type="body" sz="half" idx="1"/>
          </p:nvPr>
        </p:nvSpPr>
        <p:spPr>
          <a:xfrm>
            <a:off x="533400" y="1676400"/>
            <a:ext cx="8153400" cy="4114800"/>
          </a:xfrm>
        </p:spPr>
        <p:txBody>
          <a:bodyPr/>
          <a:lstStyle/>
          <a:p>
            <a:pPr>
              <a:lnSpc>
                <a:spcPct val="80000"/>
              </a:lnSpc>
            </a:pPr>
            <a:r>
              <a:rPr lang="en-CA" altLang="en-US" sz="1800" dirty="0"/>
              <a:t>The course will be conducted in an on-line asynchronous mode. </a:t>
            </a:r>
          </a:p>
          <a:p>
            <a:pPr>
              <a:lnSpc>
                <a:spcPct val="80000"/>
              </a:lnSpc>
            </a:pPr>
            <a:endParaRPr lang="en-CA" altLang="en-US" sz="1800" dirty="0"/>
          </a:p>
          <a:p>
            <a:pPr>
              <a:lnSpc>
                <a:spcPct val="80000"/>
              </a:lnSpc>
            </a:pPr>
            <a:r>
              <a:rPr lang="en-CA" altLang="en-US" sz="1800" dirty="0"/>
              <a:t>Course content is structured and presented on a week-by-week basis.</a:t>
            </a:r>
          </a:p>
          <a:p>
            <a:pPr>
              <a:lnSpc>
                <a:spcPct val="80000"/>
              </a:lnSpc>
            </a:pPr>
            <a:endParaRPr lang="en-CA" altLang="en-US" sz="1800" dirty="0"/>
          </a:p>
          <a:p>
            <a:pPr>
              <a:lnSpc>
                <a:spcPct val="80000"/>
              </a:lnSpc>
            </a:pPr>
            <a:r>
              <a:rPr lang="en-CA" altLang="en-US" sz="1800" dirty="0"/>
              <a:t>The video lectures, the power point lecture notes, as well as the “live lecture” videos from the Fall offering are posted in advance in OWL so that you can “attend” the lecture and review the material ahead of time. </a:t>
            </a:r>
          </a:p>
          <a:p>
            <a:pPr>
              <a:lnSpc>
                <a:spcPct val="80000"/>
              </a:lnSpc>
            </a:pPr>
            <a:endParaRPr lang="en-CA" altLang="en-US" sz="1800" dirty="0"/>
          </a:p>
          <a:p>
            <a:pPr>
              <a:lnSpc>
                <a:spcPct val="80000"/>
              </a:lnSpc>
            </a:pPr>
            <a:r>
              <a:rPr lang="en-CA" altLang="en-US" sz="1800" dirty="0"/>
              <a:t>During the lecture hours, the instructor will quickly go over selected slides of the material, and students can ask questions related to the video and lecture notes pertaining to the week’s material.</a:t>
            </a:r>
          </a:p>
          <a:p>
            <a:pPr>
              <a:lnSpc>
                <a:spcPct val="80000"/>
              </a:lnSpc>
            </a:pPr>
            <a:endParaRPr lang="en-CA" altLang="en-US" sz="1800" dirty="0"/>
          </a:p>
          <a:p>
            <a:pPr>
              <a:lnSpc>
                <a:spcPct val="80000"/>
              </a:lnSpc>
            </a:pPr>
            <a:r>
              <a:rPr lang="en-CA" altLang="en-US" sz="1800" dirty="0"/>
              <a:t>You also have access to the electronic copy of your text book via the McGraw-Hill Connect menu in OWL.</a:t>
            </a:r>
          </a:p>
          <a:p>
            <a:pPr>
              <a:lnSpc>
                <a:spcPct val="80000"/>
              </a:lnSpc>
            </a:pPr>
            <a:endParaRPr lang="en-CA" altLang="en-US" sz="1800" dirty="0"/>
          </a:p>
          <a:p>
            <a:pPr>
              <a:lnSpc>
                <a:spcPct val="80000"/>
              </a:lnSpc>
            </a:pPr>
            <a:r>
              <a:rPr lang="en-CA" altLang="en-US" sz="1800" dirty="0"/>
              <a:t>Lecture hour meetings and office hour meeting will be conducted via Zoom.</a:t>
            </a:r>
          </a:p>
          <a:p>
            <a:pPr>
              <a:lnSpc>
                <a:spcPct val="80000"/>
              </a:lnSpc>
            </a:pPr>
            <a:endParaRPr lang="en-CA" altLang="en-US" sz="1800" dirty="0"/>
          </a:p>
          <a:p>
            <a:pPr>
              <a:lnSpc>
                <a:spcPct val="80000"/>
              </a:lnSpc>
            </a:pPr>
            <a:r>
              <a:rPr lang="en-CA" altLang="en-US" sz="1800" dirty="0"/>
              <a:t>Zoom meetings have already been set as links to OWL. You can access the Zoom meetings via the Zoom menu on the course’s Web site on OWL.</a:t>
            </a:r>
            <a:endParaRPr lang="en-US" altLang="en-US" sz="1600" dirty="0"/>
          </a:p>
        </p:txBody>
      </p:sp>
    </p:spTree>
    <p:extLst>
      <p:ext uri="{BB962C8B-B14F-4D97-AF65-F5344CB8AC3E}">
        <p14:creationId xmlns:p14="http://schemas.microsoft.com/office/powerpoint/2010/main" val="6802498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06FDAD-5598-4D8D-A0AD-99E2234FE6C7}"/>
              </a:ext>
            </a:extLst>
          </p:cNvPr>
          <p:cNvPicPr>
            <a:picLocks noChangeAspect="1"/>
          </p:cNvPicPr>
          <p:nvPr/>
        </p:nvPicPr>
        <p:blipFill>
          <a:blip r:embed="rId2"/>
          <a:stretch>
            <a:fillRect/>
          </a:stretch>
        </p:blipFill>
        <p:spPr>
          <a:xfrm>
            <a:off x="76200" y="1066800"/>
            <a:ext cx="9144000" cy="5039032"/>
          </a:xfrm>
          <a:prstGeom prst="rect">
            <a:avLst/>
          </a:prstGeom>
        </p:spPr>
      </p:pic>
      <p:sp>
        <p:nvSpPr>
          <p:cNvPr id="2" name="Title 1">
            <a:extLst>
              <a:ext uri="{FF2B5EF4-FFF2-40B4-BE49-F238E27FC236}">
                <a16:creationId xmlns:a16="http://schemas.microsoft.com/office/drawing/2014/main" id="{D556432C-67CB-492E-B145-5F51F016250E}"/>
              </a:ext>
            </a:extLst>
          </p:cNvPr>
          <p:cNvSpPr>
            <a:spLocks noGrp="1"/>
          </p:cNvSpPr>
          <p:nvPr>
            <p:ph type="title"/>
          </p:nvPr>
        </p:nvSpPr>
        <p:spPr>
          <a:xfrm>
            <a:off x="685800" y="304800"/>
            <a:ext cx="7772400" cy="1143000"/>
          </a:xfrm>
        </p:spPr>
        <p:txBody>
          <a:bodyPr/>
          <a:lstStyle/>
          <a:p>
            <a:r>
              <a:rPr lang="en-CA" dirty="0"/>
              <a:t>Owl Resources</a:t>
            </a:r>
          </a:p>
        </p:txBody>
      </p:sp>
      <p:sp>
        <p:nvSpPr>
          <p:cNvPr id="5" name="Oval 4">
            <a:extLst>
              <a:ext uri="{FF2B5EF4-FFF2-40B4-BE49-F238E27FC236}">
                <a16:creationId xmlns:a16="http://schemas.microsoft.com/office/drawing/2014/main" id="{1735E450-4E89-4503-A434-F97D61EEAC5C}"/>
              </a:ext>
            </a:extLst>
          </p:cNvPr>
          <p:cNvSpPr/>
          <p:nvPr/>
        </p:nvSpPr>
        <p:spPr>
          <a:xfrm>
            <a:off x="-31173" y="3364575"/>
            <a:ext cx="11049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B90027AF-45E7-461E-88A3-1244AA7BB90A}"/>
              </a:ext>
            </a:extLst>
          </p:cNvPr>
          <p:cNvSpPr/>
          <p:nvPr/>
        </p:nvSpPr>
        <p:spPr>
          <a:xfrm>
            <a:off x="0" y="4182426"/>
            <a:ext cx="11049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CA4CBBB4-78A7-44E8-A911-ABA313AEE8F7}"/>
              </a:ext>
            </a:extLst>
          </p:cNvPr>
          <p:cNvSpPr/>
          <p:nvPr/>
        </p:nvSpPr>
        <p:spPr>
          <a:xfrm>
            <a:off x="-31173" y="4469475"/>
            <a:ext cx="11049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40F3AB0E-F154-4259-987D-8A530B2C5B25}"/>
              </a:ext>
            </a:extLst>
          </p:cNvPr>
          <p:cNvSpPr/>
          <p:nvPr/>
        </p:nvSpPr>
        <p:spPr>
          <a:xfrm>
            <a:off x="-38100" y="3617420"/>
            <a:ext cx="1104900" cy="2983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C6986009-247B-4B89-8626-A9169CA53DBD}"/>
              </a:ext>
            </a:extLst>
          </p:cNvPr>
          <p:cNvSpPr/>
          <p:nvPr/>
        </p:nvSpPr>
        <p:spPr>
          <a:xfrm>
            <a:off x="-38100" y="4964775"/>
            <a:ext cx="11049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0E1A3770-D07D-4701-A9CA-19AED4BBE107}"/>
              </a:ext>
            </a:extLst>
          </p:cNvPr>
          <p:cNvSpPr txBox="1"/>
          <p:nvPr/>
        </p:nvSpPr>
        <p:spPr>
          <a:xfrm>
            <a:off x="2764725" y="4370754"/>
            <a:ext cx="2097049" cy="600164"/>
          </a:xfrm>
          <a:prstGeom prst="rect">
            <a:avLst/>
          </a:prstGeom>
          <a:noFill/>
        </p:spPr>
        <p:txBody>
          <a:bodyPr wrap="none" rtlCol="0">
            <a:spAutoFit/>
          </a:bodyPr>
          <a:lstStyle/>
          <a:p>
            <a:r>
              <a:rPr lang="en-CA" sz="1100" dirty="0">
                <a:highlight>
                  <a:srgbClr val="FFFF00"/>
                </a:highlight>
              </a:rPr>
              <a:t>All pptx and Mp4 lectures </a:t>
            </a:r>
          </a:p>
          <a:p>
            <a:r>
              <a:rPr lang="en-CA" sz="1100" dirty="0">
                <a:highlight>
                  <a:srgbClr val="FFFF00"/>
                </a:highlight>
              </a:rPr>
              <a:t>organised on a week-by-week </a:t>
            </a:r>
          </a:p>
          <a:p>
            <a:r>
              <a:rPr lang="en-CA" sz="1100" dirty="0">
                <a:highlight>
                  <a:srgbClr val="FFFF00"/>
                </a:highlight>
              </a:rPr>
              <a:t>basis</a:t>
            </a:r>
          </a:p>
        </p:txBody>
      </p:sp>
      <p:sp>
        <p:nvSpPr>
          <p:cNvPr id="12" name="TextBox 11">
            <a:extLst>
              <a:ext uri="{FF2B5EF4-FFF2-40B4-BE49-F238E27FC236}">
                <a16:creationId xmlns:a16="http://schemas.microsoft.com/office/drawing/2014/main" id="{ADEDFAF2-685D-4503-9DC4-9167D88ADBDE}"/>
              </a:ext>
            </a:extLst>
          </p:cNvPr>
          <p:cNvSpPr txBox="1"/>
          <p:nvPr/>
        </p:nvSpPr>
        <p:spPr>
          <a:xfrm>
            <a:off x="2778580" y="4979848"/>
            <a:ext cx="2121093" cy="600164"/>
          </a:xfrm>
          <a:prstGeom prst="rect">
            <a:avLst/>
          </a:prstGeom>
          <a:noFill/>
        </p:spPr>
        <p:txBody>
          <a:bodyPr wrap="none" rtlCol="0">
            <a:spAutoFit/>
          </a:bodyPr>
          <a:lstStyle/>
          <a:p>
            <a:r>
              <a:rPr lang="en-CA" sz="1100" dirty="0">
                <a:highlight>
                  <a:srgbClr val="FFFF00"/>
                </a:highlight>
              </a:rPr>
              <a:t>The lectures and videos which </a:t>
            </a:r>
          </a:p>
          <a:p>
            <a:r>
              <a:rPr lang="en-CA" sz="1100" dirty="0">
                <a:highlight>
                  <a:srgbClr val="FFFF00"/>
                </a:highlight>
              </a:rPr>
              <a:t>are most relevant to your </a:t>
            </a:r>
          </a:p>
          <a:p>
            <a:r>
              <a:rPr lang="en-CA" sz="1100" dirty="0">
                <a:highlight>
                  <a:srgbClr val="FFFF00"/>
                </a:highlight>
              </a:rPr>
              <a:t>deliverables</a:t>
            </a:r>
          </a:p>
        </p:txBody>
      </p:sp>
      <p:sp>
        <p:nvSpPr>
          <p:cNvPr id="13" name="TextBox 12">
            <a:extLst>
              <a:ext uri="{FF2B5EF4-FFF2-40B4-BE49-F238E27FC236}">
                <a16:creationId xmlns:a16="http://schemas.microsoft.com/office/drawing/2014/main" id="{7ECA9A64-241A-41B9-8FBE-E0769039652D}"/>
              </a:ext>
            </a:extLst>
          </p:cNvPr>
          <p:cNvSpPr txBox="1"/>
          <p:nvPr/>
        </p:nvSpPr>
        <p:spPr>
          <a:xfrm>
            <a:off x="2764725" y="5597872"/>
            <a:ext cx="2355132" cy="430887"/>
          </a:xfrm>
          <a:prstGeom prst="rect">
            <a:avLst/>
          </a:prstGeom>
          <a:noFill/>
        </p:spPr>
        <p:txBody>
          <a:bodyPr wrap="none" rtlCol="0">
            <a:spAutoFit/>
          </a:bodyPr>
          <a:lstStyle/>
          <a:p>
            <a:r>
              <a:rPr lang="en-CA" sz="1100" dirty="0">
                <a:highlight>
                  <a:srgbClr val="FFFF00"/>
                </a:highlight>
              </a:rPr>
              <a:t>The Project description and useful </a:t>
            </a:r>
          </a:p>
          <a:p>
            <a:r>
              <a:rPr lang="en-CA" sz="1100" dirty="0">
                <a:highlight>
                  <a:srgbClr val="FFFF00"/>
                </a:highlight>
              </a:rPr>
              <a:t>resources for the project</a:t>
            </a:r>
          </a:p>
        </p:txBody>
      </p:sp>
      <p:sp>
        <p:nvSpPr>
          <p:cNvPr id="14" name="TextBox 13">
            <a:extLst>
              <a:ext uri="{FF2B5EF4-FFF2-40B4-BE49-F238E27FC236}">
                <a16:creationId xmlns:a16="http://schemas.microsoft.com/office/drawing/2014/main" id="{C5BBB443-BD29-4122-82F2-B5F5F4C7C6FE}"/>
              </a:ext>
            </a:extLst>
          </p:cNvPr>
          <p:cNvSpPr txBox="1"/>
          <p:nvPr/>
        </p:nvSpPr>
        <p:spPr>
          <a:xfrm>
            <a:off x="2819400" y="6070767"/>
            <a:ext cx="2372765" cy="430887"/>
          </a:xfrm>
          <a:prstGeom prst="rect">
            <a:avLst/>
          </a:prstGeom>
          <a:noFill/>
        </p:spPr>
        <p:txBody>
          <a:bodyPr wrap="none" rtlCol="0">
            <a:spAutoFit/>
          </a:bodyPr>
          <a:lstStyle/>
          <a:p>
            <a:r>
              <a:rPr lang="en-CA" sz="1100" dirty="0">
                <a:highlight>
                  <a:srgbClr val="FFFF00"/>
                </a:highlight>
              </a:rPr>
              <a:t>The description of each deliverable</a:t>
            </a:r>
          </a:p>
          <a:p>
            <a:r>
              <a:rPr lang="en-CA" sz="1100" dirty="0">
                <a:highlight>
                  <a:srgbClr val="FFFF00"/>
                </a:highlight>
              </a:rPr>
              <a:t>D1-D4)</a:t>
            </a:r>
          </a:p>
        </p:txBody>
      </p:sp>
      <p:sp>
        <p:nvSpPr>
          <p:cNvPr id="15" name="TextBox 14">
            <a:extLst>
              <a:ext uri="{FF2B5EF4-FFF2-40B4-BE49-F238E27FC236}">
                <a16:creationId xmlns:a16="http://schemas.microsoft.com/office/drawing/2014/main" id="{FCF82B68-8334-4183-8699-57E412AAF961}"/>
              </a:ext>
            </a:extLst>
          </p:cNvPr>
          <p:cNvSpPr txBox="1"/>
          <p:nvPr/>
        </p:nvSpPr>
        <p:spPr>
          <a:xfrm>
            <a:off x="2795898" y="6458960"/>
            <a:ext cx="2045753" cy="430887"/>
          </a:xfrm>
          <a:prstGeom prst="rect">
            <a:avLst/>
          </a:prstGeom>
          <a:noFill/>
        </p:spPr>
        <p:txBody>
          <a:bodyPr wrap="none" rtlCol="0">
            <a:spAutoFit/>
          </a:bodyPr>
          <a:lstStyle/>
          <a:p>
            <a:r>
              <a:rPr lang="en-CA" sz="1100" dirty="0">
                <a:highlight>
                  <a:srgbClr val="FFFF00"/>
                </a:highlight>
              </a:rPr>
              <a:t>Tests and Quizzes to take on </a:t>
            </a:r>
          </a:p>
          <a:p>
            <a:r>
              <a:rPr lang="en-CA" sz="1100" dirty="0">
                <a:highlight>
                  <a:srgbClr val="FFFF00"/>
                </a:highlight>
              </a:rPr>
              <a:t>specific dates. </a:t>
            </a:r>
          </a:p>
        </p:txBody>
      </p:sp>
      <p:cxnSp>
        <p:nvCxnSpPr>
          <p:cNvPr id="11" name="Straight Arrow Connector 10">
            <a:extLst>
              <a:ext uri="{FF2B5EF4-FFF2-40B4-BE49-F238E27FC236}">
                <a16:creationId xmlns:a16="http://schemas.microsoft.com/office/drawing/2014/main" id="{8C99E4F3-4CD2-4038-B438-B22D73F300E8}"/>
              </a:ext>
            </a:extLst>
          </p:cNvPr>
          <p:cNvCxnSpPr/>
          <p:nvPr/>
        </p:nvCxnSpPr>
        <p:spPr>
          <a:xfrm flipH="1" flipV="1">
            <a:off x="1104900" y="3516975"/>
            <a:ext cx="1659825" cy="118110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E4D0072-4732-41BC-B62E-DD2B6F3770DA}"/>
              </a:ext>
            </a:extLst>
          </p:cNvPr>
          <p:cNvCxnSpPr>
            <a:cxnSpLocks/>
            <a:stCxn id="12" idx="1"/>
            <a:endCxn id="8" idx="6"/>
          </p:cNvCxnSpPr>
          <p:nvPr/>
        </p:nvCxnSpPr>
        <p:spPr>
          <a:xfrm flipH="1" flipV="1">
            <a:off x="1066800" y="3766573"/>
            <a:ext cx="1711780" cy="151335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82CFE5D-8E5A-460A-9449-36A13819A424}"/>
              </a:ext>
            </a:extLst>
          </p:cNvPr>
          <p:cNvCxnSpPr>
            <a:cxnSpLocks/>
            <a:stCxn id="13" idx="1"/>
            <a:endCxn id="6" idx="6"/>
          </p:cNvCxnSpPr>
          <p:nvPr/>
        </p:nvCxnSpPr>
        <p:spPr>
          <a:xfrm flipH="1" flipV="1">
            <a:off x="1104900" y="4296726"/>
            <a:ext cx="1659825" cy="151659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0D356E1-BDBC-4E17-BC9E-76B686C36402}"/>
              </a:ext>
            </a:extLst>
          </p:cNvPr>
          <p:cNvCxnSpPr>
            <a:cxnSpLocks/>
            <a:stCxn id="14" idx="1"/>
          </p:cNvCxnSpPr>
          <p:nvPr/>
        </p:nvCxnSpPr>
        <p:spPr>
          <a:xfrm flipH="1" flipV="1">
            <a:off x="1080655" y="4583775"/>
            <a:ext cx="1738745" cy="170243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BC6942F-DF87-4ED2-9108-81AB79925100}"/>
              </a:ext>
            </a:extLst>
          </p:cNvPr>
          <p:cNvCxnSpPr>
            <a:cxnSpLocks/>
            <a:stCxn id="15" idx="1"/>
            <a:endCxn id="9" idx="6"/>
          </p:cNvCxnSpPr>
          <p:nvPr/>
        </p:nvCxnSpPr>
        <p:spPr>
          <a:xfrm flipH="1" flipV="1">
            <a:off x="1066800" y="5079075"/>
            <a:ext cx="1729098" cy="1595329"/>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C3C28A5-581B-4091-AB7A-E4B0A4D6BA6C}"/>
              </a:ext>
            </a:extLst>
          </p:cNvPr>
          <p:cNvSpPr txBox="1"/>
          <p:nvPr/>
        </p:nvSpPr>
        <p:spPr>
          <a:xfrm>
            <a:off x="2771652" y="3772106"/>
            <a:ext cx="2454518" cy="430887"/>
          </a:xfrm>
          <a:prstGeom prst="rect">
            <a:avLst/>
          </a:prstGeom>
          <a:noFill/>
        </p:spPr>
        <p:txBody>
          <a:bodyPr wrap="none" rtlCol="0">
            <a:spAutoFit/>
          </a:bodyPr>
          <a:lstStyle/>
          <a:p>
            <a:r>
              <a:rPr lang="en-CA" sz="1100" dirty="0">
                <a:highlight>
                  <a:srgbClr val="FFFF00"/>
                </a:highlight>
              </a:rPr>
              <a:t>Information on how to get access</a:t>
            </a:r>
          </a:p>
          <a:p>
            <a:r>
              <a:rPr lang="en-CA" sz="1100" dirty="0">
                <a:highlight>
                  <a:srgbClr val="FFFF00"/>
                </a:highlight>
              </a:rPr>
              <a:t>to the electronic version of the book</a:t>
            </a:r>
          </a:p>
        </p:txBody>
      </p:sp>
      <p:sp>
        <p:nvSpPr>
          <p:cNvPr id="24" name="Oval 23">
            <a:extLst>
              <a:ext uri="{FF2B5EF4-FFF2-40B4-BE49-F238E27FC236}">
                <a16:creationId xmlns:a16="http://schemas.microsoft.com/office/drawing/2014/main" id="{9A1D60AB-CBB1-4EB8-A715-AE22B2497EFB}"/>
              </a:ext>
            </a:extLst>
          </p:cNvPr>
          <p:cNvSpPr/>
          <p:nvPr/>
        </p:nvSpPr>
        <p:spPr>
          <a:xfrm>
            <a:off x="76200" y="2538673"/>
            <a:ext cx="1104900" cy="280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6" name="Straight Arrow Connector 25">
            <a:extLst>
              <a:ext uri="{FF2B5EF4-FFF2-40B4-BE49-F238E27FC236}">
                <a16:creationId xmlns:a16="http://schemas.microsoft.com/office/drawing/2014/main" id="{51983751-7088-46D1-AF15-C6E13DD19ACE}"/>
              </a:ext>
            </a:extLst>
          </p:cNvPr>
          <p:cNvCxnSpPr/>
          <p:nvPr/>
        </p:nvCxnSpPr>
        <p:spPr>
          <a:xfrm flipH="1" flipV="1">
            <a:off x="1132609" y="2746046"/>
            <a:ext cx="1659825" cy="118110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6967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AA2E4F-18BB-4500-B9CF-10001908FA50}"/>
              </a:ext>
            </a:extLst>
          </p:cNvPr>
          <p:cNvPicPr>
            <a:picLocks noChangeAspect="1"/>
          </p:cNvPicPr>
          <p:nvPr/>
        </p:nvPicPr>
        <p:blipFill>
          <a:blip r:embed="rId2"/>
          <a:stretch>
            <a:fillRect/>
          </a:stretch>
        </p:blipFill>
        <p:spPr>
          <a:xfrm>
            <a:off x="51955" y="1437968"/>
            <a:ext cx="9144000" cy="5039032"/>
          </a:xfrm>
          <a:prstGeom prst="rect">
            <a:avLst/>
          </a:prstGeom>
        </p:spPr>
      </p:pic>
      <p:sp>
        <p:nvSpPr>
          <p:cNvPr id="2" name="Title 1">
            <a:extLst>
              <a:ext uri="{FF2B5EF4-FFF2-40B4-BE49-F238E27FC236}">
                <a16:creationId xmlns:a16="http://schemas.microsoft.com/office/drawing/2014/main" id="{FC503D59-A6CA-4DBF-A53B-5E1DE8FF933A}"/>
              </a:ext>
            </a:extLst>
          </p:cNvPr>
          <p:cNvSpPr>
            <a:spLocks noGrp="1"/>
          </p:cNvSpPr>
          <p:nvPr>
            <p:ph type="title"/>
          </p:nvPr>
        </p:nvSpPr>
        <p:spPr>
          <a:xfrm>
            <a:off x="685800" y="381000"/>
            <a:ext cx="8001000" cy="1143000"/>
          </a:xfrm>
        </p:spPr>
        <p:txBody>
          <a:bodyPr/>
          <a:lstStyle/>
          <a:p>
            <a:r>
              <a:rPr lang="en-CA" dirty="0"/>
              <a:t>Zoom Links</a:t>
            </a:r>
          </a:p>
        </p:txBody>
      </p:sp>
      <p:sp>
        <p:nvSpPr>
          <p:cNvPr id="7" name="Oval 6">
            <a:extLst>
              <a:ext uri="{FF2B5EF4-FFF2-40B4-BE49-F238E27FC236}">
                <a16:creationId xmlns:a16="http://schemas.microsoft.com/office/drawing/2014/main" id="{19A4D1E7-27C2-4469-B317-40FE8B15CD3B}"/>
              </a:ext>
            </a:extLst>
          </p:cNvPr>
          <p:cNvSpPr/>
          <p:nvPr/>
        </p:nvSpPr>
        <p:spPr>
          <a:xfrm>
            <a:off x="38100" y="2929065"/>
            <a:ext cx="11049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E43DDF28-17B1-474D-AC2D-EAFC3C2D48D0}"/>
              </a:ext>
            </a:extLst>
          </p:cNvPr>
          <p:cNvSpPr txBox="1"/>
          <p:nvPr/>
        </p:nvSpPr>
        <p:spPr>
          <a:xfrm>
            <a:off x="2209800" y="2827922"/>
            <a:ext cx="2392001" cy="430887"/>
          </a:xfrm>
          <a:prstGeom prst="rect">
            <a:avLst/>
          </a:prstGeom>
          <a:noFill/>
        </p:spPr>
        <p:txBody>
          <a:bodyPr wrap="none" rtlCol="0">
            <a:spAutoFit/>
          </a:bodyPr>
          <a:lstStyle/>
          <a:p>
            <a:r>
              <a:rPr lang="en-CA" sz="1100" dirty="0">
                <a:highlight>
                  <a:srgbClr val="FFFF00"/>
                </a:highlight>
              </a:rPr>
              <a:t>Link to Zoom lecture hour meetings</a:t>
            </a:r>
          </a:p>
          <a:p>
            <a:r>
              <a:rPr lang="en-CA" sz="1100" dirty="0">
                <a:highlight>
                  <a:srgbClr val="FFFF00"/>
                </a:highlight>
              </a:rPr>
              <a:t>and office hours meetings</a:t>
            </a:r>
          </a:p>
        </p:txBody>
      </p:sp>
      <p:sp>
        <p:nvSpPr>
          <p:cNvPr id="9" name="TextBox 8">
            <a:extLst>
              <a:ext uri="{FF2B5EF4-FFF2-40B4-BE49-F238E27FC236}">
                <a16:creationId xmlns:a16="http://schemas.microsoft.com/office/drawing/2014/main" id="{26CB5261-9035-4534-8CF2-9B379CC58F0D}"/>
              </a:ext>
            </a:extLst>
          </p:cNvPr>
          <p:cNvSpPr txBox="1"/>
          <p:nvPr/>
        </p:nvSpPr>
        <p:spPr>
          <a:xfrm>
            <a:off x="2003726" y="3821290"/>
            <a:ext cx="2571538" cy="261610"/>
          </a:xfrm>
          <a:prstGeom prst="rect">
            <a:avLst/>
          </a:prstGeom>
          <a:noFill/>
        </p:spPr>
        <p:txBody>
          <a:bodyPr wrap="none" rtlCol="0">
            <a:spAutoFit/>
          </a:bodyPr>
          <a:lstStyle/>
          <a:p>
            <a:r>
              <a:rPr lang="en-CA" sz="1100" dirty="0">
                <a:highlight>
                  <a:srgbClr val="FFFF00"/>
                </a:highlight>
              </a:rPr>
              <a:t>Link to follow for registering to a group</a:t>
            </a:r>
          </a:p>
        </p:txBody>
      </p:sp>
      <p:cxnSp>
        <p:nvCxnSpPr>
          <p:cNvPr id="10" name="Straight Arrow Connector 9">
            <a:extLst>
              <a:ext uri="{FF2B5EF4-FFF2-40B4-BE49-F238E27FC236}">
                <a16:creationId xmlns:a16="http://schemas.microsoft.com/office/drawing/2014/main" id="{DCCD12A7-1AE2-40CF-9B4F-68A7EDC1C642}"/>
              </a:ext>
            </a:extLst>
          </p:cNvPr>
          <p:cNvCxnSpPr>
            <a:cxnSpLocks/>
            <a:stCxn id="8" idx="1"/>
            <a:endCxn id="7" idx="6"/>
          </p:cNvCxnSpPr>
          <p:nvPr/>
        </p:nvCxnSpPr>
        <p:spPr>
          <a:xfrm flipH="1" flipV="1">
            <a:off x="1143000" y="3043365"/>
            <a:ext cx="1066800" cy="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579ABF0-2D76-4B12-8D2A-8D58928EF2EA}"/>
              </a:ext>
            </a:extLst>
          </p:cNvPr>
          <p:cNvCxnSpPr>
            <a:cxnSpLocks/>
            <a:stCxn id="9" idx="1"/>
          </p:cNvCxnSpPr>
          <p:nvPr/>
        </p:nvCxnSpPr>
        <p:spPr>
          <a:xfrm flipH="1">
            <a:off x="990600" y="3952095"/>
            <a:ext cx="1013126" cy="39130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055428"/>
      </p:ext>
    </p:extLst>
  </p:cSld>
  <p:clrMapOvr>
    <a:masterClrMapping/>
  </p:clrMapOvr>
  <p:transition/>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2077</TotalTime>
  <Words>1195</Words>
  <Application>Microsoft Office PowerPoint</Application>
  <PresentationFormat>On-screen Show (4:3)</PresentationFormat>
  <Paragraphs>164</Paragraphs>
  <Slides>13</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Calibri</vt:lpstr>
      <vt:lpstr>Cambria</vt:lpstr>
      <vt:lpstr>Helvetica</vt:lpstr>
      <vt:lpstr>Segoe UI</vt:lpstr>
      <vt:lpstr>Times New Roman</vt:lpstr>
      <vt:lpstr>Wrox 24-Hour Trainer</vt:lpstr>
      <vt:lpstr>Clip</vt:lpstr>
      <vt:lpstr>Introduction - Welcome</vt:lpstr>
      <vt:lpstr>Welcome</vt:lpstr>
      <vt:lpstr>Introduction</vt:lpstr>
      <vt:lpstr>About the Instructor</vt:lpstr>
      <vt:lpstr>Textbook - Material </vt:lpstr>
      <vt:lpstr>Course Schedule</vt:lpstr>
      <vt:lpstr>On-Line material</vt:lpstr>
      <vt:lpstr>Owl Resources</vt:lpstr>
      <vt:lpstr>Zoom Links</vt:lpstr>
      <vt:lpstr>Course Email account </vt:lpstr>
      <vt:lpstr>Grading Plan and Project</vt:lpstr>
      <vt:lpstr>Subject Material</vt:lpstr>
      <vt:lpstr>To-Do Check List for this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242</cp:revision>
  <dcterms:created xsi:type="dcterms:W3CDTF">2015-03-16T16:55:38Z</dcterms:created>
  <dcterms:modified xsi:type="dcterms:W3CDTF">2021-01-13T14:18:14Z</dcterms:modified>
</cp:coreProperties>
</file>