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2.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68" r:id="rId2"/>
    <p:sldId id="507" r:id="rId3"/>
    <p:sldId id="317" r:id="rId4"/>
    <p:sldId id="503" r:id="rId5"/>
    <p:sldId id="274" r:id="rId6"/>
    <p:sldId id="276" r:id="rId7"/>
    <p:sldId id="277" r:id="rId8"/>
    <p:sldId id="498" r:id="rId9"/>
    <p:sldId id="313" r:id="rId10"/>
    <p:sldId id="489" r:id="rId11"/>
    <p:sldId id="315" r:id="rId12"/>
    <p:sldId id="490" r:id="rId13"/>
    <p:sldId id="491" r:id="rId14"/>
    <p:sldId id="492" r:id="rId15"/>
    <p:sldId id="493" r:id="rId16"/>
    <p:sldId id="494" r:id="rId17"/>
    <p:sldId id="495" r:id="rId18"/>
    <p:sldId id="499" r:id="rId19"/>
    <p:sldId id="501" r:id="rId20"/>
    <p:sldId id="504" r:id="rId21"/>
    <p:sldId id="290" r:id="rId22"/>
    <p:sldId id="285" r:id="rId23"/>
    <p:sldId id="286" r:id="rId24"/>
    <p:sldId id="496" r:id="rId25"/>
    <p:sldId id="502" r:id="rId26"/>
    <p:sldId id="505" r:id="rId27"/>
    <p:sldId id="306" r:id="rId28"/>
    <p:sldId id="279" r:id="rId29"/>
    <p:sldId id="270" r:id="rId30"/>
    <p:sldId id="307" r:id="rId31"/>
    <p:sldId id="308" r:id="rId32"/>
    <p:sldId id="310" r:id="rId33"/>
    <p:sldId id="506" r:id="rId34"/>
    <p:sldId id="316" r:id="rId35"/>
    <p:sldId id="500"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0" autoAdjust="0"/>
    <p:restoredTop sz="81352" autoAdjust="0"/>
  </p:normalViewPr>
  <p:slideViewPr>
    <p:cSldViewPr>
      <p:cViewPr varScale="1">
        <p:scale>
          <a:sx n="74" d="100"/>
          <a:sy n="74" d="100"/>
        </p:scale>
        <p:origin x="1728"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8T14:50:52.534"/>
    </inkml:context>
    <inkml:brush xml:id="br0">
      <inkml:brushProperty name="width" value="0.05" units="cm"/>
      <inkml:brushProperty name="height" value="0.05" units="cm"/>
    </inkml:brush>
  </inkml:definitions>
  <inkml:trace contextRef="#ctx0" brushRef="#br0">1 72 3360,'16'-25'19,"-12"18"0,1 1 0,0-1-1,-1 1 1,2 0 0,-1 0 0,4-2-19,-9 7 75,0 4-2443,0-3 1861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9T17:32:23.531"/>
    </inkml:context>
    <inkml:brush xml:id="br0">
      <inkml:brushProperty name="width" value="0.05" units="cm"/>
      <inkml:brushProperty name="height" value="0.05" units="cm"/>
      <inkml:brushProperty name="color" value="#E71224"/>
    </inkml:brush>
  </inkml:definitions>
  <inkml:trace contextRef="#ctx0" brushRef="#br0">0 1 28,'19'5'1746,"3"-5"-2896,-22 0 810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9T16:47:46.660"/>
    </inkml:context>
    <inkml:brush xml:id="br0">
      <inkml:brushProperty name="width" value="0.05" units="cm"/>
      <inkml:brushProperty name="height" value="0.05" units="cm"/>
    </inkml:brush>
  </inkml:definitions>
  <inkml:trace contextRef="#ctx0" brushRef="#br0">0 60 1680,'36'-45'-9,"-28"37"-1,17 19 65,-11-16 73,-12 4-54,9-6 954,-11 2-2743,0 5 1032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9T16:47:47.019"/>
    </inkml:context>
    <inkml:brush xml:id="br0">
      <inkml:brushProperty name="width" value="0.05" units="cm"/>
      <inkml:brushProperty name="height" value="0.05" units="cm"/>
    </inkml:brush>
  </inkml:definitions>
  <inkml:trace contextRef="#ctx0" brushRef="#br0">1 0 432,'4'7'557,"-3"-7"-527,-1 0 0,0 1-1,1-1 1,-1 0 0,0 0 0,1 0 0,-1 1 0,0-1 0,1 0 0,-1 0 0,0 1 0,0-1 0,1 0 0,-1 1 0,0-1 0,0 0 0,0 1 0,1-1 0,-1 0 0,0 1 0,0-1 0,0 1 0,0-1 0,0 0 0,0 1 0,0-1 0,0 1 0,0-1 0,0 0 0,0 1 0,0-1-30,0 1 79,11 12 282,-11-1-992,0-7 56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9T16:47:47.813"/>
    </inkml:context>
    <inkml:brush xml:id="br0">
      <inkml:brushProperty name="width" value="0.05" units="cm"/>
      <inkml:brushProperty name="height" value="0.05" units="cm"/>
    </inkml:brush>
  </inkml:definitions>
  <inkml:trace contextRef="#ctx0" brushRef="#br0">1 11 324,'9'-5'886,"8"0"804,-16 5-1800,-1 0-59,0 0-69,0 0-99,0 0-172,0 0-108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9T16:47:48.979"/>
    </inkml:context>
    <inkml:brush xml:id="br0">
      <inkml:brushProperty name="width" value="0.05" units="cm"/>
      <inkml:brushProperty name="height" value="0.05" units="cm"/>
    </inkml:brush>
  </inkml:definitions>
  <inkml:trace contextRef="#ctx0" brushRef="#br0">30 134 328,'-14'41'846,"11"-37"-779,1 0 0,0 1 0,0-1-1,1 1 1,-1-1 0,1 1 0,0 0 0,0 0 0,1-1 0,-1 1 0,1 0 0,0 0 0,1 0 0,-1 0 0,1-1 0,0 1-67,-1-4 5,0 0-1,0 0 1,1 0 0,-1 0-1,1 0 1,-1-1 0,1 1-1,-1 0 1,1 0 0,-1-1-1,1 1 1,-1 0 0,1-1 0,0 1-1,0 0 1,-1-1 0,1 1-1,0-1 1,0 1 0,-1-1-1,1 0 1,0 1 0,0-1-1,0 0 1,0 0 0,0 1-1,0-1 1,0 0 0,0 0 0,0 0-5,1 0 2,1-1 1,-1 1 0,1-1-1,-1 0 1,1 0 0,-1 0 0,0 0-1,1 0 1,-1-1 0,0 1 0,1-1-3,8-7 0,-1 1 0,0-1 0,-1-1 0,1-1 0,2-3 59,-2 0 0,0-1-1,0 0 1,-1 0 0,-1-1 0,-1-1-1,0 1 1,-1-1 0,-1 0 0,0 0-1,-2-1-58,-2 17 4,-1 0 0,0 0 0,0 1 0,1-1 0,-1 0 1,0 0-1,0 0 0,0 0 0,0 1 0,0-1 0,0 0 0,-1 0 0,1 0 0,0 0 0,0 1 0,-1-1 0,1 0 0,0 0 0,-1 1 0,1-1 0,0 0 0,-1 0-4,0 1 2,0-1 0,1 1 0,-1 0 0,1 0-1,-1 0 1,0-1 0,1 1 0,-1 0 0,0 0 0,1 0 0,-1 0-1,0 0 1,1 0 0,-1 0 0,1 0 0,-1 1 0,0-1 0,1 0-1,-1 0 1,0 0 0,1 1 0,-1-1-2,-2 2 2,-1 0 1,0 0-1,1 0 0,0 0 1,-1 1-1,1-1 1,0 1-1,-1 1-2,-7 9 3,1 2 1,0-1 0,1 1-1,1 0 1,0 1-1,1 0 1,1 0-1,0 1 1,1 0-1,1 0 1,1 0-1,0 0 1,1 1-1,1 8-3,1-23 0,0 0-1,0 0 1,0 0-1,0 0 0,1 0 1,-1 0-1,1 0 1,0 0-1,0 0 0,0-1 1,0 1-1,0 0 1,0-1-1,1 1 0,0-1 1,-1 1-1,1-1 1,0 0-1,0 1 0,0-1 1,2 1 0,-1-1-2,1 0 0,0 0 0,-1-1 0,1 0 0,0 1 0,0-1 0,0 0 0,-1-1 0,1 1 0,0-1 0,0 0 0,0 0 0,0 0 0,2 0 2,10-2-5,-1-1-1,0-1 0,0 0 0,0-1 1,0 0-1,-1-1 0,9-5 6,9-7 58,-2 0 0,0-2 0,-1-1 0,11-12-58,-39 32 20,-1 1 11,-1 0-28,1 1 0,-1-1 0,1 0 0,-1 0 1,1 1-1,0-1 0,-1 0 0,1 1 0,-1-1 0,1 1 0,0-1 1,-1 0-1,1 1 0,0-1 0,0 1 0,-1-1 0,1 1 0,0-1 0,0 1 1,0-1-1,0 1 0,0-1 0,-1 1 0,1-1 0,0 1 0,0-1 0,0 1 1,0-1-1,1 1 0,-1-1 0,0 1 0,0-1 0,0 1 0,0-1 0,0 1 1,1-1-1,-1 1 0,0-1 0,0 1 0,1-1-3,9 22-358,-8-21 245,0 0 0,0 0 1,0 0-1,0 0 0,0 0 0,1 0 0,-1 0 0,0-1 0,0 1 0,1-1 0,-1 0 0,0 0 0,1 0 0,0 0 113,9 0-745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EEA18FB-1C0E-4530-8CC5-3EADB913B705}" type="datetimeFigureOut">
              <a:rPr lang="en-US"/>
              <a:pPr>
                <a:defRPr/>
              </a:pPr>
              <a:t>9/7/2020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7D173CC-E796-4683-BC3D-9729E0EAFA5D}" type="slidenum">
              <a:rPr lang="en-US"/>
              <a:pPr>
                <a:defRPr/>
              </a:pPr>
              <a:t>‹#›</a:t>
            </a:fld>
            <a:endParaRPr lang="en-US"/>
          </a:p>
        </p:txBody>
      </p:sp>
    </p:spTree>
    <p:extLst>
      <p:ext uri="{BB962C8B-B14F-4D97-AF65-F5344CB8AC3E}">
        <p14:creationId xmlns:p14="http://schemas.microsoft.com/office/powerpoint/2010/main" val="14719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3</a:t>
            </a:fld>
            <a:endParaRPr lang="en-US"/>
          </a:p>
        </p:txBody>
      </p:sp>
    </p:spTree>
    <p:extLst>
      <p:ext uri="{BB962C8B-B14F-4D97-AF65-F5344CB8AC3E}">
        <p14:creationId xmlns:p14="http://schemas.microsoft.com/office/powerpoint/2010/main" val="2642653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22F2E37-9BBA-224A-B7D9-9E1471092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16F39EF-A3D7-EC47-B2F8-011C5381E9A9}" type="slidenum">
              <a:rPr lang="en-US" altLang="en-US" sz="1200"/>
              <a:pPr/>
              <a:t>12</a:t>
            </a:fld>
            <a:endParaRPr lang="en-US" altLang="en-US" sz="1200"/>
          </a:p>
        </p:txBody>
      </p:sp>
      <p:sp>
        <p:nvSpPr>
          <p:cNvPr id="21507" name="Rectangle 2">
            <a:extLst>
              <a:ext uri="{FF2B5EF4-FFF2-40B4-BE49-F238E27FC236}">
                <a16:creationId xmlns:a16="http://schemas.microsoft.com/office/drawing/2014/main" id="{63DF0E86-A8F1-5E42-8E51-A2B423C13B0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3E3A115-9C22-DB47-A34D-90BC9E0BB2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719217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22F2E37-9BBA-224A-B7D9-9E1471092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16F39EF-A3D7-EC47-B2F8-011C5381E9A9}" type="slidenum">
              <a:rPr lang="en-US" altLang="en-US" sz="1200"/>
              <a:pPr/>
              <a:t>13</a:t>
            </a:fld>
            <a:endParaRPr lang="en-US" altLang="en-US" sz="1200"/>
          </a:p>
        </p:txBody>
      </p:sp>
      <p:sp>
        <p:nvSpPr>
          <p:cNvPr id="21507" name="Rectangle 2">
            <a:extLst>
              <a:ext uri="{FF2B5EF4-FFF2-40B4-BE49-F238E27FC236}">
                <a16:creationId xmlns:a16="http://schemas.microsoft.com/office/drawing/2014/main" id="{63DF0E86-A8F1-5E42-8E51-A2B423C13B0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3E3A115-9C22-DB47-A34D-90BC9E0BB2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866724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22F2E37-9BBA-224A-B7D9-9E1471092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16F39EF-A3D7-EC47-B2F8-011C5381E9A9}" type="slidenum">
              <a:rPr lang="en-US" altLang="en-US" sz="1200"/>
              <a:pPr/>
              <a:t>14</a:t>
            </a:fld>
            <a:endParaRPr lang="en-US" altLang="en-US" sz="1200"/>
          </a:p>
        </p:txBody>
      </p:sp>
      <p:sp>
        <p:nvSpPr>
          <p:cNvPr id="21507" name="Rectangle 2">
            <a:extLst>
              <a:ext uri="{FF2B5EF4-FFF2-40B4-BE49-F238E27FC236}">
                <a16:creationId xmlns:a16="http://schemas.microsoft.com/office/drawing/2014/main" id="{63DF0E86-A8F1-5E42-8E51-A2B423C13B0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3E3A115-9C22-DB47-A34D-90BC9E0BB2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721862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22F2E37-9BBA-224A-B7D9-9E1471092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16F39EF-A3D7-EC47-B2F8-011C5381E9A9}" type="slidenum">
              <a:rPr lang="en-US" altLang="en-US" sz="1200"/>
              <a:pPr/>
              <a:t>15</a:t>
            </a:fld>
            <a:endParaRPr lang="en-US" altLang="en-US" sz="1200"/>
          </a:p>
        </p:txBody>
      </p:sp>
      <p:sp>
        <p:nvSpPr>
          <p:cNvPr id="21507" name="Rectangle 2">
            <a:extLst>
              <a:ext uri="{FF2B5EF4-FFF2-40B4-BE49-F238E27FC236}">
                <a16:creationId xmlns:a16="http://schemas.microsoft.com/office/drawing/2014/main" id="{63DF0E86-A8F1-5E42-8E51-A2B423C13B0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3E3A115-9C22-DB47-A34D-90BC9E0BB2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770457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22F2E37-9BBA-224A-B7D9-9E1471092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16F39EF-A3D7-EC47-B2F8-011C5381E9A9}" type="slidenum">
              <a:rPr lang="en-US" altLang="en-US" sz="1200"/>
              <a:pPr/>
              <a:t>16</a:t>
            </a:fld>
            <a:endParaRPr lang="en-US" altLang="en-US" sz="1200"/>
          </a:p>
        </p:txBody>
      </p:sp>
      <p:sp>
        <p:nvSpPr>
          <p:cNvPr id="21507" name="Rectangle 2">
            <a:extLst>
              <a:ext uri="{FF2B5EF4-FFF2-40B4-BE49-F238E27FC236}">
                <a16:creationId xmlns:a16="http://schemas.microsoft.com/office/drawing/2014/main" id="{63DF0E86-A8F1-5E42-8E51-A2B423C13B0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3E3A115-9C22-DB47-A34D-90BC9E0BB2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015005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22F2E37-9BBA-224A-B7D9-9E1471092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16F39EF-A3D7-EC47-B2F8-011C5381E9A9}" type="slidenum">
              <a:rPr lang="en-US" altLang="en-US" sz="1200"/>
              <a:pPr/>
              <a:t>17</a:t>
            </a:fld>
            <a:endParaRPr lang="en-US" altLang="en-US" sz="1200"/>
          </a:p>
        </p:txBody>
      </p:sp>
      <p:sp>
        <p:nvSpPr>
          <p:cNvPr id="21507" name="Rectangle 2">
            <a:extLst>
              <a:ext uri="{FF2B5EF4-FFF2-40B4-BE49-F238E27FC236}">
                <a16:creationId xmlns:a16="http://schemas.microsoft.com/office/drawing/2014/main" id="{63DF0E86-A8F1-5E42-8E51-A2B423C13B0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3E3A115-9C22-DB47-A34D-90BC9E0BB2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5048066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22F2E37-9BBA-224A-B7D9-9E1471092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16F39EF-A3D7-EC47-B2F8-011C5381E9A9}" type="slidenum">
              <a:rPr lang="en-US" altLang="en-US" sz="1200"/>
              <a:pPr/>
              <a:t>18</a:t>
            </a:fld>
            <a:endParaRPr lang="en-US" altLang="en-US" sz="1200"/>
          </a:p>
        </p:txBody>
      </p:sp>
      <p:sp>
        <p:nvSpPr>
          <p:cNvPr id="21507" name="Rectangle 2">
            <a:extLst>
              <a:ext uri="{FF2B5EF4-FFF2-40B4-BE49-F238E27FC236}">
                <a16:creationId xmlns:a16="http://schemas.microsoft.com/office/drawing/2014/main" id="{63DF0E86-A8F1-5E42-8E51-A2B423C13B0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3E3A115-9C22-DB47-A34D-90BC9E0BB2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8914975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19</a:t>
            </a:fld>
            <a:endParaRPr lang="en-US"/>
          </a:p>
        </p:txBody>
      </p:sp>
    </p:spTree>
    <p:extLst>
      <p:ext uri="{BB962C8B-B14F-4D97-AF65-F5344CB8AC3E}">
        <p14:creationId xmlns:p14="http://schemas.microsoft.com/office/powerpoint/2010/main" val="33319633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20</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3692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E64C04-F736-4076-8E98-137F51EA6091}" type="slidenum">
              <a:rPr lang="en-US" altLang="en-US"/>
              <a:pPr/>
              <a:t>21</a:t>
            </a:fld>
            <a:endParaRPr lang="en-US" altLang="en-US"/>
          </a:p>
        </p:txBody>
      </p:sp>
      <p:sp>
        <p:nvSpPr>
          <p:cNvPr id="95234" name="Rectangle 2"/>
          <p:cNvSpPr>
            <a:spLocks noGrp="1" noRot="1" noChangeAspect="1" noChangeArrowheads="1" noTextEdit="1"/>
          </p:cNvSpPr>
          <p:nvPr>
            <p:ph type="sldImg"/>
          </p:nvPr>
        </p:nvSpPr>
        <p:spPr>
          <a:xfrm>
            <a:off x="896938" y="95250"/>
            <a:ext cx="4570412" cy="3429000"/>
          </a:xfrm>
          <a:ln w="12700" cap="flat">
            <a:solidFill>
              <a:schemeClr val="tx1"/>
            </a:solidFill>
          </a:ln>
          <a:extLst>
            <a:ext uri="{909E8E84-426E-40DD-AFC4-6F175D3DCCD1}">
              <a14:hiddenFill xmlns:a14="http://schemas.microsoft.com/office/drawing/2010/main">
                <a:noFill/>
              </a14:hiddenFill>
            </a:ext>
          </a:extLst>
        </p:spPr>
      </p:sp>
      <p:sp>
        <p:nvSpPr>
          <p:cNvPr id="95235" name="Rectangle 3"/>
          <p:cNvSpPr>
            <a:spLocks noGrp="1" noChangeArrowheads="1"/>
          </p:cNvSpPr>
          <p:nvPr>
            <p:ph type="body" idx="1"/>
          </p:nvPr>
        </p:nvSpPr>
        <p:spPr>
          <a:xfrm>
            <a:off x="977802" y="5790596"/>
            <a:ext cx="3187898" cy="1339548"/>
          </a:xfrm>
          <a:noFill/>
          <a:ln/>
          <a:extLst>
            <a:ext uri="{91240B29-F687-4F45-9708-019B960494DF}">
              <a14:hiddenLine xmlns:a14="http://schemas.microsoft.com/office/drawing/2010/main" w="12700">
                <a:solidFill>
                  <a:schemeClr val="tx1"/>
                </a:solidFill>
                <a:miter lim="800000"/>
                <a:headEnd/>
                <a:tailEnd/>
              </a14:hiddenLine>
            </a:ext>
          </a:extLst>
        </p:spPr>
        <p:txBody>
          <a:bodyPr wrap="none" lIns="19049" tIns="26985" rIns="19049" bIns="26985"/>
          <a:lstStyle/>
          <a:p>
            <a:pPr>
              <a:lnSpc>
                <a:spcPts val="1513"/>
              </a:lnSpc>
              <a:spcBef>
                <a:spcPct val="0"/>
              </a:spcBef>
              <a:buClr>
                <a:srgbClr val="000000"/>
              </a:buClr>
              <a:buFont typeface="Times" pitchFamily="18" charset="0"/>
              <a:buChar char=" "/>
              <a:tabLst>
                <a:tab pos="864931" algn="l"/>
                <a:tab pos="1297396" algn="l"/>
              </a:tabLst>
            </a:pPr>
            <a:endParaRPr lang="en-US" altLang="en-US" sz="1500" dirty="0">
              <a:solidFill>
                <a:srgbClr val="000000"/>
              </a:solidFill>
            </a:endParaRPr>
          </a:p>
        </p:txBody>
      </p:sp>
    </p:spTree>
    <p:extLst>
      <p:ext uri="{BB962C8B-B14F-4D97-AF65-F5344CB8AC3E}">
        <p14:creationId xmlns:p14="http://schemas.microsoft.com/office/powerpoint/2010/main" val="3765246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4</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12462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25</a:t>
            </a:fld>
            <a:endParaRPr lang="en-US"/>
          </a:p>
        </p:txBody>
      </p:sp>
    </p:spTree>
    <p:extLst>
      <p:ext uri="{BB962C8B-B14F-4D97-AF65-F5344CB8AC3E}">
        <p14:creationId xmlns:p14="http://schemas.microsoft.com/office/powerpoint/2010/main" val="697300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26</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0786456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2EFA88BD-C8EA-F34B-9BE9-1F4DFDFFA7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154BF5B-8BC7-8B40-8921-B775F30359CC}" type="slidenum">
              <a:rPr lang="en-US" altLang="en-US" sz="1200"/>
              <a:pPr/>
              <a:t>27</a:t>
            </a:fld>
            <a:endParaRPr lang="en-US" altLang="en-US" sz="1200" dirty="0"/>
          </a:p>
        </p:txBody>
      </p:sp>
      <p:sp>
        <p:nvSpPr>
          <p:cNvPr id="19459" name="Rectangle 2">
            <a:extLst>
              <a:ext uri="{FF2B5EF4-FFF2-40B4-BE49-F238E27FC236}">
                <a16:creationId xmlns:a16="http://schemas.microsoft.com/office/drawing/2014/main" id="{32B976D5-805B-194D-9082-C115DC5DB4F9}"/>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7002F98D-7BF4-5141-80CB-2965197617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76313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8354D6A3-33EF-814D-BC59-8E8F99DC7D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7570C83-E090-7B4B-94DB-ADFB733470C2}" type="slidenum">
              <a:rPr lang="en-US" altLang="en-US" sz="1200"/>
              <a:pPr/>
              <a:t>28</a:t>
            </a:fld>
            <a:endParaRPr lang="en-US" altLang="en-US" sz="1200" dirty="0"/>
          </a:p>
        </p:txBody>
      </p:sp>
      <p:sp>
        <p:nvSpPr>
          <p:cNvPr id="20483" name="Rectangle 2">
            <a:extLst>
              <a:ext uri="{FF2B5EF4-FFF2-40B4-BE49-F238E27FC236}">
                <a16:creationId xmlns:a16="http://schemas.microsoft.com/office/drawing/2014/main" id="{FACA2FEB-7DEF-1A44-AFA1-661FDF4DF04C}"/>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19FCFDED-C654-D54D-A83C-40E914E63B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119307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a:defRPr/>
            </a:pPr>
            <a:fld id="{37D173CC-E796-4683-BC3D-9729E0EAFA5D}" type="slidenum">
              <a:rPr lang="en-US" smtClean="0"/>
              <a:pPr>
                <a:defRPr/>
              </a:pPr>
              <a:t>32</a:t>
            </a:fld>
            <a:endParaRPr lang="en-US"/>
          </a:p>
        </p:txBody>
      </p:sp>
    </p:spTree>
    <p:extLst>
      <p:ext uri="{BB962C8B-B14F-4D97-AF65-F5344CB8AC3E}">
        <p14:creationId xmlns:p14="http://schemas.microsoft.com/office/powerpoint/2010/main" val="8434092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a:defRPr/>
            </a:pPr>
            <a:fld id="{37D173CC-E796-4683-BC3D-9729E0EAFA5D}" type="slidenum">
              <a:rPr lang="en-US" smtClean="0"/>
              <a:pPr>
                <a:defRPr/>
              </a:pPr>
              <a:t>34</a:t>
            </a:fld>
            <a:endParaRPr lang="en-US"/>
          </a:p>
        </p:txBody>
      </p:sp>
    </p:spTree>
    <p:extLst>
      <p:ext uri="{BB962C8B-B14F-4D97-AF65-F5344CB8AC3E}">
        <p14:creationId xmlns:p14="http://schemas.microsoft.com/office/powerpoint/2010/main" val="33162663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22F2E37-9BBA-224A-B7D9-9E1471092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16F39EF-A3D7-EC47-B2F8-011C5381E9A9}" type="slidenum">
              <a:rPr lang="en-US" altLang="en-US" sz="1200"/>
              <a:pPr/>
              <a:t>35</a:t>
            </a:fld>
            <a:endParaRPr lang="en-US" altLang="en-US" sz="1200"/>
          </a:p>
        </p:txBody>
      </p:sp>
      <p:sp>
        <p:nvSpPr>
          <p:cNvPr id="21507" name="Rectangle 2">
            <a:extLst>
              <a:ext uri="{FF2B5EF4-FFF2-40B4-BE49-F238E27FC236}">
                <a16:creationId xmlns:a16="http://schemas.microsoft.com/office/drawing/2014/main" id="{63DF0E86-A8F1-5E42-8E51-A2B423C13B0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3E3A115-9C22-DB47-A34D-90BC9E0BB2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952830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5</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D3DA24C2-9724-4050-B9C9-193725ADB41C}" type="slidenum">
              <a:rPr lang="en-US" altLang="en-US" sz="1200"/>
              <a:pPr/>
              <a:t>6</a:t>
            </a:fld>
            <a:endParaRPr lang="en-US" altLang="en-US" sz="1200" dirty="0"/>
          </a:p>
        </p:txBody>
      </p:sp>
      <p:sp>
        <p:nvSpPr>
          <p:cNvPr id="67587" name="Rectangle 2"/>
          <p:cNvSpPr>
            <a:spLocks noGrp="1" noChangeArrowheads="1"/>
          </p:cNvSpPr>
          <p:nvPr>
            <p:ph type="body" idx="1"/>
          </p:nvPr>
        </p:nvSpPr>
        <p:spPr>
          <a:xfrm>
            <a:off x="456903" y="3294441"/>
            <a:ext cx="5987355" cy="5240262"/>
          </a:xfrm>
          <a:noFill/>
          <a:extLst>
            <a:ext uri="{91240B29-F687-4F45-9708-019B960494DF}">
              <a14:hiddenLine xmlns:a14="http://schemas.microsoft.com/office/drawing/2010/main" w="12700">
                <a:solidFill>
                  <a:schemeClr val="tx1"/>
                </a:solidFill>
                <a:miter lim="800000"/>
                <a:headEnd/>
                <a:tailEnd/>
              </a14:hiddenLine>
            </a:ext>
          </a:extLst>
        </p:spPr>
        <p:txBody>
          <a:bodyPr lIns="90479" tIns="44446" rIns="90479" bIns="44446"/>
          <a:lstStyle/>
          <a:p>
            <a:endParaRPr lang="en-US" altLang="en-US" dirty="0"/>
          </a:p>
        </p:txBody>
      </p:sp>
      <p:sp>
        <p:nvSpPr>
          <p:cNvPr id="67588" name="Rectangle 3"/>
          <p:cNvSpPr>
            <a:spLocks noGrp="1" noRot="1" noChangeAspect="1" noChangeArrowheads="1" noTextEdit="1"/>
          </p:cNvSpPr>
          <p:nvPr>
            <p:ph type="sldImg"/>
          </p:nvPr>
        </p:nvSpPr>
        <p:spPr>
          <a:xfrm>
            <a:off x="1287463" y="25400"/>
            <a:ext cx="4160837" cy="3122613"/>
          </a:xfrm>
          <a:ln w="12700"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90059360-647B-4DE9-BE72-EEEFA12607EB}" type="slidenum">
              <a:rPr lang="en-US" altLang="en-US" sz="1200"/>
              <a:pPr/>
              <a:t>7</a:t>
            </a:fld>
            <a:endParaRPr lang="en-US" altLang="en-US" sz="120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22F2E37-9BBA-224A-B7D9-9E1471092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16F39EF-A3D7-EC47-B2F8-011C5381E9A9}" type="slidenum">
              <a:rPr lang="en-US" altLang="en-US" sz="1200"/>
              <a:pPr/>
              <a:t>8</a:t>
            </a:fld>
            <a:endParaRPr lang="en-US" altLang="en-US" sz="1200"/>
          </a:p>
        </p:txBody>
      </p:sp>
      <p:sp>
        <p:nvSpPr>
          <p:cNvPr id="21507" name="Rectangle 2">
            <a:extLst>
              <a:ext uri="{FF2B5EF4-FFF2-40B4-BE49-F238E27FC236}">
                <a16:creationId xmlns:a16="http://schemas.microsoft.com/office/drawing/2014/main" id="{63DF0E86-A8F1-5E42-8E51-A2B423C13B0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3E3A115-9C22-DB47-A34D-90BC9E0BB2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48954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22F2E37-9BBA-224A-B7D9-9E1471092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16F39EF-A3D7-EC47-B2F8-011C5381E9A9}" type="slidenum">
              <a:rPr lang="en-US" altLang="en-US" sz="1200"/>
              <a:pPr/>
              <a:t>9</a:t>
            </a:fld>
            <a:endParaRPr lang="en-US" altLang="en-US" sz="1200"/>
          </a:p>
        </p:txBody>
      </p:sp>
      <p:sp>
        <p:nvSpPr>
          <p:cNvPr id="21507" name="Rectangle 2">
            <a:extLst>
              <a:ext uri="{FF2B5EF4-FFF2-40B4-BE49-F238E27FC236}">
                <a16:creationId xmlns:a16="http://schemas.microsoft.com/office/drawing/2014/main" id="{63DF0E86-A8F1-5E42-8E51-A2B423C13B0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3E3A115-9C22-DB47-A34D-90BC9E0BB2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23080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22F2E37-9BBA-224A-B7D9-9E1471092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16F39EF-A3D7-EC47-B2F8-011C5381E9A9}" type="slidenum">
              <a:rPr lang="en-US" altLang="en-US" sz="1200"/>
              <a:pPr/>
              <a:t>10</a:t>
            </a:fld>
            <a:endParaRPr lang="en-US" altLang="en-US" sz="1200"/>
          </a:p>
        </p:txBody>
      </p:sp>
      <p:sp>
        <p:nvSpPr>
          <p:cNvPr id="21507" name="Rectangle 2">
            <a:extLst>
              <a:ext uri="{FF2B5EF4-FFF2-40B4-BE49-F238E27FC236}">
                <a16:creationId xmlns:a16="http://schemas.microsoft.com/office/drawing/2014/main" id="{63DF0E86-A8F1-5E42-8E51-A2B423C13B0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3E3A115-9C22-DB47-A34D-90BC9E0BB2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337628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22F2E37-9BBA-224A-B7D9-9E1471092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16F39EF-A3D7-EC47-B2F8-011C5381E9A9}" type="slidenum">
              <a:rPr lang="en-US" altLang="en-US" sz="1200"/>
              <a:pPr/>
              <a:t>11</a:t>
            </a:fld>
            <a:endParaRPr lang="en-US" altLang="en-US" sz="1200"/>
          </a:p>
        </p:txBody>
      </p:sp>
      <p:sp>
        <p:nvSpPr>
          <p:cNvPr id="21507" name="Rectangle 2">
            <a:extLst>
              <a:ext uri="{FF2B5EF4-FFF2-40B4-BE49-F238E27FC236}">
                <a16:creationId xmlns:a16="http://schemas.microsoft.com/office/drawing/2014/main" id="{63DF0E86-A8F1-5E42-8E51-A2B423C13B0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3E3A115-9C22-DB47-A34D-90BC9E0BB2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899312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78CD04A1-3AF4-40D0-A278-B798474CC9F4}"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22A2B1-C851-45BA-9B90-CF18442A1356}" type="slidenum">
              <a:rPr lang="en-US"/>
              <a:pPr>
                <a:defRPr/>
              </a:pPr>
              <a:t>‹#›</a:t>
            </a:fld>
            <a:endParaRPr lang="en-US"/>
          </a:p>
        </p:txBody>
      </p:sp>
    </p:spTree>
    <p:extLst>
      <p:ext uri="{BB962C8B-B14F-4D97-AF65-F5344CB8AC3E}">
        <p14:creationId xmlns:p14="http://schemas.microsoft.com/office/powerpoint/2010/main" val="259103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8ABAE5E9-0783-472E-BA6E-3C49E24626FB}"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16E0FD-127E-4CCB-BB04-515C98654DCB}" type="slidenum">
              <a:rPr lang="en-US"/>
              <a:pPr>
                <a:defRPr/>
              </a:pPr>
              <a:t>‹#›</a:t>
            </a:fld>
            <a:endParaRPr lang="en-US"/>
          </a:p>
        </p:txBody>
      </p:sp>
    </p:spTree>
    <p:extLst>
      <p:ext uri="{BB962C8B-B14F-4D97-AF65-F5344CB8AC3E}">
        <p14:creationId xmlns:p14="http://schemas.microsoft.com/office/powerpoint/2010/main" val="335681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06A67E29-1932-4CCE-9A53-47CAB86FFE2A}"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D41AF4-E102-49BC-A850-271A47F9227A}" type="slidenum">
              <a:rPr lang="en-US"/>
              <a:pPr>
                <a:defRPr/>
              </a:pPr>
              <a:t>‹#›</a:t>
            </a:fld>
            <a:endParaRPr lang="en-US"/>
          </a:p>
        </p:txBody>
      </p:sp>
    </p:spTree>
    <p:extLst>
      <p:ext uri="{BB962C8B-B14F-4D97-AF65-F5344CB8AC3E}">
        <p14:creationId xmlns:p14="http://schemas.microsoft.com/office/powerpoint/2010/main" val="45858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endParaRPr lang="en-CA"/>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4"/>
          <p:cNvSpPr>
            <a:spLocks noGrp="1" noChangeArrowheads="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5BA4D636-40F0-4AE7-94FA-19A5D149C0DF}" type="slidenum">
              <a:rPr lang="en-US"/>
              <a:pPr>
                <a:defRPr/>
              </a:pPr>
              <a:t>‹#›</a:t>
            </a:fld>
            <a:endParaRPr lang="en-US"/>
          </a:p>
        </p:txBody>
      </p:sp>
    </p:spTree>
    <p:extLst>
      <p:ext uri="{BB962C8B-B14F-4D97-AF65-F5344CB8AC3E}">
        <p14:creationId xmlns:p14="http://schemas.microsoft.com/office/powerpoint/2010/main" val="405724865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315200" cy="4525963"/>
          </a:xfrm>
          <a:prstGeom prst="rect">
            <a:avLst/>
          </a:prstGeom>
        </p:spPr>
        <p:txBody>
          <a:bodyPr/>
          <a:lstStyle>
            <a:lvl1pPr>
              <a:defRPr>
                <a:solidFill>
                  <a:srgbClr val="0070C0"/>
                </a:solidFill>
              </a:defRPr>
            </a:lvl1pPr>
            <a:lvl2pP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0ED51259-A3D5-4284-8B16-27621D968E02}"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19DB33-55D3-4713-B728-07F189041F9E}" type="slidenum">
              <a:rPr lang="en-US"/>
              <a:pPr>
                <a:defRPr/>
              </a:pPr>
              <a:t>‹#›</a:t>
            </a:fld>
            <a:endParaRPr lang="en-US"/>
          </a:p>
        </p:txBody>
      </p:sp>
    </p:spTree>
    <p:extLst>
      <p:ext uri="{BB962C8B-B14F-4D97-AF65-F5344CB8AC3E}">
        <p14:creationId xmlns:p14="http://schemas.microsoft.com/office/powerpoint/2010/main" val="396906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121449F5-0AF4-4D87-8900-0BBF62F1A151}"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9706DB-4B8F-436C-A405-2CF749C1AE82}" type="slidenum">
              <a:rPr lang="en-US"/>
              <a:pPr>
                <a:defRPr/>
              </a:pPr>
              <a:t>‹#›</a:t>
            </a:fld>
            <a:endParaRPr lang="en-US"/>
          </a:p>
        </p:txBody>
      </p:sp>
      <p:sp>
        <p:nvSpPr>
          <p:cNvPr id="7" name="Title 1"/>
          <p:cNvSpPr>
            <a:spLocks noGrp="1"/>
          </p:cNvSpPr>
          <p:nvPr>
            <p:ph type="title" hasCustomPrompt="1"/>
          </p:nvPr>
        </p:nvSpPr>
        <p:spPr>
          <a:xfrm>
            <a:off x="685800" y="1981201"/>
            <a:ext cx="7772400" cy="762000"/>
          </a:xfrm>
          <a:prstGeom prst="rect">
            <a:avLst/>
          </a:prstGeom>
        </p:spPr>
        <p:txBody>
          <a:bodyPr/>
          <a:lstStyle>
            <a:lvl1pPr algn="l">
              <a:defRPr b="1" cap="small" baseline="0"/>
            </a:lvl1pPr>
          </a:lstStyle>
          <a:p>
            <a:r>
              <a:rPr lang="en-US" dirty="0"/>
              <a:t>Title</a:t>
            </a:r>
          </a:p>
        </p:txBody>
      </p:sp>
      <p:sp>
        <p:nvSpPr>
          <p:cNvPr id="8" name="Text Placeholder 2"/>
          <p:cNvSpPr>
            <a:spLocks noGrp="1"/>
          </p:cNvSpPr>
          <p:nvPr>
            <p:ph type="body" idx="1"/>
          </p:nvPr>
        </p:nvSpPr>
        <p:spPr>
          <a:xfrm>
            <a:off x="685800" y="2819400"/>
            <a:ext cx="7772400" cy="1500187"/>
          </a:xfrm>
          <a:prstGeom prst="rect">
            <a:avLst/>
          </a:prstGeom>
        </p:spPr>
        <p:txBody>
          <a:bodyPr anchor="t" anchorCtr="0"/>
          <a:lstStyle>
            <a:lvl1pPr marL="0" indent="0">
              <a:buNone/>
              <a:defRPr/>
            </a:lvl1pPr>
          </a:lstStyle>
          <a:p>
            <a:pPr lvl="0"/>
            <a:r>
              <a:rPr lang="en-US" sz="2400"/>
              <a:t>Click to edit Master text styles</a:t>
            </a:r>
          </a:p>
        </p:txBody>
      </p:sp>
    </p:spTree>
    <p:extLst>
      <p:ext uri="{BB962C8B-B14F-4D97-AF65-F5344CB8AC3E}">
        <p14:creationId xmlns:p14="http://schemas.microsoft.com/office/powerpoint/2010/main" val="51812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9F0D12D8-DA29-4F3F-B804-F7322D9BB90E}"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F45A77-BA55-4C03-99EA-F3AE68D73449}" type="slidenum">
              <a:rPr lang="en-US"/>
              <a:pPr>
                <a:defRPr/>
              </a:pPr>
              <a:t>‹#›</a:t>
            </a:fld>
            <a:endParaRPr lang="en-US"/>
          </a:p>
        </p:txBody>
      </p:sp>
    </p:spTree>
    <p:extLst>
      <p:ext uri="{BB962C8B-B14F-4D97-AF65-F5344CB8AC3E}">
        <p14:creationId xmlns:p14="http://schemas.microsoft.com/office/powerpoint/2010/main" val="93446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D9862327-661E-4F29-9334-E72557A2986D}" type="datetimeFigureOut">
              <a:rPr lang="en-US"/>
              <a:pPr>
                <a:defRPr/>
              </a:pPr>
              <a:t>9/7/2020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E379140-09B2-4A1F-82D1-8932F6B8B11F}" type="slidenum">
              <a:rPr lang="en-US"/>
              <a:pPr>
                <a:defRPr/>
              </a:pPr>
              <a:t>‹#›</a:t>
            </a:fld>
            <a:endParaRPr lang="en-US"/>
          </a:p>
        </p:txBody>
      </p:sp>
    </p:spTree>
    <p:extLst>
      <p:ext uri="{BB962C8B-B14F-4D97-AF65-F5344CB8AC3E}">
        <p14:creationId xmlns:p14="http://schemas.microsoft.com/office/powerpoint/2010/main" val="260898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1160DF41-25F8-4AF5-817B-336DDFED29B0}" type="datetimeFigureOut">
              <a:rPr lang="en-US"/>
              <a:pPr>
                <a:defRPr/>
              </a:pPr>
              <a:t>9/7/2020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A0833B0-D7CE-4DA2-9BCD-99D454B2F062}" type="slidenum">
              <a:rPr lang="en-US"/>
              <a:pPr>
                <a:defRPr/>
              </a:pPr>
              <a:t>‹#›</a:t>
            </a:fld>
            <a:endParaRPr lang="en-US"/>
          </a:p>
        </p:txBody>
      </p:sp>
    </p:spTree>
    <p:extLst>
      <p:ext uri="{BB962C8B-B14F-4D97-AF65-F5344CB8AC3E}">
        <p14:creationId xmlns:p14="http://schemas.microsoft.com/office/powerpoint/2010/main" val="104471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C794BACC-2316-4404-B45B-56A46FD87DB1}" type="datetimeFigureOut">
              <a:rPr lang="en-US"/>
              <a:pPr>
                <a:defRPr/>
              </a:pPr>
              <a:t>9/7/2020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6CA2B76-065C-4643-9415-BCEF3F3F52B4}" type="slidenum">
              <a:rPr lang="en-US"/>
              <a:pPr>
                <a:defRPr/>
              </a:pPr>
              <a:t>‹#›</a:t>
            </a:fld>
            <a:endParaRPr lang="en-US"/>
          </a:p>
        </p:txBody>
      </p:sp>
    </p:spTree>
    <p:extLst>
      <p:ext uri="{BB962C8B-B14F-4D97-AF65-F5344CB8AC3E}">
        <p14:creationId xmlns:p14="http://schemas.microsoft.com/office/powerpoint/2010/main" val="307260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1860138B-92EA-46FB-8F47-B333F923F12C}"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661C1E0-4351-4FCA-9574-2E7354AD3B3B}" type="slidenum">
              <a:rPr lang="en-US"/>
              <a:pPr>
                <a:defRPr/>
              </a:pPr>
              <a:t>‹#›</a:t>
            </a:fld>
            <a:endParaRPr lang="en-US"/>
          </a:p>
        </p:txBody>
      </p:sp>
    </p:spTree>
    <p:extLst>
      <p:ext uri="{BB962C8B-B14F-4D97-AF65-F5344CB8AC3E}">
        <p14:creationId xmlns:p14="http://schemas.microsoft.com/office/powerpoint/2010/main" val="165193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0976E93C-AA0A-4A46-BCDF-67703AA396C0}"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142D40-930D-4F71-9DD1-4EF0E09B8F11}" type="slidenum">
              <a:rPr lang="en-US"/>
              <a:pPr>
                <a:defRPr/>
              </a:pPr>
              <a:t>‹#›</a:t>
            </a:fld>
            <a:endParaRPr lang="en-US"/>
          </a:p>
        </p:txBody>
      </p:sp>
    </p:spTree>
    <p:extLst>
      <p:ext uri="{BB962C8B-B14F-4D97-AF65-F5344CB8AC3E}">
        <p14:creationId xmlns:p14="http://schemas.microsoft.com/office/powerpoint/2010/main" val="157557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1981200" y="6562477"/>
            <a:ext cx="4681756"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dirty="0"/>
              <a:t>© Copyright Material for CS2212. Do not Share or Post to External Sites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7ECB4D6-C3C5-449D-89FE-4DAAFB2C62FE}" type="slidenum">
              <a:rPr lang="en-US"/>
              <a:pPr>
                <a:defRPr/>
              </a:pPr>
              <a:t>‹#›</a:t>
            </a:fld>
            <a:endParaRPr lang="en-US"/>
          </a:p>
        </p:txBody>
      </p:sp>
      <p:pic>
        <p:nvPicPr>
          <p:cNvPr id="7" name="Picture 6" descr="TotleBar.png"/>
          <p:cNvPicPr>
            <a:picLocks noChangeAspect="1"/>
          </p:cNvPicPr>
          <p:nvPr/>
        </p:nvPicPr>
        <p:blipFill>
          <a:blip r:embed="rId14"/>
          <a:stretch>
            <a:fillRect/>
          </a:stretch>
        </p:blipFill>
        <p:spPr>
          <a:xfrm>
            <a:off x="0" y="0"/>
            <a:ext cx="9144000" cy="381000"/>
          </a:xfrm>
          <a:prstGeom prst="rect">
            <a:avLst/>
          </a:prstGeom>
          <a:effectLst>
            <a:outerShdw blurRad="50800" dist="38100" dir="5400000" algn="t" rotWithShape="0">
              <a:prstClr val="black">
                <a:alpha val="40000"/>
              </a:prstClr>
            </a:outerShdw>
          </a:effectLst>
        </p:spPr>
      </p:pic>
      <p:sp>
        <p:nvSpPr>
          <p:cNvPr id="8" name="Title 1"/>
          <p:cNvSpPr txBox="1">
            <a:spLocks/>
          </p:cNvSpPr>
          <p:nvPr/>
        </p:nvSpPr>
        <p:spPr>
          <a:xfrm>
            <a:off x="4419600" y="0"/>
            <a:ext cx="4724400" cy="495300"/>
          </a:xfrm>
          <a:prstGeom prst="rect">
            <a:avLst/>
          </a:prstGeom>
        </p:spPr>
        <p:txBody>
          <a:bodyPr/>
          <a:lstStyle/>
          <a:p>
            <a:pPr algn="l" fontAlgn="auto">
              <a:spcAft>
                <a:spcPts val="0"/>
              </a:spcAft>
              <a:defRPr/>
            </a:pPr>
            <a:r>
              <a:rPr lang="en-US" sz="1600" b="1" dirty="0">
                <a:solidFill>
                  <a:schemeClr val="bg1"/>
                </a:solidFill>
              </a:rPr>
              <a:t>CS2212 Introduction to Software Engineering </a:t>
            </a:r>
            <a:endParaRPr lang="en-US" sz="1600" b="1" dirty="0">
              <a:solidFill>
                <a:schemeClr val="bg1"/>
              </a:solidFill>
              <a:latin typeface="Segoe UI" pitchFamily="34" charset="0"/>
              <a:ea typeface="Segoe UI" pitchFamily="34" charset="0"/>
              <a:cs typeface="Segoe UI" pitchFamily="34" charset="0"/>
            </a:endParaRPr>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20"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customXml" Target="../ink/ink3.xml"/><Relationship Id="rId7" Type="http://schemas.openxmlformats.org/officeDocument/2006/relationships/customXml" Target="../ink/ink5.xm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customXml" Target="../ink/ink4.xm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customXml" Target="../ink/ink6.xml"/></Relationships>
</file>

<file path=ppt/slides/_rels/slide18.xml.rels><?xml version="1.0" encoding="UTF-8" standalone="yes"?>
<Relationships xmlns="http://schemas.openxmlformats.org/package/2006/relationships"><Relationship Id="rId3" Type="http://schemas.openxmlformats.org/officeDocument/2006/relationships/hyperlink" Target="https://www.softwaretestinghelp.com/what-is-sei-cmm-iso-ieee-ansi-will-it-help/"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hyperlink" Target="https://en.wikipedia.org/wiki/Software_development_effort_estimation" TargetMode="External"/><Relationship Id="rId4" Type="http://schemas.openxmlformats.org/officeDocument/2006/relationships/hyperlink" Target="https://stackoverflow.blog/2019/10/01/pitfalls-avoid-outsourcing-software-development/"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hyperlink" Target="https://searchservervirtualization.techtarget.com/definition/virtualization"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hyperlink" Target="https://commons.wikimedia.org/w/index.php?curid=18327835" TargetMode="External"/></Relationships>
</file>

<file path=ppt/slides/_rels/slide35.xml.rels><?xml version="1.0" encoding="UTF-8" standalone="yes"?>
<Relationships xmlns="http://schemas.openxmlformats.org/package/2006/relationships"><Relationship Id="rId8" Type="http://schemas.openxmlformats.org/officeDocument/2006/relationships/hyperlink" Target="https://en.wikipedia.org/wiki/Cloud_computing" TargetMode="External"/><Relationship Id="rId3" Type="http://schemas.openxmlformats.org/officeDocument/2006/relationships/hyperlink" Target="https://en.wikipedia.org/wiki/Modular_programming" TargetMode="External"/><Relationship Id="rId7" Type="http://schemas.openxmlformats.org/officeDocument/2006/relationships/hyperlink" Target="https://en.wikipedia.org/wiki/Web_application" TargetMode="External"/><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hyperlink" Target="https://en.wikipedia.org/wiki/Component-based_software_engineering" TargetMode="External"/><Relationship Id="rId5" Type="http://schemas.openxmlformats.org/officeDocument/2006/relationships/hyperlink" Target="https://www.tutorialspoint.com/software_architecture_design/hierarchical_architecture.htm" TargetMode="External"/><Relationship Id="rId4" Type="http://schemas.openxmlformats.org/officeDocument/2006/relationships/hyperlink" Target="https://en.wikipedia.org/wiki/Abstraction_(computer_science)"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www.careerexplorer.com/careers/software-engineer/"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hyperlink" Target="https://www.d.umn.edu/~gshute/softeng/principles.html" TargetMode="External"/><Relationship Id="rId4" Type="http://schemas.openxmlformats.org/officeDocument/2006/relationships/hyperlink" Target="https://www.ibm.com/topics/software-development"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 2212</a:t>
            </a:r>
          </a:p>
        </p:txBody>
      </p:sp>
      <p:sp>
        <p:nvSpPr>
          <p:cNvPr id="3" name="Text Placeholder 2"/>
          <p:cNvSpPr>
            <a:spLocks noGrp="1"/>
          </p:cNvSpPr>
          <p:nvPr>
            <p:ph type="body" idx="1"/>
          </p:nvPr>
        </p:nvSpPr>
        <p:spPr>
          <a:xfrm>
            <a:off x="685800" y="2819401"/>
            <a:ext cx="7772400" cy="990600"/>
          </a:xfrm>
        </p:spPr>
        <p:txBody>
          <a:bodyPr/>
          <a:lstStyle/>
          <a:p>
            <a:r>
              <a:rPr lang="en-CA" dirty="0"/>
              <a:t>Introduction to Software Engineering</a:t>
            </a:r>
          </a:p>
        </p:txBody>
      </p:sp>
      <p:sp>
        <p:nvSpPr>
          <p:cNvPr id="4" name="Text Placeholder 2"/>
          <p:cNvSpPr txBox="1">
            <a:spLocks/>
          </p:cNvSpPr>
          <p:nvPr/>
        </p:nvSpPr>
        <p:spPr>
          <a:xfrm>
            <a:off x="609600" y="3886200"/>
            <a:ext cx="7772400" cy="990600"/>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p:txBody>
      </p:sp>
      <p:sp>
        <p:nvSpPr>
          <p:cNvPr id="5" name="Text Placeholder 2"/>
          <p:cNvSpPr txBox="1">
            <a:spLocks/>
          </p:cNvSpPr>
          <p:nvPr/>
        </p:nvSpPr>
        <p:spPr>
          <a:xfrm>
            <a:off x="533400" y="5257800"/>
            <a:ext cx="7772400" cy="990600"/>
          </a:xfrm>
          <a:prstGeom prst="rect">
            <a:avLst/>
          </a:prstGeom>
        </p:spPr>
        <p:txBody>
          <a:bodyPr anchor="t" anchorCtr="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CA" sz="1800" dirty="0"/>
          </a:p>
        </p:txBody>
      </p:sp>
      <p:sp>
        <p:nvSpPr>
          <p:cNvPr id="6" name="Rectangle 5">
            <a:extLst>
              <a:ext uri="{FF2B5EF4-FFF2-40B4-BE49-F238E27FC236}">
                <a16:creationId xmlns:a16="http://schemas.microsoft.com/office/drawing/2014/main" id="{8EB62B91-3EEA-415E-9B93-7C5401DC538C}"/>
              </a:ext>
            </a:extLst>
          </p:cNvPr>
          <p:cNvSpPr/>
          <p:nvPr/>
        </p:nvSpPr>
        <p:spPr>
          <a:xfrm>
            <a:off x="762000" y="4467136"/>
            <a:ext cx="7391400" cy="1200329"/>
          </a:xfrm>
          <a:prstGeom prst="rect">
            <a:avLst/>
          </a:prstGeom>
        </p:spPr>
        <p:txBody>
          <a:bodyPr wrap="square">
            <a:spAutoFit/>
          </a:bodyPr>
          <a:lstStyle/>
          <a:p>
            <a:r>
              <a:rPr lang="en-US" sz="4400" b="1" cap="small" dirty="0">
                <a:solidFill>
                  <a:prstClr val="black"/>
                </a:solidFill>
                <a:latin typeface="Calibri"/>
                <a:ea typeface="+mj-ea"/>
                <a:cs typeface="+mj-cs"/>
              </a:rPr>
              <a:t>Chapter 1</a:t>
            </a:r>
            <a:br>
              <a:rPr lang="en-US" sz="4400" b="1" cap="small" dirty="0">
                <a:solidFill>
                  <a:prstClr val="black"/>
                </a:solidFill>
                <a:latin typeface="Calibri"/>
                <a:ea typeface="+mj-ea"/>
                <a:cs typeface="+mj-cs"/>
              </a:rPr>
            </a:br>
            <a:r>
              <a:rPr lang="en-US" sz="2800" b="1" cap="small" dirty="0">
                <a:solidFill>
                  <a:prstClr val="black"/>
                </a:solidFill>
                <a:latin typeface="Calibri"/>
                <a:ea typeface="+mj-ea"/>
                <a:cs typeface="+mj-cs"/>
              </a:rPr>
              <a:t>Key Principles – Software Life Cycle - Process</a:t>
            </a:r>
            <a:endParaRPr lang="en-CA" dirty="0"/>
          </a:p>
        </p:txBody>
      </p:sp>
    </p:spTree>
    <p:extLst>
      <p:ext uri="{BB962C8B-B14F-4D97-AF65-F5344CB8AC3E}">
        <p14:creationId xmlns:p14="http://schemas.microsoft.com/office/powerpoint/2010/main" val="2121579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80A638C8-8170-DC44-A482-0C6E7460FB0B}"/>
              </a:ext>
            </a:extLst>
          </p:cNvPr>
          <p:cNvSpPr>
            <a:spLocks noGrp="1" noChangeArrowheads="1"/>
          </p:cNvSpPr>
          <p:nvPr>
            <p:ph type="title"/>
          </p:nvPr>
        </p:nvSpPr>
        <p:spPr/>
        <p:txBody>
          <a:bodyPr/>
          <a:lstStyle/>
          <a:p>
            <a:r>
              <a:rPr lang="en-US" altLang="en-US"/>
              <a:t>Software Myths</a:t>
            </a:r>
          </a:p>
        </p:txBody>
      </p:sp>
      <p:sp>
        <p:nvSpPr>
          <p:cNvPr id="17413" name="Rectangle 3">
            <a:extLst>
              <a:ext uri="{FF2B5EF4-FFF2-40B4-BE49-F238E27FC236}">
                <a16:creationId xmlns:a16="http://schemas.microsoft.com/office/drawing/2014/main" id="{FFBF4316-C90C-D546-9855-6477D01C3F66}"/>
              </a:ext>
            </a:extLst>
          </p:cNvPr>
          <p:cNvSpPr>
            <a:spLocks noGrp="1" noChangeArrowheads="1"/>
          </p:cNvSpPr>
          <p:nvPr>
            <p:ph type="body" idx="1"/>
          </p:nvPr>
        </p:nvSpPr>
        <p:spPr>
          <a:xfrm>
            <a:off x="685800" y="2133600"/>
            <a:ext cx="7772400" cy="4114800"/>
          </a:xfrm>
        </p:spPr>
        <p:txBody>
          <a:bodyPr/>
          <a:lstStyle/>
          <a:p>
            <a:r>
              <a:rPr lang="en-US" altLang="en-US" sz="2000" dirty="0"/>
              <a:t>Myth #2:  </a:t>
            </a:r>
            <a:br>
              <a:rPr lang="en-US" altLang="en-US" sz="2000" dirty="0"/>
            </a:br>
            <a:br>
              <a:rPr lang="en-US" altLang="en-US" sz="500" dirty="0"/>
            </a:br>
            <a:r>
              <a:rPr lang="en-US" altLang="en-US" sz="2000" i="1" dirty="0"/>
              <a:t>If we get behind schedule, we can add more programmers and catch up (sometimes called the ”Mongolian Horde” technique).</a:t>
            </a:r>
          </a:p>
          <a:p>
            <a:pPr marL="0" indent="0">
              <a:buNone/>
            </a:pPr>
            <a:endParaRPr lang="en-US" altLang="en-US" sz="2000" i="1" dirty="0"/>
          </a:p>
          <a:p>
            <a:endParaRPr lang="en-US" altLang="en-US" sz="500" i="1" dirty="0"/>
          </a:p>
          <a:p>
            <a:r>
              <a:rPr lang="en-US" altLang="en-US" sz="2000" dirty="0"/>
              <a:t>Reality:</a:t>
            </a:r>
            <a:br>
              <a:rPr lang="en-US" altLang="en-US" sz="2000" dirty="0"/>
            </a:br>
            <a:br>
              <a:rPr lang="en-US" altLang="en-US" sz="500" dirty="0"/>
            </a:br>
            <a:r>
              <a:rPr lang="en-US" altLang="en-US" sz="2000" dirty="0"/>
              <a:t>Adding people to a late software project makes it later.  As new people are added, people who were working must spend time educating the newcomers, thereby reducing the amount of time spent on productive development effort.  People can be added, but only in a planned and well coordinated fashion.</a:t>
            </a:r>
          </a:p>
        </p:txBody>
      </p:sp>
      <p:sp>
        <p:nvSpPr>
          <p:cNvPr id="5" name="Slide Number Placeholder 4">
            <a:extLst>
              <a:ext uri="{FF2B5EF4-FFF2-40B4-BE49-F238E27FC236}">
                <a16:creationId xmlns:a16="http://schemas.microsoft.com/office/drawing/2014/main" id="{6E03A2DA-4EDC-2E4A-A04A-D8E30D94F54A}"/>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F4423324-B18C-6E48-8D7E-6751697E71D1}" type="slidenum">
              <a:rPr lang="en-US" altLang="en-US" sz="750">
                <a:solidFill>
                  <a:schemeClr val="bg1"/>
                </a:solidFill>
                <a:latin typeface="Helvetica" pitchFamily="2" charset="0"/>
              </a:rPr>
              <a:pPr/>
              <a:t>10</a:t>
            </a:fld>
            <a:endParaRPr lang="en-US" altLang="en-US" sz="750" dirty="0">
              <a:solidFill>
                <a:schemeClr val="bg1"/>
              </a:solidFill>
              <a:latin typeface="Helvetica" pitchFamily="2" charset="0"/>
            </a:endParaRPr>
          </a:p>
        </p:txBody>
      </p:sp>
    </p:spTree>
    <p:extLst>
      <p:ext uri="{BB962C8B-B14F-4D97-AF65-F5344CB8AC3E}">
        <p14:creationId xmlns:p14="http://schemas.microsoft.com/office/powerpoint/2010/main" val="247266723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80A638C8-8170-DC44-A482-0C6E7460FB0B}"/>
              </a:ext>
            </a:extLst>
          </p:cNvPr>
          <p:cNvSpPr>
            <a:spLocks noGrp="1" noChangeArrowheads="1"/>
          </p:cNvSpPr>
          <p:nvPr>
            <p:ph type="title"/>
          </p:nvPr>
        </p:nvSpPr>
        <p:spPr/>
        <p:txBody>
          <a:bodyPr/>
          <a:lstStyle/>
          <a:p>
            <a:r>
              <a:rPr lang="en-US" altLang="en-US"/>
              <a:t>Software Myths</a:t>
            </a:r>
          </a:p>
        </p:txBody>
      </p:sp>
      <p:sp>
        <p:nvSpPr>
          <p:cNvPr id="17413" name="Rectangle 3">
            <a:extLst>
              <a:ext uri="{FF2B5EF4-FFF2-40B4-BE49-F238E27FC236}">
                <a16:creationId xmlns:a16="http://schemas.microsoft.com/office/drawing/2014/main" id="{FFBF4316-C90C-D546-9855-6477D01C3F66}"/>
              </a:ext>
            </a:extLst>
          </p:cNvPr>
          <p:cNvSpPr>
            <a:spLocks noGrp="1" noChangeArrowheads="1"/>
          </p:cNvSpPr>
          <p:nvPr>
            <p:ph type="body" idx="1"/>
          </p:nvPr>
        </p:nvSpPr>
        <p:spPr>
          <a:xfrm>
            <a:off x="685800" y="2133600"/>
            <a:ext cx="7772400" cy="4114800"/>
          </a:xfrm>
        </p:spPr>
        <p:txBody>
          <a:bodyPr/>
          <a:lstStyle/>
          <a:p>
            <a:r>
              <a:rPr lang="en-US" altLang="en-US" sz="2000" dirty="0"/>
              <a:t>Myth #3:  </a:t>
            </a:r>
            <a:br>
              <a:rPr lang="en-US" altLang="en-US" sz="2000" dirty="0"/>
            </a:br>
            <a:br>
              <a:rPr lang="en-US" altLang="en-US" sz="500" dirty="0"/>
            </a:br>
            <a:r>
              <a:rPr lang="en-US" altLang="en-US" sz="2000" i="1" dirty="0"/>
              <a:t>If I decide to outsource a software project to a third party, I can just relax and let that firm build it.</a:t>
            </a:r>
          </a:p>
          <a:p>
            <a:endParaRPr lang="en-US" altLang="en-US" sz="2000" i="1" dirty="0"/>
          </a:p>
          <a:p>
            <a:endParaRPr lang="en-US" altLang="en-US" sz="500" i="1" dirty="0"/>
          </a:p>
          <a:p>
            <a:r>
              <a:rPr lang="en-US" altLang="en-US" sz="2000" dirty="0"/>
              <a:t>Reality:</a:t>
            </a:r>
            <a:br>
              <a:rPr lang="en-US" altLang="en-US" sz="2000" dirty="0"/>
            </a:br>
            <a:br>
              <a:rPr lang="en-US" altLang="en-US" sz="500" dirty="0"/>
            </a:br>
            <a:r>
              <a:rPr lang="en-US" altLang="en-US" sz="2000" dirty="0"/>
              <a:t>If an organization does not how to manage and control software projects internally, it will invariably struggle when it outsources software projects too.</a:t>
            </a:r>
          </a:p>
        </p:txBody>
      </p:sp>
      <p:sp>
        <p:nvSpPr>
          <p:cNvPr id="5" name="Slide Number Placeholder 4">
            <a:extLst>
              <a:ext uri="{FF2B5EF4-FFF2-40B4-BE49-F238E27FC236}">
                <a16:creationId xmlns:a16="http://schemas.microsoft.com/office/drawing/2014/main" id="{6E03A2DA-4EDC-2E4A-A04A-D8E30D94F54A}"/>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F4423324-B18C-6E48-8D7E-6751697E71D1}" type="slidenum">
              <a:rPr lang="en-US" altLang="en-US" sz="750">
                <a:solidFill>
                  <a:schemeClr val="bg1"/>
                </a:solidFill>
                <a:latin typeface="Helvetica" pitchFamily="2" charset="0"/>
              </a:rPr>
              <a:pPr/>
              <a:t>11</a:t>
            </a:fld>
            <a:endParaRPr lang="en-US" altLang="en-US" sz="750" dirty="0">
              <a:solidFill>
                <a:schemeClr val="bg1"/>
              </a:solidFill>
              <a:latin typeface="Helvetica" pitchFamily="2" charset="0"/>
            </a:endParaRPr>
          </a:p>
        </p:txBody>
      </p:sp>
    </p:spTree>
    <p:extLst>
      <p:ext uri="{BB962C8B-B14F-4D97-AF65-F5344CB8AC3E}">
        <p14:creationId xmlns:p14="http://schemas.microsoft.com/office/powerpoint/2010/main" val="197839728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80A638C8-8170-DC44-A482-0C6E7460FB0B}"/>
              </a:ext>
            </a:extLst>
          </p:cNvPr>
          <p:cNvSpPr>
            <a:spLocks noGrp="1" noChangeArrowheads="1"/>
          </p:cNvSpPr>
          <p:nvPr>
            <p:ph type="title"/>
          </p:nvPr>
        </p:nvSpPr>
        <p:spPr/>
        <p:txBody>
          <a:bodyPr/>
          <a:lstStyle/>
          <a:p>
            <a:r>
              <a:rPr lang="en-US" altLang="en-US"/>
              <a:t>Software Myths</a:t>
            </a:r>
          </a:p>
        </p:txBody>
      </p:sp>
      <p:sp>
        <p:nvSpPr>
          <p:cNvPr id="17413" name="Rectangle 3">
            <a:extLst>
              <a:ext uri="{FF2B5EF4-FFF2-40B4-BE49-F238E27FC236}">
                <a16:creationId xmlns:a16="http://schemas.microsoft.com/office/drawing/2014/main" id="{FFBF4316-C90C-D546-9855-6477D01C3F66}"/>
              </a:ext>
            </a:extLst>
          </p:cNvPr>
          <p:cNvSpPr>
            <a:spLocks noGrp="1" noChangeArrowheads="1"/>
          </p:cNvSpPr>
          <p:nvPr>
            <p:ph type="body" idx="1"/>
          </p:nvPr>
        </p:nvSpPr>
        <p:spPr>
          <a:xfrm>
            <a:off x="685800" y="2133600"/>
            <a:ext cx="7772400" cy="4114800"/>
          </a:xfrm>
        </p:spPr>
        <p:txBody>
          <a:bodyPr/>
          <a:lstStyle/>
          <a:p>
            <a:r>
              <a:rPr lang="en-US" altLang="en-US" sz="2000" dirty="0"/>
              <a:t>Myth #4:  </a:t>
            </a:r>
            <a:br>
              <a:rPr lang="en-US" altLang="en-US" sz="2000" dirty="0"/>
            </a:br>
            <a:br>
              <a:rPr lang="en-US" altLang="en-US" sz="500" dirty="0"/>
            </a:br>
            <a:r>
              <a:rPr lang="en-US" altLang="en-US" sz="2000" i="1" dirty="0"/>
              <a:t>A general statement of objectives is sufficient to begin writing programs – we can fill in the details later.</a:t>
            </a:r>
          </a:p>
          <a:p>
            <a:endParaRPr lang="en-US" altLang="en-US" sz="2000" i="1" dirty="0"/>
          </a:p>
          <a:p>
            <a:endParaRPr lang="en-US" altLang="en-US" sz="500" i="1" dirty="0"/>
          </a:p>
          <a:p>
            <a:r>
              <a:rPr lang="en-US" altLang="en-US" sz="2000" dirty="0"/>
              <a:t>Reality:</a:t>
            </a:r>
            <a:br>
              <a:rPr lang="en-US" altLang="en-US" sz="2000" dirty="0"/>
            </a:br>
            <a:br>
              <a:rPr lang="en-US" altLang="en-US" sz="500" dirty="0"/>
            </a:br>
            <a:r>
              <a:rPr lang="en-US" altLang="en-US" sz="2000" dirty="0"/>
              <a:t>Although a comprehensive and stable statement of requirements is not always possible, an ambiguous “statement of objectives” is a recipe for disaster.  Effective and continuous communication between customer and developer is necessary.</a:t>
            </a:r>
          </a:p>
        </p:txBody>
      </p:sp>
      <p:sp>
        <p:nvSpPr>
          <p:cNvPr id="5" name="Slide Number Placeholder 4">
            <a:extLst>
              <a:ext uri="{FF2B5EF4-FFF2-40B4-BE49-F238E27FC236}">
                <a16:creationId xmlns:a16="http://schemas.microsoft.com/office/drawing/2014/main" id="{6E03A2DA-4EDC-2E4A-A04A-D8E30D94F54A}"/>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F4423324-B18C-6E48-8D7E-6751697E71D1}" type="slidenum">
              <a:rPr lang="en-US" altLang="en-US" sz="750">
                <a:solidFill>
                  <a:schemeClr val="bg1"/>
                </a:solidFill>
                <a:latin typeface="Helvetica" pitchFamily="2" charset="0"/>
              </a:rPr>
              <a:pPr/>
              <a:t>12</a:t>
            </a:fld>
            <a:endParaRPr lang="en-US" altLang="en-US" sz="750" dirty="0">
              <a:solidFill>
                <a:schemeClr val="bg1"/>
              </a:solidFill>
              <a:latin typeface="Helvetica" pitchFamily="2" charset="0"/>
            </a:endParaRPr>
          </a:p>
        </p:txBody>
      </p:sp>
    </p:spTree>
    <p:extLst>
      <p:ext uri="{BB962C8B-B14F-4D97-AF65-F5344CB8AC3E}">
        <p14:creationId xmlns:p14="http://schemas.microsoft.com/office/powerpoint/2010/main" val="127937492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80A638C8-8170-DC44-A482-0C6E7460FB0B}"/>
              </a:ext>
            </a:extLst>
          </p:cNvPr>
          <p:cNvSpPr>
            <a:spLocks noGrp="1" noChangeArrowheads="1"/>
          </p:cNvSpPr>
          <p:nvPr>
            <p:ph type="title"/>
          </p:nvPr>
        </p:nvSpPr>
        <p:spPr/>
        <p:txBody>
          <a:bodyPr/>
          <a:lstStyle/>
          <a:p>
            <a:r>
              <a:rPr lang="en-US" altLang="en-US"/>
              <a:t>Software Myths</a:t>
            </a:r>
          </a:p>
        </p:txBody>
      </p:sp>
      <p:sp>
        <p:nvSpPr>
          <p:cNvPr id="17413" name="Rectangle 3">
            <a:extLst>
              <a:ext uri="{FF2B5EF4-FFF2-40B4-BE49-F238E27FC236}">
                <a16:creationId xmlns:a16="http://schemas.microsoft.com/office/drawing/2014/main" id="{FFBF4316-C90C-D546-9855-6477D01C3F66}"/>
              </a:ext>
            </a:extLst>
          </p:cNvPr>
          <p:cNvSpPr>
            <a:spLocks noGrp="1" noChangeArrowheads="1"/>
          </p:cNvSpPr>
          <p:nvPr>
            <p:ph type="body" idx="1"/>
          </p:nvPr>
        </p:nvSpPr>
        <p:spPr>
          <a:xfrm>
            <a:off x="685800" y="2133600"/>
            <a:ext cx="7772400" cy="4114800"/>
          </a:xfrm>
        </p:spPr>
        <p:txBody>
          <a:bodyPr/>
          <a:lstStyle/>
          <a:p>
            <a:r>
              <a:rPr lang="en-US" altLang="en-US" sz="2000" dirty="0"/>
              <a:t>Myth #5:  </a:t>
            </a:r>
            <a:br>
              <a:rPr lang="en-US" altLang="en-US" sz="2000" dirty="0"/>
            </a:br>
            <a:br>
              <a:rPr lang="en-US" altLang="en-US" sz="500" dirty="0"/>
            </a:br>
            <a:r>
              <a:rPr lang="en-US" altLang="en-US" sz="2000" i="1" dirty="0"/>
              <a:t>Software requirements continually change, but change can be easily accommodated because software is flexible.</a:t>
            </a:r>
          </a:p>
          <a:p>
            <a:endParaRPr lang="en-US" altLang="en-US" sz="2000" i="1" dirty="0"/>
          </a:p>
          <a:p>
            <a:endParaRPr lang="en-US" altLang="en-US" sz="500" i="1" dirty="0"/>
          </a:p>
          <a:p>
            <a:r>
              <a:rPr lang="en-US" altLang="en-US" sz="2000" dirty="0"/>
              <a:t>Reality:</a:t>
            </a:r>
            <a:br>
              <a:rPr lang="en-US" altLang="en-US" sz="2000" dirty="0"/>
            </a:br>
            <a:br>
              <a:rPr lang="en-US" altLang="en-US" sz="500" dirty="0"/>
            </a:br>
            <a:r>
              <a:rPr lang="en-US" altLang="en-US" sz="2000" dirty="0"/>
              <a:t>While software requirements can change, the impact of the change varies with the time at which it is introduced.  The later changes are introduced, the more problematic they are, as great portions of design and/or code might need to be discarded and redone.</a:t>
            </a:r>
          </a:p>
        </p:txBody>
      </p:sp>
      <p:sp>
        <p:nvSpPr>
          <p:cNvPr id="5" name="Slide Number Placeholder 4">
            <a:extLst>
              <a:ext uri="{FF2B5EF4-FFF2-40B4-BE49-F238E27FC236}">
                <a16:creationId xmlns:a16="http://schemas.microsoft.com/office/drawing/2014/main" id="{6E03A2DA-4EDC-2E4A-A04A-D8E30D94F54A}"/>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F4423324-B18C-6E48-8D7E-6751697E71D1}" type="slidenum">
              <a:rPr lang="en-US" altLang="en-US" sz="750">
                <a:solidFill>
                  <a:schemeClr val="bg1"/>
                </a:solidFill>
                <a:latin typeface="Helvetica" pitchFamily="2" charset="0"/>
              </a:rPr>
              <a:pPr/>
              <a:t>13</a:t>
            </a:fld>
            <a:endParaRPr lang="en-US" altLang="en-US" sz="750" dirty="0">
              <a:solidFill>
                <a:schemeClr val="bg1"/>
              </a:solidFill>
              <a:latin typeface="Helvetica" pitchFamily="2" charset="0"/>
            </a:endParaRPr>
          </a:p>
        </p:txBody>
      </p:sp>
    </p:spTree>
    <p:extLst>
      <p:ext uri="{BB962C8B-B14F-4D97-AF65-F5344CB8AC3E}">
        <p14:creationId xmlns:p14="http://schemas.microsoft.com/office/powerpoint/2010/main" val="311634842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80A638C8-8170-DC44-A482-0C6E7460FB0B}"/>
              </a:ext>
            </a:extLst>
          </p:cNvPr>
          <p:cNvSpPr>
            <a:spLocks noGrp="1" noChangeArrowheads="1"/>
          </p:cNvSpPr>
          <p:nvPr>
            <p:ph type="title"/>
          </p:nvPr>
        </p:nvSpPr>
        <p:spPr/>
        <p:txBody>
          <a:bodyPr/>
          <a:lstStyle/>
          <a:p>
            <a:r>
              <a:rPr lang="en-US" altLang="en-US"/>
              <a:t>Software Myths</a:t>
            </a:r>
          </a:p>
        </p:txBody>
      </p:sp>
      <p:sp>
        <p:nvSpPr>
          <p:cNvPr id="17413" name="Rectangle 3">
            <a:extLst>
              <a:ext uri="{FF2B5EF4-FFF2-40B4-BE49-F238E27FC236}">
                <a16:creationId xmlns:a16="http://schemas.microsoft.com/office/drawing/2014/main" id="{FFBF4316-C90C-D546-9855-6477D01C3F66}"/>
              </a:ext>
            </a:extLst>
          </p:cNvPr>
          <p:cNvSpPr>
            <a:spLocks noGrp="1" noChangeArrowheads="1"/>
          </p:cNvSpPr>
          <p:nvPr>
            <p:ph type="body" idx="1"/>
          </p:nvPr>
        </p:nvSpPr>
        <p:spPr>
          <a:xfrm>
            <a:off x="685800" y="2209800"/>
            <a:ext cx="7772400" cy="4114800"/>
          </a:xfrm>
        </p:spPr>
        <p:txBody>
          <a:bodyPr/>
          <a:lstStyle/>
          <a:p>
            <a:r>
              <a:rPr lang="en-US" altLang="en-US" sz="2000" dirty="0"/>
              <a:t>Myth #6:  </a:t>
            </a:r>
            <a:br>
              <a:rPr lang="en-US" altLang="en-US" sz="2000" dirty="0"/>
            </a:br>
            <a:br>
              <a:rPr lang="en-US" altLang="en-US" sz="500" dirty="0"/>
            </a:br>
            <a:r>
              <a:rPr lang="en-US" altLang="en-US" sz="2000" i="1" dirty="0"/>
              <a:t>Once we write the program and get it to work our job is done.</a:t>
            </a:r>
          </a:p>
          <a:p>
            <a:endParaRPr lang="en-US" altLang="en-US" sz="2000" i="1" dirty="0"/>
          </a:p>
          <a:p>
            <a:endParaRPr lang="en-US" altLang="en-US" sz="500" i="1" dirty="0"/>
          </a:p>
          <a:p>
            <a:r>
              <a:rPr lang="en-US" altLang="en-US" sz="2000" dirty="0"/>
              <a:t>Reality:</a:t>
            </a:r>
            <a:br>
              <a:rPr lang="en-US" altLang="en-US" sz="2000" dirty="0"/>
            </a:br>
            <a:br>
              <a:rPr lang="en-US" altLang="en-US" sz="500" dirty="0"/>
            </a:br>
            <a:r>
              <a:rPr lang="en-US" altLang="en-US" sz="2000" dirty="0"/>
              <a:t>Someone once said that “the sooner you begin ‘writing code’ the longer it’ll take you to get done”.  Industry data indicate that between 60 and 80 percent of all effort expended on software occurs after delivery to the customer for the first time.</a:t>
            </a:r>
          </a:p>
        </p:txBody>
      </p:sp>
      <p:sp>
        <p:nvSpPr>
          <p:cNvPr id="5" name="Slide Number Placeholder 4">
            <a:extLst>
              <a:ext uri="{FF2B5EF4-FFF2-40B4-BE49-F238E27FC236}">
                <a16:creationId xmlns:a16="http://schemas.microsoft.com/office/drawing/2014/main" id="{6E03A2DA-4EDC-2E4A-A04A-D8E30D94F54A}"/>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F4423324-B18C-6E48-8D7E-6751697E71D1}" type="slidenum">
              <a:rPr lang="en-US" altLang="en-US" sz="750">
                <a:solidFill>
                  <a:schemeClr val="bg1"/>
                </a:solidFill>
                <a:latin typeface="Helvetica" pitchFamily="2" charset="0"/>
              </a:rPr>
              <a:pPr/>
              <a:t>14</a:t>
            </a:fld>
            <a:endParaRPr lang="en-US" altLang="en-US" sz="750" dirty="0">
              <a:solidFill>
                <a:schemeClr val="bg1"/>
              </a:solidFill>
              <a:latin typeface="Helvetica" pitchFamily="2" charset="0"/>
            </a:endParaRPr>
          </a:p>
        </p:txBody>
      </p:sp>
    </p:spTree>
    <p:extLst>
      <p:ext uri="{BB962C8B-B14F-4D97-AF65-F5344CB8AC3E}">
        <p14:creationId xmlns:p14="http://schemas.microsoft.com/office/powerpoint/2010/main" val="231066150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80A638C8-8170-DC44-A482-0C6E7460FB0B}"/>
              </a:ext>
            </a:extLst>
          </p:cNvPr>
          <p:cNvSpPr>
            <a:spLocks noGrp="1" noChangeArrowheads="1"/>
          </p:cNvSpPr>
          <p:nvPr>
            <p:ph type="title"/>
          </p:nvPr>
        </p:nvSpPr>
        <p:spPr/>
        <p:txBody>
          <a:bodyPr/>
          <a:lstStyle/>
          <a:p>
            <a:r>
              <a:rPr lang="en-US" altLang="en-US"/>
              <a:t>Software Myths</a:t>
            </a:r>
          </a:p>
        </p:txBody>
      </p:sp>
      <p:sp>
        <p:nvSpPr>
          <p:cNvPr id="17413" name="Rectangle 3">
            <a:extLst>
              <a:ext uri="{FF2B5EF4-FFF2-40B4-BE49-F238E27FC236}">
                <a16:creationId xmlns:a16="http://schemas.microsoft.com/office/drawing/2014/main" id="{FFBF4316-C90C-D546-9855-6477D01C3F66}"/>
              </a:ext>
            </a:extLst>
          </p:cNvPr>
          <p:cNvSpPr>
            <a:spLocks noGrp="1" noChangeArrowheads="1"/>
          </p:cNvSpPr>
          <p:nvPr>
            <p:ph type="body" idx="1"/>
          </p:nvPr>
        </p:nvSpPr>
        <p:spPr>
          <a:xfrm>
            <a:off x="685800" y="2209800"/>
            <a:ext cx="7772400" cy="4114800"/>
          </a:xfrm>
        </p:spPr>
        <p:txBody>
          <a:bodyPr/>
          <a:lstStyle/>
          <a:p>
            <a:r>
              <a:rPr lang="en-US" altLang="en-US" sz="2000" dirty="0"/>
              <a:t>Myth #7:  </a:t>
            </a:r>
            <a:br>
              <a:rPr lang="en-US" altLang="en-US" sz="2000" dirty="0"/>
            </a:br>
            <a:br>
              <a:rPr lang="en-US" altLang="en-US" sz="500" dirty="0"/>
            </a:br>
            <a:r>
              <a:rPr lang="en-US" altLang="en-US" sz="2000" i="1" dirty="0"/>
              <a:t>Until I get the program running, I have no way of assessing its quality.</a:t>
            </a:r>
          </a:p>
          <a:p>
            <a:endParaRPr lang="en-US" altLang="en-US" sz="2000" i="1" dirty="0"/>
          </a:p>
          <a:p>
            <a:endParaRPr lang="en-US" altLang="en-US" sz="500" i="1" dirty="0"/>
          </a:p>
          <a:p>
            <a:r>
              <a:rPr lang="en-US" altLang="en-US" sz="2000" dirty="0"/>
              <a:t>Reality:</a:t>
            </a:r>
            <a:br>
              <a:rPr lang="en-US" altLang="en-US" sz="2000" dirty="0"/>
            </a:br>
            <a:br>
              <a:rPr lang="en-US" altLang="en-US" sz="500" dirty="0"/>
            </a:br>
            <a:r>
              <a:rPr lang="en-US" altLang="en-US" sz="2000" dirty="0"/>
              <a:t>One of the more effective software quality assurance mechanisms, the technical review, can be applied from the start of a project.  Do not wait until the end to start assessing quality!</a:t>
            </a:r>
          </a:p>
        </p:txBody>
      </p:sp>
      <p:sp>
        <p:nvSpPr>
          <p:cNvPr id="5" name="Slide Number Placeholder 4">
            <a:extLst>
              <a:ext uri="{FF2B5EF4-FFF2-40B4-BE49-F238E27FC236}">
                <a16:creationId xmlns:a16="http://schemas.microsoft.com/office/drawing/2014/main" id="{6E03A2DA-4EDC-2E4A-A04A-D8E30D94F54A}"/>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F4423324-B18C-6E48-8D7E-6751697E71D1}" type="slidenum">
              <a:rPr lang="en-US" altLang="en-US" sz="750">
                <a:solidFill>
                  <a:schemeClr val="bg1"/>
                </a:solidFill>
                <a:latin typeface="Helvetica" pitchFamily="2" charset="0"/>
              </a:rPr>
              <a:pPr/>
              <a:t>15</a:t>
            </a:fld>
            <a:endParaRPr lang="en-US" altLang="en-US" sz="750" dirty="0">
              <a:solidFill>
                <a:schemeClr val="bg1"/>
              </a:solidFill>
              <a:latin typeface="Helvetica" pitchFamily="2"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C36EAC2-955F-4A9F-BA06-A50935DE0BE3}"/>
                  </a:ext>
                </a:extLst>
              </p14:cNvPr>
              <p14:cNvContentPartPr/>
              <p14:nvPr/>
            </p14:nvContentPartPr>
            <p14:xfrm>
              <a:off x="171393" y="2538687"/>
              <a:ext cx="15120" cy="2160"/>
            </p14:xfrm>
          </p:contentPart>
        </mc:Choice>
        <mc:Fallback xmlns="">
          <p:pic>
            <p:nvPicPr>
              <p:cNvPr id="2" name="Ink 1">
                <a:extLst>
                  <a:ext uri="{FF2B5EF4-FFF2-40B4-BE49-F238E27FC236}">
                    <a16:creationId xmlns:a16="http://schemas.microsoft.com/office/drawing/2014/main" id="{EC36EAC2-955F-4A9F-BA06-A50935DE0BE3}"/>
                  </a:ext>
                </a:extLst>
              </p:cNvPr>
              <p:cNvPicPr/>
              <p:nvPr/>
            </p:nvPicPr>
            <p:blipFill>
              <a:blip r:embed="rId4"/>
              <a:stretch>
                <a:fillRect/>
              </a:stretch>
            </p:blipFill>
            <p:spPr>
              <a:xfrm>
                <a:off x="162393" y="2530047"/>
                <a:ext cx="32760" cy="19800"/>
              </a:xfrm>
              <a:prstGeom prst="rect">
                <a:avLst/>
              </a:prstGeom>
            </p:spPr>
          </p:pic>
        </mc:Fallback>
      </mc:AlternateContent>
    </p:spTree>
    <p:extLst>
      <p:ext uri="{BB962C8B-B14F-4D97-AF65-F5344CB8AC3E}">
        <p14:creationId xmlns:p14="http://schemas.microsoft.com/office/powerpoint/2010/main" val="142110885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80A638C8-8170-DC44-A482-0C6E7460FB0B}"/>
              </a:ext>
            </a:extLst>
          </p:cNvPr>
          <p:cNvSpPr>
            <a:spLocks noGrp="1" noChangeArrowheads="1"/>
          </p:cNvSpPr>
          <p:nvPr>
            <p:ph type="title"/>
          </p:nvPr>
        </p:nvSpPr>
        <p:spPr/>
        <p:txBody>
          <a:bodyPr/>
          <a:lstStyle/>
          <a:p>
            <a:r>
              <a:rPr lang="en-US" altLang="en-US"/>
              <a:t>Software Myths</a:t>
            </a:r>
          </a:p>
        </p:txBody>
      </p:sp>
      <p:sp>
        <p:nvSpPr>
          <p:cNvPr id="17413" name="Rectangle 3">
            <a:extLst>
              <a:ext uri="{FF2B5EF4-FFF2-40B4-BE49-F238E27FC236}">
                <a16:creationId xmlns:a16="http://schemas.microsoft.com/office/drawing/2014/main" id="{FFBF4316-C90C-D546-9855-6477D01C3F66}"/>
              </a:ext>
            </a:extLst>
          </p:cNvPr>
          <p:cNvSpPr>
            <a:spLocks noGrp="1" noChangeArrowheads="1"/>
          </p:cNvSpPr>
          <p:nvPr>
            <p:ph type="body" idx="1"/>
          </p:nvPr>
        </p:nvSpPr>
        <p:spPr>
          <a:xfrm>
            <a:off x="685800" y="2286000"/>
            <a:ext cx="7772400" cy="4114800"/>
          </a:xfrm>
        </p:spPr>
        <p:txBody>
          <a:bodyPr/>
          <a:lstStyle/>
          <a:p>
            <a:r>
              <a:rPr lang="en-US" altLang="en-US" sz="2000" dirty="0"/>
              <a:t>Myth #8:  </a:t>
            </a:r>
            <a:br>
              <a:rPr lang="en-US" altLang="en-US" sz="2000" dirty="0"/>
            </a:br>
            <a:br>
              <a:rPr lang="en-US" altLang="en-US" sz="500" dirty="0"/>
            </a:br>
            <a:r>
              <a:rPr lang="en-US" altLang="en-US" sz="2000" i="1" dirty="0"/>
              <a:t>The only deliverable work product for a successful project is the working program.</a:t>
            </a:r>
          </a:p>
          <a:p>
            <a:pPr marL="0" indent="0">
              <a:buNone/>
            </a:pPr>
            <a:endParaRPr lang="en-US" altLang="en-US" sz="2000" i="1" dirty="0"/>
          </a:p>
          <a:p>
            <a:endParaRPr lang="en-US" altLang="en-US" sz="500" i="1" dirty="0"/>
          </a:p>
          <a:p>
            <a:endParaRPr lang="en-US" altLang="en-US" sz="500" i="1" dirty="0"/>
          </a:p>
          <a:p>
            <a:r>
              <a:rPr lang="en-US" altLang="en-US" sz="2000" dirty="0"/>
              <a:t>Reality:</a:t>
            </a:r>
            <a:br>
              <a:rPr lang="en-US" altLang="en-US" sz="2000" dirty="0"/>
            </a:br>
            <a:br>
              <a:rPr lang="en-US" altLang="en-US" sz="500" dirty="0"/>
            </a:br>
            <a:r>
              <a:rPr lang="en-US" altLang="en-US" sz="2000" dirty="0"/>
              <a:t>A working program is only part of the solution.  A variety of work products (e.g. models, documents, plans) provide a foundation for successful engineering and guidance for software support.</a:t>
            </a:r>
          </a:p>
        </p:txBody>
      </p:sp>
      <p:sp>
        <p:nvSpPr>
          <p:cNvPr id="5" name="Slide Number Placeholder 4">
            <a:extLst>
              <a:ext uri="{FF2B5EF4-FFF2-40B4-BE49-F238E27FC236}">
                <a16:creationId xmlns:a16="http://schemas.microsoft.com/office/drawing/2014/main" id="{6E03A2DA-4EDC-2E4A-A04A-D8E30D94F54A}"/>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F4423324-B18C-6E48-8D7E-6751697E71D1}" type="slidenum">
              <a:rPr lang="en-US" altLang="en-US" sz="750">
                <a:solidFill>
                  <a:schemeClr val="bg1"/>
                </a:solidFill>
                <a:latin typeface="Helvetica" pitchFamily="2" charset="0"/>
              </a:rPr>
              <a:pPr/>
              <a:t>16</a:t>
            </a:fld>
            <a:endParaRPr lang="en-US" altLang="en-US" sz="750" dirty="0">
              <a:solidFill>
                <a:schemeClr val="bg1"/>
              </a:solidFill>
              <a:latin typeface="Helvetica" pitchFamily="2" charset="0"/>
            </a:endParaRPr>
          </a:p>
        </p:txBody>
      </p:sp>
    </p:spTree>
    <p:extLst>
      <p:ext uri="{BB962C8B-B14F-4D97-AF65-F5344CB8AC3E}">
        <p14:creationId xmlns:p14="http://schemas.microsoft.com/office/powerpoint/2010/main" val="78228250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80A638C8-8170-DC44-A482-0C6E7460FB0B}"/>
              </a:ext>
            </a:extLst>
          </p:cNvPr>
          <p:cNvSpPr>
            <a:spLocks noGrp="1" noChangeArrowheads="1"/>
          </p:cNvSpPr>
          <p:nvPr>
            <p:ph type="title"/>
          </p:nvPr>
        </p:nvSpPr>
        <p:spPr/>
        <p:txBody>
          <a:bodyPr/>
          <a:lstStyle/>
          <a:p>
            <a:r>
              <a:rPr lang="en-US" altLang="en-US"/>
              <a:t>Software Myths</a:t>
            </a:r>
          </a:p>
        </p:txBody>
      </p:sp>
      <p:sp>
        <p:nvSpPr>
          <p:cNvPr id="17413" name="Rectangle 3">
            <a:extLst>
              <a:ext uri="{FF2B5EF4-FFF2-40B4-BE49-F238E27FC236}">
                <a16:creationId xmlns:a16="http://schemas.microsoft.com/office/drawing/2014/main" id="{FFBF4316-C90C-D546-9855-6477D01C3F66}"/>
              </a:ext>
            </a:extLst>
          </p:cNvPr>
          <p:cNvSpPr>
            <a:spLocks noGrp="1" noChangeArrowheads="1"/>
          </p:cNvSpPr>
          <p:nvPr>
            <p:ph type="body" idx="1"/>
          </p:nvPr>
        </p:nvSpPr>
        <p:spPr>
          <a:xfrm>
            <a:off x="670806" y="2286000"/>
            <a:ext cx="7939794" cy="3263504"/>
          </a:xfrm>
        </p:spPr>
        <p:txBody>
          <a:bodyPr/>
          <a:lstStyle/>
          <a:p>
            <a:r>
              <a:rPr lang="en-US" altLang="en-US" sz="2000" dirty="0"/>
              <a:t>Myth #9:  </a:t>
            </a:r>
            <a:br>
              <a:rPr lang="en-US" altLang="en-US" sz="2000" dirty="0"/>
            </a:br>
            <a:br>
              <a:rPr lang="en-US" altLang="en-US" sz="500" dirty="0"/>
            </a:br>
            <a:r>
              <a:rPr lang="en-US" altLang="en-US" sz="2000" i="1" dirty="0"/>
              <a:t>Software engineering will make us create voluminous and unnecessary documentation and work and will invariably slow us down.</a:t>
            </a:r>
          </a:p>
          <a:p>
            <a:endParaRPr lang="en-US" altLang="en-US" sz="2000" i="1" dirty="0"/>
          </a:p>
          <a:p>
            <a:endParaRPr lang="en-US" altLang="en-US" sz="500" i="1" dirty="0"/>
          </a:p>
          <a:p>
            <a:r>
              <a:rPr lang="en-US" altLang="en-US" sz="2000" dirty="0"/>
              <a:t>Reality:</a:t>
            </a:r>
            <a:br>
              <a:rPr lang="en-US" altLang="en-US" sz="2000" dirty="0"/>
            </a:br>
            <a:br>
              <a:rPr lang="en-US" altLang="en-US" sz="500" dirty="0"/>
            </a:br>
            <a:r>
              <a:rPr lang="en-US" altLang="en-US" sz="2000" dirty="0"/>
              <a:t>Software engineering is about creating a quality product.  (Yes, some documentation and extra effort is required for this.)  Better quality leads to reduced rework, and this reduced rework results in faster delivery times than possible otherwise.</a:t>
            </a:r>
          </a:p>
        </p:txBody>
      </p:sp>
      <p:sp>
        <p:nvSpPr>
          <p:cNvPr id="5" name="Slide Number Placeholder 4">
            <a:extLst>
              <a:ext uri="{FF2B5EF4-FFF2-40B4-BE49-F238E27FC236}">
                <a16:creationId xmlns:a16="http://schemas.microsoft.com/office/drawing/2014/main" id="{6E03A2DA-4EDC-2E4A-A04A-D8E30D94F54A}"/>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F4423324-B18C-6E48-8D7E-6751697E71D1}" type="slidenum">
              <a:rPr lang="en-US" altLang="en-US" sz="750">
                <a:solidFill>
                  <a:schemeClr val="bg1"/>
                </a:solidFill>
                <a:latin typeface="Helvetica" pitchFamily="2" charset="0"/>
              </a:rPr>
              <a:pPr/>
              <a:t>17</a:t>
            </a:fld>
            <a:endParaRPr lang="en-US" altLang="en-US" sz="750" dirty="0">
              <a:solidFill>
                <a:schemeClr val="bg1"/>
              </a:solidFill>
              <a:latin typeface="Helvetica" pitchFamily="2"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0D693157-2418-49C3-A902-27F0C79095BC}"/>
                  </a:ext>
                </a:extLst>
              </p14:cNvPr>
              <p14:cNvContentPartPr/>
              <p14:nvPr/>
            </p14:nvContentPartPr>
            <p14:xfrm>
              <a:off x="-2700687" y="4032687"/>
              <a:ext cx="34920" cy="21960"/>
            </p14:xfrm>
          </p:contentPart>
        </mc:Choice>
        <mc:Fallback xmlns="">
          <p:pic>
            <p:nvPicPr>
              <p:cNvPr id="2" name="Ink 1">
                <a:extLst>
                  <a:ext uri="{FF2B5EF4-FFF2-40B4-BE49-F238E27FC236}">
                    <a16:creationId xmlns:a16="http://schemas.microsoft.com/office/drawing/2014/main" id="{0D693157-2418-49C3-A902-27F0C79095BC}"/>
                  </a:ext>
                </a:extLst>
              </p:cNvPr>
              <p:cNvPicPr/>
              <p:nvPr/>
            </p:nvPicPr>
            <p:blipFill>
              <a:blip r:embed="rId4"/>
              <a:stretch>
                <a:fillRect/>
              </a:stretch>
            </p:blipFill>
            <p:spPr>
              <a:xfrm>
                <a:off x="-2709687" y="4023687"/>
                <a:ext cx="5256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E828700B-7B3C-427B-9510-F69F30D9F8E3}"/>
                  </a:ext>
                </a:extLst>
              </p14:cNvPr>
              <p14:cNvContentPartPr/>
              <p14:nvPr/>
            </p14:nvContentPartPr>
            <p14:xfrm>
              <a:off x="-2651007" y="4065087"/>
              <a:ext cx="7920" cy="17640"/>
            </p14:xfrm>
          </p:contentPart>
        </mc:Choice>
        <mc:Fallback xmlns="">
          <p:pic>
            <p:nvPicPr>
              <p:cNvPr id="3" name="Ink 2">
                <a:extLst>
                  <a:ext uri="{FF2B5EF4-FFF2-40B4-BE49-F238E27FC236}">
                    <a16:creationId xmlns:a16="http://schemas.microsoft.com/office/drawing/2014/main" id="{E828700B-7B3C-427B-9510-F69F30D9F8E3}"/>
                  </a:ext>
                </a:extLst>
              </p:cNvPr>
              <p:cNvPicPr/>
              <p:nvPr/>
            </p:nvPicPr>
            <p:blipFill>
              <a:blip r:embed="rId6"/>
              <a:stretch>
                <a:fillRect/>
              </a:stretch>
            </p:blipFill>
            <p:spPr>
              <a:xfrm>
                <a:off x="-2659647" y="4056087"/>
                <a:ext cx="2556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00AAFF27-712B-4D9D-AA17-48B181761C32}"/>
                  </a:ext>
                </a:extLst>
              </p14:cNvPr>
              <p14:cNvContentPartPr/>
              <p14:nvPr/>
            </p14:nvContentPartPr>
            <p14:xfrm>
              <a:off x="-2658207" y="3857007"/>
              <a:ext cx="10080" cy="3960"/>
            </p14:xfrm>
          </p:contentPart>
        </mc:Choice>
        <mc:Fallback xmlns="">
          <p:pic>
            <p:nvPicPr>
              <p:cNvPr id="4" name="Ink 3">
                <a:extLst>
                  <a:ext uri="{FF2B5EF4-FFF2-40B4-BE49-F238E27FC236}">
                    <a16:creationId xmlns:a16="http://schemas.microsoft.com/office/drawing/2014/main" id="{00AAFF27-712B-4D9D-AA17-48B181761C32}"/>
                  </a:ext>
                </a:extLst>
              </p:cNvPr>
              <p:cNvPicPr/>
              <p:nvPr/>
            </p:nvPicPr>
            <p:blipFill>
              <a:blip r:embed="rId8"/>
              <a:stretch>
                <a:fillRect/>
              </a:stretch>
            </p:blipFill>
            <p:spPr>
              <a:xfrm>
                <a:off x="-2666847" y="3848367"/>
                <a:ext cx="2772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id="{52C8F910-F98C-46CA-8E73-401CDFCA4BCE}"/>
                  </a:ext>
                </a:extLst>
              </p14:cNvPr>
              <p14:cNvContentPartPr/>
              <p14:nvPr/>
            </p14:nvContentPartPr>
            <p14:xfrm>
              <a:off x="-2643087" y="4069767"/>
              <a:ext cx="172800" cy="124920"/>
            </p14:xfrm>
          </p:contentPart>
        </mc:Choice>
        <mc:Fallback xmlns="">
          <p:pic>
            <p:nvPicPr>
              <p:cNvPr id="6" name="Ink 5">
                <a:extLst>
                  <a:ext uri="{FF2B5EF4-FFF2-40B4-BE49-F238E27FC236}">
                    <a16:creationId xmlns:a16="http://schemas.microsoft.com/office/drawing/2014/main" id="{52C8F910-F98C-46CA-8E73-401CDFCA4BCE}"/>
                  </a:ext>
                </a:extLst>
              </p:cNvPr>
              <p:cNvPicPr/>
              <p:nvPr/>
            </p:nvPicPr>
            <p:blipFill>
              <a:blip r:embed="rId10"/>
              <a:stretch>
                <a:fillRect/>
              </a:stretch>
            </p:blipFill>
            <p:spPr>
              <a:xfrm>
                <a:off x="-2652087" y="4060767"/>
                <a:ext cx="190440" cy="142560"/>
              </a:xfrm>
              <a:prstGeom prst="rect">
                <a:avLst/>
              </a:prstGeom>
            </p:spPr>
          </p:pic>
        </mc:Fallback>
      </mc:AlternateContent>
    </p:spTree>
    <p:extLst>
      <p:ext uri="{BB962C8B-B14F-4D97-AF65-F5344CB8AC3E}">
        <p14:creationId xmlns:p14="http://schemas.microsoft.com/office/powerpoint/2010/main" val="354000367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80A638C8-8170-DC44-A482-0C6E7460FB0B}"/>
              </a:ext>
            </a:extLst>
          </p:cNvPr>
          <p:cNvSpPr>
            <a:spLocks noGrp="1" noChangeArrowheads="1"/>
          </p:cNvSpPr>
          <p:nvPr>
            <p:ph type="title"/>
          </p:nvPr>
        </p:nvSpPr>
        <p:spPr/>
        <p:txBody>
          <a:bodyPr/>
          <a:lstStyle/>
          <a:p>
            <a:r>
              <a:rPr lang="en-US" altLang="en-US" dirty="0"/>
              <a:t>Your Turn</a:t>
            </a:r>
          </a:p>
        </p:txBody>
      </p:sp>
      <p:sp>
        <p:nvSpPr>
          <p:cNvPr id="17413" name="Rectangle 3">
            <a:extLst>
              <a:ext uri="{FF2B5EF4-FFF2-40B4-BE49-F238E27FC236}">
                <a16:creationId xmlns:a16="http://schemas.microsoft.com/office/drawing/2014/main" id="{FFBF4316-C90C-D546-9855-6477D01C3F66}"/>
              </a:ext>
            </a:extLst>
          </p:cNvPr>
          <p:cNvSpPr>
            <a:spLocks noGrp="1" noChangeArrowheads="1"/>
          </p:cNvSpPr>
          <p:nvPr>
            <p:ph type="body" idx="1"/>
          </p:nvPr>
        </p:nvSpPr>
        <p:spPr>
          <a:xfrm>
            <a:off x="609600" y="1447800"/>
            <a:ext cx="7772400" cy="4114800"/>
          </a:xfrm>
        </p:spPr>
        <p:txBody>
          <a:bodyPr/>
          <a:lstStyle/>
          <a:p>
            <a:r>
              <a:rPr lang="en-US" altLang="en-US" sz="1800" dirty="0"/>
              <a:t>Why the existence of standards (e.g. ISO, IEEE) are not enough when developing software systems?</a:t>
            </a:r>
          </a:p>
          <a:p>
            <a:endParaRPr lang="en-US" altLang="en-US" sz="1800" dirty="0"/>
          </a:p>
          <a:p>
            <a:r>
              <a:rPr lang="en-US" altLang="en-US" sz="1800" dirty="0"/>
              <a:t>A project runs late. Why adding more developers won’t fix the problem?</a:t>
            </a:r>
          </a:p>
          <a:p>
            <a:endParaRPr lang="en-US" altLang="en-US" sz="1800" dirty="0"/>
          </a:p>
          <a:p>
            <a:r>
              <a:rPr lang="en-US" altLang="en-US" sz="1800" dirty="0"/>
              <a:t>From the perspective of a client who commissions a new software project, what are the issues to be aware when outsourcing the development to a third party?</a:t>
            </a:r>
          </a:p>
          <a:p>
            <a:endParaRPr lang="en-US" altLang="en-US" sz="1800" dirty="0"/>
          </a:p>
          <a:p>
            <a:r>
              <a:rPr lang="en-US" altLang="en-US" sz="1800" dirty="0"/>
              <a:t>Can we assess the quality related of a software system being built before we complete coding the whole system?</a:t>
            </a:r>
          </a:p>
          <a:p>
            <a:endParaRPr lang="en-US" altLang="en-US" sz="1800" dirty="0"/>
          </a:p>
          <a:p>
            <a:r>
              <a:rPr lang="en-US" altLang="en-US" sz="1800" dirty="0"/>
              <a:t>Read the content of the following sites:</a:t>
            </a:r>
          </a:p>
          <a:p>
            <a:pPr lvl="1"/>
            <a:r>
              <a:rPr lang="en-CA" sz="1600" dirty="0">
                <a:hlinkClick r:id="rId3"/>
              </a:rPr>
              <a:t>https://www.softwaretestinghelp.com/what-is-sei-cmm-iso-ieee-ansi-will-it-help/</a:t>
            </a:r>
            <a:endParaRPr lang="en-CA" sz="1600" dirty="0">
              <a:hlinkClick r:id="rId4"/>
            </a:endParaRPr>
          </a:p>
          <a:p>
            <a:pPr lvl="1"/>
            <a:r>
              <a:rPr lang="en-CA" sz="1600" dirty="0">
                <a:hlinkClick r:id="rId4"/>
              </a:rPr>
              <a:t>https://stackoverflow.blog/2019/10/01/pitfalls-avoid-outsourcing-software-development/</a:t>
            </a:r>
            <a:endParaRPr lang="en-CA" sz="1600" dirty="0"/>
          </a:p>
          <a:p>
            <a:pPr lvl="1"/>
            <a:r>
              <a:rPr lang="en-CA" sz="1600" dirty="0">
                <a:hlinkClick r:id="rId5"/>
              </a:rPr>
              <a:t>https://en.wikipedia.org/wiki/Software_development_effort_estimation</a:t>
            </a:r>
            <a:r>
              <a:rPr lang="en-CA" sz="1600" dirty="0"/>
              <a:t> </a:t>
            </a:r>
          </a:p>
          <a:p>
            <a:r>
              <a:rPr lang="en-US" altLang="en-US" sz="1800" dirty="0"/>
              <a:t> </a:t>
            </a:r>
          </a:p>
          <a:p>
            <a:endParaRPr lang="en-US" altLang="en-US" sz="1800" dirty="0"/>
          </a:p>
          <a:p>
            <a:endParaRPr lang="en-US" altLang="en-US" sz="1800" dirty="0"/>
          </a:p>
          <a:p>
            <a:endParaRPr lang="en-US" altLang="en-US" sz="1800" dirty="0"/>
          </a:p>
          <a:p>
            <a:endParaRPr lang="en-US" altLang="en-US" sz="1800" dirty="0"/>
          </a:p>
          <a:p>
            <a:endParaRPr lang="en-US" altLang="en-US" sz="1800" dirty="0"/>
          </a:p>
          <a:p>
            <a:endParaRPr lang="en-US" altLang="en-US" sz="2400" dirty="0"/>
          </a:p>
        </p:txBody>
      </p:sp>
      <p:sp>
        <p:nvSpPr>
          <p:cNvPr id="5" name="Slide Number Placeholder 4">
            <a:extLst>
              <a:ext uri="{FF2B5EF4-FFF2-40B4-BE49-F238E27FC236}">
                <a16:creationId xmlns:a16="http://schemas.microsoft.com/office/drawing/2014/main" id="{6E03A2DA-4EDC-2E4A-A04A-D8E30D94F54A}"/>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F4423324-B18C-6E48-8D7E-6751697E71D1}" type="slidenum">
              <a:rPr lang="en-US" altLang="en-US" sz="750">
                <a:solidFill>
                  <a:schemeClr val="bg1"/>
                </a:solidFill>
                <a:latin typeface="Helvetica" pitchFamily="2" charset="0"/>
              </a:rPr>
              <a:pPr/>
              <a:t>18</a:t>
            </a:fld>
            <a:endParaRPr lang="en-US" altLang="en-US" sz="750" dirty="0">
              <a:solidFill>
                <a:schemeClr val="bg1"/>
              </a:solidFill>
              <a:latin typeface="Helvetica" pitchFamily="2" charset="0"/>
            </a:endParaRPr>
          </a:p>
        </p:txBody>
      </p:sp>
    </p:spTree>
    <p:extLst>
      <p:ext uri="{BB962C8B-B14F-4D97-AF65-F5344CB8AC3E}">
        <p14:creationId xmlns:p14="http://schemas.microsoft.com/office/powerpoint/2010/main" val="178831322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2</a:t>
            </a:r>
          </a:p>
        </p:txBody>
      </p:sp>
      <p:sp>
        <p:nvSpPr>
          <p:cNvPr id="3" name="Text Placeholder 2"/>
          <p:cNvSpPr>
            <a:spLocks noGrp="1"/>
          </p:cNvSpPr>
          <p:nvPr>
            <p:ph type="body" idx="1"/>
          </p:nvPr>
        </p:nvSpPr>
        <p:spPr/>
        <p:txBody>
          <a:bodyPr/>
          <a:lstStyle/>
          <a:p>
            <a:r>
              <a:rPr lang="en-US" dirty="0"/>
              <a:t>Dealing with Complexity</a:t>
            </a:r>
          </a:p>
        </p:txBody>
      </p:sp>
      <p:sp>
        <p:nvSpPr>
          <p:cNvPr id="5" name="Text Placeholder 2">
            <a:extLst>
              <a:ext uri="{FF2B5EF4-FFF2-40B4-BE49-F238E27FC236}">
                <a16:creationId xmlns:a16="http://schemas.microsoft.com/office/drawing/2014/main" id="{788AAEB1-62A2-4E08-9AD6-00FDE2F30D7E}"/>
              </a:ext>
            </a:extLst>
          </p:cNvPr>
          <p:cNvSpPr txBox="1">
            <a:spLocks/>
          </p:cNvSpPr>
          <p:nvPr/>
        </p:nvSpPr>
        <p:spPr>
          <a:xfrm>
            <a:off x="685800" y="3733800"/>
            <a:ext cx="7772400"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dirty="0"/>
          </a:p>
          <a:p>
            <a:r>
              <a:rPr lang="en-US" sz="2000" i="1" dirty="0"/>
              <a:t>There are two ways of constructing a software design. One way is to make it so simple that there are obviously no deficiencies. The other way is to make it so complicated that there are no obvious deficiencies. The first method is far more difficult.</a:t>
            </a:r>
            <a:r>
              <a:rPr lang="en-US" sz="2000" dirty="0"/>
              <a:t>—C.A.R. Hoare</a:t>
            </a:r>
          </a:p>
        </p:txBody>
      </p:sp>
    </p:spTree>
    <p:extLst>
      <p:ext uri="{BB962C8B-B14F-4D97-AF65-F5344CB8AC3E}">
        <p14:creationId xmlns:p14="http://schemas.microsoft.com/office/powerpoint/2010/main" val="3473010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CD51-C51A-498B-899D-C675C3973DE9}"/>
              </a:ext>
            </a:extLst>
          </p:cNvPr>
          <p:cNvSpPr>
            <a:spLocks noGrp="1"/>
          </p:cNvSpPr>
          <p:nvPr>
            <p:ph type="title"/>
          </p:nvPr>
        </p:nvSpPr>
        <p:spPr>
          <a:xfrm>
            <a:off x="609600" y="1066800"/>
            <a:ext cx="7772400" cy="5410199"/>
          </a:xfrm>
        </p:spPr>
        <p:txBody>
          <a:bodyPr/>
          <a:lstStyle/>
          <a:p>
            <a:r>
              <a:rPr lang="en-CA" dirty="0"/>
              <a:t>Copyright Notice</a:t>
            </a:r>
            <a:br>
              <a:rPr lang="en-CA" dirty="0"/>
            </a:br>
            <a:br>
              <a:rPr lang="en-CA" dirty="0"/>
            </a:br>
            <a:r>
              <a:rPr lang="en-CA" sz="2400" dirty="0"/>
              <a:t>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a:t>
            </a:r>
            <a:br>
              <a:rPr lang="en-CA" sz="2400" dirty="0"/>
            </a:br>
            <a:endParaRPr lang="en-CA" dirty="0"/>
          </a:p>
        </p:txBody>
      </p:sp>
    </p:spTree>
    <p:extLst>
      <p:ext uri="{BB962C8B-B14F-4D97-AF65-F5344CB8AC3E}">
        <p14:creationId xmlns:p14="http://schemas.microsoft.com/office/powerpoint/2010/main" val="1102551225"/>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20</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this Part</a:t>
            </a:r>
            <a:endParaRPr lang="en-US" altLang="en-US" sz="4000" dirty="0"/>
          </a:p>
        </p:txBody>
      </p:sp>
      <p:sp>
        <p:nvSpPr>
          <p:cNvPr id="23556" name="Rectangle 3"/>
          <p:cNvSpPr>
            <a:spLocks noGrp="1" noChangeArrowheads="1"/>
          </p:cNvSpPr>
          <p:nvPr>
            <p:ph type="body" idx="1"/>
          </p:nvPr>
        </p:nvSpPr>
        <p:spPr>
          <a:xfrm>
            <a:off x="685800" y="1828800"/>
            <a:ext cx="7772400" cy="5181600"/>
          </a:xfrm>
        </p:spPr>
        <p:txBody>
          <a:bodyPr/>
          <a:lstStyle/>
          <a:p>
            <a:pPr algn="ctr">
              <a:lnSpc>
                <a:spcPct val="80000"/>
              </a:lnSpc>
              <a:buFontTx/>
              <a:buNone/>
            </a:pPr>
            <a:r>
              <a:rPr lang="el-GR" altLang="en-US" sz="2800" dirty="0"/>
              <a:t>   </a:t>
            </a:r>
          </a:p>
          <a:p>
            <a:pPr marL="457200" indent="-457200">
              <a:buFont typeface="+mj-lt"/>
              <a:buAutoNum type="arabicPeriod"/>
            </a:pPr>
            <a:endParaRPr lang="en-CA" altLang="en-US" sz="1800" dirty="0"/>
          </a:p>
          <a:p>
            <a:pPr marL="457200" indent="-457200">
              <a:buFont typeface="+mj-lt"/>
              <a:buAutoNum type="arabicPeriod"/>
            </a:pPr>
            <a:r>
              <a:rPr lang="en-CA" altLang="en-US" sz="1800" dirty="0"/>
              <a:t>To obtain a first look on the guiding principles and approaches software engineers use to handle complexity towards developing large scale systems</a:t>
            </a:r>
          </a:p>
          <a:p>
            <a:pPr marL="0" indent="0">
              <a:buNone/>
            </a:pPr>
            <a:endParaRPr lang="el-GR" altLang="en-US" sz="2800" dirty="0"/>
          </a:p>
          <a:p>
            <a:pPr>
              <a:lnSpc>
                <a:spcPct val="80000"/>
              </a:lnSpc>
            </a:pPr>
            <a:endParaRPr lang="el-GR" altLang="en-US" sz="2800" dirty="0"/>
          </a:p>
          <a:p>
            <a:pPr algn="ctr">
              <a:lnSpc>
                <a:spcPct val="80000"/>
              </a:lnSpc>
              <a:buFontTx/>
              <a:buNone/>
            </a:pPr>
            <a:r>
              <a:rPr lang="el-GR" altLang="en-US" sz="2800" dirty="0"/>
              <a:t> </a:t>
            </a:r>
            <a:endParaRPr lang="en-US" altLang="en-US" sz="2800" dirty="0"/>
          </a:p>
        </p:txBody>
      </p:sp>
    </p:spTree>
    <p:extLst>
      <p:ext uri="{BB962C8B-B14F-4D97-AF65-F5344CB8AC3E}">
        <p14:creationId xmlns:p14="http://schemas.microsoft.com/office/powerpoint/2010/main" val="64781457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88A17AE-4C89-421C-9F71-8CF337D9C66A}" type="slidenum">
              <a:rPr lang="en-US" altLang="en-US"/>
              <a:pPr/>
              <a:t>21</a:t>
            </a:fld>
            <a:endParaRPr lang="en-US" altLang="en-US"/>
          </a:p>
        </p:txBody>
      </p:sp>
      <p:sp>
        <p:nvSpPr>
          <p:cNvPr id="94210" name="Rectangle 2"/>
          <p:cNvSpPr>
            <a:spLocks noGrp="1" noChangeArrowheads="1"/>
          </p:cNvSpPr>
          <p:nvPr>
            <p:ph type="title"/>
          </p:nvPr>
        </p:nvSpPr>
        <p:spPr>
          <a:xfrm>
            <a:off x="685800" y="457200"/>
            <a:ext cx="7772400" cy="1143000"/>
          </a:xfrm>
        </p:spPr>
        <p:txBody>
          <a:bodyPr/>
          <a:lstStyle/>
          <a:p>
            <a:r>
              <a:rPr lang="en-US" altLang="en-US" dirty="0"/>
              <a:t>Dealing with Complexity</a:t>
            </a:r>
          </a:p>
        </p:txBody>
      </p:sp>
      <p:sp>
        <p:nvSpPr>
          <p:cNvPr id="94211" name="Rectangle 3"/>
          <p:cNvSpPr>
            <a:spLocks noGrp="1" noChangeArrowheads="1"/>
          </p:cNvSpPr>
          <p:nvPr>
            <p:ph type="body" idx="1"/>
          </p:nvPr>
        </p:nvSpPr>
        <p:spPr/>
        <p:txBody>
          <a:bodyPr/>
          <a:lstStyle/>
          <a:p>
            <a:pPr marL="457200" indent="-457200">
              <a:buFont typeface="Times" pitchFamily="18" charset="0"/>
              <a:buAutoNum type="arabicPeriod"/>
            </a:pPr>
            <a:r>
              <a:rPr lang="en-US" altLang="en-US" sz="2000" dirty="0"/>
              <a:t>Abstraction</a:t>
            </a:r>
          </a:p>
          <a:p>
            <a:pPr marL="857250" lvl="1" indent="-457200"/>
            <a:r>
              <a:rPr lang="en-US" altLang="en-US" sz="1800" dirty="0"/>
              <a:t>Modeling and Object Orientation helps </a:t>
            </a:r>
          </a:p>
          <a:p>
            <a:pPr marL="857250" lvl="1" indent="-457200"/>
            <a:endParaRPr lang="en-US" altLang="en-US" sz="1800" dirty="0"/>
          </a:p>
          <a:p>
            <a:pPr marL="457200" indent="-457200">
              <a:buFont typeface="Times" pitchFamily="18" charset="0"/>
              <a:buAutoNum type="arabicPeriod"/>
            </a:pPr>
            <a:r>
              <a:rPr lang="en-US" altLang="en-US" sz="2000" dirty="0"/>
              <a:t>Decomposition</a:t>
            </a:r>
          </a:p>
          <a:p>
            <a:pPr marL="857250" lvl="1" indent="-457200"/>
            <a:r>
              <a:rPr lang="en-US" altLang="en-US" sz="1800" dirty="0"/>
              <a:t>Cohesion, Coupling, Modularity</a:t>
            </a:r>
          </a:p>
          <a:p>
            <a:pPr marL="857250" lvl="1" indent="-457200"/>
            <a:endParaRPr lang="en-US" altLang="en-US" sz="1800" dirty="0"/>
          </a:p>
          <a:p>
            <a:pPr marL="457200" indent="-457200">
              <a:buFont typeface="Times" pitchFamily="18" charset="0"/>
              <a:buAutoNum type="arabicPeriod"/>
            </a:pPr>
            <a:r>
              <a:rPr lang="en-US" altLang="en-US" sz="2000" dirty="0"/>
              <a:t>Hierarchy</a:t>
            </a:r>
          </a:p>
          <a:p>
            <a:pPr marL="857250" lvl="1" indent="-457200"/>
            <a:r>
              <a:rPr lang="en-US" altLang="en-US" sz="1800" dirty="0"/>
              <a:t>Specializations, Generalizations</a:t>
            </a:r>
          </a:p>
          <a:p>
            <a:pPr marL="457200" indent="-457200"/>
            <a:endParaRPr lang="en-US" altLang="en-US" dirty="0"/>
          </a:p>
        </p:txBody>
      </p:sp>
    </p:spTree>
    <p:extLst>
      <p:ext uri="{BB962C8B-B14F-4D97-AF65-F5344CB8AC3E}">
        <p14:creationId xmlns:p14="http://schemas.microsoft.com/office/powerpoint/2010/main" val="24548630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a:extLst>
              <a:ext uri="{FF2B5EF4-FFF2-40B4-BE49-F238E27FC236}">
                <a16:creationId xmlns:a16="http://schemas.microsoft.com/office/drawing/2014/main" id="{9EC443FE-8CF3-F347-8584-52F4A70F4928}"/>
              </a:ext>
            </a:extLst>
          </p:cNvPr>
          <p:cNvSpPr>
            <a:spLocks noGrp="1" noChangeArrowheads="1"/>
          </p:cNvSpPr>
          <p:nvPr>
            <p:ph type="title"/>
          </p:nvPr>
        </p:nvSpPr>
        <p:spPr/>
        <p:txBody>
          <a:bodyPr/>
          <a:lstStyle/>
          <a:p>
            <a:r>
              <a:rPr lang="en-US" altLang="en-US" dirty="0"/>
              <a:t>Principles that Guide Practice</a:t>
            </a:r>
          </a:p>
        </p:txBody>
      </p:sp>
      <p:sp>
        <p:nvSpPr>
          <p:cNvPr id="7173" name="Rectangle 3">
            <a:extLst>
              <a:ext uri="{FF2B5EF4-FFF2-40B4-BE49-F238E27FC236}">
                <a16:creationId xmlns:a16="http://schemas.microsoft.com/office/drawing/2014/main" id="{84D75C5A-4480-244F-8C64-28880D62A607}"/>
              </a:ext>
            </a:extLst>
          </p:cNvPr>
          <p:cNvSpPr>
            <a:spLocks noGrp="1" noChangeArrowheads="1"/>
          </p:cNvSpPr>
          <p:nvPr>
            <p:ph type="body" idx="1"/>
          </p:nvPr>
        </p:nvSpPr>
        <p:spPr/>
        <p:txBody>
          <a:bodyPr/>
          <a:lstStyle/>
          <a:p>
            <a:r>
              <a:rPr lang="en-US" altLang="en-US" sz="2000" b="1" dirty="0"/>
              <a:t>Principle #1</a:t>
            </a:r>
            <a:r>
              <a:rPr lang="en-US" altLang="en-US" sz="2000" dirty="0"/>
              <a:t>. </a:t>
            </a:r>
            <a:r>
              <a:rPr lang="en-US" altLang="en-US" sz="2000" b="1" dirty="0">
                <a:highlight>
                  <a:srgbClr val="FFFF00"/>
                </a:highlight>
              </a:rPr>
              <a:t>Divide and conquer</a:t>
            </a:r>
            <a:r>
              <a:rPr lang="en-US" altLang="en-US" sz="2000" dirty="0"/>
              <a:t>. Stated in a more technical manner, analysis and design should always emphasize separation of concerns (SoC), subdividing large problems into a collection of elements (or concerns) that are easier to address.</a:t>
            </a:r>
          </a:p>
          <a:p>
            <a:endParaRPr lang="en-US" altLang="en-US" sz="2000" dirty="0"/>
          </a:p>
          <a:p>
            <a:r>
              <a:rPr lang="en-US" altLang="en-US" sz="2000" b="1" dirty="0"/>
              <a:t>Principle #2</a:t>
            </a:r>
            <a:r>
              <a:rPr lang="en-US" altLang="en-US" sz="2000" dirty="0"/>
              <a:t>.  </a:t>
            </a:r>
            <a:r>
              <a:rPr lang="en-US" altLang="en-US" sz="2000" b="1" dirty="0">
                <a:highlight>
                  <a:srgbClr val="FFFF00"/>
                </a:highlight>
              </a:rPr>
              <a:t>Understand the use of abstraction</a:t>
            </a:r>
            <a:r>
              <a:rPr lang="en-US" altLang="en-US" sz="2000" dirty="0"/>
              <a:t>. At its core, an abstraction is a simplification of some complex element of a system used to communicate meaning in a single phrase.</a:t>
            </a:r>
          </a:p>
          <a:p>
            <a:endParaRPr lang="en-US" altLang="en-US" sz="2000" dirty="0"/>
          </a:p>
          <a:p>
            <a:r>
              <a:rPr lang="en-US" altLang="en-US" sz="2000" b="1" dirty="0"/>
              <a:t>Principle #3</a:t>
            </a:r>
            <a:r>
              <a:rPr lang="en-US" altLang="en-US" sz="2000" dirty="0"/>
              <a:t>.  </a:t>
            </a:r>
            <a:r>
              <a:rPr lang="en-US" altLang="en-US" sz="2000" dirty="0">
                <a:highlight>
                  <a:srgbClr val="FFFF00"/>
                </a:highlight>
              </a:rPr>
              <a:t>Strive for consistency</a:t>
            </a:r>
            <a:r>
              <a:rPr lang="en-US" altLang="en-US" sz="2000" dirty="0"/>
              <a:t>. A familiar context makes software easier to specify, built, test, and, use.</a:t>
            </a:r>
          </a:p>
        </p:txBody>
      </p:sp>
      <p:sp>
        <p:nvSpPr>
          <p:cNvPr id="7" name="Slide Number Placeholder 6">
            <a:extLst>
              <a:ext uri="{FF2B5EF4-FFF2-40B4-BE49-F238E27FC236}">
                <a16:creationId xmlns:a16="http://schemas.microsoft.com/office/drawing/2014/main" id="{95EC3179-8D55-774C-BA71-65F559A702C5}"/>
              </a:ext>
            </a:extLst>
          </p:cNvPr>
          <p:cNvSpPr>
            <a:spLocks noGrp="1"/>
          </p:cNvSpPr>
          <p:nvPr>
            <p:ph type="sldNum" sz="quarter" idx="10"/>
          </p:nvPr>
        </p:nvSpPr>
        <p:spPr/>
        <p:txBody>
          <a:bodyPr/>
          <a:lstStyle/>
          <a:p>
            <a:pPr>
              <a:defRPr/>
            </a:pPr>
            <a:fld id="{3E8ADE4A-FE7A-EF46-81C0-DB169D7260F5}" type="slidenum">
              <a:rPr lang="en-US" altLang="x-none" smtClean="0"/>
              <a:pPr>
                <a:defRPr/>
              </a:pPr>
              <a:t>22</a:t>
            </a:fld>
            <a:endParaRPr lang="en-US" altLang="x-none" dirty="0"/>
          </a:p>
        </p:txBody>
      </p:sp>
    </p:spTree>
    <p:extLst>
      <p:ext uri="{BB962C8B-B14F-4D97-AF65-F5344CB8AC3E}">
        <p14:creationId xmlns:p14="http://schemas.microsoft.com/office/powerpoint/2010/main" val="306841096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a:extLst>
              <a:ext uri="{FF2B5EF4-FFF2-40B4-BE49-F238E27FC236}">
                <a16:creationId xmlns:a16="http://schemas.microsoft.com/office/drawing/2014/main" id="{3C8DAA40-AACE-CD44-9FB2-6AB2B998A7F4}"/>
              </a:ext>
            </a:extLst>
          </p:cNvPr>
          <p:cNvSpPr>
            <a:spLocks noGrp="1" noChangeArrowheads="1"/>
          </p:cNvSpPr>
          <p:nvPr>
            <p:ph type="title"/>
          </p:nvPr>
        </p:nvSpPr>
        <p:spPr/>
        <p:txBody>
          <a:bodyPr/>
          <a:lstStyle/>
          <a:p>
            <a:r>
              <a:rPr lang="en-US" altLang="en-US" dirty="0"/>
              <a:t>Principles that Guide Practice</a:t>
            </a:r>
          </a:p>
        </p:txBody>
      </p:sp>
      <p:sp>
        <p:nvSpPr>
          <p:cNvPr id="8197" name="Rectangle 3">
            <a:extLst>
              <a:ext uri="{FF2B5EF4-FFF2-40B4-BE49-F238E27FC236}">
                <a16:creationId xmlns:a16="http://schemas.microsoft.com/office/drawing/2014/main" id="{C9EB37EA-1410-4247-AC20-59C0B1EE35A1}"/>
              </a:ext>
            </a:extLst>
          </p:cNvPr>
          <p:cNvSpPr>
            <a:spLocks noGrp="1" noChangeArrowheads="1"/>
          </p:cNvSpPr>
          <p:nvPr>
            <p:ph type="body" idx="1"/>
          </p:nvPr>
        </p:nvSpPr>
        <p:spPr/>
        <p:txBody>
          <a:bodyPr/>
          <a:lstStyle/>
          <a:p>
            <a:r>
              <a:rPr lang="en-US" altLang="en-US" sz="2000" b="1" dirty="0"/>
              <a:t>Principle #4</a:t>
            </a:r>
            <a:r>
              <a:rPr lang="en-US" altLang="en-US" sz="2000" dirty="0"/>
              <a:t>. </a:t>
            </a:r>
            <a:r>
              <a:rPr lang="en-US" altLang="en-US" sz="2000" dirty="0">
                <a:highlight>
                  <a:srgbClr val="FFFF00"/>
                </a:highlight>
              </a:rPr>
              <a:t>Focus on the transfer of information</a:t>
            </a:r>
            <a:r>
              <a:rPr lang="en-US" altLang="en-US" sz="2000" dirty="0"/>
              <a:t>. Software is all about information transfer, and there are risks of error, omission, or ambiguity.  Pay special attention to the analysis, design, construction, and testing of interfaces as information flows across these junctures.</a:t>
            </a:r>
          </a:p>
          <a:p>
            <a:endParaRPr lang="en-US" altLang="en-US" sz="2000" dirty="0"/>
          </a:p>
          <a:p>
            <a:r>
              <a:rPr lang="en-US" altLang="en-US" sz="2000" b="1" dirty="0"/>
              <a:t>Principle #5</a:t>
            </a:r>
            <a:r>
              <a:rPr lang="en-US" altLang="en-US" sz="2000" dirty="0"/>
              <a:t>. </a:t>
            </a:r>
            <a:r>
              <a:rPr lang="en-US" altLang="en-US" sz="2000" dirty="0">
                <a:highlight>
                  <a:srgbClr val="FFFF00"/>
                </a:highlight>
              </a:rPr>
              <a:t>Build software that exhibits effective modularity</a:t>
            </a:r>
            <a:r>
              <a:rPr lang="en-US" altLang="en-US" sz="2000" dirty="0"/>
              <a:t>. Separation of Concerns (Principle #1) establishes a philosophy for software. Modularity provides a mechanism for realizing this philosophy.</a:t>
            </a:r>
          </a:p>
        </p:txBody>
      </p:sp>
      <p:sp>
        <p:nvSpPr>
          <p:cNvPr id="7" name="Slide Number Placeholder 6">
            <a:extLst>
              <a:ext uri="{FF2B5EF4-FFF2-40B4-BE49-F238E27FC236}">
                <a16:creationId xmlns:a16="http://schemas.microsoft.com/office/drawing/2014/main" id="{5A6B5EC9-BCAE-F843-AB7A-4098B8B681E0}"/>
              </a:ext>
            </a:extLst>
          </p:cNvPr>
          <p:cNvSpPr>
            <a:spLocks noGrp="1"/>
          </p:cNvSpPr>
          <p:nvPr>
            <p:ph type="sldNum" sz="quarter" idx="10"/>
          </p:nvPr>
        </p:nvSpPr>
        <p:spPr/>
        <p:txBody>
          <a:bodyPr/>
          <a:lstStyle/>
          <a:p>
            <a:pPr>
              <a:defRPr/>
            </a:pPr>
            <a:fld id="{3E8ADE4A-FE7A-EF46-81C0-DB169D7260F5}" type="slidenum">
              <a:rPr lang="en-US" altLang="x-none" smtClean="0"/>
              <a:pPr>
                <a:defRPr/>
              </a:pPr>
              <a:t>23</a:t>
            </a:fld>
            <a:endParaRPr lang="en-US" altLang="x-none" dirty="0"/>
          </a:p>
        </p:txBody>
      </p:sp>
    </p:spTree>
    <p:extLst>
      <p:ext uri="{BB962C8B-B14F-4D97-AF65-F5344CB8AC3E}">
        <p14:creationId xmlns:p14="http://schemas.microsoft.com/office/powerpoint/2010/main" val="142807729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a:extLst>
              <a:ext uri="{FF2B5EF4-FFF2-40B4-BE49-F238E27FC236}">
                <a16:creationId xmlns:a16="http://schemas.microsoft.com/office/drawing/2014/main" id="{3C8DAA40-AACE-CD44-9FB2-6AB2B998A7F4}"/>
              </a:ext>
            </a:extLst>
          </p:cNvPr>
          <p:cNvSpPr>
            <a:spLocks noGrp="1" noChangeArrowheads="1"/>
          </p:cNvSpPr>
          <p:nvPr>
            <p:ph type="title"/>
          </p:nvPr>
        </p:nvSpPr>
        <p:spPr/>
        <p:txBody>
          <a:bodyPr/>
          <a:lstStyle/>
          <a:p>
            <a:r>
              <a:rPr lang="en-US" altLang="en-US" dirty="0"/>
              <a:t>Principles that Guide Practice</a:t>
            </a:r>
          </a:p>
        </p:txBody>
      </p:sp>
      <p:sp>
        <p:nvSpPr>
          <p:cNvPr id="8197" name="Rectangle 3">
            <a:extLst>
              <a:ext uri="{FF2B5EF4-FFF2-40B4-BE49-F238E27FC236}">
                <a16:creationId xmlns:a16="http://schemas.microsoft.com/office/drawing/2014/main" id="{C9EB37EA-1410-4247-AC20-59C0B1EE35A1}"/>
              </a:ext>
            </a:extLst>
          </p:cNvPr>
          <p:cNvSpPr>
            <a:spLocks noGrp="1" noChangeArrowheads="1"/>
          </p:cNvSpPr>
          <p:nvPr>
            <p:ph type="body" idx="1"/>
          </p:nvPr>
        </p:nvSpPr>
        <p:spPr/>
        <p:txBody>
          <a:bodyPr/>
          <a:lstStyle/>
          <a:p>
            <a:r>
              <a:rPr lang="en-US" altLang="en-US" sz="2000" b="1" dirty="0"/>
              <a:t>Principle #6</a:t>
            </a:r>
            <a:r>
              <a:rPr lang="en-US" altLang="en-US" sz="2000" dirty="0"/>
              <a:t>.  </a:t>
            </a:r>
            <a:r>
              <a:rPr lang="en-US" altLang="en-US" sz="2000" dirty="0">
                <a:highlight>
                  <a:srgbClr val="FFFF00"/>
                </a:highlight>
              </a:rPr>
              <a:t>Look for patterns</a:t>
            </a:r>
            <a:r>
              <a:rPr lang="en-US" altLang="en-US" sz="2000" dirty="0"/>
              <a:t>.  Brad Appleton suggests that: “The goal of patterns within the software community is to create a body of literature to help software developers resolve recurring problems encountered throughout all of software development.”</a:t>
            </a:r>
          </a:p>
          <a:p>
            <a:endParaRPr lang="en-US" altLang="en-US" sz="2000" dirty="0"/>
          </a:p>
          <a:p>
            <a:r>
              <a:rPr lang="en-US" altLang="en-US" sz="2000" b="1" dirty="0"/>
              <a:t>Principle #7</a:t>
            </a:r>
            <a:r>
              <a:rPr lang="en-US" altLang="en-US" sz="2000" dirty="0"/>
              <a:t>. When possible, represent the problem and its solution from a number of </a:t>
            </a:r>
            <a:r>
              <a:rPr lang="en-US" altLang="en-US" sz="2000" b="1" dirty="0">
                <a:highlight>
                  <a:srgbClr val="FFFF00"/>
                </a:highlight>
              </a:rPr>
              <a:t>different perspectives</a:t>
            </a:r>
            <a:r>
              <a:rPr lang="en-US" altLang="en-US" sz="2000" dirty="0"/>
              <a:t>.</a:t>
            </a:r>
          </a:p>
          <a:p>
            <a:endParaRPr lang="en-US" altLang="en-US" sz="2000" dirty="0"/>
          </a:p>
          <a:p>
            <a:r>
              <a:rPr lang="en-US" altLang="en-US" sz="2000" b="1" dirty="0"/>
              <a:t>Principle #8</a:t>
            </a:r>
            <a:r>
              <a:rPr lang="en-US" altLang="en-US" sz="2000" dirty="0"/>
              <a:t>. Remember that someone will </a:t>
            </a:r>
            <a:r>
              <a:rPr lang="en-US" altLang="en-US" sz="2000" dirty="0">
                <a:highlight>
                  <a:srgbClr val="FFFF00"/>
                </a:highlight>
              </a:rPr>
              <a:t>maintain the software</a:t>
            </a:r>
            <a:r>
              <a:rPr lang="en-US" altLang="en-US" sz="2000" dirty="0"/>
              <a:t>.  Maintenance activities can be facilitated if solid software engineering practice is applied throughout the software process.</a:t>
            </a:r>
          </a:p>
        </p:txBody>
      </p:sp>
      <p:sp>
        <p:nvSpPr>
          <p:cNvPr id="7" name="Slide Number Placeholder 6">
            <a:extLst>
              <a:ext uri="{FF2B5EF4-FFF2-40B4-BE49-F238E27FC236}">
                <a16:creationId xmlns:a16="http://schemas.microsoft.com/office/drawing/2014/main" id="{5A6B5EC9-BCAE-F843-AB7A-4098B8B681E0}"/>
              </a:ext>
            </a:extLst>
          </p:cNvPr>
          <p:cNvSpPr>
            <a:spLocks noGrp="1"/>
          </p:cNvSpPr>
          <p:nvPr>
            <p:ph type="sldNum" sz="quarter" idx="10"/>
          </p:nvPr>
        </p:nvSpPr>
        <p:spPr/>
        <p:txBody>
          <a:bodyPr/>
          <a:lstStyle/>
          <a:p>
            <a:pPr>
              <a:defRPr/>
            </a:pPr>
            <a:fld id="{3E8ADE4A-FE7A-EF46-81C0-DB169D7260F5}" type="slidenum">
              <a:rPr lang="en-US" altLang="x-none" smtClean="0"/>
              <a:pPr>
                <a:defRPr/>
              </a:pPr>
              <a:t>24</a:t>
            </a:fld>
            <a:endParaRPr lang="en-US" altLang="x-none" dirty="0"/>
          </a:p>
        </p:txBody>
      </p:sp>
    </p:spTree>
    <p:extLst>
      <p:ext uri="{BB962C8B-B14F-4D97-AF65-F5344CB8AC3E}">
        <p14:creationId xmlns:p14="http://schemas.microsoft.com/office/powerpoint/2010/main" val="296923482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3</a:t>
            </a:r>
          </a:p>
        </p:txBody>
      </p:sp>
      <p:sp>
        <p:nvSpPr>
          <p:cNvPr id="3" name="Text Placeholder 2"/>
          <p:cNvSpPr>
            <a:spLocks noGrp="1"/>
          </p:cNvSpPr>
          <p:nvPr>
            <p:ph type="body" idx="1"/>
          </p:nvPr>
        </p:nvSpPr>
        <p:spPr/>
        <p:txBody>
          <a:bodyPr/>
          <a:lstStyle/>
          <a:p>
            <a:r>
              <a:rPr lang="en-US" dirty="0"/>
              <a:t>Software Applications</a:t>
            </a:r>
          </a:p>
        </p:txBody>
      </p:sp>
      <p:sp>
        <p:nvSpPr>
          <p:cNvPr id="5" name="Text Placeholder 2">
            <a:extLst>
              <a:ext uri="{FF2B5EF4-FFF2-40B4-BE49-F238E27FC236}">
                <a16:creationId xmlns:a16="http://schemas.microsoft.com/office/drawing/2014/main" id="{788AAEB1-62A2-4E08-9AD6-00FDE2F30D7E}"/>
              </a:ext>
            </a:extLst>
          </p:cNvPr>
          <p:cNvSpPr txBox="1">
            <a:spLocks/>
          </p:cNvSpPr>
          <p:nvPr/>
        </p:nvSpPr>
        <p:spPr>
          <a:xfrm>
            <a:off x="689264" y="3733800"/>
            <a:ext cx="7772400"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dirty="0"/>
          </a:p>
          <a:p>
            <a:r>
              <a:rPr lang="en-US" sz="2000" i="1" dirty="0"/>
              <a:t>Inside every large program is a small program struggling to get out.</a:t>
            </a:r>
          </a:p>
          <a:p>
            <a:r>
              <a:rPr lang="en-US" sz="2000" dirty="0"/>
              <a:t>—Tony Hoare</a:t>
            </a:r>
          </a:p>
        </p:txBody>
      </p:sp>
    </p:spTree>
    <p:extLst>
      <p:ext uri="{BB962C8B-B14F-4D97-AF65-F5344CB8AC3E}">
        <p14:creationId xmlns:p14="http://schemas.microsoft.com/office/powerpoint/2010/main" val="3173545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26</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a:t>
            </a:r>
            <a:r>
              <a:rPr lang="en-CA" altLang="en-US" sz="4000"/>
              <a:t>this Part</a:t>
            </a:r>
            <a:endParaRPr lang="en-US" altLang="en-US" sz="4000" dirty="0"/>
          </a:p>
        </p:txBody>
      </p:sp>
      <p:sp>
        <p:nvSpPr>
          <p:cNvPr id="23556" name="Rectangle 3"/>
          <p:cNvSpPr>
            <a:spLocks noGrp="1" noChangeArrowheads="1"/>
          </p:cNvSpPr>
          <p:nvPr>
            <p:ph type="body" idx="1"/>
          </p:nvPr>
        </p:nvSpPr>
        <p:spPr>
          <a:xfrm>
            <a:off x="685800" y="1828800"/>
            <a:ext cx="7772400" cy="5181600"/>
          </a:xfrm>
        </p:spPr>
        <p:txBody>
          <a:bodyPr/>
          <a:lstStyle/>
          <a:p>
            <a:pPr algn="ctr">
              <a:lnSpc>
                <a:spcPct val="80000"/>
              </a:lnSpc>
              <a:buFontTx/>
              <a:buNone/>
            </a:pPr>
            <a:r>
              <a:rPr lang="el-GR" altLang="en-US" sz="2800" dirty="0"/>
              <a:t>   </a:t>
            </a:r>
          </a:p>
          <a:p>
            <a:pPr marL="457200" indent="-457200">
              <a:buFont typeface="+mj-lt"/>
              <a:buAutoNum type="arabicPeriod"/>
            </a:pPr>
            <a:endParaRPr lang="en-CA" altLang="en-US" sz="1800" dirty="0"/>
          </a:p>
          <a:p>
            <a:pPr marL="0" indent="0">
              <a:buNone/>
            </a:pPr>
            <a:r>
              <a:rPr lang="en-CA" altLang="en-US" sz="1800" dirty="0"/>
              <a:t>To discuss types of software applications which currently dominate the market and pose development challenges </a:t>
            </a:r>
          </a:p>
          <a:p>
            <a:pPr marL="457200" indent="-457200">
              <a:buFont typeface="+mj-lt"/>
              <a:buAutoNum type="arabicPeriod"/>
            </a:pPr>
            <a:endParaRPr lang="el-GR" altLang="en-US" sz="2800" dirty="0"/>
          </a:p>
          <a:p>
            <a:pPr>
              <a:lnSpc>
                <a:spcPct val="80000"/>
              </a:lnSpc>
            </a:pPr>
            <a:endParaRPr lang="el-GR" altLang="en-US" sz="2800" dirty="0"/>
          </a:p>
          <a:p>
            <a:pPr algn="ctr">
              <a:lnSpc>
                <a:spcPct val="80000"/>
              </a:lnSpc>
              <a:buFontTx/>
              <a:buNone/>
            </a:pPr>
            <a:r>
              <a:rPr lang="el-GR" altLang="en-US" sz="2800" dirty="0"/>
              <a:t> </a:t>
            </a:r>
            <a:endParaRPr lang="en-US" altLang="en-US" sz="2800" dirty="0"/>
          </a:p>
        </p:txBody>
      </p:sp>
    </p:spTree>
    <p:extLst>
      <p:ext uri="{BB962C8B-B14F-4D97-AF65-F5344CB8AC3E}">
        <p14:creationId xmlns:p14="http://schemas.microsoft.com/office/powerpoint/2010/main" val="72881352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a:extLst>
              <a:ext uri="{FF2B5EF4-FFF2-40B4-BE49-F238E27FC236}">
                <a16:creationId xmlns:a16="http://schemas.microsoft.com/office/drawing/2014/main" id="{3D83E217-51AF-A24D-B649-84590136BF6F}"/>
              </a:ext>
            </a:extLst>
          </p:cNvPr>
          <p:cNvSpPr>
            <a:spLocks noGrp="1" noChangeArrowheads="1"/>
          </p:cNvSpPr>
          <p:nvPr>
            <p:ph type="title"/>
          </p:nvPr>
        </p:nvSpPr>
        <p:spPr/>
        <p:txBody>
          <a:bodyPr/>
          <a:lstStyle/>
          <a:p>
            <a:r>
              <a:rPr lang="en-US" altLang="en-US" dirty="0"/>
              <a:t>Software Applications</a:t>
            </a:r>
          </a:p>
        </p:txBody>
      </p:sp>
      <p:sp>
        <p:nvSpPr>
          <p:cNvPr id="7173" name="Rectangle 3">
            <a:extLst>
              <a:ext uri="{FF2B5EF4-FFF2-40B4-BE49-F238E27FC236}">
                <a16:creationId xmlns:a16="http://schemas.microsoft.com/office/drawing/2014/main" id="{92708545-515E-5E4B-8D02-F17964C61888}"/>
              </a:ext>
            </a:extLst>
          </p:cNvPr>
          <p:cNvSpPr>
            <a:spLocks noGrp="1" noChangeArrowheads="1"/>
          </p:cNvSpPr>
          <p:nvPr>
            <p:ph type="body" idx="1"/>
          </p:nvPr>
        </p:nvSpPr>
        <p:spPr>
          <a:xfrm>
            <a:off x="628650" y="2125266"/>
            <a:ext cx="7886700" cy="3263504"/>
          </a:xfrm>
        </p:spPr>
        <p:txBody>
          <a:bodyPr/>
          <a:lstStyle/>
          <a:p>
            <a:r>
              <a:rPr lang="en-US" altLang="en-US" sz="2400" dirty="0"/>
              <a:t>System software</a:t>
            </a:r>
          </a:p>
          <a:p>
            <a:r>
              <a:rPr lang="en-US" altLang="en-US" sz="2400" dirty="0"/>
              <a:t>Application software</a:t>
            </a:r>
          </a:p>
          <a:p>
            <a:r>
              <a:rPr lang="en-US" altLang="en-US" sz="2400" dirty="0"/>
              <a:t>Engineering/scientific software </a:t>
            </a:r>
          </a:p>
          <a:p>
            <a:r>
              <a:rPr lang="en-US" altLang="en-US" sz="2400" dirty="0"/>
              <a:t>Embedded software </a:t>
            </a:r>
          </a:p>
          <a:p>
            <a:r>
              <a:rPr lang="en-US" altLang="en-US" sz="2400" dirty="0"/>
              <a:t>Product-line software</a:t>
            </a:r>
          </a:p>
          <a:p>
            <a:r>
              <a:rPr lang="en-US" altLang="en-US" sz="2400" dirty="0"/>
              <a:t>Web/mobile applications</a:t>
            </a:r>
          </a:p>
          <a:p>
            <a:r>
              <a:rPr lang="en-US" altLang="en-US" sz="2400" dirty="0"/>
              <a:t>AI software (robotics, neural nets, etc.) </a:t>
            </a:r>
          </a:p>
        </p:txBody>
      </p:sp>
      <p:sp>
        <p:nvSpPr>
          <p:cNvPr id="5" name="Slide Number Placeholder 4">
            <a:extLst>
              <a:ext uri="{FF2B5EF4-FFF2-40B4-BE49-F238E27FC236}">
                <a16:creationId xmlns:a16="http://schemas.microsoft.com/office/drawing/2014/main" id="{4F7F95A3-B770-A746-BC59-3C957016DF61}"/>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34ABCBA3-BD4E-4548-BC5F-9B22F2484107}" type="slidenum">
              <a:rPr lang="en-US" altLang="en-US" sz="750">
                <a:solidFill>
                  <a:schemeClr val="bg1"/>
                </a:solidFill>
                <a:latin typeface="Helvetica" pitchFamily="2" charset="0"/>
              </a:rPr>
              <a:pPr/>
              <a:t>27</a:t>
            </a:fld>
            <a:endParaRPr lang="en-US" altLang="en-US" sz="750" dirty="0">
              <a:solidFill>
                <a:schemeClr val="bg1"/>
              </a:solidFill>
              <a:latin typeface="Helvetica" pitchFamily="2" charset="0"/>
            </a:endParaRPr>
          </a:p>
        </p:txBody>
      </p:sp>
    </p:spTree>
    <p:extLst>
      <p:ext uri="{BB962C8B-B14F-4D97-AF65-F5344CB8AC3E}">
        <p14:creationId xmlns:p14="http://schemas.microsoft.com/office/powerpoint/2010/main" val="330470603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a:extLst>
              <a:ext uri="{FF2B5EF4-FFF2-40B4-BE49-F238E27FC236}">
                <a16:creationId xmlns:a16="http://schemas.microsoft.com/office/drawing/2014/main" id="{9AB60588-649C-B54E-84F5-DF99359E2A0F}"/>
              </a:ext>
            </a:extLst>
          </p:cNvPr>
          <p:cNvSpPr>
            <a:spLocks noGrp="1" noChangeArrowheads="1"/>
          </p:cNvSpPr>
          <p:nvPr>
            <p:ph type="title"/>
          </p:nvPr>
        </p:nvSpPr>
        <p:spPr/>
        <p:txBody>
          <a:bodyPr/>
          <a:lstStyle/>
          <a:p>
            <a:r>
              <a:rPr lang="en-US" altLang="en-US" dirty="0"/>
              <a:t>The Changing Nature of Software</a:t>
            </a:r>
          </a:p>
        </p:txBody>
      </p:sp>
      <p:sp>
        <p:nvSpPr>
          <p:cNvPr id="8197" name="Rectangle 3">
            <a:extLst>
              <a:ext uri="{FF2B5EF4-FFF2-40B4-BE49-F238E27FC236}">
                <a16:creationId xmlns:a16="http://schemas.microsoft.com/office/drawing/2014/main" id="{445FEA5B-26FC-5647-AC37-1DAEE5730945}"/>
              </a:ext>
            </a:extLst>
          </p:cNvPr>
          <p:cNvSpPr>
            <a:spLocks noGrp="1" noChangeArrowheads="1"/>
          </p:cNvSpPr>
          <p:nvPr>
            <p:ph type="body" idx="1"/>
          </p:nvPr>
        </p:nvSpPr>
        <p:spPr>
          <a:xfrm>
            <a:off x="628650" y="2226469"/>
            <a:ext cx="7993800" cy="3263504"/>
          </a:xfrm>
        </p:spPr>
        <p:txBody>
          <a:bodyPr/>
          <a:lstStyle/>
          <a:p>
            <a:r>
              <a:rPr lang="en-US" altLang="en-US" sz="2400" dirty="0"/>
              <a:t>While we still have to deal with legacy software, a lot has changed and evolved over the years</a:t>
            </a:r>
            <a:br>
              <a:rPr lang="en-US" altLang="en-US" sz="2400" dirty="0"/>
            </a:br>
            <a:endParaRPr lang="en-US" altLang="en-US" sz="2400" dirty="0"/>
          </a:p>
          <a:p>
            <a:r>
              <a:rPr lang="en-US" altLang="en-US" sz="2400" dirty="0"/>
              <a:t>Some categories now dominate the software landscape that were in their infancy little more than a decade ago:</a:t>
            </a:r>
          </a:p>
          <a:p>
            <a:pPr lvl="1"/>
            <a:r>
              <a:rPr lang="en-US" altLang="en-US" sz="2000" dirty="0"/>
              <a:t>Web apps</a:t>
            </a:r>
          </a:p>
          <a:p>
            <a:pPr lvl="1"/>
            <a:r>
              <a:rPr lang="en-US" altLang="en-US" sz="2000" dirty="0"/>
              <a:t>Mobile apps</a:t>
            </a:r>
          </a:p>
          <a:p>
            <a:pPr lvl="1"/>
            <a:r>
              <a:rPr lang="en-US" altLang="en-US" sz="2000" dirty="0"/>
              <a:t>Cloud computing</a:t>
            </a:r>
          </a:p>
        </p:txBody>
      </p:sp>
      <p:sp>
        <p:nvSpPr>
          <p:cNvPr id="6" name="Slide Number Placeholder 4">
            <a:extLst>
              <a:ext uri="{FF2B5EF4-FFF2-40B4-BE49-F238E27FC236}">
                <a16:creationId xmlns:a16="http://schemas.microsoft.com/office/drawing/2014/main" id="{D355E4FD-F03E-B149-8C84-749B01A7DB5E}"/>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17174CF3-4DED-694B-8953-5B7A860FB38D}" type="slidenum">
              <a:rPr lang="en-US" altLang="en-US" sz="750">
                <a:solidFill>
                  <a:schemeClr val="bg1"/>
                </a:solidFill>
                <a:latin typeface="Helvetica" pitchFamily="2" charset="0"/>
              </a:rPr>
              <a:pPr/>
              <a:t>28</a:t>
            </a:fld>
            <a:endParaRPr lang="en-US" altLang="en-US" sz="750" dirty="0">
              <a:solidFill>
                <a:schemeClr val="bg1"/>
              </a:solidFill>
              <a:latin typeface="Helvetica" pitchFamily="2" charset="0"/>
            </a:endParaRPr>
          </a:p>
        </p:txBody>
      </p:sp>
    </p:spTree>
    <p:extLst>
      <p:ext uri="{BB962C8B-B14F-4D97-AF65-F5344CB8AC3E}">
        <p14:creationId xmlns:p14="http://schemas.microsoft.com/office/powerpoint/2010/main" val="110993749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a:extLst>
              <a:ext uri="{FF2B5EF4-FFF2-40B4-BE49-F238E27FC236}">
                <a16:creationId xmlns:a16="http://schemas.microsoft.com/office/drawing/2014/main" id="{CECD1FA5-BC97-3C48-9872-242B65D4F395}"/>
              </a:ext>
            </a:extLst>
          </p:cNvPr>
          <p:cNvSpPr>
            <a:spLocks noGrp="1" noChangeArrowheads="1"/>
          </p:cNvSpPr>
          <p:nvPr>
            <p:ph type="title"/>
          </p:nvPr>
        </p:nvSpPr>
        <p:spPr/>
        <p:txBody>
          <a:bodyPr/>
          <a:lstStyle/>
          <a:p>
            <a:r>
              <a:rPr lang="en-US" altLang="en-US" dirty="0"/>
              <a:t>Web Apps</a:t>
            </a:r>
          </a:p>
        </p:txBody>
      </p:sp>
      <p:sp>
        <p:nvSpPr>
          <p:cNvPr id="10245" name="Rectangle 3">
            <a:extLst>
              <a:ext uri="{FF2B5EF4-FFF2-40B4-BE49-F238E27FC236}">
                <a16:creationId xmlns:a16="http://schemas.microsoft.com/office/drawing/2014/main" id="{F70BFF98-E130-7A48-9C9E-54DFF71F66B6}"/>
              </a:ext>
            </a:extLst>
          </p:cNvPr>
          <p:cNvSpPr>
            <a:spLocks noGrp="1" noChangeArrowheads="1"/>
          </p:cNvSpPr>
          <p:nvPr>
            <p:ph type="body" idx="1"/>
          </p:nvPr>
        </p:nvSpPr>
        <p:spPr/>
        <p:txBody>
          <a:bodyPr/>
          <a:lstStyle/>
          <a:p>
            <a:r>
              <a:rPr lang="en-US" sz="2000" dirty="0"/>
              <a:t>Modern web apps are often much more than hypertext files with accompanying graphics and other media content, though those elements are still a key aspect of web apps </a:t>
            </a:r>
          </a:p>
          <a:p>
            <a:endParaRPr lang="en-US" sz="2000" dirty="0"/>
          </a:p>
          <a:p>
            <a:r>
              <a:rPr lang="en-US" sz="2000" dirty="0"/>
              <a:t>They are augmented with tools to give interactive computing capability and can be integrated with massive corporate databases and sophisticated business applications</a:t>
            </a:r>
          </a:p>
          <a:p>
            <a:endParaRPr lang="en-US" sz="2000" dirty="0"/>
          </a:p>
          <a:p>
            <a:r>
              <a:rPr lang="en-US" sz="2000" dirty="0"/>
              <a:t>The aesthetic nature of the content remains an important determinant of the quality of a web app</a:t>
            </a:r>
          </a:p>
          <a:p>
            <a:endParaRPr lang="en-US" dirty="0"/>
          </a:p>
          <a:p>
            <a:endParaRPr lang="en-US" dirty="0"/>
          </a:p>
        </p:txBody>
      </p:sp>
      <p:sp>
        <p:nvSpPr>
          <p:cNvPr id="5" name="Slide Number Placeholder 4">
            <a:extLst>
              <a:ext uri="{FF2B5EF4-FFF2-40B4-BE49-F238E27FC236}">
                <a16:creationId xmlns:a16="http://schemas.microsoft.com/office/drawing/2014/main" id="{689EF533-8DA1-4543-B22E-59B70B892B8C}"/>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2C5EF436-28A3-6E41-BBFC-DC0051F595EC}" type="slidenum">
              <a:rPr lang="en-US" altLang="en-US" sz="750">
                <a:solidFill>
                  <a:schemeClr val="bg1"/>
                </a:solidFill>
                <a:latin typeface="Helvetica" pitchFamily="2" charset="0"/>
              </a:rPr>
              <a:pPr/>
              <a:t>29</a:t>
            </a:fld>
            <a:endParaRPr lang="en-US" altLang="en-US" sz="750" dirty="0">
              <a:solidFill>
                <a:schemeClr val="bg1"/>
              </a:solidFill>
              <a:latin typeface="Helvetica" pitchFamily="2" charset="0"/>
            </a:endParaRPr>
          </a:p>
        </p:txBody>
      </p:sp>
    </p:spTree>
    <p:extLst>
      <p:ext uri="{BB962C8B-B14F-4D97-AF65-F5344CB8AC3E}">
        <p14:creationId xmlns:p14="http://schemas.microsoft.com/office/powerpoint/2010/main" val="112740855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1</a:t>
            </a:r>
          </a:p>
        </p:txBody>
      </p:sp>
      <p:sp>
        <p:nvSpPr>
          <p:cNvPr id="3" name="Text Placeholder 2"/>
          <p:cNvSpPr>
            <a:spLocks noGrp="1"/>
          </p:cNvSpPr>
          <p:nvPr>
            <p:ph type="body" idx="1"/>
          </p:nvPr>
        </p:nvSpPr>
        <p:spPr/>
        <p:txBody>
          <a:bodyPr/>
          <a:lstStyle/>
          <a:p>
            <a:r>
              <a:rPr lang="en-US" dirty="0"/>
              <a:t>Key Software Engineering Principles</a:t>
            </a:r>
          </a:p>
        </p:txBody>
      </p:sp>
      <p:sp>
        <p:nvSpPr>
          <p:cNvPr id="5" name="Text Placeholder 2">
            <a:extLst>
              <a:ext uri="{FF2B5EF4-FFF2-40B4-BE49-F238E27FC236}">
                <a16:creationId xmlns:a16="http://schemas.microsoft.com/office/drawing/2014/main" id="{18B3C93B-D864-4D70-B421-9B9BF39C932D}"/>
              </a:ext>
            </a:extLst>
          </p:cNvPr>
          <p:cNvSpPr txBox="1">
            <a:spLocks/>
          </p:cNvSpPr>
          <p:nvPr/>
        </p:nvSpPr>
        <p:spPr>
          <a:xfrm>
            <a:off x="680545" y="3733800"/>
            <a:ext cx="7772400"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dirty="0"/>
          </a:p>
          <a:p>
            <a:r>
              <a:rPr lang="en-US" sz="2000" i="1" dirty="0"/>
              <a:t>Truth can only be found in one place: the code.</a:t>
            </a:r>
          </a:p>
          <a:p>
            <a:r>
              <a:rPr lang="en-US" sz="2000" dirty="0"/>
              <a:t>- Robert C. Martin</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5547A99-F704-4148-BB4F-44F4C0599878}"/>
                  </a:ext>
                </a:extLst>
              </p14:cNvPr>
              <p14:cNvContentPartPr/>
              <p14:nvPr/>
            </p14:nvContentPartPr>
            <p14:xfrm>
              <a:off x="-2166447" y="2757927"/>
              <a:ext cx="20160" cy="25920"/>
            </p14:xfrm>
          </p:contentPart>
        </mc:Choice>
        <mc:Fallback xmlns="">
          <p:pic>
            <p:nvPicPr>
              <p:cNvPr id="4" name="Ink 3">
                <a:extLst>
                  <a:ext uri="{FF2B5EF4-FFF2-40B4-BE49-F238E27FC236}">
                    <a16:creationId xmlns:a16="http://schemas.microsoft.com/office/drawing/2014/main" id="{35547A99-F704-4148-BB4F-44F4C0599878}"/>
                  </a:ext>
                </a:extLst>
              </p:cNvPr>
              <p:cNvPicPr/>
              <p:nvPr/>
            </p:nvPicPr>
            <p:blipFill>
              <a:blip r:embed="rId4"/>
              <a:stretch>
                <a:fillRect/>
              </a:stretch>
            </p:blipFill>
            <p:spPr>
              <a:xfrm>
                <a:off x="-2175087" y="2748927"/>
                <a:ext cx="37800" cy="43560"/>
              </a:xfrm>
              <a:prstGeom prst="rect">
                <a:avLst/>
              </a:prstGeom>
            </p:spPr>
          </p:pic>
        </mc:Fallback>
      </mc:AlternateContent>
    </p:spTree>
    <p:extLst>
      <p:ext uri="{BB962C8B-B14F-4D97-AF65-F5344CB8AC3E}">
        <p14:creationId xmlns:p14="http://schemas.microsoft.com/office/powerpoint/2010/main" val="1784001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60BACC8D-26D5-EE4E-AB45-CF90428B0AC1}"/>
              </a:ext>
            </a:extLst>
          </p:cNvPr>
          <p:cNvSpPr>
            <a:spLocks noGrp="1" noChangeArrowheads="1"/>
          </p:cNvSpPr>
          <p:nvPr>
            <p:ph type="title"/>
          </p:nvPr>
        </p:nvSpPr>
        <p:spPr/>
        <p:txBody>
          <a:bodyPr/>
          <a:lstStyle/>
          <a:p>
            <a:r>
              <a:rPr lang="en-US" altLang="en-US" dirty="0"/>
              <a:t>Web Apps</a:t>
            </a:r>
          </a:p>
        </p:txBody>
      </p:sp>
      <p:sp>
        <p:nvSpPr>
          <p:cNvPr id="14341" name="Rectangle 3">
            <a:extLst>
              <a:ext uri="{FF2B5EF4-FFF2-40B4-BE49-F238E27FC236}">
                <a16:creationId xmlns:a16="http://schemas.microsoft.com/office/drawing/2014/main" id="{2026ED81-5CE3-6B4C-9469-6AF386019D4A}"/>
              </a:ext>
            </a:extLst>
          </p:cNvPr>
          <p:cNvSpPr>
            <a:spLocks noGrp="1" noChangeArrowheads="1"/>
          </p:cNvSpPr>
          <p:nvPr>
            <p:ph type="body" idx="1"/>
          </p:nvPr>
        </p:nvSpPr>
        <p:spPr/>
        <p:txBody>
          <a:bodyPr/>
          <a:lstStyle/>
          <a:p>
            <a:r>
              <a:rPr lang="en-US" altLang="en-US" sz="2000" dirty="0"/>
              <a:t>Unlike conventional application software that evolves over a series of planned, chronologically-spaced releases, web app can evolve and be released continuously (referred to as </a:t>
            </a:r>
            <a:r>
              <a:rPr lang="en-US" altLang="en-US" sz="2000" b="1" i="1" dirty="0"/>
              <a:t>continuous software engineering</a:t>
            </a:r>
            <a:r>
              <a:rPr lang="en-US" altLang="en-US" sz="2000" dirty="0"/>
              <a:t>)</a:t>
            </a:r>
          </a:p>
          <a:p>
            <a:endParaRPr lang="en-US" altLang="en-US" sz="2000" dirty="0"/>
          </a:p>
          <a:p>
            <a:r>
              <a:rPr lang="en-US" altLang="en-US" sz="2000" dirty="0"/>
              <a:t>Although immediacy—the need to get software to market quickly—is a characteristic of many application domains, web apps often exhibit a time to market that can be a matter of a few days or weeks</a:t>
            </a:r>
          </a:p>
          <a:p>
            <a:endParaRPr lang="en-US" altLang="en-US" sz="2000" dirty="0"/>
          </a:p>
          <a:p>
            <a:r>
              <a:rPr lang="en-US" altLang="en-US" sz="2000" dirty="0"/>
              <a:t>Because web apps are available via network access, it is difficult, if not impossible, to limit the population of end-users who may access the application and so security is an important issue</a:t>
            </a:r>
          </a:p>
        </p:txBody>
      </p:sp>
      <p:sp>
        <p:nvSpPr>
          <p:cNvPr id="5" name="Slide Number Placeholder 4">
            <a:extLst>
              <a:ext uri="{FF2B5EF4-FFF2-40B4-BE49-F238E27FC236}">
                <a16:creationId xmlns:a16="http://schemas.microsoft.com/office/drawing/2014/main" id="{351C9E70-D3A1-D045-9A96-EC1ED7B969A5}"/>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2630A72F-4485-B940-8CDC-BFF6F274DB1E}" type="slidenum">
              <a:rPr lang="en-US" altLang="en-US" sz="750">
                <a:solidFill>
                  <a:schemeClr val="bg1"/>
                </a:solidFill>
                <a:latin typeface="Helvetica" pitchFamily="2" charset="0"/>
              </a:rPr>
              <a:pPr/>
              <a:t>30</a:t>
            </a:fld>
            <a:endParaRPr lang="en-US" altLang="en-US" sz="750" dirty="0">
              <a:solidFill>
                <a:schemeClr val="bg1"/>
              </a:solidFill>
              <a:latin typeface="Helvetica" pitchFamily="2" charset="0"/>
            </a:endParaRPr>
          </a:p>
        </p:txBody>
      </p:sp>
    </p:spTree>
    <p:extLst>
      <p:ext uri="{BB962C8B-B14F-4D97-AF65-F5344CB8AC3E}">
        <p14:creationId xmlns:p14="http://schemas.microsoft.com/office/powerpoint/2010/main" val="286160770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a:extLst>
              <a:ext uri="{FF2B5EF4-FFF2-40B4-BE49-F238E27FC236}">
                <a16:creationId xmlns:a16="http://schemas.microsoft.com/office/drawing/2014/main" id="{DF5A871B-C987-7341-9405-D03D0F8284AB}"/>
              </a:ext>
            </a:extLst>
          </p:cNvPr>
          <p:cNvSpPr>
            <a:spLocks noGrp="1" noChangeArrowheads="1"/>
          </p:cNvSpPr>
          <p:nvPr>
            <p:ph type="title"/>
          </p:nvPr>
        </p:nvSpPr>
        <p:spPr/>
        <p:txBody>
          <a:bodyPr/>
          <a:lstStyle/>
          <a:p>
            <a:r>
              <a:rPr lang="en-US" altLang="en-US" dirty="0"/>
              <a:t>Mobile Apps</a:t>
            </a:r>
          </a:p>
        </p:txBody>
      </p:sp>
      <p:sp>
        <p:nvSpPr>
          <p:cNvPr id="10245" name="Rectangle 3">
            <a:extLst>
              <a:ext uri="{FF2B5EF4-FFF2-40B4-BE49-F238E27FC236}">
                <a16:creationId xmlns:a16="http://schemas.microsoft.com/office/drawing/2014/main" id="{253263DC-EE02-074A-88A8-740ACB58F2C3}"/>
              </a:ext>
            </a:extLst>
          </p:cNvPr>
          <p:cNvSpPr>
            <a:spLocks noGrp="1" noChangeArrowheads="1"/>
          </p:cNvSpPr>
          <p:nvPr>
            <p:ph type="body" idx="1"/>
          </p:nvPr>
        </p:nvSpPr>
        <p:spPr/>
        <p:txBody>
          <a:bodyPr/>
          <a:lstStyle/>
          <a:p>
            <a:r>
              <a:rPr lang="en-US" altLang="en-US" sz="2000" dirty="0"/>
              <a:t>Reside on mobile platforms (for example iOS and Android) on devices like phones or tablets</a:t>
            </a:r>
          </a:p>
          <a:p>
            <a:endParaRPr lang="en-US" altLang="en-US" sz="2000" dirty="0"/>
          </a:p>
          <a:p>
            <a:r>
              <a:rPr lang="en-US" altLang="en-US" sz="2000" dirty="0"/>
              <a:t>Take advantage of unique interaction mechanisms provided by the mobile platform and devices (touch screens, accelerometer, vibration feedback, location via GPS, etc.)</a:t>
            </a:r>
          </a:p>
          <a:p>
            <a:endParaRPr lang="en-US" altLang="en-US" sz="2000" dirty="0"/>
          </a:p>
          <a:p>
            <a:r>
              <a:rPr lang="en-US" altLang="en-US" sz="2000" dirty="0"/>
              <a:t>Often provide access to a combination of web-based resources and local device processing and storage capabilities</a:t>
            </a:r>
          </a:p>
          <a:p>
            <a:endParaRPr lang="en-US" altLang="en-US" sz="2000" dirty="0"/>
          </a:p>
          <a:p>
            <a:r>
              <a:rPr lang="en-US" altLang="en-US" sz="2000" dirty="0"/>
              <a:t>Typically provide persistent storage capabilities on the device, but can also leverage remote cloud storage</a:t>
            </a:r>
          </a:p>
        </p:txBody>
      </p:sp>
      <p:sp>
        <p:nvSpPr>
          <p:cNvPr id="5" name="Slide Number Placeholder 4">
            <a:extLst>
              <a:ext uri="{FF2B5EF4-FFF2-40B4-BE49-F238E27FC236}">
                <a16:creationId xmlns:a16="http://schemas.microsoft.com/office/drawing/2014/main" id="{8403876E-9297-F74A-BEAD-3D939F0433C9}"/>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40ED6DAE-CA26-9343-82D2-A82D4528CE66}" type="slidenum">
              <a:rPr lang="en-US" altLang="en-US" sz="750">
                <a:solidFill>
                  <a:schemeClr val="bg1"/>
                </a:solidFill>
                <a:latin typeface="Helvetica" pitchFamily="2" charset="0"/>
              </a:rPr>
              <a:pPr/>
              <a:t>31</a:t>
            </a:fld>
            <a:endParaRPr lang="en-US" altLang="en-US" sz="750" dirty="0">
              <a:solidFill>
                <a:schemeClr val="bg1"/>
              </a:solidFill>
              <a:latin typeface="Helvetica" pitchFamily="2" charset="0"/>
            </a:endParaRPr>
          </a:p>
        </p:txBody>
      </p:sp>
    </p:spTree>
    <p:extLst>
      <p:ext uri="{BB962C8B-B14F-4D97-AF65-F5344CB8AC3E}">
        <p14:creationId xmlns:p14="http://schemas.microsoft.com/office/powerpoint/2010/main" val="203850452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a:extLst>
              <a:ext uri="{FF2B5EF4-FFF2-40B4-BE49-F238E27FC236}">
                <a16:creationId xmlns:a16="http://schemas.microsoft.com/office/drawing/2014/main" id="{BA1C649E-733F-F24A-8443-9C1A83ED9BE8}"/>
              </a:ext>
            </a:extLst>
          </p:cNvPr>
          <p:cNvSpPr>
            <a:spLocks noGrp="1" noChangeArrowheads="1"/>
          </p:cNvSpPr>
          <p:nvPr>
            <p:ph type="title"/>
          </p:nvPr>
        </p:nvSpPr>
        <p:spPr/>
        <p:txBody>
          <a:bodyPr/>
          <a:lstStyle/>
          <a:p>
            <a:r>
              <a:rPr lang="en-US" altLang="en-US" dirty="0"/>
              <a:t>Cloud Computing</a:t>
            </a:r>
          </a:p>
        </p:txBody>
      </p:sp>
      <p:sp>
        <p:nvSpPr>
          <p:cNvPr id="12293" name="Rectangle 3">
            <a:extLst>
              <a:ext uri="{FF2B5EF4-FFF2-40B4-BE49-F238E27FC236}">
                <a16:creationId xmlns:a16="http://schemas.microsoft.com/office/drawing/2014/main" id="{19607D10-ECE4-EA4C-A625-5EF802481A4C}"/>
              </a:ext>
            </a:extLst>
          </p:cNvPr>
          <p:cNvSpPr>
            <a:spLocks noGrp="1" noChangeArrowheads="1"/>
          </p:cNvSpPr>
          <p:nvPr>
            <p:ph type="body" idx="1"/>
          </p:nvPr>
        </p:nvSpPr>
        <p:spPr>
          <a:xfrm>
            <a:off x="651164" y="1343005"/>
            <a:ext cx="7993800" cy="2577704"/>
          </a:xfrm>
        </p:spPr>
        <p:txBody>
          <a:bodyPr/>
          <a:lstStyle/>
          <a:p>
            <a:r>
              <a:rPr lang="en-US" altLang="en-US" sz="2000" dirty="0"/>
              <a:t>Cloud computing is a system-wide architectural paradigm which allows for the on-demand provision of resources (application software, platform, infrastructure) through virtualization technologies</a:t>
            </a:r>
          </a:p>
          <a:p>
            <a:endParaRPr lang="en-US" altLang="en-US" sz="2000" dirty="0"/>
          </a:p>
          <a:p>
            <a:r>
              <a:rPr lang="en-US" altLang="en-US" sz="2000" dirty="0"/>
              <a:t>Virtualization technologies allow for the creation of a virtual (rather than actual) version of computer hardware platforms, storage devices, and computer network resources.</a:t>
            </a:r>
          </a:p>
          <a:p>
            <a:endParaRPr lang="en-US" altLang="en-US" sz="2000" dirty="0"/>
          </a:p>
          <a:p>
            <a:pPr marL="0" indent="0">
              <a:buNone/>
            </a:pPr>
            <a:endParaRPr lang="en-US" altLang="en-US" dirty="0"/>
          </a:p>
        </p:txBody>
      </p:sp>
      <p:sp>
        <p:nvSpPr>
          <p:cNvPr id="5" name="Slide Number Placeholder 4">
            <a:extLst>
              <a:ext uri="{FF2B5EF4-FFF2-40B4-BE49-F238E27FC236}">
                <a16:creationId xmlns:a16="http://schemas.microsoft.com/office/drawing/2014/main" id="{6B4426B9-5E07-964C-B0AD-BD7D2E7045E6}"/>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4595528B-F166-5C4E-B42E-92BEB2709A02}" type="slidenum">
              <a:rPr lang="en-US" altLang="en-US" sz="750">
                <a:solidFill>
                  <a:schemeClr val="bg1"/>
                </a:solidFill>
                <a:latin typeface="Helvetica" pitchFamily="2" charset="0"/>
              </a:rPr>
              <a:pPr/>
              <a:t>32</a:t>
            </a:fld>
            <a:endParaRPr lang="en-US" altLang="en-US" sz="750" dirty="0">
              <a:solidFill>
                <a:schemeClr val="bg1"/>
              </a:solidFill>
              <a:latin typeface="Helvetica" pitchFamily="2" charset="0"/>
            </a:endParaRPr>
          </a:p>
        </p:txBody>
      </p:sp>
      <p:pic>
        <p:nvPicPr>
          <p:cNvPr id="28674" name="Picture 2">
            <a:extLst>
              <a:ext uri="{FF2B5EF4-FFF2-40B4-BE49-F238E27FC236}">
                <a16:creationId xmlns:a16="http://schemas.microsoft.com/office/drawing/2014/main" id="{DCF920A6-2332-4578-AC9C-9D7CA382CA8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7336" y="3776663"/>
            <a:ext cx="4695813" cy="272373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B07BF3E-E46A-4F1E-847C-E7247AE523DA}"/>
              </a:ext>
            </a:extLst>
          </p:cNvPr>
          <p:cNvSpPr txBox="1"/>
          <p:nvPr/>
        </p:nvSpPr>
        <p:spPr>
          <a:xfrm>
            <a:off x="610451" y="5105400"/>
            <a:ext cx="1146468" cy="923330"/>
          </a:xfrm>
          <a:prstGeom prst="rect">
            <a:avLst/>
          </a:prstGeom>
          <a:noFill/>
        </p:spPr>
        <p:txBody>
          <a:bodyPr wrap="none" rtlCol="0">
            <a:spAutoFit/>
          </a:bodyPr>
          <a:lstStyle/>
          <a:p>
            <a:r>
              <a:rPr lang="en-CA" dirty="0"/>
              <a:t>Actual </a:t>
            </a:r>
          </a:p>
          <a:p>
            <a:r>
              <a:rPr lang="en-CA" dirty="0"/>
              <a:t>hardware</a:t>
            </a:r>
          </a:p>
          <a:p>
            <a:r>
              <a:rPr lang="en-CA" dirty="0"/>
              <a:t>platform</a:t>
            </a:r>
          </a:p>
        </p:txBody>
      </p:sp>
      <p:cxnSp>
        <p:nvCxnSpPr>
          <p:cNvPr id="4" name="Straight Arrow Connector 3">
            <a:extLst>
              <a:ext uri="{FF2B5EF4-FFF2-40B4-BE49-F238E27FC236}">
                <a16:creationId xmlns:a16="http://schemas.microsoft.com/office/drawing/2014/main" id="{2836AD7E-62A1-46A9-B549-10C09E6BAAE0}"/>
              </a:ext>
            </a:extLst>
          </p:cNvPr>
          <p:cNvCxnSpPr>
            <a:cxnSpLocks/>
            <a:stCxn id="2" idx="3"/>
          </p:cNvCxnSpPr>
          <p:nvPr/>
        </p:nvCxnSpPr>
        <p:spPr>
          <a:xfrm>
            <a:off x="1756919" y="5567065"/>
            <a:ext cx="1291081" cy="18466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8B734B0-4886-4C4D-BB1E-09325824D1B1}"/>
              </a:ext>
            </a:extLst>
          </p:cNvPr>
          <p:cNvSpPr txBox="1"/>
          <p:nvPr/>
        </p:nvSpPr>
        <p:spPr>
          <a:xfrm>
            <a:off x="7581623" y="5133995"/>
            <a:ext cx="1146468" cy="923330"/>
          </a:xfrm>
          <a:prstGeom prst="rect">
            <a:avLst/>
          </a:prstGeom>
          <a:noFill/>
        </p:spPr>
        <p:txBody>
          <a:bodyPr wrap="none" rtlCol="0">
            <a:spAutoFit/>
          </a:bodyPr>
          <a:lstStyle/>
          <a:p>
            <a:r>
              <a:rPr lang="en-CA" dirty="0"/>
              <a:t>Actual </a:t>
            </a:r>
          </a:p>
          <a:p>
            <a:r>
              <a:rPr lang="en-CA" dirty="0"/>
              <a:t>hardware</a:t>
            </a:r>
          </a:p>
          <a:p>
            <a:r>
              <a:rPr lang="en-CA" dirty="0"/>
              <a:t>platform</a:t>
            </a:r>
          </a:p>
        </p:txBody>
      </p:sp>
      <p:cxnSp>
        <p:nvCxnSpPr>
          <p:cNvPr id="10" name="Straight Arrow Connector 9">
            <a:extLst>
              <a:ext uri="{FF2B5EF4-FFF2-40B4-BE49-F238E27FC236}">
                <a16:creationId xmlns:a16="http://schemas.microsoft.com/office/drawing/2014/main" id="{A35617D2-C323-49E1-9396-A52A20A96500}"/>
              </a:ext>
            </a:extLst>
          </p:cNvPr>
          <p:cNvCxnSpPr>
            <a:cxnSpLocks/>
            <a:stCxn id="9" idx="1"/>
          </p:cNvCxnSpPr>
          <p:nvPr/>
        </p:nvCxnSpPr>
        <p:spPr>
          <a:xfrm flipH="1">
            <a:off x="6797737" y="5595660"/>
            <a:ext cx="783886" cy="6187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598DC59-51F6-4659-BDE8-84E4D478F1B8}"/>
              </a:ext>
            </a:extLst>
          </p:cNvPr>
          <p:cNvSpPr txBox="1"/>
          <p:nvPr/>
        </p:nvSpPr>
        <p:spPr>
          <a:xfrm>
            <a:off x="152400" y="6477000"/>
            <a:ext cx="4600940" cy="261610"/>
          </a:xfrm>
          <a:prstGeom prst="rect">
            <a:avLst/>
          </a:prstGeom>
          <a:noFill/>
        </p:spPr>
        <p:txBody>
          <a:bodyPr wrap="none" rtlCol="0">
            <a:spAutoFit/>
          </a:bodyPr>
          <a:lstStyle/>
          <a:p>
            <a:r>
              <a:rPr lang="en-CA" sz="1100" dirty="0">
                <a:hlinkClick r:id="rId4"/>
              </a:rPr>
              <a:t>https://searchservervirtualization.techtarget.com/definition/virtualization</a:t>
            </a:r>
            <a:endParaRPr lang="en-CA" sz="1100" dirty="0"/>
          </a:p>
        </p:txBody>
      </p:sp>
    </p:spTree>
    <p:extLst>
      <p:ext uri="{BB962C8B-B14F-4D97-AF65-F5344CB8AC3E}">
        <p14:creationId xmlns:p14="http://schemas.microsoft.com/office/powerpoint/2010/main" val="147719418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4D021-9DC7-490E-A6CD-CAB6319502AE}"/>
              </a:ext>
            </a:extLst>
          </p:cNvPr>
          <p:cNvSpPr>
            <a:spLocks noGrp="1"/>
          </p:cNvSpPr>
          <p:nvPr>
            <p:ph type="title"/>
          </p:nvPr>
        </p:nvSpPr>
        <p:spPr>
          <a:xfrm>
            <a:off x="0" y="663303"/>
            <a:ext cx="9144000" cy="1371600"/>
          </a:xfrm>
        </p:spPr>
        <p:txBody>
          <a:bodyPr/>
          <a:lstStyle/>
          <a:p>
            <a:r>
              <a:rPr lang="en-CA" sz="3600" dirty="0"/>
              <a:t>From Virtual Architectures to Microservices</a:t>
            </a:r>
          </a:p>
        </p:txBody>
      </p:sp>
      <p:pic>
        <p:nvPicPr>
          <p:cNvPr id="4" name="Picture 2">
            <a:extLst>
              <a:ext uri="{FF2B5EF4-FFF2-40B4-BE49-F238E27FC236}">
                <a16:creationId xmlns:a16="http://schemas.microsoft.com/office/drawing/2014/main" id="{8261474B-471D-48F9-BBEA-CCFFBCF3912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400" y="1447800"/>
            <a:ext cx="3770241" cy="2186870"/>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E3457986-2F06-4317-865C-93A8AAA2B8BC}"/>
              </a:ext>
            </a:extLst>
          </p:cNvPr>
          <p:cNvSpPr/>
          <p:nvPr/>
        </p:nvSpPr>
        <p:spPr>
          <a:xfrm>
            <a:off x="4572000" y="2092468"/>
            <a:ext cx="533400" cy="762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26" name="Picture 2">
            <a:extLst>
              <a:ext uri="{FF2B5EF4-FFF2-40B4-BE49-F238E27FC236}">
                <a16:creationId xmlns:a16="http://schemas.microsoft.com/office/drawing/2014/main" id="{60784E2B-21B5-4DBF-A02E-D41DD7DA3B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810000"/>
            <a:ext cx="5734050" cy="28670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50D3EA7-A1B5-4201-B49C-C7473EF42238}"/>
              </a:ext>
            </a:extLst>
          </p:cNvPr>
          <p:cNvSpPr txBox="1"/>
          <p:nvPr/>
        </p:nvSpPr>
        <p:spPr>
          <a:xfrm>
            <a:off x="558507" y="2011803"/>
            <a:ext cx="1146468" cy="923330"/>
          </a:xfrm>
          <a:prstGeom prst="rect">
            <a:avLst/>
          </a:prstGeom>
          <a:noFill/>
        </p:spPr>
        <p:txBody>
          <a:bodyPr wrap="none" rtlCol="0">
            <a:spAutoFit/>
          </a:bodyPr>
          <a:lstStyle/>
          <a:p>
            <a:r>
              <a:rPr lang="en-CA" dirty="0"/>
              <a:t>Actual </a:t>
            </a:r>
          </a:p>
          <a:p>
            <a:r>
              <a:rPr lang="en-CA" dirty="0"/>
              <a:t>hardware</a:t>
            </a:r>
          </a:p>
          <a:p>
            <a:r>
              <a:rPr lang="en-CA" dirty="0"/>
              <a:t>platform</a:t>
            </a:r>
          </a:p>
        </p:txBody>
      </p:sp>
      <p:cxnSp>
        <p:nvCxnSpPr>
          <p:cNvPr id="8" name="Straight Arrow Connector 7">
            <a:extLst>
              <a:ext uri="{FF2B5EF4-FFF2-40B4-BE49-F238E27FC236}">
                <a16:creationId xmlns:a16="http://schemas.microsoft.com/office/drawing/2014/main" id="{9EC5295E-4C2A-47FB-AB03-98DB983F3416}"/>
              </a:ext>
            </a:extLst>
          </p:cNvPr>
          <p:cNvCxnSpPr>
            <a:cxnSpLocks/>
            <a:stCxn id="7" idx="3"/>
          </p:cNvCxnSpPr>
          <p:nvPr/>
        </p:nvCxnSpPr>
        <p:spPr>
          <a:xfrm>
            <a:off x="1704975" y="2473468"/>
            <a:ext cx="1016572" cy="38100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5BEBE11A-D2DB-431A-8EA3-A0B0D714E560}"/>
              </a:ext>
            </a:extLst>
          </p:cNvPr>
          <p:cNvSpPr/>
          <p:nvPr/>
        </p:nvSpPr>
        <p:spPr>
          <a:xfrm>
            <a:off x="1946561" y="4496874"/>
            <a:ext cx="533400" cy="14932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D77DDD3A-96A2-4465-808E-D07499105763}"/>
              </a:ext>
            </a:extLst>
          </p:cNvPr>
          <p:cNvSpPr txBox="1"/>
          <p:nvPr/>
        </p:nvSpPr>
        <p:spPr>
          <a:xfrm>
            <a:off x="6865791" y="2092468"/>
            <a:ext cx="1146468" cy="923330"/>
          </a:xfrm>
          <a:prstGeom prst="rect">
            <a:avLst/>
          </a:prstGeom>
          <a:noFill/>
        </p:spPr>
        <p:txBody>
          <a:bodyPr wrap="none" rtlCol="0">
            <a:spAutoFit/>
          </a:bodyPr>
          <a:lstStyle/>
          <a:p>
            <a:r>
              <a:rPr lang="en-CA" dirty="0"/>
              <a:t>Actual </a:t>
            </a:r>
          </a:p>
          <a:p>
            <a:r>
              <a:rPr lang="en-CA" dirty="0"/>
              <a:t>hardware</a:t>
            </a:r>
          </a:p>
          <a:p>
            <a:r>
              <a:rPr lang="en-CA" dirty="0"/>
              <a:t>platform</a:t>
            </a:r>
          </a:p>
        </p:txBody>
      </p:sp>
      <p:cxnSp>
        <p:nvCxnSpPr>
          <p:cNvPr id="13" name="Straight Arrow Connector 12">
            <a:extLst>
              <a:ext uri="{FF2B5EF4-FFF2-40B4-BE49-F238E27FC236}">
                <a16:creationId xmlns:a16="http://schemas.microsoft.com/office/drawing/2014/main" id="{B3836A62-4BD4-4900-8166-6392C1ED967E}"/>
              </a:ext>
            </a:extLst>
          </p:cNvPr>
          <p:cNvCxnSpPr>
            <a:cxnSpLocks/>
            <a:stCxn id="12" idx="1"/>
          </p:cNvCxnSpPr>
          <p:nvPr/>
        </p:nvCxnSpPr>
        <p:spPr>
          <a:xfrm flipH="1">
            <a:off x="5867400" y="2554133"/>
            <a:ext cx="998391" cy="32296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02743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2" name="Rectangle 2">
            <a:extLst>
              <a:ext uri="{FF2B5EF4-FFF2-40B4-BE49-F238E27FC236}">
                <a16:creationId xmlns:a16="http://schemas.microsoft.com/office/drawing/2014/main" id="{BA1C649E-733F-F24A-8443-9C1A83ED9BE8}"/>
              </a:ext>
            </a:extLst>
          </p:cNvPr>
          <p:cNvSpPr>
            <a:spLocks noGrp="1" noChangeArrowheads="1"/>
          </p:cNvSpPr>
          <p:nvPr>
            <p:ph type="title"/>
          </p:nvPr>
        </p:nvSpPr>
        <p:spPr/>
        <p:txBody>
          <a:bodyPr/>
          <a:lstStyle/>
          <a:p>
            <a:r>
              <a:rPr lang="en-US" altLang="en-US" dirty="0"/>
              <a:t>Cloud Computing</a:t>
            </a:r>
          </a:p>
        </p:txBody>
      </p:sp>
      <p:sp>
        <p:nvSpPr>
          <p:cNvPr id="12293" name="Rectangle 3">
            <a:extLst>
              <a:ext uri="{FF2B5EF4-FFF2-40B4-BE49-F238E27FC236}">
                <a16:creationId xmlns:a16="http://schemas.microsoft.com/office/drawing/2014/main" id="{19607D10-ECE4-EA4C-A625-5EF802481A4C}"/>
              </a:ext>
            </a:extLst>
          </p:cNvPr>
          <p:cNvSpPr>
            <a:spLocks noGrp="1" noChangeArrowheads="1"/>
          </p:cNvSpPr>
          <p:nvPr>
            <p:ph type="body" idx="1"/>
          </p:nvPr>
        </p:nvSpPr>
        <p:spPr>
          <a:xfrm>
            <a:off x="628650" y="1841896"/>
            <a:ext cx="4400550" cy="3263504"/>
          </a:xfrm>
        </p:spPr>
        <p:txBody>
          <a:bodyPr/>
          <a:lstStyle/>
          <a:p>
            <a:r>
              <a:rPr lang="en-US" altLang="en-US" sz="2000" dirty="0"/>
              <a:t>Cloud computing requires developing an architecture containing a collection of both frontend and backend services </a:t>
            </a:r>
          </a:p>
          <a:p>
            <a:pPr lvl="1"/>
            <a:r>
              <a:rPr lang="en-US" altLang="en-US" sz="1800" dirty="0"/>
              <a:t>Frontend services include the client devices and application software to allow access to what is hosted on the cloud   </a:t>
            </a:r>
          </a:p>
          <a:p>
            <a:pPr lvl="1"/>
            <a:r>
              <a:rPr lang="en-US" altLang="en-US" sz="1800" dirty="0"/>
              <a:t>Backend services include servers, data storage, and server-resident applications residing in the cloud </a:t>
            </a:r>
          </a:p>
          <a:p>
            <a:pPr marL="0" indent="0">
              <a:buNone/>
            </a:pPr>
            <a:endParaRPr lang="en-US" altLang="en-US" dirty="0"/>
          </a:p>
        </p:txBody>
      </p:sp>
      <p:sp>
        <p:nvSpPr>
          <p:cNvPr id="5" name="Slide Number Placeholder 4">
            <a:extLst>
              <a:ext uri="{FF2B5EF4-FFF2-40B4-BE49-F238E27FC236}">
                <a16:creationId xmlns:a16="http://schemas.microsoft.com/office/drawing/2014/main" id="{6B4426B9-5E07-964C-B0AD-BD7D2E7045E6}"/>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4595528B-F166-5C4E-B42E-92BEB2709A02}" type="slidenum">
              <a:rPr lang="en-US" altLang="en-US" sz="750">
                <a:solidFill>
                  <a:schemeClr val="bg1"/>
                </a:solidFill>
                <a:latin typeface="Helvetica" pitchFamily="2" charset="0"/>
              </a:rPr>
              <a:pPr/>
              <a:t>34</a:t>
            </a:fld>
            <a:endParaRPr lang="en-US" altLang="en-US" sz="750" dirty="0">
              <a:solidFill>
                <a:schemeClr val="bg1"/>
              </a:solidFill>
              <a:latin typeface="Helvetica" pitchFamily="2" charset="0"/>
            </a:endParaRPr>
          </a:p>
        </p:txBody>
      </p:sp>
      <p:pic>
        <p:nvPicPr>
          <p:cNvPr id="6" name="Picture 5" descr="A screenshot of a cell phone&#10;&#10;Description automatically generated">
            <a:extLst>
              <a:ext uri="{FF2B5EF4-FFF2-40B4-BE49-F238E27FC236}">
                <a16:creationId xmlns:a16="http://schemas.microsoft.com/office/drawing/2014/main" id="{70A5CADD-6314-4F27-B937-05AB26FB01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1841895"/>
            <a:ext cx="4038600" cy="3736865"/>
          </a:xfrm>
          <a:prstGeom prst="rect">
            <a:avLst/>
          </a:prstGeom>
        </p:spPr>
      </p:pic>
      <p:sp>
        <p:nvSpPr>
          <p:cNvPr id="7" name="TextBox 6">
            <a:extLst>
              <a:ext uri="{FF2B5EF4-FFF2-40B4-BE49-F238E27FC236}">
                <a16:creationId xmlns:a16="http://schemas.microsoft.com/office/drawing/2014/main" id="{C110320B-1430-404E-8265-B0C5DDACE2DB}"/>
              </a:ext>
            </a:extLst>
          </p:cNvPr>
          <p:cNvSpPr txBox="1"/>
          <p:nvPr/>
        </p:nvSpPr>
        <p:spPr>
          <a:xfrm>
            <a:off x="152400" y="6413698"/>
            <a:ext cx="5203669" cy="307777"/>
          </a:xfrm>
          <a:prstGeom prst="rect">
            <a:avLst/>
          </a:prstGeom>
          <a:noFill/>
        </p:spPr>
        <p:txBody>
          <a:bodyPr wrap="none" rtlCol="0">
            <a:spAutoFit/>
          </a:bodyPr>
          <a:lstStyle/>
          <a:p>
            <a:r>
              <a:rPr lang="fr-FR" sz="1400" dirty="0">
                <a:hlinkClick r:id="rId4"/>
              </a:rPr>
              <a:t>https://commons.wikimedia.org/w/index.php?curid=18327835</a:t>
            </a:r>
            <a:r>
              <a:rPr lang="fr-FR" sz="1400" dirty="0"/>
              <a:t> </a:t>
            </a:r>
            <a:r>
              <a:rPr lang="en-CA" sz="1400" dirty="0"/>
              <a:t> </a:t>
            </a:r>
          </a:p>
        </p:txBody>
      </p:sp>
    </p:spTree>
    <p:extLst>
      <p:ext uri="{BB962C8B-B14F-4D97-AF65-F5344CB8AC3E}">
        <p14:creationId xmlns:p14="http://schemas.microsoft.com/office/powerpoint/2010/main" val="183445668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80A638C8-8170-DC44-A482-0C6E7460FB0B}"/>
              </a:ext>
            </a:extLst>
          </p:cNvPr>
          <p:cNvSpPr>
            <a:spLocks noGrp="1" noChangeArrowheads="1"/>
          </p:cNvSpPr>
          <p:nvPr>
            <p:ph type="title"/>
          </p:nvPr>
        </p:nvSpPr>
        <p:spPr>
          <a:xfrm>
            <a:off x="481445" y="228600"/>
            <a:ext cx="7772400" cy="1143000"/>
          </a:xfrm>
        </p:spPr>
        <p:txBody>
          <a:bodyPr/>
          <a:lstStyle/>
          <a:p>
            <a:r>
              <a:rPr lang="en-US" altLang="en-US" dirty="0"/>
              <a:t>Your Turn</a:t>
            </a:r>
          </a:p>
        </p:txBody>
      </p:sp>
      <p:sp>
        <p:nvSpPr>
          <p:cNvPr id="17413" name="Rectangle 3">
            <a:extLst>
              <a:ext uri="{FF2B5EF4-FFF2-40B4-BE49-F238E27FC236}">
                <a16:creationId xmlns:a16="http://schemas.microsoft.com/office/drawing/2014/main" id="{FFBF4316-C90C-D546-9855-6477D01C3F66}"/>
              </a:ext>
            </a:extLst>
          </p:cNvPr>
          <p:cNvSpPr>
            <a:spLocks noGrp="1" noChangeArrowheads="1"/>
          </p:cNvSpPr>
          <p:nvPr>
            <p:ph type="body" idx="1"/>
          </p:nvPr>
        </p:nvSpPr>
        <p:spPr>
          <a:xfrm>
            <a:off x="457200" y="990600"/>
            <a:ext cx="7772400" cy="4114800"/>
          </a:xfrm>
        </p:spPr>
        <p:txBody>
          <a:bodyPr/>
          <a:lstStyle/>
          <a:p>
            <a:r>
              <a:rPr lang="en-US" altLang="en-US" sz="1800" dirty="0"/>
              <a:t>What is modularity in software design and why is it important?</a:t>
            </a:r>
          </a:p>
          <a:p>
            <a:endParaRPr lang="en-US" altLang="en-US" sz="1800" dirty="0"/>
          </a:p>
          <a:p>
            <a:r>
              <a:rPr lang="en-US" altLang="en-US" sz="1800" dirty="0"/>
              <a:t>What is the concept of abstraction in software engineering? Briefly discuss three examples of abstraction. </a:t>
            </a:r>
          </a:p>
          <a:p>
            <a:endParaRPr lang="en-US" altLang="en-US" sz="1800" dirty="0"/>
          </a:p>
          <a:p>
            <a:r>
              <a:rPr lang="en-US" altLang="en-US" sz="1800" dirty="0"/>
              <a:t>With respect to software development, what are the major challenges presented by Web applications, Mobile applications, and Cloud applications? </a:t>
            </a:r>
          </a:p>
          <a:p>
            <a:endParaRPr lang="en-US" altLang="en-US" sz="1800" dirty="0"/>
          </a:p>
          <a:p>
            <a:endParaRPr lang="en-US" altLang="en-US" sz="1800" dirty="0"/>
          </a:p>
          <a:p>
            <a:r>
              <a:rPr lang="en-US" altLang="en-US" sz="1800" dirty="0"/>
              <a:t>Read the content of the following sites:</a:t>
            </a:r>
          </a:p>
          <a:p>
            <a:pPr lvl="1"/>
            <a:r>
              <a:rPr lang="en-CA" sz="1600" dirty="0">
                <a:hlinkClick r:id="rId3"/>
              </a:rPr>
              <a:t>https://en.wikipedia.org/wiki/Modular_programming</a:t>
            </a:r>
            <a:endParaRPr lang="en-CA" sz="1600" dirty="0"/>
          </a:p>
          <a:p>
            <a:pPr lvl="1"/>
            <a:r>
              <a:rPr lang="en-CA" sz="1600" dirty="0">
                <a:hlinkClick r:id="rId4"/>
              </a:rPr>
              <a:t>https://en.wikipedia.org/wiki/Abstraction_(computer_science)</a:t>
            </a:r>
            <a:endParaRPr lang="en-CA" sz="1600" dirty="0"/>
          </a:p>
          <a:p>
            <a:pPr lvl="1"/>
            <a:r>
              <a:rPr lang="en-CA" sz="1600" dirty="0">
                <a:hlinkClick r:id="rId5"/>
              </a:rPr>
              <a:t>https://www.tutorialspoint.com/software_architecture_design/hierarchical_architecture.htm</a:t>
            </a:r>
            <a:r>
              <a:rPr lang="en-CA" sz="1600" dirty="0"/>
              <a:t> </a:t>
            </a:r>
          </a:p>
          <a:p>
            <a:pPr lvl="1"/>
            <a:r>
              <a:rPr lang="en-CA" sz="1600" dirty="0">
                <a:hlinkClick r:id="rId6"/>
              </a:rPr>
              <a:t>https://en.wikipedia.org/wiki/Component-based_software_engineering</a:t>
            </a:r>
            <a:r>
              <a:rPr lang="en-CA" sz="1600" dirty="0"/>
              <a:t> </a:t>
            </a:r>
          </a:p>
          <a:p>
            <a:pPr lvl="1"/>
            <a:r>
              <a:rPr lang="en-CA" sz="1600" dirty="0">
                <a:hlinkClick r:id="rId7"/>
              </a:rPr>
              <a:t>https://en.wikipedia.org/wiki/Web_application</a:t>
            </a:r>
            <a:endParaRPr lang="en-CA" sz="1600" dirty="0"/>
          </a:p>
          <a:p>
            <a:pPr lvl="1"/>
            <a:r>
              <a:rPr lang="en-US" altLang="en-US" sz="1600" dirty="0">
                <a:hlinkClick r:id="rId8"/>
              </a:rPr>
              <a:t>https://en.wikipedia.org/wiki/Cloud_computing</a:t>
            </a:r>
            <a:endParaRPr lang="en-US" altLang="en-US" sz="1600" dirty="0"/>
          </a:p>
          <a:p>
            <a:pPr lvl="1"/>
            <a:r>
              <a:rPr lang="en-US" altLang="en-US" sz="1600" dirty="0">
                <a:hlinkClick r:id="rId5"/>
              </a:rPr>
              <a:t>https://www.tutorialspoint.com/software_architecture_design/hierarchical_architecture.htm</a:t>
            </a:r>
            <a:endParaRPr lang="en-US" altLang="en-US" sz="1800" dirty="0"/>
          </a:p>
          <a:p>
            <a:pPr marL="0" indent="0">
              <a:buNone/>
            </a:pPr>
            <a:endParaRPr lang="en-US" altLang="en-US" sz="1800" dirty="0"/>
          </a:p>
          <a:p>
            <a:endParaRPr lang="en-US" altLang="en-US" sz="1800" dirty="0"/>
          </a:p>
          <a:p>
            <a:endParaRPr lang="en-US" altLang="en-US" sz="1800" dirty="0"/>
          </a:p>
          <a:p>
            <a:endParaRPr lang="en-US" altLang="en-US" sz="1800" dirty="0"/>
          </a:p>
          <a:p>
            <a:endParaRPr lang="en-US" altLang="en-US" sz="2400" dirty="0"/>
          </a:p>
        </p:txBody>
      </p:sp>
      <p:sp>
        <p:nvSpPr>
          <p:cNvPr id="5" name="Slide Number Placeholder 4">
            <a:extLst>
              <a:ext uri="{FF2B5EF4-FFF2-40B4-BE49-F238E27FC236}">
                <a16:creationId xmlns:a16="http://schemas.microsoft.com/office/drawing/2014/main" id="{6E03A2DA-4EDC-2E4A-A04A-D8E30D94F54A}"/>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F4423324-B18C-6E48-8D7E-6751697E71D1}" type="slidenum">
              <a:rPr lang="en-US" altLang="en-US" sz="750">
                <a:solidFill>
                  <a:schemeClr val="bg1"/>
                </a:solidFill>
                <a:latin typeface="Helvetica" pitchFamily="2" charset="0"/>
              </a:rPr>
              <a:pPr/>
              <a:t>35</a:t>
            </a:fld>
            <a:endParaRPr lang="en-US" altLang="en-US" sz="750" dirty="0">
              <a:solidFill>
                <a:schemeClr val="bg1"/>
              </a:solidFill>
              <a:latin typeface="Helvetica" pitchFamily="2" charset="0"/>
            </a:endParaRPr>
          </a:p>
        </p:txBody>
      </p:sp>
    </p:spTree>
    <p:extLst>
      <p:ext uri="{BB962C8B-B14F-4D97-AF65-F5344CB8AC3E}">
        <p14:creationId xmlns:p14="http://schemas.microsoft.com/office/powerpoint/2010/main" val="35094929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4</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this Part</a:t>
            </a:r>
            <a:endParaRPr lang="en-US" altLang="en-US" sz="4000" dirty="0"/>
          </a:p>
        </p:txBody>
      </p:sp>
      <p:sp>
        <p:nvSpPr>
          <p:cNvPr id="23556" name="Rectangle 3"/>
          <p:cNvSpPr>
            <a:spLocks noGrp="1" noChangeArrowheads="1"/>
          </p:cNvSpPr>
          <p:nvPr>
            <p:ph type="body" idx="1"/>
          </p:nvPr>
        </p:nvSpPr>
        <p:spPr>
          <a:xfrm>
            <a:off x="685800" y="1828800"/>
            <a:ext cx="7772400" cy="5181600"/>
          </a:xfrm>
        </p:spPr>
        <p:txBody>
          <a:bodyPr/>
          <a:lstStyle/>
          <a:p>
            <a:pPr algn="ctr">
              <a:lnSpc>
                <a:spcPct val="80000"/>
              </a:lnSpc>
              <a:buFontTx/>
              <a:buNone/>
            </a:pPr>
            <a:r>
              <a:rPr lang="el-GR" altLang="en-US" sz="2800" dirty="0"/>
              <a:t>   </a:t>
            </a:r>
          </a:p>
          <a:p>
            <a:pPr marL="457200" indent="-457200">
              <a:buFont typeface="+mj-lt"/>
              <a:buAutoNum type="arabicPeriod"/>
            </a:pPr>
            <a:r>
              <a:rPr lang="en-CA" altLang="en-US" sz="1800" dirty="0"/>
              <a:t>To define Software Engineering as an engineering discipline</a:t>
            </a:r>
          </a:p>
          <a:p>
            <a:pPr marL="457200" indent="-457200">
              <a:buFont typeface="+mj-lt"/>
              <a:buAutoNum type="arabicPeriod"/>
            </a:pPr>
            <a:endParaRPr lang="en-CA" altLang="en-US" sz="1800" dirty="0"/>
          </a:p>
          <a:p>
            <a:pPr marL="457200" indent="-457200">
              <a:buFont typeface="+mj-lt"/>
              <a:buAutoNum type="arabicPeriod"/>
            </a:pPr>
            <a:r>
              <a:rPr lang="en-CA" altLang="en-US" sz="1800" dirty="0"/>
              <a:t>To discuss and disambiguate certain myths about software development</a:t>
            </a:r>
          </a:p>
          <a:p>
            <a:pPr marL="0" indent="0">
              <a:buNone/>
            </a:pPr>
            <a:endParaRPr lang="el-GR" altLang="en-US" sz="2800" dirty="0"/>
          </a:p>
          <a:p>
            <a:pPr>
              <a:lnSpc>
                <a:spcPct val="80000"/>
              </a:lnSpc>
            </a:pPr>
            <a:endParaRPr lang="el-GR" altLang="en-US" sz="2800" dirty="0"/>
          </a:p>
          <a:p>
            <a:pPr algn="ctr">
              <a:lnSpc>
                <a:spcPct val="80000"/>
              </a:lnSpc>
              <a:buFontTx/>
              <a:buNone/>
            </a:pPr>
            <a:r>
              <a:rPr lang="el-GR" altLang="en-US" sz="2800" dirty="0"/>
              <a:t> </a:t>
            </a:r>
            <a:endParaRPr lang="en-US" altLang="en-US" sz="2800" dirty="0"/>
          </a:p>
        </p:txBody>
      </p:sp>
    </p:spTree>
    <p:extLst>
      <p:ext uri="{BB962C8B-B14F-4D97-AF65-F5344CB8AC3E}">
        <p14:creationId xmlns:p14="http://schemas.microsoft.com/office/powerpoint/2010/main" val="372081470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5</a:t>
            </a:fld>
            <a:endParaRPr lang="en-US" altLang="en-US" sz="1400"/>
          </a:p>
        </p:txBody>
      </p:sp>
      <p:sp>
        <p:nvSpPr>
          <p:cNvPr id="23555" name="Rectangle 2"/>
          <p:cNvSpPr>
            <a:spLocks noGrp="1" noChangeArrowheads="1"/>
          </p:cNvSpPr>
          <p:nvPr>
            <p:ph type="title"/>
          </p:nvPr>
        </p:nvSpPr>
        <p:spPr/>
        <p:txBody>
          <a:bodyPr/>
          <a:lstStyle/>
          <a:p>
            <a:r>
              <a:rPr lang="en-CA" altLang="en-US" sz="4000" dirty="0"/>
              <a:t>What is Software Engineering</a:t>
            </a:r>
            <a:r>
              <a:rPr lang="el-GR" altLang="en-US" sz="4000" dirty="0"/>
              <a:t> ?</a:t>
            </a:r>
            <a:endParaRPr lang="en-US" altLang="en-US" sz="4000" dirty="0"/>
          </a:p>
        </p:txBody>
      </p:sp>
      <p:sp>
        <p:nvSpPr>
          <p:cNvPr id="23556" name="Rectangle 3"/>
          <p:cNvSpPr>
            <a:spLocks noGrp="1" noChangeArrowheads="1"/>
          </p:cNvSpPr>
          <p:nvPr>
            <p:ph type="body" idx="1"/>
          </p:nvPr>
        </p:nvSpPr>
        <p:spPr>
          <a:xfrm>
            <a:off x="685800" y="1828800"/>
            <a:ext cx="7772400" cy="5181600"/>
          </a:xfrm>
        </p:spPr>
        <p:txBody>
          <a:bodyPr/>
          <a:lstStyle/>
          <a:p>
            <a:pPr algn="ctr">
              <a:lnSpc>
                <a:spcPct val="80000"/>
              </a:lnSpc>
              <a:buFontTx/>
              <a:buNone/>
            </a:pPr>
            <a:r>
              <a:rPr lang="el-GR" altLang="en-US" sz="2800" dirty="0"/>
              <a:t>   </a:t>
            </a:r>
          </a:p>
          <a:p>
            <a:pPr marL="457200" indent="-457200">
              <a:buFont typeface="+mj-lt"/>
              <a:buAutoNum type="arabicPeriod"/>
            </a:pPr>
            <a:r>
              <a:rPr lang="en-CA" sz="1800" dirty="0"/>
              <a:t>It is an area of Computer Science which relates to </a:t>
            </a:r>
            <a:r>
              <a:rPr lang="en-CA" sz="1800" u="sng" dirty="0">
                <a:solidFill>
                  <a:srgbClr val="FF0000"/>
                </a:solidFill>
              </a:rPr>
              <a:t>techniques</a:t>
            </a:r>
            <a:r>
              <a:rPr lang="en-CA" sz="1800" dirty="0"/>
              <a:t>, </a:t>
            </a:r>
            <a:r>
              <a:rPr lang="en-CA" sz="1800" u="sng" dirty="0">
                <a:solidFill>
                  <a:srgbClr val="FF0000"/>
                </a:solidFill>
              </a:rPr>
              <a:t>methods</a:t>
            </a:r>
            <a:r>
              <a:rPr lang="en-CA" sz="1800" dirty="0"/>
              <a:t>, </a:t>
            </a:r>
            <a:r>
              <a:rPr lang="en-CA" sz="1800" u="sng" dirty="0">
                <a:solidFill>
                  <a:srgbClr val="FF0000"/>
                </a:solidFill>
              </a:rPr>
              <a:t>practices</a:t>
            </a:r>
            <a:r>
              <a:rPr lang="en-CA" sz="1800" dirty="0"/>
              <a:t> and </a:t>
            </a:r>
            <a:r>
              <a:rPr lang="en-CA" sz="1800" u="sng" dirty="0">
                <a:solidFill>
                  <a:srgbClr val="FF0000"/>
                </a:solidFill>
              </a:rPr>
              <a:t>tools</a:t>
            </a:r>
            <a:r>
              <a:rPr lang="en-CA" sz="1800" dirty="0"/>
              <a:t> for the application of a </a:t>
            </a:r>
            <a:r>
              <a:rPr lang="en-CA" sz="1800" u="sng" dirty="0">
                <a:solidFill>
                  <a:srgbClr val="FF0000"/>
                </a:solidFill>
              </a:rPr>
              <a:t>systematic</a:t>
            </a:r>
            <a:r>
              <a:rPr lang="en-CA" sz="1800" dirty="0"/>
              <a:t>, </a:t>
            </a:r>
            <a:r>
              <a:rPr lang="en-CA" sz="1800" u="sng" dirty="0">
                <a:solidFill>
                  <a:srgbClr val="FF0000"/>
                </a:solidFill>
              </a:rPr>
              <a:t>disciplined</a:t>
            </a:r>
            <a:r>
              <a:rPr lang="en-CA" sz="1800" dirty="0"/>
              <a:t>, </a:t>
            </a:r>
            <a:r>
              <a:rPr lang="en-CA" sz="1800" u="sng" dirty="0">
                <a:solidFill>
                  <a:srgbClr val="FF0000"/>
                </a:solidFill>
              </a:rPr>
              <a:t>quantifiable</a:t>
            </a:r>
            <a:r>
              <a:rPr lang="en-CA" sz="1800" dirty="0"/>
              <a:t> approach to the </a:t>
            </a:r>
            <a:r>
              <a:rPr lang="en-CA" sz="1800" u="sng" dirty="0">
                <a:solidFill>
                  <a:srgbClr val="0070C0"/>
                </a:solidFill>
              </a:rPr>
              <a:t>development</a:t>
            </a:r>
            <a:r>
              <a:rPr lang="en-CA" sz="1800" dirty="0"/>
              <a:t>, </a:t>
            </a:r>
            <a:r>
              <a:rPr lang="en-CA" sz="1800" u="sng" dirty="0">
                <a:solidFill>
                  <a:srgbClr val="0070C0"/>
                </a:solidFill>
              </a:rPr>
              <a:t>operation</a:t>
            </a:r>
            <a:r>
              <a:rPr lang="en-CA" sz="1800" dirty="0"/>
              <a:t>, and </a:t>
            </a:r>
            <a:r>
              <a:rPr lang="en-CA" sz="1800" u="sng" dirty="0">
                <a:solidFill>
                  <a:srgbClr val="0070C0"/>
                </a:solidFill>
              </a:rPr>
              <a:t>maintenance</a:t>
            </a:r>
            <a:r>
              <a:rPr lang="en-CA" sz="1800" dirty="0"/>
              <a:t> of software; that is, the application of engineering to software.</a:t>
            </a:r>
          </a:p>
          <a:p>
            <a:pPr marL="457200" indent="-457200">
              <a:buFont typeface="+mj-lt"/>
              <a:buAutoNum type="arabicPeriod"/>
            </a:pPr>
            <a:endParaRPr lang="en-CA" sz="1800" dirty="0"/>
          </a:p>
          <a:p>
            <a:pPr marL="457200" indent="-457200">
              <a:buFont typeface="+mj-lt"/>
              <a:buAutoNum type="arabicPeriod"/>
            </a:pPr>
            <a:r>
              <a:rPr lang="en-CA" sz="1800" dirty="0"/>
              <a:t>The study of approaches as in (1) in order to develop </a:t>
            </a:r>
            <a:r>
              <a:rPr lang="en-CA" sz="1800" u="sng" dirty="0"/>
              <a:t>high quality </a:t>
            </a:r>
            <a:r>
              <a:rPr lang="en-CA" sz="1800" dirty="0"/>
              <a:t>products </a:t>
            </a:r>
            <a:r>
              <a:rPr lang="en-CA" sz="1800" u="sng" dirty="0"/>
              <a:t>within the specified budget and time</a:t>
            </a:r>
            <a:r>
              <a:rPr lang="en-CA" sz="1800" dirty="0"/>
              <a:t>.</a:t>
            </a:r>
            <a:endParaRPr lang="en-CA" altLang="en-US" sz="1800" dirty="0"/>
          </a:p>
          <a:p>
            <a:pPr algn="ctr">
              <a:lnSpc>
                <a:spcPct val="80000"/>
              </a:lnSpc>
              <a:buFontTx/>
              <a:buNone/>
            </a:pPr>
            <a:endParaRPr lang="el-GR" altLang="en-US" sz="1800" dirty="0"/>
          </a:p>
          <a:p>
            <a:pPr algn="ctr">
              <a:lnSpc>
                <a:spcPct val="80000"/>
              </a:lnSpc>
              <a:buFontTx/>
              <a:buNone/>
            </a:pPr>
            <a:r>
              <a:rPr lang="en-US" altLang="en-US" sz="1800" dirty="0"/>
              <a:t>[IEEE Standard 610.12]</a:t>
            </a:r>
            <a:endParaRPr lang="el-GR" altLang="en-US" sz="1800" dirty="0"/>
          </a:p>
          <a:p>
            <a:pPr>
              <a:lnSpc>
                <a:spcPct val="80000"/>
              </a:lnSpc>
            </a:pPr>
            <a:endParaRPr lang="el-GR" altLang="en-US" sz="2800" dirty="0"/>
          </a:p>
          <a:p>
            <a:pPr>
              <a:lnSpc>
                <a:spcPct val="80000"/>
              </a:lnSpc>
            </a:pPr>
            <a:endParaRPr lang="el-GR" altLang="en-US" sz="2800" dirty="0"/>
          </a:p>
          <a:p>
            <a:pPr algn="ctr">
              <a:lnSpc>
                <a:spcPct val="80000"/>
              </a:lnSpc>
              <a:buFontTx/>
              <a:buNone/>
            </a:pPr>
            <a:r>
              <a:rPr lang="el-GR" altLang="en-US" sz="2800" dirty="0"/>
              <a:t> </a:t>
            </a:r>
            <a:endParaRPr lang="en-US" altLang="en-US" sz="2800" dirty="0"/>
          </a:p>
        </p:txBody>
      </p:sp>
    </p:spTree>
    <p:extLst>
      <p:ext uri="{BB962C8B-B14F-4D97-AF65-F5344CB8AC3E}">
        <p14:creationId xmlns:p14="http://schemas.microsoft.com/office/powerpoint/2010/main" val="120455016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2B6E8D3D-513C-405F-B30A-1F2797B24BC3}" type="slidenum">
              <a:rPr lang="en-US" altLang="en-US" sz="1400" smtClean="0"/>
              <a:pPr>
                <a:spcBef>
                  <a:spcPct val="0"/>
                </a:spcBef>
                <a:buFontTx/>
                <a:buNone/>
              </a:pPr>
              <a:t>6</a:t>
            </a:fld>
            <a:endParaRPr lang="en-US" altLang="en-US" sz="1400"/>
          </a:p>
        </p:txBody>
      </p:sp>
      <p:sp>
        <p:nvSpPr>
          <p:cNvPr id="25603" name="Rectangle 2"/>
          <p:cNvSpPr>
            <a:spLocks noGrp="1" noChangeArrowheads="1"/>
          </p:cNvSpPr>
          <p:nvPr>
            <p:ph type="title"/>
          </p:nvPr>
        </p:nvSpPr>
        <p:spPr>
          <a:xfrm>
            <a:off x="685800" y="381000"/>
            <a:ext cx="7772400" cy="1143000"/>
          </a:xfrm>
        </p:spPr>
        <p:txBody>
          <a:bodyPr/>
          <a:lstStyle/>
          <a:p>
            <a:r>
              <a:rPr lang="en-CA" altLang="en-US" sz="3600" dirty="0"/>
              <a:t>Distinct and Complementary Roles</a:t>
            </a:r>
            <a:endParaRPr lang="en-US" altLang="en-US" sz="3600" dirty="0"/>
          </a:p>
        </p:txBody>
      </p:sp>
      <p:sp>
        <p:nvSpPr>
          <p:cNvPr id="25604" name="Rectangle 3"/>
          <p:cNvSpPr>
            <a:spLocks noGrp="1" noChangeArrowheads="1"/>
          </p:cNvSpPr>
          <p:nvPr>
            <p:ph type="body" idx="1"/>
          </p:nvPr>
        </p:nvSpPr>
        <p:spPr>
          <a:xfrm>
            <a:off x="355600" y="1371600"/>
            <a:ext cx="8255000" cy="4800600"/>
          </a:xfrm>
        </p:spPr>
        <p:txBody>
          <a:bodyPr/>
          <a:lstStyle/>
          <a:p>
            <a:pPr marL="285750" indent="-285750">
              <a:lnSpc>
                <a:spcPct val="80000"/>
              </a:lnSpc>
            </a:pPr>
            <a:r>
              <a:rPr lang="en-CA" altLang="en-US" sz="2000" dirty="0"/>
              <a:t>Computer Scientist</a:t>
            </a:r>
            <a:endParaRPr lang="en-US" altLang="en-US" sz="2000" dirty="0"/>
          </a:p>
          <a:p>
            <a:pPr marL="685800" lvl="1" indent="-228600">
              <a:lnSpc>
                <a:spcPct val="80000"/>
              </a:lnSpc>
            </a:pPr>
            <a:r>
              <a:rPr lang="en-CA" altLang="en-US" sz="1800" dirty="0"/>
              <a:t>Aims for providing theorems and properties of algorithms, designing new programming languages, defining new information modeling formalisms etc.</a:t>
            </a:r>
          </a:p>
          <a:p>
            <a:pPr marL="685800" lvl="1" indent="-228600">
              <a:lnSpc>
                <a:spcPct val="80000"/>
              </a:lnSpc>
            </a:pPr>
            <a:r>
              <a:rPr lang="en-CA" altLang="en-US" sz="1800" dirty="0"/>
              <a:t>A Computer Scientist usually has unlimited time to complete his/her task</a:t>
            </a:r>
            <a:endParaRPr lang="el-GR" altLang="en-US" sz="1800" dirty="0"/>
          </a:p>
          <a:p>
            <a:pPr marL="685800" lvl="1" indent="-228600">
              <a:lnSpc>
                <a:spcPct val="80000"/>
              </a:lnSpc>
            </a:pPr>
            <a:endParaRPr lang="en-US" altLang="en-US" sz="1800" dirty="0"/>
          </a:p>
          <a:p>
            <a:pPr marL="285750" indent="-285750">
              <a:lnSpc>
                <a:spcPct val="80000"/>
              </a:lnSpc>
            </a:pPr>
            <a:r>
              <a:rPr lang="en-CA" altLang="en-US" sz="2000" dirty="0"/>
              <a:t>Engineer</a:t>
            </a:r>
            <a:endParaRPr lang="en-US" altLang="en-US" sz="2000" dirty="0"/>
          </a:p>
          <a:p>
            <a:pPr marL="685800" lvl="1" indent="-228600">
              <a:lnSpc>
                <a:spcPct val="80000"/>
              </a:lnSpc>
            </a:pPr>
            <a:r>
              <a:rPr lang="en-CA" altLang="en-US" sz="1800" dirty="0"/>
              <a:t>Designs and oversees the implementation of a specific technical problem and project in a specific application domain </a:t>
            </a:r>
          </a:p>
          <a:p>
            <a:pPr marL="685800" lvl="1" indent="-228600">
              <a:lnSpc>
                <a:spcPct val="80000"/>
              </a:lnSpc>
            </a:pPr>
            <a:r>
              <a:rPr lang="en-CA" altLang="en-US" sz="1800" dirty="0"/>
              <a:t>An engineer uses computers, programming languages, techniques, and tools</a:t>
            </a:r>
          </a:p>
          <a:p>
            <a:pPr marL="685800" lvl="1" indent="-228600">
              <a:lnSpc>
                <a:spcPct val="80000"/>
              </a:lnSpc>
            </a:pPr>
            <a:endParaRPr lang="el-GR" altLang="en-US" sz="1800" dirty="0"/>
          </a:p>
          <a:p>
            <a:pPr marL="285750" indent="-285750">
              <a:lnSpc>
                <a:spcPct val="80000"/>
              </a:lnSpc>
            </a:pPr>
            <a:r>
              <a:rPr lang="en-CA" altLang="en-US" sz="2000" dirty="0"/>
              <a:t>Software Engineer</a:t>
            </a:r>
            <a:endParaRPr lang="en-US" altLang="en-US" sz="2000" dirty="0"/>
          </a:p>
          <a:p>
            <a:pPr marL="685800" lvl="1" indent="-228600">
              <a:lnSpc>
                <a:spcPct val="80000"/>
              </a:lnSpc>
            </a:pPr>
            <a:r>
              <a:rPr lang="en-CA" altLang="en-US" sz="1800" dirty="0"/>
              <a:t>Usually works on the design of software systems and oversees the implementation of a specific technical software projects in different application domains</a:t>
            </a:r>
            <a:endParaRPr lang="en-US" altLang="en-US" sz="1800" dirty="0"/>
          </a:p>
          <a:p>
            <a:pPr marL="685800" lvl="1" indent="-228600">
              <a:lnSpc>
                <a:spcPct val="80000"/>
              </a:lnSpc>
            </a:pPr>
            <a:r>
              <a:rPr lang="en-CA" altLang="en-US" sz="1800" dirty="0"/>
              <a:t>Has 3 months to design a solution …</a:t>
            </a:r>
            <a:r>
              <a:rPr lang="en-US" altLang="en-US" sz="1800" dirty="0"/>
              <a:t>.</a:t>
            </a:r>
          </a:p>
          <a:p>
            <a:pPr marL="685800" lvl="1" indent="-228600">
              <a:lnSpc>
                <a:spcPct val="80000"/>
              </a:lnSpc>
            </a:pPr>
            <a:r>
              <a:rPr lang="en-US" altLang="en-US" sz="1800" dirty="0"/>
              <a:t>…while user requirements and available technology constantly change … </a:t>
            </a:r>
            <a:r>
              <a:rPr lang="en-US" altLang="en-US" sz="1800" dirty="0">
                <a:sym typeface="Wingdings" panose="05000000000000000000" pitchFamily="2" charset="2"/>
              </a:rPr>
              <a:t> </a:t>
            </a:r>
            <a:endParaRPr lang="en-US" altLang="en-US" sz="1800" dirty="0"/>
          </a:p>
        </p:txBody>
      </p:sp>
    </p:spTree>
    <p:extLst>
      <p:ext uri="{BB962C8B-B14F-4D97-AF65-F5344CB8AC3E}">
        <p14:creationId xmlns:p14="http://schemas.microsoft.com/office/powerpoint/2010/main" val="58191345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xfrm>
            <a:off x="6553200" y="5881687"/>
            <a:ext cx="2133600" cy="365125"/>
          </a:xfrm>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B5E8B0CF-232A-4027-999A-4E4589B309EE}" type="slidenum">
              <a:rPr lang="en-US" altLang="en-US" sz="1400" smtClean="0"/>
              <a:pPr>
                <a:spcBef>
                  <a:spcPct val="0"/>
                </a:spcBef>
                <a:buFontTx/>
                <a:buNone/>
              </a:pPr>
              <a:t>7</a:t>
            </a:fld>
            <a:endParaRPr lang="en-US" altLang="en-US" sz="1400"/>
          </a:p>
        </p:txBody>
      </p:sp>
      <p:sp>
        <p:nvSpPr>
          <p:cNvPr id="26627" name="Rectangle 2"/>
          <p:cNvSpPr>
            <a:spLocks noGrp="1" noChangeArrowheads="1"/>
          </p:cNvSpPr>
          <p:nvPr>
            <p:ph type="title"/>
          </p:nvPr>
        </p:nvSpPr>
        <p:spPr>
          <a:xfrm>
            <a:off x="515937" y="609600"/>
            <a:ext cx="7772400" cy="1143000"/>
          </a:xfrm>
        </p:spPr>
        <p:txBody>
          <a:bodyPr/>
          <a:lstStyle/>
          <a:p>
            <a:r>
              <a:rPr lang="en-CA" altLang="en-US" sz="4000" dirty="0"/>
              <a:t>Routes for Software Systems</a:t>
            </a:r>
            <a:endParaRPr lang="en-US" altLang="en-US" sz="4000" dirty="0"/>
          </a:p>
        </p:txBody>
      </p:sp>
      <p:sp>
        <p:nvSpPr>
          <p:cNvPr id="26628" name="Rectangle 5"/>
          <p:cNvSpPr>
            <a:spLocks noChangeArrowheads="1"/>
          </p:cNvSpPr>
          <p:nvPr/>
        </p:nvSpPr>
        <p:spPr bwMode="auto">
          <a:xfrm>
            <a:off x="0" y="1514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CA" altLang="en-US" sz="2400"/>
          </a:p>
        </p:txBody>
      </p:sp>
      <p:sp>
        <p:nvSpPr>
          <p:cNvPr id="76" name="Rectangle 75"/>
          <p:cNvSpPr/>
          <p:nvPr/>
        </p:nvSpPr>
        <p:spPr>
          <a:xfrm>
            <a:off x="6562294" y="4443025"/>
            <a:ext cx="1417638" cy="276999"/>
          </a:xfrm>
          <a:prstGeom prst="rect">
            <a:avLst/>
          </a:prstGeom>
        </p:spPr>
        <p:txBody>
          <a:bodyPr wrap="square">
            <a:spAutoFit/>
          </a:bodyPr>
          <a:lstStyle/>
          <a:p>
            <a:r>
              <a:rPr lang="en-CA" sz="1200" dirty="0"/>
              <a:t>Software Engineer</a:t>
            </a:r>
          </a:p>
        </p:txBody>
      </p:sp>
      <p:grpSp>
        <p:nvGrpSpPr>
          <p:cNvPr id="3" name="Group 2"/>
          <p:cNvGrpSpPr/>
          <p:nvPr/>
        </p:nvGrpSpPr>
        <p:grpSpPr>
          <a:xfrm>
            <a:off x="1295400" y="1447800"/>
            <a:ext cx="6684532" cy="5105400"/>
            <a:chOff x="1731914" y="1447800"/>
            <a:chExt cx="5553075" cy="4959350"/>
          </a:xfrm>
        </p:grpSpPr>
        <p:sp>
          <p:nvSpPr>
            <p:cNvPr id="26629" name="AutoShape 6"/>
            <p:cNvSpPr>
              <a:spLocks noChangeAspect="1" noChangeArrowheads="1" noTextEdit="1"/>
            </p:cNvSpPr>
            <p:nvPr/>
          </p:nvSpPr>
          <p:spPr bwMode="auto">
            <a:xfrm>
              <a:off x="1731914" y="1585912"/>
              <a:ext cx="5553075" cy="482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sp>
          <p:nvSpPr>
            <p:cNvPr id="26630" name="Freeform 8"/>
            <p:cNvSpPr>
              <a:spLocks/>
            </p:cNvSpPr>
            <p:nvPr/>
          </p:nvSpPr>
          <p:spPr bwMode="auto">
            <a:xfrm>
              <a:off x="2257425" y="1920875"/>
              <a:ext cx="184150" cy="184150"/>
            </a:xfrm>
            <a:custGeom>
              <a:avLst/>
              <a:gdLst>
                <a:gd name="T0" fmla="*/ 0 w 245"/>
                <a:gd name="T1" fmla="*/ 2147483647 h 245"/>
                <a:gd name="T2" fmla="*/ 2147483647 w 245"/>
                <a:gd name="T3" fmla="*/ 0 h 245"/>
                <a:gd name="T4" fmla="*/ 2147483647 w 245"/>
                <a:gd name="T5" fmla="*/ 2147483647 h 245"/>
                <a:gd name="T6" fmla="*/ 2147483647 w 245"/>
                <a:gd name="T7" fmla="*/ 2147483647 h 245"/>
                <a:gd name="T8" fmla="*/ 2147483647 w 245"/>
                <a:gd name="T9" fmla="*/ 2147483647 h 245"/>
                <a:gd name="T10" fmla="*/ 0 w 245"/>
                <a:gd name="T11" fmla="*/ 2147483647 h 24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5" h="245">
                  <a:moveTo>
                    <a:pt x="0" y="122"/>
                  </a:moveTo>
                  <a:cubicBezTo>
                    <a:pt x="0" y="55"/>
                    <a:pt x="54" y="0"/>
                    <a:pt x="122" y="0"/>
                  </a:cubicBezTo>
                  <a:cubicBezTo>
                    <a:pt x="190" y="0"/>
                    <a:pt x="245" y="55"/>
                    <a:pt x="245" y="122"/>
                  </a:cubicBezTo>
                  <a:cubicBezTo>
                    <a:pt x="245" y="122"/>
                    <a:pt x="245" y="122"/>
                    <a:pt x="245" y="122"/>
                  </a:cubicBezTo>
                  <a:cubicBezTo>
                    <a:pt x="245" y="190"/>
                    <a:pt x="190" y="245"/>
                    <a:pt x="122" y="245"/>
                  </a:cubicBezTo>
                  <a:cubicBezTo>
                    <a:pt x="54" y="245"/>
                    <a:pt x="0" y="190"/>
                    <a:pt x="0" y="122"/>
                  </a:cubicBezTo>
                </a:path>
              </a:pathLst>
            </a:custGeom>
            <a:solidFill>
              <a:srgbClr val="000000"/>
            </a:solidFill>
            <a:ln w="0">
              <a:solidFill>
                <a:srgbClr val="000000"/>
              </a:solidFill>
              <a:prstDash val="solid"/>
              <a:round/>
              <a:headEnd/>
              <a:tailEnd/>
            </a:ln>
          </p:spPr>
          <p:txBody>
            <a:bodyPr/>
            <a:lstStyle/>
            <a:p>
              <a:endParaRPr lang="en-CA"/>
            </a:p>
          </p:txBody>
        </p:sp>
        <p:sp>
          <p:nvSpPr>
            <p:cNvPr id="26631" name="Freeform 9"/>
            <p:cNvSpPr>
              <a:spLocks/>
            </p:cNvSpPr>
            <p:nvPr/>
          </p:nvSpPr>
          <p:spPr bwMode="auto">
            <a:xfrm>
              <a:off x="2257425" y="1920875"/>
              <a:ext cx="184150" cy="184150"/>
            </a:xfrm>
            <a:custGeom>
              <a:avLst/>
              <a:gdLst>
                <a:gd name="T0" fmla="*/ 0 w 116"/>
                <a:gd name="T1" fmla="*/ 2147483647 h 116"/>
                <a:gd name="T2" fmla="*/ 2147483647 w 116"/>
                <a:gd name="T3" fmla="*/ 0 h 116"/>
                <a:gd name="T4" fmla="*/ 2147483647 w 116"/>
                <a:gd name="T5" fmla="*/ 2147483647 h 116"/>
                <a:gd name="T6" fmla="*/ 2147483647 w 116"/>
                <a:gd name="T7" fmla="*/ 2147483647 h 116"/>
                <a:gd name="T8" fmla="*/ 2147483647 w 116"/>
                <a:gd name="T9" fmla="*/ 2147483647 h 116"/>
                <a:gd name="T10" fmla="*/ 0 w 116"/>
                <a:gd name="T11" fmla="*/ 2147483647 h 1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6" h="116">
                  <a:moveTo>
                    <a:pt x="0" y="58"/>
                  </a:moveTo>
                  <a:cubicBezTo>
                    <a:pt x="0" y="26"/>
                    <a:pt x="26" y="0"/>
                    <a:pt x="58" y="0"/>
                  </a:cubicBezTo>
                  <a:cubicBezTo>
                    <a:pt x="90" y="0"/>
                    <a:pt x="116" y="26"/>
                    <a:pt x="116" y="58"/>
                  </a:cubicBezTo>
                  <a:cubicBezTo>
                    <a:pt x="116" y="58"/>
                    <a:pt x="116" y="58"/>
                    <a:pt x="116" y="58"/>
                  </a:cubicBezTo>
                  <a:cubicBezTo>
                    <a:pt x="116" y="90"/>
                    <a:pt x="90" y="116"/>
                    <a:pt x="58" y="116"/>
                  </a:cubicBezTo>
                  <a:cubicBezTo>
                    <a:pt x="26" y="116"/>
                    <a:pt x="0" y="90"/>
                    <a:pt x="0" y="58"/>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6632" name="Freeform 10"/>
            <p:cNvSpPr>
              <a:spLocks/>
            </p:cNvSpPr>
            <p:nvPr/>
          </p:nvSpPr>
          <p:spPr bwMode="auto">
            <a:xfrm>
              <a:off x="4030663" y="1447800"/>
              <a:ext cx="120650" cy="120650"/>
            </a:xfrm>
            <a:custGeom>
              <a:avLst/>
              <a:gdLst>
                <a:gd name="T0" fmla="*/ 0 w 162"/>
                <a:gd name="T1" fmla="*/ 2147483647 h 161"/>
                <a:gd name="T2" fmla="*/ 2147483647 w 162"/>
                <a:gd name="T3" fmla="*/ 0 h 161"/>
                <a:gd name="T4" fmla="*/ 2147483647 w 162"/>
                <a:gd name="T5" fmla="*/ 2147483647 h 161"/>
                <a:gd name="T6" fmla="*/ 2147483647 w 162"/>
                <a:gd name="T7" fmla="*/ 2147483647 h 161"/>
                <a:gd name="T8" fmla="*/ 2147483647 w 162"/>
                <a:gd name="T9" fmla="*/ 2147483647 h 161"/>
                <a:gd name="T10" fmla="*/ 0 w 162"/>
                <a:gd name="T11" fmla="*/ 2147483647 h 1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2" h="161">
                  <a:moveTo>
                    <a:pt x="0" y="80"/>
                  </a:moveTo>
                  <a:cubicBezTo>
                    <a:pt x="0" y="36"/>
                    <a:pt x="36" y="0"/>
                    <a:pt x="81" y="0"/>
                  </a:cubicBezTo>
                  <a:cubicBezTo>
                    <a:pt x="125" y="0"/>
                    <a:pt x="162" y="36"/>
                    <a:pt x="162" y="80"/>
                  </a:cubicBezTo>
                  <a:cubicBezTo>
                    <a:pt x="162" y="80"/>
                    <a:pt x="162" y="80"/>
                    <a:pt x="162" y="80"/>
                  </a:cubicBezTo>
                  <a:cubicBezTo>
                    <a:pt x="162" y="125"/>
                    <a:pt x="125" y="161"/>
                    <a:pt x="81" y="161"/>
                  </a:cubicBezTo>
                  <a:cubicBezTo>
                    <a:pt x="36" y="161"/>
                    <a:pt x="0" y="125"/>
                    <a:pt x="0" y="80"/>
                  </a:cubicBezTo>
                </a:path>
              </a:pathLst>
            </a:custGeom>
            <a:solidFill>
              <a:srgbClr val="FFFFFF"/>
            </a:solidFill>
            <a:ln w="0">
              <a:solidFill>
                <a:srgbClr val="000000"/>
              </a:solidFill>
              <a:prstDash val="solid"/>
              <a:round/>
              <a:headEnd/>
              <a:tailEnd/>
            </a:ln>
          </p:spPr>
          <p:txBody>
            <a:bodyPr/>
            <a:lstStyle/>
            <a:p>
              <a:endParaRPr lang="en-CA"/>
            </a:p>
          </p:txBody>
        </p:sp>
        <p:sp>
          <p:nvSpPr>
            <p:cNvPr id="26633" name="Freeform 11"/>
            <p:cNvSpPr>
              <a:spLocks noEditPoints="1"/>
            </p:cNvSpPr>
            <p:nvPr/>
          </p:nvSpPr>
          <p:spPr bwMode="auto">
            <a:xfrm>
              <a:off x="3970338" y="1447800"/>
              <a:ext cx="242887" cy="661987"/>
            </a:xfrm>
            <a:custGeom>
              <a:avLst/>
              <a:gdLst>
                <a:gd name="T0" fmla="*/ 0 w 324"/>
                <a:gd name="T1" fmla="*/ 2147483647 h 884"/>
                <a:gd name="T2" fmla="*/ 2147483647 w 324"/>
                <a:gd name="T3" fmla="*/ 2147483647 h 884"/>
                <a:gd name="T4" fmla="*/ 2147483647 w 324"/>
                <a:gd name="T5" fmla="*/ 2147483647 h 884"/>
                <a:gd name="T6" fmla="*/ 2147483647 w 324"/>
                <a:gd name="T7" fmla="*/ 2147483647 h 884"/>
                <a:gd name="T8" fmla="*/ 2147483647 w 324"/>
                <a:gd name="T9" fmla="*/ 2147483647 h 884"/>
                <a:gd name="T10" fmla="*/ 2147483647 w 324"/>
                <a:gd name="T11" fmla="*/ 2147483647 h 884"/>
                <a:gd name="T12" fmla="*/ 0 w 324"/>
                <a:gd name="T13" fmla="*/ 2147483647 h 884"/>
                <a:gd name="T14" fmla="*/ 2147483647 w 324"/>
                <a:gd name="T15" fmla="*/ 2147483647 h 884"/>
                <a:gd name="T16" fmla="*/ 2147483647 w 324"/>
                <a:gd name="T17" fmla="*/ 0 h 884"/>
                <a:gd name="T18" fmla="*/ 2147483647 w 324"/>
                <a:gd name="T19" fmla="*/ 2147483647 h 884"/>
                <a:gd name="T20" fmla="*/ 2147483647 w 324"/>
                <a:gd name="T21" fmla="*/ 2147483647 h 884"/>
                <a:gd name="T22" fmla="*/ 2147483647 w 324"/>
                <a:gd name="T23" fmla="*/ 2147483647 h 884"/>
                <a:gd name="T24" fmla="*/ 2147483647 w 324"/>
                <a:gd name="T25" fmla="*/ 2147483647 h 8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24" h="884">
                  <a:moveTo>
                    <a:pt x="0" y="241"/>
                  </a:moveTo>
                  <a:lnTo>
                    <a:pt x="324" y="241"/>
                  </a:lnTo>
                  <a:moveTo>
                    <a:pt x="162" y="563"/>
                  </a:moveTo>
                  <a:lnTo>
                    <a:pt x="324" y="884"/>
                  </a:lnTo>
                  <a:moveTo>
                    <a:pt x="162" y="161"/>
                  </a:moveTo>
                  <a:lnTo>
                    <a:pt x="162" y="563"/>
                  </a:lnTo>
                  <a:lnTo>
                    <a:pt x="0" y="884"/>
                  </a:lnTo>
                  <a:moveTo>
                    <a:pt x="81" y="80"/>
                  </a:moveTo>
                  <a:cubicBezTo>
                    <a:pt x="81" y="36"/>
                    <a:pt x="117" y="0"/>
                    <a:pt x="162" y="0"/>
                  </a:cubicBezTo>
                  <a:cubicBezTo>
                    <a:pt x="206" y="0"/>
                    <a:pt x="243" y="36"/>
                    <a:pt x="243" y="80"/>
                  </a:cubicBezTo>
                  <a:cubicBezTo>
                    <a:pt x="243" y="80"/>
                    <a:pt x="243" y="80"/>
                    <a:pt x="243" y="80"/>
                  </a:cubicBezTo>
                  <a:cubicBezTo>
                    <a:pt x="243" y="125"/>
                    <a:pt x="206" y="161"/>
                    <a:pt x="162" y="161"/>
                  </a:cubicBezTo>
                  <a:cubicBezTo>
                    <a:pt x="117" y="161"/>
                    <a:pt x="81" y="125"/>
                    <a:pt x="81" y="8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6634" name="Freeform 12"/>
            <p:cNvSpPr>
              <a:spLocks/>
            </p:cNvSpPr>
            <p:nvPr/>
          </p:nvSpPr>
          <p:spPr bwMode="auto">
            <a:xfrm>
              <a:off x="2443163" y="3724275"/>
              <a:ext cx="120650" cy="119062"/>
            </a:xfrm>
            <a:custGeom>
              <a:avLst/>
              <a:gdLst>
                <a:gd name="T0" fmla="*/ 0 w 162"/>
                <a:gd name="T1" fmla="*/ 2147483647 h 161"/>
                <a:gd name="T2" fmla="*/ 2147483647 w 162"/>
                <a:gd name="T3" fmla="*/ 0 h 161"/>
                <a:gd name="T4" fmla="*/ 2147483647 w 162"/>
                <a:gd name="T5" fmla="*/ 2147483647 h 161"/>
                <a:gd name="T6" fmla="*/ 2147483647 w 162"/>
                <a:gd name="T7" fmla="*/ 2147483647 h 161"/>
                <a:gd name="T8" fmla="*/ 2147483647 w 162"/>
                <a:gd name="T9" fmla="*/ 2147483647 h 161"/>
                <a:gd name="T10" fmla="*/ 0 w 162"/>
                <a:gd name="T11" fmla="*/ 2147483647 h 1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2" h="161">
                  <a:moveTo>
                    <a:pt x="0" y="80"/>
                  </a:moveTo>
                  <a:cubicBezTo>
                    <a:pt x="0" y="36"/>
                    <a:pt x="36" y="0"/>
                    <a:pt x="81" y="0"/>
                  </a:cubicBezTo>
                  <a:cubicBezTo>
                    <a:pt x="125" y="0"/>
                    <a:pt x="162" y="36"/>
                    <a:pt x="162" y="80"/>
                  </a:cubicBezTo>
                  <a:cubicBezTo>
                    <a:pt x="162" y="80"/>
                    <a:pt x="162" y="80"/>
                    <a:pt x="162" y="80"/>
                  </a:cubicBezTo>
                  <a:cubicBezTo>
                    <a:pt x="162" y="125"/>
                    <a:pt x="125" y="161"/>
                    <a:pt x="81" y="161"/>
                  </a:cubicBezTo>
                  <a:cubicBezTo>
                    <a:pt x="36" y="161"/>
                    <a:pt x="0" y="125"/>
                    <a:pt x="0" y="80"/>
                  </a:cubicBezTo>
                </a:path>
              </a:pathLst>
            </a:custGeom>
            <a:solidFill>
              <a:srgbClr val="FFFFFF"/>
            </a:solidFill>
            <a:ln w="0">
              <a:solidFill>
                <a:srgbClr val="000000"/>
              </a:solidFill>
              <a:prstDash val="solid"/>
              <a:round/>
              <a:headEnd/>
              <a:tailEnd/>
            </a:ln>
          </p:spPr>
          <p:txBody>
            <a:bodyPr/>
            <a:lstStyle/>
            <a:p>
              <a:endParaRPr lang="en-CA"/>
            </a:p>
          </p:txBody>
        </p:sp>
        <p:sp>
          <p:nvSpPr>
            <p:cNvPr id="26635" name="Freeform 13"/>
            <p:cNvSpPr>
              <a:spLocks noEditPoints="1"/>
            </p:cNvSpPr>
            <p:nvPr/>
          </p:nvSpPr>
          <p:spPr bwMode="auto">
            <a:xfrm>
              <a:off x="2381250" y="3724275"/>
              <a:ext cx="242888" cy="660400"/>
            </a:xfrm>
            <a:custGeom>
              <a:avLst/>
              <a:gdLst>
                <a:gd name="T0" fmla="*/ 0 w 324"/>
                <a:gd name="T1" fmla="*/ 2147483647 h 884"/>
                <a:gd name="T2" fmla="*/ 2147483647 w 324"/>
                <a:gd name="T3" fmla="*/ 2147483647 h 884"/>
                <a:gd name="T4" fmla="*/ 2147483647 w 324"/>
                <a:gd name="T5" fmla="*/ 2147483647 h 884"/>
                <a:gd name="T6" fmla="*/ 2147483647 w 324"/>
                <a:gd name="T7" fmla="*/ 2147483647 h 884"/>
                <a:gd name="T8" fmla="*/ 2147483647 w 324"/>
                <a:gd name="T9" fmla="*/ 2147483647 h 884"/>
                <a:gd name="T10" fmla="*/ 2147483647 w 324"/>
                <a:gd name="T11" fmla="*/ 2147483647 h 884"/>
                <a:gd name="T12" fmla="*/ 0 w 324"/>
                <a:gd name="T13" fmla="*/ 2147483647 h 884"/>
                <a:gd name="T14" fmla="*/ 2147483647 w 324"/>
                <a:gd name="T15" fmla="*/ 2147483647 h 884"/>
                <a:gd name="T16" fmla="*/ 2147483647 w 324"/>
                <a:gd name="T17" fmla="*/ 0 h 884"/>
                <a:gd name="T18" fmla="*/ 2147483647 w 324"/>
                <a:gd name="T19" fmla="*/ 2147483647 h 884"/>
                <a:gd name="T20" fmla="*/ 2147483647 w 324"/>
                <a:gd name="T21" fmla="*/ 2147483647 h 884"/>
                <a:gd name="T22" fmla="*/ 2147483647 w 324"/>
                <a:gd name="T23" fmla="*/ 2147483647 h 884"/>
                <a:gd name="T24" fmla="*/ 2147483647 w 324"/>
                <a:gd name="T25" fmla="*/ 2147483647 h 8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24" h="884">
                  <a:moveTo>
                    <a:pt x="0" y="241"/>
                  </a:moveTo>
                  <a:lnTo>
                    <a:pt x="324" y="241"/>
                  </a:lnTo>
                  <a:moveTo>
                    <a:pt x="162" y="563"/>
                  </a:moveTo>
                  <a:lnTo>
                    <a:pt x="324" y="884"/>
                  </a:lnTo>
                  <a:moveTo>
                    <a:pt x="162" y="161"/>
                  </a:moveTo>
                  <a:lnTo>
                    <a:pt x="162" y="563"/>
                  </a:lnTo>
                  <a:lnTo>
                    <a:pt x="0" y="884"/>
                  </a:lnTo>
                  <a:moveTo>
                    <a:pt x="81" y="80"/>
                  </a:moveTo>
                  <a:cubicBezTo>
                    <a:pt x="81" y="36"/>
                    <a:pt x="117" y="0"/>
                    <a:pt x="162" y="0"/>
                  </a:cubicBezTo>
                  <a:cubicBezTo>
                    <a:pt x="206" y="0"/>
                    <a:pt x="243" y="36"/>
                    <a:pt x="243" y="80"/>
                  </a:cubicBezTo>
                  <a:cubicBezTo>
                    <a:pt x="243" y="80"/>
                    <a:pt x="243" y="80"/>
                    <a:pt x="243" y="80"/>
                  </a:cubicBezTo>
                  <a:cubicBezTo>
                    <a:pt x="243" y="125"/>
                    <a:pt x="206" y="161"/>
                    <a:pt x="162" y="161"/>
                  </a:cubicBezTo>
                  <a:cubicBezTo>
                    <a:pt x="117" y="161"/>
                    <a:pt x="81" y="125"/>
                    <a:pt x="81" y="8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6636" name="Freeform 14"/>
            <p:cNvSpPr>
              <a:spLocks/>
            </p:cNvSpPr>
            <p:nvPr/>
          </p:nvSpPr>
          <p:spPr bwMode="auto">
            <a:xfrm>
              <a:off x="7054850" y="3724275"/>
              <a:ext cx="120650" cy="120650"/>
            </a:xfrm>
            <a:custGeom>
              <a:avLst/>
              <a:gdLst>
                <a:gd name="T0" fmla="*/ 0 w 162"/>
                <a:gd name="T1" fmla="*/ 2147483647 h 161"/>
                <a:gd name="T2" fmla="*/ 2147483647 w 162"/>
                <a:gd name="T3" fmla="*/ 0 h 161"/>
                <a:gd name="T4" fmla="*/ 2147483647 w 162"/>
                <a:gd name="T5" fmla="*/ 2147483647 h 161"/>
                <a:gd name="T6" fmla="*/ 2147483647 w 162"/>
                <a:gd name="T7" fmla="*/ 2147483647 h 161"/>
                <a:gd name="T8" fmla="*/ 2147483647 w 162"/>
                <a:gd name="T9" fmla="*/ 2147483647 h 161"/>
                <a:gd name="T10" fmla="*/ 0 w 162"/>
                <a:gd name="T11" fmla="*/ 2147483647 h 1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2" h="161">
                  <a:moveTo>
                    <a:pt x="0" y="80"/>
                  </a:moveTo>
                  <a:cubicBezTo>
                    <a:pt x="0" y="36"/>
                    <a:pt x="36" y="0"/>
                    <a:pt x="81" y="0"/>
                  </a:cubicBezTo>
                  <a:cubicBezTo>
                    <a:pt x="125" y="0"/>
                    <a:pt x="162" y="36"/>
                    <a:pt x="162" y="80"/>
                  </a:cubicBezTo>
                  <a:cubicBezTo>
                    <a:pt x="162" y="80"/>
                    <a:pt x="162" y="80"/>
                    <a:pt x="162" y="80"/>
                  </a:cubicBezTo>
                  <a:cubicBezTo>
                    <a:pt x="162" y="125"/>
                    <a:pt x="125" y="161"/>
                    <a:pt x="81" y="161"/>
                  </a:cubicBezTo>
                  <a:cubicBezTo>
                    <a:pt x="36" y="161"/>
                    <a:pt x="0" y="125"/>
                    <a:pt x="0" y="80"/>
                  </a:cubicBezTo>
                </a:path>
              </a:pathLst>
            </a:custGeom>
            <a:solidFill>
              <a:srgbClr val="FFFFFF"/>
            </a:solidFill>
            <a:ln w="0">
              <a:solidFill>
                <a:srgbClr val="000000"/>
              </a:solidFill>
              <a:prstDash val="solid"/>
              <a:round/>
              <a:headEnd/>
              <a:tailEnd/>
            </a:ln>
          </p:spPr>
          <p:txBody>
            <a:bodyPr/>
            <a:lstStyle/>
            <a:p>
              <a:endParaRPr lang="en-CA"/>
            </a:p>
          </p:txBody>
        </p:sp>
        <p:sp>
          <p:nvSpPr>
            <p:cNvPr id="26637" name="Freeform 15"/>
            <p:cNvSpPr>
              <a:spLocks noEditPoints="1"/>
            </p:cNvSpPr>
            <p:nvPr/>
          </p:nvSpPr>
          <p:spPr bwMode="auto">
            <a:xfrm>
              <a:off x="6994525" y="3724275"/>
              <a:ext cx="241300" cy="661987"/>
            </a:xfrm>
            <a:custGeom>
              <a:avLst/>
              <a:gdLst>
                <a:gd name="T0" fmla="*/ 0 w 324"/>
                <a:gd name="T1" fmla="*/ 2147483647 h 884"/>
                <a:gd name="T2" fmla="*/ 2147483647 w 324"/>
                <a:gd name="T3" fmla="*/ 2147483647 h 884"/>
                <a:gd name="T4" fmla="*/ 2147483647 w 324"/>
                <a:gd name="T5" fmla="*/ 2147483647 h 884"/>
                <a:gd name="T6" fmla="*/ 2147483647 w 324"/>
                <a:gd name="T7" fmla="*/ 2147483647 h 884"/>
                <a:gd name="T8" fmla="*/ 2147483647 w 324"/>
                <a:gd name="T9" fmla="*/ 2147483647 h 884"/>
                <a:gd name="T10" fmla="*/ 2147483647 w 324"/>
                <a:gd name="T11" fmla="*/ 2147483647 h 884"/>
                <a:gd name="T12" fmla="*/ 0 w 324"/>
                <a:gd name="T13" fmla="*/ 2147483647 h 884"/>
                <a:gd name="T14" fmla="*/ 2147483647 w 324"/>
                <a:gd name="T15" fmla="*/ 2147483647 h 884"/>
                <a:gd name="T16" fmla="*/ 2147483647 w 324"/>
                <a:gd name="T17" fmla="*/ 0 h 884"/>
                <a:gd name="T18" fmla="*/ 2147483647 w 324"/>
                <a:gd name="T19" fmla="*/ 2147483647 h 884"/>
                <a:gd name="T20" fmla="*/ 2147483647 w 324"/>
                <a:gd name="T21" fmla="*/ 2147483647 h 884"/>
                <a:gd name="T22" fmla="*/ 2147483647 w 324"/>
                <a:gd name="T23" fmla="*/ 2147483647 h 884"/>
                <a:gd name="T24" fmla="*/ 2147483647 w 324"/>
                <a:gd name="T25" fmla="*/ 2147483647 h 8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24" h="884">
                  <a:moveTo>
                    <a:pt x="0" y="241"/>
                  </a:moveTo>
                  <a:lnTo>
                    <a:pt x="324" y="241"/>
                  </a:lnTo>
                  <a:moveTo>
                    <a:pt x="162" y="563"/>
                  </a:moveTo>
                  <a:lnTo>
                    <a:pt x="324" y="884"/>
                  </a:lnTo>
                  <a:moveTo>
                    <a:pt x="162" y="161"/>
                  </a:moveTo>
                  <a:lnTo>
                    <a:pt x="162" y="563"/>
                  </a:lnTo>
                  <a:lnTo>
                    <a:pt x="0" y="884"/>
                  </a:lnTo>
                  <a:moveTo>
                    <a:pt x="81" y="80"/>
                  </a:moveTo>
                  <a:cubicBezTo>
                    <a:pt x="81" y="36"/>
                    <a:pt x="117" y="0"/>
                    <a:pt x="162" y="0"/>
                  </a:cubicBezTo>
                  <a:cubicBezTo>
                    <a:pt x="206" y="0"/>
                    <a:pt x="243" y="36"/>
                    <a:pt x="243" y="80"/>
                  </a:cubicBezTo>
                  <a:cubicBezTo>
                    <a:pt x="243" y="80"/>
                    <a:pt x="243" y="80"/>
                    <a:pt x="243" y="80"/>
                  </a:cubicBezTo>
                  <a:cubicBezTo>
                    <a:pt x="243" y="125"/>
                    <a:pt x="206" y="161"/>
                    <a:pt x="162" y="161"/>
                  </a:cubicBezTo>
                  <a:cubicBezTo>
                    <a:pt x="117" y="161"/>
                    <a:pt x="81" y="125"/>
                    <a:pt x="81" y="8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6638" name="Freeform 16"/>
            <p:cNvSpPr>
              <a:spLocks/>
            </p:cNvSpPr>
            <p:nvPr/>
          </p:nvSpPr>
          <p:spPr bwMode="auto">
            <a:xfrm>
              <a:off x="3460750" y="3875087"/>
              <a:ext cx="1228725" cy="511175"/>
            </a:xfrm>
            <a:custGeom>
              <a:avLst/>
              <a:gdLst>
                <a:gd name="T0" fmla="*/ 2147483647 w 1640"/>
                <a:gd name="T1" fmla="*/ 2147483647 h 683"/>
                <a:gd name="T2" fmla="*/ 2147483647 w 1640"/>
                <a:gd name="T3" fmla="*/ 2147483647 h 683"/>
                <a:gd name="T4" fmla="*/ 2147483647 w 1640"/>
                <a:gd name="T5" fmla="*/ 2147483647 h 683"/>
                <a:gd name="T6" fmla="*/ 2147483647 w 1640"/>
                <a:gd name="T7" fmla="*/ 0 h 683"/>
                <a:gd name="T8" fmla="*/ 2147483647 w 1640"/>
                <a:gd name="T9" fmla="*/ 0 h 683"/>
                <a:gd name="T10" fmla="*/ 2147483647 w 1640"/>
                <a:gd name="T11" fmla="*/ 0 h 683"/>
                <a:gd name="T12" fmla="*/ 2147483647 w 1640"/>
                <a:gd name="T13" fmla="*/ 0 h 683"/>
                <a:gd name="T14" fmla="*/ 0 w 1640"/>
                <a:gd name="T15" fmla="*/ 2147483647 h 683"/>
                <a:gd name="T16" fmla="*/ 2147483647 w 1640"/>
                <a:gd name="T17" fmla="*/ 2147483647 h 6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40" h="683">
                  <a:moveTo>
                    <a:pt x="341" y="683"/>
                  </a:moveTo>
                  <a:lnTo>
                    <a:pt x="1298" y="683"/>
                  </a:lnTo>
                  <a:cubicBezTo>
                    <a:pt x="1487" y="683"/>
                    <a:pt x="1640" y="530"/>
                    <a:pt x="1640" y="342"/>
                  </a:cubicBezTo>
                  <a:cubicBezTo>
                    <a:pt x="1640" y="153"/>
                    <a:pt x="1487" y="0"/>
                    <a:pt x="1298" y="0"/>
                  </a:cubicBezTo>
                  <a:cubicBezTo>
                    <a:pt x="1298" y="0"/>
                    <a:pt x="1298" y="0"/>
                    <a:pt x="1298" y="0"/>
                  </a:cubicBezTo>
                  <a:lnTo>
                    <a:pt x="341" y="0"/>
                  </a:lnTo>
                  <a:cubicBezTo>
                    <a:pt x="152" y="0"/>
                    <a:pt x="0" y="153"/>
                    <a:pt x="0" y="342"/>
                  </a:cubicBezTo>
                  <a:cubicBezTo>
                    <a:pt x="0" y="530"/>
                    <a:pt x="152" y="683"/>
                    <a:pt x="341" y="683"/>
                  </a:cubicBezTo>
                  <a:close/>
                </a:path>
              </a:pathLst>
            </a:custGeom>
            <a:solidFill>
              <a:srgbClr val="FFFFFF"/>
            </a:solidFill>
            <a:ln w="0">
              <a:solidFill>
                <a:srgbClr val="000000"/>
              </a:solidFill>
              <a:prstDash val="solid"/>
              <a:round/>
              <a:headEnd/>
              <a:tailEnd/>
            </a:ln>
          </p:spPr>
          <p:txBody>
            <a:bodyPr/>
            <a:lstStyle/>
            <a:p>
              <a:endParaRPr lang="en-CA"/>
            </a:p>
          </p:txBody>
        </p:sp>
        <p:sp>
          <p:nvSpPr>
            <p:cNvPr id="26639" name="Freeform 17"/>
            <p:cNvSpPr>
              <a:spLocks/>
            </p:cNvSpPr>
            <p:nvPr/>
          </p:nvSpPr>
          <p:spPr bwMode="auto">
            <a:xfrm>
              <a:off x="3460750" y="3875087"/>
              <a:ext cx="1228725" cy="511175"/>
            </a:xfrm>
            <a:custGeom>
              <a:avLst/>
              <a:gdLst>
                <a:gd name="T0" fmla="*/ 2147483647 w 1640"/>
                <a:gd name="T1" fmla="*/ 2147483647 h 683"/>
                <a:gd name="T2" fmla="*/ 2147483647 w 1640"/>
                <a:gd name="T3" fmla="*/ 2147483647 h 683"/>
                <a:gd name="T4" fmla="*/ 2147483647 w 1640"/>
                <a:gd name="T5" fmla="*/ 2147483647 h 683"/>
                <a:gd name="T6" fmla="*/ 2147483647 w 1640"/>
                <a:gd name="T7" fmla="*/ 0 h 683"/>
                <a:gd name="T8" fmla="*/ 2147483647 w 1640"/>
                <a:gd name="T9" fmla="*/ 0 h 683"/>
                <a:gd name="T10" fmla="*/ 2147483647 w 1640"/>
                <a:gd name="T11" fmla="*/ 0 h 683"/>
                <a:gd name="T12" fmla="*/ 2147483647 w 1640"/>
                <a:gd name="T13" fmla="*/ 0 h 683"/>
                <a:gd name="T14" fmla="*/ 0 w 1640"/>
                <a:gd name="T15" fmla="*/ 2147483647 h 683"/>
                <a:gd name="T16" fmla="*/ 2147483647 w 1640"/>
                <a:gd name="T17" fmla="*/ 2147483647 h 6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40" h="683">
                  <a:moveTo>
                    <a:pt x="341" y="683"/>
                  </a:moveTo>
                  <a:lnTo>
                    <a:pt x="1298" y="683"/>
                  </a:lnTo>
                  <a:cubicBezTo>
                    <a:pt x="1487" y="683"/>
                    <a:pt x="1640" y="530"/>
                    <a:pt x="1640" y="342"/>
                  </a:cubicBezTo>
                  <a:cubicBezTo>
                    <a:pt x="1640" y="153"/>
                    <a:pt x="1487" y="0"/>
                    <a:pt x="1298" y="0"/>
                  </a:cubicBezTo>
                  <a:cubicBezTo>
                    <a:pt x="1298" y="0"/>
                    <a:pt x="1298" y="0"/>
                    <a:pt x="1298" y="0"/>
                  </a:cubicBezTo>
                  <a:lnTo>
                    <a:pt x="341" y="0"/>
                  </a:lnTo>
                  <a:cubicBezTo>
                    <a:pt x="152" y="0"/>
                    <a:pt x="0" y="153"/>
                    <a:pt x="0" y="342"/>
                  </a:cubicBezTo>
                  <a:cubicBezTo>
                    <a:pt x="0" y="530"/>
                    <a:pt x="152" y="683"/>
                    <a:pt x="341" y="683"/>
                  </a:cubicBezTo>
                  <a:close/>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6643" name="Freeform 21"/>
            <p:cNvSpPr>
              <a:spLocks/>
            </p:cNvSpPr>
            <p:nvPr/>
          </p:nvSpPr>
          <p:spPr bwMode="auto">
            <a:xfrm>
              <a:off x="5243513" y="3887787"/>
              <a:ext cx="1228725" cy="512763"/>
            </a:xfrm>
            <a:custGeom>
              <a:avLst/>
              <a:gdLst>
                <a:gd name="T0" fmla="*/ 2147483647 w 1640"/>
                <a:gd name="T1" fmla="*/ 2147483647 h 684"/>
                <a:gd name="T2" fmla="*/ 2147483647 w 1640"/>
                <a:gd name="T3" fmla="*/ 2147483647 h 684"/>
                <a:gd name="T4" fmla="*/ 2147483647 w 1640"/>
                <a:gd name="T5" fmla="*/ 2147483647 h 684"/>
                <a:gd name="T6" fmla="*/ 2147483647 w 1640"/>
                <a:gd name="T7" fmla="*/ 0 h 684"/>
                <a:gd name="T8" fmla="*/ 2147483647 w 1640"/>
                <a:gd name="T9" fmla="*/ 0 h 684"/>
                <a:gd name="T10" fmla="*/ 2147483647 w 1640"/>
                <a:gd name="T11" fmla="*/ 0 h 684"/>
                <a:gd name="T12" fmla="*/ 2147483647 w 1640"/>
                <a:gd name="T13" fmla="*/ 0 h 684"/>
                <a:gd name="T14" fmla="*/ 0 w 1640"/>
                <a:gd name="T15" fmla="*/ 2147483647 h 684"/>
                <a:gd name="T16" fmla="*/ 2147483647 w 1640"/>
                <a:gd name="T17" fmla="*/ 2147483647 h 6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40" h="684">
                  <a:moveTo>
                    <a:pt x="341" y="684"/>
                  </a:moveTo>
                  <a:lnTo>
                    <a:pt x="1298" y="684"/>
                  </a:lnTo>
                  <a:cubicBezTo>
                    <a:pt x="1487" y="684"/>
                    <a:pt x="1640" y="531"/>
                    <a:pt x="1640" y="342"/>
                  </a:cubicBezTo>
                  <a:cubicBezTo>
                    <a:pt x="1640" y="153"/>
                    <a:pt x="1487" y="0"/>
                    <a:pt x="1298" y="0"/>
                  </a:cubicBezTo>
                  <a:cubicBezTo>
                    <a:pt x="1298" y="0"/>
                    <a:pt x="1298" y="0"/>
                    <a:pt x="1298" y="0"/>
                  </a:cubicBezTo>
                  <a:lnTo>
                    <a:pt x="341" y="0"/>
                  </a:lnTo>
                  <a:cubicBezTo>
                    <a:pt x="152" y="0"/>
                    <a:pt x="0" y="153"/>
                    <a:pt x="0" y="342"/>
                  </a:cubicBezTo>
                  <a:cubicBezTo>
                    <a:pt x="0" y="531"/>
                    <a:pt x="152" y="684"/>
                    <a:pt x="341" y="684"/>
                  </a:cubicBezTo>
                  <a:close/>
                </a:path>
              </a:pathLst>
            </a:custGeom>
            <a:solidFill>
              <a:srgbClr val="FFFFFF"/>
            </a:solidFill>
            <a:ln w="0">
              <a:solidFill>
                <a:srgbClr val="000000"/>
              </a:solidFill>
              <a:prstDash val="solid"/>
              <a:round/>
              <a:headEnd/>
              <a:tailEnd/>
            </a:ln>
          </p:spPr>
          <p:txBody>
            <a:bodyPr/>
            <a:lstStyle/>
            <a:p>
              <a:endParaRPr lang="en-CA"/>
            </a:p>
          </p:txBody>
        </p:sp>
        <p:sp>
          <p:nvSpPr>
            <p:cNvPr id="26644" name="Freeform 22"/>
            <p:cNvSpPr>
              <a:spLocks/>
            </p:cNvSpPr>
            <p:nvPr/>
          </p:nvSpPr>
          <p:spPr bwMode="auto">
            <a:xfrm>
              <a:off x="5243513" y="3887787"/>
              <a:ext cx="1228725" cy="512763"/>
            </a:xfrm>
            <a:custGeom>
              <a:avLst/>
              <a:gdLst>
                <a:gd name="T0" fmla="*/ 2147483647 w 1640"/>
                <a:gd name="T1" fmla="*/ 2147483647 h 684"/>
                <a:gd name="T2" fmla="*/ 2147483647 w 1640"/>
                <a:gd name="T3" fmla="*/ 2147483647 h 684"/>
                <a:gd name="T4" fmla="*/ 2147483647 w 1640"/>
                <a:gd name="T5" fmla="*/ 2147483647 h 684"/>
                <a:gd name="T6" fmla="*/ 2147483647 w 1640"/>
                <a:gd name="T7" fmla="*/ 0 h 684"/>
                <a:gd name="T8" fmla="*/ 2147483647 w 1640"/>
                <a:gd name="T9" fmla="*/ 0 h 684"/>
                <a:gd name="T10" fmla="*/ 2147483647 w 1640"/>
                <a:gd name="T11" fmla="*/ 0 h 684"/>
                <a:gd name="T12" fmla="*/ 2147483647 w 1640"/>
                <a:gd name="T13" fmla="*/ 0 h 684"/>
                <a:gd name="T14" fmla="*/ 0 w 1640"/>
                <a:gd name="T15" fmla="*/ 2147483647 h 684"/>
                <a:gd name="T16" fmla="*/ 2147483647 w 1640"/>
                <a:gd name="T17" fmla="*/ 2147483647 h 6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40" h="684">
                  <a:moveTo>
                    <a:pt x="341" y="684"/>
                  </a:moveTo>
                  <a:lnTo>
                    <a:pt x="1298" y="684"/>
                  </a:lnTo>
                  <a:cubicBezTo>
                    <a:pt x="1487" y="684"/>
                    <a:pt x="1640" y="531"/>
                    <a:pt x="1640" y="342"/>
                  </a:cubicBezTo>
                  <a:cubicBezTo>
                    <a:pt x="1640" y="153"/>
                    <a:pt x="1487" y="0"/>
                    <a:pt x="1298" y="0"/>
                  </a:cubicBezTo>
                  <a:cubicBezTo>
                    <a:pt x="1298" y="0"/>
                    <a:pt x="1298" y="0"/>
                    <a:pt x="1298" y="0"/>
                  </a:cubicBezTo>
                  <a:lnTo>
                    <a:pt x="341" y="0"/>
                  </a:lnTo>
                  <a:cubicBezTo>
                    <a:pt x="152" y="0"/>
                    <a:pt x="0" y="153"/>
                    <a:pt x="0" y="342"/>
                  </a:cubicBezTo>
                  <a:cubicBezTo>
                    <a:pt x="0" y="531"/>
                    <a:pt x="152" y="684"/>
                    <a:pt x="341" y="684"/>
                  </a:cubicBezTo>
                  <a:close/>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6649" name="Freeform 27"/>
            <p:cNvSpPr>
              <a:spLocks/>
            </p:cNvSpPr>
            <p:nvPr/>
          </p:nvSpPr>
          <p:spPr bwMode="auto">
            <a:xfrm>
              <a:off x="3422650" y="2570162"/>
              <a:ext cx="1327054" cy="511175"/>
            </a:xfrm>
            <a:custGeom>
              <a:avLst/>
              <a:gdLst>
                <a:gd name="T0" fmla="*/ 2147483647 w 1640"/>
                <a:gd name="T1" fmla="*/ 2147483647 h 683"/>
                <a:gd name="T2" fmla="*/ 2147483647 w 1640"/>
                <a:gd name="T3" fmla="*/ 2147483647 h 683"/>
                <a:gd name="T4" fmla="*/ 2147483647 w 1640"/>
                <a:gd name="T5" fmla="*/ 2147483647 h 683"/>
                <a:gd name="T6" fmla="*/ 2147483647 w 1640"/>
                <a:gd name="T7" fmla="*/ 0 h 683"/>
                <a:gd name="T8" fmla="*/ 2147483647 w 1640"/>
                <a:gd name="T9" fmla="*/ 0 h 683"/>
                <a:gd name="T10" fmla="*/ 2147483647 w 1640"/>
                <a:gd name="T11" fmla="*/ 0 h 683"/>
                <a:gd name="T12" fmla="*/ 2147483647 w 1640"/>
                <a:gd name="T13" fmla="*/ 0 h 683"/>
                <a:gd name="T14" fmla="*/ 0 w 1640"/>
                <a:gd name="T15" fmla="*/ 2147483647 h 683"/>
                <a:gd name="T16" fmla="*/ 2147483647 w 1640"/>
                <a:gd name="T17" fmla="*/ 2147483647 h 6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40" h="683">
                  <a:moveTo>
                    <a:pt x="341" y="683"/>
                  </a:moveTo>
                  <a:lnTo>
                    <a:pt x="1298" y="683"/>
                  </a:lnTo>
                  <a:cubicBezTo>
                    <a:pt x="1487" y="683"/>
                    <a:pt x="1640" y="530"/>
                    <a:pt x="1640" y="341"/>
                  </a:cubicBezTo>
                  <a:cubicBezTo>
                    <a:pt x="1640" y="153"/>
                    <a:pt x="1487" y="0"/>
                    <a:pt x="1298" y="0"/>
                  </a:cubicBezTo>
                  <a:cubicBezTo>
                    <a:pt x="1298" y="0"/>
                    <a:pt x="1298" y="0"/>
                    <a:pt x="1298" y="0"/>
                  </a:cubicBezTo>
                  <a:lnTo>
                    <a:pt x="341" y="0"/>
                  </a:lnTo>
                  <a:cubicBezTo>
                    <a:pt x="152" y="0"/>
                    <a:pt x="0" y="153"/>
                    <a:pt x="0" y="341"/>
                  </a:cubicBezTo>
                  <a:cubicBezTo>
                    <a:pt x="0" y="530"/>
                    <a:pt x="152" y="683"/>
                    <a:pt x="341" y="683"/>
                  </a:cubicBezTo>
                  <a:close/>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6653" name="Rectangle 31"/>
            <p:cNvSpPr>
              <a:spLocks noChangeArrowheads="1"/>
            </p:cNvSpPr>
            <p:nvPr/>
          </p:nvSpPr>
          <p:spPr bwMode="auto">
            <a:xfrm>
              <a:off x="5138730" y="2482403"/>
              <a:ext cx="1211262" cy="644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CA" altLang="en-US" sz="2400"/>
            </a:p>
          </p:txBody>
        </p:sp>
        <p:sp>
          <p:nvSpPr>
            <p:cNvPr id="26654" name="Rectangle 32"/>
            <p:cNvSpPr>
              <a:spLocks noChangeArrowheads="1"/>
            </p:cNvSpPr>
            <p:nvPr/>
          </p:nvSpPr>
          <p:spPr bwMode="auto">
            <a:xfrm>
              <a:off x="5259388" y="2489200"/>
              <a:ext cx="1211262" cy="644525"/>
            </a:xfrm>
            <a:prstGeom prst="rect">
              <a:avLst/>
            </a:prstGeom>
            <a:noFill/>
            <a:ln w="79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CA" altLang="en-US" sz="2400"/>
            </a:p>
          </p:txBody>
        </p:sp>
        <p:sp>
          <p:nvSpPr>
            <p:cNvPr id="26657" name="Rectangle 35"/>
            <p:cNvSpPr>
              <a:spLocks noChangeArrowheads="1"/>
            </p:cNvSpPr>
            <p:nvPr/>
          </p:nvSpPr>
          <p:spPr bwMode="auto">
            <a:xfrm>
              <a:off x="1782763" y="2466975"/>
              <a:ext cx="1198562" cy="636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CA" altLang="en-US" sz="2400"/>
            </a:p>
          </p:txBody>
        </p:sp>
        <p:sp>
          <p:nvSpPr>
            <p:cNvPr id="26658" name="Rectangle 36"/>
            <p:cNvSpPr>
              <a:spLocks noChangeArrowheads="1"/>
            </p:cNvSpPr>
            <p:nvPr/>
          </p:nvSpPr>
          <p:spPr bwMode="auto">
            <a:xfrm>
              <a:off x="1782763" y="2466975"/>
              <a:ext cx="1198562" cy="636587"/>
            </a:xfrm>
            <a:prstGeom prst="rect">
              <a:avLst/>
            </a:prstGeom>
            <a:noFill/>
            <a:ln w="79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CA" altLang="en-US" sz="2400"/>
            </a:p>
          </p:txBody>
        </p:sp>
        <p:sp>
          <p:nvSpPr>
            <p:cNvPr id="26661" name="Rectangle 39"/>
            <p:cNvSpPr>
              <a:spLocks noChangeArrowheads="1"/>
            </p:cNvSpPr>
            <p:nvPr/>
          </p:nvSpPr>
          <p:spPr bwMode="auto">
            <a:xfrm>
              <a:off x="5318125" y="5132387"/>
              <a:ext cx="1079500" cy="4492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CA" altLang="en-US" sz="2400"/>
            </a:p>
          </p:txBody>
        </p:sp>
        <p:sp>
          <p:nvSpPr>
            <p:cNvPr id="26662" name="Rectangle 40"/>
            <p:cNvSpPr>
              <a:spLocks noChangeArrowheads="1"/>
            </p:cNvSpPr>
            <p:nvPr/>
          </p:nvSpPr>
          <p:spPr bwMode="auto">
            <a:xfrm>
              <a:off x="5318125" y="5132387"/>
              <a:ext cx="1079500" cy="449263"/>
            </a:xfrm>
            <a:prstGeom prst="rect">
              <a:avLst/>
            </a:prstGeom>
            <a:noFill/>
            <a:ln w="79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CA" altLang="en-US" sz="2400"/>
            </a:p>
          </p:txBody>
        </p:sp>
        <p:sp>
          <p:nvSpPr>
            <p:cNvPr id="26669" name="Freeform 47"/>
            <p:cNvSpPr>
              <a:spLocks noEditPoints="1"/>
            </p:cNvSpPr>
            <p:nvPr/>
          </p:nvSpPr>
          <p:spPr bwMode="auto">
            <a:xfrm>
              <a:off x="4737100" y="2819400"/>
              <a:ext cx="527050" cy="12700"/>
            </a:xfrm>
            <a:custGeom>
              <a:avLst/>
              <a:gdLst>
                <a:gd name="T0" fmla="*/ 2147483647 w 705"/>
                <a:gd name="T1" fmla="*/ 2147483647 h 17"/>
                <a:gd name="T2" fmla="*/ 2147483647 w 705"/>
                <a:gd name="T3" fmla="*/ 2147483647 h 17"/>
                <a:gd name="T4" fmla="*/ 2147483647 w 705"/>
                <a:gd name="T5" fmla="*/ 2147483647 h 17"/>
                <a:gd name="T6" fmla="*/ 2147483647 w 705"/>
                <a:gd name="T7" fmla="*/ 416898418 h 17"/>
                <a:gd name="T8" fmla="*/ 2147483647 w 705"/>
                <a:gd name="T9" fmla="*/ 416898418 h 17"/>
                <a:gd name="T10" fmla="*/ 2147483647 w 705"/>
                <a:gd name="T11" fmla="*/ 2147483647 h 17"/>
                <a:gd name="T12" fmla="*/ 2147483647 w 705"/>
                <a:gd name="T13" fmla="*/ 2147483647 h 17"/>
                <a:gd name="T14" fmla="*/ 2147483647 w 705"/>
                <a:gd name="T15" fmla="*/ 2147483647 h 17"/>
                <a:gd name="T16" fmla="*/ 2147483647 w 705"/>
                <a:gd name="T17" fmla="*/ 2147483647 h 17"/>
                <a:gd name="T18" fmla="*/ 2147483647 w 705"/>
                <a:gd name="T19" fmla="*/ 2147483647 h 17"/>
                <a:gd name="T20" fmla="*/ 2147483647 w 705"/>
                <a:gd name="T21" fmla="*/ 0 h 17"/>
                <a:gd name="T22" fmla="*/ 2147483647 w 705"/>
                <a:gd name="T23" fmla="*/ 416898418 h 17"/>
                <a:gd name="T24" fmla="*/ 2147483647 w 705"/>
                <a:gd name="T25" fmla="*/ 2147483647 h 17"/>
                <a:gd name="T26" fmla="*/ 2147483647 w 705"/>
                <a:gd name="T27" fmla="*/ 2147483647 h 17"/>
                <a:gd name="T28" fmla="*/ 2147483647 w 705"/>
                <a:gd name="T29" fmla="*/ 2147483647 h 17"/>
                <a:gd name="T30" fmla="*/ 2147483647 w 705"/>
                <a:gd name="T31" fmla="*/ 2147483647 h 17"/>
                <a:gd name="T32" fmla="*/ 2147483647 w 705"/>
                <a:gd name="T33" fmla="*/ 2147483647 h 17"/>
                <a:gd name="T34" fmla="*/ 2147483647 w 705"/>
                <a:gd name="T35" fmla="*/ 0 h 17"/>
                <a:gd name="T36" fmla="*/ 2147483647 w 705"/>
                <a:gd name="T37" fmla="*/ 0 h 17"/>
                <a:gd name="T38" fmla="*/ 2147483647 w 705"/>
                <a:gd name="T39" fmla="*/ 2147483647 h 17"/>
                <a:gd name="T40" fmla="*/ 2147483647 w 705"/>
                <a:gd name="T41" fmla="*/ 2147483647 h 17"/>
                <a:gd name="T42" fmla="*/ 2147483647 w 705"/>
                <a:gd name="T43" fmla="*/ 2147483647 h 17"/>
                <a:gd name="T44" fmla="*/ 2147483647 w 705"/>
                <a:gd name="T45" fmla="*/ 2147483647 h 17"/>
                <a:gd name="T46" fmla="*/ 418048584 w 705"/>
                <a:gd name="T47" fmla="*/ 2147483647 h 17"/>
                <a:gd name="T48" fmla="*/ 2147483647 w 705"/>
                <a:gd name="T49" fmla="*/ 0 h 17"/>
                <a:gd name="T50" fmla="*/ 2147483647 w 705"/>
                <a:gd name="T51" fmla="*/ 0 h 17"/>
                <a:gd name="T52" fmla="*/ 2147483647 w 705"/>
                <a:gd name="T53" fmla="*/ 2147483647 h 17"/>
                <a:gd name="T54" fmla="*/ 2147483647 w 705"/>
                <a:gd name="T55" fmla="*/ 2147483647 h 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705" h="17">
                  <a:moveTo>
                    <a:pt x="696" y="17"/>
                  </a:moveTo>
                  <a:lnTo>
                    <a:pt x="584" y="17"/>
                  </a:lnTo>
                  <a:cubicBezTo>
                    <a:pt x="580" y="17"/>
                    <a:pt x="576" y="13"/>
                    <a:pt x="577" y="9"/>
                  </a:cubicBezTo>
                  <a:cubicBezTo>
                    <a:pt x="577" y="4"/>
                    <a:pt x="580" y="1"/>
                    <a:pt x="585" y="1"/>
                  </a:cubicBezTo>
                  <a:lnTo>
                    <a:pt x="697" y="1"/>
                  </a:lnTo>
                  <a:cubicBezTo>
                    <a:pt x="701" y="1"/>
                    <a:pt x="705" y="5"/>
                    <a:pt x="705" y="9"/>
                  </a:cubicBezTo>
                  <a:cubicBezTo>
                    <a:pt x="704" y="14"/>
                    <a:pt x="701" y="17"/>
                    <a:pt x="696" y="17"/>
                  </a:cubicBezTo>
                  <a:close/>
                  <a:moveTo>
                    <a:pt x="504" y="17"/>
                  </a:moveTo>
                  <a:lnTo>
                    <a:pt x="392" y="16"/>
                  </a:lnTo>
                  <a:cubicBezTo>
                    <a:pt x="388" y="16"/>
                    <a:pt x="384" y="13"/>
                    <a:pt x="385" y="8"/>
                  </a:cubicBezTo>
                  <a:cubicBezTo>
                    <a:pt x="385" y="4"/>
                    <a:pt x="388" y="0"/>
                    <a:pt x="393" y="0"/>
                  </a:cubicBezTo>
                  <a:lnTo>
                    <a:pt x="505" y="1"/>
                  </a:lnTo>
                  <a:cubicBezTo>
                    <a:pt x="509" y="1"/>
                    <a:pt x="513" y="4"/>
                    <a:pt x="513" y="9"/>
                  </a:cubicBezTo>
                  <a:cubicBezTo>
                    <a:pt x="512" y="13"/>
                    <a:pt x="509" y="17"/>
                    <a:pt x="504" y="17"/>
                  </a:cubicBezTo>
                  <a:close/>
                  <a:moveTo>
                    <a:pt x="312" y="16"/>
                  </a:moveTo>
                  <a:lnTo>
                    <a:pt x="200" y="16"/>
                  </a:lnTo>
                  <a:cubicBezTo>
                    <a:pt x="196" y="16"/>
                    <a:pt x="192" y="12"/>
                    <a:pt x="193" y="8"/>
                  </a:cubicBezTo>
                  <a:cubicBezTo>
                    <a:pt x="193" y="4"/>
                    <a:pt x="196" y="0"/>
                    <a:pt x="201" y="0"/>
                  </a:cubicBezTo>
                  <a:lnTo>
                    <a:pt x="313" y="0"/>
                  </a:lnTo>
                  <a:cubicBezTo>
                    <a:pt x="317" y="0"/>
                    <a:pt x="321" y="4"/>
                    <a:pt x="321" y="8"/>
                  </a:cubicBezTo>
                  <a:cubicBezTo>
                    <a:pt x="320" y="13"/>
                    <a:pt x="317" y="16"/>
                    <a:pt x="312" y="16"/>
                  </a:cubicBezTo>
                  <a:close/>
                  <a:moveTo>
                    <a:pt x="120" y="16"/>
                  </a:moveTo>
                  <a:lnTo>
                    <a:pt x="8" y="16"/>
                  </a:lnTo>
                  <a:cubicBezTo>
                    <a:pt x="4" y="16"/>
                    <a:pt x="0" y="12"/>
                    <a:pt x="1" y="8"/>
                  </a:cubicBezTo>
                  <a:cubicBezTo>
                    <a:pt x="1" y="3"/>
                    <a:pt x="4" y="0"/>
                    <a:pt x="9" y="0"/>
                  </a:cubicBezTo>
                  <a:lnTo>
                    <a:pt x="121" y="0"/>
                  </a:lnTo>
                  <a:cubicBezTo>
                    <a:pt x="125" y="0"/>
                    <a:pt x="129" y="3"/>
                    <a:pt x="129" y="8"/>
                  </a:cubicBezTo>
                  <a:cubicBezTo>
                    <a:pt x="128" y="12"/>
                    <a:pt x="125" y="16"/>
                    <a:pt x="120" y="16"/>
                  </a:cubicBezTo>
                  <a:close/>
                </a:path>
              </a:pathLst>
            </a:custGeom>
            <a:solidFill>
              <a:schemeClr val="accent1"/>
            </a:solidFill>
            <a:ln w="12700" cap="flat">
              <a:solidFill>
                <a:srgbClr val="000000"/>
              </a:solidFill>
              <a:prstDash val="solid"/>
              <a:bevel/>
              <a:headEnd/>
              <a:tailEnd/>
            </a:ln>
          </p:spPr>
          <p:txBody>
            <a:bodyPr/>
            <a:lstStyle/>
            <a:p>
              <a:endParaRPr lang="en-CA"/>
            </a:p>
          </p:txBody>
        </p:sp>
        <p:sp>
          <p:nvSpPr>
            <p:cNvPr id="26670" name="Freeform 48"/>
            <p:cNvSpPr>
              <a:spLocks/>
            </p:cNvSpPr>
            <p:nvPr/>
          </p:nvSpPr>
          <p:spPr bwMode="auto">
            <a:xfrm>
              <a:off x="5221288" y="2789237"/>
              <a:ext cx="38100" cy="74613"/>
            </a:xfrm>
            <a:custGeom>
              <a:avLst/>
              <a:gdLst>
                <a:gd name="T0" fmla="*/ 0 w 24"/>
                <a:gd name="T1" fmla="*/ 2147483647 h 47"/>
                <a:gd name="T2" fmla="*/ 2147483647 w 24"/>
                <a:gd name="T3" fmla="*/ 2147483647 h 47"/>
                <a:gd name="T4" fmla="*/ 0 w 24"/>
                <a:gd name="T5" fmla="*/ 0 h 47"/>
                <a:gd name="T6" fmla="*/ 0 60000 65536"/>
                <a:gd name="T7" fmla="*/ 0 60000 65536"/>
                <a:gd name="T8" fmla="*/ 0 60000 65536"/>
              </a:gdLst>
              <a:ahLst/>
              <a:cxnLst>
                <a:cxn ang="T6">
                  <a:pos x="T0" y="T1"/>
                </a:cxn>
                <a:cxn ang="T7">
                  <a:pos x="T2" y="T3"/>
                </a:cxn>
                <a:cxn ang="T8">
                  <a:pos x="T4" y="T5"/>
                </a:cxn>
              </a:cxnLst>
              <a:rect l="0" t="0" r="r" b="b"/>
              <a:pathLst>
                <a:path w="24" h="47">
                  <a:moveTo>
                    <a:pt x="0" y="47"/>
                  </a:moveTo>
                  <a:lnTo>
                    <a:pt x="24" y="24"/>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6671" name="Freeform 49"/>
            <p:cNvSpPr>
              <a:spLocks noEditPoints="1"/>
            </p:cNvSpPr>
            <p:nvPr/>
          </p:nvSpPr>
          <p:spPr bwMode="auto">
            <a:xfrm flipV="1">
              <a:off x="2997200" y="2773681"/>
              <a:ext cx="444500" cy="45719"/>
            </a:xfrm>
            <a:custGeom>
              <a:avLst/>
              <a:gdLst>
                <a:gd name="T0" fmla="*/ 2147483647 w 627"/>
                <a:gd name="T1" fmla="*/ 2147483647 h 18"/>
                <a:gd name="T2" fmla="*/ 2147483647 w 627"/>
                <a:gd name="T3" fmla="*/ 2147483647 h 18"/>
                <a:gd name="T4" fmla="*/ 2147483647 w 627"/>
                <a:gd name="T5" fmla="*/ 2147483647 h 18"/>
                <a:gd name="T6" fmla="*/ 2147483647 w 627"/>
                <a:gd name="T7" fmla="*/ 0 h 18"/>
                <a:gd name="T8" fmla="*/ 2147483647 w 627"/>
                <a:gd name="T9" fmla="*/ 0 h 18"/>
                <a:gd name="T10" fmla="*/ 2147483647 w 627"/>
                <a:gd name="T11" fmla="*/ 2147483647 h 18"/>
                <a:gd name="T12" fmla="*/ 2147483647 w 627"/>
                <a:gd name="T13" fmla="*/ 2147483647 h 18"/>
                <a:gd name="T14" fmla="*/ 2147483647 w 627"/>
                <a:gd name="T15" fmla="*/ 2147483647 h 18"/>
                <a:gd name="T16" fmla="*/ 2147483647 w 627"/>
                <a:gd name="T17" fmla="*/ 2147483647 h 18"/>
                <a:gd name="T18" fmla="*/ 2147483647 w 627"/>
                <a:gd name="T19" fmla="*/ 2147483647 h 18"/>
                <a:gd name="T20" fmla="*/ 2147483647 w 627"/>
                <a:gd name="T21" fmla="*/ 0 h 18"/>
                <a:gd name="T22" fmla="*/ 2147483647 w 627"/>
                <a:gd name="T23" fmla="*/ 0 h 18"/>
                <a:gd name="T24" fmla="*/ 2147483647 w 627"/>
                <a:gd name="T25" fmla="*/ 2147483647 h 18"/>
                <a:gd name="T26" fmla="*/ 2147483647 w 627"/>
                <a:gd name="T27" fmla="*/ 2147483647 h 18"/>
                <a:gd name="T28" fmla="*/ 2147483647 w 627"/>
                <a:gd name="T29" fmla="*/ 2147483647 h 18"/>
                <a:gd name="T30" fmla="*/ 2147483647 w 627"/>
                <a:gd name="T31" fmla="*/ 2147483647 h 18"/>
                <a:gd name="T32" fmla="*/ 2147483647 w 627"/>
                <a:gd name="T33" fmla="*/ 2147483647 h 18"/>
                <a:gd name="T34" fmla="*/ 2147483647 w 627"/>
                <a:gd name="T35" fmla="*/ 0 h 18"/>
                <a:gd name="T36" fmla="*/ 2147483647 w 627"/>
                <a:gd name="T37" fmla="*/ 0 h 18"/>
                <a:gd name="T38" fmla="*/ 2147483647 w 627"/>
                <a:gd name="T39" fmla="*/ 2147483647 h 18"/>
                <a:gd name="T40" fmla="*/ 2147483647 w 627"/>
                <a:gd name="T41" fmla="*/ 2147483647 h 18"/>
                <a:gd name="T42" fmla="*/ 2147483647 w 627"/>
                <a:gd name="T43" fmla="*/ 2147483647 h 18"/>
                <a:gd name="T44" fmla="*/ 2147483647 w 627"/>
                <a:gd name="T45" fmla="*/ 2147483647 h 18"/>
                <a:gd name="T46" fmla="*/ 420685657 w 627"/>
                <a:gd name="T47" fmla="*/ 2147483647 h 18"/>
                <a:gd name="T48" fmla="*/ 2147483647 w 627"/>
                <a:gd name="T49" fmla="*/ 702408072 h 18"/>
                <a:gd name="T50" fmla="*/ 2147483647 w 627"/>
                <a:gd name="T51" fmla="*/ 351452744 h 18"/>
                <a:gd name="T52" fmla="*/ 2147483647 w 627"/>
                <a:gd name="T53" fmla="*/ 2147483647 h 18"/>
                <a:gd name="T54" fmla="*/ 2147483647 w 627"/>
                <a:gd name="T55" fmla="*/ 2147483647 h 1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27" h="18">
                  <a:moveTo>
                    <a:pt x="619" y="16"/>
                  </a:moveTo>
                  <a:lnTo>
                    <a:pt x="507" y="16"/>
                  </a:lnTo>
                  <a:cubicBezTo>
                    <a:pt x="502" y="16"/>
                    <a:pt x="499" y="13"/>
                    <a:pt x="499" y="8"/>
                  </a:cubicBezTo>
                  <a:cubicBezTo>
                    <a:pt x="499" y="4"/>
                    <a:pt x="502" y="0"/>
                    <a:pt x="507" y="0"/>
                  </a:cubicBezTo>
                  <a:lnTo>
                    <a:pt x="619" y="0"/>
                  </a:lnTo>
                  <a:cubicBezTo>
                    <a:pt x="623" y="0"/>
                    <a:pt x="627" y="4"/>
                    <a:pt x="627" y="8"/>
                  </a:cubicBezTo>
                  <a:cubicBezTo>
                    <a:pt x="627" y="13"/>
                    <a:pt x="623" y="16"/>
                    <a:pt x="619" y="16"/>
                  </a:cubicBezTo>
                  <a:close/>
                  <a:moveTo>
                    <a:pt x="427" y="16"/>
                  </a:moveTo>
                  <a:lnTo>
                    <a:pt x="315" y="16"/>
                  </a:lnTo>
                  <a:cubicBezTo>
                    <a:pt x="310" y="16"/>
                    <a:pt x="307" y="13"/>
                    <a:pt x="307" y="8"/>
                  </a:cubicBezTo>
                  <a:cubicBezTo>
                    <a:pt x="307" y="4"/>
                    <a:pt x="310" y="0"/>
                    <a:pt x="315" y="0"/>
                  </a:cubicBezTo>
                  <a:lnTo>
                    <a:pt x="427" y="0"/>
                  </a:lnTo>
                  <a:cubicBezTo>
                    <a:pt x="431" y="0"/>
                    <a:pt x="435" y="4"/>
                    <a:pt x="435" y="8"/>
                  </a:cubicBezTo>
                  <a:cubicBezTo>
                    <a:pt x="435" y="13"/>
                    <a:pt x="431" y="16"/>
                    <a:pt x="427" y="16"/>
                  </a:cubicBezTo>
                  <a:close/>
                  <a:moveTo>
                    <a:pt x="235" y="16"/>
                  </a:moveTo>
                  <a:lnTo>
                    <a:pt x="123" y="16"/>
                  </a:lnTo>
                  <a:cubicBezTo>
                    <a:pt x="118" y="16"/>
                    <a:pt x="115" y="13"/>
                    <a:pt x="115" y="8"/>
                  </a:cubicBezTo>
                  <a:cubicBezTo>
                    <a:pt x="115" y="4"/>
                    <a:pt x="118" y="0"/>
                    <a:pt x="123" y="0"/>
                  </a:cubicBezTo>
                  <a:lnTo>
                    <a:pt x="235" y="0"/>
                  </a:lnTo>
                  <a:cubicBezTo>
                    <a:pt x="239" y="0"/>
                    <a:pt x="243" y="4"/>
                    <a:pt x="243" y="8"/>
                  </a:cubicBezTo>
                  <a:cubicBezTo>
                    <a:pt x="243" y="13"/>
                    <a:pt x="239" y="16"/>
                    <a:pt x="235" y="16"/>
                  </a:cubicBezTo>
                  <a:close/>
                  <a:moveTo>
                    <a:pt x="43" y="17"/>
                  </a:moveTo>
                  <a:lnTo>
                    <a:pt x="9" y="18"/>
                  </a:lnTo>
                  <a:cubicBezTo>
                    <a:pt x="4" y="18"/>
                    <a:pt x="1" y="15"/>
                    <a:pt x="1" y="10"/>
                  </a:cubicBezTo>
                  <a:cubicBezTo>
                    <a:pt x="0" y="6"/>
                    <a:pt x="4" y="2"/>
                    <a:pt x="8" y="2"/>
                  </a:cubicBezTo>
                  <a:lnTo>
                    <a:pt x="42" y="1"/>
                  </a:lnTo>
                  <a:cubicBezTo>
                    <a:pt x="47" y="1"/>
                    <a:pt x="50" y="4"/>
                    <a:pt x="51" y="9"/>
                  </a:cubicBezTo>
                  <a:cubicBezTo>
                    <a:pt x="51" y="13"/>
                    <a:pt x="47" y="17"/>
                    <a:pt x="43" y="17"/>
                  </a:cubicBezTo>
                  <a:close/>
                </a:path>
              </a:pathLst>
            </a:custGeom>
            <a:solidFill>
              <a:srgbClr val="000000"/>
            </a:solidFill>
            <a:ln w="12700" cap="flat">
              <a:solidFill>
                <a:srgbClr val="000000"/>
              </a:solidFill>
              <a:prstDash val="solid"/>
              <a:bevel/>
              <a:headEnd/>
              <a:tailEnd/>
            </a:ln>
          </p:spPr>
          <p:txBody>
            <a:bodyPr/>
            <a:lstStyle/>
            <a:p>
              <a:endParaRPr lang="en-CA"/>
            </a:p>
          </p:txBody>
        </p:sp>
        <p:sp>
          <p:nvSpPr>
            <p:cNvPr id="26672" name="Freeform 50"/>
            <p:cNvSpPr>
              <a:spLocks/>
            </p:cNvSpPr>
            <p:nvPr/>
          </p:nvSpPr>
          <p:spPr bwMode="auto">
            <a:xfrm>
              <a:off x="3422650" y="2789237"/>
              <a:ext cx="38100" cy="73025"/>
            </a:xfrm>
            <a:custGeom>
              <a:avLst/>
              <a:gdLst>
                <a:gd name="T0" fmla="*/ 0 w 24"/>
                <a:gd name="T1" fmla="*/ 2147483647 h 46"/>
                <a:gd name="T2" fmla="*/ 2147483647 w 24"/>
                <a:gd name="T3" fmla="*/ 2147483647 h 46"/>
                <a:gd name="T4" fmla="*/ 0 w 24"/>
                <a:gd name="T5" fmla="*/ 0 h 46"/>
                <a:gd name="T6" fmla="*/ 0 60000 65536"/>
                <a:gd name="T7" fmla="*/ 0 60000 65536"/>
                <a:gd name="T8" fmla="*/ 0 60000 65536"/>
              </a:gdLst>
              <a:ahLst/>
              <a:cxnLst>
                <a:cxn ang="T6">
                  <a:pos x="T0" y="T1"/>
                </a:cxn>
                <a:cxn ang="T7">
                  <a:pos x="T2" y="T3"/>
                </a:cxn>
                <a:cxn ang="T8">
                  <a:pos x="T4" y="T5"/>
                </a:cxn>
              </a:cxnLst>
              <a:rect l="0" t="0" r="r" b="b"/>
              <a:pathLst>
                <a:path w="24" h="46">
                  <a:moveTo>
                    <a:pt x="0" y="46"/>
                  </a:moveTo>
                  <a:lnTo>
                    <a:pt x="24" y="23"/>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6673" name="Freeform 51"/>
            <p:cNvSpPr>
              <a:spLocks noEditPoints="1"/>
            </p:cNvSpPr>
            <p:nvPr/>
          </p:nvSpPr>
          <p:spPr bwMode="auto">
            <a:xfrm>
              <a:off x="4068763" y="4379912"/>
              <a:ext cx="1225550" cy="1028700"/>
            </a:xfrm>
            <a:custGeom>
              <a:avLst/>
              <a:gdLst>
                <a:gd name="T0" fmla="*/ 2147483647 w 1637"/>
                <a:gd name="T1" fmla="*/ 2147483647 h 1375"/>
                <a:gd name="T2" fmla="*/ 2147483647 w 1637"/>
                <a:gd name="T3" fmla="*/ 2147483647 h 1375"/>
                <a:gd name="T4" fmla="*/ 2147483647 w 1637"/>
                <a:gd name="T5" fmla="*/ 2147483647 h 1375"/>
                <a:gd name="T6" fmla="*/ 2147483647 w 1637"/>
                <a:gd name="T7" fmla="*/ 2147483647 h 1375"/>
                <a:gd name="T8" fmla="*/ 2147483647 w 1637"/>
                <a:gd name="T9" fmla="*/ 2147483647 h 1375"/>
                <a:gd name="T10" fmla="*/ 2147483647 w 1637"/>
                <a:gd name="T11" fmla="*/ 2147483647 h 1375"/>
                <a:gd name="T12" fmla="*/ 2147483647 w 1637"/>
                <a:gd name="T13" fmla="*/ 2147483647 h 1375"/>
                <a:gd name="T14" fmla="*/ 2147483647 w 1637"/>
                <a:gd name="T15" fmla="*/ 2147483647 h 1375"/>
                <a:gd name="T16" fmla="*/ 2147483647 w 1637"/>
                <a:gd name="T17" fmla="*/ 2147483647 h 1375"/>
                <a:gd name="T18" fmla="*/ 2147483647 w 1637"/>
                <a:gd name="T19" fmla="*/ 2147483647 h 1375"/>
                <a:gd name="T20" fmla="*/ 2147483647 w 1637"/>
                <a:gd name="T21" fmla="*/ 2147483647 h 1375"/>
                <a:gd name="T22" fmla="*/ 2147483647 w 1637"/>
                <a:gd name="T23" fmla="*/ 2147483647 h 1375"/>
                <a:gd name="T24" fmla="*/ 2147483647 w 1637"/>
                <a:gd name="T25" fmla="*/ 2147483647 h 1375"/>
                <a:gd name="T26" fmla="*/ 2147483647 w 1637"/>
                <a:gd name="T27" fmla="*/ 2147483647 h 1375"/>
                <a:gd name="T28" fmla="*/ 2147483647 w 1637"/>
                <a:gd name="T29" fmla="*/ 2147483647 h 1375"/>
                <a:gd name="T30" fmla="*/ 2147483647 w 1637"/>
                <a:gd name="T31" fmla="*/ 2147483647 h 1375"/>
                <a:gd name="T32" fmla="*/ 2147483647 w 1637"/>
                <a:gd name="T33" fmla="*/ 2147483647 h 1375"/>
                <a:gd name="T34" fmla="*/ 2147483647 w 1637"/>
                <a:gd name="T35" fmla="*/ 2147483647 h 1375"/>
                <a:gd name="T36" fmla="*/ 2147483647 w 1637"/>
                <a:gd name="T37" fmla="*/ 2147483647 h 1375"/>
                <a:gd name="T38" fmla="*/ 2147483647 w 1637"/>
                <a:gd name="T39" fmla="*/ 2147483647 h 1375"/>
                <a:gd name="T40" fmla="*/ 2147483647 w 1637"/>
                <a:gd name="T41" fmla="*/ 2147483647 h 1375"/>
                <a:gd name="T42" fmla="*/ 2147483647 w 1637"/>
                <a:gd name="T43" fmla="*/ 2147483647 h 1375"/>
                <a:gd name="T44" fmla="*/ 2147483647 w 1637"/>
                <a:gd name="T45" fmla="*/ 2147483647 h 1375"/>
                <a:gd name="T46" fmla="*/ 2147483647 w 1637"/>
                <a:gd name="T47" fmla="*/ 2147483647 h 1375"/>
                <a:gd name="T48" fmla="*/ 2147483647 w 1637"/>
                <a:gd name="T49" fmla="*/ 2147483647 h 1375"/>
                <a:gd name="T50" fmla="*/ 2147483647 w 1637"/>
                <a:gd name="T51" fmla="*/ 2147483647 h 1375"/>
                <a:gd name="T52" fmla="*/ 2147483647 w 1637"/>
                <a:gd name="T53" fmla="*/ 2147483647 h 1375"/>
                <a:gd name="T54" fmla="*/ 2147483647 w 1637"/>
                <a:gd name="T55" fmla="*/ 2147483647 h 1375"/>
                <a:gd name="T56" fmla="*/ 2147483647 w 1637"/>
                <a:gd name="T57" fmla="*/ 2147483647 h 1375"/>
                <a:gd name="T58" fmla="*/ 2147483647 w 1637"/>
                <a:gd name="T59" fmla="*/ 2147483647 h 1375"/>
                <a:gd name="T60" fmla="*/ 2147483647 w 1637"/>
                <a:gd name="T61" fmla="*/ 2147483647 h 1375"/>
                <a:gd name="T62" fmla="*/ 2147483647 w 1637"/>
                <a:gd name="T63" fmla="*/ 2147483647 h 1375"/>
                <a:gd name="T64" fmla="*/ 2147483647 w 1637"/>
                <a:gd name="T65" fmla="*/ 2147483647 h 1375"/>
                <a:gd name="T66" fmla="*/ 2147483647 w 1637"/>
                <a:gd name="T67" fmla="*/ 2147483647 h 1375"/>
                <a:gd name="T68" fmla="*/ 2147483647 w 1637"/>
                <a:gd name="T69" fmla="*/ 2147483647 h 1375"/>
                <a:gd name="T70" fmla="*/ 2147483647 w 1637"/>
                <a:gd name="T71" fmla="*/ 2147483647 h 1375"/>
                <a:gd name="T72" fmla="*/ 2147483647 w 1637"/>
                <a:gd name="T73" fmla="*/ 2147483647 h 1375"/>
                <a:gd name="T74" fmla="*/ 2147483647 w 1637"/>
                <a:gd name="T75" fmla="*/ 2147483647 h 1375"/>
                <a:gd name="T76" fmla="*/ 1678655375 w 1637"/>
                <a:gd name="T77" fmla="*/ 2147483647 h 1375"/>
                <a:gd name="T78" fmla="*/ 839047316 w 1637"/>
                <a:gd name="T79" fmla="*/ 1675246554 h 1375"/>
                <a:gd name="T80" fmla="*/ 2147483647 w 1637"/>
                <a:gd name="T81" fmla="*/ 1675246554 h 1375"/>
                <a:gd name="T82" fmla="*/ 1678655375 w 1637"/>
                <a:gd name="T83" fmla="*/ 2147483647 h 137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637" h="1375">
                  <a:moveTo>
                    <a:pt x="1623" y="1372"/>
                  </a:moveTo>
                  <a:lnTo>
                    <a:pt x="1538" y="1300"/>
                  </a:lnTo>
                  <a:cubicBezTo>
                    <a:pt x="1534" y="1298"/>
                    <a:pt x="1534" y="1292"/>
                    <a:pt x="1537" y="1289"/>
                  </a:cubicBezTo>
                  <a:cubicBezTo>
                    <a:pt x="1539" y="1286"/>
                    <a:pt x="1544" y="1285"/>
                    <a:pt x="1548" y="1288"/>
                  </a:cubicBezTo>
                  <a:lnTo>
                    <a:pt x="1634" y="1360"/>
                  </a:lnTo>
                  <a:cubicBezTo>
                    <a:pt x="1637" y="1363"/>
                    <a:pt x="1637" y="1368"/>
                    <a:pt x="1635" y="1371"/>
                  </a:cubicBezTo>
                  <a:cubicBezTo>
                    <a:pt x="1632" y="1375"/>
                    <a:pt x="1627" y="1375"/>
                    <a:pt x="1623" y="1372"/>
                  </a:cubicBezTo>
                  <a:close/>
                  <a:moveTo>
                    <a:pt x="1476" y="1249"/>
                  </a:moveTo>
                  <a:lnTo>
                    <a:pt x="1390" y="1177"/>
                  </a:lnTo>
                  <a:cubicBezTo>
                    <a:pt x="1387" y="1174"/>
                    <a:pt x="1386" y="1169"/>
                    <a:pt x="1389" y="1166"/>
                  </a:cubicBezTo>
                  <a:cubicBezTo>
                    <a:pt x="1392" y="1162"/>
                    <a:pt x="1397" y="1162"/>
                    <a:pt x="1401" y="1165"/>
                  </a:cubicBezTo>
                  <a:lnTo>
                    <a:pt x="1486" y="1237"/>
                  </a:lnTo>
                  <a:cubicBezTo>
                    <a:pt x="1490" y="1240"/>
                    <a:pt x="1490" y="1245"/>
                    <a:pt x="1487" y="1248"/>
                  </a:cubicBezTo>
                  <a:cubicBezTo>
                    <a:pt x="1485" y="1251"/>
                    <a:pt x="1480" y="1252"/>
                    <a:pt x="1476" y="1249"/>
                  </a:cubicBezTo>
                  <a:close/>
                  <a:moveTo>
                    <a:pt x="1329" y="1126"/>
                  </a:moveTo>
                  <a:lnTo>
                    <a:pt x="1243" y="1054"/>
                  </a:lnTo>
                  <a:cubicBezTo>
                    <a:pt x="1240" y="1051"/>
                    <a:pt x="1239" y="1046"/>
                    <a:pt x="1242" y="1043"/>
                  </a:cubicBezTo>
                  <a:cubicBezTo>
                    <a:pt x="1245" y="1039"/>
                    <a:pt x="1250" y="1039"/>
                    <a:pt x="1253" y="1042"/>
                  </a:cubicBezTo>
                  <a:lnTo>
                    <a:pt x="1339" y="1113"/>
                  </a:lnTo>
                  <a:cubicBezTo>
                    <a:pt x="1343" y="1116"/>
                    <a:pt x="1343" y="1121"/>
                    <a:pt x="1340" y="1125"/>
                  </a:cubicBezTo>
                  <a:cubicBezTo>
                    <a:pt x="1337" y="1128"/>
                    <a:pt x="1332" y="1129"/>
                    <a:pt x="1329" y="1126"/>
                  </a:cubicBezTo>
                  <a:close/>
                  <a:moveTo>
                    <a:pt x="1182" y="1002"/>
                  </a:moveTo>
                  <a:lnTo>
                    <a:pt x="1096" y="931"/>
                  </a:lnTo>
                  <a:cubicBezTo>
                    <a:pt x="1093" y="928"/>
                    <a:pt x="1092" y="923"/>
                    <a:pt x="1095" y="919"/>
                  </a:cubicBezTo>
                  <a:cubicBezTo>
                    <a:pt x="1098" y="916"/>
                    <a:pt x="1103" y="915"/>
                    <a:pt x="1106" y="918"/>
                  </a:cubicBezTo>
                  <a:lnTo>
                    <a:pt x="1192" y="990"/>
                  </a:lnTo>
                  <a:cubicBezTo>
                    <a:pt x="1195" y="993"/>
                    <a:pt x="1196" y="998"/>
                    <a:pt x="1193" y="1001"/>
                  </a:cubicBezTo>
                  <a:cubicBezTo>
                    <a:pt x="1190" y="1005"/>
                    <a:pt x="1185" y="1005"/>
                    <a:pt x="1182" y="1002"/>
                  </a:cubicBezTo>
                  <a:close/>
                  <a:moveTo>
                    <a:pt x="1035" y="879"/>
                  </a:moveTo>
                  <a:lnTo>
                    <a:pt x="949" y="807"/>
                  </a:lnTo>
                  <a:cubicBezTo>
                    <a:pt x="945" y="804"/>
                    <a:pt x="945" y="799"/>
                    <a:pt x="948" y="796"/>
                  </a:cubicBezTo>
                  <a:cubicBezTo>
                    <a:pt x="951" y="793"/>
                    <a:pt x="956" y="792"/>
                    <a:pt x="959" y="795"/>
                  </a:cubicBezTo>
                  <a:lnTo>
                    <a:pt x="1045" y="867"/>
                  </a:lnTo>
                  <a:cubicBezTo>
                    <a:pt x="1048" y="870"/>
                    <a:pt x="1049" y="875"/>
                    <a:pt x="1046" y="878"/>
                  </a:cubicBezTo>
                  <a:cubicBezTo>
                    <a:pt x="1043" y="882"/>
                    <a:pt x="1038" y="882"/>
                    <a:pt x="1035" y="879"/>
                  </a:cubicBezTo>
                  <a:close/>
                  <a:moveTo>
                    <a:pt x="887" y="756"/>
                  </a:moveTo>
                  <a:lnTo>
                    <a:pt x="801" y="684"/>
                  </a:lnTo>
                  <a:cubicBezTo>
                    <a:pt x="798" y="681"/>
                    <a:pt x="798" y="676"/>
                    <a:pt x="801" y="673"/>
                  </a:cubicBezTo>
                  <a:cubicBezTo>
                    <a:pt x="803" y="669"/>
                    <a:pt x="808" y="669"/>
                    <a:pt x="812" y="672"/>
                  </a:cubicBezTo>
                  <a:lnTo>
                    <a:pt x="898" y="744"/>
                  </a:lnTo>
                  <a:cubicBezTo>
                    <a:pt x="901" y="746"/>
                    <a:pt x="901" y="752"/>
                    <a:pt x="899" y="755"/>
                  </a:cubicBezTo>
                  <a:cubicBezTo>
                    <a:pt x="896" y="758"/>
                    <a:pt x="891" y="759"/>
                    <a:pt x="887" y="756"/>
                  </a:cubicBezTo>
                  <a:close/>
                  <a:moveTo>
                    <a:pt x="740" y="633"/>
                  </a:moveTo>
                  <a:lnTo>
                    <a:pt x="654" y="561"/>
                  </a:lnTo>
                  <a:cubicBezTo>
                    <a:pt x="651" y="558"/>
                    <a:pt x="650" y="553"/>
                    <a:pt x="653" y="549"/>
                  </a:cubicBezTo>
                  <a:cubicBezTo>
                    <a:pt x="656" y="546"/>
                    <a:pt x="661" y="546"/>
                    <a:pt x="665" y="548"/>
                  </a:cubicBezTo>
                  <a:lnTo>
                    <a:pt x="750" y="620"/>
                  </a:lnTo>
                  <a:cubicBezTo>
                    <a:pt x="754" y="623"/>
                    <a:pt x="754" y="628"/>
                    <a:pt x="751" y="632"/>
                  </a:cubicBezTo>
                  <a:cubicBezTo>
                    <a:pt x="749" y="635"/>
                    <a:pt x="744" y="635"/>
                    <a:pt x="740" y="633"/>
                  </a:cubicBezTo>
                  <a:close/>
                  <a:moveTo>
                    <a:pt x="593" y="509"/>
                  </a:moveTo>
                  <a:lnTo>
                    <a:pt x="507" y="437"/>
                  </a:lnTo>
                  <a:cubicBezTo>
                    <a:pt x="504" y="435"/>
                    <a:pt x="503" y="430"/>
                    <a:pt x="506" y="426"/>
                  </a:cubicBezTo>
                  <a:cubicBezTo>
                    <a:pt x="509" y="423"/>
                    <a:pt x="514" y="422"/>
                    <a:pt x="517" y="425"/>
                  </a:cubicBezTo>
                  <a:lnTo>
                    <a:pt x="603" y="497"/>
                  </a:lnTo>
                  <a:cubicBezTo>
                    <a:pt x="607" y="500"/>
                    <a:pt x="607" y="505"/>
                    <a:pt x="604" y="508"/>
                  </a:cubicBezTo>
                  <a:cubicBezTo>
                    <a:pt x="601" y="512"/>
                    <a:pt x="596" y="512"/>
                    <a:pt x="593" y="509"/>
                  </a:cubicBezTo>
                  <a:close/>
                  <a:moveTo>
                    <a:pt x="446" y="386"/>
                  </a:moveTo>
                  <a:lnTo>
                    <a:pt x="360" y="314"/>
                  </a:lnTo>
                  <a:cubicBezTo>
                    <a:pt x="357" y="311"/>
                    <a:pt x="356" y="306"/>
                    <a:pt x="359" y="303"/>
                  </a:cubicBezTo>
                  <a:cubicBezTo>
                    <a:pt x="362" y="300"/>
                    <a:pt x="367" y="299"/>
                    <a:pt x="370" y="302"/>
                  </a:cubicBezTo>
                  <a:lnTo>
                    <a:pt x="456" y="374"/>
                  </a:lnTo>
                  <a:cubicBezTo>
                    <a:pt x="459" y="377"/>
                    <a:pt x="460" y="382"/>
                    <a:pt x="457" y="385"/>
                  </a:cubicBezTo>
                  <a:cubicBezTo>
                    <a:pt x="454" y="388"/>
                    <a:pt x="449" y="389"/>
                    <a:pt x="446" y="386"/>
                  </a:cubicBezTo>
                  <a:close/>
                  <a:moveTo>
                    <a:pt x="299" y="263"/>
                  </a:moveTo>
                  <a:lnTo>
                    <a:pt x="213" y="191"/>
                  </a:lnTo>
                  <a:cubicBezTo>
                    <a:pt x="209" y="188"/>
                    <a:pt x="209" y="183"/>
                    <a:pt x="212" y="180"/>
                  </a:cubicBezTo>
                  <a:cubicBezTo>
                    <a:pt x="215" y="176"/>
                    <a:pt x="220" y="176"/>
                    <a:pt x="223" y="179"/>
                  </a:cubicBezTo>
                  <a:lnTo>
                    <a:pt x="309" y="251"/>
                  </a:lnTo>
                  <a:cubicBezTo>
                    <a:pt x="312" y="253"/>
                    <a:pt x="313" y="258"/>
                    <a:pt x="310" y="262"/>
                  </a:cubicBezTo>
                  <a:cubicBezTo>
                    <a:pt x="307" y="265"/>
                    <a:pt x="302" y="266"/>
                    <a:pt x="299" y="263"/>
                  </a:cubicBezTo>
                  <a:close/>
                  <a:moveTo>
                    <a:pt x="151" y="140"/>
                  </a:moveTo>
                  <a:lnTo>
                    <a:pt x="65" y="68"/>
                  </a:lnTo>
                  <a:cubicBezTo>
                    <a:pt x="62" y="65"/>
                    <a:pt x="62" y="60"/>
                    <a:pt x="65" y="56"/>
                  </a:cubicBezTo>
                  <a:cubicBezTo>
                    <a:pt x="67" y="53"/>
                    <a:pt x="72" y="53"/>
                    <a:pt x="76" y="55"/>
                  </a:cubicBezTo>
                  <a:lnTo>
                    <a:pt x="162" y="127"/>
                  </a:lnTo>
                  <a:cubicBezTo>
                    <a:pt x="165" y="130"/>
                    <a:pt x="165" y="135"/>
                    <a:pt x="163" y="139"/>
                  </a:cubicBezTo>
                  <a:cubicBezTo>
                    <a:pt x="160" y="142"/>
                    <a:pt x="155" y="142"/>
                    <a:pt x="151" y="140"/>
                  </a:cubicBezTo>
                  <a:close/>
                  <a:moveTo>
                    <a:pt x="4" y="16"/>
                  </a:moveTo>
                  <a:lnTo>
                    <a:pt x="3" y="16"/>
                  </a:lnTo>
                  <a:cubicBezTo>
                    <a:pt x="0" y="13"/>
                    <a:pt x="0" y="8"/>
                    <a:pt x="2" y="4"/>
                  </a:cubicBezTo>
                  <a:cubicBezTo>
                    <a:pt x="5" y="1"/>
                    <a:pt x="10" y="0"/>
                    <a:pt x="14" y="3"/>
                  </a:cubicBezTo>
                  <a:lnTo>
                    <a:pt x="14" y="4"/>
                  </a:lnTo>
                  <a:cubicBezTo>
                    <a:pt x="18" y="7"/>
                    <a:pt x="18" y="12"/>
                    <a:pt x="15" y="15"/>
                  </a:cubicBezTo>
                  <a:cubicBezTo>
                    <a:pt x="13" y="19"/>
                    <a:pt x="8" y="19"/>
                    <a:pt x="4" y="16"/>
                  </a:cubicBezTo>
                  <a:close/>
                </a:path>
              </a:pathLst>
            </a:custGeom>
            <a:solidFill>
              <a:srgbClr val="000000"/>
            </a:solidFill>
            <a:ln w="12700" cap="flat">
              <a:solidFill>
                <a:srgbClr val="000000"/>
              </a:solidFill>
              <a:prstDash val="solid"/>
              <a:bevel/>
              <a:headEnd/>
              <a:tailEnd/>
            </a:ln>
          </p:spPr>
          <p:txBody>
            <a:bodyPr/>
            <a:lstStyle/>
            <a:p>
              <a:endParaRPr lang="en-CA"/>
            </a:p>
          </p:txBody>
        </p:sp>
        <p:sp>
          <p:nvSpPr>
            <p:cNvPr id="26674" name="Freeform 52"/>
            <p:cNvSpPr>
              <a:spLocks/>
            </p:cNvSpPr>
            <p:nvPr/>
          </p:nvSpPr>
          <p:spPr bwMode="auto">
            <a:xfrm>
              <a:off x="5235575" y="5349875"/>
              <a:ext cx="52388" cy="57150"/>
            </a:xfrm>
            <a:custGeom>
              <a:avLst/>
              <a:gdLst>
                <a:gd name="T0" fmla="*/ 0 w 33"/>
                <a:gd name="T1" fmla="*/ 2147483647 h 36"/>
                <a:gd name="T2" fmla="*/ 2147483647 w 33"/>
                <a:gd name="T3" fmla="*/ 2147483647 h 36"/>
                <a:gd name="T4" fmla="*/ 2147483647 w 33"/>
                <a:gd name="T5" fmla="*/ 0 h 36"/>
                <a:gd name="T6" fmla="*/ 0 60000 65536"/>
                <a:gd name="T7" fmla="*/ 0 60000 65536"/>
                <a:gd name="T8" fmla="*/ 0 60000 65536"/>
              </a:gdLst>
              <a:ahLst/>
              <a:cxnLst>
                <a:cxn ang="T6">
                  <a:pos x="T0" y="T1"/>
                </a:cxn>
                <a:cxn ang="T7">
                  <a:pos x="T2" y="T3"/>
                </a:cxn>
                <a:cxn ang="T8">
                  <a:pos x="T4" y="T5"/>
                </a:cxn>
              </a:cxnLst>
              <a:rect l="0" t="0" r="r" b="b"/>
              <a:pathLst>
                <a:path w="33" h="36">
                  <a:moveTo>
                    <a:pt x="0" y="36"/>
                  </a:moveTo>
                  <a:lnTo>
                    <a:pt x="33" y="33"/>
                  </a:lnTo>
                  <a:lnTo>
                    <a:pt x="3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6675" name="Freeform 53"/>
            <p:cNvSpPr>
              <a:spLocks noEditPoints="1"/>
            </p:cNvSpPr>
            <p:nvPr/>
          </p:nvSpPr>
          <p:spPr bwMode="auto">
            <a:xfrm>
              <a:off x="5851525" y="3149600"/>
              <a:ext cx="12700" cy="744537"/>
            </a:xfrm>
            <a:custGeom>
              <a:avLst/>
              <a:gdLst>
                <a:gd name="T0" fmla="*/ 0 w 16"/>
                <a:gd name="T1" fmla="*/ 2147483647 h 994"/>
                <a:gd name="T2" fmla="*/ 0 w 16"/>
                <a:gd name="T3" fmla="*/ 2147483647 h 994"/>
                <a:gd name="T4" fmla="*/ 2147483647 w 16"/>
                <a:gd name="T5" fmla="*/ 2147483647 h 994"/>
                <a:gd name="T6" fmla="*/ 2147483647 w 16"/>
                <a:gd name="T7" fmla="*/ 2147483647 h 994"/>
                <a:gd name="T8" fmla="*/ 2147483647 w 16"/>
                <a:gd name="T9" fmla="*/ 2147483647 h 994"/>
                <a:gd name="T10" fmla="*/ 2147483647 w 16"/>
                <a:gd name="T11" fmla="*/ 2147483647 h 994"/>
                <a:gd name="T12" fmla="*/ 0 w 16"/>
                <a:gd name="T13" fmla="*/ 2147483647 h 994"/>
                <a:gd name="T14" fmla="*/ 0 w 16"/>
                <a:gd name="T15" fmla="*/ 2147483647 h 994"/>
                <a:gd name="T16" fmla="*/ 0 w 16"/>
                <a:gd name="T17" fmla="*/ 2147483647 h 994"/>
                <a:gd name="T18" fmla="*/ 2147483647 w 16"/>
                <a:gd name="T19" fmla="*/ 2147483647 h 994"/>
                <a:gd name="T20" fmla="*/ 2147483647 w 16"/>
                <a:gd name="T21" fmla="*/ 2147483647 h 994"/>
                <a:gd name="T22" fmla="*/ 2147483647 w 16"/>
                <a:gd name="T23" fmla="*/ 2147483647 h 994"/>
                <a:gd name="T24" fmla="*/ 2147483647 w 16"/>
                <a:gd name="T25" fmla="*/ 2147483647 h 994"/>
                <a:gd name="T26" fmla="*/ 0 w 16"/>
                <a:gd name="T27" fmla="*/ 2147483647 h 994"/>
                <a:gd name="T28" fmla="*/ 0 w 16"/>
                <a:gd name="T29" fmla="*/ 2147483647 h 994"/>
                <a:gd name="T30" fmla="*/ 0 w 16"/>
                <a:gd name="T31" fmla="*/ 2147483647 h 994"/>
                <a:gd name="T32" fmla="*/ 2147483647 w 16"/>
                <a:gd name="T33" fmla="*/ 2147483647 h 994"/>
                <a:gd name="T34" fmla="*/ 2147483647 w 16"/>
                <a:gd name="T35" fmla="*/ 2147483647 h 994"/>
                <a:gd name="T36" fmla="*/ 2147483647 w 16"/>
                <a:gd name="T37" fmla="*/ 2147483647 h 994"/>
                <a:gd name="T38" fmla="*/ 2147483647 w 16"/>
                <a:gd name="T39" fmla="*/ 2147483647 h 994"/>
                <a:gd name="T40" fmla="*/ 0 w 16"/>
                <a:gd name="T41" fmla="*/ 2147483647 h 994"/>
                <a:gd name="T42" fmla="*/ 0 w 16"/>
                <a:gd name="T43" fmla="*/ 2147483647 h 994"/>
                <a:gd name="T44" fmla="*/ 0 w 16"/>
                <a:gd name="T45" fmla="*/ 2147483647 h 994"/>
                <a:gd name="T46" fmla="*/ 2147483647 w 16"/>
                <a:gd name="T47" fmla="*/ 2147483647 h 994"/>
                <a:gd name="T48" fmla="*/ 2147483647 w 16"/>
                <a:gd name="T49" fmla="*/ 2147483647 h 994"/>
                <a:gd name="T50" fmla="*/ 2147483647 w 16"/>
                <a:gd name="T51" fmla="*/ 2147483647 h 994"/>
                <a:gd name="T52" fmla="*/ 2147483647 w 16"/>
                <a:gd name="T53" fmla="*/ 2147483647 h 994"/>
                <a:gd name="T54" fmla="*/ 0 w 16"/>
                <a:gd name="T55" fmla="*/ 2147483647 h 994"/>
                <a:gd name="T56" fmla="*/ 0 w 16"/>
                <a:gd name="T57" fmla="*/ 2147483647 h 994"/>
                <a:gd name="T58" fmla="*/ 0 w 16"/>
                <a:gd name="T59" fmla="*/ 2147483647 h 994"/>
                <a:gd name="T60" fmla="*/ 2147483647 w 16"/>
                <a:gd name="T61" fmla="*/ 2147483647 h 994"/>
                <a:gd name="T62" fmla="*/ 2147483647 w 16"/>
                <a:gd name="T63" fmla="*/ 2147483647 h 994"/>
                <a:gd name="T64" fmla="*/ 2147483647 w 16"/>
                <a:gd name="T65" fmla="*/ 2147483647 h 994"/>
                <a:gd name="T66" fmla="*/ 2147483647 w 16"/>
                <a:gd name="T67" fmla="*/ 2147483647 h 994"/>
                <a:gd name="T68" fmla="*/ 0 w 16"/>
                <a:gd name="T69" fmla="*/ 2147483647 h 994"/>
                <a:gd name="T70" fmla="*/ 0 w 16"/>
                <a:gd name="T71" fmla="*/ 2147483647 h 994"/>
                <a:gd name="T72" fmla="*/ 0 w 16"/>
                <a:gd name="T73" fmla="*/ 2147483647 h 994"/>
                <a:gd name="T74" fmla="*/ 2147483647 w 16"/>
                <a:gd name="T75" fmla="*/ 0 h 994"/>
                <a:gd name="T76" fmla="*/ 2147483647 w 16"/>
                <a:gd name="T77" fmla="*/ 2147483647 h 994"/>
                <a:gd name="T78" fmla="*/ 2147483647 w 16"/>
                <a:gd name="T79" fmla="*/ 2147483647 h 994"/>
                <a:gd name="T80" fmla="*/ 2147483647 w 16"/>
                <a:gd name="T81" fmla="*/ 2147483647 h 994"/>
                <a:gd name="T82" fmla="*/ 0 w 16"/>
                <a:gd name="T83" fmla="*/ 2147483647 h 9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6" h="994">
                  <a:moveTo>
                    <a:pt x="0" y="986"/>
                  </a:moveTo>
                  <a:lnTo>
                    <a:pt x="0" y="874"/>
                  </a:lnTo>
                  <a:cubicBezTo>
                    <a:pt x="0" y="870"/>
                    <a:pt x="3" y="866"/>
                    <a:pt x="8" y="866"/>
                  </a:cubicBezTo>
                  <a:cubicBezTo>
                    <a:pt x="12" y="866"/>
                    <a:pt x="16" y="870"/>
                    <a:pt x="16" y="874"/>
                  </a:cubicBezTo>
                  <a:lnTo>
                    <a:pt x="16" y="986"/>
                  </a:lnTo>
                  <a:cubicBezTo>
                    <a:pt x="16" y="991"/>
                    <a:pt x="12" y="994"/>
                    <a:pt x="8" y="994"/>
                  </a:cubicBezTo>
                  <a:cubicBezTo>
                    <a:pt x="3" y="994"/>
                    <a:pt x="0" y="991"/>
                    <a:pt x="0" y="986"/>
                  </a:cubicBezTo>
                  <a:close/>
                  <a:moveTo>
                    <a:pt x="0" y="794"/>
                  </a:moveTo>
                  <a:lnTo>
                    <a:pt x="0" y="682"/>
                  </a:lnTo>
                  <a:cubicBezTo>
                    <a:pt x="0" y="678"/>
                    <a:pt x="3" y="674"/>
                    <a:pt x="8" y="674"/>
                  </a:cubicBezTo>
                  <a:cubicBezTo>
                    <a:pt x="12" y="674"/>
                    <a:pt x="16" y="678"/>
                    <a:pt x="16" y="682"/>
                  </a:cubicBezTo>
                  <a:lnTo>
                    <a:pt x="16" y="794"/>
                  </a:lnTo>
                  <a:cubicBezTo>
                    <a:pt x="16" y="799"/>
                    <a:pt x="12" y="802"/>
                    <a:pt x="8" y="802"/>
                  </a:cubicBezTo>
                  <a:cubicBezTo>
                    <a:pt x="3" y="802"/>
                    <a:pt x="0" y="799"/>
                    <a:pt x="0" y="794"/>
                  </a:cubicBezTo>
                  <a:close/>
                  <a:moveTo>
                    <a:pt x="0" y="602"/>
                  </a:moveTo>
                  <a:lnTo>
                    <a:pt x="0" y="490"/>
                  </a:lnTo>
                  <a:cubicBezTo>
                    <a:pt x="0" y="486"/>
                    <a:pt x="3" y="482"/>
                    <a:pt x="8" y="482"/>
                  </a:cubicBezTo>
                  <a:cubicBezTo>
                    <a:pt x="12" y="482"/>
                    <a:pt x="16" y="486"/>
                    <a:pt x="16" y="490"/>
                  </a:cubicBezTo>
                  <a:lnTo>
                    <a:pt x="16" y="602"/>
                  </a:lnTo>
                  <a:cubicBezTo>
                    <a:pt x="16" y="607"/>
                    <a:pt x="12" y="610"/>
                    <a:pt x="8" y="610"/>
                  </a:cubicBezTo>
                  <a:cubicBezTo>
                    <a:pt x="3" y="610"/>
                    <a:pt x="0" y="607"/>
                    <a:pt x="0" y="602"/>
                  </a:cubicBezTo>
                  <a:close/>
                  <a:moveTo>
                    <a:pt x="0" y="410"/>
                  </a:moveTo>
                  <a:lnTo>
                    <a:pt x="0" y="298"/>
                  </a:lnTo>
                  <a:cubicBezTo>
                    <a:pt x="0" y="294"/>
                    <a:pt x="3" y="290"/>
                    <a:pt x="8" y="290"/>
                  </a:cubicBezTo>
                  <a:cubicBezTo>
                    <a:pt x="12" y="290"/>
                    <a:pt x="16" y="294"/>
                    <a:pt x="16" y="298"/>
                  </a:cubicBezTo>
                  <a:lnTo>
                    <a:pt x="16" y="410"/>
                  </a:lnTo>
                  <a:cubicBezTo>
                    <a:pt x="16" y="415"/>
                    <a:pt x="12" y="418"/>
                    <a:pt x="8" y="418"/>
                  </a:cubicBezTo>
                  <a:cubicBezTo>
                    <a:pt x="3" y="418"/>
                    <a:pt x="0" y="415"/>
                    <a:pt x="0" y="410"/>
                  </a:cubicBezTo>
                  <a:close/>
                  <a:moveTo>
                    <a:pt x="0" y="218"/>
                  </a:moveTo>
                  <a:lnTo>
                    <a:pt x="0" y="106"/>
                  </a:lnTo>
                  <a:cubicBezTo>
                    <a:pt x="0" y="102"/>
                    <a:pt x="3" y="98"/>
                    <a:pt x="8" y="98"/>
                  </a:cubicBezTo>
                  <a:cubicBezTo>
                    <a:pt x="12" y="98"/>
                    <a:pt x="16" y="102"/>
                    <a:pt x="16" y="106"/>
                  </a:cubicBezTo>
                  <a:lnTo>
                    <a:pt x="16" y="218"/>
                  </a:lnTo>
                  <a:cubicBezTo>
                    <a:pt x="16" y="223"/>
                    <a:pt x="12" y="226"/>
                    <a:pt x="8" y="226"/>
                  </a:cubicBezTo>
                  <a:cubicBezTo>
                    <a:pt x="3" y="226"/>
                    <a:pt x="0" y="223"/>
                    <a:pt x="0" y="218"/>
                  </a:cubicBezTo>
                  <a:close/>
                  <a:moveTo>
                    <a:pt x="0" y="26"/>
                  </a:moveTo>
                  <a:lnTo>
                    <a:pt x="0" y="8"/>
                  </a:lnTo>
                  <a:cubicBezTo>
                    <a:pt x="0" y="4"/>
                    <a:pt x="3" y="0"/>
                    <a:pt x="8" y="0"/>
                  </a:cubicBezTo>
                  <a:cubicBezTo>
                    <a:pt x="12" y="0"/>
                    <a:pt x="16" y="4"/>
                    <a:pt x="16" y="8"/>
                  </a:cubicBezTo>
                  <a:lnTo>
                    <a:pt x="16" y="26"/>
                  </a:lnTo>
                  <a:cubicBezTo>
                    <a:pt x="16" y="31"/>
                    <a:pt x="12" y="34"/>
                    <a:pt x="8" y="34"/>
                  </a:cubicBezTo>
                  <a:cubicBezTo>
                    <a:pt x="3" y="34"/>
                    <a:pt x="0" y="31"/>
                    <a:pt x="0" y="26"/>
                  </a:cubicBezTo>
                  <a:close/>
                </a:path>
              </a:pathLst>
            </a:custGeom>
            <a:solidFill>
              <a:srgbClr val="000000"/>
            </a:solidFill>
            <a:ln w="12700" cap="flat">
              <a:solidFill>
                <a:srgbClr val="000000"/>
              </a:solidFill>
              <a:prstDash val="solid"/>
              <a:bevel/>
              <a:headEnd/>
              <a:tailEnd/>
            </a:ln>
          </p:spPr>
          <p:txBody>
            <a:bodyPr/>
            <a:lstStyle/>
            <a:p>
              <a:endParaRPr lang="en-CA"/>
            </a:p>
          </p:txBody>
        </p:sp>
        <p:sp>
          <p:nvSpPr>
            <p:cNvPr id="26676" name="Freeform 54"/>
            <p:cNvSpPr>
              <a:spLocks/>
            </p:cNvSpPr>
            <p:nvPr/>
          </p:nvSpPr>
          <p:spPr bwMode="auto">
            <a:xfrm>
              <a:off x="5819775" y="3851275"/>
              <a:ext cx="74613" cy="36512"/>
            </a:xfrm>
            <a:custGeom>
              <a:avLst/>
              <a:gdLst>
                <a:gd name="T0" fmla="*/ 0 w 47"/>
                <a:gd name="T1" fmla="*/ 0 h 23"/>
                <a:gd name="T2" fmla="*/ 2147483647 w 47"/>
                <a:gd name="T3" fmla="*/ 2147483647 h 23"/>
                <a:gd name="T4" fmla="*/ 2147483647 w 47"/>
                <a:gd name="T5" fmla="*/ 0 h 23"/>
                <a:gd name="T6" fmla="*/ 0 60000 65536"/>
                <a:gd name="T7" fmla="*/ 0 60000 65536"/>
                <a:gd name="T8" fmla="*/ 0 60000 65536"/>
              </a:gdLst>
              <a:ahLst/>
              <a:cxnLst>
                <a:cxn ang="T6">
                  <a:pos x="T0" y="T1"/>
                </a:cxn>
                <a:cxn ang="T7">
                  <a:pos x="T2" y="T3"/>
                </a:cxn>
                <a:cxn ang="T8">
                  <a:pos x="T4" y="T5"/>
                </a:cxn>
              </a:cxnLst>
              <a:rect l="0" t="0" r="r" b="b"/>
              <a:pathLst>
                <a:path w="47" h="23">
                  <a:moveTo>
                    <a:pt x="0" y="0"/>
                  </a:moveTo>
                  <a:lnTo>
                    <a:pt x="24" y="23"/>
                  </a:lnTo>
                  <a:lnTo>
                    <a:pt x="47"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6677" name="Freeform 55"/>
            <p:cNvSpPr>
              <a:spLocks noEditPoints="1"/>
            </p:cNvSpPr>
            <p:nvPr/>
          </p:nvSpPr>
          <p:spPr bwMode="auto">
            <a:xfrm>
              <a:off x="2584450" y="3119437"/>
              <a:ext cx="971550" cy="792163"/>
            </a:xfrm>
            <a:custGeom>
              <a:avLst/>
              <a:gdLst>
                <a:gd name="T0" fmla="*/ 2147483647 w 1297"/>
                <a:gd name="T1" fmla="*/ 2147483647 h 1057"/>
                <a:gd name="T2" fmla="*/ 2147483647 w 1297"/>
                <a:gd name="T3" fmla="*/ 2147483647 h 1057"/>
                <a:gd name="T4" fmla="*/ 2147483647 w 1297"/>
                <a:gd name="T5" fmla="*/ 2147483647 h 1057"/>
                <a:gd name="T6" fmla="*/ 2147483647 w 1297"/>
                <a:gd name="T7" fmla="*/ 2147483647 h 1057"/>
                <a:gd name="T8" fmla="*/ 2147483647 w 1297"/>
                <a:gd name="T9" fmla="*/ 2147483647 h 1057"/>
                <a:gd name="T10" fmla="*/ 2147483647 w 1297"/>
                <a:gd name="T11" fmla="*/ 2147483647 h 1057"/>
                <a:gd name="T12" fmla="*/ 2147483647 w 1297"/>
                <a:gd name="T13" fmla="*/ 2147483647 h 1057"/>
                <a:gd name="T14" fmla="*/ 2147483647 w 1297"/>
                <a:gd name="T15" fmla="*/ 2147483647 h 1057"/>
                <a:gd name="T16" fmla="*/ 2147483647 w 1297"/>
                <a:gd name="T17" fmla="*/ 2147483647 h 1057"/>
                <a:gd name="T18" fmla="*/ 2147483647 w 1297"/>
                <a:gd name="T19" fmla="*/ 2147483647 h 1057"/>
                <a:gd name="T20" fmla="*/ 2147483647 w 1297"/>
                <a:gd name="T21" fmla="*/ 2147483647 h 1057"/>
                <a:gd name="T22" fmla="*/ 2147483647 w 1297"/>
                <a:gd name="T23" fmla="*/ 2147483647 h 1057"/>
                <a:gd name="T24" fmla="*/ 2147483647 w 1297"/>
                <a:gd name="T25" fmla="*/ 2147483647 h 1057"/>
                <a:gd name="T26" fmla="*/ 2147483647 w 1297"/>
                <a:gd name="T27" fmla="*/ 2147483647 h 1057"/>
                <a:gd name="T28" fmla="*/ 2147483647 w 1297"/>
                <a:gd name="T29" fmla="*/ 2147483647 h 1057"/>
                <a:gd name="T30" fmla="*/ 2147483647 w 1297"/>
                <a:gd name="T31" fmla="*/ 2147483647 h 1057"/>
                <a:gd name="T32" fmla="*/ 2147483647 w 1297"/>
                <a:gd name="T33" fmla="*/ 2147483647 h 1057"/>
                <a:gd name="T34" fmla="*/ 2147483647 w 1297"/>
                <a:gd name="T35" fmla="*/ 2147483647 h 1057"/>
                <a:gd name="T36" fmla="*/ 2147483647 w 1297"/>
                <a:gd name="T37" fmla="*/ 2147483647 h 1057"/>
                <a:gd name="T38" fmla="*/ 2147483647 w 1297"/>
                <a:gd name="T39" fmla="*/ 2147483647 h 1057"/>
                <a:gd name="T40" fmla="*/ 2147483647 w 1297"/>
                <a:gd name="T41" fmla="*/ 2147483647 h 1057"/>
                <a:gd name="T42" fmla="*/ 2147483647 w 1297"/>
                <a:gd name="T43" fmla="*/ 2147483647 h 1057"/>
                <a:gd name="T44" fmla="*/ 2147483647 w 1297"/>
                <a:gd name="T45" fmla="*/ 2147483647 h 1057"/>
                <a:gd name="T46" fmla="*/ 2147483647 w 1297"/>
                <a:gd name="T47" fmla="*/ 2147483647 h 1057"/>
                <a:gd name="T48" fmla="*/ 2147483647 w 1297"/>
                <a:gd name="T49" fmla="*/ 2147483647 h 1057"/>
                <a:gd name="T50" fmla="*/ 2147483647 w 1297"/>
                <a:gd name="T51" fmla="*/ 2147483647 h 1057"/>
                <a:gd name="T52" fmla="*/ 2147483647 w 1297"/>
                <a:gd name="T53" fmla="*/ 2147483647 h 1057"/>
                <a:gd name="T54" fmla="*/ 2147483647 w 1297"/>
                <a:gd name="T55" fmla="*/ 2147483647 h 1057"/>
                <a:gd name="T56" fmla="*/ 2147483647 w 1297"/>
                <a:gd name="T57" fmla="*/ 2147483647 h 1057"/>
                <a:gd name="T58" fmla="*/ 2147483647 w 1297"/>
                <a:gd name="T59" fmla="*/ 2147483647 h 1057"/>
                <a:gd name="T60" fmla="*/ 2147483647 w 1297"/>
                <a:gd name="T61" fmla="*/ 2147483647 h 1057"/>
                <a:gd name="T62" fmla="*/ 2147483647 w 1297"/>
                <a:gd name="T63" fmla="*/ 2147483647 h 1057"/>
                <a:gd name="T64" fmla="*/ 2147483647 w 1297"/>
                <a:gd name="T65" fmla="*/ 2147483647 h 1057"/>
                <a:gd name="T66" fmla="*/ 2147483647 w 1297"/>
                <a:gd name="T67" fmla="*/ 2147483647 h 1057"/>
                <a:gd name="T68" fmla="*/ 2147483647 w 1297"/>
                <a:gd name="T69" fmla="*/ 2147483647 h 1057"/>
                <a:gd name="T70" fmla="*/ 2147483647 w 1297"/>
                <a:gd name="T71" fmla="*/ 2147483647 h 1057"/>
                <a:gd name="T72" fmla="*/ 2147483647 w 1297"/>
                <a:gd name="T73" fmla="*/ 2147483647 h 1057"/>
                <a:gd name="T74" fmla="*/ 2147483647 w 1297"/>
                <a:gd name="T75" fmla="*/ 2147483647 h 1057"/>
                <a:gd name="T76" fmla="*/ 2147483647 w 1297"/>
                <a:gd name="T77" fmla="*/ 2147483647 h 1057"/>
                <a:gd name="T78" fmla="*/ 2147483647 w 1297"/>
                <a:gd name="T79" fmla="*/ 2147483647 h 1057"/>
                <a:gd name="T80" fmla="*/ 2147483647 w 1297"/>
                <a:gd name="T81" fmla="*/ 2147483647 h 1057"/>
                <a:gd name="T82" fmla="*/ 2147483647 w 1297"/>
                <a:gd name="T83" fmla="*/ 2147483647 h 1057"/>
                <a:gd name="T84" fmla="*/ 2147483647 w 1297"/>
                <a:gd name="T85" fmla="*/ 2147483647 h 1057"/>
                <a:gd name="T86" fmla="*/ 2147483647 w 1297"/>
                <a:gd name="T87" fmla="*/ 2147483647 h 1057"/>
                <a:gd name="T88" fmla="*/ 2147483647 w 1297"/>
                <a:gd name="T89" fmla="*/ 2147483647 h 1057"/>
                <a:gd name="T90" fmla="*/ 2147483647 w 1297"/>
                <a:gd name="T91" fmla="*/ 2147483647 h 1057"/>
                <a:gd name="T92" fmla="*/ 2147483647 w 1297"/>
                <a:gd name="T93" fmla="*/ 2147483647 h 1057"/>
                <a:gd name="T94" fmla="*/ 2147483647 w 1297"/>
                <a:gd name="T95" fmla="*/ 2147483647 h 1057"/>
                <a:gd name="T96" fmla="*/ 2147483647 w 1297"/>
                <a:gd name="T97" fmla="*/ 2147483647 h 1057"/>
                <a:gd name="T98" fmla="*/ 2147483647 w 1297"/>
                <a:gd name="T99" fmla="*/ 2147483647 h 1057"/>
                <a:gd name="T100" fmla="*/ 2147483647 w 1297"/>
                <a:gd name="T101" fmla="*/ 2147483647 h 1057"/>
                <a:gd name="T102" fmla="*/ 2147483647 w 1297"/>
                <a:gd name="T103" fmla="*/ 2147483647 h 1057"/>
                <a:gd name="T104" fmla="*/ 2147483647 w 1297"/>
                <a:gd name="T105" fmla="*/ 2147483647 h 1057"/>
                <a:gd name="T106" fmla="*/ 2147483647 w 1297"/>
                <a:gd name="T107" fmla="*/ 2147483647 h 1057"/>
                <a:gd name="T108" fmla="*/ 2147483647 w 1297"/>
                <a:gd name="T109" fmla="*/ 2147483647 h 1057"/>
                <a:gd name="T110" fmla="*/ 2147483647 w 1297"/>
                <a:gd name="T111" fmla="*/ 2147483647 h 1057"/>
                <a:gd name="T112" fmla="*/ 2147483647 w 1297"/>
                <a:gd name="T113" fmla="*/ 2147483647 h 1057"/>
                <a:gd name="T114" fmla="*/ 1681094613 w 1297"/>
                <a:gd name="T115" fmla="*/ 2147483647 h 1057"/>
                <a:gd name="T116" fmla="*/ 1260820960 w 1297"/>
                <a:gd name="T117" fmla="*/ 1683878481 h 1057"/>
                <a:gd name="T118" fmla="*/ 2147483647 w 1297"/>
                <a:gd name="T119" fmla="*/ 1262628381 h 1057"/>
                <a:gd name="T120" fmla="*/ 2147483647 w 1297"/>
                <a:gd name="T121" fmla="*/ 2147483647 h 1057"/>
                <a:gd name="T122" fmla="*/ 2147483647 w 1297"/>
                <a:gd name="T123" fmla="*/ 2147483647 h 1057"/>
                <a:gd name="T124" fmla="*/ 2147483647 w 1297"/>
                <a:gd name="T125" fmla="*/ 2147483647 h 105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297" h="1057">
                  <a:moveTo>
                    <a:pt x="1283" y="1054"/>
                  </a:moveTo>
                  <a:lnTo>
                    <a:pt x="1197" y="984"/>
                  </a:lnTo>
                  <a:cubicBezTo>
                    <a:pt x="1193" y="981"/>
                    <a:pt x="1193" y="976"/>
                    <a:pt x="1195" y="972"/>
                  </a:cubicBezTo>
                  <a:cubicBezTo>
                    <a:pt x="1198" y="969"/>
                    <a:pt x="1203" y="968"/>
                    <a:pt x="1207" y="971"/>
                  </a:cubicBezTo>
                  <a:lnTo>
                    <a:pt x="1294" y="1042"/>
                  </a:lnTo>
                  <a:cubicBezTo>
                    <a:pt x="1297" y="1045"/>
                    <a:pt x="1297" y="1050"/>
                    <a:pt x="1295" y="1053"/>
                  </a:cubicBezTo>
                  <a:cubicBezTo>
                    <a:pt x="1292" y="1057"/>
                    <a:pt x="1287" y="1057"/>
                    <a:pt x="1283" y="1054"/>
                  </a:cubicBezTo>
                  <a:close/>
                  <a:moveTo>
                    <a:pt x="1134" y="933"/>
                  </a:moveTo>
                  <a:lnTo>
                    <a:pt x="1048" y="863"/>
                  </a:lnTo>
                  <a:cubicBezTo>
                    <a:pt x="1044" y="860"/>
                    <a:pt x="1044" y="855"/>
                    <a:pt x="1046" y="851"/>
                  </a:cubicBezTo>
                  <a:cubicBezTo>
                    <a:pt x="1049" y="848"/>
                    <a:pt x="1054" y="847"/>
                    <a:pt x="1058" y="850"/>
                  </a:cubicBezTo>
                  <a:lnTo>
                    <a:pt x="1145" y="921"/>
                  </a:lnTo>
                  <a:cubicBezTo>
                    <a:pt x="1148" y="924"/>
                    <a:pt x="1148" y="929"/>
                    <a:pt x="1146" y="932"/>
                  </a:cubicBezTo>
                  <a:cubicBezTo>
                    <a:pt x="1143" y="936"/>
                    <a:pt x="1138" y="936"/>
                    <a:pt x="1134" y="933"/>
                  </a:cubicBezTo>
                  <a:close/>
                  <a:moveTo>
                    <a:pt x="985" y="812"/>
                  </a:moveTo>
                  <a:lnTo>
                    <a:pt x="899" y="742"/>
                  </a:lnTo>
                  <a:cubicBezTo>
                    <a:pt x="895" y="739"/>
                    <a:pt x="895" y="734"/>
                    <a:pt x="897" y="730"/>
                  </a:cubicBezTo>
                  <a:cubicBezTo>
                    <a:pt x="900" y="727"/>
                    <a:pt x="905" y="726"/>
                    <a:pt x="909" y="729"/>
                  </a:cubicBezTo>
                  <a:lnTo>
                    <a:pt x="996" y="800"/>
                  </a:lnTo>
                  <a:cubicBezTo>
                    <a:pt x="999" y="803"/>
                    <a:pt x="999" y="808"/>
                    <a:pt x="997" y="811"/>
                  </a:cubicBezTo>
                  <a:cubicBezTo>
                    <a:pt x="994" y="814"/>
                    <a:pt x="989" y="815"/>
                    <a:pt x="985" y="812"/>
                  </a:cubicBezTo>
                  <a:close/>
                  <a:moveTo>
                    <a:pt x="836" y="691"/>
                  </a:moveTo>
                  <a:lnTo>
                    <a:pt x="749" y="620"/>
                  </a:lnTo>
                  <a:cubicBezTo>
                    <a:pt x="746" y="618"/>
                    <a:pt x="746" y="613"/>
                    <a:pt x="748" y="609"/>
                  </a:cubicBezTo>
                  <a:cubicBezTo>
                    <a:pt x="751" y="606"/>
                    <a:pt x="756" y="605"/>
                    <a:pt x="760" y="608"/>
                  </a:cubicBezTo>
                  <a:lnTo>
                    <a:pt x="847" y="679"/>
                  </a:lnTo>
                  <a:cubicBezTo>
                    <a:pt x="850" y="681"/>
                    <a:pt x="850" y="687"/>
                    <a:pt x="848" y="690"/>
                  </a:cubicBezTo>
                  <a:cubicBezTo>
                    <a:pt x="845" y="693"/>
                    <a:pt x="840" y="694"/>
                    <a:pt x="836" y="691"/>
                  </a:cubicBezTo>
                  <a:close/>
                  <a:moveTo>
                    <a:pt x="687" y="570"/>
                  </a:moveTo>
                  <a:lnTo>
                    <a:pt x="600" y="499"/>
                  </a:lnTo>
                  <a:cubicBezTo>
                    <a:pt x="597" y="497"/>
                    <a:pt x="597" y="492"/>
                    <a:pt x="599" y="488"/>
                  </a:cubicBezTo>
                  <a:cubicBezTo>
                    <a:pt x="602" y="485"/>
                    <a:pt x="607" y="484"/>
                    <a:pt x="611" y="487"/>
                  </a:cubicBezTo>
                  <a:lnTo>
                    <a:pt x="697" y="558"/>
                  </a:lnTo>
                  <a:cubicBezTo>
                    <a:pt x="701" y="560"/>
                    <a:pt x="701" y="565"/>
                    <a:pt x="699" y="569"/>
                  </a:cubicBezTo>
                  <a:cubicBezTo>
                    <a:pt x="696" y="572"/>
                    <a:pt x="691" y="573"/>
                    <a:pt x="687" y="570"/>
                  </a:cubicBezTo>
                  <a:close/>
                  <a:moveTo>
                    <a:pt x="538" y="449"/>
                  </a:moveTo>
                  <a:lnTo>
                    <a:pt x="451" y="378"/>
                  </a:lnTo>
                  <a:cubicBezTo>
                    <a:pt x="448" y="376"/>
                    <a:pt x="448" y="371"/>
                    <a:pt x="450" y="367"/>
                  </a:cubicBezTo>
                  <a:cubicBezTo>
                    <a:pt x="453" y="364"/>
                    <a:pt x="458" y="363"/>
                    <a:pt x="462" y="366"/>
                  </a:cubicBezTo>
                  <a:lnTo>
                    <a:pt x="548" y="437"/>
                  </a:lnTo>
                  <a:cubicBezTo>
                    <a:pt x="552" y="439"/>
                    <a:pt x="552" y="444"/>
                    <a:pt x="550" y="448"/>
                  </a:cubicBezTo>
                  <a:cubicBezTo>
                    <a:pt x="547" y="451"/>
                    <a:pt x="542" y="452"/>
                    <a:pt x="538" y="449"/>
                  </a:cubicBezTo>
                  <a:close/>
                  <a:moveTo>
                    <a:pt x="389" y="328"/>
                  </a:moveTo>
                  <a:lnTo>
                    <a:pt x="302" y="257"/>
                  </a:lnTo>
                  <a:cubicBezTo>
                    <a:pt x="299" y="254"/>
                    <a:pt x="299" y="249"/>
                    <a:pt x="301" y="246"/>
                  </a:cubicBezTo>
                  <a:cubicBezTo>
                    <a:pt x="304" y="243"/>
                    <a:pt x="309" y="242"/>
                    <a:pt x="313" y="245"/>
                  </a:cubicBezTo>
                  <a:lnTo>
                    <a:pt x="399" y="315"/>
                  </a:lnTo>
                  <a:cubicBezTo>
                    <a:pt x="403" y="318"/>
                    <a:pt x="403" y="323"/>
                    <a:pt x="401" y="327"/>
                  </a:cubicBezTo>
                  <a:cubicBezTo>
                    <a:pt x="398" y="330"/>
                    <a:pt x="393" y="331"/>
                    <a:pt x="389" y="328"/>
                  </a:cubicBezTo>
                  <a:close/>
                  <a:moveTo>
                    <a:pt x="240" y="207"/>
                  </a:moveTo>
                  <a:lnTo>
                    <a:pt x="153" y="136"/>
                  </a:lnTo>
                  <a:cubicBezTo>
                    <a:pt x="150" y="133"/>
                    <a:pt x="149" y="128"/>
                    <a:pt x="152" y="125"/>
                  </a:cubicBezTo>
                  <a:cubicBezTo>
                    <a:pt x="155" y="121"/>
                    <a:pt x="160" y="121"/>
                    <a:pt x="164" y="124"/>
                  </a:cubicBezTo>
                  <a:lnTo>
                    <a:pt x="250" y="194"/>
                  </a:lnTo>
                  <a:cubicBezTo>
                    <a:pt x="254" y="197"/>
                    <a:pt x="254" y="202"/>
                    <a:pt x="252" y="206"/>
                  </a:cubicBezTo>
                  <a:cubicBezTo>
                    <a:pt x="249" y="209"/>
                    <a:pt x="244" y="210"/>
                    <a:pt x="240" y="207"/>
                  </a:cubicBezTo>
                  <a:close/>
                  <a:moveTo>
                    <a:pt x="91" y="86"/>
                  </a:moveTo>
                  <a:lnTo>
                    <a:pt x="4" y="15"/>
                  </a:lnTo>
                  <a:cubicBezTo>
                    <a:pt x="1" y="12"/>
                    <a:pt x="0" y="7"/>
                    <a:pt x="3" y="4"/>
                  </a:cubicBezTo>
                  <a:cubicBezTo>
                    <a:pt x="6" y="0"/>
                    <a:pt x="11" y="0"/>
                    <a:pt x="15" y="3"/>
                  </a:cubicBezTo>
                  <a:lnTo>
                    <a:pt x="101" y="73"/>
                  </a:lnTo>
                  <a:cubicBezTo>
                    <a:pt x="105" y="76"/>
                    <a:pt x="105" y="81"/>
                    <a:pt x="103" y="85"/>
                  </a:cubicBezTo>
                  <a:cubicBezTo>
                    <a:pt x="100" y="88"/>
                    <a:pt x="95" y="89"/>
                    <a:pt x="91" y="86"/>
                  </a:cubicBezTo>
                  <a:close/>
                </a:path>
              </a:pathLst>
            </a:custGeom>
            <a:solidFill>
              <a:srgbClr val="000000"/>
            </a:solidFill>
            <a:ln w="12700" cap="flat">
              <a:solidFill>
                <a:srgbClr val="000000"/>
              </a:solidFill>
              <a:prstDash val="solid"/>
              <a:bevel/>
              <a:headEnd/>
              <a:tailEnd/>
            </a:ln>
          </p:spPr>
          <p:txBody>
            <a:bodyPr/>
            <a:lstStyle/>
            <a:p>
              <a:endParaRPr lang="en-CA"/>
            </a:p>
          </p:txBody>
        </p:sp>
        <p:sp>
          <p:nvSpPr>
            <p:cNvPr id="26678" name="Freeform 56"/>
            <p:cNvSpPr>
              <a:spLocks/>
            </p:cNvSpPr>
            <p:nvPr/>
          </p:nvSpPr>
          <p:spPr bwMode="auto">
            <a:xfrm>
              <a:off x="3497263" y="3852862"/>
              <a:ext cx="53975" cy="57150"/>
            </a:xfrm>
            <a:custGeom>
              <a:avLst/>
              <a:gdLst>
                <a:gd name="T0" fmla="*/ 0 w 34"/>
                <a:gd name="T1" fmla="*/ 2147483647 h 36"/>
                <a:gd name="T2" fmla="*/ 2147483647 w 34"/>
                <a:gd name="T3" fmla="*/ 2147483647 h 36"/>
                <a:gd name="T4" fmla="*/ 2147483647 w 34"/>
                <a:gd name="T5" fmla="*/ 0 h 36"/>
                <a:gd name="T6" fmla="*/ 0 60000 65536"/>
                <a:gd name="T7" fmla="*/ 0 60000 65536"/>
                <a:gd name="T8" fmla="*/ 0 60000 65536"/>
              </a:gdLst>
              <a:ahLst/>
              <a:cxnLst>
                <a:cxn ang="T6">
                  <a:pos x="T0" y="T1"/>
                </a:cxn>
                <a:cxn ang="T7">
                  <a:pos x="T2" y="T3"/>
                </a:cxn>
                <a:cxn ang="T8">
                  <a:pos x="T4" y="T5"/>
                </a:cxn>
              </a:cxnLst>
              <a:rect l="0" t="0" r="r" b="b"/>
              <a:pathLst>
                <a:path w="34" h="36">
                  <a:moveTo>
                    <a:pt x="0" y="36"/>
                  </a:moveTo>
                  <a:lnTo>
                    <a:pt x="34" y="33"/>
                  </a:lnTo>
                  <a:lnTo>
                    <a:pt x="3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6679" name="Line 57"/>
            <p:cNvSpPr>
              <a:spLocks noChangeShapeType="1"/>
            </p:cNvSpPr>
            <p:nvPr/>
          </p:nvSpPr>
          <p:spPr bwMode="auto">
            <a:xfrm>
              <a:off x="6472238" y="4144962"/>
              <a:ext cx="554037" cy="1588"/>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6680" name="Line 58"/>
            <p:cNvSpPr>
              <a:spLocks noChangeShapeType="1"/>
            </p:cNvSpPr>
            <p:nvPr/>
          </p:nvSpPr>
          <p:spPr bwMode="auto">
            <a:xfrm flipV="1">
              <a:off x="4089400" y="2109787"/>
              <a:ext cx="1588" cy="4603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6681" name="Line 59"/>
            <p:cNvSpPr>
              <a:spLocks noChangeShapeType="1"/>
            </p:cNvSpPr>
            <p:nvPr/>
          </p:nvSpPr>
          <p:spPr bwMode="auto">
            <a:xfrm>
              <a:off x="2590800" y="4114800"/>
              <a:ext cx="1588" cy="44450"/>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6682" name="Line 60"/>
            <p:cNvSpPr>
              <a:spLocks noChangeShapeType="1"/>
            </p:cNvSpPr>
            <p:nvPr/>
          </p:nvSpPr>
          <p:spPr bwMode="auto">
            <a:xfrm flipH="1">
              <a:off x="2590800" y="4130675"/>
              <a:ext cx="869950" cy="15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6683" name="Freeform 61"/>
            <p:cNvSpPr>
              <a:spLocks noEditPoints="1"/>
            </p:cNvSpPr>
            <p:nvPr/>
          </p:nvSpPr>
          <p:spPr bwMode="auto">
            <a:xfrm>
              <a:off x="5851525" y="4322762"/>
              <a:ext cx="12700" cy="814388"/>
            </a:xfrm>
            <a:custGeom>
              <a:avLst/>
              <a:gdLst>
                <a:gd name="T0" fmla="*/ 0 w 16"/>
                <a:gd name="T1" fmla="*/ 2147483647 h 1088"/>
                <a:gd name="T2" fmla="*/ 0 w 16"/>
                <a:gd name="T3" fmla="*/ 2147483647 h 1088"/>
                <a:gd name="T4" fmla="*/ 2147483647 w 16"/>
                <a:gd name="T5" fmla="*/ 2147483647 h 1088"/>
                <a:gd name="T6" fmla="*/ 2147483647 w 16"/>
                <a:gd name="T7" fmla="*/ 2147483647 h 1088"/>
                <a:gd name="T8" fmla="*/ 2147483647 w 16"/>
                <a:gd name="T9" fmla="*/ 2147483647 h 1088"/>
                <a:gd name="T10" fmla="*/ 2147483647 w 16"/>
                <a:gd name="T11" fmla="*/ 2147483647 h 1088"/>
                <a:gd name="T12" fmla="*/ 0 w 16"/>
                <a:gd name="T13" fmla="*/ 2147483647 h 1088"/>
                <a:gd name="T14" fmla="*/ 0 w 16"/>
                <a:gd name="T15" fmla="*/ 2147483647 h 1088"/>
                <a:gd name="T16" fmla="*/ 0 w 16"/>
                <a:gd name="T17" fmla="*/ 2147483647 h 1088"/>
                <a:gd name="T18" fmla="*/ 2147483647 w 16"/>
                <a:gd name="T19" fmla="*/ 2147483647 h 1088"/>
                <a:gd name="T20" fmla="*/ 2147483647 w 16"/>
                <a:gd name="T21" fmla="*/ 2147483647 h 1088"/>
                <a:gd name="T22" fmla="*/ 2147483647 w 16"/>
                <a:gd name="T23" fmla="*/ 2147483647 h 1088"/>
                <a:gd name="T24" fmla="*/ 2147483647 w 16"/>
                <a:gd name="T25" fmla="*/ 2147483647 h 1088"/>
                <a:gd name="T26" fmla="*/ 0 w 16"/>
                <a:gd name="T27" fmla="*/ 2147483647 h 1088"/>
                <a:gd name="T28" fmla="*/ 0 w 16"/>
                <a:gd name="T29" fmla="*/ 2147483647 h 1088"/>
                <a:gd name="T30" fmla="*/ 0 w 16"/>
                <a:gd name="T31" fmla="*/ 2147483647 h 1088"/>
                <a:gd name="T32" fmla="*/ 2147483647 w 16"/>
                <a:gd name="T33" fmla="*/ 2147483647 h 1088"/>
                <a:gd name="T34" fmla="*/ 2147483647 w 16"/>
                <a:gd name="T35" fmla="*/ 2147483647 h 1088"/>
                <a:gd name="T36" fmla="*/ 2147483647 w 16"/>
                <a:gd name="T37" fmla="*/ 2147483647 h 1088"/>
                <a:gd name="T38" fmla="*/ 2147483647 w 16"/>
                <a:gd name="T39" fmla="*/ 2147483647 h 1088"/>
                <a:gd name="T40" fmla="*/ 0 w 16"/>
                <a:gd name="T41" fmla="*/ 2147483647 h 1088"/>
                <a:gd name="T42" fmla="*/ 0 w 16"/>
                <a:gd name="T43" fmla="*/ 2147483647 h 1088"/>
                <a:gd name="T44" fmla="*/ 0 w 16"/>
                <a:gd name="T45" fmla="*/ 2147483647 h 1088"/>
                <a:gd name="T46" fmla="*/ 2147483647 w 16"/>
                <a:gd name="T47" fmla="*/ 2147483647 h 1088"/>
                <a:gd name="T48" fmla="*/ 2147483647 w 16"/>
                <a:gd name="T49" fmla="*/ 2147483647 h 1088"/>
                <a:gd name="T50" fmla="*/ 2147483647 w 16"/>
                <a:gd name="T51" fmla="*/ 2147483647 h 1088"/>
                <a:gd name="T52" fmla="*/ 2147483647 w 16"/>
                <a:gd name="T53" fmla="*/ 2147483647 h 1088"/>
                <a:gd name="T54" fmla="*/ 0 w 16"/>
                <a:gd name="T55" fmla="*/ 2147483647 h 1088"/>
                <a:gd name="T56" fmla="*/ 0 w 16"/>
                <a:gd name="T57" fmla="*/ 2147483647 h 1088"/>
                <a:gd name="T58" fmla="*/ 0 w 16"/>
                <a:gd name="T59" fmla="*/ 2147483647 h 1088"/>
                <a:gd name="T60" fmla="*/ 2147483647 w 16"/>
                <a:gd name="T61" fmla="*/ 2147483647 h 1088"/>
                <a:gd name="T62" fmla="*/ 2147483647 w 16"/>
                <a:gd name="T63" fmla="*/ 2147483647 h 1088"/>
                <a:gd name="T64" fmla="*/ 2147483647 w 16"/>
                <a:gd name="T65" fmla="*/ 2147483647 h 1088"/>
                <a:gd name="T66" fmla="*/ 2147483647 w 16"/>
                <a:gd name="T67" fmla="*/ 2147483647 h 1088"/>
                <a:gd name="T68" fmla="*/ 0 w 16"/>
                <a:gd name="T69" fmla="*/ 2147483647 h 1088"/>
                <a:gd name="T70" fmla="*/ 0 w 16"/>
                <a:gd name="T71" fmla="*/ 2147483647 h 1088"/>
                <a:gd name="T72" fmla="*/ 0 w 16"/>
                <a:gd name="T73" fmla="*/ 2147483647 h 1088"/>
                <a:gd name="T74" fmla="*/ 2147483647 w 16"/>
                <a:gd name="T75" fmla="*/ 0 h 1088"/>
                <a:gd name="T76" fmla="*/ 2147483647 w 16"/>
                <a:gd name="T77" fmla="*/ 2147483647 h 1088"/>
                <a:gd name="T78" fmla="*/ 2147483647 w 16"/>
                <a:gd name="T79" fmla="*/ 2147483647 h 1088"/>
                <a:gd name="T80" fmla="*/ 2147483647 w 16"/>
                <a:gd name="T81" fmla="*/ 2147483647 h 1088"/>
                <a:gd name="T82" fmla="*/ 0 w 16"/>
                <a:gd name="T83" fmla="*/ 2147483647 h 108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6" h="1088">
                  <a:moveTo>
                    <a:pt x="0" y="1080"/>
                  </a:moveTo>
                  <a:lnTo>
                    <a:pt x="0" y="968"/>
                  </a:lnTo>
                  <a:cubicBezTo>
                    <a:pt x="0" y="964"/>
                    <a:pt x="3" y="960"/>
                    <a:pt x="8" y="960"/>
                  </a:cubicBezTo>
                  <a:cubicBezTo>
                    <a:pt x="12" y="960"/>
                    <a:pt x="16" y="964"/>
                    <a:pt x="16" y="968"/>
                  </a:cubicBezTo>
                  <a:lnTo>
                    <a:pt x="16" y="1080"/>
                  </a:lnTo>
                  <a:cubicBezTo>
                    <a:pt x="16" y="1085"/>
                    <a:pt x="12" y="1088"/>
                    <a:pt x="8" y="1088"/>
                  </a:cubicBezTo>
                  <a:cubicBezTo>
                    <a:pt x="3" y="1088"/>
                    <a:pt x="0" y="1085"/>
                    <a:pt x="0" y="1080"/>
                  </a:cubicBezTo>
                  <a:close/>
                  <a:moveTo>
                    <a:pt x="0" y="888"/>
                  </a:moveTo>
                  <a:lnTo>
                    <a:pt x="0" y="776"/>
                  </a:lnTo>
                  <a:cubicBezTo>
                    <a:pt x="0" y="772"/>
                    <a:pt x="3" y="768"/>
                    <a:pt x="8" y="768"/>
                  </a:cubicBezTo>
                  <a:cubicBezTo>
                    <a:pt x="12" y="768"/>
                    <a:pt x="16" y="772"/>
                    <a:pt x="16" y="776"/>
                  </a:cubicBezTo>
                  <a:lnTo>
                    <a:pt x="16" y="888"/>
                  </a:lnTo>
                  <a:cubicBezTo>
                    <a:pt x="16" y="893"/>
                    <a:pt x="12" y="896"/>
                    <a:pt x="8" y="896"/>
                  </a:cubicBezTo>
                  <a:cubicBezTo>
                    <a:pt x="3" y="896"/>
                    <a:pt x="0" y="893"/>
                    <a:pt x="0" y="888"/>
                  </a:cubicBezTo>
                  <a:close/>
                  <a:moveTo>
                    <a:pt x="0" y="696"/>
                  </a:moveTo>
                  <a:lnTo>
                    <a:pt x="0" y="584"/>
                  </a:lnTo>
                  <a:cubicBezTo>
                    <a:pt x="0" y="580"/>
                    <a:pt x="3" y="576"/>
                    <a:pt x="8" y="576"/>
                  </a:cubicBezTo>
                  <a:cubicBezTo>
                    <a:pt x="12" y="576"/>
                    <a:pt x="16" y="580"/>
                    <a:pt x="16" y="584"/>
                  </a:cubicBezTo>
                  <a:lnTo>
                    <a:pt x="16" y="696"/>
                  </a:lnTo>
                  <a:cubicBezTo>
                    <a:pt x="16" y="701"/>
                    <a:pt x="12" y="704"/>
                    <a:pt x="8" y="704"/>
                  </a:cubicBezTo>
                  <a:cubicBezTo>
                    <a:pt x="3" y="704"/>
                    <a:pt x="0" y="701"/>
                    <a:pt x="0" y="696"/>
                  </a:cubicBezTo>
                  <a:close/>
                  <a:moveTo>
                    <a:pt x="0" y="504"/>
                  </a:moveTo>
                  <a:lnTo>
                    <a:pt x="0" y="392"/>
                  </a:lnTo>
                  <a:cubicBezTo>
                    <a:pt x="0" y="388"/>
                    <a:pt x="3" y="384"/>
                    <a:pt x="8" y="384"/>
                  </a:cubicBezTo>
                  <a:cubicBezTo>
                    <a:pt x="12" y="384"/>
                    <a:pt x="16" y="388"/>
                    <a:pt x="16" y="392"/>
                  </a:cubicBezTo>
                  <a:lnTo>
                    <a:pt x="16" y="504"/>
                  </a:lnTo>
                  <a:cubicBezTo>
                    <a:pt x="16" y="509"/>
                    <a:pt x="12" y="512"/>
                    <a:pt x="8" y="512"/>
                  </a:cubicBezTo>
                  <a:cubicBezTo>
                    <a:pt x="3" y="512"/>
                    <a:pt x="0" y="509"/>
                    <a:pt x="0" y="504"/>
                  </a:cubicBezTo>
                  <a:close/>
                  <a:moveTo>
                    <a:pt x="0" y="312"/>
                  </a:moveTo>
                  <a:lnTo>
                    <a:pt x="0" y="200"/>
                  </a:lnTo>
                  <a:cubicBezTo>
                    <a:pt x="0" y="196"/>
                    <a:pt x="3" y="192"/>
                    <a:pt x="8" y="192"/>
                  </a:cubicBezTo>
                  <a:cubicBezTo>
                    <a:pt x="12" y="192"/>
                    <a:pt x="16" y="196"/>
                    <a:pt x="16" y="200"/>
                  </a:cubicBezTo>
                  <a:lnTo>
                    <a:pt x="16" y="312"/>
                  </a:lnTo>
                  <a:cubicBezTo>
                    <a:pt x="16" y="317"/>
                    <a:pt x="12" y="320"/>
                    <a:pt x="8" y="320"/>
                  </a:cubicBezTo>
                  <a:cubicBezTo>
                    <a:pt x="3" y="320"/>
                    <a:pt x="0" y="317"/>
                    <a:pt x="0" y="312"/>
                  </a:cubicBezTo>
                  <a:close/>
                  <a:moveTo>
                    <a:pt x="0" y="120"/>
                  </a:moveTo>
                  <a:lnTo>
                    <a:pt x="0" y="8"/>
                  </a:lnTo>
                  <a:cubicBezTo>
                    <a:pt x="0" y="4"/>
                    <a:pt x="3" y="0"/>
                    <a:pt x="8" y="0"/>
                  </a:cubicBezTo>
                  <a:cubicBezTo>
                    <a:pt x="12" y="0"/>
                    <a:pt x="16" y="4"/>
                    <a:pt x="16" y="8"/>
                  </a:cubicBezTo>
                  <a:lnTo>
                    <a:pt x="16" y="120"/>
                  </a:lnTo>
                  <a:cubicBezTo>
                    <a:pt x="16" y="125"/>
                    <a:pt x="12" y="128"/>
                    <a:pt x="8" y="128"/>
                  </a:cubicBezTo>
                  <a:cubicBezTo>
                    <a:pt x="3" y="128"/>
                    <a:pt x="0" y="125"/>
                    <a:pt x="0" y="120"/>
                  </a:cubicBezTo>
                  <a:close/>
                </a:path>
              </a:pathLst>
            </a:custGeom>
            <a:solidFill>
              <a:srgbClr val="000000"/>
            </a:solidFill>
            <a:ln w="12700" cap="flat">
              <a:solidFill>
                <a:srgbClr val="000000"/>
              </a:solidFill>
              <a:prstDash val="solid"/>
              <a:bevel/>
              <a:headEnd/>
              <a:tailEnd/>
            </a:ln>
          </p:spPr>
          <p:txBody>
            <a:bodyPr/>
            <a:lstStyle/>
            <a:p>
              <a:endParaRPr lang="en-CA"/>
            </a:p>
          </p:txBody>
        </p:sp>
        <p:sp>
          <p:nvSpPr>
            <p:cNvPr id="26684" name="Freeform 62"/>
            <p:cNvSpPr>
              <a:spLocks/>
            </p:cNvSpPr>
            <p:nvPr/>
          </p:nvSpPr>
          <p:spPr bwMode="auto">
            <a:xfrm>
              <a:off x="5819775" y="5095875"/>
              <a:ext cx="74613" cy="36512"/>
            </a:xfrm>
            <a:custGeom>
              <a:avLst/>
              <a:gdLst>
                <a:gd name="T0" fmla="*/ 0 w 47"/>
                <a:gd name="T1" fmla="*/ 0 h 23"/>
                <a:gd name="T2" fmla="*/ 2147483647 w 47"/>
                <a:gd name="T3" fmla="*/ 2147483647 h 23"/>
                <a:gd name="T4" fmla="*/ 2147483647 w 47"/>
                <a:gd name="T5" fmla="*/ 0 h 23"/>
                <a:gd name="T6" fmla="*/ 0 60000 65536"/>
                <a:gd name="T7" fmla="*/ 0 60000 65536"/>
                <a:gd name="T8" fmla="*/ 0 60000 65536"/>
              </a:gdLst>
              <a:ahLst/>
              <a:cxnLst>
                <a:cxn ang="T6">
                  <a:pos x="T0" y="T1"/>
                </a:cxn>
                <a:cxn ang="T7">
                  <a:pos x="T2" y="T3"/>
                </a:cxn>
                <a:cxn ang="T8">
                  <a:pos x="T4" y="T5"/>
                </a:cxn>
              </a:cxnLst>
              <a:rect l="0" t="0" r="r" b="b"/>
              <a:pathLst>
                <a:path w="47" h="23">
                  <a:moveTo>
                    <a:pt x="0" y="0"/>
                  </a:moveTo>
                  <a:lnTo>
                    <a:pt x="24" y="23"/>
                  </a:lnTo>
                  <a:lnTo>
                    <a:pt x="47"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6686" name="Freeform 64"/>
            <p:cNvSpPr>
              <a:spLocks/>
            </p:cNvSpPr>
            <p:nvPr/>
          </p:nvSpPr>
          <p:spPr bwMode="auto">
            <a:xfrm>
              <a:off x="2311400" y="1970087"/>
              <a:ext cx="79375" cy="79375"/>
            </a:xfrm>
            <a:custGeom>
              <a:avLst/>
              <a:gdLst>
                <a:gd name="T0" fmla="*/ 0 w 105"/>
                <a:gd name="T1" fmla="*/ 2147483647 h 105"/>
                <a:gd name="T2" fmla="*/ 2147483647 w 105"/>
                <a:gd name="T3" fmla="*/ 0 h 105"/>
                <a:gd name="T4" fmla="*/ 2147483647 w 105"/>
                <a:gd name="T5" fmla="*/ 2147483647 h 105"/>
                <a:gd name="T6" fmla="*/ 2147483647 w 105"/>
                <a:gd name="T7" fmla="*/ 2147483647 h 105"/>
                <a:gd name="T8" fmla="*/ 2147483647 w 105"/>
                <a:gd name="T9" fmla="*/ 2147483647 h 105"/>
                <a:gd name="T10" fmla="*/ 0 w 105"/>
                <a:gd name="T11" fmla="*/ 2147483647 h 10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5" h="105">
                  <a:moveTo>
                    <a:pt x="0" y="53"/>
                  </a:moveTo>
                  <a:cubicBezTo>
                    <a:pt x="0" y="24"/>
                    <a:pt x="24" y="0"/>
                    <a:pt x="53" y="0"/>
                  </a:cubicBezTo>
                  <a:cubicBezTo>
                    <a:pt x="82" y="0"/>
                    <a:pt x="105" y="24"/>
                    <a:pt x="105" y="53"/>
                  </a:cubicBezTo>
                  <a:cubicBezTo>
                    <a:pt x="105" y="53"/>
                    <a:pt x="105" y="53"/>
                    <a:pt x="105" y="53"/>
                  </a:cubicBezTo>
                  <a:cubicBezTo>
                    <a:pt x="105" y="82"/>
                    <a:pt x="82" y="105"/>
                    <a:pt x="53" y="105"/>
                  </a:cubicBezTo>
                  <a:cubicBezTo>
                    <a:pt x="24" y="105"/>
                    <a:pt x="0" y="82"/>
                    <a:pt x="0" y="53"/>
                  </a:cubicBezTo>
                </a:path>
              </a:pathLst>
            </a:custGeom>
            <a:solidFill>
              <a:srgbClr val="000000"/>
            </a:solidFill>
            <a:ln w="0">
              <a:solidFill>
                <a:srgbClr val="000000"/>
              </a:solidFill>
              <a:prstDash val="solid"/>
              <a:round/>
              <a:headEnd/>
              <a:tailEnd/>
            </a:ln>
          </p:spPr>
          <p:txBody>
            <a:bodyPr/>
            <a:lstStyle/>
            <a:p>
              <a:endParaRPr lang="en-CA"/>
            </a:p>
          </p:txBody>
        </p:sp>
        <p:sp>
          <p:nvSpPr>
            <p:cNvPr id="26687" name="Freeform 65"/>
            <p:cNvSpPr>
              <a:spLocks/>
            </p:cNvSpPr>
            <p:nvPr/>
          </p:nvSpPr>
          <p:spPr bwMode="auto">
            <a:xfrm>
              <a:off x="2311400" y="1970087"/>
              <a:ext cx="79375" cy="79375"/>
            </a:xfrm>
            <a:custGeom>
              <a:avLst/>
              <a:gdLst>
                <a:gd name="T0" fmla="*/ 0 w 50"/>
                <a:gd name="T1" fmla="*/ 2147483647 h 50"/>
                <a:gd name="T2" fmla="*/ 2147483647 w 50"/>
                <a:gd name="T3" fmla="*/ 0 h 50"/>
                <a:gd name="T4" fmla="*/ 2147483647 w 50"/>
                <a:gd name="T5" fmla="*/ 2147483647 h 50"/>
                <a:gd name="T6" fmla="*/ 2147483647 w 50"/>
                <a:gd name="T7" fmla="*/ 2147483647 h 50"/>
                <a:gd name="T8" fmla="*/ 2147483647 w 50"/>
                <a:gd name="T9" fmla="*/ 2147483647 h 50"/>
                <a:gd name="T10" fmla="*/ 0 w 50"/>
                <a:gd name="T11" fmla="*/ 2147483647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 h="50">
                  <a:moveTo>
                    <a:pt x="0" y="25"/>
                  </a:moveTo>
                  <a:cubicBezTo>
                    <a:pt x="0" y="11"/>
                    <a:pt x="12" y="0"/>
                    <a:pt x="25" y="0"/>
                  </a:cubicBezTo>
                  <a:cubicBezTo>
                    <a:pt x="39" y="0"/>
                    <a:pt x="50" y="11"/>
                    <a:pt x="50" y="25"/>
                  </a:cubicBezTo>
                  <a:cubicBezTo>
                    <a:pt x="50" y="25"/>
                    <a:pt x="50" y="25"/>
                    <a:pt x="50" y="25"/>
                  </a:cubicBezTo>
                  <a:cubicBezTo>
                    <a:pt x="50" y="39"/>
                    <a:pt x="39" y="50"/>
                    <a:pt x="25" y="50"/>
                  </a:cubicBezTo>
                  <a:cubicBezTo>
                    <a:pt x="12" y="50"/>
                    <a:pt x="0" y="39"/>
                    <a:pt x="0" y="25"/>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6688" name="Line 66"/>
            <p:cNvSpPr>
              <a:spLocks noChangeShapeType="1"/>
            </p:cNvSpPr>
            <p:nvPr/>
          </p:nvSpPr>
          <p:spPr bwMode="auto">
            <a:xfrm flipH="1">
              <a:off x="2347913" y="2105025"/>
              <a:ext cx="1587" cy="361950"/>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6689" name="Freeform 67"/>
            <p:cNvSpPr>
              <a:spLocks/>
            </p:cNvSpPr>
            <p:nvPr/>
          </p:nvSpPr>
          <p:spPr bwMode="auto">
            <a:xfrm>
              <a:off x="2312988" y="2398712"/>
              <a:ext cx="69850" cy="68263"/>
            </a:xfrm>
            <a:custGeom>
              <a:avLst/>
              <a:gdLst>
                <a:gd name="T0" fmla="*/ 0 w 44"/>
                <a:gd name="T1" fmla="*/ 0 h 43"/>
                <a:gd name="T2" fmla="*/ 2147483647 w 44"/>
                <a:gd name="T3" fmla="*/ 2147483647 h 43"/>
                <a:gd name="T4" fmla="*/ 2147483647 w 44"/>
                <a:gd name="T5" fmla="*/ 0 h 43"/>
                <a:gd name="T6" fmla="*/ 0 60000 65536"/>
                <a:gd name="T7" fmla="*/ 0 60000 65536"/>
                <a:gd name="T8" fmla="*/ 0 60000 65536"/>
              </a:gdLst>
              <a:ahLst/>
              <a:cxnLst>
                <a:cxn ang="T6">
                  <a:pos x="T0" y="T1"/>
                </a:cxn>
                <a:cxn ang="T7">
                  <a:pos x="T2" y="T3"/>
                </a:cxn>
                <a:cxn ang="T8">
                  <a:pos x="T4" y="T5"/>
                </a:cxn>
              </a:cxnLst>
              <a:rect l="0" t="0" r="r" b="b"/>
              <a:pathLst>
                <a:path w="44" h="43">
                  <a:moveTo>
                    <a:pt x="0" y="0"/>
                  </a:moveTo>
                  <a:lnTo>
                    <a:pt x="22" y="43"/>
                  </a:lnTo>
                  <a:lnTo>
                    <a:pt x="44" y="0"/>
                  </a:lnTo>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6690" name="Line 68"/>
            <p:cNvSpPr>
              <a:spLocks noChangeShapeType="1"/>
            </p:cNvSpPr>
            <p:nvPr/>
          </p:nvSpPr>
          <p:spPr bwMode="auto">
            <a:xfrm>
              <a:off x="5868988" y="5581650"/>
              <a:ext cx="1587" cy="442912"/>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6691" name="Freeform 69"/>
            <p:cNvSpPr>
              <a:spLocks/>
            </p:cNvSpPr>
            <p:nvPr/>
          </p:nvSpPr>
          <p:spPr bwMode="auto">
            <a:xfrm>
              <a:off x="5834063" y="5954712"/>
              <a:ext cx="68262" cy="69850"/>
            </a:xfrm>
            <a:custGeom>
              <a:avLst/>
              <a:gdLst>
                <a:gd name="T0" fmla="*/ 0 w 43"/>
                <a:gd name="T1" fmla="*/ 0 h 44"/>
                <a:gd name="T2" fmla="*/ 2147483647 w 43"/>
                <a:gd name="T3" fmla="*/ 2147483647 h 44"/>
                <a:gd name="T4" fmla="*/ 2147483647 w 43"/>
                <a:gd name="T5" fmla="*/ 0 h 44"/>
                <a:gd name="T6" fmla="*/ 0 60000 65536"/>
                <a:gd name="T7" fmla="*/ 0 60000 65536"/>
                <a:gd name="T8" fmla="*/ 0 60000 65536"/>
              </a:gdLst>
              <a:ahLst/>
              <a:cxnLst>
                <a:cxn ang="T6">
                  <a:pos x="T0" y="T1"/>
                </a:cxn>
                <a:cxn ang="T7">
                  <a:pos x="T2" y="T3"/>
                </a:cxn>
                <a:cxn ang="T8">
                  <a:pos x="T4" y="T5"/>
                </a:cxn>
              </a:cxnLst>
              <a:rect l="0" t="0" r="r" b="b"/>
              <a:pathLst>
                <a:path w="43" h="44">
                  <a:moveTo>
                    <a:pt x="0" y="0"/>
                  </a:moveTo>
                  <a:lnTo>
                    <a:pt x="22" y="44"/>
                  </a:lnTo>
                  <a:lnTo>
                    <a:pt x="43" y="0"/>
                  </a:lnTo>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6692" name="Freeform 70"/>
            <p:cNvSpPr>
              <a:spLocks/>
            </p:cNvSpPr>
            <p:nvPr/>
          </p:nvSpPr>
          <p:spPr bwMode="auto">
            <a:xfrm>
              <a:off x="5781675" y="6054725"/>
              <a:ext cx="185738" cy="182562"/>
            </a:xfrm>
            <a:custGeom>
              <a:avLst/>
              <a:gdLst>
                <a:gd name="T0" fmla="*/ 0 w 246"/>
                <a:gd name="T1" fmla="*/ 2147483647 h 245"/>
                <a:gd name="T2" fmla="*/ 2147483647 w 246"/>
                <a:gd name="T3" fmla="*/ 0 h 245"/>
                <a:gd name="T4" fmla="*/ 2147483647 w 246"/>
                <a:gd name="T5" fmla="*/ 2147483647 h 245"/>
                <a:gd name="T6" fmla="*/ 2147483647 w 246"/>
                <a:gd name="T7" fmla="*/ 2147483647 h 245"/>
                <a:gd name="T8" fmla="*/ 2147483647 w 246"/>
                <a:gd name="T9" fmla="*/ 2147483647 h 245"/>
                <a:gd name="T10" fmla="*/ 0 w 246"/>
                <a:gd name="T11" fmla="*/ 2147483647 h 24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6" h="245">
                  <a:moveTo>
                    <a:pt x="0" y="122"/>
                  </a:moveTo>
                  <a:cubicBezTo>
                    <a:pt x="0" y="55"/>
                    <a:pt x="55" y="0"/>
                    <a:pt x="123" y="0"/>
                  </a:cubicBezTo>
                  <a:cubicBezTo>
                    <a:pt x="191" y="0"/>
                    <a:pt x="246" y="55"/>
                    <a:pt x="246" y="122"/>
                  </a:cubicBezTo>
                  <a:cubicBezTo>
                    <a:pt x="246" y="122"/>
                    <a:pt x="246" y="122"/>
                    <a:pt x="246" y="122"/>
                  </a:cubicBezTo>
                  <a:cubicBezTo>
                    <a:pt x="246" y="190"/>
                    <a:pt x="191" y="245"/>
                    <a:pt x="123" y="245"/>
                  </a:cubicBezTo>
                  <a:cubicBezTo>
                    <a:pt x="55" y="245"/>
                    <a:pt x="0" y="190"/>
                    <a:pt x="0" y="122"/>
                  </a:cubicBezTo>
                </a:path>
              </a:pathLst>
            </a:custGeom>
            <a:solidFill>
              <a:srgbClr val="FFFFFF"/>
            </a:solidFill>
            <a:ln w="0">
              <a:solidFill>
                <a:srgbClr val="000000"/>
              </a:solidFill>
              <a:prstDash val="solid"/>
              <a:round/>
              <a:headEnd/>
              <a:tailEnd/>
            </a:ln>
          </p:spPr>
          <p:txBody>
            <a:bodyPr/>
            <a:lstStyle/>
            <a:p>
              <a:endParaRPr lang="en-CA"/>
            </a:p>
          </p:txBody>
        </p:sp>
        <p:sp>
          <p:nvSpPr>
            <p:cNvPr id="26693" name="Freeform 71"/>
            <p:cNvSpPr>
              <a:spLocks/>
            </p:cNvSpPr>
            <p:nvPr/>
          </p:nvSpPr>
          <p:spPr bwMode="auto">
            <a:xfrm>
              <a:off x="5781675" y="6054725"/>
              <a:ext cx="185738" cy="182562"/>
            </a:xfrm>
            <a:custGeom>
              <a:avLst/>
              <a:gdLst>
                <a:gd name="T0" fmla="*/ 0 w 117"/>
                <a:gd name="T1" fmla="*/ 2147483647 h 115"/>
                <a:gd name="T2" fmla="*/ 2147483647 w 117"/>
                <a:gd name="T3" fmla="*/ 0 h 115"/>
                <a:gd name="T4" fmla="*/ 2147483647 w 117"/>
                <a:gd name="T5" fmla="*/ 2147483647 h 115"/>
                <a:gd name="T6" fmla="*/ 2147483647 w 117"/>
                <a:gd name="T7" fmla="*/ 2147483647 h 115"/>
                <a:gd name="T8" fmla="*/ 2147483647 w 117"/>
                <a:gd name="T9" fmla="*/ 2147483647 h 115"/>
                <a:gd name="T10" fmla="*/ 0 w 117"/>
                <a:gd name="T11" fmla="*/ 2147483647 h 1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7" h="115">
                  <a:moveTo>
                    <a:pt x="0" y="57"/>
                  </a:moveTo>
                  <a:cubicBezTo>
                    <a:pt x="0" y="26"/>
                    <a:pt x="26" y="0"/>
                    <a:pt x="58" y="0"/>
                  </a:cubicBezTo>
                  <a:cubicBezTo>
                    <a:pt x="91" y="0"/>
                    <a:pt x="117" y="26"/>
                    <a:pt x="117" y="57"/>
                  </a:cubicBezTo>
                  <a:cubicBezTo>
                    <a:pt x="117" y="57"/>
                    <a:pt x="117" y="57"/>
                    <a:pt x="117" y="57"/>
                  </a:cubicBezTo>
                  <a:cubicBezTo>
                    <a:pt x="117" y="89"/>
                    <a:pt x="91" y="115"/>
                    <a:pt x="58" y="115"/>
                  </a:cubicBezTo>
                  <a:cubicBezTo>
                    <a:pt x="26" y="115"/>
                    <a:pt x="0" y="89"/>
                    <a:pt x="0" y="57"/>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6694" name="Freeform 72"/>
            <p:cNvSpPr>
              <a:spLocks/>
            </p:cNvSpPr>
            <p:nvPr/>
          </p:nvSpPr>
          <p:spPr bwMode="auto">
            <a:xfrm>
              <a:off x="5837238" y="6102350"/>
              <a:ext cx="77787" cy="79375"/>
            </a:xfrm>
            <a:custGeom>
              <a:avLst/>
              <a:gdLst>
                <a:gd name="T0" fmla="*/ 0 w 105"/>
                <a:gd name="T1" fmla="*/ 2147483647 h 105"/>
                <a:gd name="T2" fmla="*/ 2147483647 w 105"/>
                <a:gd name="T3" fmla="*/ 0 h 105"/>
                <a:gd name="T4" fmla="*/ 2147483647 w 105"/>
                <a:gd name="T5" fmla="*/ 2147483647 h 105"/>
                <a:gd name="T6" fmla="*/ 2147483647 w 105"/>
                <a:gd name="T7" fmla="*/ 2147483647 h 105"/>
                <a:gd name="T8" fmla="*/ 2147483647 w 105"/>
                <a:gd name="T9" fmla="*/ 2147483647 h 105"/>
                <a:gd name="T10" fmla="*/ 0 w 105"/>
                <a:gd name="T11" fmla="*/ 2147483647 h 10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5" h="105">
                  <a:moveTo>
                    <a:pt x="0" y="53"/>
                  </a:moveTo>
                  <a:cubicBezTo>
                    <a:pt x="0" y="24"/>
                    <a:pt x="23" y="0"/>
                    <a:pt x="53" y="0"/>
                  </a:cubicBezTo>
                  <a:cubicBezTo>
                    <a:pt x="82" y="0"/>
                    <a:pt x="105" y="24"/>
                    <a:pt x="105" y="53"/>
                  </a:cubicBezTo>
                  <a:cubicBezTo>
                    <a:pt x="105" y="53"/>
                    <a:pt x="105" y="53"/>
                    <a:pt x="105" y="53"/>
                  </a:cubicBezTo>
                  <a:cubicBezTo>
                    <a:pt x="105" y="82"/>
                    <a:pt x="82" y="105"/>
                    <a:pt x="53" y="105"/>
                  </a:cubicBezTo>
                  <a:cubicBezTo>
                    <a:pt x="23" y="105"/>
                    <a:pt x="0" y="82"/>
                    <a:pt x="0" y="53"/>
                  </a:cubicBezTo>
                </a:path>
              </a:pathLst>
            </a:custGeom>
            <a:solidFill>
              <a:srgbClr val="000000"/>
            </a:solidFill>
            <a:ln w="0">
              <a:solidFill>
                <a:srgbClr val="000000"/>
              </a:solidFill>
              <a:prstDash val="solid"/>
              <a:round/>
              <a:headEnd/>
              <a:tailEnd/>
            </a:ln>
          </p:spPr>
          <p:txBody>
            <a:bodyPr/>
            <a:lstStyle/>
            <a:p>
              <a:endParaRPr lang="en-CA"/>
            </a:p>
          </p:txBody>
        </p:sp>
        <p:sp>
          <p:nvSpPr>
            <p:cNvPr id="26695" name="Freeform 73"/>
            <p:cNvSpPr>
              <a:spLocks/>
            </p:cNvSpPr>
            <p:nvPr/>
          </p:nvSpPr>
          <p:spPr bwMode="auto">
            <a:xfrm>
              <a:off x="5837238" y="6102350"/>
              <a:ext cx="77787" cy="79375"/>
            </a:xfrm>
            <a:custGeom>
              <a:avLst/>
              <a:gdLst>
                <a:gd name="T0" fmla="*/ 0 w 49"/>
                <a:gd name="T1" fmla="*/ 2147483647 h 50"/>
                <a:gd name="T2" fmla="*/ 2147483647 w 49"/>
                <a:gd name="T3" fmla="*/ 0 h 50"/>
                <a:gd name="T4" fmla="*/ 2147483647 w 49"/>
                <a:gd name="T5" fmla="*/ 2147483647 h 50"/>
                <a:gd name="T6" fmla="*/ 2147483647 w 49"/>
                <a:gd name="T7" fmla="*/ 2147483647 h 50"/>
                <a:gd name="T8" fmla="*/ 2147483647 w 49"/>
                <a:gd name="T9" fmla="*/ 2147483647 h 50"/>
                <a:gd name="T10" fmla="*/ 0 w 49"/>
                <a:gd name="T11" fmla="*/ 2147483647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50">
                  <a:moveTo>
                    <a:pt x="0" y="25"/>
                  </a:moveTo>
                  <a:cubicBezTo>
                    <a:pt x="0" y="12"/>
                    <a:pt x="11" y="0"/>
                    <a:pt x="25" y="0"/>
                  </a:cubicBezTo>
                  <a:cubicBezTo>
                    <a:pt x="39" y="0"/>
                    <a:pt x="49" y="12"/>
                    <a:pt x="49" y="25"/>
                  </a:cubicBezTo>
                  <a:cubicBezTo>
                    <a:pt x="49" y="25"/>
                    <a:pt x="49" y="25"/>
                    <a:pt x="49" y="25"/>
                  </a:cubicBezTo>
                  <a:cubicBezTo>
                    <a:pt x="49" y="39"/>
                    <a:pt x="39" y="50"/>
                    <a:pt x="25" y="50"/>
                  </a:cubicBezTo>
                  <a:cubicBezTo>
                    <a:pt x="11" y="50"/>
                    <a:pt x="0" y="39"/>
                    <a:pt x="0" y="25"/>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 name="Rectangle 1"/>
            <p:cNvSpPr/>
            <p:nvPr/>
          </p:nvSpPr>
          <p:spPr>
            <a:xfrm>
              <a:off x="2007496" y="2574279"/>
              <a:ext cx="691403" cy="448458"/>
            </a:xfrm>
            <a:prstGeom prst="rect">
              <a:avLst/>
            </a:prstGeom>
          </p:spPr>
          <p:txBody>
            <a:bodyPr wrap="none">
              <a:spAutoFit/>
            </a:bodyPr>
            <a:lstStyle/>
            <a:p>
              <a:r>
                <a:rPr lang="en-CA" sz="1200" dirty="0"/>
                <a:t>Needs &amp; </a:t>
              </a:r>
            </a:p>
            <a:p>
              <a:r>
                <a:rPr lang="en-CA" sz="1200" dirty="0"/>
                <a:t>Problems</a:t>
              </a:r>
            </a:p>
          </p:txBody>
        </p:sp>
        <p:sp>
          <p:nvSpPr>
            <p:cNvPr id="73" name="Rectangle 72"/>
            <p:cNvSpPr/>
            <p:nvPr/>
          </p:nvSpPr>
          <p:spPr>
            <a:xfrm>
              <a:off x="3497263" y="2580629"/>
              <a:ext cx="1184275" cy="448458"/>
            </a:xfrm>
            <a:prstGeom prst="rect">
              <a:avLst/>
            </a:prstGeom>
          </p:spPr>
          <p:txBody>
            <a:bodyPr wrap="square">
              <a:spAutoFit/>
            </a:bodyPr>
            <a:lstStyle/>
            <a:p>
              <a:r>
                <a:rPr lang="en-CA" sz="1200" dirty="0"/>
                <a:t>Finds a theoretical solution</a:t>
              </a:r>
            </a:p>
          </p:txBody>
        </p:sp>
        <p:sp>
          <p:nvSpPr>
            <p:cNvPr id="74" name="Rectangle 73"/>
            <p:cNvSpPr/>
            <p:nvPr/>
          </p:nvSpPr>
          <p:spPr>
            <a:xfrm>
              <a:off x="5272881" y="2497137"/>
              <a:ext cx="1184275" cy="646331"/>
            </a:xfrm>
            <a:prstGeom prst="rect">
              <a:avLst/>
            </a:prstGeom>
          </p:spPr>
          <p:txBody>
            <a:bodyPr wrap="square">
              <a:spAutoFit/>
            </a:bodyPr>
            <a:lstStyle/>
            <a:p>
              <a:pPr algn="ctr"/>
              <a:r>
                <a:rPr lang="en-CA" sz="1200" dirty="0"/>
                <a:t>Theoretical solution on specific data</a:t>
              </a:r>
            </a:p>
          </p:txBody>
        </p:sp>
        <p:sp>
          <p:nvSpPr>
            <p:cNvPr id="75" name="Rectangle 74"/>
            <p:cNvSpPr/>
            <p:nvPr/>
          </p:nvSpPr>
          <p:spPr>
            <a:xfrm>
              <a:off x="5334001" y="3908206"/>
              <a:ext cx="1123156" cy="461665"/>
            </a:xfrm>
            <a:prstGeom prst="rect">
              <a:avLst/>
            </a:prstGeom>
          </p:spPr>
          <p:txBody>
            <a:bodyPr wrap="square">
              <a:spAutoFit/>
            </a:bodyPr>
            <a:lstStyle/>
            <a:p>
              <a:pPr algn="ctr"/>
              <a:r>
                <a:rPr lang="en-CA" sz="1200" dirty="0"/>
                <a:t>Finds practical</a:t>
              </a:r>
            </a:p>
            <a:p>
              <a:pPr algn="ctr"/>
              <a:r>
                <a:rPr lang="en-CA" sz="1200" dirty="0"/>
                <a:t>solution</a:t>
              </a:r>
            </a:p>
          </p:txBody>
        </p:sp>
        <p:sp>
          <p:nvSpPr>
            <p:cNvPr id="77" name="Rectangle 76"/>
            <p:cNvSpPr/>
            <p:nvPr/>
          </p:nvSpPr>
          <p:spPr>
            <a:xfrm>
              <a:off x="4402137" y="1574400"/>
              <a:ext cx="1417638" cy="269075"/>
            </a:xfrm>
            <a:prstGeom prst="rect">
              <a:avLst/>
            </a:prstGeom>
          </p:spPr>
          <p:txBody>
            <a:bodyPr wrap="square">
              <a:spAutoFit/>
            </a:bodyPr>
            <a:lstStyle/>
            <a:p>
              <a:r>
                <a:rPr lang="en-CA" sz="1200" dirty="0"/>
                <a:t>Computer Scientist</a:t>
              </a:r>
            </a:p>
          </p:txBody>
        </p:sp>
        <p:sp>
          <p:nvSpPr>
            <p:cNvPr id="78" name="Rectangle 77"/>
            <p:cNvSpPr/>
            <p:nvPr/>
          </p:nvSpPr>
          <p:spPr>
            <a:xfrm>
              <a:off x="3529310" y="3899841"/>
              <a:ext cx="1184275" cy="461665"/>
            </a:xfrm>
            <a:prstGeom prst="rect">
              <a:avLst/>
            </a:prstGeom>
          </p:spPr>
          <p:txBody>
            <a:bodyPr wrap="square">
              <a:spAutoFit/>
            </a:bodyPr>
            <a:lstStyle/>
            <a:p>
              <a:r>
                <a:rPr lang="en-CA" sz="1200" dirty="0"/>
                <a:t>Finds a hybrid</a:t>
              </a:r>
            </a:p>
            <a:p>
              <a:r>
                <a:rPr lang="en-CA" sz="1200" dirty="0"/>
                <a:t>solution</a:t>
              </a:r>
            </a:p>
          </p:txBody>
        </p:sp>
        <p:sp>
          <p:nvSpPr>
            <p:cNvPr id="79" name="Rectangle 78"/>
            <p:cNvSpPr/>
            <p:nvPr/>
          </p:nvSpPr>
          <p:spPr>
            <a:xfrm>
              <a:off x="5318125" y="5164137"/>
              <a:ext cx="1079500" cy="461665"/>
            </a:xfrm>
            <a:prstGeom prst="rect">
              <a:avLst/>
            </a:prstGeom>
          </p:spPr>
          <p:txBody>
            <a:bodyPr wrap="square">
              <a:spAutoFit/>
            </a:bodyPr>
            <a:lstStyle/>
            <a:p>
              <a:pPr algn="ctr"/>
              <a:r>
                <a:rPr lang="en-CA" sz="1200" dirty="0"/>
                <a:t>Software </a:t>
              </a:r>
            </a:p>
            <a:p>
              <a:pPr algn="ctr"/>
              <a:r>
                <a:rPr lang="en-CA" sz="1200" dirty="0"/>
                <a:t>System</a:t>
              </a:r>
            </a:p>
          </p:txBody>
        </p:sp>
        <p:sp>
          <p:nvSpPr>
            <p:cNvPr id="80" name="Rectangle 79"/>
            <p:cNvSpPr/>
            <p:nvPr/>
          </p:nvSpPr>
          <p:spPr>
            <a:xfrm>
              <a:off x="1915319" y="4581524"/>
              <a:ext cx="1417638" cy="276999"/>
            </a:xfrm>
            <a:prstGeom prst="rect">
              <a:avLst/>
            </a:prstGeom>
          </p:spPr>
          <p:txBody>
            <a:bodyPr wrap="square">
              <a:spAutoFit/>
            </a:bodyPr>
            <a:lstStyle/>
            <a:p>
              <a:r>
                <a:rPr lang="en-CA" sz="1200" dirty="0"/>
                <a:t>Software Engineer</a:t>
              </a:r>
            </a:p>
          </p:txBody>
        </p:sp>
      </p:grpSp>
    </p:spTree>
    <p:extLst>
      <p:ext uri="{BB962C8B-B14F-4D97-AF65-F5344CB8AC3E}">
        <p14:creationId xmlns:p14="http://schemas.microsoft.com/office/powerpoint/2010/main" val="145644476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80A638C8-8170-DC44-A482-0C6E7460FB0B}"/>
              </a:ext>
            </a:extLst>
          </p:cNvPr>
          <p:cNvSpPr>
            <a:spLocks noGrp="1" noChangeArrowheads="1"/>
          </p:cNvSpPr>
          <p:nvPr>
            <p:ph type="title"/>
          </p:nvPr>
        </p:nvSpPr>
        <p:spPr/>
        <p:txBody>
          <a:bodyPr/>
          <a:lstStyle/>
          <a:p>
            <a:r>
              <a:rPr lang="en-US" altLang="en-US" dirty="0"/>
              <a:t>Your Turn</a:t>
            </a:r>
          </a:p>
        </p:txBody>
      </p:sp>
      <p:sp>
        <p:nvSpPr>
          <p:cNvPr id="17413" name="Rectangle 3">
            <a:extLst>
              <a:ext uri="{FF2B5EF4-FFF2-40B4-BE49-F238E27FC236}">
                <a16:creationId xmlns:a16="http://schemas.microsoft.com/office/drawing/2014/main" id="{FFBF4316-C90C-D546-9855-6477D01C3F66}"/>
              </a:ext>
            </a:extLst>
          </p:cNvPr>
          <p:cNvSpPr>
            <a:spLocks noGrp="1" noChangeArrowheads="1"/>
          </p:cNvSpPr>
          <p:nvPr>
            <p:ph type="body" idx="1"/>
          </p:nvPr>
        </p:nvSpPr>
        <p:spPr/>
        <p:txBody>
          <a:bodyPr/>
          <a:lstStyle/>
          <a:p>
            <a:r>
              <a:rPr lang="en-US" altLang="en-US" sz="1800" dirty="0"/>
              <a:t>Why do we need software engineering practices? Isn’t programing just enough to build software?</a:t>
            </a:r>
          </a:p>
          <a:p>
            <a:endParaRPr lang="en-US" altLang="en-US" sz="1800" dirty="0"/>
          </a:p>
          <a:p>
            <a:r>
              <a:rPr lang="en-US" altLang="en-US" sz="1800" dirty="0"/>
              <a:t>What are the common roles of a scientist, a computer scientist, and a software engineer with respect to developing software systems</a:t>
            </a:r>
            <a:r>
              <a:rPr lang="en-CA" altLang="en-US" sz="1800" dirty="0"/>
              <a:t>?</a:t>
            </a:r>
            <a:endParaRPr lang="en-US" altLang="en-US" sz="1800" dirty="0"/>
          </a:p>
          <a:p>
            <a:endParaRPr lang="en-US" altLang="en-US" sz="1800" dirty="0"/>
          </a:p>
          <a:p>
            <a:r>
              <a:rPr lang="en-US" altLang="en-US" sz="1800" dirty="0"/>
              <a:t>What are the artifacts produced as a result of a software engineering project? </a:t>
            </a:r>
          </a:p>
          <a:p>
            <a:endParaRPr lang="en-US" altLang="en-US" sz="1800" dirty="0"/>
          </a:p>
          <a:p>
            <a:r>
              <a:rPr lang="en-US" altLang="en-US" sz="1800" dirty="0"/>
              <a:t>Read the content of the following sites:</a:t>
            </a:r>
          </a:p>
          <a:p>
            <a:pPr lvl="1"/>
            <a:r>
              <a:rPr lang="en-CA" sz="1600" dirty="0">
                <a:hlinkClick r:id="rId3"/>
              </a:rPr>
              <a:t>https://en.wikipedia.org/wiki/Software_engineering</a:t>
            </a:r>
          </a:p>
          <a:p>
            <a:pPr lvl="1"/>
            <a:r>
              <a:rPr lang="en-CA" sz="1600" dirty="0">
                <a:hlinkClick r:id="rId4"/>
              </a:rPr>
              <a:t>https://www.ibm.com/topics/software-development</a:t>
            </a:r>
            <a:endParaRPr lang="en-CA" sz="1600" dirty="0">
              <a:hlinkClick r:id="rId3"/>
            </a:endParaRPr>
          </a:p>
          <a:p>
            <a:pPr lvl="1"/>
            <a:r>
              <a:rPr lang="en-CA" sz="1600" dirty="0">
                <a:hlinkClick r:id="rId5"/>
              </a:rPr>
              <a:t>https://www.d.umn.edu/~gshute/softeng/principles.html</a:t>
            </a:r>
            <a:endParaRPr lang="en-CA" sz="1600" dirty="0"/>
          </a:p>
          <a:p>
            <a:pPr marL="457200" lvl="1" indent="0">
              <a:buNone/>
            </a:pPr>
            <a:endParaRPr lang="en-CA" sz="2000" dirty="0"/>
          </a:p>
          <a:p>
            <a:pPr lvl="1"/>
            <a:endParaRPr lang="en-CA" sz="2000" dirty="0"/>
          </a:p>
          <a:p>
            <a:pPr lvl="1"/>
            <a:endParaRPr lang="en-US" altLang="en-US" sz="2000" dirty="0"/>
          </a:p>
          <a:p>
            <a:endParaRPr lang="en-US" altLang="en-US" sz="2400" dirty="0"/>
          </a:p>
          <a:p>
            <a:endParaRPr lang="en-US" altLang="en-US" sz="2400" dirty="0"/>
          </a:p>
        </p:txBody>
      </p:sp>
      <p:sp>
        <p:nvSpPr>
          <p:cNvPr id="5" name="Slide Number Placeholder 4">
            <a:extLst>
              <a:ext uri="{FF2B5EF4-FFF2-40B4-BE49-F238E27FC236}">
                <a16:creationId xmlns:a16="http://schemas.microsoft.com/office/drawing/2014/main" id="{6E03A2DA-4EDC-2E4A-A04A-D8E30D94F54A}"/>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F4423324-B18C-6E48-8D7E-6751697E71D1}" type="slidenum">
              <a:rPr lang="en-US" altLang="en-US" sz="750">
                <a:solidFill>
                  <a:schemeClr val="bg1"/>
                </a:solidFill>
                <a:latin typeface="Helvetica" pitchFamily="2" charset="0"/>
              </a:rPr>
              <a:pPr/>
              <a:t>8</a:t>
            </a:fld>
            <a:endParaRPr lang="en-US" altLang="en-US" sz="750" dirty="0">
              <a:solidFill>
                <a:schemeClr val="bg1"/>
              </a:solidFill>
              <a:latin typeface="Helvetica" pitchFamily="2" charset="0"/>
            </a:endParaRPr>
          </a:p>
        </p:txBody>
      </p:sp>
    </p:spTree>
    <p:extLst>
      <p:ext uri="{BB962C8B-B14F-4D97-AF65-F5344CB8AC3E}">
        <p14:creationId xmlns:p14="http://schemas.microsoft.com/office/powerpoint/2010/main" val="87492211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80A638C8-8170-DC44-A482-0C6E7460FB0B}"/>
              </a:ext>
            </a:extLst>
          </p:cNvPr>
          <p:cNvSpPr>
            <a:spLocks noGrp="1" noChangeArrowheads="1"/>
          </p:cNvSpPr>
          <p:nvPr>
            <p:ph type="title"/>
          </p:nvPr>
        </p:nvSpPr>
        <p:spPr/>
        <p:txBody>
          <a:bodyPr/>
          <a:lstStyle/>
          <a:p>
            <a:r>
              <a:rPr lang="en-US" altLang="en-US"/>
              <a:t>Software Myths</a:t>
            </a:r>
          </a:p>
        </p:txBody>
      </p:sp>
      <p:sp>
        <p:nvSpPr>
          <p:cNvPr id="17413" name="Rectangle 3">
            <a:extLst>
              <a:ext uri="{FF2B5EF4-FFF2-40B4-BE49-F238E27FC236}">
                <a16:creationId xmlns:a16="http://schemas.microsoft.com/office/drawing/2014/main" id="{FFBF4316-C90C-D546-9855-6477D01C3F66}"/>
              </a:ext>
            </a:extLst>
          </p:cNvPr>
          <p:cNvSpPr>
            <a:spLocks noGrp="1" noChangeArrowheads="1"/>
          </p:cNvSpPr>
          <p:nvPr>
            <p:ph type="body" idx="1"/>
          </p:nvPr>
        </p:nvSpPr>
        <p:spPr/>
        <p:txBody>
          <a:bodyPr/>
          <a:lstStyle/>
          <a:p>
            <a:r>
              <a:rPr lang="en-US" altLang="en-US" sz="2000" dirty="0"/>
              <a:t>Myth #1:  </a:t>
            </a:r>
            <a:br>
              <a:rPr lang="en-US" altLang="en-US" sz="2000" dirty="0"/>
            </a:br>
            <a:br>
              <a:rPr lang="en-US" altLang="en-US" sz="500" dirty="0"/>
            </a:br>
            <a:r>
              <a:rPr lang="en-US" altLang="en-US" sz="2000" i="1" dirty="0"/>
              <a:t>We already have a book that’s full of standard and procedures for building software.  Won’t that provide my people with everything they need to know?</a:t>
            </a:r>
          </a:p>
          <a:p>
            <a:pPr marL="0" indent="0">
              <a:buNone/>
            </a:pPr>
            <a:br>
              <a:rPr lang="en-US" altLang="en-US" sz="2000" i="1" dirty="0"/>
            </a:br>
            <a:endParaRPr lang="en-US" altLang="en-US" sz="500" i="1" dirty="0"/>
          </a:p>
          <a:p>
            <a:r>
              <a:rPr lang="en-US" altLang="en-US" sz="2000" dirty="0"/>
              <a:t>Reality:</a:t>
            </a:r>
            <a:br>
              <a:rPr lang="en-US" altLang="en-US" sz="2000" dirty="0"/>
            </a:br>
            <a:br>
              <a:rPr lang="en-US" altLang="en-US" sz="500" dirty="0"/>
            </a:br>
            <a:r>
              <a:rPr lang="en-US" altLang="en-US" sz="2000" dirty="0"/>
              <a:t>Is this book used?  Are people aware of its existence?  Does it reflect modern software engineering practice?  Is it complete?  Is it adaptable?  Chances are, the answers to these questions is no.</a:t>
            </a:r>
          </a:p>
        </p:txBody>
      </p:sp>
      <p:sp>
        <p:nvSpPr>
          <p:cNvPr id="5" name="Slide Number Placeholder 4">
            <a:extLst>
              <a:ext uri="{FF2B5EF4-FFF2-40B4-BE49-F238E27FC236}">
                <a16:creationId xmlns:a16="http://schemas.microsoft.com/office/drawing/2014/main" id="{6E03A2DA-4EDC-2E4A-A04A-D8E30D94F54A}"/>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F4423324-B18C-6E48-8D7E-6751697E71D1}" type="slidenum">
              <a:rPr lang="en-US" altLang="en-US" sz="750">
                <a:solidFill>
                  <a:schemeClr val="bg1"/>
                </a:solidFill>
                <a:latin typeface="Helvetica" pitchFamily="2" charset="0"/>
              </a:rPr>
              <a:pPr/>
              <a:t>9</a:t>
            </a:fld>
            <a:endParaRPr lang="en-US" altLang="en-US" sz="750" dirty="0">
              <a:solidFill>
                <a:schemeClr val="bg1"/>
              </a:solidFill>
              <a:latin typeface="Helvetica" pitchFamily="2" charset="0"/>
            </a:endParaRPr>
          </a:p>
        </p:txBody>
      </p:sp>
    </p:spTree>
    <p:extLst>
      <p:ext uri="{BB962C8B-B14F-4D97-AF65-F5344CB8AC3E}">
        <p14:creationId xmlns:p14="http://schemas.microsoft.com/office/powerpoint/2010/main" val="2579252781"/>
      </p:ext>
    </p:extLst>
  </p:cSld>
  <p:clrMapOvr>
    <a:masterClrMapping/>
  </p:clrMapOvr>
  <p:transition/>
</p:sld>
</file>

<file path=ppt/theme/theme1.xml><?xml version="1.0" encoding="utf-8"?>
<a:theme xmlns:a="http://schemas.openxmlformats.org/drawingml/2006/main" name="Wrox 24-Hour Train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Wrox 24-Hour Trainer</Template>
  <TotalTime>1944</TotalTime>
  <Words>2476</Words>
  <Application>Microsoft Office PowerPoint</Application>
  <PresentationFormat>On-screen Show (4:3)</PresentationFormat>
  <Paragraphs>316</Paragraphs>
  <Slides>35</Slides>
  <Notes>26</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Helvetica</vt:lpstr>
      <vt:lpstr>Segoe UI</vt:lpstr>
      <vt:lpstr>Times</vt:lpstr>
      <vt:lpstr>Times New Roman</vt:lpstr>
      <vt:lpstr>Wrox 24-Hour Trainer</vt:lpstr>
      <vt:lpstr>CS 2212</vt:lpstr>
      <vt:lpstr>Copyright Notice  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 </vt:lpstr>
      <vt:lpstr>Part 1</vt:lpstr>
      <vt:lpstr>Learning Objectives in this Part</vt:lpstr>
      <vt:lpstr>What is Software Engineering ?</vt:lpstr>
      <vt:lpstr>Distinct and Complementary Roles</vt:lpstr>
      <vt:lpstr>Routes for Software Systems</vt:lpstr>
      <vt:lpstr>Your Turn</vt:lpstr>
      <vt:lpstr>Software Myths</vt:lpstr>
      <vt:lpstr>Software Myths</vt:lpstr>
      <vt:lpstr>Software Myths</vt:lpstr>
      <vt:lpstr>Software Myths</vt:lpstr>
      <vt:lpstr>Software Myths</vt:lpstr>
      <vt:lpstr>Software Myths</vt:lpstr>
      <vt:lpstr>Software Myths</vt:lpstr>
      <vt:lpstr>Software Myths</vt:lpstr>
      <vt:lpstr>Software Myths</vt:lpstr>
      <vt:lpstr>Your Turn</vt:lpstr>
      <vt:lpstr>Part 2</vt:lpstr>
      <vt:lpstr>Learning Objectives in this Part</vt:lpstr>
      <vt:lpstr>Dealing with Complexity</vt:lpstr>
      <vt:lpstr>Principles that Guide Practice</vt:lpstr>
      <vt:lpstr>Principles that Guide Practice</vt:lpstr>
      <vt:lpstr>Principles that Guide Practice</vt:lpstr>
      <vt:lpstr>Part 3</vt:lpstr>
      <vt:lpstr>Learning Objectives in this Part</vt:lpstr>
      <vt:lpstr>Software Applications</vt:lpstr>
      <vt:lpstr>The Changing Nature of Software</vt:lpstr>
      <vt:lpstr>Web Apps</vt:lpstr>
      <vt:lpstr>Web Apps</vt:lpstr>
      <vt:lpstr>Mobile Apps</vt:lpstr>
      <vt:lpstr>Cloud Computing</vt:lpstr>
      <vt:lpstr>From Virtual Architectures to Microservices</vt:lpstr>
      <vt:lpstr>Cloud Computing</vt:lpstr>
      <vt:lpstr>Your 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Rod Stephens</dc:creator>
  <cp:lastModifiedBy>Kostas Kontogiannis</cp:lastModifiedBy>
  <cp:revision>217</cp:revision>
  <dcterms:created xsi:type="dcterms:W3CDTF">2015-03-16T16:55:38Z</dcterms:created>
  <dcterms:modified xsi:type="dcterms:W3CDTF">2020-09-07T22:34:28Z</dcterms:modified>
</cp:coreProperties>
</file>