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8" r:id="rId2"/>
    <p:sldId id="507" r:id="rId3"/>
    <p:sldId id="318" r:id="rId4"/>
    <p:sldId id="497" r:id="rId5"/>
    <p:sldId id="467" r:id="rId6"/>
    <p:sldId id="302" r:id="rId7"/>
    <p:sldId id="483" r:id="rId8"/>
    <p:sldId id="297" r:id="rId9"/>
    <p:sldId id="280" r:id="rId10"/>
    <p:sldId id="499" r:id="rId11"/>
    <p:sldId id="501" r:id="rId12"/>
    <p:sldId id="486" r:id="rId13"/>
    <p:sldId id="484" r:id="rId14"/>
    <p:sldId id="371" r:id="rId15"/>
    <p:sldId id="485" r:id="rId16"/>
    <p:sldId id="498"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0" autoAdjust="0"/>
    <p:restoredTop sz="81352" autoAdjust="0"/>
  </p:normalViewPr>
  <p:slideViewPr>
    <p:cSldViewPr>
      <p:cViewPr varScale="1">
        <p:scale>
          <a:sx n="74" d="100"/>
          <a:sy n="74" d="100"/>
        </p:scale>
        <p:origin x="172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5T20:27:53.908"/>
    </inkml:context>
    <inkml:brush xml:id="br0">
      <inkml:brushProperty name="width" value="0.05" units="cm"/>
      <inkml:brushProperty name="height" value="0.05" units="cm"/>
    </inkml:brush>
  </inkml:definitions>
  <inkml:trace contextRef="#ctx0" brushRef="#br0">0 48 648,'17'-20'1851,"-15"18"-1677,0 1-1,-1-1 1,1 1-1,-1-1 1,1 0-1,-1 0 1,1 1-1,-1-1 0,0 0 1,0 0-1,0 0 1,0 0-1,0-2-173,-1 4 215,7 6 227,-3 0-1158,15 9-3076,-14-15 3201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5T20:27:59.690"/>
    </inkml:context>
    <inkml:brush xml:id="br0">
      <inkml:brushProperty name="width" value="0.05" units="cm"/>
      <inkml:brushProperty name="height" value="0.05" units="cm"/>
    </inkml:brush>
  </inkml:definitions>
  <inkml:trace contextRef="#ctx0" brushRef="#br0">0 123 472,'3'-3'402,"0"0"0,0-1 0,0 1-1,-1-1 1,0 1 0,1-1 0,-1 0 0,0 0 0,-1 0 0,1 0-1,0-2-401,14-21 727,-14 24-995,0 1 0,0-1-1,0-1 1,0 1 0,0 0 0,-1 0-1,1-1 1,-1 1 0,0-1 0,0 1-1,0-2 269,5-2-1808,-4 4 1284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5T20:28:04.518"/>
    </inkml:context>
    <inkml:brush xml:id="br0">
      <inkml:brushProperty name="width" value="0.05" units="cm"/>
      <inkml:brushProperty name="height" value="0.05" units="cm"/>
    </inkml:brush>
  </inkml:definitions>
  <inkml:trace contextRef="#ctx0" brushRef="#br0">38 50 372,'-2'-5'377,"-1"1"1,0-1-1,1 0 0,0 0 0,0 0 1,1 0-1,-1 0 0,0-5-377,-11 12-2464,7-2 1902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5T20:28:11.477"/>
    </inkml:context>
    <inkml:brush xml:id="br0">
      <inkml:brushProperty name="width" value="0.05" units="cm"/>
      <inkml:brushProperty name="height" value="0.05" units="cm"/>
    </inkml:brush>
  </inkml:definitions>
  <inkml:trace contextRef="#ctx0" brushRef="#br0">1 43 360,'51'-41'5472,"-51"41"-5477,1 0 1,0-1 0,-1 1-1,1 0 1,-1 0-1,1 0 1,-1 0-1,1 0 1,0 0-1,-1 0 1,1 0 0,-1 0-1,1 0 1,-1 0-1,1 0 1,0 0-1,-1 1 1,1-1-1,-1 0 1,1 0 0,-1 1-1,1-1 1,-1 0-1,1 1 1,-1-1-1,1 0 1,-1 1-1,0-1 1,1 1 0,-1-1-1,1 1 1,-1-1 4,0 0-78,0 1 1,0-1 0,0 0-1,0 0 1,0 0 0,0 0 0,0 0-1,0 0 1,0 0 0,0 1-1,0-1 1,0 0 0,0 0 0,0 0-1,0 0 1,0 0 0,0 0-1,1 0 1,-1 0 0,0 1-1,0-1 1,0 0 0,0 0 0,0 0-1,0 0 1,0 0 0,0 0-1,0 0 1,1 0 0,-1 0 0,0 0-1,0 0 1,0 0 0,0 0-1,0 0 1,0 0 0,0 0-1,1 0 1,-1 0 0,0 0 0,0 0-1,0 0 1,0 0 0,0 0-1,0 0 1,1 0 0,-1 0-1,0 0 1,0 0 0,0 0 0,0 0-1,0 0 1,0 0 0,0 0-1,0 0 1,1 0 0,-1 0 0,0 0-1,0-1 1,0 1 0,0 0-1,0 0 1,0 0 0,0 0 77,0-3-463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1</a:t>
            </a:fld>
            <a:endParaRPr lang="en-US"/>
          </a:p>
        </p:txBody>
      </p:sp>
    </p:spTree>
    <p:extLst>
      <p:ext uri="{BB962C8B-B14F-4D97-AF65-F5344CB8AC3E}">
        <p14:creationId xmlns:p14="http://schemas.microsoft.com/office/powerpoint/2010/main" val="142659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113339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D0A4A3B8-85A3-4472-84F4-F392D52C75FF}" type="slidenum">
              <a:rPr lang="en-US" altLang="en-US" sz="1200"/>
              <a:pPr/>
              <a:t>6</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36209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7</a:t>
            </a:fld>
            <a:endParaRPr lang="en-US"/>
          </a:p>
        </p:txBody>
      </p:sp>
    </p:spTree>
    <p:extLst>
      <p:ext uri="{BB962C8B-B14F-4D97-AF65-F5344CB8AC3E}">
        <p14:creationId xmlns:p14="http://schemas.microsoft.com/office/powerpoint/2010/main" val="2223938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10</a:t>
            </a:fld>
            <a:endParaRPr lang="en-US"/>
          </a:p>
        </p:txBody>
      </p:sp>
    </p:spTree>
    <p:extLst>
      <p:ext uri="{BB962C8B-B14F-4D97-AF65-F5344CB8AC3E}">
        <p14:creationId xmlns:p14="http://schemas.microsoft.com/office/powerpoint/2010/main" val="454064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11</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742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E5AB4-16F4-441D-868B-04E9860476F5}" type="slidenum">
              <a:rPr lang="en-US" altLang="en-US"/>
              <a:pPr/>
              <a:t>14</a:t>
            </a:fld>
            <a:endParaRPr lang="en-US" alt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16</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BA4D636-40F0-4AE7-94FA-19A5D149C0DF}" type="slidenum">
              <a:rPr lang="en-US"/>
              <a:pPr>
                <a:defRPr/>
              </a:pPr>
              <a:t>‹#›</a:t>
            </a:fld>
            <a:endParaRPr lang="en-US"/>
          </a:p>
        </p:txBody>
      </p:sp>
    </p:spTree>
    <p:extLst>
      <p:ext uri="{BB962C8B-B14F-4D97-AF65-F5344CB8AC3E}">
        <p14:creationId xmlns:p14="http://schemas.microsoft.com/office/powerpoint/2010/main" val="40572486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gif"/><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ystems_development_life_cycle"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www.sumologic.com/glossary/software-deployment/" TargetMode="External"/><Relationship Id="rId4" Type="http://schemas.openxmlformats.org/officeDocument/2006/relationships/hyperlink" Target="https://ncube.com/blog/software-development-life-cycle-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2.xml"/><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customXml" Target="../ink/ink4.xml"/><Relationship Id="rId10" Type="http://schemas.openxmlformats.org/officeDocument/2006/relationships/image" Target="../media/image5.png"/><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2212B</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6" name="Rectangle 5">
            <a:extLst>
              <a:ext uri="{FF2B5EF4-FFF2-40B4-BE49-F238E27FC236}">
                <a16:creationId xmlns:a16="http://schemas.microsoft.com/office/drawing/2014/main" id="{BBDF62F8-9295-4E7E-8924-98AE3D4582BA}"/>
              </a:ext>
            </a:extLst>
          </p:cNvPr>
          <p:cNvSpPr/>
          <p:nvPr/>
        </p:nvSpPr>
        <p:spPr>
          <a:xfrm>
            <a:off x="685800" y="4495800"/>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a:t>
            </a:r>
            <a:br>
              <a:rPr lang="en-US" sz="4400" b="1" cap="small">
                <a:solidFill>
                  <a:prstClr val="black"/>
                </a:solidFill>
                <a:latin typeface="Calibri"/>
                <a:ea typeface="+mj-ea"/>
                <a:cs typeface="+mj-cs"/>
              </a:rPr>
            </a:br>
            <a:r>
              <a:rPr lang="en-US" sz="2800" b="1" cap="small" dirty="0">
                <a:solidFill>
                  <a:prstClr val="black"/>
                </a:solidFill>
                <a:latin typeface="Calibri"/>
                <a:ea typeface="+mj-ea"/>
                <a:cs typeface="+mj-cs"/>
              </a:rPr>
              <a:t>K</a:t>
            </a:r>
            <a:r>
              <a:rPr lang="en-US" sz="2800" b="1" cap="small">
                <a:solidFill>
                  <a:prstClr val="black"/>
                </a:solidFill>
                <a:latin typeface="Calibri"/>
                <a:ea typeface="+mj-ea"/>
                <a:cs typeface="+mj-cs"/>
              </a:rPr>
              <a:t>ey </a:t>
            </a:r>
            <a:r>
              <a:rPr lang="en-US" sz="2800" b="1" cap="small" dirty="0">
                <a:solidFill>
                  <a:prstClr val="black"/>
                </a:solidFill>
                <a:latin typeface="Calibri"/>
                <a:ea typeface="+mj-ea"/>
                <a:cs typeface="+mj-cs"/>
              </a:rPr>
              <a:t>Principles – Software Life Cycle - Process</a:t>
            </a:r>
            <a:endParaRPr lang="en-CA" dirty="0"/>
          </a:p>
        </p:txBody>
      </p:sp>
    </p:spTree>
    <p:extLst>
      <p:ext uri="{BB962C8B-B14F-4D97-AF65-F5344CB8AC3E}">
        <p14:creationId xmlns:p14="http://schemas.microsoft.com/office/powerpoint/2010/main" val="2121579761"/>
      </p:ext>
    </p:extLst>
  </p:cSld>
  <p:clrMapOvr>
    <a:masterClrMapping/>
  </p:clrMapOvr>
  <mc:AlternateContent xmlns:mc="http://schemas.openxmlformats.org/markup-compatibility/2006" xmlns:p14="http://schemas.microsoft.com/office/powerpoint/2010/main">
    <mc:Choice Requires="p14">
      <p:transition spd="slow" p14:dur="2000" advTm="7000"/>
    </mc:Choice>
    <mc:Fallback xmlns="">
      <p:transition spd="slow" advTm="7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a:t>
            </a:r>
          </a:p>
        </p:txBody>
      </p:sp>
      <p:sp>
        <p:nvSpPr>
          <p:cNvPr id="3" name="Text Placeholder 2"/>
          <p:cNvSpPr>
            <a:spLocks noGrp="1"/>
          </p:cNvSpPr>
          <p:nvPr>
            <p:ph type="body" idx="1"/>
          </p:nvPr>
        </p:nvSpPr>
        <p:spPr/>
        <p:txBody>
          <a:bodyPr/>
          <a:lstStyle/>
          <a:p>
            <a:r>
              <a:rPr lang="en-US" dirty="0"/>
              <a:t>Software Models </a:t>
            </a:r>
          </a:p>
        </p:txBody>
      </p:sp>
      <p:sp>
        <p:nvSpPr>
          <p:cNvPr id="4" name="Text Placeholder 2"/>
          <p:cNvSpPr txBox="1">
            <a:spLocks/>
          </p:cNvSpPr>
          <p:nvPr/>
        </p:nvSpPr>
        <p:spPr>
          <a:xfrm>
            <a:off x="678873" y="4319587"/>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a:t>The significant problems we face cannot be solved by the same level of thinking that created them. </a:t>
            </a:r>
            <a:r>
              <a:rPr lang="en-US" sz="2000" dirty="0"/>
              <a:t>— Albert Einstein</a:t>
            </a:r>
          </a:p>
        </p:txBody>
      </p:sp>
    </p:spTree>
    <p:extLst>
      <p:ext uri="{BB962C8B-B14F-4D97-AF65-F5344CB8AC3E}">
        <p14:creationId xmlns:p14="http://schemas.microsoft.com/office/powerpoint/2010/main" val="285569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11</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a:t>
            </a:r>
            <a:r>
              <a:rPr lang="en-CA" altLang="en-US" sz="4000"/>
              <a:t>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457200" indent="-457200">
              <a:buFont typeface="+mj-lt"/>
              <a:buAutoNum type="arabicPeriod"/>
            </a:pPr>
            <a:endParaRPr lang="en-CA" altLang="en-US" sz="1800" dirty="0"/>
          </a:p>
          <a:p>
            <a:pPr marL="457200" indent="-457200">
              <a:buFont typeface="+mj-lt"/>
              <a:buAutoNum type="arabicPeriod"/>
            </a:pPr>
            <a:r>
              <a:rPr lang="en-CA" altLang="en-US" sz="1800" dirty="0"/>
              <a:t>To learn about the different types of Models pertaining to Software Engineering</a:t>
            </a:r>
            <a:endParaRPr lang="el-GR" altLang="en-US" sz="2800" dirty="0"/>
          </a:p>
          <a:p>
            <a:pPr>
              <a:lnSpc>
                <a:spcPct val="80000"/>
              </a:lnSpc>
            </a:pPr>
            <a:endParaRPr lang="el-GR" altLang="en-US" sz="2800" dirty="0"/>
          </a:p>
          <a:p>
            <a:pPr algn="ctr">
              <a:lnSpc>
                <a:spcPct val="80000"/>
              </a:lnSpc>
              <a:buFontTx/>
              <a:buNone/>
            </a:pPr>
            <a:r>
              <a:rPr lang="el-GR" altLang="en-US" sz="2800" dirty="0"/>
              <a:t> </a:t>
            </a:r>
            <a:endParaRPr lang="en-US" altLang="en-US" sz="2800" dirty="0"/>
          </a:p>
        </p:txBody>
      </p:sp>
    </p:spTree>
    <p:extLst>
      <p:ext uri="{BB962C8B-B14F-4D97-AF65-F5344CB8AC3E}">
        <p14:creationId xmlns:p14="http://schemas.microsoft.com/office/powerpoint/2010/main" val="42117352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F983-D445-4006-A905-64FDDA547A8E}"/>
              </a:ext>
            </a:extLst>
          </p:cNvPr>
          <p:cNvSpPr>
            <a:spLocks noGrp="1"/>
          </p:cNvSpPr>
          <p:nvPr>
            <p:ph type="title"/>
          </p:nvPr>
        </p:nvSpPr>
        <p:spPr/>
        <p:txBody>
          <a:bodyPr/>
          <a:lstStyle/>
          <a:p>
            <a:r>
              <a:rPr lang="en-CA" dirty="0"/>
              <a:t>Models</a:t>
            </a:r>
          </a:p>
        </p:txBody>
      </p:sp>
      <p:sp>
        <p:nvSpPr>
          <p:cNvPr id="3" name="Content Placeholder 2">
            <a:extLst>
              <a:ext uri="{FF2B5EF4-FFF2-40B4-BE49-F238E27FC236}">
                <a16:creationId xmlns:a16="http://schemas.microsoft.com/office/drawing/2014/main" id="{E40CE381-33AD-40DC-A269-2CEBC8227038}"/>
              </a:ext>
            </a:extLst>
          </p:cNvPr>
          <p:cNvSpPr>
            <a:spLocks noGrp="1"/>
          </p:cNvSpPr>
          <p:nvPr>
            <p:ph idx="1"/>
          </p:nvPr>
        </p:nvSpPr>
        <p:spPr>
          <a:xfrm>
            <a:off x="685800" y="1676400"/>
            <a:ext cx="7772400" cy="4114800"/>
          </a:xfrm>
        </p:spPr>
        <p:txBody>
          <a:bodyPr/>
          <a:lstStyle/>
          <a:p>
            <a:r>
              <a:rPr lang="en-CA" sz="2000" dirty="0"/>
              <a:t>Each phase in the software life-cycle generates models.</a:t>
            </a:r>
          </a:p>
          <a:p>
            <a:r>
              <a:rPr lang="en-CA" sz="2000" dirty="0"/>
              <a:t> More specifically:</a:t>
            </a:r>
          </a:p>
          <a:p>
            <a:pPr lvl="1"/>
            <a:r>
              <a:rPr lang="en-CA" sz="1800" dirty="0"/>
              <a:t>The</a:t>
            </a:r>
            <a:r>
              <a:rPr lang="en-CA" sz="1800" dirty="0">
                <a:solidFill>
                  <a:srgbClr val="FF0000"/>
                </a:solidFill>
              </a:rPr>
              <a:t> </a:t>
            </a:r>
            <a:r>
              <a:rPr lang="en-CA" sz="1800" i="1" u="sng" dirty="0">
                <a:solidFill>
                  <a:srgbClr val="FF0000"/>
                </a:solidFill>
              </a:rPr>
              <a:t>Requirements Elicitation </a:t>
            </a:r>
            <a:r>
              <a:rPr lang="en-CA" sz="1800" dirty="0"/>
              <a:t>phase generates various models and specifically, </a:t>
            </a:r>
            <a:r>
              <a:rPr lang="en-CA" sz="1800" b="1" i="1" dirty="0"/>
              <a:t>use case models</a:t>
            </a:r>
            <a:r>
              <a:rPr lang="en-CA" sz="1800" dirty="0"/>
              <a:t>, </a:t>
            </a:r>
            <a:r>
              <a:rPr lang="en-CA" sz="1800" b="1" i="1" dirty="0"/>
              <a:t>sequence diagrams</a:t>
            </a:r>
            <a:r>
              <a:rPr lang="en-CA" sz="1800" dirty="0"/>
              <a:t>, </a:t>
            </a:r>
            <a:r>
              <a:rPr lang="en-CA" sz="1800" b="1" dirty="0"/>
              <a:t>activity diagrams </a:t>
            </a:r>
            <a:r>
              <a:rPr lang="en-CA" sz="1800" i="1" dirty="0"/>
              <a:t>and Non-functional specifications</a:t>
            </a:r>
          </a:p>
          <a:p>
            <a:pPr lvl="1"/>
            <a:endParaRPr lang="en-CA" sz="1800" i="1" dirty="0"/>
          </a:p>
          <a:p>
            <a:pPr lvl="1"/>
            <a:r>
              <a:rPr lang="en-CA" sz="1800" dirty="0"/>
              <a:t>The </a:t>
            </a:r>
            <a:r>
              <a:rPr lang="en-CA" sz="1800" i="1" u="sng" dirty="0">
                <a:solidFill>
                  <a:srgbClr val="FF0000"/>
                </a:solidFill>
              </a:rPr>
              <a:t>Analysis</a:t>
            </a:r>
            <a:r>
              <a:rPr lang="en-CA" sz="1800" dirty="0">
                <a:solidFill>
                  <a:srgbClr val="FF0000"/>
                </a:solidFill>
              </a:rPr>
              <a:t> </a:t>
            </a:r>
            <a:r>
              <a:rPr lang="en-CA" sz="1800" dirty="0"/>
              <a:t>phase generates </a:t>
            </a:r>
            <a:r>
              <a:rPr lang="en-CA" sz="1800" b="1" i="1" dirty="0"/>
              <a:t>application</a:t>
            </a:r>
            <a:r>
              <a:rPr lang="en-CA" sz="1800" b="1" dirty="0"/>
              <a:t> </a:t>
            </a:r>
            <a:r>
              <a:rPr lang="en-CA" sz="1800" b="1" i="1" dirty="0"/>
              <a:t>domain models </a:t>
            </a:r>
            <a:r>
              <a:rPr lang="en-CA" sz="1800" b="1" dirty="0"/>
              <a:t> </a:t>
            </a:r>
            <a:r>
              <a:rPr lang="en-CA" sz="1800" dirty="0"/>
              <a:t>as well as </a:t>
            </a:r>
            <a:r>
              <a:rPr lang="en-CA" sz="1800" b="1" i="1" dirty="0"/>
              <a:t>PERT Charts</a:t>
            </a:r>
            <a:r>
              <a:rPr lang="en-CA" sz="1800" dirty="0"/>
              <a:t>, </a:t>
            </a:r>
            <a:r>
              <a:rPr lang="en-CA" sz="1800" b="1" i="1" dirty="0"/>
              <a:t>Gantt Charts </a:t>
            </a:r>
            <a:r>
              <a:rPr lang="en-CA" sz="1800" dirty="0"/>
              <a:t>and </a:t>
            </a:r>
            <a:r>
              <a:rPr lang="en-CA" sz="1800" b="1" i="1" dirty="0"/>
              <a:t>Organizational Charts</a:t>
            </a:r>
          </a:p>
          <a:p>
            <a:pPr lvl="1"/>
            <a:endParaRPr lang="en-CA" sz="1800" b="1" i="1" dirty="0"/>
          </a:p>
          <a:p>
            <a:pPr lvl="1"/>
            <a:r>
              <a:rPr lang="en-CA" sz="1800" dirty="0"/>
              <a:t>The </a:t>
            </a:r>
            <a:r>
              <a:rPr lang="en-CA" sz="1800" i="1" u="sng" dirty="0">
                <a:solidFill>
                  <a:srgbClr val="FF0000"/>
                </a:solidFill>
              </a:rPr>
              <a:t>Design</a:t>
            </a:r>
            <a:r>
              <a:rPr lang="en-CA" sz="1800" dirty="0"/>
              <a:t> Phase generates </a:t>
            </a:r>
            <a:r>
              <a:rPr lang="en-CA" sz="1800" b="1" i="1" dirty="0"/>
              <a:t>component diagrams</a:t>
            </a:r>
            <a:r>
              <a:rPr lang="en-CA" sz="1800" dirty="0"/>
              <a:t>, </a:t>
            </a:r>
            <a:r>
              <a:rPr lang="en-CA" sz="1800" b="1" i="1" dirty="0"/>
              <a:t>package diagrams</a:t>
            </a:r>
            <a:r>
              <a:rPr lang="en-CA" sz="1800" dirty="0"/>
              <a:t>, and </a:t>
            </a:r>
            <a:r>
              <a:rPr lang="en-CA" sz="1800" b="1" i="1" dirty="0"/>
              <a:t>class diagrams</a:t>
            </a:r>
          </a:p>
          <a:p>
            <a:pPr lvl="1"/>
            <a:endParaRPr lang="en-CA" sz="1800" b="1" i="1" dirty="0"/>
          </a:p>
          <a:p>
            <a:pPr lvl="1"/>
            <a:r>
              <a:rPr lang="en-CA" sz="1800" dirty="0"/>
              <a:t>The </a:t>
            </a:r>
            <a:r>
              <a:rPr lang="en-CA" sz="1800" i="1" u="sng" dirty="0">
                <a:solidFill>
                  <a:srgbClr val="FF0000"/>
                </a:solidFill>
              </a:rPr>
              <a:t>Implementation</a:t>
            </a:r>
            <a:r>
              <a:rPr lang="en-CA" sz="1800" dirty="0"/>
              <a:t> phase generates </a:t>
            </a:r>
            <a:r>
              <a:rPr lang="en-CA" sz="1800" b="1" i="1" dirty="0"/>
              <a:t>source code</a:t>
            </a:r>
          </a:p>
          <a:p>
            <a:pPr lvl="1"/>
            <a:endParaRPr lang="en-CA" sz="1800" b="1" i="1" dirty="0"/>
          </a:p>
          <a:p>
            <a:pPr lvl="1"/>
            <a:r>
              <a:rPr lang="en-CA" sz="1800" dirty="0"/>
              <a:t>The </a:t>
            </a:r>
            <a:r>
              <a:rPr lang="en-CA" sz="1800" i="1" u="sng" dirty="0">
                <a:solidFill>
                  <a:srgbClr val="FF0000"/>
                </a:solidFill>
              </a:rPr>
              <a:t>Testing</a:t>
            </a:r>
            <a:r>
              <a:rPr lang="en-CA" sz="1800" dirty="0"/>
              <a:t> phase generates </a:t>
            </a:r>
            <a:r>
              <a:rPr lang="en-CA" sz="1800" b="1" i="1" dirty="0"/>
              <a:t>test models </a:t>
            </a:r>
            <a:r>
              <a:rPr lang="en-CA" sz="1800" dirty="0"/>
              <a:t>etc. </a:t>
            </a:r>
          </a:p>
        </p:txBody>
      </p:sp>
    </p:spTree>
    <p:extLst>
      <p:ext uri="{BB962C8B-B14F-4D97-AF65-F5344CB8AC3E}">
        <p14:creationId xmlns:p14="http://schemas.microsoft.com/office/powerpoint/2010/main" val="32838384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D5843B5-A46E-41AA-86A5-9FFA9B81FCD7}" type="slidenum">
              <a:rPr lang="en-US" altLang="en-US"/>
              <a:pPr/>
              <a:t>13</a:t>
            </a:fld>
            <a:endParaRPr lang="en-US" altLang="en-US"/>
          </a:p>
        </p:txBody>
      </p:sp>
      <p:sp>
        <p:nvSpPr>
          <p:cNvPr id="100354" name="Rectangle 2"/>
          <p:cNvSpPr>
            <a:spLocks noGrp="1" noChangeArrowheads="1"/>
          </p:cNvSpPr>
          <p:nvPr>
            <p:ph type="title"/>
          </p:nvPr>
        </p:nvSpPr>
        <p:spPr>
          <a:xfrm>
            <a:off x="304800" y="381000"/>
            <a:ext cx="8534400" cy="1143000"/>
          </a:xfrm>
        </p:spPr>
        <p:txBody>
          <a:bodyPr/>
          <a:lstStyle/>
          <a:p>
            <a:r>
              <a:rPr lang="en-US" altLang="en-US" dirty="0"/>
              <a:t>Different Model Categories </a:t>
            </a:r>
          </a:p>
        </p:txBody>
      </p:sp>
      <p:sp>
        <p:nvSpPr>
          <p:cNvPr id="100355" name="Rectangle 3"/>
          <p:cNvSpPr>
            <a:spLocks noGrp="1" noChangeArrowheads="1"/>
          </p:cNvSpPr>
          <p:nvPr>
            <p:ph type="body" idx="1"/>
          </p:nvPr>
        </p:nvSpPr>
        <p:spPr>
          <a:xfrm>
            <a:off x="685800" y="1828800"/>
            <a:ext cx="7772400" cy="4114800"/>
          </a:xfrm>
        </p:spPr>
        <p:txBody>
          <a:bodyPr/>
          <a:lstStyle/>
          <a:p>
            <a:pPr marL="285750" indent="-285750">
              <a:lnSpc>
                <a:spcPct val="80000"/>
              </a:lnSpc>
            </a:pPr>
            <a:r>
              <a:rPr lang="en-US" altLang="en-US" sz="2000" b="1" dirty="0"/>
              <a:t>System Model</a:t>
            </a:r>
            <a:r>
              <a:rPr lang="en-US" altLang="en-US" sz="2000" dirty="0"/>
              <a:t>:</a:t>
            </a:r>
          </a:p>
          <a:p>
            <a:pPr marL="685800" lvl="1" indent="-228600">
              <a:lnSpc>
                <a:spcPct val="80000"/>
              </a:lnSpc>
            </a:pPr>
            <a:r>
              <a:rPr lang="en-US" altLang="en-US" sz="1800" b="1" i="1" dirty="0">
                <a:solidFill>
                  <a:srgbClr val="FF0000"/>
                </a:solidFill>
              </a:rPr>
              <a:t>Object Model</a:t>
            </a:r>
            <a:r>
              <a:rPr lang="en-US" altLang="en-US" sz="1800" dirty="0"/>
              <a:t>: What is the structure of the system?  What are the objects and how are they related? (see example on next slide)</a:t>
            </a:r>
          </a:p>
          <a:p>
            <a:pPr marL="685800" lvl="1" indent="-228600">
              <a:lnSpc>
                <a:spcPct val="80000"/>
              </a:lnSpc>
            </a:pPr>
            <a:r>
              <a:rPr lang="en-US" altLang="en-US" sz="1800" b="1" i="1" dirty="0">
                <a:solidFill>
                  <a:srgbClr val="FF0000"/>
                </a:solidFill>
              </a:rPr>
              <a:t>Functional Model</a:t>
            </a:r>
            <a:r>
              <a:rPr lang="en-US" altLang="en-US" sz="1800" dirty="0"/>
              <a:t>: What are the functions of the system? How is data flowing through the system? (see example on next slide)</a:t>
            </a:r>
          </a:p>
          <a:p>
            <a:pPr marL="685800" lvl="1" indent="-228600">
              <a:lnSpc>
                <a:spcPct val="80000"/>
              </a:lnSpc>
            </a:pPr>
            <a:r>
              <a:rPr lang="en-US" altLang="en-US" sz="1800" b="1" i="1" dirty="0">
                <a:solidFill>
                  <a:srgbClr val="FF0000"/>
                </a:solidFill>
              </a:rPr>
              <a:t>Dynamic Model</a:t>
            </a:r>
            <a:r>
              <a:rPr lang="en-US" altLang="en-US" sz="1800" dirty="0"/>
              <a:t>: How does the system react to external events? How is the event flow in the system ? (see example on next slide)</a:t>
            </a:r>
          </a:p>
          <a:p>
            <a:pPr marL="685800" lvl="1" indent="-228600">
              <a:lnSpc>
                <a:spcPct val="80000"/>
              </a:lnSpc>
            </a:pPr>
            <a:endParaRPr lang="en-US" altLang="en-US" sz="1800" dirty="0"/>
          </a:p>
          <a:p>
            <a:pPr marL="285750" indent="-285750">
              <a:lnSpc>
                <a:spcPct val="80000"/>
              </a:lnSpc>
            </a:pPr>
            <a:r>
              <a:rPr lang="en-US" altLang="en-US" sz="2000" b="1" dirty="0"/>
              <a:t>Task Model</a:t>
            </a:r>
            <a:r>
              <a:rPr lang="en-US" altLang="en-US" sz="2000" dirty="0"/>
              <a:t>:</a:t>
            </a:r>
          </a:p>
          <a:p>
            <a:pPr marL="685800" lvl="1" indent="-228600">
              <a:lnSpc>
                <a:spcPct val="80000"/>
              </a:lnSpc>
            </a:pPr>
            <a:r>
              <a:rPr lang="en-US" altLang="en-US" sz="1800" b="1" i="1" dirty="0">
                <a:solidFill>
                  <a:srgbClr val="FF0000"/>
                </a:solidFill>
              </a:rPr>
              <a:t>PERT Chart</a:t>
            </a:r>
            <a:r>
              <a:rPr lang="en-US" altLang="en-US" sz="1800" dirty="0"/>
              <a:t>: What are the dependencies between the tasks?</a:t>
            </a:r>
          </a:p>
          <a:p>
            <a:pPr marL="685800" lvl="1" indent="-228600">
              <a:lnSpc>
                <a:spcPct val="80000"/>
              </a:lnSpc>
            </a:pPr>
            <a:r>
              <a:rPr lang="en-US" altLang="en-US" sz="1800" b="1" i="1" dirty="0">
                <a:solidFill>
                  <a:srgbClr val="FF0000"/>
                </a:solidFill>
              </a:rPr>
              <a:t>Schedule</a:t>
            </a:r>
            <a:r>
              <a:rPr lang="en-US" altLang="en-US" sz="1800" dirty="0"/>
              <a:t>: How can this be done within the time limit?</a:t>
            </a:r>
          </a:p>
          <a:p>
            <a:pPr marL="685800" lvl="1" indent="-228600">
              <a:lnSpc>
                <a:spcPct val="80000"/>
              </a:lnSpc>
            </a:pPr>
            <a:r>
              <a:rPr lang="en-US" altLang="en-US" sz="1800" b="1" i="1" dirty="0">
                <a:solidFill>
                  <a:srgbClr val="FF0000"/>
                </a:solidFill>
              </a:rPr>
              <a:t>Org Chart</a:t>
            </a:r>
            <a:r>
              <a:rPr lang="en-US" altLang="en-US" sz="1800" dirty="0"/>
              <a:t>: What are the roles in the project or organization?</a:t>
            </a:r>
          </a:p>
          <a:p>
            <a:pPr marL="685800" lvl="1" indent="-228600">
              <a:lnSpc>
                <a:spcPct val="80000"/>
              </a:lnSpc>
            </a:pPr>
            <a:endParaRPr lang="en-US" altLang="en-US" sz="1800" dirty="0"/>
          </a:p>
          <a:p>
            <a:pPr marL="285750" indent="-285750">
              <a:lnSpc>
                <a:spcPct val="80000"/>
              </a:lnSpc>
            </a:pPr>
            <a:r>
              <a:rPr lang="en-US" altLang="en-US" sz="2000" b="1" dirty="0"/>
              <a:t>Issues Model</a:t>
            </a:r>
            <a:r>
              <a:rPr lang="en-US" altLang="en-US" sz="2000" dirty="0"/>
              <a:t>:</a:t>
            </a:r>
          </a:p>
          <a:p>
            <a:pPr marL="685800" lvl="1" indent="-228600">
              <a:lnSpc>
                <a:spcPct val="80000"/>
              </a:lnSpc>
            </a:pPr>
            <a:r>
              <a:rPr lang="en-US" altLang="en-US" sz="1800" dirty="0"/>
              <a:t>What are the open and closed issues? What constraints were posed by the client? What resolutions were made?</a:t>
            </a:r>
          </a:p>
          <a:p>
            <a:pPr marL="685800" lvl="1" indent="-228600">
              <a:lnSpc>
                <a:spcPct val="80000"/>
              </a:lnSpc>
            </a:pPr>
            <a:endParaRPr lang="en-US" altLang="en-US" sz="2000" dirty="0"/>
          </a:p>
        </p:txBody>
      </p:sp>
    </p:spTree>
    <p:extLst>
      <p:ext uri="{BB962C8B-B14F-4D97-AF65-F5344CB8AC3E}">
        <p14:creationId xmlns:p14="http://schemas.microsoft.com/office/powerpoint/2010/main" val="20779953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7C1F66-6645-4BAE-A207-292E4A2FF975}" type="slidenum">
              <a:rPr lang="en-US" altLang="en-US"/>
              <a:pPr/>
              <a:t>14</a:t>
            </a:fld>
            <a:endParaRPr lang="en-US" altLang="en-US"/>
          </a:p>
        </p:txBody>
      </p:sp>
      <p:sp>
        <p:nvSpPr>
          <p:cNvPr id="256005" name="Rectangle 5"/>
          <p:cNvSpPr>
            <a:spLocks noGrp="1" noChangeArrowheads="1"/>
          </p:cNvSpPr>
          <p:nvPr>
            <p:ph type="title"/>
          </p:nvPr>
        </p:nvSpPr>
        <p:spPr>
          <a:xfrm>
            <a:off x="620031" y="536051"/>
            <a:ext cx="7772400" cy="1143000"/>
          </a:xfrm>
        </p:spPr>
        <p:txBody>
          <a:bodyPr/>
          <a:lstStyle/>
          <a:p>
            <a:r>
              <a:rPr lang="en-CA" altLang="en-US" sz="4000" dirty="0"/>
              <a:t>Example Models</a:t>
            </a:r>
            <a:endParaRPr lang="en-US" altLang="en-US" sz="4000" dirty="0"/>
          </a:p>
        </p:txBody>
      </p:sp>
      <p:pic>
        <p:nvPicPr>
          <p:cNvPr id="256004" name="Picture 4" descr="UseCas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1707" y="1006679"/>
            <a:ext cx="2748639" cy="26246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07" name="Text Box 7"/>
          <p:cNvSpPr txBox="1">
            <a:spLocks noChangeArrowheads="1"/>
          </p:cNvSpPr>
          <p:nvPr/>
        </p:nvSpPr>
        <p:spPr bwMode="auto">
          <a:xfrm>
            <a:off x="0" y="6615771"/>
            <a:ext cx="3651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dirty="0"/>
              <a:t>http://www.math-cs.gordon.edu/local/courses/cs211/ATMExample/Intro.html</a:t>
            </a:r>
          </a:p>
        </p:txBody>
      </p:sp>
      <p:sp>
        <p:nvSpPr>
          <p:cNvPr id="7" name="Text Box 7">
            <a:extLst>
              <a:ext uri="{FF2B5EF4-FFF2-40B4-BE49-F238E27FC236}">
                <a16:creationId xmlns:a16="http://schemas.microsoft.com/office/drawing/2014/main" id="{A935130B-AE02-43C7-8B1D-908871CC2791}"/>
              </a:ext>
            </a:extLst>
          </p:cNvPr>
          <p:cNvSpPr txBox="1">
            <a:spLocks noChangeArrowheads="1"/>
          </p:cNvSpPr>
          <p:nvPr/>
        </p:nvSpPr>
        <p:spPr bwMode="auto">
          <a:xfrm>
            <a:off x="553983" y="3566159"/>
            <a:ext cx="22124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dirty="0"/>
              <a:t>Use case model – </a:t>
            </a:r>
            <a:r>
              <a:rPr lang="en-US" altLang="en-US" sz="1000" i="1" dirty="0"/>
              <a:t>Functional Model</a:t>
            </a:r>
          </a:p>
          <a:p>
            <a:pPr algn="ctr"/>
            <a:r>
              <a:rPr lang="en-US" altLang="en-US" sz="1000" dirty="0"/>
              <a:t>(at Requirements Elicitation Phase)</a:t>
            </a:r>
          </a:p>
        </p:txBody>
      </p:sp>
      <p:pic>
        <p:nvPicPr>
          <p:cNvPr id="28674" name="Picture 2" descr="[ Interaction for system startup ]">
            <a:extLst>
              <a:ext uri="{FF2B5EF4-FFF2-40B4-BE49-F238E27FC236}">
                <a16:creationId xmlns:a16="http://schemas.microsoft.com/office/drawing/2014/main" id="{3D9A9829-0915-4140-9193-E91F93E0D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35" y="4208293"/>
            <a:ext cx="3546987" cy="259202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a:extLst>
              <a:ext uri="{FF2B5EF4-FFF2-40B4-BE49-F238E27FC236}">
                <a16:creationId xmlns:a16="http://schemas.microsoft.com/office/drawing/2014/main" id="{F9FC8978-40C6-4E9F-9E3C-24BFC3622954}"/>
              </a:ext>
            </a:extLst>
          </p:cNvPr>
          <p:cNvSpPr txBox="1">
            <a:spLocks noChangeArrowheads="1"/>
          </p:cNvSpPr>
          <p:nvPr/>
        </p:nvSpPr>
        <p:spPr bwMode="auto">
          <a:xfrm>
            <a:off x="3235246" y="6167100"/>
            <a:ext cx="2276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dirty="0"/>
              <a:t>Sequence diagram – </a:t>
            </a:r>
            <a:r>
              <a:rPr lang="en-US" altLang="en-US" sz="1000" i="1" dirty="0"/>
              <a:t>Dynamic Model</a:t>
            </a:r>
          </a:p>
          <a:p>
            <a:pPr algn="ctr"/>
            <a:r>
              <a:rPr lang="en-US" altLang="en-US" sz="1000" dirty="0"/>
              <a:t>(at Requirements Elicitation Phase</a:t>
            </a:r>
          </a:p>
        </p:txBody>
      </p:sp>
      <p:pic>
        <p:nvPicPr>
          <p:cNvPr id="28676" name="Picture 4" descr="[ Package Diagram ]">
            <a:extLst>
              <a:ext uri="{FF2B5EF4-FFF2-40B4-BE49-F238E27FC236}">
                <a16:creationId xmlns:a16="http://schemas.microsoft.com/office/drawing/2014/main" id="{CAA770FC-4BA2-4C88-8DFD-8F7E721E92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249883"/>
            <a:ext cx="3301522" cy="51586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7">
            <a:extLst>
              <a:ext uri="{FF2B5EF4-FFF2-40B4-BE49-F238E27FC236}">
                <a16:creationId xmlns:a16="http://schemas.microsoft.com/office/drawing/2014/main" id="{5A5D8281-9447-455A-9F09-59D7DED8A543}"/>
              </a:ext>
            </a:extLst>
          </p:cNvPr>
          <p:cNvSpPr txBox="1">
            <a:spLocks noChangeArrowheads="1"/>
          </p:cNvSpPr>
          <p:nvPr/>
        </p:nvSpPr>
        <p:spPr bwMode="auto">
          <a:xfrm>
            <a:off x="3364634" y="1635478"/>
            <a:ext cx="2105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dirty="0"/>
              <a:t>Package diagram – </a:t>
            </a:r>
            <a:r>
              <a:rPr lang="en-US" altLang="en-US" sz="1000" i="1" dirty="0"/>
              <a:t>Object Model </a:t>
            </a:r>
          </a:p>
          <a:p>
            <a:pPr algn="ctr"/>
            <a:r>
              <a:rPr lang="en-US" altLang="en-US" sz="1000" dirty="0"/>
              <a:t>(at Design Phase)</a:t>
            </a:r>
          </a:p>
        </p:txBody>
      </p:sp>
    </p:spTree>
    <p:extLst>
      <p:ext uri="{BB962C8B-B14F-4D97-AF65-F5344CB8AC3E}">
        <p14:creationId xmlns:p14="http://schemas.microsoft.com/office/powerpoint/2010/main" val="303199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laceholder 4"/>
          <p:cNvSpPr>
            <a:spLocks noGrp="1"/>
          </p:cNvSpPr>
          <p:nvPr>
            <p:ph type="sldNum" sz="quarter" idx="12"/>
          </p:nvPr>
        </p:nvSpPr>
        <p:spPr>
          <a:xfrm>
            <a:off x="6553200" y="6797675"/>
            <a:ext cx="2133600" cy="365125"/>
          </a:xfrm>
        </p:spPr>
        <p:txBody>
          <a:bodyPr/>
          <a:lstStyle/>
          <a:p>
            <a:fld id="{A92A0B7C-9EC0-4C70-B844-55D43651DC23}" type="slidenum">
              <a:rPr lang="en-US" altLang="en-US"/>
              <a:pPr/>
              <a:t>15</a:t>
            </a:fld>
            <a:endParaRPr lang="en-US" altLang="en-US"/>
          </a:p>
        </p:txBody>
      </p:sp>
      <p:sp>
        <p:nvSpPr>
          <p:cNvPr id="101378" name="Rectangle 2"/>
          <p:cNvSpPr>
            <a:spLocks noGrp="1" noChangeArrowheads="1"/>
          </p:cNvSpPr>
          <p:nvPr>
            <p:ph type="title"/>
          </p:nvPr>
        </p:nvSpPr>
        <p:spPr>
          <a:xfrm>
            <a:off x="0" y="457200"/>
            <a:ext cx="9144000" cy="1143000"/>
          </a:xfrm>
        </p:spPr>
        <p:txBody>
          <a:bodyPr/>
          <a:lstStyle/>
          <a:p>
            <a:r>
              <a:rPr lang="en-US" altLang="en-US" dirty="0"/>
              <a:t>The Modeling Triangle</a:t>
            </a:r>
          </a:p>
        </p:txBody>
      </p:sp>
      <p:sp>
        <p:nvSpPr>
          <p:cNvPr id="101379" name="Text Box 3"/>
          <p:cNvSpPr txBox="1">
            <a:spLocks noChangeArrowheads="1"/>
          </p:cNvSpPr>
          <p:nvPr/>
        </p:nvSpPr>
        <p:spPr bwMode="auto">
          <a:xfrm>
            <a:off x="457200" y="1736725"/>
            <a:ext cx="23256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FC0128"/>
                </a:solidFill>
                <a:latin typeface="Times" pitchFamily="18" charset="0"/>
              </a:rPr>
              <a:t>System Models</a:t>
            </a:r>
          </a:p>
        </p:txBody>
      </p:sp>
      <p:sp>
        <p:nvSpPr>
          <p:cNvPr id="101380" name="Text Box 4"/>
          <p:cNvSpPr txBox="1">
            <a:spLocks noChangeArrowheads="1"/>
          </p:cNvSpPr>
          <p:nvPr/>
        </p:nvSpPr>
        <p:spPr bwMode="auto">
          <a:xfrm>
            <a:off x="1219200" y="6392863"/>
            <a:ext cx="146065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FC0128"/>
                </a:solidFill>
                <a:latin typeface="Times" pitchFamily="18" charset="0"/>
              </a:rPr>
              <a:t>Issue Models</a:t>
            </a:r>
          </a:p>
        </p:txBody>
      </p:sp>
      <p:sp>
        <p:nvSpPr>
          <p:cNvPr id="101381" name="Oval 5"/>
          <p:cNvSpPr>
            <a:spLocks noChangeArrowheads="1"/>
          </p:cNvSpPr>
          <p:nvPr/>
        </p:nvSpPr>
        <p:spPr bwMode="auto">
          <a:xfrm>
            <a:off x="152400" y="4556125"/>
            <a:ext cx="3581400" cy="1828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82" name="Text Box 6"/>
          <p:cNvSpPr txBox="1">
            <a:spLocks noChangeArrowheads="1"/>
          </p:cNvSpPr>
          <p:nvPr/>
        </p:nvSpPr>
        <p:spPr bwMode="auto">
          <a:xfrm>
            <a:off x="6324600" y="6469063"/>
            <a:ext cx="19859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C0128"/>
                </a:solidFill>
                <a:latin typeface="Times" pitchFamily="18" charset="0"/>
              </a:rPr>
              <a:t>Task Models</a:t>
            </a:r>
          </a:p>
        </p:txBody>
      </p:sp>
      <p:sp>
        <p:nvSpPr>
          <p:cNvPr id="101383" name="Text Box 7"/>
          <p:cNvSpPr txBox="1">
            <a:spLocks noChangeArrowheads="1"/>
          </p:cNvSpPr>
          <p:nvPr/>
        </p:nvSpPr>
        <p:spPr bwMode="auto">
          <a:xfrm>
            <a:off x="5867400" y="5622925"/>
            <a:ext cx="1422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PERT Chart</a:t>
            </a:r>
          </a:p>
        </p:txBody>
      </p:sp>
      <p:sp>
        <p:nvSpPr>
          <p:cNvPr id="101384" name="Oval 8"/>
          <p:cNvSpPr>
            <a:spLocks noChangeArrowheads="1"/>
          </p:cNvSpPr>
          <p:nvPr/>
        </p:nvSpPr>
        <p:spPr bwMode="auto">
          <a:xfrm>
            <a:off x="5257800" y="4632325"/>
            <a:ext cx="3581400" cy="1828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85" name="Text Box 9"/>
          <p:cNvSpPr txBox="1">
            <a:spLocks noChangeArrowheads="1"/>
          </p:cNvSpPr>
          <p:nvPr/>
        </p:nvSpPr>
        <p:spPr bwMode="auto">
          <a:xfrm>
            <a:off x="6858000" y="5851525"/>
            <a:ext cx="1422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Gantt Chart</a:t>
            </a:r>
          </a:p>
        </p:txBody>
      </p:sp>
      <p:grpSp>
        <p:nvGrpSpPr>
          <p:cNvPr id="7" name="Group 6"/>
          <p:cNvGrpSpPr/>
          <p:nvPr/>
        </p:nvGrpSpPr>
        <p:grpSpPr>
          <a:xfrm>
            <a:off x="6477000" y="4799013"/>
            <a:ext cx="1993900" cy="657226"/>
            <a:chOff x="6477000" y="4357688"/>
            <a:chExt cx="1993900" cy="657226"/>
          </a:xfrm>
        </p:grpSpPr>
        <p:grpSp>
          <p:nvGrpSpPr>
            <p:cNvPr id="101387" name="Group 11"/>
            <p:cNvGrpSpPr>
              <a:grpSpLocks/>
            </p:cNvGrpSpPr>
            <p:nvPr/>
          </p:nvGrpSpPr>
          <p:grpSpPr bwMode="auto">
            <a:xfrm>
              <a:off x="6477000" y="4357688"/>
              <a:ext cx="622300" cy="631825"/>
              <a:chOff x="3496" y="2854"/>
              <a:chExt cx="392" cy="398"/>
            </a:xfrm>
          </p:grpSpPr>
          <p:sp>
            <p:nvSpPr>
              <p:cNvPr id="101388" name="Rectangle 12"/>
              <p:cNvSpPr>
                <a:spLocks noChangeArrowheads="1"/>
              </p:cNvSpPr>
              <p:nvPr/>
            </p:nvSpPr>
            <p:spPr bwMode="auto">
              <a:xfrm>
                <a:off x="3496" y="2854"/>
                <a:ext cx="392"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89" name="Line 13"/>
              <p:cNvSpPr>
                <a:spLocks noChangeShapeType="1"/>
              </p:cNvSpPr>
              <p:nvPr/>
            </p:nvSpPr>
            <p:spPr bwMode="auto">
              <a:xfrm>
                <a:off x="3593" y="2974"/>
                <a:ext cx="98" cy="1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90" name="Line 14"/>
              <p:cNvSpPr>
                <a:spLocks noChangeShapeType="1"/>
              </p:cNvSpPr>
              <p:nvPr/>
            </p:nvSpPr>
            <p:spPr bwMode="auto">
              <a:xfrm flipV="1">
                <a:off x="3681" y="3052"/>
                <a:ext cx="118"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91" name="Rectangle 15" descr="Light horizontal"/>
              <p:cNvSpPr>
                <a:spLocks noChangeArrowheads="1"/>
              </p:cNvSpPr>
              <p:nvPr/>
            </p:nvSpPr>
            <p:spPr bwMode="auto">
              <a:xfrm>
                <a:off x="3556" y="2921"/>
                <a:ext cx="74" cy="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92" name="Rectangle 16" descr="Light horizontal"/>
              <p:cNvSpPr>
                <a:spLocks noChangeArrowheads="1"/>
              </p:cNvSpPr>
              <p:nvPr/>
            </p:nvSpPr>
            <p:spPr bwMode="auto">
              <a:xfrm>
                <a:off x="3659" y="3161"/>
                <a:ext cx="73" cy="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393" name="Rectangle 17" descr="Light horizontal"/>
              <p:cNvSpPr>
                <a:spLocks noChangeArrowheads="1"/>
              </p:cNvSpPr>
              <p:nvPr/>
            </p:nvSpPr>
            <p:spPr bwMode="auto">
              <a:xfrm>
                <a:off x="3755" y="2981"/>
                <a:ext cx="74" cy="74"/>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1394" name="Text Box 18"/>
            <p:cNvSpPr txBox="1">
              <a:spLocks noChangeArrowheads="1"/>
            </p:cNvSpPr>
            <p:nvPr/>
          </p:nvSpPr>
          <p:spPr bwMode="auto">
            <a:xfrm>
              <a:off x="7239000" y="4648201"/>
              <a:ext cx="12319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Org Chart</a:t>
              </a:r>
            </a:p>
          </p:txBody>
        </p:sp>
      </p:grpSp>
      <p:grpSp>
        <p:nvGrpSpPr>
          <p:cNvPr id="6" name="Group 5"/>
          <p:cNvGrpSpPr/>
          <p:nvPr/>
        </p:nvGrpSpPr>
        <p:grpSpPr>
          <a:xfrm>
            <a:off x="685800" y="4784725"/>
            <a:ext cx="2800350" cy="1357313"/>
            <a:chOff x="685800" y="4343400"/>
            <a:chExt cx="2800350" cy="1357313"/>
          </a:xfrm>
        </p:grpSpPr>
        <p:sp>
          <p:nvSpPr>
            <p:cNvPr id="101396" name="Text Box 20"/>
            <p:cNvSpPr txBox="1">
              <a:spLocks noChangeArrowheads="1"/>
            </p:cNvSpPr>
            <p:nvPr/>
          </p:nvSpPr>
          <p:spPr bwMode="auto">
            <a:xfrm>
              <a:off x="1219200" y="4343400"/>
              <a:ext cx="13906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Constraints</a:t>
              </a:r>
            </a:p>
          </p:txBody>
        </p:sp>
        <p:sp>
          <p:nvSpPr>
            <p:cNvPr id="101397" name="Text Box 21"/>
            <p:cNvSpPr txBox="1">
              <a:spLocks noChangeArrowheads="1"/>
            </p:cNvSpPr>
            <p:nvPr/>
          </p:nvSpPr>
          <p:spPr bwMode="auto">
            <a:xfrm>
              <a:off x="685800" y="4953000"/>
              <a:ext cx="831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Issues</a:t>
              </a:r>
            </a:p>
          </p:txBody>
        </p:sp>
        <p:sp>
          <p:nvSpPr>
            <p:cNvPr id="101398" name="Text Box 22"/>
            <p:cNvSpPr txBox="1">
              <a:spLocks noChangeArrowheads="1"/>
            </p:cNvSpPr>
            <p:nvPr/>
          </p:nvSpPr>
          <p:spPr bwMode="auto">
            <a:xfrm>
              <a:off x="1752600" y="5334000"/>
              <a:ext cx="1200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Proposals</a:t>
              </a:r>
            </a:p>
          </p:txBody>
        </p:sp>
        <p:sp>
          <p:nvSpPr>
            <p:cNvPr id="101399" name="Text Box 23"/>
            <p:cNvSpPr txBox="1">
              <a:spLocks noChangeArrowheads="1"/>
            </p:cNvSpPr>
            <p:nvPr/>
          </p:nvSpPr>
          <p:spPr bwMode="auto">
            <a:xfrm>
              <a:off x="2133600" y="4648200"/>
              <a:ext cx="1352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Arguments</a:t>
              </a:r>
            </a:p>
          </p:txBody>
        </p:sp>
      </p:grpSp>
      <p:cxnSp>
        <p:nvCxnSpPr>
          <p:cNvPr id="101400" name="AutoShape 24"/>
          <p:cNvCxnSpPr>
            <a:cxnSpLocks noChangeShapeType="1"/>
            <a:stCxn id="101404" idx="4"/>
            <a:endCxn id="101384" idx="2"/>
          </p:cNvCxnSpPr>
          <p:nvPr/>
        </p:nvCxnSpPr>
        <p:spPr bwMode="auto">
          <a:xfrm>
            <a:off x="4762500" y="4251325"/>
            <a:ext cx="495300" cy="1295400"/>
          </a:xfrm>
          <a:prstGeom prst="straightConnector1">
            <a:avLst/>
          </a:prstGeom>
          <a:noFill/>
          <a:ln w="28575">
            <a:solidFill>
              <a:srgbClr val="10034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3733800" y="4251325"/>
            <a:ext cx="1524000" cy="1371600"/>
            <a:chOff x="3733800" y="3810000"/>
            <a:chExt cx="1524000" cy="1371600"/>
          </a:xfrm>
        </p:grpSpPr>
        <p:cxnSp>
          <p:nvCxnSpPr>
            <p:cNvPr id="101402" name="AutoShape 26"/>
            <p:cNvCxnSpPr>
              <a:cxnSpLocks noChangeShapeType="1"/>
              <a:stCxn id="101404" idx="4"/>
              <a:endCxn id="101381" idx="6"/>
            </p:cNvCxnSpPr>
            <p:nvPr/>
          </p:nvCxnSpPr>
          <p:spPr bwMode="auto">
            <a:xfrm flipH="1">
              <a:off x="3733800" y="3810000"/>
              <a:ext cx="1028700" cy="1219200"/>
            </a:xfrm>
            <a:prstGeom prst="straightConnector1">
              <a:avLst/>
            </a:prstGeom>
            <a:noFill/>
            <a:ln w="28575">
              <a:solidFill>
                <a:srgbClr val="10034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403" name="AutoShape 27"/>
            <p:cNvCxnSpPr>
              <a:cxnSpLocks noChangeShapeType="1"/>
            </p:cNvCxnSpPr>
            <p:nvPr/>
          </p:nvCxnSpPr>
          <p:spPr bwMode="auto">
            <a:xfrm>
              <a:off x="3752850" y="5105400"/>
              <a:ext cx="1504950" cy="76200"/>
            </a:xfrm>
            <a:prstGeom prst="straightConnector1">
              <a:avLst/>
            </a:prstGeom>
            <a:noFill/>
            <a:ln w="28575">
              <a:solidFill>
                <a:srgbClr val="10034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1404" name="Oval 28"/>
          <p:cNvSpPr>
            <a:spLocks noChangeArrowheads="1"/>
          </p:cNvSpPr>
          <p:nvPr/>
        </p:nvSpPr>
        <p:spPr bwMode="auto">
          <a:xfrm>
            <a:off x="1905000" y="1584325"/>
            <a:ext cx="5715000" cy="2667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4" name="Group 3"/>
          <p:cNvGrpSpPr/>
          <p:nvPr/>
        </p:nvGrpSpPr>
        <p:grpSpPr>
          <a:xfrm>
            <a:off x="2133600" y="1812925"/>
            <a:ext cx="3911600" cy="2173288"/>
            <a:chOff x="2133600" y="1371600"/>
            <a:chExt cx="3911600" cy="2173288"/>
          </a:xfrm>
        </p:grpSpPr>
        <p:grpSp>
          <p:nvGrpSpPr>
            <p:cNvPr id="101406" name="Group 30"/>
            <p:cNvGrpSpPr>
              <a:grpSpLocks/>
            </p:cNvGrpSpPr>
            <p:nvPr/>
          </p:nvGrpSpPr>
          <p:grpSpPr bwMode="auto">
            <a:xfrm>
              <a:off x="3810000" y="2514600"/>
              <a:ext cx="620713" cy="631825"/>
              <a:chOff x="2655" y="2861"/>
              <a:chExt cx="391" cy="398"/>
            </a:xfrm>
          </p:grpSpPr>
          <p:sp>
            <p:nvSpPr>
              <p:cNvPr id="101407" name="Rectangle 31"/>
              <p:cNvSpPr>
                <a:spLocks noChangeArrowheads="1"/>
              </p:cNvSpPr>
              <p:nvPr/>
            </p:nvSpPr>
            <p:spPr bwMode="auto">
              <a:xfrm>
                <a:off x="2655" y="2861"/>
                <a:ext cx="391"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08" name="Line 32"/>
              <p:cNvSpPr>
                <a:spLocks noChangeShapeType="1"/>
              </p:cNvSpPr>
              <p:nvPr/>
            </p:nvSpPr>
            <p:spPr bwMode="auto">
              <a:xfrm>
                <a:off x="2736" y="2997"/>
                <a:ext cx="22" cy="1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09" name="Line 33"/>
              <p:cNvSpPr>
                <a:spLocks noChangeShapeType="1"/>
              </p:cNvSpPr>
              <p:nvPr/>
            </p:nvSpPr>
            <p:spPr bwMode="auto">
              <a:xfrm>
                <a:off x="2810" y="3160"/>
                <a:ext cx="110" cy="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10" name="Line 34"/>
              <p:cNvSpPr>
                <a:spLocks noChangeShapeType="1"/>
              </p:cNvSpPr>
              <p:nvPr/>
            </p:nvSpPr>
            <p:spPr bwMode="auto">
              <a:xfrm flipH="1" flipV="1">
                <a:off x="2945" y="3045"/>
                <a:ext cx="9"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11" name="AutoShape 35"/>
              <p:cNvSpPr>
                <a:spLocks noChangeArrowheads="1"/>
              </p:cNvSpPr>
              <p:nvPr/>
            </p:nvSpPr>
            <p:spPr bwMode="auto">
              <a:xfrm>
                <a:off x="2702" y="2910"/>
                <a:ext cx="125" cy="82"/>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12" name="AutoShape 36"/>
              <p:cNvSpPr>
                <a:spLocks noChangeArrowheads="1"/>
              </p:cNvSpPr>
              <p:nvPr/>
            </p:nvSpPr>
            <p:spPr bwMode="auto">
              <a:xfrm>
                <a:off x="2894" y="2970"/>
                <a:ext cx="122" cy="78"/>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13" name="AutoShape 37"/>
              <p:cNvSpPr>
                <a:spLocks noChangeArrowheads="1"/>
              </p:cNvSpPr>
              <p:nvPr/>
            </p:nvSpPr>
            <p:spPr bwMode="auto">
              <a:xfrm>
                <a:off x="2694" y="3120"/>
                <a:ext cx="111" cy="77"/>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14" name="AutoShape 38"/>
              <p:cNvSpPr>
                <a:spLocks noChangeArrowheads="1"/>
              </p:cNvSpPr>
              <p:nvPr/>
            </p:nvSpPr>
            <p:spPr bwMode="auto">
              <a:xfrm>
                <a:off x="2910" y="3150"/>
                <a:ext cx="113" cy="82"/>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01415" name="Group 39"/>
            <p:cNvGrpSpPr>
              <a:grpSpLocks/>
            </p:cNvGrpSpPr>
            <p:nvPr/>
          </p:nvGrpSpPr>
          <p:grpSpPr bwMode="auto">
            <a:xfrm>
              <a:off x="3505200" y="1371600"/>
              <a:ext cx="620713" cy="631825"/>
              <a:chOff x="1810" y="1154"/>
              <a:chExt cx="391" cy="398"/>
            </a:xfrm>
          </p:grpSpPr>
          <p:sp>
            <p:nvSpPr>
              <p:cNvPr id="101416" name="Rectangle 40"/>
              <p:cNvSpPr>
                <a:spLocks noChangeArrowheads="1"/>
              </p:cNvSpPr>
              <p:nvPr/>
            </p:nvSpPr>
            <p:spPr bwMode="auto">
              <a:xfrm>
                <a:off x="1810" y="1154"/>
                <a:ext cx="391"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17" name="Rectangle 41" descr="Light horizontal"/>
              <p:cNvSpPr>
                <a:spLocks noChangeArrowheads="1"/>
              </p:cNvSpPr>
              <p:nvPr/>
            </p:nvSpPr>
            <p:spPr bwMode="auto">
              <a:xfrm>
                <a:off x="1970" y="1195"/>
                <a:ext cx="87" cy="89"/>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18" name="Rectangle 42" descr="Light horizontal"/>
              <p:cNvSpPr>
                <a:spLocks noChangeArrowheads="1"/>
              </p:cNvSpPr>
              <p:nvPr/>
            </p:nvSpPr>
            <p:spPr bwMode="auto">
              <a:xfrm>
                <a:off x="2054" y="1404"/>
                <a:ext cx="87" cy="91"/>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19" name="Rectangle 43" descr="Light horizontal"/>
              <p:cNvSpPr>
                <a:spLocks noChangeArrowheads="1"/>
              </p:cNvSpPr>
              <p:nvPr/>
            </p:nvSpPr>
            <p:spPr bwMode="auto">
              <a:xfrm>
                <a:off x="1870" y="1402"/>
                <a:ext cx="78" cy="9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20" name="Line 44"/>
              <p:cNvSpPr>
                <a:spLocks noChangeShapeType="1"/>
              </p:cNvSpPr>
              <p:nvPr/>
            </p:nvSpPr>
            <p:spPr bwMode="auto">
              <a:xfrm>
                <a:off x="1920" y="1336"/>
                <a:ext cx="1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21" name="Line 45"/>
              <p:cNvSpPr>
                <a:spLocks noChangeShapeType="1"/>
              </p:cNvSpPr>
              <p:nvPr/>
            </p:nvSpPr>
            <p:spPr bwMode="auto">
              <a:xfrm>
                <a:off x="2115" y="1347"/>
                <a:ext cx="0"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22" name="Line 46"/>
              <p:cNvSpPr>
                <a:spLocks noChangeShapeType="1"/>
              </p:cNvSpPr>
              <p:nvPr/>
            </p:nvSpPr>
            <p:spPr bwMode="auto">
              <a:xfrm>
                <a:off x="1909" y="1340"/>
                <a:ext cx="0" cy="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23" name="Line 47"/>
              <p:cNvSpPr>
                <a:spLocks noChangeShapeType="1"/>
              </p:cNvSpPr>
              <p:nvPr/>
            </p:nvSpPr>
            <p:spPr bwMode="auto">
              <a:xfrm>
                <a:off x="2008" y="1290"/>
                <a:ext cx="0" cy="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01424" name="Group 48"/>
            <p:cNvGrpSpPr>
              <a:grpSpLocks/>
            </p:cNvGrpSpPr>
            <p:nvPr/>
          </p:nvGrpSpPr>
          <p:grpSpPr bwMode="auto">
            <a:xfrm>
              <a:off x="2133600" y="2133600"/>
              <a:ext cx="1154113" cy="558800"/>
              <a:chOff x="602" y="1950"/>
              <a:chExt cx="727" cy="352"/>
            </a:xfrm>
          </p:grpSpPr>
          <p:sp>
            <p:nvSpPr>
              <p:cNvPr id="101425" name="Rectangle 49"/>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26" name="Oval 50"/>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27" name="Oval 51"/>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01428" name="Group 52"/>
              <p:cNvGrpSpPr>
                <a:grpSpLocks/>
              </p:cNvGrpSpPr>
              <p:nvPr/>
            </p:nvGrpSpPr>
            <p:grpSpPr bwMode="auto">
              <a:xfrm>
                <a:off x="1082" y="1994"/>
                <a:ext cx="90" cy="137"/>
                <a:chOff x="1097" y="2020"/>
                <a:chExt cx="91" cy="139"/>
              </a:xfrm>
            </p:grpSpPr>
            <p:sp>
              <p:nvSpPr>
                <p:cNvPr id="101429" name="Oval 53"/>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30" name="Line 54"/>
                <p:cNvSpPr>
                  <a:spLocks noChangeShapeType="1"/>
                </p:cNvSpPr>
                <p:nvPr/>
              </p:nvSpPr>
              <p:spPr bwMode="auto">
                <a:xfrm>
                  <a:off x="1097" y="2090"/>
                  <a:ext cx="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31" name="Line 55"/>
                <p:cNvSpPr>
                  <a:spLocks noChangeShapeType="1"/>
                </p:cNvSpPr>
                <p:nvPr/>
              </p:nvSpPr>
              <p:spPr bwMode="auto">
                <a:xfrm>
                  <a:off x="1139" y="2070"/>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32" name="Line 56"/>
                <p:cNvSpPr>
                  <a:spLocks noChangeShapeType="1"/>
                </p:cNvSpPr>
                <p:nvPr/>
              </p:nvSpPr>
              <p:spPr bwMode="auto">
                <a:xfrm flipH="1">
                  <a:off x="1099" y="2126"/>
                  <a:ext cx="37"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33" name="Line 57"/>
                <p:cNvSpPr>
                  <a:spLocks noChangeShapeType="1"/>
                </p:cNvSpPr>
                <p:nvPr/>
              </p:nvSpPr>
              <p:spPr bwMode="auto">
                <a:xfrm>
                  <a:off x="1143" y="2124"/>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1434" name="Line 58"/>
              <p:cNvSpPr>
                <a:spLocks noChangeShapeType="1"/>
              </p:cNvSpPr>
              <p:nvPr/>
            </p:nvSpPr>
            <p:spPr bwMode="auto">
              <a:xfrm flipH="1" flipV="1">
                <a:off x="915" y="2072"/>
                <a:ext cx="157" cy="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35" name="Line 59"/>
              <p:cNvSpPr>
                <a:spLocks noChangeShapeType="1"/>
              </p:cNvSpPr>
              <p:nvPr/>
            </p:nvSpPr>
            <p:spPr bwMode="auto">
              <a:xfrm>
                <a:off x="1128" y="2154"/>
                <a:ext cx="7" cy="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01436" name="Group 60"/>
              <p:cNvGrpSpPr>
                <a:grpSpLocks/>
              </p:cNvGrpSpPr>
              <p:nvPr/>
            </p:nvGrpSpPr>
            <p:grpSpPr bwMode="auto">
              <a:xfrm>
                <a:off x="905" y="2151"/>
                <a:ext cx="91" cy="135"/>
                <a:chOff x="918" y="2179"/>
                <a:chExt cx="92" cy="137"/>
              </a:xfrm>
            </p:grpSpPr>
            <p:sp>
              <p:nvSpPr>
                <p:cNvPr id="101437" name="Oval 61"/>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38" name="Line 62"/>
                <p:cNvSpPr>
                  <a:spLocks noChangeShapeType="1"/>
                </p:cNvSpPr>
                <p:nvPr/>
              </p:nvSpPr>
              <p:spPr bwMode="auto">
                <a:xfrm>
                  <a:off x="918" y="2247"/>
                  <a:ext cx="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39" name="Line 63"/>
                <p:cNvSpPr>
                  <a:spLocks noChangeShapeType="1"/>
                </p:cNvSpPr>
                <p:nvPr/>
              </p:nvSpPr>
              <p:spPr bwMode="auto">
                <a:xfrm>
                  <a:off x="960" y="2227"/>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40" name="Line 64"/>
                <p:cNvSpPr>
                  <a:spLocks noChangeShapeType="1"/>
                </p:cNvSpPr>
                <p:nvPr/>
              </p:nvSpPr>
              <p:spPr bwMode="auto">
                <a:xfrm flipH="1">
                  <a:off x="921" y="2283"/>
                  <a:ext cx="36"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41" name="Line 65"/>
                <p:cNvSpPr>
                  <a:spLocks noChangeShapeType="1"/>
                </p:cNvSpPr>
                <p:nvPr/>
              </p:nvSpPr>
              <p:spPr bwMode="auto">
                <a:xfrm>
                  <a:off x="964" y="2281"/>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1442" name="Line 66"/>
              <p:cNvSpPr>
                <a:spLocks noChangeShapeType="1"/>
              </p:cNvSpPr>
              <p:nvPr/>
            </p:nvSpPr>
            <p:spPr bwMode="auto">
              <a:xfrm flipH="1" flipV="1">
                <a:off x="811" y="2128"/>
                <a:ext cx="85" cy="1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1443" name="Text Box 67"/>
            <p:cNvSpPr txBox="1">
              <a:spLocks noChangeArrowheads="1"/>
            </p:cNvSpPr>
            <p:nvPr/>
          </p:nvSpPr>
          <p:spPr bwMode="auto">
            <a:xfrm>
              <a:off x="4419600" y="1447800"/>
              <a:ext cx="16256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Object Model</a:t>
              </a:r>
            </a:p>
          </p:txBody>
        </p:sp>
        <p:sp>
          <p:nvSpPr>
            <p:cNvPr id="101444" name="Text Box 68"/>
            <p:cNvSpPr txBox="1">
              <a:spLocks noChangeArrowheads="1"/>
            </p:cNvSpPr>
            <p:nvPr/>
          </p:nvSpPr>
          <p:spPr bwMode="auto">
            <a:xfrm>
              <a:off x="2514600" y="2743200"/>
              <a:ext cx="1301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Functional</a:t>
              </a:r>
            </a:p>
            <a:p>
              <a:r>
                <a:rPr lang="en-US" altLang="en-US" sz="1800" b="1">
                  <a:latin typeface="Times" pitchFamily="18" charset="0"/>
                </a:rPr>
                <a:t>Model</a:t>
              </a:r>
            </a:p>
          </p:txBody>
        </p:sp>
        <p:sp>
          <p:nvSpPr>
            <p:cNvPr id="101445" name="Text Box 69"/>
            <p:cNvSpPr txBox="1">
              <a:spLocks noChangeArrowheads="1"/>
            </p:cNvSpPr>
            <p:nvPr/>
          </p:nvSpPr>
          <p:spPr bwMode="auto">
            <a:xfrm>
              <a:off x="3870325" y="3178175"/>
              <a:ext cx="18796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Dynamic Model</a:t>
              </a:r>
            </a:p>
          </p:txBody>
        </p:sp>
      </p:grpSp>
      <p:grpSp>
        <p:nvGrpSpPr>
          <p:cNvPr id="3" name="Group 2"/>
          <p:cNvGrpSpPr/>
          <p:nvPr/>
        </p:nvGrpSpPr>
        <p:grpSpPr>
          <a:xfrm>
            <a:off x="4876800" y="2193925"/>
            <a:ext cx="1797050" cy="1268413"/>
            <a:chOff x="4876800" y="1752600"/>
            <a:chExt cx="1797050" cy="1268413"/>
          </a:xfrm>
        </p:grpSpPr>
        <p:grpSp>
          <p:nvGrpSpPr>
            <p:cNvPr id="101447" name="Group 71"/>
            <p:cNvGrpSpPr>
              <a:grpSpLocks/>
            </p:cNvGrpSpPr>
            <p:nvPr/>
          </p:nvGrpSpPr>
          <p:grpSpPr bwMode="auto">
            <a:xfrm>
              <a:off x="5257800" y="2362200"/>
              <a:ext cx="692150" cy="658813"/>
              <a:chOff x="4188" y="2891"/>
              <a:chExt cx="442" cy="420"/>
            </a:xfrm>
          </p:grpSpPr>
          <p:sp>
            <p:nvSpPr>
              <p:cNvPr id="101448" name="Rectangle 72"/>
              <p:cNvSpPr>
                <a:spLocks noChangeArrowheads="1"/>
              </p:cNvSpPr>
              <p:nvPr/>
            </p:nvSpPr>
            <p:spPr bwMode="auto">
              <a:xfrm>
                <a:off x="4203" y="2891"/>
                <a:ext cx="395" cy="40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en-CA"/>
              </a:p>
            </p:txBody>
          </p:sp>
          <p:sp>
            <p:nvSpPr>
              <p:cNvPr id="101449" name="Rectangle 73"/>
              <p:cNvSpPr>
                <a:spLocks noChangeArrowheads="1"/>
              </p:cNvSpPr>
              <p:nvPr/>
            </p:nvSpPr>
            <p:spPr bwMode="auto">
              <a:xfrm>
                <a:off x="4188" y="2903"/>
                <a:ext cx="442" cy="4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New Roman" pitchFamily="18" charset="0"/>
                  </a:defRPr>
                </a:lvl1pPr>
                <a:lvl2pPr marL="455613" defTabSz="911225">
                  <a:defRPr sz="2400">
                    <a:solidFill>
                      <a:schemeClr val="tx1"/>
                    </a:solidFill>
                    <a:latin typeface="Times New Roman" pitchFamily="18" charset="0"/>
                  </a:defRPr>
                </a:lvl2pPr>
                <a:lvl3pPr marL="911225" defTabSz="911225">
                  <a:defRPr sz="2400">
                    <a:solidFill>
                      <a:schemeClr val="tx1"/>
                    </a:solidFill>
                    <a:latin typeface="Times New Roman" pitchFamily="18" charset="0"/>
                  </a:defRPr>
                </a:lvl3pPr>
                <a:lvl4pPr marL="1366838" defTabSz="911225">
                  <a:defRPr sz="2400">
                    <a:solidFill>
                      <a:schemeClr val="tx1"/>
                    </a:solidFill>
                    <a:latin typeface="Times New Roman" pitchFamily="18" charset="0"/>
                  </a:defRPr>
                </a:lvl4pPr>
                <a:lvl5pPr marL="1822450" defTabSz="911225">
                  <a:defRPr sz="2400">
                    <a:solidFill>
                      <a:schemeClr val="tx1"/>
                    </a:solidFill>
                    <a:latin typeface="Times New Roman" pitchFamily="18" charset="0"/>
                  </a:defRPr>
                </a:lvl5pPr>
                <a:lvl6pPr marL="2279650" defTabSz="911225" eaLnBrk="0" fontAlgn="base" hangingPunct="0">
                  <a:spcBef>
                    <a:spcPct val="0"/>
                  </a:spcBef>
                  <a:spcAft>
                    <a:spcPct val="0"/>
                  </a:spcAft>
                  <a:defRPr sz="2400">
                    <a:solidFill>
                      <a:schemeClr val="tx1"/>
                    </a:solidFill>
                    <a:latin typeface="Times New Roman" pitchFamily="18" charset="0"/>
                  </a:defRPr>
                </a:lvl6pPr>
                <a:lvl7pPr marL="2736850" defTabSz="911225" eaLnBrk="0" fontAlgn="base" hangingPunct="0">
                  <a:spcBef>
                    <a:spcPct val="0"/>
                  </a:spcBef>
                  <a:spcAft>
                    <a:spcPct val="0"/>
                  </a:spcAft>
                  <a:defRPr sz="2400">
                    <a:solidFill>
                      <a:schemeClr val="tx1"/>
                    </a:solidFill>
                    <a:latin typeface="Times New Roman" pitchFamily="18" charset="0"/>
                  </a:defRPr>
                </a:lvl7pPr>
                <a:lvl8pPr marL="3194050" defTabSz="911225" eaLnBrk="0" fontAlgn="base" hangingPunct="0">
                  <a:spcBef>
                    <a:spcPct val="0"/>
                  </a:spcBef>
                  <a:spcAft>
                    <a:spcPct val="0"/>
                  </a:spcAft>
                  <a:defRPr sz="2400">
                    <a:solidFill>
                      <a:schemeClr val="tx1"/>
                    </a:solidFill>
                    <a:latin typeface="Times New Roman" pitchFamily="18" charset="0"/>
                  </a:defRPr>
                </a:lvl8pPr>
                <a:lvl9pPr marL="3651250" defTabSz="911225" eaLnBrk="0" fontAlgn="base" hangingPunct="0">
                  <a:spcBef>
                    <a:spcPct val="0"/>
                  </a:spcBef>
                  <a:spcAft>
                    <a:spcPct val="0"/>
                  </a:spcAft>
                  <a:defRPr sz="2400">
                    <a:solidFill>
                      <a:schemeClr val="tx1"/>
                    </a:solidFill>
                    <a:latin typeface="Times New Roman" pitchFamily="18" charset="0"/>
                  </a:defRPr>
                </a:lvl9pPr>
              </a:lstStyle>
              <a:p>
                <a:r>
                  <a:rPr lang="en-US" altLang="en-US" sz="1200" b="1">
                    <a:latin typeface="Helvetica" pitchFamily="34" charset="0"/>
                  </a:rPr>
                  <a:t>class...</a:t>
                </a:r>
              </a:p>
              <a:p>
                <a:r>
                  <a:rPr lang="en-US" altLang="en-US" sz="1200" b="1">
                    <a:latin typeface="Helvetica" pitchFamily="34" charset="0"/>
                  </a:rPr>
                  <a:t>class...</a:t>
                </a:r>
              </a:p>
              <a:p>
                <a:r>
                  <a:rPr lang="en-US" altLang="en-US" sz="1200" b="1">
                    <a:latin typeface="Helvetica" pitchFamily="34" charset="0"/>
                  </a:rPr>
                  <a:t>class...</a:t>
                </a:r>
              </a:p>
            </p:txBody>
          </p:sp>
        </p:grpSp>
        <p:sp>
          <p:nvSpPr>
            <p:cNvPr id="101450" name="Text Box 74"/>
            <p:cNvSpPr txBox="1">
              <a:spLocks noChangeArrowheads="1"/>
            </p:cNvSpPr>
            <p:nvPr/>
          </p:nvSpPr>
          <p:spPr bwMode="auto">
            <a:xfrm>
              <a:off x="5943600" y="2514600"/>
              <a:ext cx="730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Code</a:t>
              </a:r>
            </a:p>
          </p:txBody>
        </p:sp>
        <p:sp>
          <p:nvSpPr>
            <p:cNvPr id="101451" name="Line 75"/>
            <p:cNvSpPr>
              <a:spLocks noChangeShapeType="1"/>
            </p:cNvSpPr>
            <p:nvPr/>
          </p:nvSpPr>
          <p:spPr bwMode="auto">
            <a:xfrm>
              <a:off x="4876800" y="1752600"/>
              <a:ext cx="5334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 name="Group 1"/>
          <p:cNvGrpSpPr/>
          <p:nvPr/>
        </p:nvGrpSpPr>
        <p:grpSpPr>
          <a:xfrm>
            <a:off x="2209800" y="5318125"/>
            <a:ext cx="1085850" cy="519113"/>
            <a:chOff x="2209800" y="4876800"/>
            <a:chExt cx="1085850" cy="519113"/>
          </a:xfrm>
        </p:grpSpPr>
        <p:sp>
          <p:nvSpPr>
            <p:cNvPr id="101453" name="Text Box 77"/>
            <p:cNvSpPr txBox="1">
              <a:spLocks noChangeArrowheads="1"/>
            </p:cNvSpPr>
            <p:nvPr/>
          </p:nvSpPr>
          <p:spPr bwMode="auto">
            <a:xfrm>
              <a:off x="2209800" y="5029200"/>
              <a:ext cx="1085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Times" pitchFamily="18" charset="0"/>
                </a:rPr>
                <a:t>Pro  Con</a:t>
              </a:r>
            </a:p>
          </p:txBody>
        </p:sp>
        <p:sp>
          <p:nvSpPr>
            <p:cNvPr id="101454" name="Line 78"/>
            <p:cNvSpPr>
              <a:spLocks noChangeShapeType="1"/>
            </p:cNvSpPr>
            <p:nvPr/>
          </p:nvSpPr>
          <p:spPr bwMode="auto">
            <a:xfrm flipH="1">
              <a:off x="2514600" y="4876800"/>
              <a:ext cx="2286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55" name="Line 79"/>
            <p:cNvSpPr>
              <a:spLocks noChangeShapeType="1"/>
            </p:cNvSpPr>
            <p:nvPr/>
          </p:nvSpPr>
          <p:spPr bwMode="auto">
            <a:xfrm>
              <a:off x="2819400" y="4876800"/>
              <a:ext cx="2286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1456" name="Text Box 80"/>
          <p:cNvSpPr txBox="1">
            <a:spLocks noChangeArrowheads="1"/>
          </p:cNvSpPr>
          <p:nvPr/>
        </p:nvSpPr>
        <p:spPr bwMode="auto">
          <a:xfrm>
            <a:off x="7375525" y="2095500"/>
            <a:ext cx="1466850" cy="1465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800" b="1">
                <a:latin typeface="Times" pitchFamily="18" charset="0"/>
              </a:rPr>
              <a:t>Forward</a:t>
            </a:r>
          </a:p>
          <a:p>
            <a:r>
              <a:rPr lang="de-DE" altLang="en-US" sz="1800" b="1">
                <a:latin typeface="Times" pitchFamily="18" charset="0"/>
              </a:rPr>
              <a:t>Engineering</a:t>
            </a:r>
          </a:p>
          <a:p>
            <a:endParaRPr lang="de-DE" altLang="en-US" sz="1800" b="1">
              <a:latin typeface="Times" pitchFamily="18" charset="0"/>
            </a:endParaRPr>
          </a:p>
          <a:p>
            <a:r>
              <a:rPr lang="de-DE" altLang="en-US" sz="1800" b="1">
                <a:latin typeface="Times" pitchFamily="18" charset="0"/>
              </a:rPr>
              <a:t>Reverse</a:t>
            </a:r>
          </a:p>
          <a:p>
            <a:r>
              <a:rPr lang="de-DE" altLang="en-US" sz="1800" b="1">
                <a:latin typeface="Times" pitchFamily="18" charset="0"/>
              </a:rPr>
              <a:t>Engineering</a:t>
            </a:r>
          </a:p>
        </p:txBody>
      </p:sp>
      <p:sp>
        <p:nvSpPr>
          <p:cNvPr id="101457" name="Line 81"/>
          <p:cNvSpPr>
            <a:spLocks noChangeShapeType="1"/>
          </p:cNvSpPr>
          <p:nvPr/>
        </p:nvSpPr>
        <p:spPr bwMode="auto">
          <a:xfrm flipH="1">
            <a:off x="5257800" y="2346325"/>
            <a:ext cx="20574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58" name="Line 82"/>
          <p:cNvSpPr>
            <a:spLocks noChangeShapeType="1"/>
          </p:cNvSpPr>
          <p:nvPr/>
        </p:nvSpPr>
        <p:spPr bwMode="auto">
          <a:xfrm>
            <a:off x="7924800" y="2651125"/>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59" name="Line 83"/>
          <p:cNvSpPr>
            <a:spLocks noChangeShapeType="1"/>
          </p:cNvSpPr>
          <p:nvPr/>
        </p:nvSpPr>
        <p:spPr bwMode="auto">
          <a:xfrm flipH="1" flipV="1">
            <a:off x="5334000" y="2193925"/>
            <a:ext cx="3810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1460" name="Line 84"/>
          <p:cNvSpPr>
            <a:spLocks noChangeShapeType="1"/>
          </p:cNvSpPr>
          <p:nvPr/>
        </p:nvSpPr>
        <p:spPr bwMode="auto">
          <a:xfrm>
            <a:off x="5638800" y="2574925"/>
            <a:ext cx="16764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120831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p:txBody>
          <a:bodyPr/>
          <a:lstStyle/>
          <a:p>
            <a:r>
              <a:rPr lang="en-US" altLang="en-US" sz="1800" dirty="0"/>
              <a:t>Why do we need models to develop software systems. What are these models used for?</a:t>
            </a:r>
          </a:p>
          <a:p>
            <a:endParaRPr lang="en-US" altLang="en-US" sz="1800" dirty="0"/>
          </a:p>
          <a:p>
            <a:r>
              <a:rPr lang="en-US" altLang="en-US" sz="1800" dirty="0"/>
              <a:t>What is integration phase in the software life cycle?</a:t>
            </a:r>
          </a:p>
          <a:p>
            <a:endParaRPr lang="en-US" altLang="en-US" sz="1800" dirty="0"/>
          </a:p>
          <a:p>
            <a:r>
              <a:rPr lang="en-US" altLang="en-US" sz="1800" dirty="0"/>
              <a:t>Why the maintenance phase is the most costly phase among all the software life-cycle phases?</a:t>
            </a:r>
          </a:p>
          <a:p>
            <a:endParaRPr lang="en-US" altLang="en-US" sz="1800" dirty="0"/>
          </a:p>
          <a:p>
            <a:r>
              <a:rPr lang="en-US" altLang="en-US" sz="1800" dirty="0"/>
              <a:t>Read the content of the following sites:</a:t>
            </a:r>
          </a:p>
          <a:p>
            <a:pPr lvl="1"/>
            <a:r>
              <a:rPr lang="en-CA" sz="1600" dirty="0">
                <a:hlinkClick r:id="rId3"/>
              </a:rPr>
              <a:t>https://en.wikipedia.org/wiki/Systems_development_life_cycle</a:t>
            </a:r>
            <a:r>
              <a:rPr lang="en-CA" sz="1600" dirty="0"/>
              <a:t> </a:t>
            </a:r>
          </a:p>
          <a:p>
            <a:pPr lvl="1"/>
            <a:r>
              <a:rPr lang="en-CA" sz="1600" dirty="0">
                <a:hlinkClick r:id="rId4"/>
              </a:rPr>
              <a:t>https://ncube.com/blog/software-development-life-cycle-guide</a:t>
            </a:r>
            <a:r>
              <a:rPr lang="en-CA" sz="1600" dirty="0"/>
              <a:t> </a:t>
            </a:r>
          </a:p>
          <a:p>
            <a:pPr lvl="1"/>
            <a:r>
              <a:rPr lang="en-CA" sz="1600" dirty="0">
                <a:hlinkClick r:id="rId5"/>
              </a:rPr>
              <a:t>https://www.sumologic.com/glossary/software-deployment/</a:t>
            </a:r>
            <a:r>
              <a:rPr lang="en-CA" sz="1600" dirty="0"/>
              <a:t> </a:t>
            </a:r>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16</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8749221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a:t>
            </a:r>
          </a:p>
        </p:txBody>
      </p:sp>
      <p:sp>
        <p:nvSpPr>
          <p:cNvPr id="3" name="Text Placeholder 2"/>
          <p:cNvSpPr>
            <a:spLocks noGrp="1"/>
          </p:cNvSpPr>
          <p:nvPr>
            <p:ph type="body" idx="1"/>
          </p:nvPr>
        </p:nvSpPr>
        <p:spPr/>
        <p:txBody>
          <a:bodyPr/>
          <a:lstStyle/>
          <a:p>
            <a:r>
              <a:rPr lang="en-US" dirty="0"/>
              <a:t>Introduction to Software Life Cycle </a:t>
            </a:r>
          </a:p>
        </p:txBody>
      </p:sp>
      <p:sp>
        <p:nvSpPr>
          <p:cNvPr id="4" name="Text Placeholder 2"/>
          <p:cNvSpPr txBox="1">
            <a:spLocks/>
          </p:cNvSpPr>
          <p:nvPr/>
        </p:nvSpPr>
        <p:spPr>
          <a:xfrm>
            <a:off x="678873" y="4319587"/>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a:t>When I’m working on a problem, I never think about beauty. I think only how to solve the problem. But when I have finished, if the solution is not beautiful, I know it is wrong.</a:t>
            </a:r>
          </a:p>
          <a:p>
            <a:r>
              <a:rPr lang="en-US" sz="2000" dirty="0"/>
              <a:t>— Freeman Dyson</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869F5DF-4387-41E3-992B-8B5EFAD6E059}"/>
                  </a:ext>
                </a:extLst>
              </p14:cNvPr>
              <p14:cNvContentPartPr/>
              <p14:nvPr/>
            </p14:nvContentPartPr>
            <p14:xfrm>
              <a:off x="10681233" y="6426327"/>
              <a:ext cx="25920" cy="17280"/>
            </p14:xfrm>
          </p:contentPart>
        </mc:Choice>
        <mc:Fallback xmlns="">
          <p:pic>
            <p:nvPicPr>
              <p:cNvPr id="6" name="Ink 5">
                <a:extLst>
                  <a:ext uri="{FF2B5EF4-FFF2-40B4-BE49-F238E27FC236}">
                    <a16:creationId xmlns:a16="http://schemas.microsoft.com/office/drawing/2014/main" id="{8869F5DF-4387-41E3-992B-8B5EFAD6E059}"/>
                  </a:ext>
                </a:extLst>
              </p:cNvPr>
              <p:cNvPicPr/>
              <p:nvPr/>
            </p:nvPicPr>
            <p:blipFill>
              <a:blip r:embed="rId6"/>
              <a:stretch>
                <a:fillRect/>
              </a:stretch>
            </p:blipFill>
            <p:spPr>
              <a:xfrm>
                <a:off x="10672233" y="6417687"/>
                <a:ext cx="435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DFA8638-F642-4731-95FB-B0A9C0D3D0C3}"/>
                  </a:ext>
                </a:extLst>
              </p14:cNvPr>
              <p14:cNvContentPartPr/>
              <p14:nvPr/>
            </p14:nvContentPartPr>
            <p14:xfrm>
              <a:off x="7745793" y="5378727"/>
              <a:ext cx="25920" cy="44640"/>
            </p14:xfrm>
          </p:contentPart>
        </mc:Choice>
        <mc:Fallback xmlns="">
          <p:pic>
            <p:nvPicPr>
              <p:cNvPr id="7" name="Ink 6">
                <a:extLst>
                  <a:ext uri="{FF2B5EF4-FFF2-40B4-BE49-F238E27FC236}">
                    <a16:creationId xmlns:a16="http://schemas.microsoft.com/office/drawing/2014/main" id="{1DFA8638-F642-4731-95FB-B0A9C0D3D0C3}"/>
                  </a:ext>
                </a:extLst>
              </p:cNvPr>
              <p:cNvPicPr/>
              <p:nvPr/>
            </p:nvPicPr>
            <p:blipFill>
              <a:blip r:embed="rId8"/>
              <a:stretch>
                <a:fillRect/>
              </a:stretch>
            </p:blipFill>
            <p:spPr>
              <a:xfrm>
                <a:off x="7736793" y="5369727"/>
                <a:ext cx="4356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E920F71-2ED9-4958-A634-10E949263D00}"/>
                  </a:ext>
                </a:extLst>
              </p14:cNvPr>
              <p14:cNvContentPartPr/>
              <p14:nvPr/>
            </p14:nvContentPartPr>
            <p14:xfrm>
              <a:off x="-1170687" y="1879527"/>
              <a:ext cx="14040" cy="18000"/>
            </p14:xfrm>
          </p:contentPart>
        </mc:Choice>
        <mc:Fallback xmlns="">
          <p:pic>
            <p:nvPicPr>
              <p:cNvPr id="8" name="Ink 7">
                <a:extLst>
                  <a:ext uri="{FF2B5EF4-FFF2-40B4-BE49-F238E27FC236}">
                    <a16:creationId xmlns:a16="http://schemas.microsoft.com/office/drawing/2014/main" id="{CE920F71-2ED9-4958-A634-10E949263D00}"/>
                  </a:ext>
                </a:extLst>
              </p:cNvPr>
              <p:cNvPicPr/>
              <p:nvPr/>
            </p:nvPicPr>
            <p:blipFill>
              <a:blip r:embed="rId10"/>
              <a:stretch>
                <a:fillRect/>
              </a:stretch>
            </p:blipFill>
            <p:spPr>
              <a:xfrm>
                <a:off x="-1179687" y="1870887"/>
                <a:ext cx="3168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B2F4105-2F46-4817-B2E6-80655C494F7F}"/>
                  </a:ext>
                </a:extLst>
              </p14:cNvPr>
              <p14:cNvContentPartPr/>
              <p14:nvPr/>
            </p14:nvContentPartPr>
            <p14:xfrm>
              <a:off x="-1902207" y="2156727"/>
              <a:ext cx="27000" cy="15840"/>
            </p14:xfrm>
          </p:contentPart>
        </mc:Choice>
        <mc:Fallback xmlns="">
          <p:pic>
            <p:nvPicPr>
              <p:cNvPr id="9" name="Ink 8">
                <a:extLst>
                  <a:ext uri="{FF2B5EF4-FFF2-40B4-BE49-F238E27FC236}">
                    <a16:creationId xmlns:a16="http://schemas.microsoft.com/office/drawing/2014/main" id="{FB2F4105-2F46-4817-B2E6-80655C494F7F}"/>
                  </a:ext>
                </a:extLst>
              </p:cNvPr>
              <p:cNvPicPr/>
              <p:nvPr/>
            </p:nvPicPr>
            <p:blipFill>
              <a:blip r:embed="rId12"/>
              <a:stretch>
                <a:fillRect/>
              </a:stretch>
            </p:blipFill>
            <p:spPr>
              <a:xfrm>
                <a:off x="-1910847" y="2148087"/>
                <a:ext cx="44640" cy="33480"/>
              </a:xfrm>
              <a:prstGeom prst="rect">
                <a:avLst/>
              </a:prstGeom>
            </p:spPr>
          </p:pic>
        </mc:Fallback>
      </mc:AlternateContent>
    </p:spTree>
    <p:extLst>
      <p:ext uri="{BB962C8B-B14F-4D97-AF65-F5344CB8AC3E}">
        <p14:creationId xmlns:p14="http://schemas.microsoft.com/office/powerpoint/2010/main" val="57103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algn="ctr">
              <a:lnSpc>
                <a:spcPct val="80000"/>
              </a:lnSpc>
              <a:buFontTx/>
              <a:buNone/>
            </a:pPr>
            <a:r>
              <a:rPr lang="el-GR" altLang="en-US" sz="2800" dirty="0"/>
              <a:t>   </a:t>
            </a:r>
          </a:p>
          <a:p>
            <a:pPr>
              <a:buAutoNum type="arabicPeriod"/>
            </a:pPr>
            <a:r>
              <a:rPr lang="en-CA" altLang="en-US" sz="1800" dirty="0"/>
              <a:t>To understand what the software life-cycle is</a:t>
            </a:r>
          </a:p>
          <a:p>
            <a:pPr marL="0" indent="0">
              <a:buNone/>
            </a:pPr>
            <a:endParaRPr lang="en-CA" altLang="en-US" sz="1800" dirty="0"/>
          </a:p>
          <a:p>
            <a:pPr marL="457200" indent="-457200">
              <a:buFont typeface="+mj-lt"/>
              <a:buAutoNum type="arabicPeriod"/>
            </a:pPr>
            <a:endParaRPr lang="en-CA" altLang="en-US" sz="1800" dirty="0"/>
          </a:p>
          <a:p>
            <a:pPr>
              <a:lnSpc>
                <a:spcPct val="80000"/>
              </a:lnSpc>
            </a:pPr>
            <a:endParaRPr lang="el-GR" altLang="en-US" sz="2800" dirty="0"/>
          </a:p>
          <a:p>
            <a:pPr algn="ctr">
              <a:lnSpc>
                <a:spcPct val="80000"/>
              </a:lnSpc>
              <a:buFontTx/>
              <a:buNone/>
            </a:pPr>
            <a:r>
              <a:rPr lang="el-GR" altLang="en-US" sz="2800" dirty="0"/>
              <a:t> </a:t>
            </a:r>
            <a:endParaRPr lang="en-US" altLang="en-US" sz="2800" dirty="0"/>
          </a:p>
        </p:txBody>
      </p:sp>
    </p:spTree>
    <p:extLst>
      <p:ext uri="{BB962C8B-B14F-4D97-AF65-F5344CB8AC3E}">
        <p14:creationId xmlns:p14="http://schemas.microsoft.com/office/powerpoint/2010/main" val="12916548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24C2-617E-4050-B6F9-C951EA32D23C}"/>
              </a:ext>
            </a:extLst>
          </p:cNvPr>
          <p:cNvSpPr>
            <a:spLocks noGrp="1"/>
          </p:cNvSpPr>
          <p:nvPr>
            <p:ph type="title"/>
          </p:nvPr>
        </p:nvSpPr>
        <p:spPr/>
        <p:txBody>
          <a:bodyPr/>
          <a:lstStyle/>
          <a:p>
            <a:r>
              <a:rPr lang="en-CA" dirty="0"/>
              <a:t>Software Life Cycle</a:t>
            </a:r>
          </a:p>
        </p:txBody>
      </p:sp>
      <p:sp>
        <p:nvSpPr>
          <p:cNvPr id="3" name="Content Placeholder 2">
            <a:extLst>
              <a:ext uri="{FF2B5EF4-FFF2-40B4-BE49-F238E27FC236}">
                <a16:creationId xmlns:a16="http://schemas.microsoft.com/office/drawing/2014/main" id="{5A53C564-EEDE-42E9-ADCD-8FBA819A1DCB}"/>
              </a:ext>
            </a:extLst>
          </p:cNvPr>
          <p:cNvSpPr>
            <a:spLocks noGrp="1"/>
          </p:cNvSpPr>
          <p:nvPr>
            <p:ph idx="1"/>
          </p:nvPr>
        </p:nvSpPr>
        <p:spPr/>
        <p:txBody>
          <a:bodyPr/>
          <a:lstStyle/>
          <a:p>
            <a:r>
              <a:rPr lang="en-CA" sz="2000" dirty="0"/>
              <a:t>Software is a complex engineering product and cannot be produced in a single step. </a:t>
            </a:r>
          </a:p>
          <a:p>
            <a:endParaRPr lang="en-CA" sz="2000" dirty="0"/>
          </a:p>
          <a:p>
            <a:r>
              <a:rPr lang="en-US" sz="2000" dirty="0"/>
              <a:t>The development or enhancement of a  software system starts as an idea, which becomes a set of requirements, which are represented as models, and perhaps as a prototype, which are transformed into designs, which can be used by developers to implement their code, which is tested against the system requirements. </a:t>
            </a:r>
          </a:p>
          <a:p>
            <a:endParaRPr lang="en-US" sz="2000" dirty="0"/>
          </a:p>
          <a:p>
            <a:r>
              <a:rPr lang="en-US" sz="2000" dirty="0"/>
              <a:t>The artifacts created in one step become the input to the next step until the software is delivered to the customer. </a:t>
            </a:r>
          </a:p>
          <a:p>
            <a:endParaRPr lang="en-US" sz="2000" dirty="0"/>
          </a:p>
          <a:p>
            <a:r>
              <a:rPr lang="en-US" sz="2000" dirty="0"/>
              <a:t>The sequence of steps used by these methods is commonly referred to as the Software Development Lifecycle (SDLC.)</a:t>
            </a:r>
            <a:endParaRPr lang="en-CA" sz="2000" dirty="0"/>
          </a:p>
        </p:txBody>
      </p:sp>
    </p:spTree>
    <p:extLst>
      <p:ext uri="{BB962C8B-B14F-4D97-AF65-F5344CB8AC3E}">
        <p14:creationId xmlns:p14="http://schemas.microsoft.com/office/powerpoint/2010/main" val="37380533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82AFDD9-0CD6-4A8A-9FBA-47921465D5A4}" type="slidenum">
              <a:rPr lang="en-US" altLang="en-US" sz="1400" smtClean="0"/>
              <a:pPr>
                <a:spcBef>
                  <a:spcPct val="0"/>
                </a:spcBef>
                <a:buFontTx/>
                <a:buNone/>
              </a:pPr>
              <a:t>6</a:t>
            </a:fld>
            <a:endParaRPr lang="en-US" altLang="en-US" sz="1400"/>
          </a:p>
        </p:txBody>
      </p:sp>
      <p:sp>
        <p:nvSpPr>
          <p:cNvPr id="31747" name="Rectangle 2"/>
          <p:cNvSpPr>
            <a:spLocks noGrp="1" noChangeArrowheads="1"/>
          </p:cNvSpPr>
          <p:nvPr>
            <p:ph type="title"/>
          </p:nvPr>
        </p:nvSpPr>
        <p:spPr/>
        <p:txBody>
          <a:bodyPr/>
          <a:lstStyle/>
          <a:p>
            <a:r>
              <a:rPr lang="en-CA" altLang="en-US" dirty="0"/>
              <a:t>Software Lifecycle Activities</a:t>
            </a:r>
            <a:endParaRPr lang="en-US" altLang="en-US" dirty="0"/>
          </a:p>
        </p:txBody>
      </p:sp>
      <p:sp>
        <p:nvSpPr>
          <p:cNvPr id="31748" name="Rectangle 3"/>
          <p:cNvSpPr>
            <a:spLocks noGrp="1" noChangeArrowheads="1"/>
          </p:cNvSpPr>
          <p:nvPr>
            <p:ph type="body" idx="1"/>
          </p:nvPr>
        </p:nvSpPr>
        <p:spPr>
          <a:xfrm>
            <a:off x="304800" y="1981200"/>
            <a:ext cx="8839200" cy="4114800"/>
          </a:xfrm>
        </p:spPr>
        <p:txBody>
          <a:bodyPr/>
          <a:lstStyle/>
          <a:p>
            <a:pPr>
              <a:lnSpc>
                <a:spcPct val="80000"/>
              </a:lnSpc>
            </a:pPr>
            <a:r>
              <a:rPr lang="en-CA" altLang="en-US" sz="2400" dirty="0">
                <a:solidFill>
                  <a:srgbClr val="00B050"/>
                </a:solidFill>
              </a:rPr>
              <a:t>Software Requirements Specification </a:t>
            </a:r>
            <a:r>
              <a:rPr lang="en-CA" altLang="en-US" sz="2400" i="1" dirty="0">
                <a:sym typeface="Wingdings" panose="05000000000000000000" pitchFamily="2" charset="2"/>
              </a:rPr>
              <a:t> A Communication Activity</a:t>
            </a:r>
            <a:endParaRPr lang="en-CA" altLang="en-US" sz="2400" dirty="0">
              <a:solidFill>
                <a:srgbClr val="00B050"/>
              </a:solidFill>
            </a:endParaRPr>
          </a:p>
          <a:p>
            <a:pPr>
              <a:lnSpc>
                <a:spcPct val="80000"/>
              </a:lnSpc>
            </a:pPr>
            <a:r>
              <a:rPr lang="en-CA" altLang="en-US" sz="2400" dirty="0">
                <a:solidFill>
                  <a:srgbClr val="0070C0"/>
                </a:solidFill>
              </a:rPr>
              <a:t>Analysis</a:t>
            </a:r>
            <a:r>
              <a:rPr lang="en-CA" altLang="en-US" sz="2400" dirty="0">
                <a:solidFill>
                  <a:srgbClr val="00B050"/>
                </a:solidFill>
              </a:rPr>
              <a:t> </a:t>
            </a:r>
            <a:r>
              <a:rPr lang="en-CA" altLang="en-US" sz="2400" i="1" dirty="0">
                <a:sym typeface="Wingdings" panose="05000000000000000000" pitchFamily="2" charset="2"/>
              </a:rPr>
              <a:t> A Planning Activity</a:t>
            </a:r>
            <a:endParaRPr lang="en-CA" altLang="en-US" sz="2400" i="1" dirty="0"/>
          </a:p>
          <a:p>
            <a:pPr>
              <a:lnSpc>
                <a:spcPct val="80000"/>
              </a:lnSpc>
            </a:pPr>
            <a:r>
              <a:rPr lang="en-CA" altLang="en-US" sz="2400" dirty="0">
                <a:solidFill>
                  <a:srgbClr val="0070C0"/>
                </a:solidFill>
              </a:rPr>
              <a:t>Design </a:t>
            </a:r>
            <a:r>
              <a:rPr lang="en-CA" altLang="en-US" sz="2400" dirty="0">
                <a:solidFill>
                  <a:srgbClr val="00B050"/>
                </a:solidFill>
              </a:rPr>
              <a:t> </a:t>
            </a:r>
            <a:r>
              <a:rPr lang="en-CA" altLang="en-US" sz="2400" i="1" dirty="0">
                <a:sym typeface="Wingdings" panose="05000000000000000000" pitchFamily="2" charset="2"/>
              </a:rPr>
              <a:t> A Modeling Activity</a:t>
            </a:r>
            <a:endParaRPr lang="de-DE" altLang="en-US" sz="2400" dirty="0">
              <a:solidFill>
                <a:srgbClr val="0070C0"/>
              </a:solidFill>
            </a:endParaRPr>
          </a:p>
          <a:p>
            <a:pPr>
              <a:lnSpc>
                <a:spcPct val="80000"/>
              </a:lnSpc>
            </a:pPr>
            <a:r>
              <a:rPr lang="en-CA" altLang="en-US" sz="2400" dirty="0">
                <a:solidFill>
                  <a:srgbClr val="0070C0"/>
                </a:solidFill>
              </a:rPr>
              <a:t>Implementation </a:t>
            </a:r>
            <a:r>
              <a:rPr lang="en-CA" altLang="en-US" sz="2400" dirty="0">
                <a:solidFill>
                  <a:srgbClr val="00B050"/>
                </a:solidFill>
              </a:rPr>
              <a:t> </a:t>
            </a:r>
            <a:r>
              <a:rPr lang="en-CA" altLang="en-US" sz="2400" i="1" dirty="0">
                <a:sym typeface="Wingdings" panose="05000000000000000000" pitchFamily="2" charset="2"/>
              </a:rPr>
              <a:t> A Construction Activity</a:t>
            </a:r>
            <a:endParaRPr lang="de-DE" altLang="en-US" sz="2400" dirty="0">
              <a:solidFill>
                <a:srgbClr val="0070C0"/>
              </a:solidFill>
            </a:endParaRPr>
          </a:p>
          <a:p>
            <a:pPr>
              <a:lnSpc>
                <a:spcPct val="80000"/>
              </a:lnSpc>
            </a:pPr>
            <a:r>
              <a:rPr lang="en-CA" altLang="en-US" sz="2400" dirty="0">
                <a:solidFill>
                  <a:srgbClr val="0070C0"/>
                </a:solidFill>
              </a:rPr>
              <a:t>Integration and Testing  </a:t>
            </a:r>
            <a:r>
              <a:rPr lang="en-CA" altLang="en-US" sz="2400" dirty="0">
                <a:solidFill>
                  <a:srgbClr val="00B050"/>
                </a:solidFill>
              </a:rPr>
              <a:t> </a:t>
            </a:r>
            <a:r>
              <a:rPr lang="en-CA" altLang="en-US" sz="2400" i="1" dirty="0">
                <a:sym typeface="Wingdings" panose="05000000000000000000" pitchFamily="2" charset="2"/>
              </a:rPr>
              <a:t> A Construction Activity</a:t>
            </a:r>
            <a:endParaRPr lang="de-DE" altLang="en-US" sz="2400" dirty="0">
              <a:solidFill>
                <a:srgbClr val="0070C0"/>
              </a:solidFill>
            </a:endParaRPr>
          </a:p>
          <a:p>
            <a:pPr>
              <a:lnSpc>
                <a:spcPct val="80000"/>
              </a:lnSpc>
            </a:pPr>
            <a:r>
              <a:rPr lang="en-CA" altLang="en-US" sz="2400" dirty="0">
                <a:solidFill>
                  <a:srgbClr val="FF0000"/>
                </a:solidFill>
              </a:rPr>
              <a:t>Deployment to Production</a:t>
            </a:r>
            <a:r>
              <a:rPr lang="en-CA" altLang="en-US" sz="2400" i="1" dirty="0">
                <a:sym typeface="Wingdings" panose="05000000000000000000" pitchFamily="2" charset="2"/>
              </a:rPr>
              <a:t> A Deployment Activity</a:t>
            </a:r>
            <a:endParaRPr lang="en-CA" altLang="en-US" sz="2400" dirty="0">
              <a:solidFill>
                <a:srgbClr val="FF0000"/>
              </a:solidFill>
            </a:endParaRPr>
          </a:p>
          <a:p>
            <a:pPr>
              <a:lnSpc>
                <a:spcPct val="80000"/>
              </a:lnSpc>
            </a:pPr>
            <a:r>
              <a:rPr lang="en-CA" altLang="en-US" sz="2400" dirty="0">
                <a:solidFill>
                  <a:srgbClr val="FF0000"/>
                </a:solidFill>
              </a:rPr>
              <a:t>Release to Customer </a:t>
            </a:r>
            <a:r>
              <a:rPr lang="en-CA" altLang="en-US" sz="2400" i="1" dirty="0">
                <a:sym typeface="Wingdings" panose="05000000000000000000" pitchFamily="2" charset="2"/>
              </a:rPr>
              <a:t> A Deployment Activity</a:t>
            </a:r>
            <a:endParaRPr lang="de-DE" altLang="en-US" sz="2400" dirty="0">
              <a:solidFill>
                <a:srgbClr val="FF0000"/>
              </a:solidFill>
            </a:endParaRPr>
          </a:p>
          <a:p>
            <a:pPr>
              <a:lnSpc>
                <a:spcPct val="80000"/>
              </a:lnSpc>
            </a:pPr>
            <a:r>
              <a:rPr lang="en-CA" altLang="en-US" sz="2400" dirty="0">
                <a:solidFill>
                  <a:schemeClr val="accent6"/>
                </a:solidFill>
              </a:rPr>
              <a:t>Maintenance</a:t>
            </a:r>
            <a:endParaRPr lang="de-DE" altLang="en-US" sz="2400" dirty="0">
              <a:solidFill>
                <a:schemeClr val="accent6"/>
              </a:solidFill>
            </a:endParaRPr>
          </a:p>
          <a:p>
            <a:pPr>
              <a:lnSpc>
                <a:spcPct val="80000"/>
              </a:lnSpc>
            </a:pPr>
            <a:r>
              <a:rPr lang="en-CA" altLang="en-US" sz="2400" dirty="0">
                <a:solidFill>
                  <a:srgbClr val="7030A0"/>
                </a:solidFill>
              </a:rPr>
              <a:t>Retirement</a:t>
            </a:r>
            <a:endParaRPr lang="en-US" altLang="en-US" dirty="0">
              <a:solidFill>
                <a:srgbClr val="7030A0"/>
              </a:solidFill>
            </a:endParaRPr>
          </a:p>
        </p:txBody>
      </p:sp>
    </p:spTree>
    <p:extLst>
      <p:ext uri="{BB962C8B-B14F-4D97-AF65-F5344CB8AC3E}">
        <p14:creationId xmlns:p14="http://schemas.microsoft.com/office/powerpoint/2010/main" val="25368623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BC36-CD8A-4D5E-8B30-A4FCBE2D3058}"/>
              </a:ext>
            </a:extLst>
          </p:cNvPr>
          <p:cNvSpPr>
            <a:spLocks noGrp="1"/>
          </p:cNvSpPr>
          <p:nvPr>
            <p:ph type="title"/>
          </p:nvPr>
        </p:nvSpPr>
        <p:spPr/>
        <p:txBody>
          <a:bodyPr/>
          <a:lstStyle/>
          <a:p>
            <a:r>
              <a:rPr lang="en-CA" dirty="0"/>
              <a:t>Deployment and Release Cycles</a:t>
            </a:r>
          </a:p>
        </p:txBody>
      </p:sp>
      <p:sp>
        <p:nvSpPr>
          <p:cNvPr id="3" name="Content Placeholder 2">
            <a:extLst>
              <a:ext uri="{FF2B5EF4-FFF2-40B4-BE49-F238E27FC236}">
                <a16:creationId xmlns:a16="http://schemas.microsoft.com/office/drawing/2014/main" id="{84A9E770-45D0-4205-96FA-0D8F653D0018}"/>
              </a:ext>
            </a:extLst>
          </p:cNvPr>
          <p:cNvSpPr>
            <a:spLocks noGrp="1"/>
          </p:cNvSpPr>
          <p:nvPr>
            <p:ph idx="1"/>
          </p:nvPr>
        </p:nvSpPr>
        <p:spPr>
          <a:xfrm>
            <a:off x="685800" y="1600200"/>
            <a:ext cx="7772400" cy="4114800"/>
          </a:xfrm>
        </p:spPr>
        <p:txBody>
          <a:bodyPr/>
          <a:lstStyle/>
          <a:p>
            <a:r>
              <a:rPr lang="en-CA" sz="2000" dirty="0"/>
              <a:t>By the term </a:t>
            </a:r>
            <a:r>
              <a:rPr lang="en-CA" sz="2000" i="1" dirty="0"/>
              <a:t>Deployment </a:t>
            </a:r>
            <a:r>
              <a:rPr lang="en-CA" sz="2000" dirty="0"/>
              <a:t>we refer to the activity whereby the development team </a:t>
            </a:r>
            <a:r>
              <a:rPr lang="en-CA" sz="2000" i="1" dirty="0"/>
              <a:t>builds</a:t>
            </a:r>
            <a:r>
              <a:rPr lang="en-CA" sz="2000" dirty="0"/>
              <a:t> the system (i.e. compiles and integrates system modules) so any functionality built to-date can be tested. </a:t>
            </a:r>
          </a:p>
          <a:p>
            <a:endParaRPr lang="en-CA" sz="2000" dirty="0"/>
          </a:p>
          <a:p>
            <a:r>
              <a:rPr lang="en-CA" sz="2000" dirty="0"/>
              <a:t>By the term </a:t>
            </a:r>
            <a:r>
              <a:rPr lang="en-CA" sz="2000" i="1" dirty="0"/>
              <a:t>Release</a:t>
            </a:r>
            <a:r>
              <a:rPr lang="en-CA" sz="2000" dirty="0"/>
              <a:t> we refer to the activity whereby the system is given to its users for use (beta testing or final release).</a:t>
            </a:r>
          </a:p>
          <a:p>
            <a:endParaRPr lang="en-CA" sz="2000" dirty="0"/>
          </a:p>
          <a:p>
            <a:r>
              <a:rPr lang="en-CA" sz="2000" dirty="0"/>
              <a:t>Over the past couple of years the develop/integrate/deploy/release cycle is shortened giving rise to what is referred to a </a:t>
            </a:r>
            <a:r>
              <a:rPr lang="en-CA" sz="2000" i="1" dirty="0"/>
              <a:t>continuous software engineering. </a:t>
            </a:r>
          </a:p>
        </p:txBody>
      </p:sp>
    </p:spTree>
    <p:extLst>
      <p:ext uri="{BB962C8B-B14F-4D97-AF65-F5344CB8AC3E}">
        <p14:creationId xmlns:p14="http://schemas.microsoft.com/office/powerpoint/2010/main" val="20606910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457200"/>
            <a:ext cx="7772400" cy="1143000"/>
          </a:xfrm>
          <a:noFill/>
          <a:ln/>
        </p:spPr>
        <p:txBody>
          <a:bodyPr lIns="92407" tIns="45420" rIns="92407" bIns="45420"/>
          <a:lstStyle/>
          <a:p>
            <a:r>
              <a:rPr lang="en-US" altLang="en-US" dirty="0"/>
              <a:t>Software Lifecycle Activities</a:t>
            </a:r>
          </a:p>
        </p:txBody>
      </p:sp>
      <p:sp>
        <p:nvSpPr>
          <p:cNvPr id="96259" name="Rectangle 3"/>
          <p:cNvSpPr>
            <a:spLocks noChangeArrowheads="1"/>
          </p:cNvSpPr>
          <p:nvPr/>
        </p:nvSpPr>
        <p:spPr bwMode="auto">
          <a:xfrm>
            <a:off x="1711325" y="1698625"/>
            <a:ext cx="6618288" cy="386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6356" name="Group 100"/>
          <p:cNvGrpSpPr>
            <a:grpSpLocks/>
          </p:cNvGrpSpPr>
          <p:nvPr/>
        </p:nvGrpSpPr>
        <p:grpSpPr bwMode="auto">
          <a:xfrm>
            <a:off x="2128838" y="3557588"/>
            <a:ext cx="3170237" cy="2308225"/>
            <a:chOff x="1341" y="2241"/>
            <a:chExt cx="1997" cy="1454"/>
          </a:xfrm>
        </p:grpSpPr>
        <p:sp>
          <p:nvSpPr>
            <p:cNvPr id="96297" name="Line 41"/>
            <p:cNvSpPr>
              <a:spLocks noChangeShapeType="1"/>
            </p:cNvSpPr>
            <p:nvPr/>
          </p:nvSpPr>
          <p:spPr bwMode="auto">
            <a:xfrm flipV="1">
              <a:off x="2228" y="3039"/>
              <a:ext cx="398" cy="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6352" name="Group 96"/>
            <p:cNvGrpSpPr>
              <a:grpSpLocks/>
            </p:cNvGrpSpPr>
            <p:nvPr/>
          </p:nvGrpSpPr>
          <p:grpSpPr bwMode="auto">
            <a:xfrm>
              <a:off x="1341" y="2241"/>
              <a:ext cx="1997" cy="1454"/>
              <a:chOff x="1341" y="2241"/>
              <a:chExt cx="1997" cy="1454"/>
            </a:xfrm>
          </p:grpSpPr>
          <p:sp>
            <p:nvSpPr>
              <p:cNvPr id="96270" name="Rectangle 14"/>
              <p:cNvSpPr>
                <a:spLocks noChangeArrowheads="1"/>
              </p:cNvSpPr>
              <p:nvPr/>
            </p:nvSpPr>
            <p:spPr bwMode="auto">
              <a:xfrm>
                <a:off x="2197" y="3483"/>
                <a:ext cx="1141"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pPr algn="ctr"/>
                <a:r>
                  <a:rPr lang="en-US" altLang="en-US" sz="1600">
                    <a:solidFill>
                      <a:srgbClr val="0006A3"/>
                    </a:solidFill>
                    <a:latin typeface="Book Antiqua" pitchFamily="18" charset="0"/>
                  </a:rPr>
                  <a:t>Subsystems </a:t>
                </a:r>
              </a:p>
            </p:txBody>
          </p:sp>
          <p:sp>
            <p:nvSpPr>
              <p:cNvPr id="96271" name="Rectangle 15"/>
              <p:cNvSpPr>
                <a:spLocks noChangeArrowheads="1"/>
              </p:cNvSpPr>
              <p:nvPr/>
            </p:nvSpPr>
            <p:spPr bwMode="auto">
              <a:xfrm>
                <a:off x="2655" y="2861"/>
                <a:ext cx="391"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72" name="Line 16"/>
              <p:cNvSpPr>
                <a:spLocks noChangeShapeType="1"/>
              </p:cNvSpPr>
              <p:nvPr/>
            </p:nvSpPr>
            <p:spPr bwMode="auto">
              <a:xfrm>
                <a:off x="2736" y="2997"/>
                <a:ext cx="22" cy="1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73" name="Line 17"/>
              <p:cNvSpPr>
                <a:spLocks noChangeShapeType="1"/>
              </p:cNvSpPr>
              <p:nvPr/>
            </p:nvSpPr>
            <p:spPr bwMode="auto">
              <a:xfrm>
                <a:off x="2810" y="3160"/>
                <a:ext cx="110" cy="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74" name="Line 18"/>
              <p:cNvSpPr>
                <a:spLocks noChangeShapeType="1"/>
              </p:cNvSpPr>
              <p:nvPr/>
            </p:nvSpPr>
            <p:spPr bwMode="auto">
              <a:xfrm flipH="1" flipV="1">
                <a:off x="2945" y="3045"/>
                <a:ext cx="9"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75" name="AutoShape 19"/>
              <p:cNvSpPr>
                <a:spLocks noChangeArrowheads="1"/>
              </p:cNvSpPr>
              <p:nvPr/>
            </p:nvSpPr>
            <p:spPr bwMode="auto">
              <a:xfrm>
                <a:off x="2702" y="2910"/>
                <a:ext cx="125" cy="82"/>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76" name="AutoShape 20"/>
              <p:cNvSpPr>
                <a:spLocks noChangeArrowheads="1"/>
              </p:cNvSpPr>
              <p:nvPr/>
            </p:nvSpPr>
            <p:spPr bwMode="auto">
              <a:xfrm>
                <a:off x="2894" y="2970"/>
                <a:ext cx="122" cy="78"/>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77" name="AutoShape 21"/>
              <p:cNvSpPr>
                <a:spLocks noChangeArrowheads="1"/>
              </p:cNvSpPr>
              <p:nvPr/>
            </p:nvSpPr>
            <p:spPr bwMode="auto">
              <a:xfrm>
                <a:off x="2694" y="3120"/>
                <a:ext cx="111" cy="77"/>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78" name="AutoShape 22"/>
              <p:cNvSpPr>
                <a:spLocks noChangeArrowheads="1"/>
              </p:cNvSpPr>
              <p:nvPr/>
            </p:nvSpPr>
            <p:spPr bwMode="auto">
              <a:xfrm>
                <a:off x="2910" y="3150"/>
                <a:ext cx="113" cy="82"/>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99" name="Line 43"/>
              <p:cNvSpPr>
                <a:spLocks noChangeShapeType="1"/>
              </p:cNvSpPr>
              <p:nvPr/>
            </p:nvSpPr>
            <p:spPr bwMode="auto">
              <a:xfrm>
                <a:off x="1341" y="2241"/>
                <a:ext cx="14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3" name="Line 47"/>
              <p:cNvSpPr>
                <a:spLocks noChangeShapeType="1"/>
              </p:cNvSpPr>
              <p:nvPr/>
            </p:nvSpPr>
            <p:spPr bwMode="auto">
              <a:xfrm>
                <a:off x="2806" y="2249"/>
                <a:ext cx="0" cy="55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8" name="Rectangle 52"/>
              <p:cNvSpPr>
                <a:spLocks noChangeArrowheads="1"/>
              </p:cNvSpPr>
              <p:nvPr/>
            </p:nvSpPr>
            <p:spPr bwMode="auto">
              <a:xfrm>
                <a:off x="2363" y="2384"/>
                <a:ext cx="837" cy="192"/>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pPr algn="ctr"/>
                <a:r>
                  <a:rPr lang="en-US" altLang="en-US" sz="1400" b="0">
                    <a:latin typeface="ITCCheltenham BookCond" charset="0"/>
                  </a:rPr>
                  <a:t>Structured By</a:t>
                </a:r>
              </a:p>
            </p:txBody>
          </p:sp>
        </p:grpSp>
      </p:grpSp>
      <p:grpSp>
        <p:nvGrpSpPr>
          <p:cNvPr id="96354" name="Group 98"/>
          <p:cNvGrpSpPr>
            <a:grpSpLocks/>
          </p:cNvGrpSpPr>
          <p:nvPr/>
        </p:nvGrpSpPr>
        <p:grpSpPr bwMode="auto">
          <a:xfrm>
            <a:off x="2116138" y="3282950"/>
            <a:ext cx="5580062" cy="2817813"/>
            <a:chOff x="1333" y="2068"/>
            <a:chExt cx="3515" cy="1775"/>
          </a:xfrm>
        </p:grpSpPr>
        <p:grpSp>
          <p:nvGrpSpPr>
            <p:cNvPr id="96285" name="Group 29"/>
            <p:cNvGrpSpPr>
              <a:grpSpLocks/>
            </p:cNvGrpSpPr>
            <p:nvPr/>
          </p:nvGrpSpPr>
          <p:grpSpPr bwMode="auto">
            <a:xfrm>
              <a:off x="4131" y="2854"/>
              <a:ext cx="438" cy="415"/>
              <a:chOff x="4188" y="2891"/>
              <a:chExt cx="410" cy="420"/>
            </a:xfrm>
          </p:grpSpPr>
          <p:sp>
            <p:nvSpPr>
              <p:cNvPr id="96286" name="Rectangle 30"/>
              <p:cNvSpPr>
                <a:spLocks noChangeArrowheads="1"/>
              </p:cNvSpPr>
              <p:nvPr/>
            </p:nvSpPr>
            <p:spPr bwMode="auto">
              <a:xfrm>
                <a:off x="4203" y="2891"/>
                <a:ext cx="395" cy="40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en-CA"/>
              </a:p>
            </p:txBody>
          </p:sp>
          <p:sp>
            <p:nvSpPr>
              <p:cNvPr id="96287" name="Rectangle 31"/>
              <p:cNvSpPr>
                <a:spLocks noChangeArrowheads="1"/>
              </p:cNvSpPr>
              <p:nvPr/>
            </p:nvSpPr>
            <p:spPr bwMode="auto">
              <a:xfrm>
                <a:off x="4188" y="2903"/>
                <a:ext cx="408" cy="4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r>
                  <a:rPr lang="en-US" altLang="en-US" sz="1200">
                    <a:latin typeface="Helvetica" pitchFamily="34" charset="0"/>
                  </a:rPr>
                  <a:t>class...</a:t>
                </a:r>
              </a:p>
              <a:p>
                <a:r>
                  <a:rPr lang="en-US" altLang="en-US" sz="1200">
                    <a:latin typeface="Helvetica" pitchFamily="34" charset="0"/>
                  </a:rPr>
                  <a:t>class...</a:t>
                </a:r>
              </a:p>
              <a:p>
                <a:r>
                  <a:rPr lang="en-US" altLang="en-US" sz="1200">
                    <a:latin typeface="Helvetica" pitchFamily="34" charset="0"/>
                  </a:rPr>
                  <a:t>class...</a:t>
                </a:r>
              </a:p>
            </p:txBody>
          </p:sp>
        </p:grpSp>
        <p:sp>
          <p:nvSpPr>
            <p:cNvPr id="96289" name="Rectangle 33"/>
            <p:cNvSpPr>
              <a:spLocks noChangeArrowheads="1"/>
            </p:cNvSpPr>
            <p:nvPr/>
          </p:nvSpPr>
          <p:spPr bwMode="auto">
            <a:xfrm>
              <a:off x="4147" y="3477"/>
              <a:ext cx="549" cy="3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pPr algn="ctr"/>
              <a:r>
                <a:rPr lang="en-US" altLang="en-US" sz="1600">
                  <a:solidFill>
                    <a:srgbClr val="0006A3"/>
                  </a:solidFill>
                  <a:latin typeface="Book Antiqua" pitchFamily="18" charset="0"/>
                </a:rPr>
                <a:t>Source</a:t>
              </a:r>
            </a:p>
            <a:p>
              <a:pPr algn="ctr"/>
              <a:r>
                <a:rPr lang="en-US" altLang="en-US" sz="1600">
                  <a:solidFill>
                    <a:srgbClr val="0006A3"/>
                  </a:solidFill>
                  <a:latin typeface="Book Antiqua" pitchFamily="18" charset="0"/>
                </a:rPr>
                <a:t>Code</a:t>
              </a:r>
            </a:p>
          </p:txBody>
        </p:sp>
        <p:sp>
          <p:nvSpPr>
            <p:cNvPr id="96301" name="Line 45"/>
            <p:cNvSpPr>
              <a:spLocks noChangeShapeType="1"/>
            </p:cNvSpPr>
            <p:nvPr/>
          </p:nvSpPr>
          <p:spPr bwMode="auto">
            <a:xfrm>
              <a:off x="1333" y="2068"/>
              <a:ext cx="30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5" name="Line 49"/>
            <p:cNvSpPr>
              <a:spLocks noChangeShapeType="1"/>
            </p:cNvSpPr>
            <p:nvPr/>
          </p:nvSpPr>
          <p:spPr bwMode="auto">
            <a:xfrm>
              <a:off x="4340" y="2076"/>
              <a:ext cx="1" cy="75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9" name="Rectangle 53"/>
            <p:cNvSpPr>
              <a:spLocks noChangeArrowheads="1"/>
            </p:cNvSpPr>
            <p:nvPr/>
          </p:nvSpPr>
          <p:spPr bwMode="auto">
            <a:xfrm>
              <a:off x="3946" y="2158"/>
              <a:ext cx="902" cy="32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pPr algn="ctr"/>
              <a:r>
                <a:rPr lang="en-US" altLang="en-US" sz="1400" b="0">
                  <a:latin typeface="ITCCheltenham BookCond" charset="0"/>
                </a:rPr>
                <a:t>Implemented</a:t>
              </a:r>
            </a:p>
            <a:p>
              <a:pPr algn="ctr"/>
              <a:r>
                <a:rPr lang="en-US" altLang="en-US" sz="1400" b="0">
                  <a:latin typeface="ITCCheltenham BookCond" charset="0"/>
                </a:rPr>
                <a:t> By</a:t>
              </a:r>
            </a:p>
          </p:txBody>
        </p:sp>
      </p:grpSp>
      <p:grpSp>
        <p:nvGrpSpPr>
          <p:cNvPr id="96358" name="Group 102"/>
          <p:cNvGrpSpPr>
            <a:grpSpLocks/>
          </p:cNvGrpSpPr>
          <p:nvPr/>
        </p:nvGrpSpPr>
        <p:grpSpPr bwMode="auto">
          <a:xfrm>
            <a:off x="2116138" y="3414713"/>
            <a:ext cx="4560887" cy="2805112"/>
            <a:chOff x="1333" y="2151"/>
            <a:chExt cx="2873" cy="1767"/>
          </a:xfrm>
        </p:grpSpPr>
        <p:sp>
          <p:nvSpPr>
            <p:cNvPr id="96279" name="Rectangle 23"/>
            <p:cNvSpPr>
              <a:spLocks noChangeArrowheads="1"/>
            </p:cNvSpPr>
            <p:nvPr/>
          </p:nvSpPr>
          <p:spPr bwMode="auto">
            <a:xfrm>
              <a:off x="3496" y="2854"/>
              <a:ext cx="392"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80" name="Line 24"/>
            <p:cNvSpPr>
              <a:spLocks noChangeShapeType="1"/>
            </p:cNvSpPr>
            <p:nvPr/>
          </p:nvSpPr>
          <p:spPr bwMode="auto">
            <a:xfrm>
              <a:off x="3593" y="2974"/>
              <a:ext cx="98" cy="1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81" name="Line 25"/>
            <p:cNvSpPr>
              <a:spLocks noChangeShapeType="1"/>
            </p:cNvSpPr>
            <p:nvPr/>
          </p:nvSpPr>
          <p:spPr bwMode="auto">
            <a:xfrm flipV="1">
              <a:off x="3681" y="3052"/>
              <a:ext cx="118"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82" name="Rectangle 26" descr="Light horizontal"/>
            <p:cNvSpPr>
              <a:spLocks noChangeArrowheads="1"/>
            </p:cNvSpPr>
            <p:nvPr/>
          </p:nvSpPr>
          <p:spPr bwMode="auto">
            <a:xfrm>
              <a:off x="3556" y="2921"/>
              <a:ext cx="74" cy="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83" name="Rectangle 27" descr="Light horizontal"/>
            <p:cNvSpPr>
              <a:spLocks noChangeArrowheads="1"/>
            </p:cNvSpPr>
            <p:nvPr/>
          </p:nvSpPr>
          <p:spPr bwMode="auto">
            <a:xfrm>
              <a:off x="3659" y="3161"/>
              <a:ext cx="73" cy="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84" name="Rectangle 28" descr="Light horizontal"/>
            <p:cNvSpPr>
              <a:spLocks noChangeArrowheads="1"/>
            </p:cNvSpPr>
            <p:nvPr/>
          </p:nvSpPr>
          <p:spPr bwMode="auto">
            <a:xfrm>
              <a:off x="3755" y="2981"/>
              <a:ext cx="74" cy="74"/>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88" name="Rectangle 32"/>
            <p:cNvSpPr>
              <a:spLocks noChangeArrowheads="1"/>
            </p:cNvSpPr>
            <p:nvPr/>
          </p:nvSpPr>
          <p:spPr bwMode="auto">
            <a:xfrm>
              <a:off x="3243" y="3398"/>
              <a:ext cx="885" cy="5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pPr algn="ctr"/>
              <a:r>
                <a:rPr lang="en-US" altLang="en-US" sz="1600">
                  <a:solidFill>
                    <a:srgbClr val="0006A3"/>
                  </a:solidFill>
                  <a:latin typeface="Book Antiqua" pitchFamily="18" charset="0"/>
                </a:rPr>
                <a:t>Solution Domain </a:t>
              </a:r>
            </a:p>
            <a:p>
              <a:pPr algn="ctr"/>
              <a:r>
                <a:rPr lang="en-US" altLang="en-US" sz="1600">
                  <a:solidFill>
                    <a:srgbClr val="0006A3"/>
                  </a:solidFill>
                  <a:latin typeface="Book Antiqua" pitchFamily="18" charset="0"/>
                </a:rPr>
                <a:t>Objects</a:t>
              </a:r>
            </a:p>
          </p:txBody>
        </p:sp>
        <p:sp>
          <p:nvSpPr>
            <p:cNvPr id="96298" name="Line 42"/>
            <p:cNvSpPr>
              <a:spLocks noChangeShapeType="1"/>
            </p:cNvSpPr>
            <p:nvPr/>
          </p:nvSpPr>
          <p:spPr bwMode="auto">
            <a:xfrm>
              <a:off x="3094" y="3066"/>
              <a:ext cx="34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0" name="Line 44"/>
            <p:cNvSpPr>
              <a:spLocks noChangeShapeType="1"/>
            </p:cNvSpPr>
            <p:nvPr/>
          </p:nvSpPr>
          <p:spPr bwMode="auto">
            <a:xfrm>
              <a:off x="1333" y="2151"/>
              <a:ext cx="23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4" name="Line 48"/>
            <p:cNvSpPr>
              <a:spLocks noChangeShapeType="1"/>
            </p:cNvSpPr>
            <p:nvPr/>
          </p:nvSpPr>
          <p:spPr bwMode="auto">
            <a:xfrm>
              <a:off x="3677" y="2152"/>
              <a:ext cx="0" cy="65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10" name="Rectangle 54"/>
            <p:cNvSpPr>
              <a:spLocks noChangeArrowheads="1"/>
            </p:cNvSpPr>
            <p:nvPr/>
          </p:nvSpPr>
          <p:spPr bwMode="auto">
            <a:xfrm>
              <a:off x="3226" y="2423"/>
              <a:ext cx="980" cy="1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r>
                <a:rPr lang="en-US" altLang="en-US" sz="1400" b="0">
                  <a:latin typeface="ITCCheltenham BookCond" charset="0"/>
                </a:rPr>
                <a:t>Realized By</a:t>
              </a:r>
            </a:p>
          </p:txBody>
        </p:sp>
      </p:grpSp>
      <p:sp>
        <p:nvSpPr>
          <p:cNvPr id="96312" name="Rectangle 56"/>
          <p:cNvSpPr>
            <a:spLocks noChangeArrowheads="1"/>
          </p:cNvSpPr>
          <p:nvPr/>
        </p:nvSpPr>
        <p:spPr bwMode="auto">
          <a:xfrm>
            <a:off x="3867150" y="1874838"/>
            <a:ext cx="1106488"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itchFamily="18" charset="0"/>
              </a:defRPr>
            </a:lvl1pPr>
            <a:lvl2pPr marL="450850" defTabSz="901700">
              <a:defRPr sz="2400">
                <a:solidFill>
                  <a:schemeClr val="tx1"/>
                </a:solidFill>
                <a:latin typeface="Times" pitchFamily="18" charset="0"/>
              </a:defRPr>
            </a:lvl2pPr>
            <a:lvl3pPr marL="901700" defTabSz="901700">
              <a:defRPr sz="2400">
                <a:solidFill>
                  <a:schemeClr val="tx1"/>
                </a:solidFill>
                <a:latin typeface="Times" pitchFamily="18" charset="0"/>
              </a:defRPr>
            </a:lvl3pPr>
            <a:lvl4pPr marL="1352550" defTabSz="901700">
              <a:defRPr sz="2400">
                <a:solidFill>
                  <a:schemeClr val="tx1"/>
                </a:solidFill>
                <a:latin typeface="Times" pitchFamily="18" charset="0"/>
              </a:defRPr>
            </a:lvl4pPr>
            <a:lvl5pPr marL="1804988" defTabSz="901700">
              <a:defRPr sz="2400">
                <a:solidFill>
                  <a:schemeClr val="tx1"/>
                </a:solidFill>
                <a:latin typeface="Times" pitchFamily="18" charset="0"/>
              </a:defRPr>
            </a:lvl5pPr>
            <a:lvl6pPr marL="2262188" defTabSz="901700" eaLnBrk="0" fontAlgn="base" hangingPunct="0">
              <a:spcBef>
                <a:spcPct val="0"/>
              </a:spcBef>
              <a:spcAft>
                <a:spcPct val="0"/>
              </a:spcAft>
              <a:defRPr sz="2400">
                <a:solidFill>
                  <a:schemeClr val="tx1"/>
                </a:solidFill>
                <a:latin typeface="Times" pitchFamily="18" charset="0"/>
              </a:defRPr>
            </a:lvl6pPr>
            <a:lvl7pPr marL="2719388" defTabSz="901700" eaLnBrk="0" fontAlgn="base" hangingPunct="0">
              <a:spcBef>
                <a:spcPct val="0"/>
              </a:spcBef>
              <a:spcAft>
                <a:spcPct val="0"/>
              </a:spcAft>
              <a:defRPr sz="2400">
                <a:solidFill>
                  <a:schemeClr val="tx1"/>
                </a:solidFill>
                <a:latin typeface="Times" pitchFamily="18" charset="0"/>
              </a:defRPr>
            </a:lvl7pPr>
            <a:lvl8pPr marL="3176588" defTabSz="901700" eaLnBrk="0" fontAlgn="base" hangingPunct="0">
              <a:spcBef>
                <a:spcPct val="0"/>
              </a:spcBef>
              <a:spcAft>
                <a:spcPct val="0"/>
              </a:spcAft>
              <a:defRPr sz="2400">
                <a:solidFill>
                  <a:schemeClr val="tx1"/>
                </a:solidFill>
                <a:latin typeface="Times" pitchFamily="18" charset="0"/>
              </a:defRPr>
            </a:lvl8pPr>
            <a:lvl9pPr marL="3633788" defTabSz="901700" eaLnBrk="0" fontAlgn="base" hangingPunct="0">
              <a:spcBef>
                <a:spcPct val="0"/>
              </a:spcBef>
              <a:spcAft>
                <a:spcPct val="0"/>
              </a:spcAft>
              <a:defRPr sz="2400">
                <a:solidFill>
                  <a:schemeClr val="tx1"/>
                </a:solidFill>
                <a:latin typeface="Times" pitchFamily="18" charset="0"/>
              </a:defRPr>
            </a:lvl9pPr>
          </a:lstStyle>
          <a:p>
            <a:pPr algn="ctr"/>
            <a:r>
              <a:rPr lang="en-US" altLang="en-US" sz="1800">
                <a:latin typeface="+mj-lt"/>
              </a:rPr>
              <a:t>System</a:t>
            </a:r>
          </a:p>
          <a:p>
            <a:pPr algn="ctr"/>
            <a:r>
              <a:rPr lang="en-US" altLang="en-US" sz="1800">
                <a:latin typeface="+mj-lt"/>
              </a:rPr>
              <a:t>Design</a:t>
            </a:r>
          </a:p>
        </p:txBody>
      </p:sp>
      <p:sp>
        <p:nvSpPr>
          <p:cNvPr id="96313" name="Rectangle 57"/>
          <p:cNvSpPr>
            <a:spLocks noChangeArrowheads="1"/>
          </p:cNvSpPr>
          <p:nvPr/>
        </p:nvSpPr>
        <p:spPr bwMode="auto">
          <a:xfrm>
            <a:off x="5132388"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itchFamily="18" charset="0"/>
              </a:defRPr>
            </a:lvl1pPr>
            <a:lvl2pPr marL="450850" defTabSz="901700">
              <a:defRPr sz="2400">
                <a:solidFill>
                  <a:schemeClr val="tx1"/>
                </a:solidFill>
                <a:latin typeface="Times" pitchFamily="18" charset="0"/>
              </a:defRPr>
            </a:lvl2pPr>
            <a:lvl3pPr marL="901700" defTabSz="901700">
              <a:defRPr sz="2400">
                <a:solidFill>
                  <a:schemeClr val="tx1"/>
                </a:solidFill>
                <a:latin typeface="Times" pitchFamily="18" charset="0"/>
              </a:defRPr>
            </a:lvl3pPr>
            <a:lvl4pPr marL="1352550" defTabSz="901700">
              <a:defRPr sz="2400">
                <a:solidFill>
                  <a:schemeClr val="tx1"/>
                </a:solidFill>
                <a:latin typeface="Times" pitchFamily="18" charset="0"/>
              </a:defRPr>
            </a:lvl4pPr>
            <a:lvl5pPr marL="1804988" defTabSz="901700">
              <a:defRPr sz="2400">
                <a:solidFill>
                  <a:schemeClr val="tx1"/>
                </a:solidFill>
                <a:latin typeface="Times" pitchFamily="18" charset="0"/>
              </a:defRPr>
            </a:lvl5pPr>
            <a:lvl6pPr marL="2262188" defTabSz="901700" eaLnBrk="0" fontAlgn="base" hangingPunct="0">
              <a:spcBef>
                <a:spcPct val="0"/>
              </a:spcBef>
              <a:spcAft>
                <a:spcPct val="0"/>
              </a:spcAft>
              <a:defRPr sz="2400">
                <a:solidFill>
                  <a:schemeClr val="tx1"/>
                </a:solidFill>
                <a:latin typeface="Times" pitchFamily="18" charset="0"/>
              </a:defRPr>
            </a:lvl6pPr>
            <a:lvl7pPr marL="2719388" defTabSz="901700" eaLnBrk="0" fontAlgn="base" hangingPunct="0">
              <a:spcBef>
                <a:spcPct val="0"/>
              </a:spcBef>
              <a:spcAft>
                <a:spcPct val="0"/>
              </a:spcAft>
              <a:defRPr sz="2400">
                <a:solidFill>
                  <a:schemeClr val="tx1"/>
                </a:solidFill>
                <a:latin typeface="Times" pitchFamily="18" charset="0"/>
              </a:defRPr>
            </a:lvl7pPr>
            <a:lvl8pPr marL="3176588" defTabSz="901700" eaLnBrk="0" fontAlgn="base" hangingPunct="0">
              <a:spcBef>
                <a:spcPct val="0"/>
              </a:spcBef>
              <a:spcAft>
                <a:spcPct val="0"/>
              </a:spcAft>
              <a:defRPr sz="2400">
                <a:solidFill>
                  <a:schemeClr val="tx1"/>
                </a:solidFill>
                <a:latin typeface="Times" pitchFamily="18" charset="0"/>
              </a:defRPr>
            </a:lvl8pPr>
            <a:lvl9pPr marL="3633788" defTabSz="901700" eaLnBrk="0" fontAlgn="base" hangingPunct="0">
              <a:spcBef>
                <a:spcPct val="0"/>
              </a:spcBef>
              <a:spcAft>
                <a:spcPct val="0"/>
              </a:spcAft>
              <a:defRPr sz="2400">
                <a:solidFill>
                  <a:schemeClr val="tx1"/>
                </a:solidFill>
                <a:latin typeface="Times" pitchFamily="18" charset="0"/>
              </a:defRPr>
            </a:lvl9pPr>
          </a:lstStyle>
          <a:p>
            <a:pPr algn="ctr"/>
            <a:r>
              <a:rPr lang="en-US" altLang="en-US" sz="1800">
                <a:latin typeface="+mj-lt"/>
              </a:rPr>
              <a:t>Object</a:t>
            </a:r>
          </a:p>
          <a:p>
            <a:pPr algn="ctr"/>
            <a:r>
              <a:rPr lang="en-US" altLang="en-US" sz="1800">
                <a:latin typeface="+mj-lt"/>
              </a:rPr>
              <a:t>Design</a:t>
            </a:r>
          </a:p>
        </p:txBody>
      </p:sp>
      <p:sp>
        <p:nvSpPr>
          <p:cNvPr id="96314" name="Rectangle 58"/>
          <p:cNvSpPr>
            <a:spLocks noChangeArrowheads="1"/>
          </p:cNvSpPr>
          <p:nvPr/>
        </p:nvSpPr>
        <p:spPr bwMode="auto">
          <a:xfrm>
            <a:off x="6430963"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itchFamily="18" charset="0"/>
              </a:defRPr>
            </a:lvl1pPr>
            <a:lvl2pPr marL="450850" defTabSz="901700">
              <a:defRPr sz="2400">
                <a:solidFill>
                  <a:schemeClr val="tx1"/>
                </a:solidFill>
                <a:latin typeface="Times" pitchFamily="18" charset="0"/>
              </a:defRPr>
            </a:lvl2pPr>
            <a:lvl3pPr marL="901700" defTabSz="901700">
              <a:defRPr sz="2400">
                <a:solidFill>
                  <a:schemeClr val="tx1"/>
                </a:solidFill>
                <a:latin typeface="Times" pitchFamily="18" charset="0"/>
              </a:defRPr>
            </a:lvl3pPr>
            <a:lvl4pPr marL="1352550" defTabSz="901700">
              <a:defRPr sz="2400">
                <a:solidFill>
                  <a:schemeClr val="tx1"/>
                </a:solidFill>
                <a:latin typeface="Times" pitchFamily="18" charset="0"/>
              </a:defRPr>
            </a:lvl4pPr>
            <a:lvl5pPr marL="1804988" defTabSz="901700">
              <a:defRPr sz="2400">
                <a:solidFill>
                  <a:schemeClr val="tx1"/>
                </a:solidFill>
                <a:latin typeface="Times" pitchFamily="18" charset="0"/>
              </a:defRPr>
            </a:lvl5pPr>
            <a:lvl6pPr marL="2262188" defTabSz="901700" eaLnBrk="0" fontAlgn="base" hangingPunct="0">
              <a:spcBef>
                <a:spcPct val="0"/>
              </a:spcBef>
              <a:spcAft>
                <a:spcPct val="0"/>
              </a:spcAft>
              <a:defRPr sz="2400">
                <a:solidFill>
                  <a:schemeClr val="tx1"/>
                </a:solidFill>
                <a:latin typeface="Times" pitchFamily="18" charset="0"/>
              </a:defRPr>
            </a:lvl6pPr>
            <a:lvl7pPr marL="2719388" defTabSz="901700" eaLnBrk="0" fontAlgn="base" hangingPunct="0">
              <a:spcBef>
                <a:spcPct val="0"/>
              </a:spcBef>
              <a:spcAft>
                <a:spcPct val="0"/>
              </a:spcAft>
              <a:defRPr sz="2400">
                <a:solidFill>
                  <a:schemeClr val="tx1"/>
                </a:solidFill>
                <a:latin typeface="Times" pitchFamily="18" charset="0"/>
              </a:defRPr>
            </a:lvl7pPr>
            <a:lvl8pPr marL="3176588" defTabSz="901700" eaLnBrk="0" fontAlgn="base" hangingPunct="0">
              <a:spcBef>
                <a:spcPct val="0"/>
              </a:spcBef>
              <a:spcAft>
                <a:spcPct val="0"/>
              </a:spcAft>
              <a:defRPr sz="2400">
                <a:solidFill>
                  <a:schemeClr val="tx1"/>
                </a:solidFill>
                <a:latin typeface="Times" pitchFamily="18" charset="0"/>
              </a:defRPr>
            </a:lvl8pPr>
            <a:lvl9pPr marL="3633788" defTabSz="901700" eaLnBrk="0" fontAlgn="base" hangingPunct="0">
              <a:spcBef>
                <a:spcPct val="0"/>
              </a:spcBef>
              <a:spcAft>
                <a:spcPct val="0"/>
              </a:spcAft>
              <a:defRPr sz="2400">
                <a:solidFill>
                  <a:schemeClr val="tx1"/>
                </a:solidFill>
                <a:latin typeface="Times" pitchFamily="18" charset="0"/>
              </a:defRPr>
            </a:lvl9pPr>
          </a:lstStyle>
          <a:p>
            <a:pPr algn="ctr"/>
            <a:r>
              <a:rPr lang="en-US" altLang="en-US" sz="1800">
                <a:latin typeface="+mj-lt"/>
              </a:rPr>
              <a:t>Implemen-</a:t>
            </a:r>
          </a:p>
          <a:p>
            <a:pPr algn="ctr"/>
            <a:r>
              <a:rPr lang="en-US" altLang="en-US" sz="1800">
                <a:latin typeface="+mj-lt"/>
              </a:rPr>
              <a:t>tation</a:t>
            </a:r>
          </a:p>
        </p:txBody>
      </p:sp>
      <p:sp>
        <p:nvSpPr>
          <p:cNvPr id="96315" name="Rectangle 59"/>
          <p:cNvSpPr>
            <a:spLocks noChangeArrowheads="1"/>
          </p:cNvSpPr>
          <p:nvPr/>
        </p:nvSpPr>
        <p:spPr bwMode="auto">
          <a:xfrm>
            <a:off x="7697788" y="1874838"/>
            <a:ext cx="1106487"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itchFamily="18" charset="0"/>
              </a:defRPr>
            </a:lvl1pPr>
            <a:lvl2pPr marL="450850" defTabSz="901700">
              <a:defRPr sz="2400">
                <a:solidFill>
                  <a:schemeClr val="tx1"/>
                </a:solidFill>
                <a:latin typeface="Times" pitchFamily="18" charset="0"/>
              </a:defRPr>
            </a:lvl2pPr>
            <a:lvl3pPr marL="901700" defTabSz="901700">
              <a:defRPr sz="2400">
                <a:solidFill>
                  <a:schemeClr val="tx1"/>
                </a:solidFill>
                <a:latin typeface="Times" pitchFamily="18" charset="0"/>
              </a:defRPr>
            </a:lvl3pPr>
            <a:lvl4pPr marL="1352550" defTabSz="901700">
              <a:defRPr sz="2400">
                <a:solidFill>
                  <a:schemeClr val="tx1"/>
                </a:solidFill>
                <a:latin typeface="Times" pitchFamily="18" charset="0"/>
              </a:defRPr>
            </a:lvl4pPr>
            <a:lvl5pPr marL="1804988" defTabSz="901700">
              <a:defRPr sz="2400">
                <a:solidFill>
                  <a:schemeClr val="tx1"/>
                </a:solidFill>
                <a:latin typeface="Times" pitchFamily="18" charset="0"/>
              </a:defRPr>
            </a:lvl5pPr>
            <a:lvl6pPr marL="2262188" defTabSz="901700" eaLnBrk="0" fontAlgn="base" hangingPunct="0">
              <a:spcBef>
                <a:spcPct val="0"/>
              </a:spcBef>
              <a:spcAft>
                <a:spcPct val="0"/>
              </a:spcAft>
              <a:defRPr sz="2400">
                <a:solidFill>
                  <a:schemeClr val="tx1"/>
                </a:solidFill>
                <a:latin typeface="Times" pitchFamily="18" charset="0"/>
              </a:defRPr>
            </a:lvl6pPr>
            <a:lvl7pPr marL="2719388" defTabSz="901700" eaLnBrk="0" fontAlgn="base" hangingPunct="0">
              <a:spcBef>
                <a:spcPct val="0"/>
              </a:spcBef>
              <a:spcAft>
                <a:spcPct val="0"/>
              </a:spcAft>
              <a:defRPr sz="2400">
                <a:solidFill>
                  <a:schemeClr val="tx1"/>
                </a:solidFill>
                <a:latin typeface="Times" pitchFamily="18" charset="0"/>
              </a:defRPr>
            </a:lvl7pPr>
            <a:lvl8pPr marL="3176588" defTabSz="901700" eaLnBrk="0" fontAlgn="base" hangingPunct="0">
              <a:spcBef>
                <a:spcPct val="0"/>
              </a:spcBef>
              <a:spcAft>
                <a:spcPct val="0"/>
              </a:spcAft>
              <a:defRPr sz="2400">
                <a:solidFill>
                  <a:schemeClr val="tx1"/>
                </a:solidFill>
                <a:latin typeface="Times" pitchFamily="18" charset="0"/>
              </a:defRPr>
            </a:lvl8pPr>
            <a:lvl9pPr marL="3633788" defTabSz="901700" eaLnBrk="0" fontAlgn="base" hangingPunct="0">
              <a:spcBef>
                <a:spcPct val="0"/>
              </a:spcBef>
              <a:spcAft>
                <a:spcPct val="0"/>
              </a:spcAft>
              <a:defRPr sz="2400">
                <a:solidFill>
                  <a:schemeClr val="tx1"/>
                </a:solidFill>
                <a:latin typeface="Times" pitchFamily="18" charset="0"/>
              </a:defRPr>
            </a:lvl9pPr>
          </a:lstStyle>
          <a:p>
            <a:pPr algn="ctr"/>
            <a:r>
              <a:rPr lang="en-US" altLang="en-US" sz="1800">
                <a:latin typeface="+mj-lt"/>
              </a:rPr>
              <a:t>Testing</a:t>
            </a:r>
          </a:p>
        </p:txBody>
      </p:sp>
      <p:grpSp>
        <p:nvGrpSpPr>
          <p:cNvPr id="96351" name="Group 95"/>
          <p:cNvGrpSpPr>
            <a:grpSpLocks/>
          </p:cNvGrpSpPr>
          <p:nvPr/>
        </p:nvGrpSpPr>
        <p:grpSpPr bwMode="auto">
          <a:xfrm>
            <a:off x="2141538" y="3651250"/>
            <a:ext cx="1709737" cy="2524125"/>
            <a:chOff x="1349" y="2300"/>
            <a:chExt cx="1077" cy="1590"/>
          </a:xfrm>
        </p:grpSpPr>
        <p:sp>
          <p:nvSpPr>
            <p:cNvPr id="96264" name="Rectangle 8"/>
            <p:cNvSpPr>
              <a:spLocks noChangeArrowheads="1"/>
            </p:cNvSpPr>
            <p:nvPr/>
          </p:nvSpPr>
          <p:spPr bwMode="auto">
            <a:xfrm>
              <a:off x="1810" y="2839"/>
              <a:ext cx="391"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65" name="Rectangle 9" descr="Light horizontal"/>
            <p:cNvSpPr>
              <a:spLocks noChangeArrowheads="1"/>
            </p:cNvSpPr>
            <p:nvPr/>
          </p:nvSpPr>
          <p:spPr bwMode="auto">
            <a:xfrm>
              <a:off x="1970" y="2880"/>
              <a:ext cx="87" cy="89"/>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66" name="Rectangle 10" descr="Light horizontal"/>
            <p:cNvSpPr>
              <a:spLocks noChangeArrowheads="1"/>
            </p:cNvSpPr>
            <p:nvPr/>
          </p:nvSpPr>
          <p:spPr bwMode="auto">
            <a:xfrm>
              <a:off x="2054" y="3089"/>
              <a:ext cx="87" cy="91"/>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67" name="Rectangle 11" descr="Light horizontal"/>
            <p:cNvSpPr>
              <a:spLocks noChangeArrowheads="1"/>
            </p:cNvSpPr>
            <p:nvPr/>
          </p:nvSpPr>
          <p:spPr bwMode="auto">
            <a:xfrm>
              <a:off x="1870" y="3087"/>
              <a:ext cx="78" cy="9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68" name="Rectangle 12"/>
            <p:cNvSpPr>
              <a:spLocks noChangeArrowheads="1"/>
            </p:cNvSpPr>
            <p:nvPr/>
          </p:nvSpPr>
          <p:spPr bwMode="auto">
            <a:xfrm>
              <a:off x="1558" y="3370"/>
              <a:ext cx="845" cy="5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pPr algn="ctr"/>
              <a:r>
                <a:rPr lang="en-US" altLang="en-US" sz="1600">
                  <a:solidFill>
                    <a:srgbClr val="0006A3"/>
                  </a:solidFill>
                  <a:latin typeface="Book Antiqua" pitchFamily="18" charset="0"/>
                </a:rPr>
                <a:t>Application</a:t>
              </a:r>
            </a:p>
            <a:p>
              <a:pPr algn="ctr"/>
              <a:r>
                <a:rPr lang="en-US" altLang="en-US" sz="1600">
                  <a:solidFill>
                    <a:srgbClr val="0006A3"/>
                  </a:solidFill>
                  <a:latin typeface="Book Antiqua" pitchFamily="18" charset="0"/>
                </a:rPr>
                <a:t>Domain </a:t>
              </a:r>
            </a:p>
            <a:p>
              <a:pPr algn="ctr"/>
              <a:r>
                <a:rPr lang="en-US" altLang="en-US" sz="1600">
                  <a:solidFill>
                    <a:srgbClr val="0006A3"/>
                  </a:solidFill>
                  <a:latin typeface="Book Antiqua" pitchFamily="18" charset="0"/>
                </a:rPr>
                <a:t>Objects</a:t>
              </a:r>
            </a:p>
          </p:txBody>
        </p:sp>
        <p:sp>
          <p:nvSpPr>
            <p:cNvPr id="96269" name="Line 13"/>
            <p:cNvSpPr>
              <a:spLocks noChangeShapeType="1"/>
            </p:cNvSpPr>
            <p:nvPr/>
          </p:nvSpPr>
          <p:spPr bwMode="auto">
            <a:xfrm>
              <a:off x="1963" y="2317"/>
              <a:ext cx="0" cy="50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7" name="Rectangle 51"/>
            <p:cNvSpPr>
              <a:spLocks noChangeArrowheads="1"/>
            </p:cNvSpPr>
            <p:nvPr/>
          </p:nvSpPr>
          <p:spPr bwMode="auto">
            <a:xfrm>
              <a:off x="1442" y="2348"/>
              <a:ext cx="984" cy="326"/>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pPr algn="ctr"/>
              <a:r>
                <a:rPr lang="en-US" altLang="en-US" sz="1400" b="0">
                  <a:latin typeface="ITCCheltenham BookCond" charset="0"/>
                </a:rPr>
                <a:t>Expressed in Terms Of</a:t>
              </a:r>
            </a:p>
          </p:txBody>
        </p:sp>
        <p:sp>
          <p:nvSpPr>
            <p:cNvPr id="96317" name="Line 61"/>
            <p:cNvSpPr>
              <a:spLocks noChangeShapeType="1"/>
            </p:cNvSpPr>
            <p:nvPr/>
          </p:nvSpPr>
          <p:spPr bwMode="auto">
            <a:xfrm>
              <a:off x="1349" y="2300"/>
              <a:ext cx="60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18" name="Line 62"/>
            <p:cNvSpPr>
              <a:spLocks noChangeShapeType="1"/>
            </p:cNvSpPr>
            <p:nvPr/>
          </p:nvSpPr>
          <p:spPr bwMode="auto">
            <a:xfrm>
              <a:off x="1920" y="3021"/>
              <a:ext cx="1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19" name="Line 63"/>
            <p:cNvSpPr>
              <a:spLocks noChangeShapeType="1"/>
            </p:cNvSpPr>
            <p:nvPr/>
          </p:nvSpPr>
          <p:spPr bwMode="auto">
            <a:xfrm>
              <a:off x="2115" y="3032"/>
              <a:ext cx="0"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20" name="Line 64"/>
            <p:cNvSpPr>
              <a:spLocks noChangeShapeType="1"/>
            </p:cNvSpPr>
            <p:nvPr/>
          </p:nvSpPr>
          <p:spPr bwMode="auto">
            <a:xfrm>
              <a:off x="1909" y="3025"/>
              <a:ext cx="0" cy="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21" name="Line 65"/>
            <p:cNvSpPr>
              <a:spLocks noChangeShapeType="1"/>
            </p:cNvSpPr>
            <p:nvPr/>
          </p:nvSpPr>
          <p:spPr bwMode="auto">
            <a:xfrm>
              <a:off x="2008" y="2975"/>
              <a:ext cx="0" cy="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96355" name="Group 99"/>
          <p:cNvGrpSpPr>
            <a:grpSpLocks/>
          </p:cNvGrpSpPr>
          <p:nvPr/>
        </p:nvGrpSpPr>
        <p:grpSpPr bwMode="auto">
          <a:xfrm>
            <a:off x="2105025" y="3141663"/>
            <a:ext cx="6634163" cy="3036887"/>
            <a:chOff x="1326" y="1979"/>
            <a:chExt cx="4179" cy="1913"/>
          </a:xfrm>
        </p:grpSpPr>
        <p:sp>
          <p:nvSpPr>
            <p:cNvPr id="96290" name="Rectangle 34"/>
            <p:cNvSpPr>
              <a:spLocks noChangeArrowheads="1"/>
            </p:cNvSpPr>
            <p:nvPr/>
          </p:nvSpPr>
          <p:spPr bwMode="auto">
            <a:xfrm>
              <a:off x="4874" y="3526"/>
              <a:ext cx="492" cy="3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pPr algn="ctr"/>
              <a:r>
                <a:rPr lang="en-US" altLang="en-US" sz="1600">
                  <a:solidFill>
                    <a:srgbClr val="0006A3"/>
                  </a:solidFill>
                  <a:latin typeface="Book Antiqua" pitchFamily="18" charset="0"/>
                </a:rPr>
                <a:t>Test </a:t>
              </a:r>
            </a:p>
            <a:p>
              <a:pPr algn="ctr"/>
              <a:r>
                <a:rPr lang="en-US" altLang="en-US" sz="1600">
                  <a:solidFill>
                    <a:srgbClr val="0006A3"/>
                  </a:solidFill>
                  <a:latin typeface="Book Antiqua" pitchFamily="18" charset="0"/>
                </a:rPr>
                <a:t>Cases</a:t>
              </a:r>
            </a:p>
          </p:txBody>
        </p:sp>
        <p:sp>
          <p:nvSpPr>
            <p:cNvPr id="96291" name="Rectangle 35"/>
            <p:cNvSpPr>
              <a:spLocks noChangeArrowheads="1"/>
            </p:cNvSpPr>
            <p:nvPr/>
          </p:nvSpPr>
          <p:spPr bwMode="auto">
            <a:xfrm>
              <a:off x="4854" y="2847"/>
              <a:ext cx="651" cy="6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92" name="AutoShape 36"/>
            <p:cNvSpPr>
              <a:spLocks noChangeArrowheads="1"/>
            </p:cNvSpPr>
            <p:nvPr/>
          </p:nvSpPr>
          <p:spPr bwMode="auto">
            <a:xfrm>
              <a:off x="4980" y="3156"/>
              <a:ext cx="132" cy="76"/>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93" name="Oval 37" descr="50%"/>
            <p:cNvSpPr>
              <a:spLocks noChangeArrowheads="1"/>
            </p:cNvSpPr>
            <p:nvPr/>
          </p:nvSpPr>
          <p:spPr bwMode="auto">
            <a:xfrm>
              <a:off x="4983" y="2892"/>
              <a:ext cx="138" cy="63"/>
            </a:xfrm>
            <a:prstGeom prst="ellipse">
              <a:avLst/>
            </a:prstGeom>
            <a:pattFill prst="pct50">
              <a:fgClr>
                <a:schemeClr val="tx1"/>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94" name="Rectangle 38"/>
            <p:cNvSpPr>
              <a:spLocks noChangeArrowheads="1"/>
            </p:cNvSpPr>
            <p:nvPr/>
          </p:nvSpPr>
          <p:spPr bwMode="auto">
            <a:xfrm>
              <a:off x="5219" y="3086"/>
              <a:ext cx="228"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r>
                <a:rPr lang="en-US" altLang="en-US" sz="1600">
                  <a:latin typeface="Book Antiqua" pitchFamily="18" charset="0"/>
                </a:rPr>
                <a:t>? </a:t>
              </a:r>
            </a:p>
          </p:txBody>
        </p:sp>
        <p:sp>
          <p:nvSpPr>
            <p:cNvPr id="96295" name="Freeform 39"/>
            <p:cNvSpPr>
              <a:spLocks/>
            </p:cNvSpPr>
            <p:nvPr/>
          </p:nvSpPr>
          <p:spPr bwMode="auto">
            <a:xfrm>
              <a:off x="5228" y="3007"/>
              <a:ext cx="106" cy="77"/>
            </a:xfrm>
            <a:custGeom>
              <a:avLst/>
              <a:gdLst>
                <a:gd name="T0" fmla="*/ 0 w 107"/>
                <a:gd name="T1" fmla="*/ 15 h 78"/>
                <a:gd name="T2" fmla="*/ 15 w 107"/>
                <a:gd name="T3" fmla="*/ 77 h 78"/>
                <a:gd name="T4" fmla="*/ 106 w 107"/>
                <a:gd name="T5" fmla="*/ 0 h 78"/>
              </a:gdLst>
              <a:ahLst/>
              <a:cxnLst>
                <a:cxn ang="0">
                  <a:pos x="T0" y="T1"/>
                </a:cxn>
                <a:cxn ang="0">
                  <a:pos x="T2" y="T3"/>
                </a:cxn>
                <a:cxn ang="0">
                  <a:pos x="T4" y="T5"/>
                </a:cxn>
              </a:cxnLst>
              <a:rect l="0" t="0" r="r" b="b"/>
              <a:pathLst>
                <a:path w="107" h="78">
                  <a:moveTo>
                    <a:pt x="0" y="15"/>
                  </a:moveTo>
                  <a:lnTo>
                    <a:pt x="15" y="77"/>
                  </a:lnTo>
                  <a:lnTo>
                    <a:pt x="10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6296" name="Freeform 40"/>
            <p:cNvSpPr>
              <a:spLocks/>
            </p:cNvSpPr>
            <p:nvPr/>
          </p:nvSpPr>
          <p:spPr bwMode="auto">
            <a:xfrm>
              <a:off x="5228" y="2895"/>
              <a:ext cx="105" cy="76"/>
            </a:xfrm>
            <a:custGeom>
              <a:avLst/>
              <a:gdLst>
                <a:gd name="T0" fmla="*/ 0 w 106"/>
                <a:gd name="T1" fmla="*/ 15 h 77"/>
                <a:gd name="T2" fmla="*/ 15 w 106"/>
                <a:gd name="T3" fmla="*/ 76 h 77"/>
                <a:gd name="T4" fmla="*/ 105 w 106"/>
                <a:gd name="T5" fmla="*/ 0 h 77"/>
              </a:gdLst>
              <a:ahLst/>
              <a:cxnLst>
                <a:cxn ang="0">
                  <a:pos x="T0" y="T1"/>
                </a:cxn>
                <a:cxn ang="0">
                  <a:pos x="T2" y="T3"/>
                </a:cxn>
                <a:cxn ang="0">
                  <a:pos x="T4" y="T5"/>
                </a:cxn>
              </a:cxnLst>
              <a:rect l="0" t="0" r="r" b="b"/>
              <a:pathLst>
                <a:path w="106" h="77">
                  <a:moveTo>
                    <a:pt x="0" y="15"/>
                  </a:moveTo>
                  <a:lnTo>
                    <a:pt x="15" y="76"/>
                  </a:lnTo>
                  <a:lnTo>
                    <a:pt x="105"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6302" name="Line 46"/>
            <p:cNvSpPr>
              <a:spLocks noChangeShapeType="1"/>
            </p:cNvSpPr>
            <p:nvPr/>
          </p:nvSpPr>
          <p:spPr bwMode="auto">
            <a:xfrm>
              <a:off x="1326" y="1986"/>
              <a:ext cx="38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6" name="Line 50"/>
            <p:cNvSpPr>
              <a:spLocks noChangeShapeType="1"/>
            </p:cNvSpPr>
            <p:nvPr/>
          </p:nvSpPr>
          <p:spPr bwMode="auto">
            <a:xfrm>
              <a:off x="5172" y="1979"/>
              <a:ext cx="0" cy="84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11" name="Rectangle 55"/>
            <p:cNvSpPr>
              <a:spLocks noChangeArrowheads="1"/>
            </p:cNvSpPr>
            <p:nvPr/>
          </p:nvSpPr>
          <p:spPr bwMode="auto">
            <a:xfrm>
              <a:off x="4891" y="2468"/>
              <a:ext cx="526" cy="326"/>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pPr algn="ctr"/>
              <a:r>
                <a:rPr lang="en-US" altLang="en-US" sz="1400" b="0">
                  <a:latin typeface="ITCCheltenham BookCond" charset="0"/>
                </a:rPr>
                <a:t>Verified </a:t>
              </a:r>
            </a:p>
            <a:p>
              <a:pPr algn="ctr"/>
              <a:r>
                <a:rPr lang="en-US" altLang="en-US" sz="1400" b="0">
                  <a:latin typeface="ITCCheltenham BookCond" charset="0"/>
                </a:rPr>
                <a:t>By</a:t>
              </a:r>
            </a:p>
          </p:txBody>
        </p:sp>
        <p:sp>
          <p:nvSpPr>
            <p:cNvPr id="96322" name="Rectangle 66" descr="Light horizontal"/>
            <p:cNvSpPr>
              <a:spLocks noChangeArrowheads="1"/>
            </p:cNvSpPr>
            <p:nvPr/>
          </p:nvSpPr>
          <p:spPr bwMode="auto">
            <a:xfrm>
              <a:off x="5004" y="3013"/>
              <a:ext cx="87" cy="90"/>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6323" name="Group 67"/>
            <p:cNvGrpSpPr>
              <a:grpSpLocks/>
            </p:cNvGrpSpPr>
            <p:nvPr/>
          </p:nvGrpSpPr>
          <p:grpSpPr bwMode="auto">
            <a:xfrm>
              <a:off x="4865" y="3268"/>
              <a:ext cx="463" cy="184"/>
              <a:chOff x="4933" y="3310"/>
              <a:chExt cx="469" cy="187"/>
            </a:xfrm>
          </p:grpSpPr>
          <p:sp>
            <p:nvSpPr>
              <p:cNvPr id="96324" name="Rectangle 68"/>
              <p:cNvSpPr>
                <a:spLocks noChangeArrowheads="1"/>
              </p:cNvSpPr>
              <p:nvPr/>
            </p:nvSpPr>
            <p:spPr bwMode="auto">
              <a:xfrm>
                <a:off x="4943" y="3323"/>
                <a:ext cx="404"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en-CA"/>
              </a:p>
            </p:txBody>
          </p:sp>
          <p:sp>
            <p:nvSpPr>
              <p:cNvPr id="96325" name="Rectangle 69"/>
              <p:cNvSpPr>
                <a:spLocks noChangeArrowheads="1"/>
              </p:cNvSpPr>
              <p:nvPr/>
            </p:nvSpPr>
            <p:spPr bwMode="auto">
              <a:xfrm>
                <a:off x="4933" y="3310"/>
                <a:ext cx="469" cy="1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r>
                  <a:rPr lang="en-US" altLang="en-US" sz="1200">
                    <a:latin typeface="Helvetica" pitchFamily="34" charset="0"/>
                  </a:rPr>
                  <a:t>class....</a:t>
                </a:r>
              </a:p>
            </p:txBody>
          </p:sp>
        </p:grpSp>
        <p:sp>
          <p:nvSpPr>
            <p:cNvPr id="96326" name="Rectangle 70"/>
            <p:cNvSpPr>
              <a:spLocks noChangeArrowheads="1"/>
            </p:cNvSpPr>
            <p:nvPr/>
          </p:nvSpPr>
          <p:spPr bwMode="auto">
            <a:xfrm>
              <a:off x="5219" y="3256"/>
              <a:ext cx="228"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r>
                <a:rPr lang="en-US" altLang="en-US" sz="1600">
                  <a:latin typeface="Book Antiqua" pitchFamily="18" charset="0"/>
                </a:rPr>
                <a:t>? </a:t>
              </a:r>
            </a:p>
          </p:txBody>
        </p:sp>
      </p:grpSp>
      <p:sp>
        <p:nvSpPr>
          <p:cNvPr id="96330" name="Rectangle 74"/>
          <p:cNvSpPr>
            <a:spLocks noChangeArrowheads="1"/>
          </p:cNvSpPr>
          <p:nvPr/>
        </p:nvSpPr>
        <p:spPr bwMode="auto">
          <a:xfrm>
            <a:off x="608013" y="1874838"/>
            <a:ext cx="15906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itchFamily="18" charset="0"/>
              </a:defRPr>
            </a:lvl1pPr>
            <a:lvl2pPr marL="450850" defTabSz="901700">
              <a:defRPr sz="2400">
                <a:solidFill>
                  <a:schemeClr val="tx1"/>
                </a:solidFill>
                <a:latin typeface="Times" pitchFamily="18" charset="0"/>
              </a:defRPr>
            </a:lvl2pPr>
            <a:lvl3pPr marL="901700" defTabSz="901700">
              <a:defRPr sz="2400">
                <a:solidFill>
                  <a:schemeClr val="tx1"/>
                </a:solidFill>
                <a:latin typeface="Times" pitchFamily="18" charset="0"/>
              </a:defRPr>
            </a:lvl3pPr>
            <a:lvl4pPr marL="1352550" defTabSz="901700">
              <a:defRPr sz="2400">
                <a:solidFill>
                  <a:schemeClr val="tx1"/>
                </a:solidFill>
                <a:latin typeface="Times" pitchFamily="18" charset="0"/>
              </a:defRPr>
            </a:lvl4pPr>
            <a:lvl5pPr marL="1804988" defTabSz="901700">
              <a:defRPr sz="2400">
                <a:solidFill>
                  <a:schemeClr val="tx1"/>
                </a:solidFill>
                <a:latin typeface="Times" pitchFamily="18" charset="0"/>
              </a:defRPr>
            </a:lvl5pPr>
            <a:lvl6pPr marL="2262188" defTabSz="901700" eaLnBrk="0" fontAlgn="base" hangingPunct="0">
              <a:spcBef>
                <a:spcPct val="0"/>
              </a:spcBef>
              <a:spcAft>
                <a:spcPct val="0"/>
              </a:spcAft>
              <a:defRPr sz="2400">
                <a:solidFill>
                  <a:schemeClr val="tx1"/>
                </a:solidFill>
                <a:latin typeface="Times" pitchFamily="18" charset="0"/>
              </a:defRPr>
            </a:lvl6pPr>
            <a:lvl7pPr marL="2719388" defTabSz="901700" eaLnBrk="0" fontAlgn="base" hangingPunct="0">
              <a:spcBef>
                <a:spcPct val="0"/>
              </a:spcBef>
              <a:spcAft>
                <a:spcPct val="0"/>
              </a:spcAft>
              <a:defRPr sz="2400">
                <a:solidFill>
                  <a:schemeClr val="tx1"/>
                </a:solidFill>
                <a:latin typeface="Times" pitchFamily="18" charset="0"/>
              </a:defRPr>
            </a:lvl7pPr>
            <a:lvl8pPr marL="3176588" defTabSz="901700" eaLnBrk="0" fontAlgn="base" hangingPunct="0">
              <a:spcBef>
                <a:spcPct val="0"/>
              </a:spcBef>
              <a:spcAft>
                <a:spcPct val="0"/>
              </a:spcAft>
              <a:defRPr sz="2400">
                <a:solidFill>
                  <a:schemeClr val="tx1"/>
                </a:solidFill>
                <a:latin typeface="Times" pitchFamily="18" charset="0"/>
              </a:defRPr>
            </a:lvl8pPr>
            <a:lvl9pPr marL="3633788" defTabSz="901700" eaLnBrk="0" fontAlgn="base" hangingPunct="0">
              <a:spcBef>
                <a:spcPct val="0"/>
              </a:spcBef>
              <a:spcAft>
                <a:spcPct val="0"/>
              </a:spcAft>
              <a:defRPr sz="2400">
                <a:solidFill>
                  <a:schemeClr val="tx1"/>
                </a:solidFill>
                <a:latin typeface="Times" pitchFamily="18" charset="0"/>
              </a:defRPr>
            </a:lvl9pPr>
          </a:lstStyle>
          <a:p>
            <a:pPr algn="ctr"/>
            <a:r>
              <a:rPr lang="en-US" altLang="en-US" sz="1800" dirty="0">
                <a:latin typeface="+mj-lt"/>
              </a:rPr>
              <a:t>Requirements</a:t>
            </a:r>
          </a:p>
          <a:p>
            <a:pPr algn="ctr"/>
            <a:r>
              <a:rPr lang="en-US" altLang="en-US" sz="1800" dirty="0">
                <a:latin typeface="+mj-lt"/>
              </a:rPr>
              <a:t>Elicitation</a:t>
            </a:r>
          </a:p>
        </p:txBody>
      </p:sp>
      <p:grpSp>
        <p:nvGrpSpPr>
          <p:cNvPr id="96350" name="Group 94"/>
          <p:cNvGrpSpPr>
            <a:grpSpLocks/>
          </p:cNvGrpSpPr>
          <p:nvPr/>
        </p:nvGrpSpPr>
        <p:grpSpPr bwMode="auto">
          <a:xfrm>
            <a:off x="752475" y="3095625"/>
            <a:ext cx="1409700" cy="2898775"/>
            <a:chOff x="474" y="1950"/>
            <a:chExt cx="888" cy="1826"/>
          </a:xfrm>
        </p:grpSpPr>
        <p:sp>
          <p:nvSpPr>
            <p:cNvPr id="96332" name="Rectangle 76"/>
            <p:cNvSpPr>
              <a:spLocks noChangeArrowheads="1"/>
            </p:cNvSpPr>
            <p:nvPr/>
          </p:nvSpPr>
          <p:spPr bwMode="auto">
            <a:xfrm>
              <a:off x="474" y="3410"/>
              <a:ext cx="888" cy="3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itchFamily="18" charset="0"/>
                </a:defRPr>
              </a:lvl1pPr>
              <a:lvl2pPr marL="455613" defTabSz="911225">
                <a:defRPr sz="2400">
                  <a:solidFill>
                    <a:schemeClr val="tx1"/>
                  </a:solidFill>
                  <a:latin typeface="Times" pitchFamily="18" charset="0"/>
                </a:defRPr>
              </a:lvl2pPr>
              <a:lvl3pPr marL="911225" defTabSz="911225">
                <a:defRPr sz="2400">
                  <a:solidFill>
                    <a:schemeClr val="tx1"/>
                  </a:solidFill>
                  <a:latin typeface="Times" pitchFamily="18" charset="0"/>
                </a:defRPr>
              </a:lvl3pPr>
              <a:lvl4pPr marL="1366838" defTabSz="911225">
                <a:defRPr sz="2400">
                  <a:solidFill>
                    <a:schemeClr val="tx1"/>
                  </a:solidFill>
                  <a:latin typeface="Times" pitchFamily="18" charset="0"/>
                </a:defRPr>
              </a:lvl4pPr>
              <a:lvl5pPr marL="1822450" defTabSz="911225">
                <a:defRPr sz="2400">
                  <a:solidFill>
                    <a:schemeClr val="tx1"/>
                  </a:solidFill>
                  <a:latin typeface="Times" pitchFamily="18" charset="0"/>
                </a:defRPr>
              </a:lvl5pPr>
              <a:lvl6pPr marL="2279650" defTabSz="911225" eaLnBrk="0" fontAlgn="base" hangingPunct="0">
                <a:spcBef>
                  <a:spcPct val="0"/>
                </a:spcBef>
                <a:spcAft>
                  <a:spcPct val="0"/>
                </a:spcAft>
                <a:defRPr sz="2400">
                  <a:solidFill>
                    <a:schemeClr val="tx1"/>
                  </a:solidFill>
                  <a:latin typeface="Times" pitchFamily="18" charset="0"/>
                </a:defRPr>
              </a:lvl6pPr>
              <a:lvl7pPr marL="2736850" defTabSz="911225" eaLnBrk="0" fontAlgn="base" hangingPunct="0">
                <a:spcBef>
                  <a:spcPct val="0"/>
                </a:spcBef>
                <a:spcAft>
                  <a:spcPct val="0"/>
                </a:spcAft>
                <a:defRPr sz="2400">
                  <a:solidFill>
                    <a:schemeClr val="tx1"/>
                  </a:solidFill>
                  <a:latin typeface="Times" pitchFamily="18" charset="0"/>
                </a:defRPr>
              </a:lvl7pPr>
              <a:lvl8pPr marL="3194050" defTabSz="911225" eaLnBrk="0" fontAlgn="base" hangingPunct="0">
                <a:spcBef>
                  <a:spcPct val="0"/>
                </a:spcBef>
                <a:spcAft>
                  <a:spcPct val="0"/>
                </a:spcAft>
                <a:defRPr sz="2400">
                  <a:solidFill>
                    <a:schemeClr val="tx1"/>
                  </a:solidFill>
                  <a:latin typeface="Times" pitchFamily="18" charset="0"/>
                </a:defRPr>
              </a:lvl8pPr>
              <a:lvl9pPr marL="3651250" defTabSz="911225" eaLnBrk="0" fontAlgn="base" hangingPunct="0">
                <a:spcBef>
                  <a:spcPct val="0"/>
                </a:spcBef>
                <a:spcAft>
                  <a:spcPct val="0"/>
                </a:spcAft>
                <a:defRPr sz="2400">
                  <a:solidFill>
                    <a:schemeClr val="tx1"/>
                  </a:solidFill>
                  <a:latin typeface="Times" pitchFamily="18" charset="0"/>
                </a:defRPr>
              </a:lvl9pPr>
            </a:lstStyle>
            <a:p>
              <a:pPr algn="ctr"/>
              <a:r>
                <a:rPr lang="en-US" altLang="en-US" sz="1600">
                  <a:solidFill>
                    <a:srgbClr val="0006A3"/>
                  </a:solidFill>
                  <a:latin typeface="Book Antiqua" pitchFamily="18" charset="0"/>
                </a:rPr>
                <a:t>Use Case</a:t>
              </a:r>
            </a:p>
            <a:p>
              <a:pPr algn="ctr"/>
              <a:r>
                <a:rPr lang="en-US" altLang="en-US" sz="1600">
                  <a:solidFill>
                    <a:srgbClr val="0006A3"/>
                  </a:solidFill>
                  <a:latin typeface="Book Antiqua" pitchFamily="18" charset="0"/>
                </a:rPr>
                <a:t>Model</a:t>
              </a:r>
            </a:p>
          </p:txBody>
        </p:sp>
        <p:grpSp>
          <p:nvGrpSpPr>
            <p:cNvPr id="96349" name="Group 93"/>
            <p:cNvGrpSpPr>
              <a:grpSpLocks/>
            </p:cNvGrpSpPr>
            <p:nvPr/>
          </p:nvGrpSpPr>
          <p:grpSpPr bwMode="auto">
            <a:xfrm>
              <a:off x="602" y="1950"/>
              <a:ext cx="727" cy="352"/>
              <a:chOff x="602" y="1950"/>
              <a:chExt cx="727" cy="352"/>
            </a:xfrm>
          </p:grpSpPr>
          <p:sp>
            <p:nvSpPr>
              <p:cNvPr id="96327" name="Rectangle 71"/>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28" name="Oval 72"/>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29" name="Oval 73"/>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6333" name="Group 77"/>
              <p:cNvGrpSpPr>
                <a:grpSpLocks/>
              </p:cNvGrpSpPr>
              <p:nvPr/>
            </p:nvGrpSpPr>
            <p:grpSpPr bwMode="auto">
              <a:xfrm>
                <a:off x="1082" y="1994"/>
                <a:ext cx="90" cy="137"/>
                <a:chOff x="1097" y="2020"/>
                <a:chExt cx="91" cy="139"/>
              </a:xfrm>
            </p:grpSpPr>
            <p:sp>
              <p:nvSpPr>
                <p:cNvPr id="96334" name="Oval 78"/>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35" name="Line 79"/>
                <p:cNvSpPr>
                  <a:spLocks noChangeShapeType="1"/>
                </p:cNvSpPr>
                <p:nvPr/>
              </p:nvSpPr>
              <p:spPr bwMode="auto">
                <a:xfrm>
                  <a:off x="1097" y="2090"/>
                  <a:ext cx="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36" name="Line 80"/>
                <p:cNvSpPr>
                  <a:spLocks noChangeShapeType="1"/>
                </p:cNvSpPr>
                <p:nvPr/>
              </p:nvSpPr>
              <p:spPr bwMode="auto">
                <a:xfrm>
                  <a:off x="1139" y="2070"/>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37" name="Line 81"/>
                <p:cNvSpPr>
                  <a:spLocks noChangeShapeType="1"/>
                </p:cNvSpPr>
                <p:nvPr/>
              </p:nvSpPr>
              <p:spPr bwMode="auto">
                <a:xfrm flipH="1">
                  <a:off x="1099" y="2126"/>
                  <a:ext cx="37"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38" name="Line 82"/>
                <p:cNvSpPr>
                  <a:spLocks noChangeShapeType="1"/>
                </p:cNvSpPr>
                <p:nvPr/>
              </p:nvSpPr>
              <p:spPr bwMode="auto">
                <a:xfrm>
                  <a:off x="1143" y="2124"/>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96339" name="Line 83"/>
              <p:cNvSpPr>
                <a:spLocks noChangeShapeType="1"/>
              </p:cNvSpPr>
              <p:nvPr/>
            </p:nvSpPr>
            <p:spPr bwMode="auto">
              <a:xfrm flipH="1" flipV="1">
                <a:off x="915" y="2072"/>
                <a:ext cx="157" cy="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40" name="Line 84"/>
              <p:cNvSpPr>
                <a:spLocks noChangeShapeType="1"/>
              </p:cNvSpPr>
              <p:nvPr/>
            </p:nvSpPr>
            <p:spPr bwMode="auto">
              <a:xfrm>
                <a:off x="1128" y="2154"/>
                <a:ext cx="7" cy="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6341" name="Group 85"/>
              <p:cNvGrpSpPr>
                <a:grpSpLocks/>
              </p:cNvGrpSpPr>
              <p:nvPr/>
            </p:nvGrpSpPr>
            <p:grpSpPr bwMode="auto">
              <a:xfrm>
                <a:off x="905" y="2151"/>
                <a:ext cx="91" cy="135"/>
                <a:chOff x="918" y="2179"/>
                <a:chExt cx="92" cy="137"/>
              </a:xfrm>
            </p:grpSpPr>
            <p:sp>
              <p:nvSpPr>
                <p:cNvPr id="96342" name="Oval 86"/>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43" name="Line 87"/>
                <p:cNvSpPr>
                  <a:spLocks noChangeShapeType="1"/>
                </p:cNvSpPr>
                <p:nvPr/>
              </p:nvSpPr>
              <p:spPr bwMode="auto">
                <a:xfrm>
                  <a:off x="918" y="2247"/>
                  <a:ext cx="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44" name="Line 88"/>
                <p:cNvSpPr>
                  <a:spLocks noChangeShapeType="1"/>
                </p:cNvSpPr>
                <p:nvPr/>
              </p:nvSpPr>
              <p:spPr bwMode="auto">
                <a:xfrm>
                  <a:off x="960" y="2227"/>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45" name="Line 89"/>
                <p:cNvSpPr>
                  <a:spLocks noChangeShapeType="1"/>
                </p:cNvSpPr>
                <p:nvPr/>
              </p:nvSpPr>
              <p:spPr bwMode="auto">
                <a:xfrm flipH="1">
                  <a:off x="921" y="2283"/>
                  <a:ext cx="36"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46" name="Line 90"/>
                <p:cNvSpPr>
                  <a:spLocks noChangeShapeType="1"/>
                </p:cNvSpPr>
                <p:nvPr/>
              </p:nvSpPr>
              <p:spPr bwMode="auto">
                <a:xfrm>
                  <a:off x="964" y="2281"/>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96347" name="Line 91"/>
              <p:cNvSpPr>
                <a:spLocks noChangeShapeType="1"/>
              </p:cNvSpPr>
              <p:nvPr/>
            </p:nvSpPr>
            <p:spPr bwMode="auto">
              <a:xfrm flipH="1" flipV="1">
                <a:off x="811" y="2128"/>
                <a:ext cx="85" cy="1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96348" name="Rectangle 92"/>
          <p:cNvSpPr>
            <a:spLocks noChangeArrowheads="1"/>
          </p:cNvSpPr>
          <p:nvPr/>
        </p:nvSpPr>
        <p:spPr bwMode="auto">
          <a:xfrm>
            <a:off x="2298700" y="1874838"/>
            <a:ext cx="1465263" cy="7953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itchFamily="18" charset="0"/>
              </a:defRPr>
            </a:lvl1pPr>
            <a:lvl2pPr marL="450850" defTabSz="901700">
              <a:defRPr sz="2400">
                <a:solidFill>
                  <a:schemeClr val="tx1"/>
                </a:solidFill>
                <a:latin typeface="Times" pitchFamily="18" charset="0"/>
              </a:defRPr>
            </a:lvl2pPr>
            <a:lvl3pPr marL="901700" defTabSz="901700">
              <a:defRPr sz="2400">
                <a:solidFill>
                  <a:schemeClr val="tx1"/>
                </a:solidFill>
                <a:latin typeface="Times" pitchFamily="18" charset="0"/>
              </a:defRPr>
            </a:lvl3pPr>
            <a:lvl4pPr marL="1352550" defTabSz="901700">
              <a:defRPr sz="2400">
                <a:solidFill>
                  <a:schemeClr val="tx1"/>
                </a:solidFill>
                <a:latin typeface="Times" pitchFamily="18" charset="0"/>
              </a:defRPr>
            </a:lvl4pPr>
            <a:lvl5pPr marL="1804988" defTabSz="901700">
              <a:defRPr sz="2400">
                <a:solidFill>
                  <a:schemeClr val="tx1"/>
                </a:solidFill>
                <a:latin typeface="Times" pitchFamily="18" charset="0"/>
              </a:defRPr>
            </a:lvl5pPr>
            <a:lvl6pPr marL="2262188" defTabSz="901700" eaLnBrk="0" fontAlgn="base" hangingPunct="0">
              <a:spcBef>
                <a:spcPct val="0"/>
              </a:spcBef>
              <a:spcAft>
                <a:spcPct val="0"/>
              </a:spcAft>
              <a:defRPr sz="2400">
                <a:solidFill>
                  <a:schemeClr val="tx1"/>
                </a:solidFill>
                <a:latin typeface="Times" pitchFamily="18" charset="0"/>
              </a:defRPr>
            </a:lvl6pPr>
            <a:lvl7pPr marL="2719388" defTabSz="901700" eaLnBrk="0" fontAlgn="base" hangingPunct="0">
              <a:spcBef>
                <a:spcPct val="0"/>
              </a:spcBef>
              <a:spcAft>
                <a:spcPct val="0"/>
              </a:spcAft>
              <a:defRPr sz="2400">
                <a:solidFill>
                  <a:schemeClr val="tx1"/>
                </a:solidFill>
                <a:latin typeface="Times" pitchFamily="18" charset="0"/>
              </a:defRPr>
            </a:lvl7pPr>
            <a:lvl8pPr marL="3176588" defTabSz="901700" eaLnBrk="0" fontAlgn="base" hangingPunct="0">
              <a:spcBef>
                <a:spcPct val="0"/>
              </a:spcBef>
              <a:spcAft>
                <a:spcPct val="0"/>
              </a:spcAft>
              <a:defRPr sz="2400">
                <a:solidFill>
                  <a:schemeClr val="tx1"/>
                </a:solidFill>
                <a:latin typeface="Times" pitchFamily="18" charset="0"/>
              </a:defRPr>
            </a:lvl8pPr>
            <a:lvl9pPr marL="3633788" defTabSz="901700" eaLnBrk="0" fontAlgn="base" hangingPunct="0">
              <a:spcBef>
                <a:spcPct val="0"/>
              </a:spcBef>
              <a:spcAft>
                <a:spcPct val="0"/>
              </a:spcAft>
              <a:defRPr sz="2400">
                <a:solidFill>
                  <a:schemeClr val="tx1"/>
                </a:solidFill>
                <a:latin typeface="Times" pitchFamily="18" charset="0"/>
              </a:defRPr>
            </a:lvl9pPr>
          </a:lstStyle>
          <a:p>
            <a:pPr algn="ctr"/>
            <a:r>
              <a:rPr lang="en-US" altLang="en-US" sz="1800">
                <a:latin typeface="+mj-lt"/>
              </a:rPr>
              <a:t>Analysis</a:t>
            </a:r>
          </a:p>
        </p:txBody>
      </p:sp>
      <p:sp>
        <p:nvSpPr>
          <p:cNvPr id="2" name="TextBox 1"/>
          <p:cNvSpPr txBox="1"/>
          <p:nvPr/>
        </p:nvSpPr>
        <p:spPr>
          <a:xfrm>
            <a:off x="2836882" y="6500336"/>
            <a:ext cx="6200736" cy="276999"/>
          </a:xfrm>
          <a:prstGeom prst="rect">
            <a:avLst/>
          </a:prstGeom>
          <a:noFill/>
        </p:spPr>
        <p:txBody>
          <a:bodyPr wrap="none" rtlCol="0">
            <a:spAutoFit/>
          </a:bodyPr>
          <a:lstStyle/>
          <a:p>
            <a:r>
              <a:rPr lang="en-CA" sz="1200" dirty="0" err="1"/>
              <a:t>Bruegge</a:t>
            </a:r>
            <a:r>
              <a:rPr lang="en-CA" sz="1200" dirty="0"/>
              <a:t> &amp; </a:t>
            </a:r>
            <a:r>
              <a:rPr lang="en-CA" sz="1200" dirty="0" err="1"/>
              <a:t>Dutoit:Object-Oriented</a:t>
            </a:r>
            <a:r>
              <a:rPr lang="en-CA" sz="1200" dirty="0"/>
              <a:t> Software Engineering Using UML, Patterns, and Java </a:t>
            </a:r>
          </a:p>
        </p:txBody>
      </p:sp>
    </p:spTree>
    <p:extLst>
      <p:ext uri="{BB962C8B-B14F-4D97-AF65-F5344CB8AC3E}">
        <p14:creationId xmlns:p14="http://schemas.microsoft.com/office/powerpoint/2010/main" val="3201753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2E22FB-3533-4AA2-9419-3FDA0C582B5F}" type="slidenum">
              <a:rPr lang="en-US" altLang="en-US"/>
              <a:pPr/>
              <a:t>9</a:t>
            </a:fld>
            <a:endParaRPr lang="en-US" altLang="en-US"/>
          </a:p>
        </p:txBody>
      </p:sp>
      <p:sp>
        <p:nvSpPr>
          <p:cNvPr id="56322" name="Rectangle 2"/>
          <p:cNvSpPr>
            <a:spLocks noGrp="1" noChangeArrowheads="1"/>
          </p:cNvSpPr>
          <p:nvPr>
            <p:ph type="title"/>
          </p:nvPr>
        </p:nvSpPr>
        <p:spPr/>
        <p:txBody>
          <a:bodyPr/>
          <a:lstStyle/>
          <a:p>
            <a:r>
              <a:rPr lang="en-US" altLang="en-US" sz="3600" dirty="0"/>
              <a:t>Indicative average cost distribution for software systems</a:t>
            </a:r>
          </a:p>
        </p:txBody>
      </p:sp>
      <p:graphicFrame>
        <p:nvGraphicFramePr>
          <p:cNvPr id="56324" name="Object 4"/>
          <p:cNvGraphicFramePr>
            <a:graphicFrameLocks noChangeAspect="1"/>
          </p:cNvGraphicFramePr>
          <p:nvPr/>
        </p:nvGraphicFramePr>
        <p:xfrm>
          <a:off x="1295400" y="1766888"/>
          <a:ext cx="5380038" cy="4176712"/>
        </p:xfrm>
        <a:graphic>
          <a:graphicData uri="http://schemas.openxmlformats.org/presentationml/2006/ole">
            <mc:AlternateContent xmlns:mc="http://schemas.openxmlformats.org/markup-compatibility/2006">
              <mc:Choice xmlns:v="urn:schemas-microsoft-com:vml" Requires="v">
                <p:oleObj spid="_x0000_s29741" name="Photo Editor Photo" r:id="rId3" imgW="4809524" imgH="3734321" progId="MSPhotoEd.3">
                  <p:embed/>
                </p:oleObj>
              </mc:Choice>
              <mc:Fallback>
                <p:oleObj name="Photo Editor Photo" r:id="rId3" imgW="4809524" imgH="3734321" progId="MSPhotoEd.3">
                  <p:embed/>
                  <p:pic>
                    <p:nvPicPr>
                      <p:cNvPr id="563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766888"/>
                        <a:ext cx="5380038"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Text Box 5"/>
          <p:cNvSpPr txBox="1">
            <a:spLocks noChangeArrowheads="1"/>
          </p:cNvSpPr>
          <p:nvPr/>
        </p:nvSpPr>
        <p:spPr bwMode="auto">
          <a:xfrm>
            <a:off x="2438400" y="6420267"/>
            <a:ext cx="57807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Object-Oriented and Classical Software Engineering, </a:t>
            </a:r>
            <a:r>
              <a:rPr lang="en-US" altLang="en-US" sz="1600" dirty="0" err="1"/>
              <a:t>Schach</a:t>
            </a:r>
            <a:endParaRPr lang="en-US" altLang="en-US" sz="1600" dirty="0"/>
          </a:p>
        </p:txBody>
      </p:sp>
    </p:spTree>
    <p:extLst>
      <p:ext uri="{BB962C8B-B14F-4D97-AF65-F5344CB8AC3E}">
        <p14:creationId xmlns:p14="http://schemas.microsoft.com/office/powerpoint/2010/main" val="1153199690"/>
      </p:ext>
    </p:extLst>
  </p:cSld>
  <p:clrMapOvr>
    <a:masterClrMapping/>
  </p:clrMapOvr>
  <p:transition/>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1703</TotalTime>
  <Words>1008</Words>
  <Application>Microsoft Office PowerPoint</Application>
  <PresentationFormat>On-screen Show (4:3)</PresentationFormat>
  <Paragraphs>178</Paragraphs>
  <Slides>16</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Arial</vt:lpstr>
      <vt:lpstr>Book Antiqua</vt:lpstr>
      <vt:lpstr>Calibri</vt:lpstr>
      <vt:lpstr>Helvetica</vt:lpstr>
      <vt:lpstr>ITCCheltenham BookCond</vt:lpstr>
      <vt:lpstr>Segoe UI</vt:lpstr>
      <vt:lpstr>Times</vt:lpstr>
      <vt:lpstr>Times New Roman</vt:lpstr>
      <vt:lpstr>Wrox 24-Hour Trainer</vt:lpstr>
      <vt:lpstr>Photo Editor Photo</vt:lpstr>
      <vt:lpstr>CS 2212B</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4</vt:lpstr>
      <vt:lpstr>Learning Objectives in this Part</vt:lpstr>
      <vt:lpstr>Software Life Cycle</vt:lpstr>
      <vt:lpstr>Software Lifecycle Activities</vt:lpstr>
      <vt:lpstr>Deployment and Release Cycles</vt:lpstr>
      <vt:lpstr>Software Lifecycle Activities</vt:lpstr>
      <vt:lpstr>Indicative average cost distribution for software systems</vt:lpstr>
      <vt:lpstr>Part 5</vt:lpstr>
      <vt:lpstr>Learning Objectives in this Part</vt:lpstr>
      <vt:lpstr>Models</vt:lpstr>
      <vt:lpstr>Different Model Categories </vt:lpstr>
      <vt:lpstr>Example Models</vt:lpstr>
      <vt:lpstr>The Modeling Triangle</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207</cp:revision>
  <dcterms:created xsi:type="dcterms:W3CDTF">2015-03-16T16:55:38Z</dcterms:created>
  <dcterms:modified xsi:type="dcterms:W3CDTF">2020-09-07T22:34:46Z</dcterms:modified>
</cp:coreProperties>
</file>