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543" r:id="rId2"/>
    <p:sldId id="507" r:id="rId3"/>
    <p:sldId id="545" r:id="rId4"/>
    <p:sldId id="544" r:id="rId5"/>
    <p:sldId id="311" r:id="rId6"/>
    <p:sldId id="280" r:id="rId7"/>
    <p:sldId id="312" r:id="rId8"/>
    <p:sldId id="281" r:id="rId9"/>
    <p:sldId id="606" r:id="rId10"/>
    <p:sldId id="598" r:id="rId11"/>
    <p:sldId id="314" r:id="rId12"/>
    <p:sldId id="315" r:id="rId13"/>
    <p:sldId id="318" r:id="rId14"/>
    <p:sldId id="317" r:id="rId15"/>
    <p:sldId id="293" r:id="rId16"/>
    <p:sldId id="295" r:id="rId17"/>
    <p:sldId id="296" r:id="rId18"/>
    <p:sldId id="319" r:id="rId19"/>
    <p:sldId id="297" r:id="rId20"/>
    <p:sldId id="607" r:id="rId21"/>
    <p:sldId id="608" r:id="rId22"/>
    <p:sldId id="320" r:id="rId23"/>
    <p:sldId id="299" r:id="rId24"/>
    <p:sldId id="322" r:id="rId25"/>
    <p:sldId id="300" r:id="rId26"/>
    <p:sldId id="302" r:id="rId27"/>
    <p:sldId id="601" r:id="rId28"/>
    <p:sldId id="310" r:id="rId29"/>
    <p:sldId id="285" r:id="rId30"/>
    <p:sldId id="603" r:id="rId31"/>
    <p:sldId id="605" r:id="rId32"/>
    <p:sldId id="50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20</a:t>
            </a:fld>
            <a:endParaRPr lang="en-US"/>
          </a:p>
        </p:txBody>
      </p:sp>
    </p:spTree>
    <p:extLst>
      <p:ext uri="{BB962C8B-B14F-4D97-AF65-F5344CB8AC3E}">
        <p14:creationId xmlns:p14="http://schemas.microsoft.com/office/powerpoint/2010/main" val="414041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21</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800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32</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hyperlink" Target="https://www.usgs.gov/products/software/software-management/types-software-review" TargetMode="External"/><Relationship Id="rId3" Type="http://schemas.openxmlformats.org/officeDocument/2006/relationships/hyperlink" Target="https://en.wikipedia.org/wiki/Software_review" TargetMode="External"/><Relationship Id="rId7" Type="http://schemas.openxmlformats.org/officeDocument/2006/relationships/hyperlink" Target="https://smartbear.com/learn/code-review/agile-code-review-proces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smartbear.com/learn/code-review/guide-to-code-review-process/" TargetMode="External"/><Relationship Id="rId11" Type="http://schemas.openxmlformats.org/officeDocument/2006/relationships/hyperlink" Target="https://pm.stackexchange.com/questions/27950/priority-of-a-code-review-in-kanban" TargetMode="External"/><Relationship Id="rId5" Type="http://schemas.openxmlformats.org/officeDocument/2006/relationships/hyperlink" Target="https://medium.com/swlh/the-seven-deadly-sins-of-software-reviews-b7180f86d365" TargetMode="External"/><Relationship Id="rId10" Type="http://schemas.openxmlformats.org/officeDocument/2006/relationships/hyperlink" Target="https://www.infoq.com/articles/practices-better-code-reviews/" TargetMode="External"/><Relationship Id="rId4" Type="http://schemas.openxmlformats.org/officeDocument/2006/relationships/hyperlink" Target="https://www.geeksforgeeks.org/software-engineering-software-review/" TargetMode="External"/><Relationship Id="rId9" Type="http://schemas.openxmlformats.org/officeDocument/2006/relationships/hyperlink" Target="https://medium.com/palantir/code-review-best-practices-19e02780015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16</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Software Reviews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E76EE708-3700-0249-99BB-D2F9924AA0E9}"/>
              </a:ext>
            </a:extLst>
          </p:cNvPr>
          <p:cNvSpPr>
            <a:spLocks noGrp="1" noChangeArrowheads="1"/>
          </p:cNvSpPr>
          <p:nvPr>
            <p:ph type="title"/>
          </p:nvPr>
        </p:nvSpPr>
        <p:spPr/>
        <p:txBody>
          <a:bodyPr/>
          <a:lstStyle/>
          <a:p>
            <a:r>
              <a:rPr lang="en-US" altLang="en-US" dirty="0"/>
              <a:t>Cost Impact of Software Defects</a:t>
            </a:r>
          </a:p>
        </p:txBody>
      </p:sp>
      <p:sp>
        <p:nvSpPr>
          <p:cNvPr id="7173" name="Rectangle 3">
            <a:extLst>
              <a:ext uri="{FF2B5EF4-FFF2-40B4-BE49-F238E27FC236}">
                <a16:creationId xmlns:a16="http://schemas.microsoft.com/office/drawing/2014/main" id="{A71B4420-3A95-9549-BC60-70661B0D56A0}"/>
              </a:ext>
            </a:extLst>
          </p:cNvPr>
          <p:cNvSpPr>
            <a:spLocks noGrp="1" noChangeArrowheads="1"/>
          </p:cNvSpPr>
          <p:nvPr>
            <p:ph type="body" idx="1"/>
          </p:nvPr>
        </p:nvSpPr>
        <p:spPr>
          <a:xfrm>
            <a:off x="628650" y="2226469"/>
            <a:ext cx="8155818" cy="3263504"/>
          </a:xfrm>
        </p:spPr>
        <p:txBody>
          <a:bodyPr/>
          <a:lstStyle/>
          <a:p>
            <a:r>
              <a:rPr lang="en-US" altLang="en-US" sz="2000" dirty="0"/>
              <a:t>Errors versus defects</a:t>
            </a:r>
          </a:p>
          <a:p>
            <a:pPr lvl="1"/>
            <a:r>
              <a:rPr lang="en-US" altLang="en-US" sz="1800" b="1" dirty="0"/>
              <a:t>Error</a:t>
            </a:r>
            <a:r>
              <a:rPr lang="en-US" altLang="en-US" sz="1800" dirty="0"/>
              <a:t>—a quality problem found before the software is released to end users</a:t>
            </a:r>
          </a:p>
          <a:p>
            <a:pPr lvl="1"/>
            <a:r>
              <a:rPr lang="en-US" altLang="en-US" sz="1800" b="1" dirty="0"/>
              <a:t>Defect</a:t>
            </a:r>
            <a:r>
              <a:rPr lang="en-US" altLang="en-US" sz="1800" dirty="0"/>
              <a:t>—a quality problem found only after the software has been released to end-users (also sometimes referred to as faults)</a:t>
            </a:r>
          </a:p>
          <a:p>
            <a:pPr lvl="1"/>
            <a:endParaRPr lang="en-US" altLang="en-US" sz="1800" dirty="0"/>
          </a:p>
          <a:p>
            <a:r>
              <a:rPr lang="en-US" altLang="en-US" sz="2000" dirty="0"/>
              <a:t>The primary objective of technical reviews is to find errors during the process so that they do not become defects after the release of the software</a:t>
            </a:r>
          </a:p>
          <a:p>
            <a:endParaRPr lang="en-US" altLang="en-US" sz="2000" dirty="0"/>
          </a:p>
          <a:p>
            <a:r>
              <a:rPr lang="en-US" altLang="en-US" sz="2000" dirty="0"/>
              <a:t>The obvious benefit of technical reviews is the early discovery of errors so that they do not propagate to the next step of the software process</a:t>
            </a:r>
            <a:endParaRPr lang="en-US" altLang="en-US" dirty="0"/>
          </a:p>
        </p:txBody>
      </p:sp>
      <p:sp>
        <p:nvSpPr>
          <p:cNvPr id="7" name="Slide Number Placeholder 6">
            <a:extLst>
              <a:ext uri="{FF2B5EF4-FFF2-40B4-BE49-F238E27FC236}">
                <a16:creationId xmlns:a16="http://schemas.microsoft.com/office/drawing/2014/main" id="{39D90DE7-A040-4440-897B-E242F258EAF7}"/>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spTree>
    <p:extLst>
      <p:ext uri="{BB962C8B-B14F-4D97-AF65-F5344CB8AC3E}">
        <p14:creationId xmlns:p14="http://schemas.microsoft.com/office/powerpoint/2010/main" val="103364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505D0860-831A-6A40-9F45-F8A78D735B62}"/>
              </a:ext>
            </a:extLst>
          </p:cNvPr>
          <p:cNvSpPr>
            <a:spLocks noGrp="1" noChangeArrowheads="1"/>
          </p:cNvSpPr>
          <p:nvPr>
            <p:ph type="title"/>
          </p:nvPr>
        </p:nvSpPr>
        <p:spPr/>
        <p:txBody>
          <a:bodyPr/>
          <a:lstStyle/>
          <a:p>
            <a:r>
              <a:rPr lang="en-US" altLang="en-US" dirty="0"/>
              <a:t>Defect Amplification and Removal</a:t>
            </a:r>
          </a:p>
        </p:txBody>
      </p:sp>
      <p:sp>
        <p:nvSpPr>
          <p:cNvPr id="5" name="Slide Number Placeholder 4">
            <a:extLst>
              <a:ext uri="{FF2B5EF4-FFF2-40B4-BE49-F238E27FC236}">
                <a16:creationId xmlns:a16="http://schemas.microsoft.com/office/drawing/2014/main" id="{75322651-C2AD-144B-8CAF-1AF353A13B7B}"/>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pic>
        <p:nvPicPr>
          <p:cNvPr id="7" name="Picture 6">
            <a:extLst>
              <a:ext uri="{FF2B5EF4-FFF2-40B4-BE49-F238E27FC236}">
                <a16:creationId xmlns:a16="http://schemas.microsoft.com/office/drawing/2014/main" id="{59397A30-49F2-8644-B72E-AB206A7D234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545886" y="2108464"/>
            <a:ext cx="4781550" cy="3171825"/>
          </a:xfrm>
          <a:prstGeom prst="rect">
            <a:avLst/>
          </a:prstGeom>
        </p:spPr>
      </p:pic>
      <p:sp>
        <p:nvSpPr>
          <p:cNvPr id="11" name="TextBox 10">
            <a:extLst>
              <a:ext uri="{FF2B5EF4-FFF2-40B4-BE49-F238E27FC236}">
                <a16:creationId xmlns:a16="http://schemas.microsoft.com/office/drawing/2014/main" id="{32748DA4-7746-4241-890F-0994F94F1562}"/>
              </a:ext>
            </a:extLst>
          </p:cNvPr>
          <p:cNvSpPr txBox="1"/>
          <p:nvPr/>
        </p:nvSpPr>
        <p:spPr>
          <a:xfrm>
            <a:off x="628650" y="2456892"/>
            <a:ext cx="2752869" cy="1938992"/>
          </a:xfrm>
          <a:prstGeom prst="rect">
            <a:avLst/>
          </a:prstGeom>
          <a:noFill/>
        </p:spPr>
        <p:txBody>
          <a:bodyPr wrap="none" rtlCol="0">
            <a:spAutoFit/>
          </a:bodyPr>
          <a:lstStyle/>
          <a:p>
            <a:r>
              <a:rPr lang="en-US" sz="1500" dirty="0">
                <a:latin typeface="+mn-lt"/>
              </a:rPr>
              <a:t>A hypothetical example of defect</a:t>
            </a:r>
            <a:br>
              <a:rPr lang="en-US" sz="1500" dirty="0">
                <a:latin typeface="+mn-lt"/>
              </a:rPr>
            </a:br>
            <a:r>
              <a:rPr lang="en-US" sz="1500" dirty="0">
                <a:latin typeface="+mn-lt"/>
              </a:rPr>
              <a:t>amplification.  In this case, 10</a:t>
            </a:r>
            <a:br>
              <a:rPr lang="en-US" sz="1500" dirty="0">
                <a:latin typeface="+mn-lt"/>
              </a:rPr>
            </a:br>
            <a:r>
              <a:rPr lang="en-US" sz="1500" dirty="0">
                <a:latin typeface="+mn-lt"/>
              </a:rPr>
              <a:t>preliminary design defects are</a:t>
            </a:r>
            <a:br>
              <a:rPr lang="en-US" sz="1500" dirty="0">
                <a:latin typeface="+mn-lt"/>
              </a:rPr>
            </a:br>
            <a:r>
              <a:rPr lang="en-US" sz="1500" dirty="0">
                <a:latin typeface="+mn-lt"/>
              </a:rPr>
              <a:t>amplified to 94 errors before </a:t>
            </a:r>
            <a:br>
              <a:rPr lang="en-US" sz="1500" dirty="0">
                <a:latin typeface="+mn-lt"/>
              </a:rPr>
            </a:br>
            <a:r>
              <a:rPr lang="en-US" sz="1500" dirty="0">
                <a:latin typeface="+mn-lt"/>
              </a:rPr>
              <a:t>testing commences, and 12</a:t>
            </a:r>
            <a:br>
              <a:rPr lang="en-US" sz="1500" dirty="0">
                <a:latin typeface="+mn-lt"/>
              </a:rPr>
            </a:br>
            <a:r>
              <a:rPr lang="en-US" sz="1500" dirty="0">
                <a:latin typeface="+mn-lt"/>
              </a:rPr>
              <a:t>latent errors are released to the</a:t>
            </a:r>
            <a:br>
              <a:rPr lang="en-US" sz="1500" dirty="0">
                <a:latin typeface="+mn-lt"/>
              </a:rPr>
            </a:br>
            <a:r>
              <a:rPr lang="en-US" sz="1500" dirty="0">
                <a:latin typeface="+mn-lt"/>
              </a:rPr>
              <a:t>field.  Testing helped, but did</a:t>
            </a:r>
            <a:br>
              <a:rPr lang="en-US" sz="1500" dirty="0">
                <a:latin typeface="+mn-lt"/>
              </a:rPr>
            </a:br>
            <a:r>
              <a:rPr lang="en-US" sz="1500" dirty="0">
                <a:latin typeface="+mn-lt"/>
              </a:rPr>
              <a:t>not fully remedy the situation.</a:t>
            </a:r>
          </a:p>
        </p:txBody>
      </p:sp>
    </p:spTree>
    <p:extLst>
      <p:ext uri="{BB962C8B-B14F-4D97-AF65-F5344CB8AC3E}">
        <p14:creationId xmlns:p14="http://schemas.microsoft.com/office/powerpoint/2010/main" val="332211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505D0860-831A-6A40-9F45-F8A78D735B62}"/>
              </a:ext>
            </a:extLst>
          </p:cNvPr>
          <p:cNvSpPr>
            <a:spLocks noGrp="1" noChangeArrowheads="1"/>
          </p:cNvSpPr>
          <p:nvPr>
            <p:ph type="title"/>
          </p:nvPr>
        </p:nvSpPr>
        <p:spPr/>
        <p:txBody>
          <a:bodyPr/>
          <a:lstStyle/>
          <a:p>
            <a:r>
              <a:rPr lang="en-US" altLang="en-US" dirty="0"/>
              <a:t>Defect Amplification and Removal</a:t>
            </a:r>
          </a:p>
        </p:txBody>
      </p:sp>
      <p:sp>
        <p:nvSpPr>
          <p:cNvPr id="5" name="Slide Number Placeholder 4">
            <a:extLst>
              <a:ext uri="{FF2B5EF4-FFF2-40B4-BE49-F238E27FC236}">
                <a16:creationId xmlns:a16="http://schemas.microsoft.com/office/drawing/2014/main" id="{75322651-C2AD-144B-8CAF-1AF353A13B7B}"/>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pic>
        <p:nvPicPr>
          <p:cNvPr id="7" name="Picture 6">
            <a:extLst>
              <a:ext uri="{FF2B5EF4-FFF2-40B4-BE49-F238E27FC236}">
                <a16:creationId xmlns:a16="http://schemas.microsoft.com/office/drawing/2014/main" id="{59397A30-49F2-8644-B72E-AB206A7D2348}"/>
              </a:ext>
            </a:extLst>
          </p:cNvPr>
          <p:cNvPicPr>
            <a:picLocks noChangeAspect="1"/>
          </p:cNvPicPr>
          <p:nvPr/>
        </p:nvPicPr>
        <p:blipFill>
          <a:blip r:embed="rId2"/>
          <a:stretch>
            <a:fillRect/>
          </a:stretch>
        </p:blipFill>
        <p:spPr>
          <a:xfrm>
            <a:off x="3553045" y="2108464"/>
            <a:ext cx="4767233" cy="3171825"/>
          </a:xfrm>
          <a:prstGeom prst="rect">
            <a:avLst/>
          </a:prstGeom>
        </p:spPr>
      </p:pic>
      <p:sp>
        <p:nvSpPr>
          <p:cNvPr id="6" name="TextBox 5">
            <a:extLst>
              <a:ext uri="{FF2B5EF4-FFF2-40B4-BE49-F238E27FC236}">
                <a16:creationId xmlns:a16="http://schemas.microsoft.com/office/drawing/2014/main" id="{CBFCEEB0-ED3C-314A-AE58-595578E558C4}"/>
              </a:ext>
            </a:extLst>
          </p:cNvPr>
          <p:cNvSpPr txBox="1"/>
          <p:nvPr/>
        </p:nvSpPr>
        <p:spPr>
          <a:xfrm>
            <a:off x="628650" y="2510898"/>
            <a:ext cx="2769604" cy="1938992"/>
          </a:xfrm>
          <a:prstGeom prst="rect">
            <a:avLst/>
          </a:prstGeom>
          <a:noFill/>
        </p:spPr>
        <p:txBody>
          <a:bodyPr wrap="none" rtlCol="0">
            <a:spAutoFit/>
          </a:bodyPr>
          <a:lstStyle/>
          <a:p>
            <a:r>
              <a:rPr lang="en-US" sz="1500" dirty="0">
                <a:latin typeface="+mn-lt"/>
              </a:rPr>
              <a:t>The same example, but now with</a:t>
            </a:r>
            <a:br>
              <a:rPr lang="en-US" sz="1500" dirty="0">
                <a:latin typeface="+mn-lt"/>
              </a:rPr>
            </a:br>
            <a:r>
              <a:rPr lang="en-US" sz="1500" dirty="0">
                <a:latin typeface="+mn-lt"/>
              </a:rPr>
              <a:t>design and code reviews</a:t>
            </a:r>
            <a:br>
              <a:rPr lang="en-US" sz="1500" dirty="0">
                <a:latin typeface="+mn-lt"/>
              </a:rPr>
            </a:br>
            <a:r>
              <a:rPr lang="en-US" sz="1500" dirty="0">
                <a:latin typeface="+mn-lt"/>
              </a:rPr>
              <a:t>conducted with each software</a:t>
            </a:r>
            <a:br>
              <a:rPr lang="en-US" sz="1500" dirty="0">
                <a:latin typeface="+mn-lt"/>
              </a:rPr>
            </a:br>
            <a:r>
              <a:rPr lang="en-US" sz="1500" dirty="0">
                <a:latin typeface="+mn-lt"/>
              </a:rPr>
              <a:t>engineering action.  This time,</a:t>
            </a:r>
          </a:p>
          <a:p>
            <a:r>
              <a:rPr lang="en-US" sz="1500" dirty="0">
                <a:latin typeface="+mn-lt"/>
              </a:rPr>
              <a:t>10 initial preliminary design</a:t>
            </a:r>
            <a:br>
              <a:rPr lang="en-US" sz="1500" dirty="0">
                <a:latin typeface="+mn-lt"/>
              </a:rPr>
            </a:br>
            <a:r>
              <a:rPr lang="en-US" sz="1500" dirty="0">
                <a:latin typeface="+mn-lt"/>
              </a:rPr>
              <a:t>issues are amplified to only 24</a:t>
            </a:r>
            <a:br>
              <a:rPr lang="en-US" sz="1500" dirty="0">
                <a:latin typeface="+mn-lt"/>
              </a:rPr>
            </a:br>
            <a:r>
              <a:rPr lang="en-US" sz="1500" dirty="0">
                <a:latin typeface="+mn-lt"/>
              </a:rPr>
              <a:t>errors before testing and only 3</a:t>
            </a:r>
            <a:br>
              <a:rPr lang="en-US" sz="1500" dirty="0">
                <a:latin typeface="+mn-lt"/>
              </a:rPr>
            </a:br>
            <a:r>
              <a:rPr lang="en-US" sz="1500" dirty="0">
                <a:latin typeface="+mn-lt"/>
              </a:rPr>
              <a:t>latent errors are released.  </a:t>
            </a:r>
          </a:p>
        </p:txBody>
      </p:sp>
    </p:spTree>
    <p:extLst>
      <p:ext uri="{BB962C8B-B14F-4D97-AF65-F5344CB8AC3E}">
        <p14:creationId xmlns:p14="http://schemas.microsoft.com/office/powerpoint/2010/main" val="49046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2B9CEA08-F585-5246-99D9-0A860A4BC712}"/>
              </a:ext>
            </a:extLst>
          </p:cNvPr>
          <p:cNvSpPr>
            <a:spLocks noGrp="1" noChangeArrowheads="1"/>
          </p:cNvSpPr>
          <p:nvPr>
            <p:ph type="title"/>
          </p:nvPr>
        </p:nvSpPr>
        <p:spPr/>
        <p:txBody>
          <a:bodyPr/>
          <a:lstStyle/>
          <a:p>
            <a:r>
              <a:rPr lang="en-US" altLang="en-US" dirty="0"/>
              <a:t>Review Metrics and Their Use</a:t>
            </a:r>
          </a:p>
        </p:txBody>
      </p:sp>
      <p:sp>
        <p:nvSpPr>
          <p:cNvPr id="11269" name="Rectangle 3">
            <a:extLst>
              <a:ext uri="{FF2B5EF4-FFF2-40B4-BE49-F238E27FC236}">
                <a16:creationId xmlns:a16="http://schemas.microsoft.com/office/drawing/2014/main" id="{576C0E50-6502-D543-AF5B-330AF95F7721}"/>
              </a:ext>
            </a:extLst>
          </p:cNvPr>
          <p:cNvSpPr>
            <a:spLocks noGrp="1" noChangeArrowheads="1"/>
          </p:cNvSpPr>
          <p:nvPr>
            <p:ph type="body" idx="1"/>
          </p:nvPr>
        </p:nvSpPr>
        <p:spPr/>
        <p:txBody>
          <a:bodyPr/>
          <a:lstStyle/>
          <a:p>
            <a:r>
              <a:rPr lang="en-US" altLang="en-US" sz="2000" b="1" dirty="0"/>
              <a:t>Preparation effort</a:t>
            </a:r>
            <a:r>
              <a:rPr lang="en-US" altLang="en-US" sz="2000" dirty="0"/>
              <a:t>, </a:t>
            </a:r>
            <a:r>
              <a:rPr lang="en-US" altLang="en-US" sz="2000" b="1" i="1" dirty="0"/>
              <a:t>E</a:t>
            </a:r>
            <a:r>
              <a:rPr lang="en-US" altLang="en-US" sz="2000" b="1" i="1" baseline="-25000" dirty="0"/>
              <a:t>p</a:t>
            </a:r>
            <a:r>
              <a:rPr lang="en-US" altLang="en-US" sz="2000" b="1" i="1" dirty="0"/>
              <a:t> </a:t>
            </a:r>
            <a:r>
              <a:rPr lang="en-US" altLang="en-US" sz="2000" dirty="0"/>
              <a:t>— the effort (in person-hours) required to review a work product prior to the actual review meeting</a:t>
            </a:r>
          </a:p>
          <a:p>
            <a:endParaRPr lang="en-US" altLang="en-US" sz="2000" dirty="0"/>
          </a:p>
          <a:p>
            <a:r>
              <a:rPr lang="en-US" altLang="en-US" sz="2000" b="1" dirty="0"/>
              <a:t>Assessment effort</a:t>
            </a:r>
            <a:r>
              <a:rPr lang="en-US" altLang="en-US" sz="2000" dirty="0"/>
              <a:t>, </a:t>
            </a:r>
            <a:r>
              <a:rPr lang="en-US" altLang="en-US" sz="2000" b="1" i="1" dirty="0" err="1"/>
              <a:t>E</a:t>
            </a:r>
            <a:r>
              <a:rPr lang="en-US" altLang="en-US" sz="2000" b="1" i="1" baseline="-25000" dirty="0" err="1"/>
              <a:t>a</a:t>
            </a:r>
            <a:r>
              <a:rPr lang="en-US" altLang="en-US" sz="2000" dirty="0"/>
              <a:t> — the effort (in person-hours) that is expended during the actual review</a:t>
            </a:r>
          </a:p>
          <a:p>
            <a:endParaRPr lang="en-US" altLang="en-US" sz="2000" dirty="0"/>
          </a:p>
          <a:p>
            <a:r>
              <a:rPr lang="en-US" altLang="en-US" sz="2000" b="1" dirty="0"/>
              <a:t>Rework effort</a:t>
            </a:r>
            <a:r>
              <a:rPr lang="en-US" altLang="en-US" sz="2000" dirty="0"/>
              <a:t>, </a:t>
            </a:r>
            <a:r>
              <a:rPr lang="en-US" altLang="en-US" sz="2000" b="1" i="1" dirty="0" err="1"/>
              <a:t>E</a:t>
            </a:r>
            <a:r>
              <a:rPr lang="en-US" altLang="en-US" sz="2000" b="1" i="1" baseline="-25000" dirty="0" err="1"/>
              <a:t>r</a:t>
            </a:r>
            <a:r>
              <a:rPr lang="en-US" altLang="en-US" sz="2000" dirty="0"/>
              <a:t> — the effort (in person-hours) that is dedicated to the correction of those errors uncovered during the review</a:t>
            </a:r>
          </a:p>
        </p:txBody>
      </p:sp>
      <p:sp>
        <p:nvSpPr>
          <p:cNvPr id="7" name="Slide Number Placeholder 6">
            <a:extLst>
              <a:ext uri="{FF2B5EF4-FFF2-40B4-BE49-F238E27FC236}">
                <a16:creationId xmlns:a16="http://schemas.microsoft.com/office/drawing/2014/main" id="{1037A391-C2EB-E944-9367-7A49F16C8867}"/>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a:p>
        </p:txBody>
      </p:sp>
    </p:spTree>
    <p:extLst>
      <p:ext uri="{BB962C8B-B14F-4D97-AF65-F5344CB8AC3E}">
        <p14:creationId xmlns:p14="http://schemas.microsoft.com/office/powerpoint/2010/main" val="22867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2B9CEA08-F585-5246-99D9-0A860A4BC712}"/>
              </a:ext>
            </a:extLst>
          </p:cNvPr>
          <p:cNvSpPr>
            <a:spLocks noGrp="1" noChangeArrowheads="1"/>
          </p:cNvSpPr>
          <p:nvPr>
            <p:ph type="title"/>
          </p:nvPr>
        </p:nvSpPr>
        <p:spPr/>
        <p:txBody>
          <a:bodyPr/>
          <a:lstStyle/>
          <a:p>
            <a:r>
              <a:rPr lang="en-US" altLang="en-US" dirty="0"/>
              <a:t>Review Metrics and Their Use</a:t>
            </a:r>
          </a:p>
        </p:txBody>
      </p:sp>
      <p:sp>
        <p:nvSpPr>
          <p:cNvPr id="11269" name="Rectangle 3">
            <a:extLst>
              <a:ext uri="{FF2B5EF4-FFF2-40B4-BE49-F238E27FC236}">
                <a16:creationId xmlns:a16="http://schemas.microsoft.com/office/drawing/2014/main" id="{576C0E50-6502-D543-AF5B-330AF95F7721}"/>
              </a:ext>
            </a:extLst>
          </p:cNvPr>
          <p:cNvSpPr>
            <a:spLocks noGrp="1" noChangeArrowheads="1"/>
          </p:cNvSpPr>
          <p:nvPr>
            <p:ph type="body" idx="1"/>
          </p:nvPr>
        </p:nvSpPr>
        <p:spPr/>
        <p:txBody>
          <a:bodyPr/>
          <a:lstStyle/>
          <a:p>
            <a:r>
              <a:rPr lang="en-US" altLang="en-US" sz="1800" b="1" dirty="0"/>
              <a:t>Work product size</a:t>
            </a:r>
            <a:r>
              <a:rPr lang="en-US" altLang="en-US" sz="1800" dirty="0"/>
              <a:t>, </a:t>
            </a:r>
            <a:r>
              <a:rPr lang="en-US" altLang="en-US" sz="1800" b="1" i="1" dirty="0"/>
              <a:t>WPS </a:t>
            </a:r>
            <a:r>
              <a:rPr lang="en-US" altLang="en-US" sz="1800" dirty="0"/>
              <a:t>— a measure of the size of the work product that has been reviewed (e.g.,  the number of UML models, or the number of document pages, or the number of lines of code)</a:t>
            </a:r>
          </a:p>
          <a:p>
            <a:endParaRPr lang="en-US" altLang="en-US" sz="1800" dirty="0"/>
          </a:p>
          <a:p>
            <a:r>
              <a:rPr lang="en-US" altLang="en-US" sz="1800" b="1" dirty="0"/>
              <a:t>Minor errors found</a:t>
            </a:r>
            <a:r>
              <a:rPr lang="en-US" altLang="en-US" sz="1800" dirty="0"/>
              <a:t>, </a:t>
            </a:r>
            <a:r>
              <a:rPr lang="en-US" altLang="en-US" sz="1800" b="1" i="1" dirty="0" err="1"/>
              <a:t>Err</a:t>
            </a:r>
            <a:r>
              <a:rPr lang="en-US" altLang="en-US" sz="1800" b="1" i="1" baseline="-25000" dirty="0" err="1"/>
              <a:t>minor</a:t>
            </a:r>
            <a:r>
              <a:rPr lang="en-US" altLang="en-US" sz="1800" dirty="0"/>
              <a:t> — the number of errors found that can be categorized as minor (requiring less than some pre-specified effort to correct)</a:t>
            </a:r>
          </a:p>
          <a:p>
            <a:endParaRPr lang="en-US" altLang="en-US" sz="1800" dirty="0"/>
          </a:p>
          <a:p>
            <a:r>
              <a:rPr lang="en-US" altLang="en-US" sz="1800" b="1" dirty="0"/>
              <a:t>Major errors found</a:t>
            </a:r>
            <a:r>
              <a:rPr lang="en-US" altLang="en-US" sz="1800" dirty="0"/>
              <a:t>, </a:t>
            </a:r>
            <a:r>
              <a:rPr lang="en-US" altLang="en-US" sz="1800" b="1" i="1" dirty="0" err="1"/>
              <a:t>Err</a:t>
            </a:r>
            <a:r>
              <a:rPr lang="en-US" altLang="en-US" sz="1800" b="1" i="1" baseline="-25000" dirty="0" err="1"/>
              <a:t>major</a:t>
            </a:r>
            <a:r>
              <a:rPr lang="en-US" altLang="en-US" sz="1800" b="1" i="1" dirty="0"/>
              <a:t> </a:t>
            </a:r>
            <a:r>
              <a:rPr lang="en-US" altLang="en-US" sz="1800" dirty="0"/>
              <a:t>— the number of errors found that can be categorized as major (requiring more than some pre-specified effort to correct)</a:t>
            </a:r>
          </a:p>
        </p:txBody>
      </p:sp>
      <p:sp>
        <p:nvSpPr>
          <p:cNvPr id="7" name="Slide Number Placeholder 6">
            <a:extLst>
              <a:ext uri="{FF2B5EF4-FFF2-40B4-BE49-F238E27FC236}">
                <a16:creationId xmlns:a16="http://schemas.microsoft.com/office/drawing/2014/main" id="{1037A391-C2EB-E944-9367-7A49F16C8867}"/>
              </a:ext>
            </a:extLst>
          </p:cNvPr>
          <p:cNvSpPr>
            <a:spLocks noGrp="1"/>
          </p:cNvSpPr>
          <p:nvPr>
            <p:ph type="sldNum" sz="quarter" idx="10"/>
          </p:nvPr>
        </p:nvSpPr>
        <p:spPr/>
        <p:txBody>
          <a:bodyPr/>
          <a:lstStyle/>
          <a:p>
            <a:pPr>
              <a:defRPr/>
            </a:pPr>
            <a:fld id="{3E8ADE4A-FE7A-EF46-81C0-DB169D7260F5}" type="slidenum">
              <a:rPr lang="en-US" altLang="x-none" smtClean="0"/>
              <a:pPr>
                <a:defRPr/>
              </a:pPr>
              <a:t>14</a:t>
            </a:fld>
            <a:endParaRPr lang="en-US" altLang="x-none"/>
          </a:p>
        </p:txBody>
      </p:sp>
    </p:spTree>
    <p:extLst>
      <p:ext uri="{BB962C8B-B14F-4D97-AF65-F5344CB8AC3E}">
        <p14:creationId xmlns:p14="http://schemas.microsoft.com/office/powerpoint/2010/main" val="156772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E7A3D3D4-B50A-2A45-9893-54C145F3B5A2}"/>
              </a:ext>
            </a:extLst>
          </p:cNvPr>
          <p:cNvSpPr>
            <a:spLocks noGrp="1" noChangeArrowheads="1"/>
          </p:cNvSpPr>
          <p:nvPr>
            <p:ph type="title"/>
          </p:nvPr>
        </p:nvSpPr>
        <p:spPr/>
        <p:txBody>
          <a:bodyPr/>
          <a:lstStyle/>
          <a:p>
            <a:r>
              <a:rPr lang="en-US" altLang="en-US" dirty="0"/>
              <a:t>Review Metrics and Their Use</a:t>
            </a:r>
          </a:p>
        </p:txBody>
      </p:sp>
      <mc:AlternateContent xmlns:mc="http://schemas.openxmlformats.org/markup-compatibility/2006" xmlns:a14="http://schemas.microsoft.com/office/drawing/2010/main">
        <mc:Choice Requires="a14">
          <p:sp>
            <p:nvSpPr>
              <p:cNvPr id="10245" name="Rectangle 3">
                <a:extLst>
                  <a:ext uri="{FF2B5EF4-FFF2-40B4-BE49-F238E27FC236}">
                    <a16:creationId xmlns:a16="http://schemas.microsoft.com/office/drawing/2014/main" id="{F7C49062-0343-E64B-AF0F-88BE9D31A39F}"/>
                  </a:ext>
                </a:extLst>
              </p:cNvPr>
              <p:cNvSpPr>
                <a:spLocks noGrp="1" noChangeArrowheads="1"/>
              </p:cNvSpPr>
              <p:nvPr>
                <p:ph type="body" idx="1"/>
              </p:nvPr>
            </p:nvSpPr>
            <p:spPr/>
            <p:txBody>
              <a:bodyPr/>
              <a:lstStyle/>
              <a:p>
                <a:r>
                  <a:rPr lang="en-US" altLang="en-US" sz="2000" dirty="0"/>
                  <a:t>The total review effort and the total number of errors discovered are defined as:</a:t>
                </a:r>
              </a:p>
              <a:p>
                <a:endParaRPr lang="en-US" altLang="en-US" sz="2000" dirty="0"/>
              </a:p>
              <a:p>
                <a:pPr lvl="1"/>
                <a:r>
                  <a:rPr lang="en-US" altLang="en-US" sz="1800" b="1" i="1" dirty="0" err="1"/>
                  <a:t>E</a:t>
                </a:r>
                <a:r>
                  <a:rPr lang="en-US" altLang="en-US" sz="1800" b="1" i="1" baseline="-25000" dirty="0" err="1"/>
                  <a:t>review</a:t>
                </a:r>
                <a:r>
                  <a:rPr lang="en-US" altLang="en-US" sz="1800" dirty="0"/>
                  <a:t> = </a:t>
                </a:r>
                <a:r>
                  <a:rPr lang="en-US" altLang="en-US" sz="1800" b="1" i="1" dirty="0"/>
                  <a:t>E</a:t>
                </a:r>
                <a:r>
                  <a:rPr lang="en-US" altLang="en-US" sz="1800" b="1" i="1" baseline="-25000" dirty="0"/>
                  <a:t>p</a:t>
                </a:r>
                <a:r>
                  <a:rPr lang="en-US" altLang="en-US" sz="1800" b="1" i="1" dirty="0"/>
                  <a:t> + </a:t>
                </a:r>
                <a:r>
                  <a:rPr lang="en-US" altLang="en-US" sz="1800" b="1" i="1" dirty="0" err="1"/>
                  <a:t>E</a:t>
                </a:r>
                <a:r>
                  <a:rPr lang="en-US" altLang="en-US" sz="1800" b="1" i="1" baseline="-25000" dirty="0" err="1"/>
                  <a:t>a</a:t>
                </a:r>
                <a:r>
                  <a:rPr lang="en-US" altLang="en-US" sz="1800" b="1" i="1" dirty="0"/>
                  <a:t> + </a:t>
                </a:r>
                <a:r>
                  <a:rPr lang="en-US" altLang="en-US" sz="1800" b="1" i="1" dirty="0" err="1"/>
                  <a:t>E</a:t>
                </a:r>
                <a:r>
                  <a:rPr lang="en-US" altLang="en-US" sz="1800" b="1" i="1" baseline="-25000" dirty="0" err="1"/>
                  <a:t>r</a:t>
                </a:r>
                <a:r>
                  <a:rPr lang="en-US" altLang="en-US" sz="1800" b="1" i="1" baseline="-25000" dirty="0"/>
                  <a:t> </a:t>
                </a:r>
              </a:p>
              <a:p>
                <a:pPr lvl="1"/>
                <a:r>
                  <a:rPr lang="en-US" altLang="en-US" sz="1800" b="1" i="1" dirty="0" err="1"/>
                  <a:t>Err</a:t>
                </a:r>
                <a:r>
                  <a:rPr lang="en-US" altLang="en-US" sz="1800" b="1" i="1" baseline="-25000" dirty="0" err="1"/>
                  <a:t>tot</a:t>
                </a:r>
                <a:r>
                  <a:rPr lang="en-US" altLang="en-US" sz="1800" dirty="0"/>
                  <a:t> = </a:t>
                </a:r>
                <a:r>
                  <a:rPr lang="en-US" altLang="en-US" sz="1800" b="1" i="1" dirty="0" err="1"/>
                  <a:t>Err</a:t>
                </a:r>
                <a:r>
                  <a:rPr lang="en-US" altLang="en-US" sz="1800" b="1" i="1" baseline="-25000" dirty="0" err="1"/>
                  <a:t>minor</a:t>
                </a:r>
                <a:r>
                  <a:rPr lang="en-US" altLang="en-US" sz="1800" b="1" i="1" dirty="0"/>
                  <a:t> + </a:t>
                </a:r>
                <a:r>
                  <a:rPr lang="en-US" altLang="en-US" sz="1800" b="1" i="1" dirty="0" err="1"/>
                  <a:t>Err</a:t>
                </a:r>
                <a:r>
                  <a:rPr lang="en-US" altLang="en-US" sz="1800" b="1" i="1" baseline="-25000" dirty="0" err="1"/>
                  <a:t>major</a:t>
                </a:r>
                <a:endParaRPr lang="en-US" altLang="en-US" sz="1800" b="1" i="1" baseline="-25000" dirty="0"/>
              </a:p>
              <a:p>
                <a:endParaRPr lang="en-US" altLang="en-US" sz="2000" dirty="0"/>
              </a:p>
              <a:p>
                <a:r>
                  <a:rPr lang="en-US" altLang="en-US" sz="2000" dirty="0"/>
                  <a:t>Error density represents the errors found per unit of work product reviewed: </a:t>
                </a:r>
              </a:p>
              <a:p>
                <a:pPr lvl="1"/>
                <a:r>
                  <a:rPr lang="en-US" altLang="en-US" sz="1800" b="1" i="1" dirty="0"/>
                  <a:t>Error density </a:t>
                </a:r>
                <a:r>
                  <a:rPr lang="en-US" altLang="en-US" sz="1800" dirty="0"/>
                  <a:t>= </a:t>
                </a:r>
                <a14:m>
                  <m:oMath xmlns:m="http://schemas.openxmlformats.org/officeDocument/2006/math">
                    <m:f>
                      <m:fPr>
                        <m:ctrlPr>
                          <a:rPr lang="en-US" altLang="en-US" sz="1800" b="1" i="1" smtClean="0">
                            <a:latin typeface="Cambria Math" panose="02040503050406030204" pitchFamily="18" charset="0"/>
                          </a:rPr>
                        </m:ctrlPr>
                      </m:fPr>
                      <m:num>
                        <m:r>
                          <m:rPr>
                            <m:nor/>
                          </m:rPr>
                          <a:rPr lang="en-US" altLang="en-US" sz="1800" b="1" i="1" dirty="0"/>
                          <m:t>Err</m:t>
                        </m:r>
                        <m:r>
                          <a:rPr lang="en-US" altLang="en-US" sz="1800" b="1" i="1" baseline="-25000" dirty="0">
                            <a:latin typeface="Cambria Math" panose="02040503050406030204" pitchFamily="18" charset="0"/>
                          </a:rPr>
                          <m:t>𝒕𝒐𝒕</m:t>
                        </m:r>
                      </m:num>
                      <m:den>
                        <m:r>
                          <m:rPr>
                            <m:nor/>
                          </m:rPr>
                          <a:rPr lang="en-US" altLang="en-US" sz="1800" b="1" i="1" dirty="0"/>
                          <m:t>WPS</m:t>
                        </m:r>
                      </m:den>
                    </m:f>
                  </m:oMath>
                </a14:m>
                <a:endParaRPr lang="en-US" altLang="en-US" sz="1800" b="1" i="1" dirty="0"/>
              </a:p>
            </p:txBody>
          </p:sp>
        </mc:Choice>
        <mc:Fallback xmlns="">
          <p:sp>
            <p:nvSpPr>
              <p:cNvPr id="10245" name="Rectangle 3">
                <a:extLst>
                  <a:ext uri="{FF2B5EF4-FFF2-40B4-BE49-F238E27FC236}">
                    <a16:creationId xmlns:a16="http://schemas.microsoft.com/office/drawing/2014/main" id="{F7C49062-0343-E64B-AF0F-88BE9D31A39F}"/>
                  </a:ext>
                </a:extLst>
              </p:cNvPr>
              <p:cNvSpPr>
                <a:spLocks noGrp="1" noRot="1" noChangeAspect="1" noMove="1" noResize="1" noEditPoints="1" noAdjustHandles="1" noChangeArrowheads="1" noChangeShapeType="1" noTextEdit="1"/>
              </p:cNvSpPr>
              <p:nvPr>
                <p:ph type="body" idx="1"/>
              </p:nvPr>
            </p:nvSpPr>
            <p:spPr>
              <a:blipFill>
                <a:blip r:embed="rId2"/>
                <a:stretch>
                  <a:fillRect l="-706" t="-741"/>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0213C0C7-5799-D74F-9C0E-E4328C72F032}"/>
              </a:ext>
            </a:extLst>
          </p:cNvPr>
          <p:cNvSpPr>
            <a:spLocks noGrp="1"/>
          </p:cNvSpPr>
          <p:nvPr>
            <p:ph type="sldNum" sz="quarter" idx="10"/>
          </p:nvPr>
        </p:nvSpPr>
        <p:spPr/>
        <p:txBody>
          <a:bodyPr/>
          <a:lstStyle/>
          <a:p>
            <a:pPr>
              <a:defRPr/>
            </a:pPr>
            <a:fld id="{3E8ADE4A-FE7A-EF46-81C0-DB169D7260F5}" type="slidenum">
              <a:rPr lang="en-US" altLang="x-none" smtClean="0"/>
              <a:pPr>
                <a:defRPr/>
              </a:pPr>
              <a:t>15</a:t>
            </a:fld>
            <a:endParaRPr lang="en-US" altLang="x-none"/>
          </a:p>
        </p:txBody>
      </p:sp>
    </p:spTree>
    <p:extLst>
      <p:ext uri="{BB962C8B-B14F-4D97-AF65-F5344CB8AC3E}">
        <p14:creationId xmlns:p14="http://schemas.microsoft.com/office/powerpoint/2010/main" val="132602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3206248D-6EFF-E349-AC28-97645FFDEB52}"/>
              </a:ext>
            </a:extLst>
          </p:cNvPr>
          <p:cNvSpPr>
            <a:spLocks noGrp="1" noChangeArrowheads="1"/>
          </p:cNvSpPr>
          <p:nvPr>
            <p:ph type="title"/>
          </p:nvPr>
        </p:nvSpPr>
        <p:spPr/>
        <p:txBody>
          <a:bodyPr/>
          <a:lstStyle/>
          <a:p>
            <a:r>
              <a:rPr lang="en-US" altLang="en-US" dirty="0"/>
              <a:t>Review Metrics and Their Use – An Example</a:t>
            </a:r>
          </a:p>
        </p:txBody>
      </p:sp>
      <p:sp>
        <p:nvSpPr>
          <p:cNvPr id="12293" name="Rectangle 3">
            <a:extLst>
              <a:ext uri="{FF2B5EF4-FFF2-40B4-BE49-F238E27FC236}">
                <a16:creationId xmlns:a16="http://schemas.microsoft.com/office/drawing/2014/main" id="{C5414328-14DA-9042-B274-93B5432135CC}"/>
              </a:ext>
            </a:extLst>
          </p:cNvPr>
          <p:cNvSpPr>
            <a:spLocks noGrp="1" noChangeArrowheads="1"/>
          </p:cNvSpPr>
          <p:nvPr>
            <p:ph type="body" idx="1"/>
          </p:nvPr>
        </p:nvSpPr>
        <p:spPr>
          <a:xfrm>
            <a:off x="703118" y="2424112"/>
            <a:ext cx="7772400" cy="4114800"/>
          </a:xfrm>
        </p:spPr>
        <p:txBody>
          <a:bodyPr/>
          <a:lstStyle/>
          <a:p>
            <a:r>
              <a:rPr lang="en-US" altLang="en-US" sz="2000" dirty="0"/>
              <a:t>If past history indicates that:</a:t>
            </a:r>
          </a:p>
          <a:p>
            <a:pPr lvl="1"/>
            <a:r>
              <a:rPr lang="en-US" altLang="en-US" sz="1800" dirty="0"/>
              <a:t>The average error density for a requirements model is 0.6 errors per page, and a new requirement model is 32 pages long.</a:t>
            </a:r>
          </a:p>
          <a:p>
            <a:pPr lvl="1"/>
            <a:endParaRPr lang="en-US" altLang="en-US" sz="1800" dirty="0"/>
          </a:p>
          <a:p>
            <a:pPr lvl="1"/>
            <a:r>
              <a:rPr lang="en-US" altLang="en-US" sz="1800" dirty="0"/>
              <a:t>A rough estimate suggests that your software team will find about 19 or 20 errors during the review of the document.</a:t>
            </a:r>
          </a:p>
          <a:p>
            <a:pPr lvl="1"/>
            <a:endParaRPr lang="en-US" altLang="en-US" sz="1800" dirty="0"/>
          </a:p>
          <a:p>
            <a:pPr lvl="1"/>
            <a:r>
              <a:rPr lang="en-US" altLang="en-US" sz="1800" dirty="0"/>
              <a:t>If you find only 6 errors, you’ve done an extremely good job in developing the requirements model or your review approach was not thorough enough.</a:t>
            </a:r>
          </a:p>
        </p:txBody>
      </p:sp>
      <p:sp>
        <p:nvSpPr>
          <p:cNvPr id="7" name="Slide Number Placeholder 6">
            <a:extLst>
              <a:ext uri="{FF2B5EF4-FFF2-40B4-BE49-F238E27FC236}">
                <a16:creationId xmlns:a16="http://schemas.microsoft.com/office/drawing/2014/main" id="{ADBD0A6D-9D60-DC48-9945-EB72CD505D00}"/>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spTree>
    <p:extLst>
      <p:ext uri="{BB962C8B-B14F-4D97-AF65-F5344CB8AC3E}">
        <p14:creationId xmlns:p14="http://schemas.microsoft.com/office/powerpoint/2010/main" val="43461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975DF33-3827-8F48-8B57-AF484ABC3294}"/>
              </a:ext>
            </a:extLst>
          </p:cNvPr>
          <p:cNvSpPr>
            <a:spLocks noGrp="1" noChangeArrowheads="1"/>
          </p:cNvSpPr>
          <p:nvPr>
            <p:ph type="title"/>
          </p:nvPr>
        </p:nvSpPr>
        <p:spPr/>
        <p:txBody>
          <a:bodyPr/>
          <a:lstStyle/>
          <a:p>
            <a:r>
              <a:rPr lang="en-US" altLang="en-US" dirty="0"/>
              <a:t>Review Metrics and Their Use – An Example</a:t>
            </a:r>
          </a:p>
        </p:txBody>
      </p:sp>
      <p:sp>
        <p:nvSpPr>
          <p:cNvPr id="13317" name="Rectangle 3">
            <a:extLst>
              <a:ext uri="{FF2B5EF4-FFF2-40B4-BE49-F238E27FC236}">
                <a16:creationId xmlns:a16="http://schemas.microsoft.com/office/drawing/2014/main" id="{1EF6B73C-B5E8-B54E-ACE8-82A46192ABF2}"/>
              </a:ext>
            </a:extLst>
          </p:cNvPr>
          <p:cNvSpPr>
            <a:spLocks noGrp="1" noChangeArrowheads="1"/>
          </p:cNvSpPr>
          <p:nvPr>
            <p:ph type="body" idx="1"/>
          </p:nvPr>
        </p:nvSpPr>
        <p:spPr>
          <a:xfrm>
            <a:off x="762000" y="2451821"/>
            <a:ext cx="7772400" cy="4114800"/>
          </a:xfrm>
        </p:spPr>
        <p:txBody>
          <a:bodyPr/>
          <a:lstStyle/>
          <a:p>
            <a:r>
              <a:rPr lang="en-US" altLang="en-US" sz="2000" dirty="0"/>
              <a:t>The effort required to correct a minor model error (immediately after the review) was found to require 4 person-hours.</a:t>
            </a:r>
          </a:p>
          <a:p>
            <a:r>
              <a:rPr lang="en-US" altLang="en-US" sz="2000" dirty="0"/>
              <a:t> </a:t>
            </a:r>
          </a:p>
          <a:p>
            <a:r>
              <a:rPr lang="en-US" altLang="en-US" sz="2000" dirty="0"/>
              <a:t>The effort required for a major requirement error was found to be 18 person-hours.</a:t>
            </a:r>
          </a:p>
          <a:p>
            <a:r>
              <a:rPr lang="en-US" altLang="en-US" sz="2000" dirty="0"/>
              <a:t> </a:t>
            </a:r>
          </a:p>
          <a:p>
            <a:r>
              <a:rPr lang="en-US" altLang="en-US" sz="2000" dirty="0"/>
              <a:t>Examining the review data collected, you find that minor errors occur about 6 times more frequently than major errors; therefore, you can estimate that the average effort to find and correct a requirements error during review is about 6 person-hours </a:t>
            </a:r>
          </a:p>
        </p:txBody>
      </p:sp>
      <p:sp>
        <p:nvSpPr>
          <p:cNvPr id="7" name="Slide Number Placeholder 6">
            <a:extLst>
              <a:ext uri="{FF2B5EF4-FFF2-40B4-BE49-F238E27FC236}">
                <a16:creationId xmlns:a16="http://schemas.microsoft.com/office/drawing/2014/main" id="{286B2CA0-709E-F44F-B76D-F68D32FCD0E4}"/>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Tree>
    <p:extLst>
      <p:ext uri="{BB962C8B-B14F-4D97-AF65-F5344CB8AC3E}">
        <p14:creationId xmlns:p14="http://schemas.microsoft.com/office/powerpoint/2010/main" val="146401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975DF33-3827-8F48-8B57-AF484ABC3294}"/>
              </a:ext>
            </a:extLst>
          </p:cNvPr>
          <p:cNvSpPr>
            <a:spLocks noGrp="1" noChangeArrowheads="1"/>
          </p:cNvSpPr>
          <p:nvPr>
            <p:ph type="title"/>
          </p:nvPr>
        </p:nvSpPr>
        <p:spPr/>
        <p:txBody>
          <a:bodyPr/>
          <a:lstStyle/>
          <a:p>
            <a:r>
              <a:rPr lang="en-US" altLang="en-US" dirty="0"/>
              <a:t>Review Metrics and Their Use – An Example</a:t>
            </a:r>
          </a:p>
        </p:txBody>
      </p:sp>
      <p:sp>
        <p:nvSpPr>
          <p:cNvPr id="13317" name="Rectangle 3">
            <a:extLst>
              <a:ext uri="{FF2B5EF4-FFF2-40B4-BE49-F238E27FC236}">
                <a16:creationId xmlns:a16="http://schemas.microsoft.com/office/drawing/2014/main" id="{1EF6B73C-B5E8-B54E-ACE8-82A46192ABF2}"/>
              </a:ext>
            </a:extLst>
          </p:cNvPr>
          <p:cNvSpPr>
            <a:spLocks noGrp="1" noChangeArrowheads="1"/>
          </p:cNvSpPr>
          <p:nvPr>
            <p:ph type="body" idx="1"/>
          </p:nvPr>
        </p:nvSpPr>
        <p:spPr>
          <a:xfrm>
            <a:off x="762000" y="2424112"/>
            <a:ext cx="7772400" cy="4114800"/>
          </a:xfrm>
        </p:spPr>
        <p:txBody>
          <a:bodyPr/>
          <a:lstStyle/>
          <a:p>
            <a:r>
              <a:rPr lang="en-US" altLang="en-US" sz="2000" dirty="0"/>
              <a:t>Requirements related errors uncovered during testing require an average of 36 person-hours to find and correct</a:t>
            </a:r>
          </a:p>
          <a:p>
            <a:endParaRPr lang="en-US" altLang="en-US" sz="2000" dirty="0"/>
          </a:p>
          <a:p>
            <a:r>
              <a:rPr lang="en-US" altLang="en-US" sz="2000" dirty="0"/>
              <a:t>Using the averages noted, we get:</a:t>
            </a:r>
          </a:p>
          <a:p>
            <a:endParaRPr lang="en-US" altLang="en-US" sz="2000" dirty="0"/>
          </a:p>
          <a:p>
            <a:pPr lvl="1"/>
            <a:r>
              <a:rPr lang="en-US" altLang="en-US" sz="1800" b="1" i="1" dirty="0"/>
              <a:t>Effort saved per error  </a:t>
            </a:r>
            <a:r>
              <a:rPr lang="en-US" altLang="en-US" sz="1800" dirty="0"/>
              <a:t>= </a:t>
            </a:r>
            <a:r>
              <a:rPr lang="en-US" altLang="en-US" sz="1800" b="1" i="1" dirty="0" err="1"/>
              <a:t>E</a:t>
            </a:r>
            <a:r>
              <a:rPr lang="en-US" altLang="en-US" sz="1800" b="1" i="1" baseline="-25000" dirty="0" err="1"/>
              <a:t>testing</a:t>
            </a:r>
            <a:r>
              <a:rPr lang="en-US" altLang="en-US" sz="1800" b="1" i="1" dirty="0"/>
              <a:t> – </a:t>
            </a:r>
            <a:r>
              <a:rPr lang="en-US" altLang="en-US" sz="1800" b="1" i="1" dirty="0" err="1"/>
              <a:t>E</a:t>
            </a:r>
            <a:r>
              <a:rPr lang="en-US" altLang="en-US" sz="1800" b="1" i="1" baseline="-25000" dirty="0" err="1"/>
              <a:t>reviews</a:t>
            </a:r>
            <a:r>
              <a:rPr lang="en-US" altLang="en-US" sz="1800" b="1" i="1" dirty="0"/>
              <a:t> </a:t>
            </a:r>
            <a:br>
              <a:rPr lang="en-US" altLang="en-US" sz="1800" dirty="0"/>
            </a:br>
            <a:r>
              <a:rPr lang="en-US" altLang="en-US" sz="1800" dirty="0"/>
              <a:t>			              36 – 6  =   30 person-hours/error</a:t>
            </a:r>
          </a:p>
          <a:p>
            <a:pPr lvl="1"/>
            <a:endParaRPr lang="en-US" altLang="en-US" sz="1800" dirty="0"/>
          </a:p>
          <a:p>
            <a:r>
              <a:rPr lang="en-US" altLang="en-US" sz="2000" dirty="0"/>
              <a:t>Since 22 errors were found during the review of the requirements model, a saving of about 660 person-hours of testing effort would be achieved, and that’s just for requirements-related errors</a:t>
            </a:r>
          </a:p>
        </p:txBody>
      </p:sp>
      <p:sp>
        <p:nvSpPr>
          <p:cNvPr id="7" name="Slide Number Placeholder 6">
            <a:extLst>
              <a:ext uri="{FF2B5EF4-FFF2-40B4-BE49-F238E27FC236}">
                <a16:creationId xmlns:a16="http://schemas.microsoft.com/office/drawing/2014/main" id="{286B2CA0-709E-F44F-B76D-F68D32FCD0E4}"/>
              </a:ext>
            </a:extLst>
          </p:cNvPr>
          <p:cNvSpPr>
            <a:spLocks noGrp="1"/>
          </p:cNvSpPr>
          <p:nvPr>
            <p:ph type="sldNum" sz="quarter" idx="10"/>
          </p:nvPr>
        </p:nvSpPr>
        <p:spPr/>
        <p:txBody>
          <a:bodyPr/>
          <a:lstStyle/>
          <a:p>
            <a:pPr>
              <a:defRPr/>
            </a:pPr>
            <a:fld id="{3E8ADE4A-FE7A-EF46-81C0-DB169D7260F5}" type="slidenum">
              <a:rPr lang="en-US" altLang="x-none" smtClean="0"/>
              <a:pPr>
                <a:defRPr/>
              </a:pPr>
              <a:t>18</a:t>
            </a:fld>
            <a:endParaRPr lang="en-US" altLang="x-none"/>
          </a:p>
        </p:txBody>
      </p:sp>
    </p:spTree>
    <p:extLst>
      <p:ext uri="{BB962C8B-B14F-4D97-AF65-F5344CB8AC3E}">
        <p14:creationId xmlns:p14="http://schemas.microsoft.com/office/powerpoint/2010/main" val="269109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FDA668B7-5DD7-834C-A2E7-F52FA263EDFE}"/>
              </a:ext>
            </a:extLst>
          </p:cNvPr>
          <p:cNvSpPr>
            <a:spLocks noGrp="1" noChangeArrowheads="1"/>
          </p:cNvSpPr>
          <p:nvPr>
            <p:ph type="title"/>
          </p:nvPr>
        </p:nvSpPr>
        <p:spPr/>
        <p:txBody>
          <a:bodyPr/>
          <a:lstStyle/>
          <a:p>
            <a:r>
              <a:rPr lang="en-US" altLang="en-US" dirty="0"/>
              <a:t>Cost Effectiveness of Reviews</a:t>
            </a:r>
          </a:p>
        </p:txBody>
      </p:sp>
      <p:sp>
        <p:nvSpPr>
          <p:cNvPr id="5" name="Slide Number Placeholder 4">
            <a:extLst>
              <a:ext uri="{FF2B5EF4-FFF2-40B4-BE49-F238E27FC236}">
                <a16:creationId xmlns:a16="http://schemas.microsoft.com/office/drawing/2014/main" id="{8CBD7C1B-2DE2-B94A-8CCC-1AAB372AC0D8}"/>
              </a:ext>
            </a:extLst>
          </p:cNvPr>
          <p:cNvSpPr>
            <a:spLocks noGrp="1"/>
          </p:cNvSpPr>
          <p:nvPr>
            <p:ph type="sldNum" sz="quarter" idx="10"/>
          </p:nvPr>
        </p:nvSpPr>
        <p:spPr/>
        <p:txBody>
          <a:bodyPr/>
          <a:lstStyle/>
          <a:p>
            <a:pPr>
              <a:defRPr/>
            </a:pPr>
            <a:fld id="{3E8ADE4A-FE7A-EF46-81C0-DB169D7260F5}" type="slidenum">
              <a:rPr lang="en-US" altLang="x-none" smtClean="0"/>
              <a:pPr>
                <a:defRPr/>
              </a:pPr>
              <a:t>19</a:t>
            </a:fld>
            <a:endParaRPr lang="en-US" altLang="x-none"/>
          </a:p>
        </p:txBody>
      </p:sp>
      <p:pic>
        <p:nvPicPr>
          <p:cNvPr id="3" name="Picture 2">
            <a:extLst>
              <a:ext uri="{FF2B5EF4-FFF2-40B4-BE49-F238E27FC236}">
                <a16:creationId xmlns:a16="http://schemas.microsoft.com/office/drawing/2014/main" id="{7001F5D6-CE7E-CF43-9927-120F2D60EBD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51820" y="2138524"/>
            <a:ext cx="5905166" cy="3176085"/>
          </a:xfrm>
          <a:prstGeom prst="rect">
            <a:avLst/>
          </a:prstGeom>
        </p:spPr>
      </p:pic>
      <p:sp>
        <p:nvSpPr>
          <p:cNvPr id="4" name="TextBox 3">
            <a:extLst>
              <a:ext uri="{FF2B5EF4-FFF2-40B4-BE49-F238E27FC236}">
                <a16:creationId xmlns:a16="http://schemas.microsoft.com/office/drawing/2014/main" id="{6FC0A2D4-9341-684A-8DD8-962BD586C0DB}"/>
              </a:ext>
            </a:extLst>
          </p:cNvPr>
          <p:cNvSpPr txBox="1"/>
          <p:nvPr/>
        </p:nvSpPr>
        <p:spPr>
          <a:xfrm>
            <a:off x="899592" y="3163543"/>
            <a:ext cx="1869038" cy="553998"/>
          </a:xfrm>
          <a:prstGeom prst="rect">
            <a:avLst/>
          </a:prstGeom>
          <a:noFill/>
        </p:spPr>
        <p:txBody>
          <a:bodyPr wrap="none" rtlCol="0">
            <a:spAutoFit/>
          </a:bodyPr>
          <a:lstStyle/>
          <a:p>
            <a:r>
              <a:rPr lang="en-US" sz="1500" dirty="0">
                <a:latin typeface="+mn-lt"/>
              </a:rPr>
              <a:t>Effort expended with </a:t>
            </a:r>
            <a:br>
              <a:rPr lang="en-US" sz="1500" dirty="0">
                <a:latin typeface="+mn-lt"/>
              </a:rPr>
            </a:br>
            <a:r>
              <a:rPr lang="en-US" sz="1500" dirty="0">
                <a:latin typeface="+mn-lt"/>
              </a:rPr>
              <a:t>and without reviews</a:t>
            </a:r>
          </a:p>
        </p:txBody>
      </p:sp>
    </p:spTree>
    <p:extLst>
      <p:ext uri="{BB962C8B-B14F-4D97-AF65-F5344CB8AC3E}">
        <p14:creationId xmlns:p14="http://schemas.microsoft.com/office/powerpoint/2010/main" val="225767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48</a:t>
            </a:r>
          </a:p>
        </p:txBody>
      </p:sp>
      <p:sp>
        <p:nvSpPr>
          <p:cNvPr id="3" name="Text Placeholder 2"/>
          <p:cNvSpPr>
            <a:spLocks noGrp="1"/>
          </p:cNvSpPr>
          <p:nvPr>
            <p:ph type="body" idx="1"/>
          </p:nvPr>
        </p:nvSpPr>
        <p:spPr>
          <a:xfrm>
            <a:off x="685800" y="2819400"/>
            <a:ext cx="8153400" cy="1500187"/>
          </a:xfrm>
        </p:spPr>
        <p:txBody>
          <a:bodyPr/>
          <a:lstStyle/>
          <a:p>
            <a:r>
              <a:rPr lang="en-US" dirty="0"/>
              <a:t>Software Review Reference Model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Be conservative in what you do, be liberal in what you accept from others</a:t>
            </a:r>
          </a:p>
          <a:p>
            <a:r>
              <a:rPr lang="en-US" sz="2000" i="1" dirty="0"/>
              <a:t>― </a:t>
            </a:r>
            <a:r>
              <a:rPr lang="en-US" sz="2000" dirty="0"/>
              <a:t>Jon </a:t>
            </a:r>
            <a:r>
              <a:rPr lang="en-US" sz="2000" dirty="0" err="1"/>
              <a:t>Postel</a:t>
            </a:r>
            <a:r>
              <a:rPr lang="en-US" sz="2000" dirty="0"/>
              <a:t>. </a:t>
            </a:r>
          </a:p>
          <a:p>
            <a:endParaRPr lang="en-US" sz="2000" i="1" dirty="0"/>
          </a:p>
        </p:txBody>
      </p:sp>
    </p:spTree>
    <p:extLst>
      <p:ext uri="{BB962C8B-B14F-4D97-AF65-F5344CB8AC3E}">
        <p14:creationId xmlns:p14="http://schemas.microsoft.com/office/powerpoint/2010/main" val="81041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21</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To learn about a reference model for Software Reviews</a:t>
            </a:r>
          </a:p>
          <a:p>
            <a:pPr>
              <a:lnSpc>
                <a:spcPct val="80000"/>
              </a:lnSpc>
              <a:buAutoNum type="arabicPeriod"/>
            </a:pPr>
            <a:endParaRPr lang="en-CA" altLang="en-US" sz="1800" dirty="0"/>
          </a:p>
          <a:p>
            <a:pPr marL="0" indent="0">
              <a:lnSpc>
                <a:spcPct val="80000"/>
              </a:lnSpc>
              <a:buNone/>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08076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E09578F-DCBC-5648-9419-671BED20DC80}"/>
              </a:ext>
            </a:extLst>
          </p:cNvPr>
          <p:cNvSpPr>
            <a:spLocks noGrp="1" noChangeArrowheads="1"/>
          </p:cNvSpPr>
          <p:nvPr>
            <p:ph type="title"/>
          </p:nvPr>
        </p:nvSpPr>
        <p:spPr/>
        <p:txBody>
          <a:bodyPr/>
          <a:lstStyle/>
          <a:p>
            <a:r>
              <a:rPr lang="en-US" altLang="en-US" dirty="0"/>
              <a:t>A Reference Model for Reviews</a:t>
            </a:r>
          </a:p>
        </p:txBody>
      </p:sp>
      <p:sp>
        <p:nvSpPr>
          <p:cNvPr id="16389" name="Rectangle 3">
            <a:extLst>
              <a:ext uri="{FF2B5EF4-FFF2-40B4-BE49-F238E27FC236}">
                <a16:creationId xmlns:a16="http://schemas.microsoft.com/office/drawing/2014/main" id="{B35AB238-3CF7-5640-987C-4689DBD59209}"/>
              </a:ext>
            </a:extLst>
          </p:cNvPr>
          <p:cNvSpPr>
            <a:spLocks noGrp="1" noChangeArrowheads="1"/>
          </p:cNvSpPr>
          <p:nvPr>
            <p:ph type="body" idx="1"/>
          </p:nvPr>
        </p:nvSpPr>
        <p:spPr>
          <a:xfrm>
            <a:off x="628650" y="1740694"/>
            <a:ext cx="7886700" cy="3364706"/>
          </a:xfrm>
        </p:spPr>
        <p:txBody>
          <a:bodyPr/>
          <a:lstStyle/>
          <a:p>
            <a:r>
              <a:rPr lang="en-US" altLang="en-US" sz="2000" dirty="0"/>
              <a:t>Technical reviews should be applied with a level of formality that is appropriate for the software to be built, the project timeline and the people who are doing the work.</a:t>
            </a:r>
          </a:p>
          <a:p>
            <a:endParaRPr lang="en-US" altLang="en-US" sz="2000" dirty="0"/>
          </a:p>
          <a:p>
            <a:r>
              <a:rPr lang="en-US" altLang="en-US" sz="2000" dirty="0"/>
              <a:t>Four characteristics contribute to the formality with which a review is conducted; the formality of a review increases when:</a:t>
            </a:r>
          </a:p>
          <a:p>
            <a:pPr marL="685800" lvl="1" indent="-342900">
              <a:buFont typeface="+mj-lt"/>
              <a:buAutoNum type="arabicPeriod"/>
            </a:pPr>
            <a:r>
              <a:rPr lang="en-US" altLang="en-US" sz="1800" dirty="0"/>
              <a:t>Distinct roles are explicitly defined for the reviewers</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There is a sufficient amount of planning and preparation for the review</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A distinct structure for the review (including tasks and internal work products) is defined</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Follow-up by the reviewers occurs for any corrections that are made</a:t>
            </a:r>
          </a:p>
        </p:txBody>
      </p:sp>
      <p:sp>
        <p:nvSpPr>
          <p:cNvPr id="7" name="Slide Number Placeholder 6">
            <a:extLst>
              <a:ext uri="{FF2B5EF4-FFF2-40B4-BE49-F238E27FC236}">
                <a16:creationId xmlns:a16="http://schemas.microsoft.com/office/drawing/2014/main" id="{C6A6E9D4-4073-7742-ACC7-6C400EE4901A}"/>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spTree>
    <p:extLst>
      <p:ext uri="{BB962C8B-B14F-4D97-AF65-F5344CB8AC3E}">
        <p14:creationId xmlns:p14="http://schemas.microsoft.com/office/powerpoint/2010/main" val="413965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E09578F-DCBC-5648-9419-671BED20DC80}"/>
              </a:ext>
            </a:extLst>
          </p:cNvPr>
          <p:cNvSpPr>
            <a:spLocks noGrp="1" noChangeArrowheads="1"/>
          </p:cNvSpPr>
          <p:nvPr>
            <p:ph type="title"/>
          </p:nvPr>
        </p:nvSpPr>
        <p:spPr/>
        <p:txBody>
          <a:bodyPr/>
          <a:lstStyle/>
          <a:p>
            <a:r>
              <a:rPr lang="en-US" altLang="en-US"/>
              <a:t>Informal Reviews</a:t>
            </a:r>
          </a:p>
        </p:txBody>
      </p:sp>
      <p:sp>
        <p:nvSpPr>
          <p:cNvPr id="16389" name="Rectangle 3">
            <a:extLst>
              <a:ext uri="{FF2B5EF4-FFF2-40B4-BE49-F238E27FC236}">
                <a16:creationId xmlns:a16="http://schemas.microsoft.com/office/drawing/2014/main" id="{B35AB238-3CF7-5640-987C-4689DBD59209}"/>
              </a:ext>
            </a:extLst>
          </p:cNvPr>
          <p:cNvSpPr>
            <a:spLocks noGrp="1" noChangeArrowheads="1"/>
          </p:cNvSpPr>
          <p:nvPr>
            <p:ph type="body" idx="1"/>
          </p:nvPr>
        </p:nvSpPr>
        <p:spPr/>
        <p:txBody>
          <a:bodyPr/>
          <a:lstStyle/>
          <a:p>
            <a:r>
              <a:rPr lang="en-US" altLang="en-US" sz="2000" dirty="0"/>
              <a:t>Informal reviews include:</a:t>
            </a:r>
          </a:p>
          <a:p>
            <a:endParaRPr lang="en-US" altLang="en-US" sz="2000" dirty="0"/>
          </a:p>
          <a:p>
            <a:pPr lvl="1"/>
            <a:r>
              <a:rPr lang="en-US" altLang="en-US" sz="1800" dirty="0"/>
              <a:t>A simple desk check of a software engineering work product with a colleague</a:t>
            </a:r>
          </a:p>
          <a:p>
            <a:pPr lvl="1"/>
            <a:endParaRPr lang="en-US" altLang="en-US" sz="1800" dirty="0"/>
          </a:p>
          <a:p>
            <a:pPr lvl="1"/>
            <a:r>
              <a:rPr lang="en-US" altLang="en-US" sz="1800" dirty="0"/>
              <a:t>A casual meeting (involving more than 2 people) for the purpose of reviewing a work product, or </a:t>
            </a:r>
          </a:p>
          <a:p>
            <a:pPr lvl="1"/>
            <a:endParaRPr lang="en-US" altLang="en-US" sz="1800" dirty="0"/>
          </a:p>
          <a:p>
            <a:pPr lvl="1"/>
            <a:r>
              <a:rPr lang="en-US" altLang="en-US" sz="1800" dirty="0"/>
              <a:t>The review-oriented aspects of pair programming</a:t>
            </a:r>
            <a:br>
              <a:rPr lang="en-US" altLang="en-US" sz="1800" dirty="0"/>
            </a:br>
            <a:endParaRPr lang="en-US" altLang="en-US" sz="1800" dirty="0"/>
          </a:p>
          <a:p>
            <a:r>
              <a:rPr lang="en-US" altLang="en-US" sz="2000" dirty="0"/>
              <a:t>All of these approaches can have benefits to improving overall software quality</a:t>
            </a:r>
          </a:p>
        </p:txBody>
      </p:sp>
      <p:sp>
        <p:nvSpPr>
          <p:cNvPr id="7" name="Slide Number Placeholder 6">
            <a:extLst>
              <a:ext uri="{FF2B5EF4-FFF2-40B4-BE49-F238E27FC236}">
                <a16:creationId xmlns:a16="http://schemas.microsoft.com/office/drawing/2014/main" id="{C6A6E9D4-4073-7742-ACC7-6C400EE4901A}"/>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spTree>
    <p:extLst>
      <p:ext uri="{BB962C8B-B14F-4D97-AF65-F5344CB8AC3E}">
        <p14:creationId xmlns:p14="http://schemas.microsoft.com/office/powerpoint/2010/main" val="55501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E09578F-DCBC-5648-9419-671BED20DC80}"/>
              </a:ext>
            </a:extLst>
          </p:cNvPr>
          <p:cNvSpPr>
            <a:spLocks noGrp="1" noChangeArrowheads="1"/>
          </p:cNvSpPr>
          <p:nvPr>
            <p:ph type="title"/>
          </p:nvPr>
        </p:nvSpPr>
        <p:spPr/>
        <p:txBody>
          <a:bodyPr/>
          <a:lstStyle/>
          <a:p>
            <a:r>
              <a:rPr lang="en-US" altLang="en-US" dirty="0"/>
              <a:t>Informal Reviews</a:t>
            </a:r>
          </a:p>
        </p:txBody>
      </p:sp>
      <p:sp>
        <p:nvSpPr>
          <p:cNvPr id="16389" name="Rectangle 3">
            <a:extLst>
              <a:ext uri="{FF2B5EF4-FFF2-40B4-BE49-F238E27FC236}">
                <a16:creationId xmlns:a16="http://schemas.microsoft.com/office/drawing/2014/main" id="{B35AB238-3CF7-5640-987C-4689DBD59209}"/>
              </a:ext>
            </a:extLst>
          </p:cNvPr>
          <p:cNvSpPr>
            <a:spLocks noGrp="1" noChangeArrowheads="1"/>
          </p:cNvSpPr>
          <p:nvPr>
            <p:ph type="body" idx="1"/>
          </p:nvPr>
        </p:nvSpPr>
        <p:spPr>
          <a:xfrm>
            <a:off x="628650" y="1524000"/>
            <a:ext cx="7886700" cy="3364706"/>
          </a:xfrm>
        </p:spPr>
        <p:txBody>
          <a:bodyPr/>
          <a:lstStyle/>
          <a:p>
            <a:r>
              <a:rPr lang="en-US" altLang="en-US" sz="2000" dirty="0"/>
              <a:t>A simple desk check or a casual meeting is still a review, but because there is no advance planning, no agenda or meeting structure, and no follow-up on errors, the effectiveness of such reviews is considerably lower than more formal approaches</a:t>
            </a:r>
          </a:p>
          <a:p>
            <a:endParaRPr lang="en-US" altLang="en-US" sz="2000" dirty="0"/>
          </a:p>
          <a:p>
            <a:pPr lvl="1"/>
            <a:r>
              <a:rPr lang="en-US" altLang="en-US" sz="1800" dirty="0"/>
              <a:t>That said, they can still uncover issues that would otherwise propagate further into the software process</a:t>
            </a:r>
          </a:p>
          <a:p>
            <a:pPr lvl="1"/>
            <a:endParaRPr lang="en-US" altLang="en-US" sz="1800" dirty="0"/>
          </a:p>
          <a:p>
            <a:r>
              <a:rPr lang="en-US" altLang="en-US" sz="2000" dirty="0"/>
              <a:t>One way to improve the efficacy of these reviews is to develop a set of simple review checklists for each major work product produced </a:t>
            </a:r>
          </a:p>
          <a:p>
            <a:endParaRPr lang="en-US" altLang="en-US" sz="2000" dirty="0"/>
          </a:p>
          <a:p>
            <a:pPr lvl="1"/>
            <a:r>
              <a:rPr lang="en-US" altLang="en-US" sz="1800" dirty="0"/>
              <a:t>The questions posed in the checklist are somewhat generic, but they will serve to guide the reviewers as they check the work product</a:t>
            </a:r>
          </a:p>
          <a:p>
            <a:pPr lvl="1"/>
            <a:endParaRPr lang="en-US" altLang="en-US" sz="1800" dirty="0"/>
          </a:p>
          <a:p>
            <a:r>
              <a:rPr lang="en-US" altLang="en-US" sz="2000" dirty="0"/>
              <a:t>Pair programming encourages continuous review (like a continuous desk check) as a work product (design or code) is created.</a:t>
            </a:r>
          </a:p>
          <a:p>
            <a:endParaRPr lang="en-US" altLang="en-US" sz="2200" dirty="0"/>
          </a:p>
        </p:txBody>
      </p:sp>
      <p:sp>
        <p:nvSpPr>
          <p:cNvPr id="7" name="Slide Number Placeholder 6">
            <a:extLst>
              <a:ext uri="{FF2B5EF4-FFF2-40B4-BE49-F238E27FC236}">
                <a16:creationId xmlns:a16="http://schemas.microsoft.com/office/drawing/2014/main" id="{C6A6E9D4-4073-7742-ACC7-6C400EE4901A}"/>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a:p>
        </p:txBody>
      </p:sp>
    </p:spTree>
    <p:extLst>
      <p:ext uri="{BB962C8B-B14F-4D97-AF65-F5344CB8AC3E}">
        <p14:creationId xmlns:p14="http://schemas.microsoft.com/office/powerpoint/2010/main" val="28579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5DAD2F8C-5E1C-0C47-87FA-544BE05B8D3E}"/>
              </a:ext>
            </a:extLst>
          </p:cNvPr>
          <p:cNvSpPr>
            <a:spLocks noGrp="1" noChangeArrowheads="1"/>
          </p:cNvSpPr>
          <p:nvPr>
            <p:ph type="title"/>
          </p:nvPr>
        </p:nvSpPr>
        <p:spPr/>
        <p:txBody>
          <a:bodyPr/>
          <a:lstStyle/>
          <a:p>
            <a:r>
              <a:rPr lang="en-US" altLang="en-US"/>
              <a:t>Formal Technical Reviews</a:t>
            </a:r>
          </a:p>
        </p:txBody>
      </p:sp>
      <p:sp>
        <p:nvSpPr>
          <p:cNvPr id="17413" name="Rectangle 3">
            <a:extLst>
              <a:ext uri="{FF2B5EF4-FFF2-40B4-BE49-F238E27FC236}">
                <a16:creationId xmlns:a16="http://schemas.microsoft.com/office/drawing/2014/main" id="{5785033E-97E2-3043-B9C4-33561B6C5406}"/>
              </a:ext>
            </a:extLst>
          </p:cNvPr>
          <p:cNvSpPr>
            <a:spLocks noGrp="1" noChangeArrowheads="1"/>
          </p:cNvSpPr>
          <p:nvPr>
            <p:ph type="body" idx="1"/>
          </p:nvPr>
        </p:nvSpPr>
        <p:spPr/>
        <p:txBody>
          <a:bodyPr/>
          <a:lstStyle/>
          <a:p>
            <a:r>
              <a:rPr lang="en-US" altLang="en-US" sz="2000" dirty="0"/>
              <a:t>The objectives of a formal technical review (FTR) are: </a:t>
            </a:r>
          </a:p>
          <a:p>
            <a:endParaRPr lang="en-US" altLang="en-US" sz="2000" dirty="0"/>
          </a:p>
          <a:p>
            <a:pPr lvl="1"/>
            <a:r>
              <a:rPr lang="en-US" altLang="en-US" sz="1800" dirty="0"/>
              <a:t>To uncover errors in function, logic, or implementation for any representation of the software</a:t>
            </a:r>
          </a:p>
          <a:p>
            <a:pPr lvl="1"/>
            <a:r>
              <a:rPr lang="en-US" altLang="en-US" sz="1800" dirty="0"/>
              <a:t>To verify that the software under review meets its requirements</a:t>
            </a:r>
          </a:p>
          <a:p>
            <a:pPr lvl="1"/>
            <a:r>
              <a:rPr lang="en-US" altLang="en-US" sz="1800" dirty="0"/>
              <a:t>To ensure that the software has been represented according to predefined standards</a:t>
            </a:r>
          </a:p>
          <a:p>
            <a:pPr lvl="1"/>
            <a:r>
              <a:rPr lang="en-US" altLang="en-US" sz="1800" dirty="0"/>
              <a:t>To achieve software that is developed in a uniform manner</a:t>
            </a:r>
          </a:p>
          <a:p>
            <a:pPr lvl="1"/>
            <a:r>
              <a:rPr lang="en-US" altLang="en-US" sz="1800" dirty="0"/>
              <a:t>To make projects more manageable</a:t>
            </a:r>
          </a:p>
          <a:p>
            <a:pPr lvl="1"/>
            <a:endParaRPr lang="en-US" altLang="en-US" sz="1800" dirty="0"/>
          </a:p>
          <a:p>
            <a:r>
              <a:rPr lang="en-US" altLang="en-US" sz="2000" dirty="0"/>
              <a:t>The formal technical review is a class of reviews that includes walkthroughs and inspections</a:t>
            </a:r>
          </a:p>
        </p:txBody>
      </p:sp>
      <p:sp>
        <p:nvSpPr>
          <p:cNvPr id="7" name="Slide Number Placeholder 6">
            <a:extLst>
              <a:ext uri="{FF2B5EF4-FFF2-40B4-BE49-F238E27FC236}">
                <a16:creationId xmlns:a16="http://schemas.microsoft.com/office/drawing/2014/main" id="{FFF9C3AF-9939-DD4D-82CA-91360A0BA7AA}"/>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spTree>
    <p:extLst>
      <p:ext uri="{BB962C8B-B14F-4D97-AF65-F5344CB8AC3E}">
        <p14:creationId xmlns:p14="http://schemas.microsoft.com/office/powerpoint/2010/main" val="405117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8AE54E69-BCE9-FE47-A818-3720041C5990}"/>
              </a:ext>
            </a:extLst>
          </p:cNvPr>
          <p:cNvSpPr>
            <a:spLocks noGrp="1" noChangeArrowheads="1"/>
          </p:cNvSpPr>
          <p:nvPr>
            <p:ph type="title"/>
          </p:nvPr>
        </p:nvSpPr>
        <p:spPr/>
        <p:txBody>
          <a:bodyPr/>
          <a:lstStyle/>
          <a:p>
            <a:r>
              <a:rPr lang="en-US" altLang="en-US" dirty="0"/>
              <a:t>The Review Meeting</a:t>
            </a:r>
          </a:p>
        </p:txBody>
      </p:sp>
      <p:sp>
        <p:nvSpPr>
          <p:cNvPr id="20485" name="Rectangle 3">
            <a:extLst>
              <a:ext uri="{FF2B5EF4-FFF2-40B4-BE49-F238E27FC236}">
                <a16:creationId xmlns:a16="http://schemas.microsoft.com/office/drawing/2014/main" id="{0E35B259-8CD9-6046-B28E-8749C0231C2B}"/>
              </a:ext>
            </a:extLst>
          </p:cNvPr>
          <p:cNvSpPr>
            <a:spLocks noGrp="1" noChangeArrowheads="1"/>
          </p:cNvSpPr>
          <p:nvPr>
            <p:ph type="body" idx="1"/>
          </p:nvPr>
        </p:nvSpPr>
        <p:spPr>
          <a:xfrm>
            <a:off x="628650" y="1676400"/>
            <a:ext cx="8263830" cy="3263504"/>
          </a:xfrm>
        </p:spPr>
        <p:txBody>
          <a:bodyPr/>
          <a:lstStyle/>
          <a:p>
            <a:r>
              <a:rPr lang="en-US" altLang="en-US" sz="2000" dirty="0"/>
              <a:t>A review meeting for a work product will generally involve the </a:t>
            </a:r>
            <a:br>
              <a:rPr lang="en-US" altLang="en-US" sz="2000" dirty="0"/>
            </a:br>
            <a:r>
              <a:rPr lang="en-US" altLang="en-US" sz="2000" dirty="0"/>
              <a:t>following people:</a:t>
            </a:r>
          </a:p>
          <a:p>
            <a:pPr lvl="1"/>
            <a:r>
              <a:rPr lang="en-US" altLang="en-US" sz="1800" b="1" dirty="0"/>
              <a:t>Producer</a:t>
            </a:r>
            <a:r>
              <a:rPr lang="en-US" altLang="en-US" sz="1800" dirty="0"/>
              <a:t>—the individual who has developed the work product; informs the project leader when the work product is complete and that a review is required</a:t>
            </a:r>
          </a:p>
          <a:p>
            <a:pPr lvl="1"/>
            <a:endParaRPr lang="en-US" altLang="en-US" sz="1800" dirty="0"/>
          </a:p>
          <a:p>
            <a:pPr lvl="1"/>
            <a:r>
              <a:rPr lang="en-US" altLang="en-US" sz="1800" b="1" dirty="0"/>
              <a:t>Review leader</a:t>
            </a:r>
            <a:r>
              <a:rPr lang="en-US" altLang="en-US" sz="1800" dirty="0"/>
              <a:t>—evaluates the product for readiness, generates copies of product materials, and distributes them to two or three reviewers for advance preparation</a:t>
            </a:r>
          </a:p>
          <a:p>
            <a:pPr lvl="1"/>
            <a:endParaRPr lang="en-US" altLang="en-US" sz="1800" dirty="0"/>
          </a:p>
          <a:p>
            <a:pPr lvl="1"/>
            <a:r>
              <a:rPr lang="en-US" altLang="en-US" sz="1800" b="1" dirty="0"/>
              <a:t>Reviewer(s)</a:t>
            </a:r>
            <a:r>
              <a:rPr lang="en-US" altLang="en-US" sz="1800" dirty="0"/>
              <a:t>—expected to spend between one to two hours reviewing the product, making notes, and otherwise becoming familiar with the work</a:t>
            </a:r>
          </a:p>
          <a:p>
            <a:pPr lvl="1"/>
            <a:endParaRPr lang="en-US" altLang="en-US" sz="1800" dirty="0"/>
          </a:p>
          <a:p>
            <a:pPr lvl="1"/>
            <a:r>
              <a:rPr lang="en-US" altLang="en-US" sz="1800" b="1" dirty="0"/>
              <a:t>Recorder</a:t>
            </a:r>
            <a:r>
              <a:rPr lang="en-US" altLang="en-US" sz="1800" dirty="0"/>
              <a:t>—reviewer who records (in writing) all important issues raised during </a:t>
            </a:r>
            <a:br>
              <a:rPr lang="en-US" altLang="en-US" sz="1800" dirty="0"/>
            </a:br>
            <a:r>
              <a:rPr lang="en-US" altLang="en-US" sz="1800" dirty="0"/>
              <a:t>the review</a:t>
            </a:r>
          </a:p>
        </p:txBody>
      </p:sp>
      <p:sp>
        <p:nvSpPr>
          <p:cNvPr id="7" name="Slide Number Placeholder 6">
            <a:extLst>
              <a:ext uri="{FF2B5EF4-FFF2-40B4-BE49-F238E27FC236}">
                <a16:creationId xmlns:a16="http://schemas.microsoft.com/office/drawing/2014/main" id="{B51E3729-C55F-B24E-92E4-826CFAA405C8}"/>
              </a:ext>
            </a:extLst>
          </p:cNvPr>
          <p:cNvSpPr>
            <a:spLocks noGrp="1"/>
          </p:cNvSpPr>
          <p:nvPr>
            <p:ph type="sldNum" sz="quarter" idx="10"/>
          </p:nvPr>
        </p:nvSpPr>
        <p:spPr/>
        <p:txBody>
          <a:bodyPr/>
          <a:lstStyle/>
          <a:p>
            <a:pPr>
              <a:defRPr/>
            </a:pPr>
            <a:fld id="{3E8ADE4A-FE7A-EF46-81C0-DB169D7260F5}" type="slidenum">
              <a:rPr lang="en-US" altLang="x-none" smtClean="0"/>
              <a:pPr>
                <a:defRPr/>
              </a:pPr>
              <a:t>26</a:t>
            </a:fld>
            <a:endParaRPr lang="en-US" altLang="x-none"/>
          </a:p>
        </p:txBody>
      </p:sp>
    </p:spTree>
    <p:extLst>
      <p:ext uri="{BB962C8B-B14F-4D97-AF65-F5344CB8AC3E}">
        <p14:creationId xmlns:p14="http://schemas.microsoft.com/office/powerpoint/2010/main" val="2458318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8AE54E69-BCE9-FE47-A818-3720041C5990}"/>
              </a:ext>
            </a:extLst>
          </p:cNvPr>
          <p:cNvSpPr>
            <a:spLocks noGrp="1" noChangeArrowheads="1"/>
          </p:cNvSpPr>
          <p:nvPr>
            <p:ph type="title"/>
          </p:nvPr>
        </p:nvSpPr>
        <p:spPr/>
        <p:txBody>
          <a:bodyPr/>
          <a:lstStyle/>
          <a:p>
            <a:r>
              <a:rPr lang="en-US" altLang="en-US" dirty="0"/>
              <a:t>The Review Meeting</a:t>
            </a:r>
          </a:p>
        </p:txBody>
      </p:sp>
      <p:sp>
        <p:nvSpPr>
          <p:cNvPr id="20485" name="Rectangle 3">
            <a:extLst>
              <a:ext uri="{FF2B5EF4-FFF2-40B4-BE49-F238E27FC236}">
                <a16:creationId xmlns:a16="http://schemas.microsoft.com/office/drawing/2014/main" id="{0E35B259-8CD9-6046-B28E-8749C0231C2B}"/>
              </a:ext>
            </a:extLst>
          </p:cNvPr>
          <p:cNvSpPr>
            <a:spLocks noGrp="1" noChangeArrowheads="1"/>
          </p:cNvSpPr>
          <p:nvPr>
            <p:ph type="body" idx="1"/>
          </p:nvPr>
        </p:nvSpPr>
        <p:spPr>
          <a:xfrm>
            <a:off x="628650" y="2226469"/>
            <a:ext cx="8155818" cy="3263504"/>
          </a:xfrm>
        </p:spPr>
        <p:txBody>
          <a:bodyPr/>
          <a:lstStyle/>
          <a:p>
            <a:r>
              <a:rPr lang="en-US" altLang="en-US" sz="2000" dirty="0"/>
              <a:t>At the end of the review meeting, all attendees must decide whether to:</a:t>
            </a:r>
          </a:p>
          <a:p>
            <a:pPr lvl="1"/>
            <a:r>
              <a:rPr lang="en-US" altLang="en-US" sz="1800" dirty="0"/>
              <a:t>Accept the product without further modification</a:t>
            </a:r>
          </a:p>
          <a:p>
            <a:pPr lvl="1"/>
            <a:r>
              <a:rPr lang="en-US" altLang="en-US" sz="1800" dirty="0"/>
              <a:t>Reject the product due to severe errors (once corrected, another review </a:t>
            </a:r>
            <a:br>
              <a:rPr lang="en-US" altLang="en-US" sz="1800" dirty="0"/>
            </a:br>
            <a:r>
              <a:rPr lang="en-US" altLang="en-US" sz="1800" dirty="0"/>
              <a:t>must be performed)</a:t>
            </a:r>
          </a:p>
          <a:p>
            <a:pPr lvl="1"/>
            <a:r>
              <a:rPr lang="en-US" altLang="en-US" sz="1800" dirty="0"/>
              <a:t>Accept the product provisionally (minor errors have been encountered </a:t>
            </a:r>
            <a:br>
              <a:rPr lang="en-US" altLang="en-US" sz="1800" dirty="0"/>
            </a:br>
            <a:r>
              <a:rPr lang="en-US" altLang="en-US" sz="1800" dirty="0"/>
              <a:t>and must be corrected, but no additional review will be required)</a:t>
            </a:r>
          </a:p>
          <a:p>
            <a:pPr lvl="1"/>
            <a:endParaRPr lang="en-US" altLang="en-US" sz="1800" dirty="0"/>
          </a:p>
          <a:p>
            <a:r>
              <a:rPr lang="en-US" altLang="en-US" sz="2000" dirty="0"/>
              <a:t>After the decision is made, all attendees complete a sign-off indicating their participation in the review and their concurrence with the review team’s findings</a:t>
            </a:r>
          </a:p>
        </p:txBody>
      </p:sp>
      <p:sp>
        <p:nvSpPr>
          <p:cNvPr id="7" name="Slide Number Placeholder 6">
            <a:extLst>
              <a:ext uri="{FF2B5EF4-FFF2-40B4-BE49-F238E27FC236}">
                <a16:creationId xmlns:a16="http://schemas.microsoft.com/office/drawing/2014/main" id="{B51E3729-C55F-B24E-92E4-826CFAA405C8}"/>
              </a:ext>
            </a:extLst>
          </p:cNvPr>
          <p:cNvSpPr>
            <a:spLocks noGrp="1"/>
          </p:cNvSpPr>
          <p:nvPr>
            <p:ph type="sldNum" sz="quarter" idx="10"/>
          </p:nvPr>
        </p:nvSpPr>
        <p:spPr/>
        <p:txBody>
          <a:bodyPr/>
          <a:lstStyle/>
          <a:p>
            <a:pPr>
              <a:defRPr/>
            </a:pPr>
            <a:fld id="{3E8ADE4A-FE7A-EF46-81C0-DB169D7260F5}" type="slidenum">
              <a:rPr lang="en-US" altLang="x-none" smtClean="0"/>
              <a:pPr>
                <a:defRPr/>
              </a:pPr>
              <a:t>27</a:t>
            </a:fld>
            <a:endParaRPr lang="en-US" altLang="x-none"/>
          </a:p>
        </p:txBody>
      </p:sp>
    </p:spTree>
    <p:extLst>
      <p:ext uri="{BB962C8B-B14F-4D97-AF65-F5344CB8AC3E}">
        <p14:creationId xmlns:p14="http://schemas.microsoft.com/office/powerpoint/2010/main" val="119798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B70DD215-B977-5441-930C-F20B51ABE1C9}"/>
              </a:ext>
            </a:extLst>
          </p:cNvPr>
          <p:cNvSpPr>
            <a:spLocks noGrp="1" noChangeArrowheads="1"/>
          </p:cNvSpPr>
          <p:nvPr>
            <p:ph type="title"/>
          </p:nvPr>
        </p:nvSpPr>
        <p:spPr/>
        <p:txBody>
          <a:bodyPr/>
          <a:lstStyle/>
          <a:p>
            <a:r>
              <a:rPr lang="en-US" altLang="en-US" dirty="0"/>
              <a:t>Review Guidelines</a:t>
            </a:r>
          </a:p>
        </p:txBody>
      </p:sp>
      <p:sp>
        <p:nvSpPr>
          <p:cNvPr id="21509" name="Rectangle 3">
            <a:extLst>
              <a:ext uri="{FF2B5EF4-FFF2-40B4-BE49-F238E27FC236}">
                <a16:creationId xmlns:a16="http://schemas.microsoft.com/office/drawing/2014/main" id="{365F8A06-B859-094D-91FB-AC6623F54B3A}"/>
              </a:ext>
            </a:extLst>
          </p:cNvPr>
          <p:cNvSpPr>
            <a:spLocks noGrp="1" noChangeArrowheads="1"/>
          </p:cNvSpPr>
          <p:nvPr>
            <p:ph type="body" idx="1"/>
          </p:nvPr>
        </p:nvSpPr>
        <p:spPr>
          <a:xfrm>
            <a:off x="628650" y="2186863"/>
            <a:ext cx="7886700" cy="3303110"/>
          </a:xfrm>
        </p:spPr>
        <p:txBody>
          <a:bodyPr/>
          <a:lstStyle/>
          <a:p>
            <a:r>
              <a:rPr lang="en-US" altLang="en-US" sz="2000" dirty="0"/>
              <a:t>The following represents a minimum set of guidelines for reviews:</a:t>
            </a:r>
          </a:p>
          <a:p>
            <a:pPr lvl="1"/>
            <a:r>
              <a:rPr lang="en-US" altLang="en-US" sz="1800" dirty="0"/>
              <a:t>Review the product, not the producer</a:t>
            </a:r>
          </a:p>
          <a:p>
            <a:pPr lvl="1"/>
            <a:r>
              <a:rPr lang="en-US" altLang="en-US" sz="1800" dirty="0"/>
              <a:t>Set an agenda and maintain it; limit debate and rebuttal</a:t>
            </a:r>
          </a:p>
          <a:p>
            <a:pPr lvl="1"/>
            <a:r>
              <a:rPr lang="en-US" altLang="en-US" sz="1800" dirty="0"/>
              <a:t>Enunciate problem areas, but don't attempt to solve every problem noted </a:t>
            </a:r>
          </a:p>
          <a:p>
            <a:pPr lvl="1"/>
            <a:r>
              <a:rPr lang="en-US" altLang="en-US" sz="1800" dirty="0"/>
              <a:t>Take written notes</a:t>
            </a:r>
          </a:p>
          <a:p>
            <a:pPr lvl="1"/>
            <a:r>
              <a:rPr lang="en-US" altLang="en-US" sz="1800" dirty="0"/>
              <a:t>Limit the number of participants and insist upon advance preparation </a:t>
            </a:r>
          </a:p>
          <a:p>
            <a:pPr lvl="1"/>
            <a:r>
              <a:rPr lang="en-US" altLang="en-US" sz="1800" dirty="0"/>
              <a:t>Develop a checklist for each product that is likely to be reviewed</a:t>
            </a:r>
          </a:p>
          <a:p>
            <a:pPr lvl="1"/>
            <a:r>
              <a:rPr lang="en-US" altLang="en-US" sz="1800" dirty="0"/>
              <a:t>Allocate resources and schedule time for reviews</a:t>
            </a:r>
          </a:p>
          <a:p>
            <a:pPr lvl="1"/>
            <a:r>
              <a:rPr lang="en-US" altLang="en-US" sz="1800" dirty="0"/>
              <a:t>Conduct meaningful training for all reviewers</a:t>
            </a:r>
          </a:p>
          <a:p>
            <a:pPr lvl="1"/>
            <a:r>
              <a:rPr lang="en-US" altLang="en-US" sz="1800" dirty="0"/>
              <a:t>Review your early reviews</a:t>
            </a:r>
            <a:endParaRPr lang="en-US" altLang="en-US" dirty="0"/>
          </a:p>
        </p:txBody>
      </p:sp>
      <p:sp>
        <p:nvSpPr>
          <p:cNvPr id="7" name="Slide Number Placeholder 6">
            <a:extLst>
              <a:ext uri="{FF2B5EF4-FFF2-40B4-BE49-F238E27FC236}">
                <a16:creationId xmlns:a16="http://schemas.microsoft.com/office/drawing/2014/main" id="{B59D5052-B268-B246-87BD-EB70981D6366}"/>
              </a:ext>
            </a:extLst>
          </p:cNvPr>
          <p:cNvSpPr>
            <a:spLocks noGrp="1"/>
          </p:cNvSpPr>
          <p:nvPr>
            <p:ph type="sldNum" sz="quarter" idx="10"/>
          </p:nvPr>
        </p:nvSpPr>
        <p:spPr/>
        <p:txBody>
          <a:bodyPr/>
          <a:lstStyle/>
          <a:p>
            <a:pPr>
              <a:defRPr/>
            </a:pPr>
            <a:fld id="{3E8ADE4A-FE7A-EF46-81C0-DB169D7260F5}" type="slidenum">
              <a:rPr lang="en-US" altLang="x-none" smtClean="0"/>
              <a:pPr>
                <a:defRPr/>
              </a:pPr>
              <a:t>28</a:t>
            </a:fld>
            <a:endParaRPr lang="en-US" altLang="x-none"/>
          </a:p>
        </p:txBody>
      </p:sp>
    </p:spTree>
    <p:extLst>
      <p:ext uri="{BB962C8B-B14F-4D97-AF65-F5344CB8AC3E}">
        <p14:creationId xmlns:p14="http://schemas.microsoft.com/office/powerpoint/2010/main" val="1967938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1E9747A7-6BAE-6543-A555-8911F7E6A0A2}"/>
              </a:ext>
            </a:extLst>
          </p:cNvPr>
          <p:cNvSpPr>
            <a:spLocks noGrp="1" noChangeArrowheads="1"/>
          </p:cNvSpPr>
          <p:nvPr>
            <p:ph type="title"/>
          </p:nvPr>
        </p:nvSpPr>
        <p:spPr/>
        <p:txBody>
          <a:bodyPr/>
          <a:lstStyle/>
          <a:p>
            <a:r>
              <a:rPr lang="en-US" altLang="en-US" dirty="0"/>
              <a:t>Sample-Driven Reviews</a:t>
            </a:r>
          </a:p>
        </p:txBody>
      </p:sp>
      <p:sp>
        <p:nvSpPr>
          <p:cNvPr id="23557" name="Rectangle 3">
            <a:extLst>
              <a:ext uri="{FF2B5EF4-FFF2-40B4-BE49-F238E27FC236}">
                <a16:creationId xmlns:a16="http://schemas.microsoft.com/office/drawing/2014/main" id="{218EF6CF-8CAF-8643-8503-F69CC5788136}"/>
              </a:ext>
            </a:extLst>
          </p:cNvPr>
          <p:cNvSpPr>
            <a:spLocks noGrp="1" noChangeArrowheads="1"/>
          </p:cNvSpPr>
          <p:nvPr>
            <p:ph type="body" idx="1"/>
          </p:nvPr>
        </p:nvSpPr>
        <p:spPr/>
        <p:txBody>
          <a:bodyPr/>
          <a:lstStyle/>
          <a:p>
            <a:r>
              <a:rPr lang="en-US" altLang="en-US" sz="2000" dirty="0"/>
              <a:t>Ideally, every software engineering work product would undergo a formal technical review</a:t>
            </a:r>
          </a:p>
          <a:p>
            <a:endParaRPr lang="en-US" altLang="en-US" sz="2000" dirty="0"/>
          </a:p>
          <a:p>
            <a:r>
              <a:rPr lang="en-US" altLang="en-US" sz="2000" dirty="0"/>
              <a:t>In the real world of software projects, however, resources are limited and time is short</a:t>
            </a:r>
          </a:p>
          <a:p>
            <a:endParaRPr lang="en-US" altLang="en-US" sz="2000" dirty="0"/>
          </a:p>
          <a:p>
            <a:r>
              <a:rPr lang="en-US" altLang="en-US" sz="2000" dirty="0"/>
              <a:t>As a consequence, reviews are often skipped, even though their value as a quality control mechanism is recognized</a:t>
            </a:r>
          </a:p>
          <a:p>
            <a:endParaRPr lang="en-US" altLang="en-US" sz="2000" dirty="0"/>
          </a:p>
          <a:p>
            <a:r>
              <a:rPr lang="en-US" altLang="en-US" sz="2000" dirty="0"/>
              <a:t>In such situations, a sample-driven review process can be useful …</a:t>
            </a:r>
          </a:p>
        </p:txBody>
      </p:sp>
      <p:sp>
        <p:nvSpPr>
          <p:cNvPr id="7" name="Slide Number Placeholder 6">
            <a:extLst>
              <a:ext uri="{FF2B5EF4-FFF2-40B4-BE49-F238E27FC236}">
                <a16:creationId xmlns:a16="http://schemas.microsoft.com/office/drawing/2014/main" id="{B3D57D30-FB40-764C-B885-DCE33405768A}"/>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spTree>
    <p:extLst>
      <p:ext uri="{BB962C8B-B14F-4D97-AF65-F5344CB8AC3E}">
        <p14:creationId xmlns:p14="http://schemas.microsoft.com/office/powerpoint/2010/main" val="370290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47</a:t>
            </a:r>
          </a:p>
        </p:txBody>
      </p:sp>
      <p:sp>
        <p:nvSpPr>
          <p:cNvPr id="3" name="Text Placeholder 2"/>
          <p:cNvSpPr>
            <a:spLocks noGrp="1"/>
          </p:cNvSpPr>
          <p:nvPr>
            <p:ph type="body" idx="1"/>
          </p:nvPr>
        </p:nvSpPr>
        <p:spPr>
          <a:xfrm>
            <a:off x="685800" y="2819400"/>
            <a:ext cx="8153400" cy="1500187"/>
          </a:xfrm>
        </p:spPr>
        <p:txBody>
          <a:bodyPr/>
          <a:lstStyle/>
          <a:p>
            <a:r>
              <a:rPr lang="en-US" dirty="0"/>
              <a:t>Software Review Definition and Metrics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That hardly ever happens is another way of saying 'it happens'. </a:t>
            </a:r>
          </a:p>
          <a:p>
            <a:r>
              <a:rPr lang="en-US" sz="2000" i="1" dirty="0"/>
              <a:t>― </a:t>
            </a:r>
            <a:r>
              <a:rPr lang="en-US" sz="2000" dirty="0"/>
              <a:t>Douglas Crockford.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1E9747A7-6BAE-6543-A555-8911F7E6A0A2}"/>
              </a:ext>
            </a:extLst>
          </p:cNvPr>
          <p:cNvSpPr>
            <a:spLocks noGrp="1" noChangeArrowheads="1"/>
          </p:cNvSpPr>
          <p:nvPr>
            <p:ph type="title"/>
          </p:nvPr>
        </p:nvSpPr>
        <p:spPr/>
        <p:txBody>
          <a:bodyPr/>
          <a:lstStyle/>
          <a:p>
            <a:r>
              <a:rPr lang="en-US" altLang="en-US" dirty="0"/>
              <a:t>Sample-Driven Reviews</a:t>
            </a:r>
          </a:p>
        </p:txBody>
      </p:sp>
      <p:sp>
        <p:nvSpPr>
          <p:cNvPr id="23557" name="Rectangle 3">
            <a:extLst>
              <a:ext uri="{FF2B5EF4-FFF2-40B4-BE49-F238E27FC236}">
                <a16:creationId xmlns:a16="http://schemas.microsoft.com/office/drawing/2014/main" id="{218EF6CF-8CAF-8643-8503-F69CC5788136}"/>
              </a:ext>
            </a:extLst>
          </p:cNvPr>
          <p:cNvSpPr>
            <a:spLocks noGrp="1" noChangeArrowheads="1"/>
          </p:cNvSpPr>
          <p:nvPr>
            <p:ph type="body" idx="1"/>
          </p:nvPr>
        </p:nvSpPr>
        <p:spPr>
          <a:xfrm>
            <a:off x="628650" y="2226469"/>
            <a:ext cx="7993800" cy="3263504"/>
          </a:xfrm>
        </p:spPr>
        <p:txBody>
          <a:bodyPr/>
          <a:lstStyle/>
          <a:p>
            <a:r>
              <a:rPr lang="en-US" altLang="en-US" sz="2000" dirty="0"/>
              <a:t>To be effective, the sample-driven process must attempt to quantify those work products that are primary targets for full reviews:</a:t>
            </a:r>
          </a:p>
          <a:p>
            <a:endParaRPr lang="en-US" altLang="en-US" sz="2000" dirty="0"/>
          </a:p>
          <a:p>
            <a:pPr marL="685800" lvl="1" indent="-342900">
              <a:buFont typeface="+mj-lt"/>
              <a:buAutoNum type="arabicPeriod"/>
            </a:pPr>
            <a:r>
              <a:rPr lang="en-US" altLang="en-US" sz="1800" dirty="0"/>
              <a:t>Inspect a fraction </a:t>
            </a:r>
            <a:r>
              <a:rPr lang="en-US" altLang="en-US" sz="1800" i="1" dirty="0"/>
              <a:t>a</a:t>
            </a:r>
            <a:r>
              <a:rPr lang="en-US" altLang="en-US" sz="1800" i="1" baseline="-25000" dirty="0"/>
              <a:t>i</a:t>
            </a:r>
            <a:r>
              <a:rPr lang="en-US" altLang="en-US" sz="1800" dirty="0"/>
              <a:t> of each software work product, </a:t>
            </a:r>
            <a:r>
              <a:rPr lang="en-US" altLang="en-US" sz="1800" i="1" dirty="0" err="1"/>
              <a:t>i</a:t>
            </a:r>
            <a:r>
              <a:rPr lang="en-US" altLang="en-US" sz="1800" dirty="0"/>
              <a:t>. Record the number of faults, </a:t>
            </a:r>
            <a:r>
              <a:rPr lang="en-US" altLang="en-US" sz="1800" i="1" dirty="0"/>
              <a:t>f</a:t>
            </a:r>
            <a:r>
              <a:rPr lang="en-US" altLang="en-US" sz="1800" i="1" baseline="-25000" dirty="0"/>
              <a:t>i</a:t>
            </a:r>
            <a:r>
              <a:rPr lang="en-US" altLang="en-US" sz="1800" dirty="0"/>
              <a:t> found within </a:t>
            </a:r>
            <a:r>
              <a:rPr lang="en-US" altLang="en-US" sz="1800" i="1" dirty="0"/>
              <a:t>a</a:t>
            </a:r>
            <a:r>
              <a:rPr lang="en-US" altLang="en-US" sz="1800" i="1" baseline="-25000" dirty="0"/>
              <a:t>i</a:t>
            </a:r>
            <a:r>
              <a:rPr lang="en-US" altLang="en-US" sz="1800" dirty="0"/>
              <a:t>.</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Develop a gross estimate of the number of faults within work product </a:t>
            </a:r>
            <a:r>
              <a:rPr lang="en-US" altLang="en-US" sz="1800" i="1" dirty="0" err="1"/>
              <a:t>i</a:t>
            </a:r>
            <a:r>
              <a:rPr lang="en-US" altLang="en-US" sz="1800" dirty="0"/>
              <a:t> by multiplying </a:t>
            </a:r>
            <a:r>
              <a:rPr lang="en-US" altLang="en-US" sz="1800" i="1" dirty="0"/>
              <a:t>f</a:t>
            </a:r>
            <a:r>
              <a:rPr lang="en-US" altLang="en-US" sz="1800" i="1" baseline="-25000" dirty="0"/>
              <a:t>i</a:t>
            </a:r>
            <a:r>
              <a:rPr lang="en-US" altLang="en-US" sz="1800" dirty="0"/>
              <a:t> by </a:t>
            </a:r>
            <a:r>
              <a:rPr lang="en-US" altLang="en-US" sz="1800" i="1" dirty="0"/>
              <a:t>1/a</a:t>
            </a:r>
            <a:r>
              <a:rPr lang="en-US" altLang="en-US" sz="1800" i="1" baseline="-25000" dirty="0"/>
              <a:t>i</a:t>
            </a:r>
            <a:r>
              <a:rPr lang="en-US" altLang="en-US" sz="1800" dirty="0"/>
              <a:t>.</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Sort the work products in descending order according to the gross estimate of the number of faults in each.</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Focus available review resources on those work products that have the highest estimated number of faults.</a:t>
            </a:r>
          </a:p>
        </p:txBody>
      </p:sp>
      <p:sp>
        <p:nvSpPr>
          <p:cNvPr id="7" name="Slide Number Placeholder 6">
            <a:extLst>
              <a:ext uri="{FF2B5EF4-FFF2-40B4-BE49-F238E27FC236}">
                <a16:creationId xmlns:a16="http://schemas.microsoft.com/office/drawing/2014/main" id="{B3D57D30-FB40-764C-B885-DCE33405768A}"/>
              </a:ext>
            </a:extLst>
          </p:cNvPr>
          <p:cNvSpPr>
            <a:spLocks noGrp="1"/>
          </p:cNvSpPr>
          <p:nvPr>
            <p:ph type="sldNum" sz="quarter" idx="10"/>
          </p:nvPr>
        </p:nvSpPr>
        <p:spPr/>
        <p:txBody>
          <a:bodyPr/>
          <a:lstStyle/>
          <a:p>
            <a:pPr>
              <a:defRPr/>
            </a:pPr>
            <a:fld id="{3E8ADE4A-FE7A-EF46-81C0-DB169D7260F5}" type="slidenum">
              <a:rPr lang="en-US" altLang="x-none" smtClean="0"/>
              <a:pPr>
                <a:defRPr/>
              </a:pPr>
              <a:t>30</a:t>
            </a:fld>
            <a:endParaRPr lang="en-US" altLang="x-none"/>
          </a:p>
        </p:txBody>
      </p:sp>
    </p:spTree>
    <p:extLst>
      <p:ext uri="{BB962C8B-B14F-4D97-AF65-F5344CB8AC3E}">
        <p14:creationId xmlns:p14="http://schemas.microsoft.com/office/powerpoint/2010/main" val="4260641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1E9747A7-6BAE-6543-A555-8911F7E6A0A2}"/>
              </a:ext>
            </a:extLst>
          </p:cNvPr>
          <p:cNvSpPr>
            <a:spLocks noGrp="1" noChangeArrowheads="1"/>
          </p:cNvSpPr>
          <p:nvPr>
            <p:ph type="title"/>
          </p:nvPr>
        </p:nvSpPr>
        <p:spPr/>
        <p:txBody>
          <a:bodyPr/>
          <a:lstStyle/>
          <a:p>
            <a:r>
              <a:rPr lang="en-US" altLang="en-US" dirty="0"/>
              <a:t>Post-Mortem Evaluations</a:t>
            </a:r>
          </a:p>
        </p:txBody>
      </p:sp>
      <p:sp>
        <p:nvSpPr>
          <p:cNvPr id="23557" name="Rectangle 3">
            <a:extLst>
              <a:ext uri="{FF2B5EF4-FFF2-40B4-BE49-F238E27FC236}">
                <a16:creationId xmlns:a16="http://schemas.microsoft.com/office/drawing/2014/main" id="{218EF6CF-8CAF-8643-8503-F69CC5788136}"/>
              </a:ext>
            </a:extLst>
          </p:cNvPr>
          <p:cNvSpPr>
            <a:spLocks noGrp="1" noChangeArrowheads="1"/>
          </p:cNvSpPr>
          <p:nvPr>
            <p:ph type="body" idx="1"/>
          </p:nvPr>
        </p:nvSpPr>
        <p:spPr>
          <a:xfrm>
            <a:off x="628650" y="2024845"/>
            <a:ext cx="8101812" cy="3465128"/>
          </a:xfrm>
        </p:spPr>
        <p:txBody>
          <a:bodyPr/>
          <a:lstStyle/>
          <a:p>
            <a:r>
              <a:rPr lang="en-US" altLang="en-US" sz="2000" dirty="0"/>
              <a:t>Many lessons can be learned if a software team takes the time to evaluate the results of a software project after the software has been completed and delivered to end users</a:t>
            </a:r>
          </a:p>
          <a:p>
            <a:endParaRPr lang="en-US" altLang="en-US" sz="2000" dirty="0"/>
          </a:p>
          <a:p>
            <a:r>
              <a:rPr lang="en-US" altLang="en-US" sz="2000" dirty="0"/>
              <a:t>A post-mortem evaluation is a mechanism that can be used to determine what went right and what went wrong when software engineering process and practice are applied in a specific project</a:t>
            </a:r>
          </a:p>
          <a:p>
            <a:endParaRPr lang="en-US" altLang="en-US" sz="2000" dirty="0"/>
          </a:p>
          <a:p>
            <a:r>
              <a:rPr lang="en-US" altLang="en-US" sz="2000" dirty="0"/>
              <a:t>Unlike a review that focusses on a specific work product, a post-mortem examines the entire software project, often using a workshop format extended to the entire software team and other stakeholders, to suggest improvements to both process and practice going forward </a:t>
            </a:r>
          </a:p>
        </p:txBody>
      </p:sp>
      <p:sp>
        <p:nvSpPr>
          <p:cNvPr id="7" name="Slide Number Placeholder 6">
            <a:extLst>
              <a:ext uri="{FF2B5EF4-FFF2-40B4-BE49-F238E27FC236}">
                <a16:creationId xmlns:a16="http://schemas.microsoft.com/office/drawing/2014/main" id="{B3D57D30-FB40-764C-B885-DCE33405768A}"/>
              </a:ext>
            </a:extLst>
          </p:cNvPr>
          <p:cNvSpPr>
            <a:spLocks noGrp="1"/>
          </p:cNvSpPr>
          <p:nvPr>
            <p:ph type="sldNum" sz="quarter" idx="10"/>
          </p:nvPr>
        </p:nvSpPr>
        <p:spPr/>
        <p:txBody>
          <a:bodyPr/>
          <a:lstStyle/>
          <a:p>
            <a:pPr>
              <a:defRPr/>
            </a:pPr>
            <a:fld id="{3E8ADE4A-FE7A-EF46-81C0-DB169D7260F5}" type="slidenum">
              <a:rPr lang="en-US" altLang="x-none" smtClean="0"/>
              <a:pPr>
                <a:defRPr/>
              </a:pPr>
              <a:t>31</a:t>
            </a:fld>
            <a:endParaRPr lang="en-US" altLang="x-none"/>
          </a:p>
        </p:txBody>
      </p:sp>
    </p:spTree>
    <p:extLst>
      <p:ext uri="{BB962C8B-B14F-4D97-AF65-F5344CB8AC3E}">
        <p14:creationId xmlns:p14="http://schemas.microsoft.com/office/powerpoint/2010/main" val="242692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Discuss what Code Walkthroughs, Technical Review, and Inspections are. What are their differences? </a:t>
            </a:r>
          </a:p>
          <a:p>
            <a:endParaRPr lang="en-US" altLang="en-US" sz="1800" dirty="0"/>
          </a:p>
          <a:p>
            <a:r>
              <a:rPr lang="en-US" altLang="en-US" sz="1800" dirty="0"/>
              <a:t>Discuss two pitfalls which may occur in sample-driven reviews.</a:t>
            </a:r>
          </a:p>
          <a:p>
            <a:endParaRPr lang="en-US" altLang="en-US" sz="1800" dirty="0"/>
          </a:p>
          <a:p>
            <a:r>
              <a:rPr lang="en-US" altLang="en-US" sz="1800" dirty="0"/>
              <a:t>Can you think of different techniques to select components to prioritize reviews? (hint: reliability, code metrics, failure intensity profiles, test results) </a:t>
            </a:r>
          </a:p>
          <a:p>
            <a:pPr marL="0" indent="0">
              <a:buNone/>
            </a:pPr>
            <a:endParaRPr lang="en-US" altLang="en-US" sz="1800" dirty="0"/>
          </a:p>
          <a:p>
            <a:r>
              <a:rPr lang="en-US" altLang="en-US" sz="1800" dirty="0"/>
              <a:t>Check-out the content of the following sites:</a:t>
            </a:r>
          </a:p>
          <a:p>
            <a:pPr lvl="1"/>
            <a:r>
              <a:rPr lang="en-CA" sz="1400" dirty="0">
                <a:hlinkClick r:id="rId3"/>
              </a:rPr>
              <a:t>https://en.wikipedia.org/wiki/Software_review</a:t>
            </a:r>
            <a:endParaRPr lang="en-US" altLang="en-US" sz="1400" dirty="0"/>
          </a:p>
          <a:p>
            <a:pPr lvl="1"/>
            <a:r>
              <a:rPr lang="en-CA" sz="1400" dirty="0">
                <a:hlinkClick r:id="rId4"/>
              </a:rPr>
              <a:t>https://www.geeksforgeeks.org/software-engineering-software-review/</a:t>
            </a:r>
            <a:endParaRPr lang="en-CA" sz="1400" dirty="0"/>
          </a:p>
          <a:p>
            <a:pPr lvl="1"/>
            <a:r>
              <a:rPr lang="en-CA" sz="1400" dirty="0">
                <a:hlinkClick r:id="rId5"/>
              </a:rPr>
              <a:t>https://medium.com/swlh/the-seven-deadly-sins-of-software-reviews-b7180f86d365</a:t>
            </a:r>
            <a:endParaRPr lang="en-CA" sz="1400" dirty="0"/>
          </a:p>
          <a:p>
            <a:pPr lvl="1"/>
            <a:r>
              <a:rPr lang="en-CA" sz="1400" dirty="0">
                <a:hlinkClick r:id="rId6"/>
              </a:rPr>
              <a:t>https://smartbear.com/learn/code-review/guide-to-code-review-process/</a:t>
            </a:r>
            <a:endParaRPr lang="en-CA" sz="1400" dirty="0"/>
          </a:p>
          <a:p>
            <a:pPr lvl="1"/>
            <a:r>
              <a:rPr lang="en-CA" sz="1400" dirty="0">
                <a:hlinkClick r:id="rId7"/>
              </a:rPr>
              <a:t>https://smartbear.com/learn/code-review/agile-code-review-process/</a:t>
            </a:r>
            <a:endParaRPr lang="en-CA" sz="1400" dirty="0"/>
          </a:p>
          <a:p>
            <a:pPr lvl="1"/>
            <a:r>
              <a:rPr lang="en-CA" sz="1400" dirty="0">
                <a:hlinkClick r:id="rId8"/>
              </a:rPr>
              <a:t>https://www.usgs.gov/products/software/software-management/types-software-review</a:t>
            </a:r>
            <a:endParaRPr lang="en-CA" sz="1400" dirty="0"/>
          </a:p>
          <a:p>
            <a:pPr lvl="1"/>
            <a:r>
              <a:rPr lang="en-CA" sz="1400" dirty="0">
                <a:hlinkClick r:id="rId9"/>
              </a:rPr>
              <a:t>https://medium.com/palantir/code-review-best-practices-19e02780015f</a:t>
            </a:r>
            <a:endParaRPr lang="en-CA" sz="1400" dirty="0"/>
          </a:p>
          <a:p>
            <a:pPr lvl="1"/>
            <a:r>
              <a:rPr lang="en-CA" sz="1400" dirty="0">
                <a:hlinkClick r:id="rId10"/>
              </a:rPr>
              <a:t>https://www.infoq.com/articles/practices-better-code-reviews/</a:t>
            </a:r>
            <a:endParaRPr lang="en-CA" sz="1400" dirty="0"/>
          </a:p>
          <a:p>
            <a:pPr lvl="1"/>
            <a:r>
              <a:rPr lang="en-CA" sz="1400" dirty="0">
                <a:hlinkClick r:id="rId11"/>
              </a:rPr>
              <a:t>https://pm.stackexchange.com/questions/27950/priority-of-a-code-review-in-kanban</a:t>
            </a:r>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32</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r>
              <a:rPr lang="en-CA" altLang="en-US" sz="1800" dirty="0"/>
              <a:t>To learn about the concept and usefulness of Software Reviews</a:t>
            </a:r>
          </a:p>
          <a:p>
            <a:pPr>
              <a:lnSpc>
                <a:spcPct val="80000"/>
              </a:lnSpc>
              <a:buAutoNum type="arabicPeriod"/>
            </a:pPr>
            <a:endParaRPr lang="en-CA" altLang="en-US" sz="1800" dirty="0"/>
          </a:p>
          <a:p>
            <a:pPr>
              <a:lnSpc>
                <a:spcPct val="80000"/>
              </a:lnSpc>
              <a:buAutoNum type="arabicPeriod"/>
            </a:pPr>
            <a:r>
              <a:rPr lang="en-CA" altLang="en-US" sz="1800" dirty="0"/>
              <a:t>To learn about Software Review metrics</a:t>
            </a:r>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1" name="Rectangle 3">
            <a:extLst>
              <a:ext uri="{FF2B5EF4-FFF2-40B4-BE49-F238E27FC236}">
                <a16:creationId xmlns:a16="http://schemas.microsoft.com/office/drawing/2014/main" id="{CE03DDEE-9AED-EB4E-9E35-B2E6C5B8AD7C}"/>
              </a:ext>
            </a:extLst>
          </p:cNvPr>
          <p:cNvSpPr>
            <a:spLocks noGrp="1" noChangeArrowheads="1"/>
          </p:cNvSpPr>
          <p:nvPr>
            <p:ph type="title"/>
          </p:nvPr>
        </p:nvSpPr>
        <p:spPr/>
        <p:txBody>
          <a:bodyPr/>
          <a:lstStyle/>
          <a:p>
            <a:r>
              <a:rPr lang="en-US" altLang="en-US" dirty="0"/>
              <a:t>Review Techniques</a:t>
            </a:r>
          </a:p>
        </p:txBody>
      </p:sp>
      <p:sp>
        <p:nvSpPr>
          <p:cNvPr id="4" name="Content Placeholder 3">
            <a:extLst>
              <a:ext uri="{FF2B5EF4-FFF2-40B4-BE49-F238E27FC236}">
                <a16:creationId xmlns:a16="http://schemas.microsoft.com/office/drawing/2014/main" id="{8EF1D0D9-AB8E-DB44-BB4B-EE86494BBED5}"/>
              </a:ext>
            </a:extLst>
          </p:cNvPr>
          <p:cNvSpPr>
            <a:spLocks noGrp="1"/>
          </p:cNvSpPr>
          <p:nvPr>
            <p:ph idx="1"/>
          </p:nvPr>
        </p:nvSpPr>
        <p:spPr>
          <a:xfrm>
            <a:off x="1655676" y="2888940"/>
            <a:ext cx="5670630" cy="2601032"/>
          </a:xfrm>
        </p:spPr>
        <p:txBody>
          <a:bodyPr/>
          <a:lstStyle/>
          <a:p>
            <a:pPr marL="0" indent="0">
              <a:buNone/>
            </a:pPr>
            <a:r>
              <a:rPr lang="en-US" dirty="0"/>
              <a:t>“There is no particular reason why your friend and </a:t>
            </a:r>
            <a:br>
              <a:rPr lang="en-US" dirty="0"/>
            </a:br>
            <a:r>
              <a:rPr lang="en-US" dirty="0"/>
              <a:t>colleague cannot also be your sternest critic.” </a:t>
            </a:r>
          </a:p>
          <a:p>
            <a:pPr marL="0" indent="0">
              <a:buNone/>
            </a:pPr>
            <a:endParaRPr lang="en-US" dirty="0"/>
          </a:p>
          <a:p>
            <a:pPr marL="0" indent="0" algn="r">
              <a:buNone/>
            </a:pPr>
            <a:r>
              <a:rPr lang="en-US" sz="1800" dirty="0"/>
              <a:t>- Jerry Weinberg</a:t>
            </a:r>
            <a:r>
              <a:rPr lang="en-US" dirty="0"/>
              <a:t> </a:t>
            </a:r>
          </a:p>
        </p:txBody>
      </p:sp>
      <p:sp>
        <p:nvSpPr>
          <p:cNvPr id="5" name="Slide Number Placeholder 4">
            <a:extLst>
              <a:ext uri="{FF2B5EF4-FFF2-40B4-BE49-F238E27FC236}">
                <a16:creationId xmlns:a16="http://schemas.microsoft.com/office/drawing/2014/main" id="{D25B827E-2D37-A84C-A33B-1A34EACA05E3}"/>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a:p>
        </p:txBody>
      </p:sp>
    </p:spTree>
    <p:extLst>
      <p:ext uri="{BB962C8B-B14F-4D97-AF65-F5344CB8AC3E}">
        <p14:creationId xmlns:p14="http://schemas.microsoft.com/office/powerpoint/2010/main" val="7607626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6C6C719F-655B-4846-90E8-18DB5CB46950}"/>
              </a:ext>
            </a:extLst>
          </p:cNvPr>
          <p:cNvSpPr>
            <a:spLocks noGrp="1" noChangeArrowheads="1"/>
          </p:cNvSpPr>
          <p:nvPr>
            <p:ph type="title"/>
          </p:nvPr>
        </p:nvSpPr>
        <p:spPr/>
        <p:txBody>
          <a:bodyPr/>
          <a:lstStyle/>
          <a:p>
            <a:r>
              <a:rPr lang="en-US" altLang="en-US" dirty="0"/>
              <a:t>What Reviews Are</a:t>
            </a:r>
          </a:p>
        </p:txBody>
      </p:sp>
      <p:sp>
        <p:nvSpPr>
          <p:cNvPr id="5125" name="Rectangle 3">
            <a:extLst>
              <a:ext uri="{FF2B5EF4-FFF2-40B4-BE49-F238E27FC236}">
                <a16:creationId xmlns:a16="http://schemas.microsoft.com/office/drawing/2014/main" id="{D4345FCD-56E3-5943-9938-9D780A104841}"/>
              </a:ext>
            </a:extLst>
          </p:cNvPr>
          <p:cNvSpPr>
            <a:spLocks noGrp="1" noChangeArrowheads="1"/>
          </p:cNvSpPr>
          <p:nvPr>
            <p:ph type="body" idx="1"/>
          </p:nvPr>
        </p:nvSpPr>
        <p:spPr/>
        <p:txBody>
          <a:bodyPr/>
          <a:lstStyle/>
          <a:p>
            <a:r>
              <a:rPr lang="en-US" altLang="en-US" sz="2000" dirty="0"/>
              <a:t>A meeting conducted </a:t>
            </a:r>
            <a:r>
              <a:rPr lang="en-US" altLang="en-US" sz="2000" i="1" dirty="0"/>
              <a:t>by </a:t>
            </a:r>
            <a:r>
              <a:rPr lang="en-US" altLang="en-US" sz="2000" dirty="0"/>
              <a:t>technical people </a:t>
            </a:r>
            <a:r>
              <a:rPr lang="en-US" altLang="en-US" sz="2000" i="1" dirty="0"/>
              <a:t>for</a:t>
            </a:r>
            <a:r>
              <a:rPr lang="en-US" altLang="en-US" sz="2000" dirty="0"/>
              <a:t> technical people</a:t>
            </a:r>
          </a:p>
          <a:p>
            <a:endParaRPr lang="en-US" altLang="en-US" sz="2000" dirty="0"/>
          </a:p>
          <a:p>
            <a:r>
              <a:rPr lang="en-US" altLang="en-US" sz="2000" dirty="0"/>
              <a:t>A technical assessment of a work product created during the software engineering process</a:t>
            </a:r>
          </a:p>
          <a:p>
            <a:endParaRPr lang="en-US" altLang="en-US" sz="2000" dirty="0"/>
          </a:p>
          <a:p>
            <a:r>
              <a:rPr lang="en-US" altLang="en-US" sz="2000" dirty="0"/>
              <a:t>A software quality assurance mechanism</a:t>
            </a:r>
          </a:p>
          <a:p>
            <a:endParaRPr lang="en-US" altLang="en-US" sz="2000" dirty="0"/>
          </a:p>
          <a:p>
            <a:r>
              <a:rPr lang="en-US" altLang="en-US" sz="2000" dirty="0"/>
              <a:t>A training ground</a:t>
            </a:r>
          </a:p>
        </p:txBody>
      </p:sp>
      <p:sp>
        <p:nvSpPr>
          <p:cNvPr id="7" name="Slide Number Placeholder 6">
            <a:extLst>
              <a:ext uri="{FF2B5EF4-FFF2-40B4-BE49-F238E27FC236}">
                <a16:creationId xmlns:a16="http://schemas.microsoft.com/office/drawing/2014/main" id="{74300512-EF2C-7845-BAE0-F295F7FCA5A8}"/>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26733986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6C6C719F-655B-4846-90E8-18DB5CB46950}"/>
              </a:ext>
            </a:extLst>
          </p:cNvPr>
          <p:cNvSpPr>
            <a:spLocks noGrp="1" noChangeArrowheads="1"/>
          </p:cNvSpPr>
          <p:nvPr>
            <p:ph type="title"/>
          </p:nvPr>
        </p:nvSpPr>
        <p:spPr/>
        <p:txBody>
          <a:bodyPr/>
          <a:lstStyle/>
          <a:p>
            <a:r>
              <a:rPr lang="en-US" altLang="en-US" dirty="0"/>
              <a:t>What Reviews Are</a:t>
            </a:r>
          </a:p>
        </p:txBody>
      </p:sp>
      <p:sp>
        <p:nvSpPr>
          <p:cNvPr id="5125" name="Rectangle 3">
            <a:extLst>
              <a:ext uri="{FF2B5EF4-FFF2-40B4-BE49-F238E27FC236}">
                <a16:creationId xmlns:a16="http://schemas.microsoft.com/office/drawing/2014/main" id="{D4345FCD-56E3-5943-9938-9D780A104841}"/>
              </a:ext>
            </a:extLst>
          </p:cNvPr>
          <p:cNvSpPr>
            <a:spLocks noGrp="1" noChangeArrowheads="1"/>
          </p:cNvSpPr>
          <p:nvPr>
            <p:ph type="body" idx="1"/>
          </p:nvPr>
        </p:nvSpPr>
        <p:spPr/>
        <p:txBody>
          <a:bodyPr/>
          <a:lstStyle/>
          <a:p>
            <a:r>
              <a:rPr lang="en-US" altLang="en-US" sz="2000" dirty="0"/>
              <a:t>In essence, a review – any review – is a way of using the diversity of a group of people to:</a:t>
            </a:r>
          </a:p>
          <a:p>
            <a:endParaRPr lang="en-US" altLang="en-US" sz="2000" dirty="0"/>
          </a:p>
          <a:p>
            <a:pPr marL="685800" lvl="1" indent="-342900">
              <a:buFont typeface="+mj-lt"/>
              <a:buAutoNum type="arabicPeriod"/>
            </a:pPr>
            <a:r>
              <a:rPr lang="en-US" altLang="en-US" sz="1800" dirty="0"/>
              <a:t>Point out needed improvements in the product of a single person or team</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Confirm those parts of a product in which improvement is either not desired or not needed</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Achieve technical work of more uniform, or at least more predictable, quality than can be achieved without reviews, in order to make technical work more manageable</a:t>
            </a:r>
          </a:p>
        </p:txBody>
      </p:sp>
      <p:sp>
        <p:nvSpPr>
          <p:cNvPr id="7" name="Slide Number Placeholder 6">
            <a:extLst>
              <a:ext uri="{FF2B5EF4-FFF2-40B4-BE49-F238E27FC236}">
                <a16:creationId xmlns:a16="http://schemas.microsoft.com/office/drawing/2014/main" id="{74300512-EF2C-7845-BAE0-F295F7FCA5A8}"/>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16524681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68A948DE-D46A-0847-92E1-0489BE00FDAC}"/>
              </a:ext>
            </a:extLst>
          </p:cNvPr>
          <p:cNvSpPr>
            <a:spLocks noGrp="1" noChangeArrowheads="1"/>
          </p:cNvSpPr>
          <p:nvPr>
            <p:ph type="title"/>
          </p:nvPr>
        </p:nvSpPr>
        <p:spPr/>
        <p:txBody>
          <a:bodyPr/>
          <a:lstStyle/>
          <a:p>
            <a:r>
              <a:rPr lang="en-US" altLang="en-US"/>
              <a:t>What Reviews Are Not</a:t>
            </a:r>
          </a:p>
        </p:txBody>
      </p:sp>
      <p:sp>
        <p:nvSpPr>
          <p:cNvPr id="6149" name="Rectangle 3">
            <a:extLst>
              <a:ext uri="{FF2B5EF4-FFF2-40B4-BE49-F238E27FC236}">
                <a16:creationId xmlns:a16="http://schemas.microsoft.com/office/drawing/2014/main" id="{1408ADD8-D126-8D40-A7CB-91EE225495E8}"/>
              </a:ext>
            </a:extLst>
          </p:cNvPr>
          <p:cNvSpPr>
            <a:spLocks noGrp="1" noChangeArrowheads="1"/>
          </p:cNvSpPr>
          <p:nvPr>
            <p:ph type="body" idx="1"/>
          </p:nvPr>
        </p:nvSpPr>
        <p:spPr/>
        <p:txBody>
          <a:bodyPr/>
          <a:lstStyle/>
          <a:p>
            <a:r>
              <a:rPr lang="en-US" altLang="en-US" sz="2000" dirty="0"/>
              <a:t>A project summary or progress assessment</a:t>
            </a:r>
          </a:p>
          <a:p>
            <a:endParaRPr lang="en-US" altLang="en-US" sz="2000" dirty="0"/>
          </a:p>
          <a:p>
            <a:r>
              <a:rPr lang="en-US" altLang="en-US" sz="2000" dirty="0"/>
              <a:t>A meeting intended solely to impart information</a:t>
            </a:r>
          </a:p>
          <a:p>
            <a:endParaRPr lang="en-US" altLang="en-US" sz="2000" dirty="0"/>
          </a:p>
          <a:p>
            <a:r>
              <a:rPr lang="en-US" altLang="en-US" sz="2000" dirty="0"/>
              <a:t>A mechanism for political or personal reprisal!</a:t>
            </a:r>
          </a:p>
        </p:txBody>
      </p:sp>
      <p:sp>
        <p:nvSpPr>
          <p:cNvPr id="7" name="Slide Number Placeholder 6">
            <a:extLst>
              <a:ext uri="{FF2B5EF4-FFF2-40B4-BE49-F238E27FC236}">
                <a16:creationId xmlns:a16="http://schemas.microsoft.com/office/drawing/2014/main" id="{71DF865B-5205-F040-B405-DF858D55A345}"/>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spTree>
    <p:extLst>
      <p:ext uri="{BB962C8B-B14F-4D97-AF65-F5344CB8AC3E}">
        <p14:creationId xmlns:p14="http://schemas.microsoft.com/office/powerpoint/2010/main" val="40132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3206-EF6B-4C06-90F8-74CEF0EF72A3}"/>
              </a:ext>
            </a:extLst>
          </p:cNvPr>
          <p:cNvSpPr>
            <a:spLocks noGrp="1"/>
          </p:cNvSpPr>
          <p:nvPr>
            <p:ph type="title"/>
          </p:nvPr>
        </p:nvSpPr>
        <p:spPr>
          <a:xfrm>
            <a:off x="685800" y="381000"/>
            <a:ext cx="7772400" cy="1143000"/>
          </a:xfrm>
        </p:spPr>
        <p:txBody>
          <a:bodyPr/>
          <a:lstStyle/>
          <a:p>
            <a:r>
              <a:rPr lang="en-CA" dirty="0"/>
              <a:t>Types of Reviews </a:t>
            </a:r>
          </a:p>
        </p:txBody>
      </p:sp>
      <p:sp>
        <p:nvSpPr>
          <p:cNvPr id="3" name="Content Placeholder 2">
            <a:extLst>
              <a:ext uri="{FF2B5EF4-FFF2-40B4-BE49-F238E27FC236}">
                <a16:creationId xmlns:a16="http://schemas.microsoft.com/office/drawing/2014/main" id="{95EB9C13-2C62-4E44-8B60-CB3D643818E5}"/>
              </a:ext>
            </a:extLst>
          </p:cNvPr>
          <p:cNvSpPr>
            <a:spLocks noGrp="1"/>
          </p:cNvSpPr>
          <p:nvPr>
            <p:ph idx="1"/>
          </p:nvPr>
        </p:nvSpPr>
        <p:spPr>
          <a:xfrm>
            <a:off x="658091" y="1219200"/>
            <a:ext cx="7772400" cy="4114800"/>
          </a:xfrm>
        </p:spPr>
        <p:txBody>
          <a:bodyPr/>
          <a:lstStyle/>
          <a:p>
            <a:r>
              <a:rPr lang="en-US" sz="2000" b="1" u="sng" dirty="0"/>
              <a:t>Software Peer Review</a:t>
            </a:r>
            <a:r>
              <a:rPr lang="en-US" sz="2000" b="1" dirty="0"/>
              <a:t>. </a:t>
            </a:r>
            <a:r>
              <a:rPr lang="en-US" sz="2000" dirty="0"/>
              <a:t>The aim is to assess the technical quality of a software component and it is usually conducted by the author of the code along with some fellow developers. It takes the form of:</a:t>
            </a:r>
          </a:p>
          <a:p>
            <a:pPr lvl="1"/>
            <a:r>
              <a:rPr lang="en-US" sz="2000" i="1" dirty="0"/>
              <a:t>Code Reviews</a:t>
            </a:r>
          </a:p>
          <a:p>
            <a:pPr lvl="1"/>
            <a:r>
              <a:rPr lang="en-US" sz="2000" i="1" dirty="0"/>
              <a:t>Pair Programming</a:t>
            </a:r>
          </a:p>
          <a:p>
            <a:pPr lvl="1"/>
            <a:r>
              <a:rPr lang="en-US" sz="2000" i="1" dirty="0"/>
              <a:t>Code Walkthroughs</a:t>
            </a:r>
          </a:p>
          <a:p>
            <a:pPr lvl="1"/>
            <a:r>
              <a:rPr lang="en-US" sz="2000" i="1" dirty="0"/>
              <a:t>Technical Review</a:t>
            </a:r>
          </a:p>
          <a:p>
            <a:pPr lvl="1"/>
            <a:r>
              <a:rPr lang="en-US" sz="2000" i="1" dirty="0"/>
              <a:t>Inspections</a:t>
            </a:r>
          </a:p>
          <a:p>
            <a:pPr lvl="1"/>
            <a:endParaRPr lang="en-US" sz="2000" dirty="0"/>
          </a:p>
          <a:p>
            <a:r>
              <a:rPr lang="en-US" sz="2000" b="1" u="sng" dirty="0"/>
              <a:t>Software Management Review</a:t>
            </a:r>
            <a:r>
              <a:rPr lang="en-US" sz="2000" b="1" dirty="0"/>
              <a:t>. </a:t>
            </a:r>
            <a:r>
              <a:rPr lang="en-US" sz="2000" dirty="0"/>
              <a:t>The aim is to evaluates the status of the work and plan the project accordingly. </a:t>
            </a:r>
          </a:p>
          <a:p>
            <a:pPr marL="0" indent="0">
              <a:buNone/>
            </a:pPr>
            <a:endParaRPr lang="en-US" sz="2000" dirty="0"/>
          </a:p>
          <a:p>
            <a:r>
              <a:rPr lang="en-US" sz="2000" b="1" u="sng" dirty="0"/>
              <a:t>Software Audit Review</a:t>
            </a:r>
            <a:r>
              <a:rPr lang="en-US" sz="2000" b="1" dirty="0"/>
              <a:t>. </a:t>
            </a:r>
            <a:r>
              <a:rPr lang="en-US" sz="2000" dirty="0"/>
              <a:t>The aim is to assess the compliance of a software component against specifications and standards. It is an independent inspection conducted by external people who are not a part of the development team.</a:t>
            </a:r>
          </a:p>
        </p:txBody>
      </p:sp>
    </p:spTree>
    <p:extLst>
      <p:ext uri="{BB962C8B-B14F-4D97-AF65-F5344CB8AC3E}">
        <p14:creationId xmlns:p14="http://schemas.microsoft.com/office/powerpoint/2010/main" val="597822491"/>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1569</TotalTime>
  <Words>2335</Words>
  <Application>Microsoft Office PowerPoint</Application>
  <PresentationFormat>On-screen Show (4:3)</PresentationFormat>
  <Paragraphs>285</Paragraphs>
  <Slides>32</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47</vt:lpstr>
      <vt:lpstr>Learning Objectives in this Part</vt:lpstr>
      <vt:lpstr>Review Techniques</vt:lpstr>
      <vt:lpstr>What Reviews Are</vt:lpstr>
      <vt:lpstr>What Reviews Are</vt:lpstr>
      <vt:lpstr>What Reviews Are Not</vt:lpstr>
      <vt:lpstr>Types of Reviews </vt:lpstr>
      <vt:lpstr>Cost Impact of Software Defects</vt:lpstr>
      <vt:lpstr>Defect Amplification and Removal</vt:lpstr>
      <vt:lpstr>Defect Amplification and Removal</vt:lpstr>
      <vt:lpstr>Review Metrics and Their Use</vt:lpstr>
      <vt:lpstr>Review Metrics and Their Use</vt:lpstr>
      <vt:lpstr>Review Metrics and Their Use</vt:lpstr>
      <vt:lpstr>Review Metrics and Their Use – An Example</vt:lpstr>
      <vt:lpstr>Review Metrics and Their Use – An Example</vt:lpstr>
      <vt:lpstr>Review Metrics and Their Use – An Example</vt:lpstr>
      <vt:lpstr>Cost Effectiveness of Reviews</vt:lpstr>
      <vt:lpstr>Part 48</vt:lpstr>
      <vt:lpstr>Learning Objectives in this Part</vt:lpstr>
      <vt:lpstr>A Reference Model for Reviews</vt:lpstr>
      <vt:lpstr>Informal Reviews</vt:lpstr>
      <vt:lpstr>Informal Reviews</vt:lpstr>
      <vt:lpstr>Formal Technical Reviews</vt:lpstr>
      <vt:lpstr>The Review Meeting</vt:lpstr>
      <vt:lpstr>The Review Meeting</vt:lpstr>
      <vt:lpstr>Review Guidelines</vt:lpstr>
      <vt:lpstr>Sample-Driven Reviews</vt:lpstr>
      <vt:lpstr>Sample-Driven Reviews</vt:lpstr>
      <vt:lpstr>Post-Mortem Evaluations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239</cp:revision>
  <dcterms:created xsi:type="dcterms:W3CDTF">2015-03-16T16:55:38Z</dcterms:created>
  <dcterms:modified xsi:type="dcterms:W3CDTF">2020-09-07T22:39:38Z</dcterms:modified>
</cp:coreProperties>
</file>