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543" r:id="rId2"/>
    <p:sldId id="507" r:id="rId3"/>
    <p:sldId id="545" r:id="rId4"/>
    <p:sldId id="544" r:id="rId5"/>
    <p:sldId id="461" r:id="rId6"/>
    <p:sldId id="475" r:id="rId7"/>
    <p:sldId id="324" r:id="rId8"/>
    <p:sldId id="476" r:id="rId9"/>
    <p:sldId id="477" r:id="rId10"/>
    <p:sldId id="546" r:id="rId11"/>
    <p:sldId id="549" r:id="rId12"/>
    <p:sldId id="484" r:id="rId13"/>
    <p:sldId id="485" r:id="rId14"/>
    <p:sldId id="486" r:id="rId15"/>
    <p:sldId id="487" r:id="rId16"/>
    <p:sldId id="488" r:id="rId17"/>
    <p:sldId id="489" r:id="rId18"/>
    <p:sldId id="490" r:id="rId19"/>
    <p:sldId id="491" r:id="rId20"/>
    <p:sldId id="547" r:id="rId21"/>
    <p:sldId id="550" r:id="rId22"/>
    <p:sldId id="492" r:id="rId23"/>
    <p:sldId id="493" r:id="rId24"/>
    <p:sldId id="494" r:id="rId25"/>
    <p:sldId id="495" r:id="rId26"/>
    <p:sldId id="506" r:id="rId27"/>
    <p:sldId id="498" r:id="rId28"/>
    <p:sldId id="497" r:id="rId29"/>
    <p:sldId id="499" r:id="rId30"/>
    <p:sldId id="500" r:id="rId31"/>
    <p:sldId id="501" r:id="rId32"/>
    <p:sldId id="502" r:id="rId33"/>
    <p:sldId id="505" r:id="rId34"/>
    <p:sldId id="509" r:id="rId35"/>
    <p:sldId id="510" r:id="rId36"/>
    <p:sldId id="548"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EF4EDE-E77E-4B51-85ED-2A4A2DD00AB6}" type="slidenum">
              <a:rPr lang="en-CA" altLang="en-US"/>
              <a:pPr/>
              <a:t>25</a:t>
            </a:fld>
            <a:endParaRPr lang="en-CA" altLang="en-US"/>
          </a:p>
        </p:txBody>
      </p:sp>
      <p:sp>
        <p:nvSpPr>
          <p:cNvPr id="75778" name="Rectangle 2"/>
          <p:cNvSpPr>
            <a:spLocks noGrp="1" noChangeArrowheads="1"/>
          </p:cNvSpPr>
          <p:nvPr>
            <p:ph type="body" idx="1"/>
          </p:nvPr>
        </p:nvSpPr>
        <p:spPr>
          <a:xfrm>
            <a:off x="913805" y="4346727"/>
            <a:ext cx="5030391" cy="3852333"/>
          </a:xfrm>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lstStyle/>
          <a:p>
            <a:endParaRPr lang="en-US" altLang="en-US"/>
          </a:p>
        </p:txBody>
      </p:sp>
      <p:sp>
        <p:nvSpPr>
          <p:cNvPr id="75779" name="Rectangle 3"/>
          <p:cNvSpPr>
            <a:spLocks noGrp="1" noRot="1" noChangeAspect="1" noChangeArrowheads="1" noTextEdit="1"/>
          </p:cNvSpPr>
          <p:nvPr>
            <p:ph type="sldImg"/>
          </p:nvPr>
        </p:nvSpPr>
        <p:spPr>
          <a:xfrm>
            <a:off x="1298575" y="800100"/>
            <a:ext cx="4264025" cy="31988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A9943-0307-4351-8E0B-1C64D93531F7}" type="slidenum">
              <a:rPr lang="en-CA" altLang="en-US"/>
              <a:pPr/>
              <a:t>26</a:t>
            </a:fld>
            <a:endParaRPr lang="en-CA" altLang="en-US"/>
          </a:p>
        </p:txBody>
      </p:sp>
      <p:sp>
        <p:nvSpPr>
          <p:cNvPr id="104450" name="Rectangle 2"/>
          <p:cNvSpPr>
            <a:spLocks noGrp="1" noChangeArrowheads="1"/>
          </p:cNvSpPr>
          <p:nvPr>
            <p:ph type="body" idx="1"/>
          </p:nvPr>
        </p:nvSpPr>
        <p:spPr>
          <a:xfrm>
            <a:off x="913805" y="4346727"/>
            <a:ext cx="5030391" cy="3852333"/>
          </a:xfrm>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lstStyle/>
          <a:p>
            <a:endParaRPr lang="en-US" altLang="en-US"/>
          </a:p>
        </p:txBody>
      </p:sp>
      <p:sp>
        <p:nvSpPr>
          <p:cNvPr id="104451" name="Rectangle 3"/>
          <p:cNvSpPr>
            <a:spLocks noGrp="1" noRot="1" noChangeAspect="1" noChangeArrowheads="1" noTextEdit="1"/>
          </p:cNvSpPr>
          <p:nvPr>
            <p:ph type="sldImg"/>
          </p:nvPr>
        </p:nvSpPr>
        <p:spPr>
          <a:xfrm>
            <a:off x="1298575" y="800100"/>
            <a:ext cx="4264025" cy="3198813"/>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262290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051881-6176-4CD3-A44D-2A974743D25A}" type="slidenum">
              <a:rPr lang="en-CA" altLang="en-US"/>
              <a:pPr/>
              <a:t>27</a:t>
            </a:fld>
            <a:endParaRPr lang="en-CA" altLang="en-US"/>
          </a:p>
        </p:txBody>
      </p:sp>
      <p:sp>
        <p:nvSpPr>
          <p:cNvPr id="81922" name="Rectangle 2"/>
          <p:cNvSpPr>
            <a:spLocks noGrp="1" noChangeArrowheads="1"/>
          </p:cNvSpPr>
          <p:nvPr>
            <p:ph type="body" idx="1"/>
          </p:nvPr>
        </p:nvSpPr>
        <p:spPr>
          <a:xfrm>
            <a:off x="913805" y="4346727"/>
            <a:ext cx="5030391" cy="3852333"/>
          </a:xfrm>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lstStyle/>
          <a:p>
            <a:endParaRPr lang="en-US" altLang="en-US"/>
          </a:p>
        </p:txBody>
      </p:sp>
      <p:sp>
        <p:nvSpPr>
          <p:cNvPr id="81923" name="Rectangle 3"/>
          <p:cNvSpPr>
            <a:spLocks noGrp="1" noRot="1" noChangeAspect="1" noChangeArrowheads="1" noTextEdit="1"/>
          </p:cNvSpPr>
          <p:nvPr>
            <p:ph type="sldImg"/>
          </p:nvPr>
        </p:nvSpPr>
        <p:spPr>
          <a:xfrm>
            <a:off x="1298575" y="800100"/>
            <a:ext cx="4264025" cy="3198813"/>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875137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1CB852-374B-4D3D-AB14-4367E3724D14}" type="slidenum">
              <a:rPr lang="en-CA" altLang="en-US"/>
              <a:pPr/>
              <a:t>28</a:t>
            </a:fld>
            <a:endParaRPr lang="en-CA" altLang="en-US"/>
          </a:p>
        </p:txBody>
      </p:sp>
      <p:sp>
        <p:nvSpPr>
          <p:cNvPr id="79874" name="Rectangle 2"/>
          <p:cNvSpPr>
            <a:spLocks noGrp="1" noChangeArrowheads="1"/>
          </p:cNvSpPr>
          <p:nvPr>
            <p:ph type="body" idx="1"/>
          </p:nvPr>
        </p:nvSpPr>
        <p:spPr>
          <a:xfrm>
            <a:off x="913805" y="4346727"/>
            <a:ext cx="5030391" cy="3852333"/>
          </a:xfrm>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lstStyle/>
          <a:p>
            <a:endParaRPr lang="en-US" altLang="en-US"/>
          </a:p>
        </p:txBody>
      </p:sp>
      <p:sp>
        <p:nvSpPr>
          <p:cNvPr id="79875" name="Rectangle 3"/>
          <p:cNvSpPr>
            <a:spLocks noGrp="1" noRot="1" noChangeAspect="1" noChangeArrowheads="1" noTextEdit="1"/>
          </p:cNvSpPr>
          <p:nvPr>
            <p:ph type="sldImg"/>
          </p:nvPr>
        </p:nvSpPr>
        <p:spPr>
          <a:xfrm>
            <a:off x="1298575" y="800100"/>
            <a:ext cx="4264025" cy="31988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79BA5A-C814-4366-B312-C70F358DEFA0}" type="slidenum">
              <a:rPr lang="en-CA" altLang="en-US"/>
              <a:pPr/>
              <a:t>29</a:t>
            </a:fld>
            <a:endParaRPr lang="en-CA" altLang="en-US"/>
          </a:p>
        </p:txBody>
      </p:sp>
      <p:sp>
        <p:nvSpPr>
          <p:cNvPr id="83970" name="Rectangle 2"/>
          <p:cNvSpPr>
            <a:spLocks noGrp="1" noChangeArrowheads="1"/>
          </p:cNvSpPr>
          <p:nvPr>
            <p:ph type="body" idx="1"/>
          </p:nvPr>
        </p:nvSpPr>
        <p:spPr>
          <a:xfrm>
            <a:off x="913805" y="4346727"/>
            <a:ext cx="5030391" cy="3852333"/>
          </a:xfrm>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lstStyle/>
          <a:p>
            <a:endParaRPr lang="en-US" altLang="en-US"/>
          </a:p>
        </p:txBody>
      </p:sp>
      <p:sp>
        <p:nvSpPr>
          <p:cNvPr id="83971" name="Rectangle 3"/>
          <p:cNvSpPr>
            <a:spLocks noGrp="1" noRot="1" noChangeAspect="1" noChangeArrowheads="1" noTextEdit="1"/>
          </p:cNvSpPr>
          <p:nvPr>
            <p:ph type="sldImg"/>
          </p:nvPr>
        </p:nvSpPr>
        <p:spPr>
          <a:xfrm>
            <a:off x="1298575" y="800100"/>
            <a:ext cx="4264025" cy="31988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E2673A-D6AF-438B-9540-2B0B19654382}" type="slidenum">
              <a:rPr lang="en-CA" altLang="en-US"/>
              <a:pPr/>
              <a:t>30</a:t>
            </a:fld>
            <a:endParaRPr lang="en-CA" altLang="en-US"/>
          </a:p>
        </p:txBody>
      </p:sp>
      <p:sp>
        <p:nvSpPr>
          <p:cNvPr id="86018" name="Rectangle 2"/>
          <p:cNvSpPr>
            <a:spLocks noGrp="1" noChangeArrowheads="1"/>
          </p:cNvSpPr>
          <p:nvPr>
            <p:ph type="body" idx="1"/>
          </p:nvPr>
        </p:nvSpPr>
        <p:spPr>
          <a:xfrm>
            <a:off x="913805" y="4346727"/>
            <a:ext cx="5030391" cy="3852333"/>
          </a:xfrm>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lstStyle/>
          <a:p>
            <a:endParaRPr lang="en-US" altLang="en-US"/>
          </a:p>
        </p:txBody>
      </p:sp>
      <p:sp>
        <p:nvSpPr>
          <p:cNvPr id="86019" name="Rectangle 3"/>
          <p:cNvSpPr>
            <a:spLocks noGrp="1" noRot="1" noChangeAspect="1" noChangeArrowheads="1" noTextEdit="1"/>
          </p:cNvSpPr>
          <p:nvPr>
            <p:ph type="sldImg"/>
          </p:nvPr>
        </p:nvSpPr>
        <p:spPr>
          <a:xfrm>
            <a:off x="1298575" y="800100"/>
            <a:ext cx="4264025" cy="31988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3885EA-7D09-49F9-9B27-CCFA58D03AE8}" type="slidenum">
              <a:rPr lang="en-CA" altLang="en-US"/>
              <a:pPr/>
              <a:t>31</a:t>
            </a:fld>
            <a:endParaRPr lang="en-CA" altLang="en-US"/>
          </a:p>
        </p:txBody>
      </p:sp>
      <p:sp>
        <p:nvSpPr>
          <p:cNvPr id="88066" name="Rectangle 2"/>
          <p:cNvSpPr>
            <a:spLocks noGrp="1" noChangeArrowheads="1"/>
          </p:cNvSpPr>
          <p:nvPr>
            <p:ph type="body" idx="1"/>
          </p:nvPr>
        </p:nvSpPr>
        <p:spPr>
          <a:xfrm>
            <a:off x="913805" y="4346727"/>
            <a:ext cx="5030391" cy="3852333"/>
          </a:xfrm>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lstStyle/>
          <a:p>
            <a:endParaRPr lang="en-US" altLang="en-US"/>
          </a:p>
        </p:txBody>
      </p:sp>
      <p:sp>
        <p:nvSpPr>
          <p:cNvPr id="88067" name="Rectangle 3"/>
          <p:cNvSpPr>
            <a:spLocks noGrp="1" noRot="1" noChangeAspect="1" noChangeArrowheads="1" noTextEdit="1"/>
          </p:cNvSpPr>
          <p:nvPr>
            <p:ph type="sldImg"/>
          </p:nvPr>
        </p:nvSpPr>
        <p:spPr>
          <a:xfrm>
            <a:off x="1298575" y="800100"/>
            <a:ext cx="4264025" cy="31988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C6327-2D6D-48C2-8687-FB4C74F32CEF}" type="slidenum">
              <a:rPr lang="en-CA" altLang="en-US"/>
              <a:pPr/>
              <a:t>32</a:t>
            </a:fld>
            <a:endParaRPr lang="en-CA" altLang="en-US"/>
          </a:p>
        </p:txBody>
      </p:sp>
      <p:sp>
        <p:nvSpPr>
          <p:cNvPr id="90114" name="Rectangle 2"/>
          <p:cNvSpPr>
            <a:spLocks noGrp="1" noChangeArrowheads="1"/>
          </p:cNvSpPr>
          <p:nvPr>
            <p:ph type="body" idx="1"/>
          </p:nvPr>
        </p:nvSpPr>
        <p:spPr>
          <a:xfrm>
            <a:off x="913805" y="4346727"/>
            <a:ext cx="5030391" cy="3852333"/>
          </a:xfrm>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lstStyle/>
          <a:p>
            <a:endParaRPr lang="en-US" altLang="en-US"/>
          </a:p>
        </p:txBody>
      </p:sp>
      <p:sp>
        <p:nvSpPr>
          <p:cNvPr id="90115" name="Rectangle 3"/>
          <p:cNvSpPr>
            <a:spLocks noGrp="1" noRot="1" noChangeAspect="1" noChangeArrowheads="1" noTextEdit="1"/>
          </p:cNvSpPr>
          <p:nvPr>
            <p:ph type="sldImg"/>
          </p:nvPr>
        </p:nvSpPr>
        <p:spPr>
          <a:xfrm>
            <a:off x="1298575" y="800100"/>
            <a:ext cx="4264025" cy="31988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6EDD1B-AB26-4ECD-B089-609C61C0A04A}" type="slidenum">
              <a:rPr lang="en-CA" altLang="en-US"/>
              <a:pPr/>
              <a:t>33</a:t>
            </a:fld>
            <a:endParaRPr lang="en-CA" altLang="en-US"/>
          </a:p>
        </p:txBody>
      </p:sp>
      <p:sp>
        <p:nvSpPr>
          <p:cNvPr id="95234" name="Rectangle 2"/>
          <p:cNvSpPr>
            <a:spLocks noGrp="1" noChangeArrowheads="1"/>
          </p:cNvSpPr>
          <p:nvPr>
            <p:ph type="body" idx="1"/>
          </p:nvPr>
        </p:nvSpPr>
        <p:spPr>
          <a:xfrm>
            <a:off x="913805" y="4346727"/>
            <a:ext cx="5030391" cy="3852333"/>
          </a:xfrm>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lstStyle/>
          <a:p>
            <a:endParaRPr lang="en-US" altLang="en-US"/>
          </a:p>
        </p:txBody>
      </p:sp>
      <p:sp>
        <p:nvSpPr>
          <p:cNvPr id="95235" name="Rectangle 3"/>
          <p:cNvSpPr>
            <a:spLocks noGrp="1" noRot="1" noChangeAspect="1" noChangeArrowheads="1" noTextEdit="1"/>
          </p:cNvSpPr>
          <p:nvPr>
            <p:ph type="sldImg"/>
          </p:nvPr>
        </p:nvSpPr>
        <p:spPr>
          <a:xfrm>
            <a:off x="1298575" y="800100"/>
            <a:ext cx="4264025" cy="31988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36</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767E9-DA81-4209-A912-5CF4C9537874}" type="slidenum">
              <a:rPr lang="en-CA" altLang="en-US"/>
              <a:pPr/>
              <a:t>9</a:t>
            </a:fld>
            <a:endParaRPr lang="en-CA" altLang="en-US"/>
          </a:p>
        </p:txBody>
      </p:sp>
      <p:sp>
        <p:nvSpPr>
          <p:cNvPr id="54274" name="Rectangle 2"/>
          <p:cNvSpPr>
            <a:spLocks noGrp="1" noChangeArrowheads="1"/>
          </p:cNvSpPr>
          <p:nvPr>
            <p:ph type="body" idx="1"/>
          </p:nvPr>
        </p:nvSpPr>
        <p:spPr>
          <a:xfrm>
            <a:off x="913805" y="4346727"/>
            <a:ext cx="5030391" cy="3852333"/>
          </a:xfrm>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lstStyle/>
          <a:p>
            <a:endParaRPr lang="en-US" altLang="en-US"/>
          </a:p>
        </p:txBody>
      </p:sp>
      <p:sp>
        <p:nvSpPr>
          <p:cNvPr id="54275" name="Rectangle 3"/>
          <p:cNvSpPr>
            <a:spLocks noGrp="1" noRot="1" noChangeAspect="1" noChangeArrowheads="1" noTextEdit="1"/>
          </p:cNvSpPr>
          <p:nvPr>
            <p:ph type="sldImg"/>
          </p:nvPr>
        </p:nvSpPr>
        <p:spPr>
          <a:xfrm>
            <a:off x="1298575" y="800100"/>
            <a:ext cx="4264025" cy="31988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10</a:t>
            </a:fld>
            <a:endParaRPr lang="en-US"/>
          </a:p>
        </p:txBody>
      </p:sp>
    </p:spTree>
    <p:extLst>
      <p:ext uri="{BB962C8B-B14F-4D97-AF65-F5344CB8AC3E}">
        <p14:creationId xmlns:p14="http://schemas.microsoft.com/office/powerpoint/2010/main" val="1521056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11</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28133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20</a:t>
            </a:fld>
            <a:endParaRPr lang="en-US"/>
          </a:p>
        </p:txBody>
      </p:sp>
    </p:spTree>
    <p:extLst>
      <p:ext uri="{BB962C8B-B14F-4D97-AF65-F5344CB8AC3E}">
        <p14:creationId xmlns:p14="http://schemas.microsoft.com/office/powerpoint/2010/main" val="1277241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21</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65626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832EA-6943-4B53-808A-345BD0D81302}" type="slidenum">
              <a:rPr lang="en-CA" altLang="en-US"/>
              <a:pPr/>
              <a:t>22</a:t>
            </a:fld>
            <a:endParaRPr lang="en-CA" altLang="en-US"/>
          </a:p>
        </p:txBody>
      </p:sp>
      <p:sp>
        <p:nvSpPr>
          <p:cNvPr id="131074" name="Rectangle 2"/>
          <p:cNvSpPr>
            <a:spLocks noGrp="1" noChangeArrowheads="1"/>
          </p:cNvSpPr>
          <p:nvPr>
            <p:ph type="body" idx="1"/>
          </p:nvPr>
        </p:nvSpPr>
        <p:spPr>
          <a:xfrm>
            <a:off x="913805" y="4346727"/>
            <a:ext cx="5030391" cy="3852333"/>
          </a:xfrm>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lstStyle/>
          <a:p>
            <a:endParaRPr lang="en-US" altLang="en-US"/>
          </a:p>
        </p:txBody>
      </p:sp>
      <p:sp>
        <p:nvSpPr>
          <p:cNvPr id="131075" name="Rectangle 3"/>
          <p:cNvSpPr>
            <a:spLocks noGrp="1" noRot="1" noChangeAspect="1" noChangeArrowheads="1" noTextEdit="1"/>
          </p:cNvSpPr>
          <p:nvPr>
            <p:ph type="sldImg"/>
          </p:nvPr>
        </p:nvSpPr>
        <p:spPr>
          <a:xfrm>
            <a:off x="1298575" y="800100"/>
            <a:ext cx="4264025" cy="31988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63563-0330-42D8-9A16-4A1460B9305C}" type="slidenum">
              <a:rPr lang="en-CA" altLang="en-US"/>
              <a:pPr/>
              <a:t>23</a:t>
            </a:fld>
            <a:endParaRPr lang="en-CA" altLang="en-US"/>
          </a:p>
        </p:txBody>
      </p:sp>
      <p:sp>
        <p:nvSpPr>
          <p:cNvPr id="71682" name="Rectangle 2"/>
          <p:cNvSpPr>
            <a:spLocks noGrp="1" noChangeArrowheads="1"/>
          </p:cNvSpPr>
          <p:nvPr>
            <p:ph type="body" idx="1"/>
          </p:nvPr>
        </p:nvSpPr>
        <p:spPr>
          <a:xfrm>
            <a:off x="913805" y="4346727"/>
            <a:ext cx="5030391" cy="3852333"/>
          </a:xfrm>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lstStyle/>
          <a:p>
            <a:endParaRPr lang="en-US" altLang="en-US"/>
          </a:p>
        </p:txBody>
      </p:sp>
      <p:sp>
        <p:nvSpPr>
          <p:cNvPr id="71683" name="Rectangle 3"/>
          <p:cNvSpPr>
            <a:spLocks noGrp="1" noRot="1" noChangeAspect="1" noChangeArrowheads="1" noTextEdit="1"/>
          </p:cNvSpPr>
          <p:nvPr>
            <p:ph type="sldImg"/>
          </p:nvPr>
        </p:nvSpPr>
        <p:spPr>
          <a:xfrm>
            <a:off x="1298575" y="800100"/>
            <a:ext cx="4264025" cy="31988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200329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CS2212B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Function_point" TargetMode="External"/><Relationship Id="rId3" Type="http://schemas.openxmlformats.org/officeDocument/2006/relationships/hyperlink" Target="https://en.wikipedia.org/wiki/Cost_estimation_in_software_engineering" TargetMode="External"/><Relationship Id="rId7" Type="http://schemas.openxmlformats.org/officeDocument/2006/relationships/hyperlink" Target="https://www.geeksforgeeks.org/software-engineering-functional-point-fp-analysis/"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www.javatpoint.com/software-engineering-functional-point-fp-analysis" TargetMode="External"/><Relationship Id="rId5" Type="http://schemas.openxmlformats.org/officeDocument/2006/relationships/hyperlink" Target="https://www.tutorialspoint.com/estimation_techniques/estimation_techniques_function_points.htm" TargetMode="External"/><Relationship Id="rId10" Type="http://schemas.openxmlformats.org/officeDocument/2006/relationships/hyperlink" Target="https://en.wikipedia.org/wiki/COCOMO" TargetMode="External"/><Relationship Id="rId4" Type="http://schemas.openxmlformats.org/officeDocument/2006/relationships/hyperlink" Target="https://www.javatpoint.com/software-cost-estimation" TargetMode="External"/><Relationship Id="rId9" Type="http://schemas.openxmlformats.org/officeDocument/2006/relationships/hyperlink" Target="https://www.geeksforgeeks.org/software-engineering-cocomo-mode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a:t>
            </a:r>
            <a:r>
              <a:rPr lang="el-GR" sz="4400" b="1" cap="small" dirty="0">
                <a:solidFill>
                  <a:prstClr val="black"/>
                </a:solidFill>
                <a:latin typeface="Calibri"/>
                <a:ea typeface="+mj-ea"/>
                <a:cs typeface="+mj-cs"/>
              </a:rPr>
              <a:t>2</a:t>
            </a:r>
            <a:r>
              <a:rPr lang="fr-CA" sz="4400" b="1" cap="small" dirty="0">
                <a:solidFill>
                  <a:prstClr val="black"/>
                </a:solidFill>
                <a:latin typeface="Calibri"/>
                <a:ea typeface="+mj-ea"/>
                <a:cs typeface="+mj-cs"/>
              </a:rPr>
              <a:t>5</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Creating a Viable Software Plan</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50</a:t>
            </a:r>
          </a:p>
        </p:txBody>
      </p:sp>
      <p:sp>
        <p:nvSpPr>
          <p:cNvPr id="3" name="Text Placeholder 2"/>
          <p:cNvSpPr>
            <a:spLocks noGrp="1"/>
          </p:cNvSpPr>
          <p:nvPr>
            <p:ph type="body" idx="1"/>
          </p:nvPr>
        </p:nvSpPr>
        <p:spPr>
          <a:xfrm>
            <a:off x="685800" y="2819400"/>
            <a:ext cx="8153400" cy="1500187"/>
          </a:xfrm>
        </p:spPr>
        <p:txBody>
          <a:bodyPr/>
          <a:lstStyle/>
          <a:p>
            <a:r>
              <a:rPr lang="en-US" dirty="0"/>
              <a:t>The Function Point Metric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One accurate measurement is worth a thousand expert opinions.</a:t>
            </a:r>
          </a:p>
          <a:p>
            <a:r>
              <a:rPr lang="en-US" sz="2000" i="1" dirty="0"/>
              <a:t>― </a:t>
            </a:r>
            <a:r>
              <a:rPr lang="en-US" sz="2000" dirty="0"/>
              <a:t>Grace Hopper. </a:t>
            </a:r>
          </a:p>
          <a:p>
            <a:endParaRPr lang="en-US" sz="2000" i="1" dirty="0"/>
          </a:p>
        </p:txBody>
      </p:sp>
    </p:spTree>
    <p:extLst>
      <p:ext uri="{BB962C8B-B14F-4D97-AF65-F5344CB8AC3E}">
        <p14:creationId xmlns:p14="http://schemas.microsoft.com/office/powerpoint/2010/main" val="85675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11</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9248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marL="0" indent="0">
              <a:lnSpc>
                <a:spcPct val="80000"/>
              </a:lnSpc>
              <a:buNone/>
            </a:pPr>
            <a:endParaRPr lang="en-CA" altLang="en-US" sz="1800" dirty="0"/>
          </a:p>
          <a:p>
            <a:pPr marL="0" indent="0">
              <a:lnSpc>
                <a:spcPct val="80000"/>
              </a:lnSpc>
              <a:buNone/>
            </a:pPr>
            <a:r>
              <a:rPr lang="en-CA" altLang="en-US" sz="1800" dirty="0"/>
              <a:t>To learn about the Function Point Metric </a:t>
            </a:r>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17892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05D6826-FD3D-4919-B972-602B33EFB9EF}" type="slidenum">
              <a:rPr lang="en-CA" altLang="en-US"/>
              <a:pPr/>
              <a:t>12</a:t>
            </a:fld>
            <a:endParaRPr lang="en-CA" altLang="en-US"/>
          </a:p>
        </p:txBody>
      </p:sp>
      <p:sp>
        <p:nvSpPr>
          <p:cNvPr id="111618" name="Rectangle 2"/>
          <p:cNvSpPr>
            <a:spLocks noGrp="1" noChangeArrowheads="1"/>
          </p:cNvSpPr>
          <p:nvPr>
            <p:ph type="title"/>
          </p:nvPr>
        </p:nvSpPr>
        <p:spPr/>
        <p:txBody>
          <a:bodyPr/>
          <a:lstStyle/>
          <a:p>
            <a:r>
              <a:rPr lang="en-CA" altLang="en-US"/>
              <a:t>Function Points</a:t>
            </a:r>
          </a:p>
        </p:txBody>
      </p:sp>
      <p:sp>
        <p:nvSpPr>
          <p:cNvPr id="111619" name="Rectangle 3"/>
          <p:cNvSpPr>
            <a:spLocks noGrp="1" noChangeArrowheads="1"/>
          </p:cNvSpPr>
          <p:nvPr>
            <p:ph type="body" idx="1"/>
          </p:nvPr>
        </p:nvSpPr>
        <p:spPr/>
        <p:txBody>
          <a:bodyPr/>
          <a:lstStyle/>
          <a:p>
            <a:pPr>
              <a:lnSpc>
                <a:spcPct val="90000"/>
              </a:lnSpc>
            </a:pPr>
            <a:r>
              <a:rPr lang="en-CA" altLang="en-US" sz="2000" dirty="0"/>
              <a:t>The idea of function point was first proposed by Albrecht in 1979.</a:t>
            </a:r>
          </a:p>
          <a:p>
            <a:pPr>
              <a:lnSpc>
                <a:spcPct val="90000"/>
              </a:lnSpc>
            </a:pPr>
            <a:endParaRPr lang="en-CA" altLang="en-US" sz="2000" dirty="0"/>
          </a:p>
          <a:p>
            <a:pPr>
              <a:lnSpc>
                <a:spcPct val="90000"/>
              </a:lnSpc>
            </a:pPr>
            <a:r>
              <a:rPr lang="en-CA" altLang="en-US" sz="2000" dirty="0"/>
              <a:t>The function point of a system is a measure of the “functionality” of the system.</a:t>
            </a:r>
          </a:p>
          <a:p>
            <a:pPr>
              <a:lnSpc>
                <a:spcPct val="90000"/>
              </a:lnSpc>
            </a:pPr>
            <a:endParaRPr lang="en-CA" altLang="en-US" sz="2000" dirty="0"/>
          </a:p>
          <a:p>
            <a:pPr>
              <a:lnSpc>
                <a:spcPct val="90000"/>
              </a:lnSpc>
            </a:pPr>
            <a:r>
              <a:rPr lang="en-CA" altLang="en-US" sz="2000" dirty="0"/>
              <a:t>Steps</a:t>
            </a:r>
          </a:p>
          <a:p>
            <a:pPr lvl="1">
              <a:lnSpc>
                <a:spcPct val="90000"/>
              </a:lnSpc>
            </a:pPr>
            <a:r>
              <a:rPr lang="en-CA" altLang="en-US" sz="1800" dirty="0"/>
              <a:t>Counting the information domain – counting FPs</a:t>
            </a:r>
          </a:p>
          <a:p>
            <a:pPr lvl="1">
              <a:lnSpc>
                <a:spcPct val="90000"/>
              </a:lnSpc>
            </a:pPr>
            <a:r>
              <a:rPr lang="en-CA" altLang="en-US" sz="1800" dirty="0"/>
              <a:t>Assessing complexity of the software – adjusting FPs</a:t>
            </a:r>
          </a:p>
          <a:p>
            <a:pPr lvl="1">
              <a:lnSpc>
                <a:spcPct val="90000"/>
              </a:lnSpc>
            </a:pPr>
            <a:r>
              <a:rPr lang="en-CA" altLang="en-US" sz="1800" dirty="0"/>
              <a:t>Applying an empirical relationship to come up with LOC or P-months based on the adjusted FPs</a:t>
            </a:r>
          </a:p>
          <a:p>
            <a:pPr lvl="1">
              <a:lnSpc>
                <a:spcPct val="90000"/>
              </a:lnSpc>
            </a:pPr>
            <a:endParaRPr lang="en-CA" altLang="en-US" sz="1800" dirty="0"/>
          </a:p>
          <a:p>
            <a:pPr>
              <a:lnSpc>
                <a:spcPct val="90000"/>
              </a:lnSpc>
            </a:pPr>
            <a:r>
              <a:rPr lang="en-CA" altLang="en-US" sz="2000" dirty="0"/>
              <a:t>This method cannot be performed automatically</a:t>
            </a:r>
          </a:p>
        </p:txBody>
      </p:sp>
      <p:sp>
        <p:nvSpPr>
          <p:cNvPr id="111620" name="Text Box 4"/>
          <p:cNvSpPr txBox="1">
            <a:spLocks noChangeArrowheads="1"/>
          </p:cNvSpPr>
          <p:nvPr/>
        </p:nvSpPr>
        <p:spPr bwMode="auto">
          <a:xfrm>
            <a:off x="288925" y="6577013"/>
            <a:ext cx="13981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200" dirty="0">
                <a:solidFill>
                  <a:schemeClr val="tx2"/>
                </a:solidFill>
              </a:rPr>
              <a:t>©Ian </a:t>
            </a:r>
            <a:r>
              <a:rPr lang="en-CA" altLang="en-US" sz="1200" dirty="0" err="1">
                <a:solidFill>
                  <a:schemeClr val="tx2"/>
                </a:solidFill>
              </a:rPr>
              <a:t>Sommerville</a:t>
            </a:r>
            <a:endParaRPr lang="en-CA" altLang="en-US" sz="1200" dirty="0">
              <a:solidFill>
                <a:schemeClr val="tx2"/>
              </a:solidFill>
            </a:endParaRPr>
          </a:p>
        </p:txBody>
      </p:sp>
    </p:spTree>
    <p:extLst>
      <p:ext uri="{BB962C8B-B14F-4D97-AF65-F5344CB8AC3E}">
        <p14:creationId xmlns:p14="http://schemas.microsoft.com/office/powerpoint/2010/main" val="83658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FB0CE7-5120-4111-B4AF-FE9D56D6049D}" type="slidenum">
              <a:rPr lang="en-CA" altLang="en-US"/>
              <a:pPr/>
              <a:t>13</a:t>
            </a:fld>
            <a:endParaRPr lang="en-CA" altLang="en-US"/>
          </a:p>
        </p:txBody>
      </p:sp>
      <p:sp>
        <p:nvSpPr>
          <p:cNvPr id="113666" name="Rectangle 2"/>
          <p:cNvSpPr>
            <a:spLocks noGrp="1" noChangeArrowheads="1"/>
          </p:cNvSpPr>
          <p:nvPr>
            <p:ph type="title"/>
          </p:nvPr>
        </p:nvSpPr>
        <p:spPr/>
        <p:txBody>
          <a:bodyPr/>
          <a:lstStyle/>
          <a:p>
            <a:r>
              <a:rPr lang="en-CA" altLang="en-US"/>
              <a:t>Counting Function Points</a:t>
            </a:r>
          </a:p>
        </p:txBody>
      </p:sp>
      <p:pic>
        <p:nvPicPr>
          <p:cNvPr id="113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1801813"/>
            <a:ext cx="8345488" cy="497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265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95C8F1A-5160-44CC-8927-28611618A23A}" type="slidenum">
              <a:rPr lang="en-CA" altLang="en-US"/>
              <a:pPr/>
              <a:t>14</a:t>
            </a:fld>
            <a:endParaRPr lang="en-CA" altLang="en-US"/>
          </a:p>
        </p:txBody>
      </p:sp>
      <p:sp>
        <p:nvSpPr>
          <p:cNvPr id="114690" name="Rectangle 2"/>
          <p:cNvSpPr>
            <a:spLocks noGrp="1" noChangeArrowheads="1"/>
          </p:cNvSpPr>
          <p:nvPr>
            <p:ph type="title"/>
          </p:nvPr>
        </p:nvSpPr>
        <p:spPr/>
        <p:txBody>
          <a:bodyPr/>
          <a:lstStyle/>
          <a:p>
            <a:r>
              <a:rPr lang="en-CA" altLang="en-US"/>
              <a:t>Counting Function Points</a:t>
            </a:r>
          </a:p>
        </p:txBody>
      </p:sp>
      <p:sp>
        <p:nvSpPr>
          <p:cNvPr id="114691" name="Rectangle 3"/>
          <p:cNvSpPr>
            <a:spLocks noGrp="1" noChangeArrowheads="1"/>
          </p:cNvSpPr>
          <p:nvPr>
            <p:ph type="body" idx="1"/>
          </p:nvPr>
        </p:nvSpPr>
        <p:spPr/>
        <p:txBody>
          <a:bodyPr/>
          <a:lstStyle/>
          <a:p>
            <a:r>
              <a:rPr lang="en-CA" altLang="en-US" sz="1800" b="1" dirty="0"/>
              <a:t>User inputs</a:t>
            </a:r>
            <a:r>
              <a:rPr lang="en-CA" altLang="en-US" sz="1800" dirty="0"/>
              <a:t>. Each user input that provides distinct application oriented data to the software is counted.</a:t>
            </a:r>
          </a:p>
          <a:p>
            <a:endParaRPr lang="en-CA" altLang="en-US" sz="1800" dirty="0"/>
          </a:p>
          <a:p>
            <a:r>
              <a:rPr lang="en-CA" altLang="en-US" sz="1800" b="1" dirty="0"/>
              <a:t>User outputs</a:t>
            </a:r>
            <a:r>
              <a:rPr lang="en-CA" altLang="en-US" sz="1800" dirty="0"/>
              <a:t>. Each user output that provides application oriented information to the user is counted. Individual data items within a report are not counted separately.</a:t>
            </a:r>
          </a:p>
          <a:p>
            <a:endParaRPr lang="en-CA" altLang="en-US" sz="1800" dirty="0"/>
          </a:p>
          <a:p>
            <a:r>
              <a:rPr lang="en-CA" altLang="en-US" sz="1800" b="1" dirty="0"/>
              <a:t>User inquiries</a:t>
            </a:r>
            <a:r>
              <a:rPr lang="en-CA" altLang="en-US" sz="1800" dirty="0"/>
              <a:t>. This is an on-line input that results in the generation of some response.</a:t>
            </a:r>
          </a:p>
          <a:p>
            <a:endParaRPr lang="en-CA" altLang="en-US" sz="1800" dirty="0"/>
          </a:p>
          <a:p>
            <a:r>
              <a:rPr lang="en-CA" altLang="en-US" sz="1800" b="1" dirty="0"/>
              <a:t>Files</a:t>
            </a:r>
            <a:r>
              <a:rPr lang="en-CA" altLang="en-US" sz="1800" dirty="0"/>
              <a:t>. Each master file is counted.</a:t>
            </a:r>
          </a:p>
          <a:p>
            <a:endParaRPr lang="en-CA" altLang="en-US" sz="1800" dirty="0"/>
          </a:p>
          <a:p>
            <a:r>
              <a:rPr lang="en-CA" altLang="en-US" sz="1800" b="1" dirty="0"/>
              <a:t>External interfaces</a:t>
            </a:r>
            <a:r>
              <a:rPr lang="en-CA" altLang="en-US" sz="1800" dirty="0"/>
              <a:t>. Each interface that is used to transmit information to another system is counted.</a:t>
            </a:r>
          </a:p>
        </p:txBody>
      </p:sp>
    </p:spTree>
    <p:extLst>
      <p:ext uri="{BB962C8B-B14F-4D97-AF65-F5344CB8AC3E}">
        <p14:creationId xmlns:p14="http://schemas.microsoft.com/office/powerpoint/2010/main" val="324893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1D2180E-A8AA-4587-B07D-AB987A067341}" type="slidenum">
              <a:rPr lang="en-CA" altLang="en-US"/>
              <a:pPr/>
              <a:t>15</a:t>
            </a:fld>
            <a:endParaRPr lang="en-CA" altLang="en-US"/>
          </a:p>
        </p:txBody>
      </p:sp>
      <p:sp>
        <p:nvSpPr>
          <p:cNvPr id="115714" name="Rectangle 2"/>
          <p:cNvSpPr>
            <a:spLocks noGrp="1" noChangeArrowheads="1"/>
          </p:cNvSpPr>
          <p:nvPr>
            <p:ph type="title"/>
          </p:nvPr>
        </p:nvSpPr>
        <p:spPr/>
        <p:txBody>
          <a:bodyPr/>
          <a:lstStyle/>
          <a:p>
            <a:r>
              <a:rPr lang="en-CA" altLang="en-US"/>
              <a:t>Adjusting Function Points</a:t>
            </a:r>
          </a:p>
        </p:txBody>
      </p:sp>
      <p:sp>
        <p:nvSpPr>
          <p:cNvPr id="115715" name="Rectangle 3"/>
          <p:cNvSpPr>
            <a:spLocks noGrp="1" noChangeArrowheads="1"/>
          </p:cNvSpPr>
          <p:nvPr>
            <p:ph type="body" idx="1"/>
          </p:nvPr>
        </p:nvSpPr>
        <p:spPr/>
        <p:txBody>
          <a:bodyPr/>
          <a:lstStyle/>
          <a:p>
            <a:pPr marL="0" indent="0">
              <a:lnSpc>
                <a:spcPct val="90000"/>
              </a:lnSpc>
              <a:buFontTx/>
              <a:buNone/>
            </a:pPr>
            <a:r>
              <a:rPr lang="en-CA" altLang="en-US" sz="1800" dirty="0"/>
              <a:t>Answer the following questions using a scale of [0-5]: 0  not important; 5   absolutely essential. We call them influence factors (F</a:t>
            </a:r>
            <a:r>
              <a:rPr lang="en-CA" altLang="en-US" sz="2000" baseline="-25000" dirty="0"/>
              <a:t>i</a:t>
            </a:r>
            <a:r>
              <a:rPr lang="en-CA" altLang="en-US" sz="1800" dirty="0"/>
              <a:t>).</a:t>
            </a:r>
          </a:p>
          <a:p>
            <a:pPr marL="0" indent="0">
              <a:lnSpc>
                <a:spcPct val="90000"/>
              </a:lnSpc>
              <a:buFontTx/>
              <a:buNone/>
            </a:pPr>
            <a:endParaRPr lang="en-CA" altLang="en-US" sz="1800" dirty="0"/>
          </a:p>
          <a:p>
            <a:pPr marL="0" indent="0">
              <a:lnSpc>
                <a:spcPct val="90000"/>
              </a:lnSpc>
              <a:buFontTx/>
              <a:buNone/>
            </a:pPr>
            <a:r>
              <a:rPr lang="en-CA" altLang="en-US" sz="1800" dirty="0"/>
              <a:t>1. Does the system require reliable backup and recovery?</a:t>
            </a:r>
          </a:p>
          <a:p>
            <a:pPr marL="0" indent="0">
              <a:lnSpc>
                <a:spcPct val="90000"/>
              </a:lnSpc>
              <a:buFontTx/>
              <a:buNone/>
            </a:pPr>
            <a:r>
              <a:rPr lang="en-CA" altLang="en-US" sz="1800" dirty="0"/>
              <a:t>2. Are data communications required?</a:t>
            </a:r>
          </a:p>
          <a:p>
            <a:pPr marL="0" indent="0">
              <a:lnSpc>
                <a:spcPct val="90000"/>
              </a:lnSpc>
              <a:buFontTx/>
              <a:buNone/>
            </a:pPr>
            <a:r>
              <a:rPr lang="en-CA" altLang="en-US" sz="1800" dirty="0"/>
              <a:t>3. Are there distributed processing functions?</a:t>
            </a:r>
          </a:p>
          <a:p>
            <a:pPr marL="0" indent="0">
              <a:lnSpc>
                <a:spcPct val="90000"/>
              </a:lnSpc>
              <a:buFontTx/>
              <a:buNone/>
            </a:pPr>
            <a:r>
              <a:rPr lang="en-CA" altLang="en-US" sz="1800" dirty="0"/>
              <a:t>4. Is performance critical?</a:t>
            </a:r>
          </a:p>
          <a:p>
            <a:pPr marL="0" indent="0">
              <a:lnSpc>
                <a:spcPct val="90000"/>
              </a:lnSpc>
              <a:buFontTx/>
              <a:buNone/>
            </a:pPr>
            <a:r>
              <a:rPr lang="en-CA" altLang="en-US" sz="1800" dirty="0"/>
              <a:t>5. Will the system run in an existing, heavily utilized operational env.?</a:t>
            </a:r>
          </a:p>
          <a:p>
            <a:pPr marL="0" indent="0">
              <a:lnSpc>
                <a:spcPct val="90000"/>
              </a:lnSpc>
              <a:buFontTx/>
              <a:buNone/>
            </a:pPr>
            <a:r>
              <a:rPr lang="en-CA" altLang="en-US" sz="1800" dirty="0"/>
              <a:t>6. Does the system require on-line data entry?</a:t>
            </a:r>
          </a:p>
        </p:txBody>
      </p:sp>
    </p:spTree>
    <p:extLst>
      <p:ext uri="{BB962C8B-B14F-4D97-AF65-F5344CB8AC3E}">
        <p14:creationId xmlns:p14="http://schemas.microsoft.com/office/powerpoint/2010/main" val="226716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B75D33E-81D1-4482-A832-AD4C5E356FE4}" type="slidenum">
              <a:rPr lang="en-CA" altLang="en-US"/>
              <a:pPr/>
              <a:t>16</a:t>
            </a:fld>
            <a:endParaRPr lang="en-CA" altLang="en-US"/>
          </a:p>
        </p:txBody>
      </p:sp>
      <p:sp>
        <p:nvSpPr>
          <p:cNvPr id="116738" name="Rectangle 2"/>
          <p:cNvSpPr>
            <a:spLocks noGrp="1" noChangeArrowheads="1"/>
          </p:cNvSpPr>
          <p:nvPr>
            <p:ph type="title"/>
          </p:nvPr>
        </p:nvSpPr>
        <p:spPr/>
        <p:txBody>
          <a:bodyPr/>
          <a:lstStyle/>
          <a:p>
            <a:r>
              <a:rPr lang="en-CA" altLang="en-US"/>
              <a:t>Adjusting Function Points</a:t>
            </a:r>
          </a:p>
        </p:txBody>
      </p:sp>
      <p:sp>
        <p:nvSpPr>
          <p:cNvPr id="116739" name="Rectangle 3"/>
          <p:cNvSpPr>
            <a:spLocks noGrp="1" noChangeArrowheads="1"/>
          </p:cNvSpPr>
          <p:nvPr>
            <p:ph type="body" idx="1"/>
          </p:nvPr>
        </p:nvSpPr>
        <p:spPr/>
        <p:txBody>
          <a:bodyPr/>
          <a:lstStyle/>
          <a:p>
            <a:pPr>
              <a:lnSpc>
                <a:spcPct val="90000"/>
              </a:lnSpc>
              <a:buFontTx/>
              <a:buNone/>
            </a:pPr>
            <a:r>
              <a:rPr lang="en-CA" altLang="en-US" sz="1800" dirty="0"/>
              <a:t>7</a:t>
            </a:r>
            <a:r>
              <a:rPr lang="en-CA" altLang="en-US" sz="1400" dirty="0"/>
              <a:t>.</a:t>
            </a:r>
            <a:r>
              <a:rPr lang="en-CA" altLang="en-US" sz="1800" dirty="0"/>
              <a:t> Does the on-line data entry require the input transaction to be built over multiple screens or operations (user efficiency)?</a:t>
            </a:r>
          </a:p>
          <a:p>
            <a:pPr>
              <a:lnSpc>
                <a:spcPct val="90000"/>
              </a:lnSpc>
              <a:buFontTx/>
              <a:buNone/>
            </a:pPr>
            <a:r>
              <a:rPr lang="en-CA" altLang="en-US" sz="1800" dirty="0"/>
              <a:t>8. Are the master files updated on-line?</a:t>
            </a:r>
          </a:p>
          <a:p>
            <a:pPr>
              <a:lnSpc>
                <a:spcPct val="90000"/>
              </a:lnSpc>
              <a:buFontTx/>
              <a:buNone/>
            </a:pPr>
            <a:r>
              <a:rPr lang="en-CA" altLang="en-US" sz="1800" dirty="0"/>
              <a:t>9. Are the inputs, outputs, files, or inquiries complex?</a:t>
            </a:r>
          </a:p>
          <a:p>
            <a:pPr>
              <a:lnSpc>
                <a:spcPct val="90000"/>
              </a:lnSpc>
              <a:buFontTx/>
              <a:buNone/>
            </a:pPr>
            <a:r>
              <a:rPr lang="en-CA" altLang="en-US" sz="1800" dirty="0"/>
              <a:t>10. Is the internal processing complex?</a:t>
            </a:r>
          </a:p>
          <a:p>
            <a:pPr>
              <a:lnSpc>
                <a:spcPct val="90000"/>
              </a:lnSpc>
              <a:buFontTx/>
              <a:buNone/>
            </a:pPr>
            <a:r>
              <a:rPr lang="en-CA" altLang="en-US" sz="1800" dirty="0"/>
              <a:t>11. Is the code designed to be reusable?</a:t>
            </a:r>
          </a:p>
          <a:p>
            <a:pPr>
              <a:lnSpc>
                <a:spcPct val="90000"/>
              </a:lnSpc>
              <a:buFontTx/>
              <a:buNone/>
            </a:pPr>
            <a:r>
              <a:rPr lang="en-CA" altLang="en-US" sz="1800" dirty="0"/>
              <a:t>12. Is installation included in the design?</a:t>
            </a:r>
          </a:p>
          <a:p>
            <a:pPr>
              <a:lnSpc>
                <a:spcPct val="90000"/>
              </a:lnSpc>
              <a:buFontTx/>
              <a:buNone/>
            </a:pPr>
            <a:r>
              <a:rPr lang="en-CA" altLang="en-US" sz="1800" dirty="0"/>
              <a:t>13. Is the system designed for multiple installations?</a:t>
            </a:r>
          </a:p>
          <a:p>
            <a:pPr>
              <a:lnSpc>
                <a:spcPct val="90000"/>
              </a:lnSpc>
              <a:buFontTx/>
              <a:buNone/>
            </a:pPr>
            <a:r>
              <a:rPr lang="en-CA" altLang="en-US" sz="1800" dirty="0"/>
              <a:t>14. Is the application designed to facilitate change and ease of use by the user?</a:t>
            </a:r>
            <a:endParaRPr lang="en-CA" altLang="en-US" sz="2400" dirty="0"/>
          </a:p>
        </p:txBody>
      </p:sp>
    </p:spTree>
    <p:extLst>
      <p:ext uri="{BB962C8B-B14F-4D97-AF65-F5344CB8AC3E}">
        <p14:creationId xmlns:p14="http://schemas.microsoft.com/office/powerpoint/2010/main" val="3867236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F8E421E-2FC5-4949-87A7-DAF18A59F104}" type="slidenum">
              <a:rPr lang="en-CA" altLang="en-US"/>
              <a:pPr/>
              <a:t>17</a:t>
            </a:fld>
            <a:endParaRPr lang="en-CA" altLang="en-US"/>
          </a:p>
        </p:txBody>
      </p:sp>
      <p:sp>
        <p:nvSpPr>
          <p:cNvPr id="117762" name="Rectangle 2"/>
          <p:cNvSpPr>
            <a:spLocks noGrp="1" noChangeArrowheads="1"/>
          </p:cNvSpPr>
          <p:nvPr>
            <p:ph type="title"/>
          </p:nvPr>
        </p:nvSpPr>
        <p:spPr/>
        <p:txBody>
          <a:bodyPr/>
          <a:lstStyle/>
          <a:p>
            <a:r>
              <a:rPr lang="en-CA" altLang="en-US"/>
              <a:t>Map FPs to LOC</a:t>
            </a:r>
          </a:p>
        </p:txBody>
      </p:sp>
      <p:sp>
        <p:nvSpPr>
          <p:cNvPr id="117763" name="Rectangle 3"/>
          <p:cNvSpPr>
            <a:spLocks noGrp="1" noChangeArrowheads="1"/>
          </p:cNvSpPr>
          <p:nvPr>
            <p:ph type="body" idx="1"/>
          </p:nvPr>
        </p:nvSpPr>
        <p:spPr/>
        <p:txBody>
          <a:bodyPr/>
          <a:lstStyle/>
          <a:p>
            <a:pPr>
              <a:lnSpc>
                <a:spcPct val="90000"/>
              </a:lnSpc>
            </a:pPr>
            <a:r>
              <a:rPr lang="en-CA" altLang="en-US" sz="1800" dirty="0"/>
              <a:t>Use an empirical relationship</a:t>
            </a:r>
          </a:p>
          <a:p>
            <a:pPr lvl="1">
              <a:lnSpc>
                <a:spcPct val="90000"/>
              </a:lnSpc>
            </a:pPr>
            <a:r>
              <a:rPr lang="en-CA" altLang="en-US" sz="1600" dirty="0"/>
              <a:t>Function point = count total </a:t>
            </a:r>
            <a:r>
              <a:rPr lang="en-CA" altLang="en-US" sz="1600" dirty="0">
                <a:sym typeface="Symbol" pitchFamily="18" charset="2"/>
              </a:rPr>
              <a:t></a:t>
            </a:r>
            <a:r>
              <a:rPr lang="en-CA" altLang="en-US" sz="1600" dirty="0"/>
              <a:t> [0.65 + 0.01 </a:t>
            </a:r>
            <a:r>
              <a:rPr lang="en-CA" altLang="en-US" sz="1600" dirty="0">
                <a:sym typeface="Symbol" pitchFamily="18" charset="2"/>
              </a:rPr>
              <a:t> </a:t>
            </a:r>
            <a:r>
              <a:rPr lang="en-CA" altLang="en-US" sz="1600" dirty="0"/>
              <a:t>(sum of the 14 F</a:t>
            </a:r>
            <a:r>
              <a:rPr lang="en-CA" altLang="en-US" sz="1800" baseline="-25000" dirty="0"/>
              <a:t>i</a:t>
            </a:r>
            <a:r>
              <a:rPr lang="en-CA" altLang="en-US" sz="1600" dirty="0"/>
              <a:t>)]</a:t>
            </a:r>
          </a:p>
          <a:p>
            <a:pPr lvl="1">
              <a:lnSpc>
                <a:spcPct val="90000"/>
              </a:lnSpc>
            </a:pPr>
            <a:r>
              <a:rPr lang="en-CA" altLang="en-US" sz="1600" dirty="0"/>
              <a:t>Companies may want to refine their own version</a:t>
            </a:r>
          </a:p>
          <a:p>
            <a:pPr lvl="1">
              <a:lnSpc>
                <a:spcPct val="90000"/>
              </a:lnSpc>
            </a:pPr>
            <a:endParaRPr lang="en-CA" altLang="en-US" sz="1600" dirty="0"/>
          </a:p>
          <a:p>
            <a:pPr>
              <a:lnSpc>
                <a:spcPct val="90000"/>
              </a:lnSpc>
            </a:pPr>
            <a:r>
              <a:rPr lang="en-CA" altLang="en-US" sz="1800" dirty="0"/>
              <a:t>According to a 1989 study, implementing a function point in a given programming language requires the following number of lines of code</a:t>
            </a:r>
          </a:p>
          <a:p>
            <a:pPr lvl="1">
              <a:lnSpc>
                <a:spcPct val="90000"/>
              </a:lnSpc>
            </a:pPr>
            <a:r>
              <a:rPr lang="en-CA" altLang="en-US" sz="1600" dirty="0"/>
              <a:t>Assembly			320</a:t>
            </a:r>
          </a:p>
          <a:p>
            <a:pPr lvl="1">
              <a:lnSpc>
                <a:spcPct val="90000"/>
              </a:lnSpc>
            </a:pPr>
            <a:r>
              <a:rPr lang="en-CA" altLang="en-US" sz="1600" dirty="0"/>
              <a:t>C				128</a:t>
            </a:r>
          </a:p>
          <a:p>
            <a:pPr lvl="1">
              <a:lnSpc>
                <a:spcPct val="90000"/>
              </a:lnSpc>
            </a:pPr>
            <a:r>
              <a:rPr lang="en-CA" altLang="en-US" sz="1600" dirty="0"/>
              <a:t>COBOL			106</a:t>
            </a:r>
          </a:p>
          <a:p>
            <a:pPr lvl="1">
              <a:lnSpc>
                <a:spcPct val="90000"/>
              </a:lnSpc>
            </a:pPr>
            <a:r>
              <a:rPr lang="en-CA" altLang="en-US" sz="1600" dirty="0"/>
              <a:t>C++			64</a:t>
            </a:r>
          </a:p>
          <a:p>
            <a:pPr lvl="1">
              <a:lnSpc>
                <a:spcPct val="90000"/>
              </a:lnSpc>
            </a:pPr>
            <a:r>
              <a:rPr lang="en-CA" altLang="en-US" sz="1600" dirty="0"/>
              <a:t>Visual Basic		32</a:t>
            </a:r>
          </a:p>
          <a:p>
            <a:pPr lvl="1">
              <a:lnSpc>
                <a:spcPct val="90000"/>
              </a:lnSpc>
            </a:pPr>
            <a:r>
              <a:rPr lang="en-CA" altLang="en-US" sz="1600" dirty="0"/>
              <a:t>SQL			12</a:t>
            </a:r>
          </a:p>
          <a:p>
            <a:pPr lvl="1">
              <a:lnSpc>
                <a:spcPct val="90000"/>
              </a:lnSpc>
            </a:pPr>
            <a:endParaRPr lang="en-CA" altLang="en-US" sz="1600" dirty="0"/>
          </a:p>
          <a:p>
            <a:pPr>
              <a:lnSpc>
                <a:spcPct val="90000"/>
              </a:lnSpc>
            </a:pPr>
            <a:r>
              <a:rPr lang="en-CA" altLang="en-US" sz="1800" dirty="0"/>
              <a:t>See </a:t>
            </a:r>
            <a:r>
              <a:rPr lang="en-CA" altLang="en-US" sz="1800" b="1" dirty="0"/>
              <a:t>www.ifpug.org</a:t>
            </a:r>
            <a:r>
              <a:rPr lang="en-CA" altLang="en-US" sz="1800" dirty="0"/>
              <a:t> for more information on FP</a:t>
            </a:r>
          </a:p>
        </p:txBody>
      </p:sp>
    </p:spTree>
    <p:extLst>
      <p:ext uri="{BB962C8B-B14F-4D97-AF65-F5344CB8AC3E}">
        <p14:creationId xmlns:p14="http://schemas.microsoft.com/office/powerpoint/2010/main" val="1275986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60F0B9-B569-4643-8C49-A75E2645E494}" type="slidenum">
              <a:rPr lang="en-CA" altLang="en-US"/>
              <a:pPr/>
              <a:t>18</a:t>
            </a:fld>
            <a:endParaRPr lang="en-CA" altLang="en-US"/>
          </a:p>
        </p:txBody>
      </p:sp>
      <p:sp>
        <p:nvSpPr>
          <p:cNvPr id="132098" name="Rectangle 2"/>
          <p:cNvSpPr>
            <a:spLocks noGrp="1" noChangeArrowheads="1"/>
          </p:cNvSpPr>
          <p:nvPr>
            <p:ph type="title"/>
          </p:nvPr>
        </p:nvSpPr>
        <p:spPr/>
        <p:txBody>
          <a:bodyPr/>
          <a:lstStyle/>
          <a:p>
            <a:r>
              <a:rPr lang="en-CA" altLang="en-US" dirty="0"/>
              <a:t>Example: Project X</a:t>
            </a:r>
          </a:p>
        </p:txBody>
      </p:sp>
      <p:pic>
        <p:nvPicPr>
          <p:cNvPr id="132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63" y="2708275"/>
            <a:ext cx="836612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07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F5C9525-EA9B-4F6E-8A42-E22D9ADF8C0D}" type="slidenum">
              <a:rPr lang="en-CA" altLang="en-US"/>
              <a:pPr/>
              <a:t>19</a:t>
            </a:fld>
            <a:endParaRPr lang="en-CA" altLang="en-US"/>
          </a:p>
        </p:txBody>
      </p:sp>
      <p:sp>
        <p:nvSpPr>
          <p:cNvPr id="118786" name="Rectangle 2"/>
          <p:cNvSpPr>
            <a:spLocks noGrp="1" noChangeArrowheads="1"/>
          </p:cNvSpPr>
          <p:nvPr>
            <p:ph type="title"/>
          </p:nvPr>
        </p:nvSpPr>
        <p:spPr/>
        <p:txBody>
          <a:bodyPr/>
          <a:lstStyle/>
          <a:p>
            <a:r>
              <a:rPr lang="en-CA" altLang="en-US" dirty="0"/>
              <a:t>Example: Project X</a:t>
            </a:r>
          </a:p>
        </p:txBody>
      </p:sp>
      <p:sp>
        <p:nvSpPr>
          <p:cNvPr id="118787" name="Rectangle 3"/>
          <p:cNvSpPr>
            <a:spLocks noGrp="1" noChangeArrowheads="1"/>
          </p:cNvSpPr>
          <p:nvPr>
            <p:ph type="body" idx="1"/>
          </p:nvPr>
        </p:nvSpPr>
        <p:spPr/>
        <p:txBody>
          <a:bodyPr/>
          <a:lstStyle/>
          <a:p>
            <a:r>
              <a:rPr lang="en-CA" altLang="en-US" sz="2000" dirty="0"/>
              <a:t>Total of FPs = 25</a:t>
            </a:r>
          </a:p>
          <a:p>
            <a:r>
              <a:rPr lang="en-CA" altLang="en-US" sz="2000" dirty="0"/>
              <a:t>F</a:t>
            </a:r>
            <a:r>
              <a:rPr lang="en-CA" altLang="en-US" sz="2000" baseline="-25000" dirty="0"/>
              <a:t>4</a:t>
            </a:r>
            <a:r>
              <a:rPr lang="en-CA" altLang="en-US" sz="2000" dirty="0"/>
              <a:t> = 4, F</a:t>
            </a:r>
            <a:r>
              <a:rPr lang="en-CA" altLang="en-US" sz="2000" baseline="-25000" dirty="0"/>
              <a:t>10</a:t>
            </a:r>
            <a:r>
              <a:rPr lang="en-CA" altLang="en-US" sz="2000" dirty="0"/>
              <a:t> = 4, other </a:t>
            </a:r>
            <a:r>
              <a:rPr lang="en-CA" altLang="en-US" sz="2000" dirty="0" err="1"/>
              <a:t>F</a:t>
            </a:r>
            <a:r>
              <a:rPr lang="en-CA" altLang="en-US" sz="2400" baseline="-25000" dirty="0" err="1"/>
              <a:t>i</a:t>
            </a:r>
            <a:r>
              <a:rPr lang="en-CA" altLang="en-US" sz="2000" dirty="0" err="1"/>
              <a:t>’s</a:t>
            </a:r>
            <a:r>
              <a:rPr lang="en-CA" altLang="en-US" sz="2000" dirty="0"/>
              <a:t> are set to 0. Sum of all </a:t>
            </a:r>
            <a:r>
              <a:rPr lang="en-CA" altLang="en-US" sz="2000" dirty="0" err="1"/>
              <a:t>F</a:t>
            </a:r>
            <a:r>
              <a:rPr lang="en-CA" altLang="en-US" sz="2400" baseline="-25000" dirty="0" err="1"/>
              <a:t>i</a:t>
            </a:r>
            <a:r>
              <a:rPr lang="en-CA" altLang="en-US" sz="2000" dirty="0" err="1"/>
              <a:t>’s</a:t>
            </a:r>
            <a:r>
              <a:rPr lang="en-CA" altLang="en-US" sz="2000" dirty="0"/>
              <a:t> = 8.</a:t>
            </a:r>
          </a:p>
          <a:p>
            <a:r>
              <a:rPr lang="en-CA" altLang="en-US" sz="2000" dirty="0"/>
              <a:t>FP = 25 x (0.65 + 0.01 x 8) = 18.25</a:t>
            </a:r>
          </a:p>
          <a:p>
            <a:r>
              <a:rPr lang="en-CA" altLang="en-US" sz="2000" dirty="0"/>
              <a:t>Lines of code in C = 18.25 x 128 LOC = 2336 LOC</a:t>
            </a:r>
          </a:p>
          <a:p>
            <a:r>
              <a:rPr lang="en-CA" altLang="en-US" sz="2000" dirty="0"/>
              <a:t>In the past, students have implemented their projects using about 2500 LOC.</a:t>
            </a:r>
          </a:p>
          <a:p>
            <a:endParaRPr lang="en-CA" altLang="en-US" sz="2800" dirty="0"/>
          </a:p>
        </p:txBody>
      </p:sp>
    </p:spTree>
    <p:extLst>
      <p:ext uri="{BB962C8B-B14F-4D97-AF65-F5344CB8AC3E}">
        <p14:creationId xmlns:p14="http://schemas.microsoft.com/office/powerpoint/2010/main" val="361673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51</a:t>
            </a:r>
          </a:p>
        </p:txBody>
      </p:sp>
      <p:sp>
        <p:nvSpPr>
          <p:cNvPr id="3" name="Text Placeholder 2"/>
          <p:cNvSpPr>
            <a:spLocks noGrp="1"/>
          </p:cNvSpPr>
          <p:nvPr>
            <p:ph type="body" idx="1"/>
          </p:nvPr>
        </p:nvSpPr>
        <p:spPr>
          <a:xfrm>
            <a:off x="685800" y="2819400"/>
            <a:ext cx="8153400" cy="1500187"/>
          </a:xfrm>
        </p:spPr>
        <p:txBody>
          <a:bodyPr/>
          <a:lstStyle/>
          <a:p>
            <a:r>
              <a:rPr lang="en-US" dirty="0"/>
              <a:t>Algorithmic Cost Estimation: The COCOMO Model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Engineering is done with numbers. Analysis without numbers is only an opinion. </a:t>
            </a:r>
          </a:p>
          <a:p>
            <a:r>
              <a:rPr lang="en-US" sz="2000" i="1" dirty="0"/>
              <a:t>― </a:t>
            </a:r>
            <a:r>
              <a:rPr lang="en-US" sz="2000" dirty="0"/>
              <a:t>1</a:t>
            </a:r>
            <a:r>
              <a:rPr lang="en-US" sz="2000" baseline="30000" dirty="0"/>
              <a:t>st</a:t>
            </a:r>
            <a:r>
              <a:rPr lang="en-US" sz="2000" dirty="0"/>
              <a:t> of </a:t>
            </a:r>
            <a:r>
              <a:rPr lang="en-US" sz="2000" dirty="0" err="1"/>
              <a:t>Akin's</a:t>
            </a:r>
            <a:r>
              <a:rPr lang="en-US" sz="2000" dirty="0"/>
              <a:t> Laws of Spacecraft Design. </a:t>
            </a:r>
          </a:p>
          <a:p>
            <a:endParaRPr lang="en-US" sz="2000" i="1" dirty="0"/>
          </a:p>
        </p:txBody>
      </p:sp>
    </p:spTree>
    <p:extLst>
      <p:ext uri="{BB962C8B-B14F-4D97-AF65-F5344CB8AC3E}">
        <p14:creationId xmlns:p14="http://schemas.microsoft.com/office/powerpoint/2010/main" val="255298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21</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9248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To learn how to estimate software development effort and cost using the COCOMO model</a:t>
            </a:r>
          </a:p>
          <a:p>
            <a:pPr>
              <a:lnSpc>
                <a:spcPct val="80000"/>
              </a:lnSpc>
              <a:buAutoNum type="arabicPeriod"/>
            </a:pPr>
            <a:endParaRPr lang="en-CA" altLang="en-US" sz="1800" dirty="0"/>
          </a:p>
          <a:p>
            <a:pPr marL="0" indent="0">
              <a:lnSpc>
                <a:spcPct val="80000"/>
              </a:lnSpc>
              <a:buNone/>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2851398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82E066-78BB-4D86-B363-7DC72B67C820}" type="slidenum">
              <a:rPr lang="en-CA" altLang="en-US"/>
              <a:pPr/>
              <a:t>22</a:t>
            </a:fld>
            <a:endParaRPr lang="en-CA" altLang="en-US"/>
          </a:p>
        </p:txBody>
      </p:sp>
      <p:sp>
        <p:nvSpPr>
          <p:cNvPr id="13005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a:t>Algorithmic cost modelling</a:t>
            </a:r>
          </a:p>
        </p:txBody>
      </p:sp>
      <p:sp>
        <p:nvSpPr>
          <p:cNvPr id="13005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lnSpc>
                <a:spcPct val="90000"/>
              </a:lnSpc>
            </a:pPr>
            <a:r>
              <a:rPr lang="en-CA" altLang="en-US" sz="2000" dirty="0"/>
              <a:t>Cost is estimated as a mathematical function of product, project and process attributes whose values are estimated by project managers and metrics (e.g. KPIs) collected by DevOps tools.</a:t>
            </a:r>
          </a:p>
          <a:p>
            <a:pPr marL="0" indent="0">
              <a:lnSpc>
                <a:spcPct val="90000"/>
              </a:lnSpc>
              <a:buNone/>
            </a:pPr>
            <a:endParaRPr lang="en-CA" altLang="en-US" sz="2000" dirty="0"/>
          </a:p>
          <a:p>
            <a:pPr marL="465138" indent="-465138">
              <a:lnSpc>
                <a:spcPct val="90000"/>
              </a:lnSpc>
            </a:pPr>
            <a:r>
              <a:rPr lang="en-CA" altLang="en-US" sz="2000" dirty="0"/>
              <a:t>The most commonly used product attribute for cost estimation is LOC (code size)</a:t>
            </a:r>
          </a:p>
          <a:p>
            <a:pPr marL="465138" indent="-465138">
              <a:lnSpc>
                <a:spcPct val="90000"/>
              </a:lnSpc>
            </a:pPr>
            <a:endParaRPr lang="en-CA" altLang="en-US" sz="2000" dirty="0"/>
          </a:p>
          <a:p>
            <a:pPr marL="465138" indent="-465138">
              <a:lnSpc>
                <a:spcPct val="90000"/>
              </a:lnSpc>
            </a:pPr>
            <a:r>
              <a:rPr lang="en-CA" altLang="en-US" sz="2000" dirty="0"/>
              <a:t>Most models are basically similar but are utilizing different attributes </a:t>
            </a:r>
          </a:p>
        </p:txBody>
      </p:sp>
    </p:spTree>
    <p:extLst>
      <p:ext uri="{BB962C8B-B14F-4D97-AF65-F5344CB8AC3E}">
        <p14:creationId xmlns:p14="http://schemas.microsoft.com/office/powerpoint/2010/main" val="3974776632"/>
      </p:ext>
    </p:extLst>
  </p:cSld>
  <p:clrMapOvr>
    <a:masterClrMapping/>
  </p:clrMapOvr>
  <p:transition advTm="2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599015C-0EDB-4D5F-9EC0-2E7CCE21D588}" type="slidenum">
              <a:rPr lang="en-CA" altLang="en-US"/>
              <a:pPr/>
              <a:t>23</a:t>
            </a:fld>
            <a:endParaRPr lang="en-CA" altLang="en-US"/>
          </a:p>
        </p:txBody>
      </p:sp>
      <p:sp>
        <p:nvSpPr>
          <p:cNvPr id="7065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a:t>The COCOMO model</a:t>
            </a:r>
          </a:p>
        </p:txBody>
      </p:sp>
      <p:sp>
        <p:nvSpPr>
          <p:cNvPr id="70659"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lnSpc>
                <a:spcPct val="90000"/>
              </a:lnSpc>
            </a:pPr>
            <a:r>
              <a:rPr lang="en-CA" altLang="en-US" sz="2000" dirty="0"/>
              <a:t>Developed at TRW, a US defence contractor</a:t>
            </a:r>
          </a:p>
          <a:p>
            <a:pPr marL="465138" indent="-465138">
              <a:lnSpc>
                <a:spcPct val="90000"/>
              </a:lnSpc>
            </a:pPr>
            <a:endParaRPr lang="en-CA" altLang="en-US" sz="2000" dirty="0"/>
          </a:p>
          <a:p>
            <a:pPr marL="465138" indent="-465138">
              <a:lnSpc>
                <a:spcPct val="90000"/>
              </a:lnSpc>
            </a:pPr>
            <a:r>
              <a:rPr lang="en-CA" altLang="en-US" sz="2000" dirty="0"/>
              <a:t>Based on a cost database of more than 60 different projects</a:t>
            </a:r>
          </a:p>
          <a:p>
            <a:pPr marL="465138" indent="-465138">
              <a:lnSpc>
                <a:spcPct val="90000"/>
              </a:lnSpc>
            </a:pPr>
            <a:endParaRPr lang="en-CA" altLang="en-US" sz="2000" dirty="0"/>
          </a:p>
          <a:p>
            <a:pPr marL="465138" indent="-465138">
              <a:lnSpc>
                <a:spcPct val="90000"/>
              </a:lnSpc>
            </a:pPr>
            <a:r>
              <a:rPr lang="en-CA" altLang="en-US" sz="2000" dirty="0"/>
              <a:t>COCOMO is provided in three different versions:</a:t>
            </a:r>
          </a:p>
          <a:p>
            <a:pPr marL="1035050" lvl="1" indent="-455613">
              <a:lnSpc>
                <a:spcPct val="90000"/>
              </a:lnSpc>
            </a:pPr>
            <a:r>
              <a:rPr lang="en-CA" altLang="en-US" sz="1800" b="1" dirty="0"/>
              <a:t>Basic</a:t>
            </a:r>
            <a:r>
              <a:rPr lang="en-CA" altLang="en-US" sz="1800" dirty="0"/>
              <a:t> -  computes a 'ball-park’ effort estimate based on product </a:t>
            </a:r>
            <a:br>
              <a:rPr lang="en-CA" altLang="en-US" sz="1800" dirty="0"/>
            </a:br>
            <a:r>
              <a:rPr lang="en-CA" altLang="en-US" sz="1800" dirty="0"/>
              <a:t>attributes</a:t>
            </a:r>
          </a:p>
          <a:p>
            <a:pPr marL="1035050" lvl="1" indent="-455613">
              <a:lnSpc>
                <a:spcPct val="90000"/>
              </a:lnSpc>
            </a:pPr>
            <a:r>
              <a:rPr lang="en-CA" altLang="en-US" sz="1800" b="1" dirty="0"/>
              <a:t>Intermediate</a:t>
            </a:r>
            <a:r>
              <a:rPr lang="en-CA" altLang="en-US" sz="1800" dirty="0"/>
              <a:t> – Enhances the estimate provided by the Basic COCOMO version using also project and process attributes</a:t>
            </a:r>
          </a:p>
          <a:p>
            <a:pPr marL="1035050" lvl="1" indent="-455613">
              <a:lnSpc>
                <a:spcPct val="90000"/>
              </a:lnSpc>
            </a:pPr>
            <a:r>
              <a:rPr lang="en-CA" altLang="en-US" sz="1800" b="1" dirty="0"/>
              <a:t>Advanced</a:t>
            </a:r>
            <a:r>
              <a:rPr lang="en-CA" altLang="en-US" sz="1800" dirty="0"/>
              <a:t> – Computes estimates for differ project phases and parts separately</a:t>
            </a:r>
          </a:p>
        </p:txBody>
      </p:sp>
    </p:spTree>
    <p:extLst>
      <p:ext uri="{BB962C8B-B14F-4D97-AF65-F5344CB8AC3E}">
        <p14:creationId xmlns:p14="http://schemas.microsoft.com/office/powerpoint/2010/main" val="4169465261"/>
      </p:ext>
    </p:extLst>
  </p:cSld>
  <p:clrMapOvr>
    <a:masterClrMapping/>
  </p:clrMapOvr>
  <p:transition advTm="2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C4608E2-E062-432C-BAD4-C68754154ED9}" type="slidenum">
              <a:rPr lang="en-CA" altLang="en-US"/>
              <a:pPr/>
              <a:t>24</a:t>
            </a:fld>
            <a:endParaRPr lang="en-CA" altLang="en-US"/>
          </a:p>
        </p:txBody>
      </p:sp>
      <p:sp>
        <p:nvSpPr>
          <p:cNvPr id="137218" name="Rectangle 2"/>
          <p:cNvSpPr>
            <a:spLocks noGrp="1" noChangeArrowheads="1"/>
          </p:cNvSpPr>
          <p:nvPr>
            <p:ph type="title"/>
          </p:nvPr>
        </p:nvSpPr>
        <p:spPr/>
        <p:txBody>
          <a:bodyPr/>
          <a:lstStyle/>
          <a:p>
            <a:r>
              <a:rPr lang="en-CA" altLang="en-US" dirty="0"/>
              <a:t>Project Types</a:t>
            </a:r>
          </a:p>
        </p:txBody>
      </p:sp>
      <p:sp>
        <p:nvSpPr>
          <p:cNvPr id="137219" name="Rectangle 3"/>
          <p:cNvSpPr>
            <a:spLocks noGrp="1" noChangeArrowheads="1"/>
          </p:cNvSpPr>
          <p:nvPr>
            <p:ph type="body" idx="1"/>
          </p:nvPr>
        </p:nvSpPr>
        <p:spPr/>
        <p:txBody>
          <a:bodyPr/>
          <a:lstStyle/>
          <a:p>
            <a:pPr>
              <a:lnSpc>
                <a:spcPct val="90000"/>
              </a:lnSpc>
            </a:pPr>
            <a:r>
              <a:rPr lang="en-CA" altLang="en-US" sz="2000" i="1" u="sng" dirty="0"/>
              <a:t>Organic mode projects</a:t>
            </a:r>
            <a:r>
              <a:rPr lang="en-CA" altLang="en-US" sz="2000" u="sng" dirty="0"/>
              <a:t> </a:t>
            </a:r>
            <a:r>
              <a:rPr lang="en-CA" altLang="en-US" sz="2000" dirty="0"/>
              <a:t>: Small teams, familiar environment, well-understood applications, no difficult non-functional requirements  (EASY)</a:t>
            </a:r>
          </a:p>
          <a:p>
            <a:pPr>
              <a:lnSpc>
                <a:spcPct val="90000"/>
              </a:lnSpc>
            </a:pPr>
            <a:endParaRPr lang="en-CA" altLang="en-US" sz="2000" dirty="0"/>
          </a:p>
          <a:p>
            <a:pPr>
              <a:lnSpc>
                <a:spcPct val="90000"/>
              </a:lnSpc>
            </a:pPr>
            <a:r>
              <a:rPr lang="en-CA" altLang="en-US" sz="2000" i="1" u="sng" dirty="0"/>
              <a:t>Semi-detached mode</a:t>
            </a:r>
            <a:r>
              <a:rPr lang="en-CA" altLang="en-US" sz="2000" u="sng" dirty="0"/>
              <a:t> </a:t>
            </a:r>
            <a:r>
              <a:rPr lang="en-CA" altLang="en-US" sz="2000" i="1" u="sng" dirty="0"/>
              <a:t>projects</a:t>
            </a:r>
            <a:r>
              <a:rPr lang="en-CA" altLang="en-US" sz="2000" dirty="0"/>
              <a:t>:</a:t>
            </a:r>
            <a:r>
              <a:rPr lang="en-CA" altLang="en-US" sz="2000" i="1" dirty="0"/>
              <a:t> </a:t>
            </a:r>
            <a:r>
              <a:rPr lang="en-CA" altLang="en-US" sz="2000" dirty="0"/>
              <a:t>Project team may have experience mixture, system may have more significant non-functional constraints, organization may have less familiarity with application (HARDER)</a:t>
            </a:r>
          </a:p>
          <a:p>
            <a:pPr>
              <a:lnSpc>
                <a:spcPct val="90000"/>
              </a:lnSpc>
            </a:pPr>
            <a:endParaRPr lang="en-CA" altLang="en-US" sz="2000" dirty="0"/>
          </a:p>
          <a:p>
            <a:pPr>
              <a:lnSpc>
                <a:spcPct val="90000"/>
              </a:lnSpc>
            </a:pPr>
            <a:r>
              <a:rPr lang="en-CA" altLang="en-US" sz="2000" i="1" u="sng" dirty="0"/>
              <a:t>Embedded</a:t>
            </a:r>
            <a:r>
              <a:rPr lang="en-CA" altLang="en-US" sz="2000" u="sng" dirty="0"/>
              <a:t> </a:t>
            </a:r>
            <a:r>
              <a:rPr lang="en-CA" altLang="en-US" sz="2000" i="1" u="sng" dirty="0"/>
              <a:t>projects</a:t>
            </a:r>
            <a:r>
              <a:rPr lang="en-CA" altLang="en-US" sz="2000" dirty="0"/>
              <a:t>: Hardware/software systems, tight </a:t>
            </a:r>
            <a:br>
              <a:rPr lang="en-CA" altLang="en-US" sz="2000" dirty="0"/>
            </a:br>
            <a:r>
              <a:rPr lang="en-CA" altLang="en-US" sz="2000" dirty="0"/>
              <a:t>constraints, unusual for team to have deep application experience (HARD)</a:t>
            </a:r>
          </a:p>
        </p:txBody>
      </p:sp>
    </p:spTree>
    <p:extLst>
      <p:ext uri="{BB962C8B-B14F-4D97-AF65-F5344CB8AC3E}">
        <p14:creationId xmlns:p14="http://schemas.microsoft.com/office/powerpoint/2010/main" val="3256997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E6CE2A0-9F77-4A55-AC19-287BAA6E8225}" type="slidenum">
              <a:rPr lang="en-CA" altLang="en-US"/>
              <a:pPr/>
              <a:t>25</a:t>
            </a:fld>
            <a:endParaRPr lang="en-CA" altLang="en-US"/>
          </a:p>
        </p:txBody>
      </p:sp>
      <p:sp>
        <p:nvSpPr>
          <p:cNvPr id="7475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a:t>Basic COCOMO Formula</a:t>
            </a:r>
          </a:p>
        </p:txBody>
      </p:sp>
      <p:sp>
        <p:nvSpPr>
          <p:cNvPr id="7475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r>
              <a:rPr lang="en-CA" altLang="en-US" sz="1800" dirty="0"/>
              <a:t>Organic mode projects:   		PM = 2.4 (KDSI) </a:t>
            </a:r>
            <a:r>
              <a:rPr lang="en-CA" altLang="en-US" sz="1800" baseline="30000" dirty="0"/>
              <a:t>1.05</a:t>
            </a:r>
            <a:endParaRPr lang="en-CA" altLang="en-US" sz="1800" dirty="0"/>
          </a:p>
          <a:p>
            <a:pPr marL="465138" indent="-465138"/>
            <a:endParaRPr lang="en-CA" altLang="en-US" sz="1800" dirty="0"/>
          </a:p>
          <a:p>
            <a:pPr marL="465138" indent="-465138"/>
            <a:r>
              <a:rPr lang="en-CA" altLang="en-US" sz="1800" dirty="0"/>
              <a:t>Semi-detached mode projects:   		PM = 3 (KDSI) </a:t>
            </a:r>
            <a:r>
              <a:rPr lang="en-CA" altLang="en-US" sz="1800" baseline="30000" dirty="0"/>
              <a:t>1.12</a:t>
            </a:r>
          </a:p>
          <a:p>
            <a:pPr marL="465138" indent="-465138"/>
            <a:endParaRPr lang="en-CA" altLang="en-US" sz="1800" dirty="0"/>
          </a:p>
          <a:p>
            <a:pPr marL="465138" indent="-465138"/>
            <a:r>
              <a:rPr lang="en-CA" altLang="en-US" sz="1800" dirty="0"/>
              <a:t>Embedded mode projects:  		PM = 3.6 (KDSI) </a:t>
            </a:r>
            <a:r>
              <a:rPr lang="en-CA" altLang="en-US" sz="1800" baseline="30000" dirty="0"/>
              <a:t>1.2</a:t>
            </a:r>
            <a:endParaRPr lang="en-CA" altLang="en-US" sz="1800" dirty="0"/>
          </a:p>
          <a:p>
            <a:pPr marL="465138" indent="-465138"/>
            <a:endParaRPr lang="en-CA" altLang="en-US" sz="1800" dirty="0"/>
          </a:p>
          <a:p>
            <a:pPr marL="465138" indent="-465138"/>
            <a:endParaRPr lang="en-CA" altLang="en-US" sz="1800" dirty="0"/>
          </a:p>
          <a:p>
            <a:pPr marL="465138" indent="-465138"/>
            <a:r>
              <a:rPr lang="en-CA" altLang="en-US" sz="1800" i="1" dirty="0"/>
              <a:t>KDSI </a:t>
            </a:r>
            <a:r>
              <a:rPr lang="en-CA" altLang="en-US" sz="1800" dirty="0"/>
              <a:t>= Kilo Delivered Source Instructions</a:t>
            </a:r>
          </a:p>
          <a:p>
            <a:pPr marL="465138" indent="-465138"/>
            <a:endParaRPr lang="en-CA" altLang="en-US" dirty="0"/>
          </a:p>
          <a:p>
            <a:pPr marL="465138" indent="-465138">
              <a:buFontTx/>
              <a:buNone/>
            </a:pPr>
            <a:endParaRPr lang="en-CA" altLang="en-US" baseline="30000" dirty="0"/>
          </a:p>
        </p:txBody>
      </p:sp>
    </p:spTree>
    <p:extLst>
      <p:ext uri="{BB962C8B-B14F-4D97-AF65-F5344CB8AC3E}">
        <p14:creationId xmlns:p14="http://schemas.microsoft.com/office/powerpoint/2010/main" val="179693527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0481186-F971-4F7F-BF09-EE6ABCEA8385}" type="slidenum">
              <a:rPr lang="en-CA" altLang="en-US"/>
              <a:pPr/>
              <a:t>26</a:t>
            </a:fld>
            <a:endParaRPr lang="en-CA" altLang="en-US"/>
          </a:p>
        </p:txBody>
      </p:sp>
      <p:sp>
        <p:nvSpPr>
          <p:cNvPr id="103426" name="Rectangle 2"/>
          <p:cNvSpPr>
            <a:spLocks noGrp="1" noChangeArrowheads="1"/>
          </p:cNvSpPr>
          <p:nvPr>
            <p:ph type="body" idx="1"/>
          </p:nvPr>
        </p:nvSpPr>
        <p:spPr>
          <a:xfrm>
            <a:off x="685800" y="2209800"/>
            <a:ext cx="7772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r>
              <a:rPr lang="en-CA" altLang="en-US" sz="2000" dirty="0"/>
              <a:t>Organic:  TDEV = 2.5 (PM) </a:t>
            </a:r>
            <a:r>
              <a:rPr lang="en-CA" altLang="en-US" sz="2000" baseline="30000" dirty="0"/>
              <a:t>0.38</a:t>
            </a:r>
          </a:p>
          <a:p>
            <a:pPr marL="465138" indent="-465138"/>
            <a:endParaRPr lang="en-CA" altLang="en-US" sz="2000" baseline="30000" dirty="0"/>
          </a:p>
          <a:p>
            <a:pPr marL="465138" indent="-465138"/>
            <a:r>
              <a:rPr lang="en-CA" altLang="en-US" sz="2000" dirty="0"/>
              <a:t>Semi-detached: TDEV = 2.5 (PM) </a:t>
            </a:r>
            <a:r>
              <a:rPr lang="en-CA" altLang="en-US" sz="2000" baseline="30000" dirty="0"/>
              <a:t>0.35</a:t>
            </a:r>
          </a:p>
          <a:p>
            <a:pPr marL="465138" indent="-465138"/>
            <a:endParaRPr lang="en-CA" altLang="en-US" sz="2000" baseline="30000" dirty="0"/>
          </a:p>
          <a:p>
            <a:pPr marL="465138" indent="-465138"/>
            <a:r>
              <a:rPr lang="en-CA" altLang="en-US" sz="2000" dirty="0"/>
              <a:t>Embedded mode: TDEV = 2.5 (PM) </a:t>
            </a:r>
            <a:r>
              <a:rPr lang="en-CA" altLang="en-US" sz="2000" baseline="30000" dirty="0"/>
              <a:t>0.32</a:t>
            </a:r>
          </a:p>
          <a:p>
            <a:pPr marL="465138" indent="-465138"/>
            <a:endParaRPr lang="en-CA" altLang="en-US" sz="2000" baseline="30000" dirty="0"/>
          </a:p>
          <a:p>
            <a:pPr marL="465138" indent="-465138"/>
            <a:r>
              <a:rPr lang="en-CA" altLang="en-US" sz="2000" dirty="0"/>
              <a:t>Personnel requirement:  N = PM/TDEV</a:t>
            </a:r>
          </a:p>
          <a:p>
            <a:pPr marL="1035050" lvl="1" indent="-455613"/>
            <a:r>
              <a:rPr lang="en-CA" altLang="en-US" sz="1800" dirty="0"/>
              <a:t>This last formula needs to be adjusted (see next slide</a:t>
            </a:r>
            <a:r>
              <a:rPr lang="en-CA" altLang="en-US" sz="2000" dirty="0"/>
              <a:t>)</a:t>
            </a:r>
          </a:p>
        </p:txBody>
      </p:sp>
      <p:sp>
        <p:nvSpPr>
          <p:cNvPr id="103427"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dirty="0"/>
              <a:t>Development Time Estimates</a:t>
            </a:r>
          </a:p>
        </p:txBody>
      </p:sp>
      <p:sp>
        <p:nvSpPr>
          <p:cNvPr id="103428" name="Text Box 4"/>
          <p:cNvSpPr txBox="1">
            <a:spLocks noChangeArrowheads="1"/>
          </p:cNvSpPr>
          <p:nvPr/>
        </p:nvSpPr>
        <p:spPr bwMode="auto">
          <a:xfrm>
            <a:off x="288925" y="6577013"/>
            <a:ext cx="22493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200" dirty="0">
                <a:solidFill>
                  <a:schemeClr val="tx2"/>
                </a:solidFill>
              </a:rPr>
              <a:t>Adapted from Ian Sommerville</a:t>
            </a:r>
          </a:p>
        </p:txBody>
      </p:sp>
    </p:spTree>
    <p:extLst>
      <p:ext uri="{BB962C8B-B14F-4D97-AF65-F5344CB8AC3E}">
        <p14:creationId xmlns:p14="http://schemas.microsoft.com/office/powerpoint/2010/main" val="22578056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0A2B4BD-6C97-4CDA-91F5-440DFC5C370A}" type="slidenum">
              <a:rPr lang="en-CA" altLang="en-US"/>
              <a:pPr/>
              <a:t>27</a:t>
            </a:fld>
            <a:endParaRPr lang="en-CA" altLang="en-US"/>
          </a:p>
        </p:txBody>
      </p:sp>
      <p:sp>
        <p:nvSpPr>
          <p:cNvPr id="80898" name="Rectangle 2"/>
          <p:cNvSpPr>
            <a:spLocks noGrp="1" noChangeArrowheads="1"/>
          </p:cNvSpPr>
          <p:nvPr>
            <p:ph type="body" idx="1"/>
          </p:nvPr>
        </p:nvSpPr>
        <p:spPr>
          <a:xfrm>
            <a:off x="685800" y="2224232"/>
            <a:ext cx="7772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r>
              <a:rPr lang="en-CA" altLang="en-US" sz="2000" dirty="0"/>
              <a:t>Implicit productivity estimate </a:t>
            </a:r>
          </a:p>
          <a:p>
            <a:pPr marL="1035050" lvl="1" indent="-455613"/>
            <a:r>
              <a:rPr lang="en-CA" altLang="en-US" sz="1800" dirty="0"/>
              <a:t>Organic mode = 16 LOC/day (averaged across the life cycle of similar projects)</a:t>
            </a:r>
          </a:p>
          <a:p>
            <a:pPr marL="1035050" lvl="1" indent="-455613"/>
            <a:endParaRPr lang="en-CA" altLang="en-US" sz="1800" dirty="0"/>
          </a:p>
          <a:p>
            <a:pPr marL="1035050" lvl="1" indent="-455613"/>
            <a:r>
              <a:rPr lang="en-CA" altLang="en-US" sz="1800" dirty="0"/>
              <a:t>Embedded mode = 4 LOC/day (averaged across the life cycle of similar projects) </a:t>
            </a:r>
          </a:p>
          <a:p>
            <a:pPr marL="1035050" lvl="1" indent="-455613"/>
            <a:endParaRPr lang="en-CA" altLang="en-US" sz="1800" dirty="0"/>
          </a:p>
          <a:p>
            <a:pPr marL="465138" indent="-465138"/>
            <a:r>
              <a:rPr lang="en-CA" altLang="en-US" sz="2000" dirty="0"/>
              <a:t>Time required is a function of total effort NOT team size</a:t>
            </a:r>
          </a:p>
          <a:p>
            <a:pPr marL="465138" indent="-465138"/>
            <a:endParaRPr lang="en-CA" altLang="en-US" sz="2400" dirty="0"/>
          </a:p>
        </p:txBody>
      </p:sp>
      <p:sp>
        <p:nvSpPr>
          <p:cNvPr id="80899"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dirty="0"/>
              <a:t>Basic COCOMO Assumptions</a:t>
            </a:r>
          </a:p>
        </p:txBody>
      </p:sp>
    </p:spTree>
    <p:extLst>
      <p:ext uri="{BB962C8B-B14F-4D97-AF65-F5344CB8AC3E}">
        <p14:creationId xmlns:p14="http://schemas.microsoft.com/office/powerpoint/2010/main" val="106440691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E776A4F-9ADF-4B33-809A-51EA14C7B9B4}" type="slidenum">
              <a:rPr lang="en-CA" altLang="en-US"/>
              <a:pPr/>
              <a:t>28</a:t>
            </a:fld>
            <a:endParaRPr lang="en-CA" altLang="en-US"/>
          </a:p>
        </p:txBody>
      </p:sp>
      <p:sp>
        <p:nvSpPr>
          <p:cNvPr id="78850" name="Rectangle 2"/>
          <p:cNvSpPr>
            <a:spLocks noGrp="1" noChangeArrowheads="1"/>
          </p:cNvSpPr>
          <p:nvPr>
            <p:ph type="body" idx="1"/>
          </p:nvPr>
        </p:nvSpPr>
        <p:spPr>
          <a:xfrm>
            <a:off x="685800" y="2241550"/>
            <a:ext cx="7772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lnSpc>
                <a:spcPct val="90000"/>
              </a:lnSpc>
            </a:pPr>
            <a:r>
              <a:rPr lang="en-CA" altLang="en-US" sz="2000" dirty="0"/>
              <a:t>Organic mode project, 32KLOC</a:t>
            </a:r>
          </a:p>
          <a:p>
            <a:pPr marL="1035050" lvl="1" indent="-455613">
              <a:lnSpc>
                <a:spcPct val="90000"/>
              </a:lnSpc>
            </a:pPr>
            <a:r>
              <a:rPr lang="en-CA" altLang="en-US" sz="1800" dirty="0"/>
              <a:t>PM = 2.4 (32)</a:t>
            </a:r>
            <a:r>
              <a:rPr lang="en-CA" altLang="en-US" sz="1800" baseline="30000" dirty="0"/>
              <a:t> 1.05 </a:t>
            </a:r>
            <a:r>
              <a:rPr lang="en-CA" altLang="en-US" sz="1800" dirty="0"/>
              <a:t>= 91 person months</a:t>
            </a:r>
          </a:p>
          <a:p>
            <a:pPr marL="1035050" lvl="1" indent="-455613">
              <a:lnSpc>
                <a:spcPct val="90000"/>
              </a:lnSpc>
            </a:pPr>
            <a:r>
              <a:rPr lang="en-CA" altLang="en-US" sz="1800" dirty="0"/>
              <a:t>TDEV = 2.5 (91) </a:t>
            </a:r>
            <a:r>
              <a:rPr lang="en-CA" altLang="en-US" sz="1800" baseline="30000" dirty="0"/>
              <a:t>0.38</a:t>
            </a:r>
            <a:r>
              <a:rPr lang="en-CA" altLang="en-US" sz="1800" dirty="0"/>
              <a:t> = 14 months</a:t>
            </a:r>
          </a:p>
          <a:p>
            <a:pPr marL="1035050" lvl="1" indent="-455613">
              <a:lnSpc>
                <a:spcPct val="90000"/>
              </a:lnSpc>
            </a:pPr>
            <a:r>
              <a:rPr lang="en-CA" altLang="en-US" sz="1800" dirty="0"/>
              <a:t>N = 91/15 = 6.5 people</a:t>
            </a:r>
          </a:p>
          <a:p>
            <a:pPr marL="1035050" lvl="1" indent="-455613">
              <a:lnSpc>
                <a:spcPct val="90000"/>
              </a:lnSpc>
            </a:pPr>
            <a:endParaRPr lang="en-CA" altLang="en-US" sz="1800" dirty="0"/>
          </a:p>
          <a:p>
            <a:pPr marL="465138" indent="-465138">
              <a:lnSpc>
                <a:spcPct val="90000"/>
              </a:lnSpc>
            </a:pPr>
            <a:r>
              <a:rPr lang="en-CA" altLang="en-US" sz="2000" dirty="0"/>
              <a:t>Embedded mode project, 128KLOC</a:t>
            </a:r>
          </a:p>
          <a:p>
            <a:pPr marL="1035050" lvl="1" indent="-455613">
              <a:lnSpc>
                <a:spcPct val="90000"/>
              </a:lnSpc>
            </a:pPr>
            <a:r>
              <a:rPr lang="en-CA" altLang="en-US" sz="1800" dirty="0"/>
              <a:t>PM = 3.6 (128)</a:t>
            </a:r>
            <a:r>
              <a:rPr lang="en-CA" altLang="en-US" sz="1800" baseline="30000" dirty="0"/>
              <a:t>1.2</a:t>
            </a:r>
            <a:r>
              <a:rPr lang="en-CA" altLang="en-US" sz="1800" dirty="0"/>
              <a:t> = 1216 person-months</a:t>
            </a:r>
          </a:p>
          <a:p>
            <a:pPr marL="1035050" lvl="1" indent="-455613">
              <a:lnSpc>
                <a:spcPct val="90000"/>
              </a:lnSpc>
            </a:pPr>
            <a:r>
              <a:rPr lang="en-CA" altLang="en-US" sz="1800" dirty="0"/>
              <a:t>TDEV = 2.5 (1216)</a:t>
            </a:r>
            <a:r>
              <a:rPr lang="en-CA" altLang="en-US" sz="1800" baseline="30000" dirty="0"/>
              <a:t>0.32</a:t>
            </a:r>
            <a:r>
              <a:rPr lang="en-CA" altLang="en-US" sz="1800" dirty="0"/>
              <a:t> = 24 months</a:t>
            </a:r>
          </a:p>
          <a:p>
            <a:pPr marL="1035050" lvl="1" indent="-455613">
              <a:lnSpc>
                <a:spcPct val="90000"/>
              </a:lnSpc>
            </a:pPr>
            <a:r>
              <a:rPr lang="en-CA" altLang="en-US" sz="1800" dirty="0"/>
              <a:t>N = 1216/24 = 51</a:t>
            </a:r>
          </a:p>
        </p:txBody>
      </p:sp>
      <p:sp>
        <p:nvSpPr>
          <p:cNvPr id="78851"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dirty="0"/>
              <a:t>Basic COCOMO Example</a:t>
            </a:r>
          </a:p>
        </p:txBody>
      </p:sp>
    </p:spTree>
    <p:extLst>
      <p:ext uri="{BB962C8B-B14F-4D97-AF65-F5344CB8AC3E}">
        <p14:creationId xmlns:p14="http://schemas.microsoft.com/office/powerpoint/2010/main" val="130812074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0BACA90-40FA-435D-BCF5-091F59424B41}" type="slidenum">
              <a:rPr lang="en-CA" altLang="en-US"/>
              <a:pPr/>
              <a:t>29</a:t>
            </a:fld>
            <a:endParaRPr lang="en-CA" altLang="en-US"/>
          </a:p>
        </p:txBody>
      </p:sp>
      <p:sp>
        <p:nvSpPr>
          <p:cNvPr id="82946"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r>
              <a:rPr lang="en-CA" altLang="en-US" sz="1800" dirty="0"/>
              <a:t>The Intermediate version of COCOMO takes the estimates provided by the Basic COCOMO version as starting point for its computation</a:t>
            </a:r>
          </a:p>
          <a:p>
            <a:pPr marL="465138" indent="-465138"/>
            <a:endParaRPr lang="en-CA" altLang="en-US" sz="1800" dirty="0"/>
          </a:p>
          <a:p>
            <a:pPr marL="465138" indent="-465138"/>
            <a:r>
              <a:rPr lang="en-CA" altLang="en-US" sz="1800" dirty="0"/>
              <a:t>Takes into account different additional attributes which affect cost. Each attribute has a score and weight.</a:t>
            </a:r>
          </a:p>
          <a:p>
            <a:pPr marL="865188" lvl="1" indent="-465138"/>
            <a:r>
              <a:rPr lang="en-CA" altLang="en-US" sz="1800" dirty="0"/>
              <a:t>Personnel related attributes</a:t>
            </a:r>
          </a:p>
          <a:p>
            <a:pPr marL="865188" lvl="1" indent="-465138"/>
            <a:r>
              <a:rPr lang="en-CA" altLang="en-US" sz="1800" dirty="0"/>
              <a:t>Product related attributes </a:t>
            </a:r>
          </a:p>
          <a:p>
            <a:pPr marL="865188" lvl="1" indent="-465138"/>
            <a:r>
              <a:rPr lang="en-CA" altLang="en-US" sz="1800" dirty="0"/>
              <a:t>Computer / infrastructure related attributes </a:t>
            </a:r>
          </a:p>
          <a:p>
            <a:pPr marL="865188" lvl="1" indent="-465138"/>
            <a:r>
              <a:rPr lang="en-CA" altLang="en-US" sz="1800" dirty="0"/>
              <a:t>Project related attributes </a:t>
            </a:r>
          </a:p>
          <a:p>
            <a:pPr marL="465138" indent="-465138"/>
            <a:endParaRPr lang="en-CA" altLang="en-US" sz="1800" dirty="0"/>
          </a:p>
          <a:p>
            <a:pPr marL="465138" indent="-465138"/>
            <a:r>
              <a:rPr lang="en-CA" altLang="en-US" sz="1800" dirty="0"/>
              <a:t>Multiplies basic cost by attribute multipliers which may increase or decrease costs</a:t>
            </a:r>
          </a:p>
        </p:txBody>
      </p:sp>
      <p:sp>
        <p:nvSpPr>
          <p:cNvPr id="82947"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a:t>Intermediate COCOMO</a:t>
            </a:r>
          </a:p>
        </p:txBody>
      </p:sp>
    </p:spTree>
    <p:extLst>
      <p:ext uri="{BB962C8B-B14F-4D97-AF65-F5344CB8AC3E}">
        <p14:creationId xmlns:p14="http://schemas.microsoft.com/office/powerpoint/2010/main" val="108231179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49</a:t>
            </a:r>
          </a:p>
        </p:txBody>
      </p:sp>
      <p:sp>
        <p:nvSpPr>
          <p:cNvPr id="3" name="Text Placeholder 2"/>
          <p:cNvSpPr>
            <a:spLocks noGrp="1"/>
          </p:cNvSpPr>
          <p:nvPr>
            <p:ph type="body" idx="1"/>
          </p:nvPr>
        </p:nvSpPr>
        <p:spPr>
          <a:xfrm>
            <a:off x="685800" y="2819400"/>
            <a:ext cx="8153400" cy="1500187"/>
          </a:xfrm>
        </p:spPr>
        <p:txBody>
          <a:bodyPr/>
          <a:lstStyle/>
          <a:p>
            <a:r>
              <a:rPr lang="en-US" dirty="0"/>
              <a:t>Cost Estimation Concepts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An evolving system increases its complexity unless work is done to reduce it. </a:t>
            </a:r>
          </a:p>
          <a:p>
            <a:r>
              <a:rPr lang="en-US" sz="2000" i="1" dirty="0"/>
              <a:t>― </a:t>
            </a:r>
            <a:r>
              <a:rPr lang="en-US" sz="2000" dirty="0"/>
              <a:t>Meir Lehman. </a:t>
            </a:r>
          </a:p>
          <a:p>
            <a:endParaRPr lang="en-US" sz="2000" i="1" dirty="0"/>
          </a:p>
        </p:txBody>
      </p:sp>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87530FB-E378-4F81-8439-CD2F60F63079}" type="slidenum">
              <a:rPr lang="en-CA" altLang="en-US"/>
              <a:pPr/>
              <a:t>30</a:t>
            </a:fld>
            <a:endParaRPr lang="en-CA" altLang="en-US"/>
          </a:p>
        </p:txBody>
      </p:sp>
      <p:sp>
        <p:nvSpPr>
          <p:cNvPr id="84994"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lnSpc>
                <a:spcPct val="90000"/>
              </a:lnSpc>
            </a:pPr>
            <a:r>
              <a:rPr lang="en-CA" altLang="en-US" sz="2000" i="1" dirty="0"/>
              <a:t>Personnel attributes</a:t>
            </a:r>
          </a:p>
          <a:p>
            <a:pPr marL="1035050" lvl="1" indent="-455613">
              <a:lnSpc>
                <a:spcPct val="90000"/>
              </a:lnSpc>
            </a:pPr>
            <a:r>
              <a:rPr lang="en-CA" altLang="en-US" sz="1800" dirty="0"/>
              <a:t>Analyst capability</a:t>
            </a:r>
          </a:p>
          <a:p>
            <a:pPr marL="1035050" lvl="1" indent="-455613">
              <a:lnSpc>
                <a:spcPct val="90000"/>
              </a:lnSpc>
            </a:pPr>
            <a:r>
              <a:rPr lang="en-CA" altLang="en-US" sz="1800" dirty="0"/>
              <a:t>Virtual machine experience</a:t>
            </a:r>
          </a:p>
          <a:p>
            <a:pPr marL="1035050" lvl="1" indent="-455613">
              <a:lnSpc>
                <a:spcPct val="90000"/>
              </a:lnSpc>
            </a:pPr>
            <a:r>
              <a:rPr lang="en-CA" altLang="en-US" sz="1800" dirty="0"/>
              <a:t>Programmer capability</a:t>
            </a:r>
          </a:p>
          <a:p>
            <a:pPr marL="1035050" lvl="1" indent="-455613">
              <a:lnSpc>
                <a:spcPct val="90000"/>
              </a:lnSpc>
            </a:pPr>
            <a:r>
              <a:rPr lang="en-CA" altLang="en-US" sz="1800" dirty="0"/>
              <a:t>Programming language experience</a:t>
            </a:r>
          </a:p>
          <a:p>
            <a:pPr marL="1035050" lvl="1" indent="-455613">
              <a:lnSpc>
                <a:spcPct val="90000"/>
              </a:lnSpc>
            </a:pPr>
            <a:r>
              <a:rPr lang="en-CA" altLang="en-US" sz="1800" dirty="0"/>
              <a:t>Application experience</a:t>
            </a:r>
          </a:p>
          <a:p>
            <a:pPr marL="1035050" lvl="1" indent="-455613">
              <a:lnSpc>
                <a:spcPct val="90000"/>
              </a:lnSpc>
            </a:pPr>
            <a:endParaRPr lang="en-CA" altLang="en-US" sz="1800" dirty="0"/>
          </a:p>
          <a:p>
            <a:pPr marL="465138" indent="-465138">
              <a:lnSpc>
                <a:spcPct val="90000"/>
              </a:lnSpc>
            </a:pPr>
            <a:r>
              <a:rPr lang="en-CA" altLang="en-US" sz="2000" i="1" dirty="0"/>
              <a:t>Product attributes</a:t>
            </a:r>
          </a:p>
          <a:p>
            <a:pPr marL="1035050" lvl="1" indent="-455613">
              <a:lnSpc>
                <a:spcPct val="90000"/>
              </a:lnSpc>
            </a:pPr>
            <a:r>
              <a:rPr lang="en-CA" altLang="en-US" sz="1800" dirty="0"/>
              <a:t>Reliability requirement</a:t>
            </a:r>
          </a:p>
          <a:p>
            <a:pPr marL="1035050" lvl="1" indent="-455613">
              <a:lnSpc>
                <a:spcPct val="90000"/>
              </a:lnSpc>
            </a:pPr>
            <a:r>
              <a:rPr lang="en-CA" altLang="en-US" sz="1800" dirty="0"/>
              <a:t>Database size</a:t>
            </a:r>
          </a:p>
          <a:p>
            <a:pPr marL="1035050" lvl="1" indent="-455613">
              <a:lnSpc>
                <a:spcPct val="90000"/>
              </a:lnSpc>
            </a:pPr>
            <a:r>
              <a:rPr lang="en-CA" altLang="en-US" sz="1800" dirty="0"/>
              <a:t>Product complexity</a:t>
            </a:r>
          </a:p>
        </p:txBody>
      </p:sp>
      <p:sp>
        <p:nvSpPr>
          <p:cNvPr id="84995"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dirty="0"/>
              <a:t>Personnel and Product Attributes</a:t>
            </a:r>
          </a:p>
        </p:txBody>
      </p:sp>
    </p:spTree>
    <p:extLst>
      <p:ext uri="{BB962C8B-B14F-4D97-AF65-F5344CB8AC3E}">
        <p14:creationId xmlns:p14="http://schemas.microsoft.com/office/powerpoint/2010/main" val="412801212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585FDF-DE4A-48C1-9BB0-92DC95D8206B}" type="slidenum">
              <a:rPr lang="en-CA" altLang="en-US"/>
              <a:pPr/>
              <a:t>31</a:t>
            </a:fld>
            <a:endParaRPr lang="en-CA" altLang="en-US"/>
          </a:p>
        </p:txBody>
      </p:sp>
      <p:sp>
        <p:nvSpPr>
          <p:cNvPr id="87042"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r>
              <a:rPr lang="en-CA" altLang="en-US" sz="2000" i="1" dirty="0"/>
              <a:t>Computer attributes</a:t>
            </a:r>
          </a:p>
          <a:p>
            <a:pPr marL="1035050" lvl="1" indent="-455613"/>
            <a:r>
              <a:rPr lang="en-CA" altLang="en-US" sz="1800" dirty="0"/>
              <a:t>Execution time constraints</a:t>
            </a:r>
          </a:p>
          <a:p>
            <a:pPr marL="1035050" lvl="1" indent="-455613"/>
            <a:r>
              <a:rPr lang="en-CA" altLang="en-US" sz="1800" dirty="0"/>
              <a:t>Storage constraints</a:t>
            </a:r>
          </a:p>
          <a:p>
            <a:pPr marL="1035050" lvl="1" indent="-455613"/>
            <a:r>
              <a:rPr lang="en-CA" altLang="en-US" sz="1800" dirty="0"/>
              <a:t>Virtual machine volatility</a:t>
            </a:r>
          </a:p>
          <a:p>
            <a:pPr marL="1035050" lvl="1" indent="-455613"/>
            <a:r>
              <a:rPr lang="en-CA" altLang="en-US" sz="1800" dirty="0"/>
              <a:t>Computer turnaround time</a:t>
            </a:r>
          </a:p>
          <a:p>
            <a:pPr marL="1035050" lvl="1" indent="-455613"/>
            <a:endParaRPr lang="en-CA" altLang="en-US" sz="1800" dirty="0"/>
          </a:p>
          <a:p>
            <a:pPr marL="465138" indent="-465138"/>
            <a:r>
              <a:rPr lang="en-CA" altLang="en-US" sz="2000" i="1" dirty="0"/>
              <a:t>Project attributes</a:t>
            </a:r>
          </a:p>
          <a:p>
            <a:pPr marL="1035050" lvl="1" indent="-455613"/>
            <a:r>
              <a:rPr lang="en-CA" altLang="en-US" sz="1800" dirty="0"/>
              <a:t>Modern programming practices</a:t>
            </a:r>
          </a:p>
          <a:p>
            <a:pPr marL="1035050" lvl="1" indent="-455613"/>
            <a:r>
              <a:rPr lang="en-CA" altLang="en-US" sz="1800" dirty="0"/>
              <a:t>Software tools</a:t>
            </a:r>
          </a:p>
          <a:p>
            <a:pPr marL="1035050" lvl="1" indent="-455613"/>
            <a:r>
              <a:rPr lang="en-CA" altLang="en-US" sz="1800" dirty="0"/>
              <a:t>Required development schedule</a:t>
            </a:r>
          </a:p>
        </p:txBody>
      </p:sp>
      <p:sp>
        <p:nvSpPr>
          <p:cNvPr id="87043"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dirty="0"/>
              <a:t>Computer and Project Attributes</a:t>
            </a:r>
          </a:p>
        </p:txBody>
      </p:sp>
    </p:spTree>
    <p:extLst>
      <p:ext uri="{BB962C8B-B14F-4D97-AF65-F5344CB8AC3E}">
        <p14:creationId xmlns:p14="http://schemas.microsoft.com/office/powerpoint/2010/main" val="339887454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F62A91-EDFD-4ABB-A6F7-43A6C3DFB819}" type="slidenum">
              <a:rPr lang="en-CA" altLang="en-US"/>
              <a:pPr/>
              <a:t>32</a:t>
            </a:fld>
            <a:endParaRPr lang="en-CA" altLang="en-US"/>
          </a:p>
        </p:txBody>
      </p:sp>
      <p:sp>
        <p:nvSpPr>
          <p:cNvPr id="89090"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r>
              <a:rPr lang="en-CA" altLang="en-US" sz="1800" dirty="0"/>
              <a:t>These are attributes which were found to be significant in most project studies</a:t>
            </a:r>
          </a:p>
          <a:p>
            <a:pPr marL="465138" indent="-465138"/>
            <a:endParaRPr lang="en-CA" altLang="en-US" sz="1800" dirty="0"/>
          </a:p>
          <a:p>
            <a:pPr marL="465138" indent="-465138"/>
            <a:r>
              <a:rPr lang="en-CA" altLang="en-US" sz="1800" dirty="0"/>
              <a:t>Other attributes may be more significant for other projects and is up to the organization which develops the system to assess the choice of attributes</a:t>
            </a:r>
          </a:p>
          <a:p>
            <a:pPr marL="465138" indent="-465138"/>
            <a:endParaRPr lang="en-CA" altLang="en-US" sz="1800" dirty="0"/>
          </a:p>
          <a:p>
            <a:pPr marL="465138" indent="-465138"/>
            <a:r>
              <a:rPr lang="en-CA" altLang="en-US" sz="1800" dirty="0"/>
              <a:t>In practice, each organization must identify its own attributes and associated multiplier values. This may come by examining past similar projects and calculating the associated multiplier values (e.g. through regression on data form past cases). </a:t>
            </a:r>
          </a:p>
        </p:txBody>
      </p:sp>
      <p:sp>
        <p:nvSpPr>
          <p:cNvPr id="89091"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dirty="0"/>
              <a:t>Attribute Choice</a:t>
            </a:r>
          </a:p>
        </p:txBody>
      </p:sp>
    </p:spTree>
    <p:extLst>
      <p:ext uri="{BB962C8B-B14F-4D97-AF65-F5344CB8AC3E}">
        <p14:creationId xmlns:p14="http://schemas.microsoft.com/office/powerpoint/2010/main" val="232241706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9AF16E-E0A7-468A-B954-32A16EA31872}" type="slidenum">
              <a:rPr lang="en-CA" altLang="en-US"/>
              <a:pPr/>
              <a:t>33</a:t>
            </a:fld>
            <a:endParaRPr lang="en-CA" altLang="en-US"/>
          </a:p>
        </p:txBody>
      </p:sp>
      <p:sp>
        <p:nvSpPr>
          <p:cNvPr id="94210"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lnSpc>
                <a:spcPct val="90000"/>
              </a:lnSpc>
            </a:pPr>
            <a:r>
              <a:rPr lang="en-CA" altLang="en-US" sz="2000" dirty="0"/>
              <a:t>Embedded software system on microcomputer hardware.</a:t>
            </a:r>
          </a:p>
          <a:p>
            <a:pPr marL="465138" indent="-465138">
              <a:lnSpc>
                <a:spcPct val="90000"/>
              </a:lnSpc>
            </a:pPr>
            <a:endParaRPr lang="en-CA" altLang="en-US" sz="2000" dirty="0"/>
          </a:p>
          <a:p>
            <a:pPr marL="465138" indent="-465138">
              <a:lnSpc>
                <a:spcPct val="90000"/>
              </a:lnSpc>
            </a:pPr>
            <a:r>
              <a:rPr lang="en-CA" altLang="en-US" sz="2000" dirty="0"/>
              <a:t>Let us assume that basic COCOMO predicts a 45 person-month effort requirement.</a:t>
            </a:r>
          </a:p>
          <a:p>
            <a:pPr marL="465138" indent="-465138">
              <a:lnSpc>
                <a:spcPct val="90000"/>
              </a:lnSpc>
            </a:pPr>
            <a:endParaRPr lang="en-CA" altLang="en-US" sz="2000" dirty="0"/>
          </a:p>
          <a:p>
            <a:pPr marL="465138" indent="-465138">
              <a:lnSpc>
                <a:spcPct val="90000"/>
              </a:lnSpc>
            </a:pPr>
            <a:r>
              <a:rPr lang="en-CA" altLang="en-US" sz="2000" dirty="0"/>
              <a:t>Let us assume that we have applied the attributes = RELY (1.15), STOR (1.21), TIME (1.10), TOOL (1.10)</a:t>
            </a:r>
          </a:p>
          <a:p>
            <a:pPr marL="465138" indent="-465138">
              <a:lnSpc>
                <a:spcPct val="90000"/>
              </a:lnSpc>
            </a:pPr>
            <a:endParaRPr lang="en-CA" altLang="en-US" sz="2000" dirty="0"/>
          </a:p>
          <a:p>
            <a:pPr marL="465138" indent="-465138">
              <a:lnSpc>
                <a:spcPct val="90000"/>
              </a:lnSpc>
            </a:pPr>
            <a:r>
              <a:rPr lang="en-CA" altLang="en-US" sz="2000" dirty="0"/>
              <a:t>Then, the Intermediate COCOMO predicts: </a:t>
            </a:r>
          </a:p>
          <a:p>
            <a:pPr marL="1035050" lvl="1" indent="-455613">
              <a:lnSpc>
                <a:spcPct val="90000"/>
              </a:lnSpc>
            </a:pPr>
            <a:r>
              <a:rPr lang="en-CA" altLang="en-US" sz="1800" dirty="0"/>
              <a:t>45*1.15*1.21.1.10*1.10 = 76 person-months.</a:t>
            </a:r>
          </a:p>
          <a:p>
            <a:pPr marL="1035050" lvl="1" indent="-455613">
              <a:lnSpc>
                <a:spcPct val="90000"/>
              </a:lnSpc>
            </a:pPr>
            <a:endParaRPr lang="en-CA" altLang="en-US" sz="1800" dirty="0"/>
          </a:p>
          <a:p>
            <a:pPr marL="465138" indent="-465138">
              <a:lnSpc>
                <a:spcPct val="90000"/>
              </a:lnSpc>
            </a:pPr>
            <a:r>
              <a:rPr lang="en-CA" altLang="en-US" sz="2000" dirty="0"/>
              <a:t>Total cost = 76*$7000 = $532, 000</a:t>
            </a:r>
          </a:p>
        </p:txBody>
      </p:sp>
      <p:sp>
        <p:nvSpPr>
          <p:cNvPr id="94211"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dirty="0"/>
              <a:t>Intermediate COCOMO Example</a:t>
            </a:r>
          </a:p>
        </p:txBody>
      </p:sp>
      <p:sp>
        <p:nvSpPr>
          <p:cNvPr id="94212" name="Text Box 4"/>
          <p:cNvSpPr txBox="1">
            <a:spLocks noChangeArrowheads="1"/>
          </p:cNvSpPr>
          <p:nvPr/>
        </p:nvSpPr>
        <p:spPr bwMode="auto">
          <a:xfrm>
            <a:off x="288925" y="6577013"/>
            <a:ext cx="22493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200" dirty="0">
                <a:solidFill>
                  <a:schemeClr val="tx2"/>
                </a:solidFill>
              </a:rPr>
              <a:t>Adapted from Ian Sommerville</a:t>
            </a:r>
          </a:p>
        </p:txBody>
      </p:sp>
    </p:spTree>
    <p:extLst>
      <p:ext uri="{BB962C8B-B14F-4D97-AF65-F5344CB8AC3E}">
        <p14:creationId xmlns:p14="http://schemas.microsoft.com/office/powerpoint/2010/main" val="170207053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D831C76-5849-47C6-8AD6-E1A12611576A}" type="slidenum">
              <a:rPr lang="en-CA" altLang="en-US"/>
              <a:pPr/>
              <a:t>34</a:t>
            </a:fld>
            <a:endParaRPr lang="en-CA" altLang="en-US"/>
          </a:p>
        </p:txBody>
      </p:sp>
      <p:sp>
        <p:nvSpPr>
          <p:cNvPr id="133122" name="Rectangle 2"/>
          <p:cNvSpPr>
            <a:spLocks noGrp="1" noChangeArrowheads="1"/>
          </p:cNvSpPr>
          <p:nvPr>
            <p:ph type="title"/>
          </p:nvPr>
        </p:nvSpPr>
        <p:spPr/>
        <p:txBody>
          <a:bodyPr/>
          <a:lstStyle/>
          <a:p>
            <a:r>
              <a:rPr lang="en-CA" altLang="en-US"/>
              <a:t>Estimation methods - Summary</a:t>
            </a:r>
          </a:p>
        </p:txBody>
      </p:sp>
      <p:sp>
        <p:nvSpPr>
          <p:cNvPr id="133123" name="Rectangle 3"/>
          <p:cNvSpPr>
            <a:spLocks noGrp="1" noChangeArrowheads="1"/>
          </p:cNvSpPr>
          <p:nvPr>
            <p:ph type="body" idx="1"/>
          </p:nvPr>
        </p:nvSpPr>
        <p:spPr/>
        <p:txBody>
          <a:bodyPr/>
          <a:lstStyle/>
          <a:p>
            <a:pPr>
              <a:lnSpc>
                <a:spcPct val="90000"/>
              </a:lnSpc>
            </a:pPr>
            <a:r>
              <a:rPr lang="en-CA" altLang="en-US" sz="2000" dirty="0"/>
              <a:t>Function points</a:t>
            </a:r>
          </a:p>
          <a:p>
            <a:pPr lvl="1">
              <a:lnSpc>
                <a:spcPct val="90000"/>
              </a:lnSpc>
            </a:pPr>
            <a:r>
              <a:rPr lang="en-CA" altLang="en-US" sz="1800" dirty="0"/>
              <a:t>SRS -&gt; LOC</a:t>
            </a:r>
          </a:p>
          <a:p>
            <a:pPr lvl="1">
              <a:lnSpc>
                <a:spcPct val="90000"/>
              </a:lnSpc>
            </a:pPr>
            <a:r>
              <a:rPr lang="en-CA" altLang="en-US" sz="1800" dirty="0"/>
              <a:t>SRS -&gt; PM</a:t>
            </a:r>
          </a:p>
          <a:p>
            <a:pPr lvl="1">
              <a:lnSpc>
                <a:spcPct val="90000"/>
              </a:lnSpc>
            </a:pPr>
            <a:endParaRPr lang="en-CA" altLang="en-US" sz="1800" dirty="0"/>
          </a:p>
          <a:p>
            <a:pPr>
              <a:lnSpc>
                <a:spcPct val="90000"/>
              </a:lnSpc>
            </a:pPr>
            <a:r>
              <a:rPr lang="en-CA" altLang="en-US" sz="2000" dirty="0"/>
              <a:t>COCOMO</a:t>
            </a:r>
          </a:p>
          <a:p>
            <a:pPr lvl="1">
              <a:lnSpc>
                <a:spcPct val="90000"/>
              </a:lnSpc>
            </a:pPr>
            <a:r>
              <a:rPr lang="en-CA" altLang="en-US" sz="1800" dirty="0"/>
              <a:t>LOC -&gt; PM</a:t>
            </a:r>
          </a:p>
          <a:p>
            <a:pPr lvl="1">
              <a:lnSpc>
                <a:spcPct val="90000"/>
              </a:lnSpc>
            </a:pPr>
            <a:r>
              <a:rPr lang="en-CA" altLang="en-US" sz="1800" dirty="0"/>
              <a:t>May use FP as a front-end to COCOMO</a:t>
            </a:r>
          </a:p>
          <a:p>
            <a:pPr lvl="1">
              <a:lnSpc>
                <a:spcPct val="90000"/>
              </a:lnSpc>
            </a:pPr>
            <a:endParaRPr lang="en-CA" altLang="en-US" sz="1800" dirty="0"/>
          </a:p>
          <a:p>
            <a:pPr>
              <a:lnSpc>
                <a:spcPct val="90000"/>
              </a:lnSpc>
            </a:pPr>
            <a:r>
              <a:rPr lang="en-CA" altLang="en-US" sz="2000" dirty="0"/>
              <a:t>COCOMO II</a:t>
            </a:r>
          </a:p>
          <a:p>
            <a:pPr lvl="1">
              <a:lnSpc>
                <a:spcPct val="90000"/>
              </a:lnSpc>
            </a:pPr>
            <a:r>
              <a:rPr lang="en-CA" altLang="en-US" sz="1800" dirty="0"/>
              <a:t>Refined version with different estimation models based on</a:t>
            </a:r>
          </a:p>
          <a:p>
            <a:pPr lvl="2">
              <a:lnSpc>
                <a:spcPct val="90000"/>
              </a:lnSpc>
            </a:pPr>
            <a:r>
              <a:rPr lang="en-CA" altLang="en-US" sz="1600" dirty="0"/>
              <a:t>Requirements (FP-&gt;PM),</a:t>
            </a:r>
          </a:p>
          <a:p>
            <a:pPr lvl="2">
              <a:lnSpc>
                <a:spcPct val="90000"/>
              </a:lnSpc>
            </a:pPr>
            <a:r>
              <a:rPr lang="en-CA" altLang="en-US" sz="1600" dirty="0"/>
              <a:t>Early design (FP-&gt;PM), and</a:t>
            </a:r>
          </a:p>
          <a:p>
            <a:pPr lvl="2">
              <a:lnSpc>
                <a:spcPct val="90000"/>
              </a:lnSpc>
            </a:pPr>
            <a:r>
              <a:rPr lang="en-CA" altLang="en-US" sz="1600" dirty="0"/>
              <a:t>Architecture (FP or LOC-&gt;PM)</a:t>
            </a:r>
            <a:endParaRPr lang="en-CA" altLang="en-US" sz="1800" dirty="0"/>
          </a:p>
        </p:txBody>
      </p:sp>
    </p:spTree>
    <p:extLst>
      <p:ext uri="{BB962C8B-B14F-4D97-AF65-F5344CB8AC3E}">
        <p14:creationId xmlns:p14="http://schemas.microsoft.com/office/powerpoint/2010/main" val="3452488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CA7D43A-5A25-4E1E-A31E-3C2D3C754372}" type="slidenum">
              <a:rPr lang="en-CA" altLang="en-US"/>
              <a:pPr/>
              <a:t>35</a:t>
            </a:fld>
            <a:endParaRPr lang="en-CA" altLang="en-US"/>
          </a:p>
        </p:txBody>
      </p:sp>
      <p:sp>
        <p:nvSpPr>
          <p:cNvPr id="13619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a:t>Estimation methods - Summary</a:t>
            </a:r>
          </a:p>
        </p:txBody>
      </p:sp>
      <p:sp>
        <p:nvSpPr>
          <p:cNvPr id="13619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r>
              <a:rPr lang="en-CA" altLang="en-US" sz="1800" dirty="0"/>
              <a:t>Each method has strengths and weaknesses</a:t>
            </a:r>
          </a:p>
          <a:p>
            <a:pPr marL="465138" indent="-465138"/>
            <a:endParaRPr lang="en-CA" altLang="en-US" sz="1800" dirty="0"/>
          </a:p>
          <a:p>
            <a:pPr marL="465138" indent="-465138"/>
            <a:r>
              <a:rPr lang="en-CA" altLang="en-US" sz="1800" dirty="0"/>
              <a:t>Estimation should be based on several methods</a:t>
            </a:r>
          </a:p>
          <a:p>
            <a:pPr marL="465138" indent="-465138"/>
            <a:endParaRPr lang="en-CA" altLang="en-US" sz="1800" dirty="0"/>
          </a:p>
          <a:p>
            <a:pPr marL="465138" indent="-465138"/>
            <a:r>
              <a:rPr lang="en-CA" altLang="en-US" sz="1800" dirty="0"/>
              <a:t>If these do not return approximately the same result, there is insufficient information available</a:t>
            </a:r>
          </a:p>
          <a:p>
            <a:pPr marL="465138" indent="-465138"/>
            <a:endParaRPr lang="en-CA" altLang="en-US" sz="1800" dirty="0"/>
          </a:p>
          <a:p>
            <a:pPr marL="465138" indent="-465138"/>
            <a:r>
              <a:rPr lang="en-CA" altLang="en-US" sz="1800" dirty="0"/>
              <a:t>Some action should be taken to find out more in order to make more accurate estimates</a:t>
            </a:r>
          </a:p>
          <a:p>
            <a:pPr marL="465138" indent="-465138"/>
            <a:endParaRPr lang="en-CA" altLang="en-US" sz="1800" dirty="0"/>
          </a:p>
          <a:p>
            <a:pPr marL="465138" indent="-465138"/>
            <a:r>
              <a:rPr lang="en-CA" altLang="en-US" sz="1800" dirty="0"/>
              <a:t>Pricing to win is often used in situations bidding for a project (e.g. responding to a government Requests for Tenders)</a:t>
            </a:r>
          </a:p>
        </p:txBody>
      </p:sp>
    </p:spTree>
    <p:extLst>
      <p:ext uri="{BB962C8B-B14F-4D97-AF65-F5344CB8AC3E}">
        <p14:creationId xmlns:p14="http://schemas.microsoft.com/office/powerpoint/2010/main" val="18322829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533400" y="1066800"/>
            <a:ext cx="7772400" cy="4114800"/>
          </a:xfrm>
        </p:spPr>
        <p:txBody>
          <a:bodyPr/>
          <a:lstStyle/>
          <a:p>
            <a:endParaRPr lang="en-US" altLang="en-US" sz="1800" dirty="0"/>
          </a:p>
          <a:p>
            <a:r>
              <a:rPr lang="en-US" altLang="en-US" sz="1800" dirty="0"/>
              <a:t>Discuss three limitations of the COCOMO model</a:t>
            </a:r>
          </a:p>
          <a:p>
            <a:endParaRPr lang="en-US" altLang="en-US" sz="1800" dirty="0"/>
          </a:p>
          <a:p>
            <a:r>
              <a:rPr lang="en-US" altLang="en-US" sz="1800" dirty="0"/>
              <a:t>Why using Function Points Analysis early in the project life cycle (e.g. during early requirements) is not as accurate an estimate as when performing it later in the life cycle (e.g. after architectural design)</a:t>
            </a:r>
          </a:p>
          <a:p>
            <a:pPr marL="0" indent="0">
              <a:buNone/>
            </a:pPr>
            <a:endParaRPr lang="en-US" altLang="en-US" sz="1800" dirty="0"/>
          </a:p>
          <a:p>
            <a:r>
              <a:rPr lang="en-US" altLang="en-US" sz="1800" dirty="0"/>
              <a:t>Check-out the content of the following sites:</a:t>
            </a:r>
          </a:p>
          <a:p>
            <a:pPr lvl="1"/>
            <a:r>
              <a:rPr lang="en-CA" sz="1400" dirty="0">
                <a:hlinkClick r:id="rId3"/>
              </a:rPr>
              <a:t>https://en.wikipedia.org/wiki/Cost_estimation_in_software_engineering</a:t>
            </a:r>
            <a:endParaRPr lang="en-CA" sz="1400" dirty="0"/>
          </a:p>
          <a:p>
            <a:pPr lvl="1"/>
            <a:r>
              <a:rPr lang="en-CA" sz="1400" dirty="0">
                <a:hlinkClick r:id="rId4"/>
              </a:rPr>
              <a:t>https://www.javatpoint.com/software-cost-estimation</a:t>
            </a:r>
            <a:endParaRPr lang="en-CA" sz="1400" dirty="0"/>
          </a:p>
          <a:p>
            <a:pPr lvl="1"/>
            <a:r>
              <a:rPr lang="en-CA" sz="1400" dirty="0">
                <a:hlinkClick r:id="rId5"/>
              </a:rPr>
              <a:t>https://www.tutorialspoint.com/estimation_techniques/estimation_techniques_function_points.htm</a:t>
            </a:r>
            <a:endParaRPr lang="en-CA" sz="1400" dirty="0"/>
          </a:p>
          <a:p>
            <a:pPr lvl="1"/>
            <a:r>
              <a:rPr lang="en-CA" sz="1400" dirty="0">
                <a:hlinkClick r:id="rId6"/>
              </a:rPr>
              <a:t>https://www.javatpoint.com/software-engineering-functional-point-fp-analysis</a:t>
            </a:r>
            <a:endParaRPr lang="en-CA" sz="1400" dirty="0"/>
          </a:p>
          <a:p>
            <a:pPr lvl="1"/>
            <a:r>
              <a:rPr lang="en-CA" sz="1400" dirty="0">
                <a:hlinkClick r:id="rId7"/>
              </a:rPr>
              <a:t>https://www.geeksforgeeks.org/software-engineering-functional-point-fp-analysis/</a:t>
            </a:r>
            <a:endParaRPr lang="en-CA" sz="1400" dirty="0"/>
          </a:p>
          <a:p>
            <a:pPr lvl="1"/>
            <a:r>
              <a:rPr lang="en-CA" sz="1400" dirty="0">
                <a:hlinkClick r:id="rId8"/>
              </a:rPr>
              <a:t>https://en.wikipedia.org/wiki/Function_point</a:t>
            </a:r>
            <a:endParaRPr lang="en-CA" sz="1400" dirty="0"/>
          </a:p>
          <a:p>
            <a:pPr lvl="1"/>
            <a:r>
              <a:rPr lang="en-CA" sz="1400" dirty="0">
                <a:hlinkClick r:id="rId9"/>
              </a:rPr>
              <a:t>https://www.geeksforgeeks.org/software-engineering-cocomo-model/</a:t>
            </a:r>
            <a:endParaRPr lang="en-CA" sz="1400" dirty="0"/>
          </a:p>
          <a:p>
            <a:pPr lvl="1"/>
            <a:r>
              <a:rPr lang="en-CA" sz="1400" dirty="0">
                <a:hlinkClick r:id="rId10"/>
              </a:rPr>
              <a:t>https://en.wikipedia.org/wiki/COCOMO</a:t>
            </a:r>
            <a:endParaRPr lang="en-CA" sz="1400" dirty="0"/>
          </a:p>
          <a:p>
            <a:pPr lvl="1"/>
            <a:endParaRPr lang="en-CA" sz="1400" dirty="0"/>
          </a:p>
          <a:p>
            <a:pPr lvl="1"/>
            <a:endParaRPr lang="en-US" altLang="en-US" sz="1400" dirty="0"/>
          </a:p>
          <a:p>
            <a:pPr lvl="1"/>
            <a:endParaRPr lang="en-CA" sz="2000" dirty="0"/>
          </a:p>
          <a:p>
            <a:pPr marL="457200" lvl="1" indent="0">
              <a:buNone/>
            </a:pPr>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36</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9248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marL="0" indent="0">
              <a:lnSpc>
                <a:spcPct val="80000"/>
              </a:lnSpc>
              <a:buNone/>
            </a:pPr>
            <a:r>
              <a:rPr lang="en-CA" altLang="en-US" sz="1800" dirty="0"/>
              <a:t>To understand the concept and the parameters that influence cost in software development estimation </a:t>
            </a:r>
          </a:p>
          <a:p>
            <a:pPr marL="0" indent="0">
              <a:lnSpc>
                <a:spcPct val="80000"/>
              </a:lnSpc>
              <a:buNone/>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8F2676B-28C9-4F16-B3DE-DC90936BBFD8}" type="slidenum">
              <a:rPr lang="en-CA" altLang="en-US"/>
              <a:pPr/>
              <a:t>5</a:t>
            </a:fld>
            <a:endParaRPr lang="en-CA" altLang="en-US"/>
          </a:p>
        </p:txBody>
      </p:sp>
      <p:sp>
        <p:nvSpPr>
          <p:cNvPr id="3074" name="Rectangle 2"/>
          <p:cNvSpPr>
            <a:spLocks noGrp="1" noChangeArrowheads="1"/>
          </p:cNvSpPr>
          <p:nvPr>
            <p:ph type="title"/>
          </p:nvPr>
        </p:nvSpPr>
        <p:spPr/>
        <p:txBody>
          <a:bodyPr/>
          <a:lstStyle/>
          <a:p>
            <a:r>
              <a:rPr lang="en-CA" altLang="en-US"/>
              <a:t>Process/Project Management</a:t>
            </a:r>
          </a:p>
        </p:txBody>
      </p:sp>
      <p:sp>
        <p:nvSpPr>
          <p:cNvPr id="3075" name="Rectangle 3"/>
          <p:cNvSpPr>
            <a:spLocks noGrp="1" noChangeArrowheads="1"/>
          </p:cNvSpPr>
          <p:nvPr>
            <p:ph type="body" idx="1"/>
          </p:nvPr>
        </p:nvSpPr>
        <p:spPr/>
        <p:txBody>
          <a:bodyPr/>
          <a:lstStyle/>
          <a:p>
            <a:pPr>
              <a:lnSpc>
                <a:spcPct val="90000"/>
              </a:lnSpc>
            </a:pPr>
            <a:r>
              <a:rPr lang="en-CA" altLang="en-US" sz="2000" dirty="0"/>
              <a:t>Project management involves a whole host of issues and skills</a:t>
            </a:r>
          </a:p>
          <a:p>
            <a:pPr lvl="1">
              <a:lnSpc>
                <a:spcPct val="90000"/>
              </a:lnSpc>
            </a:pPr>
            <a:r>
              <a:rPr lang="en-CA" altLang="en-US" sz="1800" dirty="0"/>
              <a:t>Effort estimation</a:t>
            </a:r>
          </a:p>
          <a:p>
            <a:pPr lvl="1">
              <a:lnSpc>
                <a:spcPct val="90000"/>
              </a:lnSpc>
            </a:pPr>
            <a:r>
              <a:rPr lang="en-CA" altLang="en-US" sz="1800" dirty="0"/>
              <a:t>Staffing</a:t>
            </a:r>
          </a:p>
          <a:p>
            <a:pPr lvl="1">
              <a:lnSpc>
                <a:spcPct val="90000"/>
              </a:lnSpc>
            </a:pPr>
            <a:r>
              <a:rPr lang="en-CA" altLang="en-US" sz="1800" dirty="0"/>
              <a:t>Defining and managing the process</a:t>
            </a:r>
          </a:p>
          <a:p>
            <a:pPr lvl="1">
              <a:lnSpc>
                <a:spcPct val="90000"/>
              </a:lnSpc>
            </a:pPr>
            <a:r>
              <a:rPr lang="en-CA" altLang="en-US" sz="1800" dirty="0"/>
              <a:t>Scheduling activities</a:t>
            </a:r>
          </a:p>
          <a:p>
            <a:pPr lvl="1">
              <a:lnSpc>
                <a:spcPct val="90000"/>
              </a:lnSpc>
            </a:pPr>
            <a:r>
              <a:rPr lang="en-CA" altLang="en-US" sz="1800" dirty="0"/>
              <a:t>Monitoring quality</a:t>
            </a:r>
          </a:p>
          <a:p>
            <a:pPr lvl="1">
              <a:lnSpc>
                <a:spcPct val="90000"/>
              </a:lnSpc>
            </a:pPr>
            <a:r>
              <a:rPr lang="en-CA" altLang="en-US" sz="1800" dirty="0"/>
              <a:t>…</a:t>
            </a:r>
          </a:p>
          <a:p>
            <a:pPr lvl="1">
              <a:lnSpc>
                <a:spcPct val="90000"/>
              </a:lnSpc>
            </a:pPr>
            <a:endParaRPr lang="en-CA" altLang="en-US" sz="1800" dirty="0"/>
          </a:p>
          <a:p>
            <a:pPr>
              <a:lnSpc>
                <a:spcPct val="90000"/>
              </a:lnSpc>
            </a:pPr>
            <a:r>
              <a:rPr lang="en-CA" altLang="en-US" sz="2000" dirty="0"/>
              <a:t>Process management at the level of an organization</a:t>
            </a:r>
          </a:p>
          <a:p>
            <a:pPr lvl="1">
              <a:lnSpc>
                <a:spcPct val="90000"/>
              </a:lnSpc>
            </a:pPr>
            <a:r>
              <a:rPr lang="en-CA" altLang="en-US" sz="1800" dirty="0"/>
              <a:t>A software development organization should define, implement and constantly improve their</a:t>
            </a:r>
          </a:p>
          <a:p>
            <a:pPr lvl="2">
              <a:lnSpc>
                <a:spcPct val="90000"/>
              </a:lnSpc>
            </a:pPr>
            <a:r>
              <a:rPr lang="en-CA" altLang="en-US" sz="1600" dirty="0"/>
              <a:t>Software processes</a:t>
            </a:r>
          </a:p>
          <a:p>
            <a:pPr lvl="2">
              <a:lnSpc>
                <a:spcPct val="90000"/>
              </a:lnSpc>
            </a:pPr>
            <a:r>
              <a:rPr lang="en-CA" altLang="en-US" sz="1600" dirty="0"/>
              <a:t>Organizational structure</a:t>
            </a:r>
          </a:p>
        </p:txBody>
      </p:sp>
    </p:spTree>
    <p:extLst>
      <p:ext uri="{BB962C8B-B14F-4D97-AF65-F5344CB8AC3E}">
        <p14:creationId xmlns:p14="http://schemas.microsoft.com/office/powerpoint/2010/main" val="163890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847D732-2203-4DE7-A8C6-DD55B2DA8CFD}" type="slidenum">
              <a:rPr lang="en-CA" altLang="en-US"/>
              <a:pPr/>
              <a:t>6</a:t>
            </a:fld>
            <a:endParaRPr lang="en-CA" altLang="en-US"/>
          </a:p>
        </p:txBody>
      </p:sp>
      <p:sp>
        <p:nvSpPr>
          <p:cNvPr id="143362" name="Rectangle 2"/>
          <p:cNvSpPr>
            <a:spLocks noGrp="1" noChangeArrowheads="1"/>
          </p:cNvSpPr>
          <p:nvPr>
            <p:ph type="title"/>
          </p:nvPr>
        </p:nvSpPr>
        <p:spPr/>
        <p:txBody>
          <a:bodyPr/>
          <a:lstStyle/>
          <a:p>
            <a:r>
              <a:rPr lang="de-DE" altLang="en-US"/>
              <a:t>The four variables</a:t>
            </a:r>
            <a:endParaRPr lang="de-DE" altLang="en-US" sz="5400"/>
          </a:p>
        </p:txBody>
      </p:sp>
      <p:sp>
        <p:nvSpPr>
          <p:cNvPr id="143363" name="Rectangle 3"/>
          <p:cNvSpPr>
            <a:spLocks noGrp="1" noChangeArrowheads="1"/>
          </p:cNvSpPr>
          <p:nvPr>
            <p:ph type="body" idx="1"/>
          </p:nvPr>
        </p:nvSpPr>
        <p:spPr/>
        <p:txBody>
          <a:bodyPr/>
          <a:lstStyle/>
          <a:p>
            <a:pPr>
              <a:lnSpc>
                <a:spcPct val="90000"/>
              </a:lnSpc>
            </a:pPr>
            <a:r>
              <a:rPr lang="en-US" altLang="en-US" sz="2000" dirty="0"/>
              <a:t>The main four variables of a project</a:t>
            </a:r>
          </a:p>
          <a:p>
            <a:pPr lvl="1">
              <a:lnSpc>
                <a:spcPct val="90000"/>
              </a:lnSpc>
            </a:pPr>
            <a:r>
              <a:rPr lang="en-US" altLang="en-US" sz="1800" dirty="0"/>
              <a:t>Development cost</a:t>
            </a:r>
          </a:p>
          <a:p>
            <a:pPr lvl="1">
              <a:lnSpc>
                <a:spcPct val="90000"/>
              </a:lnSpc>
            </a:pPr>
            <a:r>
              <a:rPr lang="en-US" altLang="en-US" sz="1800" dirty="0"/>
              <a:t>Time</a:t>
            </a:r>
          </a:p>
          <a:p>
            <a:pPr lvl="1">
              <a:lnSpc>
                <a:spcPct val="90000"/>
              </a:lnSpc>
            </a:pPr>
            <a:r>
              <a:rPr lang="en-US" altLang="en-US" sz="1800" dirty="0"/>
              <a:t>Quality</a:t>
            </a:r>
          </a:p>
          <a:p>
            <a:pPr lvl="1">
              <a:lnSpc>
                <a:spcPct val="90000"/>
              </a:lnSpc>
            </a:pPr>
            <a:r>
              <a:rPr lang="en-US" altLang="en-US" sz="1800" dirty="0"/>
              <a:t>Scope</a:t>
            </a:r>
          </a:p>
          <a:p>
            <a:pPr lvl="1">
              <a:lnSpc>
                <a:spcPct val="90000"/>
              </a:lnSpc>
            </a:pPr>
            <a:endParaRPr lang="en-US" altLang="en-US" sz="1800" dirty="0"/>
          </a:p>
          <a:p>
            <a:pPr>
              <a:lnSpc>
                <a:spcPct val="90000"/>
              </a:lnSpc>
            </a:pPr>
            <a:r>
              <a:rPr lang="en-US" altLang="en-US" sz="2000" dirty="0"/>
              <a:t>Development cost, time and quality are bad control variables</a:t>
            </a:r>
          </a:p>
          <a:p>
            <a:pPr lvl="1">
              <a:lnSpc>
                <a:spcPct val="90000"/>
              </a:lnSpc>
            </a:pPr>
            <a:r>
              <a:rPr lang="en-US" altLang="en-US" sz="1800" dirty="0"/>
              <a:t>The number of developers can only be incrementally increased (negative effects beyond the optimal count)</a:t>
            </a:r>
          </a:p>
          <a:p>
            <a:pPr lvl="1">
              <a:lnSpc>
                <a:spcPct val="90000"/>
              </a:lnSpc>
            </a:pPr>
            <a:r>
              <a:rPr lang="en-US" altLang="en-US" sz="1800" dirty="0"/>
              <a:t>Deadlines are often predetermined externally (e.g., market window, important presentation)</a:t>
            </a:r>
          </a:p>
          <a:p>
            <a:pPr lvl="1">
              <a:lnSpc>
                <a:spcPct val="90000"/>
              </a:lnSpc>
            </a:pPr>
            <a:r>
              <a:rPr lang="en-US" altLang="en-US" sz="1800" dirty="0"/>
              <a:t>Low quality upsets customers and developers</a:t>
            </a:r>
          </a:p>
          <a:p>
            <a:pPr lvl="1">
              <a:lnSpc>
                <a:spcPct val="90000"/>
              </a:lnSpc>
            </a:pPr>
            <a:endParaRPr lang="en-US" altLang="en-US" sz="1800" dirty="0"/>
          </a:p>
          <a:p>
            <a:pPr>
              <a:lnSpc>
                <a:spcPct val="90000"/>
              </a:lnSpc>
            </a:pPr>
            <a:r>
              <a:rPr lang="en-US" altLang="en-US" sz="2000" dirty="0"/>
              <a:t>Scope is the only real control variable</a:t>
            </a:r>
          </a:p>
        </p:txBody>
      </p:sp>
    </p:spTree>
    <p:extLst>
      <p:ext uri="{BB962C8B-B14F-4D97-AF65-F5344CB8AC3E}">
        <p14:creationId xmlns:p14="http://schemas.microsoft.com/office/powerpoint/2010/main" val="203482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a:extLst>
              <a:ext uri="{FF2B5EF4-FFF2-40B4-BE49-F238E27FC236}">
                <a16:creationId xmlns:a16="http://schemas.microsoft.com/office/drawing/2014/main" id="{B03518E4-5F2D-4F45-BAB9-C3DE47901113}"/>
              </a:ext>
            </a:extLst>
          </p:cNvPr>
          <p:cNvSpPr>
            <a:spLocks noGrp="1"/>
          </p:cNvSpPr>
          <p:nvPr>
            <p:ph type="sldNum" sz="quarter" idx="12"/>
          </p:nvPr>
        </p:nvSpPr>
        <p:spPr/>
        <p:txBody>
          <a:bodyPr/>
          <a:lstStyle/>
          <a:p>
            <a:fld id="{B1063A7A-FD70-4F60-907F-EF1BEDF13AF4}" type="slidenum">
              <a:rPr lang="en-CA" altLang="en-US"/>
              <a:pPr/>
              <a:t>7</a:t>
            </a:fld>
            <a:endParaRPr lang="en-CA" altLang="en-US"/>
          </a:p>
        </p:txBody>
      </p:sp>
      <p:grpSp>
        <p:nvGrpSpPr>
          <p:cNvPr id="109592" name="Group 24">
            <a:extLst>
              <a:ext uri="{FF2B5EF4-FFF2-40B4-BE49-F238E27FC236}">
                <a16:creationId xmlns:a16="http://schemas.microsoft.com/office/drawing/2014/main" id="{E1DD43D5-07E7-4102-8CA9-5427D13C7490}"/>
              </a:ext>
            </a:extLst>
          </p:cNvPr>
          <p:cNvGrpSpPr>
            <a:grpSpLocks/>
          </p:cNvGrpSpPr>
          <p:nvPr/>
        </p:nvGrpSpPr>
        <p:grpSpPr bwMode="auto">
          <a:xfrm>
            <a:off x="3467100" y="2790825"/>
            <a:ext cx="1460500" cy="2116138"/>
            <a:chOff x="2184" y="1758"/>
            <a:chExt cx="920" cy="1333"/>
          </a:xfrm>
        </p:grpSpPr>
        <p:sp>
          <p:nvSpPr>
            <p:cNvPr id="109572" name="Rectangle 4">
              <a:extLst>
                <a:ext uri="{FF2B5EF4-FFF2-40B4-BE49-F238E27FC236}">
                  <a16:creationId xmlns:a16="http://schemas.microsoft.com/office/drawing/2014/main" id="{EC8F39CF-933F-4DF4-ACA4-44486001C014}"/>
                </a:ext>
              </a:extLst>
            </p:cNvPr>
            <p:cNvSpPr>
              <a:spLocks noChangeArrowheads="1"/>
            </p:cNvSpPr>
            <p:nvPr/>
          </p:nvSpPr>
          <p:spPr bwMode="auto">
            <a:xfrm>
              <a:off x="2184" y="2184"/>
              <a:ext cx="907" cy="90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9591" name="Text Box 23">
              <a:extLst>
                <a:ext uri="{FF2B5EF4-FFF2-40B4-BE49-F238E27FC236}">
                  <a16:creationId xmlns:a16="http://schemas.microsoft.com/office/drawing/2014/main" id="{02465428-229B-465C-BD91-CB3B76E5C2F7}"/>
                </a:ext>
              </a:extLst>
            </p:cNvPr>
            <p:cNvSpPr txBox="1">
              <a:spLocks noChangeArrowheads="1"/>
            </p:cNvSpPr>
            <p:nvPr/>
          </p:nvSpPr>
          <p:spPr bwMode="auto">
            <a:xfrm>
              <a:off x="2199" y="1758"/>
              <a:ext cx="9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Productivity</a:t>
              </a:r>
            </a:p>
          </p:txBody>
        </p:sp>
      </p:grpSp>
      <p:sp>
        <p:nvSpPr>
          <p:cNvPr id="109570" name="Rectangle 2">
            <a:extLst>
              <a:ext uri="{FF2B5EF4-FFF2-40B4-BE49-F238E27FC236}">
                <a16:creationId xmlns:a16="http://schemas.microsoft.com/office/drawing/2014/main" id="{1A8F0B92-2100-4B11-9C09-EC646DDE66C6}"/>
              </a:ext>
            </a:extLst>
          </p:cNvPr>
          <p:cNvSpPr>
            <a:spLocks noGrp="1" noChangeArrowheads="1"/>
          </p:cNvSpPr>
          <p:nvPr>
            <p:ph type="title"/>
          </p:nvPr>
        </p:nvSpPr>
        <p:spPr/>
        <p:txBody>
          <a:bodyPr/>
          <a:lstStyle/>
          <a:p>
            <a:r>
              <a:rPr lang="en-CA" altLang="en-US"/>
              <a:t>The “Vicious Square”</a:t>
            </a:r>
          </a:p>
        </p:txBody>
      </p:sp>
      <p:sp>
        <p:nvSpPr>
          <p:cNvPr id="109571" name="Rectangle 3">
            <a:extLst>
              <a:ext uri="{FF2B5EF4-FFF2-40B4-BE49-F238E27FC236}">
                <a16:creationId xmlns:a16="http://schemas.microsoft.com/office/drawing/2014/main" id="{3938A34B-1094-437E-A006-85729BCAD068}"/>
              </a:ext>
            </a:extLst>
          </p:cNvPr>
          <p:cNvSpPr>
            <a:spLocks noChangeArrowheads="1"/>
          </p:cNvSpPr>
          <p:nvPr/>
        </p:nvSpPr>
        <p:spPr bwMode="auto">
          <a:xfrm>
            <a:off x="2209800" y="2209800"/>
            <a:ext cx="3959225" cy="3959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9573" name="Line 5">
            <a:extLst>
              <a:ext uri="{FF2B5EF4-FFF2-40B4-BE49-F238E27FC236}">
                <a16:creationId xmlns:a16="http://schemas.microsoft.com/office/drawing/2014/main" id="{2D555F7F-147F-4860-8544-56C7AA72CBE9}"/>
              </a:ext>
            </a:extLst>
          </p:cNvPr>
          <p:cNvSpPr>
            <a:spLocks noChangeShapeType="1"/>
          </p:cNvSpPr>
          <p:nvPr/>
        </p:nvSpPr>
        <p:spPr bwMode="auto">
          <a:xfrm flipV="1">
            <a:off x="2209800" y="2209800"/>
            <a:ext cx="3962400" cy="396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74" name="Line 6">
            <a:extLst>
              <a:ext uri="{FF2B5EF4-FFF2-40B4-BE49-F238E27FC236}">
                <a16:creationId xmlns:a16="http://schemas.microsoft.com/office/drawing/2014/main" id="{3BD05785-FE3B-43B1-92BD-BAD66EAA334D}"/>
              </a:ext>
            </a:extLst>
          </p:cNvPr>
          <p:cNvSpPr>
            <a:spLocks noChangeShapeType="1"/>
          </p:cNvSpPr>
          <p:nvPr/>
        </p:nvSpPr>
        <p:spPr bwMode="auto">
          <a:xfrm>
            <a:off x="2209800" y="2209800"/>
            <a:ext cx="3962400" cy="396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575" name="AutoShape 7">
            <a:extLst>
              <a:ext uri="{FF2B5EF4-FFF2-40B4-BE49-F238E27FC236}">
                <a16:creationId xmlns:a16="http://schemas.microsoft.com/office/drawing/2014/main" id="{AFB23C26-8724-4BF6-B059-5F6E207C662A}"/>
              </a:ext>
            </a:extLst>
          </p:cNvPr>
          <p:cNvSpPr>
            <a:spLocks noChangeArrowheads="1"/>
          </p:cNvSpPr>
          <p:nvPr/>
        </p:nvSpPr>
        <p:spPr bwMode="auto">
          <a:xfrm rot="-5400000">
            <a:off x="2982913" y="3443288"/>
            <a:ext cx="1954212" cy="146526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9576" name="Text Box 8">
            <a:extLst>
              <a:ext uri="{FF2B5EF4-FFF2-40B4-BE49-F238E27FC236}">
                <a16:creationId xmlns:a16="http://schemas.microsoft.com/office/drawing/2014/main" id="{153EC7E9-7876-4587-A129-57F615FACCB0}"/>
              </a:ext>
            </a:extLst>
          </p:cNvPr>
          <p:cNvSpPr txBox="1">
            <a:spLocks noChangeArrowheads="1"/>
          </p:cNvSpPr>
          <p:nvPr/>
        </p:nvSpPr>
        <p:spPr bwMode="auto">
          <a:xfrm>
            <a:off x="2312988" y="2128838"/>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a:t>
            </a:r>
          </a:p>
        </p:txBody>
      </p:sp>
      <p:sp>
        <p:nvSpPr>
          <p:cNvPr id="109577" name="Text Box 9">
            <a:extLst>
              <a:ext uri="{FF2B5EF4-FFF2-40B4-BE49-F238E27FC236}">
                <a16:creationId xmlns:a16="http://schemas.microsoft.com/office/drawing/2014/main" id="{44DB35B5-6874-4F83-9E46-C6C3B8C0A9DA}"/>
              </a:ext>
            </a:extLst>
          </p:cNvPr>
          <p:cNvSpPr txBox="1">
            <a:spLocks noChangeArrowheads="1"/>
          </p:cNvSpPr>
          <p:nvPr/>
        </p:nvSpPr>
        <p:spPr bwMode="auto">
          <a:xfrm>
            <a:off x="5770563" y="2128838"/>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a:t>
            </a:r>
          </a:p>
        </p:txBody>
      </p:sp>
      <p:sp>
        <p:nvSpPr>
          <p:cNvPr id="109578" name="Text Box 10">
            <a:extLst>
              <a:ext uri="{FF2B5EF4-FFF2-40B4-BE49-F238E27FC236}">
                <a16:creationId xmlns:a16="http://schemas.microsoft.com/office/drawing/2014/main" id="{D398AA19-0233-4198-9A84-9F1E2ADECDE7}"/>
              </a:ext>
            </a:extLst>
          </p:cNvPr>
          <p:cNvSpPr txBox="1">
            <a:spLocks noChangeArrowheads="1"/>
          </p:cNvSpPr>
          <p:nvPr/>
        </p:nvSpPr>
        <p:spPr bwMode="auto">
          <a:xfrm>
            <a:off x="5770563" y="5838825"/>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a:t>
            </a:r>
          </a:p>
        </p:txBody>
      </p:sp>
      <p:sp>
        <p:nvSpPr>
          <p:cNvPr id="109579" name="Text Box 11">
            <a:extLst>
              <a:ext uri="{FF2B5EF4-FFF2-40B4-BE49-F238E27FC236}">
                <a16:creationId xmlns:a16="http://schemas.microsoft.com/office/drawing/2014/main" id="{E27240D6-FD0A-4211-BE5F-4BA6007B08FF}"/>
              </a:ext>
            </a:extLst>
          </p:cNvPr>
          <p:cNvSpPr txBox="1">
            <a:spLocks noChangeArrowheads="1"/>
          </p:cNvSpPr>
          <p:nvPr/>
        </p:nvSpPr>
        <p:spPr bwMode="auto">
          <a:xfrm>
            <a:off x="2387600" y="5838825"/>
            <a:ext cx="268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a:t>
            </a:r>
          </a:p>
        </p:txBody>
      </p:sp>
      <p:sp>
        <p:nvSpPr>
          <p:cNvPr id="109580" name="Text Box 12">
            <a:extLst>
              <a:ext uri="{FF2B5EF4-FFF2-40B4-BE49-F238E27FC236}">
                <a16:creationId xmlns:a16="http://schemas.microsoft.com/office/drawing/2014/main" id="{979D6166-1B7B-4FE6-8E5E-F9CC02566FD1}"/>
              </a:ext>
            </a:extLst>
          </p:cNvPr>
          <p:cNvSpPr txBox="1">
            <a:spLocks noChangeArrowheads="1"/>
          </p:cNvSpPr>
          <p:nvPr/>
        </p:nvSpPr>
        <p:spPr bwMode="auto">
          <a:xfrm>
            <a:off x="3805238" y="3611563"/>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a:t>
            </a:r>
          </a:p>
        </p:txBody>
      </p:sp>
      <p:sp>
        <p:nvSpPr>
          <p:cNvPr id="109583" name="Text Box 15">
            <a:extLst>
              <a:ext uri="{FF2B5EF4-FFF2-40B4-BE49-F238E27FC236}">
                <a16:creationId xmlns:a16="http://schemas.microsoft.com/office/drawing/2014/main" id="{93DE8C23-0864-41D6-8287-22675A4AB68E}"/>
              </a:ext>
            </a:extLst>
          </p:cNvPr>
          <p:cNvSpPr txBox="1">
            <a:spLocks noChangeArrowheads="1"/>
          </p:cNvSpPr>
          <p:nvPr/>
        </p:nvSpPr>
        <p:spPr bwMode="auto">
          <a:xfrm>
            <a:off x="4244975" y="3611563"/>
            <a:ext cx="268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a:t>
            </a:r>
          </a:p>
        </p:txBody>
      </p:sp>
      <p:sp>
        <p:nvSpPr>
          <p:cNvPr id="109584" name="Text Box 16">
            <a:extLst>
              <a:ext uri="{FF2B5EF4-FFF2-40B4-BE49-F238E27FC236}">
                <a16:creationId xmlns:a16="http://schemas.microsoft.com/office/drawing/2014/main" id="{B2E61675-36A2-4236-88C5-97659BFA897B}"/>
              </a:ext>
            </a:extLst>
          </p:cNvPr>
          <p:cNvSpPr txBox="1">
            <a:spLocks noChangeArrowheads="1"/>
          </p:cNvSpPr>
          <p:nvPr/>
        </p:nvSpPr>
        <p:spPr bwMode="auto">
          <a:xfrm>
            <a:off x="3805238" y="4340225"/>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a:t>
            </a:r>
          </a:p>
        </p:txBody>
      </p:sp>
      <p:sp>
        <p:nvSpPr>
          <p:cNvPr id="109585" name="Text Box 17">
            <a:extLst>
              <a:ext uri="{FF2B5EF4-FFF2-40B4-BE49-F238E27FC236}">
                <a16:creationId xmlns:a16="http://schemas.microsoft.com/office/drawing/2014/main" id="{B09A2840-B45B-41E8-9A58-DD8B18497B78}"/>
              </a:ext>
            </a:extLst>
          </p:cNvPr>
          <p:cNvSpPr txBox="1">
            <a:spLocks noChangeArrowheads="1"/>
          </p:cNvSpPr>
          <p:nvPr/>
        </p:nvSpPr>
        <p:spPr bwMode="auto">
          <a:xfrm>
            <a:off x="4244975" y="4340225"/>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a:t>
            </a:r>
          </a:p>
        </p:txBody>
      </p:sp>
      <p:sp>
        <p:nvSpPr>
          <p:cNvPr id="109586" name="Text Box 18">
            <a:extLst>
              <a:ext uri="{FF2B5EF4-FFF2-40B4-BE49-F238E27FC236}">
                <a16:creationId xmlns:a16="http://schemas.microsoft.com/office/drawing/2014/main" id="{FF17F01D-A5CD-48FB-B283-F811D19C89AE}"/>
              </a:ext>
            </a:extLst>
          </p:cNvPr>
          <p:cNvSpPr txBox="1">
            <a:spLocks noChangeArrowheads="1"/>
          </p:cNvSpPr>
          <p:nvPr/>
        </p:nvSpPr>
        <p:spPr bwMode="auto">
          <a:xfrm>
            <a:off x="1820863" y="1801813"/>
            <a:ext cx="944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Quality</a:t>
            </a:r>
          </a:p>
        </p:txBody>
      </p:sp>
      <p:sp>
        <p:nvSpPr>
          <p:cNvPr id="109588" name="Text Box 20">
            <a:extLst>
              <a:ext uri="{FF2B5EF4-FFF2-40B4-BE49-F238E27FC236}">
                <a16:creationId xmlns:a16="http://schemas.microsoft.com/office/drawing/2014/main" id="{270650C4-E9F2-422E-BB77-7F196412DCE5}"/>
              </a:ext>
            </a:extLst>
          </p:cNvPr>
          <p:cNvSpPr txBox="1">
            <a:spLocks noChangeArrowheads="1"/>
          </p:cNvSpPr>
          <p:nvPr/>
        </p:nvSpPr>
        <p:spPr bwMode="auto">
          <a:xfrm>
            <a:off x="5667375" y="1801813"/>
            <a:ext cx="804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Scope</a:t>
            </a:r>
          </a:p>
        </p:txBody>
      </p:sp>
      <p:sp>
        <p:nvSpPr>
          <p:cNvPr id="109589" name="Text Box 21">
            <a:extLst>
              <a:ext uri="{FF2B5EF4-FFF2-40B4-BE49-F238E27FC236}">
                <a16:creationId xmlns:a16="http://schemas.microsoft.com/office/drawing/2014/main" id="{117397BA-37A2-40F0-BF12-24BE58F138ED}"/>
              </a:ext>
            </a:extLst>
          </p:cNvPr>
          <p:cNvSpPr txBox="1">
            <a:spLocks noChangeArrowheads="1"/>
          </p:cNvSpPr>
          <p:nvPr/>
        </p:nvSpPr>
        <p:spPr bwMode="auto">
          <a:xfrm>
            <a:off x="1617663" y="6272213"/>
            <a:ext cx="2063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Development time</a:t>
            </a:r>
          </a:p>
        </p:txBody>
      </p:sp>
      <p:sp>
        <p:nvSpPr>
          <p:cNvPr id="109590" name="Text Box 22">
            <a:extLst>
              <a:ext uri="{FF2B5EF4-FFF2-40B4-BE49-F238E27FC236}">
                <a16:creationId xmlns:a16="http://schemas.microsoft.com/office/drawing/2014/main" id="{84A75F57-F022-4A37-BA47-B907E38B9C90}"/>
              </a:ext>
            </a:extLst>
          </p:cNvPr>
          <p:cNvSpPr txBox="1">
            <a:spLocks noChangeArrowheads="1"/>
          </p:cNvSpPr>
          <p:nvPr/>
        </p:nvSpPr>
        <p:spPr bwMode="auto">
          <a:xfrm>
            <a:off x="5768975" y="6272213"/>
            <a:ext cx="64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Cost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09592"/>
                                        </p:tgtEl>
                                        <p:attrNameLst>
                                          <p:attrName>style.visibility</p:attrName>
                                        </p:attrNameLst>
                                      </p:cBhvr>
                                      <p:to>
                                        <p:strVal val="visible"/>
                                      </p:to>
                                    </p:set>
                                    <p:anim calcmode="lin" valueType="num">
                                      <p:cBhvr>
                                        <p:cTn id="7" dur="500" fill="hold"/>
                                        <p:tgtEl>
                                          <p:spTgt spid="109592"/>
                                        </p:tgtEl>
                                        <p:attrNameLst>
                                          <p:attrName>ppt_w</p:attrName>
                                        </p:attrNameLst>
                                      </p:cBhvr>
                                      <p:tavLst>
                                        <p:tav tm="0">
                                          <p:val>
                                            <p:fltVal val="0"/>
                                          </p:val>
                                        </p:tav>
                                        <p:tav tm="100000">
                                          <p:val>
                                            <p:strVal val="#ppt_w"/>
                                          </p:val>
                                        </p:tav>
                                      </p:tavLst>
                                    </p:anim>
                                    <p:anim calcmode="lin" valueType="num">
                                      <p:cBhvr>
                                        <p:cTn id="8" dur="500" fill="hold"/>
                                        <p:tgtEl>
                                          <p:spTgt spid="10959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109575"/>
                                        </p:tgtEl>
                                        <p:attrNameLst>
                                          <p:attrName>style.visibility</p:attrName>
                                        </p:attrNameLst>
                                      </p:cBhvr>
                                      <p:to>
                                        <p:strVal val="visible"/>
                                      </p:to>
                                    </p:set>
                                    <p:animEffect transition="in" filter="wipe(right)">
                                      <p:cBhvr>
                                        <p:cTn id="13" dur="500"/>
                                        <p:tgtEl>
                                          <p:spTgt spid="109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p:txBody>
          <a:bodyPr/>
          <a:lstStyle/>
          <a:p>
            <a:fld id="{572C7269-A921-4671-A099-2132F266014F}" type="slidenum">
              <a:rPr lang="en-CA" altLang="en-US"/>
              <a:pPr/>
              <a:t>8</a:t>
            </a:fld>
            <a:endParaRPr lang="en-CA" altLang="en-US"/>
          </a:p>
        </p:txBody>
      </p:sp>
      <p:sp>
        <p:nvSpPr>
          <p:cNvPr id="128002" name="Rectangle 2"/>
          <p:cNvSpPr>
            <a:spLocks noGrp="1" noChangeArrowheads="1"/>
          </p:cNvSpPr>
          <p:nvPr>
            <p:ph type="title"/>
          </p:nvPr>
        </p:nvSpPr>
        <p:spPr/>
        <p:txBody>
          <a:bodyPr/>
          <a:lstStyle/>
          <a:p>
            <a:r>
              <a:rPr lang="en-CA" altLang="en-US"/>
              <a:t>Accuracy of Estimation</a:t>
            </a:r>
          </a:p>
        </p:txBody>
      </p:sp>
      <p:sp>
        <p:nvSpPr>
          <p:cNvPr id="128003" name="Line 3"/>
          <p:cNvSpPr>
            <a:spLocks noChangeShapeType="1"/>
          </p:cNvSpPr>
          <p:nvPr/>
        </p:nvSpPr>
        <p:spPr bwMode="auto">
          <a:xfrm>
            <a:off x="876300" y="4321175"/>
            <a:ext cx="657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8004" name="Line 4"/>
          <p:cNvSpPr>
            <a:spLocks noChangeShapeType="1"/>
          </p:cNvSpPr>
          <p:nvPr/>
        </p:nvSpPr>
        <p:spPr bwMode="auto">
          <a:xfrm>
            <a:off x="863600" y="2455863"/>
            <a:ext cx="0" cy="3794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8005" name="Freeform 5"/>
          <p:cNvSpPr>
            <a:spLocks/>
          </p:cNvSpPr>
          <p:nvPr/>
        </p:nvSpPr>
        <p:spPr bwMode="auto">
          <a:xfrm>
            <a:off x="1014413" y="2479675"/>
            <a:ext cx="6613525" cy="1846263"/>
          </a:xfrm>
          <a:custGeom>
            <a:avLst/>
            <a:gdLst>
              <a:gd name="T0" fmla="*/ 0 w 4166"/>
              <a:gd name="T1" fmla="*/ 0 h 1163"/>
              <a:gd name="T2" fmla="*/ 189 w 4166"/>
              <a:gd name="T3" fmla="*/ 213 h 1163"/>
              <a:gd name="T4" fmla="*/ 474 w 4166"/>
              <a:gd name="T5" fmla="*/ 355 h 1163"/>
              <a:gd name="T6" fmla="*/ 971 w 4166"/>
              <a:gd name="T7" fmla="*/ 568 h 1163"/>
              <a:gd name="T8" fmla="*/ 1562 w 4166"/>
              <a:gd name="T9" fmla="*/ 734 h 1163"/>
              <a:gd name="T10" fmla="*/ 2675 w 4166"/>
              <a:gd name="T11" fmla="*/ 971 h 1163"/>
              <a:gd name="T12" fmla="*/ 3669 w 4166"/>
              <a:gd name="T13" fmla="*/ 1132 h 1163"/>
              <a:gd name="T14" fmla="*/ 4166 w 4166"/>
              <a:gd name="T15" fmla="*/ 1160 h 1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66" h="1163">
                <a:moveTo>
                  <a:pt x="0" y="0"/>
                </a:moveTo>
                <a:cubicBezTo>
                  <a:pt x="31" y="35"/>
                  <a:pt x="110" y="154"/>
                  <a:pt x="189" y="213"/>
                </a:cubicBezTo>
                <a:cubicBezTo>
                  <a:pt x="268" y="272"/>
                  <a:pt x="344" y="296"/>
                  <a:pt x="474" y="355"/>
                </a:cubicBezTo>
                <a:cubicBezTo>
                  <a:pt x="604" y="414"/>
                  <a:pt x="790" y="505"/>
                  <a:pt x="971" y="568"/>
                </a:cubicBezTo>
                <a:cubicBezTo>
                  <a:pt x="1152" y="631"/>
                  <a:pt x="1278" y="667"/>
                  <a:pt x="1562" y="734"/>
                </a:cubicBezTo>
                <a:cubicBezTo>
                  <a:pt x="1846" y="801"/>
                  <a:pt x="2324" y="905"/>
                  <a:pt x="2675" y="971"/>
                </a:cubicBezTo>
                <a:cubicBezTo>
                  <a:pt x="3026" y="1037"/>
                  <a:pt x="3421" y="1101"/>
                  <a:pt x="3669" y="1132"/>
                </a:cubicBezTo>
                <a:cubicBezTo>
                  <a:pt x="3917" y="1163"/>
                  <a:pt x="4063" y="1154"/>
                  <a:pt x="4166" y="11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8007" name="Text Box 7"/>
          <p:cNvSpPr txBox="1">
            <a:spLocks noChangeArrowheads="1"/>
          </p:cNvSpPr>
          <p:nvPr/>
        </p:nvSpPr>
        <p:spPr bwMode="auto">
          <a:xfrm>
            <a:off x="922338" y="3905250"/>
            <a:ext cx="114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800"/>
              <a:t>Feasibility</a:t>
            </a:r>
          </a:p>
        </p:txBody>
      </p:sp>
      <p:sp>
        <p:nvSpPr>
          <p:cNvPr id="128008" name="Text Box 8"/>
          <p:cNvSpPr txBox="1">
            <a:spLocks noChangeArrowheads="1"/>
          </p:cNvSpPr>
          <p:nvPr/>
        </p:nvSpPr>
        <p:spPr bwMode="auto">
          <a:xfrm>
            <a:off x="2073275" y="3905250"/>
            <a:ext cx="145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800"/>
              <a:t>Requirements</a:t>
            </a:r>
          </a:p>
        </p:txBody>
      </p:sp>
      <p:sp>
        <p:nvSpPr>
          <p:cNvPr id="128009" name="Text Box 9"/>
          <p:cNvSpPr txBox="1">
            <a:spLocks noChangeArrowheads="1"/>
          </p:cNvSpPr>
          <p:nvPr/>
        </p:nvSpPr>
        <p:spPr bwMode="auto">
          <a:xfrm>
            <a:off x="3590925" y="390525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800"/>
              <a:t>Design</a:t>
            </a:r>
          </a:p>
        </p:txBody>
      </p:sp>
      <p:sp>
        <p:nvSpPr>
          <p:cNvPr id="128010" name="Text Box 10"/>
          <p:cNvSpPr txBox="1">
            <a:spLocks noChangeArrowheads="1"/>
          </p:cNvSpPr>
          <p:nvPr/>
        </p:nvSpPr>
        <p:spPr bwMode="auto">
          <a:xfrm>
            <a:off x="4567238" y="3905250"/>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800"/>
              <a:t>Code</a:t>
            </a:r>
          </a:p>
        </p:txBody>
      </p:sp>
      <p:sp>
        <p:nvSpPr>
          <p:cNvPr id="128011" name="Text Box 11"/>
          <p:cNvSpPr txBox="1">
            <a:spLocks noChangeArrowheads="1"/>
          </p:cNvSpPr>
          <p:nvPr/>
        </p:nvSpPr>
        <p:spPr bwMode="auto">
          <a:xfrm>
            <a:off x="6935788" y="3905250"/>
            <a:ext cx="984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800"/>
              <a:t>Delivery</a:t>
            </a:r>
          </a:p>
        </p:txBody>
      </p:sp>
      <p:sp>
        <p:nvSpPr>
          <p:cNvPr id="128012" name="Text Box 12"/>
          <p:cNvSpPr txBox="1">
            <a:spLocks noChangeArrowheads="1"/>
          </p:cNvSpPr>
          <p:nvPr/>
        </p:nvSpPr>
        <p:spPr bwMode="auto">
          <a:xfrm>
            <a:off x="433388" y="406876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x</a:t>
            </a:r>
          </a:p>
        </p:txBody>
      </p:sp>
      <p:sp>
        <p:nvSpPr>
          <p:cNvPr id="128013" name="Text Box 13"/>
          <p:cNvSpPr txBox="1">
            <a:spLocks noChangeArrowheads="1"/>
          </p:cNvSpPr>
          <p:nvPr/>
        </p:nvSpPr>
        <p:spPr bwMode="auto">
          <a:xfrm>
            <a:off x="433388" y="31638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2x</a:t>
            </a:r>
          </a:p>
        </p:txBody>
      </p:sp>
      <p:sp>
        <p:nvSpPr>
          <p:cNvPr id="128014" name="Text Box 14"/>
          <p:cNvSpPr txBox="1">
            <a:spLocks noChangeArrowheads="1"/>
          </p:cNvSpPr>
          <p:nvPr/>
        </p:nvSpPr>
        <p:spPr bwMode="auto">
          <a:xfrm>
            <a:off x="433388" y="23780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4x</a:t>
            </a:r>
          </a:p>
        </p:txBody>
      </p:sp>
      <p:sp>
        <p:nvSpPr>
          <p:cNvPr id="128015" name="Freeform 15"/>
          <p:cNvSpPr>
            <a:spLocks/>
          </p:cNvSpPr>
          <p:nvPr/>
        </p:nvSpPr>
        <p:spPr bwMode="auto">
          <a:xfrm flipV="1">
            <a:off x="1014413" y="4311650"/>
            <a:ext cx="6613525" cy="1846263"/>
          </a:xfrm>
          <a:custGeom>
            <a:avLst/>
            <a:gdLst>
              <a:gd name="T0" fmla="*/ 0 w 4166"/>
              <a:gd name="T1" fmla="*/ 0 h 1163"/>
              <a:gd name="T2" fmla="*/ 189 w 4166"/>
              <a:gd name="T3" fmla="*/ 213 h 1163"/>
              <a:gd name="T4" fmla="*/ 474 w 4166"/>
              <a:gd name="T5" fmla="*/ 355 h 1163"/>
              <a:gd name="T6" fmla="*/ 971 w 4166"/>
              <a:gd name="T7" fmla="*/ 568 h 1163"/>
              <a:gd name="T8" fmla="*/ 1562 w 4166"/>
              <a:gd name="T9" fmla="*/ 734 h 1163"/>
              <a:gd name="T10" fmla="*/ 2675 w 4166"/>
              <a:gd name="T11" fmla="*/ 971 h 1163"/>
              <a:gd name="T12" fmla="*/ 3669 w 4166"/>
              <a:gd name="T13" fmla="*/ 1132 h 1163"/>
              <a:gd name="T14" fmla="*/ 4166 w 4166"/>
              <a:gd name="T15" fmla="*/ 1160 h 1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66" h="1163">
                <a:moveTo>
                  <a:pt x="0" y="0"/>
                </a:moveTo>
                <a:cubicBezTo>
                  <a:pt x="31" y="35"/>
                  <a:pt x="110" y="154"/>
                  <a:pt x="189" y="213"/>
                </a:cubicBezTo>
                <a:cubicBezTo>
                  <a:pt x="268" y="272"/>
                  <a:pt x="344" y="296"/>
                  <a:pt x="474" y="355"/>
                </a:cubicBezTo>
                <a:cubicBezTo>
                  <a:pt x="604" y="414"/>
                  <a:pt x="790" y="505"/>
                  <a:pt x="971" y="568"/>
                </a:cubicBezTo>
                <a:cubicBezTo>
                  <a:pt x="1152" y="631"/>
                  <a:pt x="1278" y="667"/>
                  <a:pt x="1562" y="734"/>
                </a:cubicBezTo>
                <a:cubicBezTo>
                  <a:pt x="1846" y="801"/>
                  <a:pt x="2324" y="905"/>
                  <a:pt x="2675" y="971"/>
                </a:cubicBezTo>
                <a:cubicBezTo>
                  <a:pt x="3026" y="1037"/>
                  <a:pt x="3421" y="1101"/>
                  <a:pt x="3669" y="1132"/>
                </a:cubicBezTo>
                <a:cubicBezTo>
                  <a:pt x="3917" y="1163"/>
                  <a:pt x="4063" y="1154"/>
                  <a:pt x="4166" y="11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8016" name="Text Box 16"/>
          <p:cNvSpPr txBox="1">
            <a:spLocks noChangeArrowheads="1"/>
          </p:cNvSpPr>
          <p:nvPr/>
        </p:nvSpPr>
        <p:spPr bwMode="auto">
          <a:xfrm>
            <a:off x="141288" y="5746750"/>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0.25x</a:t>
            </a:r>
          </a:p>
        </p:txBody>
      </p:sp>
      <p:sp>
        <p:nvSpPr>
          <p:cNvPr id="128017" name="Text Box 17"/>
          <p:cNvSpPr txBox="1">
            <a:spLocks noChangeArrowheads="1"/>
          </p:cNvSpPr>
          <p:nvPr/>
        </p:nvSpPr>
        <p:spPr bwMode="auto">
          <a:xfrm>
            <a:off x="217488" y="4867275"/>
            <a:ext cx="628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0.5x</a:t>
            </a:r>
          </a:p>
        </p:txBody>
      </p:sp>
      <p:sp>
        <p:nvSpPr>
          <p:cNvPr id="128019" name="Text Box 19"/>
          <p:cNvSpPr txBox="1">
            <a:spLocks noChangeArrowheads="1"/>
          </p:cNvSpPr>
          <p:nvPr/>
        </p:nvSpPr>
        <p:spPr bwMode="auto">
          <a:xfrm>
            <a:off x="2406650" y="5405438"/>
            <a:ext cx="61007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a:t>As a project progresses, more information about</a:t>
            </a:r>
          </a:p>
          <a:p>
            <a:r>
              <a:rPr lang="en-CA" altLang="en-US"/>
              <a:t>the progress becomes available and the accuracy</a:t>
            </a:r>
          </a:p>
          <a:p>
            <a:r>
              <a:rPr lang="en-CA" altLang="en-US"/>
              <a:t>of estimation can be increased over time.</a:t>
            </a:r>
          </a:p>
        </p:txBody>
      </p:sp>
      <p:sp>
        <p:nvSpPr>
          <p:cNvPr id="128020" name="Text Box 20"/>
          <p:cNvSpPr txBox="1">
            <a:spLocks noChangeArrowheads="1"/>
          </p:cNvSpPr>
          <p:nvPr/>
        </p:nvSpPr>
        <p:spPr bwMode="auto">
          <a:xfrm>
            <a:off x="3101975" y="2139950"/>
            <a:ext cx="408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a:t>x – the actual cost of the system</a:t>
            </a:r>
          </a:p>
        </p:txBody>
      </p:sp>
      <p:sp>
        <p:nvSpPr>
          <p:cNvPr id="128021" name="Text Box 21"/>
          <p:cNvSpPr txBox="1">
            <a:spLocks noChangeArrowheads="1"/>
          </p:cNvSpPr>
          <p:nvPr/>
        </p:nvSpPr>
        <p:spPr bwMode="auto">
          <a:xfrm>
            <a:off x="3176588" y="2654300"/>
            <a:ext cx="56784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a:t>Estimates on projects studied by Barry</a:t>
            </a:r>
          </a:p>
          <a:p>
            <a:r>
              <a:rPr lang="en-CA" altLang="en-US"/>
              <a:t>Boehm occupied the area between the curves</a:t>
            </a:r>
          </a:p>
        </p:txBody>
      </p:sp>
    </p:spTree>
    <p:extLst>
      <p:ext uri="{BB962C8B-B14F-4D97-AF65-F5344CB8AC3E}">
        <p14:creationId xmlns:p14="http://schemas.microsoft.com/office/powerpoint/2010/main" val="134391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A31375B-5664-44B9-93C3-F67EDFF80529}" type="slidenum">
              <a:rPr lang="en-CA" altLang="en-US"/>
              <a:pPr/>
              <a:t>9</a:t>
            </a:fld>
            <a:endParaRPr lang="en-CA" altLang="en-US"/>
          </a:p>
        </p:txBody>
      </p:sp>
      <p:sp>
        <p:nvSpPr>
          <p:cNvPr id="5325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a:t>Estimation techniques</a:t>
            </a:r>
          </a:p>
        </p:txBody>
      </p:sp>
      <p:sp>
        <p:nvSpPr>
          <p:cNvPr id="53251"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r>
              <a:rPr lang="en-CA" altLang="en-US" sz="2000" dirty="0"/>
              <a:t>Expert judgement</a:t>
            </a:r>
          </a:p>
          <a:p>
            <a:pPr marL="465138" indent="-465138"/>
            <a:r>
              <a:rPr lang="en-CA" altLang="en-US" sz="2000" dirty="0"/>
              <a:t>Estimation by analogy</a:t>
            </a:r>
          </a:p>
          <a:p>
            <a:pPr marL="465138" indent="-465138"/>
            <a:r>
              <a:rPr lang="en-CA" altLang="en-US" sz="2000" dirty="0"/>
              <a:t>Parkinson's Law</a:t>
            </a:r>
          </a:p>
          <a:p>
            <a:pPr marL="465138" indent="-465138"/>
            <a:r>
              <a:rPr lang="en-CA" altLang="en-US" sz="2000" dirty="0"/>
              <a:t>Pricing to win</a:t>
            </a:r>
          </a:p>
          <a:p>
            <a:pPr marL="465138" indent="-465138"/>
            <a:r>
              <a:rPr lang="en-CA" altLang="en-US" sz="2000" dirty="0"/>
              <a:t>Top-down estimation</a:t>
            </a:r>
          </a:p>
          <a:p>
            <a:pPr marL="465138" indent="-465138"/>
            <a:r>
              <a:rPr lang="en-CA" altLang="en-US" sz="2000" dirty="0"/>
              <a:t>Bottom-up estimation</a:t>
            </a:r>
          </a:p>
          <a:p>
            <a:pPr marL="465138" indent="-465138"/>
            <a:r>
              <a:rPr lang="en-CA" altLang="en-US" sz="2000" b="1" dirty="0"/>
              <a:t>Function point estimation</a:t>
            </a:r>
          </a:p>
          <a:p>
            <a:pPr marL="465138" indent="-465138"/>
            <a:r>
              <a:rPr lang="en-CA" altLang="en-US" sz="2000" b="1" dirty="0"/>
              <a:t>Algorithmic cost modelling</a:t>
            </a:r>
          </a:p>
        </p:txBody>
      </p:sp>
      <p:sp>
        <p:nvSpPr>
          <p:cNvPr id="53252" name="Text Box 4"/>
          <p:cNvSpPr txBox="1">
            <a:spLocks noChangeArrowheads="1"/>
          </p:cNvSpPr>
          <p:nvPr/>
        </p:nvSpPr>
        <p:spPr bwMode="auto">
          <a:xfrm>
            <a:off x="288925" y="6577013"/>
            <a:ext cx="13981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200" dirty="0">
                <a:solidFill>
                  <a:schemeClr val="tx2"/>
                </a:solidFill>
              </a:rPr>
              <a:t>©Ian </a:t>
            </a:r>
            <a:r>
              <a:rPr lang="en-CA" altLang="en-US" sz="1200" dirty="0" err="1">
                <a:solidFill>
                  <a:schemeClr val="tx2"/>
                </a:solidFill>
              </a:rPr>
              <a:t>Sommerville</a:t>
            </a:r>
            <a:endParaRPr lang="en-CA" altLang="en-US" sz="1200" dirty="0">
              <a:solidFill>
                <a:schemeClr val="tx2"/>
              </a:solidFill>
            </a:endParaRPr>
          </a:p>
        </p:txBody>
      </p:sp>
    </p:spTree>
    <p:extLst>
      <p:ext uri="{BB962C8B-B14F-4D97-AF65-F5344CB8AC3E}">
        <p14:creationId xmlns:p14="http://schemas.microsoft.com/office/powerpoint/2010/main" val="884291269"/>
      </p:ext>
    </p:extLst>
  </p:cSld>
  <p:clrMapOvr>
    <a:masterClrMapping/>
  </p:clrMapOvr>
  <p:transition advTm="2000"/>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1427</TotalTime>
  <Words>2076</Words>
  <Application>Microsoft Office PowerPoint</Application>
  <PresentationFormat>On-screen Show (4:3)</PresentationFormat>
  <Paragraphs>394</Paragraphs>
  <Slides>36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Helvetica</vt:lpstr>
      <vt:lpstr>Segoe UI</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49</vt:lpstr>
      <vt:lpstr>Learning Objectives in this Part</vt:lpstr>
      <vt:lpstr>Process/Project Management</vt:lpstr>
      <vt:lpstr>The four variables</vt:lpstr>
      <vt:lpstr>The “Vicious Square”</vt:lpstr>
      <vt:lpstr>Accuracy of Estimation</vt:lpstr>
      <vt:lpstr>Estimation techniques</vt:lpstr>
      <vt:lpstr>Part 50</vt:lpstr>
      <vt:lpstr>Learning Objectives in this Part</vt:lpstr>
      <vt:lpstr>Function Points</vt:lpstr>
      <vt:lpstr>Counting Function Points</vt:lpstr>
      <vt:lpstr>Counting Function Points</vt:lpstr>
      <vt:lpstr>Adjusting Function Points</vt:lpstr>
      <vt:lpstr>Adjusting Function Points</vt:lpstr>
      <vt:lpstr>Map FPs to LOC</vt:lpstr>
      <vt:lpstr>Example: Project X</vt:lpstr>
      <vt:lpstr>Example: Project X</vt:lpstr>
      <vt:lpstr>Part 51</vt:lpstr>
      <vt:lpstr>Learning Objectives in this Part</vt:lpstr>
      <vt:lpstr>Algorithmic cost modelling</vt:lpstr>
      <vt:lpstr>The COCOMO model</vt:lpstr>
      <vt:lpstr>Project Types</vt:lpstr>
      <vt:lpstr>Basic COCOMO Formula</vt:lpstr>
      <vt:lpstr>Development Time Estimates</vt:lpstr>
      <vt:lpstr>Basic COCOMO Assumptions</vt:lpstr>
      <vt:lpstr>Basic COCOMO Example</vt:lpstr>
      <vt:lpstr>Intermediate COCOMO</vt:lpstr>
      <vt:lpstr>Personnel and Product Attributes</vt:lpstr>
      <vt:lpstr>Computer and Project Attributes</vt:lpstr>
      <vt:lpstr>Attribute Choice</vt:lpstr>
      <vt:lpstr>Intermediate COCOMO Example</vt:lpstr>
      <vt:lpstr>Estimation methods - Summary</vt:lpstr>
      <vt:lpstr>Estimation methods - Summary</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233</cp:revision>
  <dcterms:created xsi:type="dcterms:W3CDTF">2015-03-16T16:55:38Z</dcterms:created>
  <dcterms:modified xsi:type="dcterms:W3CDTF">2020-09-07T22:39:49Z</dcterms:modified>
</cp:coreProperties>
</file>