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543" r:id="rId2"/>
    <p:sldId id="507" r:id="rId3"/>
    <p:sldId id="545" r:id="rId4"/>
    <p:sldId id="544" r:id="rId5"/>
    <p:sldId id="578" r:id="rId6"/>
    <p:sldId id="580" r:id="rId7"/>
    <p:sldId id="579" r:id="rId8"/>
    <p:sldId id="581" r:id="rId9"/>
    <p:sldId id="582" r:id="rId10"/>
    <p:sldId id="583" r:id="rId11"/>
    <p:sldId id="585" r:id="rId12"/>
    <p:sldId id="320" r:id="rId13"/>
    <p:sldId id="587" r:id="rId14"/>
    <p:sldId id="588" r:id="rId15"/>
    <p:sldId id="590" r:id="rId16"/>
    <p:sldId id="413" r:id="rId17"/>
    <p:sldId id="414" r:id="rId18"/>
    <p:sldId id="427" r:id="rId19"/>
    <p:sldId id="425" r:id="rId20"/>
    <p:sldId id="591" r:id="rId21"/>
    <p:sldId id="592" r:id="rId22"/>
    <p:sldId id="593" r:id="rId23"/>
    <p:sldId id="595" r:id="rId24"/>
    <p:sldId id="596" r:id="rId25"/>
    <p:sldId id="323" r:id="rId26"/>
    <p:sldId id="287" r:id="rId27"/>
    <p:sldId id="324" r:id="rId28"/>
    <p:sldId id="325" r:id="rId29"/>
    <p:sldId id="326" r:id="rId30"/>
    <p:sldId id="327" r:id="rId31"/>
    <p:sldId id="288" r:id="rId32"/>
    <p:sldId id="594" r:id="rId33"/>
    <p:sldId id="548"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420" autoAdjust="0"/>
  </p:normalViewPr>
  <p:slideViewPr>
    <p:cSldViewPr>
      <p:cViewPr varScale="1">
        <p:scale>
          <a:sx n="74" d="100"/>
          <a:sy n="74" d="100"/>
        </p:scale>
        <p:origin x="171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EEA18FB-1C0E-4530-8CC5-3EADB913B705}" type="datetimeFigureOut">
              <a:rPr lang="en-US"/>
              <a:pPr>
                <a:defRPr/>
              </a:pPr>
              <a:t>9/7/2020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7D173CC-E796-4683-BC3D-9729E0EAFA5D}" type="slidenum">
              <a:rPr lang="en-US"/>
              <a:pPr>
                <a:defRPr/>
              </a:pPr>
              <a:t>‹#›</a:t>
            </a:fld>
            <a:endParaRPr lang="en-US"/>
          </a:p>
        </p:txBody>
      </p:sp>
    </p:spTree>
    <p:extLst>
      <p:ext uri="{BB962C8B-B14F-4D97-AF65-F5344CB8AC3E}">
        <p14:creationId xmlns:p14="http://schemas.microsoft.com/office/powerpoint/2010/main" val="14719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3</a:t>
            </a:fld>
            <a:endParaRPr lang="en-US"/>
          </a:p>
        </p:txBody>
      </p:sp>
    </p:spTree>
    <p:extLst>
      <p:ext uri="{BB962C8B-B14F-4D97-AF65-F5344CB8AC3E}">
        <p14:creationId xmlns:p14="http://schemas.microsoft.com/office/powerpoint/2010/main" val="2642653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E814294C-55CC-45A4-BB7A-CC6EC1E61FD2}"/>
              </a:ext>
            </a:extLst>
          </p:cNvPr>
          <p:cNvSpPr>
            <a:spLocks noGrp="1" noChangeArrowheads="1"/>
          </p:cNvSpPr>
          <p:nvPr>
            <p:ph type="sldNum" sz="quarter" idx="5"/>
          </p:nvPr>
        </p:nvSpPr>
        <p:spPr>
          <a:noFill/>
        </p:spPr>
        <p:txBody>
          <a:bodyPr/>
          <a:lstStyle>
            <a:lvl1pPr defTabSz="923925" eaLnBrk="0" hangingPunct="0">
              <a:spcBef>
                <a:spcPct val="30000"/>
              </a:spcBef>
              <a:defRPr sz="1200">
                <a:solidFill>
                  <a:schemeClr val="tx1"/>
                </a:solidFill>
                <a:latin typeface="Times New Roman" panose="02020603050405020304" pitchFamily="18" charset="0"/>
              </a:defRPr>
            </a:lvl1pPr>
            <a:lvl2pPr marL="742950" indent="-285750" defTabSz="923925" eaLnBrk="0" hangingPunct="0">
              <a:spcBef>
                <a:spcPct val="30000"/>
              </a:spcBef>
              <a:defRPr sz="1200">
                <a:solidFill>
                  <a:schemeClr val="tx1"/>
                </a:solidFill>
                <a:latin typeface="Times New Roman" panose="02020603050405020304" pitchFamily="18" charset="0"/>
              </a:defRPr>
            </a:lvl2pPr>
            <a:lvl3pPr marL="1143000" indent="-228600" defTabSz="923925" eaLnBrk="0" hangingPunct="0">
              <a:spcBef>
                <a:spcPct val="30000"/>
              </a:spcBef>
              <a:defRPr sz="1200">
                <a:solidFill>
                  <a:schemeClr val="tx1"/>
                </a:solidFill>
                <a:latin typeface="Times New Roman" panose="02020603050405020304" pitchFamily="18" charset="0"/>
              </a:defRPr>
            </a:lvl3pPr>
            <a:lvl4pPr marL="1600200" indent="-228600" defTabSz="923925" eaLnBrk="0" hangingPunct="0">
              <a:spcBef>
                <a:spcPct val="30000"/>
              </a:spcBef>
              <a:defRPr sz="1200">
                <a:solidFill>
                  <a:schemeClr val="tx1"/>
                </a:solidFill>
                <a:latin typeface="Times New Roman" panose="02020603050405020304" pitchFamily="18" charset="0"/>
              </a:defRPr>
            </a:lvl4pPr>
            <a:lvl5pPr marL="2057400" indent="-228600" defTabSz="923925" eaLnBrk="0" hangingPunct="0">
              <a:spcBef>
                <a:spcPct val="30000"/>
              </a:spcBef>
              <a:defRPr sz="1200">
                <a:solidFill>
                  <a:schemeClr val="tx1"/>
                </a:solidFill>
                <a:latin typeface="Times New Roman" panose="02020603050405020304" pitchFamily="18" charset="0"/>
              </a:defRPr>
            </a:lvl5pPr>
            <a:lvl6pPr marL="2514600" indent="-228600" defTabSz="92392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392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392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3925"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48A111FA-F6C9-47B1-BB18-429AC5F80F6E}" type="slidenum">
              <a:rPr lang="en-CA" altLang="en-US"/>
              <a:pPr eaLnBrk="1" hangingPunct="1">
                <a:spcBef>
                  <a:spcPct val="0"/>
                </a:spcBef>
              </a:pPr>
              <a:t>16</a:t>
            </a:fld>
            <a:endParaRPr lang="en-CA" altLang="en-US"/>
          </a:p>
        </p:txBody>
      </p:sp>
      <p:sp>
        <p:nvSpPr>
          <p:cNvPr id="32771" name="Rectangle 2">
            <a:extLst>
              <a:ext uri="{FF2B5EF4-FFF2-40B4-BE49-F238E27FC236}">
                <a16:creationId xmlns:a16="http://schemas.microsoft.com/office/drawing/2014/main" id="{AA2DC63C-8F78-473B-BAF6-EB000B269D61}"/>
              </a:ext>
            </a:extLst>
          </p:cNvPr>
          <p:cNvSpPr>
            <a:spLocks noGrp="1" noRot="1" noChangeAspect="1" noChangeArrowheads="1" noTextEdit="1"/>
          </p:cNvSpPr>
          <p:nvPr>
            <p:ph type="sldImg"/>
          </p:nvPr>
        </p:nvSpPr>
        <p:spPr>
          <a:xfrm>
            <a:off x="1268413" y="31750"/>
            <a:ext cx="4233862" cy="3175000"/>
          </a:xfrm>
          <a:ln/>
        </p:spPr>
      </p:sp>
      <p:sp>
        <p:nvSpPr>
          <p:cNvPr id="32772" name="Rectangle 3">
            <a:extLst>
              <a:ext uri="{FF2B5EF4-FFF2-40B4-BE49-F238E27FC236}">
                <a16:creationId xmlns:a16="http://schemas.microsoft.com/office/drawing/2014/main" id="{BD405A88-0A7B-486E-9994-435B249BACB8}"/>
              </a:ext>
            </a:extLst>
          </p:cNvPr>
          <p:cNvSpPr>
            <a:spLocks noGrp="1" noChangeArrowheads="1"/>
          </p:cNvSpPr>
          <p:nvPr>
            <p:ph type="body" idx="1"/>
          </p:nvPr>
        </p:nvSpPr>
        <p:spPr>
          <a:xfrm>
            <a:off x="458788" y="3349625"/>
            <a:ext cx="6007100" cy="5327650"/>
          </a:xfrm>
          <a:noFill/>
        </p:spPr>
        <p:txBody>
          <a:bodyPr/>
          <a:lstStyle/>
          <a:p>
            <a:pPr eaLnBrk="1" hangingPunct="1"/>
            <a:endParaRPr lang="de-DE"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8161D417-1EB9-4304-A62A-18057F531E53}"/>
              </a:ext>
            </a:extLst>
          </p:cNvPr>
          <p:cNvSpPr>
            <a:spLocks noGrp="1" noChangeArrowheads="1"/>
          </p:cNvSpPr>
          <p:nvPr>
            <p:ph type="sldNum" sz="quarter" idx="5"/>
          </p:nvPr>
        </p:nvSpPr>
        <p:spPr>
          <a:noFill/>
        </p:spPr>
        <p:txBody>
          <a:bodyPr/>
          <a:lstStyle>
            <a:lvl1pPr defTabSz="923925" eaLnBrk="0" hangingPunct="0">
              <a:spcBef>
                <a:spcPct val="30000"/>
              </a:spcBef>
              <a:defRPr sz="1200">
                <a:solidFill>
                  <a:schemeClr val="tx1"/>
                </a:solidFill>
                <a:latin typeface="Times New Roman" panose="02020603050405020304" pitchFamily="18" charset="0"/>
              </a:defRPr>
            </a:lvl1pPr>
            <a:lvl2pPr marL="742950" indent="-285750" defTabSz="923925" eaLnBrk="0" hangingPunct="0">
              <a:spcBef>
                <a:spcPct val="30000"/>
              </a:spcBef>
              <a:defRPr sz="1200">
                <a:solidFill>
                  <a:schemeClr val="tx1"/>
                </a:solidFill>
                <a:latin typeface="Times New Roman" panose="02020603050405020304" pitchFamily="18" charset="0"/>
              </a:defRPr>
            </a:lvl2pPr>
            <a:lvl3pPr marL="1143000" indent="-228600" defTabSz="923925" eaLnBrk="0" hangingPunct="0">
              <a:spcBef>
                <a:spcPct val="30000"/>
              </a:spcBef>
              <a:defRPr sz="1200">
                <a:solidFill>
                  <a:schemeClr val="tx1"/>
                </a:solidFill>
                <a:latin typeface="Times New Roman" panose="02020603050405020304" pitchFamily="18" charset="0"/>
              </a:defRPr>
            </a:lvl3pPr>
            <a:lvl4pPr marL="1600200" indent="-228600" defTabSz="923925" eaLnBrk="0" hangingPunct="0">
              <a:spcBef>
                <a:spcPct val="30000"/>
              </a:spcBef>
              <a:defRPr sz="1200">
                <a:solidFill>
                  <a:schemeClr val="tx1"/>
                </a:solidFill>
                <a:latin typeface="Times New Roman" panose="02020603050405020304" pitchFamily="18" charset="0"/>
              </a:defRPr>
            </a:lvl4pPr>
            <a:lvl5pPr marL="2057400" indent="-228600" defTabSz="923925" eaLnBrk="0" hangingPunct="0">
              <a:spcBef>
                <a:spcPct val="30000"/>
              </a:spcBef>
              <a:defRPr sz="1200">
                <a:solidFill>
                  <a:schemeClr val="tx1"/>
                </a:solidFill>
                <a:latin typeface="Times New Roman" panose="02020603050405020304" pitchFamily="18" charset="0"/>
              </a:defRPr>
            </a:lvl5pPr>
            <a:lvl6pPr marL="2514600" indent="-228600" defTabSz="92392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392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392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3925"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9154E2FF-4309-4AF9-9949-72E880BADF70}" type="slidenum">
              <a:rPr lang="en-CA" altLang="en-US"/>
              <a:pPr eaLnBrk="1" hangingPunct="1">
                <a:spcBef>
                  <a:spcPct val="0"/>
                </a:spcBef>
              </a:pPr>
              <a:t>17</a:t>
            </a:fld>
            <a:endParaRPr lang="en-CA" altLang="en-US"/>
          </a:p>
        </p:txBody>
      </p:sp>
      <p:sp>
        <p:nvSpPr>
          <p:cNvPr id="33795" name="Rectangle 2">
            <a:extLst>
              <a:ext uri="{FF2B5EF4-FFF2-40B4-BE49-F238E27FC236}">
                <a16:creationId xmlns:a16="http://schemas.microsoft.com/office/drawing/2014/main" id="{198D88E8-9E6A-4B03-9D84-40346987386B}"/>
              </a:ext>
            </a:extLst>
          </p:cNvPr>
          <p:cNvSpPr>
            <a:spLocks noGrp="1" noRot="1" noChangeAspect="1" noChangeArrowheads="1" noTextEdit="1"/>
          </p:cNvSpPr>
          <p:nvPr>
            <p:ph type="sldImg"/>
          </p:nvPr>
        </p:nvSpPr>
        <p:spPr>
          <a:xfrm>
            <a:off x="1268413" y="31750"/>
            <a:ext cx="4233862" cy="3175000"/>
          </a:xfrm>
          <a:ln/>
        </p:spPr>
      </p:sp>
      <p:sp>
        <p:nvSpPr>
          <p:cNvPr id="33796" name="Rectangle 3">
            <a:extLst>
              <a:ext uri="{FF2B5EF4-FFF2-40B4-BE49-F238E27FC236}">
                <a16:creationId xmlns:a16="http://schemas.microsoft.com/office/drawing/2014/main" id="{85BA83CD-51E1-403D-9014-BBFF86B28FAF}"/>
              </a:ext>
            </a:extLst>
          </p:cNvPr>
          <p:cNvSpPr>
            <a:spLocks noGrp="1" noChangeArrowheads="1"/>
          </p:cNvSpPr>
          <p:nvPr>
            <p:ph type="body" idx="1"/>
          </p:nvPr>
        </p:nvSpPr>
        <p:spPr>
          <a:xfrm>
            <a:off x="458788" y="3349625"/>
            <a:ext cx="6007100" cy="5327650"/>
          </a:xfrm>
          <a:noFill/>
        </p:spPr>
        <p:txBody>
          <a:bodyPr/>
          <a:lstStyle/>
          <a:p>
            <a:pPr eaLnBrk="1" hangingPunct="1"/>
            <a:endParaRPr lang="de-DE"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4DD2D829-9740-4743-9577-8A21A109F9B3}"/>
              </a:ext>
            </a:extLst>
          </p:cNvPr>
          <p:cNvSpPr>
            <a:spLocks noGrp="1" noChangeArrowheads="1"/>
          </p:cNvSpPr>
          <p:nvPr>
            <p:ph type="sldNum" sz="quarter" idx="5"/>
          </p:nvPr>
        </p:nvSpPr>
        <p:spPr>
          <a:noFill/>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8201020-1579-4DB6-AE71-17E9227C25AF}" type="slidenum">
              <a:rPr lang="en-CA" altLang="en-US" sz="1300"/>
              <a:pPr eaLnBrk="1" hangingPunct="1">
                <a:spcBef>
                  <a:spcPct val="0"/>
                </a:spcBef>
              </a:pPr>
              <a:t>20</a:t>
            </a:fld>
            <a:endParaRPr lang="en-CA" altLang="en-US" sz="1300"/>
          </a:p>
        </p:txBody>
      </p:sp>
      <p:sp>
        <p:nvSpPr>
          <p:cNvPr id="70659" name="Rectangle 2">
            <a:extLst>
              <a:ext uri="{FF2B5EF4-FFF2-40B4-BE49-F238E27FC236}">
                <a16:creationId xmlns:a16="http://schemas.microsoft.com/office/drawing/2014/main" id="{8FA3ADA2-B7A5-47CB-BD21-8AED8497C0A6}"/>
              </a:ext>
            </a:extLst>
          </p:cNvPr>
          <p:cNvSpPr>
            <a:spLocks noGrp="1" noChangeArrowheads="1"/>
          </p:cNvSpPr>
          <p:nvPr>
            <p:ph type="body" idx="1"/>
          </p:nvPr>
        </p:nvSpPr>
        <p:spPr>
          <a:xfrm>
            <a:off x="487363" y="3459163"/>
            <a:ext cx="6386512" cy="5502275"/>
          </a:xfrm>
          <a:noFill/>
          <a:extLst>
            <a:ext uri="{91240B29-F687-4F45-9708-019B960494DF}">
              <a14:hiddenLine xmlns:a14="http://schemas.microsoft.com/office/drawing/2010/main" w="12700">
                <a:solidFill>
                  <a:schemeClr val="tx1"/>
                </a:solidFill>
                <a:miter lim="800000"/>
                <a:headEnd/>
                <a:tailEnd/>
              </a14:hiddenLine>
            </a:ext>
          </a:extLst>
        </p:spPr>
        <p:txBody>
          <a:bodyPr lIns="95654" tIns="46988" rIns="95654" bIns="46988"/>
          <a:lstStyle/>
          <a:p>
            <a:pPr eaLnBrk="1" hangingPunct="1"/>
            <a:endParaRPr lang="de-DE" altLang="en-US"/>
          </a:p>
        </p:txBody>
      </p:sp>
      <p:sp>
        <p:nvSpPr>
          <p:cNvPr id="70660" name="Rectangle 3">
            <a:extLst>
              <a:ext uri="{FF2B5EF4-FFF2-40B4-BE49-F238E27FC236}">
                <a16:creationId xmlns:a16="http://schemas.microsoft.com/office/drawing/2014/main" id="{C55C51C4-A56F-4606-8A5A-E8F9A8627CCA}"/>
              </a:ext>
            </a:extLst>
          </p:cNvPr>
          <p:cNvSpPr>
            <a:spLocks noGrp="1" noRot="1" noChangeAspect="1" noChangeArrowheads="1" noTextEdit="1"/>
          </p:cNvSpPr>
          <p:nvPr>
            <p:ph type="sldImg"/>
          </p:nvPr>
        </p:nvSpPr>
        <p:spPr>
          <a:xfrm>
            <a:off x="1412875" y="33338"/>
            <a:ext cx="4370388" cy="3278187"/>
          </a:xfrm>
          <a:ln w="12700" cap="flat">
            <a:solidFill>
              <a:schemeClr val="tx1"/>
            </a:solidFill>
          </a:ln>
        </p:spPr>
      </p:sp>
    </p:spTree>
    <p:extLst>
      <p:ext uri="{BB962C8B-B14F-4D97-AF65-F5344CB8AC3E}">
        <p14:creationId xmlns:p14="http://schemas.microsoft.com/office/powerpoint/2010/main" val="3318003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D1393849-0BEE-41A1-8619-6E4C0E696F96}"/>
              </a:ext>
            </a:extLst>
          </p:cNvPr>
          <p:cNvSpPr>
            <a:spLocks noGrp="1" noChangeArrowheads="1"/>
          </p:cNvSpPr>
          <p:nvPr>
            <p:ph type="sldNum" sz="quarter" idx="5"/>
          </p:nvPr>
        </p:nvSpPr>
        <p:spPr>
          <a:noFill/>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B85A1C8B-51C3-416C-B9D9-21737FCD41AF}" type="slidenum">
              <a:rPr lang="en-CA" altLang="en-US" sz="1300"/>
              <a:pPr eaLnBrk="1" hangingPunct="1">
                <a:spcBef>
                  <a:spcPct val="0"/>
                </a:spcBef>
              </a:pPr>
              <a:t>21</a:t>
            </a:fld>
            <a:endParaRPr lang="en-CA" altLang="en-US" sz="1300"/>
          </a:p>
        </p:txBody>
      </p:sp>
      <p:sp>
        <p:nvSpPr>
          <p:cNvPr id="71683" name="Rectangle 2">
            <a:extLst>
              <a:ext uri="{FF2B5EF4-FFF2-40B4-BE49-F238E27FC236}">
                <a16:creationId xmlns:a16="http://schemas.microsoft.com/office/drawing/2014/main" id="{EBF29BA5-A08F-49CA-9990-2BF60E53074C}"/>
              </a:ext>
            </a:extLst>
          </p:cNvPr>
          <p:cNvSpPr>
            <a:spLocks noGrp="1" noRot="1" noChangeAspect="1" noChangeArrowheads="1" noTextEdit="1"/>
          </p:cNvSpPr>
          <p:nvPr>
            <p:ph type="sldImg"/>
          </p:nvPr>
        </p:nvSpPr>
        <p:spPr>
          <a:xfrm>
            <a:off x="1412875" y="33338"/>
            <a:ext cx="4370388" cy="3278187"/>
          </a:xfrm>
          <a:ln/>
        </p:spPr>
      </p:sp>
      <p:sp>
        <p:nvSpPr>
          <p:cNvPr id="71684" name="Rectangle 3">
            <a:extLst>
              <a:ext uri="{FF2B5EF4-FFF2-40B4-BE49-F238E27FC236}">
                <a16:creationId xmlns:a16="http://schemas.microsoft.com/office/drawing/2014/main" id="{E13F8A77-4B08-41E2-9BA4-30BE3F8F464B}"/>
              </a:ext>
            </a:extLst>
          </p:cNvPr>
          <p:cNvSpPr>
            <a:spLocks noGrp="1" noChangeArrowheads="1"/>
          </p:cNvSpPr>
          <p:nvPr>
            <p:ph type="body" idx="1"/>
          </p:nvPr>
        </p:nvSpPr>
        <p:spPr>
          <a:xfrm>
            <a:off x="487363" y="3459163"/>
            <a:ext cx="6386512" cy="5502275"/>
          </a:xfrm>
          <a:noFill/>
        </p:spPr>
        <p:txBody>
          <a:bodyPr/>
          <a:lstStyle/>
          <a:p>
            <a:pPr eaLnBrk="1" hangingPunct="1"/>
            <a:endParaRPr lang="de-DE" altLang="en-US"/>
          </a:p>
        </p:txBody>
      </p:sp>
    </p:spTree>
    <p:extLst>
      <p:ext uri="{BB962C8B-B14F-4D97-AF65-F5344CB8AC3E}">
        <p14:creationId xmlns:p14="http://schemas.microsoft.com/office/powerpoint/2010/main" val="1089711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EEECE29D-5B03-4AD6-BE58-E602D389353D}"/>
              </a:ext>
            </a:extLst>
          </p:cNvPr>
          <p:cNvSpPr>
            <a:spLocks noGrp="1" noChangeArrowheads="1"/>
          </p:cNvSpPr>
          <p:nvPr>
            <p:ph type="sldNum" sz="quarter" idx="5"/>
          </p:nvPr>
        </p:nvSpPr>
        <p:spPr>
          <a:noFill/>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4AD36C5-2C6C-43F6-8FD5-4D51FA952B28}" type="slidenum">
              <a:rPr lang="en-CA" altLang="en-US" sz="1300"/>
              <a:pPr eaLnBrk="1" hangingPunct="1">
                <a:spcBef>
                  <a:spcPct val="0"/>
                </a:spcBef>
              </a:pPr>
              <a:t>22</a:t>
            </a:fld>
            <a:endParaRPr lang="en-CA" altLang="en-US" sz="1300"/>
          </a:p>
        </p:txBody>
      </p:sp>
      <p:sp>
        <p:nvSpPr>
          <p:cNvPr id="72707" name="Rectangle 2">
            <a:extLst>
              <a:ext uri="{FF2B5EF4-FFF2-40B4-BE49-F238E27FC236}">
                <a16:creationId xmlns:a16="http://schemas.microsoft.com/office/drawing/2014/main" id="{147CB26B-34AE-482F-8F02-DE8F402BD45F}"/>
              </a:ext>
            </a:extLst>
          </p:cNvPr>
          <p:cNvSpPr>
            <a:spLocks noGrp="1" noChangeArrowheads="1"/>
          </p:cNvSpPr>
          <p:nvPr>
            <p:ph type="body" idx="1"/>
          </p:nvPr>
        </p:nvSpPr>
        <p:spPr>
          <a:xfrm>
            <a:off x="487363" y="3459163"/>
            <a:ext cx="6386512" cy="5502275"/>
          </a:xfrm>
          <a:noFill/>
          <a:extLst>
            <a:ext uri="{91240B29-F687-4F45-9708-019B960494DF}">
              <a14:hiddenLine xmlns:a14="http://schemas.microsoft.com/office/drawing/2010/main" w="12700">
                <a:solidFill>
                  <a:schemeClr val="tx1"/>
                </a:solidFill>
                <a:miter lim="800000"/>
                <a:headEnd/>
                <a:tailEnd/>
              </a14:hiddenLine>
            </a:ext>
          </a:extLst>
        </p:spPr>
        <p:txBody>
          <a:bodyPr lIns="95654" tIns="46988" rIns="95654" bIns="46988"/>
          <a:lstStyle/>
          <a:p>
            <a:pPr eaLnBrk="1" hangingPunct="1"/>
            <a:endParaRPr lang="de-DE" altLang="en-US"/>
          </a:p>
        </p:txBody>
      </p:sp>
      <p:sp>
        <p:nvSpPr>
          <p:cNvPr id="72708" name="Rectangle 3">
            <a:extLst>
              <a:ext uri="{FF2B5EF4-FFF2-40B4-BE49-F238E27FC236}">
                <a16:creationId xmlns:a16="http://schemas.microsoft.com/office/drawing/2014/main" id="{09084BC1-A069-4B20-8D3E-0902F1BB76D1}"/>
              </a:ext>
            </a:extLst>
          </p:cNvPr>
          <p:cNvSpPr>
            <a:spLocks noGrp="1" noRot="1" noChangeAspect="1" noChangeArrowheads="1" noTextEdit="1"/>
          </p:cNvSpPr>
          <p:nvPr>
            <p:ph type="sldImg"/>
          </p:nvPr>
        </p:nvSpPr>
        <p:spPr>
          <a:xfrm>
            <a:off x="1412875" y="33338"/>
            <a:ext cx="4370388" cy="3278187"/>
          </a:xfrm>
          <a:ln w="12700" cap="flat">
            <a:solidFill>
              <a:schemeClr val="tx1"/>
            </a:solidFill>
          </a:ln>
        </p:spPr>
      </p:sp>
    </p:spTree>
    <p:extLst>
      <p:ext uri="{BB962C8B-B14F-4D97-AF65-F5344CB8AC3E}">
        <p14:creationId xmlns:p14="http://schemas.microsoft.com/office/powerpoint/2010/main" val="1713251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23</a:t>
            </a:fld>
            <a:endParaRPr lang="en-US"/>
          </a:p>
        </p:txBody>
      </p:sp>
    </p:spTree>
    <p:extLst>
      <p:ext uri="{BB962C8B-B14F-4D97-AF65-F5344CB8AC3E}">
        <p14:creationId xmlns:p14="http://schemas.microsoft.com/office/powerpoint/2010/main" val="2771657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24</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0773597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214B4BEF-DE54-40BB-8131-DA6CF2D07E6B}"/>
              </a:ext>
            </a:extLst>
          </p:cNvPr>
          <p:cNvSpPr>
            <a:spLocks noGrp="1" noChangeArrowheads="1"/>
          </p:cNvSpPr>
          <p:nvPr>
            <p:ph type="sldNum" sz="quarter" idx="5"/>
          </p:nvPr>
        </p:nvSpPr>
        <p:spPr>
          <a:noFill/>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EB3929C7-F5E2-4A3E-BBF9-7D60A69DE471}" type="slidenum">
              <a:rPr lang="en-CA" altLang="en-US" sz="1300"/>
              <a:pPr eaLnBrk="1" hangingPunct="1">
                <a:spcBef>
                  <a:spcPct val="0"/>
                </a:spcBef>
              </a:pPr>
              <a:t>32</a:t>
            </a:fld>
            <a:endParaRPr lang="en-CA" altLang="en-US" sz="1300"/>
          </a:p>
        </p:txBody>
      </p:sp>
      <p:sp>
        <p:nvSpPr>
          <p:cNvPr id="73731" name="Rectangle 2">
            <a:extLst>
              <a:ext uri="{FF2B5EF4-FFF2-40B4-BE49-F238E27FC236}">
                <a16:creationId xmlns:a16="http://schemas.microsoft.com/office/drawing/2014/main" id="{2B30CEA6-103D-4217-9220-5D5C9FA33507}"/>
              </a:ext>
            </a:extLst>
          </p:cNvPr>
          <p:cNvSpPr>
            <a:spLocks noGrp="1" noChangeArrowheads="1"/>
          </p:cNvSpPr>
          <p:nvPr>
            <p:ph type="body" idx="1"/>
          </p:nvPr>
        </p:nvSpPr>
        <p:spPr>
          <a:xfrm>
            <a:off x="487363" y="3459163"/>
            <a:ext cx="6386512" cy="5502275"/>
          </a:xfrm>
          <a:noFill/>
          <a:extLst>
            <a:ext uri="{91240B29-F687-4F45-9708-019B960494DF}">
              <a14:hiddenLine xmlns:a14="http://schemas.microsoft.com/office/drawing/2010/main" w="12700">
                <a:solidFill>
                  <a:schemeClr val="tx1"/>
                </a:solidFill>
                <a:miter lim="800000"/>
                <a:headEnd/>
                <a:tailEnd/>
              </a14:hiddenLine>
            </a:ext>
          </a:extLst>
        </p:spPr>
        <p:txBody>
          <a:bodyPr lIns="95654" tIns="46988" rIns="95654" bIns="46988"/>
          <a:lstStyle/>
          <a:p>
            <a:pPr eaLnBrk="1" hangingPunct="1"/>
            <a:endParaRPr lang="de-DE" altLang="en-US"/>
          </a:p>
        </p:txBody>
      </p:sp>
      <p:sp>
        <p:nvSpPr>
          <p:cNvPr id="73732" name="Rectangle 3">
            <a:extLst>
              <a:ext uri="{FF2B5EF4-FFF2-40B4-BE49-F238E27FC236}">
                <a16:creationId xmlns:a16="http://schemas.microsoft.com/office/drawing/2014/main" id="{AE721BBD-A292-4555-8DA6-10B9F07E2AB1}"/>
              </a:ext>
            </a:extLst>
          </p:cNvPr>
          <p:cNvSpPr>
            <a:spLocks noGrp="1" noRot="1" noChangeAspect="1" noChangeArrowheads="1" noTextEdit="1"/>
          </p:cNvSpPr>
          <p:nvPr>
            <p:ph type="sldImg"/>
          </p:nvPr>
        </p:nvSpPr>
        <p:spPr>
          <a:xfrm>
            <a:off x="1412875" y="33338"/>
            <a:ext cx="4370388" cy="3278187"/>
          </a:xfrm>
          <a:ln w="12700" cap="flat">
            <a:solidFill>
              <a:schemeClr val="tx1"/>
            </a:solidFill>
          </a:ln>
        </p:spPr>
      </p:sp>
    </p:spTree>
    <p:extLst>
      <p:ext uri="{BB962C8B-B14F-4D97-AF65-F5344CB8AC3E}">
        <p14:creationId xmlns:p14="http://schemas.microsoft.com/office/powerpoint/2010/main" val="2770219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22F2E37-9BBA-224A-B7D9-9E1471092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16F39EF-A3D7-EC47-B2F8-011C5381E9A9}" type="slidenum">
              <a:rPr lang="en-US" altLang="en-US" sz="1200"/>
              <a:pPr/>
              <a:t>33</a:t>
            </a:fld>
            <a:endParaRPr lang="en-US" altLang="en-US" sz="1200"/>
          </a:p>
        </p:txBody>
      </p:sp>
      <p:sp>
        <p:nvSpPr>
          <p:cNvPr id="21507" name="Rectangle 2">
            <a:extLst>
              <a:ext uri="{FF2B5EF4-FFF2-40B4-BE49-F238E27FC236}">
                <a16:creationId xmlns:a16="http://schemas.microsoft.com/office/drawing/2014/main" id="{63DF0E86-A8F1-5E42-8E51-A2B423C13B0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3E3A115-9C22-DB47-A34D-90BC9E0BB2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48954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4</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5892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734B6B1B-480B-4C0A-AD11-B78914CF5259}"/>
              </a:ext>
            </a:extLst>
          </p:cNvPr>
          <p:cNvSpPr>
            <a:spLocks noGrp="1" noChangeArrowheads="1"/>
          </p:cNvSpPr>
          <p:nvPr>
            <p:ph type="sldNum" sz="quarter" idx="5"/>
          </p:nvPr>
        </p:nvSpPr>
        <p:spPr>
          <a:noFill/>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B8699ED-108A-4D8D-B402-A1EFBD0E8DE2}" type="slidenum">
              <a:rPr lang="en-CA" altLang="en-US" sz="1300"/>
              <a:pPr eaLnBrk="1" hangingPunct="1">
                <a:spcBef>
                  <a:spcPct val="0"/>
                </a:spcBef>
              </a:pPr>
              <a:t>5</a:t>
            </a:fld>
            <a:endParaRPr lang="en-CA" altLang="en-US" sz="1300"/>
          </a:p>
        </p:txBody>
      </p:sp>
      <p:sp>
        <p:nvSpPr>
          <p:cNvPr id="59395" name="Rectangle 2">
            <a:extLst>
              <a:ext uri="{FF2B5EF4-FFF2-40B4-BE49-F238E27FC236}">
                <a16:creationId xmlns:a16="http://schemas.microsoft.com/office/drawing/2014/main" id="{71141062-60F9-4D3E-AEF2-9F3F8B3AC530}"/>
              </a:ext>
            </a:extLst>
          </p:cNvPr>
          <p:cNvSpPr>
            <a:spLocks noGrp="1" noChangeArrowheads="1"/>
          </p:cNvSpPr>
          <p:nvPr>
            <p:ph type="body" idx="1"/>
          </p:nvPr>
        </p:nvSpPr>
        <p:spPr>
          <a:xfrm>
            <a:off x="974725" y="4564063"/>
            <a:ext cx="5365750" cy="4044950"/>
          </a:xfrm>
          <a:noFill/>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pPr eaLnBrk="1" hangingPunct="1"/>
            <a:endParaRPr lang="en-US" altLang="en-US"/>
          </a:p>
        </p:txBody>
      </p:sp>
      <p:sp>
        <p:nvSpPr>
          <p:cNvPr id="59396" name="Rectangle 3">
            <a:extLst>
              <a:ext uri="{FF2B5EF4-FFF2-40B4-BE49-F238E27FC236}">
                <a16:creationId xmlns:a16="http://schemas.microsoft.com/office/drawing/2014/main" id="{EB29245B-1C0A-4826-B930-E1DC7C0C7C0F}"/>
              </a:ext>
            </a:extLst>
          </p:cNvPr>
          <p:cNvSpPr>
            <a:spLocks noGrp="1" noRot="1" noChangeAspect="1" noChangeArrowheads="1" noTextEdit="1"/>
          </p:cNvSpPr>
          <p:nvPr>
            <p:ph type="sldImg"/>
          </p:nvPr>
        </p:nvSpPr>
        <p:spPr>
          <a:xfrm>
            <a:off x="1416050" y="839788"/>
            <a:ext cx="4479925" cy="3359150"/>
          </a:xfrm>
          <a:ln w="12700" cap="flat">
            <a:solidFill>
              <a:schemeClr val="tx1"/>
            </a:solidFill>
          </a:ln>
        </p:spPr>
      </p:sp>
    </p:spTree>
    <p:extLst>
      <p:ext uri="{BB962C8B-B14F-4D97-AF65-F5344CB8AC3E}">
        <p14:creationId xmlns:p14="http://schemas.microsoft.com/office/powerpoint/2010/main" val="1062376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14E6359F-34C1-4CED-BBDB-D6846F9DC446}"/>
              </a:ext>
            </a:extLst>
          </p:cNvPr>
          <p:cNvSpPr>
            <a:spLocks noGrp="1" noChangeArrowheads="1"/>
          </p:cNvSpPr>
          <p:nvPr>
            <p:ph type="sldNum" sz="quarter" idx="5"/>
          </p:nvPr>
        </p:nvSpPr>
        <p:spPr>
          <a:noFill/>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94055376-08CC-479A-A533-5EA660D79CBA}" type="slidenum">
              <a:rPr lang="en-CA" altLang="en-US" sz="1300"/>
              <a:pPr eaLnBrk="1" hangingPunct="1">
                <a:spcBef>
                  <a:spcPct val="0"/>
                </a:spcBef>
              </a:pPr>
              <a:t>8</a:t>
            </a:fld>
            <a:endParaRPr lang="en-CA" altLang="en-US" sz="1300"/>
          </a:p>
        </p:txBody>
      </p:sp>
      <p:sp>
        <p:nvSpPr>
          <p:cNvPr id="62467" name="Rectangle 2">
            <a:extLst>
              <a:ext uri="{FF2B5EF4-FFF2-40B4-BE49-F238E27FC236}">
                <a16:creationId xmlns:a16="http://schemas.microsoft.com/office/drawing/2014/main" id="{167A682B-5CA2-4F77-88B1-236132F559D6}"/>
              </a:ext>
            </a:extLst>
          </p:cNvPr>
          <p:cNvSpPr>
            <a:spLocks noGrp="1" noRot="1" noChangeAspect="1" noChangeArrowheads="1" noTextEdit="1"/>
          </p:cNvSpPr>
          <p:nvPr>
            <p:ph type="sldImg"/>
          </p:nvPr>
        </p:nvSpPr>
        <p:spPr>
          <a:xfrm>
            <a:off x="1412875" y="33338"/>
            <a:ext cx="4370388" cy="3278187"/>
          </a:xfrm>
          <a:ln/>
        </p:spPr>
      </p:sp>
      <p:sp>
        <p:nvSpPr>
          <p:cNvPr id="62468" name="Rectangle 3">
            <a:extLst>
              <a:ext uri="{FF2B5EF4-FFF2-40B4-BE49-F238E27FC236}">
                <a16:creationId xmlns:a16="http://schemas.microsoft.com/office/drawing/2014/main" id="{FA735929-AAAD-41D3-A16F-D8CC891E03E3}"/>
              </a:ext>
            </a:extLst>
          </p:cNvPr>
          <p:cNvSpPr>
            <a:spLocks noGrp="1" noChangeArrowheads="1"/>
          </p:cNvSpPr>
          <p:nvPr>
            <p:ph type="body" idx="1"/>
          </p:nvPr>
        </p:nvSpPr>
        <p:spPr>
          <a:xfrm>
            <a:off x="487363" y="3459163"/>
            <a:ext cx="6386512" cy="5502275"/>
          </a:xfrm>
          <a:noFill/>
        </p:spPr>
        <p:txBody>
          <a:bodyPr/>
          <a:lstStyle/>
          <a:p>
            <a:pPr eaLnBrk="1" hangingPunct="1"/>
            <a:endParaRPr lang="de-DE" altLang="en-US"/>
          </a:p>
        </p:txBody>
      </p:sp>
    </p:spTree>
    <p:extLst>
      <p:ext uri="{BB962C8B-B14F-4D97-AF65-F5344CB8AC3E}">
        <p14:creationId xmlns:p14="http://schemas.microsoft.com/office/powerpoint/2010/main" val="2518450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9CE5D523-1A61-44B4-B752-BD41673A8BDC}"/>
              </a:ext>
            </a:extLst>
          </p:cNvPr>
          <p:cNvSpPr>
            <a:spLocks noGrp="1" noChangeArrowheads="1"/>
          </p:cNvSpPr>
          <p:nvPr>
            <p:ph type="sldNum" sz="quarter" idx="5"/>
          </p:nvPr>
        </p:nvSpPr>
        <p:spPr>
          <a:noFill/>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D19CC71-10B5-49F5-81B8-C17F4325C625}" type="slidenum">
              <a:rPr lang="en-CA" altLang="en-US" sz="1300"/>
              <a:pPr eaLnBrk="1" hangingPunct="1">
                <a:spcBef>
                  <a:spcPct val="0"/>
                </a:spcBef>
              </a:pPr>
              <a:t>9</a:t>
            </a:fld>
            <a:endParaRPr lang="en-CA" altLang="en-US" sz="1300"/>
          </a:p>
        </p:txBody>
      </p:sp>
      <p:sp>
        <p:nvSpPr>
          <p:cNvPr id="63491" name="Rectangle 2">
            <a:extLst>
              <a:ext uri="{FF2B5EF4-FFF2-40B4-BE49-F238E27FC236}">
                <a16:creationId xmlns:a16="http://schemas.microsoft.com/office/drawing/2014/main" id="{4091F792-74E5-45F5-AAE7-609E9882EA65}"/>
              </a:ext>
            </a:extLst>
          </p:cNvPr>
          <p:cNvSpPr>
            <a:spLocks noGrp="1" noRot="1" noChangeAspect="1" noChangeArrowheads="1" noTextEdit="1"/>
          </p:cNvSpPr>
          <p:nvPr>
            <p:ph type="sldImg"/>
          </p:nvPr>
        </p:nvSpPr>
        <p:spPr>
          <a:xfrm>
            <a:off x="1412875" y="33338"/>
            <a:ext cx="4370388" cy="3278187"/>
          </a:xfrm>
          <a:ln/>
        </p:spPr>
      </p:sp>
      <p:sp>
        <p:nvSpPr>
          <p:cNvPr id="63492" name="Rectangle 3">
            <a:extLst>
              <a:ext uri="{FF2B5EF4-FFF2-40B4-BE49-F238E27FC236}">
                <a16:creationId xmlns:a16="http://schemas.microsoft.com/office/drawing/2014/main" id="{5A292358-1997-4CFB-A9A2-9AF9B3738069}"/>
              </a:ext>
            </a:extLst>
          </p:cNvPr>
          <p:cNvSpPr>
            <a:spLocks noGrp="1" noChangeArrowheads="1"/>
          </p:cNvSpPr>
          <p:nvPr>
            <p:ph type="body" idx="1"/>
          </p:nvPr>
        </p:nvSpPr>
        <p:spPr>
          <a:xfrm>
            <a:off x="487363" y="3459163"/>
            <a:ext cx="6386512" cy="5502275"/>
          </a:xfrm>
          <a:noFill/>
        </p:spPr>
        <p:txBody>
          <a:bodyPr/>
          <a:lstStyle/>
          <a:p>
            <a:pPr eaLnBrk="1" hangingPunct="1"/>
            <a:endParaRPr lang="de-DE" altLang="en-US"/>
          </a:p>
        </p:txBody>
      </p:sp>
    </p:spTree>
    <p:extLst>
      <p:ext uri="{BB962C8B-B14F-4D97-AF65-F5344CB8AC3E}">
        <p14:creationId xmlns:p14="http://schemas.microsoft.com/office/powerpoint/2010/main" val="3026298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193FAAF9-78C9-4909-BB9D-AEA67450A646}"/>
              </a:ext>
            </a:extLst>
          </p:cNvPr>
          <p:cNvSpPr>
            <a:spLocks noGrp="1" noChangeArrowheads="1"/>
          </p:cNvSpPr>
          <p:nvPr>
            <p:ph type="sldNum" sz="quarter" idx="5"/>
          </p:nvPr>
        </p:nvSpPr>
        <p:spPr>
          <a:noFill/>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3F2383DC-8265-473D-AB72-FFE6C016A8D9}" type="slidenum">
              <a:rPr lang="en-CA" altLang="en-US" sz="1300"/>
              <a:pPr eaLnBrk="1" hangingPunct="1">
                <a:spcBef>
                  <a:spcPct val="0"/>
                </a:spcBef>
              </a:pPr>
              <a:t>10</a:t>
            </a:fld>
            <a:endParaRPr lang="en-CA" altLang="en-US" sz="1300"/>
          </a:p>
        </p:txBody>
      </p:sp>
      <p:sp>
        <p:nvSpPr>
          <p:cNvPr id="64515" name="Rectangle 2">
            <a:extLst>
              <a:ext uri="{FF2B5EF4-FFF2-40B4-BE49-F238E27FC236}">
                <a16:creationId xmlns:a16="http://schemas.microsoft.com/office/drawing/2014/main" id="{ACAE0930-E289-4FC2-8ED8-D5B6E858FD94}"/>
              </a:ext>
            </a:extLst>
          </p:cNvPr>
          <p:cNvSpPr>
            <a:spLocks noGrp="1" noChangeArrowheads="1"/>
          </p:cNvSpPr>
          <p:nvPr>
            <p:ph type="body" idx="1"/>
          </p:nvPr>
        </p:nvSpPr>
        <p:spPr>
          <a:xfrm>
            <a:off x="974725" y="4564063"/>
            <a:ext cx="5365750" cy="4044950"/>
          </a:xfrm>
          <a:noFill/>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pPr eaLnBrk="1" hangingPunct="1"/>
            <a:endParaRPr lang="en-US" altLang="en-US"/>
          </a:p>
        </p:txBody>
      </p:sp>
      <p:sp>
        <p:nvSpPr>
          <p:cNvPr id="64516" name="Rectangle 3">
            <a:extLst>
              <a:ext uri="{FF2B5EF4-FFF2-40B4-BE49-F238E27FC236}">
                <a16:creationId xmlns:a16="http://schemas.microsoft.com/office/drawing/2014/main" id="{C3E3CF89-8609-4293-95F4-FC143BADA019}"/>
              </a:ext>
            </a:extLst>
          </p:cNvPr>
          <p:cNvSpPr>
            <a:spLocks noGrp="1" noRot="1" noChangeAspect="1" noChangeArrowheads="1" noTextEdit="1"/>
          </p:cNvSpPr>
          <p:nvPr>
            <p:ph type="sldImg"/>
          </p:nvPr>
        </p:nvSpPr>
        <p:spPr>
          <a:xfrm>
            <a:off x="1416050" y="839788"/>
            <a:ext cx="4479925" cy="3359150"/>
          </a:xfrm>
          <a:ln w="12700" cap="flat">
            <a:solidFill>
              <a:schemeClr val="tx1"/>
            </a:solidFill>
          </a:ln>
        </p:spPr>
      </p:sp>
    </p:spTree>
    <p:extLst>
      <p:ext uri="{BB962C8B-B14F-4D97-AF65-F5344CB8AC3E}">
        <p14:creationId xmlns:p14="http://schemas.microsoft.com/office/powerpoint/2010/main" val="4095583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a:defRPr/>
            </a:pPr>
            <a:fld id="{37D173CC-E796-4683-BC3D-9729E0EAFA5D}" type="slidenum">
              <a:rPr lang="en-US" smtClean="0"/>
              <a:pPr>
                <a:defRPr/>
              </a:pPr>
              <a:t>12</a:t>
            </a:fld>
            <a:endParaRPr lang="en-US"/>
          </a:p>
        </p:txBody>
      </p:sp>
    </p:spTree>
    <p:extLst>
      <p:ext uri="{BB962C8B-B14F-4D97-AF65-F5344CB8AC3E}">
        <p14:creationId xmlns:p14="http://schemas.microsoft.com/office/powerpoint/2010/main" val="1751427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E44C9031-4745-4300-AECB-7A296F1E3BA7}"/>
              </a:ext>
            </a:extLst>
          </p:cNvPr>
          <p:cNvSpPr>
            <a:spLocks noGrp="1" noChangeArrowheads="1"/>
          </p:cNvSpPr>
          <p:nvPr>
            <p:ph type="sldNum" sz="quarter" idx="5"/>
          </p:nvPr>
        </p:nvSpPr>
        <p:spPr>
          <a:noFill/>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9383E4D3-B216-4D13-A8AB-2D660B993C0B}" type="slidenum">
              <a:rPr lang="en-CA" altLang="en-US" sz="1300"/>
              <a:pPr eaLnBrk="1" hangingPunct="1">
                <a:spcBef>
                  <a:spcPct val="0"/>
                </a:spcBef>
              </a:pPr>
              <a:t>14</a:t>
            </a:fld>
            <a:endParaRPr lang="en-CA" altLang="en-US" sz="1300"/>
          </a:p>
        </p:txBody>
      </p:sp>
      <p:sp>
        <p:nvSpPr>
          <p:cNvPr id="66563" name="Rectangle 2">
            <a:extLst>
              <a:ext uri="{FF2B5EF4-FFF2-40B4-BE49-F238E27FC236}">
                <a16:creationId xmlns:a16="http://schemas.microsoft.com/office/drawing/2014/main" id="{5CD9E3A3-807A-4C18-A1DE-084B1C0DC85A}"/>
              </a:ext>
            </a:extLst>
          </p:cNvPr>
          <p:cNvSpPr>
            <a:spLocks noGrp="1" noChangeArrowheads="1"/>
          </p:cNvSpPr>
          <p:nvPr>
            <p:ph type="body" idx="1"/>
          </p:nvPr>
        </p:nvSpPr>
        <p:spPr>
          <a:xfrm>
            <a:off x="487363" y="3459163"/>
            <a:ext cx="6386512" cy="5502275"/>
          </a:xfrm>
          <a:noFill/>
          <a:extLst>
            <a:ext uri="{91240B29-F687-4F45-9708-019B960494DF}">
              <a14:hiddenLine xmlns:a14="http://schemas.microsoft.com/office/drawing/2010/main" w="12700">
                <a:solidFill>
                  <a:schemeClr val="tx1"/>
                </a:solidFill>
                <a:miter lim="800000"/>
                <a:headEnd/>
                <a:tailEnd/>
              </a14:hiddenLine>
            </a:ext>
          </a:extLst>
        </p:spPr>
        <p:txBody>
          <a:bodyPr lIns="95654" tIns="46988" rIns="95654" bIns="46988"/>
          <a:lstStyle/>
          <a:p>
            <a:pPr eaLnBrk="1" hangingPunct="1"/>
            <a:endParaRPr lang="de-DE" altLang="en-US"/>
          </a:p>
        </p:txBody>
      </p:sp>
      <p:sp>
        <p:nvSpPr>
          <p:cNvPr id="66564" name="Rectangle 3">
            <a:extLst>
              <a:ext uri="{FF2B5EF4-FFF2-40B4-BE49-F238E27FC236}">
                <a16:creationId xmlns:a16="http://schemas.microsoft.com/office/drawing/2014/main" id="{EE813142-F2D3-4903-A6F6-D3585BEEA4D2}"/>
              </a:ext>
            </a:extLst>
          </p:cNvPr>
          <p:cNvSpPr>
            <a:spLocks noGrp="1" noRot="1" noChangeAspect="1" noChangeArrowheads="1" noTextEdit="1"/>
          </p:cNvSpPr>
          <p:nvPr>
            <p:ph type="sldImg"/>
          </p:nvPr>
        </p:nvSpPr>
        <p:spPr>
          <a:xfrm>
            <a:off x="1412875" y="33338"/>
            <a:ext cx="4370388" cy="3278187"/>
          </a:xfrm>
          <a:ln w="12700" cap="flat">
            <a:solidFill>
              <a:schemeClr val="tx1"/>
            </a:solidFill>
          </a:ln>
        </p:spPr>
      </p:sp>
    </p:spTree>
    <p:extLst>
      <p:ext uri="{BB962C8B-B14F-4D97-AF65-F5344CB8AC3E}">
        <p14:creationId xmlns:p14="http://schemas.microsoft.com/office/powerpoint/2010/main" val="3446490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D9F77E3E-D364-42CE-8542-70457618FCF9}"/>
              </a:ext>
            </a:extLst>
          </p:cNvPr>
          <p:cNvSpPr>
            <a:spLocks noGrp="1" noChangeArrowheads="1"/>
          </p:cNvSpPr>
          <p:nvPr>
            <p:ph type="sldNum" sz="quarter" idx="5"/>
          </p:nvPr>
        </p:nvSpPr>
        <p:spPr>
          <a:noFill/>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F11A4DD-ED24-466B-81B2-EFBB70B14FED}" type="slidenum">
              <a:rPr lang="en-CA" altLang="en-US" sz="1300"/>
              <a:pPr eaLnBrk="1" hangingPunct="1">
                <a:spcBef>
                  <a:spcPct val="0"/>
                </a:spcBef>
              </a:pPr>
              <a:t>15</a:t>
            </a:fld>
            <a:endParaRPr lang="en-CA" altLang="en-US" sz="1300"/>
          </a:p>
        </p:txBody>
      </p:sp>
      <p:sp>
        <p:nvSpPr>
          <p:cNvPr id="67587" name="Rectangle 2">
            <a:extLst>
              <a:ext uri="{FF2B5EF4-FFF2-40B4-BE49-F238E27FC236}">
                <a16:creationId xmlns:a16="http://schemas.microsoft.com/office/drawing/2014/main" id="{0DA9314D-A521-49A2-9970-8F00BD76381D}"/>
              </a:ext>
            </a:extLst>
          </p:cNvPr>
          <p:cNvSpPr>
            <a:spLocks noGrp="1" noChangeArrowheads="1"/>
          </p:cNvSpPr>
          <p:nvPr>
            <p:ph type="body" idx="1"/>
          </p:nvPr>
        </p:nvSpPr>
        <p:spPr>
          <a:xfrm>
            <a:off x="487363" y="3459163"/>
            <a:ext cx="6386512" cy="5502275"/>
          </a:xfrm>
          <a:noFill/>
          <a:extLst>
            <a:ext uri="{91240B29-F687-4F45-9708-019B960494DF}">
              <a14:hiddenLine xmlns:a14="http://schemas.microsoft.com/office/drawing/2010/main" w="12700">
                <a:solidFill>
                  <a:schemeClr val="tx1"/>
                </a:solidFill>
                <a:miter lim="800000"/>
                <a:headEnd/>
                <a:tailEnd/>
              </a14:hiddenLine>
            </a:ext>
          </a:extLst>
        </p:spPr>
        <p:txBody>
          <a:bodyPr lIns="95654" tIns="46988" rIns="95654" bIns="46988"/>
          <a:lstStyle/>
          <a:p>
            <a:pPr eaLnBrk="1" hangingPunct="1"/>
            <a:endParaRPr lang="de-DE" altLang="en-US" dirty="0"/>
          </a:p>
        </p:txBody>
      </p:sp>
      <p:sp>
        <p:nvSpPr>
          <p:cNvPr id="67588" name="Rectangle 3">
            <a:extLst>
              <a:ext uri="{FF2B5EF4-FFF2-40B4-BE49-F238E27FC236}">
                <a16:creationId xmlns:a16="http://schemas.microsoft.com/office/drawing/2014/main" id="{DC054693-F594-4BDE-86A4-0E81817D345E}"/>
              </a:ext>
            </a:extLst>
          </p:cNvPr>
          <p:cNvSpPr>
            <a:spLocks noGrp="1" noRot="1" noChangeAspect="1" noChangeArrowheads="1" noTextEdit="1"/>
          </p:cNvSpPr>
          <p:nvPr>
            <p:ph type="sldImg"/>
          </p:nvPr>
        </p:nvSpPr>
        <p:spPr>
          <a:xfrm>
            <a:off x="1412875" y="33338"/>
            <a:ext cx="4370388" cy="3278187"/>
          </a:xfrm>
          <a:ln w="12700" cap="flat">
            <a:solidFill>
              <a:schemeClr val="tx1"/>
            </a:solidFill>
          </a:ln>
        </p:spPr>
      </p:sp>
    </p:spTree>
    <p:extLst>
      <p:ext uri="{BB962C8B-B14F-4D97-AF65-F5344CB8AC3E}">
        <p14:creationId xmlns:p14="http://schemas.microsoft.com/office/powerpoint/2010/main" val="1812029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lvl1pPr>
              <a:defRPr/>
            </a:lvl1pPr>
          </a:lstStyle>
          <a:p>
            <a:pPr>
              <a:defRPr/>
            </a:pPr>
            <a:fld id="{78CD04A1-3AF4-40D0-A278-B798474CC9F4}"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22A2B1-C851-45BA-9B90-CF18442A1356}" type="slidenum">
              <a:rPr lang="en-US"/>
              <a:pPr>
                <a:defRPr/>
              </a:pPr>
              <a:t>‹#›</a:t>
            </a:fld>
            <a:endParaRPr lang="en-US"/>
          </a:p>
        </p:txBody>
      </p:sp>
    </p:spTree>
    <p:extLst>
      <p:ext uri="{BB962C8B-B14F-4D97-AF65-F5344CB8AC3E}">
        <p14:creationId xmlns:p14="http://schemas.microsoft.com/office/powerpoint/2010/main" val="259103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ABAE5E9-0783-472E-BA6E-3C49E24626FB}"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16E0FD-127E-4CCB-BB04-515C98654DCB}" type="slidenum">
              <a:rPr lang="en-US"/>
              <a:pPr>
                <a:defRPr/>
              </a:pPr>
              <a:t>‹#›</a:t>
            </a:fld>
            <a:endParaRPr lang="en-US"/>
          </a:p>
        </p:txBody>
      </p:sp>
    </p:spTree>
    <p:extLst>
      <p:ext uri="{BB962C8B-B14F-4D97-AF65-F5344CB8AC3E}">
        <p14:creationId xmlns:p14="http://schemas.microsoft.com/office/powerpoint/2010/main" val="335681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6A67E29-1932-4CCE-9A53-47CAB86FFE2A}"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D41AF4-E102-49BC-A850-271A47F9227A}" type="slidenum">
              <a:rPr lang="en-US"/>
              <a:pPr>
                <a:defRPr/>
              </a:pPr>
              <a:t>‹#›</a:t>
            </a:fld>
            <a:endParaRPr lang="en-US"/>
          </a:p>
        </p:txBody>
      </p:sp>
    </p:spTree>
    <p:extLst>
      <p:ext uri="{BB962C8B-B14F-4D97-AF65-F5344CB8AC3E}">
        <p14:creationId xmlns:p14="http://schemas.microsoft.com/office/powerpoint/2010/main" val="45858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endParaRPr lang="en-CA"/>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9452438-700B-47C7-B66F-B9FD0D879271}" type="slidenum">
              <a:rPr lang="en-US" altLang="en-US"/>
              <a:pPr/>
              <a:t>‹#›</a:t>
            </a:fld>
            <a:endParaRPr lang="en-US" altLang="en-US"/>
          </a:p>
        </p:txBody>
      </p:sp>
    </p:spTree>
    <p:extLst>
      <p:ext uri="{BB962C8B-B14F-4D97-AF65-F5344CB8AC3E}">
        <p14:creationId xmlns:p14="http://schemas.microsoft.com/office/powerpoint/2010/main" val="2003291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315200" cy="4525963"/>
          </a:xfrm>
          <a:prstGeom prst="rect">
            <a:avLst/>
          </a:prstGeom>
        </p:spPr>
        <p:txBody>
          <a:bodyPr/>
          <a:lstStyle>
            <a:lvl1pPr>
              <a:defRPr>
                <a:solidFill>
                  <a:srgbClr val="0070C0"/>
                </a:solidFill>
              </a:defRPr>
            </a:lvl1pPr>
            <a:lvl2pP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D51259-A3D5-4284-8B16-27621D968E02}"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19DB33-55D3-4713-B728-07F189041F9E}" type="slidenum">
              <a:rPr lang="en-US"/>
              <a:pPr>
                <a:defRPr/>
              </a:pPr>
              <a:t>‹#›</a:t>
            </a:fld>
            <a:endParaRPr lang="en-US"/>
          </a:p>
        </p:txBody>
      </p:sp>
    </p:spTree>
    <p:extLst>
      <p:ext uri="{BB962C8B-B14F-4D97-AF65-F5344CB8AC3E}">
        <p14:creationId xmlns:p14="http://schemas.microsoft.com/office/powerpoint/2010/main" val="396906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vl1pPr>
          </a:lstStyle>
          <a:p>
            <a:pPr>
              <a:defRPr/>
            </a:pPr>
            <a:fld id="{121449F5-0AF4-4D87-8900-0BBF62F1A151}"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9706DB-4B8F-436C-A405-2CF749C1AE82}" type="slidenum">
              <a:rPr lang="en-US"/>
              <a:pPr>
                <a:defRPr/>
              </a:pPr>
              <a:t>‹#›</a:t>
            </a:fld>
            <a:endParaRPr lang="en-US"/>
          </a:p>
        </p:txBody>
      </p:sp>
      <p:sp>
        <p:nvSpPr>
          <p:cNvPr id="7" name="Title 1"/>
          <p:cNvSpPr>
            <a:spLocks noGrp="1"/>
          </p:cNvSpPr>
          <p:nvPr>
            <p:ph type="title" hasCustomPrompt="1"/>
          </p:nvPr>
        </p:nvSpPr>
        <p:spPr>
          <a:xfrm>
            <a:off x="685800" y="1981201"/>
            <a:ext cx="7772400" cy="762000"/>
          </a:xfrm>
          <a:prstGeom prst="rect">
            <a:avLst/>
          </a:prstGeom>
        </p:spPr>
        <p:txBody>
          <a:bodyPr/>
          <a:lstStyle>
            <a:lvl1pPr algn="l">
              <a:defRPr b="1" cap="small" baseline="0"/>
            </a:lvl1pPr>
          </a:lstStyle>
          <a:p>
            <a:r>
              <a:rPr lang="en-US" dirty="0"/>
              <a:t>Title</a:t>
            </a:r>
          </a:p>
        </p:txBody>
      </p:sp>
      <p:sp>
        <p:nvSpPr>
          <p:cNvPr id="8" name="Text Placeholder 2"/>
          <p:cNvSpPr>
            <a:spLocks noGrp="1"/>
          </p:cNvSpPr>
          <p:nvPr>
            <p:ph type="body" idx="1"/>
          </p:nvPr>
        </p:nvSpPr>
        <p:spPr>
          <a:xfrm>
            <a:off x="685800" y="2819400"/>
            <a:ext cx="7772400" cy="1500187"/>
          </a:xfrm>
          <a:prstGeom prst="rect">
            <a:avLst/>
          </a:prstGeom>
        </p:spPr>
        <p:txBody>
          <a:bodyPr anchor="t" anchorCtr="0"/>
          <a:lstStyle>
            <a:lvl1pPr marL="0" indent="0">
              <a:buNone/>
              <a:defRPr/>
            </a:lvl1pPr>
          </a:lstStyle>
          <a:p>
            <a:pPr lvl="0"/>
            <a:r>
              <a:rPr lang="en-US" sz="2400"/>
              <a:t>Click to edit Master text styles</a:t>
            </a:r>
          </a:p>
        </p:txBody>
      </p:sp>
    </p:spTree>
    <p:extLst>
      <p:ext uri="{BB962C8B-B14F-4D97-AF65-F5344CB8AC3E}">
        <p14:creationId xmlns:p14="http://schemas.microsoft.com/office/powerpoint/2010/main" val="51812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F0D12D8-DA29-4F3F-B804-F7322D9BB90E}"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F45A77-BA55-4C03-99EA-F3AE68D73449}" type="slidenum">
              <a:rPr lang="en-US"/>
              <a:pPr>
                <a:defRPr/>
              </a:pPr>
              <a:t>‹#›</a:t>
            </a:fld>
            <a:endParaRPr lang="en-US"/>
          </a:p>
        </p:txBody>
      </p:sp>
    </p:spTree>
    <p:extLst>
      <p:ext uri="{BB962C8B-B14F-4D97-AF65-F5344CB8AC3E}">
        <p14:creationId xmlns:p14="http://schemas.microsoft.com/office/powerpoint/2010/main" val="93446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9862327-661E-4F29-9334-E72557A2986D}" type="datetimeFigureOut">
              <a:rPr lang="en-US"/>
              <a:pPr>
                <a:defRPr/>
              </a:pPr>
              <a:t>9/7/2020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E379140-09B2-4A1F-82D1-8932F6B8B11F}" type="slidenum">
              <a:rPr lang="en-US"/>
              <a:pPr>
                <a:defRPr/>
              </a:pPr>
              <a:t>‹#›</a:t>
            </a:fld>
            <a:endParaRPr lang="en-US"/>
          </a:p>
        </p:txBody>
      </p:sp>
    </p:spTree>
    <p:extLst>
      <p:ext uri="{BB962C8B-B14F-4D97-AF65-F5344CB8AC3E}">
        <p14:creationId xmlns:p14="http://schemas.microsoft.com/office/powerpoint/2010/main" val="260898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160DF41-25F8-4AF5-817B-336DDFED29B0}" type="datetimeFigureOut">
              <a:rPr lang="en-US"/>
              <a:pPr>
                <a:defRPr/>
              </a:pPr>
              <a:t>9/7/2020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A0833B0-D7CE-4DA2-9BCD-99D454B2F062}" type="slidenum">
              <a:rPr lang="en-US"/>
              <a:pPr>
                <a:defRPr/>
              </a:pPr>
              <a:t>‹#›</a:t>
            </a:fld>
            <a:endParaRPr lang="en-US"/>
          </a:p>
        </p:txBody>
      </p:sp>
    </p:spTree>
    <p:extLst>
      <p:ext uri="{BB962C8B-B14F-4D97-AF65-F5344CB8AC3E}">
        <p14:creationId xmlns:p14="http://schemas.microsoft.com/office/powerpoint/2010/main" val="104471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794BACC-2316-4404-B45B-56A46FD87DB1}" type="datetimeFigureOut">
              <a:rPr lang="en-US"/>
              <a:pPr>
                <a:defRPr/>
              </a:pPr>
              <a:t>9/7/2020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6CA2B76-065C-4643-9415-BCEF3F3F52B4}" type="slidenum">
              <a:rPr lang="en-US"/>
              <a:pPr>
                <a:defRPr/>
              </a:pPr>
              <a:t>‹#›</a:t>
            </a:fld>
            <a:endParaRPr lang="en-US"/>
          </a:p>
        </p:txBody>
      </p:sp>
    </p:spTree>
    <p:extLst>
      <p:ext uri="{BB962C8B-B14F-4D97-AF65-F5344CB8AC3E}">
        <p14:creationId xmlns:p14="http://schemas.microsoft.com/office/powerpoint/2010/main" val="307260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860138B-92EA-46FB-8F47-B333F923F12C}"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661C1E0-4351-4FCA-9574-2E7354AD3B3B}" type="slidenum">
              <a:rPr lang="en-US"/>
              <a:pPr>
                <a:defRPr/>
              </a:pPr>
              <a:t>‹#›</a:t>
            </a:fld>
            <a:endParaRPr lang="en-US"/>
          </a:p>
        </p:txBody>
      </p:sp>
    </p:spTree>
    <p:extLst>
      <p:ext uri="{BB962C8B-B14F-4D97-AF65-F5344CB8AC3E}">
        <p14:creationId xmlns:p14="http://schemas.microsoft.com/office/powerpoint/2010/main" val="165193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976E93C-AA0A-4A46-BCDF-67703AA396C0}"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142D40-930D-4F71-9DD1-4EF0E09B8F11}" type="slidenum">
              <a:rPr lang="en-US"/>
              <a:pPr>
                <a:defRPr/>
              </a:pPr>
              <a:t>‹#›</a:t>
            </a:fld>
            <a:endParaRPr lang="en-US"/>
          </a:p>
        </p:txBody>
      </p:sp>
    </p:spTree>
    <p:extLst>
      <p:ext uri="{BB962C8B-B14F-4D97-AF65-F5344CB8AC3E}">
        <p14:creationId xmlns:p14="http://schemas.microsoft.com/office/powerpoint/2010/main" val="157557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3E15B8A-FF29-464D-BE39-860BA0CC4514}" type="datetimeFigureOut">
              <a:rPr lang="en-US"/>
              <a:pPr>
                <a:defRPr/>
              </a:pPr>
              <a:t>9/7/2020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7ECB4D6-C3C5-449D-89FE-4DAAFB2C62FE}" type="slidenum">
              <a:rPr lang="en-US"/>
              <a:pPr>
                <a:defRPr/>
              </a:pPr>
              <a:t>‹#›</a:t>
            </a:fld>
            <a:endParaRPr lang="en-US"/>
          </a:p>
        </p:txBody>
      </p:sp>
      <p:pic>
        <p:nvPicPr>
          <p:cNvPr id="7" name="Picture 6" descr="TotleBar.png"/>
          <p:cNvPicPr>
            <a:picLocks noChangeAspect="1"/>
          </p:cNvPicPr>
          <p:nvPr/>
        </p:nvPicPr>
        <p:blipFill>
          <a:blip r:embed="rId14"/>
          <a:stretch>
            <a:fillRect/>
          </a:stretch>
        </p:blipFill>
        <p:spPr>
          <a:xfrm>
            <a:off x="0" y="0"/>
            <a:ext cx="9144000" cy="381000"/>
          </a:xfrm>
          <a:prstGeom prst="rect">
            <a:avLst/>
          </a:prstGeom>
          <a:effectLst>
            <a:outerShdw blurRad="50800" dist="38100" dir="5400000" algn="t" rotWithShape="0">
              <a:prstClr val="black">
                <a:alpha val="40000"/>
              </a:prstClr>
            </a:outerShdw>
          </a:effectLst>
        </p:spPr>
      </p:pic>
      <p:sp>
        <p:nvSpPr>
          <p:cNvPr id="8" name="Title 1"/>
          <p:cNvSpPr txBox="1">
            <a:spLocks/>
          </p:cNvSpPr>
          <p:nvPr/>
        </p:nvSpPr>
        <p:spPr>
          <a:xfrm>
            <a:off x="4419600" y="0"/>
            <a:ext cx="4724400" cy="495300"/>
          </a:xfrm>
          <a:prstGeom prst="rect">
            <a:avLst/>
          </a:prstGeom>
        </p:spPr>
        <p:txBody>
          <a:bodyPr/>
          <a:lstStyle/>
          <a:p>
            <a:pPr algn="l" fontAlgn="auto">
              <a:spcAft>
                <a:spcPts val="0"/>
              </a:spcAft>
              <a:defRPr/>
            </a:pPr>
            <a:r>
              <a:rPr lang="en-US" sz="1600" b="1" dirty="0">
                <a:solidFill>
                  <a:schemeClr val="bg1"/>
                </a:solidFill>
              </a:rPr>
              <a:t>CS2212 Introduction to Software Engineering </a:t>
            </a:r>
            <a:endParaRPr lang="en-US" sz="1600" b="1" dirty="0">
              <a:solidFill>
                <a:schemeClr val="bg1"/>
              </a:solidFill>
              <a:latin typeface="Segoe UI" pitchFamily="34" charset="0"/>
              <a:ea typeface="Segoe UI" pitchFamily="34" charset="0"/>
              <a:cs typeface="Segoe UI" pitchFamily="34" charset="0"/>
            </a:endParaRPr>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20"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s://www.getzephyr.com/insights/developing-devops-testing-strategy-benefits-best-practices-tools" TargetMode="External"/><Relationship Id="rId7" Type="http://schemas.openxmlformats.org/officeDocument/2006/relationships/hyperlink" Target="https://stackify.com/unit-testing-basics-best-practices/"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hyperlink" Target="https://martinfowler.com/bliki/UnitTest.html" TargetMode="External"/><Relationship Id="rId5" Type="http://schemas.openxmlformats.org/officeDocument/2006/relationships/hyperlink" Target="https://en.wikipedia.org/wiki/Unit_testing" TargetMode="External"/><Relationship Id="rId4" Type="http://schemas.openxmlformats.org/officeDocument/2006/relationships/hyperlink" Target="https://sites.google.com/site/swtestingconcepts/home/test-design-techniques/for-white-box/statement-branch-and-path-coverage"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 2212</a:t>
            </a:r>
          </a:p>
        </p:txBody>
      </p:sp>
      <p:sp>
        <p:nvSpPr>
          <p:cNvPr id="3" name="Text Placeholder 2"/>
          <p:cNvSpPr>
            <a:spLocks noGrp="1"/>
          </p:cNvSpPr>
          <p:nvPr>
            <p:ph type="body" idx="1"/>
          </p:nvPr>
        </p:nvSpPr>
        <p:spPr>
          <a:xfrm>
            <a:off x="685800" y="2819401"/>
            <a:ext cx="7772400" cy="990600"/>
          </a:xfrm>
        </p:spPr>
        <p:txBody>
          <a:bodyPr/>
          <a:lstStyle/>
          <a:p>
            <a:r>
              <a:rPr lang="en-CA" dirty="0"/>
              <a:t>Introduction to Software Engineering</a:t>
            </a:r>
          </a:p>
        </p:txBody>
      </p:sp>
      <p:sp>
        <p:nvSpPr>
          <p:cNvPr id="4" name="Text Placeholder 2"/>
          <p:cNvSpPr txBox="1">
            <a:spLocks/>
          </p:cNvSpPr>
          <p:nvPr/>
        </p:nvSpPr>
        <p:spPr>
          <a:xfrm>
            <a:off x="609600" y="3886200"/>
            <a:ext cx="7772400" cy="990600"/>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p:txBody>
      </p:sp>
      <p:sp>
        <p:nvSpPr>
          <p:cNvPr id="5" name="Text Placeholder 2"/>
          <p:cNvSpPr txBox="1">
            <a:spLocks/>
          </p:cNvSpPr>
          <p:nvPr/>
        </p:nvSpPr>
        <p:spPr>
          <a:xfrm>
            <a:off x="533400" y="5257800"/>
            <a:ext cx="7772400" cy="990600"/>
          </a:xfrm>
          <a:prstGeom prst="rect">
            <a:avLst/>
          </a:prstGeom>
        </p:spPr>
        <p:txBody>
          <a:bodyPr anchor="t" anchorCtr="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CA" sz="1800" dirty="0"/>
          </a:p>
        </p:txBody>
      </p:sp>
      <p:sp>
        <p:nvSpPr>
          <p:cNvPr id="6" name="Rectangle 5">
            <a:extLst>
              <a:ext uri="{FF2B5EF4-FFF2-40B4-BE49-F238E27FC236}">
                <a16:creationId xmlns:a16="http://schemas.microsoft.com/office/drawing/2014/main" id="{8EB62B91-3EEA-415E-9B93-7C5401DC538C}"/>
              </a:ext>
            </a:extLst>
          </p:cNvPr>
          <p:cNvSpPr/>
          <p:nvPr/>
        </p:nvSpPr>
        <p:spPr>
          <a:xfrm>
            <a:off x="762000" y="4467136"/>
            <a:ext cx="7391400" cy="1200329"/>
          </a:xfrm>
          <a:prstGeom prst="rect">
            <a:avLst/>
          </a:prstGeom>
        </p:spPr>
        <p:txBody>
          <a:bodyPr wrap="square">
            <a:spAutoFit/>
          </a:bodyPr>
          <a:lstStyle/>
          <a:p>
            <a:r>
              <a:rPr lang="en-US" sz="4400" b="1" cap="small" dirty="0">
                <a:solidFill>
                  <a:prstClr val="black"/>
                </a:solidFill>
                <a:latin typeface="Calibri"/>
                <a:ea typeface="+mj-ea"/>
                <a:cs typeface="+mj-cs"/>
              </a:rPr>
              <a:t>Chapter </a:t>
            </a:r>
            <a:r>
              <a:rPr lang="fr-CA" sz="4400" b="1" cap="small" dirty="0">
                <a:solidFill>
                  <a:prstClr val="black"/>
                </a:solidFill>
                <a:latin typeface="Calibri"/>
                <a:ea typeface="+mj-ea"/>
                <a:cs typeface="+mj-cs"/>
              </a:rPr>
              <a:t>19</a:t>
            </a:r>
            <a:br>
              <a:rPr lang="en-US" sz="4400" b="1" cap="small" dirty="0">
                <a:solidFill>
                  <a:prstClr val="black"/>
                </a:solidFill>
                <a:latin typeface="Calibri"/>
                <a:ea typeface="+mj-ea"/>
                <a:cs typeface="+mj-cs"/>
              </a:rPr>
            </a:br>
            <a:r>
              <a:rPr lang="en-US" sz="2800" b="1" cap="small" dirty="0">
                <a:solidFill>
                  <a:prstClr val="black"/>
                </a:solidFill>
                <a:latin typeface="Calibri"/>
                <a:ea typeface="+mj-ea"/>
                <a:cs typeface="+mj-cs"/>
              </a:rPr>
              <a:t>Software Testing Component Level</a:t>
            </a:r>
            <a:endParaRPr lang="en-CA" dirty="0"/>
          </a:p>
        </p:txBody>
      </p:sp>
    </p:spTree>
    <p:extLst>
      <p:ext uri="{BB962C8B-B14F-4D97-AF65-F5344CB8AC3E}">
        <p14:creationId xmlns:p14="http://schemas.microsoft.com/office/powerpoint/2010/main" val="3343857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E663A216-3EB9-47EA-ABFD-60927C5BC781}"/>
              </a:ext>
            </a:extLst>
          </p:cNvPr>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42242EF9-5366-493E-BA74-C08EF0780F3F}" type="slidenum">
              <a:rPr lang="en-CA" altLang="en-US" sz="1400"/>
              <a:pPr eaLnBrk="1" hangingPunct="1">
                <a:spcBef>
                  <a:spcPct val="0"/>
                </a:spcBef>
                <a:buFontTx/>
                <a:buNone/>
              </a:pPr>
              <a:t>10</a:t>
            </a:fld>
            <a:endParaRPr lang="en-CA" altLang="en-US" sz="1400"/>
          </a:p>
        </p:txBody>
      </p:sp>
      <p:sp>
        <p:nvSpPr>
          <p:cNvPr id="15363" name="Rectangle 2">
            <a:extLst>
              <a:ext uri="{FF2B5EF4-FFF2-40B4-BE49-F238E27FC236}">
                <a16:creationId xmlns:a16="http://schemas.microsoft.com/office/drawing/2014/main" id="{71BB4128-0452-43F3-A1E2-4472319F6741}"/>
              </a:ext>
            </a:extLst>
          </p:cNvPr>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841" tIns="44623" rIns="90841" bIns="44623"/>
          <a:lstStyle/>
          <a:p>
            <a:pPr marL="465138" indent="-465138" eaLnBrk="1" hangingPunct="1">
              <a:lnSpc>
                <a:spcPct val="90000"/>
              </a:lnSpc>
            </a:pPr>
            <a:r>
              <a:rPr lang="en-CA" altLang="en-US" sz="1800" dirty="0"/>
              <a:t>Defect testing and debugging are different processes</a:t>
            </a:r>
          </a:p>
          <a:p>
            <a:pPr marL="465138" indent="-465138" eaLnBrk="1" hangingPunct="1">
              <a:lnSpc>
                <a:spcPct val="90000"/>
              </a:lnSpc>
            </a:pPr>
            <a:endParaRPr lang="en-CA" altLang="en-US" sz="1800" dirty="0"/>
          </a:p>
          <a:p>
            <a:pPr marL="465138" indent="-465138" eaLnBrk="1" hangingPunct="1">
              <a:lnSpc>
                <a:spcPct val="90000"/>
              </a:lnSpc>
            </a:pPr>
            <a:r>
              <a:rPr lang="en-CA" altLang="en-US" sz="1800" dirty="0"/>
              <a:t>Defect testing is concerned with subjecting the system to selected input in order to confirm the presence of errors (bugs)</a:t>
            </a:r>
          </a:p>
          <a:p>
            <a:pPr marL="465138" indent="-465138" eaLnBrk="1" hangingPunct="1">
              <a:lnSpc>
                <a:spcPct val="90000"/>
              </a:lnSpc>
            </a:pPr>
            <a:endParaRPr lang="en-CA" altLang="en-US" sz="1800" dirty="0"/>
          </a:p>
          <a:p>
            <a:pPr marL="465138" indent="-465138" eaLnBrk="1" hangingPunct="1">
              <a:lnSpc>
                <a:spcPct val="90000"/>
              </a:lnSpc>
            </a:pPr>
            <a:r>
              <a:rPr lang="en-CA" altLang="en-US" sz="1800" dirty="0"/>
              <a:t>Debugging is concerned with locating and repairing the errors found during defect testing </a:t>
            </a:r>
          </a:p>
          <a:p>
            <a:pPr marL="465138" indent="-465138" eaLnBrk="1" hangingPunct="1">
              <a:lnSpc>
                <a:spcPct val="90000"/>
              </a:lnSpc>
            </a:pPr>
            <a:endParaRPr lang="en-CA" altLang="en-US" sz="1800" dirty="0"/>
          </a:p>
          <a:p>
            <a:pPr marL="465138" indent="-465138" eaLnBrk="1" hangingPunct="1">
              <a:lnSpc>
                <a:spcPct val="90000"/>
              </a:lnSpc>
            </a:pPr>
            <a:r>
              <a:rPr lang="en-CA" altLang="en-US" sz="1800" dirty="0"/>
              <a:t>The debugging process is an investigative activity which starts by  formulating an hypothesis about the root cause and proceeds by systematically evaluating these hypotheses in order to locate the error</a:t>
            </a:r>
          </a:p>
        </p:txBody>
      </p:sp>
      <p:sp>
        <p:nvSpPr>
          <p:cNvPr id="15364" name="Rectangle 3">
            <a:extLst>
              <a:ext uri="{FF2B5EF4-FFF2-40B4-BE49-F238E27FC236}">
                <a16:creationId xmlns:a16="http://schemas.microsoft.com/office/drawing/2014/main" id="{63E8AC4C-A5A7-4494-BF2E-FDDA9C63D813}"/>
              </a:ext>
            </a:extLst>
          </p:cNvPr>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841" tIns="44623" rIns="90841" bIns="44623" anchor="b"/>
          <a:lstStyle/>
          <a:p>
            <a:pPr eaLnBrk="1" hangingPunct="1"/>
            <a:r>
              <a:rPr lang="en-CA" altLang="en-US"/>
              <a:t>Testing and debugging</a:t>
            </a:r>
          </a:p>
        </p:txBody>
      </p:sp>
    </p:spTree>
    <p:extLst>
      <p:ext uri="{BB962C8B-B14F-4D97-AF65-F5344CB8AC3E}">
        <p14:creationId xmlns:p14="http://schemas.microsoft.com/office/powerpoint/2010/main" val="963774931"/>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A604221-3C21-440F-AEC8-A56BE6872838}"/>
              </a:ext>
            </a:extLst>
          </p:cNvPr>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62116541-BC51-4301-A616-F686B05A72EF}" type="slidenum">
              <a:rPr lang="en-CA" altLang="en-US" sz="1400"/>
              <a:pPr eaLnBrk="1" hangingPunct="1">
                <a:spcBef>
                  <a:spcPct val="0"/>
                </a:spcBef>
                <a:buFontTx/>
                <a:buNone/>
              </a:pPr>
              <a:t>11</a:t>
            </a:fld>
            <a:endParaRPr lang="en-CA" altLang="en-US" sz="1400"/>
          </a:p>
        </p:txBody>
      </p:sp>
      <p:sp>
        <p:nvSpPr>
          <p:cNvPr id="17411" name="Rectangle 2">
            <a:extLst>
              <a:ext uri="{FF2B5EF4-FFF2-40B4-BE49-F238E27FC236}">
                <a16:creationId xmlns:a16="http://schemas.microsoft.com/office/drawing/2014/main" id="{1CB7881E-BD4F-462E-A706-85991AC997AC}"/>
              </a:ext>
            </a:extLst>
          </p:cNvPr>
          <p:cNvSpPr>
            <a:spLocks noGrp="1" noChangeArrowheads="1"/>
          </p:cNvSpPr>
          <p:nvPr>
            <p:ph type="title"/>
          </p:nvPr>
        </p:nvSpPr>
        <p:spPr/>
        <p:txBody>
          <a:bodyPr/>
          <a:lstStyle/>
          <a:p>
            <a:pPr eaLnBrk="1" hangingPunct="1"/>
            <a:r>
              <a:rPr lang="en-CA" altLang="en-US" dirty="0"/>
              <a:t>Defect Testing Activities</a:t>
            </a:r>
          </a:p>
        </p:txBody>
      </p:sp>
      <p:sp>
        <p:nvSpPr>
          <p:cNvPr id="17412" name="Rectangle 4">
            <a:extLst>
              <a:ext uri="{FF2B5EF4-FFF2-40B4-BE49-F238E27FC236}">
                <a16:creationId xmlns:a16="http://schemas.microsoft.com/office/drawing/2014/main" id="{C1BD08D1-E7C3-4517-8FAF-0B9FC786D452}"/>
              </a:ext>
            </a:extLst>
          </p:cNvPr>
          <p:cNvSpPr>
            <a:spLocks noChangeArrowheads="1"/>
          </p:cNvSpPr>
          <p:nvPr/>
        </p:nvSpPr>
        <p:spPr bwMode="auto">
          <a:xfrm>
            <a:off x="609600" y="1917700"/>
            <a:ext cx="1219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300"/>
              <a:t>Identify</a:t>
            </a:r>
          </a:p>
        </p:txBody>
      </p:sp>
      <p:sp>
        <p:nvSpPr>
          <p:cNvPr id="17413" name="Rectangle 5">
            <a:extLst>
              <a:ext uri="{FF2B5EF4-FFF2-40B4-BE49-F238E27FC236}">
                <a16:creationId xmlns:a16="http://schemas.microsoft.com/office/drawing/2014/main" id="{678A8D02-D1DD-4442-A912-734485A1C034}"/>
              </a:ext>
            </a:extLst>
          </p:cNvPr>
          <p:cNvSpPr>
            <a:spLocks noChangeArrowheads="1"/>
          </p:cNvSpPr>
          <p:nvPr/>
        </p:nvSpPr>
        <p:spPr bwMode="auto">
          <a:xfrm>
            <a:off x="1447800" y="2870200"/>
            <a:ext cx="1219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300"/>
              <a:t>Design</a:t>
            </a:r>
          </a:p>
        </p:txBody>
      </p:sp>
      <p:sp>
        <p:nvSpPr>
          <p:cNvPr id="17414" name="Rectangle 6">
            <a:extLst>
              <a:ext uri="{FF2B5EF4-FFF2-40B4-BE49-F238E27FC236}">
                <a16:creationId xmlns:a16="http://schemas.microsoft.com/office/drawing/2014/main" id="{9689F486-A4A1-4848-AA9B-C9FFA3CF78E7}"/>
              </a:ext>
            </a:extLst>
          </p:cNvPr>
          <p:cNvSpPr>
            <a:spLocks noChangeArrowheads="1"/>
          </p:cNvSpPr>
          <p:nvPr/>
        </p:nvSpPr>
        <p:spPr bwMode="auto">
          <a:xfrm>
            <a:off x="2362200" y="3708400"/>
            <a:ext cx="1219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300"/>
              <a:t>Build</a:t>
            </a:r>
          </a:p>
        </p:txBody>
      </p:sp>
      <p:sp>
        <p:nvSpPr>
          <p:cNvPr id="17415" name="Rectangle 7">
            <a:extLst>
              <a:ext uri="{FF2B5EF4-FFF2-40B4-BE49-F238E27FC236}">
                <a16:creationId xmlns:a16="http://schemas.microsoft.com/office/drawing/2014/main" id="{2A3A8359-740C-4DEC-9925-E3055346EE51}"/>
              </a:ext>
            </a:extLst>
          </p:cNvPr>
          <p:cNvSpPr>
            <a:spLocks noChangeArrowheads="1"/>
          </p:cNvSpPr>
          <p:nvPr/>
        </p:nvSpPr>
        <p:spPr bwMode="auto">
          <a:xfrm>
            <a:off x="3276600" y="4406900"/>
            <a:ext cx="1219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300"/>
              <a:t>Execute</a:t>
            </a:r>
          </a:p>
        </p:txBody>
      </p:sp>
      <p:sp>
        <p:nvSpPr>
          <p:cNvPr id="17416" name="Rectangle 8">
            <a:extLst>
              <a:ext uri="{FF2B5EF4-FFF2-40B4-BE49-F238E27FC236}">
                <a16:creationId xmlns:a16="http://schemas.microsoft.com/office/drawing/2014/main" id="{CB9BAD5F-2DAE-4796-93C9-56DB33F3D535}"/>
              </a:ext>
            </a:extLst>
          </p:cNvPr>
          <p:cNvSpPr>
            <a:spLocks noChangeArrowheads="1"/>
          </p:cNvSpPr>
          <p:nvPr/>
        </p:nvSpPr>
        <p:spPr bwMode="auto">
          <a:xfrm>
            <a:off x="4343400" y="5295900"/>
            <a:ext cx="1219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300"/>
              <a:t>Compare</a:t>
            </a:r>
          </a:p>
        </p:txBody>
      </p:sp>
      <p:sp>
        <p:nvSpPr>
          <p:cNvPr id="17417" name="Line 9">
            <a:extLst>
              <a:ext uri="{FF2B5EF4-FFF2-40B4-BE49-F238E27FC236}">
                <a16:creationId xmlns:a16="http://schemas.microsoft.com/office/drawing/2014/main" id="{D20BF3E6-5F73-49C1-A3A5-11D3B5C23866}"/>
              </a:ext>
            </a:extLst>
          </p:cNvPr>
          <p:cNvSpPr>
            <a:spLocks noChangeShapeType="1"/>
          </p:cNvSpPr>
          <p:nvPr/>
        </p:nvSpPr>
        <p:spPr bwMode="auto">
          <a:xfrm>
            <a:off x="1377950" y="2371725"/>
            <a:ext cx="527050" cy="49847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7418" name="Line 10">
            <a:extLst>
              <a:ext uri="{FF2B5EF4-FFF2-40B4-BE49-F238E27FC236}">
                <a16:creationId xmlns:a16="http://schemas.microsoft.com/office/drawing/2014/main" id="{E5F6E0AD-BC17-4FED-9EF2-F5EAD37F8964}"/>
              </a:ext>
            </a:extLst>
          </p:cNvPr>
          <p:cNvSpPr>
            <a:spLocks noChangeShapeType="1"/>
          </p:cNvSpPr>
          <p:nvPr/>
        </p:nvSpPr>
        <p:spPr bwMode="auto">
          <a:xfrm>
            <a:off x="2366963" y="3311525"/>
            <a:ext cx="528637" cy="42227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7419" name="Line 11">
            <a:extLst>
              <a:ext uri="{FF2B5EF4-FFF2-40B4-BE49-F238E27FC236}">
                <a16:creationId xmlns:a16="http://schemas.microsoft.com/office/drawing/2014/main" id="{F27C98F6-E5B7-44DA-BA6F-AAD0AD4035FC}"/>
              </a:ext>
            </a:extLst>
          </p:cNvPr>
          <p:cNvSpPr>
            <a:spLocks noChangeShapeType="1"/>
          </p:cNvSpPr>
          <p:nvPr/>
        </p:nvSpPr>
        <p:spPr bwMode="auto">
          <a:xfrm>
            <a:off x="3422650" y="4189413"/>
            <a:ext cx="311150" cy="21748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7420" name="Line 12">
            <a:extLst>
              <a:ext uri="{FF2B5EF4-FFF2-40B4-BE49-F238E27FC236}">
                <a16:creationId xmlns:a16="http://schemas.microsoft.com/office/drawing/2014/main" id="{8CC9C0DB-D0E4-4AF1-921C-B3D7E9FD3A3F}"/>
              </a:ext>
            </a:extLst>
          </p:cNvPr>
          <p:cNvSpPr>
            <a:spLocks noChangeShapeType="1"/>
          </p:cNvSpPr>
          <p:nvPr/>
        </p:nvSpPr>
        <p:spPr bwMode="auto">
          <a:xfrm>
            <a:off x="4195763" y="4873625"/>
            <a:ext cx="528637" cy="42227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7421" name="Text Box 13">
            <a:extLst>
              <a:ext uri="{FF2B5EF4-FFF2-40B4-BE49-F238E27FC236}">
                <a16:creationId xmlns:a16="http://schemas.microsoft.com/office/drawing/2014/main" id="{14A87829-E7C1-40BB-9D92-A347B60929BB}"/>
              </a:ext>
            </a:extLst>
          </p:cNvPr>
          <p:cNvSpPr txBox="1">
            <a:spLocks noChangeArrowheads="1"/>
          </p:cNvSpPr>
          <p:nvPr/>
        </p:nvSpPr>
        <p:spPr bwMode="auto">
          <a:xfrm>
            <a:off x="1955800" y="1917700"/>
            <a:ext cx="7188200"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300" b="1"/>
              <a:t>Test conditions </a:t>
            </a:r>
            <a:r>
              <a:rPr lang="en-US" altLang="en-US" sz="2300"/>
              <a:t>(“</a:t>
            </a:r>
            <a:r>
              <a:rPr lang="en-US" altLang="en-US" sz="2300" b="1"/>
              <a:t>What</a:t>
            </a:r>
            <a:r>
              <a:rPr lang="en-US" altLang="en-US" sz="2300"/>
              <a:t>”): an item or event to be verified.</a:t>
            </a:r>
          </a:p>
        </p:txBody>
      </p:sp>
      <p:sp>
        <p:nvSpPr>
          <p:cNvPr id="17422" name="Text Box 14">
            <a:extLst>
              <a:ext uri="{FF2B5EF4-FFF2-40B4-BE49-F238E27FC236}">
                <a16:creationId xmlns:a16="http://schemas.microsoft.com/office/drawing/2014/main" id="{6BC3105E-680C-4FB7-A55B-DC3BE70C4292}"/>
              </a:ext>
            </a:extLst>
          </p:cNvPr>
          <p:cNvSpPr txBox="1">
            <a:spLocks noChangeArrowheads="1"/>
          </p:cNvSpPr>
          <p:nvPr/>
        </p:nvSpPr>
        <p:spPr bwMode="auto">
          <a:xfrm>
            <a:off x="2727325" y="2693988"/>
            <a:ext cx="5072063" cy="44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300" b="1"/>
              <a:t>How</a:t>
            </a:r>
            <a:r>
              <a:rPr lang="en-US" altLang="en-US" sz="2300"/>
              <a:t> the “what” can be tested: realization</a:t>
            </a:r>
          </a:p>
        </p:txBody>
      </p:sp>
      <p:sp>
        <p:nvSpPr>
          <p:cNvPr id="17423" name="Text Box 15">
            <a:extLst>
              <a:ext uri="{FF2B5EF4-FFF2-40B4-BE49-F238E27FC236}">
                <a16:creationId xmlns:a16="http://schemas.microsoft.com/office/drawing/2014/main" id="{8F5DB187-38B3-4E54-9EAB-7FD807377AAC}"/>
              </a:ext>
            </a:extLst>
          </p:cNvPr>
          <p:cNvSpPr txBox="1">
            <a:spLocks noChangeArrowheads="1"/>
          </p:cNvSpPr>
          <p:nvPr/>
        </p:nvSpPr>
        <p:spPr bwMode="auto">
          <a:xfrm>
            <a:off x="3717925" y="3455988"/>
            <a:ext cx="4300538" cy="44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300" b="1"/>
              <a:t>Build</a:t>
            </a:r>
            <a:r>
              <a:rPr lang="en-US" altLang="en-US" sz="2300"/>
              <a:t> test cases (imp. scripts, data)</a:t>
            </a:r>
          </a:p>
        </p:txBody>
      </p:sp>
      <p:sp>
        <p:nvSpPr>
          <p:cNvPr id="17424" name="Text Box 16">
            <a:extLst>
              <a:ext uri="{FF2B5EF4-FFF2-40B4-BE49-F238E27FC236}">
                <a16:creationId xmlns:a16="http://schemas.microsoft.com/office/drawing/2014/main" id="{135C9C3C-C086-433D-AC8D-D08BAC9BB462}"/>
              </a:ext>
            </a:extLst>
          </p:cNvPr>
          <p:cNvSpPr txBox="1">
            <a:spLocks noChangeArrowheads="1"/>
          </p:cNvSpPr>
          <p:nvPr/>
        </p:nvSpPr>
        <p:spPr bwMode="auto">
          <a:xfrm>
            <a:off x="4632325" y="4154488"/>
            <a:ext cx="2035175" cy="44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300" b="1"/>
              <a:t>Run</a:t>
            </a:r>
            <a:r>
              <a:rPr lang="en-US" altLang="en-US" sz="2300"/>
              <a:t> the system</a:t>
            </a:r>
          </a:p>
        </p:txBody>
      </p:sp>
      <p:sp>
        <p:nvSpPr>
          <p:cNvPr id="17425" name="Text Box 17">
            <a:extLst>
              <a:ext uri="{FF2B5EF4-FFF2-40B4-BE49-F238E27FC236}">
                <a16:creationId xmlns:a16="http://schemas.microsoft.com/office/drawing/2014/main" id="{11ADB1C4-5F99-4A63-9ED5-D7D7423D4B3D}"/>
              </a:ext>
            </a:extLst>
          </p:cNvPr>
          <p:cNvSpPr txBox="1">
            <a:spLocks noChangeArrowheads="1"/>
          </p:cNvSpPr>
          <p:nvPr/>
        </p:nvSpPr>
        <p:spPr bwMode="auto">
          <a:xfrm>
            <a:off x="5622925" y="5043488"/>
            <a:ext cx="3033713"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300" b="1"/>
              <a:t>Test case outcome</a:t>
            </a:r>
            <a:r>
              <a:rPr lang="en-US" altLang="en-US" sz="2300"/>
              <a:t> with</a:t>
            </a:r>
          </a:p>
          <a:p>
            <a:pPr eaLnBrk="1" hangingPunct="1">
              <a:spcBef>
                <a:spcPct val="0"/>
              </a:spcBef>
              <a:buFontTx/>
              <a:buNone/>
            </a:pPr>
            <a:r>
              <a:rPr lang="en-US" altLang="en-US" sz="2300" b="1"/>
              <a:t>expected outcome</a:t>
            </a:r>
          </a:p>
        </p:txBody>
      </p:sp>
      <p:sp>
        <p:nvSpPr>
          <p:cNvPr id="17426" name="Line 18">
            <a:extLst>
              <a:ext uri="{FF2B5EF4-FFF2-40B4-BE49-F238E27FC236}">
                <a16:creationId xmlns:a16="http://schemas.microsoft.com/office/drawing/2014/main" id="{B33BC8B0-A04C-4277-B2A9-B8E362C577CD}"/>
              </a:ext>
            </a:extLst>
          </p:cNvPr>
          <p:cNvSpPr>
            <a:spLocks noChangeShapeType="1"/>
          </p:cNvSpPr>
          <p:nvPr/>
        </p:nvSpPr>
        <p:spPr bwMode="auto">
          <a:xfrm>
            <a:off x="4876800" y="5753100"/>
            <a:ext cx="0" cy="53340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7427" name="Text Box 19">
            <a:extLst>
              <a:ext uri="{FF2B5EF4-FFF2-40B4-BE49-F238E27FC236}">
                <a16:creationId xmlns:a16="http://schemas.microsoft.com/office/drawing/2014/main" id="{8A0B1A65-E360-4B51-B0ED-8927A149F585}"/>
              </a:ext>
            </a:extLst>
          </p:cNvPr>
          <p:cNvSpPr txBox="1">
            <a:spLocks noChangeArrowheads="1"/>
          </p:cNvSpPr>
          <p:nvPr/>
        </p:nvSpPr>
        <p:spPr bwMode="auto">
          <a:xfrm>
            <a:off x="3238500" y="5905500"/>
            <a:ext cx="1460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Test result</a:t>
            </a:r>
          </a:p>
        </p:txBody>
      </p:sp>
    </p:spTree>
    <p:extLst>
      <p:ext uri="{BB962C8B-B14F-4D97-AF65-F5344CB8AC3E}">
        <p14:creationId xmlns:p14="http://schemas.microsoft.com/office/powerpoint/2010/main" val="1796524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a:extLst>
              <a:ext uri="{FF2B5EF4-FFF2-40B4-BE49-F238E27FC236}">
                <a16:creationId xmlns:a16="http://schemas.microsoft.com/office/drawing/2014/main" id="{FFE323D9-0EF5-884C-95F4-D24F8A0BD3D6}"/>
              </a:ext>
            </a:extLst>
          </p:cNvPr>
          <p:cNvSpPr>
            <a:spLocks noGrp="1" noChangeArrowheads="1"/>
          </p:cNvSpPr>
          <p:nvPr>
            <p:ph type="title"/>
          </p:nvPr>
        </p:nvSpPr>
        <p:spPr>
          <a:xfrm>
            <a:off x="685800" y="381000"/>
            <a:ext cx="7772400" cy="1143000"/>
          </a:xfrm>
        </p:spPr>
        <p:txBody>
          <a:bodyPr/>
          <a:lstStyle/>
          <a:p>
            <a:r>
              <a:rPr lang="en-US" altLang="en-US" dirty="0"/>
              <a:t>Defect Testing Strategy</a:t>
            </a:r>
          </a:p>
        </p:txBody>
      </p:sp>
      <p:sp>
        <p:nvSpPr>
          <p:cNvPr id="7173" name="Rectangle 3">
            <a:extLst>
              <a:ext uri="{FF2B5EF4-FFF2-40B4-BE49-F238E27FC236}">
                <a16:creationId xmlns:a16="http://schemas.microsoft.com/office/drawing/2014/main" id="{767CCA7B-3D53-C04C-AA01-DA1B681721E8}"/>
              </a:ext>
            </a:extLst>
          </p:cNvPr>
          <p:cNvSpPr>
            <a:spLocks noGrp="1" noChangeArrowheads="1"/>
          </p:cNvSpPr>
          <p:nvPr>
            <p:ph type="body" idx="1"/>
          </p:nvPr>
        </p:nvSpPr>
        <p:spPr>
          <a:xfrm>
            <a:off x="304800" y="1447800"/>
            <a:ext cx="7829550" cy="3364706"/>
          </a:xfrm>
        </p:spPr>
        <p:txBody>
          <a:bodyPr/>
          <a:lstStyle/>
          <a:p>
            <a:r>
              <a:rPr lang="en-US" altLang="en-US" sz="2000" dirty="0"/>
              <a:t>The software process may be viewed as a spiral:</a:t>
            </a:r>
          </a:p>
          <a:p>
            <a:pPr lvl="1"/>
            <a:r>
              <a:rPr lang="en-US" altLang="en-US" sz="1800" dirty="0"/>
              <a:t>Initially, system engineering defines the role of software and leads to </a:t>
            </a:r>
            <a:br>
              <a:rPr lang="en-US" altLang="en-US" sz="1800" dirty="0"/>
            </a:br>
            <a:r>
              <a:rPr lang="en-US" altLang="en-US" sz="1800" dirty="0"/>
              <a:t>software requirements analysis, followed by design and finally coding</a:t>
            </a:r>
          </a:p>
          <a:p>
            <a:pPr lvl="1"/>
            <a:r>
              <a:rPr lang="en-US" altLang="en-US" sz="1800" dirty="0"/>
              <a:t>As software is developed, you spiral inward along streamlines that decrease the level of abstraction on each turn</a:t>
            </a:r>
          </a:p>
          <a:p>
            <a:pPr lvl="1"/>
            <a:endParaRPr lang="en-US" altLang="en-US" sz="1800" dirty="0"/>
          </a:p>
          <a:p>
            <a:r>
              <a:rPr lang="en-US" altLang="en-US" sz="2000" dirty="0"/>
              <a:t>A strategy for software testing may also be viewed in this context:</a:t>
            </a:r>
          </a:p>
          <a:p>
            <a:pPr lvl="1"/>
            <a:r>
              <a:rPr lang="en-US" altLang="en-US" sz="1800" dirty="0"/>
              <a:t>Unit testing begins at the vortex of the spiral, followed by integration testing, validation testing, and finally system testing</a:t>
            </a:r>
          </a:p>
          <a:p>
            <a:pPr lvl="1"/>
            <a:r>
              <a:rPr lang="en-US" altLang="en-US" sz="1800" dirty="0"/>
              <a:t>To test software, you spiral out along streamlines that broaden the scope</a:t>
            </a:r>
            <a:br>
              <a:rPr lang="en-US" altLang="en-US" sz="1800" dirty="0"/>
            </a:br>
            <a:r>
              <a:rPr lang="en-US" altLang="en-US" sz="1800" dirty="0"/>
              <a:t>of testing with each turn</a:t>
            </a:r>
          </a:p>
        </p:txBody>
      </p:sp>
      <p:sp>
        <p:nvSpPr>
          <p:cNvPr id="7" name="Slide Number Placeholder 6">
            <a:extLst>
              <a:ext uri="{FF2B5EF4-FFF2-40B4-BE49-F238E27FC236}">
                <a16:creationId xmlns:a16="http://schemas.microsoft.com/office/drawing/2014/main" id="{FDED27E4-2158-AC4B-BA5C-6B0BE10754B4}"/>
              </a:ext>
            </a:extLst>
          </p:cNvPr>
          <p:cNvSpPr>
            <a:spLocks noGrp="1"/>
          </p:cNvSpPr>
          <p:nvPr>
            <p:ph type="sldNum" sz="quarter" idx="10"/>
          </p:nvPr>
        </p:nvSpPr>
        <p:spPr/>
        <p:txBody>
          <a:bodyPr/>
          <a:lstStyle/>
          <a:p>
            <a:pPr>
              <a:defRPr/>
            </a:pPr>
            <a:fld id="{3E8ADE4A-FE7A-EF46-81C0-DB169D7260F5}" type="slidenum">
              <a:rPr lang="en-US" altLang="x-none" smtClean="0"/>
              <a:pPr>
                <a:defRPr/>
              </a:pPr>
              <a:t>12</a:t>
            </a:fld>
            <a:endParaRPr lang="en-US" altLang="x-none"/>
          </a:p>
        </p:txBody>
      </p:sp>
      <p:pic>
        <p:nvPicPr>
          <p:cNvPr id="2" name="Picture 1">
            <a:extLst>
              <a:ext uri="{FF2B5EF4-FFF2-40B4-BE49-F238E27FC236}">
                <a16:creationId xmlns:a16="http://schemas.microsoft.com/office/drawing/2014/main" id="{2B7AD785-0900-4B54-B3F2-813E91E8E7D9}"/>
              </a:ext>
            </a:extLst>
          </p:cNvPr>
          <p:cNvPicPr>
            <a:picLocks noChangeAspect="1"/>
          </p:cNvPicPr>
          <p:nvPr/>
        </p:nvPicPr>
        <p:blipFill>
          <a:blip r:embed="rId3"/>
          <a:stretch>
            <a:fillRect/>
          </a:stretch>
        </p:blipFill>
        <p:spPr>
          <a:xfrm>
            <a:off x="4778952" y="5012595"/>
            <a:ext cx="3907848" cy="1817695"/>
          </a:xfrm>
          <a:prstGeom prst="rect">
            <a:avLst/>
          </a:prstGeom>
        </p:spPr>
      </p:pic>
    </p:spTree>
    <p:extLst>
      <p:ext uri="{BB962C8B-B14F-4D97-AF65-F5344CB8AC3E}">
        <p14:creationId xmlns:p14="http://schemas.microsoft.com/office/powerpoint/2010/main" val="519362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a:extLst>
              <a:ext uri="{FF2B5EF4-FFF2-40B4-BE49-F238E27FC236}">
                <a16:creationId xmlns:a16="http://schemas.microsoft.com/office/drawing/2014/main" id="{4DC8FA9F-3FA9-4188-A40E-D8D09E696A2C}"/>
              </a:ext>
            </a:extLst>
          </p:cNvPr>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DDF65BBB-94A9-4975-93FB-B1B5A5BBC3E8}" type="slidenum">
              <a:rPr lang="en-CA" altLang="en-US" sz="1400"/>
              <a:pPr eaLnBrk="1" hangingPunct="1">
                <a:spcBef>
                  <a:spcPct val="0"/>
                </a:spcBef>
                <a:buFontTx/>
                <a:buNone/>
              </a:pPr>
              <a:t>13</a:t>
            </a:fld>
            <a:endParaRPr lang="en-CA" altLang="en-US" sz="1400"/>
          </a:p>
        </p:txBody>
      </p:sp>
      <p:sp>
        <p:nvSpPr>
          <p:cNvPr id="26627" name="Rectangle 2">
            <a:extLst>
              <a:ext uri="{FF2B5EF4-FFF2-40B4-BE49-F238E27FC236}">
                <a16:creationId xmlns:a16="http://schemas.microsoft.com/office/drawing/2014/main" id="{3A21B959-CBD6-4E5B-9B3D-A4589480DF85}"/>
              </a:ext>
            </a:extLst>
          </p:cNvPr>
          <p:cNvSpPr>
            <a:spLocks noGrp="1" noChangeArrowheads="1"/>
          </p:cNvSpPr>
          <p:nvPr>
            <p:ph type="title"/>
          </p:nvPr>
        </p:nvSpPr>
        <p:spPr/>
        <p:txBody>
          <a:bodyPr/>
          <a:lstStyle/>
          <a:p>
            <a:pPr eaLnBrk="1" hangingPunct="1"/>
            <a:r>
              <a:rPr lang="en-US" altLang="en-US"/>
              <a:t>Goodness of test cases</a:t>
            </a:r>
          </a:p>
        </p:txBody>
      </p:sp>
      <p:sp>
        <p:nvSpPr>
          <p:cNvPr id="26628" name="Rectangle 3">
            <a:extLst>
              <a:ext uri="{FF2B5EF4-FFF2-40B4-BE49-F238E27FC236}">
                <a16:creationId xmlns:a16="http://schemas.microsoft.com/office/drawing/2014/main" id="{19E4D8B8-EA8F-4B5C-A603-EEBB4AFD10C9}"/>
              </a:ext>
            </a:extLst>
          </p:cNvPr>
          <p:cNvSpPr>
            <a:spLocks noGrp="1" noChangeArrowheads="1"/>
          </p:cNvSpPr>
          <p:nvPr>
            <p:ph type="body" idx="1"/>
          </p:nvPr>
        </p:nvSpPr>
        <p:spPr/>
        <p:txBody>
          <a:bodyPr/>
          <a:lstStyle/>
          <a:p>
            <a:pPr eaLnBrk="1" hangingPunct="1"/>
            <a:r>
              <a:rPr lang="en-US" altLang="en-US" sz="2400" dirty="0"/>
              <a:t>Exec. of a </a:t>
            </a:r>
            <a:r>
              <a:rPr lang="en-US" altLang="en-US" sz="2400" b="1" dirty="0"/>
              <a:t>test case</a:t>
            </a:r>
            <a:r>
              <a:rPr lang="en-US" altLang="en-US" sz="2400" dirty="0"/>
              <a:t> against a </a:t>
            </a:r>
            <a:r>
              <a:rPr lang="en-US" altLang="en-US" sz="2400" b="1" dirty="0"/>
              <a:t>program</a:t>
            </a:r>
            <a:r>
              <a:rPr lang="en-US" altLang="en-US" sz="2400" dirty="0"/>
              <a:t> P</a:t>
            </a:r>
          </a:p>
          <a:p>
            <a:pPr lvl="1" eaLnBrk="1" hangingPunct="1"/>
            <a:r>
              <a:rPr lang="en-US" altLang="en-US" sz="2000" b="1" dirty="0"/>
              <a:t>Covers</a:t>
            </a:r>
            <a:r>
              <a:rPr lang="en-US" altLang="en-US" sz="2000" dirty="0"/>
              <a:t> certain </a:t>
            </a:r>
            <a:r>
              <a:rPr lang="en-US" altLang="en-US" sz="2000" b="1" dirty="0"/>
              <a:t>requirements</a:t>
            </a:r>
            <a:r>
              <a:rPr lang="en-US" altLang="en-US" sz="2000" dirty="0"/>
              <a:t> of P;</a:t>
            </a:r>
          </a:p>
          <a:p>
            <a:pPr lvl="1" eaLnBrk="1" hangingPunct="1"/>
            <a:r>
              <a:rPr lang="en-US" altLang="en-US" sz="2000" b="1" dirty="0"/>
              <a:t>Covers</a:t>
            </a:r>
            <a:r>
              <a:rPr lang="en-US" altLang="en-US" sz="2000" dirty="0"/>
              <a:t> certain parts of P’s </a:t>
            </a:r>
            <a:r>
              <a:rPr lang="en-US" altLang="en-US" sz="2000" b="1" dirty="0"/>
              <a:t>functionality</a:t>
            </a:r>
            <a:r>
              <a:rPr lang="en-US" altLang="en-US" sz="2000" dirty="0"/>
              <a:t>;</a:t>
            </a:r>
          </a:p>
          <a:p>
            <a:pPr lvl="1" eaLnBrk="1" hangingPunct="1"/>
            <a:r>
              <a:rPr lang="en-US" altLang="en-US" sz="2000" b="1" dirty="0"/>
              <a:t>Covers</a:t>
            </a:r>
            <a:r>
              <a:rPr lang="en-US" altLang="en-US" sz="2000" dirty="0"/>
              <a:t> certain parts of P’s </a:t>
            </a:r>
            <a:r>
              <a:rPr lang="en-US" altLang="en-US" sz="2000" b="1" dirty="0"/>
              <a:t>internal logic</a:t>
            </a:r>
            <a:r>
              <a:rPr lang="en-US" altLang="en-US" sz="2000" dirty="0"/>
              <a:t>.</a:t>
            </a:r>
          </a:p>
          <a:p>
            <a:pPr lvl="1" eaLnBrk="1" hangingPunct="1"/>
            <a:endParaRPr lang="en-US" altLang="en-US" sz="2000" dirty="0"/>
          </a:p>
          <a:p>
            <a:pPr eaLnBrk="1" hangingPunct="1">
              <a:buFontTx/>
              <a:buNone/>
            </a:pPr>
            <a:r>
              <a:rPr lang="en-US" altLang="en-US" sz="2400" dirty="0">
                <a:sym typeface="Wingdings" panose="05000000000000000000" pitchFamily="2" charset="2"/>
              </a:rPr>
              <a:t> </a:t>
            </a:r>
            <a:r>
              <a:rPr lang="en-US" altLang="en-US" sz="2400" b="1" dirty="0">
                <a:sym typeface="Wingdings" panose="05000000000000000000" pitchFamily="2" charset="2"/>
              </a:rPr>
              <a:t>Idea of </a:t>
            </a:r>
            <a:r>
              <a:rPr lang="en-US" altLang="en-US" sz="2400" b="1" i="1" dirty="0">
                <a:sym typeface="Wingdings" panose="05000000000000000000" pitchFamily="2" charset="2"/>
              </a:rPr>
              <a:t>coverage</a:t>
            </a:r>
            <a:r>
              <a:rPr lang="en-US" altLang="en-US" sz="2400" b="1" dirty="0">
                <a:sym typeface="Wingdings" panose="05000000000000000000" pitchFamily="2" charset="2"/>
              </a:rPr>
              <a:t> guides test case selection</a:t>
            </a:r>
            <a:r>
              <a:rPr lang="en-US" altLang="en-US" sz="2400" dirty="0">
                <a:sym typeface="Wingdings" panose="05000000000000000000" pitchFamily="2" charset="2"/>
              </a:rPr>
              <a:t>.</a:t>
            </a:r>
            <a:endParaRPr lang="en-US" altLang="en-US" sz="2400" dirty="0"/>
          </a:p>
        </p:txBody>
      </p:sp>
    </p:spTree>
    <p:extLst>
      <p:ext uri="{BB962C8B-B14F-4D97-AF65-F5344CB8AC3E}">
        <p14:creationId xmlns:p14="http://schemas.microsoft.com/office/powerpoint/2010/main" val="509275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a:extLst>
              <a:ext uri="{FF2B5EF4-FFF2-40B4-BE49-F238E27FC236}">
                <a16:creationId xmlns:a16="http://schemas.microsoft.com/office/drawing/2014/main" id="{A7C8447A-FB4F-4C3E-AD26-3A546E7F7685}"/>
              </a:ext>
            </a:extLst>
          </p:cNvPr>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A98937CE-C8F8-4824-BD96-911ECDE2BF05}" type="slidenum">
              <a:rPr lang="en-CA" altLang="en-US" sz="1400"/>
              <a:pPr eaLnBrk="1" hangingPunct="1">
                <a:spcBef>
                  <a:spcPct val="0"/>
                </a:spcBef>
                <a:buFontTx/>
                <a:buNone/>
              </a:pPr>
              <a:t>14</a:t>
            </a:fld>
            <a:endParaRPr lang="en-CA" altLang="en-US" sz="1400"/>
          </a:p>
        </p:txBody>
      </p:sp>
      <p:sp>
        <p:nvSpPr>
          <p:cNvPr id="27651" name="Rectangle 2">
            <a:extLst>
              <a:ext uri="{FF2B5EF4-FFF2-40B4-BE49-F238E27FC236}">
                <a16:creationId xmlns:a16="http://schemas.microsoft.com/office/drawing/2014/main" id="{CD52E38C-68C0-435E-8152-D337D198CB94}"/>
              </a:ext>
            </a:extLst>
          </p:cNvPr>
          <p:cNvSpPr>
            <a:spLocks noGrp="1" noChangeArrowheads="1"/>
          </p:cNvSpPr>
          <p:nvPr>
            <p:ph type="title"/>
          </p:nvPr>
        </p:nvSpPr>
        <p:spPr>
          <a:xfrm>
            <a:off x="675409" y="577850"/>
            <a:ext cx="7772400" cy="1143000"/>
          </a:xfrm>
        </p:spPr>
        <p:txBody>
          <a:bodyPr/>
          <a:lstStyle/>
          <a:p>
            <a:pPr eaLnBrk="1" hangingPunct="1"/>
            <a:r>
              <a:rPr lang="en-US" altLang="en-US" dirty="0"/>
              <a:t> Black-box Testing </a:t>
            </a:r>
          </a:p>
        </p:txBody>
      </p:sp>
      <p:sp>
        <p:nvSpPr>
          <p:cNvPr id="27652" name="Rectangle 3">
            <a:extLst>
              <a:ext uri="{FF2B5EF4-FFF2-40B4-BE49-F238E27FC236}">
                <a16:creationId xmlns:a16="http://schemas.microsoft.com/office/drawing/2014/main" id="{7BC204B7-3354-412D-B71F-FDB7F816D01E}"/>
              </a:ext>
            </a:extLst>
          </p:cNvPr>
          <p:cNvSpPr>
            <a:spLocks noGrp="1" noChangeArrowheads="1"/>
          </p:cNvSpPr>
          <p:nvPr>
            <p:ph type="body" idx="1"/>
          </p:nvPr>
        </p:nvSpPr>
        <p:spPr/>
        <p:txBody>
          <a:bodyPr/>
          <a:lstStyle/>
          <a:p>
            <a:pPr marL="285750" indent="-285750" eaLnBrk="1" hangingPunct="1"/>
            <a:r>
              <a:rPr lang="en-US" altLang="en-US" sz="2000" b="1" dirty="0"/>
              <a:t>Focus</a:t>
            </a:r>
            <a:r>
              <a:rPr lang="en-US" altLang="en-US" sz="2000" dirty="0"/>
              <a:t>: I/O behavior. If for any given input, we can predict the output, then the module passes the test.</a:t>
            </a:r>
          </a:p>
          <a:p>
            <a:pPr marL="685800" lvl="1" indent="-228600" eaLnBrk="1" hangingPunct="1"/>
            <a:r>
              <a:rPr lang="en-US" altLang="en-US" sz="1800" dirty="0"/>
              <a:t>Almost always impossible to generate all possible inputs ("test cases")</a:t>
            </a:r>
          </a:p>
          <a:p>
            <a:pPr marL="685800" lvl="1" indent="-228600" eaLnBrk="1" hangingPunct="1"/>
            <a:endParaRPr lang="en-US" altLang="en-US" sz="1800" dirty="0"/>
          </a:p>
          <a:p>
            <a:pPr marL="285750" indent="-285750" eaLnBrk="1" hangingPunct="1"/>
            <a:r>
              <a:rPr lang="en-US" altLang="en-US" sz="2000" b="1" dirty="0"/>
              <a:t>Goal</a:t>
            </a:r>
            <a:r>
              <a:rPr lang="en-US" altLang="en-US" sz="2000" dirty="0"/>
              <a:t>: Reduce number of test cases by equivalence partitioning:</a:t>
            </a:r>
          </a:p>
          <a:p>
            <a:pPr marL="685800" lvl="1" indent="-228600" eaLnBrk="1" hangingPunct="1"/>
            <a:r>
              <a:rPr lang="en-US" altLang="en-US" sz="1800" dirty="0"/>
              <a:t>Divide input conditions into equivalence classes</a:t>
            </a:r>
          </a:p>
          <a:p>
            <a:pPr marL="685800" lvl="1" indent="-228600" eaLnBrk="1" hangingPunct="1"/>
            <a:r>
              <a:rPr lang="en-US" altLang="en-US" sz="1800" dirty="0"/>
              <a:t>Choose test cases for each equivalence class. (Example: If an object is supposed to accept a negative number,  testing one negative number is enough)</a:t>
            </a:r>
          </a:p>
        </p:txBody>
      </p:sp>
    </p:spTree>
    <p:extLst>
      <p:ext uri="{BB962C8B-B14F-4D97-AF65-F5344CB8AC3E}">
        <p14:creationId xmlns:p14="http://schemas.microsoft.com/office/powerpoint/2010/main" val="76561617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a:extLst>
              <a:ext uri="{FF2B5EF4-FFF2-40B4-BE49-F238E27FC236}">
                <a16:creationId xmlns:a16="http://schemas.microsoft.com/office/drawing/2014/main" id="{DEC80EB9-7978-48BD-AFA3-C208CF267760}"/>
              </a:ext>
            </a:extLst>
          </p:cNvPr>
          <p:cNvSpPr>
            <a:spLocks noGrp="1"/>
          </p:cNvSpPr>
          <p:nvPr>
            <p:ph type="sldNum" sz="quarter" idx="12"/>
          </p:nvPr>
        </p:nvSpPr>
        <p:spPr>
          <a:xfrm>
            <a:off x="11658600" y="3643601"/>
            <a:ext cx="2133600" cy="365125"/>
          </a:xfrm>
          <a:noFill/>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1FA3C253-A427-40C9-8679-7BDB25ECB272}" type="slidenum">
              <a:rPr lang="en-CA" altLang="en-US" sz="1400"/>
              <a:pPr eaLnBrk="1" hangingPunct="1">
                <a:spcBef>
                  <a:spcPct val="0"/>
                </a:spcBef>
                <a:buFontTx/>
                <a:buNone/>
              </a:pPr>
              <a:t>15</a:t>
            </a:fld>
            <a:endParaRPr lang="en-CA" altLang="en-US" sz="1400" dirty="0"/>
          </a:p>
        </p:txBody>
      </p:sp>
      <p:sp>
        <p:nvSpPr>
          <p:cNvPr id="29700" name="Rectangle 12">
            <a:extLst>
              <a:ext uri="{FF2B5EF4-FFF2-40B4-BE49-F238E27FC236}">
                <a16:creationId xmlns:a16="http://schemas.microsoft.com/office/drawing/2014/main" id="{17C3166F-7EDB-44B7-B3F8-4BFEDC1FF0BC}"/>
              </a:ext>
            </a:extLst>
          </p:cNvPr>
          <p:cNvSpPr>
            <a:spLocks noGrp="1" noChangeArrowheads="1"/>
          </p:cNvSpPr>
          <p:nvPr>
            <p:ph type="title"/>
          </p:nvPr>
        </p:nvSpPr>
        <p:spPr>
          <a:xfrm>
            <a:off x="685800" y="355600"/>
            <a:ext cx="7772400" cy="1143000"/>
          </a:xfrm>
        </p:spPr>
        <p:txBody>
          <a:bodyPr/>
          <a:lstStyle/>
          <a:p>
            <a:pPr eaLnBrk="1" hangingPunct="1"/>
            <a:r>
              <a:rPr lang="en-US" altLang="en-US" dirty="0"/>
              <a:t>White-box Testing</a:t>
            </a:r>
          </a:p>
        </p:txBody>
      </p:sp>
      <p:sp>
        <p:nvSpPr>
          <p:cNvPr id="29701" name="Rectangle 13">
            <a:extLst>
              <a:ext uri="{FF2B5EF4-FFF2-40B4-BE49-F238E27FC236}">
                <a16:creationId xmlns:a16="http://schemas.microsoft.com/office/drawing/2014/main" id="{12154095-7BE3-46F0-AC3F-EE703019EAEB}"/>
              </a:ext>
            </a:extLst>
          </p:cNvPr>
          <p:cNvSpPr>
            <a:spLocks noGrp="1" noChangeArrowheads="1"/>
          </p:cNvSpPr>
          <p:nvPr>
            <p:ph type="body" idx="1"/>
          </p:nvPr>
        </p:nvSpPr>
        <p:spPr>
          <a:xfrm>
            <a:off x="355600" y="1219200"/>
            <a:ext cx="8255000" cy="4921250"/>
          </a:xfrm>
        </p:spPr>
        <p:txBody>
          <a:bodyPr/>
          <a:lstStyle/>
          <a:p>
            <a:pPr marL="285750" indent="-285750" eaLnBrk="1" hangingPunct="1">
              <a:lnSpc>
                <a:spcPct val="80000"/>
              </a:lnSpc>
            </a:pPr>
            <a:r>
              <a:rPr lang="en-US" altLang="en-US" sz="2000" u="sng" dirty="0"/>
              <a:t>Statement Testing</a:t>
            </a:r>
            <a:r>
              <a:rPr lang="en-US" altLang="en-US" sz="2000" dirty="0"/>
              <a:t> (Algebraic Testing):  Test single statements</a:t>
            </a:r>
          </a:p>
          <a:p>
            <a:pPr marL="0" indent="0" eaLnBrk="1" hangingPunct="1">
              <a:lnSpc>
                <a:spcPct val="80000"/>
              </a:lnSpc>
              <a:buNone/>
            </a:pPr>
            <a:r>
              <a:rPr lang="en-US" altLang="en-US" sz="2000" dirty="0"/>
              <a:t> </a:t>
            </a:r>
          </a:p>
          <a:p>
            <a:pPr marL="285750" indent="-285750" eaLnBrk="1" hangingPunct="1">
              <a:lnSpc>
                <a:spcPct val="80000"/>
              </a:lnSpc>
            </a:pPr>
            <a:r>
              <a:rPr lang="en-US" altLang="en-US" sz="2000" u="sng" dirty="0"/>
              <a:t>Loop Testing</a:t>
            </a:r>
            <a:r>
              <a:rPr lang="en-US" altLang="en-US" sz="2000" dirty="0"/>
              <a:t>:</a:t>
            </a:r>
          </a:p>
          <a:p>
            <a:pPr marL="685800" lvl="1" indent="-228600" eaLnBrk="1" hangingPunct="1">
              <a:lnSpc>
                <a:spcPct val="80000"/>
              </a:lnSpc>
            </a:pPr>
            <a:r>
              <a:rPr lang="en-US" altLang="en-US" sz="1800" dirty="0"/>
              <a:t>Cause execution of the loop to be skipped completely. (Exception: Repeat loops)</a:t>
            </a:r>
          </a:p>
          <a:p>
            <a:pPr marL="685800" lvl="1" indent="-228600" eaLnBrk="1" hangingPunct="1">
              <a:lnSpc>
                <a:spcPct val="80000"/>
              </a:lnSpc>
            </a:pPr>
            <a:r>
              <a:rPr lang="en-US" altLang="en-US" sz="1800" dirty="0"/>
              <a:t>Loop to be executed exactly once</a:t>
            </a:r>
          </a:p>
          <a:p>
            <a:pPr marL="685800" lvl="1" indent="-228600" eaLnBrk="1" hangingPunct="1">
              <a:lnSpc>
                <a:spcPct val="80000"/>
              </a:lnSpc>
            </a:pPr>
            <a:r>
              <a:rPr lang="en-US" altLang="en-US" sz="1800" dirty="0"/>
              <a:t>Loop to be executed more than once</a:t>
            </a:r>
          </a:p>
          <a:p>
            <a:pPr marL="457200" lvl="1" indent="0" eaLnBrk="1" hangingPunct="1">
              <a:lnSpc>
                <a:spcPct val="80000"/>
              </a:lnSpc>
              <a:buNone/>
            </a:pPr>
            <a:endParaRPr lang="en-US" altLang="en-US" sz="1800" dirty="0"/>
          </a:p>
          <a:p>
            <a:pPr marL="285750" indent="-285750" eaLnBrk="1" hangingPunct="1">
              <a:lnSpc>
                <a:spcPct val="80000"/>
              </a:lnSpc>
            </a:pPr>
            <a:r>
              <a:rPr lang="en-US" altLang="en-US" sz="2000" u="sng" dirty="0"/>
              <a:t>Branch Testing</a:t>
            </a:r>
            <a:r>
              <a:rPr lang="en-US" altLang="en-US" sz="2000" dirty="0"/>
              <a:t>  (Conditional Testing): Make sure that each possible outcome from a condition is tested at least once</a:t>
            </a:r>
          </a:p>
          <a:p>
            <a:pPr marL="285750" indent="-285750" eaLnBrk="1" hangingPunct="1">
              <a:lnSpc>
                <a:spcPct val="80000"/>
              </a:lnSpc>
            </a:pPr>
            <a:endParaRPr lang="en-US" altLang="en-US" sz="2000" dirty="0"/>
          </a:p>
          <a:p>
            <a:pPr marL="285750" indent="-285750" eaLnBrk="1" hangingPunct="1">
              <a:lnSpc>
                <a:spcPct val="80000"/>
              </a:lnSpc>
            </a:pPr>
            <a:r>
              <a:rPr lang="en-US" altLang="en-US" sz="2000" dirty="0"/>
              <a:t>Example:</a:t>
            </a:r>
          </a:p>
          <a:p>
            <a:pPr marL="0" indent="0" eaLnBrk="1" hangingPunct="1">
              <a:lnSpc>
                <a:spcPct val="80000"/>
              </a:lnSpc>
              <a:buNone/>
            </a:pPr>
            <a:r>
              <a:rPr lang="en-US" altLang="en-US" sz="2000" dirty="0"/>
              <a:t>      </a:t>
            </a:r>
            <a:r>
              <a:rPr lang="en-US" altLang="en-US" sz="1400" dirty="0">
                <a:latin typeface="Courier New" panose="02070309020205020404" pitchFamily="49" charset="0"/>
                <a:cs typeface="Courier New" panose="02070309020205020404" pitchFamily="49" charset="0"/>
              </a:rPr>
              <a:t>if(</a:t>
            </a:r>
            <a:r>
              <a:rPr lang="en-US" altLang="en-US" sz="1400" dirty="0" err="1">
                <a:latin typeface="Courier New" panose="02070309020205020404" pitchFamily="49" charset="0"/>
                <a:cs typeface="Courier New" panose="02070309020205020404" pitchFamily="49" charset="0"/>
              </a:rPr>
              <a:t>i</a:t>
            </a:r>
            <a:r>
              <a:rPr lang="en-US" altLang="en-US" sz="1400" dirty="0">
                <a:latin typeface="Courier New" panose="02070309020205020404" pitchFamily="49" charset="0"/>
                <a:cs typeface="Courier New" panose="02070309020205020404" pitchFamily="49" charset="0"/>
              </a:rPr>
              <a:t> == TRUE) </a:t>
            </a:r>
          </a:p>
          <a:p>
            <a:pPr marL="0" indent="0" eaLnBrk="1" hangingPunct="1">
              <a:lnSpc>
                <a:spcPct val="80000"/>
              </a:lnSpc>
              <a:buNone/>
            </a:pPr>
            <a:r>
              <a:rPr lang="en-US" altLang="en-US" sz="1400" dirty="0">
                <a:latin typeface="Courier New" panose="02070309020205020404" pitchFamily="49" charset="0"/>
                <a:cs typeface="Courier New" panose="02070309020205020404" pitchFamily="49" charset="0"/>
              </a:rPr>
              <a:t>           print (“Yes”)</a:t>
            </a:r>
          </a:p>
          <a:p>
            <a:pPr marL="0" indent="0" eaLnBrk="1" hangingPunct="1">
              <a:lnSpc>
                <a:spcPct val="80000"/>
              </a:lnSpc>
              <a:buNone/>
            </a:pPr>
            <a:r>
              <a:rPr lang="en-US" altLang="en-US" sz="1400" dirty="0">
                <a:latin typeface="Courier New" panose="02070309020205020404" pitchFamily="49" charset="0"/>
                <a:cs typeface="Courier New" panose="02070309020205020404" pitchFamily="49" charset="0"/>
              </a:rPr>
              <a:t>   else</a:t>
            </a:r>
          </a:p>
          <a:p>
            <a:pPr marL="0" indent="0" eaLnBrk="1" hangingPunct="1">
              <a:lnSpc>
                <a:spcPct val="80000"/>
              </a:lnSpc>
              <a:buNone/>
            </a:pPr>
            <a:r>
              <a:rPr lang="en-US" altLang="en-US" sz="1400" dirty="0">
                <a:latin typeface="Courier New" panose="02070309020205020404" pitchFamily="49" charset="0"/>
                <a:cs typeface="Courier New" panose="02070309020205020404" pitchFamily="49" charset="0"/>
              </a:rPr>
              <a:t>           print(“No”) </a:t>
            </a:r>
          </a:p>
          <a:p>
            <a:pPr marL="285750" indent="-285750" eaLnBrk="1" hangingPunct="1">
              <a:lnSpc>
                <a:spcPct val="80000"/>
              </a:lnSpc>
            </a:pPr>
            <a:endParaRPr lang="en-US" altLang="en-US" sz="2400" dirty="0"/>
          </a:p>
          <a:p>
            <a:pPr marL="285750" indent="-285750">
              <a:lnSpc>
                <a:spcPct val="80000"/>
              </a:lnSpc>
            </a:pPr>
            <a:r>
              <a:rPr lang="en-US" altLang="en-US" sz="2000" u="sng" dirty="0"/>
              <a:t>Path testing</a:t>
            </a:r>
            <a:r>
              <a:rPr lang="en-US" altLang="en-US" sz="2000" dirty="0"/>
              <a:t>:</a:t>
            </a:r>
          </a:p>
          <a:p>
            <a:pPr marL="685800" lvl="1" indent="-228600">
              <a:lnSpc>
                <a:spcPct val="80000"/>
              </a:lnSpc>
            </a:pPr>
            <a:r>
              <a:rPr lang="en-US" altLang="en-US" sz="1800" dirty="0"/>
              <a:t>Make sure all paths in the program</a:t>
            </a:r>
            <a:r>
              <a:rPr lang="en-CA" altLang="en-US" sz="1800" dirty="0"/>
              <a:t>’s</a:t>
            </a:r>
            <a:r>
              <a:rPr lang="en-US" altLang="en-US" sz="1800" dirty="0"/>
              <a:t> flow of control are executed</a:t>
            </a:r>
          </a:p>
          <a:p>
            <a:pPr marL="285750" indent="-285750" eaLnBrk="1" hangingPunct="1">
              <a:lnSpc>
                <a:spcPct val="80000"/>
              </a:lnSpc>
            </a:pPr>
            <a:endParaRPr lang="en-US" altLang="en-US" dirty="0"/>
          </a:p>
        </p:txBody>
      </p:sp>
      <p:sp>
        <p:nvSpPr>
          <p:cNvPr id="2" name="TextBox 1">
            <a:extLst>
              <a:ext uri="{FF2B5EF4-FFF2-40B4-BE49-F238E27FC236}">
                <a16:creationId xmlns:a16="http://schemas.microsoft.com/office/drawing/2014/main" id="{8C82B23C-A9CF-48BA-B94C-65F4C06C9098}"/>
              </a:ext>
            </a:extLst>
          </p:cNvPr>
          <p:cNvSpPr txBox="1"/>
          <p:nvPr/>
        </p:nvSpPr>
        <p:spPr>
          <a:xfrm>
            <a:off x="3124200" y="4343400"/>
            <a:ext cx="2298899" cy="646331"/>
          </a:xfrm>
          <a:prstGeom prst="rect">
            <a:avLst/>
          </a:prstGeom>
          <a:noFill/>
        </p:spPr>
        <p:txBody>
          <a:bodyPr wrap="none" rtlCol="0">
            <a:spAutoFit/>
          </a:bodyPr>
          <a:lstStyle/>
          <a:p>
            <a:r>
              <a:rPr lang="en-CA" dirty="0">
                <a:latin typeface="+mj-lt"/>
              </a:rPr>
              <a:t>Test cases: 1) </a:t>
            </a:r>
            <a:r>
              <a:rPr lang="en-CA" dirty="0" err="1">
                <a:latin typeface="+mj-lt"/>
              </a:rPr>
              <a:t>i</a:t>
            </a:r>
            <a:r>
              <a:rPr lang="en-CA" dirty="0">
                <a:latin typeface="+mj-lt"/>
              </a:rPr>
              <a:t> = TRUE</a:t>
            </a:r>
          </a:p>
          <a:p>
            <a:r>
              <a:rPr lang="en-CA" dirty="0">
                <a:latin typeface="+mj-lt"/>
              </a:rPr>
              <a:t>                    2) </a:t>
            </a:r>
            <a:r>
              <a:rPr lang="en-CA" dirty="0" err="1">
                <a:latin typeface="+mj-lt"/>
              </a:rPr>
              <a:t>i</a:t>
            </a:r>
            <a:r>
              <a:rPr lang="en-CA" dirty="0">
                <a:latin typeface="+mj-lt"/>
              </a:rPr>
              <a:t> = FALSE</a:t>
            </a:r>
          </a:p>
        </p:txBody>
      </p:sp>
    </p:spTree>
    <p:extLst>
      <p:ext uri="{BB962C8B-B14F-4D97-AF65-F5344CB8AC3E}">
        <p14:creationId xmlns:p14="http://schemas.microsoft.com/office/powerpoint/2010/main" val="370852102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a:extLst>
              <a:ext uri="{FF2B5EF4-FFF2-40B4-BE49-F238E27FC236}">
                <a16:creationId xmlns:a16="http://schemas.microsoft.com/office/drawing/2014/main" id="{5386A10C-4881-4035-8652-91B189D921DE}"/>
              </a:ext>
            </a:extLst>
          </p:cNvPr>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458EA1AE-CF32-4976-8A25-7EEF02A7BE39}" type="slidenum">
              <a:rPr lang="en-CA" altLang="en-US" sz="1400"/>
              <a:pPr eaLnBrk="1" hangingPunct="1">
                <a:spcBef>
                  <a:spcPct val="0"/>
                </a:spcBef>
                <a:buFontTx/>
                <a:buNone/>
              </a:pPr>
              <a:t>16</a:t>
            </a:fld>
            <a:endParaRPr lang="en-CA" altLang="en-US" sz="1400"/>
          </a:p>
        </p:txBody>
      </p:sp>
      <p:sp>
        <p:nvSpPr>
          <p:cNvPr id="8195" name="Rectangle 2">
            <a:extLst>
              <a:ext uri="{FF2B5EF4-FFF2-40B4-BE49-F238E27FC236}">
                <a16:creationId xmlns:a16="http://schemas.microsoft.com/office/drawing/2014/main" id="{CE3DFF9A-3399-48E2-AD43-6A0F0CE08A67}"/>
              </a:ext>
            </a:extLst>
          </p:cNvPr>
          <p:cNvSpPr>
            <a:spLocks noGrp="1" noChangeArrowheads="1"/>
          </p:cNvSpPr>
          <p:nvPr>
            <p:ph type="title"/>
          </p:nvPr>
        </p:nvSpPr>
        <p:spPr>
          <a:xfrm>
            <a:off x="76200" y="355600"/>
            <a:ext cx="8978900" cy="787400"/>
          </a:xfrm>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eaLnBrk="1" hangingPunct="1"/>
            <a:r>
              <a:rPr lang="en-US" altLang="en-US" sz="3200" dirty="0"/>
              <a:t>White-box Testing: Determining the Basic Blocks</a:t>
            </a:r>
          </a:p>
        </p:txBody>
      </p:sp>
      <p:sp>
        <p:nvSpPr>
          <p:cNvPr id="8196" name="Rectangle 3">
            <a:extLst>
              <a:ext uri="{FF2B5EF4-FFF2-40B4-BE49-F238E27FC236}">
                <a16:creationId xmlns:a16="http://schemas.microsoft.com/office/drawing/2014/main" id="{9C67D093-6F28-4A91-A65B-CFA5D9B44DDD}"/>
              </a:ext>
            </a:extLst>
          </p:cNvPr>
          <p:cNvSpPr>
            <a:spLocks noChangeArrowheads="1"/>
          </p:cNvSpPr>
          <p:nvPr/>
        </p:nvSpPr>
        <p:spPr bwMode="auto">
          <a:xfrm>
            <a:off x="317500" y="1006475"/>
            <a:ext cx="7721600" cy="5568950"/>
          </a:xfrm>
          <a:prstGeom prst="rect">
            <a:avLst/>
          </a:prstGeom>
          <a:solidFill>
            <a:schemeClr val="bg1"/>
          </a:solidFill>
          <a:ln w="12700">
            <a:solidFill>
              <a:schemeClr val="tx1"/>
            </a:solidFill>
            <a:miter lim="800000"/>
            <a:headEnd/>
            <a:tailEnd/>
          </a:ln>
          <a:effectLst>
            <a:outerShdw dist="107763" dir="2700000" algn="ctr" rotWithShape="0">
              <a:schemeClr val="tx1"/>
            </a:outerShdw>
          </a:effec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8197" name="Rectangle 4">
            <a:extLst>
              <a:ext uri="{FF2B5EF4-FFF2-40B4-BE49-F238E27FC236}">
                <a16:creationId xmlns:a16="http://schemas.microsoft.com/office/drawing/2014/main" id="{5F703B4F-90B1-4894-8511-8E9369432772}"/>
              </a:ext>
            </a:extLst>
          </p:cNvPr>
          <p:cNvSpPr>
            <a:spLocks noChangeArrowheads="1"/>
          </p:cNvSpPr>
          <p:nvPr/>
        </p:nvSpPr>
        <p:spPr bwMode="auto">
          <a:xfrm>
            <a:off x="703263" y="1066800"/>
            <a:ext cx="7013575" cy="5856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eaLnBrk="0" hangingPunct="0"/>
            <a:r>
              <a:rPr lang="en-US" altLang="en-US" sz="1800" b="1">
                <a:latin typeface="Courier New" panose="02070309020205020404" pitchFamily="49" charset="0"/>
              </a:rPr>
              <a:t>FindMean (FILE ScoreFile)</a:t>
            </a:r>
          </a:p>
          <a:p>
            <a:pPr eaLnBrk="0" hangingPunct="0"/>
            <a:r>
              <a:rPr lang="en-US" altLang="en-US" sz="1800">
                <a:latin typeface="Courier New" panose="02070309020205020404" pitchFamily="49" charset="0"/>
              </a:rPr>
              <a:t>{  </a:t>
            </a:r>
            <a:r>
              <a:rPr lang="en-US" altLang="en-US" sz="1800" b="1">
                <a:latin typeface="Courier New" panose="02070309020205020404" pitchFamily="49" charset="0"/>
              </a:rPr>
              <a:t>float SumOfScores = 0.0; </a:t>
            </a:r>
          </a:p>
          <a:p>
            <a:pPr lvl="1" eaLnBrk="0" hangingPunct="0"/>
            <a:r>
              <a:rPr lang="en-US" altLang="en-US" sz="1800" b="1">
                <a:latin typeface="Courier New" panose="02070309020205020404" pitchFamily="49" charset="0"/>
              </a:rPr>
              <a:t>int NumberOfScores = 0; </a:t>
            </a:r>
          </a:p>
          <a:p>
            <a:pPr lvl="1" eaLnBrk="0" hangingPunct="0"/>
            <a:r>
              <a:rPr lang="en-US" altLang="en-US" sz="1800" b="1">
                <a:latin typeface="Courier New" panose="02070309020205020404" pitchFamily="49" charset="0"/>
              </a:rPr>
              <a:t>float Mean=0.0; float Score;</a:t>
            </a:r>
          </a:p>
          <a:p>
            <a:pPr lvl="1" eaLnBrk="0" hangingPunct="0"/>
            <a:r>
              <a:rPr lang="en-US" altLang="en-US" sz="1800">
                <a:latin typeface="Courier New" panose="02070309020205020404" pitchFamily="49" charset="0"/>
              </a:rPr>
              <a:t>Read(ScoreFile, Score);</a:t>
            </a:r>
          </a:p>
          <a:p>
            <a:pPr lvl="1" eaLnBrk="0" hangingPunct="0"/>
            <a:r>
              <a:rPr lang="en-US" altLang="en-US" sz="1800">
                <a:latin typeface="Courier New" panose="02070309020205020404" pitchFamily="49" charset="0"/>
              </a:rPr>
              <a:t>while (! EOF(ScoreFile) {</a:t>
            </a:r>
          </a:p>
          <a:p>
            <a:pPr lvl="2" eaLnBrk="0" hangingPunct="0"/>
            <a:r>
              <a:rPr lang="en-US" altLang="en-US" sz="1800">
                <a:latin typeface="Courier New" panose="02070309020205020404" pitchFamily="49" charset="0"/>
              </a:rPr>
              <a:t>if (Score  &gt; 0.0 ) {</a:t>
            </a:r>
          </a:p>
          <a:p>
            <a:pPr lvl="4" eaLnBrk="0" hangingPunct="0"/>
            <a:r>
              <a:rPr lang="en-US" altLang="en-US" sz="1800">
                <a:latin typeface="Courier New" panose="02070309020205020404" pitchFamily="49" charset="0"/>
              </a:rPr>
              <a:t>SumOfScores = SumOfScores + Score;</a:t>
            </a:r>
          </a:p>
          <a:p>
            <a:pPr lvl="4" eaLnBrk="0" hangingPunct="0"/>
            <a:r>
              <a:rPr lang="en-US" altLang="en-US" sz="1800">
                <a:latin typeface="Courier New" panose="02070309020205020404" pitchFamily="49" charset="0"/>
              </a:rPr>
              <a:t>NumberOfScores++;</a:t>
            </a:r>
          </a:p>
          <a:p>
            <a:pPr lvl="4" eaLnBrk="0" hangingPunct="0"/>
            <a:r>
              <a:rPr lang="en-US" altLang="en-US" sz="1800">
                <a:latin typeface="Courier New" panose="02070309020205020404" pitchFamily="49" charset="0"/>
              </a:rPr>
              <a:t>}</a:t>
            </a:r>
          </a:p>
          <a:p>
            <a:pPr lvl="4" eaLnBrk="0" hangingPunct="0"/>
            <a:endParaRPr lang="en-US" altLang="en-US" sz="1800">
              <a:latin typeface="Courier New" panose="02070309020205020404" pitchFamily="49" charset="0"/>
            </a:endParaRPr>
          </a:p>
          <a:p>
            <a:pPr lvl="2" eaLnBrk="0" hangingPunct="0"/>
            <a:r>
              <a:rPr lang="en-US" altLang="en-US" sz="1800">
                <a:latin typeface="Courier New" panose="02070309020205020404" pitchFamily="49" charset="0"/>
              </a:rPr>
              <a:t>Read(ScoreFile, Score);</a:t>
            </a:r>
          </a:p>
          <a:p>
            <a:pPr lvl="1" eaLnBrk="0" hangingPunct="0"/>
            <a:r>
              <a:rPr lang="en-US" altLang="en-US" sz="1800">
                <a:latin typeface="Courier New" panose="02070309020205020404" pitchFamily="49" charset="0"/>
              </a:rPr>
              <a:t>}</a:t>
            </a:r>
          </a:p>
          <a:p>
            <a:pPr lvl="1" eaLnBrk="0" hangingPunct="0"/>
            <a:r>
              <a:rPr lang="en-US" altLang="en-US" sz="1800">
                <a:latin typeface="Courier New" panose="02070309020205020404" pitchFamily="49" charset="0"/>
              </a:rPr>
              <a:t>/* Compute the mean and print the result */</a:t>
            </a:r>
          </a:p>
          <a:p>
            <a:pPr lvl="1" eaLnBrk="0" hangingPunct="0"/>
            <a:r>
              <a:rPr lang="en-US" altLang="en-US" sz="1800">
                <a:latin typeface="Courier New" panose="02070309020205020404" pitchFamily="49" charset="0"/>
              </a:rPr>
              <a:t>if (NumberOfScores &gt; 0) {</a:t>
            </a:r>
          </a:p>
          <a:p>
            <a:pPr lvl="3" eaLnBrk="0" hangingPunct="0"/>
            <a:r>
              <a:rPr lang="en-US" altLang="en-US" sz="1800">
                <a:latin typeface="Courier New" panose="02070309020205020404" pitchFamily="49" charset="0"/>
              </a:rPr>
              <a:t>Mean = SumOfScores / NumberOfScores;</a:t>
            </a:r>
          </a:p>
          <a:p>
            <a:pPr lvl="3" eaLnBrk="0" hangingPunct="0"/>
            <a:r>
              <a:rPr lang="en-US" altLang="en-US" sz="1800">
                <a:latin typeface="Courier New" panose="02070309020205020404" pitchFamily="49" charset="0"/>
              </a:rPr>
              <a:t>printf(“ The mean score is %f\n”, Mean);</a:t>
            </a:r>
          </a:p>
          <a:p>
            <a:pPr lvl="1" eaLnBrk="0" hangingPunct="0"/>
            <a:r>
              <a:rPr lang="en-US" altLang="en-US" sz="1800">
                <a:latin typeface="Courier New" panose="02070309020205020404" pitchFamily="49" charset="0"/>
              </a:rPr>
              <a:t>} else</a:t>
            </a:r>
          </a:p>
          <a:p>
            <a:pPr lvl="3" eaLnBrk="0" hangingPunct="0"/>
            <a:r>
              <a:rPr lang="en-US" altLang="en-US" sz="1800">
                <a:latin typeface="Courier New" panose="02070309020205020404" pitchFamily="49" charset="0"/>
              </a:rPr>
              <a:t>printf (“No scores found in file\n”);</a:t>
            </a:r>
          </a:p>
          <a:p>
            <a:pPr eaLnBrk="0" hangingPunct="0"/>
            <a:r>
              <a:rPr lang="en-US" altLang="en-US" sz="1800">
                <a:latin typeface="Courier New" panose="02070309020205020404" pitchFamily="49" charset="0"/>
              </a:rPr>
              <a:t>}</a:t>
            </a:r>
          </a:p>
          <a:p>
            <a:pPr eaLnBrk="0" hangingPunct="0"/>
            <a:endParaRPr lang="en-US" altLang="en-US" sz="1800">
              <a:latin typeface="Courier New" panose="02070309020205020404" pitchFamily="49" charset="0"/>
            </a:endParaRPr>
          </a:p>
        </p:txBody>
      </p:sp>
      <p:sp>
        <p:nvSpPr>
          <p:cNvPr id="8198" name="Rectangle 5">
            <a:extLst>
              <a:ext uri="{FF2B5EF4-FFF2-40B4-BE49-F238E27FC236}">
                <a16:creationId xmlns:a16="http://schemas.microsoft.com/office/drawing/2014/main" id="{AD2F79E0-35EE-421D-8995-D1103A3CE4AE}"/>
              </a:ext>
            </a:extLst>
          </p:cNvPr>
          <p:cNvSpPr>
            <a:spLocks noChangeArrowheads="1"/>
          </p:cNvSpPr>
          <p:nvPr/>
        </p:nvSpPr>
        <p:spPr bwMode="auto">
          <a:xfrm>
            <a:off x="1149350" y="1425575"/>
            <a:ext cx="4635500" cy="1054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8199" name="Rectangle 6">
            <a:extLst>
              <a:ext uri="{FF2B5EF4-FFF2-40B4-BE49-F238E27FC236}">
                <a16:creationId xmlns:a16="http://schemas.microsoft.com/office/drawing/2014/main" id="{294859DF-C16A-46E8-9C19-3CCDAE2CA199}"/>
              </a:ext>
            </a:extLst>
          </p:cNvPr>
          <p:cNvSpPr>
            <a:spLocks noChangeArrowheads="1"/>
          </p:cNvSpPr>
          <p:nvPr/>
        </p:nvSpPr>
        <p:spPr bwMode="auto">
          <a:xfrm>
            <a:off x="2514600" y="3006725"/>
            <a:ext cx="4800600" cy="577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8200" name="Rectangle 7">
            <a:extLst>
              <a:ext uri="{FF2B5EF4-FFF2-40B4-BE49-F238E27FC236}">
                <a16:creationId xmlns:a16="http://schemas.microsoft.com/office/drawing/2014/main" id="{96FCE3C0-644C-41F8-B8EC-EB250084072F}"/>
              </a:ext>
            </a:extLst>
          </p:cNvPr>
          <p:cNvSpPr>
            <a:spLocks noChangeArrowheads="1"/>
          </p:cNvSpPr>
          <p:nvPr/>
        </p:nvSpPr>
        <p:spPr bwMode="auto">
          <a:xfrm>
            <a:off x="1600200" y="4092575"/>
            <a:ext cx="3302000" cy="3857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8201" name="Rectangle 8">
            <a:extLst>
              <a:ext uri="{FF2B5EF4-FFF2-40B4-BE49-F238E27FC236}">
                <a16:creationId xmlns:a16="http://schemas.microsoft.com/office/drawing/2014/main" id="{C64B530A-62FE-43DA-B3EA-CCEDF82045D2}"/>
              </a:ext>
            </a:extLst>
          </p:cNvPr>
          <p:cNvSpPr>
            <a:spLocks noChangeArrowheads="1"/>
          </p:cNvSpPr>
          <p:nvPr/>
        </p:nvSpPr>
        <p:spPr bwMode="auto">
          <a:xfrm>
            <a:off x="1981200" y="5254625"/>
            <a:ext cx="5867400" cy="577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8202" name="Rectangle 9">
            <a:extLst>
              <a:ext uri="{FF2B5EF4-FFF2-40B4-BE49-F238E27FC236}">
                <a16:creationId xmlns:a16="http://schemas.microsoft.com/office/drawing/2014/main" id="{6FDED0F8-D79B-4A13-A373-6295FFA8205C}"/>
              </a:ext>
            </a:extLst>
          </p:cNvPr>
          <p:cNvSpPr>
            <a:spLocks noChangeArrowheads="1"/>
          </p:cNvSpPr>
          <p:nvPr/>
        </p:nvSpPr>
        <p:spPr bwMode="auto">
          <a:xfrm>
            <a:off x="2057400" y="6054725"/>
            <a:ext cx="5200650" cy="409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grpSp>
        <p:nvGrpSpPr>
          <p:cNvPr id="8203" name="Group 10">
            <a:extLst>
              <a:ext uri="{FF2B5EF4-FFF2-40B4-BE49-F238E27FC236}">
                <a16:creationId xmlns:a16="http://schemas.microsoft.com/office/drawing/2014/main" id="{199B4A97-4240-4DA0-B628-7B119E868CFE}"/>
              </a:ext>
            </a:extLst>
          </p:cNvPr>
          <p:cNvGrpSpPr>
            <a:grpSpLocks/>
          </p:cNvGrpSpPr>
          <p:nvPr/>
        </p:nvGrpSpPr>
        <p:grpSpPr bwMode="auto">
          <a:xfrm>
            <a:off x="6902450" y="1752600"/>
            <a:ext cx="368300" cy="363538"/>
            <a:chOff x="4348" y="882"/>
            <a:chExt cx="232" cy="229"/>
          </a:xfrm>
        </p:grpSpPr>
        <p:sp>
          <p:nvSpPr>
            <p:cNvPr id="8233" name="Rectangle 11">
              <a:extLst>
                <a:ext uri="{FF2B5EF4-FFF2-40B4-BE49-F238E27FC236}">
                  <a16:creationId xmlns:a16="http://schemas.microsoft.com/office/drawing/2014/main" id="{F239857D-B28B-4DB0-AA0C-F210FCB93DD3}"/>
                </a:ext>
              </a:extLst>
            </p:cNvPr>
            <p:cNvSpPr>
              <a:spLocks noChangeArrowheads="1"/>
            </p:cNvSpPr>
            <p:nvPr/>
          </p:nvSpPr>
          <p:spPr bwMode="auto">
            <a:xfrm>
              <a:off x="4367" y="882"/>
              <a:ext cx="194"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b="1">
                  <a:solidFill>
                    <a:schemeClr val="accent2"/>
                  </a:solidFill>
                  <a:latin typeface="Times" panose="02020603050405020304" pitchFamily="18" charset="0"/>
                </a:rPr>
                <a:t>1</a:t>
              </a:r>
            </a:p>
          </p:txBody>
        </p:sp>
        <p:sp>
          <p:nvSpPr>
            <p:cNvPr id="8234" name="Oval 12">
              <a:extLst>
                <a:ext uri="{FF2B5EF4-FFF2-40B4-BE49-F238E27FC236}">
                  <a16:creationId xmlns:a16="http://schemas.microsoft.com/office/drawing/2014/main" id="{5CE9C69C-3AB1-4F55-9799-505DE8E5DFFC}"/>
                </a:ext>
              </a:extLst>
            </p:cNvPr>
            <p:cNvSpPr>
              <a:spLocks noChangeArrowheads="1"/>
            </p:cNvSpPr>
            <p:nvPr/>
          </p:nvSpPr>
          <p:spPr bwMode="auto">
            <a:xfrm>
              <a:off x="4348" y="892"/>
              <a:ext cx="232" cy="20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grpSp>
      <p:grpSp>
        <p:nvGrpSpPr>
          <p:cNvPr id="8204" name="Group 13">
            <a:extLst>
              <a:ext uri="{FF2B5EF4-FFF2-40B4-BE49-F238E27FC236}">
                <a16:creationId xmlns:a16="http://schemas.microsoft.com/office/drawing/2014/main" id="{9AF684D1-F80C-4792-A5FB-ECE507E1E042}"/>
              </a:ext>
            </a:extLst>
          </p:cNvPr>
          <p:cNvGrpSpPr>
            <a:grpSpLocks/>
          </p:cNvGrpSpPr>
          <p:nvPr/>
        </p:nvGrpSpPr>
        <p:grpSpPr bwMode="auto">
          <a:xfrm>
            <a:off x="825500" y="2457450"/>
            <a:ext cx="368300" cy="363538"/>
            <a:chOff x="520" y="1326"/>
            <a:chExt cx="232" cy="229"/>
          </a:xfrm>
        </p:grpSpPr>
        <p:sp>
          <p:nvSpPr>
            <p:cNvPr id="8231" name="Rectangle 14">
              <a:extLst>
                <a:ext uri="{FF2B5EF4-FFF2-40B4-BE49-F238E27FC236}">
                  <a16:creationId xmlns:a16="http://schemas.microsoft.com/office/drawing/2014/main" id="{1C44D2D8-8FAD-4F31-916F-79438BB9D7FD}"/>
                </a:ext>
              </a:extLst>
            </p:cNvPr>
            <p:cNvSpPr>
              <a:spLocks noChangeArrowheads="1"/>
            </p:cNvSpPr>
            <p:nvPr/>
          </p:nvSpPr>
          <p:spPr bwMode="auto">
            <a:xfrm>
              <a:off x="539" y="1326"/>
              <a:ext cx="194"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b="1">
                  <a:solidFill>
                    <a:schemeClr val="accent2"/>
                  </a:solidFill>
                  <a:latin typeface="Times" panose="02020603050405020304" pitchFamily="18" charset="0"/>
                </a:rPr>
                <a:t>2</a:t>
              </a:r>
            </a:p>
          </p:txBody>
        </p:sp>
        <p:sp>
          <p:nvSpPr>
            <p:cNvPr id="8232" name="Oval 15">
              <a:extLst>
                <a:ext uri="{FF2B5EF4-FFF2-40B4-BE49-F238E27FC236}">
                  <a16:creationId xmlns:a16="http://schemas.microsoft.com/office/drawing/2014/main" id="{7503723A-5988-4C50-A9C3-2863B57A9B99}"/>
                </a:ext>
              </a:extLst>
            </p:cNvPr>
            <p:cNvSpPr>
              <a:spLocks noChangeArrowheads="1"/>
            </p:cNvSpPr>
            <p:nvPr/>
          </p:nvSpPr>
          <p:spPr bwMode="auto">
            <a:xfrm>
              <a:off x="520" y="1336"/>
              <a:ext cx="232" cy="20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grpSp>
      <p:grpSp>
        <p:nvGrpSpPr>
          <p:cNvPr id="8205" name="Group 16">
            <a:extLst>
              <a:ext uri="{FF2B5EF4-FFF2-40B4-BE49-F238E27FC236}">
                <a16:creationId xmlns:a16="http://schemas.microsoft.com/office/drawing/2014/main" id="{C03BF425-C1F4-4AF5-A9EF-ED8D1BAD1B2D}"/>
              </a:ext>
            </a:extLst>
          </p:cNvPr>
          <p:cNvGrpSpPr>
            <a:grpSpLocks/>
          </p:cNvGrpSpPr>
          <p:nvPr/>
        </p:nvGrpSpPr>
        <p:grpSpPr bwMode="auto">
          <a:xfrm>
            <a:off x="1263650" y="2705100"/>
            <a:ext cx="368300" cy="363538"/>
            <a:chOff x="796" y="1482"/>
            <a:chExt cx="232" cy="229"/>
          </a:xfrm>
        </p:grpSpPr>
        <p:sp>
          <p:nvSpPr>
            <p:cNvPr id="8229" name="Rectangle 17">
              <a:extLst>
                <a:ext uri="{FF2B5EF4-FFF2-40B4-BE49-F238E27FC236}">
                  <a16:creationId xmlns:a16="http://schemas.microsoft.com/office/drawing/2014/main" id="{226BC2D8-7270-42FD-80BE-8C391EF8E358}"/>
                </a:ext>
              </a:extLst>
            </p:cNvPr>
            <p:cNvSpPr>
              <a:spLocks noChangeArrowheads="1"/>
            </p:cNvSpPr>
            <p:nvPr/>
          </p:nvSpPr>
          <p:spPr bwMode="auto">
            <a:xfrm>
              <a:off x="815" y="1482"/>
              <a:ext cx="194"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b="1">
                  <a:solidFill>
                    <a:schemeClr val="accent2"/>
                  </a:solidFill>
                  <a:latin typeface="Times" panose="02020603050405020304" pitchFamily="18" charset="0"/>
                </a:rPr>
                <a:t>3</a:t>
              </a:r>
            </a:p>
          </p:txBody>
        </p:sp>
        <p:sp>
          <p:nvSpPr>
            <p:cNvPr id="8230" name="Oval 18">
              <a:extLst>
                <a:ext uri="{FF2B5EF4-FFF2-40B4-BE49-F238E27FC236}">
                  <a16:creationId xmlns:a16="http://schemas.microsoft.com/office/drawing/2014/main" id="{508E6BCD-1AD2-4DEF-8D3A-194E4E4A2E0C}"/>
                </a:ext>
              </a:extLst>
            </p:cNvPr>
            <p:cNvSpPr>
              <a:spLocks noChangeArrowheads="1"/>
            </p:cNvSpPr>
            <p:nvPr/>
          </p:nvSpPr>
          <p:spPr bwMode="auto">
            <a:xfrm>
              <a:off x="796" y="1492"/>
              <a:ext cx="232" cy="20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grpSp>
      <p:grpSp>
        <p:nvGrpSpPr>
          <p:cNvPr id="8206" name="Group 19">
            <a:extLst>
              <a:ext uri="{FF2B5EF4-FFF2-40B4-BE49-F238E27FC236}">
                <a16:creationId xmlns:a16="http://schemas.microsoft.com/office/drawing/2014/main" id="{F5991A5C-D127-47A2-8E03-28724815B185}"/>
              </a:ext>
            </a:extLst>
          </p:cNvPr>
          <p:cNvGrpSpPr>
            <a:grpSpLocks/>
          </p:cNvGrpSpPr>
          <p:nvPr/>
        </p:nvGrpSpPr>
        <p:grpSpPr bwMode="auto">
          <a:xfrm>
            <a:off x="7632700" y="3124200"/>
            <a:ext cx="368300" cy="363538"/>
            <a:chOff x="4384" y="1746"/>
            <a:chExt cx="232" cy="229"/>
          </a:xfrm>
        </p:grpSpPr>
        <p:sp>
          <p:nvSpPr>
            <p:cNvPr id="8227" name="Rectangle 20">
              <a:extLst>
                <a:ext uri="{FF2B5EF4-FFF2-40B4-BE49-F238E27FC236}">
                  <a16:creationId xmlns:a16="http://schemas.microsoft.com/office/drawing/2014/main" id="{DBA6D41E-8662-44B9-B90C-4C114A00BFE7}"/>
                </a:ext>
              </a:extLst>
            </p:cNvPr>
            <p:cNvSpPr>
              <a:spLocks noChangeArrowheads="1"/>
            </p:cNvSpPr>
            <p:nvPr/>
          </p:nvSpPr>
          <p:spPr bwMode="auto">
            <a:xfrm>
              <a:off x="4403" y="1746"/>
              <a:ext cx="194"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b="1">
                  <a:solidFill>
                    <a:schemeClr val="accent2"/>
                  </a:solidFill>
                  <a:latin typeface="Times" panose="02020603050405020304" pitchFamily="18" charset="0"/>
                </a:rPr>
                <a:t>4</a:t>
              </a:r>
            </a:p>
          </p:txBody>
        </p:sp>
        <p:sp>
          <p:nvSpPr>
            <p:cNvPr id="8228" name="Oval 21">
              <a:extLst>
                <a:ext uri="{FF2B5EF4-FFF2-40B4-BE49-F238E27FC236}">
                  <a16:creationId xmlns:a16="http://schemas.microsoft.com/office/drawing/2014/main" id="{F012D22A-4661-4432-A0FA-B3F9D54D81B3}"/>
                </a:ext>
              </a:extLst>
            </p:cNvPr>
            <p:cNvSpPr>
              <a:spLocks noChangeArrowheads="1"/>
            </p:cNvSpPr>
            <p:nvPr/>
          </p:nvSpPr>
          <p:spPr bwMode="auto">
            <a:xfrm>
              <a:off x="4384" y="1756"/>
              <a:ext cx="232" cy="20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grpSp>
      <p:grpSp>
        <p:nvGrpSpPr>
          <p:cNvPr id="8207" name="Group 22">
            <a:extLst>
              <a:ext uri="{FF2B5EF4-FFF2-40B4-BE49-F238E27FC236}">
                <a16:creationId xmlns:a16="http://schemas.microsoft.com/office/drawing/2014/main" id="{96FF7231-B6AD-4863-9AA1-EC31E69567BA}"/>
              </a:ext>
            </a:extLst>
          </p:cNvPr>
          <p:cNvGrpSpPr>
            <a:grpSpLocks/>
          </p:cNvGrpSpPr>
          <p:nvPr/>
        </p:nvGrpSpPr>
        <p:grpSpPr bwMode="auto">
          <a:xfrm>
            <a:off x="2235200" y="3657600"/>
            <a:ext cx="368300" cy="363538"/>
            <a:chOff x="1408" y="2082"/>
            <a:chExt cx="232" cy="229"/>
          </a:xfrm>
        </p:grpSpPr>
        <p:sp>
          <p:nvSpPr>
            <p:cNvPr id="8225" name="Rectangle 23">
              <a:extLst>
                <a:ext uri="{FF2B5EF4-FFF2-40B4-BE49-F238E27FC236}">
                  <a16:creationId xmlns:a16="http://schemas.microsoft.com/office/drawing/2014/main" id="{5442732C-82BF-44B8-893B-B356E6AECAFA}"/>
                </a:ext>
              </a:extLst>
            </p:cNvPr>
            <p:cNvSpPr>
              <a:spLocks noChangeArrowheads="1"/>
            </p:cNvSpPr>
            <p:nvPr/>
          </p:nvSpPr>
          <p:spPr bwMode="auto">
            <a:xfrm>
              <a:off x="1427" y="2082"/>
              <a:ext cx="194"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b="1">
                  <a:solidFill>
                    <a:schemeClr val="accent2"/>
                  </a:solidFill>
                  <a:latin typeface="Times" panose="02020603050405020304" pitchFamily="18" charset="0"/>
                </a:rPr>
                <a:t>5</a:t>
              </a:r>
            </a:p>
          </p:txBody>
        </p:sp>
        <p:sp>
          <p:nvSpPr>
            <p:cNvPr id="8226" name="Oval 24">
              <a:extLst>
                <a:ext uri="{FF2B5EF4-FFF2-40B4-BE49-F238E27FC236}">
                  <a16:creationId xmlns:a16="http://schemas.microsoft.com/office/drawing/2014/main" id="{3BDDA77A-794B-46E3-981C-C5FB21824CFF}"/>
                </a:ext>
              </a:extLst>
            </p:cNvPr>
            <p:cNvSpPr>
              <a:spLocks noChangeArrowheads="1"/>
            </p:cNvSpPr>
            <p:nvPr/>
          </p:nvSpPr>
          <p:spPr bwMode="auto">
            <a:xfrm>
              <a:off x="1408" y="2092"/>
              <a:ext cx="232" cy="20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grpSp>
      <p:grpSp>
        <p:nvGrpSpPr>
          <p:cNvPr id="8208" name="Group 25">
            <a:extLst>
              <a:ext uri="{FF2B5EF4-FFF2-40B4-BE49-F238E27FC236}">
                <a16:creationId xmlns:a16="http://schemas.microsoft.com/office/drawing/2014/main" id="{053B9AB1-A6A3-4C40-A32D-62BA976D442D}"/>
              </a:ext>
            </a:extLst>
          </p:cNvPr>
          <p:cNvGrpSpPr>
            <a:grpSpLocks/>
          </p:cNvGrpSpPr>
          <p:nvPr/>
        </p:nvGrpSpPr>
        <p:grpSpPr bwMode="auto">
          <a:xfrm>
            <a:off x="806450" y="4933950"/>
            <a:ext cx="368300" cy="363538"/>
            <a:chOff x="508" y="2886"/>
            <a:chExt cx="232" cy="229"/>
          </a:xfrm>
        </p:grpSpPr>
        <p:sp>
          <p:nvSpPr>
            <p:cNvPr id="8223" name="Rectangle 26">
              <a:extLst>
                <a:ext uri="{FF2B5EF4-FFF2-40B4-BE49-F238E27FC236}">
                  <a16:creationId xmlns:a16="http://schemas.microsoft.com/office/drawing/2014/main" id="{EF52384E-5AAC-4DBC-B965-4DC793456D68}"/>
                </a:ext>
              </a:extLst>
            </p:cNvPr>
            <p:cNvSpPr>
              <a:spLocks noChangeArrowheads="1"/>
            </p:cNvSpPr>
            <p:nvPr/>
          </p:nvSpPr>
          <p:spPr bwMode="auto">
            <a:xfrm>
              <a:off x="527" y="2886"/>
              <a:ext cx="194"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b="1">
                  <a:solidFill>
                    <a:schemeClr val="accent2"/>
                  </a:solidFill>
                  <a:latin typeface="Times" panose="02020603050405020304" pitchFamily="18" charset="0"/>
                </a:rPr>
                <a:t>7</a:t>
              </a:r>
            </a:p>
          </p:txBody>
        </p:sp>
        <p:sp>
          <p:nvSpPr>
            <p:cNvPr id="8224" name="Oval 27">
              <a:extLst>
                <a:ext uri="{FF2B5EF4-FFF2-40B4-BE49-F238E27FC236}">
                  <a16:creationId xmlns:a16="http://schemas.microsoft.com/office/drawing/2014/main" id="{878EFD79-4120-4317-A0DC-3075E87B90D9}"/>
                </a:ext>
              </a:extLst>
            </p:cNvPr>
            <p:cNvSpPr>
              <a:spLocks noChangeArrowheads="1"/>
            </p:cNvSpPr>
            <p:nvPr/>
          </p:nvSpPr>
          <p:spPr bwMode="auto">
            <a:xfrm>
              <a:off x="508" y="2896"/>
              <a:ext cx="232" cy="20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grpSp>
      <p:grpSp>
        <p:nvGrpSpPr>
          <p:cNvPr id="8209" name="Group 28">
            <a:extLst>
              <a:ext uri="{FF2B5EF4-FFF2-40B4-BE49-F238E27FC236}">
                <a16:creationId xmlns:a16="http://schemas.microsoft.com/office/drawing/2014/main" id="{5D931C7E-CE57-4089-AFA6-1C1EB5EFBFF9}"/>
              </a:ext>
            </a:extLst>
          </p:cNvPr>
          <p:cNvGrpSpPr>
            <a:grpSpLocks/>
          </p:cNvGrpSpPr>
          <p:nvPr/>
        </p:nvGrpSpPr>
        <p:grpSpPr bwMode="auto">
          <a:xfrm>
            <a:off x="7258050" y="4095750"/>
            <a:ext cx="368300" cy="363538"/>
            <a:chOff x="4348" y="2358"/>
            <a:chExt cx="232" cy="229"/>
          </a:xfrm>
        </p:grpSpPr>
        <p:sp>
          <p:nvSpPr>
            <p:cNvPr id="8221" name="Rectangle 29">
              <a:extLst>
                <a:ext uri="{FF2B5EF4-FFF2-40B4-BE49-F238E27FC236}">
                  <a16:creationId xmlns:a16="http://schemas.microsoft.com/office/drawing/2014/main" id="{2DD455D8-ED86-4522-ACEA-ACE14148A685}"/>
                </a:ext>
              </a:extLst>
            </p:cNvPr>
            <p:cNvSpPr>
              <a:spLocks noChangeArrowheads="1"/>
            </p:cNvSpPr>
            <p:nvPr/>
          </p:nvSpPr>
          <p:spPr bwMode="auto">
            <a:xfrm>
              <a:off x="4367" y="2358"/>
              <a:ext cx="194"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b="1">
                  <a:solidFill>
                    <a:schemeClr val="accent2"/>
                  </a:solidFill>
                  <a:latin typeface="Times" panose="02020603050405020304" pitchFamily="18" charset="0"/>
                </a:rPr>
                <a:t>6</a:t>
              </a:r>
            </a:p>
          </p:txBody>
        </p:sp>
        <p:sp>
          <p:nvSpPr>
            <p:cNvPr id="8222" name="Oval 30">
              <a:extLst>
                <a:ext uri="{FF2B5EF4-FFF2-40B4-BE49-F238E27FC236}">
                  <a16:creationId xmlns:a16="http://schemas.microsoft.com/office/drawing/2014/main" id="{CD08D319-23E9-4CF2-842F-D6931BB53D2B}"/>
                </a:ext>
              </a:extLst>
            </p:cNvPr>
            <p:cNvSpPr>
              <a:spLocks noChangeArrowheads="1"/>
            </p:cNvSpPr>
            <p:nvPr/>
          </p:nvSpPr>
          <p:spPr bwMode="auto">
            <a:xfrm>
              <a:off x="4348" y="2368"/>
              <a:ext cx="232" cy="20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grpSp>
      <p:grpSp>
        <p:nvGrpSpPr>
          <p:cNvPr id="8210" name="Group 31">
            <a:extLst>
              <a:ext uri="{FF2B5EF4-FFF2-40B4-BE49-F238E27FC236}">
                <a16:creationId xmlns:a16="http://schemas.microsoft.com/office/drawing/2014/main" id="{EDAD89FC-3F03-43A8-B326-A548F4D95CFD}"/>
              </a:ext>
            </a:extLst>
          </p:cNvPr>
          <p:cNvGrpSpPr>
            <a:grpSpLocks/>
          </p:cNvGrpSpPr>
          <p:nvPr/>
        </p:nvGrpSpPr>
        <p:grpSpPr bwMode="auto">
          <a:xfrm>
            <a:off x="8166100" y="5353050"/>
            <a:ext cx="368300" cy="363538"/>
            <a:chOff x="4300" y="3150"/>
            <a:chExt cx="232" cy="229"/>
          </a:xfrm>
        </p:grpSpPr>
        <p:sp>
          <p:nvSpPr>
            <p:cNvPr id="8219" name="Rectangle 32">
              <a:extLst>
                <a:ext uri="{FF2B5EF4-FFF2-40B4-BE49-F238E27FC236}">
                  <a16:creationId xmlns:a16="http://schemas.microsoft.com/office/drawing/2014/main" id="{74AD60C8-1700-4A81-8422-5EFBFA8BC460}"/>
                </a:ext>
              </a:extLst>
            </p:cNvPr>
            <p:cNvSpPr>
              <a:spLocks noChangeArrowheads="1"/>
            </p:cNvSpPr>
            <p:nvPr/>
          </p:nvSpPr>
          <p:spPr bwMode="auto">
            <a:xfrm>
              <a:off x="4319" y="3150"/>
              <a:ext cx="194"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b="1">
                  <a:solidFill>
                    <a:schemeClr val="accent2"/>
                  </a:solidFill>
                  <a:latin typeface="Times" panose="02020603050405020304" pitchFamily="18" charset="0"/>
                </a:rPr>
                <a:t>8</a:t>
              </a:r>
            </a:p>
          </p:txBody>
        </p:sp>
        <p:sp>
          <p:nvSpPr>
            <p:cNvPr id="8220" name="Oval 33">
              <a:extLst>
                <a:ext uri="{FF2B5EF4-FFF2-40B4-BE49-F238E27FC236}">
                  <a16:creationId xmlns:a16="http://schemas.microsoft.com/office/drawing/2014/main" id="{09DE389E-9BCD-46AE-AB9F-9F7581D8DD1B}"/>
                </a:ext>
              </a:extLst>
            </p:cNvPr>
            <p:cNvSpPr>
              <a:spLocks noChangeArrowheads="1"/>
            </p:cNvSpPr>
            <p:nvPr/>
          </p:nvSpPr>
          <p:spPr bwMode="auto">
            <a:xfrm>
              <a:off x="4300" y="3160"/>
              <a:ext cx="232" cy="20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grpSp>
      <p:grpSp>
        <p:nvGrpSpPr>
          <p:cNvPr id="8211" name="Group 34">
            <a:extLst>
              <a:ext uri="{FF2B5EF4-FFF2-40B4-BE49-F238E27FC236}">
                <a16:creationId xmlns:a16="http://schemas.microsoft.com/office/drawing/2014/main" id="{DA3B6C16-95A3-4E26-8854-B9A62F317555}"/>
              </a:ext>
            </a:extLst>
          </p:cNvPr>
          <p:cNvGrpSpPr>
            <a:grpSpLocks/>
          </p:cNvGrpSpPr>
          <p:nvPr/>
        </p:nvGrpSpPr>
        <p:grpSpPr bwMode="auto">
          <a:xfrm>
            <a:off x="7632700" y="6038850"/>
            <a:ext cx="368300" cy="363538"/>
            <a:chOff x="4324" y="3582"/>
            <a:chExt cx="232" cy="229"/>
          </a:xfrm>
        </p:grpSpPr>
        <p:sp>
          <p:nvSpPr>
            <p:cNvPr id="8217" name="Rectangle 35">
              <a:extLst>
                <a:ext uri="{FF2B5EF4-FFF2-40B4-BE49-F238E27FC236}">
                  <a16:creationId xmlns:a16="http://schemas.microsoft.com/office/drawing/2014/main" id="{DD751A22-1F39-4C89-AD6E-068B0B9C1B5A}"/>
                </a:ext>
              </a:extLst>
            </p:cNvPr>
            <p:cNvSpPr>
              <a:spLocks noChangeArrowheads="1"/>
            </p:cNvSpPr>
            <p:nvPr/>
          </p:nvSpPr>
          <p:spPr bwMode="auto">
            <a:xfrm>
              <a:off x="4343" y="3582"/>
              <a:ext cx="194"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b="1">
                  <a:solidFill>
                    <a:schemeClr val="accent2"/>
                  </a:solidFill>
                  <a:latin typeface="Times" panose="02020603050405020304" pitchFamily="18" charset="0"/>
                </a:rPr>
                <a:t>9</a:t>
              </a:r>
            </a:p>
          </p:txBody>
        </p:sp>
        <p:sp>
          <p:nvSpPr>
            <p:cNvPr id="8218" name="Oval 36">
              <a:extLst>
                <a:ext uri="{FF2B5EF4-FFF2-40B4-BE49-F238E27FC236}">
                  <a16:creationId xmlns:a16="http://schemas.microsoft.com/office/drawing/2014/main" id="{AEBFE14E-F696-4727-9AF1-7FC6FF122908}"/>
                </a:ext>
              </a:extLst>
            </p:cNvPr>
            <p:cNvSpPr>
              <a:spLocks noChangeArrowheads="1"/>
            </p:cNvSpPr>
            <p:nvPr/>
          </p:nvSpPr>
          <p:spPr bwMode="auto">
            <a:xfrm>
              <a:off x="4324" y="3592"/>
              <a:ext cx="232" cy="20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grpSp>
      <p:sp>
        <p:nvSpPr>
          <p:cNvPr id="8212" name="Line 37">
            <a:extLst>
              <a:ext uri="{FF2B5EF4-FFF2-40B4-BE49-F238E27FC236}">
                <a16:creationId xmlns:a16="http://schemas.microsoft.com/office/drawing/2014/main" id="{E75AA1AB-A1D3-42E7-85BF-40F70ABC5FAA}"/>
              </a:ext>
            </a:extLst>
          </p:cNvPr>
          <p:cNvSpPr>
            <a:spLocks noChangeShapeType="1"/>
          </p:cNvSpPr>
          <p:nvPr/>
        </p:nvSpPr>
        <p:spPr bwMode="auto">
          <a:xfrm flipH="1">
            <a:off x="5791200" y="1933575"/>
            <a:ext cx="116205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213" name="Line 38">
            <a:extLst>
              <a:ext uri="{FF2B5EF4-FFF2-40B4-BE49-F238E27FC236}">
                <a16:creationId xmlns:a16="http://schemas.microsoft.com/office/drawing/2014/main" id="{75A0547F-C025-4B59-97EB-5DA2D2C86138}"/>
              </a:ext>
            </a:extLst>
          </p:cNvPr>
          <p:cNvSpPr>
            <a:spLocks noChangeShapeType="1"/>
          </p:cNvSpPr>
          <p:nvPr/>
        </p:nvSpPr>
        <p:spPr bwMode="auto">
          <a:xfrm>
            <a:off x="7346950" y="3305175"/>
            <a:ext cx="273050"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214" name="Line 39">
            <a:extLst>
              <a:ext uri="{FF2B5EF4-FFF2-40B4-BE49-F238E27FC236}">
                <a16:creationId xmlns:a16="http://schemas.microsoft.com/office/drawing/2014/main" id="{8D59C548-612F-4540-8EE6-6BE2169DB5C6}"/>
              </a:ext>
            </a:extLst>
          </p:cNvPr>
          <p:cNvSpPr>
            <a:spLocks noChangeShapeType="1"/>
          </p:cNvSpPr>
          <p:nvPr/>
        </p:nvSpPr>
        <p:spPr bwMode="auto">
          <a:xfrm>
            <a:off x="4914900" y="4314825"/>
            <a:ext cx="2349500"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215" name="Line 40">
            <a:extLst>
              <a:ext uri="{FF2B5EF4-FFF2-40B4-BE49-F238E27FC236}">
                <a16:creationId xmlns:a16="http://schemas.microsoft.com/office/drawing/2014/main" id="{CE5FE96C-EBB7-486F-96A5-4799C201CF62}"/>
              </a:ext>
            </a:extLst>
          </p:cNvPr>
          <p:cNvSpPr>
            <a:spLocks noChangeShapeType="1"/>
          </p:cNvSpPr>
          <p:nvPr/>
        </p:nvSpPr>
        <p:spPr bwMode="auto">
          <a:xfrm>
            <a:off x="7861300" y="5534025"/>
            <a:ext cx="330200"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216" name="Line 41">
            <a:extLst>
              <a:ext uri="{FF2B5EF4-FFF2-40B4-BE49-F238E27FC236}">
                <a16:creationId xmlns:a16="http://schemas.microsoft.com/office/drawing/2014/main" id="{DDF948CD-05A4-4969-94E1-AB0B5991EA3D}"/>
              </a:ext>
            </a:extLst>
          </p:cNvPr>
          <p:cNvSpPr>
            <a:spLocks noChangeShapeType="1"/>
          </p:cNvSpPr>
          <p:nvPr/>
        </p:nvSpPr>
        <p:spPr bwMode="auto">
          <a:xfrm>
            <a:off x="7270750" y="6200775"/>
            <a:ext cx="368300"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A94EBCAC-4D2D-4838-B19E-24A08ED5E0B2}"/>
              </a:ext>
            </a:extLst>
          </p:cNvPr>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ED7FED73-2C58-4FF1-8FE9-96B2D38ECFD4}" type="slidenum">
              <a:rPr lang="en-CA" altLang="en-US" sz="1400"/>
              <a:pPr eaLnBrk="1" hangingPunct="1">
                <a:spcBef>
                  <a:spcPct val="0"/>
                </a:spcBef>
                <a:buFontTx/>
                <a:buNone/>
              </a:pPr>
              <a:t>17</a:t>
            </a:fld>
            <a:endParaRPr lang="en-CA" altLang="en-US" sz="1400"/>
          </a:p>
        </p:txBody>
      </p:sp>
      <p:sp>
        <p:nvSpPr>
          <p:cNvPr id="9219" name="Rectangle 2">
            <a:extLst>
              <a:ext uri="{FF2B5EF4-FFF2-40B4-BE49-F238E27FC236}">
                <a16:creationId xmlns:a16="http://schemas.microsoft.com/office/drawing/2014/main" id="{C121C268-11C2-4982-A3C6-B4F2EABE2734}"/>
              </a:ext>
            </a:extLst>
          </p:cNvPr>
          <p:cNvSpPr>
            <a:spLocks noGrp="1" noChangeArrowheads="1"/>
          </p:cNvSpPr>
          <p:nvPr>
            <p:ph type="title"/>
          </p:nvPr>
        </p:nvSpPr>
        <p:spPr>
          <a:xfrm>
            <a:off x="685800" y="381000"/>
            <a:ext cx="7772400" cy="1143000"/>
          </a:xfrm>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eaLnBrk="1" hangingPunct="1"/>
            <a:r>
              <a:rPr lang="en-US" altLang="en-US" sz="3600" dirty="0"/>
              <a:t>Constructing the Logic Flow Diagram</a:t>
            </a:r>
          </a:p>
        </p:txBody>
      </p:sp>
      <p:pic>
        <p:nvPicPr>
          <p:cNvPr id="9220" name="Picture 3">
            <a:extLst>
              <a:ext uri="{FF2B5EF4-FFF2-40B4-BE49-F238E27FC236}">
                <a16:creationId xmlns:a16="http://schemas.microsoft.com/office/drawing/2014/main" id="{DC96C350-FDD1-483F-9382-CBE093DD44E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181100"/>
            <a:ext cx="3708400" cy="5168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243983EE-B86F-4884-82AA-3F7B2158E81D}"/>
              </a:ext>
            </a:extLst>
          </p:cNvPr>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8B4FB2BE-E3B1-44BA-B980-E1131D1AFE6A}" type="slidenum">
              <a:rPr lang="en-CA" altLang="en-US" sz="1400"/>
              <a:pPr eaLnBrk="1" hangingPunct="1">
                <a:spcBef>
                  <a:spcPct val="0"/>
                </a:spcBef>
                <a:buFontTx/>
                <a:buNone/>
              </a:pPr>
              <a:t>18</a:t>
            </a:fld>
            <a:endParaRPr lang="en-CA" altLang="en-US" sz="1400"/>
          </a:p>
        </p:txBody>
      </p:sp>
      <p:sp>
        <p:nvSpPr>
          <p:cNvPr id="21507" name="Rectangle 2">
            <a:extLst>
              <a:ext uri="{FF2B5EF4-FFF2-40B4-BE49-F238E27FC236}">
                <a16:creationId xmlns:a16="http://schemas.microsoft.com/office/drawing/2014/main" id="{47F3812C-C343-47CD-AE12-A6556B7D91AF}"/>
              </a:ext>
            </a:extLst>
          </p:cNvPr>
          <p:cNvSpPr>
            <a:spLocks noGrp="1" noChangeArrowheads="1"/>
          </p:cNvSpPr>
          <p:nvPr>
            <p:ph type="title"/>
          </p:nvPr>
        </p:nvSpPr>
        <p:spPr/>
        <p:txBody>
          <a:bodyPr/>
          <a:lstStyle/>
          <a:p>
            <a:pPr eaLnBrk="1" hangingPunct="1"/>
            <a:r>
              <a:rPr lang="en-CA" altLang="en-US" sz="4000" dirty="0"/>
              <a:t>Branch Coverage C1</a:t>
            </a:r>
          </a:p>
        </p:txBody>
      </p:sp>
      <p:sp>
        <p:nvSpPr>
          <p:cNvPr id="21508" name="Oval 21">
            <a:extLst>
              <a:ext uri="{FF2B5EF4-FFF2-40B4-BE49-F238E27FC236}">
                <a16:creationId xmlns:a16="http://schemas.microsoft.com/office/drawing/2014/main" id="{7B176FD4-2E5D-482A-AAD8-76909F8A93B7}"/>
              </a:ext>
            </a:extLst>
          </p:cNvPr>
          <p:cNvSpPr>
            <a:spLocks noChangeArrowheads="1"/>
          </p:cNvSpPr>
          <p:nvPr/>
        </p:nvSpPr>
        <p:spPr bwMode="auto">
          <a:xfrm>
            <a:off x="5011738" y="2774950"/>
            <a:ext cx="374650" cy="376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21509" name="Oval 22">
            <a:extLst>
              <a:ext uri="{FF2B5EF4-FFF2-40B4-BE49-F238E27FC236}">
                <a16:creationId xmlns:a16="http://schemas.microsoft.com/office/drawing/2014/main" id="{DAD5D239-BCDC-4412-8ABF-7CBDC1917CF8}"/>
              </a:ext>
            </a:extLst>
          </p:cNvPr>
          <p:cNvSpPr>
            <a:spLocks noChangeArrowheads="1"/>
          </p:cNvSpPr>
          <p:nvPr/>
        </p:nvSpPr>
        <p:spPr bwMode="auto">
          <a:xfrm>
            <a:off x="5011738" y="4014788"/>
            <a:ext cx="374650" cy="376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21510" name="Oval 23">
            <a:extLst>
              <a:ext uri="{FF2B5EF4-FFF2-40B4-BE49-F238E27FC236}">
                <a16:creationId xmlns:a16="http://schemas.microsoft.com/office/drawing/2014/main" id="{4F6FCA5B-8CFA-4E7A-9343-AACC76AC6B0A}"/>
              </a:ext>
            </a:extLst>
          </p:cNvPr>
          <p:cNvSpPr>
            <a:spLocks noChangeArrowheads="1"/>
          </p:cNvSpPr>
          <p:nvPr/>
        </p:nvSpPr>
        <p:spPr bwMode="auto">
          <a:xfrm>
            <a:off x="4184650" y="3414713"/>
            <a:ext cx="374650" cy="376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21511" name="Oval 24">
            <a:extLst>
              <a:ext uri="{FF2B5EF4-FFF2-40B4-BE49-F238E27FC236}">
                <a16:creationId xmlns:a16="http://schemas.microsoft.com/office/drawing/2014/main" id="{B1108E13-CE9A-4658-9469-AD5CB63AAB65}"/>
              </a:ext>
            </a:extLst>
          </p:cNvPr>
          <p:cNvSpPr>
            <a:spLocks noChangeArrowheads="1"/>
          </p:cNvSpPr>
          <p:nvPr/>
        </p:nvSpPr>
        <p:spPr bwMode="auto">
          <a:xfrm>
            <a:off x="5913438" y="3378200"/>
            <a:ext cx="374650" cy="376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cxnSp>
        <p:nvCxnSpPr>
          <p:cNvPr id="21512" name="AutoShape 25">
            <a:extLst>
              <a:ext uri="{FF2B5EF4-FFF2-40B4-BE49-F238E27FC236}">
                <a16:creationId xmlns:a16="http://schemas.microsoft.com/office/drawing/2014/main" id="{332AA193-EDE1-4E73-ADC4-D1199AE5098B}"/>
              </a:ext>
            </a:extLst>
          </p:cNvPr>
          <p:cNvCxnSpPr>
            <a:cxnSpLocks noChangeShapeType="1"/>
            <a:stCxn id="21508" idx="3"/>
            <a:endCxn id="21510" idx="7"/>
          </p:cNvCxnSpPr>
          <p:nvPr/>
        </p:nvCxnSpPr>
        <p:spPr bwMode="auto">
          <a:xfrm flipH="1">
            <a:off x="4503738" y="3095625"/>
            <a:ext cx="563562" cy="3746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13" name="AutoShape 26">
            <a:extLst>
              <a:ext uri="{FF2B5EF4-FFF2-40B4-BE49-F238E27FC236}">
                <a16:creationId xmlns:a16="http://schemas.microsoft.com/office/drawing/2014/main" id="{FB9DBA73-813F-41C7-A1B7-045DEBC3B5D0}"/>
              </a:ext>
            </a:extLst>
          </p:cNvPr>
          <p:cNvCxnSpPr>
            <a:cxnSpLocks noChangeShapeType="1"/>
            <a:stCxn id="21508" idx="5"/>
            <a:endCxn id="21511" idx="1"/>
          </p:cNvCxnSpPr>
          <p:nvPr/>
        </p:nvCxnSpPr>
        <p:spPr bwMode="auto">
          <a:xfrm>
            <a:off x="5330825" y="3095625"/>
            <a:ext cx="638175" cy="33813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14" name="AutoShape 27">
            <a:extLst>
              <a:ext uri="{FF2B5EF4-FFF2-40B4-BE49-F238E27FC236}">
                <a16:creationId xmlns:a16="http://schemas.microsoft.com/office/drawing/2014/main" id="{A0DBFCE6-419C-4316-A1AD-A2BD00E81195}"/>
              </a:ext>
            </a:extLst>
          </p:cNvPr>
          <p:cNvCxnSpPr>
            <a:cxnSpLocks noChangeShapeType="1"/>
            <a:stCxn id="21510" idx="5"/>
            <a:endCxn id="21509" idx="1"/>
          </p:cNvCxnSpPr>
          <p:nvPr/>
        </p:nvCxnSpPr>
        <p:spPr bwMode="auto">
          <a:xfrm>
            <a:off x="4503738" y="3735388"/>
            <a:ext cx="563562" cy="3349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15" name="AutoShape 28">
            <a:extLst>
              <a:ext uri="{FF2B5EF4-FFF2-40B4-BE49-F238E27FC236}">
                <a16:creationId xmlns:a16="http://schemas.microsoft.com/office/drawing/2014/main" id="{230D7A13-BBED-4C84-B611-962E6CBE9A47}"/>
              </a:ext>
            </a:extLst>
          </p:cNvPr>
          <p:cNvCxnSpPr>
            <a:cxnSpLocks noChangeShapeType="1"/>
            <a:stCxn id="21511" idx="3"/>
            <a:endCxn id="21509" idx="7"/>
          </p:cNvCxnSpPr>
          <p:nvPr/>
        </p:nvCxnSpPr>
        <p:spPr bwMode="auto">
          <a:xfrm flipH="1">
            <a:off x="5330825" y="3698875"/>
            <a:ext cx="638175" cy="3714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16" name="Oval 29">
            <a:extLst>
              <a:ext uri="{FF2B5EF4-FFF2-40B4-BE49-F238E27FC236}">
                <a16:creationId xmlns:a16="http://schemas.microsoft.com/office/drawing/2014/main" id="{C263E297-B30B-417F-B18C-618DF0495623}"/>
              </a:ext>
            </a:extLst>
          </p:cNvPr>
          <p:cNvSpPr>
            <a:spLocks noChangeArrowheads="1"/>
          </p:cNvSpPr>
          <p:nvPr/>
        </p:nvSpPr>
        <p:spPr bwMode="auto">
          <a:xfrm>
            <a:off x="5011738" y="5254625"/>
            <a:ext cx="374650" cy="376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21517" name="Oval 30">
            <a:extLst>
              <a:ext uri="{FF2B5EF4-FFF2-40B4-BE49-F238E27FC236}">
                <a16:creationId xmlns:a16="http://schemas.microsoft.com/office/drawing/2014/main" id="{8D2C4EDA-5C5D-4E7A-A438-C30A5B630ACB}"/>
              </a:ext>
            </a:extLst>
          </p:cNvPr>
          <p:cNvSpPr>
            <a:spLocks noChangeArrowheads="1"/>
          </p:cNvSpPr>
          <p:nvPr/>
        </p:nvSpPr>
        <p:spPr bwMode="auto">
          <a:xfrm>
            <a:off x="4184650" y="4654550"/>
            <a:ext cx="374650" cy="376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21518" name="Oval 31">
            <a:extLst>
              <a:ext uri="{FF2B5EF4-FFF2-40B4-BE49-F238E27FC236}">
                <a16:creationId xmlns:a16="http://schemas.microsoft.com/office/drawing/2014/main" id="{5500DF27-88CE-41E0-A778-75E4ADC9AA6B}"/>
              </a:ext>
            </a:extLst>
          </p:cNvPr>
          <p:cNvSpPr>
            <a:spLocks noChangeArrowheads="1"/>
          </p:cNvSpPr>
          <p:nvPr/>
        </p:nvSpPr>
        <p:spPr bwMode="auto">
          <a:xfrm>
            <a:off x="5913438" y="4618038"/>
            <a:ext cx="374650" cy="376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cxnSp>
        <p:nvCxnSpPr>
          <p:cNvPr id="21519" name="AutoShape 32">
            <a:extLst>
              <a:ext uri="{FF2B5EF4-FFF2-40B4-BE49-F238E27FC236}">
                <a16:creationId xmlns:a16="http://schemas.microsoft.com/office/drawing/2014/main" id="{2A39C847-6D38-4AF1-92BA-AB26440DA98B}"/>
              </a:ext>
            </a:extLst>
          </p:cNvPr>
          <p:cNvCxnSpPr>
            <a:cxnSpLocks noChangeShapeType="1"/>
            <a:stCxn id="21509" idx="3"/>
            <a:endCxn id="21517" idx="7"/>
          </p:cNvCxnSpPr>
          <p:nvPr/>
        </p:nvCxnSpPr>
        <p:spPr bwMode="auto">
          <a:xfrm flipH="1">
            <a:off x="4503738" y="4335463"/>
            <a:ext cx="563562" cy="3746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0" name="AutoShape 33">
            <a:extLst>
              <a:ext uri="{FF2B5EF4-FFF2-40B4-BE49-F238E27FC236}">
                <a16:creationId xmlns:a16="http://schemas.microsoft.com/office/drawing/2014/main" id="{24B11E18-C2B3-4F88-9273-33C63712C555}"/>
              </a:ext>
            </a:extLst>
          </p:cNvPr>
          <p:cNvCxnSpPr>
            <a:cxnSpLocks noChangeShapeType="1"/>
            <a:stCxn id="21509" idx="5"/>
            <a:endCxn id="21518" idx="1"/>
          </p:cNvCxnSpPr>
          <p:nvPr/>
        </p:nvCxnSpPr>
        <p:spPr bwMode="auto">
          <a:xfrm>
            <a:off x="5330825" y="4335463"/>
            <a:ext cx="638175" cy="3381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1" name="AutoShape 34">
            <a:extLst>
              <a:ext uri="{FF2B5EF4-FFF2-40B4-BE49-F238E27FC236}">
                <a16:creationId xmlns:a16="http://schemas.microsoft.com/office/drawing/2014/main" id="{199A2778-C63C-44D2-8183-521E7BCAB44E}"/>
              </a:ext>
            </a:extLst>
          </p:cNvPr>
          <p:cNvCxnSpPr>
            <a:cxnSpLocks noChangeShapeType="1"/>
            <a:stCxn id="21517" idx="5"/>
            <a:endCxn id="21516" idx="1"/>
          </p:cNvCxnSpPr>
          <p:nvPr/>
        </p:nvCxnSpPr>
        <p:spPr bwMode="auto">
          <a:xfrm>
            <a:off x="4503738" y="4975225"/>
            <a:ext cx="563562" cy="3349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2" name="AutoShape 35">
            <a:extLst>
              <a:ext uri="{FF2B5EF4-FFF2-40B4-BE49-F238E27FC236}">
                <a16:creationId xmlns:a16="http://schemas.microsoft.com/office/drawing/2014/main" id="{417D3EC6-3276-48F6-8454-57A6784E3362}"/>
              </a:ext>
            </a:extLst>
          </p:cNvPr>
          <p:cNvCxnSpPr>
            <a:cxnSpLocks noChangeShapeType="1"/>
            <a:stCxn id="21518" idx="3"/>
            <a:endCxn id="21516" idx="7"/>
          </p:cNvCxnSpPr>
          <p:nvPr/>
        </p:nvCxnSpPr>
        <p:spPr bwMode="auto">
          <a:xfrm flipH="1">
            <a:off x="5330825" y="4938713"/>
            <a:ext cx="638175" cy="3714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23" name="Freeform 36">
            <a:extLst>
              <a:ext uri="{FF2B5EF4-FFF2-40B4-BE49-F238E27FC236}">
                <a16:creationId xmlns:a16="http://schemas.microsoft.com/office/drawing/2014/main" id="{B7BDF83D-AC70-4CE4-AC64-C8F8777EF064}"/>
              </a:ext>
            </a:extLst>
          </p:cNvPr>
          <p:cNvSpPr>
            <a:spLocks/>
          </p:cNvSpPr>
          <p:nvPr/>
        </p:nvSpPr>
        <p:spPr bwMode="auto">
          <a:xfrm>
            <a:off x="4949825" y="2513013"/>
            <a:ext cx="1150938" cy="3494087"/>
          </a:xfrm>
          <a:custGeom>
            <a:avLst/>
            <a:gdLst>
              <a:gd name="T0" fmla="*/ 98286930 w 725"/>
              <a:gd name="T1" fmla="*/ 0 h 2201"/>
              <a:gd name="T2" fmla="*/ 277217308 w 725"/>
              <a:gd name="T3" fmla="*/ 594756790 h 2201"/>
              <a:gd name="T4" fmla="*/ 1769150456 w 725"/>
              <a:gd name="T5" fmla="*/ 1549895078 h 2201"/>
              <a:gd name="T6" fmla="*/ 395665497 w 725"/>
              <a:gd name="T7" fmla="*/ 2147483647 h 2201"/>
              <a:gd name="T8" fmla="*/ 1827114869 w 725"/>
              <a:gd name="T9" fmla="*/ 2147483647 h 2201"/>
              <a:gd name="T10" fmla="*/ 395665497 w 725"/>
              <a:gd name="T11" fmla="*/ 2147483647 h 2201"/>
              <a:gd name="T12" fmla="*/ 216733532 w 725"/>
              <a:gd name="T13" fmla="*/ 2147483647 h 22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5" h="2201">
                <a:moveTo>
                  <a:pt x="39" y="0"/>
                </a:moveTo>
                <a:cubicBezTo>
                  <a:pt x="19" y="67"/>
                  <a:pt x="0" y="134"/>
                  <a:pt x="110" y="236"/>
                </a:cubicBezTo>
                <a:cubicBezTo>
                  <a:pt x="220" y="338"/>
                  <a:pt x="694" y="477"/>
                  <a:pt x="702" y="615"/>
                </a:cubicBezTo>
                <a:cubicBezTo>
                  <a:pt x="710" y="753"/>
                  <a:pt x="153" y="943"/>
                  <a:pt x="157" y="1065"/>
                </a:cubicBezTo>
                <a:cubicBezTo>
                  <a:pt x="161" y="1187"/>
                  <a:pt x="725" y="1215"/>
                  <a:pt x="725" y="1349"/>
                </a:cubicBezTo>
                <a:cubicBezTo>
                  <a:pt x="725" y="1483"/>
                  <a:pt x="263" y="1728"/>
                  <a:pt x="157" y="1870"/>
                </a:cubicBezTo>
                <a:cubicBezTo>
                  <a:pt x="51" y="2012"/>
                  <a:pt x="68" y="2106"/>
                  <a:pt x="86" y="2201"/>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1524" name="Freeform 37">
            <a:extLst>
              <a:ext uri="{FF2B5EF4-FFF2-40B4-BE49-F238E27FC236}">
                <a16:creationId xmlns:a16="http://schemas.microsoft.com/office/drawing/2014/main" id="{52E43DA7-EB31-4B1B-B33B-4770E711A03D}"/>
              </a:ext>
            </a:extLst>
          </p:cNvPr>
          <p:cNvSpPr>
            <a:spLocks/>
          </p:cNvSpPr>
          <p:nvPr/>
        </p:nvSpPr>
        <p:spPr bwMode="auto">
          <a:xfrm>
            <a:off x="4360863" y="2662238"/>
            <a:ext cx="901700" cy="3344862"/>
          </a:xfrm>
          <a:custGeom>
            <a:avLst/>
            <a:gdLst>
              <a:gd name="T0" fmla="*/ 1391126250 w 568"/>
              <a:gd name="T1" fmla="*/ 0 h 2107"/>
              <a:gd name="T2" fmla="*/ 1212195950 w 568"/>
              <a:gd name="T3" fmla="*/ 536792407 h 2107"/>
              <a:gd name="T4" fmla="*/ 78125638 w 568"/>
              <a:gd name="T5" fmla="*/ 1491932277 h 2107"/>
              <a:gd name="T6" fmla="*/ 1212195950 w 568"/>
              <a:gd name="T7" fmla="*/ 2147483647 h 2107"/>
              <a:gd name="T8" fmla="*/ 20161250 w 568"/>
              <a:gd name="T9" fmla="*/ 2147483647 h 2107"/>
              <a:gd name="T10" fmla="*/ 1093747813 w 568"/>
              <a:gd name="T11" fmla="*/ 2147483647 h 2107"/>
              <a:gd name="T12" fmla="*/ 1212195950 w 568"/>
              <a:gd name="T13" fmla="*/ 2147483647 h 21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8" h="2107">
                <a:moveTo>
                  <a:pt x="552" y="0"/>
                </a:moveTo>
                <a:cubicBezTo>
                  <a:pt x="560" y="57"/>
                  <a:pt x="568" y="114"/>
                  <a:pt x="481" y="213"/>
                </a:cubicBezTo>
                <a:cubicBezTo>
                  <a:pt x="394" y="312"/>
                  <a:pt x="31" y="478"/>
                  <a:pt x="31" y="592"/>
                </a:cubicBezTo>
                <a:cubicBezTo>
                  <a:pt x="31" y="706"/>
                  <a:pt x="485" y="774"/>
                  <a:pt x="481" y="900"/>
                </a:cubicBezTo>
                <a:cubicBezTo>
                  <a:pt x="477" y="1026"/>
                  <a:pt x="16" y="1212"/>
                  <a:pt x="8" y="1350"/>
                </a:cubicBezTo>
                <a:cubicBezTo>
                  <a:pt x="0" y="1488"/>
                  <a:pt x="355" y="1602"/>
                  <a:pt x="434" y="1728"/>
                </a:cubicBezTo>
                <a:cubicBezTo>
                  <a:pt x="513" y="1854"/>
                  <a:pt x="497" y="1980"/>
                  <a:pt x="481" y="2107"/>
                </a:cubicBezTo>
              </a:path>
            </a:pathLst>
          </a:custGeom>
          <a:noFill/>
          <a:ln w="254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1525" name="Oval 41">
            <a:extLst>
              <a:ext uri="{FF2B5EF4-FFF2-40B4-BE49-F238E27FC236}">
                <a16:creationId xmlns:a16="http://schemas.microsoft.com/office/drawing/2014/main" id="{00C0CA92-FA84-4156-94F6-162125728CD3}"/>
              </a:ext>
            </a:extLst>
          </p:cNvPr>
          <p:cNvSpPr>
            <a:spLocks noChangeArrowheads="1"/>
          </p:cNvSpPr>
          <p:nvPr/>
        </p:nvSpPr>
        <p:spPr bwMode="auto">
          <a:xfrm>
            <a:off x="4522788" y="2076450"/>
            <a:ext cx="338137" cy="33813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CA" altLang="en-US" sz="2400"/>
              <a:t>1</a:t>
            </a:r>
          </a:p>
        </p:txBody>
      </p:sp>
      <p:sp>
        <p:nvSpPr>
          <p:cNvPr id="21526" name="Oval 42">
            <a:extLst>
              <a:ext uri="{FF2B5EF4-FFF2-40B4-BE49-F238E27FC236}">
                <a16:creationId xmlns:a16="http://schemas.microsoft.com/office/drawing/2014/main" id="{51A75ED6-427E-4948-A7CC-133B8BD2F860}"/>
              </a:ext>
            </a:extLst>
          </p:cNvPr>
          <p:cNvSpPr>
            <a:spLocks noChangeArrowheads="1"/>
          </p:cNvSpPr>
          <p:nvPr/>
        </p:nvSpPr>
        <p:spPr bwMode="auto">
          <a:xfrm>
            <a:off x="5499100" y="2076450"/>
            <a:ext cx="338138" cy="33813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CA" altLang="en-US" sz="2400"/>
              <a:t>2</a:t>
            </a:r>
          </a:p>
        </p:txBody>
      </p:sp>
      <p:sp>
        <p:nvSpPr>
          <p:cNvPr id="21527" name="Text Box 44">
            <a:extLst>
              <a:ext uri="{FF2B5EF4-FFF2-40B4-BE49-F238E27FC236}">
                <a16:creationId xmlns:a16="http://schemas.microsoft.com/office/drawing/2014/main" id="{EBE163F6-C47A-4D01-B65A-ABA1854AD6CA}"/>
              </a:ext>
            </a:extLst>
          </p:cNvPr>
          <p:cNvSpPr txBox="1">
            <a:spLocks noChangeArrowheads="1"/>
          </p:cNvSpPr>
          <p:nvPr/>
        </p:nvSpPr>
        <p:spPr bwMode="auto">
          <a:xfrm>
            <a:off x="4076700" y="2817813"/>
            <a:ext cx="2216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T                      F</a:t>
            </a:r>
          </a:p>
        </p:txBody>
      </p:sp>
      <p:sp>
        <p:nvSpPr>
          <p:cNvPr id="21528" name="Text Box 45">
            <a:extLst>
              <a:ext uri="{FF2B5EF4-FFF2-40B4-BE49-F238E27FC236}">
                <a16:creationId xmlns:a16="http://schemas.microsoft.com/office/drawing/2014/main" id="{B44F1B33-15A6-40D8-9818-912083462421}"/>
              </a:ext>
            </a:extLst>
          </p:cNvPr>
          <p:cNvSpPr txBox="1">
            <a:spLocks noChangeArrowheads="1"/>
          </p:cNvSpPr>
          <p:nvPr/>
        </p:nvSpPr>
        <p:spPr bwMode="auto">
          <a:xfrm>
            <a:off x="4111625" y="4062413"/>
            <a:ext cx="2216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T                      F</a:t>
            </a:r>
          </a:p>
        </p:txBody>
      </p:sp>
      <p:sp>
        <p:nvSpPr>
          <p:cNvPr id="21529" name="Text Box 46">
            <a:extLst>
              <a:ext uri="{FF2B5EF4-FFF2-40B4-BE49-F238E27FC236}">
                <a16:creationId xmlns:a16="http://schemas.microsoft.com/office/drawing/2014/main" id="{727747D7-E0AB-420C-A327-F72D328A9609}"/>
              </a:ext>
            </a:extLst>
          </p:cNvPr>
          <p:cNvSpPr txBox="1">
            <a:spLocks noChangeArrowheads="1"/>
          </p:cNvSpPr>
          <p:nvPr/>
        </p:nvSpPr>
        <p:spPr bwMode="auto">
          <a:xfrm>
            <a:off x="484188" y="3040063"/>
            <a:ext cx="303083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a:t>Here a T,T and </a:t>
            </a:r>
          </a:p>
          <a:p>
            <a:pPr eaLnBrk="1" hangingPunct="1">
              <a:spcBef>
                <a:spcPct val="0"/>
              </a:spcBef>
              <a:buFontTx/>
              <a:buNone/>
            </a:pPr>
            <a:r>
              <a:rPr lang="en-US" altLang="en-US" sz="2400" dirty="0"/>
              <a:t>F,F combination will</a:t>
            </a:r>
          </a:p>
          <a:p>
            <a:pPr eaLnBrk="1" hangingPunct="1">
              <a:spcBef>
                <a:spcPct val="0"/>
              </a:spcBef>
              <a:buFontTx/>
              <a:buNone/>
            </a:pPr>
            <a:r>
              <a:rPr lang="en-US" altLang="en-US" sz="2400" dirty="0"/>
              <a:t>suffice to have Branch </a:t>
            </a:r>
          </a:p>
          <a:p>
            <a:pPr eaLnBrk="1" hangingPunct="1">
              <a:spcBef>
                <a:spcPct val="0"/>
              </a:spcBef>
              <a:buFontTx/>
              <a:buNone/>
            </a:pPr>
            <a:r>
              <a:rPr lang="en-US" altLang="en-US" sz="2400" dirty="0"/>
              <a:t>coverage (Predicate </a:t>
            </a:r>
          </a:p>
          <a:p>
            <a:pPr eaLnBrk="1" hangingPunct="1">
              <a:spcBef>
                <a:spcPct val="0"/>
              </a:spcBef>
              <a:buFontTx/>
              <a:buNone/>
            </a:pPr>
            <a:r>
              <a:rPr lang="en-US" altLang="en-US" sz="2400" dirty="0"/>
              <a:t>coverage C1)</a:t>
            </a:r>
          </a:p>
        </p:txBody>
      </p:sp>
      <p:sp>
        <p:nvSpPr>
          <p:cNvPr id="21530" name="Text Box 47">
            <a:extLst>
              <a:ext uri="{FF2B5EF4-FFF2-40B4-BE49-F238E27FC236}">
                <a16:creationId xmlns:a16="http://schemas.microsoft.com/office/drawing/2014/main" id="{7FFA50B7-851C-4284-B015-FFFE9E569635}"/>
              </a:ext>
            </a:extLst>
          </p:cNvPr>
          <p:cNvSpPr txBox="1">
            <a:spLocks noChangeArrowheads="1"/>
          </p:cNvSpPr>
          <p:nvPr/>
        </p:nvSpPr>
        <p:spPr bwMode="auto">
          <a:xfrm>
            <a:off x="4960938" y="2709863"/>
            <a:ext cx="506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P1</a:t>
            </a:r>
          </a:p>
        </p:txBody>
      </p:sp>
      <p:sp>
        <p:nvSpPr>
          <p:cNvPr id="21531" name="Text Box 48">
            <a:extLst>
              <a:ext uri="{FF2B5EF4-FFF2-40B4-BE49-F238E27FC236}">
                <a16:creationId xmlns:a16="http://schemas.microsoft.com/office/drawing/2014/main" id="{22A68DBF-9B2E-4813-8611-2568095957D2}"/>
              </a:ext>
            </a:extLst>
          </p:cNvPr>
          <p:cNvSpPr txBox="1">
            <a:spLocks noChangeArrowheads="1"/>
          </p:cNvSpPr>
          <p:nvPr/>
        </p:nvSpPr>
        <p:spPr bwMode="auto">
          <a:xfrm>
            <a:off x="4938713" y="3954463"/>
            <a:ext cx="506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P2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06745EED-03AF-4A32-920F-045D4FFFCE3F}"/>
              </a:ext>
            </a:extLst>
          </p:cNvPr>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1C81954A-1B67-4E70-BCC5-E8951254C9E0}" type="slidenum">
              <a:rPr lang="en-CA" altLang="en-US" sz="1400"/>
              <a:pPr eaLnBrk="1" hangingPunct="1">
                <a:spcBef>
                  <a:spcPct val="0"/>
                </a:spcBef>
                <a:buFontTx/>
                <a:buNone/>
              </a:pPr>
              <a:t>19</a:t>
            </a:fld>
            <a:endParaRPr lang="en-CA" altLang="en-US" sz="1400"/>
          </a:p>
        </p:txBody>
      </p:sp>
      <p:sp>
        <p:nvSpPr>
          <p:cNvPr id="22531" name="Rectangle 2">
            <a:extLst>
              <a:ext uri="{FF2B5EF4-FFF2-40B4-BE49-F238E27FC236}">
                <a16:creationId xmlns:a16="http://schemas.microsoft.com/office/drawing/2014/main" id="{ABFC5243-D640-4395-AC9A-7E2EDEB4F27D}"/>
              </a:ext>
            </a:extLst>
          </p:cNvPr>
          <p:cNvSpPr>
            <a:spLocks noGrp="1" noChangeArrowheads="1"/>
          </p:cNvSpPr>
          <p:nvPr>
            <p:ph type="title"/>
          </p:nvPr>
        </p:nvSpPr>
        <p:spPr/>
        <p:txBody>
          <a:bodyPr/>
          <a:lstStyle/>
          <a:p>
            <a:pPr eaLnBrk="1" hangingPunct="1"/>
            <a:r>
              <a:rPr lang="en-US" altLang="en-US" dirty="0"/>
              <a:t>Path Coverage Testing C</a:t>
            </a:r>
            <a:r>
              <a:rPr lang="en-US" altLang="en-US" baseline="-25000" dirty="0"/>
              <a:t>1</a:t>
            </a:r>
            <a:r>
              <a:rPr lang="en-US" altLang="en-US" sz="3200" dirty="0"/>
              <a:t>P</a:t>
            </a:r>
          </a:p>
        </p:txBody>
      </p:sp>
      <p:sp>
        <p:nvSpPr>
          <p:cNvPr id="22532" name="Rectangle 3">
            <a:extLst>
              <a:ext uri="{FF2B5EF4-FFF2-40B4-BE49-F238E27FC236}">
                <a16:creationId xmlns:a16="http://schemas.microsoft.com/office/drawing/2014/main" id="{ABCC192F-6B9E-47B1-A64C-B25621095701}"/>
              </a:ext>
            </a:extLst>
          </p:cNvPr>
          <p:cNvSpPr>
            <a:spLocks noGrp="1" noChangeArrowheads="1"/>
          </p:cNvSpPr>
          <p:nvPr>
            <p:ph type="body" idx="1"/>
          </p:nvPr>
        </p:nvSpPr>
        <p:spPr>
          <a:xfrm>
            <a:off x="323850" y="1981200"/>
            <a:ext cx="3778250" cy="2266950"/>
          </a:xfrm>
        </p:spPr>
        <p:txBody>
          <a:bodyPr/>
          <a:lstStyle/>
          <a:p>
            <a:pPr eaLnBrk="1" hangingPunct="1">
              <a:lnSpc>
                <a:spcPct val="80000"/>
              </a:lnSpc>
            </a:pPr>
            <a:r>
              <a:rPr lang="en-US" altLang="en-US" sz="2000" dirty="0"/>
              <a:t>This is the same as the C</a:t>
            </a:r>
            <a:r>
              <a:rPr lang="en-US" altLang="en-US" sz="2000" baseline="-25000" dirty="0"/>
              <a:t>1</a:t>
            </a:r>
            <a:r>
              <a:rPr lang="en-US" altLang="en-US" sz="2000" dirty="0"/>
              <a:t> but now we must consider test cases that exercise all </a:t>
            </a:r>
            <a:r>
              <a:rPr lang="en-US" altLang="en-US" sz="2000" dirty="0" err="1"/>
              <a:t>all</a:t>
            </a:r>
            <a:r>
              <a:rPr lang="en-US" altLang="en-US" sz="2000" dirty="0"/>
              <a:t> possible outcomes of the choices T,T, T,F, F,T, F,F for the predicates P1, and P2 respectively, in the Control Flow graph.</a:t>
            </a:r>
          </a:p>
        </p:txBody>
      </p:sp>
      <p:sp>
        <p:nvSpPr>
          <p:cNvPr id="22533" name="Oval 4">
            <a:extLst>
              <a:ext uri="{FF2B5EF4-FFF2-40B4-BE49-F238E27FC236}">
                <a16:creationId xmlns:a16="http://schemas.microsoft.com/office/drawing/2014/main" id="{A2EC14FF-E20C-4187-9BAD-3F692A45C7B3}"/>
              </a:ext>
            </a:extLst>
          </p:cNvPr>
          <p:cNvSpPr>
            <a:spLocks noChangeArrowheads="1"/>
          </p:cNvSpPr>
          <p:nvPr/>
        </p:nvSpPr>
        <p:spPr bwMode="auto">
          <a:xfrm>
            <a:off x="5926138" y="2774950"/>
            <a:ext cx="374650" cy="376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22534" name="Oval 5">
            <a:extLst>
              <a:ext uri="{FF2B5EF4-FFF2-40B4-BE49-F238E27FC236}">
                <a16:creationId xmlns:a16="http://schemas.microsoft.com/office/drawing/2014/main" id="{78B10174-EE8B-4310-B8D5-4B2D381E91B2}"/>
              </a:ext>
            </a:extLst>
          </p:cNvPr>
          <p:cNvSpPr>
            <a:spLocks noChangeArrowheads="1"/>
          </p:cNvSpPr>
          <p:nvPr/>
        </p:nvSpPr>
        <p:spPr bwMode="auto">
          <a:xfrm>
            <a:off x="5926138" y="4014788"/>
            <a:ext cx="374650" cy="376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22535" name="Oval 6">
            <a:extLst>
              <a:ext uri="{FF2B5EF4-FFF2-40B4-BE49-F238E27FC236}">
                <a16:creationId xmlns:a16="http://schemas.microsoft.com/office/drawing/2014/main" id="{8DE37151-2EE8-43ED-AA10-AB630F9E0631}"/>
              </a:ext>
            </a:extLst>
          </p:cNvPr>
          <p:cNvSpPr>
            <a:spLocks noChangeArrowheads="1"/>
          </p:cNvSpPr>
          <p:nvPr/>
        </p:nvSpPr>
        <p:spPr bwMode="auto">
          <a:xfrm>
            <a:off x="5099050" y="3414713"/>
            <a:ext cx="374650" cy="376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22536" name="Oval 7">
            <a:extLst>
              <a:ext uri="{FF2B5EF4-FFF2-40B4-BE49-F238E27FC236}">
                <a16:creationId xmlns:a16="http://schemas.microsoft.com/office/drawing/2014/main" id="{3990CFAD-8FEE-4EEC-B29A-EEE97AC7A15F}"/>
              </a:ext>
            </a:extLst>
          </p:cNvPr>
          <p:cNvSpPr>
            <a:spLocks noChangeArrowheads="1"/>
          </p:cNvSpPr>
          <p:nvPr/>
        </p:nvSpPr>
        <p:spPr bwMode="auto">
          <a:xfrm>
            <a:off x="6827838" y="3378200"/>
            <a:ext cx="374650" cy="376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cxnSp>
        <p:nvCxnSpPr>
          <p:cNvPr id="22537" name="AutoShape 8">
            <a:extLst>
              <a:ext uri="{FF2B5EF4-FFF2-40B4-BE49-F238E27FC236}">
                <a16:creationId xmlns:a16="http://schemas.microsoft.com/office/drawing/2014/main" id="{401EA69C-A9B6-4AEB-8B3A-0CEACB4DFAD8}"/>
              </a:ext>
            </a:extLst>
          </p:cNvPr>
          <p:cNvCxnSpPr>
            <a:cxnSpLocks noChangeShapeType="1"/>
            <a:stCxn id="22533" idx="3"/>
            <a:endCxn id="22535" idx="7"/>
          </p:cNvCxnSpPr>
          <p:nvPr/>
        </p:nvCxnSpPr>
        <p:spPr bwMode="auto">
          <a:xfrm flipH="1">
            <a:off x="5418138" y="3095625"/>
            <a:ext cx="563562" cy="3746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38" name="AutoShape 9">
            <a:extLst>
              <a:ext uri="{FF2B5EF4-FFF2-40B4-BE49-F238E27FC236}">
                <a16:creationId xmlns:a16="http://schemas.microsoft.com/office/drawing/2014/main" id="{CA14C7A9-DF29-4BF9-9DF9-76975E9886B1}"/>
              </a:ext>
            </a:extLst>
          </p:cNvPr>
          <p:cNvCxnSpPr>
            <a:cxnSpLocks noChangeShapeType="1"/>
            <a:stCxn id="22533" idx="5"/>
            <a:endCxn id="22536" idx="1"/>
          </p:cNvCxnSpPr>
          <p:nvPr/>
        </p:nvCxnSpPr>
        <p:spPr bwMode="auto">
          <a:xfrm>
            <a:off x="6245225" y="3095625"/>
            <a:ext cx="638175" cy="33813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39" name="AutoShape 10">
            <a:extLst>
              <a:ext uri="{FF2B5EF4-FFF2-40B4-BE49-F238E27FC236}">
                <a16:creationId xmlns:a16="http://schemas.microsoft.com/office/drawing/2014/main" id="{E5A18E03-4A14-460C-9907-4E07FCD6A59E}"/>
              </a:ext>
            </a:extLst>
          </p:cNvPr>
          <p:cNvCxnSpPr>
            <a:cxnSpLocks noChangeShapeType="1"/>
            <a:stCxn id="22535" idx="5"/>
            <a:endCxn id="22534" idx="1"/>
          </p:cNvCxnSpPr>
          <p:nvPr/>
        </p:nvCxnSpPr>
        <p:spPr bwMode="auto">
          <a:xfrm>
            <a:off x="5418138" y="3735388"/>
            <a:ext cx="563562" cy="3349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40" name="AutoShape 11">
            <a:extLst>
              <a:ext uri="{FF2B5EF4-FFF2-40B4-BE49-F238E27FC236}">
                <a16:creationId xmlns:a16="http://schemas.microsoft.com/office/drawing/2014/main" id="{61BA2816-DAC5-4FE7-8127-6F6B4D0BAEB4}"/>
              </a:ext>
            </a:extLst>
          </p:cNvPr>
          <p:cNvCxnSpPr>
            <a:cxnSpLocks noChangeShapeType="1"/>
            <a:stCxn id="22536" idx="3"/>
            <a:endCxn id="22534" idx="7"/>
          </p:cNvCxnSpPr>
          <p:nvPr/>
        </p:nvCxnSpPr>
        <p:spPr bwMode="auto">
          <a:xfrm flipH="1">
            <a:off x="6245225" y="3698875"/>
            <a:ext cx="638175" cy="3714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541" name="Oval 12">
            <a:extLst>
              <a:ext uri="{FF2B5EF4-FFF2-40B4-BE49-F238E27FC236}">
                <a16:creationId xmlns:a16="http://schemas.microsoft.com/office/drawing/2014/main" id="{0C857FE0-4821-4187-8492-FBD7455BD260}"/>
              </a:ext>
            </a:extLst>
          </p:cNvPr>
          <p:cNvSpPr>
            <a:spLocks noChangeArrowheads="1"/>
          </p:cNvSpPr>
          <p:nvPr/>
        </p:nvSpPr>
        <p:spPr bwMode="auto">
          <a:xfrm>
            <a:off x="5926138" y="5254625"/>
            <a:ext cx="374650" cy="376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22542" name="Oval 13">
            <a:extLst>
              <a:ext uri="{FF2B5EF4-FFF2-40B4-BE49-F238E27FC236}">
                <a16:creationId xmlns:a16="http://schemas.microsoft.com/office/drawing/2014/main" id="{47934DEF-3A10-42BD-A56B-A90363D12750}"/>
              </a:ext>
            </a:extLst>
          </p:cNvPr>
          <p:cNvSpPr>
            <a:spLocks noChangeArrowheads="1"/>
          </p:cNvSpPr>
          <p:nvPr/>
        </p:nvSpPr>
        <p:spPr bwMode="auto">
          <a:xfrm>
            <a:off x="5099050" y="4654550"/>
            <a:ext cx="374650" cy="3762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22543" name="Oval 14">
            <a:extLst>
              <a:ext uri="{FF2B5EF4-FFF2-40B4-BE49-F238E27FC236}">
                <a16:creationId xmlns:a16="http://schemas.microsoft.com/office/drawing/2014/main" id="{6F50326D-AA81-48C5-9858-9CD28A92327D}"/>
              </a:ext>
            </a:extLst>
          </p:cNvPr>
          <p:cNvSpPr>
            <a:spLocks noChangeArrowheads="1"/>
          </p:cNvSpPr>
          <p:nvPr/>
        </p:nvSpPr>
        <p:spPr bwMode="auto">
          <a:xfrm>
            <a:off x="6827838" y="4618038"/>
            <a:ext cx="374650" cy="3762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cxnSp>
        <p:nvCxnSpPr>
          <p:cNvPr id="22544" name="AutoShape 15">
            <a:extLst>
              <a:ext uri="{FF2B5EF4-FFF2-40B4-BE49-F238E27FC236}">
                <a16:creationId xmlns:a16="http://schemas.microsoft.com/office/drawing/2014/main" id="{297F492A-976E-4E3A-AEB3-7F6647544B35}"/>
              </a:ext>
            </a:extLst>
          </p:cNvPr>
          <p:cNvCxnSpPr>
            <a:cxnSpLocks noChangeShapeType="1"/>
            <a:stCxn id="22534" idx="3"/>
            <a:endCxn id="22542" idx="7"/>
          </p:cNvCxnSpPr>
          <p:nvPr/>
        </p:nvCxnSpPr>
        <p:spPr bwMode="auto">
          <a:xfrm flipH="1">
            <a:off x="5418138" y="4335463"/>
            <a:ext cx="563562" cy="3746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45" name="AutoShape 16">
            <a:extLst>
              <a:ext uri="{FF2B5EF4-FFF2-40B4-BE49-F238E27FC236}">
                <a16:creationId xmlns:a16="http://schemas.microsoft.com/office/drawing/2014/main" id="{8EF4816F-5A6A-45CF-A188-D0EE4727E721}"/>
              </a:ext>
            </a:extLst>
          </p:cNvPr>
          <p:cNvCxnSpPr>
            <a:cxnSpLocks noChangeShapeType="1"/>
            <a:stCxn id="22534" idx="5"/>
            <a:endCxn id="22543" idx="1"/>
          </p:cNvCxnSpPr>
          <p:nvPr/>
        </p:nvCxnSpPr>
        <p:spPr bwMode="auto">
          <a:xfrm>
            <a:off x="6245225" y="4335463"/>
            <a:ext cx="638175" cy="3381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46" name="AutoShape 17">
            <a:extLst>
              <a:ext uri="{FF2B5EF4-FFF2-40B4-BE49-F238E27FC236}">
                <a16:creationId xmlns:a16="http://schemas.microsoft.com/office/drawing/2014/main" id="{62894AAD-9304-4E0E-B579-53DF13C49E74}"/>
              </a:ext>
            </a:extLst>
          </p:cNvPr>
          <p:cNvCxnSpPr>
            <a:cxnSpLocks noChangeShapeType="1"/>
            <a:stCxn id="22542" idx="5"/>
            <a:endCxn id="22541" idx="1"/>
          </p:cNvCxnSpPr>
          <p:nvPr/>
        </p:nvCxnSpPr>
        <p:spPr bwMode="auto">
          <a:xfrm>
            <a:off x="5418138" y="4975225"/>
            <a:ext cx="563562" cy="3349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47" name="AutoShape 18">
            <a:extLst>
              <a:ext uri="{FF2B5EF4-FFF2-40B4-BE49-F238E27FC236}">
                <a16:creationId xmlns:a16="http://schemas.microsoft.com/office/drawing/2014/main" id="{675F2A94-0E67-497B-998B-BC5914FD41AC}"/>
              </a:ext>
            </a:extLst>
          </p:cNvPr>
          <p:cNvCxnSpPr>
            <a:cxnSpLocks noChangeShapeType="1"/>
            <a:stCxn id="22543" idx="3"/>
            <a:endCxn id="22541" idx="7"/>
          </p:cNvCxnSpPr>
          <p:nvPr/>
        </p:nvCxnSpPr>
        <p:spPr bwMode="auto">
          <a:xfrm flipH="1">
            <a:off x="6245225" y="4938713"/>
            <a:ext cx="638175" cy="3714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548" name="Text Box 23">
            <a:extLst>
              <a:ext uri="{FF2B5EF4-FFF2-40B4-BE49-F238E27FC236}">
                <a16:creationId xmlns:a16="http://schemas.microsoft.com/office/drawing/2014/main" id="{C5853873-9A05-45B0-8DD0-5A62E49B2FC6}"/>
              </a:ext>
            </a:extLst>
          </p:cNvPr>
          <p:cNvSpPr txBox="1">
            <a:spLocks noChangeArrowheads="1"/>
          </p:cNvSpPr>
          <p:nvPr/>
        </p:nvSpPr>
        <p:spPr bwMode="auto">
          <a:xfrm>
            <a:off x="4991100" y="2817813"/>
            <a:ext cx="2216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T                      F</a:t>
            </a:r>
          </a:p>
        </p:txBody>
      </p:sp>
      <p:sp>
        <p:nvSpPr>
          <p:cNvPr id="22549" name="Text Box 24">
            <a:extLst>
              <a:ext uri="{FF2B5EF4-FFF2-40B4-BE49-F238E27FC236}">
                <a16:creationId xmlns:a16="http://schemas.microsoft.com/office/drawing/2014/main" id="{B1AF0B04-740A-44DE-BADE-80C2FE78081A}"/>
              </a:ext>
            </a:extLst>
          </p:cNvPr>
          <p:cNvSpPr txBox="1">
            <a:spLocks noChangeArrowheads="1"/>
          </p:cNvSpPr>
          <p:nvPr/>
        </p:nvSpPr>
        <p:spPr bwMode="auto">
          <a:xfrm>
            <a:off x="5026025" y="4062413"/>
            <a:ext cx="2216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T                      F</a:t>
            </a:r>
          </a:p>
        </p:txBody>
      </p:sp>
      <p:sp>
        <p:nvSpPr>
          <p:cNvPr id="22550" name="Text Box 25">
            <a:extLst>
              <a:ext uri="{FF2B5EF4-FFF2-40B4-BE49-F238E27FC236}">
                <a16:creationId xmlns:a16="http://schemas.microsoft.com/office/drawing/2014/main" id="{3E992B1D-F18A-4515-B9C1-E0EF9FA92ACB}"/>
              </a:ext>
            </a:extLst>
          </p:cNvPr>
          <p:cNvSpPr txBox="1">
            <a:spLocks noChangeArrowheads="1"/>
          </p:cNvSpPr>
          <p:nvPr/>
        </p:nvSpPr>
        <p:spPr bwMode="auto">
          <a:xfrm>
            <a:off x="5875338" y="2709863"/>
            <a:ext cx="506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P1</a:t>
            </a:r>
          </a:p>
        </p:txBody>
      </p:sp>
      <p:sp>
        <p:nvSpPr>
          <p:cNvPr id="22551" name="Text Box 26">
            <a:extLst>
              <a:ext uri="{FF2B5EF4-FFF2-40B4-BE49-F238E27FC236}">
                <a16:creationId xmlns:a16="http://schemas.microsoft.com/office/drawing/2014/main" id="{57038642-7307-4818-B9F8-8B38E2FB50D4}"/>
              </a:ext>
            </a:extLst>
          </p:cNvPr>
          <p:cNvSpPr txBox="1">
            <a:spLocks noChangeArrowheads="1"/>
          </p:cNvSpPr>
          <p:nvPr/>
        </p:nvSpPr>
        <p:spPr bwMode="auto">
          <a:xfrm>
            <a:off x="5853113" y="3954463"/>
            <a:ext cx="506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P2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CD51-C51A-498B-899D-C675C3973DE9}"/>
              </a:ext>
            </a:extLst>
          </p:cNvPr>
          <p:cNvSpPr>
            <a:spLocks noGrp="1"/>
          </p:cNvSpPr>
          <p:nvPr>
            <p:ph type="title"/>
          </p:nvPr>
        </p:nvSpPr>
        <p:spPr>
          <a:xfrm>
            <a:off x="609600" y="1066800"/>
            <a:ext cx="7772400" cy="5410199"/>
          </a:xfrm>
        </p:spPr>
        <p:txBody>
          <a:bodyPr/>
          <a:lstStyle/>
          <a:p>
            <a:r>
              <a:rPr lang="en-CA" dirty="0"/>
              <a:t>Copyright Notice</a:t>
            </a:r>
            <a:br>
              <a:rPr lang="en-CA" dirty="0"/>
            </a:br>
            <a:br>
              <a:rPr lang="en-CA" dirty="0"/>
            </a:br>
            <a:r>
              <a:rPr lang="en-CA" sz="2400" dirty="0"/>
              <a:t>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a:t>
            </a:r>
            <a:br>
              <a:rPr lang="en-CA" sz="2400" dirty="0"/>
            </a:br>
            <a:endParaRPr lang="en-CA" dirty="0"/>
          </a:p>
        </p:txBody>
      </p:sp>
    </p:spTree>
    <p:extLst>
      <p:ext uri="{BB962C8B-B14F-4D97-AF65-F5344CB8AC3E}">
        <p14:creationId xmlns:p14="http://schemas.microsoft.com/office/powerpoint/2010/main" val="1102551225"/>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6">
            <a:extLst>
              <a:ext uri="{FF2B5EF4-FFF2-40B4-BE49-F238E27FC236}">
                <a16:creationId xmlns:a16="http://schemas.microsoft.com/office/drawing/2014/main" id="{4A22B991-6D68-4619-BABE-3AB7B90F2C8E}"/>
              </a:ext>
            </a:extLst>
          </p:cNvPr>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0233F92F-1F54-4413-ADA2-9799E7640584}" type="slidenum">
              <a:rPr lang="en-CA" altLang="en-US" sz="1400"/>
              <a:pPr eaLnBrk="1" hangingPunct="1">
                <a:spcBef>
                  <a:spcPct val="0"/>
                </a:spcBef>
                <a:buFontTx/>
                <a:buNone/>
              </a:pPr>
              <a:t>20</a:t>
            </a:fld>
            <a:endParaRPr lang="en-CA" altLang="en-US" sz="1400"/>
          </a:p>
        </p:txBody>
      </p:sp>
      <p:sp>
        <p:nvSpPr>
          <p:cNvPr id="52227" name="Rectangle 2">
            <a:extLst>
              <a:ext uri="{FF2B5EF4-FFF2-40B4-BE49-F238E27FC236}">
                <a16:creationId xmlns:a16="http://schemas.microsoft.com/office/drawing/2014/main" id="{BF0C0C36-BE65-48D0-B303-8C48223687E5}"/>
              </a:ext>
            </a:extLst>
          </p:cNvPr>
          <p:cNvSpPr>
            <a:spLocks noGrp="1" noChangeArrowheads="1"/>
          </p:cNvSpPr>
          <p:nvPr>
            <p:ph type="title"/>
          </p:nvPr>
        </p:nvSpPr>
        <p:spPr/>
        <p:txBody>
          <a:bodyPr/>
          <a:lstStyle/>
          <a:p>
            <a:pPr eaLnBrk="1" hangingPunct="1"/>
            <a:r>
              <a:rPr lang="en-US" altLang="en-US" sz="3600"/>
              <a:t>Comparison of White &amp; Black-box Testing</a:t>
            </a:r>
          </a:p>
        </p:txBody>
      </p:sp>
      <p:sp>
        <p:nvSpPr>
          <p:cNvPr id="52228" name="Rectangle 3">
            <a:extLst>
              <a:ext uri="{FF2B5EF4-FFF2-40B4-BE49-F238E27FC236}">
                <a16:creationId xmlns:a16="http://schemas.microsoft.com/office/drawing/2014/main" id="{CE901408-1C61-4C10-90FB-D3DC33D48F33}"/>
              </a:ext>
            </a:extLst>
          </p:cNvPr>
          <p:cNvSpPr>
            <a:spLocks noGrp="1" noChangeArrowheads="1"/>
          </p:cNvSpPr>
          <p:nvPr>
            <p:ph type="body" sz="half" idx="1"/>
          </p:nvPr>
        </p:nvSpPr>
        <p:spPr>
          <a:xfrm>
            <a:off x="685800" y="1981200"/>
            <a:ext cx="3814763" cy="4114800"/>
          </a:xfrm>
        </p:spPr>
        <p:txBody>
          <a:bodyPr/>
          <a:lstStyle/>
          <a:p>
            <a:pPr marL="285750" indent="-285750" eaLnBrk="1" hangingPunct="1"/>
            <a:r>
              <a:rPr lang="en-US" altLang="en-US" sz="1800" dirty="0"/>
              <a:t>White-box Testing:</a:t>
            </a:r>
          </a:p>
          <a:p>
            <a:pPr marL="685800" lvl="1" indent="-228600" eaLnBrk="1" hangingPunct="1"/>
            <a:r>
              <a:rPr lang="en-US" altLang="en-US" sz="1600" dirty="0"/>
              <a:t>Potentially infinite number of paths  have to be tested</a:t>
            </a:r>
          </a:p>
          <a:p>
            <a:pPr marL="685800" lvl="1" indent="-228600" eaLnBrk="1" hangingPunct="1"/>
            <a:r>
              <a:rPr lang="en-US" altLang="en-US" sz="1600" dirty="0"/>
              <a:t>White-box testing often tests what is done, instead of what should be done</a:t>
            </a:r>
          </a:p>
          <a:p>
            <a:pPr marL="685800" lvl="1" indent="-228600" eaLnBrk="1" hangingPunct="1"/>
            <a:r>
              <a:rPr lang="en-US" altLang="en-US" sz="1600" dirty="0"/>
              <a:t>Cannot  detect missing use cases</a:t>
            </a:r>
          </a:p>
          <a:p>
            <a:pPr marL="285750" indent="-285750" eaLnBrk="1" hangingPunct="1"/>
            <a:r>
              <a:rPr lang="en-US" altLang="en-US" sz="1800" dirty="0"/>
              <a:t>Black-box Testing:</a:t>
            </a:r>
          </a:p>
          <a:p>
            <a:pPr marL="685800" lvl="1" indent="-228600" eaLnBrk="1" hangingPunct="1"/>
            <a:r>
              <a:rPr lang="en-US" altLang="en-US" sz="1600" dirty="0"/>
              <a:t>Potential </a:t>
            </a:r>
            <a:r>
              <a:rPr lang="en-US" altLang="en-US" sz="1600" dirty="0" err="1"/>
              <a:t>combinatorical</a:t>
            </a:r>
            <a:r>
              <a:rPr lang="en-US" altLang="en-US" sz="1600" dirty="0"/>
              <a:t> explosion of test cases (valid &amp; invalid data)</a:t>
            </a:r>
          </a:p>
          <a:p>
            <a:pPr marL="685800" lvl="1" indent="-228600" eaLnBrk="1" hangingPunct="1"/>
            <a:r>
              <a:rPr lang="en-US" altLang="en-US" sz="1600" dirty="0"/>
              <a:t>Often not clear whether the selected test cases uncover a particular error</a:t>
            </a:r>
          </a:p>
          <a:p>
            <a:pPr marL="685800" lvl="1" indent="-228600" eaLnBrk="1" hangingPunct="1"/>
            <a:r>
              <a:rPr lang="en-US" altLang="en-US" sz="1600" dirty="0"/>
              <a:t>Does not discover extraneous use cases ("features")</a:t>
            </a:r>
          </a:p>
        </p:txBody>
      </p:sp>
      <p:sp>
        <p:nvSpPr>
          <p:cNvPr id="52229" name="Rectangle 4">
            <a:extLst>
              <a:ext uri="{FF2B5EF4-FFF2-40B4-BE49-F238E27FC236}">
                <a16:creationId xmlns:a16="http://schemas.microsoft.com/office/drawing/2014/main" id="{87ECD37B-E0CE-4199-A6B2-47E53AB3E320}"/>
              </a:ext>
            </a:extLst>
          </p:cNvPr>
          <p:cNvSpPr>
            <a:spLocks noGrp="1" noChangeArrowheads="1"/>
          </p:cNvSpPr>
          <p:nvPr>
            <p:ph type="body" sz="half" idx="2"/>
          </p:nvPr>
        </p:nvSpPr>
        <p:spPr>
          <a:xfrm>
            <a:off x="4643438" y="1981200"/>
            <a:ext cx="3814762" cy="4114800"/>
          </a:xfrm>
        </p:spPr>
        <p:txBody>
          <a:bodyPr/>
          <a:lstStyle/>
          <a:p>
            <a:pPr marL="285750" indent="-285750" eaLnBrk="1" hangingPunct="1"/>
            <a:r>
              <a:rPr lang="en-US" altLang="en-US" sz="1800" dirty="0"/>
              <a:t>Both types of testing are needed</a:t>
            </a:r>
          </a:p>
          <a:p>
            <a:pPr marL="285750" indent="-285750" eaLnBrk="1" hangingPunct="1"/>
            <a:r>
              <a:rPr lang="en-US" altLang="en-US" sz="1800" dirty="0"/>
              <a:t>White-box testing and black box testing are the extreme ends of a testing continuum. </a:t>
            </a:r>
          </a:p>
          <a:p>
            <a:pPr marL="285750" indent="-285750" eaLnBrk="1" hangingPunct="1"/>
            <a:r>
              <a:rPr lang="en-US" altLang="en-US" sz="1800" dirty="0"/>
              <a:t>Any choice of test case lies in between and depends on the following:</a:t>
            </a:r>
          </a:p>
          <a:p>
            <a:pPr marL="685800" lvl="1" indent="-228600" eaLnBrk="1" hangingPunct="1"/>
            <a:r>
              <a:rPr lang="en-US" altLang="en-US" sz="1600" dirty="0"/>
              <a:t>Number of possible logical paths</a:t>
            </a:r>
          </a:p>
          <a:p>
            <a:pPr marL="685800" lvl="1" indent="-228600" eaLnBrk="1" hangingPunct="1"/>
            <a:r>
              <a:rPr lang="en-US" altLang="en-US" sz="1600" dirty="0"/>
              <a:t>Nature of input data</a:t>
            </a:r>
          </a:p>
          <a:p>
            <a:pPr marL="685800" lvl="1" indent="-228600" eaLnBrk="1" hangingPunct="1"/>
            <a:r>
              <a:rPr lang="en-US" altLang="en-US" sz="1600" dirty="0"/>
              <a:t>Amount of computation </a:t>
            </a:r>
          </a:p>
          <a:p>
            <a:pPr marL="685800" lvl="1" indent="-228600" eaLnBrk="1" hangingPunct="1"/>
            <a:r>
              <a:rPr lang="en-US" altLang="en-US" sz="1600" dirty="0"/>
              <a:t>Complexity of algorithms and data structures</a:t>
            </a:r>
          </a:p>
        </p:txBody>
      </p:sp>
    </p:spTree>
    <p:extLst>
      <p:ext uri="{BB962C8B-B14F-4D97-AF65-F5344CB8AC3E}">
        <p14:creationId xmlns:p14="http://schemas.microsoft.com/office/powerpoint/2010/main" val="178060849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6">
            <a:extLst>
              <a:ext uri="{FF2B5EF4-FFF2-40B4-BE49-F238E27FC236}">
                <a16:creationId xmlns:a16="http://schemas.microsoft.com/office/drawing/2014/main" id="{7D6564AE-53FD-4343-B6A8-0146C43D3192}"/>
              </a:ext>
            </a:extLst>
          </p:cNvPr>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2EFB1DBD-9E5B-4636-A2A5-1076AD195C22}" type="slidenum">
              <a:rPr lang="en-CA" altLang="en-US" sz="1400"/>
              <a:pPr eaLnBrk="1" hangingPunct="1">
                <a:spcBef>
                  <a:spcPct val="0"/>
                </a:spcBef>
                <a:buFontTx/>
                <a:buNone/>
              </a:pPr>
              <a:t>21</a:t>
            </a:fld>
            <a:endParaRPr lang="en-CA" altLang="en-US" sz="1400"/>
          </a:p>
        </p:txBody>
      </p:sp>
      <p:sp>
        <p:nvSpPr>
          <p:cNvPr id="53251" name="Rectangle 2">
            <a:extLst>
              <a:ext uri="{FF2B5EF4-FFF2-40B4-BE49-F238E27FC236}">
                <a16:creationId xmlns:a16="http://schemas.microsoft.com/office/drawing/2014/main" id="{903CCA8C-D9F0-4AEE-B606-0E9B329CD20C}"/>
              </a:ext>
            </a:extLst>
          </p:cNvPr>
          <p:cNvSpPr>
            <a:spLocks noGrp="1" noChangeArrowheads="1"/>
          </p:cNvSpPr>
          <p:nvPr>
            <p:ph type="title"/>
          </p:nvPr>
        </p:nvSpPr>
        <p:spPr>
          <a:xfrm>
            <a:off x="685800" y="381000"/>
            <a:ext cx="7772400" cy="1143000"/>
          </a:xfrm>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eaLnBrk="1" hangingPunct="1"/>
            <a:r>
              <a:rPr lang="en-US" altLang="en-US" dirty="0"/>
              <a:t>The 4 Testing Steps</a:t>
            </a:r>
          </a:p>
        </p:txBody>
      </p:sp>
      <p:sp>
        <p:nvSpPr>
          <p:cNvPr id="53252" name="Rectangle 3">
            <a:extLst>
              <a:ext uri="{FF2B5EF4-FFF2-40B4-BE49-F238E27FC236}">
                <a16:creationId xmlns:a16="http://schemas.microsoft.com/office/drawing/2014/main" id="{E21732BF-C219-4B60-A5A3-FDDE8FC7865C}"/>
              </a:ext>
            </a:extLst>
          </p:cNvPr>
          <p:cNvSpPr>
            <a:spLocks noGrp="1" noChangeArrowheads="1"/>
          </p:cNvSpPr>
          <p:nvPr>
            <p:ph type="body" sz="half" idx="1"/>
          </p:nvPr>
        </p:nvSpPr>
        <p:spPr>
          <a:xfrm>
            <a:off x="279400" y="1212850"/>
            <a:ext cx="4038600" cy="5054600"/>
          </a:xfrm>
          <a:solidFill>
            <a:schemeClr val="bg1"/>
          </a:solidFill>
          <a:ln w="12700" cap="flat">
            <a:solidFill>
              <a:schemeClr val="tx1"/>
            </a:solidFill>
            <a:miter lim="800000"/>
            <a:headEnd/>
            <a:tailEnd/>
          </a:ln>
          <a:effectLst>
            <a:outerShdw dist="107763" dir="2700000" algn="ctr" rotWithShape="0">
              <a:schemeClr val="bg2"/>
            </a:outerShdw>
          </a:effectLst>
        </p:spPr>
        <p:txBody>
          <a:bodyPr lIns="90487" tIns="44450" rIns="90487" bIns="44450"/>
          <a:lstStyle/>
          <a:p>
            <a:pPr marL="285750" indent="-285750" eaLnBrk="1" hangingPunct="1">
              <a:buFontTx/>
              <a:buNone/>
            </a:pPr>
            <a:r>
              <a:rPr lang="en-US" altLang="en-US" sz="2000" dirty="0"/>
              <a:t>1</a:t>
            </a:r>
            <a:r>
              <a:rPr lang="en-US" altLang="en-US" sz="1800" dirty="0"/>
              <a:t>. </a:t>
            </a:r>
            <a:r>
              <a:rPr lang="en-US" altLang="en-US" sz="2000" dirty="0"/>
              <a:t>Select </a:t>
            </a:r>
            <a:r>
              <a:rPr lang="en-US" altLang="en-US" sz="2000" u="sng" dirty="0"/>
              <a:t>what</a:t>
            </a:r>
            <a:r>
              <a:rPr lang="en-US" altLang="en-US" sz="2000" dirty="0"/>
              <a:t> has to be measured</a:t>
            </a:r>
          </a:p>
          <a:p>
            <a:pPr marL="685800" lvl="1" indent="-228600" eaLnBrk="1" hangingPunct="1"/>
            <a:r>
              <a:rPr lang="en-US" altLang="en-US" sz="1800" u="sng" dirty="0"/>
              <a:t>Analysis</a:t>
            </a:r>
            <a:r>
              <a:rPr lang="en-US" altLang="en-US" sz="1800" dirty="0"/>
              <a:t>: Completeness of requirements</a:t>
            </a:r>
          </a:p>
          <a:p>
            <a:pPr marL="685800" lvl="1" indent="-228600" eaLnBrk="1" hangingPunct="1"/>
            <a:r>
              <a:rPr lang="en-US" altLang="en-US" sz="1800" u="sng" dirty="0"/>
              <a:t>Design</a:t>
            </a:r>
            <a:r>
              <a:rPr lang="en-US" altLang="en-US" sz="1800" dirty="0"/>
              <a:t>: tested for cohesion</a:t>
            </a:r>
          </a:p>
          <a:p>
            <a:pPr marL="685800" lvl="1" indent="-228600" eaLnBrk="1" hangingPunct="1"/>
            <a:r>
              <a:rPr lang="en-US" altLang="en-US" sz="1800" u="sng" dirty="0"/>
              <a:t>Implementation</a:t>
            </a:r>
            <a:r>
              <a:rPr lang="en-US" altLang="en-US" sz="1800" dirty="0"/>
              <a:t>: Code tests</a:t>
            </a:r>
          </a:p>
          <a:p>
            <a:pPr marL="457200" lvl="1" indent="0" eaLnBrk="1" hangingPunct="1">
              <a:buNone/>
            </a:pPr>
            <a:endParaRPr lang="en-US" altLang="en-US" sz="2800" dirty="0"/>
          </a:p>
          <a:p>
            <a:pPr marL="285750" indent="-285750" eaLnBrk="1" hangingPunct="1">
              <a:buFontTx/>
              <a:buNone/>
            </a:pPr>
            <a:r>
              <a:rPr lang="en-US" altLang="en-US" sz="2000" dirty="0"/>
              <a:t>2. Decide </a:t>
            </a:r>
            <a:r>
              <a:rPr lang="en-US" altLang="en-US" sz="2000" u="sng" dirty="0"/>
              <a:t>how</a:t>
            </a:r>
            <a:r>
              <a:rPr lang="en-US" altLang="en-US" sz="2000" dirty="0"/>
              <a:t> the testing is done</a:t>
            </a:r>
          </a:p>
          <a:p>
            <a:pPr marL="685800" lvl="1" indent="-228600" eaLnBrk="1" hangingPunct="1"/>
            <a:r>
              <a:rPr lang="en-US" altLang="en-US" sz="1800" dirty="0"/>
              <a:t>Code inspection</a:t>
            </a:r>
          </a:p>
          <a:p>
            <a:pPr marL="685800" lvl="1" indent="-228600" eaLnBrk="1" hangingPunct="1"/>
            <a:r>
              <a:rPr lang="en-US" altLang="en-US" sz="1800" dirty="0"/>
              <a:t>Proofs (Design by Contract)</a:t>
            </a:r>
          </a:p>
          <a:p>
            <a:pPr marL="685800" lvl="1" indent="-228600" eaLnBrk="1" hangingPunct="1"/>
            <a:r>
              <a:rPr lang="en-US" altLang="en-US" sz="1800" dirty="0"/>
              <a:t>Black-box, white box, </a:t>
            </a:r>
          </a:p>
          <a:p>
            <a:pPr marL="685800" lvl="1" indent="-228600" eaLnBrk="1" hangingPunct="1"/>
            <a:r>
              <a:rPr lang="en-US" altLang="en-US" sz="1800" dirty="0"/>
              <a:t>Select integration testing strategy (big bang, bottom up, top down, sandwich)</a:t>
            </a:r>
          </a:p>
        </p:txBody>
      </p:sp>
      <p:sp>
        <p:nvSpPr>
          <p:cNvPr id="53253" name="Rectangle 4">
            <a:extLst>
              <a:ext uri="{FF2B5EF4-FFF2-40B4-BE49-F238E27FC236}">
                <a16:creationId xmlns:a16="http://schemas.microsoft.com/office/drawing/2014/main" id="{6E46732D-1EEA-4BCF-ADDD-8664BCDBFC24}"/>
              </a:ext>
            </a:extLst>
          </p:cNvPr>
          <p:cNvSpPr>
            <a:spLocks noGrp="1" noChangeArrowheads="1"/>
          </p:cNvSpPr>
          <p:nvPr>
            <p:ph type="body" sz="half" idx="2"/>
          </p:nvPr>
        </p:nvSpPr>
        <p:spPr>
          <a:xfrm>
            <a:off x="4457700" y="1212850"/>
            <a:ext cx="4038600" cy="5080000"/>
          </a:xfrm>
          <a:solidFill>
            <a:schemeClr val="bg1"/>
          </a:solidFill>
          <a:ln w="12700" cap="flat">
            <a:solidFill>
              <a:schemeClr val="tx1"/>
            </a:solidFill>
            <a:miter lim="800000"/>
            <a:headEnd/>
            <a:tailEnd/>
          </a:ln>
          <a:effectLst>
            <a:outerShdw dist="107763" dir="2700000" algn="ctr" rotWithShape="0">
              <a:schemeClr val="bg2"/>
            </a:outerShdw>
          </a:effectLst>
        </p:spPr>
        <p:txBody>
          <a:bodyPr lIns="90487" tIns="44450" rIns="90487" bIns="44450"/>
          <a:lstStyle/>
          <a:p>
            <a:pPr marL="285750" indent="-285750" eaLnBrk="1" hangingPunct="1">
              <a:buFontTx/>
              <a:buNone/>
            </a:pPr>
            <a:r>
              <a:rPr lang="en-US" altLang="en-US" sz="2000" dirty="0"/>
              <a:t>3</a:t>
            </a:r>
            <a:r>
              <a:rPr lang="en-US" altLang="en-US" sz="1800" dirty="0"/>
              <a:t>. </a:t>
            </a:r>
            <a:r>
              <a:rPr lang="en-US" altLang="en-US" sz="2000" dirty="0"/>
              <a:t>Develop</a:t>
            </a:r>
            <a:r>
              <a:rPr lang="en-US" altLang="en-US" sz="2000" u="sng" dirty="0"/>
              <a:t> test cases</a:t>
            </a:r>
            <a:endParaRPr lang="en-US" altLang="en-US" sz="2000" dirty="0"/>
          </a:p>
          <a:p>
            <a:pPr marL="685800" lvl="1" indent="-228600" eaLnBrk="1" hangingPunct="1"/>
            <a:r>
              <a:rPr lang="en-US" altLang="en-US" sz="1800" dirty="0"/>
              <a:t>A test case is a set of test data or situations that will be used to exercise the unit (code, module, system) being tested or about the attribute being measured</a:t>
            </a:r>
          </a:p>
          <a:p>
            <a:pPr marL="685800" lvl="1" indent="-228600" eaLnBrk="1" hangingPunct="1"/>
            <a:endParaRPr lang="en-US" altLang="en-US" sz="1800" dirty="0"/>
          </a:p>
          <a:p>
            <a:pPr marL="285750" indent="-285750" eaLnBrk="1" hangingPunct="1">
              <a:buFontTx/>
              <a:buNone/>
            </a:pPr>
            <a:r>
              <a:rPr lang="en-US" altLang="en-US" sz="2000" dirty="0"/>
              <a:t>4. Create the </a:t>
            </a:r>
            <a:r>
              <a:rPr lang="en-US" altLang="en-US" sz="2000" u="sng" dirty="0"/>
              <a:t>test oracle</a:t>
            </a:r>
          </a:p>
          <a:p>
            <a:pPr marL="685800" lvl="1" indent="-228600" eaLnBrk="1" hangingPunct="1"/>
            <a:r>
              <a:rPr lang="en-US" altLang="en-US" sz="1800" dirty="0"/>
              <a:t>An oracle contains of the predicted results for a set of test cases </a:t>
            </a:r>
          </a:p>
          <a:p>
            <a:pPr marL="685800" lvl="1" indent="-228600" eaLnBrk="1" hangingPunct="1"/>
            <a:r>
              <a:rPr lang="en-US" altLang="en-US" sz="1800" dirty="0"/>
              <a:t>The test oracle has to be written down before the actual testing takes place</a:t>
            </a:r>
          </a:p>
        </p:txBody>
      </p:sp>
    </p:spTree>
    <p:extLst>
      <p:ext uri="{BB962C8B-B14F-4D97-AF65-F5344CB8AC3E}">
        <p14:creationId xmlns:p14="http://schemas.microsoft.com/office/powerpoint/2010/main" val="30432657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6">
            <a:extLst>
              <a:ext uri="{FF2B5EF4-FFF2-40B4-BE49-F238E27FC236}">
                <a16:creationId xmlns:a16="http://schemas.microsoft.com/office/drawing/2014/main" id="{60DE039C-61C5-4621-AEF4-05591D3979C9}"/>
              </a:ext>
            </a:extLst>
          </p:cNvPr>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D5886BF9-AE8D-4873-9A58-910CD7A2F4E2}" type="slidenum">
              <a:rPr lang="en-CA" altLang="en-US" sz="1400"/>
              <a:pPr eaLnBrk="1" hangingPunct="1">
                <a:spcBef>
                  <a:spcPct val="0"/>
                </a:spcBef>
                <a:buFontTx/>
                <a:buNone/>
              </a:pPr>
              <a:t>22</a:t>
            </a:fld>
            <a:endParaRPr lang="en-CA" altLang="en-US" sz="1400"/>
          </a:p>
        </p:txBody>
      </p:sp>
      <p:sp>
        <p:nvSpPr>
          <p:cNvPr id="54275" name="Rectangle 2">
            <a:extLst>
              <a:ext uri="{FF2B5EF4-FFF2-40B4-BE49-F238E27FC236}">
                <a16:creationId xmlns:a16="http://schemas.microsoft.com/office/drawing/2014/main" id="{6E30EBF1-BCE3-4313-A792-6EAB71B29134}"/>
              </a:ext>
            </a:extLst>
          </p:cNvPr>
          <p:cNvSpPr>
            <a:spLocks noGrp="1" noChangeArrowheads="1"/>
          </p:cNvSpPr>
          <p:nvPr>
            <p:ph type="title"/>
          </p:nvPr>
        </p:nvSpPr>
        <p:spPr>
          <a:xfrm>
            <a:off x="685800" y="304800"/>
            <a:ext cx="7772400" cy="1143000"/>
          </a:xfrm>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eaLnBrk="1" hangingPunct="1"/>
            <a:r>
              <a:rPr lang="en-US" altLang="en-US" dirty="0"/>
              <a:t>Guidance for Test Case Selection</a:t>
            </a:r>
          </a:p>
        </p:txBody>
      </p:sp>
      <p:sp>
        <p:nvSpPr>
          <p:cNvPr id="54276" name="Rectangle 3">
            <a:extLst>
              <a:ext uri="{FF2B5EF4-FFF2-40B4-BE49-F238E27FC236}">
                <a16:creationId xmlns:a16="http://schemas.microsoft.com/office/drawing/2014/main" id="{83444DFA-C389-4445-8658-524AF0D546E8}"/>
              </a:ext>
            </a:extLst>
          </p:cNvPr>
          <p:cNvSpPr>
            <a:spLocks noGrp="1" noChangeArrowheads="1"/>
          </p:cNvSpPr>
          <p:nvPr>
            <p:ph type="body" sz="half" idx="1"/>
          </p:nvPr>
        </p:nvSpPr>
        <p:spPr>
          <a:xfrm>
            <a:off x="304800" y="1314450"/>
            <a:ext cx="4038600" cy="5238750"/>
          </a:xfrm>
          <a:solidFill>
            <a:schemeClr val="bg1"/>
          </a:solidFill>
          <a:ln w="12700" cap="flat">
            <a:solidFill>
              <a:schemeClr val="tx1"/>
            </a:solidFill>
            <a:miter lim="800000"/>
            <a:headEnd/>
            <a:tailEnd/>
          </a:ln>
          <a:effectLst>
            <a:outerShdw dist="107763" dir="2700000" algn="ctr" rotWithShape="0">
              <a:schemeClr val="bg2"/>
            </a:outerShdw>
          </a:effectLst>
        </p:spPr>
        <p:txBody>
          <a:bodyPr lIns="90487" tIns="44450" rIns="90487" bIns="44450"/>
          <a:lstStyle/>
          <a:p>
            <a:pPr marL="285750" indent="-285750" eaLnBrk="1" hangingPunct="1">
              <a:lnSpc>
                <a:spcPct val="80000"/>
              </a:lnSpc>
            </a:pPr>
            <a:r>
              <a:rPr lang="en-US" altLang="en-US" sz="2000" dirty="0"/>
              <a:t>Use</a:t>
            </a:r>
            <a:r>
              <a:rPr lang="en-US" altLang="en-US" sz="2000" i="1" u="sng" dirty="0"/>
              <a:t> analysis  knowledge</a:t>
            </a:r>
            <a:r>
              <a:rPr lang="en-US" altLang="en-US" sz="2000" dirty="0"/>
              <a:t> about functional requirements (black-box testing):</a:t>
            </a:r>
          </a:p>
          <a:p>
            <a:pPr marL="685800" lvl="1" indent="-228600" eaLnBrk="1" hangingPunct="1">
              <a:lnSpc>
                <a:spcPct val="80000"/>
              </a:lnSpc>
            </a:pPr>
            <a:r>
              <a:rPr lang="en-US" altLang="en-US" sz="1800" dirty="0"/>
              <a:t>Use cases</a:t>
            </a:r>
          </a:p>
          <a:p>
            <a:pPr marL="685800" lvl="1" indent="-228600" eaLnBrk="1" hangingPunct="1">
              <a:lnSpc>
                <a:spcPct val="80000"/>
              </a:lnSpc>
            </a:pPr>
            <a:r>
              <a:rPr lang="en-US" altLang="en-US" sz="1800" dirty="0"/>
              <a:t>Expected input data</a:t>
            </a:r>
          </a:p>
          <a:p>
            <a:pPr marL="685800" lvl="1" indent="-228600" eaLnBrk="1" hangingPunct="1">
              <a:lnSpc>
                <a:spcPct val="80000"/>
              </a:lnSpc>
            </a:pPr>
            <a:r>
              <a:rPr lang="en-US" altLang="en-US" sz="1800" dirty="0"/>
              <a:t>Invalid input data</a:t>
            </a:r>
          </a:p>
          <a:p>
            <a:pPr marL="685800" lvl="1" indent="-228600" eaLnBrk="1" hangingPunct="1">
              <a:lnSpc>
                <a:spcPct val="80000"/>
              </a:lnSpc>
            </a:pPr>
            <a:endParaRPr lang="en-US" altLang="en-US" sz="1800" dirty="0"/>
          </a:p>
          <a:p>
            <a:pPr marL="285750" indent="-285750" eaLnBrk="1" hangingPunct="1">
              <a:lnSpc>
                <a:spcPct val="80000"/>
              </a:lnSpc>
            </a:pPr>
            <a:r>
              <a:rPr lang="en-US" altLang="en-US" sz="2000" dirty="0"/>
              <a:t>Use </a:t>
            </a:r>
            <a:r>
              <a:rPr lang="en-US" altLang="en-US" sz="2000" i="1" u="sng" dirty="0"/>
              <a:t>design  knowledge</a:t>
            </a:r>
            <a:r>
              <a:rPr lang="en-US" altLang="en-US" sz="2000" dirty="0"/>
              <a:t> about system structure, algorithms, data structures  (white-box testing):</a:t>
            </a:r>
          </a:p>
          <a:p>
            <a:pPr marL="685800" lvl="1" indent="-228600" eaLnBrk="1" hangingPunct="1">
              <a:lnSpc>
                <a:spcPct val="80000"/>
              </a:lnSpc>
            </a:pPr>
            <a:r>
              <a:rPr lang="en-US" altLang="en-US" sz="1800" dirty="0"/>
              <a:t>Control structures</a:t>
            </a:r>
          </a:p>
          <a:p>
            <a:pPr lvl="2" eaLnBrk="1" hangingPunct="1">
              <a:lnSpc>
                <a:spcPct val="80000"/>
              </a:lnSpc>
            </a:pPr>
            <a:r>
              <a:rPr lang="en-US" altLang="en-US" sz="1600" dirty="0"/>
              <a:t>Test branches, loops, ...</a:t>
            </a:r>
          </a:p>
          <a:p>
            <a:pPr marL="685800" lvl="1" indent="-228600" eaLnBrk="1" hangingPunct="1">
              <a:lnSpc>
                <a:spcPct val="80000"/>
              </a:lnSpc>
            </a:pPr>
            <a:r>
              <a:rPr lang="en-US" altLang="en-US" sz="1800" dirty="0"/>
              <a:t>Data structures</a:t>
            </a:r>
          </a:p>
          <a:p>
            <a:pPr lvl="2" eaLnBrk="1" hangingPunct="1">
              <a:lnSpc>
                <a:spcPct val="80000"/>
              </a:lnSpc>
            </a:pPr>
            <a:r>
              <a:rPr lang="en-US" altLang="en-US" sz="1600" dirty="0"/>
              <a:t>Test records fields, arrays, ...</a:t>
            </a:r>
            <a:endParaRPr lang="en-US" altLang="en-US" sz="1800" dirty="0"/>
          </a:p>
        </p:txBody>
      </p:sp>
      <p:sp>
        <p:nvSpPr>
          <p:cNvPr id="54277" name="Rectangle 4">
            <a:extLst>
              <a:ext uri="{FF2B5EF4-FFF2-40B4-BE49-F238E27FC236}">
                <a16:creationId xmlns:a16="http://schemas.microsoft.com/office/drawing/2014/main" id="{AC571662-3AB6-4855-A634-2D7C546F090C}"/>
              </a:ext>
            </a:extLst>
          </p:cNvPr>
          <p:cNvSpPr>
            <a:spLocks noGrp="1" noChangeArrowheads="1"/>
          </p:cNvSpPr>
          <p:nvPr>
            <p:ph type="body" sz="half" idx="2"/>
          </p:nvPr>
        </p:nvSpPr>
        <p:spPr>
          <a:xfrm>
            <a:off x="4527550" y="1333500"/>
            <a:ext cx="4038600" cy="5219700"/>
          </a:xfrm>
          <a:solidFill>
            <a:schemeClr val="bg1"/>
          </a:solidFill>
          <a:ln w="12700" cap="flat">
            <a:solidFill>
              <a:schemeClr val="tx1"/>
            </a:solidFill>
            <a:miter lim="800000"/>
            <a:headEnd/>
            <a:tailEnd/>
          </a:ln>
          <a:effectLst>
            <a:outerShdw dist="107763" dir="2700000" algn="ctr" rotWithShape="0">
              <a:schemeClr val="bg2"/>
            </a:outerShdw>
          </a:effectLst>
        </p:spPr>
        <p:txBody>
          <a:bodyPr lIns="90487" tIns="44450" rIns="90487" bIns="44450"/>
          <a:lstStyle/>
          <a:p>
            <a:pPr marL="285750" indent="-285750" eaLnBrk="1" hangingPunct="1"/>
            <a:r>
              <a:rPr lang="en-US" altLang="en-US" sz="2000" dirty="0"/>
              <a:t>Use </a:t>
            </a:r>
            <a:r>
              <a:rPr lang="en-US" altLang="en-US" sz="2000" i="1" u="sng" dirty="0"/>
              <a:t>implementation  knowledge</a:t>
            </a:r>
            <a:r>
              <a:rPr lang="en-US" altLang="en-US" sz="2000" dirty="0"/>
              <a:t> about algorithms:</a:t>
            </a:r>
          </a:p>
          <a:p>
            <a:pPr marL="685800" lvl="1" indent="-228600" eaLnBrk="1" hangingPunct="1"/>
            <a:r>
              <a:rPr lang="en-US" altLang="en-US" sz="1800" dirty="0"/>
              <a:t>Examples:</a:t>
            </a:r>
          </a:p>
          <a:p>
            <a:pPr marL="685800" lvl="1" indent="-228600" eaLnBrk="1" hangingPunct="1"/>
            <a:r>
              <a:rPr lang="en-US" altLang="en-US" sz="1800" dirty="0"/>
              <a:t>Force division by zero</a:t>
            </a:r>
          </a:p>
          <a:p>
            <a:pPr marL="685800" lvl="1" indent="-228600" eaLnBrk="1" hangingPunct="1"/>
            <a:r>
              <a:rPr lang="en-US" altLang="en-US" sz="1800" dirty="0"/>
              <a:t>Use sequence of test cases for interrupt handler</a:t>
            </a:r>
          </a:p>
        </p:txBody>
      </p:sp>
    </p:spTree>
    <p:extLst>
      <p:ext uri="{BB962C8B-B14F-4D97-AF65-F5344CB8AC3E}">
        <p14:creationId xmlns:p14="http://schemas.microsoft.com/office/powerpoint/2010/main" val="122418001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Part 53</a:t>
            </a:r>
            <a:endParaRPr lang="en-US" dirty="0"/>
          </a:p>
        </p:txBody>
      </p:sp>
      <p:sp>
        <p:nvSpPr>
          <p:cNvPr id="3" name="Text Placeholder 2"/>
          <p:cNvSpPr>
            <a:spLocks noGrp="1"/>
          </p:cNvSpPr>
          <p:nvPr>
            <p:ph type="body" idx="1"/>
          </p:nvPr>
        </p:nvSpPr>
        <p:spPr>
          <a:xfrm>
            <a:off x="685800" y="2819400"/>
            <a:ext cx="8153400" cy="1500187"/>
          </a:xfrm>
        </p:spPr>
        <p:txBody>
          <a:bodyPr/>
          <a:lstStyle/>
          <a:p>
            <a:r>
              <a:rPr lang="en-US" dirty="0"/>
              <a:t>Component level Software Testing (Unit Testing)  </a:t>
            </a:r>
          </a:p>
        </p:txBody>
      </p:sp>
      <p:sp>
        <p:nvSpPr>
          <p:cNvPr id="6" name="Text Placeholder 2">
            <a:extLst>
              <a:ext uri="{FF2B5EF4-FFF2-40B4-BE49-F238E27FC236}">
                <a16:creationId xmlns:a16="http://schemas.microsoft.com/office/drawing/2014/main" id="{06826789-2828-43CF-B167-1D200378A9B4}"/>
              </a:ext>
            </a:extLst>
          </p:cNvPr>
          <p:cNvSpPr txBox="1">
            <a:spLocks/>
          </p:cNvSpPr>
          <p:nvPr/>
        </p:nvSpPr>
        <p:spPr>
          <a:xfrm>
            <a:off x="416472" y="3886200"/>
            <a:ext cx="8311056"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i="1" dirty="0"/>
          </a:p>
          <a:p>
            <a:r>
              <a:rPr lang="en-US" sz="2000" i="1" dirty="0"/>
              <a:t>The most secure code in the world is code which is never written. </a:t>
            </a:r>
          </a:p>
          <a:p>
            <a:r>
              <a:rPr lang="en-US" sz="2000" i="1" dirty="0"/>
              <a:t>― </a:t>
            </a:r>
            <a:r>
              <a:rPr lang="en-US" sz="2000" dirty="0"/>
              <a:t>Colin Percival. </a:t>
            </a:r>
          </a:p>
          <a:p>
            <a:endParaRPr lang="en-US" sz="2000" i="1" dirty="0"/>
          </a:p>
        </p:txBody>
      </p:sp>
    </p:spTree>
    <p:extLst>
      <p:ext uri="{BB962C8B-B14F-4D97-AF65-F5344CB8AC3E}">
        <p14:creationId xmlns:p14="http://schemas.microsoft.com/office/powerpoint/2010/main" val="157942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24</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this </a:t>
            </a:r>
            <a:r>
              <a:rPr lang="fr-CA" altLang="en-US" sz="4000" dirty="0"/>
              <a:t>Part</a:t>
            </a:r>
            <a:endParaRPr lang="en-US" altLang="en-US" sz="4000" dirty="0"/>
          </a:p>
        </p:txBody>
      </p:sp>
      <p:sp>
        <p:nvSpPr>
          <p:cNvPr id="23556" name="Rectangle 3"/>
          <p:cNvSpPr>
            <a:spLocks noGrp="1" noChangeArrowheads="1"/>
          </p:cNvSpPr>
          <p:nvPr>
            <p:ph type="body" idx="1"/>
          </p:nvPr>
        </p:nvSpPr>
        <p:spPr>
          <a:xfrm>
            <a:off x="685800" y="1828800"/>
            <a:ext cx="7924800" cy="5181600"/>
          </a:xfrm>
        </p:spPr>
        <p:txBody>
          <a:bodyPr/>
          <a:lstStyle/>
          <a:p>
            <a:pPr marL="0" indent="0">
              <a:lnSpc>
                <a:spcPct val="80000"/>
              </a:lnSpc>
              <a:buNone/>
            </a:pPr>
            <a:endParaRPr lang="en-CA" altLang="en-US" sz="2800" dirty="0"/>
          </a:p>
          <a:p>
            <a:pPr marL="0" indent="0">
              <a:lnSpc>
                <a:spcPct val="80000"/>
              </a:lnSpc>
              <a:buNone/>
            </a:pPr>
            <a:endParaRPr lang="en-CA" altLang="en-US" sz="2800" dirty="0"/>
          </a:p>
          <a:p>
            <a:pPr>
              <a:lnSpc>
                <a:spcPct val="80000"/>
              </a:lnSpc>
              <a:buAutoNum type="arabicPeriod"/>
            </a:pPr>
            <a:endParaRPr lang="en-CA" altLang="en-US" sz="1800" dirty="0"/>
          </a:p>
          <a:p>
            <a:pPr>
              <a:lnSpc>
                <a:spcPct val="80000"/>
              </a:lnSpc>
              <a:buAutoNum type="arabicPeriod"/>
            </a:pPr>
            <a:endParaRPr lang="en-CA" altLang="en-US" sz="1800" dirty="0"/>
          </a:p>
          <a:p>
            <a:pPr marL="0" indent="0">
              <a:lnSpc>
                <a:spcPct val="80000"/>
              </a:lnSpc>
              <a:buNone/>
            </a:pPr>
            <a:r>
              <a:rPr lang="en-CA" altLang="en-US" sz="1800" dirty="0"/>
              <a:t>To learn about  unit testing</a:t>
            </a:r>
          </a:p>
          <a:p>
            <a:pPr>
              <a:lnSpc>
                <a:spcPct val="80000"/>
              </a:lnSpc>
              <a:buAutoNum type="arabicPeriod"/>
            </a:pPr>
            <a:endParaRPr lang="en-CA" altLang="en-US" sz="1800" dirty="0"/>
          </a:p>
          <a:p>
            <a:pPr>
              <a:lnSpc>
                <a:spcPct val="80000"/>
              </a:lnSpc>
              <a:buAutoNum type="arabicPeriod"/>
            </a:pPr>
            <a:endParaRPr lang="en-CA" altLang="en-US" sz="1800" dirty="0"/>
          </a:p>
          <a:p>
            <a:pPr marL="0" indent="0">
              <a:lnSpc>
                <a:spcPct val="80000"/>
              </a:lnSpc>
              <a:buNone/>
            </a:pPr>
            <a:endParaRPr lang="en-CA" altLang="en-US" sz="1800" dirty="0"/>
          </a:p>
          <a:p>
            <a:pPr>
              <a:lnSpc>
                <a:spcPct val="80000"/>
              </a:lnSpc>
              <a:buAutoNum type="arabicPeriod"/>
            </a:pPr>
            <a:endParaRPr lang="en-CA" altLang="en-US" sz="1800" dirty="0"/>
          </a:p>
          <a:p>
            <a:pPr>
              <a:lnSpc>
                <a:spcPct val="80000"/>
              </a:lnSpc>
              <a:buAutoNum type="arabicPeriod"/>
            </a:pPr>
            <a:endParaRPr lang="en-CA" altLang="en-US" sz="1800" dirty="0"/>
          </a:p>
          <a:p>
            <a:pPr>
              <a:lnSpc>
                <a:spcPct val="80000"/>
              </a:lnSpc>
              <a:buAutoNum type="arabicPeriod"/>
            </a:pPr>
            <a:endParaRPr lang="en-CA" altLang="en-US" sz="1800" dirty="0"/>
          </a:p>
          <a:p>
            <a:pPr marL="0" indent="0">
              <a:lnSpc>
                <a:spcPct val="80000"/>
              </a:lnSpc>
              <a:buNone/>
            </a:pPr>
            <a:r>
              <a:rPr lang="en-CA" altLang="en-US" sz="1800" dirty="0"/>
              <a:t> </a:t>
            </a:r>
          </a:p>
          <a:p>
            <a:pPr>
              <a:buFont typeface="+mj-lt"/>
              <a:buAutoNum type="arabicPeriod"/>
            </a:pPr>
            <a:endParaRPr lang="en-CA" altLang="en-US" sz="1800" dirty="0"/>
          </a:p>
          <a:p>
            <a:pPr marL="0" indent="0">
              <a:buNone/>
            </a:pPr>
            <a:endParaRPr lang="en-CA" altLang="en-US" sz="1800" dirty="0"/>
          </a:p>
          <a:p>
            <a:pPr>
              <a:buFont typeface="+mj-lt"/>
              <a:buAutoNum type="arabicPeriod"/>
            </a:pPr>
            <a:endParaRPr lang="en-CA" altLang="en-US" sz="1800" dirty="0"/>
          </a:p>
        </p:txBody>
      </p:sp>
    </p:spTree>
    <p:extLst>
      <p:ext uri="{BB962C8B-B14F-4D97-AF65-F5344CB8AC3E}">
        <p14:creationId xmlns:p14="http://schemas.microsoft.com/office/powerpoint/2010/main" val="2065303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a:extLst>
              <a:ext uri="{FF2B5EF4-FFF2-40B4-BE49-F238E27FC236}">
                <a16:creationId xmlns:a16="http://schemas.microsoft.com/office/drawing/2014/main" id="{40CFB28C-4AE7-2C48-A114-2854AF1231FC}"/>
              </a:ext>
            </a:extLst>
          </p:cNvPr>
          <p:cNvSpPr>
            <a:spLocks noGrp="1" noChangeArrowheads="1"/>
          </p:cNvSpPr>
          <p:nvPr>
            <p:ph type="title"/>
          </p:nvPr>
        </p:nvSpPr>
        <p:spPr/>
        <p:txBody>
          <a:bodyPr/>
          <a:lstStyle/>
          <a:p>
            <a:r>
              <a:rPr lang="en-US" altLang="en-US" dirty="0"/>
              <a:t>Unit Testing</a:t>
            </a:r>
          </a:p>
        </p:txBody>
      </p:sp>
      <p:sp>
        <p:nvSpPr>
          <p:cNvPr id="11269" name="Rectangle 3">
            <a:extLst>
              <a:ext uri="{FF2B5EF4-FFF2-40B4-BE49-F238E27FC236}">
                <a16:creationId xmlns:a16="http://schemas.microsoft.com/office/drawing/2014/main" id="{F2DA6825-5ECA-FC4F-9D8F-E6C67A5CC7CE}"/>
              </a:ext>
            </a:extLst>
          </p:cNvPr>
          <p:cNvSpPr>
            <a:spLocks noGrp="1" noChangeArrowheads="1"/>
          </p:cNvSpPr>
          <p:nvPr>
            <p:ph type="body" idx="1"/>
          </p:nvPr>
        </p:nvSpPr>
        <p:spPr>
          <a:xfrm>
            <a:off x="381000" y="2226469"/>
            <a:ext cx="8493919" cy="3263504"/>
          </a:xfrm>
        </p:spPr>
        <p:txBody>
          <a:bodyPr/>
          <a:lstStyle/>
          <a:p>
            <a:r>
              <a:rPr lang="en-US" altLang="en-US" sz="2000" dirty="0"/>
              <a:t>Unit testing focuses verification effort on the smallest unit of software design – the software component, module, or class</a:t>
            </a:r>
          </a:p>
          <a:p>
            <a:endParaRPr lang="en-US" altLang="en-US" sz="2000" dirty="0"/>
          </a:p>
          <a:p>
            <a:r>
              <a:rPr lang="en-US" altLang="en-US" sz="2000" dirty="0"/>
              <a:t>In unit testing, testers assess the unit under testing by subjecting it to a number of test cases and inspecting the results to see if the unit is operating according to expectations</a:t>
            </a:r>
          </a:p>
          <a:p>
            <a:pPr lvl="1"/>
            <a:r>
              <a:rPr lang="en-US" altLang="en-US" sz="1800" dirty="0"/>
              <a:t>The relative complexity of tests and the errors those tests uncover is limited by the constrained scope established for user testing</a:t>
            </a:r>
          </a:p>
          <a:p>
            <a:pPr lvl="1"/>
            <a:r>
              <a:rPr lang="en-US" altLang="en-US" sz="1800" dirty="0"/>
              <a:t>The unit test focuses on the internal processing logic and data structures of the unit</a:t>
            </a:r>
          </a:p>
          <a:p>
            <a:pPr lvl="1"/>
            <a:endParaRPr lang="en-US" altLang="en-US" sz="1800" dirty="0"/>
          </a:p>
          <a:p>
            <a:r>
              <a:rPr lang="en-US" altLang="en-US" sz="2000" dirty="0"/>
              <a:t>This type of testing can be conducted in parallel for multiple components</a:t>
            </a:r>
          </a:p>
        </p:txBody>
      </p:sp>
      <p:sp>
        <p:nvSpPr>
          <p:cNvPr id="7" name="Slide Number Placeholder 6">
            <a:extLst>
              <a:ext uri="{FF2B5EF4-FFF2-40B4-BE49-F238E27FC236}">
                <a16:creationId xmlns:a16="http://schemas.microsoft.com/office/drawing/2014/main" id="{505CCC2A-7885-144A-9347-C2CE37D2D9A3}"/>
              </a:ext>
            </a:extLst>
          </p:cNvPr>
          <p:cNvSpPr>
            <a:spLocks noGrp="1"/>
          </p:cNvSpPr>
          <p:nvPr>
            <p:ph type="sldNum" sz="quarter" idx="10"/>
          </p:nvPr>
        </p:nvSpPr>
        <p:spPr/>
        <p:txBody>
          <a:bodyPr/>
          <a:lstStyle/>
          <a:p>
            <a:pPr>
              <a:defRPr/>
            </a:pPr>
            <a:fld id="{3E8ADE4A-FE7A-EF46-81C0-DB169D7260F5}" type="slidenum">
              <a:rPr lang="en-US" altLang="x-none" smtClean="0"/>
              <a:pPr>
                <a:defRPr/>
              </a:pPr>
              <a:t>25</a:t>
            </a:fld>
            <a:endParaRPr lang="en-US" altLang="x-none"/>
          </a:p>
        </p:txBody>
      </p:sp>
    </p:spTree>
    <p:extLst>
      <p:ext uri="{BB962C8B-B14F-4D97-AF65-F5344CB8AC3E}">
        <p14:creationId xmlns:p14="http://schemas.microsoft.com/office/powerpoint/2010/main" val="1047268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3">
            <a:extLst>
              <a:ext uri="{FF2B5EF4-FFF2-40B4-BE49-F238E27FC236}">
                <a16:creationId xmlns:a16="http://schemas.microsoft.com/office/drawing/2014/main" id="{4B271A35-17EF-6D43-9A1A-5760A1AA1FF4}"/>
              </a:ext>
            </a:extLst>
          </p:cNvPr>
          <p:cNvSpPr>
            <a:spLocks noGrp="1" noChangeArrowheads="1"/>
          </p:cNvSpPr>
          <p:nvPr>
            <p:ph type="title"/>
          </p:nvPr>
        </p:nvSpPr>
        <p:spPr/>
        <p:txBody>
          <a:bodyPr/>
          <a:lstStyle/>
          <a:p>
            <a:r>
              <a:rPr lang="en-US" altLang="en-US"/>
              <a:t>Unit Testing</a:t>
            </a:r>
          </a:p>
        </p:txBody>
      </p:sp>
      <p:sp>
        <p:nvSpPr>
          <p:cNvPr id="5" name="Slide Number Placeholder 4">
            <a:extLst>
              <a:ext uri="{FF2B5EF4-FFF2-40B4-BE49-F238E27FC236}">
                <a16:creationId xmlns:a16="http://schemas.microsoft.com/office/drawing/2014/main" id="{ED9E5420-D473-B14B-BC34-6CC1CDFBCFB4}"/>
              </a:ext>
            </a:extLst>
          </p:cNvPr>
          <p:cNvSpPr>
            <a:spLocks noGrp="1"/>
          </p:cNvSpPr>
          <p:nvPr>
            <p:ph type="sldNum" sz="quarter" idx="10"/>
          </p:nvPr>
        </p:nvSpPr>
        <p:spPr/>
        <p:txBody>
          <a:bodyPr/>
          <a:lstStyle/>
          <a:p>
            <a:pPr>
              <a:defRPr/>
            </a:pPr>
            <a:fld id="{3E8ADE4A-FE7A-EF46-81C0-DB169D7260F5}" type="slidenum">
              <a:rPr lang="en-US" altLang="x-none" smtClean="0"/>
              <a:pPr>
                <a:defRPr/>
              </a:pPr>
              <a:t>26</a:t>
            </a:fld>
            <a:endParaRPr lang="en-US" altLang="x-none"/>
          </a:p>
        </p:txBody>
      </p:sp>
      <p:pic>
        <p:nvPicPr>
          <p:cNvPr id="3" name="Picture 2">
            <a:extLst>
              <a:ext uri="{FF2B5EF4-FFF2-40B4-BE49-F238E27FC236}">
                <a16:creationId xmlns:a16="http://schemas.microsoft.com/office/drawing/2014/main" id="{C3FF3CC4-8C4D-B740-9FC0-C0D0B87EF931}"/>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077018" y="1620251"/>
            <a:ext cx="2989964" cy="3921900"/>
          </a:xfrm>
          <a:prstGeom prst="rect">
            <a:avLst/>
          </a:prstGeom>
        </p:spPr>
      </p:pic>
    </p:spTree>
    <p:extLst>
      <p:ext uri="{BB962C8B-B14F-4D97-AF65-F5344CB8AC3E}">
        <p14:creationId xmlns:p14="http://schemas.microsoft.com/office/powerpoint/2010/main" val="162624834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a:extLst>
              <a:ext uri="{FF2B5EF4-FFF2-40B4-BE49-F238E27FC236}">
                <a16:creationId xmlns:a16="http://schemas.microsoft.com/office/drawing/2014/main" id="{40CFB28C-4AE7-2C48-A114-2854AF1231FC}"/>
              </a:ext>
            </a:extLst>
          </p:cNvPr>
          <p:cNvSpPr>
            <a:spLocks noGrp="1" noChangeArrowheads="1"/>
          </p:cNvSpPr>
          <p:nvPr>
            <p:ph type="title"/>
          </p:nvPr>
        </p:nvSpPr>
        <p:spPr/>
        <p:txBody>
          <a:bodyPr/>
          <a:lstStyle/>
          <a:p>
            <a:r>
              <a:rPr lang="en-US" altLang="en-US" dirty="0"/>
              <a:t>Unit Testing</a:t>
            </a:r>
          </a:p>
        </p:txBody>
      </p:sp>
      <p:sp>
        <p:nvSpPr>
          <p:cNvPr id="11269" name="Rectangle 3">
            <a:extLst>
              <a:ext uri="{FF2B5EF4-FFF2-40B4-BE49-F238E27FC236}">
                <a16:creationId xmlns:a16="http://schemas.microsoft.com/office/drawing/2014/main" id="{F2DA6825-5ECA-FC4F-9D8F-E6C67A5CC7CE}"/>
              </a:ext>
            </a:extLst>
          </p:cNvPr>
          <p:cNvSpPr>
            <a:spLocks noGrp="1" noChangeArrowheads="1"/>
          </p:cNvSpPr>
          <p:nvPr>
            <p:ph type="body" idx="1"/>
          </p:nvPr>
        </p:nvSpPr>
        <p:spPr>
          <a:xfrm>
            <a:off x="628650" y="2226469"/>
            <a:ext cx="8155819" cy="3263504"/>
          </a:xfrm>
        </p:spPr>
        <p:txBody>
          <a:bodyPr/>
          <a:lstStyle/>
          <a:p>
            <a:r>
              <a:rPr lang="en-US" altLang="en-US" sz="2400" dirty="0"/>
              <a:t>Interface testing</a:t>
            </a:r>
          </a:p>
          <a:p>
            <a:pPr lvl="1"/>
            <a:r>
              <a:rPr lang="en-US" altLang="en-US" sz="2000" dirty="0"/>
              <a:t>The module interface is tested to ensure that information properly flows into and out of the program unit under test</a:t>
            </a:r>
          </a:p>
          <a:p>
            <a:pPr lvl="1"/>
            <a:r>
              <a:rPr lang="en-US" altLang="en-US" sz="2000" dirty="0"/>
              <a:t>If data cannot enter and exit properly, all other tests are moot</a:t>
            </a:r>
            <a:br>
              <a:rPr lang="en-US" altLang="en-US" sz="2000" dirty="0"/>
            </a:br>
            <a:endParaRPr lang="en-US" altLang="en-US" sz="2000" dirty="0"/>
          </a:p>
          <a:p>
            <a:r>
              <a:rPr lang="en-US" altLang="en-US" sz="2400" dirty="0"/>
              <a:t>Local data structure testing</a:t>
            </a:r>
          </a:p>
          <a:p>
            <a:pPr lvl="1"/>
            <a:r>
              <a:rPr lang="en-US" altLang="en-US" sz="2000" dirty="0"/>
              <a:t>Local data structures should be exercised and the local impact on global data should be ascertained (if possible)</a:t>
            </a:r>
          </a:p>
        </p:txBody>
      </p:sp>
      <p:sp>
        <p:nvSpPr>
          <p:cNvPr id="7" name="Slide Number Placeholder 6">
            <a:extLst>
              <a:ext uri="{FF2B5EF4-FFF2-40B4-BE49-F238E27FC236}">
                <a16:creationId xmlns:a16="http://schemas.microsoft.com/office/drawing/2014/main" id="{505CCC2A-7885-144A-9347-C2CE37D2D9A3}"/>
              </a:ext>
            </a:extLst>
          </p:cNvPr>
          <p:cNvSpPr>
            <a:spLocks noGrp="1"/>
          </p:cNvSpPr>
          <p:nvPr>
            <p:ph type="sldNum" sz="quarter" idx="10"/>
          </p:nvPr>
        </p:nvSpPr>
        <p:spPr/>
        <p:txBody>
          <a:bodyPr/>
          <a:lstStyle/>
          <a:p>
            <a:pPr>
              <a:defRPr/>
            </a:pPr>
            <a:fld id="{3E8ADE4A-FE7A-EF46-81C0-DB169D7260F5}" type="slidenum">
              <a:rPr lang="en-US" altLang="x-none" smtClean="0"/>
              <a:pPr>
                <a:defRPr/>
              </a:pPr>
              <a:t>27</a:t>
            </a:fld>
            <a:endParaRPr lang="en-US" altLang="x-none"/>
          </a:p>
        </p:txBody>
      </p:sp>
    </p:spTree>
    <p:extLst>
      <p:ext uri="{BB962C8B-B14F-4D97-AF65-F5344CB8AC3E}">
        <p14:creationId xmlns:p14="http://schemas.microsoft.com/office/powerpoint/2010/main" val="2051178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a:extLst>
              <a:ext uri="{FF2B5EF4-FFF2-40B4-BE49-F238E27FC236}">
                <a16:creationId xmlns:a16="http://schemas.microsoft.com/office/drawing/2014/main" id="{40CFB28C-4AE7-2C48-A114-2854AF1231FC}"/>
              </a:ext>
            </a:extLst>
          </p:cNvPr>
          <p:cNvSpPr>
            <a:spLocks noGrp="1" noChangeArrowheads="1"/>
          </p:cNvSpPr>
          <p:nvPr>
            <p:ph type="title"/>
          </p:nvPr>
        </p:nvSpPr>
        <p:spPr/>
        <p:txBody>
          <a:bodyPr/>
          <a:lstStyle/>
          <a:p>
            <a:r>
              <a:rPr lang="en-US" altLang="en-US" dirty="0"/>
              <a:t>Unit Testing</a:t>
            </a:r>
          </a:p>
        </p:txBody>
      </p:sp>
      <p:sp>
        <p:nvSpPr>
          <p:cNvPr id="11269" name="Rectangle 3">
            <a:extLst>
              <a:ext uri="{FF2B5EF4-FFF2-40B4-BE49-F238E27FC236}">
                <a16:creationId xmlns:a16="http://schemas.microsoft.com/office/drawing/2014/main" id="{F2DA6825-5ECA-FC4F-9D8F-E6C67A5CC7CE}"/>
              </a:ext>
            </a:extLst>
          </p:cNvPr>
          <p:cNvSpPr>
            <a:spLocks noGrp="1" noChangeArrowheads="1"/>
          </p:cNvSpPr>
          <p:nvPr>
            <p:ph type="body" idx="1"/>
          </p:nvPr>
        </p:nvSpPr>
        <p:spPr>
          <a:xfrm>
            <a:off x="628650" y="2226469"/>
            <a:ext cx="8317837" cy="3263504"/>
          </a:xfrm>
        </p:spPr>
        <p:txBody>
          <a:bodyPr/>
          <a:lstStyle/>
          <a:p>
            <a:r>
              <a:rPr lang="en-US" altLang="en-US" sz="2000" dirty="0"/>
              <a:t>Boundary condition testing</a:t>
            </a:r>
          </a:p>
          <a:p>
            <a:pPr lvl="1"/>
            <a:r>
              <a:rPr lang="en-US" altLang="en-US" sz="1800" dirty="0"/>
              <a:t>Software often fails at its boundaries (e.g. at the beginning or end of arrays, at the start or end of loops, or when maximum or minimum values are encountered)</a:t>
            </a:r>
          </a:p>
          <a:p>
            <a:pPr lvl="1"/>
            <a:r>
              <a:rPr lang="en-US" altLang="en-US" sz="1800" dirty="0"/>
              <a:t>Test cases that exercise data structures, control flow, and data values just below, at, and just above maxima and minima are likely to uncover errors</a:t>
            </a:r>
            <a:br>
              <a:rPr lang="en-US" altLang="en-US" sz="1800" dirty="0"/>
            </a:br>
            <a:endParaRPr lang="en-US" altLang="en-US" sz="800" dirty="0"/>
          </a:p>
          <a:p>
            <a:r>
              <a:rPr lang="en-US" altLang="en-US" sz="2000" dirty="0"/>
              <a:t>Independent path testing</a:t>
            </a:r>
          </a:p>
          <a:p>
            <a:pPr lvl="1"/>
            <a:r>
              <a:rPr lang="en-US" altLang="en-US" sz="1800" dirty="0"/>
              <a:t>Selective testing of execution paths is an essential task during the unit test</a:t>
            </a:r>
          </a:p>
          <a:p>
            <a:pPr lvl="1"/>
            <a:r>
              <a:rPr lang="en-US" altLang="en-US" sz="1800" dirty="0"/>
              <a:t>Test cases should be designed to uncover errors due to erroneous computations, incorrect comparisons, or improper control flow</a:t>
            </a:r>
          </a:p>
        </p:txBody>
      </p:sp>
      <p:sp>
        <p:nvSpPr>
          <p:cNvPr id="7" name="Slide Number Placeholder 6">
            <a:extLst>
              <a:ext uri="{FF2B5EF4-FFF2-40B4-BE49-F238E27FC236}">
                <a16:creationId xmlns:a16="http://schemas.microsoft.com/office/drawing/2014/main" id="{505CCC2A-7885-144A-9347-C2CE37D2D9A3}"/>
              </a:ext>
            </a:extLst>
          </p:cNvPr>
          <p:cNvSpPr>
            <a:spLocks noGrp="1"/>
          </p:cNvSpPr>
          <p:nvPr>
            <p:ph type="sldNum" sz="quarter" idx="10"/>
          </p:nvPr>
        </p:nvSpPr>
        <p:spPr/>
        <p:txBody>
          <a:bodyPr/>
          <a:lstStyle/>
          <a:p>
            <a:pPr>
              <a:defRPr/>
            </a:pPr>
            <a:fld id="{3E8ADE4A-FE7A-EF46-81C0-DB169D7260F5}" type="slidenum">
              <a:rPr lang="en-US" altLang="x-none" smtClean="0"/>
              <a:pPr>
                <a:defRPr/>
              </a:pPr>
              <a:t>28</a:t>
            </a:fld>
            <a:endParaRPr lang="en-US" altLang="x-none"/>
          </a:p>
        </p:txBody>
      </p:sp>
    </p:spTree>
    <p:extLst>
      <p:ext uri="{BB962C8B-B14F-4D97-AF65-F5344CB8AC3E}">
        <p14:creationId xmlns:p14="http://schemas.microsoft.com/office/powerpoint/2010/main" val="4141187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a:extLst>
              <a:ext uri="{FF2B5EF4-FFF2-40B4-BE49-F238E27FC236}">
                <a16:creationId xmlns:a16="http://schemas.microsoft.com/office/drawing/2014/main" id="{40CFB28C-4AE7-2C48-A114-2854AF1231FC}"/>
              </a:ext>
            </a:extLst>
          </p:cNvPr>
          <p:cNvSpPr>
            <a:spLocks noGrp="1" noChangeArrowheads="1"/>
          </p:cNvSpPr>
          <p:nvPr>
            <p:ph type="title"/>
          </p:nvPr>
        </p:nvSpPr>
        <p:spPr/>
        <p:txBody>
          <a:bodyPr/>
          <a:lstStyle/>
          <a:p>
            <a:r>
              <a:rPr lang="en-US" altLang="en-US" dirty="0"/>
              <a:t>Unit Testing</a:t>
            </a:r>
          </a:p>
        </p:txBody>
      </p:sp>
      <p:sp>
        <p:nvSpPr>
          <p:cNvPr id="11269" name="Rectangle 3">
            <a:extLst>
              <a:ext uri="{FF2B5EF4-FFF2-40B4-BE49-F238E27FC236}">
                <a16:creationId xmlns:a16="http://schemas.microsoft.com/office/drawing/2014/main" id="{F2DA6825-5ECA-FC4F-9D8F-E6C67A5CC7CE}"/>
              </a:ext>
            </a:extLst>
          </p:cNvPr>
          <p:cNvSpPr>
            <a:spLocks noGrp="1" noChangeArrowheads="1"/>
          </p:cNvSpPr>
          <p:nvPr>
            <p:ph type="body" idx="1"/>
          </p:nvPr>
        </p:nvSpPr>
        <p:spPr>
          <a:xfrm>
            <a:off x="628650" y="2125267"/>
            <a:ext cx="8317837" cy="3364706"/>
          </a:xfrm>
        </p:spPr>
        <p:txBody>
          <a:bodyPr/>
          <a:lstStyle/>
          <a:p>
            <a:r>
              <a:rPr lang="en-US" altLang="en-US" sz="2000" dirty="0"/>
              <a:t>Error-handling path testing</a:t>
            </a:r>
          </a:p>
          <a:p>
            <a:pPr lvl="1"/>
            <a:r>
              <a:rPr lang="en-US" altLang="en-US" sz="1800" dirty="0"/>
              <a:t>A good design anticipates error conditions and establishes error-handling paths to reroute or cleanly terminate processing when an error occurs</a:t>
            </a:r>
          </a:p>
          <a:p>
            <a:pPr lvl="1"/>
            <a:endParaRPr lang="en-US" altLang="en-US" sz="1800" dirty="0"/>
          </a:p>
          <a:p>
            <a:pPr lvl="1"/>
            <a:r>
              <a:rPr lang="en-US" altLang="en-US" sz="1800" dirty="0"/>
              <a:t>Unfortunately, there is a tendency to incorporate error handling into software and then never test the error handling</a:t>
            </a:r>
          </a:p>
          <a:p>
            <a:pPr lvl="1"/>
            <a:endParaRPr lang="en-US" altLang="en-US" sz="1800" dirty="0"/>
          </a:p>
          <a:p>
            <a:pPr lvl="1"/>
            <a:r>
              <a:rPr lang="en-US" altLang="en-US" sz="1800" dirty="0"/>
              <a:t>If error-handling paths are implemented, they must be tested</a:t>
            </a:r>
          </a:p>
          <a:p>
            <a:pPr lvl="1"/>
            <a:endParaRPr lang="en-US" altLang="en-US" sz="1800" dirty="0"/>
          </a:p>
          <a:p>
            <a:pPr lvl="1"/>
            <a:r>
              <a:rPr lang="en-US" altLang="en-US" sz="1800" dirty="0"/>
              <a:t>This includes checks to determine if error descriptions are unintelligible, if errors noted do not correspond to errors encountered, if error conditions cause system intervention prior to error handling, if exception-condition processing is incorrect, or if error descriptions do not provide enough information to assist in the location and/or resolution of the error</a:t>
            </a:r>
          </a:p>
        </p:txBody>
      </p:sp>
      <p:sp>
        <p:nvSpPr>
          <p:cNvPr id="7" name="Slide Number Placeholder 6">
            <a:extLst>
              <a:ext uri="{FF2B5EF4-FFF2-40B4-BE49-F238E27FC236}">
                <a16:creationId xmlns:a16="http://schemas.microsoft.com/office/drawing/2014/main" id="{505CCC2A-7885-144A-9347-C2CE37D2D9A3}"/>
              </a:ext>
            </a:extLst>
          </p:cNvPr>
          <p:cNvSpPr>
            <a:spLocks noGrp="1"/>
          </p:cNvSpPr>
          <p:nvPr>
            <p:ph type="sldNum" sz="quarter" idx="10"/>
          </p:nvPr>
        </p:nvSpPr>
        <p:spPr/>
        <p:txBody>
          <a:bodyPr/>
          <a:lstStyle/>
          <a:p>
            <a:pPr>
              <a:defRPr/>
            </a:pPr>
            <a:fld id="{3E8ADE4A-FE7A-EF46-81C0-DB169D7260F5}" type="slidenum">
              <a:rPr lang="en-US" altLang="x-none" smtClean="0"/>
              <a:pPr>
                <a:defRPr/>
              </a:pPr>
              <a:t>29</a:t>
            </a:fld>
            <a:endParaRPr lang="en-US" altLang="x-none"/>
          </a:p>
        </p:txBody>
      </p:sp>
    </p:spTree>
    <p:extLst>
      <p:ext uri="{BB962C8B-B14F-4D97-AF65-F5344CB8AC3E}">
        <p14:creationId xmlns:p14="http://schemas.microsoft.com/office/powerpoint/2010/main" val="2228783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52</a:t>
            </a:r>
          </a:p>
        </p:txBody>
      </p:sp>
      <p:sp>
        <p:nvSpPr>
          <p:cNvPr id="3" name="Text Placeholder 2"/>
          <p:cNvSpPr>
            <a:spLocks noGrp="1"/>
          </p:cNvSpPr>
          <p:nvPr>
            <p:ph type="body" idx="1"/>
          </p:nvPr>
        </p:nvSpPr>
        <p:spPr>
          <a:xfrm>
            <a:off x="685800" y="2819400"/>
            <a:ext cx="8153400" cy="1500187"/>
          </a:xfrm>
        </p:spPr>
        <p:txBody>
          <a:bodyPr/>
          <a:lstStyle/>
          <a:p>
            <a:r>
              <a:rPr lang="en-US" dirty="0"/>
              <a:t>Software Testing Concepts, Strategies, and Activities  </a:t>
            </a:r>
          </a:p>
        </p:txBody>
      </p:sp>
      <p:sp>
        <p:nvSpPr>
          <p:cNvPr id="6" name="Text Placeholder 2">
            <a:extLst>
              <a:ext uri="{FF2B5EF4-FFF2-40B4-BE49-F238E27FC236}">
                <a16:creationId xmlns:a16="http://schemas.microsoft.com/office/drawing/2014/main" id="{06826789-2828-43CF-B167-1D200378A9B4}"/>
              </a:ext>
            </a:extLst>
          </p:cNvPr>
          <p:cNvSpPr txBox="1">
            <a:spLocks/>
          </p:cNvSpPr>
          <p:nvPr/>
        </p:nvSpPr>
        <p:spPr>
          <a:xfrm>
            <a:off x="416472" y="3886200"/>
            <a:ext cx="8311056"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i="1" dirty="0"/>
          </a:p>
          <a:p>
            <a:r>
              <a:rPr lang="en-US" sz="2000" i="1" dirty="0"/>
              <a:t>Regardless of your plans, production is the ultimate testing environment. </a:t>
            </a:r>
          </a:p>
          <a:p>
            <a:r>
              <a:rPr lang="en-US" sz="2000" i="1" dirty="0"/>
              <a:t>― </a:t>
            </a:r>
            <a:r>
              <a:rPr lang="en-US" sz="2000" dirty="0"/>
              <a:t>JT Wall. </a:t>
            </a:r>
          </a:p>
          <a:p>
            <a:endParaRPr lang="en-US" sz="2000" i="1" dirty="0"/>
          </a:p>
        </p:txBody>
      </p:sp>
    </p:spTree>
    <p:extLst>
      <p:ext uri="{BB962C8B-B14F-4D97-AF65-F5344CB8AC3E}">
        <p14:creationId xmlns:p14="http://schemas.microsoft.com/office/powerpoint/2010/main" val="1784001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a:extLst>
              <a:ext uri="{FF2B5EF4-FFF2-40B4-BE49-F238E27FC236}">
                <a16:creationId xmlns:a16="http://schemas.microsoft.com/office/drawing/2014/main" id="{40CFB28C-4AE7-2C48-A114-2854AF1231FC}"/>
              </a:ext>
            </a:extLst>
          </p:cNvPr>
          <p:cNvSpPr>
            <a:spLocks noGrp="1" noChangeArrowheads="1"/>
          </p:cNvSpPr>
          <p:nvPr>
            <p:ph type="title"/>
          </p:nvPr>
        </p:nvSpPr>
        <p:spPr/>
        <p:txBody>
          <a:bodyPr/>
          <a:lstStyle/>
          <a:p>
            <a:r>
              <a:rPr lang="en-US" altLang="en-US" dirty="0"/>
              <a:t>Unit Test Procedures</a:t>
            </a:r>
          </a:p>
        </p:txBody>
      </p:sp>
      <p:sp>
        <p:nvSpPr>
          <p:cNvPr id="11269" name="Rectangle 3">
            <a:extLst>
              <a:ext uri="{FF2B5EF4-FFF2-40B4-BE49-F238E27FC236}">
                <a16:creationId xmlns:a16="http://schemas.microsoft.com/office/drawing/2014/main" id="{F2DA6825-5ECA-FC4F-9D8F-E6C67A5CC7CE}"/>
              </a:ext>
            </a:extLst>
          </p:cNvPr>
          <p:cNvSpPr>
            <a:spLocks noGrp="1" noChangeArrowheads="1"/>
          </p:cNvSpPr>
          <p:nvPr>
            <p:ph type="body" idx="1"/>
          </p:nvPr>
        </p:nvSpPr>
        <p:spPr>
          <a:xfrm>
            <a:off x="628650" y="2125267"/>
            <a:ext cx="8317837" cy="3364706"/>
          </a:xfrm>
        </p:spPr>
        <p:txBody>
          <a:bodyPr/>
          <a:lstStyle/>
          <a:p>
            <a:r>
              <a:rPr lang="en-US" altLang="en-US" sz="2000" dirty="0"/>
              <a:t>The design of unit tests can occur before coding begins or after source code has been generated</a:t>
            </a:r>
          </a:p>
          <a:p>
            <a:endParaRPr lang="en-US" altLang="en-US" sz="2000" dirty="0"/>
          </a:p>
          <a:p>
            <a:r>
              <a:rPr lang="en-US" altLang="en-US" sz="2000" dirty="0"/>
              <a:t>A review of design information provides guidance for establishing test cases that are likely to uncover errors in each of the categories discussed on the previous slides</a:t>
            </a:r>
          </a:p>
          <a:p>
            <a:endParaRPr lang="en-US" altLang="en-US" sz="2000" dirty="0"/>
          </a:p>
          <a:p>
            <a:r>
              <a:rPr lang="en-US" altLang="en-US" sz="2000" dirty="0"/>
              <a:t>Each test case should be coupled with a set of expected results to assist in the evaluation of the tests</a:t>
            </a:r>
          </a:p>
        </p:txBody>
      </p:sp>
      <p:sp>
        <p:nvSpPr>
          <p:cNvPr id="7" name="Slide Number Placeholder 6">
            <a:extLst>
              <a:ext uri="{FF2B5EF4-FFF2-40B4-BE49-F238E27FC236}">
                <a16:creationId xmlns:a16="http://schemas.microsoft.com/office/drawing/2014/main" id="{505CCC2A-7885-144A-9347-C2CE37D2D9A3}"/>
              </a:ext>
            </a:extLst>
          </p:cNvPr>
          <p:cNvSpPr>
            <a:spLocks noGrp="1"/>
          </p:cNvSpPr>
          <p:nvPr>
            <p:ph type="sldNum" sz="quarter" idx="10"/>
          </p:nvPr>
        </p:nvSpPr>
        <p:spPr/>
        <p:txBody>
          <a:bodyPr/>
          <a:lstStyle/>
          <a:p>
            <a:pPr>
              <a:defRPr/>
            </a:pPr>
            <a:fld id="{3E8ADE4A-FE7A-EF46-81C0-DB169D7260F5}" type="slidenum">
              <a:rPr lang="en-US" altLang="x-none" smtClean="0"/>
              <a:pPr>
                <a:defRPr/>
              </a:pPr>
              <a:t>30</a:t>
            </a:fld>
            <a:endParaRPr lang="en-US" altLang="x-none"/>
          </a:p>
        </p:txBody>
      </p:sp>
    </p:spTree>
    <p:extLst>
      <p:ext uri="{BB962C8B-B14F-4D97-AF65-F5344CB8AC3E}">
        <p14:creationId xmlns:p14="http://schemas.microsoft.com/office/powerpoint/2010/main" val="31555338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19320AE4-A22A-A14E-AC4E-ED7274337930}"/>
              </a:ext>
            </a:extLst>
          </p:cNvPr>
          <p:cNvSpPr>
            <a:spLocks noGrp="1" noChangeArrowheads="1"/>
          </p:cNvSpPr>
          <p:nvPr>
            <p:ph type="title"/>
          </p:nvPr>
        </p:nvSpPr>
        <p:spPr/>
        <p:txBody>
          <a:bodyPr/>
          <a:lstStyle/>
          <a:p>
            <a:r>
              <a:rPr lang="en-US" altLang="en-US" dirty="0"/>
              <a:t>Unit Test Procedures</a:t>
            </a:r>
          </a:p>
        </p:txBody>
      </p:sp>
      <p:sp>
        <p:nvSpPr>
          <p:cNvPr id="14353" name="Rectangle 15">
            <a:extLst>
              <a:ext uri="{FF2B5EF4-FFF2-40B4-BE49-F238E27FC236}">
                <a16:creationId xmlns:a16="http://schemas.microsoft.com/office/drawing/2014/main" id="{9C074BA8-FA3A-104F-A636-4269EF73406A}"/>
              </a:ext>
            </a:extLst>
          </p:cNvPr>
          <p:cNvSpPr>
            <a:spLocks noChangeArrowheads="1"/>
          </p:cNvSpPr>
          <p:nvPr/>
        </p:nvSpPr>
        <p:spPr bwMode="auto">
          <a:xfrm>
            <a:off x="5324475" y="1834754"/>
            <a:ext cx="2676525"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p>
        </p:txBody>
      </p:sp>
      <p:pic>
        <p:nvPicPr>
          <p:cNvPr id="3" name="Picture 2">
            <a:extLst>
              <a:ext uri="{FF2B5EF4-FFF2-40B4-BE49-F238E27FC236}">
                <a16:creationId xmlns:a16="http://schemas.microsoft.com/office/drawing/2014/main" id="{6E8CC45E-B0AE-E541-BD00-18F012B6A0E8}"/>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693839" y="1916832"/>
            <a:ext cx="3821512" cy="3562685"/>
          </a:xfrm>
          <a:prstGeom prst="rect">
            <a:avLst/>
          </a:prstGeom>
        </p:spPr>
      </p:pic>
      <p:sp>
        <p:nvSpPr>
          <p:cNvPr id="6" name="TextBox 5">
            <a:extLst>
              <a:ext uri="{FF2B5EF4-FFF2-40B4-BE49-F238E27FC236}">
                <a16:creationId xmlns:a16="http://schemas.microsoft.com/office/drawing/2014/main" id="{45EBEC48-DF64-DD4D-8DF9-C69E26A8FCF6}"/>
              </a:ext>
            </a:extLst>
          </p:cNvPr>
          <p:cNvSpPr txBox="1"/>
          <p:nvPr/>
        </p:nvSpPr>
        <p:spPr>
          <a:xfrm>
            <a:off x="628650" y="2125266"/>
            <a:ext cx="3989297" cy="2862322"/>
          </a:xfrm>
          <a:prstGeom prst="rect">
            <a:avLst/>
          </a:prstGeom>
          <a:noFill/>
        </p:spPr>
        <p:txBody>
          <a:bodyPr wrap="none" rtlCol="0">
            <a:spAutoFit/>
          </a:bodyPr>
          <a:lstStyle/>
          <a:p>
            <a:r>
              <a:rPr lang="en-US" sz="1500" dirty="0">
                <a:latin typeface="+mn-lt"/>
              </a:rPr>
              <a:t>Because a component is not a stand-alone</a:t>
            </a:r>
            <a:br>
              <a:rPr lang="en-US" sz="1500" dirty="0">
                <a:latin typeface="+mn-lt"/>
              </a:rPr>
            </a:br>
            <a:r>
              <a:rPr lang="en-US" sz="1500" dirty="0">
                <a:latin typeface="+mn-lt"/>
              </a:rPr>
              <a:t>program, driver and/or stub software must often</a:t>
            </a:r>
            <a:br>
              <a:rPr lang="en-US" sz="1500" dirty="0">
                <a:latin typeface="+mn-lt"/>
              </a:rPr>
            </a:br>
            <a:r>
              <a:rPr lang="en-US" sz="1500" dirty="0">
                <a:latin typeface="+mn-lt"/>
              </a:rPr>
              <a:t>be developed for each unit test.  In most cases, a</a:t>
            </a:r>
            <a:br>
              <a:rPr lang="en-US" sz="1500" dirty="0">
                <a:latin typeface="+mn-lt"/>
              </a:rPr>
            </a:br>
            <a:r>
              <a:rPr lang="en-US" sz="1500" i="1" dirty="0">
                <a:latin typeface="+mn-lt"/>
              </a:rPr>
              <a:t>driver</a:t>
            </a:r>
            <a:r>
              <a:rPr lang="en-US" sz="1500" dirty="0">
                <a:latin typeface="+mn-lt"/>
              </a:rPr>
              <a:t> is nothing more than a “main program” </a:t>
            </a:r>
            <a:br>
              <a:rPr lang="en-US" sz="1500" dirty="0">
                <a:latin typeface="+mn-lt"/>
              </a:rPr>
            </a:br>
            <a:r>
              <a:rPr lang="en-US" sz="1500" dirty="0">
                <a:latin typeface="+mn-lt"/>
              </a:rPr>
              <a:t>that accepts test-case data, passes this data to</a:t>
            </a:r>
            <a:br>
              <a:rPr lang="en-US" sz="1500" dirty="0">
                <a:latin typeface="+mn-lt"/>
              </a:rPr>
            </a:br>
            <a:r>
              <a:rPr lang="en-US" sz="1500" dirty="0">
                <a:latin typeface="+mn-lt"/>
              </a:rPr>
              <a:t>the component being tested, and records the</a:t>
            </a:r>
            <a:br>
              <a:rPr lang="en-US" sz="1500" dirty="0">
                <a:latin typeface="+mn-lt"/>
              </a:rPr>
            </a:br>
            <a:r>
              <a:rPr lang="en-US" sz="1500" dirty="0">
                <a:latin typeface="+mn-lt"/>
              </a:rPr>
              <a:t>results.  </a:t>
            </a:r>
            <a:r>
              <a:rPr lang="en-US" sz="1500" i="1" dirty="0">
                <a:latin typeface="+mn-lt"/>
              </a:rPr>
              <a:t>Stubs</a:t>
            </a:r>
            <a:r>
              <a:rPr lang="en-US" sz="1500" dirty="0">
                <a:latin typeface="+mn-lt"/>
              </a:rPr>
              <a:t> (or </a:t>
            </a:r>
            <a:r>
              <a:rPr lang="en-US" sz="1500" i="1" dirty="0">
                <a:latin typeface="+mn-lt"/>
              </a:rPr>
              <a:t>dummies</a:t>
            </a:r>
            <a:r>
              <a:rPr lang="en-US" sz="1500" dirty="0">
                <a:latin typeface="+mn-lt"/>
              </a:rPr>
              <a:t>) serve to replace </a:t>
            </a:r>
            <a:br>
              <a:rPr lang="en-US" sz="1500" dirty="0">
                <a:latin typeface="+mn-lt"/>
              </a:rPr>
            </a:br>
            <a:r>
              <a:rPr lang="en-US" sz="1500" dirty="0">
                <a:latin typeface="+mn-lt"/>
              </a:rPr>
              <a:t>modules that are invoked by the component </a:t>
            </a:r>
            <a:br>
              <a:rPr lang="en-US" sz="1500" dirty="0">
                <a:latin typeface="+mn-lt"/>
              </a:rPr>
            </a:br>
            <a:r>
              <a:rPr lang="en-US" sz="1500" dirty="0">
                <a:latin typeface="+mn-lt"/>
              </a:rPr>
              <a:t>being tested.  They replicate the other modules’</a:t>
            </a:r>
            <a:br>
              <a:rPr lang="en-US" sz="1500" dirty="0">
                <a:latin typeface="+mn-lt"/>
              </a:rPr>
            </a:br>
            <a:r>
              <a:rPr lang="en-US" sz="1500" dirty="0">
                <a:latin typeface="+mn-lt"/>
              </a:rPr>
              <a:t>interfaces, may do minimal data manipulation,</a:t>
            </a:r>
          </a:p>
          <a:p>
            <a:r>
              <a:rPr lang="en-US" sz="1500" dirty="0">
                <a:latin typeface="+mn-lt"/>
              </a:rPr>
              <a:t>record verification of entry, and return control</a:t>
            </a:r>
            <a:br>
              <a:rPr lang="en-US" sz="1500" dirty="0">
                <a:latin typeface="+mn-lt"/>
              </a:rPr>
            </a:br>
            <a:r>
              <a:rPr lang="en-US" sz="1500" dirty="0">
                <a:latin typeface="+mn-lt"/>
              </a:rPr>
              <a:t>to the component being tested.</a:t>
            </a:r>
          </a:p>
        </p:txBody>
      </p:sp>
    </p:spTree>
    <p:extLst>
      <p:ext uri="{BB962C8B-B14F-4D97-AF65-F5344CB8AC3E}">
        <p14:creationId xmlns:p14="http://schemas.microsoft.com/office/powerpoint/2010/main" val="130643745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6">
            <a:extLst>
              <a:ext uri="{FF2B5EF4-FFF2-40B4-BE49-F238E27FC236}">
                <a16:creationId xmlns:a16="http://schemas.microsoft.com/office/drawing/2014/main" id="{BBE5D091-3671-4874-8AE8-772028FFD69C}"/>
              </a:ext>
            </a:extLst>
          </p:cNvPr>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FDAFCE10-B150-49D4-A384-3BFC364660F8}" type="slidenum">
              <a:rPr lang="en-CA" altLang="en-US" sz="1400"/>
              <a:pPr eaLnBrk="1" hangingPunct="1">
                <a:spcBef>
                  <a:spcPct val="0"/>
                </a:spcBef>
                <a:buFontTx/>
                <a:buNone/>
              </a:pPr>
              <a:t>32</a:t>
            </a:fld>
            <a:endParaRPr lang="en-CA" altLang="en-US" sz="1400"/>
          </a:p>
        </p:txBody>
      </p:sp>
      <p:sp>
        <p:nvSpPr>
          <p:cNvPr id="55299" name="Rectangle 2">
            <a:extLst>
              <a:ext uri="{FF2B5EF4-FFF2-40B4-BE49-F238E27FC236}">
                <a16:creationId xmlns:a16="http://schemas.microsoft.com/office/drawing/2014/main" id="{AAA0DD44-2C42-4295-8185-406EBDFC4F95}"/>
              </a:ext>
            </a:extLst>
          </p:cNvPr>
          <p:cNvSpPr>
            <a:spLocks noGrp="1" noChangeArrowheads="1"/>
          </p:cNvSpPr>
          <p:nvPr>
            <p:ph type="title"/>
          </p:nvPr>
        </p:nvSpPr>
        <p:spPr>
          <a:xfrm>
            <a:off x="685800" y="381000"/>
            <a:ext cx="7772400" cy="1143000"/>
          </a:xfrm>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eaLnBrk="1" hangingPunct="1"/>
            <a:r>
              <a:rPr lang="en-US" altLang="en-US" dirty="0"/>
              <a:t>Unit-testing Heuristics</a:t>
            </a:r>
          </a:p>
        </p:txBody>
      </p:sp>
      <p:sp>
        <p:nvSpPr>
          <p:cNvPr id="55300" name="Rectangle 3">
            <a:extLst>
              <a:ext uri="{FF2B5EF4-FFF2-40B4-BE49-F238E27FC236}">
                <a16:creationId xmlns:a16="http://schemas.microsoft.com/office/drawing/2014/main" id="{C101457B-24D7-4085-8FD4-9CFC0733E90F}"/>
              </a:ext>
            </a:extLst>
          </p:cNvPr>
          <p:cNvSpPr>
            <a:spLocks noGrp="1" noChangeArrowheads="1"/>
          </p:cNvSpPr>
          <p:nvPr>
            <p:ph type="body" sz="half" idx="1"/>
          </p:nvPr>
        </p:nvSpPr>
        <p:spPr>
          <a:xfrm>
            <a:off x="361950" y="1301750"/>
            <a:ext cx="4038600" cy="5327650"/>
          </a:xfrm>
          <a:solidFill>
            <a:schemeClr val="bg1"/>
          </a:solidFill>
          <a:ln w="12700" cap="flat">
            <a:solidFill>
              <a:schemeClr val="tx1"/>
            </a:solidFill>
            <a:miter lim="800000"/>
            <a:headEnd/>
            <a:tailEnd/>
          </a:ln>
          <a:effectLst>
            <a:outerShdw dist="107763" dir="2700000" algn="ctr" rotWithShape="0">
              <a:schemeClr val="bg2"/>
            </a:outerShdw>
          </a:effectLst>
        </p:spPr>
        <p:txBody>
          <a:bodyPr lIns="90487" tIns="44450" rIns="90487" bIns="44450"/>
          <a:lstStyle/>
          <a:p>
            <a:pPr marL="285750" indent="-285750" eaLnBrk="1" hangingPunct="1">
              <a:buFontTx/>
              <a:buNone/>
            </a:pPr>
            <a:r>
              <a:rPr lang="en-US" altLang="en-US" sz="1800" dirty="0"/>
              <a:t>1. Create unit tests as soon as object design is completed:</a:t>
            </a:r>
          </a:p>
          <a:p>
            <a:pPr marL="685800" lvl="1" indent="-228600" eaLnBrk="1" hangingPunct="1"/>
            <a:r>
              <a:rPr lang="en-US" altLang="en-US" sz="1800" u="sng" dirty="0"/>
              <a:t>Black-box test</a:t>
            </a:r>
            <a:r>
              <a:rPr lang="en-US" altLang="en-US" sz="1800" dirty="0"/>
              <a:t>: Test the use cases &amp; functional model</a:t>
            </a:r>
          </a:p>
          <a:p>
            <a:pPr marL="685800" lvl="1" indent="-228600" eaLnBrk="1" hangingPunct="1"/>
            <a:r>
              <a:rPr lang="en-US" altLang="en-US" sz="1800" u="sng" dirty="0"/>
              <a:t>White-box test</a:t>
            </a:r>
            <a:r>
              <a:rPr lang="en-US" altLang="en-US" sz="1800" dirty="0"/>
              <a:t>: Test the dynamic model</a:t>
            </a:r>
          </a:p>
          <a:p>
            <a:pPr marL="685800" lvl="1" indent="-228600" eaLnBrk="1" hangingPunct="1"/>
            <a:r>
              <a:rPr lang="en-US" altLang="en-US" sz="1800" u="sng" dirty="0"/>
              <a:t>Data-structure test</a:t>
            </a:r>
            <a:r>
              <a:rPr lang="en-US" altLang="en-US" sz="1800" dirty="0"/>
              <a:t>: Test the object model</a:t>
            </a:r>
          </a:p>
          <a:p>
            <a:pPr marL="685800" lvl="1" indent="-228600" eaLnBrk="1" hangingPunct="1"/>
            <a:endParaRPr lang="en-US" altLang="en-US" sz="1600" dirty="0"/>
          </a:p>
          <a:p>
            <a:pPr marL="285750" indent="-285750" eaLnBrk="1" hangingPunct="1">
              <a:buFontTx/>
              <a:buNone/>
            </a:pPr>
            <a:r>
              <a:rPr lang="en-US" altLang="en-US" sz="1800" dirty="0"/>
              <a:t>2. Develop the test cases </a:t>
            </a:r>
          </a:p>
          <a:p>
            <a:pPr marL="685800" lvl="1" indent="-228600" eaLnBrk="1" hangingPunct="1"/>
            <a:r>
              <a:rPr lang="en-US" altLang="en-US" sz="1800" dirty="0"/>
              <a:t>Goal: Find the minimal number of test cases to cover as many paths as possible</a:t>
            </a:r>
          </a:p>
          <a:p>
            <a:pPr marL="685800" lvl="1" indent="-228600" eaLnBrk="1" hangingPunct="1"/>
            <a:endParaRPr lang="en-US" altLang="en-US" sz="1800" dirty="0"/>
          </a:p>
          <a:p>
            <a:pPr marL="285750" indent="-285750" eaLnBrk="1" hangingPunct="1">
              <a:buFontTx/>
              <a:buNone/>
            </a:pPr>
            <a:r>
              <a:rPr lang="en-US" altLang="en-US" sz="1800" dirty="0"/>
              <a:t>3. Cross-check the test cases to eliminate duplicates</a:t>
            </a:r>
            <a:endParaRPr lang="en-US" altLang="en-US" sz="2000" dirty="0"/>
          </a:p>
          <a:p>
            <a:pPr marL="685800" lvl="1" indent="-228600" eaLnBrk="1" hangingPunct="1"/>
            <a:r>
              <a:rPr lang="en-US" altLang="en-US" sz="1800" dirty="0"/>
              <a:t>Don't waste your time!</a:t>
            </a:r>
          </a:p>
        </p:txBody>
      </p:sp>
      <p:sp>
        <p:nvSpPr>
          <p:cNvPr id="55301" name="Rectangle 4">
            <a:extLst>
              <a:ext uri="{FF2B5EF4-FFF2-40B4-BE49-F238E27FC236}">
                <a16:creationId xmlns:a16="http://schemas.microsoft.com/office/drawing/2014/main" id="{1022A0C1-FBFA-4884-825B-022587D949A7}"/>
              </a:ext>
            </a:extLst>
          </p:cNvPr>
          <p:cNvSpPr>
            <a:spLocks noGrp="1" noChangeArrowheads="1"/>
          </p:cNvSpPr>
          <p:nvPr>
            <p:ph type="body" sz="half" idx="2"/>
          </p:nvPr>
        </p:nvSpPr>
        <p:spPr>
          <a:xfrm>
            <a:off x="4565650" y="1301750"/>
            <a:ext cx="4438650" cy="5327650"/>
          </a:xfrm>
          <a:solidFill>
            <a:schemeClr val="bg1"/>
          </a:solidFill>
          <a:ln w="12700" cap="flat">
            <a:solidFill>
              <a:schemeClr val="tx1"/>
            </a:solidFill>
            <a:miter lim="800000"/>
            <a:headEnd/>
            <a:tailEnd/>
          </a:ln>
          <a:effectLst>
            <a:outerShdw dist="107763" dir="2700000" algn="ctr" rotWithShape="0">
              <a:schemeClr val="bg2"/>
            </a:outerShdw>
          </a:effectLst>
        </p:spPr>
        <p:txBody>
          <a:bodyPr lIns="90487" tIns="44450" rIns="90487" bIns="44450"/>
          <a:lstStyle/>
          <a:p>
            <a:pPr marL="285750" indent="-285750" eaLnBrk="1" hangingPunct="1">
              <a:lnSpc>
                <a:spcPct val="80000"/>
              </a:lnSpc>
              <a:buFontTx/>
              <a:buNone/>
            </a:pPr>
            <a:r>
              <a:rPr lang="en-US" altLang="en-US" sz="1800" dirty="0"/>
              <a:t>4. Desk check your source code</a:t>
            </a:r>
          </a:p>
          <a:p>
            <a:pPr marL="685800" lvl="1" indent="-228600" eaLnBrk="1" hangingPunct="1">
              <a:lnSpc>
                <a:spcPct val="80000"/>
              </a:lnSpc>
            </a:pPr>
            <a:r>
              <a:rPr lang="en-US" altLang="en-US" sz="1800" dirty="0"/>
              <a:t>Reduces testing time</a:t>
            </a:r>
          </a:p>
          <a:p>
            <a:pPr marL="685800" lvl="1" indent="-228600" eaLnBrk="1" hangingPunct="1">
              <a:lnSpc>
                <a:spcPct val="80000"/>
              </a:lnSpc>
            </a:pPr>
            <a:endParaRPr lang="en-US" altLang="en-US" sz="1600" dirty="0"/>
          </a:p>
          <a:p>
            <a:pPr marL="285750" indent="-285750" eaLnBrk="1" hangingPunct="1">
              <a:lnSpc>
                <a:spcPct val="80000"/>
              </a:lnSpc>
              <a:buFontTx/>
              <a:buNone/>
            </a:pPr>
            <a:r>
              <a:rPr lang="en-US" altLang="en-US" sz="1800" dirty="0"/>
              <a:t>5. Create a test harness </a:t>
            </a:r>
          </a:p>
          <a:p>
            <a:pPr marL="685800" lvl="1" indent="-228600" eaLnBrk="1" hangingPunct="1">
              <a:lnSpc>
                <a:spcPct val="80000"/>
              </a:lnSpc>
            </a:pPr>
            <a:r>
              <a:rPr lang="en-US" altLang="en-US" sz="1800" dirty="0"/>
              <a:t>Test drivers and test stubs are needed for integration testing</a:t>
            </a:r>
          </a:p>
          <a:p>
            <a:pPr marL="685800" lvl="1" indent="-228600" eaLnBrk="1" hangingPunct="1">
              <a:lnSpc>
                <a:spcPct val="80000"/>
              </a:lnSpc>
            </a:pPr>
            <a:endParaRPr lang="en-US" altLang="en-US" sz="1600" dirty="0"/>
          </a:p>
          <a:p>
            <a:pPr marL="285750" indent="-285750" eaLnBrk="1" hangingPunct="1">
              <a:lnSpc>
                <a:spcPct val="80000"/>
              </a:lnSpc>
              <a:buFontTx/>
              <a:buNone/>
            </a:pPr>
            <a:r>
              <a:rPr lang="en-US" altLang="en-US" sz="1800" dirty="0"/>
              <a:t>6. Describe the test oracle</a:t>
            </a:r>
          </a:p>
          <a:p>
            <a:pPr marL="685800" lvl="1" indent="-228600" eaLnBrk="1" hangingPunct="1">
              <a:lnSpc>
                <a:spcPct val="80000"/>
              </a:lnSpc>
            </a:pPr>
            <a:r>
              <a:rPr lang="en-US" altLang="en-US" sz="1800" dirty="0"/>
              <a:t>Often the result of the first successfully executed test</a:t>
            </a:r>
          </a:p>
          <a:p>
            <a:pPr marL="685800" lvl="1" indent="-228600" eaLnBrk="1" hangingPunct="1">
              <a:lnSpc>
                <a:spcPct val="80000"/>
              </a:lnSpc>
            </a:pPr>
            <a:endParaRPr lang="en-US" altLang="en-US" sz="1600" dirty="0"/>
          </a:p>
          <a:p>
            <a:pPr marL="285750" indent="-285750" eaLnBrk="1" hangingPunct="1">
              <a:lnSpc>
                <a:spcPct val="80000"/>
              </a:lnSpc>
              <a:buFontTx/>
              <a:buNone/>
            </a:pPr>
            <a:r>
              <a:rPr lang="en-US" altLang="en-US" sz="1800" dirty="0"/>
              <a:t>7. Execute the test cases</a:t>
            </a:r>
          </a:p>
          <a:p>
            <a:pPr marL="685800" lvl="1" indent="-228600" eaLnBrk="1" hangingPunct="1">
              <a:lnSpc>
                <a:spcPct val="80000"/>
              </a:lnSpc>
            </a:pPr>
            <a:r>
              <a:rPr lang="en-US" altLang="en-US" sz="1800" dirty="0"/>
              <a:t>Don’t forget regression testing</a:t>
            </a:r>
          </a:p>
          <a:p>
            <a:pPr marL="685800" lvl="1" indent="-228600" eaLnBrk="1" hangingPunct="1">
              <a:lnSpc>
                <a:spcPct val="80000"/>
              </a:lnSpc>
            </a:pPr>
            <a:r>
              <a:rPr lang="en-US" altLang="en-US" sz="1800" dirty="0"/>
              <a:t>Re-execute test cases every time a change is made.</a:t>
            </a:r>
          </a:p>
          <a:p>
            <a:pPr marL="685800" lvl="1" indent="-228600" eaLnBrk="1" hangingPunct="1">
              <a:lnSpc>
                <a:spcPct val="80000"/>
              </a:lnSpc>
            </a:pPr>
            <a:endParaRPr lang="en-US" altLang="en-US" sz="1600" dirty="0"/>
          </a:p>
          <a:p>
            <a:pPr marL="285750" indent="-285750" eaLnBrk="1" hangingPunct="1">
              <a:lnSpc>
                <a:spcPct val="80000"/>
              </a:lnSpc>
              <a:buFontTx/>
              <a:buNone/>
            </a:pPr>
            <a:r>
              <a:rPr lang="en-US" altLang="en-US" sz="1800" dirty="0"/>
              <a:t>8. Compare the results of the test with the test oracle</a:t>
            </a:r>
          </a:p>
          <a:p>
            <a:pPr marL="685800" lvl="1" indent="-228600" eaLnBrk="1" hangingPunct="1">
              <a:lnSpc>
                <a:spcPct val="80000"/>
              </a:lnSpc>
            </a:pPr>
            <a:r>
              <a:rPr lang="en-US" altLang="en-US" sz="1800" dirty="0"/>
              <a:t>Automate as much as possible</a:t>
            </a:r>
          </a:p>
        </p:txBody>
      </p:sp>
    </p:spTree>
    <p:extLst>
      <p:ext uri="{BB962C8B-B14F-4D97-AF65-F5344CB8AC3E}">
        <p14:creationId xmlns:p14="http://schemas.microsoft.com/office/powerpoint/2010/main" val="274485617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80A638C8-8170-DC44-A482-0C6E7460FB0B}"/>
              </a:ext>
            </a:extLst>
          </p:cNvPr>
          <p:cNvSpPr>
            <a:spLocks noGrp="1" noChangeArrowheads="1"/>
          </p:cNvSpPr>
          <p:nvPr>
            <p:ph type="title"/>
          </p:nvPr>
        </p:nvSpPr>
        <p:spPr>
          <a:xfrm>
            <a:off x="637309" y="304800"/>
            <a:ext cx="7772400" cy="1143000"/>
          </a:xfrm>
        </p:spPr>
        <p:txBody>
          <a:bodyPr/>
          <a:lstStyle/>
          <a:p>
            <a:r>
              <a:rPr lang="en-US" altLang="en-US" dirty="0"/>
              <a:t>Your Turn</a:t>
            </a:r>
          </a:p>
        </p:txBody>
      </p:sp>
      <p:sp>
        <p:nvSpPr>
          <p:cNvPr id="17413" name="Rectangle 3">
            <a:extLst>
              <a:ext uri="{FF2B5EF4-FFF2-40B4-BE49-F238E27FC236}">
                <a16:creationId xmlns:a16="http://schemas.microsoft.com/office/drawing/2014/main" id="{FFBF4316-C90C-D546-9855-6477D01C3F66}"/>
              </a:ext>
            </a:extLst>
          </p:cNvPr>
          <p:cNvSpPr>
            <a:spLocks noGrp="1" noChangeArrowheads="1"/>
          </p:cNvSpPr>
          <p:nvPr>
            <p:ph type="body" idx="1"/>
          </p:nvPr>
        </p:nvSpPr>
        <p:spPr>
          <a:xfrm>
            <a:off x="533400" y="1295400"/>
            <a:ext cx="7772400" cy="4114800"/>
          </a:xfrm>
        </p:spPr>
        <p:txBody>
          <a:bodyPr/>
          <a:lstStyle/>
          <a:p>
            <a:endParaRPr lang="en-US" altLang="en-US" sz="1800" dirty="0"/>
          </a:p>
          <a:p>
            <a:r>
              <a:rPr lang="en-US" altLang="en-US" sz="1800" dirty="0"/>
              <a:t>What is the concept of coverage in software defect testing?</a:t>
            </a:r>
          </a:p>
          <a:p>
            <a:endParaRPr lang="en-US" altLang="en-US" sz="1800" dirty="0"/>
          </a:p>
          <a:p>
            <a:r>
              <a:rPr lang="en-US" altLang="en-US" sz="1800" dirty="0"/>
              <a:t>What is the difference between statement coverage and path coverage? </a:t>
            </a:r>
          </a:p>
          <a:p>
            <a:endParaRPr lang="en-US" altLang="en-US" sz="1800" dirty="0"/>
          </a:p>
          <a:p>
            <a:r>
              <a:rPr lang="en-US" altLang="en-US" sz="1800" dirty="0"/>
              <a:t>Give an example where a set of test cases which achieve statement coverage fail to achieve path coverage.  </a:t>
            </a:r>
          </a:p>
          <a:p>
            <a:endParaRPr lang="en-US" altLang="en-US" sz="1800" dirty="0"/>
          </a:p>
          <a:p>
            <a:r>
              <a:rPr lang="en-US" altLang="en-US" sz="1800" dirty="0"/>
              <a:t>What is a driver and what is a stub in unit testing?</a:t>
            </a:r>
          </a:p>
          <a:p>
            <a:endParaRPr lang="en-US" altLang="en-US" sz="1800" dirty="0"/>
          </a:p>
          <a:p>
            <a:r>
              <a:rPr lang="en-US" altLang="en-US" sz="1800" dirty="0"/>
              <a:t>Check-out the content of the following sites:</a:t>
            </a:r>
          </a:p>
          <a:p>
            <a:pPr lvl="1"/>
            <a:r>
              <a:rPr lang="en-CA" sz="1400" dirty="0">
                <a:hlinkClick r:id="rId3"/>
              </a:rPr>
              <a:t>https://www.getzephyr.com/insights/developing-devops-testing-strategy-benefits-best-practices-tools</a:t>
            </a:r>
            <a:endParaRPr lang="en-CA" sz="1400" dirty="0">
              <a:hlinkClick r:id="rId4"/>
            </a:endParaRPr>
          </a:p>
          <a:p>
            <a:pPr lvl="1"/>
            <a:r>
              <a:rPr lang="en-CA" sz="1400" dirty="0">
                <a:hlinkClick r:id="rId5"/>
              </a:rPr>
              <a:t>https://en.wikipedia.org/wiki/Unit_testing</a:t>
            </a:r>
            <a:endParaRPr lang="en-CA" sz="1400" dirty="0"/>
          </a:p>
          <a:p>
            <a:pPr lvl="1"/>
            <a:r>
              <a:rPr lang="en-CA" sz="1400" dirty="0">
                <a:hlinkClick r:id="rId6"/>
              </a:rPr>
              <a:t>https://martinfowler.com/bliki/UnitTest.html</a:t>
            </a:r>
            <a:endParaRPr lang="en-CA" sz="1400" dirty="0"/>
          </a:p>
          <a:p>
            <a:pPr lvl="1"/>
            <a:r>
              <a:rPr lang="en-CA" sz="1400" dirty="0">
                <a:hlinkClick r:id="rId7"/>
              </a:rPr>
              <a:t>https://stackify.com/unit-testing-basics-best-practices/</a:t>
            </a:r>
            <a:endParaRPr lang="en-CA" sz="1400" dirty="0"/>
          </a:p>
          <a:p>
            <a:pPr lvl="1"/>
            <a:r>
              <a:rPr lang="en-CA" sz="1400">
                <a:hlinkClick r:id="rId4"/>
              </a:rPr>
              <a:t>https://sites.google.com/site/swtestingconcepts/home/test-design-techniques/for-white-box/statement-branch-and-path-coverage</a:t>
            </a:r>
            <a:endParaRPr lang="en-CA" sz="1400"/>
          </a:p>
          <a:p>
            <a:pPr lvl="1"/>
            <a:endParaRPr lang="en-US" altLang="en-US" sz="1400" dirty="0"/>
          </a:p>
          <a:p>
            <a:pPr lvl="1"/>
            <a:endParaRPr lang="en-CA" sz="2000" dirty="0"/>
          </a:p>
          <a:p>
            <a:pPr marL="457200" lvl="1" indent="0">
              <a:buNone/>
            </a:pPr>
            <a:endParaRPr lang="en-CA" sz="2000" dirty="0"/>
          </a:p>
          <a:p>
            <a:pPr lvl="1"/>
            <a:endParaRPr lang="en-US" altLang="en-US" sz="2000" dirty="0"/>
          </a:p>
          <a:p>
            <a:endParaRPr lang="en-US" altLang="en-US" sz="2400" dirty="0"/>
          </a:p>
          <a:p>
            <a:endParaRPr lang="en-US" altLang="en-US" sz="2400" dirty="0"/>
          </a:p>
        </p:txBody>
      </p:sp>
      <p:sp>
        <p:nvSpPr>
          <p:cNvPr id="5" name="Slide Number Placeholder 4">
            <a:extLst>
              <a:ext uri="{FF2B5EF4-FFF2-40B4-BE49-F238E27FC236}">
                <a16:creationId xmlns:a16="http://schemas.microsoft.com/office/drawing/2014/main" id="{6E03A2DA-4EDC-2E4A-A04A-D8E30D94F54A}"/>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F4423324-B18C-6E48-8D7E-6751697E71D1}" type="slidenum">
              <a:rPr lang="en-US" altLang="en-US" sz="750">
                <a:solidFill>
                  <a:schemeClr val="bg1"/>
                </a:solidFill>
                <a:latin typeface="Helvetica" pitchFamily="2" charset="0"/>
              </a:rPr>
              <a:pPr/>
              <a:t>33</a:t>
            </a:fld>
            <a:endParaRPr lang="en-US" altLang="en-US" sz="750" dirty="0">
              <a:solidFill>
                <a:schemeClr val="bg1"/>
              </a:solidFill>
              <a:latin typeface="Helvetica" pitchFamily="2" charset="0"/>
            </a:endParaRPr>
          </a:p>
        </p:txBody>
      </p:sp>
    </p:spTree>
    <p:extLst>
      <p:ext uri="{BB962C8B-B14F-4D97-AF65-F5344CB8AC3E}">
        <p14:creationId xmlns:p14="http://schemas.microsoft.com/office/powerpoint/2010/main" val="3202729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4</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this </a:t>
            </a:r>
            <a:r>
              <a:rPr lang="fr-CA" altLang="en-US" sz="4000" dirty="0"/>
              <a:t>Part</a:t>
            </a:r>
            <a:endParaRPr lang="en-US" altLang="en-US" sz="4000" dirty="0"/>
          </a:p>
        </p:txBody>
      </p:sp>
      <p:sp>
        <p:nvSpPr>
          <p:cNvPr id="23556" name="Rectangle 3"/>
          <p:cNvSpPr>
            <a:spLocks noGrp="1" noChangeArrowheads="1"/>
          </p:cNvSpPr>
          <p:nvPr>
            <p:ph type="body" idx="1"/>
          </p:nvPr>
        </p:nvSpPr>
        <p:spPr>
          <a:xfrm>
            <a:off x="685800" y="1828800"/>
            <a:ext cx="7924800" cy="5181600"/>
          </a:xfrm>
        </p:spPr>
        <p:txBody>
          <a:bodyPr/>
          <a:lstStyle/>
          <a:p>
            <a:pPr marL="0" indent="0">
              <a:lnSpc>
                <a:spcPct val="80000"/>
              </a:lnSpc>
              <a:buNone/>
            </a:pPr>
            <a:endParaRPr lang="en-CA" altLang="en-US" sz="2800" dirty="0"/>
          </a:p>
          <a:p>
            <a:pPr marL="0" indent="0">
              <a:lnSpc>
                <a:spcPct val="80000"/>
              </a:lnSpc>
              <a:buNone/>
            </a:pPr>
            <a:endParaRPr lang="en-CA" altLang="en-US" sz="2800" dirty="0"/>
          </a:p>
          <a:p>
            <a:pPr>
              <a:lnSpc>
                <a:spcPct val="80000"/>
              </a:lnSpc>
              <a:buAutoNum type="arabicPeriod"/>
            </a:pPr>
            <a:endParaRPr lang="en-CA" altLang="en-US" sz="1800" dirty="0"/>
          </a:p>
          <a:p>
            <a:pPr marL="0" indent="0">
              <a:lnSpc>
                <a:spcPct val="80000"/>
              </a:lnSpc>
              <a:buNone/>
            </a:pPr>
            <a:r>
              <a:rPr lang="en-CA" altLang="en-US" sz="1800" dirty="0"/>
              <a:t>To understand the concept of software testing, its process, and its activities</a:t>
            </a:r>
          </a:p>
          <a:p>
            <a:pPr>
              <a:lnSpc>
                <a:spcPct val="80000"/>
              </a:lnSpc>
              <a:buAutoNum type="arabicPeriod"/>
            </a:pPr>
            <a:endParaRPr lang="en-CA" altLang="en-US" sz="1800" dirty="0"/>
          </a:p>
          <a:p>
            <a:pPr>
              <a:lnSpc>
                <a:spcPct val="80000"/>
              </a:lnSpc>
              <a:buAutoNum type="arabicPeriod"/>
            </a:pPr>
            <a:endParaRPr lang="en-CA" altLang="en-US" sz="1800" dirty="0"/>
          </a:p>
          <a:p>
            <a:pPr>
              <a:lnSpc>
                <a:spcPct val="80000"/>
              </a:lnSpc>
              <a:buAutoNum type="arabicPeriod"/>
            </a:pPr>
            <a:endParaRPr lang="en-CA" altLang="en-US" sz="1800" dirty="0"/>
          </a:p>
          <a:p>
            <a:pPr marL="0" indent="0">
              <a:lnSpc>
                <a:spcPct val="80000"/>
              </a:lnSpc>
              <a:buNone/>
            </a:pPr>
            <a:endParaRPr lang="en-CA" altLang="en-US" sz="1800" dirty="0"/>
          </a:p>
          <a:p>
            <a:pPr>
              <a:lnSpc>
                <a:spcPct val="80000"/>
              </a:lnSpc>
              <a:buAutoNum type="arabicPeriod"/>
            </a:pPr>
            <a:endParaRPr lang="en-CA" altLang="en-US" sz="1800" dirty="0"/>
          </a:p>
          <a:p>
            <a:pPr>
              <a:lnSpc>
                <a:spcPct val="80000"/>
              </a:lnSpc>
              <a:buAutoNum type="arabicPeriod"/>
            </a:pPr>
            <a:endParaRPr lang="en-CA" altLang="en-US" sz="1800" dirty="0"/>
          </a:p>
          <a:p>
            <a:pPr>
              <a:lnSpc>
                <a:spcPct val="80000"/>
              </a:lnSpc>
              <a:buAutoNum type="arabicPeriod"/>
            </a:pPr>
            <a:endParaRPr lang="en-CA" altLang="en-US" sz="1800" dirty="0"/>
          </a:p>
          <a:p>
            <a:pPr marL="0" indent="0">
              <a:lnSpc>
                <a:spcPct val="80000"/>
              </a:lnSpc>
              <a:buNone/>
            </a:pPr>
            <a:r>
              <a:rPr lang="en-CA" altLang="en-US" sz="1800" dirty="0"/>
              <a:t> </a:t>
            </a:r>
          </a:p>
          <a:p>
            <a:pPr>
              <a:buFont typeface="+mj-lt"/>
              <a:buAutoNum type="arabicPeriod"/>
            </a:pPr>
            <a:endParaRPr lang="en-CA" altLang="en-US" sz="1800" dirty="0"/>
          </a:p>
          <a:p>
            <a:pPr marL="0" indent="0">
              <a:buNone/>
            </a:pPr>
            <a:endParaRPr lang="en-CA" altLang="en-US" sz="1800" dirty="0"/>
          </a:p>
          <a:p>
            <a:pPr>
              <a:buFont typeface="+mj-lt"/>
              <a:buAutoNum type="arabicPeriod"/>
            </a:pPr>
            <a:endParaRPr lang="en-CA" altLang="en-US" sz="1800" dirty="0"/>
          </a:p>
        </p:txBody>
      </p:sp>
    </p:spTree>
    <p:extLst>
      <p:ext uri="{BB962C8B-B14F-4D97-AF65-F5344CB8AC3E}">
        <p14:creationId xmlns:p14="http://schemas.microsoft.com/office/powerpoint/2010/main" val="1291654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595ED336-D99C-4612-B218-766F103B9170}"/>
              </a:ext>
            </a:extLst>
          </p:cNvPr>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3E1A3013-0441-43D7-A5C9-19876C07CFD2}" type="slidenum">
              <a:rPr lang="en-CA" altLang="en-US" sz="1400"/>
              <a:pPr eaLnBrk="1" hangingPunct="1">
                <a:spcBef>
                  <a:spcPct val="0"/>
                </a:spcBef>
                <a:buFontTx/>
                <a:buNone/>
              </a:pPr>
              <a:t>5</a:t>
            </a:fld>
            <a:endParaRPr lang="en-CA" altLang="en-US" sz="1400"/>
          </a:p>
        </p:txBody>
      </p:sp>
      <p:sp>
        <p:nvSpPr>
          <p:cNvPr id="6147" name="Rectangle 2">
            <a:extLst>
              <a:ext uri="{FF2B5EF4-FFF2-40B4-BE49-F238E27FC236}">
                <a16:creationId xmlns:a16="http://schemas.microsoft.com/office/drawing/2014/main" id="{5CE06A90-D0AF-4902-85CE-581343DDCE25}"/>
              </a:ext>
            </a:extLst>
          </p:cNvPr>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841" tIns="44623" rIns="90841" bIns="44623"/>
          <a:lstStyle/>
          <a:p>
            <a:pPr marL="465138" indent="-465138" eaLnBrk="1" hangingPunct="1">
              <a:lnSpc>
                <a:spcPct val="90000"/>
              </a:lnSpc>
            </a:pPr>
            <a:r>
              <a:rPr lang="en-CA" altLang="en-US" sz="2000" dirty="0"/>
              <a:t>Can reveal the presence of errors NOT their absence</a:t>
            </a:r>
          </a:p>
          <a:p>
            <a:pPr marL="1035050" lvl="1" indent="-455613" eaLnBrk="1" hangingPunct="1">
              <a:lnSpc>
                <a:spcPct val="90000"/>
              </a:lnSpc>
            </a:pPr>
            <a:r>
              <a:rPr lang="en-CA" altLang="en-US" sz="1800" dirty="0"/>
              <a:t>Only exhaustive testing can show a program is </a:t>
            </a:r>
            <a:br>
              <a:rPr lang="en-CA" altLang="en-US" sz="1800" dirty="0"/>
            </a:br>
            <a:r>
              <a:rPr lang="en-CA" altLang="en-US" sz="1800" dirty="0"/>
              <a:t>free from defects. However, exhaustive testing </a:t>
            </a:r>
            <a:br>
              <a:rPr lang="en-CA" altLang="en-US" sz="1800" dirty="0"/>
            </a:br>
            <a:r>
              <a:rPr lang="en-CA" altLang="en-US" sz="1800" dirty="0"/>
              <a:t>for any but trivial programs is impossible</a:t>
            </a:r>
          </a:p>
          <a:p>
            <a:pPr marL="1035050" lvl="1" indent="-455613" eaLnBrk="1" hangingPunct="1">
              <a:lnSpc>
                <a:spcPct val="90000"/>
              </a:lnSpc>
            </a:pPr>
            <a:endParaRPr lang="en-CA" altLang="en-US" sz="1800" dirty="0"/>
          </a:p>
          <a:p>
            <a:pPr marL="465138" indent="-465138" eaLnBrk="1" hangingPunct="1">
              <a:lnSpc>
                <a:spcPct val="90000"/>
              </a:lnSpc>
            </a:pPr>
            <a:r>
              <a:rPr lang="en-CA" altLang="en-US" sz="2000" dirty="0"/>
              <a:t>A successful test is a test which discovers one or more errors</a:t>
            </a:r>
          </a:p>
          <a:p>
            <a:pPr marL="465138" indent="-465138" eaLnBrk="1" hangingPunct="1">
              <a:lnSpc>
                <a:spcPct val="90000"/>
              </a:lnSpc>
            </a:pPr>
            <a:endParaRPr lang="en-CA" altLang="en-US" sz="2000" dirty="0"/>
          </a:p>
          <a:p>
            <a:pPr marL="465138" indent="-465138" eaLnBrk="1" hangingPunct="1">
              <a:lnSpc>
                <a:spcPct val="90000"/>
              </a:lnSpc>
            </a:pPr>
            <a:r>
              <a:rPr lang="en-CA" altLang="en-US" sz="2000" dirty="0"/>
              <a:t>Should be used in conjunction with static verification</a:t>
            </a:r>
          </a:p>
          <a:p>
            <a:pPr marL="465138" indent="-465138" eaLnBrk="1" hangingPunct="1">
              <a:lnSpc>
                <a:spcPct val="90000"/>
              </a:lnSpc>
            </a:pPr>
            <a:endParaRPr lang="en-CA" altLang="en-US" sz="2000" dirty="0"/>
          </a:p>
          <a:p>
            <a:pPr marL="465138" indent="-465138" eaLnBrk="1" hangingPunct="1">
              <a:lnSpc>
                <a:spcPct val="90000"/>
              </a:lnSpc>
            </a:pPr>
            <a:r>
              <a:rPr lang="en-CA" altLang="en-US" sz="2000" dirty="0"/>
              <a:t>Run all tests after modifying a system</a:t>
            </a:r>
          </a:p>
        </p:txBody>
      </p:sp>
      <p:sp>
        <p:nvSpPr>
          <p:cNvPr id="6148" name="Rectangle 3">
            <a:extLst>
              <a:ext uri="{FF2B5EF4-FFF2-40B4-BE49-F238E27FC236}">
                <a16:creationId xmlns:a16="http://schemas.microsoft.com/office/drawing/2014/main" id="{4D457063-A751-49D9-977A-B4AC7ECD8201}"/>
              </a:ext>
            </a:extLst>
          </p:cNvPr>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841" tIns="44623" rIns="90841" bIns="44623" anchor="b"/>
          <a:lstStyle/>
          <a:p>
            <a:pPr eaLnBrk="1" hangingPunct="1"/>
            <a:r>
              <a:rPr lang="en-CA" altLang="en-US"/>
              <a:t>Program testing</a:t>
            </a:r>
          </a:p>
        </p:txBody>
      </p:sp>
    </p:spTree>
    <p:extLst>
      <p:ext uri="{BB962C8B-B14F-4D97-AF65-F5344CB8AC3E}">
        <p14:creationId xmlns:p14="http://schemas.microsoft.com/office/powerpoint/2010/main" val="339409173"/>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979D2F2B-3C9A-488C-89EE-843326625157}"/>
              </a:ext>
            </a:extLst>
          </p:cNvPr>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C26CB512-4DFF-40FA-BBBC-89DD07334ED5}" type="slidenum">
              <a:rPr lang="en-CA" altLang="en-US" sz="1400"/>
              <a:pPr eaLnBrk="1" hangingPunct="1">
                <a:spcBef>
                  <a:spcPct val="0"/>
                </a:spcBef>
                <a:buFontTx/>
                <a:buNone/>
              </a:pPr>
              <a:t>6</a:t>
            </a:fld>
            <a:endParaRPr lang="en-CA" altLang="en-US" sz="1400"/>
          </a:p>
        </p:txBody>
      </p:sp>
      <p:sp>
        <p:nvSpPr>
          <p:cNvPr id="11267" name="Rectangle 2">
            <a:extLst>
              <a:ext uri="{FF2B5EF4-FFF2-40B4-BE49-F238E27FC236}">
                <a16:creationId xmlns:a16="http://schemas.microsoft.com/office/drawing/2014/main" id="{BFB25AB8-C60F-4C41-A7E1-7FB5F791978E}"/>
              </a:ext>
            </a:extLst>
          </p:cNvPr>
          <p:cNvSpPr>
            <a:spLocks noGrp="1" noChangeArrowheads="1"/>
          </p:cNvSpPr>
          <p:nvPr>
            <p:ph type="title"/>
          </p:nvPr>
        </p:nvSpPr>
        <p:spPr/>
        <p:txBody>
          <a:bodyPr/>
          <a:lstStyle/>
          <a:p>
            <a:pPr eaLnBrk="1" hangingPunct="1"/>
            <a:r>
              <a:rPr lang="en-CA" altLang="en-US"/>
              <a:t>Some Terminology</a:t>
            </a:r>
            <a:endParaRPr lang="en-US" altLang="en-US"/>
          </a:p>
        </p:txBody>
      </p:sp>
      <p:sp>
        <p:nvSpPr>
          <p:cNvPr id="11268" name="Rectangle 3">
            <a:extLst>
              <a:ext uri="{FF2B5EF4-FFF2-40B4-BE49-F238E27FC236}">
                <a16:creationId xmlns:a16="http://schemas.microsoft.com/office/drawing/2014/main" id="{7B58598D-511E-4565-A11F-D886D473C78C}"/>
              </a:ext>
            </a:extLst>
          </p:cNvPr>
          <p:cNvSpPr>
            <a:spLocks noChangeArrowheads="1"/>
          </p:cNvSpPr>
          <p:nvPr/>
        </p:nvSpPr>
        <p:spPr bwMode="auto">
          <a:xfrm>
            <a:off x="990600" y="2959100"/>
            <a:ext cx="1371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Fault</a:t>
            </a:r>
          </a:p>
        </p:txBody>
      </p:sp>
      <p:sp>
        <p:nvSpPr>
          <p:cNvPr id="11269" name="Rectangle 4">
            <a:extLst>
              <a:ext uri="{FF2B5EF4-FFF2-40B4-BE49-F238E27FC236}">
                <a16:creationId xmlns:a16="http://schemas.microsoft.com/office/drawing/2014/main" id="{B166CAF1-FC1E-4F24-BAB9-F887FC3DFDDB}"/>
              </a:ext>
            </a:extLst>
          </p:cNvPr>
          <p:cNvSpPr>
            <a:spLocks noChangeArrowheads="1"/>
          </p:cNvSpPr>
          <p:nvPr/>
        </p:nvSpPr>
        <p:spPr bwMode="auto">
          <a:xfrm>
            <a:off x="3733800" y="4025900"/>
            <a:ext cx="1371600" cy="609600"/>
          </a:xfrm>
          <a:prstGeom prst="rect">
            <a:avLst/>
          </a:prstGeom>
          <a:solidFill>
            <a:srgbClr val="FF99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Error</a:t>
            </a:r>
          </a:p>
        </p:txBody>
      </p:sp>
      <p:sp>
        <p:nvSpPr>
          <p:cNvPr id="11270" name="Rectangle 5">
            <a:extLst>
              <a:ext uri="{FF2B5EF4-FFF2-40B4-BE49-F238E27FC236}">
                <a16:creationId xmlns:a16="http://schemas.microsoft.com/office/drawing/2014/main" id="{B950AF09-9B4E-409C-A7F3-757320436C46}"/>
              </a:ext>
            </a:extLst>
          </p:cNvPr>
          <p:cNvSpPr>
            <a:spLocks noChangeArrowheads="1"/>
          </p:cNvSpPr>
          <p:nvPr/>
        </p:nvSpPr>
        <p:spPr bwMode="auto">
          <a:xfrm>
            <a:off x="5867400" y="5321300"/>
            <a:ext cx="1371600" cy="609600"/>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Failure</a:t>
            </a:r>
          </a:p>
        </p:txBody>
      </p:sp>
      <p:sp>
        <p:nvSpPr>
          <p:cNvPr id="11271" name="Freeform 6">
            <a:extLst>
              <a:ext uri="{FF2B5EF4-FFF2-40B4-BE49-F238E27FC236}">
                <a16:creationId xmlns:a16="http://schemas.microsoft.com/office/drawing/2014/main" id="{3CC42852-6D14-4742-A290-0470D4C8C18C}"/>
              </a:ext>
            </a:extLst>
          </p:cNvPr>
          <p:cNvSpPr>
            <a:spLocks/>
          </p:cNvSpPr>
          <p:nvPr/>
        </p:nvSpPr>
        <p:spPr bwMode="auto">
          <a:xfrm>
            <a:off x="2071688" y="3602038"/>
            <a:ext cx="1643062" cy="746125"/>
          </a:xfrm>
          <a:custGeom>
            <a:avLst/>
            <a:gdLst>
              <a:gd name="T0" fmla="*/ 0 w 1035"/>
              <a:gd name="T1" fmla="*/ 0 h 470"/>
              <a:gd name="T2" fmla="*/ 793848183 w 1035"/>
              <a:gd name="T3" fmla="*/ 544353750 h 470"/>
              <a:gd name="T4" fmla="*/ 997981571 w 1035"/>
              <a:gd name="T5" fmla="*/ 589716563 h 470"/>
              <a:gd name="T6" fmla="*/ 1224795565 w 1035"/>
              <a:gd name="T7" fmla="*/ 748487200 h 470"/>
              <a:gd name="T8" fmla="*/ 1383564566 w 1035"/>
              <a:gd name="T9" fmla="*/ 725805000 h 470"/>
              <a:gd name="T10" fmla="*/ 1565015761 w 1035"/>
              <a:gd name="T11" fmla="*/ 793850013 h 470"/>
              <a:gd name="T12" fmla="*/ 1723786350 w 1035"/>
              <a:gd name="T13" fmla="*/ 839212825 h 470"/>
              <a:gd name="T14" fmla="*/ 1927918151 w 1035"/>
              <a:gd name="T15" fmla="*/ 929938450 h 470"/>
              <a:gd name="T16" fmla="*/ 2147483647 w 1035"/>
              <a:gd name="T17" fmla="*/ 1020664075 h 470"/>
              <a:gd name="T18" fmla="*/ 2147483647 w 1035"/>
              <a:gd name="T19" fmla="*/ 1066026888 h 470"/>
              <a:gd name="T20" fmla="*/ 2147483647 w 1035"/>
              <a:gd name="T21" fmla="*/ 1134070313 h 470"/>
              <a:gd name="T22" fmla="*/ 2147483647 w 1035"/>
              <a:gd name="T23" fmla="*/ 1179433125 h 4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35" h="470">
                <a:moveTo>
                  <a:pt x="0" y="0"/>
                </a:moveTo>
                <a:cubicBezTo>
                  <a:pt x="203" y="195"/>
                  <a:pt x="152" y="270"/>
                  <a:pt x="315" y="216"/>
                </a:cubicBezTo>
                <a:cubicBezTo>
                  <a:pt x="316" y="216"/>
                  <a:pt x="384" y="225"/>
                  <a:pt x="396" y="234"/>
                </a:cubicBezTo>
                <a:cubicBezTo>
                  <a:pt x="485" y="303"/>
                  <a:pt x="412" y="279"/>
                  <a:pt x="486" y="297"/>
                </a:cubicBezTo>
                <a:cubicBezTo>
                  <a:pt x="507" y="294"/>
                  <a:pt x="528" y="288"/>
                  <a:pt x="549" y="288"/>
                </a:cubicBezTo>
                <a:cubicBezTo>
                  <a:pt x="610" y="288"/>
                  <a:pt x="578" y="296"/>
                  <a:pt x="621" y="315"/>
                </a:cubicBezTo>
                <a:cubicBezTo>
                  <a:pt x="625" y="317"/>
                  <a:pt x="676" y="330"/>
                  <a:pt x="684" y="333"/>
                </a:cubicBezTo>
                <a:cubicBezTo>
                  <a:pt x="779" y="374"/>
                  <a:pt x="653" y="327"/>
                  <a:pt x="765" y="369"/>
                </a:cubicBezTo>
                <a:cubicBezTo>
                  <a:pt x="806" y="384"/>
                  <a:pt x="849" y="391"/>
                  <a:pt x="891" y="405"/>
                </a:cubicBezTo>
                <a:cubicBezTo>
                  <a:pt x="901" y="408"/>
                  <a:pt x="908" y="419"/>
                  <a:pt x="918" y="423"/>
                </a:cubicBezTo>
                <a:cubicBezTo>
                  <a:pt x="944" y="435"/>
                  <a:pt x="975" y="434"/>
                  <a:pt x="999" y="450"/>
                </a:cubicBezTo>
                <a:cubicBezTo>
                  <a:pt x="1028" y="470"/>
                  <a:pt x="1015" y="468"/>
                  <a:pt x="1035" y="468"/>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272" name="Freeform 7">
            <a:extLst>
              <a:ext uri="{FF2B5EF4-FFF2-40B4-BE49-F238E27FC236}">
                <a16:creationId xmlns:a16="http://schemas.microsoft.com/office/drawing/2014/main" id="{F6C00EAB-EE37-47B7-9F25-FEB83C584CB7}"/>
              </a:ext>
            </a:extLst>
          </p:cNvPr>
          <p:cNvSpPr>
            <a:spLocks/>
          </p:cNvSpPr>
          <p:nvPr/>
        </p:nvSpPr>
        <p:spPr bwMode="auto">
          <a:xfrm>
            <a:off x="4811713" y="4645025"/>
            <a:ext cx="1060450" cy="957263"/>
          </a:xfrm>
          <a:custGeom>
            <a:avLst/>
            <a:gdLst>
              <a:gd name="T0" fmla="*/ 5040313 w 668"/>
              <a:gd name="T1" fmla="*/ 0 h 603"/>
              <a:gd name="T2" fmla="*/ 27722513 w 668"/>
              <a:gd name="T3" fmla="*/ 498991198 h 603"/>
              <a:gd name="T4" fmla="*/ 186491563 w 668"/>
              <a:gd name="T5" fmla="*/ 567036246 h 603"/>
              <a:gd name="T6" fmla="*/ 322580000 w 668"/>
              <a:gd name="T7" fmla="*/ 635079707 h 603"/>
              <a:gd name="T8" fmla="*/ 617439075 w 668"/>
              <a:gd name="T9" fmla="*/ 680442543 h 603"/>
              <a:gd name="T10" fmla="*/ 662801888 w 668"/>
              <a:gd name="T11" fmla="*/ 816531051 h 603"/>
              <a:gd name="T12" fmla="*/ 685482500 w 668"/>
              <a:gd name="T13" fmla="*/ 997982396 h 603"/>
              <a:gd name="T14" fmla="*/ 980341575 w 668"/>
              <a:gd name="T15" fmla="*/ 1111390281 h 603"/>
              <a:gd name="T16" fmla="*/ 1071067200 w 668"/>
              <a:gd name="T17" fmla="*/ 1247478789 h 603"/>
              <a:gd name="T18" fmla="*/ 1093747813 w 668"/>
              <a:gd name="T19" fmla="*/ 1315522250 h 603"/>
              <a:gd name="T20" fmla="*/ 1433969700 w 668"/>
              <a:gd name="T21" fmla="*/ 1406247922 h 603"/>
              <a:gd name="T22" fmla="*/ 1683464375 w 668"/>
              <a:gd name="T23" fmla="*/ 1519655806 h 60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68" h="603">
                <a:moveTo>
                  <a:pt x="2" y="0"/>
                </a:moveTo>
                <a:cubicBezTo>
                  <a:pt x="5" y="66"/>
                  <a:pt x="0" y="133"/>
                  <a:pt x="11" y="198"/>
                </a:cubicBezTo>
                <a:cubicBezTo>
                  <a:pt x="14" y="214"/>
                  <a:pt x="67" y="223"/>
                  <a:pt x="74" y="225"/>
                </a:cubicBezTo>
                <a:cubicBezTo>
                  <a:pt x="127" y="240"/>
                  <a:pt x="75" y="226"/>
                  <a:pt x="128" y="252"/>
                </a:cubicBezTo>
                <a:cubicBezTo>
                  <a:pt x="160" y="268"/>
                  <a:pt x="219" y="267"/>
                  <a:pt x="245" y="270"/>
                </a:cubicBezTo>
                <a:cubicBezTo>
                  <a:pt x="251" y="288"/>
                  <a:pt x="259" y="305"/>
                  <a:pt x="263" y="324"/>
                </a:cubicBezTo>
                <a:cubicBezTo>
                  <a:pt x="268" y="348"/>
                  <a:pt x="268" y="372"/>
                  <a:pt x="272" y="396"/>
                </a:cubicBezTo>
                <a:cubicBezTo>
                  <a:pt x="282" y="448"/>
                  <a:pt x="348" y="436"/>
                  <a:pt x="389" y="441"/>
                </a:cubicBezTo>
                <a:cubicBezTo>
                  <a:pt x="410" y="505"/>
                  <a:pt x="380" y="428"/>
                  <a:pt x="425" y="495"/>
                </a:cubicBezTo>
                <a:cubicBezTo>
                  <a:pt x="430" y="503"/>
                  <a:pt x="427" y="515"/>
                  <a:pt x="434" y="522"/>
                </a:cubicBezTo>
                <a:cubicBezTo>
                  <a:pt x="458" y="546"/>
                  <a:pt x="548" y="556"/>
                  <a:pt x="569" y="558"/>
                </a:cubicBezTo>
                <a:cubicBezTo>
                  <a:pt x="606" y="570"/>
                  <a:pt x="629" y="603"/>
                  <a:pt x="668" y="603"/>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273" name="Freeform 8">
            <a:extLst>
              <a:ext uri="{FF2B5EF4-FFF2-40B4-BE49-F238E27FC236}">
                <a16:creationId xmlns:a16="http://schemas.microsoft.com/office/drawing/2014/main" id="{0ABFF76F-3F91-4038-9192-589E549AF05E}"/>
              </a:ext>
            </a:extLst>
          </p:cNvPr>
          <p:cNvSpPr>
            <a:spLocks/>
          </p:cNvSpPr>
          <p:nvPr/>
        </p:nvSpPr>
        <p:spPr bwMode="auto">
          <a:xfrm>
            <a:off x="771525" y="3587750"/>
            <a:ext cx="942975" cy="1457325"/>
          </a:xfrm>
          <a:custGeom>
            <a:avLst/>
            <a:gdLst>
              <a:gd name="T0" fmla="*/ 1496972813 w 594"/>
              <a:gd name="T1" fmla="*/ 0 h 918"/>
              <a:gd name="T2" fmla="*/ 1428929388 w 594"/>
              <a:gd name="T3" fmla="*/ 272176875 h 918"/>
              <a:gd name="T4" fmla="*/ 1360884375 w 594"/>
              <a:gd name="T5" fmla="*/ 317539688 h 918"/>
              <a:gd name="T6" fmla="*/ 1224795938 w 594"/>
              <a:gd name="T7" fmla="*/ 476310325 h 918"/>
              <a:gd name="T8" fmla="*/ 1020664075 w 594"/>
              <a:gd name="T9" fmla="*/ 1043344688 h 918"/>
              <a:gd name="T10" fmla="*/ 907256250 w 594"/>
              <a:gd name="T11" fmla="*/ 1247478138 h 918"/>
              <a:gd name="T12" fmla="*/ 680442188 w 594"/>
              <a:gd name="T13" fmla="*/ 1406247188 h 918"/>
              <a:gd name="T14" fmla="*/ 430947513 w 594"/>
              <a:gd name="T15" fmla="*/ 1655743450 h 918"/>
              <a:gd name="T16" fmla="*/ 294859075 w 594"/>
              <a:gd name="T17" fmla="*/ 1746469075 h 918"/>
              <a:gd name="T18" fmla="*/ 0 w 594"/>
              <a:gd name="T19" fmla="*/ 2147483647 h 9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94" h="918">
                <a:moveTo>
                  <a:pt x="594" y="0"/>
                </a:moveTo>
                <a:cubicBezTo>
                  <a:pt x="589" y="25"/>
                  <a:pt x="577" y="89"/>
                  <a:pt x="567" y="108"/>
                </a:cubicBezTo>
                <a:cubicBezTo>
                  <a:pt x="562" y="117"/>
                  <a:pt x="548" y="119"/>
                  <a:pt x="540" y="126"/>
                </a:cubicBezTo>
                <a:cubicBezTo>
                  <a:pt x="523" y="140"/>
                  <a:pt x="496" y="171"/>
                  <a:pt x="486" y="189"/>
                </a:cubicBezTo>
                <a:cubicBezTo>
                  <a:pt x="451" y="252"/>
                  <a:pt x="435" y="343"/>
                  <a:pt x="405" y="414"/>
                </a:cubicBezTo>
                <a:cubicBezTo>
                  <a:pt x="393" y="441"/>
                  <a:pt x="392" y="479"/>
                  <a:pt x="360" y="495"/>
                </a:cubicBezTo>
                <a:cubicBezTo>
                  <a:pt x="325" y="513"/>
                  <a:pt x="302" y="536"/>
                  <a:pt x="270" y="558"/>
                </a:cubicBezTo>
                <a:cubicBezTo>
                  <a:pt x="249" y="600"/>
                  <a:pt x="208" y="628"/>
                  <a:pt x="171" y="657"/>
                </a:cubicBezTo>
                <a:cubicBezTo>
                  <a:pt x="154" y="670"/>
                  <a:pt x="117" y="693"/>
                  <a:pt x="117" y="693"/>
                </a:cubicBezTo>
                <a:cubicBezTo>
                  <a:pt x="75" y="757"/>
                  <a:pt x="0" y="834"/>
                  <a:pt x="0" y="918"/>
                </a:cubicBezTo>
              </a:path>
            </a:pathLst>
          </a:custGeom>
          <a:noFill/>
          <a:ln w="28575" cap="flat" cmpd="sng">
            <a:solidFill>
              <a:schemeClr val="tx1"/>
            </a:solidFill>
            <a:prstDash val="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274" name="Freeform 9">
            <a:extLst>
              <a:ext uri="{FF2B5EF4-FFF2-40B4-BE49-F238E27FC236}">
                <a16:creationId xmlns:a16="http://schemas.microsoft.com/office/drawing/2014/main" id="{8DE63678-6EB3-4FB7-9FD9-7FE012109652}"/>
              </a:ext>
            </a:extLst>
          </p:cNvPr>
          <p:cNvSpPr>
            <a:spLocks/>
          </p:cNvSpPr>
          <p:nvPr/>
        </p:nvSpPr>
        <p:spPr bwMode="auto">
          <a:xfrm>
            <a:off x="3028950" y="4659313"/>
            <a:ext cx="1114425" cy="1403350"/>
          </a:xfrm>
          <a:custGeom>
            <a:avLst/>
            <a:gdLst>
              <a:gd name="T0" fmla="*/ 1769149688 w 702"/>
              <a:gd name="T1" fmla="*/ 0 h 884"/>
              <a:gd name="T2" fmla="*/ 1587698438 w 702"/>
              <a:gd name="T3" fmla="*/ 476310325 h 884"/>
              <a:gd name="T4" fmla="*/ 1428929388 w 702"/>
              <a:gd name="T5" fmla="*/ 725805000 h 884"/>
              <a:gd name="T6" fmla="*/ 1247478138 w 702"/>
              <a:gd name="T7" fmla="*/ 1066026888 h 884"/>
              <a:gd name="T8" fmla="*/ 1066026888 w 702"/>
              <a:gd name="T9" fmla="*/ 1338203763 h 884"/>
              <a:gd name="T10" fmla="*/ 793850013 w 702"/>
              <a:gd name="T11" fmla="*/ 1519655013 h 884"/>
              <a:gd name="T12" fmla="*/ 249496263 w 702"/>
              <a:gd name="T13" fmla="*/ 1882557513 h 884"/>
              <a:gd name="T14" fmla="*/ 113407825 w 702"/>
              <a:gd name="T15" fmla="*/ 2086689375 h 884"/>
              <a:gd name="T16" fmla="*/ 0 w 702"/>
              <a:gd name="T17" fmla="*/ 2147483647 h 8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02" h="884">
                <a:moveTo>
                  <a:pt x="702" y="0"/>
                </a:moveTo>
                <a:cubicBezTo>
                  <a:pt x="696" y="57"/>
                  <a:pt x="696" y="167"/>
                  <a:pt x="630" y="189"/>
                </a:cubicBezTo>
                <a:cubicBezTo>
                  <a:pt x="617" y="240"/>
                  <a:pt x="590" y="245"/>
                  <a:pt x="567" y="288"/>
                </a:cubicBezTo>
                <a:cubicBezTo>
                  <a:pt x="550" y="319"/>
                  <a:pt x="507" y="386"/>
                  <a:pt x="495" y="423"/>
                </a:cubicBezTo>
                <a:cubicBezTo>
                  <a:pt x="472" y="491"/>
                  <a:pt x="494" y="507"/>
                  <a:pt x="423" y="531"/>
                </a:cubicBezTo>
                <a:cubicBezTo>
                  <a:pt x="391" y="563"/>
                  <a:pt x="355" y="579"/>
                  <a:pt x="315" y="603"/>
                </a:cubicBezTo>
                <a:cubicBezTo>
                  <a:pt x="259" y="678"/>
                  <a:pt x="162" y="684"/>
                  <a:pt x="99" y="747"/>
                </a:cubicBezTo>
                <a:cubicBezTo>
                  <a:pt x="71" y="775"/>
                  <a:pt x="63" y="795"/>
                  <a:pt x="45" y="828"/>
                </a:cubicBezTo>
                <a:cubicBezTo>
                  <a:pt x="14" y="884"/>
                  <a:pt x="30" y="882"/>
                  <a:pt x="0" y="882"/>
                </a:cubicBezTo>
              </a:path>
            </a:pathLst>
          </a:custGeom>
          <a:noFill/>
          <a:ln w="28575" cap="flat" cmpd="sng">
            <a:solidFill>
              <a:schemeClr val="tx1"/>
            </a:solidFill>
            <a:prstDash val="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275" name="Text Box 10">
            <a:extLst>
              <a:ext uri="{FF2B5EF4-FFF2-40B4-BE49-F238E27FC236}">
                <a16:creationId xmlns:a16="http://schemas.microsoft.com/office/drawing/2014/main" id="{1297B78D-13DE-4749-B2F4-09045F503B60}"/>
              </a:ext>
            </a:extLst>
          </p:cNvPr>
          <p:cNvSpPr txBox="1">
            <a:spLocks noChangeArrowheads="1"/>
          </p:cNvSpPr>
          <p:nvPr/>
        </p:nvSpPr>
        <p:spPr bwMode="auto">
          <a:xfrm>
            <a:off x="2422525" y="2619375"/>
            <a:ext cx="35067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It is there in the program…</a:t>
            </a:r>
          </a:p>
          <a:p>
            <a:pPr eaLnBrk="1" hangingPunct="1">
              <a:spcBef>
                <a:spcPct val="0"/>
              </a:spcBef>
              <a:buFontTx/>
              <a:buNone/>
            </a:pPr>
            <a:endParaRPr lang="en-US" altLang="en-US" sz="2400"/>
          </a:p>
        </p:txBody>
      </p:sp>
      <p:sp>
        <p:nvSpPr>
          <p:cNvPr id="11276" name="Text Box 11">
            <a:extLst>
              <a:ext uri="{FF2B5EF4-FFF2-40B4-BE49-F238E27FC236}">
                <a16:creationId xmlns:a16="http://schemas.microsoft.com/office/drawing/2014/main" id="{40B8C4CA-3F78-4907-8770-F1D18088CDE5}"/>
              </a:ext>
            </a:extLst>
          </p:cNvPr>
          <p:cNvSpPr txBox="1">
            <a:spLocks noChangeArrowheads="1"/>
          </p:cNvSpPr>
          <p:nvPr/>
        </p:nvSpPr>
        <p:spPr bwMode="auto">
          <a:xfrm>
            <a:off x="5165725" y="3686175"/>
            <a:ext cx="186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Program state</a:t>
            </a:r>
          </a:p>
        </p:txBody>
      </p:sp>
      <p:sp>
        <p:nvSpPr>
          <p:cNvPr id="11277" name="Text Box 12">
            <a:extLst>
              <a:ext uri="{FF2B5EF4-FFF2-40B4-BE49-F238E27FC236}">
                <a16:creationId xmlns:a16="http://schemas.microsoft.com/office/drawing/2014/main" id="{5A2F769D-AD3C-4C11-AD12-7077103126F5}"/>
              </a:ext>
            </a:extLst>
          </p:cNvPr>
          <p:cNvSpPr txBox="1">
            <a:spLocks noChangeArrowheads="1"/>
          </p:cNvSpPr>
          <p:nvPr/>
        </p:nvSpPr>
        <p:spPr bwMode="auto">
          <a:xfrm>
            <a:off x="7299325" y="4981575"/>
            <a:ext cx="1436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b="1" u="sng"/>
              <a:t>Observed</a:t>
            </a:r>
          </a:p>
        </p:txBody>
      </p:sp>
      <p:sp>
        <p:nvSpPr>
          <p:cNvPr id="11278" name="Freeform 13">
            <a:extLst>
              <a:ext uri="{FF2B5EF4-FFF2-40B4-BE49-F238E27FC236}">
                <a16:creationId xmlns:a16="http://schemas.microsoft.com/office/drawing/2014/main" id="{148479A0-872E-425E-B991-14887E32EE49}"/>
              </a:ext>
            </a:extLst>
          </p:cNvPr>
          <p:cNvSpPr>
            <a:spLocks/>
          </p:cNvSpPr>
          <p:nvPr/>
        </p:nvSpPr>
        <p:spPr bwMode="auto">
          <a:xfrm>
            <a:off x="642938" y="2101850"/>
            <a:ext cx="6367462" cy="3157538"/>
          </a:xfrm>
          <a:custGeom>
            <a:avLst/>
            <a:gdLst>
              <a:gd name="T0" fmla="*/ 163148526 w 4230"/>
              <a:gd name="T1" fmla="*/ 476310400 h 1989"/>
              <a:gd name="T2" fmla="*/ 1345979106 w 4230"/>
              <a:gd name="T3" fmla="*/ 272176918 h 1989"/>
              <a:gd name="T4" fmla="*/ 2147483647 w 4230"/>
              <a:gd name="T5" fmla="*/ 294859122 h 1989"/>
              <a:gd name="T6" fmla="*/ 2147483647 w 4230"/>
              <a:gd name="T7" fmla="*/ 362902557 h 1989"/>
              <a:gd name="T8" fmla="*/ 2147483647 w 4230"/>
              <a:gd name="T9" fmla="*/ 476310400 h 1989"/>
              <a:gd name="T10" fmla="*/ 2147483647 w 4230"/>
              <a:gd name="T11" fmla="*/ 589716656 h 1989"/>
              <a:gd name="T12" fmla="*/ 2147483647 w 4230"/>
              <a:gd name="T13" fmla="*/ 748487319 h 1989"/>
              <a:gd name="T14" fmla="*/ 2147483647 w 4230"/>
              <a:gd name="T15" fmla="*/ 907256394 h 1989"/>
              <a:gd name="T16" fmla="*/ 2147483647 w 4230"/>
              <a:gd name="T17" fmla="*/ 1156752696 h 1989"/>
              <a:gd name="T18" fmla="*/ 2147483647 w 4230"/>
              <a:gd name="T19" fmla="*/ 1383566794 h 1989"/>
              <a:gd name="T20" fmla="*/ 2147483647 w 4230"/>
              <a:gd name="T21" fmla="*/ 1587698689 h 1989"/>
              <a:gd name="T22" fmla="*/ 2147483647 w 4230"/>
              <a:gd name="T23" fmla="*/ 1723787148 h 1989"/>
              <a:gd name="T24" fmla="*/ 2147483647 w 4230"/>
              <a:gd name="T25" fmla="*/ 1882557811 h 1989"/>
              <a:gd name="T26" fmla="*/ 2147483647 w 4230"/>
              <a:gd name="T27" fmla="*/ 2147483647 h 1989"/>
              <a:gd name="T28" fmla="*/ 2147483647 w 4230"/>
              <a:gd name="T29" fmla="*/ 2147483647 h 1989"/>
              <a:gd name="T30" fmla="*/ 2147483647 w 4230"/>
              <a:gd name="T31" fmla="*/ 2147483647 h 1989"/>
              <a:gd name="T32" fmla="*/ 2147483647 w 4230"/>
              <a:gd name="T33" fmla="*/ 2147483647 h 1989"/>
              <a:gd name="T34" fmla="*/ 2147483647 w 4230"/>
              <a:gd name="T35" fmla="*/ 2147483647 h 1989"/>
              <a:gd name="T36" fmla="*/ 2147483647 w 4230"/>
              <a:gd name="T37" fmla="*/ 2147483647 h 1989"/>
              <a:gd name="T38" fmla="*/ 2147483647 w 4230"/>
              <a:gd name="T39" fmla="*/ 2147483647 h 1989"/>
              <a:gd name="T40" fmla="*/ 2147483647 w 4230"/>
              <a:gd name="T41" fmla="*/ 2147483647 h 1989"/>
              <a:gd name="T42" fmla="*/ 2147483647 w 4230"/>
              <a:gd name="T43" fmla="*/ 2147483647 h 1989"/>
              <a:gd name="T44" fmla="*/ 2147483647 w 4230"/>
              <a:gd name="T45" fmla="*/ 2147483647 h 1989"/>
              <a:gd name="T46" fmla="*/ 2147483647 w 4230"/>
              <a:gd name="T47" fmla="*/ 2147483647 h 1989"/>
              <a:gd name="T48" fmla="*/ 2147483647 w 4230"/>
              <a:gd name="T49" fmla="*/ 2147483647 h 1989"/>
              <a:gd name="T50" fmla="*/ 2147483647 w 4230"/>
              <a:gd name="T51" fmla="*/ 2147483647 h 1989"/>
              <a:gd name="T52" fmla="*/ 2147483647 w 4230"/>
              <a:gd name="T53" fmla="*/ 2147483647 h 1989"/>
              <a:gd name="T54" fmla="*/ 2147483647 w 4230"/>
              <a:gd name="T55" fmla="*/ 2147483647 h 1989"/>
              <a:gd name="T56" fmla="*/ 2147483647 w 4230"/>
              <a:gd name="T57" fmla="*/ 2147483647 h 1989"/>
              <a:gd name="T58" fmla="*/ 2147483647 w 4230"/>
              <a:gd name="T59" fmla="*/ 2147483647 h 1989"/>
              <a:gd name="T60" fmla="*/ 2147483647 w 4230"/>
              <a:gd name="T61" fmla="*/ 2147483647 h 1989"/>
              <a:gd name="T62" fmla="*/ 2147483647 w 4230"/>
              <a:gd name="T63" fmla="*/ 2147483647 h 1989"/>
              <a:gd name="T64" fmla="*/ 2080150485 w 4230"/>
              <a:gd name="T65" fmla="*/ 2147483647 h 1989"/>
              <a:gd name="T66" fmla="*/ 1488735195 w 4230"/>
              <a:gd name="T67" fmla="*/ 2147483647 h 1989"/>
              <a:gd name="T68" fmla="*/ 1162436637 w 4230"/>
              <a:gd name="T69" fmla="*/ 2147483647 h 1989"/>
              <a:gd name="T70" fmla="*/ 836138079 w 4230"/>
              <a:gd name="T71" fmla="*/ 2147483647 h 1989"/>
              <a:gd name="T72" fmla="*/ 611809232 w 4230"/>
              <a:gd name="T73" fmla="*/ 2147483647 h 1989"/>
              <a:gd name="T74" fmla="*/ 285510674 w 4230"/>
              <a:gd name="T75" fmla="*/ 2147483647 h 1989"/>
              <a:gd name="T76" fmla="*/ 122362147 w 4230"/>
              <a:gd name="T77" fmla="*/ 2147483647 h 1989"/>
              <a:gd name="T78" fmla="*/ 101968205 w 4230"/>
              <a:gd name="T79" fmla="*/ 2147483647 h 1989"/>
              <a:gd name="T80" fmla="*/ 61180321 w 4230"/>
              <a:gd name="T81" fmla="*/ 2147483647 h 1989"/>
              <a:gd name="T82" fmla="*/ 0 w 4230"/>
              <a:gd name="T83" fmla="*/ 2147483647 h 1989"/>
              <a:gd name="T84" fmla="*/ 20393942 w 4230"/>
              <a:gd name="T85" fmla="*/ 1859875607 h 1989"/>
              <a:gd name="T86" fmla="*/ 61180321 w 4230"/>
              <a:gd name="T87" fmla="*/ 1791832171 h 1989"/>
              <a:gd name="T88" fmla="*/ 265116732 w 4230"/>
              <a:gd name="T89" fmla="*/ 1428929614 h 1989"/>
              <a:gd name="T90" fmla="*/ 367084937 w 4230"/>
              <a:gd name="T91" fmla="*/ 1292841155 h 1989"/>
              <a:gd name="T92" fmla="*/ 407872821 w 4230"/>
              <a:gd name="T93" fmla="*/ 1202115515 h 1989"/>
              <a:gd name="T94" fmla="*/ 611809232 w 4230"/>
              <a:gd name="T95" fmla="*/ 1066027056 h 1989"/>
              <a:gd name="T96" fmla="*/ 897319906 w 4230"/>
              <a:gd name="T97" fmla="*/ 861893574 h 1989"/>
              <a:gd name="T98" fmla="*/ 1101256316 w 4230"/>
              <a:gd name="T99" fmla="*/ 748487319 h 1989"/>
              <a:gd name="T100" fmla="*/ 1284798785 w 4230"/>
              <a:gd name="T101" fmla="*/ 612398859 h 1989"/>
              <a:gd name="T102" fmla="*/ 1570309458 w 4230"/>
              <a:gd name="T103" fmla="*/ 476310400 h 1989"/>
              <a:gd name="T104" fmla="*/ 1774245869 w 4230"/>
              <a:gd name="T105" fmla="*/ 362902557 h 1989"/>
              <a:gd name="T106" fmla="*/ 1937394395 w 4230"/>
              <a:gd name="T107" fmla="*/ 249496302 h 1989"/>
              <a:gd name="T108" fmla="*/ 2147483647 w 4230"/>
              <a:gd name="T109" fmla="*/ 90725639 h 1989"/>
              <a:gd name="T110" fmla="*/ 2147483647 w 4230"/>
              <a:gd name="T111" fmla="*/ 45362820 h 1989"/>
              <a:gd name="T112" fmla="*/ 2147483647 w 4230"/>
              <a:gd name="T113" fmla="*/ 0 h 198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30" h="1989">
                <a:moveTo>
                  <a:pt x="72" y="189"/>
                </a:moveTo>
                <a:cubicBezTo>
                  <a:pt x="252" y="180"/>
                  <a:pt x="418" y="143"/>
                  <a:pt x="594" y="108"/>
                </a:cubicBezTo>
                <a:cubicBezTo>
                  <a:pt x="756" y="111"/>
                  <a:pt x="918" y="111"/>
                  <a:pt x="1080" y="117"/>
                </a:cubicBezTo>
                <a:cubicBezTo>
                  <a:pt x="1257" y="123"/>
                  <a:pt x="1611" y="144"/>
                  <a:pt x="1611" y="144"/>
                </a:cubicBezTo>
                <a:cubicBezTo>
                  <a:pt x="1744" y="160"/>
                  <a:pt x="1873" y="180"/>
                  <a:pt x="2007" y="189"/>
                </a:cubicBezTo>
                <a:cubicBezTo>
                  <a:pt x="2225" y="233"/>
                  <a:pt x="2402" y="229"/>
                  <a:pt x="2637" y="234"/>
                </a:cubicBezTo>
                <a:cubicBezTo>
                  <a:pt x="2787" y="255"/>
                  <a:pt x="2938" y="271"/>
                  <a:pt x="3087" y="297"/>
                </a:cubicBezTo>
                <a:cubicBezTo>
                  <a:pt x="3190" y="315"/>
                  <a:pt x="3279" y="345"/>
                  <a:pt x="3384" y="360"/>
                </a:cubicBezTo>
                <a:cubicBezTo>
                  <a:pt x="3475" y="405"/>
                  <a:pt x="3563" y="442"/>
                  <a:pt x="3663" y="459"/>
                </a:cubicBezTo>
                <a:cubicBezTo>
                  <a:pt x="3719" y="496"/>
                  <a:pt x="3793" y="514"/>
                  <a:pt x="3852" y="549"/>
                </a:cubicBezTo>
                <a:cubicBezTo>
                  <a:pt x="3887" y="570"/>
                  <a:pt x="3938" y="617"/>
                  <a:pt x="3978" y="630"/>
                </a:cubicBezTo>
                <a:cubicBezTo>
                  <a:pt x="3996" y="648"/>
                  <a:pt x="4024" y="660"/>
                  <a:pt x="4032" y="684"/>
                </a:cubicBezTo>
                <a:cubicBezTo>
                  <a:pt x="4044" y="719"/>
                  <a:pt x="4050" y="735"/>
                  <a:pt x="4086" y="747"/>
                </a:cubicBezTo>
                <a:cubicBezTo>
                  <a:pt x="4097" y="792"/>
                  <a:pt x="4107" y="822"/>
                  <a:pt x="4140" y="855"/>
                </a:cubicBezTo>
                <a:cubicBezTo>
                  <a:pt x="4143" y="864"/>
                  <a:pt x="4145" y="874"/>
                  <a:pt x="4149" y="882"/>
                </a:cubicBezTo>
                <a:cubicBezTo>
                  <a:pt x="4154" y="892"/>
                  <a:pt x="4163" y="899"/>
                  <a:pt x="4167" y="909"/>
                </a:cubicBezTo>
                <a:cubicBezTo>
                  <a:pt x="4195" y="973"/>
                  <a:pt x="4199" y="1044"/>
                  <a:pt x="4230" y="1107"/>
                </a:cubicBezTo>
                <a:cubicBezTo>
                  <a:pt x="4223" y="1171"/>
                  <a:pt x="4220" y="1263"/>
                  <a:pt x="4194" y="1323"/>
                </a:cubicBezTo>
                <a:cubicBezTo>
                  <a:pt x="4177" y="1363"/>
                  <a:pt x="4161" y="1374"/>
                  <a:pt x="4131" y="1404"/>
                </a:cubicBezTo>
                <a:cubicBezTo>
                  <a:pt x="4075" y="1460"/>
                  <a:pt x="4057" y="1495"/>
                  <a:pt x="3987" y="1530"/>
                </a:cubicBezTo>
                <a:cubicBezTo>
                  <a:pt x="3954" y="1574"/>
                  <a:pt x="3939" y="1572"/>
                  <a:pt x="3888" y="1593"/>
                </a:cubicBezTo>
                <a:cubicBezTo>
                  <a:pt x="3885" y="1602"/>
                  <a:pt x="3886" y="1614"/>
                  <a:pt x="3879" y="1620"/>
                </a:cubicBezTo>
                <a:cubicBezTo>
                  <a:pt x="3869" y="1628"/>
                  <a:pt x="3854" y="1623"/>
                  <a:pt x="3843" y="1629"/>
                </a:cubicBezTo>
                <a:cubicBezTo>
                  <a:pt x="3809" y="1646"/>
                  <a:pt x="3789" y="1672"/>
                  <a:pt x="3753" y="1683"/>
                </a:cubicBezTo>
                <a:cubicBezTo>
                  <a:pt x="3613" y="1727"/>
                  <a:pt x="3471" y="1768"/>
                  <a:pt x="3330" y="1809"/>
                </a:cubicBezTo>
                <a:cubicBezTo>
                  <a:pt x="3306" y="1816"/>
                  <a:pt x="3280" y="1816"/>
                  <a:pt x="3258" y="1827"/>
                </a:cubicBezTo>
                <a:cubicBezTo>
                  <a:pt x="3208" y="1852"/>
                  <a:pt x="3159" y="1854"/>
                  <a:pt x="3105" y="1872"/>
                </a:cubicBezTo>
                <a:cubicBezTo>
                  <a:pt x="2985" y="1912"/>
                  <a:pt x="2872" y="1935"/>
                  <a:pt x="2745" y="1944"/>
                </a:cubicBezTo>
                <a:cubicBezTo>
                  <a:pt x="2643" y="1969"/>
                  <a:pt x="2553" y="1982"/>
                  <a:pt x="2448" y="1989"/>
                </a:cubicBezTo>
                <a:cubicBezTo>
                  <a:pt x="2163" y="1983"/>
                  <a:pt x="1878" y="1982"/>
                  <a:pt x="1593" y="1971"/>
                </a:cubicBezTo>
                <a:cubicBezTo>
                  <a:pt x="1496" y="1967"/>
                  <a:pt x="1365" y="1946"/>
                  <a:pt x="1269" y="1917"/>
                </a:cubicBezTo>
                <a:cubicBezTo>
                  <a:pt x="1223" y="1903"/>
                  <a:pt x="1199" y="1881"/>
                  <a:pt x="1152" y="1872"/>
                </a:cubicBezTo>
                <a:cubicBezTo>
                  <a:pt x="1081" y="1825"/>
                  <a:pt x="993" y="1819"/>
                  <a:pt x="918" y="1782"/>
                </a:cubicBezTo>
                <a:cubicBezTo>
                  <a:pt x="833" y="1740"/>
                  <a:pt x="749" y="1703"/>
                  <a:pt x="657" y="1683"/>
                </a:cubicBezTo>
                <a:cubicBezTo>
                  <a:pt x="613" y="1654"/>
                  <a:pt x="560" y="1635"/>
                  <a:pt x="513" y="1611"/>
                </a:cubicBezTo>
                <a:cubicBezTo>
                  <a:pt x="464" y="1587"/>
                  <a:pt x="417" y="1557"/>
                  <a:pt x="369" y="1530"/>
                </a:cubicBezTo>
                <a:cubicBezTo>
                  <a:pt x="339" y="1513"/>
                  <a:pt x="297" y="1497"/>
                  <a:pt x="270" y="1476"/>
                </a:cubicBezTo>
                <a:cubicBezTo>
                  <a:pt x="239" y="1451"/>
                  <a:pt x="141" y="1358"/>
                  <a:pt x="126" y="1314"/>
                </a:cubicBezTo>
                <a:cubicBezTo>
                  <a:pt x="107" y="1257"/>
                  <a:pt x="88" y="1203"/>
                  <a:pt x="54" y="1152"/>
                </a:cubicBezTo>
                <a:cubicBezTo>
                  <a:pt x="51" y="1140"/>
                  <a:pt x="50" y="1127"/>
                  <a:pt x="45" y="1116"/>
                </a:cubicBezTo>
                <a:cubicBezTo>
                  <a:pt x="41" y="1106"/>
                  <a:pt x="31" y="1099"/>
                  <a:pt x="27" y="1089"/>
                </a:cubicBezTo>
                <a:cubicBezTo>
                  <a:pt x="11" y="1047"/>
                  <a:pt x="6" y="988"/>
                  <a:pt x="0" y="945"/>
                </a:cubicBezTo>
                <a:cubicBezTo>
                  <a:pt x="3" y="876"/>
                  <a:pt x="1" y="807"/>
                  <a:pt x="9" y="738"/>
                </a:cubicBezTo>
                <a:cubicBezTo>
                  <a:pt x="10" y="727"/>
                  <a:pt x="22" y="721"/>
                  <a:pt x="27" y="711"/>
                </a:cubicBezTo>
                <a:cubicBezTo>
                  <a:pt x="53" y="659"/>
                  <a:pt x="80" y="611"/>
                  <a:pt x="117" y="567"/>
                </a:cubicBezTo>
                <a:cubicBezTo>
                  <a:pt x="132" y="549"/>
                  <a:pt x="148" y="532"/>
                  <a:pt x="162" y="513"/>
                </a:cubicBezTo>
                <a:cubicBezTo>
                  <a:pt x="170" y="502"/>
                  <a:pt x="171" y="486"/>
                  <a:pt x="180" y="477"/>
                </a:cubicBezTo>
                <a:cubicBezTo>
                  <a:pt x="213" y="444"/>
                  <a:pt x="234" y="444"/>
                  <a:pt x="270" y="423"/>
                </a:cubicBezTo>
                <a:cubicBezTo>
                  <a:pt x="309" y="399"/>
                  <a:pt x="353" y="359"/>
                  <a:pt x="396" y="342"/>
                </a:cubicBezTo>
                <a:cubicBezTo>
                  <a:pt x="449" y="321"/>
                  <a:pt x="436" y="329"/>
                  <a:pt x="486" y="297"/>
                </a:cubicBezTo>
                <a:cubicBezTo>
                  <a:pt x="486" y="297"/>
                  <a:pt x="553" y="252"/>
                  <a:pt x="567" y="243"/>
                </a:cubicBezTo>
                <a:cubicBezTo>
                  <a:pt x="603" y="219"/>
                  <a:pt x="655" y="210"/>
                  <a:pt x="693" y="189"/>
                </a:cubicBezTo>
                <a:cubicBezTo>
                  <a:pt x="781" y="140"/>
                  <a:pt x="713" y="162"/>
                  <a:pt x="783" y="144"/>
                </a:cubicBezTo>
                <a:cubicBezTo>
                  <a:pt x="807" y="129"/>
                  <a:pt x="829" y="109"/>
                  <a:pt x="855" y="99"/>
                </a:cubicBezTo>
                <a:cubicBezTo>
                  <a:pt x="943" y="66"/>
                  <a:pt x="1041" y="51"/>
                  <a:pt x="1134" y="36"/>
                </a:cubicBezTo>
                <a:cubicBezTo>
                  <a:pt x="1167" y="30"/>
                  <a:pt x="1200" y="26"/>
                  <a:pt x="1233" y="18"/>
                </a:cubicBezTo>
                <a:cubicBezTo>
                  <a:pt x="1251" y="13"/>
                  <a:pt x="1287" y="0"/>
                  <a:pt x="1287" y="0"/>
                </a:cubicBez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279" name="Text Box 14">
            <a:extLst>
              <a:ext uri="{FF2B5EF4-FFF2-40B4-BE49-F238E27FC236}">
                <a16:creationId xmlns:a16="http://schemas.microsoft.com/office/drawing/2014/main" id="{98A02ED2-07B6-46DC-9615-54CB2703F172}"/>
              </a:ext>
            </a:extLst>
          </p:cNvPr>
          <p:cNvSpPr txBox="1">
            <a:spLocks noChangeArrowheads="1"/>
          </p:cNvSpPr>
          <p:nvPr/>
        </p:nvSpPr>
        <p:spPr bwMode="auto">
          <a:xfrm>
            <a:off x="6477000" y="2273300"/>
            <a:ext cx="21717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fault, bug, error,</a:t>
            </a:r>
          </a:p>
          <a:p>
            <a:pPr eaLnBrk="1" hangingPunct="1">
              <a:spcBef>
                <a:spcPct val="0"/>
              </a:spcBef>
              <a:buFontTx/>
              <a:buNone/>
            </a:pPr>
            <a:r>
              <a:rPr lang="en-US" altLang="en-US" sz="2400"/>
              <a:t>defect</a:t>
            </a:r>
          </a:p>
        </p:txBody>
      </p:sp>
    </p:spTree>
    <p:extLst>
      <p:ext uri="{BB962C8B-B14F-4D97-AF65-F5344CB8AC3E}">
        <p14:creationId xmlns:p14="http://schemas.microsoft.com/office/powerpoint/2010/main" val="477797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a:extLst>
              <a:ext uri="{FF2B5EF4-FFF2-40B4-BE49-F238E27FC236}">
                <a16:creationId xmlns:a16="http://schemas.microsoft.com/office/drawing/2014/main" id="{3431061D-DC70-460B-B0A8-AA5209E4F521}"/>
              </a:ext>
            </a:extLst>
          </p:cNvPr>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F2855CEC-E6A3-420D-A143-CFE2319BF3E0}" type="slidenum">
              <a:rPr lang="en-CA" altLang="en-US" sz="1400"/>
              <a:pPr eaLnBrk="1" hangingPunct="1">
                <a:spcBef>
                  <a:spcPct val="0"/>
                </a:spcBef>
                <a:buFontTx/>
                <a:buNone/>
              </a:pPr>
              <a:t>7</a:t>
            </a:fld>
            <a:endParaRPr lang="en-CA" altLang="en-US" sz="1400"/>
          </a:p>
        </p:txBody>
      </p:sp>
      <p:sp>
        <p:nvSpPr>
          <p:cNvPr id="7171" name="Rectangle 2">
            <a:extLst>
              <a:ext uri="{FF2B5EF4-FFF2-40B4-BE49-F238E27FC236}">
                <a16:creationId xmlns:a16="http://schemas.microsoft.com/office/drawing/2014/main" id="{1AA001DB-21B2-4C39-964C-8009F5C0B111}"/>
              </a:ext>
            </a:extLst>
          </p:cNvPr>
          <p:cNvSpPr>
            <a:spLocks noGrp="1" noChangeArrowheads="1"/>
          </p:cNvSpPr>
          <p:nvPr>
            <p:ph type="title"/>
          </p:nvPr>
        </p:nvSpPr>
        <p:spPr>
          <a:xfrm>
            <a:off x="457200" y="533400"/>
            <a:ext cx="8229600" cy="1143000"/>
          </a:xfrm>
        </p:spPr>
        <p:txBody>
          <a:bodyPr/>
          <a:lstStyle/>
          <a:p>
            <a:pPr eaLnBrk="1" hangingPunct="1"/>
            <a:r>
              <a:rPr lang="en-CA" altLang="en-US" dirty="0"/>
              <a:t>Testing in the V-Model</a:t>
            </a:r>
          </a:p>
        </p:txBody>
      </p:sp>
      <p:sp>
        <p:nvSpPr>
          <p:cNvPr id="7172" name="Rectangle 3">
            <a:extLst>
              <a:ext uri="{FF2B5EF4-FFF2-40B4-BE49-F238E27FC236}">
                <a16:creationId xmlns:a16="http://schemas.microsoft.com/office/drawing/2014/main" id="{266DF902-E8CF-4A11-A980-25F022E9EE71}"/>
              </a:ext>
            </a:extLst>
          </p:cNvPr>
          <p:cNvSpPr>
            <a:spLocks noChangeArrowheads="1"/>
          </p:cNvSpPr>
          <p:nvPr/>
        </p:nvSpPr>
        <p:spPr bwMode="auto">
          <a:xfrm>
            <a:off x="762000" y="2222500"/>
            <a:ext cx="18288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7173" name="Rectangle 4">
            <a:extLst>
              <a:ext uri="{FF2B5EF4-FFF2-40B4-BE49-F238E27FC236}">
                <a16:creationId xmlns:a16="http://schemas.microsoft.com/office/drawing/2014/main" id="{9AC100A7-3757-49A3-A2D5-BBED078F428F}"/>
              </a:ext>
            </a:extLst>
          </p:cNvPr>
          <p:cNvSpPr>
            <a:spLocks noChangeArrowheads="1"/>
          </p:cNvSpPr>
          <p:nvPr/>
        </p:nvSpPr>
        <p:spPr bwMode="auto">
          <a:xfrm>
            <a:off x="990600" y="3289300"/>
            <a:ext cx="18288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7174" name="Rectangle 5">
            <a:extLst>
              <a:ext uri="{FF2B5EF4-FFF2-40B4-BE49-F238E27FC236}">
                <a16:creationId xmlns:a16="http://schemas.microsoft.com/office/drawing/2014/main" id="{DE5C092D-05CF-4879-927C-295D9C9E4281}"/>
              </a:ext>
            </a:extLst>
          </p:cNvPr>
          <p:cNvSpPr>
            <a:spLocks noChangeArrowheads="1"/>
          </p:cNvSpPr>
          <p:nvPr/>
        </p:nvSpPr>
        <p:spPr bwMode="auto">
          <a:xfrm>
            <a:off x="1371600" y="4432300"/>
            <a:ext cx="18288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7175" name="Rectangle 6">
            <a:extLst>
              <a:ext uri="{FF2B5EF4-FFF2-40B4-BE49-F238E27FC236}">
                <a16:creationId xmlns:a16="http://schemas.microsoft.com/office/drawing/2014/main" id="{9CC1A6C1-47DE-4D3A-A1F8-EA358CB3B027}"/>
              </a:ext>
            </a:extLst>
          </p:cNvPr>
          <p:cNvSpPr>
            <a:spLocks noChangeArrowheads="1"/>
          </p:cNvSpPr>
          <p:nvPr/>
        </p:nvSpPr>
        <p:spPr bwMode="auto">
          <a:xfrm>
            <a:off x="1905000" y="5575300"/>
            <a:ext cx="18288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7176" name="Rectangle 7">
            <a:extLst>
              <a:ext uri="{FF2B5EF4-FFF2-40B4-BE49-F238E27FC236}">
                <a16:creationId xmlns:a16="http://schemas.microsoft.com/office/drawing/2014/main" id="{10045CA6-7065-4698-BCBE-B2B35CD24B5C}"/>
              </a:ext>
            </a:extLst>
          </p:cNvPr>
          <p:cNvSpPr>
            <a:spLocks noChangeArrowheads="1"/>
          </p:cNvSpPr>
          <p:nvPr/>
        </p:nvSpPr>
        <p:spPr bwMode="auto">
          <a:xfrm>
            <a:off x="6096000" y="2222500"/>
            <a:ext cx="18288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7177" name="Rectangle 8">
            <a:extLst>
              <a:ext uri="{FF2B5EF4-FFF2-40B4-BE49-F238E27FC236}">
                <a16:creationId xmlns:a16="http://schemas.microsoft.com/office/drawing/2014/main" id="{882B9AFD-030A-4671-AF5B-DE3D37AE1FA3}"/>
              </a:ext>
            </a:extLst>
          </p:cNvPr>
          <p:cNvSpPr>
            <a:spLocks noChangeArrowheads="1"/>
          </p:cNvSpPr>
          <p:nvPr/>
        </p:nvSpPr>
        <p:spPr bwMode="auto">
          <a:xfrm>
            <a:off x="5638800" y="3289300"/>
            <a:ext cx="18288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7178" name="Rectangle 9">
            <a:extLst>
              <a:ext uri="{FF2B5EF4-FFF2-40B4-BE49-F238E27FC236}">
                <a16:creationId xmlns:a16="http://schemas.microsoft.com/office/drawing/2014/main" id="{4C1F5953-14F6-4D8D-AB1A-8CCFD7680D6F}"/>
              </a:ext>
            </a:extLst>
          </p:cNvPr>
          <p:cNvSpPr>
            <a:spLocks noChangeArrowheads="1"/>
          </p:cNvSpPr>
          <p:nvPr/>
        </p:nvSpPr>
        <p:spPr bwMode="auto">
          <a:xfrm>
            <a:off x="5257800" y="4432300"/>
            <a:ext cx="18288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7179" name="Rectangle 10">
            <a:extLst>
              <a:ext uri="{FF2B5EF4-FFF2-40B4-BE49-F238E27FC236}">
                <a16:creationId xmlns:a16="http://schemas.microsoft.com/office/drawing/2014/main" id="{5B84E18F-B2E3-488E-A243-4301052534A2}"/>
              </a:ext>
            </a:extLst>
          </p:cNvPr>
          <p:cNvSpPr>
            <a:spLocks noChangeArrowheads="1"/>
          </p:cNvSpPr>
          <p:nvPr/>
        </p:nvSpPr>
        <p:spPr bwMode="auto">
          <a:xfrm>
            <a:off x="4800600" y="5575300"/>
            <a:ext cx="18288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7180" name="Line 11">
            <a:extLst>
              <a:ext uri="{FF2B5EF4-FFF2-40B4-BE49-F238E27FC236}">
                <a16:creationId xmlns:a16="http://schemas.microsoft.com/office/drawing/2014/main" id="{9D8FAC78-C9DC-4772-8275-9AD0247A9E95}"/>
              </a:ext>
            </a:extLst>
          </p:cNvPr>
          <p:cNvSpPr>
            <a:spLocks noChangeShapeType="1"/>
          </p:cNvSpPr>
          <p:nvPr/>
        </p:nvSpPr>
        <p:spPr bwMode="auto">
          <a:xfrm>
            <a:off x="1524000" y="2908300"/>
            <a:ext cx="152400" cy="38100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81" name="Line 12">
            <a:extLst>
              <a:ext uri="{FF2B5EF4-FFF2-40B4-BE49-F238E27FC236}">
                <a16:creationId xmlns:a16="http://schemas.microsoft.com/office/drawing/2014/main" id="{74E0EE52-57FB-4E60-A3C7-286AC9F0EAB4}"/>
              </a:ext>
            </a:extLst>
          </p:cNvPr>
          <p:cNvSpPr>
            <a:spLocks noChangeShapeType="1"/>
          </p:cNvSpPr>
          <p:nvPr/>
        </p:nvSpPr>
        <p:spPr bwMode="auto">
          <a:xfrm>
            <a:off x="1828800" y="3975100"/>
            <a:ext cx="228600" cy="45720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82" name="Line 13">
            <a:extLst>
              <a:ext uri="{FF2B5EF4-FFF2-40B4-BE49-F238E27FC236}">
                <a16:creationId xmlns:a16="http://schemas.microsoft.com/office/drawing/2014/main" id="{6E98ABD9-6DF9-4CF5-9D2C-E2392E5700EC}"/>
              </a:ext>
            </a:extLst>
          </p:cNvPr>
          <p:cNvSpPr>
            <a:spLocks noChangeShapeType="1"/>
          </p:cNvSpPr>
          <p:nvPr/>
        </p:nvSpPr>
        <p:spPr bwMode="auto">
          <a:xfrm>
            <a:off x="2209800" y="5118100"/>
            <a:ext cx="381000" cy="45720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83" name="Line 14">
            <a:extLst>
              <a:ext uri="{FF2B5EF4-FFF2-40B4-BE49-F238E27FC236}">
                <a16:creationId xmlns:a16="http://schemas.microsoft.com/office/drawing/2014/main" id="{6C47C6CE-9BDE-4CF8-A565-70197E2E12F2}"/>
              </a:ext>
            </a:extLst>
          </p:cNvPr>
          <p:cNvSpPr>
            <a:spLocks noChangeShapeType="1"/>
          </p:cNvSpPr>
          <p:nvPr/>
        </p:nvSpPr>
        <p:spPr bwMode="auto">
          <a:xfrm flipV="1">
            <a:off x="5562600" y="5118100"/>
            <a:ext cx="304800" cy="45720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84" name="Line 15">
            <a:extLst>
              <a:ext uri="{FF2B5EF4-FFF2-40B4-BE49-F238E27FC236}">
                <a16:creationId xmlns:a16="http://schemas.microsoft.com/office/drawing/2014/main" id="{A16170FC-9507-4192-9282-4BDCD4025887}"/>
              </a:ext>
            </a:extLst>
          </p:cNvPr>
          <p:cNvSpPr>
            <a:spLocks noChangeShapeType="1"/>
          </p:cNvSpPr>
          <p:nvPr/>
        </p:nvSpPr>
        <p:spPr bwMode="auto">
          <a:xfrm flipV="1">
            <a:off x="6096000" y="3975100"/>
            <a:ext cx="304800" cy="45720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85" name="Line 16">
            <a:extLst>
              <a:ext uri="{FF2B5EF4-FFF2-40B4-BE49-F238E27FC236}">
                <a16:creationId xmlns:a16="http://schemas.microsoft.com/office/drawing/2014/main" id="{084E9A33-C404-4245-8FD7-5919CF830CE7}"/>
              </a:ext>
            </a:extLst>
          </p:cNvPr>
          <p:cNvSpPr>
            <a:spLocks noChangeShapeType="1"/>
          </p:cNvSpPr>
          <p:nvPr/>
        </p:nvSpPr>
        <p:spPr bwMode="auto">
          <a:xfrm flipV="1">
            <a:off x="6705600" y="2908300"/>
            <a:ext cx="228600" cy="38100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86" name="Line 17">
            <a:extLst>
              <a:ext uri="{FF2B5EF4-FFF2-40B4-BE49-F238E27FC236}">
                <a16:creationId xmlns:a16="http://schemas.microsoft.com/office/drawing/2014/main" id="{BC5E0F42-2A10-45C8-9D8B-1CF2043CC438}"/>
              </a:ext>
            </a:extLst>
          </p:cNvPr>
          <p:cNvSpPr>
            <a:spLocks noChangeShapeType="1"/>
          </p:cNvSpPr>
          <p:nvPr/>
        </p:nvSpPr>
        <p:spPr bwMode="auto">
          <a:xfrm>
            <a:off x="3733800" y="5880100"/>
            <a:ext cx="1066800"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87" name="Text Box 18">
            <a:extLst>
              <a:ext uri="{FF2B5EF4-FFF2-40B4-BE49-F238E27FC236}">
                <a16:creationId xmlns:a16="http://schemas.microsoft.com/office/drawing/2014/main" id="{0EC16327-0E84-44A9-A606-37A6A78AC26A}"/>
              </a:ext>
            </a:extLst>
          </p:cNvPr>
          <p:cNvSpPr txBox="1">
            <a:spLocks noChangeArrowheads="1"/>
          </p:cNvSpPr>
          <p:nvPr/>
        </p:nvSpPr>
        <p:spPr bwMode="auto">
          <a:xfrm>
            <a:off x="762000" y="2298700"/>
            <a:ext cx="1874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Requirements</a:t>
            </a:r>
          </a:p>
        </p:txBody>
      </p:sp>
      <p:sp>
        <p:nvSpPr>
          <p:cNvPr id="7188" name="Text Box 20">
            <a:extLst>
              <a:ext uri="{FF2B5EF4-FFF2-40B4-BE49-F238E27FC236}">
                <a16:creationId xmlns:a16="http://schemas.microsoft.com/office/drawing/2014/main" id="{9244D164-8E91-4631-BC5E-AB49B06E44E4}"/>
              </a:ext>
            </a:extLst>
          </p:cNvPr>
          <p:cNvSpPr txBox="1">
            <a:spLocks noChangeArrowheads="1"/>
          </p:cNvSpPr>
          <p:nvPr/>
        </p:nvSpPr>
        <p:spPr bwMode="auto">
          <a:xfrm>
            <a:off x="1511300" y="4445000"/>
            <a:ext cx="10429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t>Detailed</a:t>
            </a:r>
          </a:p>
          <a:p>
            <a:pPr eaLnBrk="1" hangingPunct="1">
              <a:spcBef>
                <a:spcPct val="0"/>
              </a:spcBef>
              <a:buFontTx/>
              <a:buNone/>
            </a:pPr>
            <a:r>
              <a:rPr lang="en-US" altLang="en-US" sz="2000"/>
              <a:t>Design</a:t>
            </a:r>
          </a:p>
        </p:txBody>
      </p:sp>
      <p:sp>
        <p:nvSpPr>
          <p:cNvPr id="7189" name="Text Box 21">
            <a:extLst>
              <a:ext uri="{FF2B5EF4-FFF2-40B4-BE49-F238E27FC236}">
                <a16:creationId xmlns:a16="http://schemas.microsoft.com/office/drawing/2014/main" id="{A6F3B8FC-499C-4180-B06D-E7F66DB75FF0}"/>
              </a:ext>
            </a:extLst>
          </p:cNvPr>
          <p:cNvSpPr txBox="1">
            <a:spLocks noChangeArrowheads="1"/>
          </p:cNvSpPr>
          <p:nvPr/>
        </p:nvSpPr>
        <p:spPr bwMode="auto">
          <a:xfrm>
            <a:off x="1857375" y="5554663"/>
            <a:ext cx="17732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t>Module</a:t>
            </a:r>
          </a:p>
          <a:p>
            <a:pPr eaLnBrk="1" hangingPunct="1">
              <a:spcBef>
                <a:spcPct val="0"/>
              </a:spcBef>
              <a:buFontTx/>
              <a:buNone/>
            </a:pPr>
            <a:r>
              <a:rPr lang="en-US" altLang="en-US" sz="2000"/>
              <a:t>implementation</a:t>
            </a:r>
          </a:p>
        </p:txBody>
      </p:sp>
      <p:sp>
        <p:nvSpPr>
          <p:cNvPr id="7190" name="Text Box 22">
            <a:extLst>
              <a:ext uri="{FF2B5EF4-FFF2-40B4-BE49-F238E27FC236}">
                <a16:creationId xmlns:a16="http://schemas.microsoft.com/office/drawing/2014/main" id="{286E46A3-6D02-464E-BB73-B56284B2F747}"/>
              </a:ext>
            </a:extLst>
          </p:cNvPr>
          <p:cNvSpPr txBox="1">
            <a:spLocks noChangeArrowheads="1"/>
          </p:cNvSpPr>
          <p:nvPr/>
        </p:nvSpPr>
        <p:spPr bwMode="auto">
          <a:xfrm>
            <a:off x="4860925" y="5616575"/>
            <a:ext cx="1223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Unit test</a:t>
            </a:r>
          </a:p>
        </p:txBody>
      </p:sp>
      <p:sp>
        <p:nvSpPr>
          <p:cNvPr id="7191" name="Text Box 23">
            <a:extLst>
              <a:ext uri="{FF2B5EF4-FFF2-40B4-BE49-F238E27FC236}">
                <a16:creationId xmlns:a16="http://schemas.microsoft.com/office/drawing/2014/main" id="{D6616ECB-6AD2-4F05-9047-B151223D547F}"/>
              </a:ext>
            </a:extLst>
          </p:cNvPr>
          <p:cNvSpPr txBox="1">
            <a:spLocks noChangeArrowheads="1"/>
          </p:cNvSpPr>
          <p:nvPr/>
        </p:nvSpPr>
        <p:spPr bwMode="auto">
          <a:xfrm>
            <a:off x="5181600" y="4356100"/>
            <a:ext cx="2017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Integration test</a:t>
            </a:r>
          </a:p>
        </p:txBody>
      </p:sp>
      <p:sp>
        <p:nvSpPr>
          <p:cNvPr id="7192" name="Text Box 24">
            <a:extLst>
              <a:ext uri="{FF2B5EF4-FFF2-40B4-BE49-F238E27FC236}">
                <a16:creationId xmlns:a16="http://schemas.microsoft.com/office/drawing/2014/main" id="{4303AA6D-5F52-4694-A001-33B69341B62F}"/>
              </a:ext>
            </a:extLst>
          </p:cNvPr>
          <p:cNvSpPr txBox="1">
            <a:spLocks noChangeArrowheads="1"/>
          </p:cNvSpPr>
          <p:nvPr/>
        </p:nvSpPr>
        <p:spPr bwMode="auto">
          <a:xfrm>
            <a:off x="5775325" y="3330575"/>
            <a:ext cx="1579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System test</a:t>
            </a:r>
          </a:p>
        </p:txBody>
      </p:sp>
      <p:sp>
        <p:nvSpPr>
          <p:cNvPr id="7193" name="Text Box 25">
            <a:extLst>
              <a:ext uri="{FF2B5EF4-FFF2-40B4-BE49-F238E27FC236}">
                <a16:creationId xmlns:a16="http://schemas.microsoft.com/office/drawing/2014/main" id="{E030FADE-8324-495B-821E-70DC0E010BE0}"/>
              </a:ext>
            </a:extLst>
          </p:cNvPr>
          <p:cNvSpPr txBox="1">
            <a:spLocks noChangeArrowheads="1"/>
          </p:cNvSpPr>
          <p:nvPr/>
        </p:nvSpPr>
        <p:spPr bwMode="auto">
          <a:xfrm>
            <a:off x="6156325" y="2187575"/>
            <a:ext cx="16033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Acceptance</a:t>
            </a:r>
          </a:p>
          <a:p>
            <a:pPr eaLnBrk="1" hangingPunct="1">
              <a:spcBef>
                <a:spcPct val="0"/>
              </a:spcBef>
              <a:buFontTx/>
              <a:buNone/>
            </a:pPr>
            <a:r>
              <a:rPr lang="en-US" altLang="en-US" sz="2400"/>
              <a:t>test</a:t>
            </a:r>
          </a:p>
        </p:txBody>
      </p:sp>
      <p:sp>
        <p:nvSpPr>
          <p:cNvPr id="7194" name="Line 26">
            <a:extLst>
              <a:ext uri="{FF2B5EF4-FFF2-40B4-BE49-F238E27FC236}">
                <a16:creationId xmlns:a16="http://schemas.microsoft.com/office/drawing/2014/main" id="{288D2C5F-46AE-4B4C-B97A-CED79208B7D3}"/>
              </a:ext>
            </a:extLst>
          </p:cNvPr>
          <p:cNvSpPr>
            <a:spLocks noChangeShapeType="1"/>
          </p:cNvSpPr>
          <p:nvPr/>
        </p:nvSpPr>
        <p:spPr bwMode="auto">
          <a:xfrm>
            <a:off x="2590800" y="2527300"/>
            <a:ext cx="3505200"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95" name="Line 27">
            <a:extLst>
              <a:ext uri="{FF2B5EF4-FFF2-40B4-BE49-F238E27FC236}">
                <a16:creationId xmlns:a16="http://schemas.microsoft.com/office/drawing/2014/main" id="{F88C5E90-72E2-49C6-A6D1-4A0EB762BADD}"/>
              </a:ext>
            </a:extLst>
          </p:cNvPr>
          <p:cNvSpPr>
            <a:spLocks noChangeShapeType="1"/>
          </p:cNvSpPr>
          <p:nvPr/>
        </p:nvSpPr>
        <p:spPr bwMode="auto">
          <a:xfrm>
            <a:off x="2819400" y="3594100"/>
            <a:ext cx="2819400"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96" name="Line 28">
            <a:extLst>
              <a:ext uri="{FF2B5EF4-FFF2-40B4-BE49-F238E27FC236}">
                <a16:creationId xmlns:a16="http://schemas.microsoft.com/office/drawing/2014/main" id="{F7EC7438-33CB-4075-958C-4104E5950F23}"/>
              </a:ext>
            </a:extLst>
          </p:cNvPr>
          <p:cNvSpPr>
            <a:spLocks noChangeShapeType="1"/>
          </p:cNvSpPr>
          <p:nvPr/>
        </p:nvSpPr>
        <p:spPr bwMode="auto">
          <a:xfrm>
            <a:off x="3200400" y="4737100"/>
            <a:ext cx="2057400"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97" name="Line 29">
            <a:extLst>
              <a:ext uri="{FF2B5EF4-FFF2-40B4-BE49-F238E27FC236}">
                <a16:creationId xmlns:a16="http://schemas.microsoft.com/office/drawing/2014/main" id="{A4B14B1C-9FB8-4CF0-80B1-C672D130F8B7}"/>
              </a:ext>
            </a:extLst>
          </p:cNvPr>
          <p:cNvSpPr>
            <a:spLocks noChangeShapeType="1"/>
          </p:cNvSpPr>
          <p:nvPr/>
        </p:nvSpPr>
        <p:spPr bwMode="auto">
          <a:xfrm flipV="1">
            <a:off x="7010400" y="2832100"/>
            <a:ext cx="1295400" cy="3200400"/>
          </a:xfrm>
          <a:prstGeom prst="line">
            <a:avLst/>
          </a:prstGeom>
          <a:noFill/>
          <a:ln w="2857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98" name="Line 30">
            <a:extLst>
              <a:ext uri="{FF2B5EF4-FFF2-40B4-BE49-F238E27FC236}">
                <a16:creationId xmlns:a16="http://schemas.microsoft.com/office/drawing/2014/main" id="{8BD2B730-2867-495E-B3D5-684231ECF332}"/>
              </a:ext>
            </a:extLst>
          </p:cNvPr>
          <p:cNvSpPr>
            <a:spLocks noChangeShapeType="1"/>
          </p:cNvSpPr>
          <p:nvPr/>
        </p:nvSpPr>
        <p:spPr bwMode="auto">
          <a:xfrm>
            <a:off x="381000" y="2679700"/>
            <a:ext cx="1143000" cy="3429000"/>
          </a:xfrm>
          <a:prstGeom prst="line">
            <a:avLst/>
          </a:prstGeom>
          <a:noFill/>
          <a:ln w="2857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99" name="Text Box 31">
            <a:extLst>
              <a:ext uri="{FF2B5EF4-FFF2-40B4-BE49-F238E27FC236}">
                <a16:creationId xmlns:a16="http://schemas.microsoft.com/office/drawing/2014/main" id="{7614FD7C-99C8-4451-8EC1-F49C0741031C}"/>
              </a:ext>
            </a:extLst>
          </p:cNvPr>
          <p:cNvSpPr txBox="1">
            <a:spLocks noChangeArrowheads="1"/>
          </p:cNvSpPr>
          <p:nvPr/>
        </p:nvSpPr>
        <p:spPr bwMode="auto">
          <a:xfrm rot="-4111194">
            <a:off x="7308056" y="3753644"/>
            <a:ext cx="1385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Run  tests</a:t>
            </a:r>
          </a:p>
        </p:txBody>
      </p:sp>
      <p:sp>
        <p:nvSpPr>
          <p:cNvPr id="7200" name="Text Box 32">
            <a:extLst>
              <a:ext uri="{FF2B5EF4-FFF2-40B4-BE49-F238E27FC236}">
                <a16:creationId xmlns:a16="http://schemas.microsoft.com/office/drawing/2014/main" id="{98EBB05F-70FB-4100-801F-0E5D36B20334}"/>
              </a:ext>
            </a:extLst>
          </p:cNvPr>
          <p:cNvSpPr txBox="1">
            <a:spLocks noChangeArrowheads="1"/>
          </p:cNvSpPr>
          <p:nvPr/>
        </p:nvSpPr>
        <p:spPr bwMode="auto">
          <a:xfrm rot="4217032">
            <a:off x="91281" y="4417219"/>
            <a:ext cx="1493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Write tests</a:t>
            </a:r>
          </a:p>
        </p:txBody>
      </p:sp>
      <p:sp>
        <p:nvSpPr>
          <p:cNvPr id="7201" name="Line 33">
            <a:extLst>
              <a:ext uri="{FF2B5EF4-FFF2-40B4-BE49-F238E27FC236}">
                <a16:creationId xmlns:a16="http://schemas.microsoft.com/office/drawing/2014/main" id="{3A013CCB-9F51-4FF9-B5D0-EC6C23194A53}"/>
              </a:ext>
            </a:extLst>
          </p:cNvPr>
          <p:cNvSpPr>
            <a:spLocks noChangeShapeType="1"/>
          </p:cNvSpPr>
          <p:nvPr/>
        </p:nvSpPr>
        <p:spPr bwMode="auto">
          <a:xfrm>
            <a:off x="762000" y="3060700"/>
            <a:ext cx="7162800" cy="0"/>
          </a:xfrm>
          <a:prstGeom prst="line">
            <a:avLst/>
          </a:prstGeom>
          <a:noFill/>
          <a:ln w="2857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202" name="Text Box 34">
            <a:extLst>
              <a:ext uri="{FF2B5EF4-FFF2-40B4-BE49-F238E27FC236}">
                <a16:creationId xmlns:a16="http://schemas.microsoft.com/office/drawing/2014/main" id="{B3C474CD-4ADD-4D03-957D-44B5D08205B4}"/>
              </a:ext>
            </a:extLst>
          </p:cNvPr>
          <p:cNvSpPr txBox="1">
            <a:spLocks noChangeArrowheads="1"/>
          </p:cNvSpPr>
          <p:nvPr/>
        </p:nvSpPr>
        <p:spPr bwMode="auto">
          <a:xfrm>
            <a:off x="3505200" y="2603500"/>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Customer</a:t>
            </a:r>
          </a:p>
        </p:txBody>
      </p:sp>
      <p:sp>
        <p:nvSpPr>
          <p:cNvPr id="7203" name="Text Box 35">
            <a:extLst>
              <a:ext uri="{FF2B5EF4-FFF2-40B4-BE49-F238E27FC236}">
                <a16:creationId xmlns:a16="http://schemas.microsoft.com/office/drawing/2014/main" id="{9AE5184C-4FB3-403C-AB4C-653F0F12A421}"/>
              </a:ext>
            </a:extLst>
          </p:cNvPr>
          <p:cNvSpPr txBox="1">
            <a:spLocks noChangeArrowheads="1"/>
          </p:cNvSpPr>
          <p:nvPr/>
        </p:nvSpPr>
        <p:spPr bwMode="auto">
          <a:xfrm>
            <a:off x="3505200" y="2984500"/>
            <a:ext cx="1452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Developer</a:t>
            </a:r>
          </a:p>
        </p:txBody>
      </p:sp>
      <p:sp>
        <p:nvSpPr>
          <p:cNvPr id="7204" name="Line 37">
            <a:extLst>
              <a:ext uri="{FF2B5EF4-FFF2-40B4-BE49-F238E27FC236}">
                <a16:creationId xmlns:a16="http://schemas.microsoft.com/office/drawing/2014/main" id="{6A674608-F7C1-4B48-A034-A7B2A23CAC86}"/>
              </a:ext>
            </a:extLst>
          </p:cNvPr>
          <p:cNvSpPr>
            <a:spLocks noChangeShapeType="1"/>
          </p:cNvSpPr>
          <p:nvPr/>
        </p:nvSpPr>
        <p:spPr bwMode="auto">
          <a:xfrm>
            <a:off x="1676400" y="5422900"/>
            <a:ext cx="7162800" cy="0"/>
          </a:xfrm>
          <a:prstGeom prst="line">
            <a:avLst/>
          </a:prstGeom>
          <a:noFill/>
          <a:ln w="2857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205" name="Text Box 38">
            <a:extLst>
              <a:ext uri="{FF2B5EF4-FFF2-40B4-BE49-F238E27FC236}">
                <a16:creationId xmlns:a16="http://schemas.microsoft.com/office/drawing/2014/main" id="{F42AEC39-1D25-4125-8E3E-B288684806AC}"/>
              </a:ext>
            </a:extLst>
          </p:cNvPr>
          <p:cNvSpPr txBox="1">
            <a:spLocks noChangeArrowheads="1"/>
          </p:cNvSpPr>
          <p:nvPr/>
        </p:nvSpPr>
        <p:spPr bwMode="auto">
          <a:xfrm>
            <a:off x="7391400" y="4660900"/>
            <a:ext cx="14859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Functional</a:t>
            </a:r>
          </a:p>
          <a:p>
            <a:pPr eaLnBrk="1" hangingPunct="1">
              <a:spcBef>
                <a:spcPct val="0"/>
              </a:spcBef>
              <a:buFontTx/>
              <a:buNone/>
            </a:pPr>
            <a:r>
              <a:rPr lang="en-US" altLang="en-US" sz="2400"/>
              <a:t>(BB)</a:t>
            </a:r>
          </a:p>
          <a:p>
            <a:pPr eaLnBrk="1" hangingPunct="1">
              <a:spcBef>
                <a:spcPct val="0"/>
              </a:spcBef>
              <a:buFontTx/>
              <a:buNone/>
            </a:pPr>
            <a:endParaRPr lang="en-US" altLang="en-US" sz="2400"/>
          </a:p>
        </p:txBody>
      </p:sp>
      <p:sp>
        <p:nvSpPr>
          <p:cNvPr id="7206" name="Text Box 39">
            <a:extLst>
              <a:ext uri="{FF2B5EF4-FFF2-40B4-BE49-F238E27FC236}">
                <a16:creationId xmlns:a16="http://schemas.microsoft.com/office/drawing/2014/main" id="{F116302E-73D3-4BC5-ABAF-0639498A33C0}"/>
              </a:ext>
            </a:extLst>
          </p:cNvPr>
          <p:cNvSpPr txBox="1">
            <a:spLocks noChangeArrowheads="1"/>
          </p:cNvSpPr>
          <p:nvPr/>
        </p:nvSpPr>
        <p:spPr bwMode="auto">
          <a:xfrm>
            <a:off x="7146925" y="5387975"/>
            <a:ext cx="13843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Structural</a:t>
            </a:r>
          </a:p>
          <a:p>
            <a:pPr eaLnBrk="1" hangingPunct="1">
              <a:spcBef>
                <a:spcPct val="0"/>
              </a:spcBef>
              <a:buFontTx/>
              <a:buNone/>
            </a:pPr>
            <a:r>
              <a:rPr lang="en-US" altLang="en-US" sz="2400"/>
              <a:t>(WB)</a:t>
            </a:r>
          </a:p>
        </p:txBody>
      </p:sp>
      <p:sp>
        <p:nvSpPr>
          <p:cNvPr id="7207" name="Text Box 40">
            <a:extLst>
              <a:ext uri="{FF2B5EF4-FFF2-40B4-BE49-F238E27FC236}">
                <a16:creationId xmlns:a16="http://schemas.microsoft.com/office/drawing/2014/main" id="{4E9DAB7D-9A48-472E-ABF0-817530A4FBD1}"/>
              </a:ext>
            </a:extLst>
          </p:cNvPr>
          <p:cNvSpPr txBox="1">
            <a:spLocks noChangeArrowheads="1"/>
          </p:cNvSpPr>
          <p:nvPr/>
        </p:nvSpPr>
        <p:spPr bwMode="auto">
          <a:xfrm>
            <a:off x="1257300" y="3279775"/>
            <a:ext cx="15208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t>Architectural</a:t>
            </a:r>
          </a:p>
          <a:p>
            <a:pPr eaLnBrk="1" hangingPunct="1">
              <a:spcBef>
                <a:spcPct val="0"/>
              </a:spcBef>
              <a:buFontTx/>
              <a:buNone/>
            </a:pPr>
            <a:r>
              <a:rPr lang="en-US" altLang="en-US" sz="2000"/>
              <a:t>Design</a:t>
            </a:r>
          </a:p>
        </p:txBody>
      </p:sp>
    </p:spTree>
    <p:extLst>
      <p:ext uri="{BB962C8B-B14F-4D97-AF65-F5344CB8AC3E}">
        <p14:creationId xmlns:p14="http://schemas.microsoft.com/office/powerpoint/2010/main" val="3748271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E82C27F4-967A-4DFF-9130-C8A571660599}"/>
              </a:ext>
            </a:extLst>
          </p:cNvPr>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603D4E5F-EAC8-4A07-A344-5C4E7973E75D}" type="slidenum">
              <a:rPr lang="en-CA" altLang="en-US" sz="1400"/>
              <a:pPr eaLnBrk="1" hangingPunct="1">
                <a:spcBef>
                  <a:spcPct val="0"/>
                </a:spcBef>
                <a:buFontTx/>
                <a:buNone/>
              </a:pPr>
              <a:t>8</a:t>
            </a:fld>
            <a:endParaRPr lang="en-CA" altLang="en-US" sz="1400"/>
          </a:p>
        </p:txBody>
      </p:sp>
      <p:sp>
        <p:nvSpPr>
          <p:cNvPr id="12291" name="Rectangle 2">
            <a:extLst>
              <a:ext uri="{FF2B5EF4-FFF2-40B4-BE49-F238E27FC236}">
                <a16:creationId xmlns:a16="http://schemas.microsoft.com/office/drawing/2014/main" id="{1E5E5941-DE57-483E-BB55-602CB29AE6F9}"/>
              </a:ext>
            </a:extLst>
          </p:cNvPr>
          <p:cNvSpPr>
            <a:spLocks noGrp="1" noChangeArrowheads="1"/>
          </p:cNvSpPr>
          <p:nvPr>
            <p:ph type="title"/>
          </p:nvPr>
        </p:nvSpPr>
        <p:spPr>
          <a:xfrm>
            <a:off x="685800" y="533400"/>
            <a:ext cx="7772400" cy="1143000"/>
          </a:xfrm>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eaLnBrk="1" hangingPunct="1"/>
            <a:r>
              <a:rPr lang="en-US" altLang="en-US" dirty="0"/>
              <a:t>Testing Activities </a:t>
            </a:r>
          </a:p>
        </p:txBody>
      </p:sp>
      <p:sp>
        <p:nvSpPr>
          <p:cNvPr id="12292" name="Rectangle 3">
            <a:extLst>
              <a:ext uri="{FF2B5EF4-FFF2-40B4-BE49-F238E27FC236}">
                <a16:creationId xmlns:a16="http://schemas.microsoft.com/office/drawing/2014/main" id="{AEED38A5-FEC4-4F71-932E-2635EA3695BC}"/>
              </a:ext>
            </a:extLst>
          </p:cNvPr>
          <p:cNvSpPr>
            <a:spLocks noChangeArrowheads="1"/>
          </p:cNvSpPr>
          <p:nvPr/>
        </p:nvSpPr>
        <p:spPr bwMode="auto">
          <a:xfrm>
            <a:off x="2525713" y="2306638"/>
            <a:ext cx="1114425"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600">
                <a:solidFill>
                  <a:srgbClr val="000000"/>
                </a:solidFill>
                <a:latin typeface="Times" panose="02020603050405020304" pitchFamily="18" charset="0"/>
              </a:rPr>
              <a:t>Tested </a:t>
            </a:r>
          </a:p>
          <a:p>
            <a:pPr>
              <a:spcBef>
                <a:spcPct val="0"/>
              </a:spcBef>
              <a:buFontTx/>
              <a:buNone/>
            </a:pPr>
            <a:r>
              <a:rPr lang="en-US" altLang="en-US" sz="1600">
                <a:solidFill>
                  <a:srgbClr val="000000"/>
                </a:solidFill>
                <a:latin typeface="Times" panose="02020603050405020304" pitchFamily="18" charset="0"/>
              </a:rPr>
              <a:t>Subsystem </a:t>
            </a:r>
          </a:p>
        </p:txBody>
      </p:sp>
      <p:sp>
        <p:nvSpPr>
          <p:cNvPr id="12293" name="Rectangle 4" descr="10%">
            <a:extLst>
              <a:ext uri="{FF2B5EF4-FFF2-40B4-BE49-F238E27FC236}">
                <a16:creationId xmlns:a16="http://schemas.microsoft.com/office/drawing/2014/main" id="{1FAD8732-0405-44D1-80BD-554428496C1F}"/>
              </a:ext>
            </a:extLst>
          </p:cNvPr>
          <p:cNvSpPr>
            <a:spLocks noChangeArrowheads="1"/>
          </p:cNvSpPr>
          <p:nvPr/>
        </p:nvSpPr>
        <p:spPr bwMode="auto">
          <a:xfrm>
            <a:off x="125413" y="5132388"/>
            <a:ext cx="1109662" cy="814387"/>
          </a:xfrm>
          <a:prstGeom prst="rect">
            <a:avLst/>
          </a:prstGeom>
          <a:pattFill prst="pct10">
            <a:fgClr>
              <a:srgbClr val="000000"/>
            </a:fgClr>
            <a:bgClr>
              <a:srgbClr val="FFFFFF"/>
            </a:bgClr>
          </a:pattFill>
          <a:ln w="127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b="1">
                <a:latin typeface="Times" panose="02020603050405020304" pitchFamily="18" charset="0"/>
              </a:rPr>
              <a:t>Subsystem</a:t>
            </a:r>
          </a:p>
          <a:p>
            <a:pPr algn="ctr">
              <a:spcBef>
                <a:spcPct val="0"/>
              </a:spcBef>
              <a:buFontTx/>
              <a:buNone/>
            </a:pPr>
            <a:r>
              <a:rPr lang="en-US" altLang="en-US" sz="2000" b="1">
                <a:latin typeface="Times" panose="02020603050405020304" pitchFamily="18" charset="0"/>
              </a:rPr>
              <a:t>Code</a:t>
            </a:r>
          </a:p>
        </p:txBody>
      </p:sp>
      <p:sp>
        <p:nvSpPr>
          <p:cNvPr id="12294" name="Oval 5">
            <a:extLst>
              <a:ext uri="{FF2B5EF4-FFF2-40B4-BE49-F238E27FC236}">
                <a16:creationId xmlns:a16="http://schemas.microsoft.com/office/drawing/2014/main" id="{C1090C7E-5F2D-49D5-A733-C425E77C95BB}"/>
              </a:ext>
            </a:extLst>
          </p:cNvPr>
          <p:cNvSpPr>
            <a:spLocks noChangeArrowheads="1"/>
          </p:cNvSpPr>
          <p:nvPr/>
        </p:nvSpPr>
        <p:spPr bwMode="auto">
          <a:xfrm>
            <a:off x="5900738" y="3049588"/>
            <a:ext cx="1568450" cy="12700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12295" name="Rectangle 6">
            <a:extLst>
              <a:ext uri="{FF2B5EF4-FFF2-40B4-BE49-F238E27FC236}">
                <a16:creationId xmlns:a16="http://schemas.microsoft.com/office/drawing/2014/main" id="{B8444D5F-E801-4920-8302-7FBB45279557}"/>
              </a:ext>
            </a:extLst>
          </p:cNvPr>
          <p:cNvSpPr>
            <a:spLocks noChangeArrowheads="1"/>
          </p:cNvSpPr>
          <p:nvPr/>
        </p:nvSpPr>
        <p:spPr bwMode="auto">
          <a:xfrm>
            <a:off x="5999163" y="3448050"/>
            <a:ext cx="1525587" cy="4397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300" b="1">
                <a:solidFill>
                  <a:srgbClr val="000000"/>
                </a:solidFill>
                <a:latin typeface="Times" panose="02020603050405020304" pitchFamily="18" charset="0"/>
              </a:rPr>
              <a:t>Functional</a:t>
            </a:r>
          </a:p>
        </p:txBody>
      </p:sp>
      <p:sp>
        <p:nvSpPr>
          <p:cNvPr id="12296" name="Oval 7">
            <a:extLst>
              <a:ext uri="{FF2B5EF4-FFF2-40B4-BE49-F238E27FC236}">
                <a16:creationId xmlns:a16="http://schemas.microsoft.com/office/drawing/2014/main" id="{7CFA2208-21EC-4798-B118-A94BBF74AF9B}"/>
              </a:ext>
            </a:extLst>
          </p:cNvPr>
          <p:cNvSpPr>
            <a:spLocks noChangeArrowheads="1"/>
          </p:cNvSpPr>
          <p:nvPr/>
        </p:nvSpPr>
        <p:spPr bwMode="auto">
          <a:xfrm>
            <a:off x="3476625" y="3049588"/>
            <a:ext cx="1643063" cy="12700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12297" name="Rectangle 8">
            <a:extLst>
              <a:ext uri="{FF2B5EF4-FFF2-40B4-BE49-F238E27FC236}">
                <a16:creationId xmlns:a16="http://schemas.microsoft.com/office/drawing/2014/main" id="{0F7A4741-0421-4FB4-A4A0-BDF2AA886702}"/>
              </a:ext>
            </a:extLst>
          </p:cNvPr>
          <p:cNvSpPr>
            <a:spLocks noChangeArrowheads="1"/>
          </p:cNvSpPr>
          <p:nvPr/>
        </p:nvSpPr>
        <p:spPr bwMode="auto">
          <a:xfrm>
            <a:off x="3556000" y="3340100"/>
            <a:ext cx="1592263" cy="4397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300" b="1">
                <a:solidFill>
                  <a:srgbClr val="000000"/>
                </a:solidFill>
                <a:latin typeface="Times" panose="02020603050405020304" pitchFamily="18" charset="0"/>
              </a:rPr>
              <a:t>Integration</a:t>
            </a:r>
          </a:p>
        </p:txBody>
      </p:sp>
      <p:sp>
        <p:nvSpPr>
          <p:cNvPr id="12298" name="Oval 9">
            <a:extLst>
              <a:ext uri="{FF2B5EF4-FFF2-40B4-BE49-F238E27FC236}">
                <a16:creationId xmlns:a16="http://schemas.microsoft.com/office/drawing/2014/main" id="{9761DA75-1EE1-4558-853E-35F01A982297}"/>
              </a:ext>
            </a:extLst>
          </p:cNvPr>
          <p:cNvSpPr>
            <a:spLocks noChangeArrowheads="1"/>
          </p:cNvSpPr>
          <p:nvPr/>
        </p:nvSpPr>
        <p:spPr bwMode="auto">
          <a:xfrm>
            <a:off x="1390650" y="5100638"/>
            <a:ext cx="1090613" cy="8382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12299" name="Rectangle 10">
            <a:extLst>
              <a:ext uri="{FF2B5EF4-FFF2-40B4-BE49-F238E27FC236}">
                <a16:creationId xmlns:a16="http://schemas.microsoft.com/office/drawing/2014/main" id="{48B04CC5-E4A2-4B42-A22C-3B3EE53E37B8}"/>
              </a:ext>
            </a:extLst>
          </p:cNvPr>
          <p:cNvSpPr>
            <a:spLocks noChangeArrowheads="1"/>
          </p:cNvSpPr>
          <p:nvPr/>
        </p:nvSpPr>
        <p:spPr bwMode="auto">
          <a:xfrm>
            <a:off x="1582738" y="5210175"/>
            <a:ext cx="804862" cy="4397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300" b="1">
                <a:solidFill>
                  <a:srgbClr val="000000"/>
                </a:solidFill>
                <a:latin typeface="Times" panose="02020603050405020304" pitchFamily="18" charset="0"/>
              </a:rPr>
              <a:t>Unit </a:t>
            </a:r>
          </a:p>
        </p:txBody>
      </p:sp>
      <p:sp>
        <p:nvSpPr>
          <p:cNvPr id="12300" name="Freeform 11">
            <a:extLst>
              <a:ext uri="{FF2B5EF4-FFF2-40B4-BE49-F238E27FC236}">
                <a16:creationId xmlns:a16="http://schemas.microsoft.com/office/drawing/2014/main" id="{797B46AB-AA8B-4AE5-858C-EB245A55EA48}"/>
              </a:ext>
            </a:extLst>
          </p:cNvPr>
          <p:cNvSpPr>
            <a:spLocks/>
          </p:cNvSpPr>
          <p:nvPr/>
        </p:nvSpPr>
        <p:spPr bwMode="auto">
          <a:xfrm>
            <a:off x="3459163" y="3209925"/>
            <a:ext cx="107950" cy="122238"/>
          </a:xfrm>
          <a:custGeom>
            <a:avLst/>
            <a:gdLst>
              <a:gd name="T0" fmla="*/ 68045013 w 68"/>
              <a:gd name="T1" fmla="*/ 0 h 77"/>
              <a:gd name="T2" fmla="*/ 168851263 w 68"/>
              <a:gd name="T3" fmla="*/ 191532658 h 77"/>
              <a:gd name="T4" fmla="*/ 0 w 68"/>
              <a:gd name="T5" fmla="*/ 85685663 h 77"/>
              <a:gd name="T6" fmla="*/ 32762825 w 68"/>
              <a:gd name="T7" fmla="*/ 52924291 h 77"/>
              <a:gd name="T8" fmla="*/ 68045013 w 68"/>
              <a:gd name="T9" fmla="*/ 0 h 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77">
                <a:moveTo>
                  <a:pt x="27" y="0"/>
                </a:moveTo>
                <a:lnTo>
                  <a:pt x="67" y="76"/>
                </a:lnTo>
                <a:lnTo>
                  <a:pt x="0" y="34"/>
                </a:lnTo>
                <a:lnTo>
                  <a:pt x="13" y="21"/>
                </a:lnTo>
                <a:lnTo>
                  <a:pt x="27" y="0"/>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301" name="Line 12">
            <a:extLst>
              <a:ext uri="{FF2B5EF4-FFF2-40B4-BE49-F238E27FC236}">
                <a16:creationId xmlns:a16="http://schemas.microsoft.com/office/drawing/2014/main" id="{F17DFEFD-8F37-441B-BC7E-F874DFC6A824}"/>
              </a:ext>
            </a:extLst>
          </p:cNvPr>
          <p:cNvSpPr>
            <a:spLocks noChangeShapeType="1"/>
          </p:cNvSpPr>
          <p:nvPr/>
        </p:nvSpPr>
        <p:spPr bwMode="auto">
          <a:xfrm>
            <a:off x="2433638" y="2185988"/>
            <a:ext cx="1055687" cy="10668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2302" name="Oval 13">
            <a:extLst>
              <a:ext uri="{FF2B5EF4-FFF2-40B4-BE49-F238E27FC236}">
                <a16:creationId xmlns:a16="http://schemas.microsoft.com/office/drawing/2014/main" id="{5C26C4C4-610C-405A-A693-2DCD212F0440}"/>
              </a:ext>
            </a:extLst>
          </p:cNvPr>
          <p:cNvSpPr>
            <a:spLocks noChangeArrowheads="1"/>
          </p:cNvSpPr>
          <p:nvPr/>
        </p:nvSpPr>
        <p:spPr bwMode="auto">
          <a:xfrm>
            <a:off x="1090613" y="4500563"/>
            <a:ext cx="34925" cy="58737"/>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12303" name="Oval 14">
            <a:extLst>
              <a:ext uri="{FF2B5EF4-FFF2-40B4-BE49-F238E27FC236}">
                <a16:creationId xmlns:a16="http://schemas.microsoft.com/office/drawing/2014/main" id="{8B58145E-70BC-400B-9978-3EA286C743DD}"/>
              </a:ext>
            </a:extLst>
          </p:cNvPr>
          <p:cNvSpPr>
            <a:spLocks noChangeArrowheads="1"/>
          </p:cNvSpPr>
          <p:nvPr/>
        </p:nvSpPr>
        <p:spPr bwMode="auto">
          <a:xfrm>
            <a:off x="1090613" y="4176713"/>
            <a:ext cx="34925" cy="58737"/>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12304" name="Oval 15">
            <a:extLst>
              <a:ext uri="{FF2B5EF4-FFF2-40B4-BE49-F238E27FC236}">
                <a16:creationId xmlns:a16="http://schemas.microsoft.com/office/drawing/2014/main" id="{5DFCB372-BC64-438F-9CBF-E8D1AA309841}"/>
              </a:ext>
            </a:extLst>
          </p:cNvPr>
          <p:cNvSpPr>
            <a:spLocks noChangeArrowheads="1"/>
          </p:cNvSpPr>
          <p:nvPr/>
        </p:nvSpPr>
        <p:spPr bwMode="auto">
          <a:xfrm>
            <a:off x="1090613" y="3924300"/>
            <a:ext cx="34925" cy="47625"/>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12305" name="Oval 16">
            <a:extLst>
              <a:ext uri="{FF2B5EF4-FFF2-40B4-BE49-F238E27FC236}">
                <a16:creationId xmlns:a16="http://schemas.microsoft.com/office/drawing/2014/main" id="{616C1C7C-0743-4271-BC4D-C35135453B2F}"/>
              </a:ext>
            </a:extLst>
          </p:cNvPr>
          <p:cNvSpPr>
            <a:spLocks noChangeArrowheads="1"/>
          </p:cNvSpPr>
          <p:nvPr/>
        </p:nvSpPr>
        <p:spPr bwMode="auto">
          <a:xfrm>
            <a:off x="2446338" y="3481388"/>
            <a:ext cx="838200" cy="261937"/>
          </a:xfrm>
          <a:prstGeom prst="ellipse">
            <a:avLst/>
          </a:prstGeom>
          <a:solidFill>
            <a:srgbClr val="FFFFFF"/>
          </a:solidFill>
          <a:ln w="1270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12306" name="Rectangle 17">
            <a:extLst>
              <a:ext uri="{FF2B5EF4-FFF2-40B4-BE49-F238E27FC236}">
                <a16:creationId xmlns:a16="http://schemas.microsoft.com/office/drawing/2014/main" id="{E7215388-6222-42D8-9BA2-FD02F3697DD4}"/>
              </a:ext>
            </a:extLst>
          </p:cNvPr>
          <p:cNvSpPr>
            <a:spLocks noChangeArrowheads="1"/>
          </p:cNvSpPr>
          <p:nvPr/>
        </p:nvSpPr>
        <p:spPr bwMode="auto">
          <a:xfrm>
            <a:off x="2135188" y="3359150"/>
            <a:ext cx="1063625"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600">
                <a:solidFill>
                  <a:srgbClr val="000000"/>
                </a:solidFill>
                <a:latin typeface="Times" panose="02020603050405020304" pitchFamily="18" charset="0"/>
              </a:rPr>
              <a:t>Tested</a:t>
            </a:r>
          </a:p>
          <a:p>
            <a:pPr>
              <a:spcBef>
                <a:spcPct val="0"/>
              </a:spcBef>
              <a:buFontTx/>
              <a:buNone/>
            </a:pPr>
            <a:r>
              <a:rPr lang="en-US" altLang="en-US" sz="1600">
                <a:solidFill>
                  <a:srgbClr val="000000"/>
                </a:solidFill>
                <a:latin typeface="Times" panose="02020603050405020304" pitchFamily="18" charset="0"/>
              </a:rPr>
              <a:t>Subsystem</a:t>
            </a:r>
          </a:p>
        </p:txBody>
      </p:sp>
      <p:sp>
        <p:nvSpPr>
          <p:cNvPr id="12307" name="Freeform 18">
            <a:extLst>
              <a:ext uri="{FF2B5EF4-FFF2-40B4-BE49-F238E27FC236}">
                <a16:creationId xmlns:a16="http://schemas.microsoft.com/office/drawing/2014/main" id="{9E604372-DFFA-40C2-B387-284BF1FC7AB7}"/>
              </a:ext>
            </a:extLst>
          </p:cNvPr>
          <p:cNvSpPr>
            <a:spLocks/>
          </p:cNvSpPr>
          <p:nvPr/>
        </p:nvSpPr>
        <p:spPr bwMode="auto">
          <a:xfrm>
            <a:off x="3363913" y="3438525"/>
            <a:ext cx="131762" cy="73025"/>
          </a:xfrm>
          <a:custGeom>
            <a:avLst/>
            <a:gdLst>
              <a:gd name="T0" fmla="*/ 35282054 w 83"/>
              <a:gd name="T1" fmla="*/ 0 h 46"/>
              <a:gd name="T2" fmla="*/ 206652028 w 83"/>
              <a:gd name="T3" fmla="*/ 113407825 h 46"/>
              <a:gd name="T4" fmla="*/ 0 w 83"/>
              <a:gd name="T5" fmla="*/ 95765938 h 46"/>
              <a:gd name="T6" fmla="*/ 15120880 w 83"/>
              <a:gd name="T7" fmla="*/ 50403125 h 46"/>
              <a:gd name="T8" fmla="*/ 35282054 w 83"/>
              <a:gd name="T9" fmla="*/ 0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 h="46">
                <a:moveTo>
                  <a:pt x="14" y="0"/>
                </a:moveTo>
                <a:lnTo>
                  <a:pt x="82" y="45"/>
                </a:lnTo>
                <a:lnTo>
                  <a:pt x="0" y="38"/>
                </a:lnTo>
                <a:lnTo>
                  <a:pt x="6" y="20"/>
                </a:lnTo>
                <a:lnTo>
                  <a:pt x="14" y="0"/>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308" name="Line 19">
            <a:extLst>
              <a:ext uri="{FF2B5EF4-FFF2-40B4-BE49-F238E27FC236}">
                <a16:creationId xmlns:a16="http://schemas.microsoft.com/office/drawing/2014/main" id="{B7697BAE-9556-4D37-9977-71CACAAFBC96}"/>
              </a:ext>
            </a:extLst>
          </p:cNvPr>
          <p:cNvSpPr>
            <a:spLocks noChangeShapeType="1"/>
          </p:cNvSpPr>
          <p:nvPr/>
        </p:nvSpPr>
        <p:spPr bwMode="auto">
          <a:xfrm>
            <a:off x="2506663" y="3163888"/>
            <a:ext cx="862012" cy="3111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2309" name="Freeform 20">
            <a:extLst>
              <a:ext uri="{FF2B5EF4-FFF2-40B4-BE49-F238E27FC236}">
                <a16:creationId xmlns:a16="http://schemas.microsoft.com/office/drawing/2014/main" id="{F53F8DC0-83BB-42F1-89B8-CD40A42A4C97}"/>
              </a:ext>
            </a:extLst>
          </p:cNvPr>
          <p:cNvSpPr>
            <a:spLocks/>
          </p:cNvSpPr>
          <p:nvPr/>
        </p:nvSpPr>
        <p:spPr bwMode="auto">
          <a:xfrm>
            <a:off x="3446463" y="3965575"/>
            <a:ext cx="109537" cy="122238"/>
          </a:xfrm>
          <a:custGeom>
            <a:avLst/>
            <a:gdLst>
              <a:gd name="T0" fmla="*/ 0 w 69"/>
              <a:gd name="T1" fmla="*/ 105846995 h 77"/>
              <a:gd name="T2" fmla="*/ 171369843 w 69"/>
              <a:gd name="T3" fmla="*/ 0 h 77"/>
              <a:gd name="T4" fmla="*/ 70564053 w 69"/>
              <a:gd name="T5" fmla="*/ 191532658 h 77"/>
              <a:gd name="T6" fmla="*/ 32761088 w 69"/>
              <a:gd name="T7" fmla="*/ 138609954 h 77"/>
              <a:gd name="T8" fmla="*/ 0 w 69"/>
              <a:gd name="T9" fmla="*/ 105846995 h 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77">
                <a:moveTo>
                  <a:pt x="0" y="42"/>
                </a:moveTo>
                <a:lnTo>
                  <a:pt x="68" y="0"/>
                </a:lnTo>
                <a:lnTo>
                  <a:pt x="28" y="76"/>
                </a:lnTo>
                <a:lnTo>
                  <a:pt x="13" y="55"/>
                </a:lnTo>
                <a:lnTo>
                  <a:pt x="0" y="42"/>
                </a:lnTo>
              </a:path>
            </a:pathLst>
          </a:custGeom>
          <a:solidFill>
            <a:srgbClr val="000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310" name="Line 21">
            <a:extLst>
              <a:ext uri="{FF2B5EF4-FFF2-40B4-BE49-F238E27FC236}">
                <a16:creationId xmlns:a16="http://schemas.microsoft.com/office/drawing/2014/main" id="{D84C0D00-91F2-458F-A5A9-E6648C834C00}"/>
              </a:ext>
            </a:extLst>
          </p:cNvPr>
          <p:cNvSpPr>
            <a:spLocks noChangeShapeType="1"/>
          </p:cNvSpPr>
          <p:nvPr/>
        </p:nvSpPr>
        <p:spPr bwMode="auto">
          <a:xfrm flipV="1">
            <a:off x="2290763" y="4062413"/>
            <a:ext cx="1185862" cy="115252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2311" name="Oval 22" descr="10%">
            <a:extLst>
              <a:ext uri="{FF2B5EF4-FFF2-40B4-BE49-F238E27FC236}">
                <a16:creationId xmlns:a16="http://schemas.microsoft.com/office/drawing/2014/main" id="{EC9C296A-F08B-474E-BB81-5AFCEB76604E}"/>
              </a:ext>
            </a:extLst>
          </p:cNvPr>
          <p:cNvSpPr>
            <a:spLocks noChangeArrowheads="1"/>
          </p:cNvSpPr>
          <p:nvPr/>
        </p:nvSpPr>
        <p:spPr bwMode="auto">
          <a:xfrm>
            <a:off x="5851525" y="1646238"/>
            <a:ext cx="1546225" cy="838200"/>
          </a:xfrm>
          <a:prstGeom prst="ellipse">
            <a:avLst/>
          </a:prstGeom>
          <a:pattFill prst="pct10">
            <a:fgClr>
              <a:srgbClr val="000000"/>
            </a:fgClr>
            <a:bgClr>
              <a:srgbClr val="FFFFFF"/>
            </a:bgClr>
          </a:pattFill>
          <a:ln w="1270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b="1">
                <a:latin typeface="Times" panose="02020603050405020304" pitchFamily="18" charset="0"/>
              </a:rPr>
              <a:t>Requirements</a:t>
            </a:r>
          </a:p>
          <a:p>
            <a:pPr algn="ctr">
              <a:spcBef>
                <a:spcPct val="0"/>
              </a:spcBef>
              <a:buFontTx/>
              <a:buNone/>
            </a:pPr>
            <a:r>
              <a:rPr lang="en-US" altLang="en-US" sz="2000" b="1">
                <a:latin typeface="Times" panose="02020603050405020304" pitchFamily="18" charset="0"/>
              </a:rPr>
              <a:t>Analysis</a:t>
            </a:r>
          </a:p>
          <a:p>
            <a:pPr algn="ctr">
              <a:spcBef>
                <a:spcPct val="0"/>
              </a:spcBef>
              <a:buFontTx/>
              <a:buNone/>
            </a:pPr>
            <a:r>
              <a:rPr lang="en-US" altLang="en-US" sz="2000" b="1">
                <a:latin typeface="Times" panose="02020603050405020304" pitchFamily="18" charset="0"/>
              </a:rPr>
              <a:t>Document</a:t>
            </a:r>
          </a:p>
        </p:txBody>
      </p:sp>
      <p:sp>
        <p:nvSpPr>
          <p:cNvPr id="12312" name="Rectangle 23" descr="10%">
            <a:extLst>
              <a:ext uri="{FF2B5EF4-FFF2-40B4-BE49-F238E27FC236}">
                <a16:creationId xmlns:a16="http://schemas.microsoft.com/office/drawing/2014/main" id="{7783A105-36E8-47CD-9CEE-30B13B64645C}"/>
              </a:ext>
            </a:extLst>
          </p:cNvPr>
          <p:cNvSpPr>
            <a:spLocks noChangeArrowheads="1"/>
          </p:cNvSpPr>
          <p:nvPr/>
        </p:nvSpPr>
        <p:spPr bwMode="auto">
          <a:xfrm>
            <a:off x="3463925" y="1746250"/>
            <a:ext cx="1597025" cy="962025"/>
          </a:xfrm>
          <a:prstGeom prst="rect">
            <a:avLst/>
          </a:prstGeom>
          <a:pattFill prst="pct10">
            <a:fgClr>
              <a:srgbClr val="000000"/>
            </a:fgClr>
            <a:bgClr>
              <a:srgbClr val="FFFFFF"/>
            </a:bgClr>
          </a:pattFill>
          <a:ln w="127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b="1">
                <a:latin typeface="Times" panose="02020603050405020304" pitchFamily="18" charset="0"/>
              </a:rPr>
              <a:t>System</a:t>
            </a:r>
          </a:p>
          <a:p>
            <a:pPr algn="ctr">
              <a:spcBef>
                <a:spcPct val="0"/>
              </a:spcBef>
              <a:buFontTx/>
              <a:buNone/>
            </a:pPr>
            <a:r>
              <a:rPr lang="en-US" altLang="en-US" sz="2000" b="1">
                <a:latin typeface="Times" panose="02020603050405020304" pitchFamily="18" charset="0"/>
              </a:rPr>
              <a:t>Design</a:t>
            </a:r>
          </a:p>
          <a:p>
            <a:pPr algn="ctr">
              <a:spcBef>
                <a:spcPct val="0"/>
              </a:spcBef>
              <a:buFontTx/>
              <a:buNone/>
            </a:pPr>
            <a:r>
              <a:rPr lang="en-US" altLang="en-US" sz="2000" b="1">
                <a:latin typeface="Times" panose="02020603050405020304" pitchFamily="18" charset="0"/>
              </a:rPr>
              <a:t>Document</a:t>
            </a:r>
          </a:p>
        </p:txBody>
      </p:sp>
      <p:sp>
        <p:nvSpPr>
          <p:cNvPr id="12313" name="Oval 24">
            <a:extLst>
              <a:ext uri="{FF2B5EF4-FFF2-40B4-BE49-F238E27FC236}">
                <a16:creationId xmlns:a16="http://schemas.microsoft.com/office/drawing/2014/main" id="{5BEFAD8A-3168-4A31-989D-AA00A2656022}"/>
              </a:ext>
            </a:extLst>
          </p:cNvPr>
          <p:cNvSpPr>
            <a:spLocks noChangeArrowheads="1"/>
          </p:cNvSpPr>
          <p:nvPr/>
        </p:nvSpPr>
        <p:spPr bwMode="auto">
          <a:xfrm>
            <a:off x="2530475" y="4884738"/>
            <a:ext cx="849313" cy="225425"/>
          </a:xfrm>
          <a:prstGeom prst="ellipse">
            <a:avLst/>
          </a:prstGeom>
          <a:solidFill>
            <a:srgbClr val="FFFFFF"/>
          </a:solidFill>
          <a:ln w="1270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12314" name="Rectangle 25">
            <a:extLst>
              <a:ext uri="{FF2B5EF4-FFF2-40B4-BE49-F238E27FC236}">
                <a16:creationId xmlns:a16="http://schemas.microsoft.com/office/drawing/2014/main" id="{1B03B01F-2752-474B-936C-EED06CC90078}"/>
              </a:ext>
            </a:extLst>
          </p:cNvPr>
          <p:cNvSpPr>
            <a:spLocks noChangeArrowheads="1"/>
          </p:cNvSpPr>
          <p:nvPr/>
        </p:nvSpPr>
        <p:spPr bwMode="auto">
          <a:xfrm>
            <a:off x="2422525" y="4833938"/>
            <a:ext cx="1708150" cy="3333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600">
                <a:solidFill>
                  <a:srgbClr val="000000"/>
                </a:solidFill>
                <a:latin typeface="Times" panose="02020603050405020304" pitchFamily="18" charset="0"/>
              </a:rPr>
              <a:t>Tested Subsystem </a:t>
            </a:r>
          </a:p>
        </p:txBody>
      </p:sp>
      <p:sp>
        <p:nvSpPr>
          <p:cNvPr id="12315" name="Rectangle 26">
            <a:extLst>
              <a:ext uri="{FF2B5EF4-FFF2-40B4-BE49-F238E27FC236}">
                <a16:creationId xmlns:a16="http://schemas.microsoft.com/office/drawing/2014/main" id="{C292C247-6229-41F1-9AFA-8FD440F27B58}"/>
              </a:ext>
            </a:extLst>
          </p:cNvPr>
          <p:cNvSpPr>
            <a:spLocks noChangeArrowheads="1"/>
          </p:cNvSpPr>
          <p:nvPr/>
        </p:nvSpPr>
        <p:spPr bwMode="auto">
          <a:xfrm>
            <a:off x="4019550" y="3663950"/>
            <a:ext cx="717550" cy="4397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300" b="1">
                <a:solidFill>
                  <a:srgbClr val="000000"/>
                </a:solidFill>
                <a:latin typeface="Times" panose="02020603050405020304" pitchFamily="18" charset="0"/>
              </a:rPr>
              <a:t>Test</a:t>
            </a:r>
          </a:p>
        </p:txBody>
      </p:sp>
      <p:sp>
        <p:nvSpPr>
          <p:cNvPr id="12316" name="Rectangle 27">
            <a:extLst>
              <a:ext uri="{FF2B5EF4-FFF2-40B4-BE49-F238E27FC236}">
                <a16:creationId xmlns:a16="http://schemas.microsoft.com/office/drawing/2014/main" id="{7CB6DD7E-C4C4-4BEB-AF51-4AD2DD628416}"/>
              </a:ext>
            </a:extLst>
          </p:cNvPr>
          <p:cNvSpPr>
            <a:spLocks noChangeArrowheads="1"/>
          </p:cNvSpPr>
          <p:nvPr/>
        </p:nvSpPr>
        <p:spPr bwMode="auto">
          <a:xfrm>
            <a:off x="6388100" y="3698875"/>
            <a:ext cx="717550" cy="4397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300" b="1">
                <a:solidFill>
                  <a:srgbClr val="000000"/>
                </a:solidFill>
                <a:latin typeface="Times" panose="02020603050405020304" pitchFamily="18" charset="0"/>
              </a:rPr>
              <a:t>Test</a:t>
            </a:r>
          </a:p>
        </p:txBody>
      </p:sp>
      <p:sp>
        <p:nvSpPr>
          <p:cNvPr id="12317" name="Rectangle 28">
            <a:extLst>
              <a:ext uri="{FF2B5EF4-FFF2-40B4-BE49-F238E27FC236}">
                <a16:creationId xmlns:a16="http://schemas.microsoft.com/office/drawing/2014/main" id="{6A7BDA0D-2508-4AE5-BEF7-AD751AF9EE1D}"/>
              </a:ext>
            </a:extLst>
          </p:cNvPr>
          <p:cNvSpPr>
            <a:spLocks noChangeArrowheads="1"/>
          </p:cNvSpPr>
          <p:nvPr/>
        </p:nvSpPr>
        <p:spPr bwMode="auto">
          <a:xfrm>
            <a:off x="1639888" y="5499100"/>
            <a:ext cx="376237" cy="4397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300" b="1">
                <a:solidFill>
                  <a:srgbClr val="000000"/>
                </a:solidFill>
                <a:latin typeface="Times" panose="02020603050405020304" pitchFamily="18" charset="0"/>
              </a:rPr>
              <a:t>T</a:t>
            </a:r>
          </a:p>
        </p:txBody>
      </p:sp>
      <p:sp>
        <p:nvSpPr>
          <p:cNvPr id="12318" name="Rectangle 29">
            <a:extLst>
              <a:ext uri="{FF2B5EF4-FFF2-40B4-BE49-F238E27FC236}">
                <a16:creationId xmlns:a16="http://schemas.microsoft.com/office/drawing/2014/main" id="{CAB90D2E-CB56-4943-9BAC-30EC0FEC8B2B}"/>
              </a:ext>
            </a:extLst>
          </p:cNvPr>
          <p:cNvSpPr>
            <a:spLocks noChangeArrowheads="1"/>
          </p:cNvSpPr>
          <p:nvPr/>
        </p:nvSpPr>
        <p:spPr bwMode="auto">
          <a:xfrm>
            <a:off x="1806575" y="5499100"/>
            <a:ext cx="522288" cy="4397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300" b="1">
                <a:solidFill>
                  <a:srgbClr val="000000"/>
                </a:solidFill>
                <a:latin typeface="Times" panose="02020603050405020304" pitchFamily="18" charset="0"/>
              </a:rPr>
              <a:t>est</a:t>
            </a:r>
          </a:p>
        </p:txBody>
      </p:sp>
      <p:sp>
        <p:nvSpPr>
          <p:cNvPr id="12319" name="Oval 30">
            <a:extLst>
              <a:ext uri="{FF2B5EF4-FFF2-40B4-BE49-F238E27FC236}">
                <a16:creationId xmlns:a16="http://schemas.microsoft.com/office/drawing/2014/main" id="{862EE9B4-E5E6-4074-86F9-C15A7D86E6BF}"/>
              </a:ext>
            </a:extLst>
          </p:cNvPr>
          <p:cNvSpPr>
            <a:spLocks noChangeArrowheads="1"/>
          </p:cNvSpPr>
          <p:nvPr/>
        </p:nvSpPr>
        <p:spPr bwMode="auto">
          <a:xfrm>
            <a:off x="1390650" y="2617788"/>
            <a:ext cx="1090613" cy="8382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12320" name="Rectangle 31">
            <a:extLst>
              <a:ext uri="{FF2B5EF4-FFF2-40B4-BE49-F238E27FC236}">
                <a16:creationId xmlns:a16="http://schemas.microsoft.com/office/drawing/2014/main" id="{BBC48645-CD11-43F8-9A6D-2C49DB5C6678}"/>
              </a:ext>
            </a:extLst>
          </p:cNvPr>
          <p:cNvSpPr>
            <a:spLocks noChangeArrowheads="1"/>
          </p:cNvSpPr>
          <p:nvPr/>
        </p:nvSpPr>
        <p:spPr bwMode="auto">
          <a:xfrm>
            <a:off x="1582738" y="2727325"/>
            <a:ext cx="804862" cy="4397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300" b="1">
                <a:solidFill>
                  <a:srgbClr val="000000"/>
                </a:solidFill>
                <a:latin typeface="Times" panose="02020603050405020304" pitchFamily="18" charset="0"/>
              </a:rPr>
              <a:t>Unit </a:t>
            </a:r>
          </a:p>
        </p:txBody>
      </p:sp>
      <p:sp>
        <p:nvSpPr>
          <p:cNvPr id="12321" name="Rectangle 32">
            <a:extLst>
              <a:ext uri="{FF2B5EF4-FFF2-40B4-BE49-F238E27FC236}">
                <a16:creationId xmlns:a16="http://schemas.microsoft.com/office/drawing/2014/main" id="{667C4A59-8AC1-47F0-9B66-7807CE6D4DBC}"/>
              </a:ext>
            </a:extLst>
          </p:cNvPr>
          <p:cNvSpPr>
            <a:spLocks noChangeArrowheads="1"/>
          </p:cNvSpPr>
          <p:nvPr/>
        </p:nvSpPr>
        <p:spPr bwMode="auto">
          <a:xfrm>
            <a:off x="1639888" y="3016250"/>
            <a:ext cx="376237" cy="4397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300" b="1">
                <a:solidFill>
                  <a:srgbClr val="000000"/>
                </a:solidFill>
                <a:latin typeface="Times" panose="02020603050405020304" pitchFamily="18" charset="0"/>
              </a:rPr>
              <a:t>T</a:t>
            </a:r>
          </a:p>
        </p:txBody>
      </p:sp>
      <p:sp>
        <p:nvSpPr>
          <p:cNvPr id="12322" name="Rectangle 33">
            <a:extLst>
              <a:ext uri="{FF2B5EF4-FFF2-40B4-BE49-F238E27FC236}">
                <a16:creationId xmlns:a16="http://schemas.microsoft.com/office/drawing/2014/main" id="{3E435A08-D5E0-4C45-956D-BFED4646199C}"/>
              </a:ext>
            </a:extLst>
          </p:cNvPr>
          <p:cNvSpPr>
            <a:spLocks noChangeArrowheads="1"/>
          </p:cNvSpPr>
          <p:nvPr/>
        </p:nvSpPr>
        <p:spPr bwMode="auto">
          <a:xfrm>
            <a:off x="1806575" y="3016250"/>
            <a:ext cx="522288" cy="4397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300" b="1">
                <a:solidFill>
                  <a:srgbClr val="000000"/>
                </a:solidFill>
                <a:latin typeface="Times" panose="02020603050405020304" pitchFamily="18" charset="0"/>
              </a:rPr>
              <a:t>est</a:t>
            </a:r>
          </a:p>
        </p:txBody>
      </p:sp>
      <p:sp>
        <p:nvSpPr>
          <p:cNvPr id="12323" name="Oval 34">
            <a:extLst>
              <a:ext uri="{FF2B5EF4-FFF2-40B4-BE49-F238E27FC236}">
                <a16:creationId xmlns:a16="http://schemas.microsoft.com/office/drawing/2014/main" id="{66E22460-A18F-4008-84D9-7A36A7F77A77}"/>
              </a:ext>
            </a:extLst>
          </p:cNvPr>
          <p:cNvSpPr>
            <a:spLocks noChangeArrowheads="1"/>
          </p:cNvSpPr>
          <p:nvPr/>
        </p:nvSpPr>
        <p:spPr bwMode="auto">
          <a:xfrm>
            <a:off x="1390650" y="1538288"/>
            <a:ext cx="1090613" cy="8382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12324" name="Rectangle 35">
            <a:extLst>
              <a:ext uri="{FF2B5EF4-FFF2-40B4-BE49-F238E27FC236}">
                <a16:creationId xmlns:a16="http://schemas.microsoft.com/office/drawing/2014/main" id="{7B86A7D9-9CBC-4398-8B75-66D64EBC0D39}"/>
              </a:ext>
            </a:extLst>
          </p:cNvPr>
          <p:cNvSpPr>
            <a:spLocks noChangeArrowheads="1"/>
          </p:cNvSpPr>
          <p:nvPr/>
        </p:nvSpPr>
        <p:spPr bwMode="auto">
          <a:xfrm>
            <a:off x="1582738" y="1647825"/>
            <a:ext cx="804862" cy="4397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300" b="1">
                <a:solidFill>
                  <a:srgbClr val="000000"/>
                </a:solidFill>
                <a:latin typeface="Times" panose="02020603050405020304" pitchFamily="18" charset="0"/>
              </a:rPr>
              <a:t>Unit </a:t>
            </a:r>
          </a:p>
        </p:txBody>
      </p:sp>
      <p:sp>
        <p:nvSpPr>
          <p:cNvPr id="12325" name="Rectangle 36">
            <a:extLst>
              <a:ext uri="{FF2B5EF4-FFF2-40B4-BE49-F238E27FC236}">
                <a16:creationId xmlns:a16="http://schemas.microsoft.com/office/drawing/2014/main" id="{F432877D-A6DF-4D7C-8AE6-0E7AB307127C}"/>
              </a:ext>
            </a:extLst>
          </p:cNvPr>
          <p:cNvSpPr>
            <a:spLocks noChangeArrowheads="1"/>
          </p:cNvSpPr>
          <p:nvPr/>
        </p:nvSpPr>
        <p:spPr bwMode="auto">
          <a:xfrm>
            <a:off x="1639888" y="1936750"/>
            <a:ext cx="376237" cy="4397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300" b="1">
                <a:solidFill>
                  <a:srgbClr val="000000"/>
                </a:solidFill>
                <a:latin typeface="Times" panose="02020603050405020304" pitchFamily="18" charset="0"/>
              </a:rPr>
              <a:t>T</a:t>
            </a:r>
          </a:p>
        </p:txBody>
      </p:sp>
      <p:sp>
        <p:nvSpPr>
          <p:cNvPr id="12326" name="Rectangle 37">
            <a:extLst>
              <a:ext uri="{FF2B5EF4-FFF2-40B4-BE49-F238E27FC236}">
                <a16:creationId xmlns:a16="http://schemas.microsoft.com/office/drawing/2014/main" id="{9EC60D77-C872-4E94-A902-625DEB2BB087}"/>
              </a:ext>
            </a:extLst>
          </p:cNvPr>
          <p:cNvSpPr>
            <a:spLocks noChangeArrowheads="1"/>
          </p:cNvSpPr>
          <p:nvPr/>
        </p:nvSpPr>
        <p:spPr bwMode="auto">
          <a:xfrm>
            <a:off x="1806575" y="1936750"/>
            <a:ext cx="522288" cy="4397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300" b="1">
                <a:solidFill>
                  <a:srgbClr val="000000"/>
                </a:solidFill>
                <a:latin typeface="Times" panose="02020603050405020304" pitchFamily="18" charset="0"/>
              </a:rPr>
              <a:t>est</a:t>
            </a:r>
          </a:p>
        </p:txBody>
      </p:sp>
      <p:sp>
        <p:nvSpPr>
          <p:cNvPr id="12327" name="Rectangle 38" descr="10%">
            <a:extLst>
              <a:ext uri="{FF2B5EF4-FFF2-40B4-BE49-F238E27FC236}">
                <a16:creationId xmlns:a16="http://schemas.microsoft.com/office/drawing/2014/main" id="{2D6DC822-D43F-40BF-B24A-412E50C9DE61}"/>
              </a:ext>
            </a:extLst>
          </p:cNvPr>
          <p:cNvSpPr>
            <a:spLocks noChangeArrowheads="1"/>
          </p:cNvSpPr>
          <p:nvPr/>
        </p:nvSpPr>
        <p:spPr bwMode="auto">
          <a:xfrm>
            <a:off x="7781925" y="2363788"/>
            <a:ext cx="1054100" cy="622300"/>
          </a:xfrm>
          <a:prstGeom prst="rect">
            <a:avLst/>
          </a:prstGeom>
          <a:pattFill prst="pct10">
            <a:fgClr>
              <a:srgbClr val="000000"/>
            </a:fgClr>
            <a:bgClr>
              <a:srgbClr val="FFFFFF"/>
            </a:bgClr>
          </a:pattFill>
          <a:ln w="127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b="1">
                <a:latin typeface="Times" panose="02020603050405020304" pitchFamily="18" charset="0"/>
              </a:rPr>
              <a:t>User </a:t>
            </a:r>
          </a:p>
          <a:p>
            <a:pPr algn="ctr">
              <a:spcBef>
                <a:spcPct val="0"/>
              </a:spcBef>
              <a:buFontTx/>
              <a:buNone/>
            </a:pPr>
            <a:r>
              <a:rPr lang="en-US" altLang="en-US" sz="2000" b="1">
                <a:latin typeface="Times" panose="02020603050405020304" pitchFamily="18" charset="0"/>
              </a:rPr>
              <a:t>Manual</a:t>
            </a:r>
          </a:p>
        </p:txBody>
      </p:sp>
      <p:sp>
        <p:nvSpPr>
          <p:cNvPr id="12328" name="Rectangle 39" descr="10%">
            <a:extLst>
              <a:ext uri="{FF2B5EF4-FFF2-40B4-BE49-F238E27FC236}">
                <a16:creationId xmlns:a16="http://schemas.microsoft.com/office/drawing/2014/main" id="{3A2E5D88-7791-42E8-8691-807234B8B671}"/>
              </a:ext>
            </a:extLst>
          </p:cNvPr>
          <p:cNvSpPr>
            <a:spLocks noChangeArrowheads="1"/>
          </p:cNvSpPr>
          <p:nvPr/>
        </p:nvSpPr>
        <p:spPr bwMode="auto">
          <a:xfrm>
            <a:off x="5464175" y="1444625"/>
            <a:ext cx="2282825" cy="1203325"/>
          </a:xfrm>
          <a:prstGeom prst="rect">
            <a:avLst/>
          </a:prstGeom>
          <a:pattFill prst="pct10">
            <a:fgClr>
              <a:srgbClr val="000000"/>
            </a:fgClr>
            <a:bgClr>
              <a:srgbClr val="FFFFFF"/>
            </a:bgClr>
          </a:pattFill>
          <a:ln w="127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b="1">
                <a:latin typeface="Times" panose="02020603050405020304" pitchFamily="18" charset="0"/>
              </a:rPr>
              <a:t>Requirements</a:t>
            </a:r>
          </a:p>
          <a:p>
            <a:pPr algn="ctr">
              <a:spcBef>
                <a:spcPct val="0"/>
              </a:spcBef>
              <a:buFontTx/>
              <a:buNone/>
            </a:pPr>
            <a:r>
              <a:rPr lang="en-US" altLang="en-US" sz="2000" b="1">
                <a:latin typeface="Times" panose="02020603050405020304" pitchFamily="18" charset="0"/>
              </a:rPr>
              <a:t>Analysis</a:t>
            </a:r>
          </a:p>
          <a:p>
            <a:pPr algn="ctr">
              <a:spcBef>
                <a:spcPct val="0"/>
              </a:spcBef>
              <a:buFontTx/>
              <a:buNone/>
            </a:pPr>
            <a:r>
              <a:rPr lang="en-US" altLang="en-US" sz="2000" b="1">
                <a:latin typeface="Times" panose="02020603050405020304" pitchFamily="18" charset="0"/>
              </a:rPr>
              <a:t>Document</a:t>
            </a:r>
          </a:p>
        </p:txBody>
      </p:sp>
      <p:sp>
        <p:nvSpPr>
          <p:cNvPr id="12329" name="Line 40">
            <a:extLst>
              <a:ext uri="{FF2B5EF4-FFF2-40B4-BE49-F238E27FC236}">
                <a16:creationId xmlns:a16="http://schemas.microsoft.com/office/drawing/2014/main" id="{53E36FE6-A14C-44B4-AC15-F5DE603F9A00}"/>
              </a:ext>
            </a:extLst>
          </p:cNvPr>
          <p:cNvSpPr>
            <a:spLocks noChangeShapeType="1"/>
          </p:cNvSpPr>
          <p:nvPr/>
        </p:nvSpPr>
        <p:spPr bwMode="auto">
          <a:xfrm flipV="1">
            <a:off x="1111250" y="5534025"/>
            <a:ext cx="292100" cy="190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2330" name="Rectangle 41" descr="10%">
            <a:extLst>
              <a:ext uri="{FF2B5EF4-FFF2-40B4-BE49-F238E27FC236}">
                <a16:creationId xmlns:a16="http://schemas.microsoft.com/office/drawing/2014/main" id="{C376279B-1B68-496E-90C6-317702895C64}"/>
              </a:ext>
            </a:extLst>
          </p:cNvPr>
          <p:cNvSpPr>
            <a:spLocks noChangeArrowheads="1"/>
          </p:cNvSpPr>
          <p:nvPr/>
        </p:nvSpPr>
        <p:spPr bwMode="auto">
          <a:xfrm>
            <a:off x="106363" y="2655888"/>
            <a:ext cx="1109662" cy="814387"/>
          </a:xfrm>
          <a:prstGeom prst="rect">
            <a:avLst/>
          </a:prstGeom>
          <a:pattFill prst="pct10">
            <a:fgClr>
              <a:srgbClr val="000000"/>
            </a:fgClr>
            <a:bgClr>
              <a:srgbClr val="FFFFFF"/>
            </a:bgClr>
          </a:pattFill>
          <a:ln w="127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b="1">
                <a:latin typeface="Times" panose="02020603050405020304" pitchFamily="18" charset="0"/>
              </a:rPr>
              <a:t>Subsystem</a:t>
            </a:r>
          </a:p>
          <a:p>
            <a:pPr algn="ctr">
              <a:spcBef>
                <a:spcPct val="0"/>
              </a:spcBef>
              <a:buFontTx/>
              <a:buNone/>
            </a:pPr>
            <a:r>
              <a:rPr lang="en-US" altLang="en-US" sz="2000" b="1">
                <a:latin typeface="Times" panose="02020603050405020304" pitchFamily="18" charset="0"/>
              </a:rPr>
              <a:t>Code</a:t>
            </a:r>
          </a:p>
        </p:txBody>
      </p:sp>
      <p:sp>
        <p:nvSpPr>
          <p:cNvPr id="12331" name="Line 42">
            <a:extLst>
              <a:ext uri="{FF2B5EF4-FFF2-40B4-BE49-F238E27FC236}">
                <a16:creationId xmlns:a16="http://schemas.microsoft.com/office/drawing/2014/main" id="{94F9E673-1756-4E16-9921-C43EC882756F}"/>
              </a:ext>
            </a:extLst>
          </p:cNvPr>
          <p:cNvSpPr>
            <a:spLocks noChangeShapeType="1"/>
          </p:cNvSpPr>
          <p:nvPr/>
        </p:nvSpPr>
        <p:spPr bwMode="auto">
          <a:xfrm flipV="1">
            <a:off x="1092200" y="3057525"/>
            <a:ext cx="292100" cy="190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2332" name="Rectangle 43" descr="10%">
            <a:extLst>
              <a:ext uri="{FF2B5EF4-FFF2-40B4-BE49-F238E27FC236}">
                <a16:creationId xmlns:a16="http://schemas.microsoft.com/office/drawing/2014/main" id="{0A996718-71D9-47AD-8A61-BEA54CA64EEC}"/>
              </a:ext>
            </a:extLst>
          </p:cNvPr>
          <p:cNvSpPr>
            <a:spLocks noChangeArrowheads="1"/>
          </p:cNvSpPr>
          <p:nvPr/>
        </p:nvSpPr>
        <p:spPr bwMode="auto">
          <a:xfrm>
            <a:off x="68263" y="1589088"/>
            <a:ext cx="1109662" cy="814387"/>
          </a:xfrm>
          <a:prstGeom prst="rect">
            <a:avLst/>
          </a:prstGeom>
          <a:pattFill prst="pct10">
            <a:fgClr>
              <a:srgbClr val="000000"/>
            </a:fgClr>
            <a:bgClr>
              <a:srgbClr val="FFFFFF"/>
            </a:bgClr>
          </a:pattFill>
          <a:ln w="127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b="1">
                <a:latin typeface="Times" panose="02020603050405020304" pitchFamily="18" charset="0"/>
              </a:rPr>
              <a:t>Subsystem</a:t>
            </a:r>
          </a:p>
          <a:p>
            <a:pPr algn="ctr">
              <a:spcBef>
                <a:spcPct val="0"/>
              </a:spcBef>
              <a:buFontTx/>
              <a:buNone/>
            </a:pPr>
            <a:r>
              <a:rPr lang="en-US" altLang="en-US" sz="2000" b="1">
                <a:latin typeface="Times" panose="02020603050405020304" pitchFamily="18" charset="0"/>
              </a:rPr>
              <a:t>Code</a:t>
            </a:r>
          </a:p>
        </p:txBody>
      </p:sp>
      <p:sp>
        <p:nvSpPr>
          <p:cNvPr id="12333" name="Line 44">
            <a:extLst>
              <a:ext uri="{FF2B5EF4-FFF2-40B4-BE49-F238E27FC236}">
                <a16:creationId xmlns:a16="http://schemas.microsoft.com/office/drawing/2014/main" id="{4433B860-514C-49CD-91B2-9C8494E07B0C}"/>
              </a:ext>
            </a:extLst>
          </p:cNvPr>
          <p:cNvSpPr>
            <a:spLocks noChangeShapeType="1"/>
          </p:cNvSpPr>
          <p:nvPr/>
        </p:nvSpPr>
        <p:spPr bwMode="auto">
          <a:xfrm flipV="1">
            <a:off x="1054100" y="1990725"/>
            <a:ext cx="292100" cy="190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2334" name="Line 45">
            <a:extLst>
              <a:ext uri="{FF2B5EF4-FFF2-40B4-BE49-F238E27FC236}">
                <a16:creationId xmlns:a16="http://schemas.microsoft.com/office/drawing/2014/main" id="{C24D977F-273F-465F-8898-D6DCB95F7057}"/>
              </a:ext>
            </a:extLst>
          </p:cNvPr>
          <p:cNvSpPr>
            <a:spLocks noChangeShapeType="1"/>
          </p:cNvSpPr>
          <p:nvPr/>
        </p:nvSpPr>
        <p:spPr bwMode="auto">
          <a:xfrm flipH="1">
            <a:off x="7219950" y="2892425"/>
            <a:ext cx="609600" cy="292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2335" name="Line 46">
            <a:extLst>
              <a:ext uri="{FF2B5EF4-FFF2-40B4-BE49-F238E27FC236}">
                <a16:creationId xmlns:a16="http://schemas.microsoft.com/office/drawing/2014/main" id="{FB85B4AE-DB42-4296-83B2-6F87663540AE}"/>
              </a:ext>
            </a:extLst>
          </p:cNvPr>
          <p:cNvSpPr>
            <a:spLocks noChangeShapeType="1"/>
          </p:cNvSpPr>
          <p:nvPr/>
        </p:nvSpPr>
        <p:spPr bwMode="auto">
          <a:xfrm>
            <a:off x="6686550" y="2644775"/>
            <a:ext cx="0" cy="3873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2336" name="Line 47">
            <a:extLst>
              <a:ext uri="{FF2B5EF4-FFF2-40B4-BE49-F238E27FC236}">
                <a16:creationId xmlns:a16="http://schemas.microsoft.com/office/drawing/2014/main" id="{C92C13E0-BB4A-40C0-BA9B-AD4EBA55D2F0}"/>
              </a:ext>
            </a:extLst>
          </p:cNvPr>
          <p:cNvSpPr>
            <a:spLocks noChangeShapeType="1"/>
          </p:cNvSpPr>
          <p:nvPr/>
        </p:nvSpPr>
        <p:spPr bwMode="auto">
          <a:xfrm flipH="1">
            <a:off x="4305300" y="2701925"/>
            <a:ext cx="19050" cy="330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2337" name="Line 48">
            <a:extLst>
              <a:ext uri="{FF2B5EF4-FFF2-40B4-BE49-F238E27FC236}">
                <a16:creationId xmlns:a16="http://schemas.microsoft.com/office/drawing/2014/main" id="{B11ABC38-7800-4F0D-8739-DA8A97CCB900}"/>
              </a:ext>
            </a:extLst>
          </p:cNvPr>
          <p:cNvSpPr>
            <a:spLocks noChangeShapeType="1"/>
          </p:cNvSpPr>
          <p:nvPr/>
        </p:nvSpPr>
        <p:spPr bwMode="auto">
          <a:xfrm>
            <a:off x="5149850" y="3743325"/>
            <a:ext cx="76835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2338" name="Line 49">
            <a:extLst>
              <a:ext uri="{FF2B5EF4-FFF2-40B4-BE49-F238E27FC236}">
                <a16:creationId xmlns:a16="http://schemas.microsoft.com/office/drawing/2014/main" id="{A440A8A6-1DC9-41D7-9276-A6D2EB89FA02}"/>
              </a:ext>
            </a:extLst>
          </p:cNvPr>
          <p:cNvSpPr>
            <a:spLocks noChangeShapeType="1"/>
          </p:cNvSpPr>
          <p:nvPr/>
        </p:nvSpPr>
        <p:spPr bwMode="auto">
          <a:xfrm>
            <a:off x="7512050" y="3762375"/>
            <a:ext cx="12827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2339" name="Rectangle 50">
            <a:extLst>
              <a:ext uri="{FF2B5EF4-FFF2-40B4-BE49-F238E27FC236}">
                <a16:creationId xmlns:a16="http://schemas.microsoft.com/office/drawing/2014/main" id="{B1D6DF00-A9DB-46E2-B186-66DBCEB8C1E1}"/>
              </a:ext>
            </a:extLst>
          </p:cNvPr>
          <p:cNvSpPr>
            <a:spLocks noChangeArrowheads="1"/>
          </p:cNvSpPr>
          <p:nvPr/>
        </p:nvSpPr>
        <p:spPr bwMode="auto">
          <a:xfrm>
            <a:off x="4824413" y="5845175"/>
            <a:ext cx="2619375" cy="333375"/>
          </a:xfrm>
          <a:prstGeom prst="rect">
            <a:avLst/>
          </a:prstGeom>
          <a:solidFill>
            <a:schemeClr val="bg1"/>
          </a:solidFill>
          <a:ln w="12700">
            <a:solidFill>
              <a:schemeClr val="tx1"/>
            </a:solidFill>
            <a:miter lim="800000"/>
            <a:headEnd/>
            <a:tailEnd/>
          </a:ln>
          <a:effectLst>
            <a:outerShdw dist="107763" dir="2700000" algn="ctr" rotWithShape="0">
              <a:schemeClr val="tx1"/>
            </a:outerShdw>
          </a:effectLst>
        </p:spPr>
        <p:txBody>
          <a:bodyPr wrap="none" lIns="90487" tIns="44450" rIns="90487" bIns="44450"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b="1">
                <a:latin typeface="Times" panose="02020603050405020304" pitchFamily="18" charset="0"/>
              </a:rPr>
              <a:t>All tests by developer</a:t>
            </a:r>
          </a:p>
        </p:txBody>
      </p:sp>
      <p:sp>
        <p:nvSpPr>
          <p:cNvPr id="12340" name="Rectangle 51">
            <a:extLst>
              <a:ext uri="{FF2B5EF4-FFF2-40B4-BE49-F238E27FC236}">
                <a16:creationId xmlns:a16="http://schemas.microsoft.com/office/drawing/2014/main" id="{478E5EEE-D431-4429-A972-12DC0311E098}"/>
              </a:ext>
            </a:extLst>
          </p:cNvPr>
          <p:cNvSpPr>
            <a:spLocks noChangeArrowheads="1"/>
          </p:cNvSpPr>
          <p:nvPr/>
        </p:nvSpPr>
        <p:spPr bwMode="auto">
          <a:xfrm>
            <a:off x="7672388" y="3925888"/>
            <a:ext cx="1285875" cy="638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800">
                <a:solidFill>
                  <a:srgbClr val="000000"/>
                </a:solidFill>
                <a:latin typeface="Times" panose="02020603050405020304" pitchFamily="18" charset="0"/>
              </a:rPr>
              <a:t>Functioning</a:t>
            </a:r>
          </a:p>
          <a:p>
            <a:pPr algn="ctr">
              <a:spcBef>
                <a:spcPct val="0"/>
              </a:spcBef>
              <a:buFontTx/>
              <a:buNone/>
            </a:pPr>
            <a:r>
              <a:rPr lang="en-US" altLang="en-US" sz="1800">
                <a:solidFill>
                  <a:srgbClr val="000000"/>
                </a:solidFill>
                <a:latin typeface="Times" panose="02020603050405020304" pitchFamily="18" charset="0"/>
              </a:rPr>
              <a:t>System</a:t>
            </a:r>
          </a:p>
        </p:txBody>
      </p:sp>
      <p:sp>
        <p:nvSpPr>
          <p:cNvPr id="12341" name="Rectangle 52">
            <a:extLst>
              <a:ext uri="{FF2B5EF4-FFF2-40B4-BE49-F238E27FC236}">
                <a16:creationId xmlns:a16="http://schemas.microsoft.com/office/drawing/2014/main" id="{4E47E8FF-5D10-4140-9B96-62D5738AFA38}"/>
              </a:ext>
            </a:extLst>
          </p:cNvPr>
          <p:cNvSpPr>
            <a:spLocks noChangeArrowheads="1"/>
          </p:cNvSpPr>
          <p:nvPr/>
        </p:nvSpPr>
        <p:spPr bwMode="auto">
          <a:xfrm>
            <a:off x="4884738" y="4002088"/>
            <a:ext cx="1260475" cy="638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800">
                <a:solidFill>
                  <a:srgbClr val="000000"/>
                </a:solidFill>
                <a:latin typeface="Times" panose="02020603050405020304" pitchFamily="18" charset="0"/>
              </a:rPr>
              <a:t>Integrated</a:t>
            </a:r>
          </a:p>
          <a:p>
            <a:pPr algn="ctr">
              <a:spcBef>
                <a:spcPct val="0"/>
              </a:spcBef>
              <a:buFontTx/>
              <a:buNone/>
            </a:pPr>
            <a:r>
              <a:rPr lang="en-US" altLang="en-US" sz="1800">
                <a:solidFill>
                  <a:srgbClr val="000000"/>
                </a:solidFill>
                <a:latin typeface="Times" panose="02020603050405020304" pitchFamily="18" charset="0"/>
              </a:rPr>
              <a:t>Subsystems</a:t>
            </a:r>
          </a:p>
        </p:txBody>
      </p:sp>
    </p:spTree>
    <p:extLst>
      <p:ext uri="{BB962C8B-B14F-4D97-AF65-F5344CB8AC3E}">
        <p14:creationId xmlns:p14="http://schemas.microsoft.com/office/powerpoint/2010/main" val="260194275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a:extLst>
              <a:ext uri="{FF2B5EF4-FFF2-40B4-BE49-F238E27FC236}">
                <a16:creationId xmlns:a16="http://schemas.microsoft.com/office/drawing/2014/main" id="{9A85906E-0BE7-467A-B08D-32448BA0B394}"/>
              </a:ext>
            </a:extLst>
          </p:cNvPr>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fld id="{867EB330-2763-447E-9FF4-8836662D7301}" type="slidenum">
              <a:rPr lang="en-CA" altLang="en-US" sz="1400"/>
              <a:pPr eaLnBrk="1" hangingPunct="1">
                <a:spcBef>
                  <a:spcPct val="0"/>
                </a:spcBef>
                <a:buFontTx/>
                <a:buNone/>
              </a:pPr>
              <a:t>9</a:t>
            </a:fld>
            <a:endParaRPr lang="en-CA" altLang="en-US" sz="1400"/>
          </a:p>
        </p:txBody>
      </p:sp>
      <p:sp>
        <p:nvSpPr>
          <p:cNvPr id="13315" name="Rectangle 2" descr="10%">
            <a:extLst>
              <a:ext uri="{FF2B5EF4-FFF2-40B4-BE49-F238E27FC236}">
                <a16:creationId xmlns:a16="http://schemas.microsoft.com/office/drawing/2014/main" id="{EC685814-4E03-44C8-8D90-652211967BA4}"/>
              </a:ext>
            </a:extLst>
          </p:cNvPr>
          <p:cNvSpPr>
            <a:spLocks noChangeArrowheads="1"/>
          </p:cNvSpPr>
          <p:nvPr/>
        </p:nvSpPr>
        <p:spPr bwMode="auto">
          <a:xfrm>
            <a:off x="4068763" y="5106988"/>
            <a:ext cx="2043112" cy="207962"/>
          </a:xfrm>
          <a:prstGeom prst="rect">
            <a:avLst/>
          </a:prstGeom>
          <a:pattFill prst="pct10">
            <a:fgClr>
              <a:srgbClr val="000000"/>
            </a:fgClr>
            <a:bgClr>
              <a:srgbClr val="FFFFFF"/>
            </a:bgClr>
          </a:patt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13316" name="Oval 3" descr="10%">
            <a:extLst>
              <a:ext uri="{FF2B5EF4-FFF2-40B4-BE49-F238E27FC236}">
                <a16:creationId xmlns:a16="http://schemas.microsoft.com/office/drawing/2014/main" id="{F46684DC-57EB-4810-A48B-D0EF05DF8261}"/>
              </a:ext>
            </a:extLst>
          </p:cNvPr>
          <p:cNvSpPr>
            <a:spLocks noChangeArrowheads="1"/>
          </p:cNvSpPr>
          <p:nvPr/>
        </p:nvSpPr>
        <p:spPr bwMode="auto">
          <a:xfrm>
            <a:off x="6376988" y="1241425"/>
            <a:ext cx="1884362" cy="806450"/>
          </a:xfrm>
          <a:prstGeom prst="ellipse">
            <a:avLst/>
          </a:prstGeom>
          <a:pattFill prst="pct10">
            <a:fgClr>
              <a:srgbClr val="000000"/>
            </a:fgClr>
            <a:bgClr>
              <a:srgbClr val="FFFFFF"/>
            </a:bgClr>
          </a:pattFill>
          <a:ln w="1270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13317" name="Rectangle 4" descr="10%">
            <a:extLst>
              <a:ext uri="{FF2B5EF4-FFF2-40B4-BE49-F238E27FC236}">
                <a16:creationId xmlns:a16="http://schemas.microsoft.com/office/drawing/2014/main" id="{588674C1-F66A-4E78-B2C8-1F79282E87C9}"/>
              </a:ext>
            </a:extLst>
          </p:cNvPr>
          <p:cNvSpPr>
            <a:spLocks noChangeArrowheads="1"/>
          </p:cNvSpPr>
          <p:nvPr/>
        </p:nvSpPr>
        <p:spPr bwMode="auto">
          <a:xfrm>
            <a:off x="1062038" y="1374775"/>
            <a:ext cx="1884362" cy="806450"/>
          </a:xfrm>
          <a:prstGeom prst="rect">
            <a:avLst/>
          </a:prstGeom>
          <a:pattFill prst="pct10">
            <a:fgClr>
              <a:srgbClr val="000000"/>
            </a:fgClr>
            <a:bgClr>
              <a:srgbClr val="FFFFFF"/>
            </a:bgClr>
          </a:pattFill>
          <a:ln w="127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b="1">
                <a:latin typeface="Times" panose="02020603050405020304" pitchFamily="18" charset="0"/>
              </a:rPr>
              <a:t>Global</a:t>
            </a:r>
          </a:p>
          <a:p>
            <a:pPr algn="ctr">
              <a:spcBef>
                <a:spcPct val="0"/>
              </a:spcBef>
              <a:buFontTx/>
              <a:buNone/>
            </a:pPr>
            <a:r>
              <a:rPr lang="en-US" altLang="en-US" sz="2000" b="1">
                <a:latin typeface="Times" panose="02020603050405020304" pitchFamily="18" charset="0"/>
              </a:rPr>
              <a:t>Requirements</a:t>
            </a:r>
          </a:p>
        </p:txBody>
      </p:sp>
      <p:sp>
        <p:nvSpPr>
          <p:cNvPr id="13318" name="Rectangle 5">
            <a:extLst>
              <a:ext uri="{FF2B5EF4-FFF2-40B4-BE49-F238E27FC236}">
                <a16:creationId xmlns:a16="http://schemas.microsoft.com/office/drawing/2014/main" id="{1CC94ED5-B7D2-40C8-A423-5B81A6AB2ADA}"/>
              </a:ext>
            </a:extLst>
          </p:cNvPr>
          <p:cNvSpPr>
            <a:spLocks noGrp="1" noChangeArrowheads="1"/>
          </p:cNvSpPr>
          <p:nvPr>
            <p:ph type="title"/>
          </p:nvPr>
        </p:nvSpPr>
        <p:spPr>
          <a:xfrm>
            <a:off x="685800" y="381000"/>
            <a:ext cx="7772400" cy="1143000"/>
          </a:xfrm>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eaLnBrk="1" hangingPunct="1"/>
            <a:r>
              <a:rPr lang="en-US" altLang="en-US" dirty="0"/>
              <a:t>Testing Activities continued</a:t>
            </a:r>
          </a:p>
        </p:txBody>
      </p:sp>
      <p:sp>
        <p:nvSpPr>
          <p:cNvPr id="13319" name="Rectangle 6" descr="10%">
            <a:extLst>
              <a:ext uri="{FF2B5EF4-FFF2-40B4-BE49-F238E27FC236}">
                <a16:creationId xmlns:a16="http://schemas.microsoft.com/office/drawing/2014/main" id="{45BE4AE2-D749-4119-AEC1-12018597F1E2}"/>
              </a:ext>
            </a:extLst>
          </p:cNvPr>
          <p:cNvSpPr>
            <a:spLocks noChangeArrowheads="1"/>
          </p:cNvSpPr>
          <p:nvPr/>
        </p:nvSpPr>
        <p:spPr bwMode="auto">
          <a:xfrm>
            <a:off x="3952875" y="5038725"/>
            <a:ext cx="2308225" cy="333375"/>
          </a:xfrm>
          <a:prstGeom prst="rect">
            <a:avLst/>
          </a:prstGeom>
          <a:pattFill prst="pct10">
            <a:fgClr>
              <a:srgbClr val="000000"/>
            </a:fgClr>
            <a:bgClr>
              <a:srgbClr val="FFFFFF"/>
            </a:bgClr>
          </a:patt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b="1">
                <a:latin typeface="Times" panose="02020603050405020304" pitchFamily="18" charset="0"/>
              </a:rPr>
              <a:t>User’s understanding</a:t>
            </a:r>
          </a:p>
        </p:txBody>
      </p:sp>
      <p:sp>
        <p:nvSpPr>
          <p:cNvPr id="13320" name="Rectangle 7">
            <a:extLst>
              <a:ext uri="{FF2B5EF4-FFF2-40B4-BE49-F238E27FC236}">
                <a16:creationId xmlns:a16="http://schemas.microsoft.com/office/drawing/2014/main" id="{FA46C273-1289-468A-A568-D923F7C873A9}"/>
              </a:ext>
            </a:extLst>
          </p:cNvPr>
          <p:cNvSpPr>
            <a:spLocks noChangeArrowheads="1"/>
          </p:cNvSpPr>
          <p:nvPr/>
        </p:nvSpPr>
        <p:spPr bwMode="auto">
          <a:xfrm>
            <a:off x="423863" y="4768850"/>
            <a:ext cx="2619375" cy="333375"/>
          </a:xfrm>
          <a:prstGeom prst="rect">
            <a:avLst/>
          </a:prstGeom>
          <a:solidFill>
            <a:schemeClr val="bg1"/>
          </a:solidFill>
          <a:ln w="12700">
            <a:solidFill>
              <a:schemeClr val="tx1"/>
            </a:solidFill>
            <a:miter lim="800000"/>
            <a:headEnd/>
            <a:tailEnd/>
          </a:ln>
          <a:effectLst>
            <a:outerShdw dist="107763" dir="2700000" algn="ctr" rotWithShape="0">
              <a:schemeClr val="tx1"/>
            </a:outerShdw>
          </a:effectLst>
        </p:spPr>
        <p:txBody>
          <a:bodyPr wrap="none" lIns="90487" tIns="44450" rIns="90487" bIns="44450"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b="1">
                <a:latin typeface="Times" panose="02020603050405020304" pitchFamily="18" charset="0"/>
              </a:rPr>
              <a:t>Tests by developer</a:t>
            </a:r>
          </a:p>
        </p:txBody>
      </p:sp>
      <p:sp>
        <p:nvSpPr>
          <p:cNvPr id="13321" name="Oval 8">
            <a:extLst>
              <a:ext uri="{FF2B5EF4-FFF2-40B4-BE49-F238E27FC236}">
                <a16:creationId xmlns:a16="http://schemas.microsoft.com/office/drawing/2014/main" id="{66ADC42E-A4FD-4C97-81CD-5A72A0184444}"/>
              </a:ext>
            </a:extLst>
          </p:cNvPr>
          <p:cNvSpPr>
            <a:spLocks noChangeArrowheads="1"/>
          </p:cNvSpPr>
          <p:nvPr/>
        </p:nvSpPr>
        <p:spPr bwMode="auto">
          <a:xfrm>
            <a:off x="1198563" y="2687638"/>
            <a:ext cx="1824037" cy="1222375"/>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13322" name="Rectangle 9">
            <a:extLst>
              <a:ext uri="{FF2B5EF4-FFF2-40B4-BE49-F238E27FC236}">
                <a16:creationId xmlns:a16="http://schemas.microsoft.com/office/drawing/2014/main" id="{4CE1D696-AAD5-4DF4-996C-4538BA14A4DD}"/>
              </a:ext>
            </a:extLst>
          </p:cNvPr>
          <p:cNvSpPr>
            <a:spLocks noChangeArrowheads="1"/>
          </p:cNvSpPr>
          <p:nvPr/>
        </p:nvSpPr>
        <p:spPr bwMode="auto">
          <a:xfrm>
            <a:off x="1220788" y="2979738"/>
            <a:ext cx="1871662"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latin typeface="Times" panose="02020603050405020304" pitchFamily="18" charset="0"/>
              </a:rPr>
              <a:t>Performance</a:t>
            </a:r>
          </a:p>
        </p:txBody>
      </p:sp>
      <p:sp>
        <p:nvSpPr>
          <p:cNvPr id="13323" name="Line 10">
            <a:extLst>
              <a:ext uri="{FF2B5EF4-FFF2-40B4-BE49-F238E27FC236}">
                <a16:creationId xmlns:a16="http://schemas.microsoft.com/office/drawing/2014/main" id="{5F5C9FD9-A3F5-45CC-BCCF-EC78C9153BB5}"/>
              </a:ext>
            </a:extLst>
          </p:cNvPr>
          <p:cNvSpPr>
            <a:spLocks noChangeShapeType="1"/>
          </p:cNvSpPr>
          <p:nvPr/>
        </p:nvSpPr>
        <p:spPr bwMode="auto">
          <a:xfrm>
            <a:off x="3011488" y="3319463"/>
            <a:ext cx="655637"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3324" name="Oval 11">
            <a:extLst>
              <a:ext uri="{FF2B5EF4-FFF2-40B4-BE49-F238E27FC236}">
                <a16:creationId xmlns:a16="http://schemas.microsoft.com/office/drawing/2014/main" id="{D9D53039-BEB0-4596-AF6C-ADBCE8223348}"/>
              </a:ext>
            </a:extLst>
          </p:cNvPr>
          <p:cNvSpPr>
            <a:spLocks noChangeArrowheads="1"/>
          </p:cNvSpPr>
          <p:nvPr/>
        </p:nvSpPr>
        <p:spPr bwMode="auto">
          <a:xfrm>
            <a:off x="3694113" y="2687638"/>
            <a:ext cx="1730375" cy="1222375"/>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13325" name="Rectangle 12">
            <a:extLst>
              <a:ext uri="{FF2B5EF4-FFF2-40B4-BE49-F238E27FC236}">
                <a16:creationId xmlns:a16="http://schemas.microsoft.com/office/drawing/2014/main" id="{5D679CF1-EDBC-48EE-A573-12DADC886DC0}"/>
              </a:ext>
            </a:extLst>
          </p:cNvPr>
          <p:cNvSpPr>
            <a:spLocks noChangeArrowheads="1"/>
          </p:cNvSpPr>
          <p:nvPr/>
        </p:nvSpPr>
        <p:spPr bwMode="auto">
          <a:xfrm>
            <a:off x="3797300" y="2979738"/>
            <a:ext cx="167005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latin typeface="Times" panose="02020603050405020304" pitchFamily="18" charset="0"/>
              </a:rPr>
              <a:t>Acceptance</a:t>
            </a:r>
          </a:p>
        </p:txBody>
      </p:sp>
      <p:sp>
        <p:nvSpPr>
          <p:cNvPr id="13326" name="Rectangle 13" descr="10%">
            <a:extLst>
              <a:ext uri="{FF2B5EF4-FFF2-40B4-BE49-F238E27FC236}">
                <a16:creationId xmlns:a16="http://schemas.microsoft.com/office/drawing/2014/main" id="{02DAFE75-BDC3-4AAD-A63D-930636405A71}"/>
              </a:ext>
            </a:extLst>
          </p:cNvPr>
          <p:cNvSpPr>
            <a:spLocks noChangeArrowheads="1"/>
          </p:cNvSpPr>
          <p:nvPr/>
        </p:nvSpPr>
        <p:spPr bwMode="auto">
          <a:xfrm>
            <a:off x="3778250" y="1092200"/>
            <a:ext cx="2330450" cy="1160463"/>
          </a:xfrm>
          <a:prstGeom prst="rect">
            <a:avLst/>
          </a:prstGeom>
          <a:pattFill prst="pct10">
            <a:fgClr>
              <a:srgbClr val="000000"/>
            </a:fgClr>
            <a:bgClr>
              <a:srgbClr val="FFFFFF"/>
            </a:bgClr>
          </a:pattFill>
          <a:ln w="127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b="1">
                <a:latin typeface="Times" panose="02020603050405020304" pitchFamily="18" charset="0"/>
              </a:rPr>
              <a:t>Client’s </a:t>
            </a:r>
          </a:p>
          <a:p>
            <a:pPr algn="ctr">
              <a:spcBef>
                <a:spcPct val="0"/>
              </a:spcBef>
              <a:buFontTx/>
              <a:buNone/>
            </a:pPr>
            <a:r>
              <a:rPr lang="en-US" altLang="en-US" sz="2000" b="1">
                <a:latin typeface="Times" panose="02020603050405020304" pitchFamily="18" charset="0"/>
              </a:rPr>
              <a:t>Understanding</a:t>
            </a:r>
          </a:p>
          <a:p>
            <a:pPr algn="ctr">
              <a:spcBef>
                <a:spcPct val="0"/>
              </a:spcBef>
              <a:buFontTx/>
              <a:buNone/>
            </a:pPr>
            <a:r>
              <a:rPr lang="en-US" altLang="en-US" sz="2000" b="1">
                <a:latin typeface="Times" panose="02020603050405020304" pitchFamily="18" charset="0"/>
              </a:rPr>
              <a:t>of Requirements</a:t>
            </a:r>
          </a:p>
        </p:txBody>
      </p:sp>
      <p:sp>
        <p:nvSpPr>
          <p:cNvPr id="13327" name="Rectangle 14">
            <a:extLst>
              <a:ext uri="{FF2B5EF4-FFF2-40B4-BE49-F238E27FC236}">
                <a16:creationId xmlns:a16="http://schemas.microsoft.com/office/drawing/2014/main" id="{A023ED35-89FF-4B95-AB5B-934DBE318A33}"/>
              </a:ext>
            </a:extLst>
          </p:cNvPr>
          <p:cNvSpPr>
            <a:spLocks noChangeArrowheads="1"/>
          </p:cNvSpPr>
          <p:nvPr/>
        </p:nvSpPr>
        <p:spPr bwMode="auto">
          <a:xfrm>
            <a:off x="1735138" y="3257550"/>
            <a:ext cx="739775"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latin typeface="Times" panose="02020603050405020304" pitchFamily="18" charset="0"/>
              </a:rPr>
              <a:t>Test</a:t>
            </a:r>
          </a:p>
        </p:txBody>
      </p:sp>
      <p:sp>
        <p:nvSpPr>
          <p:cNvPr id="13328" name="Rectangle 15">
            <a:extLst>
              <a:ext uri="{FF2B5EF4-FFF2-40B4-BE49-F238E27FC236}">
                <a16:creationId xmlns:a16="http://schemas.microsoft.com/office/drawing/2014/main" id="{881041AB-0B51-4B32-A2B9-E5403C749AE2}"/>
              </a:ext>
            </a:extLst>
          </p:cNvPr>
          <p:cNvSpPr>
            <a:spLocks noChangeArrowheads="1"/>
          </p:cNvSpPr>
          <p:nvPr/>
        </p:nvSpPr>
        <p:spPr bwMode="auto">
          <a:xfrm>
            <a:off x="71438" y="2678113"/>
            <a:ext cx="1285875" cy="638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800">
                <a:solidFill>
                  <a:srgbClr val="000000"/>
                </a:solidFill>
                <a:latin typeface="Times" panose="02020603050405020304" pitchFamily="18" charset="0"/>
              </a:rPr>
              <a:t>Functioning</a:t>
            </a:r>
          </a:p>
          <a:p>
            <a:pPr algn="ctr">
              <a:spcBef>
                <a:spcPct val="0"/>
              </a:spcBef>
              <a:buFontTx/>
              <a:buNone/>
            </a:pPr>
            <a:r>
              <a:rPr lang="en-US" altLang="en-US" sz="1800">
                <a:solidFill>
                  <a:srgbClr val="000000"/>
                </a:solidFill>
                <a:latin typeface="Times" panose="02020603050405020304" pitchFamily="18" charset="0"/>
              </a:rPr>
              <a:t>System</a:t>
            </a:r>
          </a:p>
        </p:txBody>
      </p:sp>
      <p:sp>
        <p:nvSpPr>
          <p:cNvPr id="13329" name="Rectangle 16">
            <a:extLst>
              <a:ext uri="{FF2B5EF4-FFF2-40B4-BE49-F238E27FC236}">
                <a16:creationId xmlns:a16="http://schemas.microsoft.com/office/drawing/2014/main" id="{9BBF9D41-52B6-4779-AA24-C35B29BC1276}"/>
              </a:ext>
            </a:extLst>
          </p:cNvPr>
          <p:cNvSpPr>
            <a:spLocks noChangeArrowheads="1"/>
          </p:cNvSpPr>
          <p:nvPr/>
        </p:nvSpPr>
        <p:spPr bwMode="auto">
          <a:xfrm>
            <a:off x="4221163" y="3257550"/>
            <a:ext cx="739775"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latin typeface="Times" panose="02020603050405020304" pitchFamily="18" charset="0"/>
              </a:rPr>
              <a:t>Test</a:t>
            </a:r>
          </a:p>
        </p:txBody>
      </p:sp>
      <p:sp>
        <p:nvSpPr>
          <p:cNvPr id="13330" name="Oval 17">
            <a:extLst>
              <a:ext uri="{FF2B5EF4-FFF2-40B4-BE49-F238E27FC236}">
                <a16:creationId xmlns:a16="http://schemas.microsoft.com/office/drawing/2014/main" id="{19976A1E-72C3-4BFC-9D6D-7F3D9E86D239}"/>
              </a:ext>
            </a:extLst>
          </p:cNvPr>
          <p:cNvSpPr>
            <a:spLocks noChangeArrowheads="1"/>
          </p:cNvSpPr>
          <p:nvPr/>
        </p:nvSpPr>
        <p:spPr bwMode="auto">
          <a:xfrm>
            <a:off x="6176963" y="2687638"/>
            <a:ext cx="1730375" cy="1222375"/>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13331" name="Rectangle 18">
            <a:extLst>
              <a:ext uri="{FF2B5EF4-FFF2-40B4-BE49-F238E27FC236}">
                <a16:creationId xmlns:a16="http://schemas.microsoft.com/office/drawing/2014/main" id="{C81C765D-7DEA-458C-AB8D-AD3CC4E43E23}"/>
              </a:ext>
            </a:extLst>
          </p:cNvPr>
          <p:cNvSpPr>
            <a:spLocks noChangeArrowheads="1"/>
          </p:cNvSpPr>
          <p:nvPr/>
        </p:nvSpPr>
        <p:spPr bwMode="auto">
          <a:xfrm>
            <a:off x="6276975" y="2979738"/>
            <a:ext cx="1671638"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latin typeface="Times" panose="02020603050405020304" pitchFamily="18" charset="0"/>
              </a:rPr>
              <a:t>Installation</a:t>
            </a:r>
          </a:p>
        </p:txBody>
      </p:sp>
      <p:sp>
        <p:nvSpPr>
          <p:cNvPr id="13332" name="Rectangle 19" descr="10%">
            <a:extLst>
              <a:ext uri="{FF2B5EF4-FFF2-40B4-BE49-F238E27FC236}">
                <a16:creationId xmlns:a16="http://schemas.microsoft.com/office/drawing/2014/main" id="{3E4B09F7-1D61-4E1F-9B71-8D7F3614BEE8}"/>
              </a:ext>
            </a:extLst>
          </p:cNvPr>
          <p:cNvSpPr>
            <a:spLocks noChangeArrowheads="1"/>
          </p:cNvSpPr>
          <p:nvPr/>
        </p:nvSpPr>
        <p:spPr bwMode="auto">
          <a:xfrm>
            <a:off x="6421438" y="1336675"/>
            <a:ext cx="1725612" cy="958850"/>
          </a:xfrm>
          <a:prstGeom prst="rect">
            <a:avLst/>
          </a:prstGeom>
          <a:pattFill prst="pct10">
            <a:fgClr>
              <a:srgbClr val="000000"/>
            </a:fgClr>
            <a:bgClr>
              <a:srgbClr val="FFFFFF"/>
            </a:bgClr>
          </a:pattFill>
          <a:ln w="127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b="1">
                <a:latin typeface="Times" panose="02020603050405020304" pitchFamily="18" charset="0"/>
              </a:rPr>
              <a:t>User </a:t>
            </a:r>
          </a:p>
          <a:p>
            <a:pPr algn="ctr">
              <a:spcBef>
                <a:spcPct val="0"/>
              </a:spcBef>
              <a:buFontTx/>
              <a:buNone/>
            </a:pPr>
            <a:r>
              <a:rPr lang="en-US" altLang="en-US" sz="2000" b="1">
                <a:latin typeface="Times" panose="02020603050405020304" pitchFamily="18" charset="0"/>
              </a:rPr>
              <a:t>Environment</a:t>
            </a:r>
          </a:p>
        </p:txBody>
      </p:sp>
      <p:sp>
        <p:nvSpPr>
          <p:cNvPr id="13333" name="Rectangle 20">
            <a:extLst>
              <a:ext uri="{FF2B5EF4-FFF2-40B4-BE49-F238E27FC236}">
                <a16:creationId xmlns:a16="http://schemas.microsoft.com/office/drawing/2014/main" id="{E16E5F25-80B6-4937-B732-1EFC65FF4F32}"/>
              </a:ext>
            </a:extLst>
          </p:cNvPr>
          <p:cNvSpPr>
            <a:spLocks noChangeArrowheads="1"/>
          </p:cNvSpPr>
          <p:nvPr/>
        </p:nvSpPr>
        <p:spPr bwMode="auto">
          <a:xfrm>
            <a:off x="6699250" y="3257550"/>
            <a:ext cx="739775"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latin typeface="Times" panose="02020603050405020304" pitchFamily="18" charset="0"/>
              </a:rPr>
              <a:t>Test</a:t>
            </a:r>
          </a:p>
        </p:txBody>
      </p:sp>
      <p:sp>
        <p:nvSpPr>
          <p:cNvPr id="13334" name="Rectangle 21">
            <a:extLst>
              <a:ext uri="{FF2B5EF4-FFF2-40B4-BE49-F238E27FC236}">
                <a16:creationId xmlns:a16="http://schemas.microsoft.com/office/drawing/2014/main" id="{3DDD45D5-B1DC-440A-B263-F3A5B6C30511}"/>
              </a:ext>
            </a:extLst>
          </p:cNvPr>
          <p:cNvSpPr>
            <a:spLocks noChangeArrowheads="1"/>
          </p:cNvSpPr>
          <p:nvPr/>
        </p:nvSpPr>
        <p:spPr bwMode="auto">
          <a:xfrm>
            <a:off x="3548063" y="4841875"/>
            <a:ext cx="11112" cy="33338"/>
          </a:xfrm>
          <a:prstGeom prst="rect">
            <a:avLst/>
          </a:prstGeom>
          <a:solidFill>
            <a:srgbClr val="000000"/>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13335" name="Rectangle 22">
            <a:extLst>
              <a:ext uri="{FF2B5EF4-FFF2-40B4-BE49-F238E27FC236}">
                <a16:creationId xmlns:a16="http://schemas.microsoft.com/office/drawing/2014/main" id="{DB91A81D-92A8-4B3B-B66A-CEF23A7FA5C1}"/>
              </a:ext>
            </a:extLst>
          </p:cNvPr>
          <p:cNvSpPr>
            <a:spLocks noChangeArrowheads="1"/>
          </p:cNvSpPr>
          <p:nvPr/>
        </p:nvSpPr>
        <p:spPr bwMode="auto">
          <a:xfrm>
            <a:off x="8375650" y="4841875"/>
            <a:ext cx="11113" cy="33338"/>
          </a:xfrm>
          <a:prstGeom prst="rect">
            <a:avLst/>
          </a:prstGeom>
          <a:solidFill>
            <a:srgbClr val="000000"/>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13336" name="Rectangle 23">
            <a:extLst>
              <a:ext uri="{FF2B5EF4-FFF2-40B4-BE49-F238E27FC236}">
                <a16:creationId xmlns:a16="http://schemas.microsoft.com/office/drawing/2014/main" id="{D0258A44-19F8-4287-A2B3-375DB915824A}"/>
              </a:ext>
            </a:extLst>
          </p:cNvPr>
          <p:cNvSpPr>
            <a:spLocks noChangeArrowheads="1"/>
          </p:cNvSpPr>
          <p:nvPr/>
        </p:nvSpPr>
        <p:spPr bwMode="auto">
          <a:xfrm>
            <a:off x="3571875" y="4841875"/>
            <a:ext cx="4791075" cy="33338"/>
          </a:xfrm>
          <a:prstGeom prst="rect">
            <a:avLst/>
          </a:prstGeom>
          <a:solidFill>
            <a:srgbClr val="000000"/>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13337" name="Oval 24">
            <a:extLst>
              <a:ext uri="{FF2B5EF4-FFF2-40B4-BE49-F238E27FC236}">
                <a16:creationId xmlns:a16="http://schemas.microsoft.com/office/drawing/2014/main" id="{68D4D101-DD6A-492C-B4A1-08C4054AD447}"/>
              </a:ext>
            </a:extLst>
          </p:cNvPr>
          <p:cNvSpPr>
            <a:spLocks noChangeArrowheads="1"/>
          </p:cNvSpPr>
          <p:nvPr/>
        </p:nvSpPr>
        <p:spPr bwMode="auto">
          <a:xfrm>
            <a:off x="6442075" y="5345113"/>
            <a:ext cx="1303338" cy="80645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13338" name="Rectangle 25">
            <a:extLst>
              <a:ext uri="{FF2B5EF4-FFF2-40B4-BE49-F238E27FC236}">
                <a16:creationId xmlns:a16="http://schemas.microsoft.com/office/drawing/2014/main" id="{59A9CBC6-F9AF-4F33-B8E8-2CA5D9A7B18B}"/>
              </a:ext>
            </a:extLst>
          </p:cNvPr>
          <p:cNvSpPr>
            <a:spLocks noChangeArrowheads="1"/>
          </p:cNvSpPr>
          <p:nvPr/>
        </p:nvSpPr>
        <p:spPr bwMode="auto">
          <a:xfrm>
            <a:off x="6434138" y="5464175"/>
            <a:ext cx="1443037"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latin typeface="Times" panose="02020603050405020304" pitchFamily="18" charset="0"/>
              </a:rPr>
              <a:t>System in</a:t>
            </a:r>
          </a:p>
        </p:txBody>
      </p:sp>
      <p:sp>
        <p:nvSpPr>
          <p:cNvPr id="13339" name="Rectangle 26">
            <a:extLst>
              <a:ext uri="{FF2B5EF4-FFF2-40B4-BE49-F238E27FC236}">
                <a16:creationId xmlns:a16="http://schemas.microsoft.com/office/drawing/2014/main" id="{805B4C20-CA2B-4E90-AD92-8A174ED5632C}"/>
              </a:ext>
            </a:extLst>
          </p:cNvPr>
          <p:cNvSpPr>
            <a:spLocks noChangeArrowheads="1"/>
          </p:cNvSpPr>
          <p:nvPr/>
        </p:nvSpPr>
        <p:spPr bwMode="auto">
          <a:xfrm>
            <a:off x="6862763" y="5705475"/>
            <a:ext cx="655637"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latin typeface="Times" panose="02020603050405020304" pitchFamily="18" charset="0"/>
              </a:rPr>
              <a:t>Use</a:t>
            </a:r>
          </a:p>
        </p:txBody>
      </p:sp>
      <p:sp>
        <p:nvSpPr>
          <p:cNvPr id="13340" name="Line 27">
            <a:extLst>
              <a:ext uri="{FF2B5EF4-FFF2-40B4-BE49-F238E27FC236}">
                <a16:creationId xmlns:a16="http://schemas.microsoft.com/office/drawing/2014/main" id="{E39B4DAA-A49F-4253-AFF9-FB3F156570BF}"/>
              </a:ext>
            </a:extLst>
          </p:cNvPr>
          <p:cNvSpPr>
            <a:spLocks noChangeShapeType="1"/>
          </p:cNvSpPr>
          <p:nvPr/>
        </p:nvSpPr>
        <p:spPr bwMode="auto">
          <a:xfrm>
            <a:off x="3467100" y="1092200"/>
            <a:ext cx="0" cy="51879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3341" name="Rectangle 28">
            <a:extLst>
              <a:ext uri="{FF2B5EF4-FFF2-40B4-BE49-F238E27FC236}">
                <a16:creationId xmlns:a16="http://schemas.microsoft.com/office/drawing/2014/main" id="{F59E5BC6-26EF-48CA-9AE3-C970A54E47E7}"/>
              </a:ext>
            </a:extLst>
          </p:cNvPr>
          <p:cNvSpPr>
            <a:spLocks noChangeArrowheads="1"/>
          </p:cNvSpPr>
          <p:nvPr/>
        </p:nvSpPr>
        <p:spPr bwMode="auto">
          <a:xfrm>
            <a:off x="7602538" y="4049713"/>
            <a:ext cx="854075" cy="638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800">
                <a:solidFill>
                  <a:srgbClr val="000000"/>
                </a:solidFill>
                <a:latin typeface="Times" panose="02020603050405020304" pitchFamily="18" charset="0"/>
              </a:rPr>
              <a:t>Usable</a:t>
            </a:r>
          </a:p>
          <a:p>
            <a:pPr algn="ctr">
              <a:spcBef>
                <a:spcPct val="0"/>
              </a:spcBef>
              <a:buFontTx/>
              <a:buNone/>
            </a:pPr>
            <a:r>
              <a:rPr lang="en-US" altLang="en-US" sz="1800">
                <a:solidFill>
                  <a:srgbClr val="000000"/>
                </a:solidFill>
                <a:latin typeface="Times" panose="02020603050405020304" pitchFamily="18" charset="0"/>
              </a:rPr>
              <a:t>System</a:t>
            </a:r>
          </a:p>
        </p:txBody>
      </p:sp>
      <p:sp>
        <p:nvSpPr>
          <p:cNvPr id="13342" name="Rectangle 29">
            <a:extLst>
              <a:ext uri="{FF2B5EF4-FFF2-40B4-BE49-F238E27FC236}">
                <a16:creationId xmlns:a16="http://schemas.microsoft.com/office/drawing/2014/main" id="{0156933A-BD38-4D1E-86F7-1EAF62137C68}"/>
              </a:ext>
            </a:extLst>
          </p:cNvPr>
          <p:cNvSpPr>
            <a:spLocks noChangeArrowheads="1"/>
          </p:cNvSpPr>
          <p:nvPr/>
        </p:nvSpPr>
        <p:spPr bwMode="auto">
          <a:xfrm>
            <a:off x="2808288" y="2601913"/>
            <a:ext cx="1069975" cy="638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800">
                <a:solidFill>
                  <a:srgbClr val="000000"/>
                </a:solidFill>
                <a:latin typeface="Times" panose="02020603050405020304" pitchFamily="18" charset="0"/>
              </a:rPr>
              <a:t>Validated</a:t>
            </a:r>
          </a:p>
          <a:p>
            <a:pPr algn="ctr">
              <a:spcBef>
                <a:spcPct val="0"/>
              </a:spcBef>
              <a:buFontTx/>
              <a:buNone/>
            </a:pPr>
            <a:r>
              <a:rPr lang="en-US" altLang="en-US" sz="1800">
                <a:solidFill>
                  <a:srgbClr val="000000"/>
                </a:solidFill>
                <a:latin typeface="Times" panose="02020603050405020304" pitchFamily="18" charset="0"/>
              </a:rPr>
              <a:t>System</a:t>
            </a:r>
          </a:p>
        </p:txBody>
      </p:sp>
      <p:sp>
        <p:nvSpPr>
          <p:cNvPr id="13343" name="Rectangle 30">
            <a:extLst>
              <a:ext uri="{FF2B5EF4-FFF2-40B4-BE49-F238E27FC236}">
                <a16:creationId xmlns:a16="http://schemas.microsoft.com/office/drawing/2014/main" id="{1F1B6388-9E18-48D4-A95E-647FE720EC20}"/>
              </a:ext>
            </a:extLst>
          </p:cNvPr>
          <p:cNvSpPr>
            <a:spLocks noChangeArrowheads="1"/>
          </p:cNvSpPr>
          <p:nvPr/>
        </p:nvSpPr>
        <p:spPr bwMode="auto">
          <a:xfrm>
            <a:off x="5259388" y="2563813"/>
            <a:ext cx="1044575" cy="638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800">
                <a:solidFill>
                  <a:srgbClr val="000000"/>
                </a:solidFill>
                <a:latin typeface="Times" panose="02020603050405020304" pitchFamily="18" charset="0"/>
              </a:rPr>
              <a:t>Accepted</a:t>
            </a:r>
          </a:p>
          <a:p>
            <a:pPr algn="ctr">
              <a:spcBef>
                <a:spcPct val="0"/>
              </a:spcBef>
              <a:buFontTx/>
              <a:buNone/>
            </a:pPr>
            <a:r>
              <a:rPr lang="en-US" altLang="en-US" sz="1800">
                <a:solidFill>
                  <a:srgbClr val="000000"/>
                </a:solidFill>
                <a:latin typeface="Times" panose="02020603050405020304" pitchFamily="18" charset="0"/>
              </a:rPr>
              <a:t>System</a:t>
            </a:r>
          </a:p>
        </p:txBody>
      </p:sp>
      <p:sp>
        <p:nvSpPr>
          <p:cNvPr id="13344" name="Line 31">
            <a:extLst>
              <a:ext uri="{FF2B5EF4-FFF2-40B4-BE49-F238E27FC236}">
                <a16:creationId xmlns:a16="http://schemas.microsoft.com/office/drawing/2014/main" id="{1AAEB7CE-F85F-4793-9BEC-898B70420FF4}"/>
              </a:ext>
            </a:extLst>
          </p:cNvPr>
          <p:cNvSpPr>
            <a:spLocks noChangeShapeType="1"/>
          </p:cNvSpPr>
          <p:nvPr/>
        </p:nvSpPr>
        <p:spPr bwMode="auto">
          <a:xfrm>
            <a:off x="2076450" y="2159000"/>
            <a:ext cx="0" cy="558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3345" name="Line 32">
            <a:extLst>
              <a:ext uri="{FF2B5EF4-FFF2-40B4-BE49-F238E27FC236}">
                <a16:creationId xmlns:a16="http://schemas.microsoft.com/office/drawing/2014/main" id="{D724E3B3-B6ED-4F68-94A9-06A7155BA2EC}"/>
              </a:ext>
            </a:extLst>
          </p:cNvPr>
          <p:cNvSpPr>
            <a:spLocks noChangeShapeType="1"/>
          </p:cNvSpPr>
          <p:nvPr/>
        </p:nvSpPr>
        <p:spPr bwMode="auto">
          <a:xfrm flipH="1">
            <a:off x="4610100" y="2254250"/>
            <a:ext cx="114300" cy="4254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3346" name="Line 33">
            <a:extLst>
              <a:ext uri="{FF2B5EF4-FFF2-40B4-BE49-F238E27FC236}">
                <a16:creationId xmlns:a16="http://schemas.microsoft.com/office/drawing/2014/main" id="{A3C3992C-4388-4FE9-AC7F-D887F7609C38}"/>
              </a:ext>
            </a:extLst>
          </p:cNvPr>
          <p:cNvSpPr>
            <a:spLocks noChangeShapeType="1"/>
          </p:cNvSpPr>
          <p:nvPr/>
        </p:nvSpPr>
        <p:spPr bwMode="auto">
          <a:xfrm flipH="1">
            <a:off x="7162800" y="2292350"/>
            <a:ext cx="190500" cy="406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3347" name="Line 34">
            <a:extLst>
              <a:ext uri="{FF2B5EF4-FFF2-40B4-BE49-F238E27FC236}">
                <a16:creationId xmlns:a16="http://schemas.microsoft.com/office/drawing/2014/main" id="{7B22213A-611C-4DD0-A7B8-7FD8E7E92CEE}"/>
              </a:ext>
            </a:extLst>
          </p:cNvPr>
          <p:cNvSpPr>
            <a:spLocks noChangeShapeType="1"/>
          </p:cNvSpPr>
          <p:nvPr/>
        </p:nvSpPr>
        <p:spPr bwMode="auto">
          <a:xfrm>
            <a:off x="387350" y="3314700"/>
            <a:ext cx="7874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3348" name="Line 35">
            <a:extLst>
              <a:ext uri="{FF2B5EF4-FFF2-40B4-BE49-F238E27FC236}">
                <a16:creationId xmlns:a16="http://schemas.microsoft.com/office/drawing/2014/main" id="{6B500EBA-0FF0-4177-9F87-6893901AA14D}"/>
              </a:ext>
            </a:extLst>
          </p:cNvPr>
          <p:cNvSpPr>
            <a:spLocks noChangeShapeType="1"/>
          </p:cNvSpPr>
          <p:nvPr/>
        </p:nvSpPr>
        <p:spPr bwMode="auto">
          <a:xfrm>
            <a:off x="5454650" y="3276600"/>
            <a:ext cx="69215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3349" name="Line 36">
            <a:extLst>
              <a:ext uri="{FF2B5EF4-FFF2-40B4-BE49-F238E27FC236}">
                <a16:creationId xmlns:a16="http://schemas.microsoft.com/office/drawing/2014/main" id="{12ABF40B-2775-4BAC-B7D7-755008B994F3}"/>
              </a:ext>
            </a:extLst>
          </p:cNvPr>
          <p:cNvSpPr>
            <a:spLocks noChangeShapeType="1"/>
          </p:cNvSpPr>
          <p:nvPr/>
        </p:nvSpPr>
        <p:spPr bwMode="auto">
          <a:xfrm>
            <a:off x="7067550" y="3949700"/>
            <a:ext cx="0" cy="13779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3350" name="Line 37">
            <a:extLst>
              <a:ext uri="{FF2B5EF4-FFF2-40B4-BE49-F238E27FC236}">
                <a16:creationId xmlns:a16="http://schemas.microsoft.com/office/drawing/2014/main" id="{BF62ED06-38CA-477E-BF40-408F6DDD2A84}"/>
              </a:ext>
            </a:extLst>
          </p:cNvPr>
          <p:cNvSpPr>
            <a:spLocks noChangeShapeType="1"/>
          </p:cNvSpPr>
          <p:nvPr/>
        </p:nvSpPr>
        <p:spPr bwMode="auto">
          <a:xfrm>
            <a:off x="5340350" y="5511800"/>
            <a:ext cx="1092200" cy="1968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3351" name="Rectangle 38">
            <a:extLst>
              <a:ext uri="{FF2B5EF4-FFF2-40B4-BE49-F238E27FC236}">
                <a16:creationId xmlns:a16="http://schemas.microsoft.com/office/drawing/2014/main" id="{9E76ADC3-839F-4397-98A7-B035E1C175C7}"/>
              </a:ext>
            </a:extLst>
          </p:cNvPr>
          <p:cNvSpPr>
            <a:spLocks noChangeArrowheads="1"/>
          </p:cNvSpPr>
          <p:nvPr/>
        </p:nvSpPr>
        <p:spPr bwMode="auto">
          <a:xfrm>
            <a:off x="3948113" y="6064250"/>
            <a:ext cx="2619375" cy="333375"/>
          </a:xfrm>
          <a:prstGeom prst="rect">
            <a:avLst/>
          </a:prstGeom>
          <a:solidFill>
            <a:schemeClr val="bg1"/>
          </a:solidFill>
          <a:ln w="12700">
            <a:solidFill>
              <a:schemeClr val="tx1"/>
            </a:solidFill>
            <a:miter lim="800000"/>
            <a:headEnd/>
            <a:tailEnd/>
          </a:ln>
          <a:effectLst>
            <a:outerShdw dist="107763" dir="2700000" algn="ctr" rotWithShape="0">
              <a:schemeClr val="tx1"/>
            </a:outerShdw>
          </a:effectLst>
        </p:spPr>
        <p:txBody>
          <a:bodyPr wrap="none" lIns="90487" tIns="44450" rIns="90487" bIns="44450"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b="1">
                <a:latin typeface="Times" panose="02020603050405020304" pitchFamily="18" charset="0"/>
              </a:rPr>
              <a:t>Tests (?)  by user</a:t>
            </a:r>
          </a:p>
        </p:txBody>
      </p:sp>
      <p:sp>
        <p:nvSpPr>
          <p:cNvPr id="13352" name="Rectangle 39">
            <a:extLst>
              <a:ext uri="{FF2B5EF4-FFF2-40B4-BE49-F238E27FC236}">
                <a16:creationId xmlns:a16="http://schemas.microsoft.com/office/drawing/2014/main" id="{D274FF08-7F5E-478E-80E2-DE7853CCFCD1}"/>
              </a:ext>
            </a:extLst>
          </p:cNvPr>
          <p:cNvSpPr>
            <a:spLocks noChangeArrowheads="1"/>
          </p:cNvSpPr>
          <p:nvPr/>
        </p:nvSpPr>
        <p:spPr bwMode="auto">
          <a:xfrm>
            <a:off x="4064000" y="4329113"/>
            <a:ext cx="2619375" cy="333375"/>
          </a:xfrm>
          <a:prstGeom prst="rect">
            <a:avLst/>
          </a:prstGeom>
          <a:solidFill>
            <a:schemeClr val="bg1"/>
          </a:solidFill>
          <a:ln w="12700">
            <a:solidFill>
              <a:schemeClr val="tx1"/>
            </a:solidFill>
            <a:miter lim="800000"/>
            <a:headEnd/>
            <a:tailEnd/>
          </a:ln>
          <a:effectLst>
            <a:outerShdw dist="107763" dir="2700000" algn="ctr" rotWithShape="0">
              <a:schemeClr val="tx1"/>
            </a:outerShdw>
          </a:effectLst>
        </p:spPr>
        <p:txBody>
          <a:bodyPr wrap="none" lIns="90487" tIns="44450" rIns="90487" bIns="44450"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b="1">
                <a:latin typeface="Times" panose="02020603050405020304" pitchFamily="18" charset="0"/>
              </a:rPr>
              <a:t>Tests by client</a:t>
            </a:r>
          </a:p>
        </p:txBody>
      </p:sp>
    </p:spTree>
    <p:extLst>
      <p:ext uri="{BB962C8B-B14F-4D97-AF65-F5344CB8AC3E}">
        <p14:creationId xmlns:p14="http://schemas.microsoft.com/office/powerpoint/2010/main" val="910732528"/>
      </p:ext>
    </p:extLst>
  </p:cSld>
  <p:clrMapOvr>
    <a:masterClrMapping/>
  </p:clrMapOvr>
  <p:transition/>
</p:sld>
</file>

<file path=ppt/theme/theme1.xml><?xml version="1.0" encoding="utf-8"?>
<a:theme xmlns:a="http://schemas.openxmlformats.org/drawingml/2006/main" name="Wrox 24-Hour Train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Wrox 24-Hour Trainer</Template>
  <TotalTime>1463</TotalTime>
  <Words>2353</Words>
  <Application>Microsoft Office PowerPoint</Application>
  <PresentationFormat>On-screen Show (4:3)</PresentationFormat>
  <Paragraphs>446</Paragraphs>
  <Slides>33</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Courier New</vt:lpstr>
      <vt:lpstr>Helvetica</vt:lpstr>
      <vt:lpstr>Segoe UI</vt:lpstr>
      <vt:lpstr>Times</vt:lpstr>
      <vt:lpstr>Times New Roman</vt:lpstr>
      <vt:lpstr>Wrox 24-Hour Trainer</vt:lpstr>
      <vt:lpstr>CS 2212</vt:lpstr>
      <vt:lpstr>Copyright Notice  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 </vt:lpstr>
      <vt:lpstr>Part 52</vt:lpstr>
      <vt:lpstr>Learning Objectives in this Part</vt:lpstr>
      <vt:lpstr>Program testing</vt:lpstr>
      <vt:lpstr>Some Terminology</vt:lpstr>
      <vt:lpstr>Testing in the V-Model</vt:lpstr>
      <vt:lpstr>Testing Activities </vt:lpstr>
      <vt:lpstr>Testing Activities continued</vt:lpstr>
      <vt:lpstr>Testing and debugging</vt:lpstr>
      <vt:lpstr>Defect Testing Activities</vt:lpstr>
      <vt:lpstr>Defect Testing Strategy</vt:lpstr>
      <vt:lpstr>Goodness of test cases</vt:lpstr>
      <vt:lpstr> Black-box Testing </vt:lpstr>
      <vt:lpstr>White-box Testing</vt:lpstr>
      <vt:lpstr>White-box Testing: Determining the Basic Blocks</vt:lpstr>
      <vt:lpstr>Constructing the Logic Flow Diagram</vt:lpstr>
      <vt:lpstr>Branch Coverage C1</vt:lpstr>
      <vt:lpstr>Path Coverage Testing C1P</vt:lpstr>
      <vt:lpstr>Comparison of White &amp; Black-box Testing</vt:lpstr>
      <vt:lpstr>The 4 Testing Steps</vt:lpstr>
      <vt:lpstr>Guidance for Test Case Selection</vt:lpstr>
      <vt:lpstr>Part 53</vt:lpstr>
      <vt:lpstr>Learning Objectives in this Part</vt:lpstr>
      <vt:lpstr>Unit Testing</vt:lpstr>
      <vt:lpstr>Unit Testing</vt:lpstr>
      <vt:lpstr>Unit Testing</vt:lpstr>
      <vt:lpstr>Unit Testing</vt:lpstr>
      <vt:lpstr>Unit Testing</vt:lpstr>
      <vt:lpstr>Unit Test Procedures</vt:lpstr>
      <vt:lpstr>Unit Test Procedures</vt:lpstr>
      <vt:lpstr>Unit-testing Heuristics</vt:lpstr>
      <vt:lpstr>Your 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Rod Stephens</dc:creator>
  <cp:lastModifiedBy>Kostas Kontogiannis</cp:lastModifiedBy>
  <cp:revision>234</cp:revision>
  <dcterms:created xsi:type="dcterms:W3CDTF">2015-03-16T16:55:38Z</dcterms:created>
  <dcterms:modified xsi:type="dcterms:W3CDTF">2020-09-07T22:40:00Z</dcterms:modified>
</cp:coreProperties>
</file>