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543" r:id="rId2"/>
    <p:sldId id="507" r:id="rId3"/>
    <p:sldId id="545" r:id="rId4"/>
    <p:sldId id="544" r:id="rId5"/>
    <p:sldId id="595" r:id="rId6"/>
    <p:sldId id="596" r:id="rId7"/>
    <p:sldId id="290" r:id="rId8"/>
    <p:sldId id="331" r:id="rId9"/>
    <p:sldId id="332" r:id="rId10"/>
    <p:sldId id="333" r:id="rId11"/>
    <p:sldId id="291" r:id="rId12"/>
    <p:sldId id="334" r:id="rId13"/>
    <p:sldId id="292" r:id="rId14"/>
    <p:sldId id="412" r:id="rId15"/>
    <p:sldId id="413" r:id="rId16"/>
    <p:sldId id="414" r:id="rId17"/>
    <p:sldId id="415" r:id="rId18"/>
    <p:sldId id="597" r:id="rId19"/>
    <p:sldId id="598" r:id="rId20"/>
    <p:sldId id="599" r:id="rId21"/>
    <p:sldId id="308" r:id="rId22"/>
    <p:sldId id="335" r:id="rId23"/>
    <p:sldId id="298" r:id="rId24"/>
    <p:sldId id="340" r:id="rId25"/>
    <p:sldId id="341" r:id="rId26"/>
    <p:sldId id="342" r:id="rId27"/>
    <p:sldId id="338" r:id="rId28"/>
    <p:sldId id="343" r:id="rId29"/>
    <p:sldId id="344" r:id="rId30"/>
    <p:sldId id="548"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19</a:t>
            </a:fld>
            <a:endParaRPr lang="en-US"/>
          </a:p>
        </p:txBody>
      </p:sp>
    </p:spTree>
    <p:extLst>
      <p:ext uri="{BB962C8B-B14F-4D97-AF65-F5344CB8AC3E}">
        <p14:creationId xmlns:p14="http://schemas.microsoft.com/office/powerpoint/2010/main" val="1629101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20</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8746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30</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www.geeksforgeeks.org/difference-between-system-testing-and-acceptance-testing/" TargetMode="External"/><Relationship Id="rId3" Type="http://schemas.openxmlformats.org/officeDocument/2006/relationships/hyperlink" Target="https://en.wikipedia.org/wiki/Integration_testing" TargetMode="External"/><Relationship Id="rId7" Type="http://schemas.openxmlformats.org/officeDocument/2006/relationships/hyperlink" Target="https://www.agnosticdev.com/blog-entry/testing/system-testing-and-functional-testin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test.io/beta-testing/" TargetMode="External"/><Relationship Id="rId5" Type="http://schemas.openxmlformats.org/officeDocument/2006/relationships/hyperlink" Target="https://www.guru99.com/alpha-testing.html" TargetMode="External"/><Relationship Id="rId4" Type="http://schemas.openxmlformats.org/officeDocument/2006/relationships/hyperlink" Target="https://martinfowler.com/bliki/IntegrationTest.html" TargetMode="External"/><Relationship Id="rId9" Type="http://schemas.openxmlformats.org/officeDocument/2006/relationships/hyperlink" Target="https://artoftesting.com/difference-between-system-and-integration-test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a:t>
            </a:r>
            <a:r>
              <a:rPr lang="fr-CA" sz="4400" b="1" cap="small" dirty="0">
                <a:solidFill>
                  <a:prstClr val="black"/>
                </a:solidFill>
                <a:latin typeface="Calibri"/>
                <a:ea typeface="+mj-ea"/>
                <a:cs typeface="+mj-cs"/>
              </a:rPr>
              <a:t>20</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Software Testing Integration Level</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BC016B8-0F8B-4E4B-B3E4-3B8D2BB9318A}"/>
              </a:ext>
            </a:extLst>
          </p:cNvPr>
          <p:cNvSpPr>
            <a:spLocks noGrp="1" noChangeArrowheads="1"/>
          </p:cNvSpPr>
          <p:nvPr>
            <p:ph type="title"/>
          </p:nvPr>
        </p:nvSpPr>
        <p:spPr/>
        <p:txBody>
          <a:bodyPr/>
          <a:lstStyle/>
          <a:p>
            <a:r>
              <a:rPr lang="en-US" altLang="en-US" dirty="0"/>
              <a:t>Bottom Up Integration</a:t>
            </a:r>
          </a:p>
        </p:txBody>
      </p:sp>
      <p:sp>
        <p:nvSpPr>
          <p:cNvPr id="4" name="Content Placeholder 3">
            <a:extLst>
              <a:ext uri="{FF2B5EF4-FFF2-40B4-BE49-F238E27FC236}">
                <a16:creationId xmlns:a16="http://schemas.microsoft.com/office/drawing/2014/main" id="{C8DF886E-EC1C-1B47-A039-615E068F317F}"/>
              </a:ext>
            </a:extLst>
          </p:cNvPr>
          <p:cNvSpPr>
            <a:spLocks noGrp="1"/>
          </p:cNvSpPr>
          <p:nvPr>
            <p:ph idx="1"/>
          </p:nvPr>
        </p:nvSpPr>
        <p:spPr/>
        <p:txBody>
          <a:bodyPr/>
          <a:lstStyle/>
          <a:p>
            <a:r>
              <a:rPr lang="en-US" sz="2000" dirty="0"/>
              <a:t>In this approach to incremental integration, construction and testing begins with atomic modules (i.e., components at the lowest levels in the program structure)</a:t>
            </a:r>
            <a:br>
              <a:rPr lang="en-US" sz="2000" dirty="0"/>
            </a:br>
            <a:endParaRPr lang="en-US" sz="2000" dirty="0"/>
          </a:p>
          <a:p>
            <a:r>
              <a:rPr lang="en-US" sz="2000" dirty="0"/>
              <a:t>Because components are integrated from the bottom up, the functionality provided by components subordinate to a given level is always available and the need for stubs is eliminated</a:t>
            </a:r>
          </a:p>
        </p:txBody>
      </p:sp>
      <p:sp>
        <p:nvSpPr>
          <p:cNvPr id="5" name="Slide Number Placeholder 4">
            <a:extLst>
              <a:ext uri="{FF2B5EF4-FFF2-40B4-BE49-F238E27FC236}">
                <a16:creationId xmlns:a16="http://schemas.microsoft.com/office/drawing/2014/main" id="{BA0C59CD-5D27-3044-B6F9-6B9FD418A296}"/>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a:p>
        </p:txBody>
      </p:sp>
    </p:spTree>
    <p:extLst>
      <p:ext uri="{BB962C8B-B14F-4D97-AF65-F5344CB8AC3E}">
        <p14:creationId xmlns:p14="http://schemas.microsoft.com/office/powerpoint/2010/main" val="35162955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9FA1D4DD-9DAA-8040-81FC-0E18882DA4F1}"/>
              </a:ext>
            </a:extLst>
          </p:cNvPr>
          <p:cNvSpPr>
            <a:spLocks noGrp="1" noChangeArrowheads="1"/>
          </p:cNvSpPr>
          <p:nvPr>
            <p:ph type="title"/>
          </p:nvPr>
        </p:nvSpPr>
        <p:spPr/>
        <p:txBody>
          <a:bodyPr/>
          <a:lstStyle/>
          <a:p>
            <a:r>
              <a:rPr lang="en-US" altLang="en-US" dirty="0"/>
              <a:t>Bottom Up Integration</a:t>
            </a:r>
          </a:p>
        </p:txBody>
      </p:sp>
      <p:sp>
        <p:nvSpPr>
          <p:cNvPr id="5" name="Slide Number Placeholder 4">
            <a:extLst>
              <a:ext uri="{FF2B5EF4-FFF2-40B4-BE49-F238E27FC236}">
                <a16:creationId xmlns:a16="http://schemas.microsoft.com/office/drawing/2014/main" id="{DB8915B3-486D-614D-8081-D2F8FD5E11A5}"/>
              </a:ext>
            </a:extLst>
          </p:cNvPr>
          <p:cNvSpPr>
            <a:spLocks noGrp="1"/>
          </p:cNvSpPr>
          <p:nvPr>
            <p:ph type="sldNum" sz="quarter" idx="10"/>
          </p:nvPr>
        </p:nvSpPr>
        <p:spPr/>
        <p:txBody>
          <a:bodyPr/>
          <a:lstStyle/>
          <a:p>
            <a:pPr>
              <a:defRPr/>
            </a:pPr>
            <a:fld id="{3E8ADE4A-FE7A-EF46-81C0-DB169D7260F5}" type="slidenum">
              <a:rPr lang="en-US" altLang="x-none" smtClean="0"/>
              <a:pPr>
                <a:defRPr/>
              </a:pPr>
              <a:t>11</a:t>
            </a:fld>
            <a:endParaRPr lang="en-US" altLang="x-none"/>
          </a:p>
        </p:txBody>
      </p:sp>
      <p:pic>
        <p:nvPicPr>
          <p:cNvPr id="3" name="Picture 2">
            <a:extLst>
              <a:ext uri="{FF2B5EF4-FFF2-40B4-BE49-F238E27FC236}">
                <a16:creationId xmlns:a16="http://schemas.microsoft.com/office/drawing/2014/main" id="{252C1CA7-ECAF-2E45-829F-7FDE1E6B517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26463" y="1970838"/>
            <a:ext cx="5091075" cy="3316298"/>
          </a:xfrm>
          <a:prstGeom prst="rect">
            <a:avLst/>
          </a:prstGeom>
        </p:spPr>
      </p:pic>
    </p:spTree>
    <p:extLst>
      <p:ext uri="{BB962C8B-B14F-4D97-AF65-F5344CB8AC3E}">
        <p14:creationId xmlns:p14="http://schemas.microsoft.com/office/powerpoint/2010/main" val="16073090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BC016B8-0F8B-4E4B-B3E4-3B8D2BB9318A}"/>
              </a:ext>
            </a:extLst>
          </p:cNvPr>
          <p:cNvSpPr>
            <a:spLocks noGrp="1" noChangeArrowheads="1"/>
          </p:cNvSpPr>
          <p:nvPr>
            <p:ph type="title"/>
          </p:nvPr>
        </p:nvSpPr>
        <p:spPr/>
        <p:txBody>
          <a:bodyPr/>
          <a:lstStyle/>
          <a:p>
            <a:r>
              <a:rPr lang="en-US" altLang="en-US" dirty="0"/>
              <a:t>Bottom Up Integration</a:t>
            </a:r>
          </a:p>
        </p:txBody>
      </p:sp>
      <p:sp>
        <p:nvSpPr>
          <p:cNvPr id="4" name="Content Placeholder 3">
            <a:extLst>
              <a:ext uri="{FF2B5EF4-FFF2-40B4-BE49-F238E27FC236}">
                <a16:creationId xmlns:a16="http://schemas.microsoft.com/office/drawing/2014/main" id="{C8DF886E-EC1C-1B47-A039-615E068F317F}"/>
              </a:ext>
            </a:extLst>
          </p:cNvPr>
          <p:cNvSpPr>
            <a:spLocks noGrp="1"/>
          </p:cNvSpPr>
          <p:nvPr>
            <p:ph idx="1"/>
          </p:nvPr>
        </p:nvSpPr>
        <p:spPr/>
        <p:txBody>
          <a:bodyPr/>
          <a:lstStyle/>
          <a:p>
            <a:r>
              <a:rPr lang="en-US" sz="2000" dirty="0"/>
              <a:t>A bottom up integration strategy may be implemented as follows:</a:t>
            </a:r>
          </a:p>
          <a:p>
            <a:endParaRPr lang="en-US" sz="2000" dirty="0"/>
          </a:p>
          <a:p>
            <a:pPr marL="685800" lvl="1" indent="-342900">
              <a:buFont typeface="+mj-lt"/>
              <a:buAutoNum type="arabicPeriod"/>
            </a:pPr>
            <a:r>
              <a:rPr lang="en-US" sz="1800" dirty="0"/>
              <a:t>Low-level components are combined into clusters (sometimes called builds) that perform a specific software subfunction</a:t>
            </a:r>
          </a:p>
          <a:p>
            <a:pPr marL="685800" lvl="1" indent="-342900">
              <a:buFont typeface="+mj-lt"/>
              <a:buAutoNum type="arabicPeriod"/>
            </a:pPr>
            <a:r>
              <a:rPr lang="en-US" sz="1800" dirty="0"/>
              <a:t>A driver is written to coordinate test-case input and output</a:t>
            </a:r>
          </a:p>
          <a:p>
            <a:pPr marL="685800" lvl="1" indent="-342900">
              <a:buFont typeface="+mj-lt"/>
              <a:buAutoNum type="arabicPeriod"/>
            </a:pPr>
            <a:r>
              <a:rPr lang="en-US" sz="1800" dirty="0"/>
              <a:t>The cluster is tested</a:t>
            </a:r>
          </a:p>
          <a:p>
            <a:pPr marL="685800" lvl="1" indent="-342900">
              <a:buFont typeface="+mj-lt"/>
              <a:buAutoNum type="arabicPeriod"/>
            </a:pPr>
            <a:r>
              <a:rPr lang="en-US" sz="1800" dirty="0"/>
              <a:t>Drivers are removed and clusters are combined moving upward in the program structure</a:t>
            </a:r>
          </a:p>
          <a:p>
            <a:pPr marL="685800" lvl="1" indent="-342900">
              <a:buFont typeface="+mj-lt"/>
              <a:buAutoNum type="arabicPeriod"/>
            </a:pPr>
            <a:endParaRPr lang="en-US" dirty="0"/>
          </a:p>
        </p:txBody>
      </p:sp>
      <p:sp>
        <p:nvSpPr>
          <p:cNvPr id="5" name="Slide Number Placeholder 4">
            <a:extLst>
              <a:ext uri="{FF2B5EF4-FFF2-40B4-BE49-F238E27FC236}">
                <a16:creationId xmlns:a16="http://schemas.microsoft.com/office/drawing/2014/main" id="{BA0C59CD-5D27-3044-B6F9-6B9FD418A296}"/>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spTree>
    <p:extLst>
      <p:ext uri="{BB962C8B-B14F-4D97-AF65-F5344CB8AC3E}">
        <p14:creationId xmlns:p14="http://schemas.microsoft.com/office/powerpoint/2010/main" val="1427227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AD55E449-E0ED-AB43-8AC7-A720923A003F}"/>
              </a:ext>
            </a:extLst>
          </p:cNvPr>
          <p:cNvSpPr>
            <a:spLocks noGrp="1" noChangeArrowheads="1"/>
          </p:cNvSpPr>
          <p:nvPr>
            <p:ph type="title"/>
          </p:nvPr>
        </p:nvSpPr>
        <p:spPr/>
        <p:txBody>
          <a:bodyPr/>
          <a:lstStyle/>
          <a:p>
            <a:r>
              <a:rPr lang="en-US" altLang="en-US"/>
              <a:t>Sandwich Testing</a:t>
            </a:r>
          </a:p>
        </p:txBody>
      </p:sp>
      <p:sp>
        <p:nvSpPr>
          <p:cNvPr id="4" name="Content Placeholder 3">
            <a:extLst>
              <a:ext uri="{FF2B5EF4-FFF2-40B4-BE49-F238E27FC236}">
                <a16:creationId xmlns:a16="http://schemas.microsoft.com/office/drawing/2014/main" id="{EF7EA50C-5096-BF4B-95E4-A627B0FB8BD3}"/>
              </a:ext>
            </a:extLst>
          </p:cNvPr>
          <p:cNvSpPr>
            <a:spLocks noGrp="1"/>
          </p:cNvSpPr>
          <p:nvPr>
            <p:ph idx="1"/>
          </p:nvPr>
        </p:nvSpPr>
        <p:spPr/>
        <p:txBody>
          <a:bodyPr/>
          <a:lstStyle/>
          <a:p>
            <a:r>
              <a:rPr lang="en-US" sz="2000" dirty="0"/>
              <a:t>Sandwich testing is a hybrid approach to integration, combining both top down and bottom up strategies</a:t>
            </a:r>
          </a:p>
          <a:p>
            <a:pPr lvl="1"/>
            <a:r>
              <a:rPr lang="en-US" sz="1800" dirty="0"/>
              <a:t>Higher levels of the program structure are integrated top down</a:t>
            </a:r>
          </a:p>
          <a:p>
            <a:pPr lvl="1"/>
            <a:r>
              <a:rPr lang="en-US" sz="1800" dirty="0"/>
              <a:t>Lower levels of the program structure are integrated bottom up into clusters</a:t>
            </a:r>
          </a:p>
          <a:p>
            <a:pPr lvl="1"/>
            <a:r>
              <a:rPr lang="en-US" sz="1800" dirty="0"/>
              <a:t>These elements are then integrated together</a:t>
            </a:r>
          </a:p>
          <a:p>
            <a:pPr lvl="1"/>
            <a:endParaRPr lang="en-US" sz="1800" dirty="0"/>
          </a:p>
          <a:p>
            <a:r>
              <a:rPr lang="en-US" sz="2000" dirty="0"/>
              <a:t>In taking this hybrid approach, the number of drivers and stubs required for integration can be reduced substantially and the integration process can be greatly simplified</a:t>
            </a:r>
          </a:p>
        </p:txBody>
      </p:sp>
      <p:sp>
        <p:nvSpPr>
          <p:cNvPr id="5" name="Slide Number Placeholder 4">
            <a:extLst>
              <a:ext uri="{FF2B5EF4-FFF2-40B4-BE49-F238E27FC236}">
                <a16:creationId xmlns:a16="http://schemas.microsoft.com/office/drawing/2014/main" id="{306F16E1-7B76-B442-AC97-CFF0042DEA49}"/>
              </a:ext>
            </a:extLst>
          </p:cNvPr>
          <p:cNvSpPr>
            <a:spLocks noGrp="1"/>
          </p:cNvSpPr>
          <p:nvPr>
            <p:ph type="sldNum" sz="quarter" idx="10"/>
          </p:nvPr>
        </p:nvSpPr>
        <p:spPr/>
        <p:txBody>
          <a:bodyPr/>
          <a:lstStyle/>
          <a:p>
            <a:pPr>
              <a:defRPr/>
            </a:pPr>
            <a:fld id="{3E8ADE4A-FE7A-EF46-81C0-DB169D7260F5}" type="slidenum">
              <a:rPr lang="en-US" altLang="x-none" smtClean="0"/>
              <a:pPr>
                <a:defRPr/>
              </a:pPr>
              <a:t>13</a:t>
            </a:fld>
            <a:endParaRPr lang="en-US" altLang="x-none"/>
          </a:p>
        </p:txBody>
      </p:sp>
    </p:spTree>
    <p:extLst>
      <p:ext uri="{BB962C8B-B14F-4D97-AF65-F5344CB8AC3E}">
        <p14:creationId xmlns:p14="http://schemas.microsoft.com/office/powerpoint/2010/main" val="36983556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5"/>
          <p:cNvSpPr>
            <a:spLocks noGrp="1"/>
          </p:cNvSpPr>
          <p:nvPr>
            <p:ph type="sldNum" sz="quarter" idx="12"/>
          </p:nvPr>
        </p:nvSpPr>
        <p:spPr/>
        <p:txBody>
          <a:bodyPr/>
          <a:lstStyle/>
          <a:p>
            <a:fld id="{B147F9D4-FEE6-489D-A7FB-870483D7486E}" type="slidenum">
              <a:rPr lang="en-CA" altLang="en-US"/>
              <a:pPr/>
              <a:t>14</a:t>
            </a:fld>
            <a:endParaRPr lang="en-CA" altLang="en-US"/>
          </a:p>
        </p:txBody>
      </p:sp>
      <p:sp>
        <p:nvSpPr>
          <p:cNvPr id="711734" name="Rectangle 54"/>
          <p:cNvSpPr>
            <a:spLocks noChangeArrowheads="1"/>
          </p:cNvSpPr>
          <p:nvPr/>
        </p:nvSpPr>
        <p:spPr bwMode="auto">
          <a:xfrm>
            <a:off x="46038" y="20256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1735" name="Rectangle 55"/>
          <p:cNvSpPr>
            <a:spLocks noChangeArrowheads="1"/>
          </p:cNvSpPr>
          <p:nvPr/>
        </p:nvSpPr>
        <p:spPr bwMode="auto">
          <a:xfrm>
            <a:off x="-46038" y="2025650"/>
            <a:ext cx="184151"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900">
                <a:latin typeface="Times" pitchFamily="18" charset="0"/>
                <a:cs typeface="Times New Roman" pitchFamily="18" charset="0"/>
              </a:rPr>
              <a:t>4</a:t>
            </a:r>
          </a:p>
          <a:p>
            <a:pPr eaLnBrk="0" hangingPunct="0"/>
            <a:endParaRPr lang="en-US" altLang="en-US"/>
          </a:p>
        </p:txBody>
      </p:sp>
      <p:sp>
        <p:nvSpPr>
          <p:cNvPr id="711736" name="Rectangle 56"/>
          <p:cNvSpPr>
            <a:spLocks noChangeArrowheads="1"/>
          </p:cNvSpPr>
          <p:nvPr/>
        </p:nvSpPr>
        <p:spPr bwMode="auto">
          <a:xfrm>
            <a:off x="46038" y="20256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1737" name="Rectangle 57"/>
          <p:cNvSpPr>
            <a:spLocks noChangeArrowheads="1"/>
          </p:cNvSpPr>
          <p:nvPr/>
        </p:nvSpPr>
        <p:spPr bwMode="auto">
          <a:xfrm>
            <a:off x="-46038" y="2619375"/>
            <a:ext cx="184151"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900">
                <a:latin typeface="Times" pitchFamily="18" charset="0"/>
                <a:cs typeface="Times New Roman" pitchFamily="18" charset="0"/>
              </a:rPr>
              <a:t>3</a:t>
            </a:r>
          </a:p>
          <a:p>
            <a:pPr eaLnBrk="0" hangingPunct="0"/>
            <a:endParaRPr lang="en-US" altLang="en-US"/>
          </a:p>
        </p:txBody>
      </p:sp>
      <p:sp>
        <p:nvSpPr>
          <p:cNvPr id="711738" name="Rectangle 58"/>
          <p:cNvSpPr>
            <a:spLocks noChangeArrowheads="1"/>
          </p:cNvSpPr>
          <p:nvPr/>
        </p:nvSpPr>
        <p:spPr bwMode="auto">
          <a:xfrm>
            <a:off x="46038" y="4162425"/>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en-US" sz="1400"/>
            </a:br>
            <a:endParaRPr lang="en-US" altLang="en-US"/>
          </a:p>
        </p:txBody>
      </p:sp>
      <p:grpSp>
        <p:nvGrpSpPr>
          <p:cNvPr id="2" name="Group 1">
            <a:extLst>
              <a:ext uri="{FF2B5EF4-FFF2-40B4-BE49-F238E27FC236}">
                <a16:creationId xmlns:a16="http://schemas.microsoft.com/office/drawing/2014/main" id="{C7B4EC9B-1F10-4487-8CCA-B851FD13BFC8}"/>
              </a:ext>
            </a:extLst>
          </p:cNvPr>
          <p:cNvGrpSpPr/>
          <p:nvPr/>
        </p:nvGrpSpPr>
        <p:grpSpPr>
          <a:xfrm>
            <a:off x="1828800" y="1525588"/>
            <a:ext cx="5235575" cy="2241550"/>
            <a:chOff x="1828800" y="1525588"/>
            <a:chExt cx="5235575" cy="2241550"/>
          </a:xfrm>
        </p:grpSpPr>
        <p:sp>
          <p:nvSpPr>
            <p:cNvPr id="711682" name="Oval 2"/>
            <p:cNvSpPr>
              <a:spLocks noChangeAspect="1" noChangeArrowheads="1"/>
            </p:cNvSpPr>
            <p:nvPr/>
          </p:nvSpPr>
          <p:spPr bwMode="auto">
            <a:xfrm>
              <a:off x="2441575" y="1619250"/>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83" name="Oval 3"/>
            <p:cNvSpPr>
              <a:spLocks noChangeAspect="1" noChangeArrowheads="1"/>
            </p:cNvSpPr>
            <p:nvPr/>
          </p:nvSpPr>
          <p:spPr bwMode="auto">
            <a:xfrm>
              <a:off x="2441575" y="2030413"/>
              <a:ext cx="276225" cy="277812"/>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84" name="Oval 4"/>
            <p:cNvSpPr>
              <a:spLocks noChangeAspect="1" noChangeArrowheads="1"/>
            </p:cNvSpPr>
            <p:nvPr/>
          </p:nvSpPr>
          <p:spPr bwMode="auto">
            <a:xfrm>
              <a:off x="2854325" y="2443163"/>
              <a:ext cx="276225" cy="277812"/>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85" name="Oval 5"/>
            <p:cNvSpPr>
              <a:spLocks noChangeAspect="1" noChangeArrowheads="1"/>
            </p:cNvSpPr>
            <p:nvPr/>
          </p:nvSpPr>
          <p:spPr bwMode="auto">
            <a:xfrm>
              <a:off x="2028825" y="2443163"/>
              <a:ext cx="276225" cy="277812"/>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86" name="Oval 6"/>
            <p:cNvSpPr>
              <a:spLocks noChangeAspect="1" noChangeArrowheads="1"/>
            </p:cNvSpPr>
            <p:nvPr/>
          </p:nvSpPr>
          <p:spPr bwMode="auto">
            <a:xfrm>
              <a:off x="2854325" y="2992438"/>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87" name="Oval 7"/>
            <p:cNvSpPr>
              <a:spLocks noChangeAspect="1" noChangeArrowheads="1"/>
            </p:cNvSpPr>
            <p:nvPr/>
          </p:nvSpPr>
          <p:spPr bwMode="auto">
            <a:xfrm>
              <a:off x="2441575" y="3405188"/>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88" name="Line 8"/>
            <p:cNvSpPr>
              <a:spLocks noChangeAspect="1" noChangeShapeType="1"/>
            </p:cNvSpPr>
            <p:nvPr/>
          </p:nvSpPr>
          <p:spPr bwMode="auto">
            <a:xfrm>
              <a:off x="2578100" y="1892300"/>
              <a:ext cx="1588" cy="138113"/>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689" name="Line 9"/>
            <p:cNvSpPr>
              <a:spLocks noChangeAspect="1" noChangeShapeType="1"/>
            </p:cNvSpPr>
            <p:nvPr/>
          </p:nvSpPr>
          <p:spPr bwMode="auto">
            <a:xfrm>
              <a:off x="2706688" y="2260600"/>
              <a:ext cx="209550" cy="209550"/>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690" name="Line 10"/>
            <p:cNvSpPr>
              <a:spLocks noChangeAspect="1" noChangeShapeType="1"/>
            </p:cNvSpPr>
            <p:nvPr/>
          </p:nvSpPr>
          <p:spPr bwMode="auto">
            <a:xfrm flipH="1">
              <a:off x="2247900" y="2241550"/>
              <a:ext cx="200025" cy="200025"/>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691" name="Line 11"/>
            <p:cNvSpPr>
              <a:spLocks noChangeAspect="1" noChangeShapeType="1"/>
            </p:cNvSpPr>
            <p:nvPr/>
          </p:nvSpPr>
          <p:spPr bwMode="auto">
            <a:xfrm>
              <a:off x="2992438" y="2717800"/>
              <a:ext cx="0" cy="266700"/>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692" name="Line 12"/>
            <p:cNvSpPr>
              <a:spLocks noChangeAspect="1" noChangeShapeType="1"/>
            </p:cNvSpPr>
            <p:nvPr/>
          </p:nvSpPr>
          <p:spPr bwMode="auto">
            <a:xfrm flipH="1">
              <a:off x="2716213" y="3262313"/>
              <a:ext cx="219075" cy="219075"/>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693" name="Line 13"/>
            <p:cNvSpPr>
              <a:spLocks noChangeAspect="1" noChangeShapeType="1"/>
            </p:cNvSpPr>
            <p:nvPr/>
          </p:nvSpPr>
          <p:spPr bwMode="auto">
            <a:xfrm>
              <a:off x="2143125" y="2727325"/>
              <a:ext cx="398463" cy="687388"/>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694" name="AutoShape 14"/>
            <p:cNvSpPr>
              <a:spLocks noChangeAspect="1" noChangeArrowheads="1"/>
            </p:cNvSpPr>
            <p:nvPr/>
          </p:nvSpPr>
          <p:spPr bwMode="auto">
            <a:xfrm>
              <a:off x="1828800" y="1525588"/>
              <a:ext cx="1516063" cy="2241550"/>
            </a:xfrm>
            <a:prstGeom prst="roundRect">
              <a:avLst>
                <a:gd name="adj" fmla="val 16667"/>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95" name="AutoShape 15"/>
            <p:cNvSpPr>
              <a:spLocks noChangeAspect="1" noChangeArrowheads="1"/>
            </p:cNvSpPr>
            <p:nvPr/>
          </p:nvSpPr>
          <p:spPr bwMode="auto">
            <a:xfrm>
              <a:off x="3640138" y="1525588"/>
              <a:ext cx="1517650" cy="2241550"/>
            </a:xfrm>
            <a:prstGeom prst="roundRect">
              <a:avLst>
                <a:gd name="adj" fmla="val 16667"/>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96" name="AutoShape 16"/>
            <p:cNvSpPr>
              <a:spLocks noChangeAspect="1" noChangeArrowheads="1"/>
            </p:cNvSpPr>
            <p:nvPr/>
          </p:nvSpPr>
          <p:spPr bwMode="auto">
            <a:xfrm>
              <a:off x="5548313" y="1525588"/>
              <a:ext cx="1516062" cy="2241550"/>
            </a:xfrm>
            <a:prstGeom prst="roundRect">
              <a:avLst>
                <a:gd name="adj" fmla="val 16667"/>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97" name="Oval 17"/>
            <p:cNvSpPr>
              <a:spLocks noChangeAspect="1" noChangeArrowheads="1"/>
            </p:cNvSpPr>
            <p:nvPr/>
          </p:nvSpPr>
          <p:spPr bwMode="auto">
            <a:xfrm>
              <a:off x="2441575" y="1619250"/>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98" name="Oval 18"/>
            <p:cNvSpPr>
              <a:spLocks noChangeAspect="1" noChangeArrowheads="1"/>
            </p:cNvSpPr>
            <p:nvPr/>
          </p:nvSpPr>
          <p:spPr bwMode="auto">
            <a:xfrm>
              <a:off x="4233863" y="1676400"/>
              <a:ext cx="277812"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699" name="Oval 19"/>
            <p:cNvSpPr>
              <a:spLocks noChangeAspect="1" noChangeArrowheads="1"/>
            </p:cNvSpPr>
            <p:nvPr/>
          </p:nvSpPr>
          <p:spPr bwMode="auto">
            <a:xfrm>
              <a:off x="4252913" y="2190750"/>
              <a:ext cx="277812"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00" name="Oval 20"/>
            <p:cNvSpPr>
              <a:spLocks noChangeAspect="1" noChangeArrowheads="1"/>
            </p:cNvSpPr>
            <p:nvPr/>
          </p:nvSpPr>
          <p:spPr bwMode="auto">
            <a:xfrm>
              <a:off x="4271963" y="2678113"/>
              <a:ext cx="277812"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01" name="Oval 21"/>
            <p:cNvSpPr>
              <a:spLocks noChangeAspect="1" noChangeArrowheads="1"/>
            </p:cNvSpPr>
            <p:nvPr/>
          </p:nvSpPr>
          <p:spPr bwMode="auto">
            <a:xfrm>
              <a:off x="4300538" y="3192463"/>
              <a:ext cx="277812"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02" name="Line 22"/>
            <p:cNvSpPr>
              <a:spLocks noChangeAspect="1" noChangeShapeType="1"/>
            </p:cNvSpPr>
            <p:nvPr/>
          </p:nvSpPr>
          <p:spPr bwMode="auto">
            <a:xfrm>
              <a:off x="4375150" y="1963738"/>
              <a:ext cx="0" cy="230187"/>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703" name="Line 23"/>
            <p:cNvSpPr>
              <a:spLocks noChangeAspect="1" noChangeShapeType="1"/>
            </p:cNvSpPr>
            <p:nvPr/>
          </p:nvSpPr>
          <p:spPr bwMode="auto">
            <a:xfrm>
              <a:off x="4384675" y="2479675"/>
              <a:ext cx="0" cy="190500"/>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704" name="Line 24"/>
            <p:cNvSpPr>
              <a:spLocks noChangeAspect="1" noChangeShapeType="1"/>
            </p:cNvSpPr>
            <p:nvPr/>
          </p:nvSpPr>
          <p:spPr bwMode="auto">
            <a:xfrm>
              <a:off x="4432300" y="2955925"/>
              <a:ext cx="0" cy="247650"/>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705" name="Oval 25"/>
            <p:cNvSpPr>
              <a:spLocks noChangeAspect="1" noChangeArrowheads="1"/>
            </p:cNvSpPr>
            <p:nvPr/>
          </p:nvSpPr>
          <p:spPr bwMode="auto">
            <a:xfrm>
              <a:off x="6161088" y="1666875"/>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06" name="Oval 26"/>
            <p:cNvSpPr>
              <a:spLocks noChangeAspect="1" noChangeArrowheads="1"/>
            </p:cNvSpPr>
            <p:nvPr/>
          </p:nvSpPr>
          <p:spPr bwMode="auto">
            <a:xfrm>
              <a:off x="5780088" y="2190750"/>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07" name="Oval 27"/>
            <p:cNvSpPr>
              <a:spLocks noChangeAspect="1" noChangeArrowheads="1"/>
            </p:cNvSpPr>
            <p:nvPr/>
          </p:nvSpPr>
          <p:spPr bwMode="auto">
            <a:xfrm>
              <a:off x="6523038" y="2190750"/>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08" name="Oval 28"/>
            <p:cNvSpPr>
              <a:spLocks noChangeAspect="1" noChangeArrowheads="1"/>
            </p:cNvSpPr>
            <p:nvPr/>
          </p:nvSpPr>
          <p:spPr bwMode="auto">
            <a:xfrm>
              <a:off x="6170613" y="2735263"/>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09" name="Oval 29"/>
            <p:cNvSpPr>
              <a:spLocks noChangeAspect="1" noChangeArrowheads="1"/>
            </p:cNvSpPr>
            <p:nvPr/>
          </p:nvSpPr>
          <p:spPr bwMode="auto">
            <a:xfrm>
              <a:off x="6180138" y="3240088"/>
              <a:ext cx="276225" cy="2762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10" name="Line 30"/>
            <p:cNvSpPr>
              <a:spLocks noChangeAspect="1" noChangeShapeType="1"/>
            </p:cNvSpPr>
            <p:nvPr/>
          </p:nvSpPr>
          <p:spPr bwMode="auto">
            <a:xfrm flipH="1">
              <a:off x="5986463" y="1887538"/>
              <a:ext cx="180975" cy="315912"/>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711" name="Line 31"/>
            <p:cNvSpPr>
              <a:spLocks noChangeAspect="1" noChangeShapeType="1"/>
            </p:cNvSpPr>
            <p:nvPr/>
          </p:nvSpPr>
          <p:spPr bwMode="auto">
            <a:xfrm>
              <a:off x="6426200" y="1887538"/>
              <a:ext cx="171450" cy="298450"/>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712" name="Line 32"/>
            <p:cNvSpPr>
              <a:spLocks noChangeAspect="1" noChangeShapeType="1"/>
            </p:cNvSpPr>
            <p:nvPr/>
          </p:nvSpPr>
          <p:spPr bwMode="auto">
            <a:xfrm>
              <a:off x="5957888" y="2479675"/>
              <a:ext cx="276225" cy="276225"/>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713" name="Line 33"/>
            <p:cNvSpPr>
              <a:spLocks noChangeAspect="1" noChangeShapeType="1"/>
            </p:cNvSpPr>
            <p:nvPr/>
          </p:nvSpPr>
          <p:spPr bwMode="auto">
            <a:xfrm flipH="1">
              <a:off x="6376988" y="2479675"/>
              <a:ext cx="258762" cy="257175"/>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714" name="Line 34"/>
            <p:cNvSpPr>
              <a:spLocks noChangeAspect="1" noChangeShapeType="1"/>
            </p:cNvSpPr>
            <p:nvPr/>
          </p:nvSpPr>
          <p:spPr bwMode="auto">
            <a:xfrm>
              <a:off x="6310313" y="3022600"/>
              <a:ext cx="0" cy="220663"/>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1715" name="Freeform 35"/>
            <p:cNvSpPr>
              <a:spLocks noChangeAspect="1"/>
            </p:cNvSpPr>
            <p:nvPr/>
          </p:nvSpPr>
          <p:spPr bwMode="auto">
            <a:xfrm>
              <a:off x="2668588" y="1792288"/>
              <a:ext cx="3575050" cy="1927225"/>
            </a:xfrm>
            <a:custGeom>
              <a:avLst/>
              <a:gdLst>
                <a:gd name="T0" fmla="*/ 373 w 20000"/>
                <a:gd name="T1" fmla="*/ 2573 h 20000"/>
                <a:gd name="T2" fmla="*/ 373 w 20000"/>
                <a:gd name="T3" fmla="*/ 3761 h 20000"/>
                <a:gd name="T4" fmla="*/ 960 w 20000"/>
                <a:gd name="T5" fmla="*/ 4255 h 20000"/>
                <a:gd name="T6" fmla="*/ 1226 w 20000"/>
                <a:gd name="T7" fmla="*/ 4849 h 20000"/>
                <a:gd name="T8" fmla="*/ 1493 w 20000"/>
                <a:gd name="T9" fmla="*/ 5443 h 20000"/>
                <a:gd name="T10" fmla="*/ 1813 w 20000"/>
                <a:gd name="T11" fmla="*/ 6037 h 20000"/>
                <a:gd name="T12" fmla="*/ 2293 w 20000"/>
                <a:gd name="T13" fmla="*/ 6531 h 20000"/>
                <a:gd name="T14" fmla="*/ 4159 w 20000"/>
                <a:gd name="T15" fmla="*/ 6531 h 20000"/>
                <a:gd name="T16" fmla="*/ 5332 w 20000"/>
                <a:gd name="T17" fmla="*/ 4849 h 20000"/>
                <a:gd name="T18" fmla="*/ 6292 w 20000"/>
                <a:gd name="T19" fmla="*/ 3365 h 20000"/>
                <a:gd name="T20" fmla="*/ 6985 w 20000"/>
                <a:gd name="T21" fmla="*/ 2672 h 20000"/>
                <a:gd name="T22" fmla="*/ 7518 w 20000"/>
                <a:gd name="T23" fmla="*/ 2276 h 20000"/>
                <a:gd name="T24" fmla="*/ 8318 w 20000"/>
                <a:gd name="T25" fmla="*/ 1781 h 20000"/>
                <a:gd name="T26" fmla="*/ 8958 w 20000"/>
                <a:gd name="T27" fmla="*/ 1385 h 20000"/>
                <a:gd name="T28" fmla="*/ 10397 w 20000"/>
                <a:gd name="T29" fmla="*/ 1682 h 20000"/>
                <a:gd name="T30" fmla="*/ 10291 w 20000"/>
                <a:gd name="T31" fmla="*/ 5245 h 20000"/>
                <a:gd name="T32" fmla="*/ 12797 w 20000"/>
                <a:gd name="T33" fmla="*/ 5839 h 20000"/>
                <a:gd name="T34" fmla="*/ 14183 w 20000"/>
                <a:gd name="T35" fmla="*/ 4156 h 20000"/>
                <a:gd name="T36" fmla="*/ 15249 w 20000"/>
                <a:gd name="T37" fmla="*/ 3167 h 20000"/>
                <a:gd name="T38" fmla="*/ 16209 w 20000"/>
                <a:gd name="T39" fmla="*/ 2375 h 20000"/>
                <a:gd name="T40" fmla="*/ 17702 w 20000"/>
                <a:gd name="T41" fmla="*/ 1385 h 20000"/>
                <a:gd name="T42" fmla="*/ 18875 w 20000"/>
                <a:gd name="T43" fmla="*/ 891 h 20000"/>
                <a:gd name="T44" fmla="*/ 19568 w 20000"/>
                <a:gd name="T45" fmla="*/ 495 h 20000"/>
                <a:gd name="T46" fmla="*/ 19781 w 20000"/>
                <a:gd name="T47" fmla="*/ 495 h 20000"/>
                <a:gd name="T48" fmla="*/ 19302 w 20000"/>
                <a:gd name="T49" fmla="*/ 1385 h 20000"/>
                <a:gd name="T50" fmla="*/ 18928 w 20000"/>
                <a:gd name="T51" fmla="*/ 1979 h 20000"/>
                <a:gd name="T52" fmla="*/ 18662 w 20000"/>
                <a:gd name="T53" fmla="*/ 2375 h 20000"/>
                <a:gd name="T54" fmla="*/ 18235 w 20000"/>
                <a:gd name="T55" fmla="*/ 2870 h 20000"/>
                <a:gd name="T56" fmla="*/ 17862 w 20000"/>
                <a:gd name="T57" fmla="*/ 3563 h 20000"/>
                <a:gd name="T58" fmla="*/ 17595 w 20000"/>
                <a:gd name="T59" fmla="*/ 4255 h 20000"/>
                <a:gd name="T60" fmla="*/ 17595 w 20000"/>
                <a:gd name="T61" fmla="*/ 7224 h 20000"/>
                <a:gd name="T62" fmla="*/ 17915 w 20000"/>
                <a:gd name="T63" fmla="*/ 8610 h 20000"/>
                <a:gd name="T64" fmla="*/ 18288 w 20000"/>
                <a:gd name="T65" fmla="*/ 9203 h 20000"/>
                <a:gd name="T66" fmla="*/ 18822 w 20000"/>
                <a:gd name="T67" fmla="*/ 10094 h 20000"/>
                <a:gd name="T68" fmla="*/ 19248 w 20000"/>
                <a:gd name="T69" fmla="*/ 10688 h 20000"/>
                <a:gd name="T70" fmla="*/ 19781 w 20000"/>
                <a:gd name="T71" fmla="*/ 11183 h 20000"/>
                <a:gd name="T72" fmla="*/ 19941 w 20000"/>
                <a:gd name="T73" fmla="*/ 13162 h 20000"/>
                <a:gd name="T74" fmla="*/ 18875 w 20000"/>
                <a:gd name="T75" fmla="*/ 17813 h 20000"/>
                <a:gd name="T76" fmla="*/ 16849 w 20000"/>
                <a:gd name="T77" fmla="*/ 14646 h 20000"/>
                <a:gd name="T78" fmla="*/ 14716 w 20000"/>
                <a:gd name="T79" fmla="*/ 11578 h 20000"/>
                <a:gd name="T80" fmla="*/ 13543 w 20000"/>
                <a:gd name="T81" fmla="*/ 10094 h 20000"/>
                <a:gd name="T82" fmla="*/ 12797 w 20000"/>
                <a:gd name="T83" fmla="*/ 9599 h 20000"/>
                <a:gd name="T84" fmla="*/ 10504 w 20000"/>
                <a:gd name="T85" fmla="*/ 9599 h 20000"/>
                <a:gd name="T86" fmla="*/ 10237 w 20000"/>
                <a:gd name="T87" fmla="*/ 11578 h 20000"/>
                <a:gd name="T88" fmla="*/ 10504 w 20000"/>
                <a:gd name="T89" fmla="*/ 12271 h 20000"/>
                <a:gd name="T90" fmla="*/ 10504 w 20000"/>
                <a:gd name="T91" fmla="*/ 15636 h 20000"/>
                <a:gd name="T92" fmla="*/ 10291 w 20000"/>
                <a:gd name="T93" fmla="*/ 16230 h 20000"/>
                <a:gd name="T94" fmla="*/ 9064 w 20000"/>
                <a:gd name="T95" fmla="*/ 17120 h 20000"/>
                <a:gd name="T96" fmla="*/ 8264 w 20000"/>
                <a:gd name="T97" fmla="*/ 16230 h 20000"/>
                <a:gd name="T98" fmla="*/ 7251 w 20000"/>
                <a:gd name="T99" fmla="*/ 15141 h 20000"/>
                <a:gd name="T100" fmla="*/ 6345 w 20000"/>
                <a:gd name="T101" fmla="*/ 13756 h 20000"/>
                <a:gd name="T102" fmla="*/ 5385 w 20000"/>
                <a:gd name="T103" fmla="*/ 12667 h 20000"/>
                <a:gd name="T104" fmla="*/ 2879 w 20000"/>
                <a:gd name="T105" fmla="*/ 12370 h 20000"/>
                <a:gd name="T106" fmla="*/ 2239 w 20000"/>
                <a:gd name="T107" fmla="*/ 13063 h 20000"/>
                <a:gd name="T108" fmla="*/ 2026 w 20000"/>
                <a:gd name="T109" fmla="*/ 14349 h 20000"/>
                <a:gd name="T110" fmla="*/ 1813 w 20000"/>
                <a:gd name="T111" fmla="*/ 17120 h 20000"/>
                <a:gd name="T112" fmla="*/ 1333 w 20000"/>
                <a:gd name="T113" fmla="*/ 18209 h 20000"/>
                <a:gd name="T114" fmla="*/ 906 w 20000"/>
                <a:gd name="T115" fmla="*/ 18605 h 20000"/>
                <a:gd name="T116" fmla="*/ 53 w 20000"/>
                <a:gd name="T117" fmla="*/ 19891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000" h="20000">
                  <a:moveTo>
                    <a:pt x="213" y="0"/>
                  </a:moveTo>
                  <a:lnTo>
                    <a:pt x="213" y="396"/>
                  </a:lnTo>
                  <a:lnTo>
                    <a:pt x="267" y="396"/>
                  </a:lnTo>
                  <a:lnTo>
                    <a:pt x="267" y="594"/>
                  </a:lnTo>
                  <a:lnTo>
                    <a:pt x="320" y="594"/>
                  </a:lnTo>
                  <a:lnTo>
                    <a:pt x="320" y="891"/>
                  </a:lnTo>
                  <a:lnTo>
                    <a:pt x="373" y="891"/>
                  </a:lnTo>
                  <a:lnTo>
                    <a:pt x="373" y="2573"/>
                  </a:lnTo>
                  <a:lnTo>
                    <a:pt x="320" y="2573"/>
                  </a:lnTo>
                  <a:lnTo>
                    <a:pt x="267" y="2672"/>
                  </a:lnTo>
                  <a:lnTo>
                    <a:pt x="267" y="2870"/>
                  </a:lnTo>
                  <a:lnTo>
                    <a:pt x="213" y="2969"/>
                  </a:lnTo>
                  <a:lnTo>
                    <a:pt x="213" y="3563"/>
                  </a:lnTo>
                  <a:lnTo>
                    <a:pt x="267" y="3662"/>
                  </a:lnTo>
                  <a:lnTo>
                    <a:pt x="320" y="3662"/>
                  </a:lnTo>
                  <a:lnTo>
                    <a:pt x="373" y="3761"/>
                  </a:lnTo>
                  <a:lnTo>
                    <a:pt x="427" y="3761"/>
                  </a:lnTo>
                  <a:lnTo>
                    <a:pt x="533" y="3958"/>
                  </a:lnTo>
                  <a:lnTo>
                    <a:pt x="640" y="3958"/>
                  </a:lnTo>
                  <a:lnTo>
                    <a:pt x="640" y="4057"/>
                  </a:lnTo>
                  <a:lnTo>
                    <a:pt x="746" y="4057"/>
                  </a:lnTo>
                  <a:lnTo>
                    <a:pt x="800" y="4156"/>
                  </a:lnTo>
                  <a:lnTo>
                    <a:pt x="906" y="4156"/>
                  </a:lnTo>
                  <a:lnTo>
                    <a:pt x="960" y="4255"/>
                  </a:lnTo>
                  <a:lnTo>
                    <a:pt x="960" y="4354"/>
                  </a:lnTo>
                  <a:lnTo>
                    <a:pt x="1013" y="4354"/>
                  </a:lnTo>
                  <a:lnTo>
                    <a:pt x="1013" y="4453"/>
                  </a:lnTo>
                  <a:lnTo>
                    <a:pt x="1120" y="4453"/>
                  </a:lnTo>
                  <a:lnTo>
                    <a:pt x="1120" y="4552"/>
                  </a:lnTo>
                  <a:lnTo>
                    <a:pt x="1173" y="4651"/>
                  </a:lnTo>
                  <a:lnTo>
                    <a:pt x="1173" y="4750"/>
                  </a:lnTo>
                  <a:lnTo>
                    <a:pt x="1226" y="4849"/>
                  </a:lnTo>
                  <a:lnTo>
                    <a:pt x="1280" y="4849"/>
                  </a:lnTo>
                  <a:lnTo>
                    <a:pt x="1280" y="5146"/>
                  </a:lnTo>
                  <a:lnTo>
                    <a:pt x="1333" y="5146"/>
                  </a:lnTo>
                  <a:lnTo>
                    <a:pt x="1333" y="5245"/>
                  </a:lnTo>
                  <a:lnTo>
                    <a:pt x="1386" y="5245"/>
                  </a:lnTo>
                  <a:lnTo>
                    <a:pt x="1386" y="5344"/>
                  </a:lnTo>
                  <a:lnTo>
                    <a:pt x="1440" y="5443"/>
                  </a:lnTo>
                  <a:lnTo>
                    <a:pt x="1493" y="5443"/>
                  </a:lnTo>
                  <a:lnTo>
                    <a:pt x="1493" y="5542"/>
                  </a:lnTo>
                  <a:lnTo>
                    <a:pt x="1546" y="5641"/>
                  </a:lnTo>
                  <a:lnTo>
                    <a:pt x="1600" y="5641"/>
                  </a:lnTo>
                  <a:lnTo>
                    <a:pt x="1600" y="5740"/>
                  </a:lnTo>
                  <a:lnTo>
                    <a:pt x="1653" y="5740"/>
                  </a:lnTo>
                  <a:lnTo>
                    <a:pt x="1653" y="5839"/>
                  </a:lnTo>
                  <a:lnTo>
                    <a:pt x="1706" y="5839"/>
                  </a:lnTo>
                  <a:lnTo>
                    <a:pt x="1813" y="6037"/>
                  </a:lnTo>
                  <a:lnTo>
                    <a:pt x="1866" y="6037"/>
                  </a:lnTo>
                  <a:lnTo>
                    <a:pt x="1866" y="6136"/>
                  </a:lnTo>
                  <a:lnTo>
                    <a:pt x="1919" y="6136"/>
                  </a:lnTo>
                  <a:lnTo>
                    <a:pt x="1919" y="6235"/>
                  </a:lnTo>
                  <a:lnTo>
                    <a:pt x="2026" y="6432"/>
                  </a:lnTo>
                  <a:lnTo>
                    <a:pt x="2079" y="6432"/>
                  </a:lnTo>
                  <a:lnTo>
                    <a:pt x="2079" y="6531"/>
                  </a:lnTo>
                  <a:lnTo>
                    <a:pt x="2293" y="6531"/>
                  </a:lnTo>
                  <a:lnTo>
                    <a:pt x="2293" y="6630"/>
                  </a:lnTo>
                  <a:lnTo>
                    <a:pt x="2399" y="6630"/>
                  </a:lnTo>
                  <a:lnTo>
                    <a:pt x="2453" y="6729"/>
                  </a:lnTo>
                  <a:lnTo>
                    <a:pt x="2559" y="6828"/>
                  </a:lnTo>
                  <a:lnTo>
                    <a:pt x="3732" y="6828"/>
                  </a:lnTo>
                  <a:lnTo>
                    <a:pt x="3892" y="6729"/>
                  </a:lnTo>
                  <a:lnTo>
                    <a:pt x="3999" y="6630"/>
                  </a:lnTo>
                  <a:lnTo>
                    <a:pt x="4159" y="6531"/>
                  </a:lnTo>
                  <a:lnTo>
                    <a:pt x="4692" y="6037"/>
                  </a:lnTo>
                  <a:lnTo>
                    <a:pt x="4852" y="5740"/>
                  </a:lnTo>
                  <a:lnTo>
                    <a:pt x="5012" y="5542"/>
                  </a:lnTo>
                  <a:lnTo>
                    <a:pt x="5065" y="5344"/>
                  </a:lnTo>
                  <a:lnTo>
                    <a:pt x="5172" y="5146"/>
                  </a:lnTo>
                  <a:lnTo>
                    <a:pt x="5225" y="4948"/>
                  </a:lnTo>
                  <a:lnTo>
                    <a:pt x="5279" y="4849"/>
                  </a:lnTo>
                  <a:lnTo>
                    <a:pt x="5332" y="4849"/>
                  </a:lnTo>
                  <a:lnTo>
                    <a:pt x="5332" y="4750"/>
                  </a:lnTo>
                  <a:lnTo>
                    <a:pt x="5652" y="4156"/>
                  </a:lnTo>
                  <a:lnTo>
                    <a:pt x="5758" y="4057"/>
                  </a:lnTo>
                  <a:lnTo>
                    <a:pt x="5865" y="3859"/>
                  </a:lnTo>
                  <a:lnTo>
                    <a:pt x="6078" y="3662"/>
                  </a:lnTo>
                  <a:lnTo>
                    <a:pt x="6185" y="3464"/>
                  </a:lnTo>
                  <a:lnTo>
                    <a:pt x="6238" y="3464"/>
                  </a:lnTo>
                  <a:lnTo>
                    <a:pt x="6292" y="3365"/>
                  </a:lnTo>
                  <a:lnTo>
                    <a:pt x="6398" y="3365"/>
                  </a:lnTo>
                  <a:lnTo>
                    <a:pt x="6558" y="3068"/>
                  </a:lnTo>
                  <a:lnTo>
                    <a:pt x="6665" y="3068"/>
                  </a:lnTo>
                  <a:lnTo>
                    <a:pt x="6718" y="2969"/>
                  </a:lnTo>
                  <a:lnTo>
                    <a:pt x="6772" y="2969"/>
                  </a:lnTo>
                  <a:lnTo>
                    <a:pt x="6772" y="2870"/>
                  </a:lnTo>
                  <a:lnTo>
                    <a:pt x="6878" y="2870"/>
                  </a:lnTo>
                  <a:lnTo>
                    <a:pt x="6985" y="2672"/>
                  </a:lnTo>
                  <a:lnTo>
                    <a:pt x="7091" y="2573"/>
                  </a:lnTo>
                  <a:lnTo>
                    <a:pt x="7198" y="2573"/>
                  </a:lnTo>
                  <a:lnTo>
                    <a:pt x="7251" y="2474"/>
                  </a:lnTo>
                  <a:lnTo>
                    <a:pt x="7305" y="2474"/>
                  </a:lnTo>
                  <a:lnTo>
                    <a:pt x="7358" y="2375"/>
                  </a:lnTo>
                  <a:lnTo>
                    <a:pt x="7411" y="2375"/>
                  </a:lnTo>
                  <a:lnTo>
                    <a:pt x="7411" y="2276"/>
                  </a:lnTo>
                  <a:lnTo>
                    <a:pt x="7518" y="2276"/>
                  </a:lnTo>
                  <a:lnTo>
                    <a:pt x="7625" y="2177"/>
                  </a:lnTo>
                  <a:lnTo>
                    <a:pt x="7891" y="2177"/>
                  </a:lnTo>
                  <a:lnTo>
                    <a:pt x="7891" y="2078"/>
                  </a:lnTo>
                  <a:lnTo>
                    <a:pt x="8051" y="2078"/>
                  </a:lnTo>
                  <a:lnTo>
                    <a:pt x="8105" y="1979"/>
                  </a:lnTo>
                  <a:lnTo>
                    <a:pt x="8211" y="1880"/>
                  </a:lnTo>
                  <a:lnTo>
                    <a:pt x="8264" y="1880"/>
                  </a:lnTo>
                  <a:lnTo>
                    <a:pt x="8318" y="1781"/>
                  </a:lnTo>
                  <a:lnTo>
                    <a:pt x="8478" y="1781"/>
                  </a:lnTo>
                  <a:lnTo>
                    <a:pt x="8531" y="1682"/>
                  </a:lnTo>
                  <a:lnTo>
                    <a:pt x="8638" y="1682"/>
                  </a:lnTo>
                  <a:lnTo>
                    <a:pt x="8691" y="1583"/>
                  </a:lnTo>
                  <a:lnTo>
                    <a:pt x="8744" y="1583"/>
                  </a:lnTo>
                  <a:lnTo>
                    <a:pt x="8798" y="1484"/>
                  </a:lnTo>
                  <a:lnTo>
                    <a:pt x="8851" y="1484"/>
                  </a:lnTo>
                  <a:lnTo>
                    <a:pt x="8958" y="1385"/>
                  </a:lnTo>
                  <a:lnTo>
                    <a:pt x="9064" y="1385"/>
                  </a:lnTo>
                  <a:lnTo>
                    <a:pt x="9064" y="1286"/>
                  </a:lnTo>
                  <a:lnTo>
                    <a:pt x="9278" y="1286"/>
                  </a:lnTo>
                  <a:lnTo>
                    <a:pt x="9331" y="1188"/>
                  </a:lnTo>
                  <a:lnTo>
                    <a:pt x="9704" y="1188"/>
                  </a:lnTo>
                  <a:lnTo>
                    <a:pt x="9757" y="990"/>
                  </a:lnTo>
                  <a:lnTo>
                    <a:pt x="10397" y="990"/>
                  </a:lnTo>
                  <a:lnTo>
                    <a:pt x="10397" y="1682"/>
                  </a:lnTo>
                  <a:lnTo>
                    <a:pt x="10451" y="1682"/>
                  </a:lnTo>
                  <a:lnTo>
                    <a:pt x="10451" y="4057"/>
                  </a:lnTo>
                  <a:lnTo>
                    <a:pt x="10397" y="4156"/>
                  </a:lnTo>
                  <a:lnTo>
                    <a:pt x="10397" y="4354"/>
                  </a:lnTo>
                  <a:lnTo>
                    <a:pt x="10344" y="4453"/>
                  </a:lnTo>
                  <a:lnTo>
                    <a:pt x="10344" y="4651"/>
                  </a:lnTo>
                  <a:lnTo>
                    <a:pt x="10291" y="4849"/>
                  </a:lnTo>
                  <a:lnTo>
                    <a:pt x="10291" y="5245"/>
                  </a:lnTo>
                  <a:lnTo>
                    <a:pt x="10237" y="5245"/>
                  </a:lnTo>
                  <a:lnTo>
                    <a:pt x="10237" y="6037"/>
                  </a:lnTo>
                  <a:lnTo>
                    <a:pt x="10504" y="6037"/>
                  </a:lnTo>
                  <a:lnTo>
                    <a:pt x="10557" y="6136"/>
                  </a:lnTo>
                  <a:lnTo>
                    <a:pt x="12423" y="6136"/>
                  </a:lnTo>
                  <a:lnTo>
                    <a:pt x="12530" y="6037"/>
                  </a:lnTo>
                  <a:lnTo>
                    <a:pt x="12690" y="6037"/>
                  </a:lnTo>
                  <a:lnTo>
                    <a:pt x="12797" y="5839"/>
                  </a:lnTo>
                  <a:lnTo>
                    <a:pt x="13117" y="5542"/>
                  </a:lnTo>
                  <a:lnTo>
                    <a:pt x="13223" y="5344"/>
                  </a:lnTo>
                  <a:lnTo>
                    <a:pt x="13436" y="5146"/>
                  </a:lnTo>
                  <a:lnTo>
                    <a:pt x="13596" y="4849"/>
                  </a:lnTo>
                  <a:lnTo>
                    <a:pt x="13810" y="4651"/>
                  </a:lnTo>
                  <a:lnTo>
                    <a:pt x="13863" y="4552"/>
                  </a:lnTo>
                  <a:lnTo>
                    <a:pt x="14076" y="4354"/>
                  </a:lnTo>
                  <a:lnTo>
                    <a:pt x="14183" y="4156"/>
                  </a:lnTo>
                  <a:lnTo>
                    <a:pt x="14236" y="4156"/>
                  </a:lnTo>
                  <a:lnTo>
                    <a:pt x="14343" y="4057"/>
                  </a:lnTo>
                  <a:lnTo>
                    <a:pt x="14396" y="3958"/>
                  </a:lnTo>
                  <a:lnTo>
                    <a:pt x="14503" y="3859"/>
                  </a:lnTo>
                  <a:lnTo>
                    <a:pt x="14556" y="3761"/>
                  </a:lnTo>
                  <a:lnTo>
                    <a:pt x="14663" y="3662"/>
                  </a:lnTo>
                  <a:lnTo>
                    <a:pt x="14716" y="3662"/>
                  </a:lnTo>
                  <a:lnTo>
                    <a:pt x="15249" y="3167"/>
                  </a:lnTo>
                  <a:lnTo>
                    <a:pt x="15303" y="3068"/>
                  </a:lnTo>
                  <a:lnTo>
                    <a:pt x="15409" y="3068"/>
                  </a:lnTo>
                  <a:lnTo>
                    <a:pt x="15463" y="2969"/>
                  </a:lnTo>
                  <a:lnTo>
                    <a:pt x="15782" y="2672"/>
                  </a:lnTo>
                  <a:lnTo>
                    <a:pt x="15889" y="2672"/>
                  </a:lnTo>
                  <a:lnTo>
                    <a:pt x="16102" y="2474"/>
                  </a:lnTo>
                  <a:lnTo>
                    <a:pt x="16156" y="2375"/>
                  </a:lnTo>
                  <a:lnTo>
                    <a:pt x="16209" y="2375"/>
                  </a:lnTo>
                  <a:lnTo>
                    <a:pt x="16316" y="2276"/>
                  </a:lnTo>
                  <a:lnTo>
                    <a:pt x="16636" y="2078"/>
                  </a:lnTo>
                  <a:lnTo>
                    <a:pt x="16796" y="2078"/>
                  </a:lnTo>
                  <a:lnTo>
                    <a:pt x="16955" y="1880"/>
                  </a:lnTo>
                  <a:lnTo>
                    <a:pt x="17115" y="1781"/>
                  </a:lnTo>
                  <a:lnTo>
                    <a:pt x="17329" y="1682"/>
                  </a:lnTo>
                  <a:lnTo>
                    <a:pt x="17489" y="1583"/>
                  </a:lnTo>
                  <a:lnTo>
                    <a:pt x="17702" y="1385"/>
                  </a:lnTo>
                  <a:lnTo>
                    <a:pt x="17862" y="1385"/>
                  </a:lnTo>
                  <a:lnTo>
                    <a:pt x="17969" y="1286"/>
                  </a:lnTo>
                  <a:lnTo>
                    <a:pt x="18128" y="1286"/>
                  </a:lnTo>
                  <a:lnTo>
                    <a:pt x="18235" y="1188"/>
                  </a:lnTo>
                  <a:lnTo>
                    <a:pt x="18342" y="1188"/>
                  </a:lnTo>
                  <a:lnTo>
                    <a:pt x="18555" y="990"/>
                  </a:lnTo>
                  <a:lnTo>
                    <a:pt x="18715" y="990"/>
                  </a:lnTo>
                  <a:lnTo>
                    <a:pt x="18875" y="891"/>
                  </a:lnTo>
                  <a:lnTo>
                    <a:pt x="19088" y="891"/>
                  </a:lnTo>
                  <a:lnTo>
                    <a:pt x="19142" y="792"/>
                  </a:lnTo>
                  <a:lnTo>
                    <a:pt x="19248" y="693"/>
                  </a:lnTo>
                  <a:lnTo>
                    <a:pt x="19302" y="693"/>
                  </a:lnTo>
                  <a:lnTo>
                    <a:pt x="19302" y="594"/>
                  </a:lnTo>
                  <a:lnTo>
                    <a:pt x="19408" y="594"/>
                  </a:lnTo>
                  <a:lnTo>
                    <a:pt x="19461" y="495"/>
                  </a:lnTo>
                  <a:lnTo>
                    <a:pt x="19568" y="495"/>
                  </a:lnTo>
                  <a:lnTo>
                    <a:pt x="19568" y="396"/>
                  </a:lnTo>
                  <a:lnTo>
                    <a:pt x="19675" y="396"/>
                  </a:lnTo>
                  <a:lnTo>
                    <a:pt x="19728" y="297"/>
                  </a:lnTo>
                  <a:lnTo>
                    <a:pt x="19781" y="297"/>
                  </a:lnTo>
                  <a:lnTo>
                    <a:pt x="19835" y="198"/>
                  </a:lnTo>
                  <a:lnTo>
                    <a:pt x="19835" y="297"/>
                  </a:lnTo>
                  <a:lnTo>
                    <a:pt x="19781" y="396"/>
                  </a:lnTo>
                  <a:lnTo>
                    <a:pt x="19781" y="495"/>
                  </a:lnTo>
                  <a:lnTo>
                    <a:pt x="19728" y="495"/>
                  </a:lnTo>
                  <a:lnTo>
                    <a:pt x="19728" y="594"/>
                  </a:lnTo>
                  <a:lnTo>
                    <a:pt x="19675" y="594"/>
                  </a:lnTo>
                  <a:lnTo>
                    <a:pt x="19675" y="792"/>
                  </a:lnTo>
                  <a:lnTo>
                    <a:pt x="19621" y="792"/>
                  </a:lnTo>
                  <a:lnTo>
                    <a:pt x="19621" y="891"/>
                  </a:lnTo>
                  <a:lnTo>
                    <a:pt x="19568" y="891"/>
                  </a:lnTo>
                  <a:lnTo>
                    <a:pt x="19302" y="1385"/>
                  </a:lnTo>
                  <a:lnTo>
                    <a:pt x="19248" y="1385"/>
                  </a:lnTo>
                  <a:lnTo>
                    <a:pt x="19195" y="1484"/>
                  </a:lnTo>
                  <a:lnTo>
                    <a:pt x="19195" y="1583"/>
                  </a:lnTo>
                  <a:lnTo>
                    <a:pt x="19142" y="1682"/>
                  </a:lnTo>
                  <a:lnTo>
                    <a:pt x="19088" y="1682"/>
                  </a:lnTo>
                  <a:lnTo>
                    <a:pt x="19035" y="1781"/>
                  </a:lnTo>
                  <a:lnTo>
                    <a:pt x="19035" y="1880"/>
                  </a:lnTo>
                  <a:lnTo>
                    <a:pt x="18928" y="1979"/>
                  </a:lnTo>
                  <a:lnTo>
                    <a:pt x="18928" y="2078"/>
                  </a:lnTo>
                  <a:lnTo>
                    <a:pt x="18822" y="2078"/>
                  </a:lnTo>
                  <a:lnTo>
                    <a:pt x="18822" y="2177"/>
                  </a:lnTo>
                  <a:lnTo>
                    <a:pt x="18768" y="2177"/>
                  </a:lnTo>
                  <a:lnTo>
                    <a:pt x="18768" y="2276"/>
                  </a:lnTo>
                  <a:lnTo>
                    <a:pt x="18715" y="2276"/>
                  </a:lnTo>
                  <a:lnTo>
                    <a:pt x="18715" y="2375"/>
                  </a:lnTo>
                  <a:lnTo>
                    <a:pt x="18662" y="2375"/>
                  </a:lnTo>
                  <a:lnTo>
                    <a:pt x="18608" y="2474"/>
                  </a:lnTo>
                  <a:lnTo>
                    <a:pt x="18555" y="2474"/>
                  </a:lnTo>
                  <a:lnTo>
                    <a:pt x="18448" y="2672"/>
                  </a:lnTo>
                  <a:lnTo>
                    <a:pt x="18395" y="2672"/>
                  </a:lnTo>
                  <a:lnTo>
                    <a:pt x="18342" y="2771"/>
                  </a:lnTo>
                  <a:lnTo>
                    <a:pt x="18288" y="2771"/>
                  </a:lnTo>
                  <a:lnTo>
                    <a:pt x="18288" y="2870"/>
                  </a:lnTo>
                  <a:lnTo>
                    <a:pt x="18235" y="2870"/>
                  </a:lnTo>
                  <a:lnTo>
                    <a:pt x="18182" y="2969"/>
                  </a:lnTo>
                  <a:lnTo>
                    <a:pt x="18128" y="2969"/>
                  </a:lnTo>
                  <a:lnTo>
                    <a:pt x="18128" y="3068"/>
                  </a:lnTo>
                  <a:lnTo>
                    <a:pt x="18075" y="3068"/>
                  </a:lnTo>
                  <a:lnTo>
                    <a:pt x="18075" y="3167"/>
                  </a:lnTo>
                  <a:lnTo>
                    <a:pt x="18022" y="3167"/>
                  </a:lnTo>
                  <a:lnTo>
                    <a:pt x="17862" y="3464"/>
                  </a:lnTo>
                  <a:lnTo>
                    <a:pt x="17862" y="3563"/>
                  </a:lnTo>
                  <a:lnTo>
                    <a:pt x="17809" y="3662"/>
                  </a:lnTo>
                  <a:lnTo>
                    <a:pt x="17755" y="3662"/>
                  </a:lnTo>
                  <a:lnTo>
                    <a:pt x="17702" y="3761"/>
                  </a:lnTo>
                  <a:lnTo>
                    <a:pt x="17702" y="3958"/>
                  </a:lnTo>
                  <a:lnTo>
                    <a:pt x="17649" y="3958"/>
                  </a:lnTo>
                  <a:lnTo>
                    <a:pt x="17649" y="4057"/>
                  </a:lnTo>
                  <a:lnTo>
                    <a:pt x="17595" y="4156"/>
                  </a:lnTo>
                  <a:lnTo>
                    <a:pt x="17595" y="4255"/>
                  </a:lnTo>
                  <a:lnTo>
                    <a:pt x="17542" y="4354"/>
                  </a:lnTo>
                  <a:lnTo>
                    <a:pt x="17542" y="4651"/>
                  </a:lnTo>
                  <a:lnTo>
                    <a:pt x="17489" y="4750"/>
                  </a:lnTo>
                  <a:lnTo>
                    <a:pt x="17489" y="5443"/>
                  </a:lnTo>
                  <a:lnTo>
                    <a:pt x="17542" y="5443"/>
                  </a:lnTo>
                  <a:lnTo>
                    <a:pt x="17542" y="6333"/>
                  </a:lnTo>
                  <a:lnTo>
                    <a:pt x="17595" y="6432"/>
                  </a:lnTo>
                  <a:lnTo>
                    <a:pt x="17595" y="7224"/>
                  </a:lnTo>
                  <a:lnTo>
                    <a:pt x="17649" y="7224"/>
                  </a:lnTo>
                  <a:lnTo>
                    <a:pt x="17649" y="7521"/>
                  </a:lnTo>
                  <a:lnTo>
                    <a:pt x="17702" y="7620"/>
                  </a:lnTo>
                  <a:lnTo>
                    <a:pt x="17702" y="7917"/>
                  </a:lnTo>
                  <a:lnTo>
                    <a:pt x="17862" y="8214"/>
                  </a:lnTo>
                  <a:lnTo>
                    <a:pt x="17862" y="8412"/>
                  </a:lnTo>
                  <a:lnTo>
                    <a:pt x="17915" y="8511"/>
                  </a:lnTo>
                  <a:lnTo>
                    <a:pt x="17915" y="8610"/>
                  </a:lnTo>
                  <a:lnTo>
                    <a:pt x="17969" y="8610"/>
                  </a:lnTo>
                  <a:lnTo>
                    <a:pt x="17969" y="8709"/>
                  </a:lnTo>
                  <a:lnTo>
                    <a:pt x="18022" y="8808"/>
                  </a:lnTo>
                  <a:lnTo>
                    <a:pt x="18075" y="8808"/>
                  </a:lnTo>
                  <a:lnTo>
                    <a:pt x="18182" y="9005"/>
                  </a:lnTo>
                  <a:lnTo>
                    <a:pt x="18182" y="9104"/>
                  </a:lnTo>
                  <a:lnTo>
                    <a:pt x="18235" y="9203"/>
                  </a:lnTo>
                  <a:lnTo>
                    <a:pt x="18288" y="9203"/>
                  </a:lnTo>
                  <a:lnTo>
                    <a:pt x="18502" y="9599"/>
                  </a:lnTo>
                  <a:lnTo>
                    <a:pt x="18555" y="9599"/>
                  </a:lnTo>
                  <a:lnTo>
                    <a:pt x="18555" y="9698"/>
                  </a:lnTo>
                  <a:lnTo>
                    <a:pt x="18662" y="9896"/>
                  </a:lnTo>
                  <a:lnTo>
                    <a:pt x="18715" y="9896"/>
                  </a:lnTo>
                  <a:lnTo>
                    <a:pt x="18715" y="9995"/>
                  </a:lnTo>
                  <a:lnTo>
                    <a:pt x="18768" y="9995"/>
                  </a:lnTo>
                  <a:lnTo>
                    <a:pt x="18822" y="10094"/>
                  </a:lnTo>
                  <a:lnTo>
                    <a:pt x="18875" y="10094"/>
                  </a:lnTo>
                  <a:lnTo>
                    <a:pt x="18875" y="10292"/>
                  </a:lnTo>
                  <a:lnTo>
                    <a:pt x="18982" y="10292"/>
                  </a:lnTo>
                  <a:lnTo>
                    <a:pt x="19035" y="10391"/>
                  </a:lnTo>
                  <a:lnTo>
                    <a:pt x="19142" y="10490"/>
                  </a:lnTo>
                  <a:lnTo>
                    <a:pt x="19195" y="10490"/>
                  </a:lnTo>
                  <a:lnTo>
                    <a:pt x="19195" y="10589"/>
                  </a:lnTo>
                  <a:lnTo>
                    <a:pt x="19248" y="10688"/>
                  </a:lnTo>
                  <a:lnTo>
                    <a:pt x="19355" y="10688"/>
                  </a:lnTo>
                  <a:lnTo>
                    <a:pt x="19408" y="10787"/>
                  </a:lnTo>
                  <a:lnTo>
                    <a:pt x="19515" y="10787"/>
                  </a:lnTo>
                  <a:lnTo>
                    <a:pt x="19515" y="10886"/>
                  </a:lnTo>
                  <a:lnTo>
                    <a:pt x="19621" y="11084"/>
                  </a:lnTo>
                  <a:lnTo>
                    <a:pt x="19675" y="11084"/>
                  </a:lnTo>
                  <a:lnTo>
                    <a:pt x="19675" y="11183"/>
                  </a:lnTo>
                  <a:lnTo>
                    <a:pt x="19781" y="11183"/>
                  </a:lnTo>
                  <a:lnTo>
                    <a:pt x="19781" y="11282"/>
                  </a:lnTo>
                  <a:lnTo>
                    <a:pt x="19888" y="11479"/>
                  </a:lnTo>
                  <a:lnTo>
                    <a:pt x="19941" y="11479"/>
                  </a:lnTo>
                  <a:lnTo>
                    <a:pt x="19941" y="11677"/>
                  </a:lnTo>
                  <a:lnTo>
                    <a:pt x="19995" y="11776"/>
                  </a:lnTo>
                  <a:lnTo>
                    <a:pt x="19995" y="12964"/>
                  </a:lnTo>
                  <a:lnTo>
                    <a:pt x="19941" y="13063"/>
                  </a:lnTo>
                  <a:lnTo>
                    <a:pt x="19941" y="13162"/>
                  </a:lnTo>
                  <a:lnTo>
                    <a:pt x="19888" y="13261"/>
                  </a:lnTo>
                  <a:lnTo>
                    <a:pt x="19888" y="13558"/>
                  </a:lnTo>
                  <a:lnTo>
                    <a:pt x="19835" y="13657"/>
                  </a:lnTo>
                  <a:lnTo>
                    <a:pt x="19835" y="13953"/>
                  </a:lnTo>
                  <a:lnTo>
                    <a:pt x="19781" y="14052"/>
                  </a:lnTo>
                  <a:lnTo>
                    <a:pt x="19781" y="17912"/>
                  </a:lnTo>
                  <a:lnTo>
                    <a:pt x="18928" y="17912"/>
                  </a:lnTo>
                  <a:lnTo>
                    <a:pt x="18875" y="17813"/>
                  </a:lnTo>
                  <a:lnTo>
                    <a:pt x="18448" y="17417"/>
                  </a:lnTo>
                  <a:lnTo>
                    <a:pt x="18288" y="17219"/>
                  </a:lnTo>
                  <a:lnTo>
                    <a:pt x="18128" y="17120"/>
                  </a:lnTo>
                  <a:lnTo>
                    <a:pt x="17969" y="16922"/>
                  </a:lnTo>
                  <a:lnTo>
                    <a:pt x="17915" y="16823"/>
                  </a:lnTo>
                  <a:lnTo>
                    <a:pt x="17862" y="16625"/>
                  </a:lnTo>
                  <a:lnTo>
                    <a:pt x="16955" y="14943"/>
                  </a:lnTo>
                  <a:lnTo>
                    <a:pt x="16849" y="14646"/>
                  </a:lnTo>
                  <a:lnTo>
                    <a:pt x="16209" y="13459"/>
                  </a:lnTo>
                  <a:lnTo>
                    <a:pt x="16049" y="13261"/>
                  </a:lnTo>
                  <a:lnTo>
                    <a:pt x="15942" y="12964"/>
                  </a:lnTo>
                  <a:lnTo>
                    <a:pt x="15782" y="12766"/>
                  </a:lnTo>
                  <a:lnTo>
                    <a:pt x="15623" y="12469"/>
                  </a:lnTo>
                  <a:lnTo>
                    <a:pt x="15089" y="11974"/>
                  </a:lnTo>
                  <a:lnTo>
                    <a:pt x="14929" y="11776"/>
                  </a:lnTo>
                  <a:lnTo>
                    <a:pt x="14716" y="11578"/>
                  </a:lnTo>
                  <a:lnTo>
                    <a:pt x="14290" y="10985"/>
                  </a:lnTo>
                  <a:lnTo>
                    <a:pt x="14130" y="10787"/>
                  </a:lnTo>
                  <a:lnTo>
                    <a:pt x="14076" y="10688"/>
                  </a:lnTo>
                  <a:lnTo>
                    <a:pt x="13970" y="10589"/>
                  </a:lnTo>
                  <a:lnTo>
                    <a:pt x="13916" y="10490"/>
                  </a:lnTo>
                  <a:lnTo>
                    <a:pt x="13703" y="10292"/>
                  </a:lnTo>
                  <a:lnTo>
                    <a:pt x="13650" y="10193"/>
                  </a:lnTo>
                  <a:lnTo>
                    <a:pt x="13543" y="10094"/>
                  </a:lnTo>
                  <a:lnTo>
                    <a:pt x="13436" y="10094"/>
                  </a:lnTo>
                  <a:lnTo>
                    <a:pt x="13383" y="9995"/>
                  </a:lnTo>
                  <a:lnTo>
                    <a:pt x="13276" y="9995"/>
                  </a:lnTo>
                  <a:lnTo>
                    <a:pt x="13170" y="9896"/>
                  </a:lnTo>
                  <a:lnTo>
                    <a:pt x="13117" y="9797"/>
                  </a:lnTo>
                  <a:lnTo>
                    <a:pt x="12850" y="9797"/>
                  </a:lnTo>
                  <a:lnTo>
                    <a:pt x="12850" y="9698"/>
                  </a:lnTo>
                  <a:lnTo>
                    <a:pt x="12797" y="9599"/>
                  </a:lnTo>
                  <a:lnTo>
                    <a:pt x="12263" y="9599"/>
                  </a:lnTo>
                  <a:lnTo>
                    <a:pt x="12157" y="9500"/>
                  </a:lnTo>
                  <a:lnTo>
                    <a:pt x="11943" y="9500"/>
                  </a:lnTo>
                  <a:lnTo>
                    <a:pt x="11784" y="9401"/>
                  </a:lnTo>
                  <a:lnTo>
                    <a:pt x="10664" y="9401"/>
                  </a:lnTo>
                  <a:lnTo>
                    <a:pt x="10611" y="9500"/>
                  </a:lnTo>
                  <a:lnTo>
                    <a:pt x="10504" y="9500"/>
                  </a:lnTo>
                  <a:lnTo>
                    <a:pt x="10504" y="9599"/>
                  </a:lnTo>
                  <a:lnTo>
                    <a:pt x="10451" y="9599"/>
                  </a:lnTo>
                  <a:lnTo>
                    <a:pt x="10344" y="9797"/>
                  </a:lnTo>
                  <a:lnTo>
                    <a:pt x="10344" y="9896"/>
                  </a:lnTo>
                  <a:lnTo>
                    <a:pt x="10291" y="9896"/>
                  </a:lnTo>
                  <a:lnTo>
                    <a:pt x="10291" y="9995"/>
                  </a:lnTo>
                  <a:lnTo>
                    <a:pt x="10184" y="10193"/>
                  </a:lnTo>
                  <a:lnTo>
                    <a:pt x="10184" y="11578"/>
                  </a:lnTo>
                  <a:lnTo>
                    <a:pt x="10237" y="11578"/>
                  </a:lnTo>
                  <a:lnTo>
                    <a:pt x="10237" y="11677"/>
                  </a:lnTo>
                  <a:lnTo>
                    <a:pt x="10291" y="11776"/>
                  </a:lnTo>
                  <a:lnTo>
                    <a:pt x="10291" y="11875"/>
                  </a:lnTo>
                  <a:lnTo>
                    <a:pt x="10344" y="11875"/>
                  </a:lnTo>
                  <a:lnTo>
                    <a:pt x="10344" y="11974"/>
                  </a:lnTo>
                  <a:lnTo>
                    <a:pt x="10397" y="11974"/>
                  </a:lnTo>
                  <a:lnTo>
                    <a:pt x="10397" y="12073"/>
                  </a:lnTo>
                  <a:lnTo>
                    <a:pt x="10504" y="12271"/>
                  </a:lnTo>
                  <a:lnTo>
                    <a:pt x="10504" y="12370"/>
                  </a:lnTo>
                  <a:lnTo>
                    <a:pt x="10557" y="12469"/>
                  </a:lnTo>
                  <a:lnTo>
                    <a:pt x="10557" y="12964"/>
                  </a:lnTo>
                  <a:lnTo>
                    <a:pt x="10611" y="12964"/>
                  </a:lnTo>
                  <a:lnTo>
                    <a:pt x="10611" y="15339"/>
                  </a:lnTo>
                  <a:lnTo>
                    <a:pt x="10557" y="15438"/>
                  </a:lnTo>
                  <a:lnTo>
                    <a:pt x="10557" y="15636"/>
                  </a:lnTo>
                  <a:lnTo>
                    <a:pt x="10504" y="15636"/>
                  </a:lnTo>
                  <a:lnTo>
                    <a:pt x="10504" y="15834"/>
                  </a:lnTo>
                  <a:lnTo>
                    <a:pt x="10451" y="15834"/>
                  </a:lnTo>
                  <a:lnTo>
                    <a:pt x="10397" y="15933"/>
                  </a:lnTo>
                  <a:lnTo>
                    <a:pt x="10397" y="16032"/>
                  </a:lnTo>
                  <a:lnTo>
                    <a:pt x="10344" y="16032"/>
                  </a:lnTo>
                  <a:lnTo>
                    <a:pt x="10344" y="16131"/>
                  </a:lnTo>
                  <a:lnTo>
                    <a:pt x="10291" y="16131"/>
                  </a:lnTo>
                  <a:lnTo>
                    <a:pt x="10291" y="16230"/>
                  </a:lnTo>
                  <a:lnTo>
                    <a:pt x="10184" y="16428"/>
                  </a:lnTo>
                  <a:lnTo>
                    <a:pt x="10131" y="16428"/>
                  </a:lnTo>
                  <a:lnTo>
                    <a:pt x="10077" y="16526"/>
                  </a:lnTo>
                  <a:lnTo>
                    <a:pt x="10024" y="16724"/>
                  </a:lnTo>
                  <a:lnTo>
                    <a:pt x="9864" y="17021"/>
                  </a:lnTo>
                  <a:lnTo>
                    <a:pt x="9811" y="17021"/>
                  </a:lnTo>
                  <a:lnTo>
                    <a:pt x="9757" y="17120"/>
                  </a:lnTo>
                  <a:lnTo>
                    <a:pt x="9064" y="17120"/>
                  </a:lnTo>
                  <a:lnTo>
                    <a:pt x="8958" y="17021"/>
                  </a:lnTo>
                  <a:lnTo>
                    <a:pt x="8851" y="17021"/>
                  </a:lnTo>
                  <a:lnTo>
                    <a:pt x="8798" y="16922"/>
                  </a:lnTo>
                  <a:lnTo>
                    <a:pt x="8691" y="16823"/>
                  </a:lnTo>
                  <a:lnTo>
                    <a:pt x="8638" y="16823"/>
                  </a:lnTo>
                  <a:lnTo>
                    <a:pt x="8531" y="16625"/>
                  </a:lnTo>
                  <a:lnTo>
                    <a:pt x="8478" y="16625"/>
                  </a:lnTo>
                  <a:lnTo>
                    <a:pt x="8264" y="16230"/>
                  </a:lnTo>
                  <a:lnTo>
                    <a:pt x="8158" y="16230"/>
                  </a:lnTo>
                  <a:lnTo>
                    <a:pt x="8051" y="16131"/>
                  </a:lnTo>
                  <a:lnTo>
                    <a:pt x="7998" y="16032"/>
                  </a:lnTo>
                  <a:lnTo>
                    <a:pt x="7891" y="16032"/>
                  </a:lnTo>
                  <a:lnTo>
                    <a:pt x="7785" y="15933"/>
                  </a:lnTo>
                  <a:lnTo>
                    <a:pt x="7625" y="15636"/>
                  </a:lnTo>
                  <a:lnTo>
                    <a:pt x="7305" y="15339"/>
                  </a:lnTo>
                  <a:lnTo>
                    <a:pt x="7251" y="15141"/>
                  </a:lnTo>
                  <a:lnTo>
                    <a:pt x="7145" y="15042"/>
                  </a:lnTo>
                  <a:lnTo>
                    <a:pt x="7038" y="14844"/>
                  </a:lnTo>
                  <a:lnTo>
                    <a:pt x="6931" y="14745"/>
                  </a:lnTo>
                  <a:lnTo>
                    <a:pt x="6878" y="14547"/>
                  </a:lnTo>
                  <a:lnTo>
                    <a:pt x="6718" y="14250"/>
                  </a:lnTo>
                  <a:lnTo>
                    <a:pt x="6612" y="14151"/>
                  </a:lnTo>
                  <a:lnTo>
                    <a:pt x="6452" y="13855"/>
                  </a:lnTo>
                  <a:lnTo>
                    <a:pt x="6345" y="13756"/>
                  </a:lnTo>
                  <a:lnTo>
                    <a:pt x="6238" y="13558"/>
                  </a:lnTo>
                  <a:lnTo>
                    <a:pt x="6132" y="13459"/>
                  </a:lnTo>
                  <a:lnTo>
                    <a:pt x="5972" y="13261"/>
                  </a:lnTo>
                  <a:lnTo>
                    <a:pt x="5865" y="13162"/>
                  </a:lnTo>
                  <a:lnTo>
                    <a:pt x="5758" y="12964"/>
                  </a:lnTo>
                  <a:lnTo>
                    <a:pt x="5705" y="12964"/>
                  </a:lnTo>
                  <a:lnTo>
                    <a:pt x="5545" y="12766"/>
                  </a:lnTo>
                  <a:lnTo>
                    <a:pt x="5385" y="12667"/>
                  </a:lnTo>
                  <a:lnTo>
                    <a:pt x="5279" y="12469"/>
                  </a:lnTo>
                  <a:lnTo>
                    <a:pt x="5172" y="12469"/>
                  </a:lnTo>
                  <a:lnTo>
                    <a:pt x="4959" y="12271"/>
                  </a:lnTo>
                  <a:lnTo>
                    <a:pt x="4905" y="12172"/>
                  </a:lnTo>
                  <a:lnTo>
                    <a:pt x="3039" y="12172"/>
                  </a:lnTo>
                  <a:lnTo>
                    <a:pt x="2986" y="12271"/>
                  </a:lnTo>
                  <a:lnTo>
                    <a:pt x="2933" y="12271"/>
                  </a:lnTo>
                  <a:lnTo>
                    <a:pt x="2879" y="12370"/>
                  </a:lnTo>
                  <a:lnTo>
                    <a:pt x="2719" y="12370"/>
                  </a:lnTo>
                  <a:lnTo>
                    <a:pt x="2719" y="12469"/>
                  </a:lnTo>
                  <a:lnTo>
                    <a:pt x="2613" y="12469"/>
                  </a:lnTo>
                  <a:lnTo>
                    <a:pt x="2506" y="12667"/>
                  </a:lnTo>
                  <a:lnTo>
                    <a:pt x="2453" y="12667"/>
                  </a:lnTo>
                  <a:lnTo>
                    <a:pt x="2293" y="12964"/>
                  </a:lnTo>
                  <a:lnTo>
                    <a:pt x="2293" y="13063"/>
                  </a:lnTo>
                  <a:lnTo>
                    <a:pt x="2239" y="13063"/>
                  </a:lnTo>
                  <a:lnTo>
                    <a:pt x="2186" y="13162"/>
                  </a:lnTo>
                  <a:lnTo>
                    <a:pt x="2186" y="13261"/>
                  </a:lnTo>
                  <a:lnTo>
                    <a:pt x="2133" y="13261"/>
                  </a:lnTo>
                  <a:lnTo>
                    <a:pt x="2133" y="13657"/>
                  </a:lnTo>
                  <a:lnTo>
                    <a:pt x="2079" y="13756"/>
                  </a:lnTo>
                  <a:lnTo>
                    <a:pt x="2079" y="14052"/>
                  </a:lnTo>
                  <a:lnTo>
                    <a:pt x="2026" y="14151"/>
                  </a:lnTo>
                  <a:lnTo>
                    <a:pt x="2026" y="14349"/>
                  </a:lnTo>
                  <a:lnTo>
                    <a:pt x="1973" y="14448"/>
                  </a:lnTo>
                  <a:lnTo>
                    <a:pt x="1973" y="15042"/>
                  </a:lnTo>
                  <a:lnTo>
                    <a:pt x="1919" y="15141"/>
                  </a:lnTo>
                  <a:lnTo>
                    <a:pt x="1919" y="15438"/>
                  </a:lnTo>
                  <a:lnTo>
                    <a:pt x="1866" y="15636"/>
                  </a:lnTo>
                  <a:lnTo>
                    <a:pt x="1866" y="16625"/>
                  </a:lnTo>
                  <a:lnTo>
                    <a:pt x="1813" y="16724"/>
                  </a:lnTo>
                  <a:lnTo>
                    <a:pt x="1813" y="17120"/>
                  </a:lnTo>
                  <a:lnTo>
                    <a:pt x="1760" y="17318"/>
                  </a:lnTo>
                  <a:lnTo>
                    <a:pt x="1760" y="17714"/>
                  </a:lnTo>
                  <a:lnTo>
                    <a:pt x="1706" y="17813"/>
                  </a:lnTo>
                  <a:lnTo>
                    <a:pt x="1653" y="17813"/>
                  </a:lnTo>
                  <a:lnTo>
                    <a:pt x="1653" y="17912"/>
                  </a:lnTo>
                  <a:lnTo>
                    <a:pt x="1600" y="17912"/>
                  </a:lnTo>
                  <a:lnTo>
                    <a:pt x="1546" y="18011"/>
                  </a:lnTo>
                  <a:lnTo>
                    <a:pt x="1333" y="18209"/>
                  </a:lnTo>
                  <a:lnTo>
                    <a:pt x="1280" y="18308"/>
                  </a:lnTo>
                  <a:lnTo>
                    <a:pt x="1226" y="18308"/>
                  </a:lnTo>
                  <a:lnTo>
                    <a:pt x="1173" y="18407"/>
                  </a:lnTo>
                  <a:lnTo>
                    <a:pt x="1120" y="18407"/>
                  </a:lnTo>
                  <a:lnTo>
                    <a:pt x="1066" y="18506"/>
                  </a:lnTo>
                  <a:lnTo>
                    <a:pt x="1013" y="18506"/>
                  </a:lnTo>
                  <a:lnTo>
                    <a:pt x="1013" y="18605"/>
                  </a:lnTo>
                  <a:lnTo>
                    <a:pt x="906" y="18605"/>
                  </a:lnTo>
                  <a:lnTo>
                    <a:pt x="853" y="18704"/>
                  </a:lnTo>
                  <a:lnTo>
                    <a:pt x="746" y="18704"/>
                  </a:lnTo>
                  <a:lnTo>
                    <a:pt x="693" y="18803"/>
                  </a:lnTo>
                  <a:lnTo>
                    <a:pt x="213" y="18803"/>
                  </a:lnTo>
                  <a:lnTo>
                    <a:pt x="160" y="18704"/>
                  </a:lnTo>
                  <a:lnTo>
                    <a:pt x="0" y="18704"/>
                  </a:lnTo>
                  <a:lnTo>
                    <a:pt x="0" y="19990"/>
                  </a:lnTo>
                  <a:lnTo>
                    <a:pt x="53" y="19891"/>
                  </a:lnTo>
                  <a:lnTo>
                    <a:pt x="53" y="19990"/>
                  </a:lnTo>
                </a:path>
              </a:pathLst>
            </a:custGeom>
            <a:noFill/>
            <a:ln w="28575" cmpd="sng">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1716" name="AutoShape 36"/>
            <p:cNvSpPr>
              <a:spLocks noChangeAspect="1" noChangeArrowheads="1"/>
            </p:cNvSpPr>
            <p:nvPr/>
          </p:nvSpPr>
          <p:spPr bwMode="auto">
            <a:xfrm>
              <a:off x="2497138" y="1687513"/>
              <a:ext cx="180975" cy="1428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1</a:t>
              </a:r>
            </a:p>
            <a:p>
              <a:pPr eaLnBrk="0" hangingPunct="0"/>
              <a:endParaRPr lang="en-US" altLang="en-US" sz="1200"/>
            </a:p>
          </p:txBody>
        </p:sp>
        <p:sp>
          <p:nvSpPr>
            <p:cNvPr id="711717" name="AutoShape 37"/>
            <p:cNvSpPr>
              <a:spLocks noChangeAspect="1" noChangeArrowheads="1"/>
            </p:cNvSpPr>
            <p:nvPr/>
          </p:nvSpPr>
          <p:spPr bwMode="auto">
            <a:xfrm>
              <a:off x="2506663" y="2098675"/>
              <a:ext cx="142875" cy="1619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2</a:t>
              </a:r>
            </a:p>
            <a:p>
              <a:pPr eaLnBrk="0" hangingPunct="0"/>
              <a:endParaRPr lang="en-US" altLang="en-US"/>
            </a:p>
          </p:txBody>
        </p:sp>
        <p:sp>
          <p:nvSpPr>
            <p:cNvPr id="711718" name="AutoShape 38"/>
            <p:cNvSpPr>
              <a:spLocks noChangeAspect="1" noChangeArrowheads="1"/>
            </p:cNvSpPr>
            <p:nvPr/>
          </p:nvSpPr>
          <p:spPr bwMode="auto">
            <a:xfrm>
              <a:off x="2095500" y="2460625"/>
              <a:ext cx="219075" cy="2667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3</a:t>
              </a:r>
            </a:p>
            <a:p>
              <a:pPr eaLnBrk="0" hangingPunct="0"/>
              <a:endParaRPr lang="en-US" altLang="en-US" sz="1200"/>
            </a:p>
          </p:txBody>
        </p:sp>
        <p:sp>
          <p:nvSpPr>
            <p:cNvPr id="711719" name="AutoShape 39"/>
            <p:cNvSpPr>
              <a:spLocks noChangeAspect="1" noChangeArrowheads="1"/>
            </p:cNvSpPr>
            <p:nvPr/>
          </p:nvSpPr>
          <p:spPr bwMode="auto">
            <a:xfrm>
              <a:off x="2906713" y="2517775"/>
              <a:ext cx="228600" cy="2095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4</a:t>
              </a:r>
            </a:p>
            <a:p>
              <a:pPr eaLnBrk="0" hangingPunct="0"/>
              <a:endParaRPr lang="en-US" altLang="en-US" sz="1200"/>
            </a:p>
          </p:txBody>
        </p:sp>
        <p:sp>
          <p:nvSpPr>
            <p:cNvPr id="711720" name="AutoShape 40"/>
            <p:cNvSpPr>
              <a:spLocks noChangeAspect="1" noChangeArrowheads="1"/>
            </p:cNvSpPr>
            <p:nvPr/>
          </p:nvSpPr>
          <p:spPr bwMode="auto">
            <a:xfrm>
              <a:off x="2916238" y="3079750"/>
              <a:ext cx="228600" cy="21113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5</a:t>
              </a:r>
            </a:p>
            <a:p>
              <a:pPr eaLnBrk="0" hangingPunct="0"/>
              <a:endParaRPr lang="en-US" altLang="en-US"/>
            </a:p>
          </p:txBody>
        </p:sp>
        <p:sp>
          <p:nvSpPr>
            <p:cNvPr id="711721" name="AutoShape 41"/>
            <p:cNvSpPr>
              <a:spLocks noChangeAspect="1" noChangeArrowheads="1"/>
            </p:cNvSpPr>
            <p:nvPr/>
          </p:nvSpPr>
          <p:spPr bwMode="auto">
            <a:xfrm>
              <a:off x="2497138" y="3452813"/>
              <a:ext cx="190500" cy="2381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6</a:t>
              </a:r>
            </a:p>
            <a:p>
              <a:pPr eaLnBrk="0" hangingPunct="0"/>
              <a:endParaRPr lang="en-US" altLang="en-US" sz="1200"/>
            </a:p>
          </p:txBody>
        </p:sp>
        <p:sp>
          <p:nvSpPr>
            <p:cNvPr id="711722" name="AutoShape 42"/>
            <p:cNvSpPr>
              <a:spLocks noChangeAspect="1" noChangeArrowheads="1"/>
            </p:cNvSpPr>
            <p:nvPr/>
          </p:nvSpPr>
          <p:spPr bwMode="auto">
            <a:xfrm>
              <a:off x="2916238" y="1658938"/>
              <a:ext cx="238125" cy="3619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400">
                  <a:latin typeface="Times" pitchFamily="18" charset="0"/>
                  <a:cs typeface="Times New Roman" pitchFamily="18" charset="0"/>
                </a:rPr>
                <a:t>A</a:t>
              </a:r>
            </a:p>
            <a:p>
              <a:pPr eaLnBrk="0" hangingPunct="0"/>
              <a:endParaRPr lang="en-US" altLang="en-US"/>
            </a:p>
          </p:txBody>
        </p:sp>
        <p:sp>
          <p:nvSpPr>
            <p:cNvPr id="711723" name="AutoShape 43"/>
            <p:cNvSpPr>
              <a:spLocks noChangeAspect="1" noChangeArrowheads="1"/>
            </p:cNvSpPr>
            <p:nvPr/>
          </p:nvSpPr>
          <p:spPr bwMode="auto">
            <a:xfrm>
              <a:off x="4737100" y="1677988"/>
              <a:ext cx="228600" cy="3714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400">
                  <a:latin typeface="Times" pitchFamily="18" charset="0"/>
                  <a:cs typeface="Times New Roman" pitchFamily="18" charset="0"/>
                </a:rPr>
                <a:t>B</a:t>
              </a:r>
            </a:p>
            <a:p>
              <a:pPr eaLnBrk="0" hangingPunct="0"/>
              <a:endParaRPr lang="en-US" altLang="en-US"/>
            </a:p>
          </p:txBody>
        </p:sp>
        <p:sp>
          <p:nvSpPr>
            <p:cNvPr id="711724" name="AutoShape 44"/>
            <p:cNvSpPr>
              <a:spLocks noChangeAspect="1" noChangeArrowheads="1"/>
            </p:cNvSpPr>
            <p:nvPr/>
          </p:nvSpPr>
          <p:spPr bwMode="auto">
            <a:xfrm>
              <a:off x="4289425" y="1744663"/>
              <a:ext cx="228600" cy="2190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1</a:t>
              </a:r>
            </a:p>
            <a:p>
              <a:pPr eaLnBrk="0" hangingPunct="0"/>
              <a:endParaRPr lang="en-US" altLang="en-US" sz="1200"/>
            </a:p>
          </p:txBody>
        </p:sp>
        <p:sp>
          <p:nvSpPr>
            <p:cNvPr id="711725" name="AutoShape 45"/>
            <p:cNvSpPr>
              <a:spLocks noChangeAspect="1" noChangeArrowheads="1"/>
            </p:cNvSpPr>
            <p:nvPr/>
          </p:nvSpPr>
          <p:spPr bwMode="auto">
            <a:xfrm>
              <a:off x="4308475" y="2289175"/>
              <a:ext cx="219075" cy="2381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2</a:t>
              </a:r>
            </a:p>
            <a:p>
              <a:pPr eaLnBrk="0" hangingPunct="0"/>
              <a:endParaRPr lang="en-US" altLang="en-US" sz="1200"/>
            </a:p>
          </p:txBody>
        </p:sp>
        <p:sp>
          <p:nvSpPr>
            <p:cNvPr id="711726" name="AutoShape 46"/>
            <p:cNvSpPr>
              <a:spLocks noChangeAspect="1" noChangeArrowheads="1"/>
            </p:cNvSpPr>
            <p:nvPr/>
          </p:nvSpPr>
          <p:spPr bwMode="auto">
            <a:xfrm>
              <a:off x="4327525" y="2698750"/>
              <a:ext cx="219075" cy="2762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3</a:t>
              </a:r>
            </a:p>
            <a:p>
              <a:pPr eaLnBrk="0" hangingPunct="0"/>
              <a:endParaRPr lang="en-US" altLang="en-US" sz="1200"/>
            </a:p>
          </p:txBody>
        </p:sp>
        <p:sp>
          <p:nvSpPr>
            <p:cNvPr id="711727" name="AutoShape 47"/>
            <p:cNvSpPr>
              <a:spLocks noChangeAspect="1" noChangeArrowheads="1"/>
            </p:cNvSpPr>
            <p:nvPr/>
          </p:nvSpPr>
          <p:spPr bwMode="auto">
            <a:xfrm>
              <a:off x="4356100" y="3194050"/>
              <a:ext cx="228600" cy="2587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4</a:t>
              </a:r>
            </a:p>
            <a:p>
              <a:pPr eaLnBrk="0" hangingPunct="0"/>
              <a:endParaRPr lang="en-US" altLang="en-US"/>
            </a:p>
          </p:txBody>
        </p:sp>
        <p:sp>
          <p:nvSpPr>
            <p:cNvPr id="711728" name="AutoShape 48"/>
            <p:cNvSpPr>
              <a:spLocks noChangeAspect="1" noChangeArrowheads="1"/>
            </p:cNvSpPr>
            <p:nvPr/>
          </p:nvSpPr>
          <p:spPr bwMode="auto">
            <a:xfrm>
              <a:off x="6654800" y="1620838"/>
              <a:ext cx="238125"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400">
                  <a:latin typeface="Times" pitchFamily="18" charset="0"/>
                  <a:cs typeface="Times New Roman" pitchFamily="18" charset="0"/>
                </a:rPr>
                <a:t>C</a:t>
              </a:r>
            </a:p>
            <a:p>
              <a:pPr eaLnBrk="0" hangingPunct="0"/>
              <a:endParaRPr lang="en-US" altLang="en-US"/>
            </a:p>
          </p:txBody>
        </p:sp>
        <p:sp>
          <p:nvSpPr>
            <p:cNvPr id="711729" name="AutoShape 49"/>
            <p:cNvSpPr>
              <a:spLocks noChangeAspect="1" noChangeArrowheads="1"/>
            </p:cNvSpPr>
            <p:nvPr/>
          </p:nvSpPr>
          <p:spPr bwMode="auto">
            <a:xfrm>
              <a:off x="6253163" y="1658938"/>
              <a:ext cx="201612" cy="228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1</a:t>
              </a:r>
            </a:p>
            <a:p>
              <a:pPr eaLnBrk="0" hangingPunct="0"/>
              <a:endParaRPr lang="en-US" altLang="en-US" sz="1200"/>
            </a:p>
          </p:txBody>
        </p:sp>
        <p:sp>
          <p:nvSpPr>
            <p:cNvPr id="711730" name="AutoShape 50"/>
            <p:cNvSpPr>
              <a:spLocks noChangeAspect="1" noChangeArrowheads="1"/>
            </p:cNvSpPr>
            <p:nvPr/>
          </p:nvSpPr>
          <p:spPr bwMode="auto">
            <a:xfrm>
              <a:off x="5862638" y="2232025"/>
              <a:ext cx="219075" cy="228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2</a:t>
              </a:r>
            </a:p>
            <a:p>
              <a:pPr eaLnBrk="0" hangingPunct="0"/>
              <a:endParaRPr lang="en-US" altLang="en-US" sz="1200"/>
            </a:p>
          </p:txBody>
        </p:sp>
        <p:sp>
          <p:nvSpPr>
            <p:cNvPr id="711731" name="AutoShape 51"/>
            <p:cNvSpPr>
              <a:spLocks noChangeAspect="1" noChangeArrowheads="1"/>
            </p:cNvSpPr>
            <p:nvPr/>
          </p:nvSpPr>
          <p:spPr bwMode="auto">
            <a:xfrm>
              <a:off x="6588125" y="2241550"/>
              <a:ext cx="171450" cy="228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endParaRPr lang="en-CA"/>
            </a:p>
          </p:txBody>
        </p:sp>
        <p:sp>
          <p:nvSpPr>
            <p:cNvPr id="711732" name="AutoShape 52"/>
            <p:cNvSpPr>
              <a:spLocks noChangeAspect="1" noChangeArrowheads="1"/>
            </p:cNvSpPr>
            <p:nvPr/>
          </p:nvSpPr>
          <p:spPr bwMode="auto">
            <a:xfrm>
              <a:off x="6272213" y="2708275"/>
              <a:ext cx="201612" cy="2095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endParaRPr lang="en-CA"/>
            </a:p>
          </p:txBody>
        </p:sp>
        <p:sp>
          <p:nvSpPr>
            <p:cNvPr id="711733" name="AutoShape 53"/>
            <p:cNvSpPr>
              <a:spLocks noChangeAspect="1" noChangeArrowheads="1"/>
            </p:cNvSpPr>
            <p:nvPr/>
          </p:nvSpPr>
          <p:spPr bwMode="auto">
            <a:xfrm>
              <a:off x="6281738" y="3233738"/>
              <a:ext cx="249237" cy="2762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5</a:t>
              </a:r>
            </a:p>
            <a:p>
              <a:pPr eaLnBrk="0" hangingPunct="0"/>
              <a:endParaRPr lang="en-US" altLang="en-US" sz="1200"/>
            </a:p>
          </p:txBody>
        </p:sp>
        <p:sp>
          <p:nvSpPr>
            <p:cNvPr id="711739" name="AutoShape 59"/>
            <p:cNvSpPr>
              <a:spLocks noChangeAspect="1" noChangeArrowheads="1"/>
            </p:cNvSpPr>
            <p:nvPr/>
          </p:nvSpPr>
          <p:spPr bwMode="auto">
            <a:xfrm>
              <a:off x="6553200" y="2211388"/>
              <a:ext cx="219075" cy="228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3</a:t>
              </a:r>
            </a:p>
            <a:p>
              <a:pPr eaLnBrk="0" hangingPunct="0"/>
              <a:endParaRPr lang="en-US" altLang="en-US" sz="1200"/>
            </a:p>
          </p:txBody>
        </p:sp>
        <p:sp>
          <p:nvSpPr>
            <p:cNvPr id="711740" name="AutoShape 60"/>
            <p:cNvSpPr>
              <a:spLocks noChangeAspect="1" noChangeArrowheads="1"/>
            </p:cNvSpPr>
            <p:nvPr/>
          </p:nvSpPr>
          <p:spPr bwMode="auto">
            <a:xfrm>
              <a:off x="6248400" y="2744788"/>
              <a:ext cx="219075" cy="228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4</a:t>
              </a:r>
            </a:p>
            <a:p>
              <a:pPr eaLnBrk="0" hangingPunct="0"/>
              <a:endParaRPr lang="en-US" altLang="en-US" sz="1200"/>
            </a:p>
          </p:txBody>
        </p:sp>
      </p:grpSp>
      <p:sp>
        <p:nvSpPr>
          <p:cNvPr id="711741" name="Text Box 61"/>
          <p:cNvSpPr txBox="1">
            <a:spLocks noChangeArrowheads="1"/>
          </p:cNvSpPr>
          <p:nvPr/>
        </p:nvSpPr>
        <p:spPr bwMode="auto">
          <a:xfrm>
            <a:off x="990600" y="4032250"/>
            <a:ext cx="7086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484188" indent="-2000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latin typeface="Times" pitchFamily="18" charset="0"/>
                <a:cs typeface="Times New Roman" pitchFamily="18" charset="0"/>
              </a:rPr>
              <a:t>Figure 1 above illustrates an MM-Path (the heavy line) for three modules.</a:t>
            </a:r>
          </a:p>
          <a:p>
            <a:pPr lvl="1">
              <a:spcBef>
                <a:spcPct val="50000"/>
              </a:spcBef>
              <a:buFontTx/>
              <a:buChar char="•"/>
            </a:pPr>
            <a:r>
              <a:rPr lang="en-US" altLang="en-US" sz="2000" dirty="0">
                <a:latin typeface="Times" pitchFamily="18" charset="0"/>
                <a:cs typeface="Times New Roman" pitchFamily="18" charset="0"/>
              </a:rPr>
              <a:t> For example, in module A nodes 1 and 5 are source nodes while nodes 4 and 6 are sink nodes. </a:t>
            </a:r>
          </a:p>
          <a:p>
            <a:pPr lvl="1">
              <a:spcBef>
                <a:spcPct val="50000"/>
              </a:spcBef>
              <a:buFontTx/>
              <a:buChar char="•"/>
            </a:pPr>
            <a:r>
              <a:rPr lang="en-US" altLang="en-US" sz="2000" dirty="0">
                <a:latin typeface="Times" pitchFamily="18" charset="0"/>
                <a:cs typeface="Times New Roman" pitchFamily="18" charset="0"/>
              </a:rPr>
              <a:t>In module B nodes 1, 3 are source nodes and 2, 4 are sink nodes.</a:t>
            </a:r>
            <a:endParaRPr lang="en-CA" altLang="en-US" sz="2000" dirty="0"/>
          </a:p>
        </p:txBody>
      </p:sp>
      <p:sp>
        <p:nvSpPr>
          <p:cNvPr id="711743" name="Rectangle 63"/>
          <p:cNvSpPr>
            <a:spLocks noGrp="1" noChangeArrowheads="1"/>
          </p:cNvSpPr>
          <p:nvPr>
            <p:ph type="title"/>
          </p:nvPr>
        </p:nvSpPr>
        <p:spPr>
          <a:xfrm>
            <a:off x="685800" y="304800"/>
            <a:ext cx="7772400" cy="685800"/>
          </a:xfrm>
          <a:noFill/>
          <a:ln/>
        </p:spPr>
        <p:txBody>
          <a:bodyPr/>
          <a:lstStyle/>
          <a:p>
            <a:r>
              <a:rPr lang="en-US" altLang="en-US">
                <a:latin typeface="Times" pitchFamily="18" charset="0"/>
                <a:cs typeface="Times New Roman" pitchFamily="18" charset="0"/>
              </a:rPr>
              <a:t>MM-Path Example</a:t>
            </a:r>
            <a:r>
              <a:rPr lang="en-CA" altLang="en-US"/>
              <a:t> </a:t>
            </a:r>
          </a:p>
        </p:txBody>
      </p:sp>
      <p:sp>
        <p:nvSpPr>
          <p:cNvPr id="711744" name="Text Box 64"/>
          <p:cNvSpPr txBox="1">
            <a:spLocks noChangeArrowheads="1"/>
          </p:cNvSpPr>
          <p:nvPr/>
        </p:nvSpPr>
        <p:spPr bwMode="auto">
          <a:xfrm>
            <a:off x="7288213" y="1584325"/>
            <a:ext cx="731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Figure 1</a:t>
            </a:r>
          </a:p>
        </p:txBody>
      </p:sp>
      <p:sp>
        <p:nvSpPr>
          <p:cNvPr id="711745" name="Text Box 65"/>
          <p:cNvSpPr txBox="1">
            <a:spLocks noChangeArrowheads="1"/>
          </p:cNvSpPr>
          <p:nvPr/>
        </p:nvSpPr>
        <p:spPr bwMode="auto">
          <a:xfrm>
            <a:off x="309563" y="6470650"/>
            <a:ext cx="6115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Ref:  “</a:t>
            </a:r>
            <a:r>
              <a:rPr lang="en-US" altLang="en-US" sz="1400" i="1"/>
              <a:t>Software Testing A Craftsman's Approach”</a:t>
            </a:r>
            <a:r>
              <a:rPr lang="en-US" altLang="en-US" sz="1400"/>
              <a:t> 2nd edition,  Paul C. Jorgensen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EE96AA-A0FC-41D4-AE0E-D5207D84994F}" type="slidenum">
              <a:rPr lang="en-CA" altLang="en-US"/>
              <a:pPr/>
              <a:t>15</a:t>
            </a:fld>
            <a:endParaRPr lang="en-CA" altLang="en-US"/>
          </a:p>
        </p:txBody>
      </p:sp>
      <p:sp>
        <p:nvSpPr>
          <p:cNvPr id="712706" name="Rectangle 2"/>
          <p:cNvSpPr>
            <a:spLocks noGrp="1" noChangeArrowheads="1"/>
          </p:cNvSpPr>
          <p:nvPr>
            <p:ph type="body" idx="1"/>
          </p:nvPr>
        </p:nvSpPr>
        <p:spPr>
          <a:xfrm>
            <a:off x="533400" y="1562972"/>
            <a:ext cx="7772400" cy="3902075"/>
          </a:xfrm>
        </p:spPr>
        <p:txBody>
          <a:bodyPr/>
          <a:lstStyle/>
          <a:p>
            <a:r>
              <a:rPr lang="en-US" altLang="en-US" sz="2400" dirty="0">
                <a:cs typeface="Times New Roman" pitchFamily="18" charset="0"/>
              </a:rPr>
              <a:t>In addition, the following are module execution paths:</a:t>
            </a:r>
          </a:p>
          <a:p>
            <a:pPr>
              <a:buFontTx/>
              <a:buNone/>
            </a:pPr>
            <a:endParaRPr lang="en-US" altLang="en-US" dirty="0">
              <a:cs typeface="Times New Roman" pitchFamily="18" charset="0"/>
            </a:endParaRPr>
          </a:p>
          <a:p>
            <a:pPr lvl="1" algn="just">
              <a:buFontTx/>
              <a:buNone/>
            </a:pPr>
            <a:r>
              <a:rPr lang="en-US" altLang="en-US" sz="1800" dirty="0">
                <a:latin typeface="Times" pitchFamily="18" charset="0"/>
                <a:cs typeface="Times New Roman" pitchFamily="18" charset="0"/>
              </a:rPr>
              <a:t>MEP(A,1) = &lt;1,2,3,6&gt;		</a:t>
            </a:r>
            <a:r>
              <a:rPr lang="en-US" altLang="en-US" sz="1600" dirty="0">
                <a:latin typeface="Times" pitchFamily="18" charset="0"/>
                <a:cs typeface="Times New Roman" pitchFamily="18" charset="0"/>
              </a:rPr>
              <a:t>MEP(B,1) = &lt;1,2&gt;</a:t>
            </a:r>
          </a:p>
          <a:p>
            <a:pPr lvl="1" algn="just">
              <a:buFontTx/>
              <a:buNone/>
            </a:pPr>
            <a:r>
              <a:rPr lang="en-US" altLang="en-US" sz="1600" dirty="0">
                <a:latin typeface="Times" pitchFamily="18" charset="0"/>
                <a:cs typeface="Times New Roman" pitchFamily="18" charset="0"/>
              </a:rPr>
              <a:t>MEP(A,2) = &lt;1,2,4&gt;		MEP(B,2) = &lt;3,4&gt;</a:t>
            </a:r>
          </a:p>
          <a:p>
            <a:pPr lvl="1" algn="just">
              <a:buFontTx/>
              <a:buNone/>
            </a:pPr>
            <a:r>
              <a:rPr lang="en-US" altLang="en-US" sz="1600" dirty="0">
                <a:latin typeface="Times" pitchFamily="18" charset="0"/>
                <a:cs typeface="Times New Roman" pitchFamily="18" charset="0"/>
              </a:rPr>
              <a:t>MEP(A,3) = &lt;5,6&gt;		MEP(C,1) = &lt;1,2,4,5&gt;</a:t>
            </a:r>
          </a:p>
          <a:p>
            <a:pPr lvl="1">
              <a:buFontTx/>
              <a:buNone/>
            </a:pPr>
            <a:r>
              <a:rPr lang="en-US" altLang="en-US" sz="1600" dirty="0">
                <a:latin typeface="Times" pitchFamily="18" charset="0"/>
                <a:cs typeface="Times New Roman" pitchFamily="18" charset="0"/>
              </a:rPr>
              <a:t>                                                               MEP(C,2) = &lt;1,3,4,5&gt;</a:t>
            </a:r>
            <a:r>
              <a:rPr lang="en-CA" altLang="en-US" sz="1800" dirty="0">
                <a:latin typeface="Times" pitchFamily="18" charset="0"/>
                <a:cs typeface="Times New Roman" pitchFamily="18" charset="0"/>
              </a:rPr>
              <a:t> </a:t>
            </a:r>
          </a:p>
        </p:txBody>
      </p:sp>
      <p:sp>
        <p:nvSpPr>
          <p:cNvPr id="712707" name="Rectangle 3"/>
          <p:cNvSpPr>
            <a:spLocks noGrp="1" noChangeArrowheads="1"/>
          </p:cNvSpPr>
          <p:nvPr>
            <p:ph type="title"/>
          </p:nvPr>
        </p:nvSpPr>
        <p:spPr>
          <a:xfrm>
            <a:off x="685800" y="304800"/>
            <a:ext cx="7772400" cy="685800"/>
          </a:xfrm>
          <a:noFill/>
          <a:ln/>
        </p:spPr>
        <p:txBody>
          <a:bodyPr/>
          <a:lstStyle/>
          <a:p>
            <a:r>
              <a:rPr lang="en-US" altLang="en-US">
                <a:latin typeface="Times" pitchFamily="18" charset="0"/>
                <a:cs typeface="Times New Roman" pitchFamily="18" charset="0"/>
              </a:rPr>
              <a:t>Execution Paths Example</a:t>
            </a:r>
            <a:r>
              <a:rPr lang="en-CA" altLang="en-US"/>
              <a:t> </a:t>
            </a:r>
          </a:p>
        </p:txBody>
      </p:sp>
      <p:pic>
        <p:nvPicPr>
          <p:cNvPr id="2" name="Picture 1">
            <a:extLst>
              <a:ext uri="{FF2B5EF4-FFF2-40B4-BE49-F238E27FC236}">
                <a16:creationId xmlns:a16="http://schemas.microsoft.com/office/drawing/2014/main" id="{0A10C5F6-BA42-47DC-AF02-8A1CA2857DF2}"/>
              </a:ext>
            </a:extLst>
          </p:cNvPr>
          <p:cNvPicPr>
            <a:picLocks noChangeAspect="1"/>
          </p:cNvPicPr>
          <p:nvPr/>
        </p:nvPicPr>
        <p:blipFill>
          <a:blip r:embed="rId2"/>
          <a:stretch>
            <a:fillRect/>
          </a:stretch>
        </p:blipFill>
        <p:spPr>
          <a:xfrm>
            <a:off x="1676400" y="4170218"/>
            <a:ext cx="5243014" cy="22496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D57CDBA-5268-464E-B381-30DAABE34786}" type="slidenum">
              <a:rPr lang="en-CA" altLang="en-US"/>
              <a:pPr/>
              <a:t>16</a:t>
            </a:fld>
            <a:endParaRPr lang="en-CA" altLang="en-US"/>
          </a:p>
        </p:txBody>
      </p:sp>
      <p:sp>
        <p:nvSpPr>
          <p:cNvPr id="713730" name="Rectangle 2"/>
          <p:cNvSpPr>
            <a:spLocks noGrp="1" noChangeArrowheads="1"/>
          </p:cNvSpPr>
          <p:nvPr>
            <p:ph type="body" idx="1"/>
          </p:nvPr>
        </p:nvSpPr>
        <p:spPr>
          <a:xfrm>
            <a:off x="685800" y="1371600"/>
            <a:ext cx="7772400" cy="4724400"/>
          </a:xfrm>
        </p:spPr>
        <p:txBody>
          <a:bodyPr/>
          <a:lstStyle/>
          <a:p>
            <a:pPr>
              <a:lnSpc>
                <a:spcPct val="90000"/>
              </a:lnSpc>
            </a:pPr>
            <a:r>
              <a:rPr lang="en-US" altLang="en-US" sz="2400" dirty="0">
                <a:cs typeface="Times New Roman" pitchFamily="18" charset="0"/>
              </a:rPr>
              <a:t>Given a set of units,</a:t>
            </a:r>
          </a:p>
          <a:p>
            <a:pPr lvl="1">
              <a:lnSpc>
                <a:spcPct val="90000"/>
              </a:lnSpc>
            </a:pPr>
            <a:r>
              <a:rPr lang="en-US" altLang="en-US" sz="2000" dirty="0">
                <a:cs typeface="Times New Roman" pitchFamily="18" charset="0"/>
              </a:rPr>
              <a:t> their MM-Path graph is the directed graph in which nodes are module execution paths and, </a:t>
            </a:r>
          </a:p>
          <a:p>
            <a:pPr lvl="1">
              <a:lnSpc>
                <a:spcPct val="90000"/>
              </a:lnSpc>
            </a:pPr>
            <a:r>
              <a:rPr lang="en-US" altLang="en-US" sz="2000" dirty="0">
                <a:cs typeface="Times New Roman" pitchFamily="18" charset="0"/>
              </a:rPr>
              <a:t>edges correspond to messages and returns from one unit to another</a:t>
            </a:r>
          </a:p>
          <a:p>
            <a:pPr lvl="1">
              <a:lnSpc>
                <a:spcPct val="90000"/>
              </a:lnSpc>
            </a:pPr>
            <a:endParaRPr lang="en-US" altLang="en-US" sz="2000" dirty="0"/>
          </a:p>
          <a:p>
            <a:pPr>
              <a:lnSpc>
                <a:spcPct val="90000"/>
              </a:lnSpc>
            </a:pPr>
            <a:r>
              <a:rPr lang="en-US" altLang="en-US" sz="2400" dirty="0">
                <a:cs typeface="Times New Roman" pitchFamily="18" charset="0"/>
              </a:rPr>
              <a:t>The definition is with respect to a set of units. </a:t>
            </a:r>
          </a:p>
          <a:p>
            <a:pPr lvl="1">
              <a:lnSpc>
                <a:spcPct val="90000"/>
              </a:lnSpc>
            </a:pPr>
            <a:r>
              <a:rPr lang="en-US" altLang="en-US" sz="2000" dirty="0">
                <a:cs typeface="Times New Roman" pitchFamily="18" charset="0"/>
              </a:rPr>
              <a:t>It directly supports composition of units and composition based integration testing. </a:t>
            </a:r>
          </a:p>
        </p:txBody>
      </p:sp>
      <p:sp>
        <p:nvSpPr>
          <p:cNvPr id="713731" name="Rectangle 3"/>
          <p:cNvSpPr>
            <a:spLocks noGrp="1" noChangeArrowheads="1"/>
          </p:cNvSpPr>
          <p:nvPr>
            <p:ph type="title"/>
          </p:nvPr>
        </p:nvSpPr>
        <p:spPr>
          <a:xfrm>
            <a:off x="685800" y="304800"/>
            <a:ext cx="7772400" cy="685800"/>
          </a:xfrm>
          <a:noFill/>
          <a:ln/>
        </p:spPr>
        <p:txBody>
          <a:bodyPr/>
          <a:lstStyle/>
          <a:p>
            <a:r>
              <a:rPr lang="en-US" altLang="en-US">
                <a:latin typeface="Times" pitchFamily="18" charset="0"/>
                <a:cs typeface="Times New Roman" pitchFamily="18" charset="0"/>
              </a:rPr>
              <a:t>MM-Path Graph</a:t>
            </a:r>
            <a:r>
              <a:rPr lang="en-CA" alt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5D701EC6-0E20-4115-89FE-B07EDAF7A281}" type="slidenum">
              <a:rPr lang="en-CA" altLang="en-US"/>
              <a:pPr/>
              <a:t>17</a:t>
            </a:fld>
            <a:endParaRPr lang="en-CA" altLang="en-US"/>
          </a:p>
        </p:txBody>
      </p:sp>
      <p:sp>
        <p:nvSpPr>
          <p:cNvPr id="714754" name="Oval 2"/>
          <p:cNvSpPr>
            <a:spLocks noChangeArrowheads="1"/>
          </p:cNvSpPr>
          <p:nvPr/>
        </p:nvSpPr>
        <p:spPr bwMode="auto">
          <a:xfrm>
            <a:off x="2225675" y="1417638"/>
            <a:ext cx="1089025" cy="5429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4755" name="Oval 3"/>
          <p:cNvSpPr>
            <a:spLocks noChangeArrowheads="1"/>
          </p:cNvSpPr>
          <p:nvPr/>
        </p:nvSpPr>
        <p:spPr bwMode="auto">
          <a:xfrm>
            <a:off x="3651250" y="1893888"/>
            <a:ext cx="1089025" cy="5429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4756" name="Oval 4"/>
          <p:cNvSpPr>
            <a:spLocks noChangeArrowheads="1"/>
          </p:cNvSpPr>
          <p:nvPr/>
        </p:nvSpPr>
        <p:spPr bwMode="auto">
          <a:xfrm>
            <a:off x="5026025" y="2381250"/>
            <a:ext cx="1089025" cy="5429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4757" name="Oval 5"/>
          <p:cNvSpPr>
            <a:spLocks noChangeArrowheads="1"/>
          </p:cNvSpPr>
          <p:nvPr/>
        </p:nvSpPr>
        <p:spPr bwMode="auto">
          <a:xfrm>
            <a:off x="3665538" y="3087688"/>
            <a:ext cx="1089025" cy="5429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4758" name="Oval 6"/>
          <p:cNvSpPr>
            <a:spLocks noChangeArrowheads="1"/>
          </p:cNvSpPr>
          <p:nvPr/>
        </p:nvSpPr>
        <p:spPr bwMode="auto">
          <a:xfrm>
            <a:off x="2057400" y="3452813"/>
            <a:ext cx="1089025" cy="5429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4759" name="Oval 7"/>
          <p:cNvSpPr>
            <a:spLocks noChangeArrowheads="1"/>
          </p:cNvSpPr>
          <p:nvPr/>
        </p:nvSpPr>
        <p:spPr bwMode="auto">
          <a:xfrm>
            <a:off x="2122488" y="2422525"/>
            <a:ext cx="1089025" cy="5429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4760" name="Oval 8"/>
          <p:cNvSpPr>
            <a:spLocks noChangeArrowheads="1"/>
          </p:cNvSpPr>
          <p:nvPr/>
        </p:nvSpPr>
        <p:spPr bwMode="auto">
          <a:xfrm>
            <a:off x="5921375" y="3317875"/>
            <a:ext cx="1089025" cy="54292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14761" name="Line 9"/>
          <p:cNvSpPr>
            <a:spLocks noChangeShapeType="1"/>
          </p:cNvSpPr>
          <p:nvPr/>
        </p:nvSpPr>
        <p:spPr bwMode="auto">
          <a:xfrm>
            <a:off x="3263900" y="1784350"/>
            <a:ext cx="492125" cy="204788"/>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4762" name="Line 10"/>
          <p:cNvSpPr>
            <a:spLocks noChangeShapeType="1"/>
          </p:cNvSpPr>
          <p:nvPr/>
        </p:nvSpPr>
        <p:spPr bwMode="auto">
          <a:xfrm>
            <a:off x="4727575" y="2205038"/>
            <a:ext cx="609600" cy="190500"/>
          </a:xfrm>
          <a:prstGeom prst="line">
            <a:avLst/>
          </a:prstGeom>
          <a:noFill/>
          <a:ln w="63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4763" name="Line 11"/>
          <p:cNvSpPr>
            <a:spLocks noChangeShapeType="1"/>
          </p:cNvSpPr>
          <p:nvPr/>
        </p:nvSpPr>
        <p:spPr bwMode="auto">
          <a:xfrm flipH="1">
            <a:off x="4416425" y="2882900"/>
            <a:ext cx="857250" cy="204788"/>
          </a:xfrm>
          <a:prstGeom prst="line">
            <a:avLst/>
          </a:prstGeom>
          <a:noFill/>
          <a:ln w="6350">
            <a:solidFill>
              <a:srgbClr val="00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4764" name="Line 12"/>
          <p:cNvSpPr>
            <a:spLocks noChangeShapeType="1"/>
          </p:cNvSpPr>
          <p:nvPr/>
        </p:nvSpPr>
        <p:spPr bwMode="auto">
          <a:xfrm flipH="1">
            <a:off x="2873375" y="3467100"/>
            <a:ext cx="857250" cy="0"/>
          </a:xfrm>
          <a:prstGeom prst="line">
            <a:avLst/>
          </a:prstGeom>
          <a:noFill/>
          <a:ln w="6350">
            <a:solidFill>
              <a:srgbClr val="00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CA"/>
          </a:p>
        </p:txBody>
      </p:sp>
      <p:sp>
        <p:nvSpPr>
          <p:cNvPr id="714765" name="AutoShape 13"/>
          <p:cNvSpPr>
            <a:spLocks noChangeArrowheads="1"/>
          </p:cNvSpPr>
          <p:nvPr/>
        </p:nvSpPr>
        <p:spPr bwMode="auto">
          <a:xfrm>
            <a:off x="2368550" y="1593850"/>
            <a:ext cx="895350" cy="2857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MEP(A,2)</a:t>
            </a:r>
          </a:p>
          <a:p>
            <a:pPr eaLnBrk="0" hangingPunct="0"/>
            <a:endParaRPr lang="en-US" altLang="en-US" sz="1200"/>
          </a:p>
        </p:txBody>
      </p:sp>
      <p:sp>
        <p:nvSpPr>
          <p:cNvPr id="714766" name="AutoShape 14"/>
          <p:cNvSpPr>
            <a:spLocks noChangeArrowheads="1"/>
          </p:cNvSpPr>
          <p:nvPr/>
        </p:nvSpPr>
        <p:spPr bwMode="auto">
          <a:xfrm>
            <a:off x="3808413" y="2055813"/>
            <a:ext cx="920750" cy="3270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MEP(B,1)</a:t>
            </a:r>
          </a:p>
          <a:p>
            <a:pPr eaLnBrk="0" hangingPunct="0"/>
            <a:endParaRPr lang="en-US" altLang="en-US" sz="1200"/>
          </a:p>
        </p:txBody>
      </p:sp>
      <p:sp>
        <p:nvSpPr>
          <p:cNvPr id="714767" name="AutoShape 15"/>
          <p:cNvSpPr>
            <a:spLocks noChangeArrowheads="1"/>
          </p:cNvSpPr>
          <p:nvPr/>
        </p:nvSpPr>
        <p:spPr bwMode="auto">
          <a:xfrm>
            <a:off x="5183188" y="2530475"/>
            <a:ext cx="828675" cy="3397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MEP(C,1)</a:t>
            </a:r>
          </a:p>
          <a:p>
            <a:pPr eaLnBrk="0" hangingPunct="0"/>
            <a:endParaRPr lang="en-US" altLang="en-US"/>
          </a:p>
        </p:txBody>
      </p:sp>
      <p:sp>
        <p:nvSpPr>
          <p:cNvPr id="714768" name="AutoShape 16"/>
          <p:cNvSpPr>
            <a:spLocks noChangeArrowheads="1"/>
          </p:cNvSpPr>
          <p:nvPr/>
        </p:nvSpPr>
        <p:spPr bwMode="auto">
          <a:xfrm>
            <a:off x="3833813" y="3195638"/>
            <a:ext cx="869950" cy="3540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MEP(B,2)</a:t>
            </a:r>
          </a:p>
          <a:p>
            <a:pPr eaLnBrk="0" hangingPunct="0"/>
            <a:endParaRPr lang="en-US" altLang="en-US"/>
          </a:p>
        </p:txBody>
      </p:sp>
      <p:sp>
        <p:nvSpPr>
          <p:cNvPr id="714769" name="AutoShape 17"/>
          <p:cNvSpPr>
            <a:spLocks noChangeArrowheads="1"/>
          </p:cNvSpPr>
          <p:nvPr/>
        </p:nvSpPr>
        <p:spPr bwMode="auto">
          <a:xfrm>
            <a:off x="2211388" y="3548063"/>
            <a:ext cx="909637" cy="3937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MEP(A,3)</a:t>
            </a:r>
          </a:p>
          <a:p>
            <a:pPr eaLnBrk="0" hangingPunct="0"/>
            <a:endParaRPr lang="en-US" altLang="en-US" sz="1200"/>
          </a:p>
        </p:txBody>
      </p:sp>
      <p:sp>
        <p:nvSpPr>
          <p:cNvPr id="714770" name="AutoShape 18"/>
          <p:cNvSpPr>
            <a:spLocks noChangeArrowheads="1"/>
          </p:cNvSpPr>
          <p:nvPr/>
        </p:nvSpPr>
        <p:spPr bwMode="auto">
          <a:xfrm>
            <a:off x="2251075" y="2516188"/>
            <a:ext cx="881063" cy="3667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MEP(A,1)</a:t>
            </a:r>
          </a:p>
          <a:p>
            <a:pPr eaLnBrk="0" hangingPunct="0"/>
            <a:endParaRPr lang="en-US" altLang="en-US" sz="1200"/>
          </a:p>
        </p:txBody>
      </p:sp>
      <p:sp>
        <p:nvSpPr>
          <p:cNvPr id="714771" name="AutoShape 19"/>
          <p:cNvSpPr>
            <a:spLocks noChangeArrowheads="1"/>
          </p:cNvSpPr>
          <p:nvPr/>
        </p:nvSpPr>
        <p:spPr bwMode="auto">
          <a:xfrm>
            <a:off x="6100763" y="3452813"/>
            <a:ext cx="855662" cy="3540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12700" tIns="12700" rIns="12700" bIns="12700"/>
          <a:lstStyle/>
          <a:p>
            <a:pPr algn="just"/>
            <a:r>
              <a:rPr lang="en-US" altLang="en-US" sz="1200">
                <a:latin typeface="Times" pitchFamily="18" charset="0"/>
                <a:cs typeface="Times New Roman" pitchFamily="18" charset="0"/>
              </a:rPr>
              <a:t>MEP(C,2)</a:t>
            </a:r>
          </a:p>
          <a:p>
            <a:pPr eaLnBrk="0" hangingPunct="0"/>
            <a:endParaRPr lang="en-US" altLang="en-US" sz="1200"/>
          </a:p>
        </p:txBody>
      </p:sp>
      <p:sp>
        <p:nvSpPr>
          <p:cNvPr id="714772" name="AutoShape 20"/>
          <p:cNvSpPr>
            <a:spLocks noChangeArrowheads="1"/>
          </p:cNvSpPr>
          <p:nvPr/>
        </p:nvSpPr>
        <p:spPr bwMode="auto">
          <a:xfrm>
            <a:off x="7399338" y="2960688"/>
            <a:ext cx="985837" cy="33813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12700" tIns="12700" rIns="12700" bIns="12700"/>
          <a:lstStyle/>
          <a:p>
            <a:pPr algn="just"/>
            <a:r>
              <a:rPr lang="en-US" altLang="en-US" sz="1200" b="1">
                <a:latin typeface="Times" pitchFamily="18" charset="0"/>
                <a:cs typeface="Times New Roman" pitchFamily="18" charset="0"/>
              </a:rPr>
              <a:t>Figure 2</a:t>
            </a:r>
            <a:endParaRPr lang="en-US" altLang="en-US" sz="1200" b="1"/>
          </a:p>
        </p:txBody>
      </p:sp>
      <p:sp>
        <p:nvSpPr>
          <p:cNvPr id="714773" name="Rectangle 21"/>
          <p:cNvSpPr>
            <a:spLocks noChangeArrowheads="1"/>
          </p:cNvSpPr>
          <p:nvPr/>
        </p:nvSpPr>
        <p:spPr bwMode="auto">
          <a:xfrm>
            <a:off x="0" y="1779588"/>
            <a:ext cx="55213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1100">
                <a:latin typeface="Times" pitchFamily="18" charset="0"/>
                <a:cs typeface="Times New Roman" pitchFamily="18" charset="0"/>
              </a:rPr>
              <a:t> </a:t>
            </a:r>
          </a:p>
          <a:p>
            <a:pPr eaLnBrk="0" hangingPunct="0"/>
            <a:endParaRPr lang="en-US" altLang="en-US"/>
          </a:p>
        </p:txBody>
      </p:sp>
      <p:sp>
        <p:nvSpPr>
          <p:cNvPr id="714774" name="Text Box 22"/>
          <p:cNvSpPr txBox="1">
            <a:spLocks noChangeArrowheads="1"/>
          </p:cNvSpPr>
          <p:nvPr/>
        </p:nvSpPr>
        <p:spPr bwMode="auto">
          <a:xfrm>
            <a:off x="533400" y="4422775"/>
            <a:ext cx="8077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Times" pitchFamily="18" charset="0"/>
                <a:cs typeface="Times New Roman" pitchFamily="18" charset="0"/>
              </a:rPr>
              <a:t>Figure 2 above illustrates the MM-Path graph for the example in Figure 1. The solid arrows indicate messages and the corresponding returns are indicated by dotted arrows.</a:t>
            </a:r>
            <a:r>
              <a:rPr lang="en-CA" altLang="en-US" dirty="0"/>
              <a:t> </a:t>
            </a:r>
          </a:p>
        </p:txBody>
      </p:sp>
      <p:sp>
        <p:nvSpPr>
          <p:cNvPr id="714775" name="Rectangle 23"/>
          <p:cNvSpPr>
            <a:spLocks noChangeArrowheads="1"/>
          </p:cNvSpPr>
          <p:nvPr/>
        </p:nvSpPr>
        <p:spPr bwMode="auto">
          <a:xfrm>
            <a:off x="685800" y="3048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ctr"/>
            <a:r>
              <a:rPr lang="en-US" altLang="en-US" sz="4400">
                <a:solidFill>
                  <a:schemeClr val="tx2"/>
                </a:solidFill>
                <a:cs typeface="Times New Roman" pitchFamily="18" charset="0"/>
              </a:rPr>
              <a:t>MM-Path Graph Example</a:t>
            </a:r>
            <a:r>
              <a:rPr lang="en-CA" altLang="en-US" sz="4000">
                <a:solidFill>
                  <a:schemeClr val="tx2"/>
                </a:solidFill>
              </a:rPr>
              <a:t> </a:t>
            </a:r>
          </a:p>
        </p:txBody>
      </p:sp>
      <p:sp>
        <p:nvSpPr>
          <p:cNvPr id="714776" name="Text Box 24"/>
          <p:cNvSpPr txBox="1">
            <a:spLocks noChangeArrowheads="1"/>
          </p:cNvSpPr>
          <p:nvPr/>
        </p:nvSpPr>
        <p:spPr bwMode="auto">
          <a:xfrm>
            <a:off x="309563" y="6392863"/>
            <a:ext cx="60905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Ref:  “</a:t>
            </a:r>
            <a:r>
              <a:rPr lang="en-US" altLang="en-US" sz="1400" i="1" dirty="0"/>
              <a:t>Software Testing A Craftsman's Approach”</a:t>
            </a:r>
            <a:r>
              <a:rPr lang="en-US" altLang="en-US" sz="1400" dirty="0"/>
              <a:t> 4</a:t>
            </a:r>
            <a:r>
              <a:rPr lang="en-US" altLang="en-US" sz="1400" baseline="30000" dirty="0"/>
              <a:t>th</a:t>
            </a:r>
            <a:r>
              <a:rPr lang="en-US" altLang="en-US" sz="1400" dirty="0"/>
              <a:t>  edition,  Paul C. Jorgensen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10156D65-6808-41F3-ABCB-0CE5137A8132}"/>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43A83C5E-4FD9-402D-A58F-60197DC3D2EC}" type="slidenum">
              <a:rPr lang="en-CA" altLang="en-US" sz="1400"/>
              <a:pPr eaLnBrk="1" hangingPunct="1">
                <a:spcBef>
                  <a:spcPct val="0"/>
                </a:spcBef>
                <a:buFontTx/>
                <a:buNone/>
              </a:pPr>
              <a:t>18</a:t>
            </a:fld>
            <a:endParaRPr lang="en-CA" altLang="en-US" sz="1400"/>
          </a:p>
        </p:txBody>
      </p:sp>
      <p:sp>
        <p:nvSpPr>
          <p:cNvPr id="39939" name="Rectangle 2">
            <a:extLst>
              <a:ext uri="{FF2B5EF4-FFF2-40B4-BE49-F238E27FC236}">
                <a16:creationId xmlns:a16="http://schemas.microsoft.com/office/drawing/2014/main" id="{06B2CCEC-25EA-4E7F-8BB3-9D6242FC31EA}"/>
              </a:ext>
            </a:extLst>
          </p:cNvPr>
          <p:cNvSpPr>
            <a:spLocks noGrp="1" noChangeArrowheads="1"/>
          </p:cNvSpPr>
          <p:nvPr>
            <p:ph type="title"/>
          </p:nvPr>
        </p:nvSpPr>
        <p:spPr/>
        <p:txBody>
          <a:bodyPr/>
          <a:lstStyle/>
          <a:p>
            <a:pPr eaLnBrk="1" hangingPunct="1"/>
            <a:r>
              <a:rPr lang="en-US" altLang="en-US" sz="4000" dirty="0"/>
              <a:t>Integration Testing</a:t>
            </a:r>
            <a:br>
              <a:rPr lang="en-US" altLang="en-US" sz="4000" dirty="0"/>
            </a:br>
            <a:r>
              <a:rPr lang="en-US" altLang="en-US" sz="4000" dirty="0"/>
              <a:t>(Behavioral: </a:t>
            </a:r>
            <a:r>
              <a:rPr lang="en-US" altLang="en-US" sz="4000" b="1" dirty="0"/>
              <a:t>Path-Based</a:t>
            </a:r>
            <a:r>
              <a:rPr lang="en-US" altLang="en-US" sz="4000" dirty="0"/>
              <a:t>)</a:t>
            </a:r>
            <a:endParaRPr lang="en-CA" altLang="en-US" sz="4000" dirty="0"/>
          </a:p>
        </p:txBody>
      </p:sp>
      <p:sp>
        <p:nvSpPr>
          <p:cNvPr id="39940" name="Rectangle 3">
            <a:extLst>
              <a:ext uri="{FF2B5EF4-FFF2-40B4-BE49-F238E27FC236}">
                <a16:creationId xmlns:a16="http://schemas.microsoft.com/office/drawing/2014/main" id="{EDE0DF62-32E0-43DB-9F36-4D3830BC2A26}"/>
              </a:ext>
            </a:extLst>
          </p:cNvPr>
          <p:cNvSpPr>
            <a:spLocks noChangeArrowheads="1"/>
          </p:cNvSpPr>
          <p:nvPr/>
        </p:nvSpPr>
        <p:spPr bwMode="auto">
          <a:xfrm>
            <a:off x="1524000" y="2222500"/>
            <a:ext cx="1219200" cy="2514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000"/>
          </a:p>
        </p:txBody>
      </p:sp>
      <p:sp>
        <p:nvSpPr>
          <p:cNvPr id="39941" name="Oval 4">
            <a:extLst>
              <a:ext uri="{FF2B5EF4-FFF2-40B4-BE49-F238E27FC236}">
                <a16:creationId xmlns:a16="http://schemas.microsoft.com/office/drawing/2014/main" id="{74BEC028-820C-41E4-B064-EAF3CA0CE3A9}"/>
              </a:ext>
            </a:extLst>
          </p:cNvPr>
          <p:cNvSpPr>
            <a:spLocks noChangeArrowheads="1"/>
          </p:cNvSpPr>
          <p:nvPr/>
        </p:nvSpPr>
        <p:spPr bwMode="auto">
          <a:xfrm>
            <a:off x="2057400" y="24511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42" name="Oval 5">
            <a:extLst>
              <a:ext uri="{FF2B5EF4-FFF2-40B4-BE49-F238E27FC236}">
                <a16:creationId xmlns:a16="http://schemas.microsoft.com/office/drawing/2014/main" id="{E0E94D82-FB55-4F25-95D3-1EE35CF9D5AE}"/>
              </a:ext>
            </a:extLst>
          </p:cNvPr>
          <p:cNvSpPr>
            <a:spLocks noChangeArrowheads="1"/>
          </p:cNvSpPr>
          <p:nvPr/>
        </p:nvSpPr>
        <p:spPr bwMode="auto">
          <a:xfrm>
            <a:off x="2057400" y="2908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43" name="Oval 6">
            <a:extLst>
              <a:ext uri="{FF2B5EF4-FFF2-40B4-BE49-F238E27FC236}">
                <a16:creationId xmlns:a16="http://schemas.microsoft.com/office/drawing/2014/main" id="{1144A7C8-3E56-477E-B4EB-33BABED9FD5F}"/>
              </a:ext>
            </a:extLst>
          </p:cNvPr>
          <p:cNvSpPr>
            <a:spLocks noChangeArrowheads="1"/>
          </p:cNvSpPr>
          <p:nvPr/>
        </p:nvSpPr>
        <p:spPr bwMode="auto">
          <a:xfrm>
            <a:off x="1676400" y="3289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44" name="Oval 7">
            <a:extLst>
              <a:ext uri="{FF2B5EF4-FFF2-40B4-BE49-F238E27FC236}">
                <a16:creationId xmlns:a16="http://schemas.microsoft.com/office/drawing/2014/main" id="{14C5879B-5088-4A86-A629-8FB239A8C8F2}"/>
              </a:ext>
            </a:extLst>
          </p:cNvPr>
          <p:cNvSpPr>
            <a:spLocks noChangeArrowheads="1"/>
          </p:cNvSpPr>
          <p:nvPr/>
        </p:nvSpPr>
        <p:spPr bwMode="auto">
          <a:xfrm>
            <a:off x="2438400" y="3289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45" name="Oval 8">
            <a:extLst>
              <a:ext uri="{FF2B5EF4-FFF2-40B4-BE49-F238E27FC236}">
                <a16:creationId xmlns:a16="http://schemas.microsoft.com/office/drawing/2014/main" id="{C8258149-D02E-49AE-B97E-E88FD51E7832}"/>
              </a:ext>
            </a:extLst>
          </p:cNvPr>
          <p:cNvSpPr>
            <a:spLocks noChangeArrowheads="1"/>
          </p:cNvSpPr>
          <p:nvPr/>
        </p:nvSpPr>
        <p:spPr bwMode="auto">
          <a:xfrm>
            <a:off x="2438400" y="37465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46" name="Oval 9">
            <a:extLst>
              <a:ext uri="{FF2B5EF4-FFF2-40B4-BE49-F238E27FC236}">
                <a16:creationId xmlns:a16="http://schemas.microsoft.com/office/drawing/2014/main" id="{156BCF50-C54B-44CD-B54C-243030FD0288}"/>
              </a:ext>
            </a:extLst>
          </p:cNvPr>
          <p:cNvSpPr>
            <a:spLocks noChangeArrowheads="1"/>
          </p:cNvSpPr>
          <p:nvPr/>
        </p:nvSpPr>
        <p:spPr bwMode="auto">
          <a:xfrm>
            <a:off x="2057400" y="4051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47" name="Oval 10">
            <a:extLst>
              <a:ext uri="{FF2B5EF4-FFF2-40B4-BE49-F238E27FC236}">
                <a16:creationId xmlns:a16="http://schemas.microsoft.com/office/drawing/2014/main" id="{2FB865BF-AF7A-45BC-9F67-BFABB9F74B5C}"/>
              </a:ext>
            </a:extLst>
          </p:cNvPr>
          <p:cNvSpPr>
            <a:spLocks noChangeArrowheads="1"/>
          </p:cNvSpPr>
          <p:nvPr/>
        </p:nvSpPr>
        <p:spPr bwMode="auto">
          <a:xfrm>
            <a:off x="2057400" y="45085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48" name="Rectangle 11">
            <a:extLst>
              <a:ext uri="{FF2B5EF4-FFF2-40B4-BE49-F238E27FC236}">
                <a16:creationId xmlns:a16="http://schemas.microsoft.com/office/drawing/2014/main" id="{E42482F4-7372-407D-BC7E-958A1FE8E03C}"/>
              </a:ext>
            </a:extLst>
          </p:cNvPr>
          <p:cNvSpPr>
            <a:spLocks noChangeArrowheads="1"/>
          </p:cNvSpPr>
          <p:nvPr/>
        </p:nvSpPr>
        <p:spPr bwMode="auto">
          <a:xfrm>
            <a:off x="3810000" y="2222500"/>
            <a:ext cx="1219200" cy="2514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000"/>
          </a:p>
        </p:txBody>
      </p:sp>
      <p:sp>
        <p:nvSpPr>
          <p:cNvPr id="39949" name="Oval 12">
            <a:extLst>
              <a:ext uri="{FF2B5EF4-FFF2-40B4-BE49-F238E27FC236}">
                <a16:creationId xmlns:a16="http://schemas.microsoft.com/office/drawing/2014/main" id="{8FEB5FDB-2126-468E-A404-D174816D29F5}"/>
              </a:ext>
            </a:extLst>
          </p:cNvPr>
          <p:cNvSpPr>
            <a:spLocks noChangeArrowheads="1"/>
          </p:cNvSpPr>
          <p:nvPr/>
        </p:nvSpPr>
        <p:spPr bwMode="auto">
          <a:xfrm>
            <a:off x="4343400" y="24511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0" name="Oval 13">
            <a:extLst>
              <a:ext uri="{FF2B5EF4-FFF2-40B4-BE49-F238E27FC236}">
                <a16:creationId xmlns:a16="http://schemas.microsoft.com/office/drawing/2014/main" id="{1DA594F2-AD0C-4CAA-89D1-B5DD1489AE49}"/>
              </a:ext>
            </a:extLst>
          </p:cNvPr>
          <p:cNvSpPr>
            <a:spLocks noChangeArrowheads="1"/>
          </p:cNvSpPr>
          <p:nvPr/>
        </p:nvSpPr>
        <p:spPr bwMode="auto">
          <a:xfrm>
            <a:off x="4343400" y="2908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1" name="Oval 14">
            <a:extLst>
              <a:ext uri="{FF2B5EF4-FFF2-40B4-BE49-F238E27FC236}">
                <a16:creationId xmlns:a16="http://schemas.microsoft.com/office/drawing/2014/main" id="{9C928081-0747-47C4-8399-FB3F28516D11}"/>
              </a:ext>
            </a:extLst>
          </p:cNvPr>
          <p:cNvSpPr>
            <a:spLocks noChangeArrowheads="1"/>
          </p:cNvSpPr>
          <p:nvPr/>
        </p:nvSpPr>
        <p:spPr bwMode="auto">
          <a:xfrm>
            <a:off x="4724400" y="3289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2" name="Oval 15">
            <a:extLst>
              <a:ext uri="{FF2B5EF4-FFF2-40B4-BE49-F238E27FC236}">
                <a16:creationId xmlns:a16="http://schemas.microsoft.com/office/drawing/2014/main" id="{2C173387-88A5-4B22-9968-5811A272AAF3}"/>
              </a:ext>
            </a:extLst>
          </p:cNvPr>
          <p:cNvSpPr>
            <a:spLocks noChangeArrowheads="1"/>
          </p:cNvSpPr>
          <p:nvPr/>
        </p:nvSpPr>
        <p:spPr bwMode="auto">
          <a:xfrm>
            <a:off x="4724400" y="37465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3" name="Oval 16">
            <a:extLst>
              <a:ext uri="{FF2B5EF4-FFF2-40B4-BE49-F238E27FC236}">
                <a16:creationId xmlns:a16="http://schemas.microsoft.com/office/drawing/2014/main" id="{DB0EAD6E-6F1B-4E33-85F6-7BAF68FFAF39}"/>
              </a:ext>
            </a:extLst>
          </p:cNvPr>
          <p:cNvSpPr>
            <a:spLocks noChangeArrowheads="1"/>
          </p:cNvSpPr>
          <p:nvPr/>
        </p:nvSpPr>
        <p:spPr bwMode="auto">
          <a:xfrm>
            <a:off x="4343400" y="4051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4" name="Oval 17">
            <a:extLst>
              <a:ext uri="{FF2B5EF4-FFF2-40B4-BE49-F238E27FC236}">
                <a16:creationId xmlns:a16="http://schemas.microsoft.com/office/drawing/2014/main" id="{7666CB9C-8358-47BD-AC19-8AEFBEE20C51}"/>
              </a:ext>
            </a:extLst>
          </p:cNvPr>
          <p:cNvSpPr>
            <a:spLocks noChangeArrowheads="1"/>
          </p:cNvSpPr>
          <p:nvPr/>
        </p:nvSpPr>
        <p:spPr bwMode="auto">
          <a:xfrm>
            <a:off x="4343400" y="45085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5" name="Rectangle 18">
            <a:extLst>
              <a:ext uri="{FF2B5EF4-FFF2-40B4-BE49-F238E27FC236}">
                <a16:creationId xmlns:a16="http://schemas.microsoft.com/office/drawing/2014/main" id="{C04D4661-7F67-406B-87AA-F35BCEBDDC00}"/>
              </a:ext>
            </a:extLst>
          </p:cNvPr>
          <p:cNvSpPr>
            <a:spLocks noChangeArrowheads="1"/>
          </p:cNvSpPr>
          <p:nvPr/>
        </p:nvSpPr>
        <p:spPr bwMode="auto">
          <a:xfrm>
            <a:off x="6248400" y="2222500"/>
            <a:ext cx="1219200" cy="2514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000"/>
          </a:p>
        </p:txBody>
      </p:sp>
      <p:sp>
        <p:nvSpPr>
          <p:cNvPr id="39956" name="Oval 19">
            <a:extLst>
              <a:ext uri="{FF2B5EF4-FFF2-40B4-BE49-F238E27FC236}">
                <a16:creationId xmlns:a16="http://schemas.microsoft.com/office/drawing/2014/main" id="{186D08A7-8E4C-4DC8-9840-3F625C6C092E}"/>
              </a:ext>
            </a:extLst>
          </p:cNvPr>
          <p:cNvSpPr>
            <a:spLocks noChangeArrowheads="1"/>
          </p:cNvSpPr>
          <p:nvPr/>
        </p:nvSpPr>
        <p:spPr bwMode="auto">
          <a:xfrm>
            <a:off x="6781800" y="24511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7" name="Oval 20">
            <a:extLst>
              <a:ext uri="{FF2B5EF4-FFF2-40B4-BE49-F238E27FC236}">
                <a16:creationId xmlns:a16="http://schemas.microsoft.com/office/drawing/2014/main" id="{87527001-D203-4098-8A5F-E6D7473E0DB9}"/>
              </a:ext>
            </a:extLst>
          </p:cNvPr>
          <p:cNvSpPr>
            <a:spLocks noChangeArrowheads="1"/>
          </p:cNvSpPr>
          <p:nvPr/>
        </p:nvSpPr>
        <p:spPr bwMode="auto">
          <a:xfrm>
            <a:off x="6781800" y="2908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8" name="Oval 21">
            <a:extLst>
              <a:ext uri="{FF2B5EF4-FFF2-40B4-BE49-F238E27FC236}">
                <a16:creationId xmlns:a16="http://schemas.microsoft.com/office/drawing/2014/main" id="{2D66A1B1-C6D0-48D3-BEBD-790C3F6CB09E}"/>
              </a:ext>
            </a:extLst>
          </p:cNvPr>
          <p:cNvSpPr>
            <a:spLocks noChangeArrowheads="1"/>
          </p:cNvSpPr>
          <p:nvPr/>
        </p:nvSpPr>
        <p:spPr bwMode="auto">
          <a:xfrm>
            <a:off x="6400800" y="3289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59" name="Oval 22">
            <a:extLst>
              <a:ext uri="{FF2B5EF4-FFF2-40B4-BE49-F238E27FC236}">
                <a16:creationId xmlns:a16="http://schemas.microsoft.com/office/drawing/2014/main" id="{F0E73CCD-4B70-4F5B-8A0A-17FBA6E3FA66}"/>
              </a:ext>
            </a:extLst>
          </p:cNvPr>
          <p:cNvSpPr>
            <a:spLocks noChangeArrowheads="1"/>
          </p:cNvSpPr>
          <p:nvPr/>
        </p:nvSpPr>
        <p:spPr bwMode="auto">
          <a:xfrm>
            <a:off x="7162800" y="3289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60" name="Oval 23">
            <a:extLst>
              <a:ext uri="{FF2B5EF4-FFF2-40B4-BE49-F238E27FC236}">
                <a16:creationId xmlns:a16="http://schemas.microsoft.com/office/drawing/2014/main" id="{7196CDEB-8A5A-443B-B315-CF73B016DD82}"/>
              </a:ext>
            </a:extLst>
          </p:cNvPr>
          <p:cNvSpPr>
            <a:spLocks noChangeArrowheads="1"/>
          </p:cNvSpPr>
          <p:nvPr/>
        </p:nvSpPr>
        <p:spPr bwMode="auto">
          <a:xfrm>
            <a:off x="6781800" y="40513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61" name="Oval 24">
            <a:extLst>
              <a:ext uri="{FF2B5EF4-FFF2-40B4-BE49-F238E27FC236}">
                <a16:creationId xmlns:a16="http://schemas.microsoft.com/office/drawing/2014/main" id="{64A6A3D8-A0D0-4F17-B18F-3CE2D329DB51}"/>
              </a:ext>
            </a:extLst>
          </p:cNvPr>
          <p:cNvSpPr>
            <a:spLocks noChangeArrowheads="1"/>
          </p:cNvSpPr>
          <p:nvPr/>
        </p:nvSpPr>
        <p:spPr bwMode="auto">
          <a:xfrm>
            <a:off x="6781800" y="45085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9962" name="Line 25">
            <a:extLst>
              <a:ext uri="{FF2B5EF4-FFF2-40B4-BE49-F238E27FC236}">
                <a16:creationId xmlns:a16="http://schemas.microsoft.com/office/drawing/2014/main" id="{15D1B4CE-8E20-4BC5-9F3F-8335012BA038}"/>
              </a:ext>
            </a:extLst>
          </p:cNvPr>
          <p:cNvSpPr>
            <a:spLocks noChangeShapeType="1"/>
          </p:cNvSpPr>
          <p:nvPr/>
        </p:nvSpPr>
        <p:spPr bwMode="auto">
          <a:xfrm>
            <a:off x="2133600" y="26797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63" name="Line 26">
            <a:extLst>
              <a:ext uri="{FF2B5EF4-FFF2-40B4-BE49-F238E27FC236}">
                <a16:creationId xmlns:a16="http://schemas.microsoft.com/office/drawing/2014/main" id="{B111C25B-6841-4550-8054-71F881AD1E25}"/>
              </a:ext>
            </a:extLst>
          </p:cNvPr>
          <p:cNvSpPr>
            <a:spLocks noChangeShapeType="1"/>
          </p:cNvSpPr>
          <p:nvPr/>
        </p:nvSpPr>
        <p:spPr bwMode="auto">
          <a:xfrm>
            <a:off x="2209800" y="31369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64" name="Line 27">
            <a:extLst>
              <a:ext uri="{FF2B5EF4-FFF2-40B4-BE49-F238E27FC236}">
                <a16:creationId xmlns:a16="http://schemas.microsoft.com/office/drawing/2014/main" id="{DF65348E-049C-41FE-B2EB-0B5B62F3C0CC}"/>
              </a:ext>
            </a:extLst>
          </p:cNvPr>
          <p:cNvSpPr>
            <a:spLocks noChangeShapeType="1"/>
          </p:cNvSpPr>
          <p:nvPr/>
        </p:nvSpPr>
        <p:spPr bwMode="auto">
          <a:xfrm flipH="1">
            <a:off x="1828800" y="31369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65" name="Line 28">
            <a:extLst>
              <a:ext uri="{FF2B5EF4-FFF2-40B4-BE49-F238E27FC236}">
                <a16:creationId xmlns:a16="http://schemas.microsoft.com/office/drawing/2014/main" id="{D27083D6-4EC5-4E47-A40A-EFD6D3DC4ADF}"/>
              </a:ext>
            </a:extLst>
          </p:cNvPr>
          <p:cNvSpPr>
            <a:spLocks noChangeShapeType="1"/>
          </p:cNvSpPr>
          <p:nvPr/>
        </p:nvSpPr>
        <p:spPr bwMode="auto">
          <a:xfrm>
            <a:off x="2590800" y="35179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66" name="Line 29">
            <a:extLst>
              <a:ext uri="{FF2B5EF4-FFF2-40B4-BE49-F238E27FC236}">
                <a16:creationId xmlns:a16="http://schemas.microsoft.com/office/drawing/2014/main" id="{8FF96E1F-FFA2-4A56-B044-4555EC6CF15B}"/>
              </a:ext>
            </a:extLst>
          </p:cNvPr>
          <p:cNvSpPr>
            <a:spLocks noChangeShapeType="1"/>
          </p:cNvSpPr>
          <p:nvPr/>
        </p:nvSpPr>
        <p:spPr bwMode="auto">
          <a:xfrm>
            <a:off x="1752600" y="35179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67" name="Line 30">
            <a:extLst>
              <a:ext uri="{FF2B5EF4-FFF2-40B4-BE49-F238E27FC236}">
                <a16:creationId xmlns:a16="http://schemas.microsoft.com/office/drawing/2014/main" id="{2F2BA99E-489B-4D3F-892B-2D7EB7444603}"/>
              </a:ext>
            </a:extLst>
          </p:cNvPr>
          <p:cNvSpPr>
            <a:spLocks noChangeShapeType="1"/>
          </p:cNvSpPr>
          <p:nvPr/>
        </p:nvSpPr>
        <p:spPr bwMode="auto">
          <a:xfrm flipH="1">
            <a:off x="2286000" y="39751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68" name="Line 31">
            <a:extLst>
              <a:ext uri="{FF2B5EF4-FFF2-40B4-BE49-F238E27FC236}">
                <a16:creationId xmlns:a16="http://schemas.microsoft.com/office/drawing/2014/main" id="{087EDE3C-C721-4A3B-9C9F-7D9EF6DFE489}"/>
              </a:ext>
            </a:extLst>
          </p:cNvPr>
          <p:cNvSpPr>
            <a:spLocks noChangeShapeType="1"/>
          </p:cNvSpPr>
          <p:nvPr/>
        </p:nvSpPr>
        <p:spPr bwMode="auto">
          <a:xfrm>
            <a:off x="2133600" y="42799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69" name="Line 32">
            <a:extLst>
              <a:ext uri="{FF2B5EF4-FFF2-40B4-BE49-F238E27FC236}">
                <a16:creationId xmlns:a16="http://schemas.microsoft.com/office/drawing/2014/main" id="{C15E9AB0-B1A1-4A65-8C48-6A15CF3466BA}"/>
              </a:ext>
            </a:extLst>
          </p:cNvPr>
          <p:cNvSpPr>
            <a:spLocks noChangeShapeType="1"/>
          </p:cNvSpPr>
          <p:nvPr/>
        </p:nvSpPr>
        <p:spPr bwMode="auto">
          <a:xfrm>
            <a:off x="4419600" y="26797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0" name="Line 33">
            <a:extLst>
              <a:ext uri="{FF2B5EF4-FFF2-40B4-BE49-F238E27FC236}">
                <a16:creationId xmlns:a16="http://schemas.microsoft.com/office/drawing/2014/main" id="{66C5DE91-670F-4630-A03C-942F1BC1FD62}"/>
              </a:ext>
            </a:extLst>
          </p:cNvPr>
          <p:cNvSpPr>
            <a:spLocks noChangeShapeType="1"/>
          </p:cNvSpPr>
          <p:nvPr/>
        </p:nvSpPr>
        <p:spPr bwMode="auto">
          <a:xfrm>
            <a:off x="4495800" y="30607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1" name="Line 34">
            <a:extLst>
              <a:ext uri="{FF2B5EF4-FFF2-40B4-BE49-F238E27FC236}">
                <a16:creationId xmlns:a16="http://schemas.microsoft.com/office/drawing/2014/main" id="{AF230B0A-C3DB-4F16-8834-F27D967CE2F2}"/>
              </a:ext>
            </a:extLst>
          </p:cNvPr>
          <p:cNvSpPr>
            <a:spLocks noChangeShapeType="1"/>
          </p:cNvSpPr>
          <p:nvPr/>
        </p:nvSpPr>
        <p:spPr bwMode="auto">
          <a:xfrm>
            <a:off x="4876800" y="35179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2" name="Line 35">
            <a:extLst>
              <a:ext uri="{FF2B5EF4-FFF2-40B4-BE49-F238E27FC236}">
                <a16:creationId xmlns:a16="http://schemas.microsoft.com/office/drawing/2014/main" id="{D762FA37-3F05-4490-A636-D8844063DD58}"/>
              </a:ext>
            </a:extLst>
          </p:cNvPr>
          <p:cNvSpPr>
            <a:spLocks noChangeShapeType="1"/>
          </p:cNvSpPr>
          <p:nvPr/>
        </p:nvSpPr>
        <p:spPr bwMode="auto">
          <a:xfrm flipH="1">
            <a:off x="4572000" y="39751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3" name="Line 36">
            <a:extLst>
              <a:ext uri="{FF2B5EF4-FFF2-40B4-BE49-F238E27FC236}">
                <a16:creationId xmlns:a16="http://schemas.microsoft.com/office/drawing/2014/main" id="{76D70489-B4AC-4525-8537-898B34B31EE4}"/>
              </a:ext>
            </a:extLst>
          </p:cNvPr>
          <p:cNvSpPr>
            <a:spLocks noChangeShapeType="1"/>
          </p:cNvSpPr>
          <p:nvPr/>
        </p:nvSpPr>
        <p:spPr bwMode="auto">
          <a:xfrm>
            <a:off x="4419600" y="42799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4" name="Line 37">
            <a:extLst>
              <a:ext uri="{FF2B5EF4-FFF2-40B4-BE49-F238E27FC236}">
                <a16:creationId xmlns:a16="http://schemas.microsoft.com/office/drawing/2014/main" id="{3D6ACDC5-503B-40B8-B370-08A37B101F56}"/>
              </a:ext>
            </a:extLst>
          </p:cNvPr>
          <p:cNvSpPr>
            <a:spLocks noChangeShapeType="1"/>
          </p:cNvSpPr>
          <p:nvPr/>
        </p:nvSpPr>
        <p:spPr bwMode="auto">
          <a:xfrm>
            <a:off x="6934200" y="26797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5" name="Line 38">
            <a:extLst>
              <a:ext uri="{FF2B5EF4-FFF2-40B4-BE49-F238E27FC236}">
                <a16:creationId xmlns:a16="http://schemas.microsoft.com/office/drawing/2014/main" id="{5F20B588-D20A-488A-A5D7-4FCD01C5D4C3}"/>
              </a:ext>
            </a:extLst>
          </p:cNvPr>
          <p:cNvSpPr>
            <a:spLocks noChangeShapeType="1"/>
          </p:cNvSpPr>
          <p:nvPr/>
        </p:nvSpPr>
        <p:spPr bwMode="auto">
          <a:xfrm>
            <a:off x="7010400" y="313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6" name="Line 39">
            <a:extLst>
              <a:ext uri="{FF2B5EF4-FFF2-40B4-BE49-F238E27FC236}">
                <a16:creationId xmlns:a16="http://schemas.microsoft.com/office/drawing/2014/main" id="{B9D7D9A3-FF8A-4857-B244-123986A841D6}"/>
              </a:ext>
            </a:extLst>
          </p:cNvPr>
          <p:cNvSpPr>
            <a:spLocks noChangeShapeType="1"/>
          </p:cNvSpPr>
          <p:nvPr/>
        </p:nvSpPr>
        <p:spPr bwMode="auto">
          <a:xfrm flipH="1">
            <a:off x="6629400" y="30607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7" name="Line 40">
            <a:extLst>
              <a:ext uri="{FF2B5EF4-FFF2-40B4-BE49-F238E27FC236}">
                <a16:creationId xmlns:a16="http://schemas.microsoft.com/office/drawing/2014/main" id="{917DDE4B-9CDC-4B35-A0C2-1486EF4C067E}"/>
              </a:ext>
            </a:extLst>
          </p:cNvPr>
          <p:cNvSpPr>
            <a:spLocks noChangeShapeType="1"/>
          </p:cNvSpPr>
          <p:nvPr/>
        </p:nvSpPr>
        <p:spPr bwMode="auto">
          <a:xfrm flipH="1">
            <a:off x="7010400" y="35179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8" name="Line 41">
            <a:extLst>
              <a:ext uri="{FF2B5EF4-FFF2-40B4-BE49-F238E27FC236}">
                <a16:creationId xmlns:a16="http://schemas.microsoft.com/office/drawing/2014/main" id="{C742847B-FAD7-46B2-A05C-9D1164415407}"/>
              </a:ext>
            </a:extLst>
          </p:cNvPr>
          <p:cNvSpPr>
            <a:spLocks noChangeShapeType="1"/>
          </p:cNvSpPr>
          <p:nvPr/>
        </p:nvSpPr>
        <p:spPr bwMode="auto">
          <a:xfrm>
            <a:off x="6553200" y="35179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79" name="Line 42">
            <a:extLst>
              <a:ext uri="{FF2B5EF4-FFF2-40B4-BE49-F238E27FC236}">
                <a16:creationId xmlns:a16="http://schemas.microsoft.com/office/drawing/2014/main" id="{A5C7241F-0D4B-43D4-9ABD-67FCC4C94589}"/>
              </a:ext>
            </a:extLst>
          </p:cNvPr>
          <p:cNvSpPr>
            <a:spLocks noChangeShapeType="1"/>
          </p:cNvSpPr>
          <p:nvPr/>
        </p:nvSpPr>
        <p:spPr bwMode="auto">
          <a:xfrm>
            <a:off x="6858000" y="42799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80" name="Freeform 43">
            <a:extLst>
              <a:ext uri="{FF2B5EF4-FFF2-40B4-BE49-F238E27FC236}">
                <a16:creationId xmlns:a16="http://schemas.microsoft.com/office/drawing/2014/main" id="{3247E514-37DD-495F-A8C1-2BAC566930BD}"/>
              </a:ext>
            </a:extLst>
          </p:cNvPr>
          <p:cNvSpPr>
            <a:spLocks/>
          </p:cNvSpPr>
          <p:nvPr/>
        </p:nvSpPr>
        <p:spPr bwMode="auto">
          <a:xfrm>
            <a:off x="2133600" y="2655888"/>
            <a:ext cx="4635500" cy="2020887"/>
          </a:xfrm>
          <a:custGeom>
            <a:avLst/>
            <a:gdLst>
              <a:gd name="T0" fmla="*/ 378023438 w 2920"/>
              <a:gd name="T1" fmla="*/ 816530423 h 1273"/>
              <a:gd name="T2" fmla="*/ 990422200 w 2920"/>
              <a:gd name="T3" fmla="*/ 1134070032 h 1273"/>
              <a:gd name="T4" fmla="*/ 2147173125 w 2920"/>
              <a:gd name="T5" fmla="*/ 1202113440 h 1273"/>
              <a:gd name="T6" fmla="*/ 2147483647 w 2920"/>
              <a:gd name="T7" fmla="*/ 952618827 h 1273"/>
              <a:gd name="T8" fmla="*/ 2147483647 w 2920"/>
              <a:gd name="T9" fmla="*/ 453628013 h 1273"/>
              <a:gd name="T10" fmla="*/ 2147483647 w 2920"/>
              <a:gd name="T11" fmla="*/ 68043408 h 1273"/>
              <a:gd name="T12" fmla="*/ 2147483647 w 2920"/>
              <a:gd name="T13" fmla="*/ 816530423 h 1273"/>
              <a:gd name="T14" fmla="*/ 2147483647 w 2920"/>
              <a:gd name="T15" fmla="*/ 1202113440 h 1273"/>
              <a:gd name="T16" fmla="*/ 2147483647 w 2920"/>
              <a:gd name="T17" fmla="*/ 1360884038 h 1273"/>
              <a:gd name="T18" fmla="*/ 2147483647 w 2920"/>
              <a:gd name="T19" fmla="*/ 1134070032 h 1273"/>
              <a:gd name="T20" fmla="*/ 2147483647 w 2920"/>
              <a:gd name="T21" fmla="*/ 952618827 h 1273"/>
              <a:gd name="T22" fmla="*/ 2147483647 w 2920"/>
              <a:gd name="T23" fmla="*/ 498990814 h 1273"/>
              <a:gd name="T24" fmla="*/ 2147483647 w 2920"/>
              <a:gd name="T25" fmla="*/ 181451205 h 1273"/>
              <a:gd name="T26" fmla="*/ 2147483647 w 2920"/>
              <a:gd name="T27" fmla="*/ 1066025036 h 1273"/>
              <a:gd name="T28" fmla="*/ 2147483647 w 2920"/>
              <a:gd name="T29" fmla="*/ 1406246840 h 1273"/>
              <a:gd name="T30" fmla="*/ 2147483647 w 2920"/>
              <a:gd name="T31" fmla="*/ 2086688859 h 1273"/>
              <a:gd name="T32" fmla="*/ 2147483647 w 2920"/>
              <a:gd name="T33" fmla="*/ 2147483647 h 1273"/>
              <a:gd name="T34" fmla="*/ 2147483647 w 2920"/>
              <a:gd name="T35" fmla="*/ 2147483647 h 1273"/>
              <a:gd name="T36" fmla="*/ 2147483647 w 2920"/>
              <a:gd name="T37" fmla="*/ 2147483647 h 1273"/>
              <a:gd name="T38" fmla="*/ 2147483647 w 2920"/>
              <a:gd name="T39" fmla="*/ 2147483647 h 1273"/>
              <a:gd name="T40" fmla="*/ 2147483647 w 2920"/>
              <a:gd name="T41" fmla="*/ 1859874852 h 1273"/>
              <a:gd name="T42" fmla="*/ 2147483647 w 2920"/>
              <a:gd name="T43" fmla="*/ 2064006664 h 1273"/>
              <a:gd name="T44" fmla="*/ 2147483647 w 2920"/>
              <a:gd name="T45" fmla="*/ 2147483647 h 1273"/>
              <a:gd name="T46" fmla="*/ 2147483647 w 2920"/>
              <a:gd name="T47" fmla="*/ 2147483647 h 1273"/>
              <a:gd name="T48" fmla="*/ 2147483647 w 2920"/>
              <a:gd name="T49" fmla="*/ 2147483647 h 1273"/>
              <a:gd name="T50" fmla="*/ 2147173125 w 2920"/>
              <a:gd name="T51" fmla="*/ 2147483647 h 1273"/>
              <a:gd name="T52" fmla="*/ 1897678450 w 2920"/>
              <a:gd name="T53" fmla="*/ 2147483647 h 1273"/>
              <a:gd name="T54" fmla="*/ 1670864388 w 2920"/>
              <a:gd name="T55" fmla="*/ 2147483647 h 1273"/>
              <a:gd name="T56" fmla="*/ 1398687513 w 2920"/>
              <a:gd name="T57" fmla="*/ 2147483647 h 1273"/>
              <a:gd name="T58" fmla="*/ 627519700 w 2920"/>
              <a:gd name="T59" fmla="*/ 2147483647 h 1273"/>
              <a:gd name="T60" fmla="*/ 355342825 w 2920"/>
              <a:gd name="T61" fmla="*/ 2147483647 h 1273"/>
              <a:gd name="T62" fmla="*/ 219254388 w 2920"/>
              <a:gd name="T63" fmla="*/ 2147483647 h 12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20" h="1273">
                <a:moveTo>
                  <a:pt x="87" y="0"/>
                </a:moveTo>
                <a:cubicBezTo>
                  <a:pt x="34" y="159"/>
                  <a:pt x="0" y="287"/>
                  <a:pt x="150" y="324"/>
                </a:cubicBezTo>
                <a:cubicBezTo>
                  <a:pt x="201" y="365"/>
                  <a:pt x="231" y="363"/>
                  <a:pt x="285" y="396"/>
                </a:cubicBezTo>
                <a:cubicBezTo>
                  <a:pt x="313" y="438"/>
                  <a:pt x="342" y="435"/>
                  <a:pt x="393" y="450"/>
                </a:cubicBezTo>
                <a:cubicBezTo>
                  <a:pt x="465" y="498"/>
                  <a:pt x="544" y="499"/>
                  <a:pt x="627" y="513"/>
                </a:cubicBezTo>
                <a:cubicBezTo>
                  <a:pt x="702" y="498"/>
                  <a:pt x="777" y="492"/>
                  <a:pt x="852" y="477"/>
                </a:cubicBezTo>
                <a:cubicBezTo>
                  <a:pt x="883" y="446"/>
                  <a:pt x="899" y="434"/>
                  <a:pt x="942" y="423"/>
                </a:cubicBezTo>
                <a:cubicBezTo>
                  <a:pt x="966" y="408"/>
                  <a:pt x="998" y="402"/>
                  <a:pt x="1014" y="378"/>
                </a:cubicBezTo>
                <a:cubicBezTo>
                  <a:pt x="1056" y="315"/>
                  <a:pt x="1032" y="336"/>
                  <a:pt x="1077" y="306"/>
                </a:cubicBezTo>
                <a:cubicBezTo>
                  <a:pt x="1110" y="257"/>
                  <a:pt x="1165" y="199"/>
                  <a:pt x="1221" y="180"/>
                </a:cubicBezTo>
                <a:cubicBezTo>
                  <a:pt x="1242" y="149"/>
                  <a:pt x="1270" y="138"/>
                  <a:pt x="1293" y="108"/>
                </a:cubicBezTo>
                <a:cubicBezTo>
                  <a:pt x="1368" y="11"/>
                  <a:pt x="1295" y="88"/>
                  <a:pt x="1356" y="27"/>
                </a:cubicBezTo>
                <a:cubicBezTo>
                  <a:pt x="1380" y="99"/>
                  <a:pt x="1356" y="9"/>
                  <a:pt x="1356" y="81"/>
                </a:cubicBezTo>
                <a:cubicBezTo>
                  <a:pt x="1356" y="162"/>
                  <a:pt x="1338" y="251"/>
                  <a:pt x="1374" y="324"/>
                </a:cubicBezTo>
                <a:cubicBezTo>
                  <a:pt x="1407" y="390"/>
                  <a:pt x="1484" y="396"/>
                  <a:pt x="1545" y="414"/>
                </a:cubicBezTo>
                <a:cubicBezTo>
                  <a:pt x="1591" y="428"/>
                  <a:pt x="1629" y="456"/>
                  <a:pt x="1671" y="477"/>
                </a:cubicBezTo>
                <a:cubicBezTo>
                  <a:pt x="1718" y="501"/>
                  <a:pt x="1785" y="500"/>
                  <a:pt x="1833" y="504"/>
                </a:cubicBezTo>
                <a:cubicBezTo>
                  <a:pt x="1957" y="529"/>
                  <a:pt x="2075" y="534"/>
                  <a:pt x="2202" y="540"/>
                </a:cubicBezTo>
                <a:cubicBezTo>
                  <a:pt x="2333" y="533"/>
                  <a:pt x="2378" y="548"/>
                  <a:pt x="2472" y="486"/>
                </a:cubicBezTo>
                <a:cubicBezTo>
                  <a:pt x="2524" y="409"/>
                  <a:pt x="2455" y="500"/>
                  <a:pt x="2517" y="450"/>
                </a:cubicBezTo>
                <a:cubicBezTo>
                  <a:pt x="2525" y="443"/>
                  <a:pt x="2528" y="431"/>
                  <a:pt x="2535" y="423"/>
                </a:cubicBezTo>
                <a:cubicBezTo>
                  <a:pt x="2557" y="397"/>
                  <a:pt x="2562" y="396"/>
                  <a:pt x="2589" y="378"/>
                </a:cubicBezTo>
                <a:cubicBezTo>
                  <a:pt x="2613" y="341"/>
                  <a:pt x="2631" y="300"/>
                  <a:pt x="2661" y="270"/>
                </a:cubicBezTo>
                <a:cubicBezTo>
                  <a:pt x="2678" y="218"/>
                  <a:pt x="2659" y="262"/>
                  <a:pt x="2715" y="198"/>
                </a:cubicBezTo>
                <a:cubicBezTo>
                  <a:pt x="2770" y="136"/>
                  <a:pt x="2815" y="65"/>
                  <a:pt x="2886" y="18"/>
                </a:cubicBezTo>
                <a:cubicBezTo>
                  <a:pt x="2895" y="32"/>
                  <a:pt x="2913" y="53"/>
                  <a:pt x="2913" y="72"/>
                </a:cubicBezTo>
                <a:cubicBezTo>
                  <a:pt x="2913" y="126"/>
                  <a:pt x="2911" y="180"/>
                  <a:pt x="2904" y="234"/>
                </a:cubicBezTo>
                <a:cubicBezTo>
                  <a:pt x="2894" y="312"/>
                  <a:pt x="2819" y="354"/>
                  <a:pt x="2796" y="423"/>
                </a:cubicBezTo>
                <a:cubicBezTo>
                  <a:pt x="2793" y="432"/>
                  <a:pt x="2792" y="442"/>
                  <a:pt x="2787" y="450"/>
                </a:cubicBezTo>
                <a:cubicBezTo>
                  <a:pt x="2766" y="488"/>
                  <a:pt x="2741" y="519"/>
                  <a:pt x="2724" y="558"/>
                </a:cubicBezTo>
                <a:cubicBezTo>
                  <a:pt x="2716" y="575"/>
                  <a:pt x="2706" y="612"/>
                  <a:pt x="2706" y="612"/>
                </a:cubicBezTo>
                <a:cubicBezTo>
                  <a:pt x="2733" y="692"/>
                  <a:pt x="2776" y="758"/>
                  <a:pt x="2823" y="828"/>
                </a:cubicBezTo>
                <a:cubicBezTo>
                  <a:pt x="2848" y="865"/>
                  <a:pt x="2880" y="892"/>
                  <a:pt x="2895" y="936"/>
                </a:cubicBezTo>
                <a:cubicBezTo>
                  <a:pt x="2906" y="1047"/>
                  <a:pt x="2920" y="1158"/>
                  <a:pt x="2904" y="1269"/>
                </a:cubicBezTo>
                <a:cubicBezTo>
                  <a:pt x="2859" y="1265"/>
                  <a:pt x="2810" y="1271"/>
                  <a:pt x="2769" y="1251"/>
                </a:cubicBezTo>
                <a:cubicBezTo>
                  <a:pt x="2725" y="1229"/>
                  <a:pt x="2681" y="1177"/>
                  <a:pt x="2634" y="1161"/>
                </a:cubicBezTo>
                <a:cubicBezTo>
                  <a:pt x="2553" y="1134"/>
                  <a:pt x="2477" y="1095"/>
                  <a:pt x="2400" y="1062"/>
                </a:cubicBezTo>
                <a:cubicBezTo>
                  <a:pt x="2353" y="1042"/>
                  <a:pt x="2290" y="1037"/>
                  <a:pt x="2247" y="1008"/>
                </a:cubicBezTo>
                <a:cubicBezTo>
                  <a:pt x="2180" y="964"/>
                  <a:pt x="2214" y="976"/>
                  <a:pt x="2148" y="963"/>
                </a:cubicBezTo>
                <a:cubicBezTo>
                  <a:pt x="2111" y="938"/>
                  <a:pt x="2069" y="923"/>
                  <a:pt x="2031" y="900"/>
                </a:cubicBezTo>
                <a:cubicBezTo>
                  <a:pt x="1994" y="878"/>
                  <a:pt x="1962" y="854"/>
                  <a:pt x="1923" y="837"/>
                </a:cubicBezTo>
                <a:cubicBezTo>
                  <a:pt x="1820" y="791"/>
                  <a:pt x="1705" y="773"/>
                  <a:pt x="1599" y="738"/>
                </a:cubicBezTo>
                <a:cubicBezTo>
                  <a:pt x="1579" y="743"/>
                  <a:pt x="1522" y="756"/>
                  <a:pt x="1509" y="765"/>
                </a:cubicBezTo>
                <a:cubicBezTo>
                  <a:pt x="1482" y="783"/>
                  <a:pt x="1459" y="809"/>
                  <a:pt x="1428" y="819"/>
                </a:cubicBezTo>
                <a:cubicBezTo>
                  <a:pt x="1399" y="829"/>
                  <a:pt x="1347" y="864"/>
                  <a:pt x="1347" y="864"/>
                </a:cubicBezTo>
                <a:cubicBezTo>
                  <a:pt x="1296" y="940"/>
                  <a:pt x="1326" y="1030"/>
                  <a:pt x="1338" y="1116"/>
                </a:cubicBezTo>
                <a:cubicBezTo>
                  <a:pt x="1335" y="1164"/>
                  <a:pt x="1352" y="1218"/>
                  <a:pt x="1329" y="1260"/>
                </a:cubicBezTo>
                <a:cubicBezTo>
                  <a:pt x="1322" y="1273"/>
                  <a:pt x="1219" y="1235"/>
                  <a:pt x="1212" y="1233"/>
                </a:cubicBezTo>
                <a:cubicBezTo>
                  <a:pt x="1203" y="1230"/>
                  <a:pt x="1185" y="1224"/>
                  <a:pt x="1185" y="1224"/>
                </a:cubicBezTo>
                <a:cubicBezTo>
                  <a:pt x="1144" y="1183"/>
                  <a:pt x="1099" y="1170"/>
                  <a:pt x="1050" y="1143"/>
                </a:cubicBezTo>
                <a:cubicBezTo>
                  <a:pt x="1007" y="1119"/>
                  <a:pt x="968" y="1093"/>
                  <a:pt x="924" y="1071"/>
                </a:cubicBezTo>
                <a:cubicBezTo>
                  <a:pt x="901" y="1060"/>
                  <a:pt x="876" y="1052"/>
                  <a:pt x="852" y="1044"/>
                </a:cubicBezTo>
                <a:cubicBezTo>
                  <a:pt x="828" y="1037"/>
                  <a:pt x="780" y="1026"/>
                  <a:pt x="780" y="1026"/>
                </a:cubicBezTo>
                <a:cubicBezTo>
                  <a:pt x="771" y="1020"/>
                  <a:pt x="763" y="1012"/>
                  <a:pt x="753" y="1008"/>
                </a:cubicBezTo>
                <a:cubicBezTo>
                  <a:pt x="739" y="1003"/>
                  <a:pt x="722" y="1006"/>
                  <a:pt x="708" y="999"/>
                </a:cubicBezTo>
                <a:cubicBezTo>
                  <a:pt x="691" y="990"/>
                  <a:pt x="680" y="972"/>
                  <a:pt x="663" y="963"/>
                </a:cubicBezTo>
                <a:cubicBezTo>
                  <a:pt x="646" y="954"/>
                  <a:pt x="627" y="951"/>
                  <a:pt x="609" y="945"/>
                </a:cubicBezTo>
                <a:cubicBezTo>
                  <a:pt x="585" y="937"/>
                  <a:pt x="574" y="915"/>
                  <a:pt x="555" y="900"/>
                </a:cubicBezTo>
                <a:cubicBezTo>
                  <a:pt x="494" y="853"/>
                  <a:pt x="431" y="811"/>
                  <a:pt x="357" y="792"/>
                </a:cubicBezTo>
                <a:cubicBezTo>
                  <a:pt x="270" y="734"/>
                  <a:pt x="298" y="878"/>
                  <a:pt x="249" y="927"/>
                </a:cubicBezTo>
                <a:cubicBezTo>
                  <a:pt x="226" y="950"/>
                  <a:pt x="195" y="963"/>
                  <a:pt x="168" y="981"/>
                </a:cubicBezTo>
                <a:cubicBezTo>
                  <a:pt x="159" y="987"/>
                  <a:pt x="141" y="999"/>
                  <a:pt x="141" y="999"/>
                </a:cubicBezTo>
                <a:cubicBezTo>
                  <a:pt x="130" y="1032"/>
                  <a:pt x="107" y="1047"/>
                  <a:pt x="96" y="1080"/>
                </a:cubicBezTo>
                <a:cubicBezTo>
                  <a:pt x="93" y="1131"/>
                  <a:pt x="87" y="1182"/>
                  <a:pt x="87" y="1233"/>
                </a:cubicBezTo>
                <a:cubicBezTo>
                  <a:pt x="87" y="1263"/>
                  <a:pt x="90" y="1260"/>
                  <a:pt x="105" y="126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9981" name="Text Box 44">
            <a:extLst>
              <a:ext uri="{FF2B5EF4-FFF2-40B4-BE49-F238E27FC236}">
                <a16:creationId xmlns:a16="http://schemas.microsoft.com/office/drawing/2014/main" id="{0200B882-52A1-457D-9566-CC17D5E3B776}"/>
              </a:ext>
            </a:extLst>
          </p:cNvPr>
          <p:cNvSpPr txBox="1">
            <a:spLocks noChangeArrowheads="1"/>
          </p:cNvSpPr>
          <p:nvPr/>
        </p:nvSpPr>
        <p:spPr bwMode="auto">
          <a:xfrm>
            <a:off x="1431925" y="21605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a:t>
            </a:r>
          </a:p>
        </p:txBody>
      </p:sp>
      <p:sp>
        <p:nvSpPr>
          <p:cNvPr id="39982" name="Text Box 45">
            <a:extLst>
              <a:ext uri="{FF2B5EF4-FFF2-40B4-BE49-F238E27FC236}">
                <a16:creationId xmlns:a16="http://schemas.microsoft.com/office/drawing/2014/main" id="{CFB6C8A8-E2B8-4296-B70E-0545FDBBA0BD}"/>
              </a:ext>
            </a:extLst>
          </p:cNvPr>
          <p:cNvSpPr txBox="1">
            <a:spLocks noChangeArrowheads="1"/>
          </p:cNvSpPr>
          <p:nvPr/>
        </p:nvSpPr>
        <p:spPr bwMode="auto">
          <a:xfrm>
            <a:off x="3794125" y="2084388"/>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B</a:t>
            </a:r>
          </a:p>
        </p:txBody>
      </p:sp>
      <p:sp>
        <p:nvSpPr>
          <p:cNvPr id="39983" name="Text Box 46">
            <a:extLst>
              <a:ext uri="{FF2B5EF4-FFF2-40B4-BE49-F238E27FC236}">
                <a16:creationId xmlns:a16="http://schemas.microsoft.com/office/drawing/2014/main" id="{53ABFC16-43E2-453E-9B32-60664FE5302E}"/>
              </a:ext>
            </a:extLst>
          </p:cNvPr>
          <p:cNvSpPr txBox="1">
            <a:spLocks noChangeArrowheads="1"/>
          </p:cNvSpPr>
          <p:nvPr/>
        </p:nvSpPr>
        <p:spPr bwMode="auto">
          <a:xfrm>
            <a:off x="6156325" y="2160588"/>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C</a:t>
            </a:r>
          </a:p>
        </p:txBody>
      </p:sp>
      <p:sp>
        <p:nvSpPr>
          <p:cNvPr id="39984" name="Text Box 47">
            <a:extLst>
              <a:ext uri="{FF2B5EF4-FFF2-40B4-BE49-F238E27FC236}">
                <a16:creationId xmlns:a16="http://schemas.microsoft.com/office/drawing/2014/main" id="{98010AA7-AF0D-4E27-98D8-F48B3729E6E3}"/>
              </a:ext>
            </a:extLst>
          </p:cNvPr>
          <p:cNvSpPr txBox="1">
            <a:spLocks noChangeArrowheads="1"/>
          </p:cNvSpPr>
          <p:nvPr/>
        </p:nvSpPr>
        <p:spPr bwMode="auto">
          <a:xfrm>
            <a:off x="593725" y="4903788"/>
            <a:ext cx="721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t>MM-path</a:t>
            </a:r>
            <a:r>
              <a:rPr lang="en-US" altLang="en-US" sz="2000"/>
              <a:t>: Interleaved sequence of </a:t>
            </a:r>
            <a:r>
              <a:rPr lang="en-US" altLang="en-US" sz="2000" b="1"/>
              <a:t>module exec path</a:t>
            </a:r>
            <a:r>
              <a:rPr lang="en-US" altLang="en-US" sz="2000"/>
              <a:t> and </a:t>
            </a:r>
            <a:r>
              <a:rPr lang="en-US" altLang="en-US" sz="2000" b="1"/>
              <a:t>messages</a:t>
            </a:r>
          </a:p>
        </p:txBody>
      </p:sp>
      <p:sp>
        <p:nvSpPr>
          <p:cNvPr id="39985" name="Text Box 48">
            <a:extLst>
              <a:ext uri="{FF2B5EF4-FFF2-40B4-BE49-F238E27FC236}">
                <a16:creationId xmlns:a16="http://schemas.microsoft.com/office/drawing/2014/main" id="{9A3C57CC-75AA-402B-9222-A0129AD5ADC5}"/>
              </a:ext>
            </a:extLst>
          </p:cNvPr>
          <p:cNvSpPr txBox="1">
            <a:spLocks noChangeArrowheads="1"/>
          </p:cNvSpPr>
          <p:nvPr/>
        </p:nvSpPr>
        <p:spPr bwMode="auto">
          <a:xfrm>
            <a:off x="593725" y="5208588"/>
            <a:ext cx="573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Module exec path: </a:t>
            </a:r>
            <a:r>
              <a:rPr lang="en-US" altLang="en-US" sz="2000" b="1"/>
              <a:t>entry-exit</a:t>
            </a:r>
            <a:r>
              <a:rPr lang="en-US" altLang="en-US" sz="2000"/>
              <a:t> path in the same module</a:t>
            </a:r>
          </a:p>
        </p:txBody>
      </p:sp>
      <p:sp>
        <p:nvSpPr>
          <p:cNvPr id="39986" name="Text Box 49">
            <a:extLst>
              <a:ext uri="{FF2B5EF4-FFF2-40B4-BE49-F238E27FC236}">
                <a16:creationId xmlns:a16="http://schemas.microsoft.com/office/drawing/2014/main" id="{B5B71C7D-5462-4E55-BBA3-B03A59B3F42A}"/>
              </a:ext>
            </a:extLst>
          </p:cNvPr>
          <p:cNvSpPr txBox="1">
            <a:spLocks noChangeArrowheads="1"/>
          </p:cNvSpPr>
          <p:nvPr/>
        </p:nvSpPr>
        <p:spPr bwMode="auto">
          <a:xfrm>
            <a:off x="593725" y="5589588"/>
            <a:ext cx="729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u="sng"/>
              <a:t>A</a:t>
            </a:r>
            <a:r>
              <a:rPr lang="en-US" altLang="en-US" sz="2000" b="1"/>
              <a:t>tomic </a:t>
            </a:r>
            <a:r>
              <a:rPr lang="en-US" altLang="en-US" sz="2000" b="1" u="sng"/>
              <a:t>S</a:t>
            </a:r>
            <a:r>
              <a:rPr lang="en-US" altLang="en-US" sz="2000" b="1"/>
              <a:t>ystem </a:t>
            </a:r>
            <a:r>
              <a:rPr lang="en-US" altLang="en-US" sz="2000" b="1" u="sng"/>
              <a:t>F</a:t>
            </a:r>
            <a:r>
              <a:rPr lang="en-US" altLang="en-US" sz="2000" b="1"/>
              <a:t>unction</a:t>
            </a:r>
            <a:r>
              <a:rPr lang="en-US" altLang="en-US" sz="2000"/>
              <a:t>: port input, … {MM-paths}, … port output</a:t>
            </a:r>
          </a:p>
        </p:txBody>
      </p:sp>
      <p:sp>
        <p:nvSpPr>
          <p:cNvPr id="39987" name="Text Box 50">
            <a:extLst>
              <a:ext uri="{FF2B5EF4-FFF2-40B4-BE49-F238E27FC236}">
                <a16:creationId xmlns:a16="http://schemas.microsoft.com/office/drawing/2014/main" id="{2CE8460E-67DD-4C8E-ABC6-9BC4928895C0}"/>
              </a:ext>
            </a:extLst>
          </p:cNvPr>
          <p:cNvSpPr txBox="1">
            <a:spLocks noChangeArrowheads="1"/>
          </p:cNvSpPr>
          <p:nvPr/>
        </p:nvSpPr>
        <p:spPr bwMode="auto">
          <a:xfrm>
            <a:off x="609600" y="6032500"/>
            <a:ext cx="285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t>Test cases</a:t>
            </a:r>
            <a:r>
              <a:rPr lang="en-US" altLang="en-US" sz="2000"/>
              <a:t>: exercise ASFs</a:t>
            </a:r>
          </a:p>
        </p:txBody>
      </p:sp>
    </p:spTree>
    <p:extLst>
      <p:ext uri="{BB962C8B-B14F-4D97-AF65-F5344CB8AC3E}">
        <p14:creationId xmlns:p14="http://schemas.microsoft.com/office/powerpoint/2010/main" val="234193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55</a:t>
            </a:r>
          </a:p>
        </p:txBody>
      </p:sp>
      <p:sp>
        <p:nvSpPr>
          <p:cNvPr id="3" name="Text Placeholder 2"/>
          <p:cNvSpPr>
            <a:spLocks noGrp="1"/>
          </p:cNvSpPr>
          <p:nvPr>
            <p:ph type="body" idx="1"/>
          </p:nvPr>
        </p:nvSpPr>
        <p:spPr>
          <a:xfrm>
            <a:off x="685800" y="2819400"/>
            <a:ext cx="8153400" cy="1500187"/>
          </a:xfrm>
        </p:spPr>
        <p:txBody>
          <a:bodyPr/>
          <a:lstStyle/>
          <a:p>
            <a:r>
              <a:rPr lang="en-US" dirty="0"/>
              <a:t>Regression, Functional, and System Testing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Weeks of coding can save you hours of planning. </a:t>
            </a:r>
          </a:p>
          <a:p>
            <a:r>
              <a:rPr lang="en-US" sz="2000" i="1" dirty="0"/>
              <a:t>― Unknown.</a:t>
            </a:r>
            <a:endParaRPr lang="en-US" sz="2000" dirty="0"/>
          </a:p>
          <a:p>
            <a:endParaRPr lang="en-US" sz="2000" i="1" dirty="0"/>
          </a:p>
        </p:txBody>
      </p:sp>
    </p:spTree>
    <p:extLst>
      <p:ext uri="{BB962C8B-B14F-4D97-AF65-F5344CB8AC3E}">
        <p14:creationId xmlns:p14="http://schemas.microsoft.com/office/powerpoint/2010/main" val="81251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20</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learn about  regression, functional, and system testing</a:t>
            </a:r>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53093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6D86822E-879C-0B44-AAD3-F62CFDDC397F}"/>
              </a:ext>
            </a:extLst>
          </p:cNvPr>
          <p:cNvSpPr>
            <a:spLocks noGrp="1" noChangeArrowheads="1"/>
          </p:cNvSpPr>
          <p:nvPr>
            <p:ph type="title"/>
          </p:nvPr>
        </p:nvSpPr>
        <p:spPr/>
        <p:txBody>
          <a:bodyPr/>
          <a:lstStyle/>
          <a:p>
            <a:r>
              <a:rPr lang="en-US" altLang="en-US"/>
              <a:t>Regression Testing</a:t>
            </a:r>
          </a:p>
        </p:txBody>
      </p:sp>
      <p:sp>
        <p:nvSpPr>
          <p:cNvPr id="19461" name="Rectangle 3">
            <a:extLst>
              <a:ext uri="{FF2B5EF4-FFF2-40B4-BE49-F238E27FC236}">
                <a16:creationId xmlns:a16="http://schemas.microsoft.com/office/drawing/2014/main" id="{75D1D81A-A44D-0144-A766-26EF41CE6EA2}"/>
              </a:ext>
            </a:extLst>
          </p:cNvPr>
          <p:cNvSpPr>
            <a:spLocks noGrp="1" noChangeArrowheads="1"/>
          </p:cNvSpPr>
          <p:nvPr>
            <p:ph type="body" idx="1"/>
          </p:nvPr>
        </p:nvSpPr>
        <p:spPr>
          <a:xfrm>
            <a:off x="628650" y="2226469"/>
            <a:ext cx="8493919" cy="3263504"/>
          </a:xfrm>
        </p:spPr>
        <p:txBody>
          <a:bodyPr/>
          <a:lstStyle/>
          <a:p>
            <a:r>
              <a:rPr lang="en-US" altLang="en-US" sz="2000" dirty="0"/>
              <a:t>Regression testing is the re-execution of some subset of tests that have already been conducted to ensure that changes have not propagated unintended side effects</a:t>
            </a:r>
          </a:p>
          <a:p>
            <a:endParaRPr lang="en-US" altLang="en-US" sz="2000" dirty="0"/>
          </a:p>
          <a:p>
            <a:r>
              <a:rPr lang="en-US" altLang="en-US" sz="2000" dirty="0"/>
              <a:t>Whenever software is corrected, some aspect of the software configuration (the program, its documentation, or the data that support it) is changed </a:t>
            </a:r>
          </a:p>
          <a:p>
            <a:endParaRPr lang="en-US" altLang="en-US" sz="2000" dirty="0"/>
          </a:p>
          <a:p>
            <a:r>
              <a:rPr lang="en-US" altLang="en-US" sz="2000" dirty="0"/>
              <a:t>Regression testing helps to ensure that changes (due to testing or for other reasons) do not introduce unintended behavior or additional errors</a:t>
            </a:r>
          </a:p>
          <a:p>
            <a:endParaRPr lang="en-US" altLang="en-US" sz="2000" dirty="0"/>
          </a:p>
          <a:p>
            <a:r>
              <a:rPr lang="en-US" altLang="en-US" sz="2000" dirty="0"/>
              <a:t>Regression testing may be conducted manually, by re-executing a subset of all test cases or using automated capture/playback tools</a:t>
            </a:r>
          </a:p>
          <a:p>
            <a:endParaRPr lang="en-US" altLang="en-US" dirty="0"/>
          </a:p>
        </p:txBody>
      </p:sp>
      <p:sp>
        <p:nvSpPr>
          <p:cNvPr id="7" name="Slide Number Placeholder 6">
            <a:extLst>
              <a:ext uri="{FF2B5EF4-FFF2-40B4-BE49-F238E27FC236}">
                <a16:creationId xmlns:a16="http://schemas.microsoft.com/office/drawing/2014/main" id="{E60C7B13-F3A3-2D44-BC04-6C46EF52FFB2}"/>
              </a:ext>
            </a:extLst>
          </p:cNvPr>
          <p:cNvSpPr>
            <a:spLocks noGrp="1"/>
          </p:cNvSpPr>
          <p:nvPr>
            <p:ph type="sldNum" sz="quarter" idx="10"/>
          </p:nvPr>
        </p:nvSpPr>
        <p:spPr/>
        <p:txBody>
          <a:bodyPr/>
          <a:lstStyle/>
          <a:p>
            <a:pPr>
              <a:defRPr/>
            </a:pPr>
            <a:fld id="{3E8ADE4A-FE7A-EF46-81C0-DB169D7260F5}" type="slidenum">
              <a:rPr lang="en-US" altLang="x-none" smtClean="0"/>
              <a:pPr>
                <a:defRPr/>
              </a:pPr>
              <a:t>21</a:t>
            </a:fld>
            <a:endParaRPr lang="en-US" altLang="x-none"/>
          </a:p>
        </p:txBody>
      </p:sp>
    </p:spTree>
    <p:extLst>
      <p:ext uri="{BB962C8B-B14F-4D97-AF65-F5344CB8AC3E}">
        <p14:creationId xmlns:p14="http://schemas.microsoft.com/office/powerpoint/2010/main" val="235710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6D86822E-879C-0B44-AAD3-F62CFDDC397F}"/>
              </a:ext>
            </a:extLst>
          </p:cNvPr>
          <p:cNvSpPr>
            <a:spLocks noGrp="1" noChangeArrowheads="1"/>
          </p:cNvSpPr>
          <p:nvPr>
            <p:ph type="title"/>
          </p:nvPr>
        </p:nvSpPr>
        <p:spPr/>
        <p:txBody>
          <a:bodyPr/>
          <a:lstStyle/>
          <a:p>
            <a:r>
              <a:rPr lang="en-US" altLang="en-US"/>
              <a:t>Regression Testing</a:t>
            </a:r>
          </a:p>
        </p:txBody>
      </p:sp>
      <p:sp>
        <p:nvSpPr>
          <p:cNvPr id="19461" name="Rectangle 3">
            <a:extLst>
              <a:ext uri="{FF2B5EF4-FFF2-40B4-BE49-F238E27FC236}">
                <a16:creationId xmlns:a16="http://schemas.microsoft.com/office/drawing/2014/main" id="{75D1D81A-A44D-0144-A766-26EF41CE6EA2}"/>
              </a:ext>
            </a:extLst>
          </p:cNvPr>
          <p:cNvSpPr>
            <a:spLocks noGrp="1" noChangeArrowheads="1"/>
          </p:cNvSpPr>
          <p:nvPr>
            <p:ph type="body" idx="1"/>
          </p:nvPr>
        </p:nvSpPr>
        <p:spPr>
          <a:xfrm>
            <a:off x="628650" y="2226469"/>
            <a:ext cx="8493919" cy="3263504"/>
          </a:xfrm>
        </p:spPr>
        <p:txBody>
          <a:bodyPr/>
          <a:lstStyle/>
          <a:p>
            <a:r>
              <a:rPr lang="en-US" altLang="en-US" sz="2000" dirty="0"/>
              <a:t>The regression test suite contains three different classes of test cases:</a:t>
            </a:r>
          </a:p>
          <a:p>
            <a:pPr lvl="1"/>
            <a:r>
              <a:rPr lang="en-US" altLang="en-US" sz="1800" dirty="0"/>
              <a:t>A representative sample of tests that will exercise all software functions</a:t>
            </a:r>
          </a:p>
          <a:p>
            <a:pPr lvl="1"/>
            <a:r>
              <a:rPr lang="en-US" altLang="en-US" sz="1800" dirty="0"/>
              <a:t>Additional tests that focus on software functions that are likely to be</a:t>
            </a:r>
            <a:br>
              <a:rPr lang="en-US" altLang="en-US" sz="1800" dirty="0"/>
            </a:br>
            <a:r>
              <a:rPr lang="en-US" altLang="en-US" sz="1800" dirty="0"/>
              <a:t>affected by the change</a:t>
            </a:r>
          </a:p>
          <a:p>
            <a:pPr lvl="1"/>
            <a:r>
              <a:rPr lang="en-US" altLang="en-US" sz="1800" dirty="0"/>
              <a:t>Tests that focus on the software components that have been changed</a:t>
            </a:r>
          </a:p>
          <a:p>
            <a:pPr lvl="1"/>
            <a:endParaRPr lang="en-US" altLang="en-US" sz="1800" dirty="0"/>
          </a:p>
          <a:p>
            <a:r>
              <a:rPr lang="en-US" altLang="en-US" sz="2000" dirty="0"/>
              <a:t>As integration proceeds, the number of regression tests can grow quite large; therefore, the regression test suite should be designed to include only those tests that address one or more classes of errors of each of the major program functions</a:t>
            </a:r>
          </a:p>
        </p:txBody>
      </p:sp>
      <p:sp>
        <p:nvSpPr>
          <p:cNvPr id="7" name="Slide Number Placeholder 6">
            <a:extLst>
              <a:ext uri="{FF2B5EF4-FFF2-40B4-BE49-F238E27FC236}">
                <a16:creationId xmlns:a16="http://schemas.microsoft.com/office/drawing/2014/main" id="{E60C7B13-F3A3-2D44-BC04-6C46EF52FFB2}"/>
              </a:ext>
            </a:extLst>
          </p:cNvPr>
          <p:cNvSpPr>
            <a:spLocks noGrp="1"/>
          </p:cNvSpPr>
          <p:nvPr>
            <p:ph type="sldNum" sz="quarter" idx="10"/>
          </p:nvPr>
        </p:nvSpPr>
        <p:spPr/>
        <p:txBody>
          <a:bodyPr/>
          <a:lstStyle/>
          <a:p>
            <a:pPr>
              <a:defRPr/>
            </a:pPr>
            <a:fld id="{3E8ADE4A-FE7A-EF46-81C0-DB169D7260F5}" type="slidenum">
              <a:rPr lang="en-US" altLang="x-none" smtClean="0"/>
              <a:pPr>
                <a:defRPr/>
              </a:pPr>
              <a:t>22</a:t>
            </a:fld>
            <a:endParaRPr lang="en-US" altLang="x-none"/>
          </a:p>
        </p:txBody>
      </p:sp>
    </p:spTree>
    <p:extLst>
      <p:ext uri="{BB962C8B-B14F-4D97-AF65-F5344CB8AC3E}">
        <p14:creationId xmlns:p14="http://schemas.microsoft.com/office/powerpoint/2010/main" val="2407877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8E0F92CC-C560-094D-BFE7-BACBABB5C128}"/>
              </a:ext>
            </a:extLst>
          </p:cNvPr>
          <p:cNvSpPr>
            <a:spLocks noGrp="1" noChangeArrowheads="1"/>
          </p:cNvSpPr>
          <p:nvPr>
            <p:ph type="title"/>
          </p:nvPr>
        </p:nvSpPr>
        <p:spPr/>
        <p:txBody>
          <a:bodyPr/>
          <a:lstStyle/>
          <a:p>
            <a:r>
              <a:rPr lang="en-US" altLang="en-US" dirty="0"/>
              <a:t>Validation Testing</a:t>
            </a:r>
          </a:p>
        </p:txBody>
      </p:sp>
      <p:sp>
        <p:nvSpPr>
          <p:cNvPr id="29701" name="Rectangle 3">
            <a:extLst>
              <a:ext uri="{FF2B5EF4-FFF2-40B4-BE49-F238E27FC236}">
                <a16:creationId xmlns:a16="http://schemas.microsoft.com/office/drawing/2014/main" id="{BC1D0A72-9BEF-CD4D-AE7D-5CC346FADD5E}"/>
              </a:ext>
            </a:extLst>
          </p:cNvPr>
          <p:cNvSpPr>
            <a:spLocks noGrp="1" noChangeArrowheads="1"/>
          </p:cNvSpPr>
          <p:nvPr>
            <p:ph type="body" idx="1"/>
          </p:nvPr>
        </p:nvSpPr>
        <p:spPr>
          <a:xfrm>
            <a:off x="628650" y="2226469"/>
            <a:ext cx="8371842" cy="3263504"/>
          </a:xfrm>
        </p:spPr>
        <p:txBody>
          <a:bodyPr/>
          <a:lstStyle/>
          <a:p>
            <a:r>
              <a:rPr lang="en-US" altLang="en-US" sz="2000" dirty="0"/>
              <a:t>Validation testing begins at the culmination of integration testing</a:t>
            </a:r>
          </a:p>
          <a:p>
            <a:pPr lvl="1"/>
            <a:r>
              <a:rPr lang="en-US" altLang="en-US" sz="1800" dirty="0"/>
              <a:t>Individual components have been exercised, the software is completely assembled as a package, and interfacing errors have been uncovered and corrected</a:t>
            </a:r>
          </a:p>
          <a:p>
            <a:pPr lvl="1"/>
            <a:endParaRPr lang="en-US" altLang="en-US" sz="1800" dirty="0"/>
          </a:p>
          <a:p>
            <a:r>
              <a:rPr lang="en-US" altLang="en-US" sz="2000" dirty="0"/>
              <a:t>Testing now focuses on user visible actions and user recognizable </a:t>
            </a:r>
            <a:br>
              <a:rPr lang="en-US" altLang="en-US" sz="2000" dirty="0"/>
            </a:br>
            <a:r>
              <a:rPr lang="en-US" altLang="en-US" sz="2000" dirty="0"/>
              <a:t>output from the system</a:t>
            </a:r>
          </a:p>
          <a:p>
            <a:endParaRPr lang="en-US" altLang="en-US" sz="2000" dirty="0"/>
          </a:p>
          <a:p>
            <a:r>
              <a:rPr lang="en-US" altLang="en-US" sz="2000" dirty="0"/>
              <a:t>Validation succeeds when software functions in a manner that can be reasonably expected by the customer</a:t>
            </a:r>
          </a:p>
          <a:p>
            <a:pPr lvl="1"/>
            <a:r>
              <a:rPr lang="en-US" altLang="en-US" sz="1800" dirty="0"/>
              <a:t>Software requirements analysis should have already done a good job of determining and specifying what exactly is “reasonably expected by the customer”</a:t>
            </a:r>
          </a:p>
        </p:txBody>
      </p:sp>
      <p:sp>
        <p:nvSpPr>
          <p:cNvPr id="7" name="Slide Number Placeholder 6">
            <a:extLst>
              <a:ext uri="{FF2B5EF4-FFF2-40B4-BE49-F238E27FC236}">
                <a16:creationId xmlns:a16="http://schemas.microsoft.com/office/drawing/2014/main" id="{EC04AD20-999F-4A4E-AD26-8CEBF8B0AE92}"/>
              </a:ext>
            </a:extLst>
          </p:cNvPr>
          <p:cNvSpPr>
            <a:spLocks noGrp="1"/>
          </p:cNvSpPr>
          <p:nvPr>
            <p:ph type="sldNum" sz="quarter" idx="10"/>
          </p:nvPr>
        </p:nvSpPr>
        <p:spPr/>
        <p:txBody>
          <a:bodyPr/>
          <a:lstStyle/>
          <a:p>
            <a:pPr>
              <a:defRPr/>
            </a:pPr>
            <a:fld id="{3E8ADE4A-FE7A-EF46-81C0-DB169D7260F5}" type="slidenum">
              <a:rPr lang="en-US" altLang="x-none" smtClean="0"/>
              <a:pPr>
                <a:defRPr/>
              </a:pPr>
              <a:t>23</a:t>
            </a:fld>
            <a:endParaRPr lang="en-US" altLang="x-none"/>
          </a:p>
        </p:txBody>
      </p:sp>
    </p:spTree>
    <p:extLst>
      <p:ext uri="{BB962C8B-B14F-4D97-AF65-F5344CB8AC3E}">
        <p14:creationId xmlns:p14="http://schemas.microsoft.com/office/powerpoint/2010/main" val="1608838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8E0F92CC-C560-094D-BFE7-BACBABB5C128}"/>
              </a:ext>
            </a:extLst>
          </p:cNvPr>
          <p:cNvSpPr>
            <a:spLocks noGrp="1" noChangeArrowheads="1"/>
          </p:cNvSpPr>
          <p:nvPr>
            <p:ph type="title"/>
          </p:nvPr>
        </p:nvSpPr>
        <p:spPr/>
        <p:txBody>
          <a:bodyPr/>
          <a:lstStyle/>
          <a:p>
            <a:r>
              <a:rPr lang="en-US" altLang="en-US" dirty="0"/>
              <a:t>Acceptance, Alpha, and Beta Testing</a:t>
            </a:r>
          </a:p>
        </p:txBody>
      </p:sp>
      <p:sp>
        <p:nvSpPr>
          <p:cNvPr id="29701" name="Rectangle 3">
            <a:extLst>
              <a:ext uri="{FF2B5EF4-FFF2-40B4-BE49-F238E27FC236}">
                <a16:creationId xmlns:a16="http://schemas.microsoft.com/office/drawing/2014/main" id="{BC1D0A72-9BEF-CD4D-AE7D-5CC346FADD5E}"/>
              </a:ext>
            </a:extLst>
          </p:cNvPr>
          <p:cNvSpPr>
            <a:spLocks noGrp="1" noChangeArrowheads="1"/>
          </p:cNvSpPr>
          <p:nvPr>
            <p:ph type="body" idx="1"/>
          </p:nvPr>
        </p:nvSpPr>
        <p:spPr>
          <a:xfrm>
            <a:off x="628650" y="2125267"/>
            <a:ext cx="8371842" cy="3364706"/>
          </a:xfrm>
        </p:spPr>
        <p:txBody>
          <a:bodyPr/>
          <a:lstStyle/>
          <a:p>
            <a:r>
              <a:rPr lang="en-US" altLang="en-US" sz="2000" dirty="0"/>
              <a:t>It is virtually impossible for a software developer to foresee how the customer will really use a program</a:t>
            </a:r>
          </a:p>
          <a:p>
            <a:endParaRPr lang="en-US" altLang="en-US" sz="2000" dirty="0"/>
          </a:p>
          <a:p>
            <a:r>
              <a:rPr lang="en-US" altLang="en-US" sz="2000" dirty="0"/>
              <a:t>When custom software is built for one customer, a series of acceptance tests are conducted to enabled the customer to validate all requirements</a:t>
            </a:r>
          </a:p>
          <a:p>
            <a:pPr lvl="1"/>
            <a:r>
              <a:rPr lang="en-US" altLang="en-US" sz="1800" dirty="0"/>
              <a:t>In essence, the customer gets to “test drive” the software for anywhere from a few hours to a period of weeks or months, depending on the software</a:t>
            </a:r>
          </a:p>
          <a:p>
            <a:pPr lvl="1"/>
            <a:endParaRPr lang="en-US" altLang="en-US" sz="1800" dirty="0"/>
          </a:p>
          <a:p>
            <a:r>
              <a:rPr lang="en-US" altLang="en-US" sz="2000" dirty="0"/>
              <a:t>If software is developed as a product to be used by many customers, it is impractical to perform formal acceptance tests with each one, and so a process of alpha and beta testing is used to uncover errors that only the end user seems able to find</a:t>
            </a:r>
          </a:p>
        </p:txBody>
      </p:sp>
      <p:sp>
        <p:nvSpPr>
          <p:cNvPr id="7" name="Slide Number Placeholder 6">
            <a:extLst>
              <a:ext uri="{FF2B5EF4-FFF2-40B4-BE49-F238E27FC236}">
                <a16:creationId xmlns:a16="http://schemas.microsoft.com/office/drawing/2014/main" id="{EC04AD20-999F-4A4E-AD26-8CEBF8B0AE92}"/>
              </a:ext>
            </a:extLst>
          </p:cNvPr>
          <p:cNvSpPr>
            <a:spLocks noGrp="1"/>
          </p:cNvSpPr>
          <p:nvPr>
            <p:ph type="sldNum" sz="quarter" idx="10"/>
          </p:nvPr>
        </p:nvSpPr>
        <p:spPr/>
        <p:txBody>
          <a:bodyPr/>
          <a:lstStyle/>
          <a:p>
            <a:pPr>
              <a:defRPr/>
            </a:pPr>
            <a:fld id="{3E8ADE4A-FE7A-EF46-81C0-DB169D7260F5}" type="slidenum">
              <a:rPr lang="en-US" altLang="x-none" smtClean="0"/>
              <a:pPr>
                <a:defRPr/>
              </a:pPr>
              <a:t>24</a:t>
            </a:fld>
            <a:endParaRPr lang="en-US" altLang="x-none"/>
          </a:p>
        </p:txBody>
      </p:sp>
    </p:spTree>
    <p:extLst>
      <p:ext uri="{BB962C8B-B14F-4D97-AF65-F5344CB8AC3E}">
        <p14:creationId xmlns:p14="http://schemas.microsoft.com/office/powerpoint/2010/main" val="3858310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8E0F92CC-C560-094D-BFE7-BACBABB5C128}"/>
              </a:ext>
            </a:extLst>
          </p:cNvPr>
          <p:cNvSpPr>
            <a:spLocks noGrp="1" noChangeArrowheads="1"/>
          </p:cNvSpPr>
          <p:nvPr>
            <p:ph type="title"/>
          </p:nvPr>
        </p:nvSpPr>
        <p:spPr/>
        <p:txBody>
          <a:bodyPr/>
          <a:lstStyle/>
          <a:p>
            <a:r>
              <a:rPr lang="en-US" altLang="en-US" dirty="0"/>
              <a:t>Acceptance, Alpha, and Beta Testing</a:t>
            </a:r>
          </a:p>
        </p:txBody>
      </p:sp>
      <p:sp>
        <p:nvSpPr>
          <p:cNvPr id="29701" name="Rectangle 3">
            <a:extLst>
              <a:ext uri="{FF2B5EF4-FFF2-40B4-BE49-F238E27FC236}">
                <a16:creationId xmlns:a16="http://schemas.microsoft.com/office/drawing/2014/main" id="{BC1D0A72-9BEF-CD4D-AE7D-5CC346FADD5E}"/>
              </a:ext>
            </a:extLst>
          </p:cNvPr>
          <p:cNvSpPr>
            <a:spLocks noGrp="1" noChangeArrowheads="1"/>
          </p:cNvSpPr>
          <p:nvPr>
            <p:ph type="body" idx="1"/>
          </p:nvPr>
        </p:nvSpPr>
        <p:spPr>
          <a:xfrm>
            <a:off x="628650" y="2125267"/>
            <a:ext cx="8371842" cy="3364706"/>
          </a:xfrm>
        </p:spPr>
        <p:txBody>
          <a:bodyPr/>
          <a:lstStyle/>
          <a:p>
            <a:r>
              <a:rPr lang="en-US" altLang="en-US" sz="2000" dirty="0"/>
              <a:t>The alpha test is conducted at the developer’s site by a representative group of end users in a somewhat controlled environment</a:t>
            </a:r>
            <a:br>
              <a:rPr lang="en-US" altLang="en-US" sz="2000" dirty="0"/>
            </a:br>
            <a:endParaRPr lang="en-US" altLang="en-US" sz="2000" dirty="0"/>
          </a:p>
          <a:p>
            <a:r>
              <a:rPr lang="en-US" altLang="en-US" sz="2000" dirty="0"/>
              <a:t>The beta test is conducted at one or more end-user sites; unlike alpha testing, the developer generally is not present</a:t>
            </a:r>
          </a:p>
          <a:p>
            <a:pPr lvl="1"/>
            <a:r>
              <a:rPr lang="en-US" altLang="en-US" sz="1800" dirty="0"/>
              <a:t>The beta test is a “live” application of the software in an environment that cannot be controlled by the developer and so represents realistic operating conditions</a:t>
            </a:r>
          </a:p>
          <a:p>
            <a:endParaRPr lang="en-US" altLang="en-US" sz="2000" dirty="0"/>
          </a:p>
          <a:p>
            <a:endParaRPr lang="en-US" altLang="en-US" dirty="0"/>
          </a:p>
        </p:txBody>
      </p:sp>
      <p:sp>
        <p:nvSpPr>
          <p:cNvPr id="7" name="Slide Number Placeholder 6">
            <a:extLst>
              <a:ext uri="{FF2B5EF4-FFF2-40B4-BE49-F238E27FC236}">
                <a16:creationId xmlns:a16="http://schemas.microsoft.com/office/drawing/2014/main" id="{EC04AD20-999F-4A4E-AD26-8CEBF8B0AE92}"/>
              </a:ext>
            </a:extLst>
          </p:cNvPr>
          <p:cNvSpPr>
            <a:spLocks noGrp="1"/>
          </p:cNvSpPr>
          <p:nvPr>
            <p:ph type="sldNum" sz="quarter" idx="10"/>
          </p:nvPr>
        </p:nvSpPr>
        <p:spPr/>
        <p:txBody>
          <a:bodyPr/>
          <a:lstStyle/>
          <a:p>
            <a:pPr>
              <a:defRPr/>
            </a:pPr>
            <a:fld id="{3E8ADE4A-FE7A-EF46-81C0-DB169D7260F5}" type="slidenum">
              <a:rPr lang="en-US" altLang="x-none" smtClean="0"/>
              <a:pPr>
                <a:defRPr/>
              </a:pPr>
              <a:t>25</a:t>
            </a:fld>
            <a:endParaRPr lang="en-US" altLang="x-none"/>
          </a:p>
        </p:txBody>
      </p:sp>
    </p:spTree>
    <p:extLst>
      <p:ext uri="{BB962C8B-B14F-4D97-AF65-F5344CB8AC3E}">
        <p14:creationId xmlns:p14="http://schemas.microsoft.com/office/powerpoint/2010/main" val="1349077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8E0F92CC-C560-094D-BFE7-BACBABB5C128}"/>
              </a:ext>
            </a:extLst>
          </p:cNvPr>
          <p:cNvSpPr>
            <a:spLocks noGrp="1" noChangeArrowheads="1"/>
          </p:cNvSpPr>
          <p:nvPr>
            <p:ph type="title"/>
          </p:nvPr>
        </p:nvSpPr>
        <p:spPr/>
        <p:txBody>
          <a:bodyPr/>
          <a:lstStyle/>
          <a:p>
            <a:r>
              <a:rPr lang="en-US" altLang="en-US" dirty="0"/>
              <a:t>Acceptance, Alpha, and Beta Testing</a:t>
            </a:r>
          </a:p>
        </p:txBody>
      </p:sp>
      <p:sp>
        <p:nvSpPr>
          <p:cNvPr id="29701" name="Rectangle 3">
            <a:extLst>
              <a:ext uri="{FF2B5EF4-FFF2-40B4-BE49-F238E27FC236}">
                <a16:creationId xmlns:a16="http://schemas.microsoft.com/office/drawing/2014/main" id="{BC1D0A72-9BEF-CD4D-AE7D-5CC346FADD5E}"/>
              </a:ext>
            </a:extLst>
          </p:cNvPr>
          <p:cNvSpPr>
            <a:spLocks noGrp="1" noChangeArrowheads="1"/>
          </p:cNvSpPr>
          <p:nvPr>
            <p:ph type="body" idx="1"/>
          </p:nvPr>
        </p:nvSpPr>
        <p:spPr>
          <a:xfrm>
            <a:off x="628650" y="2125267"/>
            <a:ext cx="8371842" cy="3364706"/>
          </a:xfrm>
        </p:spPr>
        <p:txBody>
          <a:bodyPr/>
          <a:lstStyle/>
          <a:p>
            <a:r>
              <a:rPr lang="en-US" altLang="en-US" sz="2000" dirty="0"/>
              <a:t>Many digital distribution platforms require software to undergo another form of acceptance testing before the software is made available through the platform, with such testing performed by the platform-owner</a:t>
            </a:r>
          </a:p>
          <a:p>
            <a:endParaRPr lang="en-US" altLang="en-US" sz="2000" dirty="0"/>
          </a:p>
          <a:p>
            <a:pPr lvl="1"/>
            <a:r>
              <a:rPr lang="en-US" altLang="en-US" sz="1800" dirty="0"/>
              <a:t>Such tests are required to ensure a standard of quality from all software and to ensure that requirements of the platform are being adequately addressed by the software in question</a:t>
            </a:r>
          </a:p>
          <a:p>
            <a:pPr lvl="1"/>
            <a:endParaRPr lang="en-US" altLang="en-US" sz="1800" dirty="0"/>
          </a:p>
          <a:p>
            <a:r>
              <a:rPr lang="en-US" altLang="en-US" sz="2000" dirty="0"/>
              <a:t>This is common for mobile apps (distributed through Apple and Google storefronts) and for game software made for various consoles (for Sony, Nintendo and Microsoft, for example)</a:t>
            </a:r>
          </a:p>
          <a:p>
            <a:endParaRPr lang="en-US" altLang="en-US" sz="2000" dirty="0"/>
          </a:p>
          <a:p>
            <a:endParaRPr lang="en-US" altLang="en-US" dirty="0"/>
          </a:p>
        </p:txBody>
      </p:sp>
      <p:sp>
        <p:nvSpPr>
          <p:cNvPr id="7" name="Slide Number Placeholder 6">
            <a:extLst>
              <a:ext uri="{FF2B5EF4-FFF2-40B4-BE49-F238E27FC236}">
                <a16:creationId xmlns:a16="http://schemas.microsoft.com/office/drawing/2014/main" id="{EC04AD20-999F-4A4E-AD26-8CEBF8B0AE92}"/>
              </a:ext>
            </a:extLst>
          </p:cNvPr>
          <p:cNvSpPr>
            <a:spLocks noGrp="1"/>
          </p:cNvSpPr>
          <p:nvPr>
            <p:ph type="sldNum" sz="quarter" idx="10"/>
          </p:nvPr>
        </p:nvSpPr>
        <p:spPr/>
        <p:txBody>
          <a:bodyPr/>
          <a:lstStyle/>
          <a:p>
            <a:pPr>
              <a:defRPr/>
            </a:pPr>
            <a:fld id="{3E8ADE4A-FE7A-EF46-81C0-DB169D7260F5}" type="slidenum">
              <a:rPr lang="en-US" altLang="x-none" smtClean="0"/>
              <a:pPr>
                <a:defRPr/>
              </a:pPr>
              <a:t>26</a:t>
            </a:fld>
            <a:endParaRPr lang="en-US" altLang="x-none"/>
          </a:p>
        </p:txBody>
      </p:sp>
    </p:spTree>
    <p:extLst>
      <p:ext uri="{BB962C8B-B14F-4D97-AF65-F5344CB8AC3E}">
        <p14:creationId xmlns:p14="http://schemas.microsoft.com/office/powerpoint/2010/main" val="166600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8E0F92CC-C560-094D-BFE7-BACBABB5C128}"/>
              </a:ext>
            </a:extLst>
          </p:cNvPr>
          <p:cNvSpPr>
            <a:spLocks noGrp="1" noChangeArrowheads="1"/>
          </p:cNvSpPr>
          <p:nvPr>
            <p:ph type="title"/>
          </p:nvPr>
        </p:nvSpPr>
        <p:spPr/>
        <p:txBody>
          <a:bodyPr/>
          <a:lstStyle/>
          <a:p>
            <a:r>
              <a:rPr lang="en-US" altLang="en-US" dirty="0"/>
              <a:t>System Testing</a:t>
            </a:r>
          </a:p>
        </p:txBody>
      </p:sp>
      <p:sp>
        <p:nvSpPr>
          <p:cNvPr id="29701" name="Rectangle 3">
            <a:extLst>
              <a:ext uri="{FF2B5EF4-FFF2-40B4-BE49-F238E27FC236}">
                <a16:creationId xmlns:a16="http://schemas.microsoft.com/office/drawing/2014/main" id="{BC1D0A72-9BEF-CD4D-AE7D-5CC346FADD5E}"/>
              </a:ext>
            </a:extLst>
          </p:cNvPr>
          <p:cNvSpPr>
            <a:spLocks noGrp="1" noChangeArrowheads="1"/>
          </p:cNvSpPr>
          <p:nvPr>
            <p:ph type="body" idx="1"/>
          </p:nvPr>
        </p:nvSpPr>
        <p:spPr/>
        <p:txBody>
          <a:bodyPr/>
          <a:lstStyle/>
          <a:p>
            <a:r>
              <a:rPr lang="en-US" altLang="en-US" sz="2000" dirty="0"/>
              <a:t>Software is only one element of a larger computer-based system</a:t>
            </a:r>
          </a:p>
          <a:p>
            <a:endParaRPr lang="en-US" altLang="en-US" sz="2000" dirty="0"/>
          </a:p>
          <a:p>
            <a:r>
              <a:rPr lang="en-US" altLang="en-US" sz="2000" dirty="0"/>
              <a:t>Ultimately, the software is incorporated with other system elements (hardware, people, information) and a series of system integration and validation tests are conducted</a:t>
            </a:r>
          </a:p>
          <a:p>
            <a:endParaRPr lang="en-US" altLang="en-US" sz="2000" dirty="0"/>
          </a:p>
          <a:p>
            <a:r>
              <a:rPr lang="en-US" altLang="en-US" sz="2000" dirty="0"/>
              <a:t>These tests fall outside the scope of the software process and are not conducted solely by software engineers</a:t>
            </a:r>
          </a:p>
          <a:p>
            <a:endParaRPr lang="en-US" altLang="en-US" sz="2000" dirty="0"/>
          </a:p>
          <a:p>
            <a:r>
              <a:rPr lang="en-US" altLang="en-US" sz="2000" dirty="0"/>
              <a:t>That said, steps taken during software design and testing can greatly improve the probability of successful software integration in the larger system</a:t>
            </a:r>
            <a:endParaRPr lang="en-US" altLang="en-US" dirty="0"/>
          </a:p>
        </p:txBody>
      </p:sp>
      <p:sp>
        <p:nvSpPr>
          <p:cNvPr id="7" name="Slide Number Placeholder 6">
            <a:extLst>
              <a:ext uri="{FF2B5EF4-FFF2-40B4-BE49-F238E27FC236}">
                <a16:creationId xmlns:a16="http://schemas.microsoft.com/office/drawing/2014/main" id="{EC04AD20-999F-4A4E-AD26-8CEBF8B0AE92}"/>
              </a:ext>
            </a:extLst>
          </p:cNvPr>
          <p:cNvSpPr>
            <a:spLocks noGrp="1"/>
          </p:cNvSpPr>
          <p:nvPr>
            <p:ph type="sldNum" sz="quarter" idx="10"/>
          </p:nvPr>
        </p:nvSpPr>
        <p:spPr/>
        <p:txBody>
          <a:bodyPr/>
          <a:lstStyle/>
          <a:p>
            <a:pPr>
              <a:defRPr/>
            </a:pPr>
            <a:fld id="{3E8ADE4A-FE7A-EF46-81C0-DB169D7260F5}" type="slidenum">
              <a:rPr lang="en-US" altLang="x-none" smtClean="0"/>
              <a:pPr>
                <a:defRPr/>
              </a:pPr>
              <a:t>27</a:t>
            </a:fld>
            <a:endParaRPr lang="en-US" altLang="x-none"/>
          </a:p>
        </p:txBody>
      </p:sp>
    </p:spTree>
    <p:extLst>
      <p:ext uri="{BB962C8B-B14F-4D97-AF65-F5344CB8AC3E}">
        <p14:creationId xmlns:p14="http://schemas.microsoft.com/office/powerpoint/2010/main" val="3368847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8E0F92CC-C560-094D-BFE7-BACBABB5C128}"/>
              </a:ext>
            </a:extLst>
          </p:cNvPr>
          <p:cNvSpPr>
            <a:spLocks noGrp="1" noChangeArrowheads="1"/>
          </p:cNvSpPr>
          <p:nvPr>
            <p:ph type="title"/>
          </p:nvPr>
        </p:nvSpPr>
        <p:spPr/>
        <p:txBody>
          <a:bodyPr/>
          <a:lstStyle/>
          <a:p>
            <a:r>
              <a:rPr lang="en-US" altLang="en-US" dirty="0"/>
              <a:t>Types of System Testing</a:t>
            </a:r>
          </a:p>
        </p:txBody>
      </p:sp>
      <p:sp>
        <p:nvSpPr>
          <p:cNvPr id="29701" name="Rectangle 3">
            <a:extLst>
              <a:ext uri="{FF2B5EF4-FFF2-40B4-BE49-F238E27FC236}">
                <a16:creationId xmlns:a16="http://schemas.microsoft.com/office/drawing/2014/main" id="{BC1D0A72-9BEF-CD4D-AE7D-5CC346FADD5E}"/>
              </a:ext>
            </a:extLst>
          </p:cNvPr>
          <p:cNvSpPr>
            <a:spLocks noGrp="1" noChangeArrowheads="1"/>
          </p:cNvSpPr>
          <p:nvPr>
            <p:ph type="body" idx="1"/>
          </p:nvPr>
        </p:nvSpPr>
        <p:spPr/>
        <p:txBody>
          <a:bodyPr/>
          <a:lstStyle/>
          <a:p>
            <a:r>
              <a:rPr lang="en-US" altLang="en-US" sz="2400" dirty="0"/>
              <a:t>Recovery testing</a:t>
            </a:r>
          </a:p>
          <a:p>
            <a:pPr lvl="1"/>
            <a:r>
              <a:rPr lang="en-US" altLang="en-US" sz="2000" dirty="0"/>
              <a:t>Forces the software to fail in a variety of ways and verifies that recovery is properly performed</a:t>
            </a:r>
          </a:p>
          <a:p>
            <a:pPr lvl="1"/>
            <a:endParaRPr lang="en-US" altLang="en-US" sz="2000" dirty="0"/>
          </a:p>
          <a:p>
            <a:r>
              <a:rPr lang="en-US" altLang="en-US" sz="2400" dirty="0"/>
              <a:t>Security testing</a:t>
            </a:r>
          </a:p>
          <a:p>
            <a:pPr lvl="1"/>
            <a:r>
              <a:rPr lang="en-US" altLang="en-US" sz="2000" dirty="0"/>
              <a:t>Verifies that protection mechanisms built into a system will, in fact, protect it from improper penetration</a:t>
            </a:r>
          </a:p>
          <a:p>
            <a:pPr lvl="1"/>
            <a:endParaRPr lang="en-US" altLang="en-US" sz="2000" dirty="0"/>
          </a:p>
          <a:p>
            <a:r>
              <a:rPr lang="en-US" altLang="en-US" sz="2400" dirty="0"/>
              <a:t>Stress testing</a:t>
            </a:r>
          </a:p>
          <a:p>
            <a:pPr lvl="1"/>
            <a:r>
              <a:rPr lang="en-US" altLang="en-US" sz="2000" dirty="0"/>
              <a:t>Executes a system in a manner that demands resources in abnormal quantity, frequency, or volume</a:t>
            </a:r>
          </a:p>
        </p:txBody>
      </p:sp>
      <p:sp>
        <p:nvSpPr>
          <p:cNvPr id="7" name="Slide Number Placeholder 6">
            <a:extLst>
              <a:ext uri="{FF2B5EF4-FFF2-40B4-BE49-F238E27FC236}">
                <a16:creationId xmlns:a16="http://schemas.microsoft.com/office/drawing/2014/main" id="{EC04AD20-999F-4A4E-AD26-8CEBF8B0AE92}"/>
              </a:ext>
            </a:extLst>
          </p:cNvPr>
          <p:cNvSpPr>
            <a:spLocks noGrp="1"/>
          </p:cNvSpPr>
          <p:nvPr>
            <p:ph type="sldNum" sz="quarter" idx="10"/>
          </p:nvPr>
        </p:nvSpPr>
        <p:spPr/>
        <p:txBody>
          <a:bodyPr/>
          <a:lstStyle/>
          <a:p>
            <a:pPr>
              <a:defRPr/>
            </a:pPr>
            <a:fld id="{3E8ADE4A-FE7A-EF46-81C0-DB169D7260F5}" type="slidenum">
              <a:rPr lang="en-US" altLang="x-none" smtClean="0"/>
              <a:pPr>
                <a:defRPr/>
              </a:pPr>
              <a:t>28</a:t>
            </a:fld>
            <a:endParaRPr lang="en-US" altLang="x-none"/>
          </a:p>
        </p:txBody>
      </p:sp>
    </p:spTree>
    <p:extLst>
      <p:ext uri="{BB962C8B-B14F-4D97-AF65-F5344CB8AC3E}">
        <p14:creationId xmlns:p14="http://schemas.microsoft.com/office/powerpoint/2010/main" val="3177599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8E0F92CC-C560-094D-BFE7-BACBABB5C128}"/>
              </a:ext>
            </a:extLst>
          </p:cNvPr>
          <p:cNvSpPr>
            <a:spLocks noGrp="1" noChangeArrowheads="1"/>
          </p:cNvSpPr>
          <p:nvPr>
            <p:ph type="title"/>
          </p:nvPr>
        </p:nvSpPr>
        <p:spPr/>
        <p:txBody>
          <a:bodyPr/>
          <a:lstStyle/>
          <a:p>
            <a:r>
              <a:rPr lang="en-US" altLang="en-US" dirty="0"/>
              <a:t>Types of System Testing</a:t>
            </a:r>
          </a:p>
        </p:txBody>
      </p:sp>
      <p:sp>
        <p:nvSpPr>
          <p:cNvPr id="29701" name="Rectangle 3">
            <a:extLst>
              <a:ext uri="{FF2B5EF4-FFF2-40B4-BE49-F238E27FC236}">
                <a16:creationId xmlns:a16="http://schemas.microsoft.com/office/drawing/2014/main" id="{BC1D0A72-9BEF-CD4D-AE7D-5CC346FADD5E}"/>
              </a:ext>
            </a:extLst>
          </p:cNvPr>
          <p:cNvSpPr>
            <a:spLocks noGrp="1" noChangeArrowheads="1"/>
          </p:cNvSpPr>
          <p:nvPr>
            <p:ph type="body" idx="1"/>
          </p:nvPr>
        </p:nvSpPr>
        <p:spPr/>
        <p:txBody>
          <a:bodyPr/>
          <a:lstStyle/>
          <a:p>
            <a:r>
              <a:rPr lang="en-US" altLang="en-US" sz="2000" dirty="0"/>
              <a:t>Performance Testing</a:t>
            </a:r>
          </a:p>
          <a:p>
            <a:pPr lvl="1"/>
            <a:r>
              <a:rPr lang="en-US" altLang="en-US" sz="1800" dirty="0"/>
              <a:t>Tests the run-time performance of software within the context of an integrated system</a:t>
            </a:r>
          </a:p>
          <a:p>
            <a:pPr lvl="1"/>
            <a:endParaRPr lang="en-US" altLang="en-US" sz="1800" dirty="0"/>
          </a:p>
          <a:p>
            <a:r>
              <a:rPr lang="en-US" altLang="en-US" sz="2000" dirty="0"/>
              <a:t>Deployment Testing</a:t>
            </a:r>
          </a:p>
          <a:p>
            <a:pPr lvl="1"/>
            <a:r>
              <a:rPr lang="en-US" altLang="en-US" sz="1800" dirty="0"/>
              <a:t>Exercises the software in each environment in which it is to operate, examining all installation procedures and tools that will be used</a:t>
            </a:r>
          </a:p>
          <a:p>
            <a:pPr lvl="1"/>
            <a:r>
              <a:rPr lang="en-US" altLang="en-US" sz="1800" dirty="0"/>
              <a:t>Sometimes also called configuration testing</a:t>
            </a:r>
            <a:endParaRPr lang="en-US" altLang="en-US" dirty="0"/>
          </a:p>
        </p:txBody>
      </p:sp>
      <p:sp>
        <p:nvSpPr>
          <p:cNvPr id="7" name="Slide Number Placeholder 6">
            <a:extLst>
              <a:ext uri="{FF2B5EF4-FFF2-40B4-BE49-F238E27FC236}">
                <a16:creationId xmlns:a16="http://schemas.microsoft.com/office/drawing/2014/main" id="{EC04AD20-999F-4A4E-AD26-8CEBF8B0AE92}"/>
              </a:ext>
            </a:extLst>
          </p:cNvPr>
          <p:cNvSpPr>
            <a:spLocks noGrp="1"/>
          </p:cNvSpPr>
          <p:nvPr>
            <p:ph type="sldNum" sz="quarter" idx="10"/>
          </p:nvPr>
        </p:nvSpPr>
        <p:spPr/>
        <p:txBody>
          <a:bodyPr/>
          <a:lstStyle/>
          <a:p>
            <a:pPr>
              <a:defRPr/>
            </a:pPr>
            <a:fld id="{3E8ADE4A-FE7A-EF46-81C0-DB169D7260F5}" type="slidenum">
              <a:rPr lang="en-US" altLang="x-none" smtClean="0"/>
              <a:pPr>
                <a:defRPr/>
              </a:pPr>
              <a:t>29</a:t>
            </a:fld>
            <a:endParaRPr lang="en-US" altLang="x-none"/>
          </a:p>
        </p:txBody>
      </p:sp>
    </p:spTree>
    <p:extLst>
      <p:ext uri="{BB962C8B-B14F-4D97-AF65-F5344CB8AC3E}">
        <p14:creationId xmlns:p14="http://schemas.microsoft.com/office/powerpoint/2010/main" val="402551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54</a:t>
            </a:r>
          </a:p>
        </p:txBody>
      </p:sp>
      <p:sp>
        <p:nvSpPr>
          <p:cNvPr id="3" name="Text Placeholder 2"/>
          <p:cNvSpPr>
            <a:spLocks noGrp="1"/>
          </p:cNvSpPr>
          <p:nvPr>
            <p:ph type="body" idx="1"/>
          </p:nvPr>
        </p:nvSpPr>
        <p:spPr>
          <a:xfrm>
            <a:off x="685800" y="2819400"/>
            <a:ext cx="8153400" cy="1500187"/>
          </a:xfrm>
        </p:spPr>
        <p:txBody>
          <a:bodyPr/>
          <a:lstStyle/>
          <a:p>
            <a:r>
              <a:rPr lang="en-US" dirty="0"/>
              <a:t>Integration Testing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The sooner you start to code, the longer the program will take. </a:t>
            </a:r>
          </a:p>
          <a:p>
            <a:r>
              <a:rPr lang="en-US" sz="2000" i="1" dirty="0"/>
              <a:t>― Roy Carlson</a:t>
            </a:r>
            <a:r>
              <a:rPr lang="en-US" sz="2000" dirty="0"/>
              <a:t>.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914400"/>
            <a:ext cx="7772400" cy="4114800"/>
          </a:xfrm>
        </p:spPr>
        <p:txBody>
          <a:bodyPr/>
          <a:lstStyle/>
          <a:p>
            <a:endParaRPr lang="en-US" altLang="en-US" sz="1800" dirty="0"/>
          </a:p>
          <a:p>
            <a:r>
              <a:rPr lang="en-US" altLang="en-US" sz="1800" dirty="0"/>
              <a:t>What is the difference between a Module Execution Path (MEP) and an MM-Path?</a:t>
            </a:r>
          </a:p>
          <a:p>
            <a:pPr marL="0" indent="0">
              <a:buNone/>
            </a:pPr>
            <a:endParaRPr lang="en-US" altLang="en-US" sz="1800" dirty="0"/>
          </a:p>
          <a:p>
            <a:r>
              <a:rPr lang="en-US" altLang="en-US" sz="1800" dirty="0"/>
              <a:t>What is a driver and what is a stub component in Integration testing?</a:t>
            </a:r>
          </a:p>
          <a:p>
            <a:endParaRPr lang="en-US" altLang="en-US" sz="1800" dirty="0"/>
          </a:p>
          <a:p>
            <a:r>
              <a:rPr lang="en-US" altLang="en-US" sz="1800" dirty="0"/>
              <a:t>What is the difference between Alpha testing and Beta testing?</a:t>
            </a:r>
          </a:p>
          <a:p>
            <a:endParaRPr lang="en-US" altLang="en-US" sz="1800" dirty="0"/>
          </a:p>
          <a:p>
            <a:r>
              <a:rPr lang="en-US" altLang="en-US" sz="1800" dirty="0"/>
              <a:t>Show how top-down Integration testing will proceed in the figure of slide 7. Indicate the sequence of modules being integrated in each integration iteration and clearly show the driver components and the stub components in every iteration. </a:t>
            </a:r>
          </a:p>
          <a:p>
            <a:r>
              <a:rPr lang="en-US" altLang="en-US" sz="1800" dirty="0"/>
              <a:t>Check-out the content of the following sites:</a:t>
            </a:r>
          </a:p>
          <a:p>
            <a:pPr lvl="1"/>
            <a:r>
              <a:rPr lang="en-CA" sz="1400" dirty="0">
                <a:hlinkClick r:id="rId3"/>
              </a:rPr>
              <a:t>https://en.wikipedia.org/wiki/Integration_testing</a:t>
            </a:r>
            <a:endParaRPr lang="en-CA" sz="1400" dirty="0"/>
          </a:p>
          <a:p>
            <a:pPr lvl="1"/>
            <a:r>
              <a:rPr lang="en-CA" sz="1400" dirty="0">
                <a:hlinkClick r:id="rId4"/>
              </a:rPr>
              <a:t>https://martinfowler.com/bliki/IntegrationTest.html</a:t>
            </a:r>
            <a:endParaRPr lang="en-CA" sz="1400" dirty="0"/>
          </a:p>
          <a:p>
            <a:pPr lvl="1"/>
            <a:r>
              <a:rPr lang="en-CA" sz="1400" dirty="0">
                <a:hlinkClick r:id="rId5"/>
              </a:rPr>
              <a:t>https://www.guru99.com/alpha-testing.html</a:t>
            </a:r>
            <a:endParaRPr lang="en-CA" sz="1400" dirty="0">
              <a:hlinkClick r:id="rId6"/>
            </a:endParaRPr>
          </a:p>
          <a:p>
            <a:pPr lvl="1"/>
            <a:r>
              <a:rPr lang="en-CA" sz="1400" dirty="0">
                <a:hlinkClick r:id="rId6"/>
              </a:rPr>
              <a:t>https://test.io/beta-testing/</a:t>
            </a:r>
            <a:endParaRPr lang="en-CA" sz="1400" dirty="0"/>
          </a:p>
          <a:p>
            <a:pPr lvl="1"/>
            <a:r>
              <a:rPr lang="en-CA" sz="1400" dirty="0">
                <a:hlinkClick r:id="rId7"/>
              </a:rPr>
              <a:t>https://www.agnosticdev.com/blog-entry/testing/system-testing-and-functional-testing</a:t>
            </a:r>
            <a:endParaRPr lang="en-CA" sz="1400" dirty="0"/>
          </a:p>
          <a:p>
            <a:pPr lvl="1"/>
            <a:r>
              <a:rPr lang="en-CA" sz="1400" dirty="0">
                <a:hlinkClick r:id="rId8"/>
              </a:rPr>
              <a:t>https://www.geeksforgeeks.org/difference-between-system-testing-and-acceptance-testing/</a:t>
            </a:r>
            <a:endParaRPr lang="en-CA" sz="1400" dirty="0"/>
          </a:p>
          <a:p>
            <a:pPr lvl="1"/>
            <a:r>
              <a:rPr lang="en-CA" sz="1400" dirty="0">
                <a:hlinkClick r:id="rId9"/>
              </a:rPr>
              <a:t>https://artoftesting.com/difference-between-system-and-integration-testing</a:t>
            </a:r>
            <a:endParaRPr lang="en-CA" sz="1400" dirty="0"/>
          </a:p>
          <a:p>
            <a:pPr lvl="1"/>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30</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learn about integration testing and its strategies </a:t>
            </a:r>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381CEDCC-7913-431D-8206-184A10363096}"/>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C37A8593-852C-4309-BCE5-5F5C42550197}" type="slidenum">
              <a:rPr lang="en-CA" altLang="en-US" sz="1400"/>
              <a:pPr eaLnBrk="1" hangingPunct="1">
                <a:spcBef>
                  <a:spcPct val="0"/>
                </a:spcBef>
                <a:buFontTx/>
                <a:buNone/>
              </a:pPr>
              <a:t>5</a:t>
            </a:fld>
            <a:endParaRPr lang="en-CA" altLang="en-US" sz="1400"/>
          </a:p>
        </p:txBody>
      </p:sp>
      <p:sp>
        <p:nvSpPr>
          <p:cNvPr id="37891" name="Rectangle 2">
            <a:extLst>
              <a:ext uri="{FF2B5EF4-FFF2-40B4-BE49-F238E27FC236}">
                <a16:creationId xmlns:a16="http://schemas.microsoft.com/office/drawing/2014/main" id="{4B1AFA4F-CCBD-437C-A67A-68168A3ECE23}"/>
              </a:ext>
            </a:extLst>
          </p:cNvPr>
          <p:cNvSpPr>
            <a:spLocks noGrp="1" noChangeArrowheads="1"/>
          </p:cNvSpPr>
          <p:nvPr>
            <p:ph type="title"/>
          </p:nvPr>
        </p:nvSpPr>
        <p:spPr/>
        <p:txBody>
          <a:bodyPr/>
          <a:lstStyle/>
          <a:p>
            <a:pPr eaLnBrk="1" hangingPunct="1"/>
            <a:r>
              <a:rPr lang="en-US" altLang="en-US"/>
              <a:t>Integration Testing</a:t>
            </a:r>
            <a:endParaRPr lang="en-CA" altLang="en-US"/>
          </a:p>
        </p:txBody>
      </p:sp>
      <p:sp>
        <p:nvSpPr>
          <p:cNvPr id="37892" name="Rectangle 3">
            <a:extLst>
              <a:ext uri="{FF2B5EF4-FFF2-40B4-BE49-F238E27FC236}">
                <a16:creationId xmlns:a16="http://schemas.microsoft.com/office/drawing/2014/main" id="{F20464DE-C8BE-4B64-98B4-02FB2075B962}"/>
              </a:ext>
            </a:extLst>
          </p:cNvPr>
          <p:cNvSpPr>
            <a:spLocks noGrp="1" noChangeArrowheads="1"/>
          </p:cNvSpPr>
          <p:nvPr>
            <p:ph type="body" idx="1"/>
          </p:nvPr>
        </p:nvSpPr>
        <p:spPr/>
        <p:txBody>
          <a:bodyPr/>
          <a:lstStyle/>
          <a:p>
            <a:pPr eaLnBrk="1" hangingPunct="1">
              <a:lnSpc>
                <a:spcPct val="90000"/>
              </a:lnSpc>
            </a:pPr>
            <a:r>
              <a:rPr lang="en-US" altLang="en-US" sz="2400" b="1" dirty="0"/>
              <a:t>Objectives</a:t>
            </a:r>
            <a:r>
              <a:rPr lang="en-US" altLang="en-US" sz="2400" dirty="0"/>
              <a:t>: </a:t>
            </a:r>
          </a:p>
          <a:p>
            <a:pPr lvl="2" eaLnBrk="1" hangingPunct="1">
              <a:lnSpc>
                <a:spcPct val="90000"/>
              </a:lnSpc>
            </a:pPr>
            <a:r>
              <a:rPr lang="en-US" altLang="en-US" sz="1800" dirty="0"/>
              <a:t>To </a:t>
            </a:r>
            <a:r>
              <a:rPr lang="en-US" altLang="en-US" sz="1800" b="1" dirty="0"/>
              <a:t>expose</a:t>
            </a:r>
            <a:r>
              <a:rPr lang="en-US" altLang="en-US" sz="1800" dirty="0"/>
              <a:t> problems arising from the combination</a:t>
            </a:r>
          </a:p>
          <a:p>
            <a:pPr lvl="2" eaLnBrk="1" hangingPunct="1">
              <a:lnSpc>
                <a:spcPct val="90000"/>
              </a:lnSpc>
            </a:pPr>
            <a:r>
              <a:rPr lang="en-US" altLang="en-US" sz="1800" dirty="0"/>
              <a:t>To quickly obtain a </a:t>
            </a:r>
            <a:r>
              <a:rPr lang="en-US" altLang="en-US" sz="1800" b="1" dirty="0"/>
              <a:t>working solution </a:t>
            </a:r>
            <a:r>
              <a:rPr lang="en-US" altLang="en-US" sz="1800" dirty="0"/>
              <a:t>from components.</a:t>
            </a:r>
          </a:p>
          <a:p>
            <a:pPr lvl="2" eaLnBrk="1" hangingPunct="1">
              <a:lnSpc>
                <a:spcPct val="90000"/>
              </a:lnSpc>
            </a:pPr>
            <a:endParaRPr lang="en-US" altLang="en-US" sz="1800" b="1" dirty="0"/>
          </a:p>
          <a:p>
            <a:pPr eaLnBrk="1" hangingPunct="1">
              <a:lnSpc>
                <a:spcPct val="90000"/>
              </a:lnSpc>
            </a:pPr>
            <a:r>
              <a:rPr lang="en-US" altLang="en-US" sz="2400" b="1" dirty="0"/>
              <a:t>Problem areas</a:t>
            </a:r>
          </a:p>
          <a:p>
            <a:pPr lvl="1" eaLnBrk="1" hangingPunct="1">
              <a:lnSpc>
                <a:spcPct val="90000"/>
              </a:lnSpc>
            </a:pPr>
            <a:r>
              <a:rPr lang="en-US" altLang="en-US" sz="2000" b="1" dirty="0"/>
              <a:t>Internal</a:t>
            </a:r>
            <a:r>
              <a:rPr lang="en-US" altLang="en-US" sz="2000" dirty="0"/>
              <a:t>: between components</a:t>
            </a:r>
          </a:p>
          <a:p>
            <a:pPr lvl="2" eaLnBrk="1" hangingPunct="1">
              <a:lnSpc>
                <a:spcPct val="90000"/>
              </a:lnSpc>
            </a:pPr>
            <a:r>
              <a:rPr lang="en-US" altLang="en-US" sz="1800" b="1" dirty="0"/>
              <a:t>Invocation</a:t>
            </a:r>
            <a:r>
              <a:rPr lang="en-US" altLang="en-US" sz="1800" dirty="0"/>
              <a:t>: call/message passing/…</a:t>
            </a:r>
          </a:p>
          <a:p>
            <a:pPr lvl="2" eaLnBrk="1" hangingPunct="1">
              <a:lnSpc>
                <a:spcPct val="90000"/>
              </a:lnSpc>
            </a:pPr>
            <a:r>
              <a:rPr lang="en-US" altLang="en-US" sz="1800" b="1" dirty="0"/>
              <a:t>Parameters</a:t>
            </a:r>
            <a:r>
              <a:rPr lang="en-US" altLang="en-US" sz="1800" dirty="0"/>
              <a:t>: type, number, order, value</a:t>
            </a:r>
          </a:p>
          <a:p>
            <a:pPr lvl="2" eaLnBrk="1" hangingPunct="1">
              <a:lnSpc>
                <a:spcPct val="90000"/>
              </a:lnSpc>
            </a:pPr>
            <a:r>
              <a:rPr lang="en-US" altLang="en-US" sz="1800" b="1" dirty="0"/>
              <a:t>Invocation return</a:t>
            </a:r>
            <a:r>
              <a:rPr lang="en-US" altLang="en-US" sz="1800" dirty="0"/>
              <a:t>: identity (who?), type, sequence</a:t>
            </a:r>
          </a:p>
          <a:p>
            <a:pPr lvl="1" eaLnBrk="1" hangingPunct="1">
              <a:lnSpc>
                <a:spcPct val="90000"/>
              </a:lnSpc>
            </a:pPr>
            <a:r>
              <a:rPr lang="en-US" altLang="en-US" sz="2000" b="1" dirty="0"/>
              <a:t>External</a:t>
            </a:r>
            <a:r>
              <a:rPr lang="en-US" altLang="en-US" sz="2000" dirty="0"/>
              <a:t>: </a:t>
            </a:r>
          </a:p>
          <a:p>
            <a:pPr lvl="2" eaLnBrk="1" hangingPunct="1">
              <a:lnSpc>
                <a:spcPct val="90000"/>
              </a:lnSpc>
            </a:pPr>
            <a:r>
              <a:rPr lang="en-US" altLang="en-US" sz="1800" dirty="0"/>
              <a:t>Interrupts (wrong handler?)</a:t>
            </a:r>
          </a:p>
          <a:p>
            <a:pPr lvl="2" eaLnBrk="1" hangingPunct="1">
              <a:lnSpc>
                <a:spcPct val="90000"/>
              </a:lnSpc>
            </a:pPr>
            <a:r>
              <a:rPr lang="en-US" altLang="en-US" sz="1800" dirty="0"/>
              <a:t>I/O timing</a:t>
            </a:r>
          </a:p>
          <a:p>
            <a:pPr lvl="1" eaLnBrk="1" hangingPunct="1">
              <a:lnSpc>
                <a:spcPct val="90000"/>
              </a:lnSpc>
            </a:pPr>
            <a:r>
              <a:rPr lang="en-US" altLang="en-US" sz="2000" b="1" dirty="0"/>
              <a:t>Interaction</a:t>
            </a:r>
            <a:endParaRPr lang="en-CA" altLang="en-US" sz="2000" dirty="0"/>
          </a:p>
        </p:txBody>
      </p:sp>
    </p:spTree>
    <p:extLst>
      <p:ext uri="{BB962C8B-B14F-4D97-AF65-F5344CB8AC3E}">
        <p14:creationId xmlns:p14="http://schemas.microsoft.com/office/powerpoint/2010/main" val="73893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AF9EACCF-6245-478C-B55A-E34D526C5348}"/>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A9F848E6-0F1A-4CA4-8050-BA1E61231F04}" type="slidenum">
              <a:rPr lang="en-CA" altLang="en-US" sz="1400"/>
              <a:pPr eaLnBrk="1" hangingPunct="1">
                <a:spcBef>
                  <a:spcPct val="0"/>
                </a:spcBef>
                <a:buFontTx/>
                <a:buNone/>
              </a:pPr>
              <a:t>6</a:t>
            </a:fld>
            <a:endParaRPr lang="en-CA" altLang="en-US" sz="1400"/>
          </a:p>
        </p:txBody>
      </p:sp>
      <p:sp>
        <p:nvSpPr>
          <p:cNvPr id="38915" name="Rectangle 2">
            <a:extLst>
              <a:ext uri="{FF2B5EF4-FFF2-40B4-BE49-F238E27FC236}">
                <a16:creationId xmlns:a16="http://schemas.microsoft.com/office/drawing/2014/main" id="{4F17FECB-69D5-4AA1-A1A7-1AAAA359D3BD}"/>
              </a:ext>
            </a:extLst>
          </p:cNvPr>
          <p:cNvSpPr>
            <a:spLocks noGrp="1" noChangeArrowheads="1"/>
          </p:cNvSpPr>
          <p:nvPr>
            <p:ph type="title"/>
          </p:nvPr>
        </p:nvSpPr>
        <p:spPr/>
        <p:txBody>
          <a:bodyPr/>
          <a:lstStyle/>
          <a:p>
            <a:pPr eaLnBrk="1" hangingPunct="1"/>
            <a:r>
              <a:rPr lang="en-US" altLang="en-US"/>
              <a:t>Integration Testing</a:t>
            </a:r>
            <a:endParaRPr lang="en-CA" altLang="en-US"/>
          </a:p>
        </p:txBody>
      </p:sp>
      <p:sp>
        <p:nvSpPr>
          <p:cNvPr id="38916" name="Rectangle 3">
            <a:extLst>
              <a:ext uri="{FF2B5EF4-FFF2-40B4-BE49-F238E27FC236}">
                <a16:creationId xmlns:a16="http://schemas.microsoft.com/office/drawing/2014/main" id="{CEB4E515-DD68-47E5-94C4-52E0BD7CB634}"/>
              </a:ext>
            </a:extLst>
          </p:cNvPr>
          <p:cNvSpPr>
            <a:spLocks noGrp="1" noChangeArrowheads="1"/>
          </p:cNvSpPr>
          <p:nvPr>
            <p:ph type="body" idx="1"/>
          </p:nvPr>
        </p:nvSpPr>
        <p:spPr/>
        <p:txBody>
          <a:bodyPr/>
          <a:lstStyle/>
          <a:p>
            <a:pPr eaLnBrk="1" hangingPunct="1"/>
            <a:r>
              <a:rPr lang="en-US" altLang="en-US" sz="2400" b="1" dirty="0"/>
              <a:t>Types of integration</a:t>
            </a:r>
          </a:p>
          <a:p>
            <a:pPr eaLnBrk="1" hangingPunct="1"/>
            <a:endParaRPr lang="en-US" altLang="en-US" sz="2400" b="1" dirty="0"/>
          </a:p>
          <a:p>
            <a:pPr lvl="1" eaLnBrk="1" hangingPunct="1"/>
            <a:r>
              <a:rPr lang="en-US" altLang="en-US" sz="2000" b="1" dirty="0"/>
              <a:t>Structural</a:t>
            </a:r>
          </a:p>
          <a:p>
            <a:pPr lvl="2" eaLnBrk="1" hangingPunct="1"/>
            <a:r>
              <a:rPr lang="en-US" altLang="en-US" sz="1800" b="1" dirty="0"/>
              <a:t>“Big bang”</a:t>
            </a:r>
            <a:r>
              <a:rPr lang="en-US" altLang="en-US" sz="1800" dirty="0"/>
              <a:t> </a:t>
            </a:r>
            <a:r>
              <a:rPr lang="en-US" altLang="en-US" sz="1800" dirty="0">
                <a:sym typeface="Wingdings" panose="05000000000000000000" pitchFamily="2" charset="2"/>
              </a:rPr>
              <a:t> no error localization</a:t>
            </a:r>
          </a:p>
          <a:p>
            <a:pPr lvl="2"/>
            <a:r>
              <a:rPr lang="en-US" altLang="en-US" sz="1800" b="1" dirty="0"/>
              <a:t>Top-down</a:t>
            </a:r>
            <a:r>
              <a:rPr lang="en-US" altLang="en-US" sz="1800" dirty="0"/>
              <a:t>: top, stubs, (stub </a:t>
            </a:r>
            <a:r>
              <a:rPr lang="en-US" altLang="en-US" sz="1800" dirty="0">
                <a:sym typeface="Wingdings" panose="05000000000000000000" pitchFamily="2" charset="2"/>
              </a:rPr>
              <a:t> module), early demo</a:t>
            </a:r>
          </a:p>
          <a:p>
            <a:pPr lvl="2" eaLnBrk="1" hangingPunct="1"/>
            <a:r>
              <a:rPr lang="en-US" altLang="en-US" sz="1800" b="1" dirty="0"/>
              <a:t>Bottom-up</a:t>
            </a:r>
            <a:r>
              <a:rPr lang="en-US" altLang="en-US" sz="1800" dirty="0"/>
              <a:t>: terminal, driver/module, (driver </a:t>
            </a:r>
            <a:r>
              <a:rPr lang="en-US" altLang="en-US" sz="1800" dirty="0">
                <a:sym typeface="Wingdings" panose="05000000000000000000" pitchFamily="2" charset="2"/>
              </a:rPr>
              <a:t> module)</a:t>
            </a:r>
            <a:endParaRPr lang="en-US" altLang="en-US" sz="1800" dirty="0"/>
          </a:p>
          <a:p>
            <a:pPr lvl="1" eaLnBrk="1" hangingPunct="1"/>
            <a:r>
              <a:rPr lang="en-US" altLang="en-US" sz="2000" b="1" dirty="0">
                <a:sym typeface="Wingdings" panose="05000000000000000000" pitchFamily="2" charset="2"/>
              </a:rPr>
              <a:t>Behavioral</a:t>
            </a:r>
          </a:p>
        </p:txBody>
      </p:sp>
    </p:spTree>
    <p:extLst>
      <p:ext uri="{BB962C8B-B14F-4D97-AF65-F5344CB8AC3E}">
        <p14:creationId xmlns:p14="http://schemas.microsoft.com/office/powerpoint/2010/main" val="404331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BC016B8-0F8B-4E4B-B3E4-3B8D2BB9318A}"/>
              </a:ext>
            </a:extLst>
          </p:cNvPr>
          <p:cNvSpPr>
            <a:spLocks noGrp="1" noChangeArrowheads="1"/>
          </p:cNvSpPr>
          <p:nvPr>
            <p:ph type="title"/>
          </p:nvPr>
        </p:nvSpPr>
        <p:spPr/>
        <p:txBody>
          <a:bodyPr/>
          <a:lstStyle/>
          <a:p>
            <a:r>
              <a:rPr lang="en-US" altLang="en-US"/>
              <a:t>Top Down Integration</a:t>
            </a:r>
          </a:p>
        </p:txBody>
      </p:sp>
      <p:sp>
        <p:nvSpPr>
          <p:cNvPr id="4" name="Content Placeholder 3">
            <a:extLst>
              <a:ext uri="{FF2B5EF4-FFF2-40B4-BE49-F238E27FC236}">
                <a16:creationId xmlns:a16="http://schemas.microsoft.com/office/drawing/2014/main" id="{C8DF886E-EC1C-1B47-A039-615E068F317F}"/>
              </a:ext>
            </a:extLst>
          </p:cNvPr>
          <p:cNvSpPr>
            <a:spLocks noGrp="1"/>
          </p:cNvSpPr>
          <p:nvPr>
            <p:ph idx="1"/>
          </p:nvPr>
        </p:nvSpPr>
        <p:spPr/>
        <p:txBody>
          <a:bodyPr/>
          <a:lstStyle/>
          <a:p>
            <a:r>
              <a:rPr lang="en-US" sz="2000" dirty="0"/>
              <a:t>In this approach to incremental integration, modules are integrated by moving downward through the control hierarchy, beginning with the main control module (or main program)</a:t>
            </a:r>
          </a:p>
          <a:p>
            <a:endParaRPr lang="en-US" sz="2000" dirty="0"/>
          </a:p>
          <a:p>
            <a:r>
              <a:rPr lang="en-US" sz="2000" dirty="0"/>
              <a:t>Modules subordinate to the main control module are incorporated into the structure in either a depth-first or breadth-first fashion, recursively resulting in the integration of all modules</a:t>
            </a:r>
          </a:p>
          <a:p>
            <a:endParaRPr lang="en-US" sz="2000" dirty="0"/>
          </a:p>
          <a:p>
            <a:r>
              <a:rPr lang="en-US" sz="2000" dirty="0"/>
              <a:t>Because modules are integrated from the top down, drivers (control programs for testing) are not needed, as this functionality is provided by what has already been integrated</a:t>
            </a:r>
          </a:p>
        </p:txBody>
      </p:sp>
      <p:sp>
        <p:nvSpPr>
          <p:cNvPr id="5" name="Slide Number Placeholder 4">
            <a:extLst>
              <a:ext uri="{FF2B5EF4-FFF2-40B4-BE49-F238E27FC236}">
                <a16:creationId xmlns:a16="http://schemas.microsoft.com/office/drawing/2014/main" id="{BA0C59CD-5D27-3044-B6F9-6B9FD418A296}"/>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28717836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BC016B8-0F8B-4E4B-B3E4-3B8D2BB9318A}"/>
              </a:ext>
            </a:extLst>
          </p:cNvPr>
          <p:cNvSpPr>
            <a:spLocks noGrp="1" noChangeArrowheads="1"/>
          </p:cNvSpPr>
          <p:nvPr>
            <p:ph type="title"/>
          </p:nvPr>
        </p:nvSpPr>
        <p:spPr/>
        <p:txBody>
          <a:bodyPr/>
          <a:lstStyle/>
          <a:p>
            <a:r>
              <a:rPr lang="en-US" altLang="en-US"/>
              <a:t>Top Down Integration</a:t>
            </a:r>
          </a:p>
        </p:txBody>
      </p:sp>
      <p:sp>
        <p:nvSpPr>
          <p:cNvPr id="5" name="Slide Number Placeholder 4">
            <a:extLst>
              <a:ext uri="{FF2B5EF4-FFF2-40B4-BE49-F238E27FC236}">
                <a16:creationId xmlns:a16="http://schemas.microsoft.com/office/drawing/2014/main" id="{BA0C59CD-5D27-3044-B6F9-6B9FD418A296}"/>
              </a:ext>
            </a:extLst>
          </p:cNvPr>
          <p:cNvSpPr>
            <a:spLocks noGrp="1"/>
          </p:cNvSpPr>
          <p:nvPr>
            <p:ph type="sldNum" sz="quarter" idx="10"/>
          </p:nvPr>
        </p:nvSpPr>
        <p:spPr/>
        <p:txBody>
          <a:bodyPr/>
          <a:lstStyle/>
          <a:p>
            <a:pPr>
              <a:defRPr/>
            </a:pPr>
            <a:fld id="{3E8ADE4A-FE7A-EF46-81C0-DB169D7260F5}" type="slidenum">
              <a:rPr lang="en-US" altLang="x-none" smtClean="0"/>
              <a:pPr>
                <a:defRPr/>
              </a:pPr>
              <a:t>8</a:t>
            </a:fld>
            <a:endParaRPr lang="en-US" altLang="x-none"/>
          </a:p>
        </p:txBody>
      </p:sp>
      <p:pic>
        <p:nvPicPr>
          <p:cNvPr id="3" name="Picture 2" descr="A close up of a clock&#10;&#10;Description automatically generated">
            <a:extLst>
              <a:ext uri="{FF2B5EF4-FFF2-40B4-BE49-F238E27FC236}">
                <a16:creationId xmlns:a16="http://schemas.microsoft.com/office/drawing/2014/main" id="{D4823A8A-EC5B-5B4C-B647-8D3EF5523C44}"/>
              </a:ext>
            </a:extLst>
          </p:cNvPr>
          <p:cNvPicPr>
            <a:picLocks noChangeAspect="1"/>
          </p:cNvPicPr>
          <p:nvPr/>
        </p:nvPicPr>
        <p:blipFill>
          <a:blip r:embed="rId2"/>
          <a:stretch>
            <a:fillRect/>
          </a:stretch>
        </p:blipFill>
        <p:spPr>
          <a:xfrm>
            <a:off x="2134475" y="1862826"/>
            <a:ext cx="4875051" cy="3311539"/>
          </a:xfrm>
          <a:prstGeom prst="rect">
            <a:avLst/>
          </a:prstGeom>
        </p:spPr>
      </p:pic>
    </p:spTree>
    <p:extLst>
      <p:ext uri="{BB962C8B-B14F-4D97-AF65-F5344CB8AC3E}">
        <p14:creationId xmlns:p14="http://schemas.microsoft.com/office/powerpoint/2010/main" val="405129039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BC016B8-0F8B-4E4B-B3E4-3B8D2BB9318A}"/>
              </a:ext>
            </a:extLst>
          </p:cNvPr>
          <p:cNvSpPr>
            <a:spLocks noGrp="1" noChangeArrowheads="1"/>
          </p:cNvSpPr>
          <p:nvPr>
            <p:ph type="title"/>
          </p:nvPr>
        </p:nvSpPr>
        <p:spPr/>
        <p:txBody>
          <a:bodyPr/>
          <a:lstStyle/>
          <a:p>
            <a:r>
              <a:rPr lang="en-US" altLang="en-US"/>
              <a:t>Top Down Integration</a:t>
            </a:r>
          </a:p>
        </p:txBody>
      </p:sp>
      <p:sp>
        <p:nvSpPr>
          <p:cNvPr id="4" name="Content Placeholder 3">
            <a:extLst>
              <a:ext uri="{FF2B5EF4-FFF2-40B4-BE49-F238E27FC236}">
                <a16:creationId xmlns:a16="http://schemas.microsoft.com/office/drawing/2014/main" id="{C8DF886E-EC1C-1B47-A039-615E068F317F}"/>
              </a:ext>
            </a:extLst>
          </p:cNvPr>
          <p:cNvSpPr>
            <a:spLocks noGrp="1"/>
          </p:cNvSpPr>
          <p:nvPr>
            <p:ph idx="1"/>
          </p:nvPr>
        </p:nvSpPr>
        <p:spPr>
          <a:xfrm>
            <a:off x="628650" y="2226469"/>
            <a:ext cx="7939794" cy="3263504"/>
          </a:xfrm>
        </p:spPr>
        <p:txBody>
          <a:bodyPr/>
          <a:lstStyle/>
          <a:p>
            <a:r>
              <a:rPr lang="en-US" sz="2000" dirty="0"/>
              <a:t>The integration process is generally performed in a series of five steps:</a:t>
            </a:r>
          </a:p>
          <a:p>
            <a:endParaRPr lang="en-US" sz="2000" dirty="0"/>
          </a:p>
          <a:p>
            <a:pPr marL="685800" lvl="1" indent="-342900">
              <a:buFont typeface="+mj-lt"/>
              <a:buAutoNum type="arabicPeriod"/>
            </a:pPr>
            <a:r>
              <a:rPr lang="en-US" sz="1800" dirty="0"/>
              <a:t>The main control module is used as a test driver and stubs are substituted for all components directly subordinate to the main control module</a:t>
            </a:r>
          </a:p>
          <a:p>
            <a:pPr marL="685800" lvl="1" indent="-342900">
              <a:buFont typeface="+mj-lt"/>
              <a:buAutoNum type="arabicPeriod"/>
            </a:pPr>
            <a:r>
              <a:rPr lang="en-US" sz="1800" dirty="0"/>
              <a:t>Depending on the integration approach selected (depth or breadth first), subordinate stubs are replaced one at a time with actual components</a:t>
            </a:r>
          </a:p>
          <a:p>
            <a:pPr marL="685800" lvl="1" indent="-342900">
              <a:buFont typeface="+mj-lt"/>
              <a:buAutoNum type="arabicPeriod"/>
            </a:pPr>
            <a:r>
              <a:rPr lang="en-US" sz="1800" dirty="0"/>
              <a:t>Tests are conducted as each component is integrated</a:t>
            </a:r>
          </a:p>
          <a:p>
            <a:pPr marL="685800" lvl="1" indent="-342900">
              <a:buFont typeface="+mj-lt"/>
              <a:buAutoNum type="arabicPeriod"/>
            </a:pPr>
            <a:r>
              <a:rPr lang="en-US" sz="1800" dirty="0"/>
              <a:t>On completion of each set of tests, another stub is replaced with the real component</a:t>
            </a:r>
          </a:p>
          <a:p>
            <a:pPr marL="685800" lvl="1" indent="-342900">
              <a:buFont typeface="+mj-lt"/>
              <a:buAutoNum type="arabicPeriod"/>
            </a:pPr>
            <a:r>
              <a:rPr lang="en-US" sz="1800" dirty="0"/>
              <a:t>Regression testing (discussed shortly) may be conducted to ensure that new errors have not been introduced in previously tested code</a:t>
            </a:r>
          </a:p>
        </p:txBody>
      </p:sp>
      <p:sp>
        <p:nvSpPr>
          <p:cNvPr id="5" name="Slide Number Placeholder 4">
            <a:extLst>
              <a:ext uri="{FF2B5EF4-FFF2-40B4-BE49-F238E27FC236}">
                <a16:creationId xmlns:a16="http://schemas.microsoft.com/office/drawing/2014/main" id="{BA0C59CD-5D27-3044-B6F9-6B9FD418A296}"/>
              </a:ext>
            </a:extLst>
          </p:cNvPr>
          <p:cNvSpPr>
            <a:spLocks noGrp="1"/>
          </p:cNvSpPr>
          <p:nvPr>
            <p:ph type="sldNum" sz="quarter" idx="10"/>
          </p:nvPr>
        </p:nvSpPr>
        <p:spPr/>
        <p:txBody>
          <a:bodyPr/>
          <a:lstStyle/>
          <a:p>
            <a:pPr>
              <a:defRPr/>
            </a:pPr>
            <a:fld id="{3E8ADE4A-FE7A-EF46-81C0-DB169D7260F5}" type="slidenum">
              <a:rPr lang="en-US" altLang="x-none" smtClean="0"/>
              <a:pPr>
                <a:defRPr/>
              </a:pPr>
              <a:t>9</a:t>
            </a:fld>
            <a:endParaRPr lang="en-US" altLang="x-none"/>
          </a:p>
        </p:txBody>
      </p:sp>
    </p:spTree>
    <p:extLst>
      <p:ext uri="{BB962C8B-B14F-4D97-AF65-F5344CB8AC3E}">
        <p14:creationId xmlns:p14="http://schemas.microsoft.com/office/powerpoint/2010/main" val="3151976843"/>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1406</TotalTime>
  <Words>2072</Words>
  <Application>Microsoft Office PowerPoint</Application>
  <PresentationFormat>On-screen Show (4:3)</PresentationFormat>
  <Paragraphs>277</Paragraphs>
  <Slides>30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Helvetica</vt:lpstr>
      <vt:lpstr>Segoe UI</vt:lpstr>
      <vt:lpstr>Times</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54</vt:lpstr>
      <vt:lpstr>Learning Objectives in this Part</vt:lpstr>
      <vt:lpstr>Integration Testing</vt:lpstr>
      <vt:lpstr>Integration Testing</vt:lpstr>
      <vt:lpstr>Top Down Integration</vt:lpstr>
      <vt:lpstr>Top Down Integration</vt:lpstr>
      <vt:lpstr>Top Down Integration</vt:lpstr>
      <vt:lpstr>Bottom Up Integration</vt:lpstr>
      <vt:lpstr>Bottom Up Integration</vt:lpstr>
      <vt:lpstr>Bottom Up Integration</vt:lpstr>
      <vt:lpstr>Sandwich Testing</vt:lpstr>
      <vt:lpstr>MM-Path Example </vt:lpstr>
      <vt:lpstr>Execution Paths Example </vt:lpstr>
      <vt:lpstr>MM-Path Graph </vt:lpstr>
      <vt:lpstr>PowerPoint Presentation</vt:lpstr>
      <vt:lpstr>Integration Testing (Behavioral: Path-Based)</vt:lpstr>
      <vt:lpstr>Part 55</vt:lpstr>
      <vt:lpstr>Learning Objectives in this Part</vt:lpstr>
      <vt:lpstr>Regression Testing</vt:lpstr>
      <vt:lpstr>Regression Testing</vt:lpstr>
      <vt:lpstr>Validation Testing</vt:lpstr>
      <vt:lpstr>Acceptance, Alpha, and Beta Testing</vt:lpstr>
      <vt:lpstr>Acceptance, Alpha, and Beta Testing</vt:lpstr>
      <vt:lpstr>Acceptance, Alpha, and Beta Testing</vt:lpstr>
      <vt:lpstr>System Testing</vt:lpstr>
      <vt:lpstr>Types of System Testing</vt:lpstr>
      <vt:lpstr>Types of System Testing</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227</cp:revision>
  <dcterms:created xsi:type="dcterms:W3CDTF">2015-03-16T16:55:38Z</dcterms:created>
  <dcterms:modified xsi:type="dcterms:W3CDTF">2020-09-07T22:40:11Z</dcterms:modified>
</cp:coreProperties>
</file>