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530" r:id="rId2"/>
    <p:sldId id="507" r:id="rId3"/>
    <p:sldId id="531" r:id="rId4"/>
    <p:sldId id="516" r:id="rId5"/>
    <p:sldId id="306" r:id="rId6"/>
    <p:sldId id="307" r:id="rId7"/>
    <p:sldId id="334" r:id="rId8"/>
    <p:sldId id="335" r:id="rId9"/>
    <p:sldId id="309" r:id="rId10"/>
    <p:sldId id="308" r:id="rId11"/>
    <p:sldId id="310" r:id="rId12"/>
    <p:sldId id="336" r:id="rId13"/>
    <p:sldId id="314" r:id="rId14"/>
    <p:sldId id="315" r:id="rId15"/>
    <p:sldId id="337" r:id="rId16"/>
    <p:sldId id="316" r:id="rId17"/>
    <p:sldId id="317" r:id="rId18"/>
    <p:sldId id="534" r:id="rId19"/>
    <p:sldId id="545" r:id="rId20"/>
    <p:sldId id="313" r:id="rId21"/>
    <p:sldId id="543" r:id="rId22"/>
    <p:sldId id="542" r:id="rId23"/>
    <p:sldId id="338" r:id="rId24"/>
    <p:sldId id="535" r:id="rId25"/>
    <p:sldId id="320" r:id="rId26"/>
    <p:sldId id="544" r:id="rId27"/>
    <p:sldId id="321" r:id="rId28"/>
    <p:sldId id="536" r:id="rId29"/>
    <p:sldId id="518" r:id="rId30"/>
    <p:sldId id="506"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18</a:t>
            </a:fld>
            <a:endParaRPr lang="en-US"/>
          </a:p>
        </p:txBody>
      </p:sp>
    </p:spTree>
    <p:extLst>
      <p:ext uri="{BB962C8B-B14F-4D97-AF65-F5344CB8AC3E}">
        <p14:creationId xmlns:p14="http://schemas.microsoft.com/office/powerpoint/2010/main" val="4191146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19</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9990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2776F2-50B8-4878-819A-C1F0796F855C}" type="slidenum">
              <a:rPr lang="en-US" altLang="en-US"/>
              <a:pPr eaLnBrk="1" hangingPunct="1"/>
              <a:t>22</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30</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javatpoint.com/RMI"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Component-based_software_engineerin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www.techopedia.com/definition/31002/component-based-development-cbd" TargetMode="External"/><Relationship Id="rId4" Type="http://schemas.openxmlformats.org/officeDocument/2006/relationships/hyperlink" Target="https://www.geeksforgeeks.org/component-based-software-engineer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11</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Component Level Design</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F599318B-9D25-4742-A1A8-34D73F5EFEA6}"/>
              </a:ext>
            </a:extLst>
          </p:cNvPr>
          <p:cNvSpPr>
            <a:spLocks noGrp="1" noChangeArrowheads="1"/>
          </p:cNvSpPr>
          <p:nvPr>
            <p:ph type="title"/>
          </p:nvPr>
        </p:nvSpPr>
        <p:spPr/>
        <p:txBody>
          <a:bodyPr/>
          <a:lstStyle/>
          <a:p>
            <a:r>
              <a:rPr lang="en-US" altLang="en-US" dirty="0"/>
              <a:t>The CBSE Process</a:t>
            </a:r>
          </a:p>
        </p:txBody>
      </p:sp>
      <p:sp>
        <p:nvSpPr>
          <p:cNvPr id="7" name="Slide Number Placeholder 6">
            <a:extLst>
              <a:ext uri="{FF2B5EF4-FFF2-40B4-BE49-F238E27FC236}">
                <a16:creationId xmlns:a16="http://schemas.microsoft.com/office/drawing/2014/main" id="{AF72A232-5552-9B46-855A-088D899643E9}"/>
              </a:ext>
            </a:extLst>
          </p:cNvPr>
          <p:cNvSpPr>
            <a:spLocks noGrp="1"/>
          </p:cNvSpPr>
          <p:nvPr>
            <p:ph type="sldNum" sz="quarter" idx="10"/>
          </p:nvPr>
        </p:nvSpPr>
        <p:spPr/>
        <p:txBody>
          <a:bodyPr/>
          <a:lstStyle/>
          <a:p>
            <a:pPr>
              <a:defRPr/>
            </a:pPr>
            <a:fld id="{3E8ADE4A-FE7A-EF46-81C0-DB169D7260F5}" type="slidenum">
              <a:rPr lang="en-US" altLang="x-none" smtClean="0"/>
              <a:pPr>
                <a:defRPr/>
              </a:pPr>
              <a:t>10</a:t>
            </a:fld>
            <a:endParaRPr lang="en-US" altLang="x-none"/>
          </a:p>
        </p:txBody>
      </p:sp>
      <p:pic>
        <p:nvPicPr>
          <p:cNvPr id="3" name="Picture 2">
            <a:extLst>
              <a:ext uri="{FF2B5EF4-FFF2-40B4-BE49-F238E27FC236}">
                <a16:creationId xmlns:a16="http://schemas.microsoft.com/office/drawing/2014/main" id="{D37DFCF5-7D15-9B41-9D79-6F86E5F1C6E2}"/>
              </a:ext>
            </a:extLst>
          </p:cNvPr>
          <p:cNvPicPr>
            <a:picLocks noChangeAspect="1"/>
          </p:cNvPicPr>
          <p:nvPr/>
        </p:nvPicPr>
        <p:blipFill>
          <a:blip r:embed="rId2"/>
          <a:stretch>
            <a:fillRect/>
          </a:stretch>
        </p:blipFill>
        <p:spPr>
          <a:xfrm>
            <a:off x="1256558" y="1693719"/>
            <a:ext cx="6630884" cy="4180341"/>
          </a:xfrm>
          <a:prstGeom prst="rect">
            <a:avLst/>
          </a:prstGeom>
        </p:spPr>
      </p:pic>
    </p:spTree>
    <p:extLst>
      <p:ext uri="{BB962C8B-B14F-4D97-AF65-F5344CB8AC3E}">
        <p14:creationId xmlns:p14="http://schemas.microsoft.com/office/powerpoint/2010/main" val="22047039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4E1D92DA-82F5-F24B-AA57-12F082FF0E62}"/>
              </a:ext>
            </a:extLst>
          </p:cNvPr>
          <p:cNvSpPr>
            <a:spLocks noGrp="1" noChangeArrowheads="1"/>
          </p:cNvSpPr>
          <p:nvPr>
            <p:ph type="title"/>
          </p:nvPr>
        </p:nvSpPr>
        <p:spPr/>
        <p:txBody>
          <a:bodyPr/>
          <a:lstStyle/>
          <a:p>
            <a:r>
              <a:rPr lang="en-US" altLang="en-US"/>
              <a:t>Identifying Reusable Components</a:t>
            </a:r>
          </a:p>
        </p:txBody>
      </p:sp>
      <p:sp>
        <p:nvSpPr>
          <p:cNvPr id="6" name="Content Placeholder 5">
            <a:extLst>
              <a:ext uri="{FF2B5EF4-FFF2-40B4-BE49-F238E27FC236}">
                <a16:creationId xmlns:a16="http://schemas.microsoft.com/office/drawing/2014/main" id="{6ABEAFD6-4BE2-2C43-BDE1-9136E4B35F04}"/>
              </a:ext>
            </a:extLst>
          </p:cNvPr>
          <p:cNvSpPr>
            <a:spLocks noGrp="1"/>
          </p:cNvSpPr>
          <p:nvPr>
            <p:ph idx="1"/>
          </p:nvPr>
        </p:nvSpPr>
        <p:spPr/>
        <p:txBody>
          <a:bodyPr/>
          <a:lstStyle/>
          <a:p>
            <a:r>
              <a:rPr lang="en-US" sz="1800" dirty="0"/>
              <a:t>Is component functionality required in future implementations?</a:t>
            </a:r>
          </a:p>
          <a:p>
            <a:endParaRPr lang="en-US" sz="1800" dirty="0"/>
          </a:p>
          <a:p>
            <a:r>
              <a:rPr lang="en-US" sz="1800" dirty="0"/>
              <a:t>How common is the component's function within the domain?</a:t>
            </a:r>
          </a:p>
          <a:p>
            <a:endParaRPr lang="en-US" sz="1800" dirty="0"/>
          </a:p>
          <a:p>
            <a:r>
              <a:rPr lang="en-US" sz="1800" dirty="0"/>
              <a:t>Is there duplication of the component's function within the domain?</a:t>
            </a:r>
          </a:p>
          <a:p>
            <a:endParaRPr lang="en-US" sz="1800" dirty="0"/>
          </a:p>
          <a:p>
            <a:r>
              <a:rPr lang="en-US" sz="1800" dirty="0"/>
              <a:t>Is the component hardware-dependent?</a:t>
            </a:r>
          </a:p>
          <a:p>
            <a:endParaRPr lang="en-US" sz="1800" dirty="0"/>
          </a:p>
          <a:p>
            <a:r>
              <a:rPr lang="en-US" sz="1800" dirty="0"/>
              <a:t>Does the hardware remain unchanged between implementations?</a:t>
            </a:r>
          </a:p>
          <a:p>
            <a:endParaRPr lang="en-US" sz="1800" dirty="0"/>
          </a:p>
          <a:p>
            <a:r>
              <a:rPr lang="en-US" sz="1800" dirty="0"/>
              <a:t>Can the hardware specifics be removed to another component?</a:t>
            </a:r>
          </a:p>
          <a:p>
            <a:endParaRPr lang="en-US" sz="1800" dirty="0"/>
          </a:p>
          <a:p>
            <a:r>
              <a:rPr lang="en-US" sz="1800" dirty="0"/>
              <a:t>Is the design optimized enough for the next implementation?</a:t>
            </a:r>
          </a:p>
        </p:txBody>
      </p:sp>
      <p:sp>
        <p:nvSpPr>
          <p:cNvPr id="7" name="Slide Number Placeholder 6">
            <a:extLst>
              <a:ext uri="{FF2B5EF4-FFF2-40B4-BE49-F238E27FC236}">
                <a16:creationId xmlns:a16="http://schemas.microsoft.com/office/drawing/2014/main" id="{32BCDD5F-E5C4-E94C-80E9-91F064493D0D}"/>
              </a:ext>
            </a:extLst>
          </p:cNvPr>
          <p:cNvSpPr>
            <a:spLocks noGrp="1"/>
          </p:cNvSpPr>
          <p:nvPr>
            <p:ph type="sldNum" sz="quarter" idx="10"/>
          </p:nvPr>
        </p:nvSpPr>
        <p:spPr/>
        <p:txBody>
          <a:bodyPr/>
          <a:lstStyle/>
          <a:p>
            <a:pPr>
              <a:defRPr/>
            </a:pPr>
            <a:fld id="{3E8ADE4A-FE7A-EF46-81C0-DB169D7260F5}" type="slidenum">
              <a:rPr lang="en-US" altLang="x-none" smtClean="0"/>
              <a:pPr>
                <a:defRPr/>
              </a:pPr>
              <a:t>11</a:t>
            </a:fld>
            <a:endParaRPr lang="en-US" altLang="x-none"/>
          </a:p>
        </p:txBody>
      </p:sp>
    </p:spTree>
    <p:extLst>
      <p:ext uri="{BB962C8B-B14F-4D97-AF65-F5344CB8AC3E}">
        <p14:creationId xmlns:p14="http://schemas.microsoft.com/office/powerpoint/2010/main" val="642433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4E1D92DA-82F5-F24B-AA57-12F082FF0E62}"/>
              </a:ext>
            </a:extLst>
          </p:cNvPr>
          <p:cNvSpPr>
            <a:spLocks noGrp="1" noChangeArrowheads="1"/>
          </p:cNvSpPr>
          <p:nvPr>
            <p:ph type="title"/>
          </p:nvPr>
        </p:nvSpPr>
        <p:spPr/>
        <p:txBody>
          <a:bodyPr/>
          <a:lstStyle/>
          <a:p>
            <a:r>
              <a:rPr lang="en-US" altLang="en-US"/>
              <a:t>Identifying Reusable Components</a:t>
            </a:r>
          </a:p>
        </p:txBody>
      </p:sp>
      <p:sp>
        <p:nvSpPr>
          <p:cNvPr id="6" name="Content Placeholder 5">
            <a:extLst>
              <a:ext uri="{FF2B5EF4-FFF2-40B4-BE49-F238E27FC236}">
                <a16:creationId xmlns:a16="http://schemas.microsoft.com/office/drawing/2014/main" id="{6ABEAFD6-4BE2-2C43-BDE1-9136E4B35F04}"/>
              </a:ext>
            </a:extLst>
          </p:cNvPr>
          <p:cNvSpPr>
            <a:spLocks noGrp="1"/>
          </p:cNvSpPr>
          <p:nvPr>
            <p:ph idx="1"/>
          </p:nvPr>
        </p:nvSpPr>
        <p:spPr/>
        <p:txBody>
          <a:bodyPr/>
          <a:lstStyle/>
          <a:p>
            <a:r>
              <a:rPr lang="en-US" sz="2000" dirty="0"/>
              <a:t>Can we parameterize a non-reusable component so that it becomes reusable?</a:t>
            </a:r>
          </a:p>
          <a:p>
            <a:endParaRPr lang="en-US" sz="2000" dirty="0"/>
          </a:p>
          <a:p>
            <a:r>
              <a:rPr lang="en-US" sz="2000" dirty="0"/>
              <a:t>Is the component reusable in many implementations with only minor changes?</a:t>
            </a:r>
          </a:p>
          <a:p>
            <a:endParaRPr lang="en-US" sz="2000" dirty="0"/>
          </a:p>
          <a:p>
            <a:r>
              <a:rPr lang="en-US" sz="2000" dirty="0"/>
              <a:t>Is reuse through modification feasible?</a:t>
            </a:r>
          </a:p>
          <a:p>
            <a:endParaRPr lang="en-US" sz="2000" dirty="0"/>
          </a:p>
          <a:p>
            <a:r>
              <a:rPr lang="en-US" sz="2000" dirty="0"/>
              <a:t>Can a non-reusable component be decomposed to yield reusable components?</a:t>
            </a:r>
          </a:p>
          <a:p>
            <a:endParaRPr lang="en-US" sz="2000" dirty="0"/>
          </a:p>
          <a:p>
            <a:r>
              <a:rPr lang="en-US" sz="2000" dirty="0"/>
              <a:t>How valid is component decomposition for reuse?</a:t>
            </a:r>
          </a:p>
        </p:txBody>
      </p:sp>
      <p:sp>
        <p:nvSpPr>
          <p:cNvPr id="7" name="Slide Number Placeholder 6">
            <a:extLst>
              <a:ext uri="{FF2B5EF4-FFF2-40B4-BE49-F238E27FC236}">
                <a16:creationId xmlns:a16="http://schemas.microsoft.com/office/drawing/2014/main" id="{32BCDD5F-E5C4-E94C-80E9-91F064493D0D}"/>
              </a:ext>
            </a:extLst>
          </p:cNvPr>
          <p:cNvSpPr>
            <a:spLocks noGrp="1"/>
          </p:cNvSpPr>
          <p:nvPr>
            <p:ph type="sldNum" sz="quarter" idx="10"/>
          </p:nvPr>
        </p:nvSpPr>
        <p:spPr/>
        <p:txBody>
          <a:bodyPr/>
          <a:lstStyle/>
          <a:p>
            <a:pPr>
              <a:defRPr/>
            </a:pPr>
            <a:fld id="{3E8ADE4A-FE7A-EF46-81C0-DB169D7260F5}" type="slidenum">
              <a:rPr lang="en-US" altLang="x-none" smtClean="0"/>
              <a:pPr>
                <a:defRPr/>
              </a:pPr>
              <a:t>12</a:t>
            </a:fld>
            <a:endParaRPr lang="en-US" altLang="x-none"/>
          </a:p>
        </p:txBody>
      </p:sp>
    </p:spTree>
    <p:extLst>
      <p:ext uri="{BB962C8B-B14F-4D97-AF65-F5344CB8AC3E}">
        <p14:creationId xmlns:p14="http://schemas.microsoft.com/office/powerpoint/2010/main" val="245646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180ABFEB-5DE5-B94B-BF47-BFFC5D1F00C8}"/>
              </a:ext>
            </a:extLst>
          </p:cNvPr>
          <p:cNvSpPr>
            <a:spLocks noGrp="1" noChangeArrowheads="1"/>
          </p:cNvSpPr>
          <p:nvPr>
            <p:ph type="title"/>
          </p:nvPr>
        </p:nvSpPr>
        <p:spPr/>
        <p:txBody>
          <a:bodyPr/>
          <a:lstStyle/>
          <a:p>
            <a:r>
              <a:rPr lang="en-US" altLang="en-US"/>
              <a:t>CBSE Activities</a:t>
            </a:r>
          </a:p>
        </p:txBody>
      </p:sp>
      <p:sp>
        <p:nvSpPr>
          <p:cNvPr id="28677" name="Rectangle 3">
            <a:extLst>
              <a:ext uri="{FF2B5EF4-FFF2-40B4-BE49-F238E27FC236}">
                <a16:creationId xmlns:a16="http://schemas.microsoft.com/office/drawing/2014/main" id="{EB1AABA1-D98C-1A43-8460-83D7E50D5C6B}"/>
              </a:ext>
            </a:extLst>
          </p:cNvPr>
          <p:cNvSpPr>
            <a:spLocks noGrp="1" noChangeArrowheads="1"/>
          </p:cNvSpPr>
          <p:nvPr>
            <p:ph type="body" idx="1"/>
          </p:nvPr>
        </p:nvSpPr>
        <p:spPr/>
        <p:txBody>
          <a:bodyPr/>
          <a:lstStyle/>
          <a:p>
            <a:r>
              <a:rPr lang="en-US" altLang="en-US" sz="2000" dirty="0"/>
              <a:t>Unfortunately, the existence of reusable components does not guarantee that these components can be integrated easily or effectively into the architecture chosen for a new application</a:t>
            </a:r>
          </a:p>
          <a:p>
            <a:endParaRPr lang="en-US" altLang="en-US" sz="2000" dirty="0"/>
          </a:p>
          <a:p>
            <a:r>
              <a:rPr lang="en-US" altLang="en-US" sz="2000" dirty="0"/>
              <a:t>Consequently, a sequence of component based activities is applied when a component is proposed for use:</a:t>
            </a:r>
          </a:p>
          <a:p>
            <a:endParaRPr lang="en-US" altLang="en-US" sz="2000" dirty="0"/>
          </a:p>
          <a:p>
            <a:pPr lvl="1"/>
            <a:r>
              <a:rPr lang="en-US" altLang="en-US" sz="1800" dirty="0"/>
              <a:t>Component qualification</a:t>
            </a:r>
          </a:p>
          <a:p>
            <a:pPr lvl="1"/>
            <a:r>
              <a:rPr lang="en-US" altLang="en-US" sz="1800" dirty="0"/>
              <a:t>Component adaptation</a:t>
            </a:r>
          </a:p>
          <a:p>
            <a:pPr lvl="1"/>
            <a:r>
              <a:rPr lang="en-US" altLang="en-US" sz="1800" dirty="0"/>
              <a:t>Component composition</a:t>
            </a:r>
            <a:endParaRPr lang="en-US" altLang="en-US" dirty="0"/>
          </a:p>
        </p:txBody>
      </p:sp>
      <p:sp>
        <p:nvSpPr>
          <p:cNvPr id="7" name="Slide Number Placeholder 6">
            <a:extLst>
              <a:ext uri="{FF2B5EF4-FFF2-40B4-BE49-F238E27FC236}">
                <a16:creationId xmlns:a16="http://schemas.microsoft.com/office/drawing/2014/main" id="{9D86F25B-83C3-2A42-A790-BF3BB745A2B1}"/>
              </a:ext>
            </a:extLst>
          </p:cNvPr>
          <p:cNvSpPr>
            <a:spLocks noGrp="1"/>
          </p:cNvSpPr>
          <p:nvPr>
            <p:ph type="sldNum" sz="quarter" idx="10"/>
          </p:nvPr>
        </p:nvSpPr>
        <p:spPr/>
        <p:txBody>
          <a:bodyPr/>
          <a:lstStyle/>
          <a:p>
            <a:pPr>
              <a:defRPr/>
            </a:pPr>
            <a:fld id="{3E8ADE4A-FE7A-EF46-81C0-DB169D7260F5}" type="slidenum">
              <a:rPr lang="en-US" altLang="x-none" smtClean="0"/>
              <a:pPr>
                <a:defRPr/>
              </a:pPr>
              <a:t>13</a:t>
            </a:fld>
            <a:endParaRPr lang="en-US" altLang="x-none"/>
          </a:p>
        </p:txBody>
      </p:sp>
    </p:spTree>
    <p:extLst>
      <p:ext uri="{BB962C8B-B14F-4D97-AF65-F5344CB8AC3E}">
        <p14:creationId xmlns:p14="http://schemas.microsoft.com/office/powerpoint/2010/main" val="322819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29B45CAC-8C9D-1C47-A20C-12A6A2889EA7}"/>
              </a:ext>
            </a:extLst>
          </p:cNvPr>
          <p:cNvSpPr>
            <a:spLocks noGrp="1" noChangeArrowheads="1"/>
          </p:cNvSpPr>
          <p:nvPr>
            <p:ph type="title"/>
          </p:nvPr>
        </p:nvSpPr>
        <p:spPr/>
        <p:txBody>
          <a:bodyPr/>
          <a:lstStyle/>
          <a:p>
            <a:r>
              <a:rPr lang="en-US" altLang="en-US" dirty="0"/>
              <a:t>Component Qualification</a:t>
            </a:r>
          </a:p>
        </p:txBody>
      </p:sp>
      <p:sp>
        <p:nvSpPr>
          <p:cNvPr id="4" name="Content Placeholder 3">
            <a:extLst>
              <a:ext uri="{FF2B5EF4-FFF2-40B4-BE49-F238E27FC236}">
                <a16:creationId xmlns:a16="http://schemas.microsoft.com/office/drawing/2014/main" id="{1034D522-E26E-8A4E-BDF6-8467F0567DDB}"/>
              </a:ext>
            </a:extLst>
          </p:cNvPr>
          <p:cNvSpPr>
            <a:spLocks noGrp="1"/>
          </p:cNvSpPr>
          <p:nvPr>
            <p:ph idx="1"/>
          </p:nvPr>
        </p:nvSpPr>
        <p:spPr/>
        <p:txBody>
          <a:bodyPr/>
          <a:lstStyle/>
          <a:p>
            <a:r>
              <a:rPr lang="en-US" sz="2000" dirty="0"/>
              <a:t>Component qualification ensures that a candidate component will perform the function required, will fit into the architectural style, and will exhibit appropriate quality characteristics for the application</a:t>
            </a:r>
          </a:p>
          <a:p>
            <a:endParaRPr lang="en-US" sz="2000" dirty="0"/>
          </a:p>
          <a:p>
            <a:r>
              <a:rPr lang="en-US" sz="2000" dirty="0"/>
              <a:t>An interface specification for a component provides valuable information about the operation and use of a component</a:t>
            </a:r>
          </a:p>
          <a:p>
            <a:endParaRPr lang="en-US" sz="2000" dirty="0"/>
          </a:p>
          <a:p>
            <a:r>
              <a:rPr lang="en-US" sz="2000" dirty="0"/>
              <a:t>That said, an interface specification alone does not provide all the information required to determine if a proposed component can be used effectively, and so more work is required …</a:t>
            </a:r>
          </a:p>
        </p:txBody>
      </p:sp>
      <p:sp>
        <p:nvSpPr>
          <p:cNvPr id="7" name="Slide Number Placeholder 6">
            <a:extLst>
              <a:ext uri="{FF2B5EF4-FFF2-40B4-BE49-F238E27FC236}">
                <a16:creationId xmlns:a16="http://schemas.microsoft.com/office/drawing/2014/main" id="{3221DC0F-D823-184D-8AB7-9B86B4D1FAC2}"/>
              </a:ext>
            </a:extLst>
          </p:cNvPr>
          <p:cNvSpPr>
            <a:spLocks noGrp="1"/>
          </p:cNvSpPr>
          <p:nvPr>
            <p:ph type="sldNum" sz="quarter" idx="10"/>
          </p:nvPr>
        </p:nvSpPr>
        <p:spPr/>
        <p:txBody>
          <a:bodyPr/>
          <a:lstStyle/>
          <a:p>
            <a:pPr>
              <a:defRPr/>
            </a:pPr>
            <a:fld id="{3E8ADE4A-FE7A-EF46-81C0-DB169D7260F5}" type="slidenum">
              <a:rPr lang="en-US" altLang="x-none" smtClean="0"/>
              <a:pPr>
                <a:defRPr/>
              </a:pPr>
              <a:t>14</a:t>
            </a:fld>
            <a:endParaRPr lang="en-US" altLang="x-none"/>
          </a:p>
        </p:txBody>
      </p:sp>
    </p:spTree>
    <p:extLst>
      <p:ext uri="{BB962C8B-B14F-4D97-AF65-F5344CB8AC3E}">
        <p14:creationId xmlns:p14="http://schemas.microsoft.com/office/powerpoint/2010/main" val="1394094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29B45CAC-8C9D-1C47-A20C-12A6A2889EA7}"/>
              </a:ext>
            </a:extLst>
          </p:cNvPr>
          <p:cNvSpPr>
            <a:spLocks noGrp="1" noChangeArrowheads="1"/>
          </p:cNvSpPr>
          <p:nvPr>
            <p:ph type="title"/>
          </p:nvPr>
        </p:nvSpPr>
        <p:spPr/>
        <p:txBody>
          <a:bodyPr/>
          <a:lstStyle/>
          <a:p>
            <a:r>
              <a:rPr lang="en-US" altLang="en-US" dirty="0"/>
              <a:t>Component Qualification</a:t>
            </a:r>
          </a:p>
        </p:txBody>
      </p:sp>
      <p:sp>
        <p:nvSpPr>
          <p:cNvPr id="4" name="Content Placeholder 3">
            <a:extLst>
              <a:ext uri="{FF2B5EF4-FFF2-40B4-BE49-F238E27FC236}">
                <a16:creationId xmlns:a16="http://schemas.microsoft.com/office/drawing/2014/main" id="{1034D522-E26E-8A4E-BDF6-8467F0567DDB}"/>
              </a:ext>
            </a:extLst>
          </p:cNvPr>
          <p:cNvSpPr>
            <a:spLocks noGrp="1"/>
          </p:cNvSpPr>
          <p:nvPr>
            <p:ph idx="1"/>
          </p:nvPr>
        </p:nvSpPr>
        <p:spPr/>
        <p:txBody>
          <a:bodyPr/>
          <a:lstStyle/>
          <a:p>
            <a:r>
              <a:rPr lang="en-US" sz="2000" dirty="0"/>
              <a:t>Before a component can be used, you must consider:</a:t>
            </a:r>
          </a:p>
          <a:p>
            <a:endParaRPr lang="en-US" sz="2000" dirty="0"/>
          </a:p>
          <a:p>
            <a:pPr lvl="1"/>
            <a:r>
              <a:rPr lang="en-US" sz="1800" dirty="0"/>
              <a:t>Application programming interface (API)</a:t>
            </a:r>
          </a:p>
          <a:p>
            <a:pPr lvl="1"/>
            <a:r>
              <a:rPr lang="en-US" sz="1800" dirty="0"/>
              <a:t>Development and integration tools required by the component</a:t>
            </a:r>
          </a:p>
          <a:p>
            <a:pPr lvl="1"/>
            <a:r>
              <a:rPr lang="en-US" sz="1800" dirty="0"/>
              <a:t>Run-time requirements including resource usage (e.g., memory or storage), timing or speed, and network protocol</a:t>
            </a:r>
          </a:p>
          <a:p>
            <a:pPr lvl="1"/>
            <a:r>
              <a:rPr lang="en-US" sz="1800" dirty="0"/>
              <a:t>Service requirements including operating system interfaces and support from other components</a:t>
            </a:r>
          </a:p>
          <a:p>
            <a:pPr lvl="1"/>
            <a:r>
              <a:rPr lang="en-US" sz="1800" dirty="0"/>
              <a:t>Security features including access controls and authentication protocol</a:t>
            </a:r>
          </a:p>
          <a:p>
            <a:pPr lvl="1"/>
            <a:r>
              <a:rPr lang="en-US" sz="1800" dirty="0"/>
              <a:t>Embedded design assumptions including the use of specific algorithms</a:t>
            </a:r>
          </a:p>
          <a:p>
            <a:pPr lvl="1"/>
            <a:r>
              <a:rPr lang="en-US" sz="1800" dirty="0"/>
              <a:t>Exception handling</a:t>
            </a:r>
          </a:p>
        </p:txBody>
      </p:sp>
      <p:sp>
        <p:nvSpPr>
          <p:cNvPr id="7" name="Slide Number Placeholder 6">
            <a:extLst>
              <a:ext uri="{FF2B5EF4-FFF2-40B4-BE49-F238E27FC236}">
                <a16:creationId xmlns:a16="http://schemas.microsoft.com/office/drawing/2014/main" id="{3221DC0F-D823-184D-8AB7-9B86B4D1FAC2}"/>
              </a:ext>
            </a:extLst>
          </p:cNvPr>
          <p:cNvSpPr>
            <a:spLocks noGrp="1"/>
          </p:cNvSpPr>
          <p:nvPr>
            <p:ph type="sldNum" sz="quarter" idx="10"/>
          </p:nvPr>
        </p:nvSpPr>
        <p:spPr/>
        <p:txBody>
          <a:bodyPr/>
          <a:lstStyle/>
          <a:p>
            <a:pPr>
              <a:defRPr/>
            </a:pPr>
            <a:fld id="{3E8ADE4A-FE7A-EF46-81C0-DB169D7260F5}" type="slidenum">
              <a:rPr lang="en-US" altLang="x-none" smtClean="0"/>
              <a:pPr>
                <a:defRPr/>
              </a:pPr>
              <a:t>15</a:t>
            </a:fld>
            <a:endParaRPr lang="en-US" altLang="x-none"/>
          </a:p>
        </p:txBody>
      </p:sp>
    </p:spTree>
    <p:extLst>
      <p:ext uri="{BB962C8B-B14F-4D97-AF65-F5344CB8AC3E}">
        <p14:creationId xmlns:p14="http://schemas.microsoft.com/office/powerpoint/2010/main" val="418375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242AA936-CA76-EC4F-8CB9-C3602345930F}"/>
              </a:ext>
            </a:extLst>
          </p:cNvPr>
          <p:cNvSpPr>
            <a:spLocks noGrp="1" noChangeArrowheads="1"/>
          </p:cNvSpPr>
          <p:nvPr>
            <p:ph type="title"/>
          </p:nvPr>
        </p:nvSpPr>
        <p:spPr/>
        <p:txBody>
          <a:bodyPr/>
          <a:lstStyle/>
          <a:p>
            <a:r>
              <a:rPr lang="en-US" altLang="en-US" dirty="0"/>
              <a:t>Component Adaptation</a:t>
            </a:r>
          </a:p>
        </p:txBody>
      </p:sp>
      <p:sp>
        <p:nvSpPr>
          <p:cNvPr id="6" name="Content Placeholder 5">
            <a:extLst>
              <a:ext uri="{FF2B5EF4-FFF2-40B4-BE49-F238E27FC236}">
                <a16:creationId xmlns:a16="http://schemas.microsoft.com/office/drawing/2014/main" id="{889A6C51-CC5F-244F-AEFE-FB1AB3CF3D2E}"/>
              </a:ext>
            </a:extLst>
          </p:cNvPr>
          <p:cNvSpPr>
            <a:spLocks noGrp="1"/>
          </p:cNvSpPr>
          <p:nvPr>
            <p:ph idx="1"/>
          </p:nvPr>
        </p:nvSpPr>
        <p:spPr/>
        <p:txBody>
          <a:bodyPr/>
          <a:lstStyle/>
          <a:p>
            <a:r>
              <a:rPr lang="en-US" sz="2000" dirty="0"/>
              <a:t>To achieve easy integration of a component, it is necessary that:</a:t>
            </a:r>
          </a:p>
          <a:p>
            <a:endParaRPr lang="en-US" sz="2000" dirty="0"/>
          </a:p>
          <a:p>
            <a:pPr marL="685800" lvl="1" indent="-342900">
              <a:buFont typeface="+mj-lt"/>
              <a:buAutoNum type="arabicPeriod"/>
            </a:pPr>
            <a:r>
              <a:rPr lang="en-US" sz="1800" dirty="0"/>
              <a:t>Consistent methods of resource management have been implemented for all components in the library</a:t>
            </a:r>
          </a:p>
          <a:p>
            <a:pPr marL="685800" lvl="1" indent="-342900">
              <a:buFont typeface="+mj-lt"/>
              <a:buAutoNum type="arabicPeriod"/>
            </a:pPr>
            <a:r>
              <a:rPr lang="en-US" sz="1800" dirty="0"/>
              <a:t>Common activities such as data management exist for all components</a:t>
            </a:r>
          </a:p>
          <a:p>
            <a:pPr marL="685800" lvl="1" indent="-342900">
              <a:buFont typeface="+mj-lt"/>
              <a:buAutoNum type="arabicPeriod"/>
            </a:pPr>
            <a:r>
              <a:rPr lang="en-US" sz="1800" dirty="0"/>
              <a:t>Interfaces within the architecture and with the external environment have been implemented in a consistent manner</a:t>
            </a:r>
          </a:p>
          <a:p>
            <a:pPr marL="685800" lvl="1" indent="-342900">
              <a:buFont typeface="+mj-lt"/>
              <a:buAutoNum type="arabicPeriod"/>
            </a:pPr>
            <a:endParaRPr lang="en-US" sz="1800" dirty="0"/>
          </a:p>
          <a:p>
            <a:r>
              <a:rPr lang="en-US" sz="2000" dirty="0"/>
              <a:t>In reality, even after a component has been qualified for use, some degree of adaptation is necessary to overcome conflicts and other issues to make it work</a:t>
            </a:r>
          </a:p>
          <a:p>
            <a:endParaRPr lang="en-US" sz="2000" dirty="0"/>
          </a:p>
          <a:p>
            <a:endParaRPr lang="en-US" dirty="0"/>
          </a:p>
        </p:txBody>
      </p:sp>
      <p:sp>
        <p:nvSpPr>
          <p:cNvPr id="7" name="Slide Number Placeholder 6">
            <a:extLst>
              <a:ext uri="{FF2B5EF4-FFF2-40B4-BE49-F238E27FC236}">
                <a16:creationId xmlns:a16="http://schemas.microsoft.com/office/drawing/2014/main" id="{E4F790AF-40AB-AC41-9741-5503317FB4C2}"/>
              </a:ext>
            </a:extLst>
          </p:cNvPr>
          <p:cNvSpPr>
            <a:spLocks noGrp="1"/>
          </p:cNvSpPr>
          <p:nvPr>
            <p:ph type="sldNum" sz="quarter" idx="10"/>
          </p:nvPr>
        </p:nvSpPr>
        <p:spPr/>
        <p:txBody>
          <a:bodyPr/>
          <a:lstStyle/>
          <a:p>
            <a:pPr>
              <a:defRPr/>
            </a:pPr>
            <a:fld id="{3E8ADE4A-FE7A-EF46-81C0-DB169D7260F5}" type="slidenum">
              <a:rPr lang="en-US" altLang="x-none" smtClean="0"/>
              <a:pPr>
                <a:defRPr/>
              </a:pPr>
              <a:t>16</a:t>
            </a:fld>
            <a:endParaRPr lang="en-US" altLang="x-none"/>
          </a:p>
        </p:txBody>
      </p:sp>
    </p:spTree>
    <p:extLst>
      <p:ext uri="{BB962C8B-B14F-4D97-AF65-F5344CB8AC3E}">
        <p14:creationId xmlns:p14="http://schemas.microsoft.com/office/powerpoint/2010/main" val="3184275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611D81C2-9E59-2B42-BC88-8E690C110AB9}"/>
              </a:ext>
            </a:extLst>
          </p:cNvPr>
          <p:cNvSpPr>
            <a:spLocks noGrp="1" noChangeArrowheads="1"/>
          </p:cNvSpPr>
          <p:nvPr>
            <p:ph type="title"/>
          </p:nvPr>
        </p:nvSpPr>
        <p:spPr/>
        <p:txBody>
          <a:bodyPr/>
          <a:lstStyle/>
          <a:p>
            <a:r>
              <a:rPr lang="en-US" altLang="en-US"/>
              <a:t>Component Composition</a:t>
            </a:r>
            <a:endParaRPr lang="en-US" altLang="en-US" dirty="0"/>
          </a:p>
        </p:txBody>
      </p:sp>
      <p:sp>
        <p:nvSpPr>
          <p:cNvPr id="31749" name="Rectangle 3">
            <a:extLst>
              <a:ext uri="{FF2B5EF4-FFF2-40B4-BE49-F238E27FC236}">
                <a16:creationId xmlns:a16="http://schemas.microsoft.com/office/drawing/2014/main" id="{BA63D43F-F1EB-5D4D-B790-24B9284EDCE8}"/>
              </a:ext>
            </a:extLst>
          </p:cNvPr>
          <p:cNvSpPr>
            <a:spLocks noGrp="1" noChangeArrowheads="1"/>
          </p:cNvSpPr>
          <p:nvPr>
            <p:ph type="body" idx="1"/>
          </p:nvPr>
        </p:nvSpPr>
        <p:spPr/>
        <p:txBody>
          <a:bodyPr/>
          <a:lstStyle/>
          <a:p>
            <a:r>
              <a:rPr lang="en-US" altLang="en-US" sz="2000" dirty="0"/>
              <a:t>The component composition activity assembles qualified, adapted, and engineered components to populate the architecture established for an application</a:t>
            </a:r>
          </a:p>
          <a:p>
            <a:endParaRPr lang="en-US" altLang="en-US" sz="2000" dirty="0"/>
          </a:p>
          <a:p>
            <a:r>
              <a:rPr lang="en-US" altLang="en-US" sz="2000" dirty="0"/>
              <a:t>An infrastructure must be established to bind components together</a:t>
            </a:r>
          </a:p>
          <a:p>
            <a:endParaRPr lang="en-US" altLang="en-US" sz="2000" dirty="0"/>
          </a:p>
          <a:p>
            <a:r>
              <a:rPr lang="en-US" altLang="en-US" sz="2000" dirty="0"/>
              <a:t>Architectural ingredients for composition include:</a:t>
            </a:r>
          </a:p>
          <a:p>
            <a:pPr lvl="1"/>
            <a:r>
              <a:rPr lang="en-US" altLang="en-US" sz="1800" dirty="0"/>
              <a:t>Data exchange model</a:t>
            </a:r>
          </a:p>
          <a:p>
            <a:pPr lvl="1"/>
            <a:r>
              <a:rPr lang="en-US" altLang="en-US" sz="1800" dirty="0"/>
              <a:t>Automation</a:t>
            </a:r>
          </a:p>
          <a:p>
            <a:pPr lvl="1"/>
            <a:r>
              <a:rPr lang="en-US" altLang="en-US" sz="1800" dirty="0"/>
              <a:t>Structured storage</a:t>
            </a:r>
          </a:p>
          <a:p>
            <a:pPr lvl="1"/>
            <a:r>
              <a:rPr lang="en-US" altLang="en-US" sz="1800" dirty="0"/>
              <a:t>Underlying object model</a:t>
            </a:r>
          </a:p>
        </p:txBody>
      </p:sp>
      <p:sp>
        <p:nvSpPr>
          <p:cNvPr id="7" name="Slide Number Placeholder 6">
            <a:extLst>
              <a:ext uri="{FF2B5EF4-FFF2-40B4-BE49-F238E27FC236}">
                <a16:creationId xmlns:a16="http://schemas.microsoft.com/office/drawing/2014/main" id="{D01C6A6B-7DFE-7D40-ACA2-8A716A8B9925}"/>
              </a:ext>
            </a:extLst>
          </p:cNvPr>
          <p:cNvSpPr>
            <a:spLocks noGrp="1"/>
          </p:cNvSpPr>
          <p:nvPr>
            <p:ph type="sldNum" sz="quarter" idx="10"/>
          </p:nvPr>
        </p:nvSpPr>
        <p:spPr/>
        <p:txBody>
          <a:bodyPr/>
          <a:lstStyle/>
          <a:p>
            <a:pPr>
              <a:defRPr/>
            </a:pPr>
            <a:fld id="{3E8ADE4A-FE7A-EF46-81C0-DB169D7260F5}" type="slidenum">
              <a:rPr lang="en-US" altLang="x-none" smtClean="0"/>
              <a:pPr>
                <a:defRPr/>
              </a:pPr>
              <a:t>17</a:t>
            </a:fld>
            <a:endParaRPr lang="en-US" altLang="x-none"/>
          </a:p>
        </p:txBody>
      </p:sp>
    </p:spTree>
    <p:extLst>
      <p:ext uri="{BB962C8B-B14F-4D97-AF65-F5344CB8AC3E}">
        <p14:creationId xmlns:p14="http://schemas.microsoft.com/office/powerpoint/2010/main" val="358389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32</a:t>
            </a:r>
          </a:p>
        </p:txBody>
      </p:sp>
      <p:sp>
        <p:nvSpPr>
          <p:cNvPr id="3" name="Text Placeholder 2"/>
          <p:cNvSpPr>
            <a:spLocks noGrp="1"/>
          </p:cNvSpPr>
          <p:nvPr>
            <p:ph type="body" idx="1"/>
          </p:nvPr>
        </p:nvSpPr>
        <p:spPr>
          <a:xfrm>
            <a:off x="685800" y="2819400"/>
            <a:ext cx="8311056" cy="1500187"/>
          </a:xfrm>
        </p:spPr>
        <p:txBody>
          <a:bodyPr/>
          <a:lstStyle/>
          <a:p>
            <a:r>
              <a:rPr lang="en-US" dirty="0"/>
              <a:t>Frameworks Supporting Distributed Components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a:t>	</a:t>
            </a:r>
          </a:p>
          <a:p>
            <a:r>
              <a:rPr lang="en-US" sz="2000" i="1" dirty="0"/>
              <a:t>The best way to get a project done faster is to start sooner</a:t>
            </a:r>
          </a:p>
          <a:p>
            <a:r>
              <a:rPr lang="en-US" sz="2000" i="1" dirty="0"/>
              <a:t>― </a:t>
            </a:r>
            <a:r>
              <a:rPr lang="en-US" sz="2000" dirty="0"/>
              <a:t>Jim Highsmith</a:t>
            </a:r>
            <a:r>
              <a:rPr lang="en-US" sz="2000" i="1" dirty="0"/>
              <a:t>.</a:t>
            </a:r>
            <a:endParaRPr lang="en-US" sz="2000" dirty="0"/>
          </a:p>
          <a:p>
            <a:endParaRPr lang="en-US" sz="2000" i="1" dirty="0"/>
          </a:p>
        </p:txBody>
      </p:sp>
    </p:spTree>
    <p:extLst>
      <p:ext uri="{BB962C8B-B14F-4D97-AF65-F5344CB8AC3E}">
        <p14:creationId xmlns:p14="http://schemas.microsoft.com/office/powerpoint/2010/main" val="913718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19</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buNone/>
            </a:pPr>
            <a:endParaRPr lang="en-CA" altLang="en-US" sz="1800" dirty="0"/>
          </a:p>
          <a:p>
            <a:pPr marL="0" indent="0">
              <a:buNone/>
            </a:pPr>
            <a:r>
              <a:rPr lang="en-CA" altLang="en-US" sz="1800" dirty="0"/>
              <a:t>To see examples of Component Based Software Engineering (CBSE) Frameworks</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234587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FF3104EC-1F5B-644F-8723-BAC26771C201}"/>
              </a:ext>
            </a:extLst>
          </p:cNvPr>
          <p:cNvSpPr>
            <a:spLocks noGrp="1" noChangeArrowheads="1"/>
          </p:cNvSpPr>
          <p:nvPr>
            <p:ph type="title"/>
          </p:nvPr>
        </p:nvSpPr>
        <p:spPr/>
        <p:txBody>
          <a:bodyPr/>
          <a:lstStyle/>
          <a:p>
            <a:r>
              <a:rPr lang="en-US" altLang="en-US" dirty="0"/>
              <a:t>Component-Based Software Engineering Frameworks</a:t>
            </a:r>
          </a:p>
        </p:txBody>
      </p:sp>
      <p:sp>
        <p:nvSpPr>
          <p:cNvPr id="27653" name="Rectangle 3">
            <a:extLst>
              <a:ext uri="{FF2B5EF4-FFF2-40B4-BE49-F238E27FC236}">
                <a16:creationId xmlns:a16="http://schemas.microsoft.com/office/drawing/2014/main" id="{8BE5F8B6-A462-6947-B18E-3864EB262340}"/>
              </a:ext>
            </a:extLst>
          </p:cNvPr>
          <p:cNvSpPr>
            <a:spLocks noGrp="1" noChangeArrowheads="1"/>
          </p:cNvSpPr>
          <p:nvPr>
            <p:ph type="body" idx="1"/>
          </p:nvPr>
        </p:nvSpPr>
        <p:spPr/>
        <p:txBody>
          <a:bodyPr/>
          <a:lstStyle/>
          <a:p>
            <a:r>
              <a:rPr lang="en-US" altLang="en-US" sz="2000" dirty="0"/>
              <a:t>To support component-based software engineering, a library of components must be available to the software team</a:t>
            </a:r>
          </a:p>
          <a:p>
            <a:endParaRPr lang="en-US" altLang="en-US" sz="2000" dirty="0"/>
          </a:p>
          <a:p>
            <a:r>
              <a:rPr lang="en-US" altLang="en-US" sz="2000" dirty="0"/>
              <a:t>These components should have a consistent structure</a:t>
            </a:r>
          </a:p>
          <a:p>
            <a:endParaRPr lang="en-US" altLang="en-US" sz="2000" dirty="0"/>
          </a:p>
          <a:p>
            <a:r>
              <a:rPr lang="en-US" altLang="en-US" sz="2000" dirty="0"/>
              <a:t>A number of standards have been proposed over the years:</a:t>
            </a:r>
          </a:p>
          <a:p>
            <a:pPr lvl="1"/>
            <a:r>
              <a:rPr lang="en-US" altLang="en-US" sz="1800" dirty="0"/>
              <a:t>Remote Method Invocation (RMI)</a:t>
            </a:r>
          </a:p>
          <a:p>
            <a:pPr lvl="1"/>
            <a:r>
              <a:rPr lang="en-US" altLang="en-US" sz="1800" dirty="0"/>
              <a:t>Object Management Group CORBA</a:t>
            </a:r>
          </a:p>
          <a:p>
            <a:pPr lvl="1"/>
            <a:r>
              <a:rPr lang="en-US" altLang="en-US" sz="1800" dirty="0"/>
              <a:t>Microsoft COM/DCOM and .NET</a:t>
            </a:r>
          </a:p>
          <a:p>
            <a:pPr lvl="1"/>
            <a:r>
              <a:rPr lang="en-US" altLang="en-US" sz="1800" dirty="0"/>
              <a:t>Sun JavaBeans</a:t>
            </a:r>
          </a:p>
        </p:txBody>
      </p:sp>
      <p:sp>
        <p:nvSpPr>
          <p:cNvPr id="7" name="Slide Number Placeholder 6">
            <a:extLst>
              <a:ext uri="{FF2B5EF4-FFF2-40B4-BE49-F238E27FC236}">
                <a16:creationId xmlns:a16="http://schemas.microsoft.com/office/drawing/2014/main" id="{8C68A210-450B-A246-A8D5-55F310CEA68D}"/>
              </a:ext>
            </a:extLst>
          </p:cNvPr>
          <p:cNvSpPr>
            <a:spLocks noGrp="1"/>
          </p:cNvSpPr>
          <p:nvPr>
            <p:ph type="sldNum" sz="quarter" idx="10"/>
          </p:nvPr>
        </p:nvSpPr>
        <p:spPr/>
        <p:txBody>
          <a:bodyPr/>
          <a:lstStyle/>
          <a:p>
            <a:pPr>
              <a:defRPr/>
            </a:pPr>
            <a:fld id="{3E8ADE4A-FE7A-EF46-81C0-DB169D7260F5}" type="slidenum">
              <a:rPr lang="en-US" altLang="x-none" smtClean="0"/>
              <a:pPr>
                <a:defRPr/>
              </a:pPr>
              <a:t>20</a:t>
            </a:fld>
            <a:endParaRPr lang="en-US" altLang="x-none"/>
          </a:p>
        </p:txBody>
      </p:sp>
    </p:spTree>
    <p:extLst>
      <p:ext uri="{BB962C8B-B14F-4D97-AF65-F5344CB8AC3E}">
        <p14:creationId xmlns:p14="http://schemas.microsoft.com/office/powerpoint/2010/main" val="38660035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4AEF-EF83-4F55-8C11-AB251F777E4C}"/>
              </a:ext>
            </a:extLst>
          </p:cNvPr>
          <p:cNvSpPr>
            <a:spLocks noGrp="1"/>
          </p:cNvSpPr>
          <p:nvPr>
            <p:ph type="title"/>
          </p:nvPr>
        </p:nvSpPr>
        <p:spPr>
          <a:xfrm>
            <a:off x="685800" y="609600"/>
            <a:ext cx="8077200" cy="1143000"/>
          </a:xfrm>
        </p:spPr>
        <p:txBody>
          <a:bodyPr/>
          <a:lstStyle/>
          <a:p>
            <a:r>
              <a:rPr lang="en-CA" dirty="0"/>
              <a:t>Remote Method Invocation (RMI)</a:t>
            </a:r>
          </a:p>
        </p:txBody>
      </p:sp>
      <p:sp>
        <p:nvSpPr>
          <p:cNvPr id="3" name="Content Placeholder 2">
            <a:extLst>
              <a:ext uri="{FF2B5EF4-FFF2-40B4-BE49-F238E27FC236}">
                <a16:creationId xmlns:a16="http://schemas.microsoft.com/office/drawing/2014/main" id="{B3651AED-8B04-4555-9AAB-59C424D8B347}"/>
              </a:ext>
            </a:extLst>
          </p:cNvPr>
          <p:cNvSpPr>
            <a:spLocks noGrp="1"/>
          </p:cNvSpPr>
          <p:nvPr>
            <p:ph idx="1"/>
          </p:nvPr>
        </p:nvSpPr>
        <p:spPr/>
        <p:txBody>
          <a:bodyPr/>
          <a:lstStyle/>
          <a:p>
            <a:r>
              <a:rPr lang="en-US" sz="2000" dirty="0"/>
              <a:t>The RMI (Remote Method Invocation) is an API that provides a mechanism to create distributed application in java. The RMI allows an object to invoke methods on an object running in another JVM.</a:t>
            </a:r>
            <a:endParaRPr lang="en-CA" sz="2000" dirty="0"/>
          </a:p>
        </p:txBody>
      </p:sp>
      <p:sp>
        <p:nvSpPr>
          <p:cNvPr id="4" name="TextBox 3">
            <a:extLst>
              <a:ext uri="{FF2B5EF4-FFF2-40B4-BE49-F238E27FC236}">
                <a16:creationId xmlns:a16="http://schemas.microsoft.com/office/drawing/2014/main" id="{3ACB94E7-4ADF-4CEB-9424-6FE823FFFF52}"/>
              </a:ext>
            </a:extLst>
          </p:cNvPr>
          <p:cNvSpPr txBox="1"/>
          <p:nvPr/>
        </p:nvSpPr>
        <p:spPr>
          <a:xfrm>
            <a:off x="228600" y="6477000"/>
            <a:ext cx="2329036" cy="276999"/>
          </a:xfrm>
          <a:prstGeom prst="rect">
            <a:avLst/>
          </a:prstGeom>
          <a:noFill/>
        </p:spPr>
        <p:txBody>
          <a:bodyPr wrap="none" rtlCol="0">
            <a:spAutoFit/>
          </a:bodyPr>
          <a:lstStyle/>
          <a:p>
            <a:r>
              <a:rPr lang="en-CA" sz="1200" dirty="0">
                <a:hlinkClick r:id="rId2"/>
              </a:rPr>
              <a:t>https://www.javatpoint.com/RMI</a:t>
            </a:r>
            <a:endParaRPr lang="en-CA" sz="1200" dirty="0"/>
          </a:p>
        </p:txBody>
      </p:sp>
      <p:pic>
        <p:nvPicPr>
          <p:cNvPr id="5" name="Picture 4">
            <a:extLst>
              <a:ext uri="{FF2B5EF4-FFF2-40B4-BE49-F238E27FC236}">
                <a16:creationId xmlns:a16="http://schemas.microsoft.com/office/drawing/2014/main" id="{C0B647EC-098F-4D8F-A911-4E0CDFB16FD1}"/>
              </a:ext>
            </a:extLst>
          </p:cNvPr>
          <p:cNvPicPr>
            <a:picLocks noChangeAspect="1"/>
          </p:cNvPicPr>
          <p:nvPr/>
        </p:nvPicPr>
        <p:blipFill>
          <a:blip r:embed="rId3"/>
          <a:stretch>
            <a:fillRect/>
          </a:stretch>
        </p:blipFill>
        <p:spPr>
          <a:xfrm>
            <a:off x="2066925" y="3429000"/>
            <a:ext cx="5010150" cy="3152775"/>
          </a:xfrm>
          <a:prstGeom prst="rect">
            <a:avLst/>
          </a:prstGeom>
        </p:spPr>
      </p:pic>
    </p:spTree>
    <p:extLst>
      <p:ext uri="{BB962C8B-B14F-4D97-AF65-F5344CB8AC3E}">
        <p14:creationId xmlns:p14="http://schemas.microsoft.com/office/powerpoint/2010/main" val="1870612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CA" altLang="en-US"/>
              <a:t>RMI</a:t>
            </a:r>
            <a:endParaRPr lang="en-US" altLang="en-US"/>
          </a:p>
        </p:txBody>
      </p:sp>
      <p:sp>
        <p:nvSpPr>
          <p:cNvPr id="17411" name="Rectangle 4"/>
          <p:cNvSpPr>
            <a:spLocks noChangeArrowheads="1"/>
          </p:cNvSpPr>
          <p:nvPr/>
        </p:nvSpPr>
        <p:spPr bwMode="auto">
          <a:xfrm>
            <a:off x="539750" y="2046287"/>
            <a:ext cx="8135938" cy="30241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2" name="Oval 5"/>
          <p:cNvSpPr>
            <a:spLocks noChangeArrowheads="1"/>
          </p:cNvSpPr>
          <p:nvPr/>
        </p:nvSpPr>
        <p:spPr bwMode="auto">
          <a:xfrm>
            <a:off x="3348038" y="2478087"/>
            <a:ext cx="576262"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3" name="Oval 6"/>
          <p:cNvSpPr>
            <a:spLocks noChangeArrowheads="1"/>
          </p:cNvSpPr>
          <p:nvPr/>
        </p:nvSpPr>
        <p:spPr bwMode="auto">
          <a:xfrm>
            <a:off x="3348038" y="3846512"/>
            <a:ext cx="576262"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4" name="AutoShape 7"/>
          <p:cNvSpPr>
            <a:spLocks noChangeArrowheads="1"/>
          </p:cNvSpPr>
          <p:nvPr/>
        </p:nvSpPr>
        <p:spPr bwMode="auto">
          <a:xfrm>
            <a:off x="1403350" y="2622550"/>
            <a:ext cx="1152525" cy="5048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sz="1000"/>
              <a:t>Proxy for A</a:t>
            </a:r>
          </a:p>
          <a:p>
            <a:pPr algn="ctr" eaLnBrk="1" hangingPunct="1"/>
            <a:r>
              <a:rPr lang="en-CA" altLang="en-US" sz="1000"/>
              <a:t>   A’s client stubs</a:t>
            </a:r>
            <a:endParaRPr lang="en-US" altLang="en-US" sz="1000"/>
          </a:p>
        </p:txBody>
      </p:sp>
      <p:sp>
        <p:nvSpPr>
          <p:cNvPr id="17415" name="Oval 8"/>
          <p:cNvSpPr>
            <a:spLocks noChangeArrowheads="1"/>
          </p:cNvSpPr>
          <p:nvPr/>
        </p:nvSpPr>
        <p:spPr bwMode="auto">
          <a:xfrm>
            <a:off x="900113" y="3559175"/>
            <a:ext cx="576262"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X</a:t>
            </a:r>
            <a:endParaRPr lang="en-US" altLang="en-US"/>
          </a:p>
        </p:txBody>
      </p:sp>
      <p:sp>
        <p:nvSpPr>
          <p:cNvPr id="17416" name="Oval 9"/>
          <p:cNvSpPr>
            <a:spLocks noChangeArrowheads="1"/>
          </p:cNvSpPr>
          <p:nvPr/>
        </p:nvSpPr>
        <p:spPr bwMode="auto">
          <a:xfrm>
            <a:off x="6011863" y="2478087"/>
            <a:ext cx="576262"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7" name="Oval 10"/>
          <p:cNvSpPr>
            <a:spLocks noChangeArrowheads="1"/>
          </p:cNvSpPr>
          <p:nvPr/>
        </p:nvSpPr>
        <p:spPr bwMode="auto">
          <a:xfrm>
            <a:off x="6083300" y="3846512"/>
            <a:ext cx="576263"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8" name="AutoShape 11"/>
          <p:cNvSpPr>
            <a:spLocks noChangeArrowheads="1"/>
          </p:cNvSpPr>
          <p:nvPr/>
        </p:nvSpPr>
        <p:spPr bwMode="auto">
          <a:xfrm>
            <a:off x="7307263" y="2622550"/>
            <a:ext cx="1152525" cy="5048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sz="1000" dirty="0"/>
              <a:t>A’s skeleton</a:t>
            </a:r>
          </a:p>
          <a:p>
            <a:pPr algn="ctr" eaLnBrk="1" hangingPunct="1"/>
            <a:r>
              <a:rPr lang="en-CA" altLang="en-US" sz="1000" dirty="0"/>
              <a:t>A server stubs</a:t>
            </a:r>
            <a:endParaRPr lang="en-US" altLang="en-US" sz="1000" dirty="0"/>
          </a:p>
        </p:txBody>
      </p:sp>
      <p:sp>
        <p:nvSpPr>
          <p:cNvPr id="17419" name="Oval 12"/>
          <p:cNvSpPr>
            <a:spLocks noChangeArrowheads="1"/>
          </p:cNvSpPr>
          <p:nvPr/>
        </p:nvSpPr>
        <p:spPr bwMode="auto">
          <a:xfrm>
            <a:off x="7667625" y="3559175"/>
            <a:ext cx="57626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dirty="0"/>
              <a:t>A</a:t>
            </a:r>
            <a:endParaRPr lang="en-US" altLang="en-US" dirty="0"/>
          </a:p>
        </p:txBody>
      </p:sp>
      <p:sp>
        <p:nvSpPr>
          <p:cNvPr id="17424" name="AutoShape 17"/>
          <p:cNvSpPr>
            <a:spLocks noChangeArrowheads="1"/>
          </p:cNvSpPr>
          <p:nvPr/>
        </p:nvSpPr>
        <p:spPr bwMode="auto">
          <a:xfrm>
            <a:off x="6372225" y="2767012"/>
            <a:ext cx="720725" cy="28733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sz="1200"/>
              <a:t>dispatcher</a:t>
            </a:r>
            <a:endParaRPr lang="en-US" altLang="en-US" sz="1200"/>
          </a:p>
        </p:txBody>
      </p:sp>
      <p:sp>
        <p:nvSpPr>
          <p:cNvPr id="17425" name="Line 20"/>
          <p:cNvSpPr>
            <a:spLocks noChangeShapeType="1"/>
          </p:cNvSpPr>
          <p:nvPr/>
        </p:nvSpPr>
        <p:spPr bwMode="auto">
          <a:xfrm>
            <a:off x="2555875" y="28384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6" name="Line 21"/>
          <p:cNvSpPr>
            <a:spLocks noChangeShapeType="1"/>
          </p:cNvSpPr>
          <p:nvPr/>
        </p:nvSpPr>
        <p:spPr bwMode="auto">
          <a:xfrm>
            <a:off x="3924300" y="2838450"/>
            <a:ext cx="20875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cxnSp>
        <p:nvCxnSpPr>
          <p:cNvPr id="17427" name="AutoShape 22"/>
          <p:cNvCxnSpPr>
            <a:cxnSpLocks noChangeShapeType="1"/>
            <a:stCxn id="17424" idx="3"/>
            <a:endCxn id="17418" idx="0"/>
          </p:cNvCxnSpPr>
          <p:nvPr/>
        </p:nvCxnSpPr>
        <p:spPr bwMode="auto">
          <a:xfrm flipV="1">
            <a:off x="7092950" y="2622550"/>
            <a:ext cx="790575" cy="288925"/>
          </a:xfrm>
          <a:prstGeom prst="bentConnector4">
            <a:avLst>
              <a:gd name="adj1" fmla="val 13454"/>
              <a:gd name="adj2" fmla="val 1791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28" name="Line 23"/>
          <p:cNvSpPr>
            <a:spLocks noChangeShapeType="1"/>
          </p:cNvSpPr>
          <p:nvPr/>
        </p:nvSpPr>
        <p:spPr bwMode="auto">
          <a:xfrm>
            <a:off x="7956550" y="312737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9" name="Line 29"/>
          <p:cNvSpPr>
            <a:spLocks noChangeShapeType="1"/>
          </p:cNvSpPr>
          <p:nvPr/>
        </p:nvSpPr>
        <p:spPr bwMode="auto">
          <a:xfrm flipV="1">
            <a:off x="1258888" y="2982912"/>
            <a:ext cx="2889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0" name="Line 30"/>
          <p:cNvSpPr>
            <a:spLocks noChangeShapeType="1"/>
          </p:cNvSpPr>
          <p:nvPr/>
        </p:nvSpPr>
        <p:spPr bwMode="auto">
          <a:xfrm flipH="1">
            <a:off x="3924300" y="3127375"/>
            <a:ext cx="23034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1" name="Text Box 31"/>
          <p:cNvSpPr txBox="1">
            <a:spLocks noChangeArrowheads="1"/>
          </p:cNvSpPr>
          <p:nvPr/>
        </p:nvSpPr>
        <p:spPr bwMode="auto">
          <a:xfrm>
            <a:off x="3995738" y="1327150"/>
            <a:ext cx="183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Communication </a:t>
            </a:r>
          </a:p>
          <a:p>
            <a:pPr algn="ctr" eaLnBrk="1" hangingPunct="1"/>
            <a:r>
              <a:rPr lang="en-CA" altLang="en-US"/>
              <a:t>modules</a:t>
            </a:r>
            <a:endParaRPr lang="en-US" altLang="en-US"/>
          </a:p>
        </p:txBody>
      </p:sp>
      <p:sp>
        <p:nvSpPr>
          <p:cNvPr id="17432" name="Line 33"/>
          <p:cNvSpPr>
            <a:spLocks noChangeShapeType="1"/>
          </p:cNvSpPr>
          <p:nvPr/>
        </p:nvSpPr>
        <p:spPr bwMode="auto">
          <a:xfrm flipH="1">
            <a:off x="4067175" y="1903412"/>
            <a:ext cx="360363"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3" name="Line 34"/>
          <p:cNvSpPr>
            <a:spLocks noChangeShapeType="1"/>
          </p:cNvSpPr>
          <p:nvPr/>
        </p:nvSpPr>
        <p:spPr bwMode="auto">
          <a:xfrm>
            <a:off x="5508625" y="1903412"/>
            <a:ext cx="287338"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4" name="Text Box 35"/>
          <p:cNvSpPr txBox="1">
            <a:spLocks noChangeArrowheads="1"/>
          </p:cNvSpPr>
          <p:nvPr/>
        </p:nvSpPr>
        <p:spPr bwMode="auto">
          <a:xfrm>
            <a:off x="4389438" y="5149850"/>
            <a:ext cx="104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ROID </a:t>
            </a:r>
          </a:p>
          <a:p>
            <a:pPr algn="ctr" eaLnBrk="1" hangingPunct="1"/>
            <a:r>
              <a:rPr lang="en-CA" altLang="en-US"/>
              <a:t>modules</a:t>
            </a:r>
            <a:endParaRPr lang="en-US" altLang="en-US"/>
          </a:p>
        </p:txBody>
      </p:sp>
      <p:sp>
        <p:nvSpPr>
          <p:cNvPr id="17435" name="Line 36"/>
          <p:cNvSpPr>
            <a:spLocks noChangeShapeType="1"/>
          </p:cNvSpPr>
          <p:nvPr/>
        </p:nvSpPr>
        <p:spPr bwMode="auto">
          <a:xfrm flipH="1" flipV="1">
            <a:off x="4067175" y="4638675"/>
            <a:ext cx="433388"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6" name="Line 37"/>
          <p:cNvSpPr>
            <a:spLocks noChangeShapeType="1"/>
          </p:cNvSpPr>
          <p:nvPr/>
        </p:nvSpPr>
        <p:spPr bwMode="auto">
          <a:xfrm flipV="1">
            <a:off x="5292725" y="4638675"/>
            <a:ext cx="43180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7" name="Line 38"/>
          <p:cNvSpPr>
            <a:spLocks noChangeShapeType="1"/>
          </p:cNvSpPr>
          <p:nvPr/>
        </p:nvSpPr>
        <p:spPr bwMode="auto">
          <a:xfrm>
            <a:off x="4932363" y="2046287"/>
            <a:ext cx="0"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8" name="Line 39"/>
          <p:cNvSpPr>
            <a:spLocks noChangeShapeType="1"/>
          </p:cNvSpPr>
          <p:nvPr/>
        </p:nvSpPr>
        <p:spPr bwMode="auto">
          <a:xfrm>
            <a:off x="2484438" y="3127375"/>
            <a:ext cx="935037" cy="935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9" name="Line 40"/>
          <p:cNvSpPr>
            <a:spLocks noChangeShapeType="1"/>
          </p:cNvSpPr>
          <p:nvPr/>
        </p:nvSpPr>
        <p:spPr bwMode="auto">
          <a:xfrm flipV="1">
            <a:off x="6588125" y="3127375"/>
            <a:ext cx="863600"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 name="TextBox 1">
            <a:extLst>
              <a:ext uri="{FF2B5EF4-FFF2-40B4-BE49-F238E27FC236}">
                <a16:creationId xmlns:a16="http://schemas.microsoft.com/office/drawing/2014/main" id="{6D5B11A5-5F6F-4204-A21E-1E9B705BE639}"/>
              </a:ext>
            </a:extLst>
          </p:cNvPr>
          <p:cNvSpPr txBox="1"/>
          <p:nvPr/>
        </p:nvSpPr>
        <p:spPr>
          <a:xfrm>
            <a:off x="530802" y="5867400"/>
            <a:ext cx="8032968" cy="923330"/>
          </a:xfrm>
          <a:prstGeom prst="rect">
            <a:avLst/>
          </a:prstGeom>
          <a:noFill/>
        </p:spPr>
        <p:txBody>
          <a:bodyPr wrap="none" rtlCol="0">
            <a:spAutoFit/>
          </a:bodyPr>
          <a:lstStyle/>
          <a:p>
            <a:r>
              <a:rPr lang="en-CA" i="1" dirty="0"/>
              <a:t>X</a:t>
            </a:r>
            <a:r>
              <a:rPr lang="en-CA" dirty="0"/>
              <a:t> is a “fake” object in the client side and is used in place of a “real” object </a:t>
            </a:r>
          </a:p>
          <a:p>
            <a:r>
              <a:rPr lang="en-CA" i="1" dirty="0"/>
              <a:t>A</a:t>
            </a:r>
            <a:r>
              <a:rPr lang="en-CA" dirty="0"/>
              <a:t> in the server side. Communication and correspondence is achieved by the </a:t>
            </a:r>
          </a:p>
          <a:p>
            <a:r>
              <a:rPr lang="en-CA" dirty="0"/>
              <a:t>“intermediate stud and skeleton objects offered by the RMI framework.</a:t>
            </a:r>
          </a:p>
        </p:txBody>
      </p:sp>
    </p:spTree>
    <p:extLst>
      <p:ext uri="{BB962C8B-B14F-4D97-AF65-F5344CB8AC3E}">
        <p14:creationId xmlns:p14="http://schemas.microsoft.com/office/powerpoint/2010/main" val="206954197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0AFC81D6-3C9D-B449-B7CA-A74CA5C1687D}"/>
              </a:ext>
            </a:extLst>
          </p:cNvPr>
          <p:cNvSpPr>
            <a:spLocks noGrp="1" noChangeArrowheads="1"/>
          </p:cNvSpPr>
          <p:nvPr>
            <p:ph type="title"/>
          </p:nvPr>
        </p:nvSpPr>
        <p:spPr/>
        <p:txBody>
          <a:bodyPr/>
          <a:lstStyle/>
          <a:p>
            <a:r>
              <a:rPr lang="en-US" altLang="en-US" dirty="0"/>
              <a:t>CORBA</a:t>
            </a:r>
          </a:p>
        </p:txBody>
      </p:sp>
      <p:sp>
        <p:nvSpPr>
          <p:cNvPr id="32773" name="Rectangle 3">
            <a:extLst>
              <a:ext uri="{FF2B5EF4-FFF2-40B4-BE49-F238E27FC236}">
                <a16:creationId xmlns:a16="http://schemas.microsoft.com/office/drawing/2014/main" id="{D07DF9F5-B434-5F43-B57E-C70AB335D97E}"/>
              </a:ext>
            </a:extLst>
          </p:cNvPr>
          <p:cNvSpPr>
            <a:spLocks noGrp="1" noChangeArrowheads="1"/>
          </p:cNvSpPr>
          <p:nvPr>
            <p:ph type="body" idx="1"/>
          </p:nvPr>
        </p:nvSpPr>
        <p:spPr>
          <a:xfrm>
            <a:off x="628650" y="1970839"/>
            <a:ext cx="8371842" cy="3519134"/>
          </a:xfrm>
        </p:spPr>
        <p:txBody>
          <a:bodyPr/>
          <a:lstStyle/>
          <a:p>
            <a:r>
              <a:rPr lang="en-US" altLang="en-US" sz="2000" dirty="0"/>
              <a:t>An object request broker (ORB) provides services that enable reusable components (objects) to communicate with other components, regardless of their location within a system </a:t>
            </a:r>
          </a:p>
          <a:p>
            <a:endParaRPr lang="en-US" altLang="en-US" sz="2000" dirty="0"/>
          </a:p>
          <a:p>
            <a:r>
              <a:rPr lang="en-US" altLang="en-US" sz="2000" dirty="0"/>
              <a:t>Integration of CORBA components (without modification) within a system is assured if an interface definition language (IDL) interface is created for every component </a:t>
            </a:r>
          </a:p>
          <a:p>
            <a:endParaRPr lang="en-US" altLang="en-US" sz="2000" dirty="0"/>
          </a:p>
          <a:p>
            <a:r>
              <a:rPr lang="en-US" altLang="en-US" sz="2000" dirty="0"/>
              <a:t>Objects within the client application request one or more services from the ORB server; requests are made via an IDL or dynamically at run time </a:t>
            </a:r>
          </a:p>
          <a:p>
            <a:endParaRPr lang="en-US" altLang="en-US" sz="2000" dirty="0"/>
          </a:p>
          <a:p>
            <a:r>
              <a:rPr lang="en-US" altLang="en-US" sz="2000" dirty="0"/>
              <a:t>An interface repository contains all necessary information about the service’s request and response formats  </a:t>
            </a:r>
          </a:p>
        </p:txBody>
      </p:sp>
      <p:sp>
        <p:nvSpPr>
          <p:cNvPr id="7" name="Slide Number Placeholder 6">
            <a:extLst>
              <a:ext uri="{FF2B5EF4-FFF2-40B4-BE49-F238E27FC236}">
                <a16:creationId xmlns:a16="http://schemas.microsoft.com/office/drawing/2014/main" id="{9FF0644F-1D50-0642-BDEA-C6E78104C090}"/>
              </a:ext>
            </a:extLst>
          </p:cNvPr>
          <p:cNvSpPr>
            <a:spLocks noGrp="1"/>
          </p:cNvSpPr>
          <p:nvPr>
            <p:ph type="sldNum" sz="quarter" idx="10"/>
          </p:nvPr>
        </p:nvSpPr>
        <p:spPr/>
        <p:txBody>
          <a:bodyPr/>
          <a:lstStyle/>
          <a:p>
            <a:pPr>
              <a:defRPr/>
            </a:pPr>
            <a:fld id="{3E8ADE4A-FE7A-EF46-81C0-DB169D7260F5}" type="slidenum">
              <a:rPr lang="en-US" altLang="x-none" smtClean="0"/>
              <a:pPr>
                <a:defRPr/>
              </a:pPr>
              <a:t>23</a:t>
            </a:fld>
            <a:endParaRPr lang="en-US" altLang="x-none"/>
          </a:p>
        </p:txBody>
      </p:sp>
    </p:spTree>
    <p:extLst>
      <p:ext uri="{BB962C8B-B14F-4D97-AF65-F5344CB8AC3E}">
        <p14:creationId xmlns:p14="http://schemas.microsoft.com/office/powerpoint/2010/main" val="2669439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C812-B0E7-483B-BA0A-64EFD3683542}"/>
              </a:ext>
            </a:extLst>
          </p:cNvPr>
          <p:cNvSpPr>
            <a:spLocks noGrp="1"/>
          </p:cNvSpPr>
          <p:nvPr>
            <p:ph type="title"/>
          </p:nvPr>
        </p:nvSpPr>
        <p:spPr/>
        <p:txBody>
          <a:bodyPr/>
          <a:lstStyle/>
          <a:p>
            <a:r>
              <a:rPr lang="en-CA" dirty="0"/>
              <a:t>CORBA Schematic</a:t>
            </a:r>
          </a:p>
        </p:txBody>
      </p:sp>
      <p:pic>
        <p:nvPicPr>
          <p:cNvPr id="1026" name="Picture 2" descr="Illustration of the autogeneration of the infrastructure code from an interface defined using the CORBA IDL">
            <a:extLst>
              <a:ext uri="{FF2B5EF4-FFF2-40B4-BE49-F238E27FC236}">
                <a16:creationId xmlns:a16="http://schemas.microsoft.com/office/drawing/2014/main" id="{59B2E273-2AAC-480D-93DE-C0A6C9B0B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57399"/>
            <a:ext cx="4271393" cy="428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29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8BE8D06F-958D-C84E-ADAA-695F2EAA1194}"/>
              </a:ext>
            </a:extLst>
          </p:cNvPr>
          <p:cNvSpPr>
            <a:spLocks noGrp="1" noChangeArrowheads="1"/>
          </p:cNvSpPr>
          <p:nvPr>
            <p:ph type="title"/>
          </p:nvPr>
        </p:nvSpPr>
        <p:spPr/>
        <p:txBody>
          <a:bodyPr/>
          <a:lstStyle/>
          <a:p>
            <a:r>
              <a:rPr lang="en-US" altLang="en-US" dirty="0"/>
              <a:t>Microsoft COM/DCOM and .NET</a:t>
            </a:r>
          </a:p>
        </p:txBody>
      </p:sp>
      <p:sp>
        <p:nvSpPr>
          <p:cNvPr id="34821" name="Rectangle 3">
            <a:extLst>
              <a:ext uri="{FF2B5EF4-FFF2-40B4-BE49-F238E27FC236}">
                <a16:creationId xmlns:a16="http://schemas.microsoft.com/office/drawing/2014/main" id="{A0C9E9C8-1106-7040-9414-8B78BCA4562A}"/>
              </a:ext>
            </a:extLst>
          </p:cNvPr>
          <p:cNvSpPr>
            <a:spLocks noGrp="1" noChangeArrowheads="1"/>
          </p:cNvSpPr>
          <p:nvPr>
            <p:ph type="body" idx="1"/>
          </p:nvPr>
        </p:nvSpPr>
        <p:spPr/>
        <p:txBody>
          <a:bodyPr/>
          <a:lstStyle/>
          <a:p>
            <a:r>
              <a:rPr lang="en-US" altLang="en-US" sz="2000" dirty="0"/>
              <a:t>The Component Object Model (COM) provides a specification for using software components produced by various vendors within a single application running under the Windows operating system</a:t>
            </a:r>
          </a:p>
          <a:p>
            <a:endParaRPr lang="en-US" altLang="en-US" sz="2000" dirty="0"/>
          </a:p>
          <a:p>
            <a:r>
              <a:rPr lang="en-US" altLang="en-US" sz="2000" dirty="0"/>
              <a:t>First introduced in 1993, it became a foundation for a number of other Microsoft technologies in use today</a:t>
            </a:r>
          </a:p>
          <a:p>
            <a:endParaRPr lang="en-US" altLang="en-US" sz="2000" dirty="0"/>
          </a:p>
          <a:p>
            <a:r>
              <a:rPr lang="en-US" altLang="en-US" sz="2000" dirty="0"/>
              <a:t>This includes DCOM, a distributed version of COM that connected components on networked computers, and the .NET framework</a:t>
            </a:r>
          </a:p>
        </p:txBody>
      </p:sp>
      <p:sp>
        <p:nvSpPr>
          <p:cNvPr id="7" name="Slide Number Placeholder 6">
            <a:extLst>
              <a:ext uri="{FF2B5EF4-FFF2-40B4-BE49-F238E27FC236}">
                <a16:creationId xmlns:a16="http://schemas.microsoft.com/office/drawing/2014/main" id="{9F4655D1-3CFD-0841-AE6F-0E5CC17969E6}"/>
              </a:ext>
            </a:extLst>
          </p:cNvPr>
          <p:cNvSpPr>
            <a:spLocks noGrp="1"/>
          </p:cNvSpPr>
          <p:nvPr>
            <p:ph type="sldNum" sz="quarter" idx="10"/>
          </p:nvPr>
        </p:nvSpPr>
        <p:spPr/>
        <p:txBody>
          <a:bodyPr/>
          <a:lstStyle/>
          <a:p>
            <a:pPr>
              <a:defRPr/>
            </a:pPr>
            <a:fld id="{3E8ADE4A-FE7A-EF46-81C0-DB169D7260F5}" type="slidenum">
              <a:rPr lang="en-US" altLang="x-none" smtClean="0"/>
              <a:pPr>
                <a:defRPr/>
              </a:pPr>
              <a:t>25</a:t>
            </a:fld>
            <a:endParaRPr lang="en-US" altLang="x-none"/>
          </a:p>
        </p:txBody>
      </p:sp>
    </p:spTree>
    <p:extLst>
      <p:ext uri="{BB962C8B-B14F-4D97-AF65-F5344CB8AC3E}">
        <p14:creationId xmlns:p14="http://schemas.microsoft.com/office/powerpoint/2010/main" val="3842695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9182-A9B4-4600-BF4A-3951A398FD80}"/>
              </a:ext>
            </a:extLst>
          </p:cNvPr>
          <p:cNvSpPr>
            <a:spLocks noGrp="1"/>
          </p:cNvSpPr>
          <p:nvPr>
            <p:ph type="title"/>
          </p:nvPr>
        </p:nvSpPr>
        <p:spPr/>
        <p:txBody>
          <a:bodyPr/>
          <a:lstStyle/>
          <a:p>
            <a:r>
              <a:rPr lang="en-CA" dirty="0"/>
              <a:t>Microsoft DCOM Schematic</a:t>
            </a:r>
          </a:p>
        </p:txBody>
      </p:sp>
      <p:pic>
        <p:nvPicPr>
          <p:cNvPr id="1026" name="Picture 2" descr="5, Client/Server in Microsoft ® DCOM/COM Client/Server dialogue in DCOM/COM technology can be in three ways, figure 1.5: ">
            <a:extLst>
              <a:ext uri="{FF2B5EF4-FFF2-40B4-BE49-F238E27FC236}">
                <a16:creationId xmlns:a16="http://schemas.microsoft.com/office/drawing/2014/main" id="{CCE1E70A-D3D2-4E6B-BD44-90B699CA9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715125" cy="490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806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131516BF-B66C-2A44-AC0A-BBBE91F64C4C}"/>
              </a:ext>
            </a:extLst>
          </p:cNvPr>
          <p:cNvSpPr>
            <a:spLocks noGrp="1" noChangeArrowheads="1"/>
          </p:cNvSpPr>
          <p:nvPr>
            <p:ph type="title"/>
          </p:nvPr>
        </p:nvSpPr>
        <p:spPr>
          <a:xfrm>
            <a:off x="685800" y="304800"/>
            <a:ext cx="7772400" cy="1143000"/>
          </a:xfrm>
        </p:spPr>
        <p:txBody>
          <a:bodyPr/>
          <a:lstStyle/>
          <a:p>
            <a:r>
              <a:rPr lang="en-US" altLang="en-US" dirty="0"/>
              <a:t>Sun JavaBeans</a:t>
            </a:r>
          </a:p>
        </p:txBody>
      </p:sp>
      <p:sp>
        <p:nvSpPr>
          <p:cNvPr id="35845" name="Rectangle 3">
            <a:extLst>
              <a:ext uri="{FF2B5EF4-FFF2-40B4-BE49-F238E27FC236}">
                <a16:creationId xmlns:a16="http://schemas.microsoft.com/office/drawing/2014/main" id="{20E27963-3D97-F14A-B118-D51491596040}"/>
              </a:ext>
            </a:extLst>
          </p:cNvPr>
          <p:cNvSpPr>
            <a:spLocks noGrp="1" noChangeArrowheads="1"/>
          </p:cNvSpPr>
          <p:nvPr>
            <p:ph type="body" idx="1"/>
          </p:nvPr>
        </p:nvSpPr>
        <p:spPr>
          <a:xfrm>
            <a:off x="228600" y="1219200"/>
            <a:ext cx="8763000" cy="4114800"/>
          </a:xfrm>
        </p:spPr>
        <p:txBody>
          <a:bodyPr/>
          <a:lstStyle/>
          <a:p>
            <a:r>
              <a:rPr lang="en-US" altLang="en-US" sz="2000" dirty="0"/>
              <a:t>JavaBeans is a software component model for Java, originally introduced in 1996, allowing developers to create and distribute </a:t>
            </a:r>
            <a:br>
              <a:rPr lang="en-US" altLang="en-US" sz="2000" dirty="0"/>
            </a:br>
            <a:r>
              <a:rPr lang="en-US" altLang="en-US" sz="2000" dirty="0"/>
              <a:t>Java components that can be composed together into applications </a:t>
            </a:r>
            <a:br>
              <a:rPr lang="en-US" altLang="en-US" sz="2000" dirty="0"/>
            </a:br>
            <a:r>
              <a:rPr lang="en-US" altLang="en-US" sz="2000" dirty="0"/>
              <a:t>by end users</a:t>
            </a:r>
          </a:p>
          <a:p>
            <a:endParaRPr lang="en-US" altLang="en-US" sz="2000" dirty="0"/>
          </a:p>
          <a:p>
            <a:r>
              <a:rPr lang="en-US" altLang="en-US" sz="2000" dirty="0"/>
              <a:t>This should not be confused with the similarly named </a:t>
            </a:r>
            <a:r>
              <a:rPr lang="en-US" altLang="en-US" sz="2000" b="1" dirty="0"/>
              <a:t>Enterprise JavaBeans</a:t>
            </a:r>
            <a:r>
              <a:rPr lang="en-US" altLang="en-US" sz="2000" dirty="0"/>
              <a:t>, which are components in a Java EE application server</a:t>
            </a:r>
            <a:br>
              <a:rPr lang="en-US" altLang="en-US" sz="2000" dirty="0"/>
            </a:br>
            <a:r>
              <a:rPr lang="en-US" altLang="en-US" sz="2000" dirty="0"/>
              <a:t>to provide encapsulated business logic for enterprise applications</a:t>
            </a:r>
          </a:p>
          <a:p>
            <a:endParaRPr lang="en-US" altLang="en-US" sz="2000" dirty="0"/>
          </a:p>
          <a:p>
            <a:r>
              <a:rPr lang="en-US" altLang="en-US" sz="2000" dirty="0"/>
              <a:t>"Java Beans" are used to store the data retrieved data from the database and used as a container to carry the data between the Servlets and JSPs in MVC model. A class (container) with setters and getters is used to (put) and (get) the data.</a:t>
            </a:r>
          </a:p>
          <a:p>
            <a:endParaRPr lang="en-US" altLang="en-US" sz="2000" dirty="0"/>
          </a:p>
          <a:p>
            <a:r>
              <a:rPr lang="en-US" altLang="en-US" sz="2000" dirty="0"/>
              <a:t>"Enterprise Java Beans" are similar to "Java Beans" with added features such as Session Management, Security, Transaction </a:t>
            </a:r>
            <a:r>
              <a:rPr lang="en-US" altLang="en-US" sz="2000" dirty="0" err="1"/>
              <a:t>etc</a:t>
            </a:r>
            <a:r>
              <a:rPr lang="en-US" altLang="en-US" sz="2000" dirty="0"/>
              <a:t> with the aid of different types of EJBs that are </a:t>
            </a:r>
            <a:r>
              <a:rPr lang="en-US" altLang="en-US" sz="2000" i="1" dirty="0"/>
              <a:t>a) </a:t>
            </a:r>
            <a:r>
              <a:rPr lang="en-US" altLang="en-US" sz="2000" dirty="0"/>
              <a:t>Session Bean; </a:t>
            </a:r>
            <a:r>
              <a:rPr lang="en-US" altLang="en-US" sz="2000" i="1" dirty="0"/>
              <a:t>b) </a:t>
            </a:r>
            <a:r>
              <a:rPr lang="en-US" altLang="en-US" sz="2000" dirty="0"/>
              <a:t>Entity Bean; </a:t>
            </a:r>
            <a:r>
              <a:rPr lang="en-US" altLang="en-US" sz="2000" i="1" dirty="0"/>
              <a:t>c) </a:t>
            </a:r>
            <a:r>
              <a:rPr lang="en-US" altLang="en-US" sz="2000" dirty="0"/>
              <a:t>Message Driven Beans</a:t>
            </a:r>
          </a:p>
        </p:txBody>
      </p:sp>
      <p:sp>
        <p:nvSpPr>
          <p:cNvPr id="7" name="Slide Number Placeholder 6">
            <a:extLst>
              <a:ext uri="{FF2B5EF4-FFF2-40B4-BE49-F238E27FC236}">
                <a16:creationId xmlns:a16="http://schemas.microsoft.com/office/drawing/2014/main" id="{603B13AE-B247-D044-ACFE-FA005EAD77AB}"/>
              </a:ext>
            </a:extLst>
          </p:cNvPr>
          <p:cNvSpPr>
            <a:spLocks noGrp="1"/>
          </p:cNvSpPr>
          <p:nvPr>
            <p:ph type="sldNum" sz="quarter" idx="10"/>
          </p:nvPr>
        </p:nvSpPr>
        <p:spPr/>
        <p:txBody>
          <a:bodyPr/>
          <a:lstStyle/>
          <a:p>
            <a:pPr>
              <a:defRPr/>
            </a:pPr>
            <a:fld id="{3E8ADE4A-FE7A-EF46-81C0-DB169D7260F5}" type="slidenum">
              <a:rPr lang="en-US" altLang="x-none" smtClean="0"/>
              <a:pPr>
                <a:defRPr/>
              </a:pPr>
              <a:t>27</a:t>
            </a:fld>
            <a:endParaRPr lang="en-US" altLang="x-none"/>
          </a:p>
        </p:txBody>
      </p:sp>
    </p:spTree>
    <p:extLst>
      <p:ext uri="{BB962C8B-B14F-4D97-AF65-F5344CB8AC3E}">
        <p14:creationId xmlns:p14="http://schemas.microsoft.com/office/powerpoint/2010/main" val="792397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3E6-F418-4AC3-83A5-1A3985DD9BF0}"/>
              </a:ext>
            </a:extLst>
          </p:cNvPr>
          <p:cNvSpPr>
            <a:spLocks noGrp="1"/>
          </p:cNvSpPr>
          <p:nvPr>
            <p:ph type="title"/>
          </p:nvPr>
        </p:nvSpPr>
        <p:spPr/>
        <p:txBody>
          <a:bodyPr/>
          <a:lstStyle/>
          <a:p>
            <a:r>
              <a:rPr lang="en-CA" dirty="0"/>
              <a:t>Java Enterprise Java Beans</a:t>
            </a:r>
          </a:p>
        </p:txBody>
      </p:sp>
      <p:pic>
        <p:nvPicPr>
          <p:cNvPr id="2050" name="Picture 2" descr="Securing Enterprise Beans - The Java EE 5 Tutorial">
            <a:extLst>
              <a:ext uri="{FF2B5EF4-FFF2-40B4-BE49-F238E27FC236}">
                <a16:creationId xmlns:a16="http://schemas.microsoft.com/office/drawing/2014/main" id="{18DA8776-7F46-474F-B6DE-81C30F79E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43200"/>
            <a:ext cx="534352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7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FF3104EC-1F5B-644F-8723-BAC26771C201}"/>
              </a:ext>
            </a:extLst>
          </p:cNvPr>
          <p:cNvSpPr>
            <a:spLocks noGrp="1" noChangeArrowheads="1"/>
          </p:cNvSpPr>
          <p:nvPr>
            <p:ph type="title"/>
          </p:nvPr>
        </p:nvSpPr>
        <p:spPr/>
        <p:txBody>
          <a:bodyPr/>
          <a:lstStyle/>
          <a:p>
            <a:r>
              <a:rPr lang="en-US" altLang="en-US" dirty="0"/>
              <a:t>Retrospect on Component-Based Software Engineering  Frameworks</a:t>
            </a:r>
          </a:p>
        </p:txBody>
      </p:sp>
      <p:sp>
        <p:nvSpPr>
          <p:cNvPr id="27653" name="Rectangle 3">
            <a:extLst>
              <a:ext uri="{FF2B5EF4-FFF2-40B4-BE49-F238E27FC236}">
                <a16:creationId xmlns:a16="http://schemas.microsoft.com/office/drawing/2014/main" id="{8BE5F8B6-A462-6947-B18E-3864EB262340}"/>
              </a:ext>
            </a:extLst>
          </p:cNvPr>
          <p:cNvSpPr>
            <a:spLocks noGrp="1" noChangeArrowheads="1"/>
          </p:cNvSpPr>
          <p:nvPr>
            <p:ph type="body" idx="1"/>
          </p:nvPr>
        </p:nvSpPr>
        <p:spPr>
          <a:xfrm>
            <a:off x="762000" y="2743200"/>
            <a:ext cx="7772400" cy="4114800"/>
          </a:xfrm>
        </p:spPr>
        <p:txBody>
          <a:bodyPr/>
          <a:lstStyle/>
          <a:p>
            <a:r>
              <a:rPr lang="en-US" altLang="en-US" sz="2000" dirty="0"/>
              <a:t>None of the standards (CORBA, COM, or JavaBeans) have come to dominate the industry</a:t>
            </a:r>
          </a:p>
          <a:p>
            <a:endParaRPr lang="en-US" altLang="en-US" sz="2000" dirty="0"/>
          </a:p>
          <a:p>
            <a:r>
              <a:rPr lang="en-US" altLang="en-US" sz="2000" dirty="0"/>
              <a:t>While they have influenced the development of other frameworks and technologies, they are not themselves widely used today</a:t>
            </a:r>
          </a:p>
          <a:p>
            <a:endParaRPr lang="en-US" altLang="en-US" sz="2000" dirty="0"/>
          </a:p>
          <a:p>
            <a:r>
              <a:rPr lang="en-US" altLang="en-US" sz="2000" dirty="0"/>
              <a:t>The rise of web technologies and web services have, for the most part, supplanted these as the way of connecting software components together</a:t>
            </a:r>
          </a:p>
        </p:txBody>
      </p:sp>
      <p:sp>
        <p:nvSpPr>
          <p:cNvPr id="7" name="Slide Number Placeholder 6">
            <a:extLst>
              <a:ext uri="{FF2B5EF4-FFF2-40B4-BE49-F238E27FC236}">
                <a16:creationId xmlns:a16="http://schemas.microsoft.com/office/drawing/2014/main" id="{8C68A210-450B-A246-A8D5-55F310CEA68D}"/>
              </a:ext>
            </a:extLst>
          </p:cNvPr>
          <p:cNvSpPr>
            <a:spLocks noGrp="1"/>
          </p:cNvSpPr>
          <p:nvPr>
            <p:ph type="sldNum" sz="quarter" idx="10"/>
          </p:nvPr>
        </p:nvSpPr>
        <p:spPr/>
        <p:txBody>
          <a:bodyPr/>
          <a:lstStyle/>
          <a:p>
            <a:pPr>
              <a:defRPr/>
            </a:pPr>
            <a:fld id="{3E8ADE4A-FE7A-EF46-81C0-DB169D7260F5}" type="slidenum">
              <a:rPr lang="en-US" altLang="x-none" smtClean="0"/>
              <a:pPr>
                <a:defRPr/>
              </a:pPr>
              <a:t>29</a:t>
            </a:fld>
            <a:endParaRPr lang="en-US" altLang="x-none"/>
          </a:p>
        </p:txBody>
      </p:sp>
    </p:spTree>
    <p:extLst>
      <p:ext uri="{BB962C8B-B14F-4D97-AF65-F5344CB8AC3E}">
        <p14:creationId xmlns:p14="http://schemas.microsoft.com/office/powerpoint/2010/main" val="243648039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31</a:t>
            </a:r>
          </a:p>
        </p:txBody>
      </p:sp>
      <p:sp>
        <p:nvSpPr>
          <p:cNvPr id="3" name="Text Placeholder 2"/>
          <p:cNvSpPr>
            <a:spLocks noGrp="1"/>
          </p:cNvSpPr>
          <p:nvPr>
            <p:ph type="body" idx="1"/>
          </p:nvPr>
        </p:nvSpPr>
        <p:spPr>
          <a:xfrm>
            <a:off x="685800" y="2819400"/>
            <a:ext cx="8153400" cy="1500187"/>
          </a:xfrm>
        </p:spPr>
        <p:txBody>
          <a:bodyPr/>
          <a:lstStyle/>
          <a:p>
            <a:r>
              <a:rPr lang="en-US" dirty="0"/>
              <a:t>Component Based Software Engineering (CBSE)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Prolific programmers contribute to certain disaster.</a:t>
            </a:r>
          </a:p>
          <a:p>
            <a:r>
              <a:rPr lang="en-US" sz="2000" i="1" dirty="0"/>
              <a:t>― </a:t>
            </a:r>
            <a:r>
              <a:rPr lang="en-US" sz="2000" dirty="0"/>
              <a:t>Niklaus </a:t>
            </a:r>
            <a:r>
              <a:rPr lang="en-US" sz="2000" dirty="0" err="1"/>
              <a:t>Wirthe</a:t>
            </a:r>
            <a:r>
              <a:rPr lang="en-US" sz="2000" dirty="0"/>
              <a:t>.</a:t>
            </a:r>
          </a:p>
          <a:p>
            <a:r>
              <a:rPr lang="en-US" sz="2000" dirty="0"/>
              <a:t> </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8458200" cy="4114800"/>
          </a:xfrm>
        </p:spPr>
        <p:txBody>
          <a:bodyPr/>
          <a:lstStyle/>
          <a:p>
            <a:endParaRPr lang="en-US" altLang="en-US" sz="1800" dirty="0"/>
          </a:p>
          <a:p>
            <a:r>
              <a:rPr lang="en-US" altLang="en-US" sz="1800" dirty="0"/>
              <a:t>What is Domain Engineering?</a:t>
            </a:r>
          </a:p>
          <a:p>
            <a:endParaRPr lang="en-US" altLang="en-US" sz="1800" dirty="0"/>
          </a:p>
          <a:p>
            <a:r>
              <a:rPr lang="en-US" altLang="en-US" sz="1800" dirty="0"/>
              <a:t>Why component reuse is important? List four challenges in designing and using re-usable components.</a:t>
            </a:r>
          </a:p>
          <a:p>
            <a:endParaRPr lang="en-US" altLang="en-US" sz="1800" dirty="0"/>
          </a:p>
          <a:p>
            <a:r>
              <a:rPr lang="en-US" altLang="en-US" sz="1800" dirty="0"/>
              <a:t>What were the benefits of Component Based Software Engineering (CBSE)?</a:t>
            </a:r>
          </a:p>
          <a:p>
            <a:endParaRPr lang="en-US" altLang="en-US" sz="1800" dirty="0"/>
          </a:p>
          <a:p>
            <a:r>
              <a:rPr lang="en-US" altLang="en-US" sz="1800" dirty="0"/>
              <a:t>What are some of the drawbacks of CBSE?</a:t>
            </a:r>
          </a:p>
          <a:p>
            <a:pPr marL="0" indent="0">
              <a:buNone/>
            </a:pPr>
            <a:endParaRPr lang="en-US" altLang="en-US" sz="1800" dirty="0"/>
          </a:p>
          <a:p>
            <a:pPr marL="0" indent="0">
              <a:buNone/>
            </a:pPr>
            <a:r>
              <a:rPr lang="en-US" altLang="en-US" sz="1800" dirty="0"/>
              <a:t> </a:t>
            </a:r>
          </a:p>
          <a:p>
            <a:r>
              <a:rPr lang="en-US" altLang="en-US" sz="1800" dirty="0"/>
              <a:t>Check-out the content of the following sites:</a:t>
            </a:r>
          </a:p>
          <a:p>
            <a:pPr lvl="1"/>
            <a:r>
              <a:rPr lang="en-CA" sz="1600" dirty="0">
                <a:hlinkClick r:id="rId3"/>
              </a:rPr>
              <a:t>https://en.wikipedia.org/wiki/Component-based_software_engineering</a:t>
            </a:r>
            <a:endParaRPr lang="en-CA" sz="1600" dirty="0"/>
          </a:p>
          <a:p>
            <a:pPr lvl="1"/>
            <a:r>
              <a:rPr lang="en-CA" sz="1600" dirty="0">
                <a:hlinkClick r:id="rId4"/>
              </a:rPr>
              <a:t>https://www.geeksforgeeks.org/component-based-software-engineering/</a:t>
            </a:r>
            <a:endParaRPr lang="en-CA" sz="1600" dirty="0"/>
          </a:p>
          <a:p>
            <a:pPr lvl="1"/>
            <a:r>
              <a:rPr lang="en-CA" sz="1600">
                <a:hlinkClick r:id="rId5"/>
              </a:rPr>
              <a:t>https://www.techopedia.com/definition/31002/component-based-development-cbd</a:t>
            </a:r>
            <a:endParaRPr lang="en-CA" sz="1600"/>
          </a:p>
          <a:p>
            <a:pPr lvl="1"/>
            <a:endParaRPr lang="en-CA" sz="16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30</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marL="0" indent="0">
              <a:buNone/>
            </a:pPr>
            <a:r>
              <a:rPr lang="en-CA" altLang="en-US" sz="1800" dirty="0"/>
              <a:t>To understand the concept of Component Based Development </a:t>
            </a:r>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0735DB9F-32AD-814B-9223-6B085687F771}"/>
              </a:ext>
            </a:extLst>
          </p:cNvPr>
          <p:cNvSpPr>
            <a:spLocks noGrp="1" noChangeArrowheads="1"/>
          </p:cNvSpPr>
          <p:nvPr>
            <p:ph type="title"/>
          </p:nvPr>
        </p:nvSpPr>
        <p:spPr/>
        <p:txBody>
          <a:bodyPr/>
          <a:lstStyle/>
          <a:p>
            <a:r>
              <a:rPr lang="en-US" altLang="en-US" dirty="0"/>
              <a:t>Component-Based Development</a:t>
            </a:r>
          </a:p>
        </p:txBody>
      </p:sp>
      <p:sp>
        <p:nvSpPr>
          <p:cNvPr id="22533" name="Rectangle 3">
            <a:extLst>
              <a:ext uri="{FF2B5EF4-FFF2-40B4-BE49-F238E27FC236}">
                <a16:creationId xmlns:a16="http://schemas.microsoft.com/office/drawing/2014/main" id="{AD544EEB-B67C-174B-AAAB-0209C81980E7}"/>
              </a:ext>
            </a:extLst>
          </p:cNvPr>
          <p:cNvSpPr>
            <a:spLocks noGrp="1" noChangeArrowheads="1"/>
          </p:cNvSpPr>
          <p:nvPr>
            <p:ph type="body" idx="1"/>
          </p:nvPr>
        </p:nvSpPr>
        <p:spPr/>
        <p:txBody>
          <a:bodyPr/>
          <a:lstStyle/>
          <a:p>
            <a:r>
              <a:rPr lang="en-US" altLang="en-US" sz="2000" dirty="0"/>
              <a:t>Component-based software engineering (CBSE) is a process that emphasizes the design and construction of computer-based systems using reusable software components</a:t>
            </a:r>
          </a:p>
          <a:p>
            <a:endParaRPr lang="en-US" altLang="en-US" sz="2000" dirty="0"/>
          </a:p>
          <a:p>
            <a:r>
              <a:rPr lang="en-US" altLang="en-US" sz="2000" dirty="0"/>
              <a:t>When considering reuse in a project, the software team asks:</a:t>
            </a:r>
          </a:p>
          <a:p>
            <a:pPr lvl="1"/>
            <a:r>
              <a:rPr lang="en-US" altLang="en-US" sz="1800" dirty="0"/>
              <a:t>Are commercial off-the-shelf (COTS) components available to implement the requirements of the software?</a:t>
            </a:r>
          </a:p>
          <a:p>
            <a:pPr lvl="1"/>
            <a:r>
              <a:rPr lang="en-US" altLang="en-US" sz="1800" dirty="0"/>
              <a:t>Are internally-developed reusable components available to implement the requirements?</a:t>
            </a:r>
          </a:p>
          <a:p>
            <a:pPr lvl="1"/>
            <a:r>
              <a:rPr lang="en-US" altLang="en-US" sz="1800" dirty="0"/>
              <a:t>Are the interfaces for available components compatible within the architecture of the system being built?</a:t>
            </a:r>
          </a:p>
        </p:txBody>
      </p:sp>
      <p:sp>
        <p:nvSpPr>
          <p:cNvPr id="7" name="Slide Number Placeholder 6">
            <a:extLst>
              <a:ext uri="{FF2B5EF4-FFF2-40B4-BE49-F238E27FC236}">
                <a16:creationId xmlns:a16="http://schemas.microsoft.com/office/drawing/2014/main" id="{2F9263DC-DA55-B440-A71D-CAF0FCB32443}"/>
              </a:ext>
            </a:extLst>
          </p:cNvPr>
          <p:cNvSpPr>
            <a:spLocks noGrp="1"/>
          </p:cNvSpPr>
          <p:nvPr>
            <p:ph type="sldNum" sz="quarter" idx="10"/>
          </p:nvPr>
        </p:nvSpPr>
        <p:spPr/>
        <p:txBody>
          <a:bodyPr/>
          <a:lstStyle/>
          <a:p>
            <a:pPr>
              <a:defRPr/>
            </a:pPr>
            <a:fld id="{3E8ADE4A-FE7A-EF46-81C0-DB169D7260F5}" type="slidenum">
              <a:rPr lang="en-US" altLang="x-none" smtClean="0"/>
              <a:pPr>
                <a:defRPr/>
              </a:pPr>
              <a:t>5</a:t>
            </a:fld>
            <a:endParaRPr lang="en-US" altLang="x-none"/>
          </a:p>
        </p:txBody>
      </p:sp>
    </p:spTree>
    <p:extLst>
      <p:ext uri="{BB962C8B-B14F-4D97-AF65-F5344CB8AC3E}">
        <p14:creationId xmlns:p14="http://schemas.microsoft.com/office/powerpoint/2010/main" val="2907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AF7DAB8D-EEF6-5948-A0C3-0F88B0C98CB1}"/>
              </a:ext>
            </a:extLst>
          </p:cNvPr>
          <p:cNvSpPr>
            <a:spLocks noGrp="1" noChangeArrowheads="1"/>
          </p:cNvSpPr>
          <p:nvPr>
            <p:ph type="title"/>
          </p:nvPr>
        </p:nvSpPr>
        <p:spPr/>
        <p:txBody>
          <a:bodyPr/>
          <a:lstStyle/>
          <a:p>
            <a:r>
              <a:rPr lang="en-US" altLang="en-US" dirty="0"/>
              <a:t>Component-Based Development</a:t>
            </a:r>
          </a:p>
        </p:txBody>
      </p:sp>
      <p:sp>
        <p:nvSpPr>
          <p:cNvPr id="23557" name="Rectangle 3">
            <a:extLst>
              <a:ext uri="{FF2B5EF4-FFF2-40B4-BE49-F238E27FC236}">
                <a16:creationId xmlns:a16="http://schemas.microsoft.com/office/drawing/2014/main" id="{BB8598FA-CF63-834E-8666-8159FB05C026}"/>
              </a:ext>
            </a:extLst>
          </p:cNvPr>
          <p:cNvSpPr>
            <a:spLocks noGrp="1" noChangeArrowheads="1"/>
          </p:cNvSpPr>
          <p:nvPr>
            <p:ph type="body" idx="1"/>
          </p:nvPr>
        </p:nvSpPr>
        <p:spPr/>
        <p:txBody>
          <a:bodyPr/>
          <a:lstStyle/>
          <a:p>
            <a:r>
              <a:rPr lang="en-US" altLang="en-US" sz="2000" dirty="0"/>
              <a:t>There are some impediments to reuse that make it more difficult to do in practice, however:</a:t>
            </a:r>
          </a:p>
          <a:p>
            <a:endParaRPr lang="en-US" altLang="en-US" sz="2000" dirty="0"/>
          </a:p>
          <a:p>
            <a:pPr lvl="1"/>
            <a:r>
              <a:rPr lang="en-US" altLang="en-US" sz="1800" dirty="0"/>
              <a:t>Few companies and organizations have anything that even slightly resembles a comprehensive software reusability plan </a:t>
            </a:r>
          </a:p>
          <a:p>
            <a:pPr lvl="1"/>
            <a:endParaRPr lang="en-US" altLang="en-US" sz="1800" dirty="0"/>
          </a:p>
          <a:p>
            <a:pPr lvl="1"/>
            <a:r>
              <a:rPr lang="en-US" altLang="en-US" sz="1800" dirty="0"/>
              <a:t>Although an increasing number of  software vendors currently sell tools or components that provide direct assistance for software reuse, the majority of software developers do not use them</a:t>
            </a:r>
          </a:p>
          <a:p>
            <a:pPr lvl="1"/>
            <a:endParaRPr lang="en-US" altLang="en-US" sz="1800" dirty="0"/>
          </a:p>
          <a:p>
            <a:pPr lvl="1"/>
            <a:r>
              <a:rPr lang="en-US" altLang="en-US" sz="1800" dirty="0"/>
              <a:t>Relatively little training is available to help software engineers and managers understand and apply reuse</a:t>
            </a:r>
            <a:endParaRPr lang="en-US" altLang="en-US" dirty="0"/>
          </a:p>
        </p:txBody>
      </p:sp>
      <p:sp>
        <p:nvSpPr>
          <p:cNvPr id="7" name="Slide Number Placeholder 6">
            <a:extLst>
              <a:ext uri="{FF2B5EF4-FFF2-40B4-BE49-F238E27FC236}">
                <a16:creationId xmlns:a16="http://schemas.microsoft.com/office/drawing/2014/main" id="{01D20637-B3A2-C747-AEE6-CAB4322DAD1F}"/>
              </a:ext>
            </a:extLst>
          </p:cNvPr>
          <p:cNvSpPr>
            <a:spLocks noGrp="1"/>
          </p:cNvSpPr>
          <p:nvPr>
            <p:ph type="sldNum" sz="quarter" idx="10"/>
          </p:nvPr>
        </p:nvSpPr>
        <p:spPr/>
        <p:txBody>
          <a:bodyPr/>
          <a:lstStyle/>
          <a:p>
            <a:pPr>
              <a:defRPr/>
            </a:pPr>
            <a:fld id="{3E8ADE4A-FE7A-EF46-81C0-DB169D7260F5}" type="slidenum">
              <a:rPr lang="en-US" altLang="x-none" smtClean="0"/>
              <a:pPr>
                <a:defRPr/>
              </a:pPr>
              <a:t>6</a:t>
            </a:fld>
            <a:endParaRPr lang="en-US" altLang="x-none"/>
          </a:p>
        </p:txBody>
      </p:sp>
    </p:spTree>
    <p:extLst>
      <p:ext uri="{BB962C8B-B14F-4D97-AF65-F5344CB8AC3E}">
        <p14:creationId xmlns:p14="http://schemas.microsoft.com/office/powerpoint/2010/main" val="6812181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AF7DAB8D-EEF6-5948-A0C3-0F88B0C98CB1}"/>
              </a:ext>
            </a:extLst>
          </p:cNvPr>
          <p:cNvSpPr>
            <a:spLocks noGrp="1" noChangeArrowheads="1"/>
          </p:cNvSpPr>
          <p:nvPr>
            <p:ph type="title"/>
          </p:nvPr>
        </p:nvSpPr>
        <p:spPr/>
        <p:txBody>
          <a:bodyPr/>
          <a:lstStyle/>
          <a:p>
            <a:r>
              <a:rPr lang="en-US" altLang="en-US" dirty="0"/>
              <a:t>Component-Based Development</a:t>
            </a:r>
          </a:p>
        </p:txBody>
      </p:sp>
      <p:sp>
        <p:nvSpPr>
          <p:cNvPr id="23557" name="Rectangle 3">
            <a:extLst>
              <a:ext uri="{FF2B5EF4-FFF2-40B4-BE49-F238E27FC236}">
                <a16:creationId xmlns:a16="http://schemas.microsoft.com/office/drawing/2014/main" id="{BB8598FA-CF63-834E-8666-8159FB05C026}"/>
              </a:ext>
            </a:extLst>
          </p:cNvPr>
          <p:cNvSpPr>
            <a:spLocks noGrp="1" noChangeArrowheads="1"/>
          </p:cNvSpPr>
          <p:nvPr>
            <p:ph type="body" idx="1"/>
          </p:nvPr>
        </p:nvSpPr>
        <p:spPr/>
        <p:txBody>
          <a:bodyPr/>
          <a:lstStyle/>
          <a:p>
            <a:r>
              <a:rPr lang="en-US" altLang="en-US" sz="2000" dirty="0"/>
              <a:t>There are some impediments to reuse that make it more difficult to do in practice, however:</a:t>
            </a:r>
          </a:p>
          <a:p>
            <a:endParaRPr lang="en-US" altLang="en-US" sz="2000" dirty="0"/>
          </a:p>
          <a:p>
            <a:pPr lvl="1"/>
            <a:r>
              <a:rPr lang="en-US" altLang="en-US" sz="1800" dirty="0"/>
              <a:t>Many software practitioners continue to believe that reuse is “more </a:t>
            </a:r>
            <a:br>
              <a:rPr lang="en-US" altLang="en-US" sz="1800" dirty="0"/>
            </a:br>
            <a:r>
              <a:rPr lang="en-US" altLang="en-US" sz="1800" dirty="0"/>
              <a:t>trouble than it’s worth” </a:t>
            </a:r>
          </a:p>
          <a:p>
            <a:pPr lvl="1"/>
            <a:endParaRPr lang="en-US" altLang="en-US" sz="1800" dirty="0"/>
          </a:p>
          <a:p>
            <a:pPr lvl="1"/>
            <a:r>
              <a:rPr lang="en-US" altLang="en-US" sz="1800" dirty="0"/>
              <a:t>Many companies continue to encourage software development methodologies which do not facilitate reuse </a:t>
            </a:r>
          </a:p>
          <a:p>
            <a:pPr lvl="1"/>
            <a:endParaRPr lang="en-US" altLang="en-US" sz="1800" dirty="0"/>
          </a:p>
          <a:p>
            <a:pPr lvl="1"/>
            <a:r>
              <a:rPr lang="en-US" altLang="en-US" sz="1800" dirty="0"/>
              <a:t>Few companies provide incentives to produce reusable program components</a:t>
            </a:r>
          </a:p>
        </p:txBody>
      </p:sp>
      <p:sp>
        <p:nvSpPr>
          <p:cNvPr id="7" name="Slide Number Placeholder 6">
            <a:extLst>
              <a:ext uri="{FF2B5EF4-FFF2-40B4-BE49-F238E27FC236}">
                <a16:creationId xmlns:a16="http://schemas.microsoft.com/office/drawing/2014/main" id="{01D20637-B3A2-C747-AEE6-CAB4322DAD1F}"/>
              </a:ext>
            </a:extLst>
          </p:cNvPr>
          <p:cNvSpPr>
            <a:spLocks noGrp="1"/>
          </p:cNvSpPr>
          <p:nvPr>
            <p:ph type="sldNum" sz="quarter" idx="10"/>
          </p:nvPr>
        </p:nvSpPr>
        <p:spPr/>
        <p:txBody>
          <a:bodyPr/>
          <a:lstStyle/>
          <a:p>
            <a:pPr>
              <a:defRPr/>
            </a:pPr>
            <a:fld id="{3E8ADE4A-FE7A-EF46-81C0-DB169D7260F5}" type="slidenum">
              <a:rPr lang="en-US" altLang="x-none" smtClean="0"/>
              <a:pPr>
                <a:defRPr/>
              </a:pPr>
              <a:t>7</a:t>
            </a:fld>
            <a:endParaRPr lang="en-US" altLang="x-none"/>
          </a:p>
        </p:txBody>
      </p:sp>
    </p:spTree>
    <p:extLst>
      <p:ext uri="{BB962C8B-B14F-4D97-AF65-F5344CB8AC3E}">
        <p14:creationId xmlns:p14="http://schemas.microsoft.com/office/powerpoint/2010/main" val="50119553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AF7DAB8D-EEF6-5948-A0C3-0F88B0C98CB1}"/>
              </a:ext>
            </a:extLst>
          </p:cNvPr>
          <p:cNvSpPr>
            <a:spLocks noGrp="1" noChangeArrowheads="1"/>
          </p:cNvSpPr>
          <p:nvPr>
            <p:ph type="title"/>
          </p:nvPr>
        </p:nvSpPr>
        <p:spPr/>
        <p:txBody>
          <a:bodyPr/>
          <a:lstStyle/>
          <a:p>
            <a:r>
              <a:rPr lang="en-US" altLang="en-US" dirty="0"/>
              <a:t>Domain Engineering</a:t>
            </a:r>
          </a:p>
        </p:txBody>
      </p:sp>
      <p:sp>
        <p:nvSpPr>
          <p:cNvPr id="23557" name="Rectangle 3">
            <a:extLst>
              <a:ext uri="{FF2B5EF4-FFF2-40B4-BE49-F238E27FC236}">
                <a16:creationId xmlns:a16="http://schemas.microsoft.com/office/drawing/2014/main" id="{BB8598FA-CF63-834E-8666-8159FB05C026}"/>
              </a:ext>
            </a:extLst>
          </p:cNvPr>
          <p:cNvSpPr>
            <a:spLocks noGrp="1" noChangeArrowheads="1"/>
          </p:cNvSpPr>
          <p:nvPr>
            <p:ph type="body" idx="1"/>
          </p:nvPr>
        </p:nvSpPr>
        <p:spPr/>
        <p:txBody>
          <a:bodyPr/>
          <a:lstStyle/>
          <a:p>
            <a:r>
              <a:rPr lang="en-US" altLang="en-US" sz="1800" dirty="0"/>
              <a:t>A key aspect of CBSE is domain engineering</a:t>
            </a:r>
          </a:p>
          <a:p>
            <a:endParaRPr lang="en-US" altLang="en-US" sz="1800" dirty="0"/>
          </a:p>
          <a:p>
            <a:r>
              <a:rPr lang="en-US" altLang="en-US" sz="1800" dirty="0"/>
              <a:t>The intent of domain engineering is to identify, construct, catalog, and disseminate a set of software components that have applicability to existing and future software in a particular application domain</a:t>
            </a:r>
          </a:p>
          <a:p>
            <a:endParaRPr lang="en-US" altLang="en-US" sz="1800" dirty="0"/>
          </a:p>
          <a:p>
            <a:r>
              <a:rPr lang="en-US" altLang="en-US" sz="1800" dirty="0"/>
              <a:t>Domain engineering entails analysis, construction, and ultimately dissemination to share components and facilitate reuse</a:t>
            </a:r>
          </a:p>
          <a:p>
            <a:endParaRPr lang="en-US" altLang="en-US" sz="1800" dirty="0"/>
          </a:p>
          <a:p>
            <a:endParaRPr lang="en-US" altLang="en-US" dirty="0"/>
          </a:p>
        </p:txBody>
      </p:sp>
      <p:sp>
        <p:nvSpPr>
          <p:cNvPr id="7" name="Slide Number Placeholder 6">
            <a:extLst>
              <a:ext uri="{FF2B5EF4-FFF2-40B4-BE49-F238E27FC236}">
                <a16:creationId xmlns:a16="http://schemas.microsoft.com/office/drawing/2014/main" id="{01D20637-B3A2-C747-AEE6-CAB4322DAD1F}"/>
              </a:ext>
            </a:extLst>
          </p:cNvPr>
          <p:cNvSpPr>
            <a:spLocks noGrp="1"/>
          </p:cNvSpPr>
          <p:nvPr>
            <p:ph type="sldNum" sz="quarter" idx="10"/>
          </p:nvPr>
        </p:nvSpPr>
        <p:spPr/>
        <p:txBody>
          <a:bodyPr/>
          <a:lstStyle/>
          <a:p>
            <a:pPr>
              <a:defRPr/>
            </a:pPr>
            <a:fld id="{3E8ADE4A-FE7A-EF46-81C0-DB169D7260F5}" type="slidenum">
              <a:rPr lang="en-US" altLang="x-none" smtClean="0"/>
              <a:pPr>
                <a:defRPr/>
              </a:pPr>
              <a:t>8</a:t>
            </a:fld>
            <a:endParaRPr lang="en-US" altLang="x-none"/>
          </a:p>
        </p:txBody>
      </p:sp>
    </p:spTree>
    <p:extLst>
      <p:ext uri="{BB962C8B-B14F-4D97-AF65-F5344CB8AC3E}">
        <p14:creationId xmlns:p14="http://schemas.microsoft.com/office/powerpoint/2010/main" val="28140968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0BFB711A-9310-AF46-A78C-C6675F0CC8C3}"/>
              </a:ext>
            </a:extLst>
          </p:cNvPr>
          <p:cNvSpPr>
            <a:spLocks noGrp="1" noChangeArrowheads="1"/>
          </p:cNvSpPr>
          <p:nvPr>
            <p:ph type="title"/>
          </p:nvPr>
        </p:nvSpPr>
        <p:spPr/>
        <p:txBody>
          <a:bodyPr/>
          <a:lstStyle/>
          <a:p>
            <a:r>
              <a:rPr lang="en-US" altLang="en-US"/>
              <a:t>Domain Engineering</a:t>
            </a:r>
          </a:p>
        </p:txBody>
      </p:sp>
      <p:sp>
        <p:nvSpPr>
          <p:cNvPr id="6" name="Content Placeholder 5">
            <a:extLst>
              <a:ext uri="{FF2B5EF4-FFF2-40B4-BE49-F238E27FC236}">
                <a16:creationId xmlns:a16="http://schemas.microsoft.com/office/drawing/2014/main" id="{4C93E4F6-4822-C34B-9BD6-2480E4697A48}"/>
              </a:ext>
            </a:extLst>
          </p:cNvPr>
          <p:cNvSpPr>
            <a:spLocks noGrp="1"/>
          </p:cNvSpPr>
          <p:nvPr>
            <p:ph idx="1"/>
          </p:nvPr>
        </p:nvSpPr>
        <p:spPr/>
        <p:txBody>
          <a:bodyPr/>
          <a:lstStyle/>
          <a:p>
            <a:r>
              <a:rPr lang="en-US" sz="2000" dirty="0"/>
              <a:t>Domain analysis typically follows this process:</a:t>
            </a:r>
          </a:p>
          <a:p>
            <a:pPr marL="0" indent="0">
              <a:buNone/>
            </a:pPr>
            <a:endParaRPr lang="en-US" sz="2000" dirty="0"/>
          </a:p>
          <a:p>
            <a:pPr marL="728663" lvl="1" indent="-385763">
              <a:buFont typeface="+mj-lt"/>
              <a:buAutoNum type="arabicPeriod"/>
            </a:pPr>
            <a:r>
              <a:rPr lang="en-US" sz="1800" dirty="0"/>
              <a:t>Define the domain to be investigated</a:t>
            </a:r>
          </a:p>
          <a:p>
            <a:pPr marL="728663" lvl="1" indent="-385763">
              <a:buFont typeface="+mj-lt"/>
              <a:buAutoNum type="arabicPeriod"/>
            </a:pPr>
            <a:r>
              <a:rPr lang="en-US" sz="1800" dirty="0"/>
              <a:t>Categorize the items extracted from the domain</a:t>
            </a:r>
          </a:p>
          <a:p>
            <a:pPr marL="728663" lvl="1" indent="-385763">
              <a:buFont typeface="+mj-lt"/>
              <a:buAutoNum type="arabicPeriod"/>
            </a:pPr>
            <a:r>
              <a:rPr lang="en-US" sz="1800" dirty="0"/>
              <a:t>Collect a representative sample of applications in the domain</a:t>
            </a:r>
          </a:p>
          <a:p>
            <a:pPr marL="728663" lvl="1" indent="-385763">
              <a:buFont typeface="+mj-lt"/>
              <a:buAutoNum type="arabicPeriod"/>
            </a:pPr>
            <a:r>
              <a:rPr lang="en-US" sz="1800" dirty="0"/>
              <a:t>Analyze each application in the sample and define analysis classes</a:t>
            </a:r>
          </a:p>
          <a:p>
            <a:pPr marL="728663" lvl="1" indent="-385763">
              <a:buFont typeface="+mj-lt"/>
              <a:buAutoNum type="arabicPeriod"/>
            </a:pPr>
            <a:r>
              <a:rPr lang="en-US" sz="1800" dirty="0"/>
              <a:t>Develop requirements model for the classes</a:t>
            </a:r>
          </a:p>
          <a:p>
            <a:pPr marL="342900" lvl="1" indent="0">
              <a:buNone/>
            </a:pPr>
            <a:endParaRPr lang="en-US" sz="1800" dirty="0"/>
          </a:p>
          <a:p>
            <a:r>
              <a:rPr lang="en-US" sz="2000" dirty="0"/>
              <a:t>With this information, construction of the reusable components can commence and, upon completion, dissemination can occur</a:t>
            </a:r>
          </a:p>
        </p:txBody>
      </p:sp>
      <p:sp>
        <p:nvSpPr>
          <p:cNvPr id="7" name="Slide Number Placeholder 6">
            <a:extLst>
              <a:ext uri="{FF2B5EF4-FFF2-40B4-BE49-F238E27FC236}">
                <a16:creationId xmlns:a16="http://schemas.microsoft.com/office/drawing/2014/main" id="{050036C5-4E45-DF43-AF2C-0EB4ACF8FCE3}"/>
              </a:ext>
            </a:extLst>
          </p:cNvPr>
          <p:cNvSpPr>
            <a:spLocks noGrp="1"/>
          </p:cNvSpPr>
          <p:nvPr>
            <p:ph type="sldNum" sz="quarter" idx="10"/>
          </p:nvPr>
        </p:nvSpPr>
        <p:spPr/>
        <p:txBody>
          <a:bodyPr/>
          <a:lstStyle/>
          <a:p>
            <a:pPr>
              <a:defRPr/>
            </a:pPr>
            <a:fld id="{3E8ADE4A-FE7A-EF46-81C0-DB169D7260F5}" type="slidenum">
              <a:rPr lang="en-US" altLang="x-none" smtClean="0"/>
              <a:pPr>
                <a:defRPr/>
              </a:pPr>
              <a:t>9</a:t>
            </a:fld>
            <a:endParaRPr lang="en-US" altLang="x-none"/>
          </a:p>
        </p:txBody>
      </p:sp>
    </p:spTree>
    <p:extLst>
      <p:ext uri="{BB962C8B-B14F-4D97-AF65-F5344CB8AC3E}">
        <p14:creationId xmlns:p14="http://schemas.microsoft.com/office/powerpoint/2010/main" val="3030695836"/>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1270</TotalTime>
  <Words>1716</Words>
  <Application>Microsoft Office PowerPoint</Application>
  <PresentationFormat>On-screen Show (4:3)</PresentationFormat>
  <Paragraphs>237</Paragraphs>
  <Slides>30</Slides>
  <Notes>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31</vt:lpstr>
      <vt:lpstr>Learning Objectives in this Part</vt:lpstr>
      <vt:lpstr>Component-Based Development</vt:lpstr>
      <vt:lpstr>Component-Based Development</vt:lpstr>
      <vt:lpstr>Component-Based Development</vt:lpstr>
      <vt:lpstr>Domain Engineering</vt:lpstr>
      <vt:lpstr>Domain Engineering</vt:lpstr>
      <vt:lpstr>The CBSE Process</vt:lpstr>
      <vt:lpstr>Identifying Reusable Components</vt:lpstr>
      <vt:lpstr>Identifying Reusable Components</vt:lpstr>
      <vt:lpstr>CBSE Activities</vt:lpstr>
      <vt:lpstr>Component Qualification</vt:lpstr>
      <vt:lpstr>Component Qualification</vt:lpstr>
      <vt:lpstr>Component Adaptation</vt:lpstr>
      <vt:lpstr>Component Composition</vt:lpstr>
      <vt:lpstr>Part 32</vt:lpstr>
      <vt:lpstr>Learning Objectives in this Part</vt:lpstr>
      <vt:lpstr>Component-Based Software Engineering Frameworks</vt:lpstr>
      <vt:lpstr>Remote Method Invocation (RMI)</vt:lpstr>
      <vt:lpstr>RMI</vt:lpstr>
      <vt:lpstr>CORBA</vt:lpstr>
      <vt:lpstr>CORBA Schematic</vt:lpstr>
      <vt:lpstr>Microsoft COM/DCOM and .NET</vt:lpstr>
      <vt:lpstr>Microsoft DCOM Schematic</vt:lpstr>
      <vt:lpstr>Sun JavaBeans</vt:lpstr>
      <vt:lpstr>Java Enterprise Java Beans</vt:lpstr>
      <vt:lpstr>Retrospect on Component-Based Software Engineering  Frameworks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215</cp:revision>
  <dcterms:created xsi:type="dcterms:W3CDTF">2015-03-16T16:55:38Z</dcterms:created>
  <dcterms:modified xsi:type="dcterms:W3CDTF">2020-09-07T22:37:44Z</dcterms:modified>
</cp:coreProperties>
</file>