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530" r:id="rId2"/>
    <p:sldId id="507" r:id="rId3"/>
    <p:sldId id="531" r:id="rId4"/>
    <p:sldId id="516" r:id="rId5"/>
    <p:sldId id="297" r:id="rId6"/>
    <p:sldId id="282" r:id="rId7"/>
    <p:sldId id="298" r:id="rId8"/>
    <p:sldId id="284" r:id="rId9"/>
    <p:sldId id="285" r:id="rId10"/>
    <p:sldId id="286" r:id="rId11"/>
    <p:sldId id="287" r:id="rId12"/>
    <p:sldId id="288" r:id="rId13"/>
    <p:sldId id="289" r:id="rId14"/>
    <p:sldId id="300" r:id="rId15"/>
    <p:sldId id="290" r:id="rId16"/>
    <p:sldId id="304" r:id="rId17"/>
    <p:sldId id="305" r:id="rId18"/>
    <p:sldId id="306" r:id="rId19"/>
    <p:sldId id="307" r:id="rId20"/>
    <p:sldId id="309" r:id="rId21"/>
    <p:sldId id="310" r:id="rId22"/>
    <p:sldId id="303" r:id="rId23"/>
    <p:sldId id="281" r:id="rId24"/>
    <p:sldId id="275" r:id="rId25"/>
    <p:sldId id="318" r:id="rId26"/>
    <p:sldId id="277" r:id="rId27"/>
    <p:sldId id="319" r:id="rId28"/>
    <p:sldId id="294" r:id="rId29"/>
    <p:sldId id="506" r:id="rId30"/>
    <p:sldId id="532"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20" autoAdjust="0"/>
  </p:normalViewPr>
  <p:slideViewPr>
    <p:cSldViewPr>
      <p:cViewPr varScale="1">
        <p:scale>
          <a:sx n="74" d="100"/>
          <a:sy n="74" d="100"/>
        </p:scale>
        <p:origin x="171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9/7/2020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a:t>
            </a:fld>
            <a:endParaRPr lang="en-US"/>
          </a:p>
        </p:txBody>
      </p:sp>
    </p:spTree>
    <p:extLst>
      <p:ext uri="{BB962C8B-B14F-4D97-AF65-F5344CB8AC3E}">
        <p14:creationId xmlns:p14="http://schemas.microsoft.com/office/powerpoint/2010/main" val="264265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589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29</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8954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9452438-700B-47C7-B66F-B9FD0D879271}" type="slidenum">
              <a:rPr lang="en-US" altLang="en-US"/>
              <a:pPr/>
              <a:t>‹#›</a:t>
            </a:fld>
            <a:endParaRPr lang="en-US" altLang="en-US"/>
          </a:p>
        </p:txBody>
      </p:sp>
    </p:spTree>
    <p:extLst>
      <p:ext uri="{BB962C8B-B14F-4D97-AF65-F5344CB8AC3E}">
        <p14:creationId xmlns:p14="http://schemas.microsoft.com/office/powerpoint/2010/main" val="2003291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a:t>Title</a:t>
            </a:r>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9/7/2020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9/7/2020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9/7/2020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9/7/2020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4"/>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a:solidFill>
                  <a:schemeClr val="bg1"/>
                </a:solidFill>
              </a:rPr>
              <a:t>CS2212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hyperlink" Target="https://saucelabs.com/blog/shift-left-continuous-testing-eliminating-risk-through-agile-testing-practices" TargetMode="External"/><Relationship Id="rId3" Type="http://schemas.openxmlformats.org/officeDocument/2006/relationships/hyperlink" Target="https://asq.org/quality-resources/software-quality" TargetMode="External"/><Relationship Id="rId7" Type="http://schemas.openxmlformats.org/officeDocument/2006/relationships/hyperlink" Target="https://en.wikipedia.org/wiki/Continuous_delivery" TargetMode="External"/><Relationship Id="rId2" Type="http://schemas.openxmlformats.org/officeDocument/2006/relationships/hyperlink" Target="https://en.wikipedia.org/wiki/Software_quality" TargetMode="External"/><Relationship Id="rId1" Type="http://schemas.openxmlformats.org/officeDocument/2006/relationships/slideLayout" Target="../slideLayouts/slideLayout12.xml"/><Relationship Id="rId6" Type="http://schemas.openxmlformats.org/officeDocument/2006/relationships/hyperlink" Target="http://profs.etsmtl.ca/wsuryn/research/SQE-Publ/SQuaRE-second%20generation%20of%20standards%20for%20SW%20Quality%20%28IASTED03%29.pdf" TargetMode="External"/><Relationship Id="rId5" Type="http://schemas.openxmlformats.org/officeDocument/2006/relationships/hyperlink" Target="https://en.wikipedia.org/wiki/ISO/IEC_9126" TargetMode="External"/><Relationship Id="rId4" Type="http://schemas.openxmlformats.org/officeDocument/2006/relationships/hyperlink" Target="https://www.quora.com/What-is-software-quality"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Software_quality"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 2212</a:t>
            </a:r>
          </a:p>
        </p:txBody>
      </p:sp>
      <p:sp>
        <p:nvSpPr>
          <p:cNvPr id="3" name="Text Placeholder 2"/>
          <p:cNvSpPr>
            <a:spLocks noGrp="1"/>
          </p:cNvSpPr>
          <p:nvPr>
            <p:ph type="body" idx="1"/>
          </p:nvPr>
        </p:nvSpPr>
        <p:spPr>
          <a:xfrm>
            <a:off x="685800" y="2819401"/>
            <a:ext cx="7772400" cy="990600"/>
          </a:xfrm>
        </p:spPr>
        <p:txBody>
          <a:bodyPr/>
          <a:lstStyle/>
          <a:p>
            <a:r>
              <a:rPr lang="en-CA" dirty="0"/>
              <a:t>Introduction to Software Engineering</a:t>
            </a:r>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p:txBody>
      </p:sp>
      <p:sp>
        <p:nvSpPr>
          <p:cNvPr id="5" name="Text Placeholder 2"/>
          <p:cNvSpPr txBox="1">
            <a:spLocks/>
          </p:cNvSpPr>
          <p:nvPr/>
        </p:nvSpPr>
        <p:spPr>
          <a:xfrm>
            <a:off x="533400" y="5257800"/>
            <a:ext cx="7772400" cy="990600"/>
          </a:xfrm>
          <a:prstGeom prst="rect">
            <a:avLst/>
          </a:prstGeom>
        </p:spPr>
        <p:txBody>
          <a:bodyPr anchor="t"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CA" sz="1800" dirty="0"/>
          </a:p>
        </p:txBody>
      </p:sp>
      <p:sp>
        <p:nvSpPr>
          <p:cNvPr id="6" name="Rectangle 5">
            <a:extLst>
              <a:ext uri="{FF2B5EF4-FFF2-40B4-BE49-F238E27FC236}">
                <a16:creationId xmlns:a16="http://schemas.microsoft.com/office/drawing/2014/main" id="{8EB62B91-3EEA-415E-9B93-7C5401DC538C}"/>
              </a:ext>
            </a:extLst>
          </p:cNvPr>
          <p:cNvSpPr/>
          <p:nvPr/>
        </p:nvSpPr>
        <p:spPr>
          <a:xfrm>
            <a:off x="762000" y="4467136"/>
            <a:ext cx="7391400" cy="1200329"/>
          </a:xfrm>
          <a:prstGeom prst="rect">
            <a:avLst/>
          </a:prstGeom>
        </p:spPr>
        <p:txBody>
          <a:bodyPr wrap="square">
            <a:spAutoFit/>
          </a:bodyPr>
          <a:lstStyle/>
          <a:p>
            <a:r>
              <a:rPr lang="en-US" sz="4400" b="1" cap="small" dirty="0">
                <a:solidFill>
                  <a:prstClr val="black"/>
                </a:solidFill>
                <a:latin typeface="Calibri"/>
                <a:ea typeface="+mj-ea"/>
                <a:cs typeface="+mj-cs"/>
              </a:rPr>
              <a:t>Chapter 15</a:t>
            </a:r>
            <a:br>
              <a:rPr lang="en-US" sz="4400" b="1" cap="small" dirty="0">
                <a:solidFill>
                  <a:prstClr val="black"/>
                </a:solidFill>
                <a:latin typeface="Calibri"/>
                <a:ea typeface="+mj-ea"/>
                <a:cs typeface="+mj-cs"/>
              </a:rPr>
            </a:br>
            <a:r>
              <a:rPr lang="en-US" sz="2800" b="1" cap="small" dirty="0">
                <a:solidFill>
                  <a:prstClr val="black"/>
                </a:solidFill>
                <a:latin typeface="Calibri"/>
                <a:ea typeface="+mj-ea"/>
                <a:cs typeface="+mj-cs"/>
              </a:rPr>
              <a:t>Quality Concepts</a:t>
            </a:r>
            <a:endParaRPr lang="en-CA" dirty="0"/>
          </a:p>
        </p:txBody>
      </p:sp>
    </p:spTree>
    <p:extLst>
      <p:ext uri="{BB962C8B-B14F-4D97-AF65-F5344CB8AC3E}">
        <p14:creationId xmlns:p14="http://schemas.microsoft.com/office/powerpoint/2010/main" val="334385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4" name="Rectangle 2">
            <a:extLst>
              <a:ext uri="{FF2B5EF4-FFF2-40B4-BE49-F238E27FC236}">
                <a16:creationId xmlns:a16="http://schemas.microsoft.com/office/drawing/2014/main" id="{CF16793D-6C00-524E-9653-43DFA08173C3}"/>
              </a:ext>
            </a:extLst>
          </p:cNvPr>
          <p:cNvSpPr>
            <a:spLocks noGrp="1" noChangeArrowheads="1"/>
          </p:cNvSpPr>
          <p:nvPr>
            <p:ph type="title"/>
          </p:nvPr>
        </p:nvSpPr>
        <p:spPr/>
        <p:txBody>
          <a:bodyPr/>
          <a:lstStyle/>
          <a:p>
            <a:r>
              <a:rPr lang="en-US" altLang="en-US" dirty="0"/>
              <a:t>Software Quality – Useful Product</a:t>
            </a:r>
          </a:p>
        </p:txBody>
      </p:sp>
      <p:sp>
        <p:nvSpPr>
          <p:cNvPr id="10245" name="Rectangle 3">
            <a:extLst>
              <a:ext uri="{FF2B5EF4-FFF2-40B4-BE49-F238E27FC236}">
                <a16:creationId xmlns:a16="http://schemas.microsoft.com/office/drawing/2014/main" id="{35353A30-52D3-FF43-A90B-A835F4549DEA}"/>
              </a:ext>
            </a:extLst>
          </p:cNvPr>
          <p:cNvSpPr>
            <a:spLocks noGrp="1" noChangeArrowheads="1"/>
          </p:cNvSpPr>
          <p:nvPr>
            <p:ph type="body" idx="1"/>
          </p:nvPr>
        </p:nvSpPr>
        <p:spPr>
          <a:xfrm>
            <a:off x="685800" y="2241550"/>
            <a:ext cx="7772400" cy="4114800"/>
          </a:xfrm>
        </p:spPr>
        <p:txBody>
          <a:bodyPr/>
          <a:lstStyle/>
          <a:p>
            <a:r>
              <a:rPr lang="en-US" altLang="en-US" sz="2000" dirty="0"/>
              <a:t>A useful product delivers the content, functions, and features that the end-user desires</a:t>
            </a:r>
          </a:p>
          <a:p>
            <a:endParaRPr lang="en-US" altLang="en-US" sz="2000" dirty="0"/>
          </a:p>
          <a:p>
            <a:r>
              <a:rPr lang="en-US" altLang="en-US" sz="2000" dirty="0"/>
              <a:t>Just as important, it delivers these assets in a reliable, error free way </a:t>
            </a:r>
          </a:p>
          <a:p>
            <a:endParaRPr lang="en-US" altLang="en-US" sz="2000" dirty="0"/>
          </a:p>
          <a:p>
            <a:r>
              <a:rPr lang="en-US" altLang="en-US" sz="2000" dirty="0"/>
              <a:t>A useful product always satisfies those requirements that have been explicitly stated by stakeholders </a:t>
            </a:r>
          </a:p>
          <a:p>
            <a:endParaRPr lang="en-US" altLang="en-US" sz="2000" dirty="0"/>
          </a:p>
          <a:p>
            <a:r>
              <a:rPr lang="en-US" altLang="en-US" sz="2000" dirty="0"/>
              <a:t>In addition, it satisfies a set of implicit requirements (e.g., ease of use) that are expected of all high quality software</a:t>
            </a:r>
          </a:p>
        </p:txBody>
      </p:sp>
      <p:sp>
        <p:nvSpPr>
          <p:cNvPr id="2" name="Slide Number Placeholder 1">
            <a:extLst>
              <a:ext uri="{FF2B5EF4-FFF2-40B4-BE49-F238E27FC236}">
                <a16:creationId xmlns:a16="http://schemas.microsoft.com/office/drawing/2014/main" id="{116EED89-60C1-CD40-A218-D1932B5EF9BC}"/>
              </a:ext>
            </a:extLst>
          </p:cNvPr>
          <p:cNvSpPr>
            <a:spLocks noGrp="1"/>
          </p:cNvSpPr>
          <p:nvPr>
            <p:ph type="sldNum" sz="quarter" idx="10"/>
          </p:nvPr>
        </p:nvSpPr>
        <p:spPr/>
        <p:txBody>
          <a:bodyPr/>
          <a:lstStyle/>
          <a:p>
            <a:fld id="{3E8ADE4A-FE7A-EF46-81C0-DB169D7260F5}" type="slidenum">
              <a:rPr lang="en-US" altLang="x-none" smtClean="0"/>
              <a:pPr/>
              <a:t>10</a:t>
            </a:fld>
            <a:endParaRPr lang="en-US" altLang="x-none"/>
          </a:p>
        </p:txBody>
      </p:sp>
    </p:spTree>
    <p:extLst>
      <p:ext uri="{BB962C8B-B14F-4D97-AF65-F5344CB8AC3E}">
        <p14:creationId xmlns:p14="http://schemas.microsoft.com/office/powerpoint/2010/main" val="722484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3D996592-2C61-8246-A044-D8DD9D71D823}"/>
              </a:ext>
            </a:extLst>
          </p:cNvPr>
          <p:cNvSpPr>
            <a:spLocks noGrp="1" noChangeArrowheads="1"/>
          </p:cNvSpPr>
          <p:nvPr>
            <p:ph type="title"/>
          </p:nvPr>
        </p:nvSpPr>
        <p:spPr/>
        <p:txBody>
          <a:bodyPr/>
          <a:lstStyle/>
          <a:p>
            <a:r>
              <a:rPr lang="en-US" altLang="en-US" dirty="0"/>
              <a:t>Software Quality – Adding Value</a:t>
            </a:r>
          </a:p>
        </p:txBody>
      </p:sp>
      <p:sp>
        <p:nvSpPr>
          <p:cNvPr id="11269" name="Rectangle 3">
            <a:extLst>
              <a:ext uri="{FF2B5EF4-FFF2-40B4-BE49-F238E27FC236}">
                <a16:creationId xmlns:a16="http://schemas.microsoft.com/office/drawing/2014/main" id="{3EF29DFC-9F70-7246-B1FB-951339A2D67F}"/>
              </a:ext>
            </a:extLst>
          </p:cNvPr>
          <p:cNvSpPr>
            <a:spLocks noGrp="1" noChangeArrowheads="1"/>
          </p:cNvSpPr>
          <p:nvPr>
            <p:ph type="body" idx="1"/>
          </p:nvPr>
        </p:nvSpPr>
        <p:spPr/>
        <p:txBody>
          <a:bodyPr/>
          <a:lstStyle/>
          <a:p>
            <a:r>
              <a:rPr lang="en-US" altLang="en-US" sz="2000" dirty="0"/>
              <a:t>By adding value for both the producer and user of a software product, high quality software provides benefits for the software organization and the end-user community </a:t>
            </a:r>
          </a:p>
          <a:p>
            <a:endParaRPr lang="en-US" altLang="en-US" sz="2000" dirty="0"/>
          </a:p>
          <a:p>
            <a:r>
              <a:rPr lang="en-US" altLang="en-US" sz="2000" dirty="0"/>
              <a:t>The software organization gains added value because high quality software requires less maintenance effort, fewer bug fixes, and reduced customer support</a:t>
            </a:r>
          </a:p>
          <a:p>
            <a:endParaRPr lang="en-US" altLang="en-US" sz="2000" dirty="0"/>
          </a:p>
          <a:p>
            <a:r>
              <a:rPr lang="en-US" altLang="en-US" sz="2000" dirty="0"/>
              <a:t>The user community gains added value because the application provides a useful capability in a way that expedites some business process </a:t>
            </a:r>
          </a:p>
        </p:txBody>
      </p:sp>
      <p:sp>
        <p:nvSpPr>
          <p:cNvPr id="2" name="Slide Number Placeholder 1">
            <a:extLst>
              <a:ext uri="{FF2B5EF4-FFF2-40B4-BE49-F238E27FC236}">
                <a16:creationId xmlns:a16="http://schemas.microsoft.com/office/drawing/2014/main" id="{33B69CA6-2A3F-F34A-ACDF-876541143977}"/>
              </a:ext>
            </a:extLst>
          </p:cNvPr>
          <p:cNvSpPr>
            <a:spLocks noGrp="1"/>
          </p:cNvSpPr>
          <p:nvPr>
            <p:ph type="sldNum" sz="quarter" idx="10"/>
          </p:nvPr>
        </p:nvSpPr>
        <p:spPr/>
        <p:txBody>
          <a:bodyPr/>
          <a:lstStyle/>
          <a:p>
            <a:fld id="{3E8ADE4A-FE7A-EF46-81C0-DB169D7260F5}" type="slidenum">
              <a:rPr lang="en-US" altLang="x-none" smtClean="0"/>
              <a:pPr/>
              <a:t>11</a:t>
            </a:fld>
            <a:endParaRPr lang="en-US" altLang="x-none"/>
          </a:p>
        </p:txBody>
      </p:sp>
    </p:spTree>
    <p:extLst>
      <p:ext uri="{BB962C8B-B14F-4D97-AF65-F5344CB8AC3E}">
        <p14:creationId xmlns:p14="http://schemas.microsoft.com/office/powerpoint/2010/main" val="3027989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4783EDF0-6738-9A4E-BED3-F8FDFDCF629E}"/>
              </a:ext>
            </a:extLst>
          </p:cNvPr>
          <p:cNvSpPr>
            <a:spLocks noGrp="1" noChangeArrowheads="1"/>
          </p:cNvSpPr>
          <p:nvPr>
            <p:ph type="title"/>
          </p:nvPr>
        </p:nvSpPr>
        <p:spPr/>
        <p:txBody>
          <a:bodyPr/>
          <a:lstStyle/>
          <a:p>
            <a:r>
              <a:rPr lang="en-US" altLang="en-US" dirty="0"/>
              <a:t>Garvin’s Quality Dimensions</a:t>
            </a:r>
          </a:p>
        </p:txBody>
      </p:sp>
      <p:sp>
        <p:nvSpPr>
          <p:cNvPr id="12293" name="Rectangle 3">
            <a:extLst>
              <a:ext uri="{FF2B5EF4-FFF2-40B4-BE49-F238E27FC236}">
                <a16:creationId xmlns:a16="http://schemas.microsoft.com/office/drawing/2014/main" id="{D4F7E72F-AF67-5E41-9560-0258AC3E25A5}"/>
              </a:ext>
            </a:extLst>
          </p:cNvPr>
          <p:cNvSpPr>
            <a:spLocks noGrp="1" noChangeArrowheads="1"/>
          </p:cNvSpPr>
          <p:nvPr>
            <p:ph type="body" idx="1"/>
          </p:nvPr>
        </p:nvSpPr>
        <p:spPr>
          <a:xfrm>
            <a:off x="685800" y="1981200"/>
            <a:ext cx="7848600" cy="4114800"/>
          </a:xfrm>
        </p:spPr>
        <p:txBody>
          <a:bodyPr/>
          <a:lstStyle/>
          <a:p>
            <a:r>
              <a:rPr lang="en-US" altLang="en-US" sz="2000" b="1" dirty="0"/>
              <a:t>Performance Quality</a:t>
            </a:r>
            <a:r>
              <a:rPr lang="en-US" altLang="en-US" sz="2000" dirty="0"/>
              <a:t>. Does the software deliver all content, functions, and features that are specified as part of the requirements model in a way that provides value to the end-user?</a:t>
            </a:r>
          </a:p>
          <a:p>
            <a:endParaRPr lang="en-US" altLang="en-US" sz="2000" dirty="0"/>
          </a:p>
          <a:p>
            <a:r>
              <a:rPr lang="en-US" altLang="en-US" sz="2000" b="1" dirty="0"/>
              <a:t>Feature quality</a:t>
            </a:r>
            <a:r>
              <a:rPr lang="en-US" altLang="en-US" sz="2000" dirty="0"/>
              <a:t>.  Does the software provide features that surprise and delight first-time end-users?</a:t>
            </a:r>
          </a:p>
          <a:p>
            <a:endParaRPr lang="en-US" altLang="en-US" sz="2000" dirty="0"/>
          </a:p>
          <a:p>
            <a:r>
              <a:rPr lang="en-US" altLang="en-US" sz="2000" b="1" dirty="0"/>
              <a:t>Reliability</a:t>
            </a:r>
            <a:r>
              <a:rPr lang="en-US" altLang="en-US" sz="2000" dirty="0"/>
              <a:t>. Does the software deliver all features and capability without failure? Is it available when it is needed?  Does it deliver functionality that is error free?</a:t>
            </a:r>
          </a:p>
        </p:txBody>
      </p:sp>
      <p:sp>
        <p:nvSpPr>
          <p:cNvPr id="2" name="Slide Number Placeholder 1">
            <a:extLst>
              <a:ext uri="{FF2B5EF4-FFF2-40B4-BE49-F238E27FC236}">
                <a16:creationId xmlns:a16="http://schemas.microsoft.com/office/drawing/2014/main" id="{6AADA2BC-81C7-EF4B-8076-A801D9842DDC}"/>
              </a:ext>
            </a:extLst>
          </p:cNvPr>
          <p:cNvSpPr>
            <a:spLocks noGrp="1"/>
          </p:cNvSpPr>
          <p:nvPr>
            <p:ph type="sldNum" sz="quarter" idx="10"/>
          </p:nvPr>
        </p:nvSpPr>
        <p:spPr/>
        <p:txBody>
          <a:bodyPr/>
          <a:lstStyle/>
          <a:p>
            <a:fld id="{3E8ADE4A-FE7A-EF46-81C0-DB169D7260F5}" type="slidenum">
              <a:rPr lang="en-US" altLang="x-none" smtClean="0"/>
              <a:pPr/>
              <a:t>12</a:t>
            </a:fld>
            <a:endParaRPr lang="en-US" altLang="x-none"/>
          </a:p>
        </p:txBody>
      </p:sp>
    </p:spTree>
    <p:extLst>
      <p:ext uri="{BB962C8B-B14F-4D97-AF65-F5344CB8AC3E}">
        <p14:creationId xmlns:p14="http://schemas.microsoft.com/office/powerpoint/2010/main" val="908136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95F88855-4B68-8F48-85E5-341EA912AE53}"/>
              </a:ext>
            </a:extLst>
          </p:cNvPr>
          <p:cNvSpPr>
            <a:spLocks noGrp="1" noChangeArrowheads="1"/>
          </p:cNvSpPr>
          <p:nvPr>
            <p:ph type="title"/>
          </p:nvPr>
        </p:nvSpPr>
        <p:spPr/>
        <p:txBody>
          <a:bodyPr/>
          <a:lstStyle/>
          <a:p>
            <a:r>
              <a:rPr lang="en-US" altLang="en-US" dirty="0"/>
              <a:t>Garvin’s Quality Dimensions</a:t>
            </a:r>
          </a:p>
        </p:txBody>
      </p:sp>
      <p:sp>
        <p:nvSpPr>
          <p:cNvPr id="13317" name="Rectangle 3">
            <a:extLst>
              <a:ext uri="{FF2B5EF4-FFF2-40B4-BE49-F238E27FC236}">
                <a16:creationId xmlns:a16="http://schemas.microsoft.com/office/drawing/2014/main" id="{4D48406A-5F59-6342-A25C-8EA8B739C943}"/>
              </a:ext>
            </a:extLst>
          </p:cNvPr>
          <p:cNvSpPr>
            <a:spLocks noGrp="1" noChangeArrowheads="1"/>
          </p:cNvSpPr>
          <p:nvPr>
            <p:ph type="body" idx="1"/>
          </p:nvPr>
        </p:nvSpPr>
        <p:spPr/>
        <p:txBody>
          <a:bodyPr/>
          <a:lstStyle/>
          <a:p>
            <a:r>
              <a:rPr lang="en-US" altLang="en-US" sz="2000" b="1" dirty="0"/>
              <a:t>Conformance</a:t>
            </a:r>
            <a:r>
              <a:rPr lang="en-US" altLang="en-US" sz="2000" dirty="0"/>
              <a:t>. Does the software conform to local and external software standards that are relevant to the application? Does it conform to de facto design and coding conventions? For example, does the user interface conform to accepted design rules for menu selection or data input?</a:t>
            </a:r>
          </a:p>
          <a:p>
            <a:endParaRPr lang="en-US" altLang="en-US" sz="2000" dirty="0"/>
          </a:p>
          <a:p>
            <a:r>
              <a:rPr lang="en-US" altLang="en-US" sz="2000" b="1" dirty="0"/>
              <a:t>Durability</a:t>
            </a:r>
            <a:r>
              <a:rPr lang="en-US" altLang="en-US" sz="2000" dirty="0"/>
              <a:t>. Can the software be maintained (changed) or corrected (debugged) without the inadvertent generation of unintended side effects? Will changes cause the error rate or reliability to degrade with time? </a:t>
            </a:r>
          </a:p>
        </p:txBody>
      </p:sp>
      <p:sp>
        <p:nvSpPr>
          <p:cNvPr id="2" name="Slide Number Placeholder 1">
            <a:extLst>
              <a:ext uri="{FF2B5EF4-FFF2-40B4-BE49-F238E27FC236}">
                <a16:creationId xmlns:a16="http://schemas.microsoft.com/office/drawing/2014/main" id="{4941C8CF-62D7-ED42-8B9C-013B1EF4BDEA}"/>
              </a:ext>
            </a:extLst>
          </p:cNvPr>
          <p:cNvSpPr>
            <a:spLocks noGrp="1"/>
          </p:cNvSpPr>
          <p:nvPr>
            <p:ph type="sldNum" sz="quarter" idx="10"/>
          </p:nvPr>
        </p:nvSpPr>
        <p:spPr/>
        <p:txBody>
          <a:bodyPr/>
          <a:lstStyle/>
          <a:p>
            <a:fld id="{3E8ADE4A-FE7A-EF46-81C0-DB169D7260F5}" type="slidenum">
              <a:rPr lang="en-US" altLang="x-none" smtClean="0"/>
              <a:pPr/>
              <a:t>13</a:t>
            </a:fld>
            <a:endParaRPr lang="en-US" altLang="x-none"/>
          </a:p>
        </p:txBody>
      </p:sp>
    </p:spTree>
    <p:extLst>
      <p:ext uri="{BB962C8B-B14F-4D97-AF65-F5344CB8AC3E}">
        <p14:creationId xmlns:p14="http://schemas.microsoft.com/office/powerpoint/2010/main" val="2094571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95F88855-4B68-8F48-85E5-341EA912AE53}"/>
              </a:ext>
            </a:extLst>
          </p:cNvPr>
          <p:cNvSpPr>
            <a:spLocks noGrp="1" noChangeArrowheads="1"/>
          </p:cNvSpPr>
          <p:nvPr>
            <p:ph type="title"/>
          </p:nvPr>
        </p:nvSpPr>
        <p:spPr/>
        <p:txBody>
          <a:bodyPr/>
          <a:lstStyle/>
          <a:p>
            <a:r>
              <a:rPr lang="en-US" altLang="en-US" dirty="0"/>
              <a:t>Garvin’s Quality Dimensions</a:t>
            </a:r>
          </a:p>
        </p:txBody>
      </p:sp>
      <p:sp>
        <p:nvSpPr>
          <p:cNvPr id="13317" name="Rectangle 3">
            <a:extLst>
              <a:ext uri="{FF2B5EF4-FFF2-40B4-BE49-F238E27FC236}">
                <a16:creationId xmlns:a16="http://schemas.microsoft.com/office/drawing/2014/main" id="{4D48406A-5F59-6342-A25C-8EA8B739C943}"/>
              </a:ext>
            </a:extLst>
          </p:cNvPr>
          <p:cNvSpPr>
            <a:spLocks noGrp="1" noChangeArrowheads="1"/>
          </p:cNvSpPr>
          <p:nvPr>
            <p:ph type="body" idx="1"/>
          </p:nvPr>
        </p:nvSpPr>
        <p:spPr/>
        <p:txBody>
          <a:bodyPr/>
          <a:lstStyle/>
          <a:p>
            <a:r>
              <a:rPr lang="en-US" altLang="en-US" sz="2000" b="1" dirty="0"/>
              <a:t>Serviceability</a:t>
            </a:r>
            <a:r>
              <a:rPr lang="en-US" altLang="en-US" sz="2000" dirty="0"/>
              <a:t>. Can the software be maintained (changed) or corrected (debugged) in an acceptably short time period?  Can support staff acquire all information they need to make changes or correct defects?</a:t>
            </a:r>
          </a:p>
          <a:p>
            <a:endParaRPr lang="en-US" altLang="en-US" sz="2000" dirty="0"/>
          </a:p>
          <a:p>
            <a:r>
              <a:rPr lang="en-US" altLang="en-US" sz="2000" b="1" dirty="0"/>
              <a:t>Aesthetics</a:t>
            </a:r>
            <a:r>
              <a:rPr lang="en-US" altLang="en-US" sz="2000" dirty="0"/>
              <a:t>. Most of us would agree that an aesthetic entity has a certain elegance, a unique flow, and an obvious “presence” that are hard to quantify but evident nonetheless.</a:t>
            </a:r>
          </a:p>
          <a:p>
            <a:endParaRPr lang="en-US" altLang="en-US" sz="2000" dirty="0"/>
          </a:p>
          <a:p>
            <a:r>
              <a:rPr lang="en-US" altLang="en-US" sz="2000" b="1" dirty="0"/>
              <a:t>Perception</a:t>
            </a:r>
            <a:r>
              <a:rPr lang="en-US" altLang="en-US" sz="2000" dirty="0"/>
              <a:t>. In some situations, you may have a set of prejudices that influences your perception of quality, leading you to find faults where there are none, or to see quality where it is lacking.</a:t>
            </a:r>
          </a:p>
        </p:txBody>
      </p:sp>
      <p:sp>
        <p:nvSpPr>
          <p:cNvPr id="2" name="Slide Number Placeholder 1">
            <a:extLst>
              <a:ext uri="{FF2B5EF4-FFF2-40B4-BE49-F238E27FC236}">
                <a16:creationId xmlns:a16="http://schemas.microsoft.com/office/drawing/2014/main" id="{4941C8CF-62D7-ED42-8B9C-013B1EF4BDEA}"/>
              </a:ext>
            </a:extLst>
          </p:cNvPr>
          <p:cNvSpPr>
            <a:spLocks noGrp="1"/>
          </p:cNvSpPr>
          <p:nvPr>
            <p:ph type="sldNum" sz="quarter" idx="10"/>
          </p:nvPr>
        </p:nvSpPr>
        <p:spPr/>
        <p:txBody>
          <a:bodyPr/>
          <a:lstStyle/>
          <a:p>
            <a:fld id="{3E8ADE4A-FE7A-EF46-81C0-DB169D7260F5}" type="slidenum">
              <a:rPr lang="en-US" altLang="x-none" smtClean="0"/>
              <a:pPr/>
              <a:t>14</a:t>
            </a:fld>
            <a:endParaRPr lang="en-US" altLang="x-none"/>
          </a:p>
        </p:txBody>
      </p:sp>
    </p:spTree>
    <p:extLst>
      <p:ext uri="{BB962C8B-B14F-4D97-AF65-F5344CB8AC3E}">
        <p14:creationId xmlns:p14="http://schemas.microsoft.com/office/powerpoint/2010/main" val="2386113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8A09482D-EFAB-E942-AF7A-25ED80F6A296}"/>
              </a:ext>
            </a:extLst>
          </p:cNvPr>
          <p:cNvSpPr>
            <a:spLocks noGrp="1" noChangeArrowheads="1"/>
          </p:cNvSpPr>
          <p:nvPr>
            <p:ph type="title"/>
          </p:nvPr>
        </p:nvSpPr>
        <p:spPr/>
        <p:txBody>
          <a:bodyPr/>
          <a:lstStyle/>
          <a:p>
            <a:r>
              <a:rPr lang="en-US" altLang="en-US" dirty="0"/>
              <a:t>McCall’s Quality Factors</a:t>
            </a:r>
          </a:p>
        </p:txBody>
      </p:sp>
      <p:sp>
        <p:nvSpPr>
          <p:cNvPr id="14341" name="Rectangle 3">
            <a:extLst>
              <a:ext uri="{FF2B5EF4-FFF2-40B4-BE49-F238E27FC236}">
                <a16:creationId xmlns:a16="http://schemas.microsoft.com/office/drawing/2014/main" id="{B8F7BBFF-C46F-1C4B-B55A-B983344C6091}"/>
              </a:ext>
            </a:extLst>
          </p:cNvPr>
          <p:cNvSpPr>
            <a:spLocks noGrp="1" noChangeArrowheads="1"/>
          </p:cNvSpPr>
          <p:nvPr>
            <p:ph type="body" idx="1"/>
          </p:nvPr>
        </p:nvSpPr>
        <p:spPr/>
        <p:txBody>
          <a:bodyPr/>
          <a:lstStyle/>
          <a:p>
            <a:r>
              <a:rPr lang="en-US" altLang="en-US" sz="2000" dirty="0"/>
              <a:t>McCall, Richards, and Walters proposed a useful categorization of factors that affect software quality</a:t>
            </a:r>
          </a:p>
          <a:p>
            <a:endParaRPr lang="en-US" altLang="en-US" sz="2000" dirty="0"/>
          </a:p>
          <a:p>
            <a:r>
              <a:rPr lang="en-US" altLang="en-US" sz="2000" dirty="0"/>
              <a:t>These software quality factors focus on three important aspects</a:t>
            </a:r>
            <a:br>
              <a:rPr lang="en-US" altLang="en-US" sz="2000" dirty="0"/>
            </a:br>
            <a:r>
              <a:rPr lang="en-US" altLang="en-US" sz="2000" dirty="0"/>
              <a:t>of a software product:</a:t>
            </a:r>
          </a:p>
          <a:p>
            <a:pPr lvl="1"/>
            <a:r>
              <a:rPr lang="en-US" altLang="en-US" sz="1800" dirty="0"/>
              <a:t>Its operational characteristics</a:t>
            </a:r>
          </a:p>
          <a:p>
            <a:pPr lvl="1"/>
            <a:r>
              <a:rPr lang="en-US" altLang="en-US" sz="1800" dirty="0"/>
              <a:t>Its ability to undergo change or revision</a:t>
            </a:r>
          </a:p>
          <a:p>
            <a:pPr lvl="1"/>
            <a:r>
              <a:rPr lang="en-US" altLang="en-US" sz="1800" dirty="0"/>
              <a:t>Its adaptability and ability to transition to new environments</a:t>
            </a:r>
          </a:p>
        </p:txBody>
      </p:sp>
      <p:sp>
        <p:nvSpPr>
          <p:cNvPr id="2" name="Slide Number Placeholder 1">
            <a:extLst>
              <a:ext uri="{FF2B5EF4-FFF2-40B4-BE49-F238E27FC236}">
                <a16:creationId xmlns:a16="http://schemas.microsoft.com/office/drawing/2014/main" id="{8896152F-C489-C34B-9F3B-D666F4B25D46}"/>
              </a:ext>
            </a:extLst>
          </p:cNvPr>
          <p:cNvSpPr>
            <a:spLocks noGrp="1"/>
          </p:cNvSpPr>
          <p:nvPr>
            <p:ph type="sldNum" sz="quarter" idx="10"/>
          </p:nvPr>
        </p:nvSpPr>
        <p:spPr/>
        <p:txBody>
          <a:bodyPr/>
          <a:lstStyle/>
          <a:p>
            <a:fld id="{3E8ADE4A-FE7A-EF46-81C0-DB169D7260F5}" type="slidenum">
              <a:rPr lang="en-US" altLang="x-none" smtClean="0"/>
              <a:pPr/>
              <a:t>15</a:t>
            </a:fld>
            <a:endParaRPr lang="en-US" altLang="x-none"/>
          </a:p>
        </p:txBody>
      </p:sp>
    </p:spTree>
    <p:extLst>
      <p:ext uri="{BB962C8B-B14F-4D97-AF65-F5344CB8AC3E}">
        <p14:creationId xmlns:p14="http://schemas.microsoft.com/office/powerpoint/2010/main" val="3138171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8A09482D-EFAB-E942-AF7A-25ED80F6A296}"/>
              </a:ext>
            </a:extLst>
          </p:cNvPr>
          <p:cNvSpPr>
            <a:spLocks noGrp="1" noChangeArrowheads="1"/>
          </p:cNvSpPr>
          <p:nvPr>
            <p:ph type="title"/>
          </p:nvPr>
        </p:nvSpPr>
        <p:spPr/>
        <p:txBody>
          <a:bodyPr/>
          <a:lstStyle/>
          <a:p>
            <a:r>
              <a:rPr lang="en-US" altLang="en-US" dirty="0"/>
              <a:t>McCall’s Quality Factors</a:t>
            </a:r>
          </a:p>
        </p:txBody>
      </p:sp>
      <p:sp>
        <p:nvSpPr>
          <p:cNvPr id="2" name="Slide Number Placeholder 1">
            <a:extLst>
              <a:ext uri="{FF2B5EF4-FFF2-40B4-BE49-F238E27FC236}">
                <a16:creationId xmlns:a16="http://schemas.microsoft.com/office/drawing/2014/main" id="{8896152F-C489-C34B-9F3B-D666F4B25D46}"/>
              </a:ext>
            </a:extLst>
          </p:cNvPr>
          <p:cNvSpPr>
            <a:spLocks noGrp="1"/>
          </p:cNvSpPr>
          <p:nvPr>
            <p:ph type="sldNum" sz="quarter" idx="10"/>
          </p:nvPr>
        </p:nvSpPr>
        <p:spPr/>
        <p:txBody>
          <a:bodyPr/>
          <a:lstStyle/>
          <a:p>
            <a:fld id="{3E8ADE4A-FE7A-EF46-81C0-DB169D7260F5}" type="slidenum">
              <a:rPr lang="en-US" altLang="x-none" smtClean="0"/>
              <a:pPr/>
              <a:t>16</a:t>
            </a:fld>
            <a:endParaRPr lang="en-US" altLang="x-none"/>
          </a:p>
        </p:txBody>
      </p:sp>
      <p:pic>
        <p:nvPicPr>
          <p:cNvPr id="5" name="Picture 4">
            <a:extLst>
              <a:ext uri="{FF2B5EF4-FFF2-40B4-BE49-F238E27FC236}">
                <a16:creationId xmlns:a16="http://schemas.microsoft.com/office/drawing/2014/main" id="{9FB84D0D-F26D-9A4B-81B4-255EA047D61C}"/>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219200" y="2209800"/>
            <a:ext cx="6916648" cy="3430767"/>
          </a:xfrm>
          <a:prstGeom prst="rect">
            <a:avLst/>
          </a:prstGeom>
        </p:spPr>
      </p:pic>
    </p:spTree>
    <p:extLst>
      <p:ext uri="{BB962C8B-B14F-4D97-AF65-F5344CB8AC3E}">
        <p14:creationId xmlns:p14="http://schemas.microsoft.com/office/powerpoint/2010/main" val="1919582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8A09482D-EFAB-E942-AF7A-25ED80F6A296}"/>
              </a:ext>
            </a:extLst>
          </p:cNvPr>
          <p:cNvSpPr>
            <a:spLocks noGrp="1" noChangeArrowheads="1"/>
          </p:cNvSpPr>
          <p:nvPr>
            <p:ph type="title"/>
          </p:nvPr>
        </p:nvSpPr>
        <p:spPr/>
        <p:txBody>
          <a:bodyPr/>
          <a:lstStyle/>
          <a:p>
            <a:r>
              <a:rPr lang="en-US" altLang="en-US" dirty="0"/>
              <a:t>McCall’s Quality Factors</a:t>
            </a:r>
          </a:p>
        </p:txBody>
      </p:sp>
      <p:sp>
        <p:nvSpPr>
          <p:cNvPr id="14341" name="Rectangle 3">
            <a:extLst>
              <a:ext uri="{FF2B5EF4-FFF2-40B4-BE49-F238E27FC236}">
                <a16:creationId xmlns:a16="http://schemas.microsoft.com/office/drawing/2014/main" id="{B8F7BBFF-C46F-1C4B-B55A-B983344C6091}"/>
              </a:ext>
            </a:extLst>
          </p:cNvPr>
          <p:cNvSpPr>
            <a:spLocks noGrp="1" noChangeArrowheads="1"/>
          </p:cNvSpPr>
          <p:nvPr>
            <p:ph type="body" idx="1"/>
          </p:nvPr>
        </p:nvSpPr>
        <p:spPr/>
        <p:txBody>
          <a:bodyPr/>
          <a:lstStyle/>
          <a:p>
            <a:r>
              <a:rPr lang="en-US" altLang="en-US" sz="2000" b="1" dirty="0"/>
              <a:t>Correctness</a:t>
            </a:r>
            <a:r>
              <a:rPr lang="en-US" altLang="en-US" sz="2000" dirty="0"/>
              <a:t>:  The extent to which a program satisfies its specification and fulfills the customer’s mission objectives.</a:t>
            </a:r>
          </a:p>
          <a:p>
            <a:endParaRPr lang="en-US" altLang="en-US" sz="2000" dirty="0"/>
          </a:p>
          <a:p>
            <a:r>
              <a:rPr lang="en-US" altLang="en-US" sz="2000" b="1" dirty="0"/>
              <a:t>Reliability</a:t>
            </a:r>
            <a:r>
              <a:rPr lang="en-US" altLang="en-US" sz="2000" dirty="0"/>
              <a:t>:  The extent to which a program can be expected to perform its intended function with the required precision.</a:t>
            </a:r>
          </a:p>
          <a:p>
            <a:endParaRPr lang="en-US" altLang="en-US" sz="2000" dirty="0"/>
          </a:p>
          <a:p>
            <a:r>
              <a:rPr lang="en-US" altLang="en-US" sz="2000" b="1" dirty="0"/>
              <a:t>Efficiency</a:t>
            </a:r>
            <a:r>
              <a:rPr lang="en-US" altLang="en-US" sz="2000" dirty="0"/>
              <a:t>:  The amount of computing resources and code required by a program to perform its function.</a:t>
            </a:r>
          </a:p>
          <a:p>
            <a:endParaRPr lang="en-US" altLang="en-US" sz="2000" dirty="0"/>
          </a:p>
          <a:p>
            <a:r>
              <a:rPr lang="en-US" altLang="en-US" sz="2000" b="1" dirty="0"/>
              <a:t>Integrity</a:t>
            </a:r>
            <a:r>
              <a:rPr lang="en-US" altLang="en-US" sz="2000" dirty="0"/>
              <a:t>:  The extent to which access to software or data by unauthorized persons can be controlled.</a:t>
            </a:r>
          </a:p>
        </p:txBody>
      </p:sp>
      <p:sp>
        <p:nvSpPr>
          <p:cNvPr id="2" name="Slide Number Placeholder 1">
            <a:extLst>
              <a:ext uri="{FF2B5EF4-FFF2-40B4-BE49-F238E27FC236}">
                <a16:creationId xmlns:a16="http://schemas.microsoft.com/office/drawing/2014/main" id="{8896152F-C489-C34B-9F3B-D666F4B25D46}"/>
              </a:ext>
            </a:extLst>
          </p:cNvPr>
          <p:cNvSpPr>
            <a:spLocks noGrp="1"/>
          </p:cNvSpPr>
          <p:nvPr>
            <p:ph type="sldNum" sz="quarter" idx="10"/>
          </p:nvPr>
        </p:nvSpPr>
        <p:spPr/>
        <p:txBody>
          <a:bodyPr/>
          <a:lstStyle/>
          <a:p>
            <a:fld id="{3E8ADE4A-FE7A-EF46-81C0-DB169D7260F5}" type="slidenum">
              <a:rPr lang="en-US" altLang="x-none" smtClean="0"/>
              <a:pPr/>
              <a:t>17</a:t>
            </a:fld>
            <a:endParaRPr lang="en-US" altLang="x-none"/>
          </a:p>
        </p:txBody>
      </p:sp>
    </p:spTree>
    <p:extLst>
      <p:ext uri="{BB962C8B-B14F-4D97-AF65-F5344CB8AC3E}">
        <p14:creationId xmlns:p14="http://schemas.microsoft.com/office/powerpoint/2010/main" val="3082020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8A09482D-EFAB-E942-AF7A-25ED80F6A296}"/>
              </a:ext>
            </a:extLst>
          </p:cNvPr>
          <p:cNvSpPr>
            <a:spLocks noGrp="1" noChangeArrowheads="1"/>
          </p:cNvSpPr>
          <p:nvPr>
            <p:ph type="title"/>
          </p:nvPr>
        </p:nvSpPr>
        <p:spPr/>
        <p:txBody>
          <a:bodyPr/>
          <a:lstStyle/>
          <a:p>
            <a:r>
              <a:rPr lang="en-US" altLang="en-US" dirty="0"/>
              <a:t>McCall’s Quality Factors</a:t>
            </a:r>
          </a:p>
        </p:txBody>
      </p:sp>
      <p:sp>
        <p:nvSpPr>
          <p:cNvPr id="14341" name="Rectangle 3">
            <a:extLst>
              <a:ext uri="{FF2B5EF4-FFF2-40B4-BE49-F238E27FC236}">
                <a16:creationId xmlns:a16="http://schemas.microsoft.com/office/drawing/2014/main" id="{B8F7BBFF-C46F-1C4B-B55A-B983344C6091}"/>
              </a:ext>
            </a:extLst>
          </p:cNvPr>
          <p:cNvSpPr>
            <a:spLocks noGrp="1" noChangeArrowheads="1"/>
          </p:cNvSpPr>
          <p:nvPr>
            <p:ph type="body" idx="1"/>
          </p:nvPr>
        </p:nvSpPr>
        <p:spPr>
          <a:xfrm>
            <a:off x="628650" y="2226469"/>
            <a:ext cx="8209824" cy="3263504"/>
          </a:xfrm>
        </p:spPr>
        <p:txBody>
          <a:bodyPr/>
          <a:lstStyle/>
          <a:p>
            <a:r>
              <a:rPr lang="en-US" altLang="en-US" sz="2000" b="1" dirty="0"/>
              <a:t>Usability</a:t>
            </a:r>
            <a:r>
              <a:rPr lang="en-US" altLang="en-US" sz="2000" dirty="0"/>
              <a:t>:  The effort required to learn, operate, prepare input for, and interpret output of a program.</a:t>
            </a:r>
          </a:p>
          <a:p>
            <a:endParaRPr lang="en-US" altLang="en-US" sz="2000" dirty="0"/>
          </a:p>
          <a:p>
            <a:r>
              <a:rPr lang="en-US" altLang="en-US" sz="2000" b="1" dirty="0"/>
              <a:t>Maintainability</a:t>
            </a:r>
            <a:r>
              <a:rPr lang="en-US" altLang="en-US" sz="2000" dirty="0"/>
              <a:t>:  The effort required to locate and fix an error in a program.  (Note that McCall’s definition here is a somewhat limited one.)</a:t>
            </a:r>
          </a:p>
          <a:p>
            <a:endParaRPr lang="en-US" altLang="en-US" sz="2000" dirty="0"/>
          </a:p>
          <a:p>
            <a:r>
              <a:rPr lang="en-US" altLang="en-US" sz="2000" b="1" dirty="0"/>
              <a:t>Flexibility</a:t>
            </a:r>
            <a:r>
              <a:rPr lang="en-US" altLang="en-US" sz="2000" dirty="0"/>
              <a:t>.  The effort required to modify an operational program.</a:t>
            </a:r>
          </a:p>
          <a:p>
            <a:endParaRPr lang="en-US" altLang="en-US" sz="2000" dirty="0"/>
          </a:p>
          <a:p>
            <a:r>
              <a:rPr lang="en-US" altLang="en-US" sz="2000" b="1" dirty="0"/>
              <a:t>Testability</a:t>
            </a:r>
            <a:r>
              <a:rPr lang="en-US" altLang="en-US" sz="2000" dirty="0"/>
              <a:t>:  The effort required to test a program to ensure that it perform its intended function.</a:t>
            </a:r>
          </a:p>
          <a:p>
            <a:pPr marL="0" indent="0">
              <a:buNone/>
            </a:pPr>
            <a:endParaRPr lang="en-US" altLang="en-US" dirty="0"/>
          </a:p>
        </p:txBody>
      </p:sp>
      <p:sp>
        <p:nvSpPr>
          <p:cNvPr id="2" name="Slide Number Placeholder 1">
            <a:extLst>
              <a:ext uri="{FF2B5EF4-FFF2-40B4-BE49-F238E27FC236}">
                <a16:creationId xmlns:a16="http://schemas.microsoft.com/office/drawing/2014/main" id="{8896152F-C489-C34B-9F3B-D666F4B25D46}"/>
              </a:ext>
            </a:extLst>
          </p:cNvPr>
          <p:cNvSpPr>
            <a:spLocks noGrp="1"/>
          </p:cNvSpPr>
          <p:nvPr>
            <p:ph type="sldNum" sz="quarter" idx="10"/>
          </p:nvPr>
        </p:nvSpPr>
        <p:spPr/>
        <p:txBody>
          <a:bodyPr/>
          <a:lstStyle/>
          <a:p>
            <a:fld id="{3E8ADE4A-FE7A-EF46-81C0-DB169D7260F5}" type="slidenum">
              <a:rPr lang="en-US" altLang="x-none" smtClean="0"/>
              <a:pPr/>
              <a:t>18</a:t>
            </a:fld>
            <a:endParaRPr lang="en-US" altLang="x-none"/>
          </a:p>
        </p:txBody>
      </p:sp>
    </p:spTree>
    <p:extLst>
      <p:ext uri="{BB962C8B-B14F-4D97-AF65-F5344CB8AC3E}">
        <p14:creationId xmlns:p14="http://schemas.microsoft.com/office/powerpoint/2010/main" val="2946899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8A09482D-EFAB-E942-AF7A-25ED80F6A296}"/>
              </a:ext>
            </a:extLst>
          </p:cNvPr>
          <p:cNvSpPr>
            <a:spLocks noGrp="1" noChangeArrowheads="1"/>
          </p:cNvSpPr>
          <p:nvPr>
            <p:ph type="title"/>
          </p:nvPr>
        </p:nvSpPr>
        <p:spPr/>
        <p:txBody>
          <a:bodyPr/>
          <a:lstStyle/>
          <a:p>
            <a:r>
              <a:rPr lang="en-US" altLang="en-US" dirty="0"/>
              <a:t>McCall’s Quality Factors</a:t>
            </a:r>
          </a:p>
        </p:txBody>
      </p:sp>
      <p:sp>
        <p:nvSpPr>
          <p:cNvPr id="14341" name="Rectangle 3">
            <a:extLst>
              <a:ext uri="{FF2B5EF4-FFF2-40B4-BE49-F238E27FC236}">
                <a16:creationId xmlns:a16="http://schemas.microsoft.com/office/drawing/2014/main" id="{B8F7BBFF-C46F-1C4B-B55A-B983344C6091}"/>
              </a:ext>
            </a:extLst>
          </p:cNvPr>
          <p:cNvSpPr>
            <a:spLocks noGrp="1" noChangeArrowheads="1"/>
          </p:cNvSpPr>
          <p:nvPr>
            <p:ph type="body" idx="1"/>
          </p:nvPr>
        </p:nvSpPr>
        <p:spPr>
          <a:xfrm>
            <a:off x="628650" y="2226469"/>
            <a:ext cx="8209824" cy="3263504"/>
          </a:xfrm>
        </p:spPr>
        <p:txBody>
          <a:bodyPr/>
          <a:lstStyle/>
          <a:p>
            <a:r>
              <a:rPr lang="en-US" altLang="en-US" sz="2000" b="1" dirty="0"/>
              <a:t>Portability</a:t>
            </a:r>
            <a:r>
              <a:rPr lang="en-US" altLang="en-US" sz="2000" dirty="0"/>
              <a:t>:  The effort required to transfer the program from one hardware and/or software system environment to another.</a:t>
            </a:r>
          </a:p>
          <a:p>
            <a:endParaRPr lang="en-US" altLang="en-US" sz="2000" dirty="0"/>
          </a:p>
          <a:p>
            <a:r>
              <a:rPr lang="en-US" altLang="en-US" sz="2000" b="1" dirty="0"/>
              <a:t>Reusability</a:t>
            </a:r>
            <a:r>
              <a:rPr lang="en-US" altLang="en-US" sz="2000" dirty="0"/>
              <a:t>:  The extent to which a program (or parts of a program) can be reused in other applications – related to the packaging and scope of the functions that the program performs.</a:t>
            </a:r>
          </a:p>
          <a:p>
            <a:endParaRPr lang="en-US" altLang="en-US" sz="2000" dirty="0"/>
          </a:p>
          <a:p>
            <a:r>
              <a:rPr lang="en-US" altLang="en-US" sz="2000" b="1" dirty="0"/>
              <a:t>Interoperability</a:t>
            </a:r>
            <a:r>
              <a:rPr lang="en-US" altLang="en-US" sz="2000" dirty="0"/>
              <a:t>:  The effort required to couple one system to another.</a:t>
            </a:r>
          </a:p>
          <a:p>
            <a:pPr marL="0" indent="0">
              <a:buNone/>
            </a:pPr>
            <a:endParaRPr lang="en-US" altLang="en-US" dirty="0"/>
          </a:p>
        </p:txBody>
      </p:sp>
      <p:sp>
        <p:nvSpPr>
          <p:cNvPr id="2" name="Slide Number Placeholder 1">
            <a:extLst>
              <a:ext uri="{FF2B5EF4-FFF2-40B4-BE49-F238E27FC236}">
                <a16:creationId xmlns:a16="http://schemas.microsoft.com/office/drawing/2014/main" id="{8896152F-C489-C34B-9F3B-D666F4B25D46}"/>
              </a:ext>
            </a:extLst>
          </p:cNvPr>
          <p:cNvSpPr>
            <a:spLocks noGrp="1"/>
          </p:cNvSpPr>
          <p:nvPr>
            <p:ph type="sldNum" sz="quarter" idx="10"/>
          </p:nvPr>
        </p:nvSpPr>
        <p:spPr/>
        <p:txBody>
          <a:bodyPr/>
          <a:lstStyle/>
          <a:p>
            <a:fld id="{3E8ADE4A-FE7A-EF46-81C0-DB169D7260F5}" type="slidenum">
              <a:rPr lang="en-US" altLang="x-none" smtClean="0"/>
              <a:pPr/>
              <a:t>19</a:t>
            </a:fld>
            <a:endParaRPr lang="en-US" altLang="x-none"/>
          </a:p>
        </p:txBody>
      </p:sp>
    </p:spTree>
    <p:extLst>
      <p:ext uri="{BB962C8B-B14F-4D97-AF65-F5344CB8AC3E}">
        <p14:creationId xmlns:p14="http://schemas.microsoft.com/office/powerpoint/2010/main" val="352711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CD51-C51A-498B-899D-C675C3973DE9}"/>
              </a:ext>
            </a:extLst>
          </p:cNvPr>
          <p:cNvSpPr>
            <a:spLocks noGrp="1"/>
          </p:cNvSpPr>
          <p:nvPr>
            <p:ph type="title"/>
          </p:nvPr>
        </p:nvSpPr>
        <p:spPr>
          <a:xfrm>
            <a:off x="609600" y="1066800"/>
            <a:ext cx="7772400" cy="5410199"/>
          </a:xfrm>
        </p:spPr>
        <p:txBody>
          <a:bodyPr/>
          <a:lstStyle/>
          <a:p>
            <a:r>
              <a:rPr lang="en-CA" dirty="0"/>
              <a:t>Copyright Notice</a:t>
            </a:r>
            <a:br>
              <a:rPr lang="en-CA" dirty="0"/>
            </a:br>
            <a:br>
              <a:rPr lang="en-CA" dirty="0"/>
            </a:br>
            <a:r>
              <a:rPr lang="en-CA" sz="2400" dirty="0"/>
              <a:t>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a:t>
            </a:r>
            <a:br>
              <a:rPr lang="en-CA" sz="2400" dirty="0"/>
            </a:br>
            <a:endParaRPr lang="en-CA" dirty="0"/>
          </a:p>
        </p:txBody>
      </p:sp>
    </p:spTree>
    <p:extLst>
      <p:ext uri="{BB962C8B-B14F-4D97-AF65-F5344CB8AC3E}">
        <p14:creationId xmlns:p14="http://schemas.microsoft.com/office/powerpoint/2010/main" val="1102551225"/>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8A09482D-EFAB-E942-AF7A-25ED80F6A296}"/>
              </a:ext>
            </a:extLst>
          </p:cNvPr>
          <p:cNvSpPr>
            <a:spLocks noGrp="1" noChangeArrowheads="1"/>
          </p:cNvSpPr>
          <p:nvPr>
            <p:ph type="title"/>
          </p:nvPr>
        </p:nvSpPr>
        <p:spPr/>
        <p:txBody>
          <a:bodyPr/>
          <a:lstStyle/>
          <a:p>
            <a:r>
              <a:rPr lang="en-US" altLang="en-US" dirty="0"/>
              <a:t>ISO 9126 Quality Factors</a:t>
            </a:r>
          </a:p>
        </p:txBody>
      </p:sp>
      <p:sp>
        <p:nvSpPr>
          <p:cNvPr id="14341" name="Rectangle 3">
            <a:extLst>
              <a:ext uri="{FF2B5EF4-FFF2-40B4-BE49-F238E27FC236}">
                <a16:creationId xmlns:a16="http://schemas.microsoft.com/office/drawing/2014/main" id="{B8F7BBFF-C46F-1C4B-B55A-B983344C6091}"/>
              </a:ext>
            </a:extLst>
          </p:cNvPr>
          <p:cNvSpPr>
            <a:spLocks noGrp="1" noChangeArrowheads="1"/>
          </p:cNvSpPr>
          <p:nvPr>
            <p:ph type="body" idx="1"/>
          </p:nvPr>
        </p:nvSpPr>
        <p:spPr>
          <a:xfrm>
            <a:off x="628650" y="2125267"/>
            <a:ext cx="8371842" cy="3364706"/>
          </a:xfrm>
        </p:spPr>
        <p:txBody>
          <a:bodyPr/>
          <a:lstStyle/>
          <a:p>
            <a:r>
              <a:rPr lang="en-US" altLang="en-US" sz="2000" dirty="0"/>
              <a:t>The ISO 9126 standard was developed in an attempt to determine the key quality attributes for computer software, identifying six key attributes:</a:t>
            </a:r>
          </a:p>
          <a:p>
            <a:endParaRPr lang="en-US" altLang="en-US" sz="2000" dirty="0"/>
          </a:p>
          <a:p>
            <a:pPr marL="685800" lvl="1" indent="-342900">
              <a:buFont typeface="+mj-lt"/>
              <a:buAutoNum type="arabicPeriod"/>
            </a:pPr>
            <a:r>
              <a:rPr lang="en-US" altLang="en-US" sz="1800" b="1" dirty="0"/>
              <a:t>Functionality</a:t>
            </a:r>
            <a:r>
              <a:rPr lang="en-US" altLang="en-US" sz="1800" dirty="0"/>
              <a:t>.  The degree to which the software satisfies stated needs as indicated by the following sub-attributes:  suitability, accuracy, interoperability, compliance, and security.</a:t>
            </a:r>
          </a:p>
          <a:p>
            <a:pPr marL="685800" lvl="1" indent="-342900">
              <a:buFont typeface="+mj-lt"/>
              <a:buAutoNum type="arabicPeriod"/>
            </a:pPr>
            <a:endParaRPr lang="en-US" altLang="en-US" sz="1800" dirty="0"/>
          </a:p>
          <a:p>
            <a:pPr marL="685800" lvl="1" indent="-342900">
              <a:buFont typeface="+mj-lt"/>
              <a:buAutoNum type="arabicPeriod"/>
            </a:pPr>
            <a:r>
              <a:rPr lang="en-US" altLang="en-US" sz="1800" b="1" dirty="0"/>
              <a:t>Reliability</a:t>
            </a:r>
            <a:r>
              <a:rPr lang="en-US" altLang="en-US" sz="1800" dirty="0"/>
              <a:t>.  The amount of time that the software is available for use as indicated by the following sub-attributes:  maturity, fault tolerance, recoverability.</a:t>
            </a:r>
          </a:p>
          <a:p>
            <a:pPr marL="685800" lvl="1" indent="-342900">
              <a:buFont typeface="+mj-lt"/>
              <a:buAutoNum type="arabicPeriod"/>
            </a:pPr>
            <a:endParaRPr lang="en-US" altLang="en-US" sz="1800" dirty="0"/>
          </a:p>
          <a:p>
            <a:pPr marL="685800" lvl="1" indent="-342900">
              <a:buFont typeface="+mj-lt"/>
              <a:buAutoNum type="arabicPeriod"/>
            </a:pPr>
            <a:r>
              <a:rPr lang="en-US" altLang="en-US" sz="1800" b="1" dirty="0"/>
              <a:t>Usability</a:t>
            </a:r>
            <a:r>
              <a:rPr lang="en-US" altLang="en-US" sz="1800" dirty="0"/>
              <a:t>.  The degree to which the software is easy to use as indicated by the following sub-attributes:  understandability, learnability, operability.</a:t>
            </a:r>
          </a:p>
        </p:txBody>
      </p:sp>
      <p:sp>
        <p:nvSpPr>
          <p:cNvPr id="2" name="Slide Number Placeholder 1">
            <a:extLst>
              <a:ext uri="{FF2B5EF4-FFF2-40B4-BE49-F238E27FC236}">
                <a16:creationId xmlns:a16="http://schemas.microsoft.com/office/drawing/2014/main" id="{8896152F-C489-C34B-9F3B-D666F4B25D46}"/>
              </a:ext>
            </a:extLst>
          </p:cNvPr>
          <p:cNvSpPr>
            <a:spLocks noGrp="1"/>
          </p:cNvSpPr>
          <p:nvPr>
            <p:ph type="sldNum" sz="quarter" idx="10"/>
          </p:nvPr>
        </p:nvSpPr>
        <p:spPr/>
        <p:txBody>
          <a:bodyPr/>
          <a:lstStyle/>
          <a:p>
            <a:fld id="{3E8ADE4A-FE7A-EF46-81C0-DB169D7260F5}" type="slidenum">
              <a:rPr lang="en-US" altLang="x-none" smtClean="0"/>
              <a:pPr/>
              <a:t>20</a:t>
            </a:fld>
            <a:endParaRPr lang="en-US" altLang="x-none"/>
          </a:p>
        </p:txBody>
      </p:sp>
    </p:spTree>
    <p:extLst>
      <p:ext uri="{BB962C8B-B14F-4D97-AF65-F5344CB8AC3E}">
        <p14:creationId xmlns:p14="http://schemas.microsoft.com/office/powerpoint/2010/main" val="600428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8A09482D-EFAB-E942-AF7A-25ED80F6A296}"/>
              </a:ext>
            </a:extLst>
          </p:cNvPr>
          <p:cNvSpPr>
            <a:spLocks noGrp="1" noChangeArrowheads="1"/>
          </p:cNvSpPr>
          <p:nvPr>
            <p:ph type="title"/>
          </p:nvPr>
        </p:nvSpPr>
        <p:spPr/>
        <p:txBody>
          <a:bodyPr/>
          <a:lstStyle/>
          <a:p>
            <a:r>
              <a:rPr lang="en-US" altLang="en-US" dirty="0"/>
              <a:t>ISO 9126 Quality Factors</a:t>
            </a:r>
          </a:p>
        </p:txBody>
      </p:sp>
      <p:sp>
        <p:nvSpPr>
          <p:cNvPr id="14341" name="Rectangle 3">
            <a:extLst>
              <a:ext uri="{FF2B5EF4-FFF2-40B4-BE49-F238E27FC236}">
                <a16:creationId xmlns:a16="http://schemas.microsoft.com/office/drawing/2014/main" id="{B8F7BBFF-C46F-1C4B-B55A-B983344C6091}"/>
              </a:ext>
            </a:extLst>
          </p:cNvPr>
          <p:cNvSpPr>
            <a:spLocks noGrp="1" noChangeArrowheads="1"/>
          </p:cNvSpPr>
          <p:nvPr>
            <p:ph type="body" idx="1"/>
          </p:nvPr>
        </p:nvSpPr>
        <p:spPr>
          <a:xfrm>
            <a:off x="628650" y="2125267"/>
            <a:ext cx="8371842" cy="3364706"/>
          </a:xfrm>
        </p:spPr>
        <p:txBody>
          <a:bodyPr/>
          <a:lstStyle/>
          <a:p>
            <a:pPr marL="685800" lvl="1" indent="-342900">
              <a:buFont typeface="+mj-lt"/>
              <a:buAutoNum type="arabicPeriod" startAt="4"/>
            </a:pPr>
            <a:r>
              <a:rPr lang="en-US" altLang="en-US" sz="1800" b="1" dirty="0"/>
              <a:t>Efficiency</a:t>
            </a:r>
            <a:r>
              <a:rPr lang="en-US" altLang="en-US" sz="1800" dirty="0"/>
              <a:t>.  The degree to which the software makes optimal use of system resources as indicated by the following </a:t>
            </a:r>
            <a:r>
              <a:rPr lang="en-US" altLang="en-US" sz="1800" dirty="0" err="1"/>
              <a:t>subattributes</a:t>
            </a:r>
            <a:r>
              <a:rPr lang="en-US" altLang="en-US" sz="1800" dirty="0"/>
              <a:t>:  time behaviour, resource </a:t>
            </a:r>
            <a:r>
              <a:rPr lang="en-US" altLang="en-US" sz="1800" dirty="0" err="1"/>
              <a:t>behaviour</a:t>
            </a:r>
            <a:r>
              <a:rPr lang="en-US" altLang="en-US" sz="1800" dirty="0"/>
              <a:t>.</a:t>
            </a:r>
          </a:p>
          <a:p>
            <a:pPr marL="685800" lvl="1" indent="-342900">
              <a:buFont typeface="+mj-lt"/>
              <a:buAutoNum type="arabicPeriod" startAt="4"/>
            </a:pPr>
            <a:endParaRPr lang="en-US" altLang="en-US" sz="1800" dirty="0"/>
          </a:p>
          <a:p>
            <a:pPr marL="685800" lvl="1" indent="-342900">
              <a:buFont typeface="+mj-lt"/>
              <a:buAutoNum type="arabicPeriod" startAt="4"/>
            </a:pPr>
            <a:r>
              <a:rPr lang="en-US" altLang="en-US" sz="1800" b="1" dirty="0"/>
              <a:t>Maintainability</a:t>
            </a:r>
            <a:r>
              <a:rPr lang="en-US" altLang="en-US" sz="1800" dirty="0"/>
              <a:t>.  The ease with which repair may be made to the software as indicated by the following </a:t>
            </a:r>
            <a:r>
              <a:rPr lang="en-US" altLang="en-US" sz="1800" dirty="0" err="1"/>
              <a:t>subattributes</a:t>
            </a:r>
            <a:r>
              <a:rPr lang="en-US" altLang="en-US" sz="1800" dirty="0"/>
              <a:t>:  analyzability, changeability, stability, testability.</a:t>
            </a:r>
          </a:p>
          <a:p>
            <a:pPr marL="685800" lvl="1" indent="-342900">
              <a:buFont typeface="+mj-lt"/>
              <a:buAutoNum type="arabicPeriod" startAt="4"/>
            </a:pPr>
            <a:endParaRPr lang="en-US" altLang="en-US" sz="1800" dirty="0"/>
          </a:p>
          <a:p>
            <a:pPr marL="685800" lvl="1" indent="-342900">
              <a:buFont typeface="+mj-lt"/>
              <a:buAutoNum type="arabicPeriod" startAt="4"/>
            </a:pPr>
            <a:r>
              <a:rPr lang="en-US" altLang="en-US" sz="1800" b="1" dirty="0"/>
              <a:t>Portability</a:t>
            </a:r>
            <a:r>
              <a:rPr lang="en-US" altLang="en-US" sz="1800" dirty="0"/>
              <a:t>.  The ease with which the software can be transposed from one environment to another as indicated by the following </a:t>
            </a:r>
            <a:r>
              <a:rPr lang="en-US" altLang="en-US" sz="1800" dirty="0" err="1"/>
              <a:t>subattributes</a:t>
            </a:r>
            <a:r>
              <a:rPr lang="en-US" altLang="en-US" sz="1800" dirty="0"/>
              <a:t>:  adaptability, </a:t>
            </a:r>
            <a:r>
              <a:rPr lang="en-US" altLang="en-US" sz="1800" dirty="0" err="1"/>
              <a:t>installability</a:t>
            </a:r>
            <a:r>
              <a:rPr lang="en-US" altLang="en-US" sz="1800" dirty="0"/>
              <a:t>, conformance, replaceability.</a:t>
            </a:r>
          </a:p>
        </p:txBody>
      </p:sp>
      <p:sp>
        <p:nvSpPr>
          <p:cNvPr id="2" name="Slide Number Placeholder 1">
            <a:extLst>
              <a:ext uri="{FF2B5EF4-FFF2-40B4-BE49-F238E27FC236}">
                <a16:creationId xmlns:a16="http://schemas.microsoft.com/office/drawing/2014/main" id="{8896152F-C489-C34B-9F3B-D666F4B25D46}"/>
              </a:ext>
            </a:extLst>
          </p:cNvPr>
          <p:cNvSpPr>
            <a:spLocks noGrp="1"/>
          </p:cNvSpPr>
          <p:nvPr>
            <p:ph type="sldNum" sz="quarter" idx="10"/>
          </p:nvPr>
        </p:nvSpPr>
        <p:spPr/>
        <p:txBody>
          <a:bodyPr/>
          <a:lstStyle/>
          <a:p>
            <a:fld id="{3E8ADE4A-FE7A-EF46-81C0-DB169D7260F5}" type="slidenum">
              <a:rPr lang="en-US" altLang="x-none" smtClean="0"/>
              <a:pPr/>
              <a:t>21</a:t>
            </a:fld>
            <a:endParaRPr lang="en-US" altLang="x-none"/>
          </a:p>
        </p:txBody>
      </p:sp>
    </p:spTree>
    <p:extLst>
      <p:ext uri="{BB962C8B-B14F-4D97-AF65-F5344CB8AC3E}">
        <p14:creationId xmlns:p14="http://schemas.microsoft.com/office/powerpoint/2010/main" val="2524962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8A09482D-EFAB-E942-AF7A-25ED80F6A296}"/>
              </a:ext>
            </a:extLst>
          </p:cNvPr>
          <p:cNvSpPr>
            <a:spLocks noGrp="1" noChangeArrowheads="1"/>
          </p:cNvSpPr>
          <p:nvPr>
            <p:ph type="title"/>
          </p:nvPr>
        </p:nvSpPr>
        <p:spPr/>
        <p:txBody>
          <a:bodyPr/>
          <a:lstStyle/>
          <a:p>
            <a:r>
              <a:rPr lang="en-US" altLang="en-US" dirty="0"/>
              <a:t>The Transition to a Quantitative View</a:t>
            </a:r>
          </a:p>
        </p:txBody>
      </p:sp>
      <p:sp>
        <p:nvSpPr>
          <p:cNvPr id="14341" name="Rectangle 3">
            <a:extLst>
              <a:ext uri="{FF2B5EF4-FFF2-40B4-BE49-F238E27FC236}">
                <a16:creationId xmlns:a16="http://schemas.microsoft.com/office/drawing/2014/main" id="{B8F7BBFF-C46F-1C4B-B55A-B983344C6091}"/>
              </a:ext>
            </a:extLst>
          </p:cNvPr>
          <p:cNvSpPr>
            <a:spLocks noGrp="1" noChangeArrowheads="1"/>
          </p:cNvSpPr>
          <p:nvPr>
            <p:ph type="body" idx="1"/>
          </p:nvPr>
        </p:nvSpPr>
        <p:spPr/>
        <p:txBody>
          <a:bodyPr/>
          <a:lstStyle/>
          <a:p>
            <a:r>
              <a:rPr lang="en-US" altLang="en-US" sz="2000" dirty="0"/>
              <a:t>General quality dimensions and factors are not adequate enough for assessing the quality of an application in concrete terms</a:t>
            </a:r>
          </a:p>
          <a:p>
            <a:endParaRPr lang="en-US" altLang="en-US" sz="2000" dirty="0"/>
          </a:p>
          <a:p>
            <a:r>
              <a:rPr lang="en-US" altLang="en-US" sz="2000" dirty="0"/>
              <a:t>Project teams need to develop a set of targeted questions to assess the degree to which each application quality factor has been satisfied</a:t>
            </a:r>
          </a:p>
          <a:p>
            <a:endParaRPr lang="en-US" altLang="en-US" sz="2000" dirty="0"/>
          </a:p>
          <a:p>
            <a:r>
              <a:rPr lang="en-US" altLang="en-US" sz="2000" dirty="0"/>
              <a:t>Subjective measures of software quality may be viewed as little more than personal opinion</a:t>
            </a:r>
          </a:p>
          <a:p>
            <a:endParaRPr lang="en-US" altLang="en-US" sz="2000" dirty="0"/>
          </a:p>
          <a:p>
            <a:r>
              <a:rPr lang="en-US" altLang="en-US" sz="2000" dirty="0"/>
              <a:t>Software metrics represent indirect measures of some manifestation of quality and attempt to quantify the assessment of software quality</a:t>
            </a:r>
          </a:p>
        </p:txBody>
      </p:sp>
      <p:sp>
        <p:nvSpPr>
          <p:cNvPr id="2" name="Slide Number Placeholder 1">
            <a:extLst>
              <a:ext uri="{FF2B5EF4-FFF2-40B4-BE49-F238E27FC236}">
                <a16:creationId xmlns:a16="http://schemas.microsoft.com/office/drawing/2014/main" id="{8896152F-C489-C34B-9F3B-D666F4B25D46}"/>
              </a:ext>
            </a:extLst>
          </p:cNvPr>
          <p:cNvSpPr>
            <a:spLocks noGrp="1"/>
          </p:cNvSpPr>
          <p:nvPr>
            <p:ph type="sldNum" sz="quarter" idx="10"/>
          </p:nvPr>
        </p:nvSpPr>
        <p:spPr/>
        <p:txBody>
          <a:bodyPr/>
          <a:lstStyle/>
          <a:p>
            <a:fld id="{3E8ADE4A-FE7A-EF46-81C0-DB169D7260F5}" type="slidenum">
              <a:rPr lang="en-US" altLang="x-none" smtClean="0"/>
              <a:pPr/>
              <a:t>22</a:t>
            </a:fld>
            <a:endParaRPr lang="en-US" altLang="x-none"/>
          </a:p>
        </p:txBody>
      </p:sp>
    </p:spTree>
    <p:extLst>
      <p:ext uri="{BB962C8B-B14F-4D97-AF65-F5344CB8AC3E}">
        <p14:creationId xmlns:p14="http://schemas.microsoft.com/office/powerpoint/2010/main" val="3196180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C0CC1482-735B-CF41-B186-65CEE26DC6F1}"/>
              </a:ext>
            </a:extLst>
          </p:cNvPr>
          <p:cNvSpPr>
            <a:spLocks noGrp="1" noChangeArrowheads="1"/>
          </p:cNvSpPr>
          <p:nvPr>
            <p:ph type="title"/>
          </p:nvPr>
        </p:nvSpPr>
        <p:spPr/>
        <p:txBody>
          <a:bodyPr/>
          <a:lstStyle/>
          <a:p>
            <a:r>
              <a:rPr lang="en-US" altLang="en-US" dirty="0"/>
              <a:t>The Cost of Quality</a:t>
            </a:r>
          </a:p>
        </p:txBody>
      </p:sp>
      <p:sp>
        <p:nvSpPr>
          <p:cNvPr id="17413" name="Rectangle 3">
            <a:extLst>
              <a:ext uri="{FF2B5EF4-FFF2-40B4-BE49-F238E27FC236}">
                <a16:creationId xmlns:a16="http://schemas.microsoft.com/office/drawing/2014/main" id="{52181B94-D904-C04A-932E-E7B6E095296C}"/>
              </a:ext>
            </a:extLst>
          </p:cNvPr>
          <p:cNvSpPr>
            <a:spLocks noGrp="1" noChangeArrowheads="1"/>
          </p:cNvSpPr>
          <p:nvPr>
            <p:ph type="body" idx="1"/>
          </p:nvPr>
        </p:nvSpPr>
        <p:spPr/>
        <p:txBody>
          <a:bodyPr/>
          <a:lstStyle/>
          <a:p>
            <a:r>
              <a:rPr lang="en-US" altLang="en-US" sz="2000" dirty="0"/>
              <a:t>Delivering quality software has a cost, in terms of time and money</a:t>
            </a:r>
          </a:p>
          <a:p>
            <a:endParaRPr lang="en-US" altLang="en-US" sz="2000" dirty="0"/>
          </a:p>
          <a:p>
            <a:r>
              <a:rPr lang="en-US" altLang="en-US" sz="2000" dirty="0"/>
              <a:t>It is important to remember, however, that a lack of quality also has a cost, not only to end users who must live with buggy software, but also to the software organization that has built and must maintain it</a:t>
            </a:r>
          </a:p>
          <a:p>
            <a:endParaRPr lang="en-US" altLang="en-US" sz="2000" dirty="0"/>
          </a:p>
          <a:p>
            <a:r>
              <a:rPr lang="en-US" altLang="en-US" sz="2000" dirty="0"/>
              <a:t>The cost of quality can be divided into costs associated with prevention, appraisal, and failure</a:t>
            </a:r>
          </a:p>
          <a:p>
            <a:endParaRPr lang="en-US" altLang="en-US" dirty="0"/>
          </a:p>
        </p:txBody>
      </p:sp>
      <p:sp>
        <p:nvSpPr>
          <p:cNvPr id="2" name="Slide Number Placeholder 1">
            <a:extLst>
              <a:ext uri="{FF2B5EF4-FFF2-40B4-BE49-F238E27FC236}">
                <a16:creationId xmlns:a16="http://schemas.microsoft.com/office/drawing/2014/main" id="{EBF3592F-00DB-2940-B896-AD701D794E66}"/>
              </a:ext>
            </a:extLst>
          </p:cNvPr>
          <p:cNvSpPr>
            <a:spLocks noGrp="1"/>
          </p:cNvSpPr>
          <p:nvPr>
            <p:ph type="sldNum" sz="quarter" idx="10"/>
          </p:nvPr>
        </p:nvSpPr>
        <p:spPr/>
        <p:txBody>
          <a:bodyPr/>
          <a:lstStyle/>
          <a:p>
            <a:fld id="{3E8ADE4A-FE7A-EF46-81C0-DB169D7260F5}" type="slidenum">
              <a:rPr lang="en-US" altLang="x-none" smtClean="0"/>
              <a:pPr/>
              <a:t>23</a:t>
            </a:fld>
            <a:endParaRPr lang="en-US" altLang="x-none"/>
          </a:p>
        </p:txBody>
      </p:sp>
    </p:spTree>
    <p:extLst>
      <p:ext uri="{BB962C8B-B14F-4D97-AF65-F5344CB8AC3E}">
        <p14:creationId xmlns:p14="http://schemas.microsoft.com/office/powerpoint/2010/main" val="2119955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B1C6DD75-1218-D347-8736-9CA61778A835}"/>
              </a:ext>
            </a:extLst>
          </p:cNvPr>
          <p:cNvSpPr>
            <a:spLocks noGrp="1" noChangeArrowheads="1"/>
          </p:cNvSpPr>
          <p:nvPr>
            <p:ph type="title"/>
          </p:nvPr>
        </p:nvSpPr>
        <p:spPr/>
        <p:txBody>
          <a:bodyPr/>
          <a:lstStyle/>
          <a:p>
            <a:r>
              <a:rPr lang="en-US" altLang="en-US" dirty="0"/>
              <a:t>The Cost of Quality</a:t>
            </a:r>
          </a:p>
        </p:txBody>
      </p:sp>
      <p:sp>
        <p:nvSpPr>
          <p:cNvPr id="18437" name="Rectangle 3">
            <a:extLst>
              <a:ext uri="{FF2B5EF4-FFF2-40B4-BE49-F238E27FC236}">
                <a16:creationId xmlns:a16="http://schemas.microsoft.com/office/drawing/2014/main" id="{C5F648A2-3C50-C84E-9AFA-E08117640C59}"/>
              </a:ext>
            </a:extLst>
          </p:cNvPr>
          <p:cNvSpPr>
            <a:spLocks noGrp="1" noChangeArrowheads="1"/>
          </p:cNvSpPr>
          <p:nvPr>
            <p:ph type="body" idx="1"/>
          </p:nvPr>
        </p:nvSpPr>
        <p:spPr>
          <a:xfrm>
            <a:off x="304614" y="2133600"/>
            <a:ext cx="7886700" cy="3364706"/>
          </a:xfrm>
        </p:spPr>
        <p:txBody>
          <a:bodyPr/>
          <a:lstStyle/>
          <a:p>
            <a:r>
              <a:rPr lang="en-US" altLang="en-US" sz="1800" dirty="0"/>
              <a:t>The relative costs to find and </a:t>
            </a:r>
            <a:br>
              <a:rPr lang="en-US" altLang="en-US" sz="1800" dirty="0"/>
            </a:br>
            <a:r>
              <a:rPr lang="en-US" altLang="en-US" sz="1800" dirty="0"/>
              <a:t>repair an error or defect </a:t>
            </a:r>
            <a:br>
              <a:rPr lang="en-US" altLang="en-US" sz="1800" dirty="0"/>
            </a:br>
            <a:r>
              <a:rPr lang="en-US" altLang="en-US" sz="1800" dirty="0"/>
              <a:t>increase dramatically as we </a:t>
            </a:r>
            <a:br>
              <a:rPr lang="en-US" altLang="en-US" sz="1800" dirty="0"/>
            </a:br>
            <a:r>
              <a:rPr lang="en-US" altLang="en-US" sz="1800" dirty="0"/>
              <a:t>go from prevention to </a:t>
            </a:r>
            <a:br>
              <a:rPr lang="en-US" altLang="en-US" sz="1800" dirty="0"/>
            </a:br>
            <a:r>
              <a:rPr lang="en-US" altLang="en-US" sz="1800" dirty="0"/>
              <a:t>appraisal to internal failure</a:t>
            </a:r>
            <a:br>
              <a:rPr lang="en-US" altLang="en-US" sz="1800" dirty="0"/>
            </a:br>
            <a:r>
              <a:rPr lang="en-US" altLang="en-US" sz="1800" dirty="0"/>
              <a:t>to external failure costs</a:t>
            </a:r>
          </a:p>
          <a:p>
            <a:endParaRPr lang="en-US" altLang="en-US" sz="1800" dirty="0"/>
          </a:p>
          <a:p>
            <a:r>
              <a:rPr lang="en-US" altLang="en-US" sz="1800" dirty="0"/>
              <a:t>This chart reflects real world</a:t>
            </a:r>
            <a:br>
              <a:rPr lang="en-US" altLang="en-US" sz="1800" dirty="0"/>
            </a:br>
            <a:r>
              <a:rPr lang="en-US" altLang="en-US" sz="1800" dirty="0"/>
              <a:t>data collected by Boehm and</a:t>
            </a:r>
            <a:br>
              <a:rPr lang="en-US" altLang="en-US" sz="1800" dirty="0"/>
            </a:br>
            <a:r>
              <a:rPr lang="en-US" altLang="en-US" sz="1800" dirty="0" err="1"/>
              <a:t>Basili</a:t>
            </a:r>
            <a:r>
              <a:rPr lang="en-US" altLang="en-US" sz="1800" dirty="0"/>
              <a:t>, and illustrated by</a:t>
            </a:r>
            <a:br>
              <a:rPr lang="en-US" altLang="en-US" sz="1800" dirty="0"/>
            </a:br>
            <a:r>
              <a:rPr lang="en-US" altLang="en-US" sz="1800" dirty="0" err="1"/>
              <a:t>Cigital</a:t>
            </a:r>
            <a:r>
              <a:rPr lang="en-US" altLang="en-US" sz="1800" dirty="0"/>
              <a:t> Inc.</a:t>
            </a:r>
          </a:p>
        </p:txBody>
      </p:sp>
      <p:sp>
        <p:nvSpPr>
          <p:cNvPr id="2" name="Slide Number Placeholder 1">
            <a:extLst>
              <a:ext uri="{FF2B5EF4-FFF2-40B4-BE49-F238E27FC236}">
                <a16:creationId xmlns:a16="http://schemas.microsoft.com/office/drawing/2014/main" id="{CBD04803-6C07-4546-B71A-5E14DD507E19}"/>
              </a:ext>
            </a:extLst>
          </p:cNvPr>
          <p:cNvSpPr>
            <a:spLocks noGrp="1"/>
          </p:cNvSpPr>
          <p:nvPr>
            <p:ph type="sldNum" sz="quarter" idx="10"/>
          </p:nvPr>
        </p:nvSpPr>
        <p:spPr/>
        <p:txBody>
          <a:bodyPr/>
          <a:lstStyle/>
          <a:p>
            <a:fld id="{3E8ADE4A-FE7A-EF46-81C0-DB169D7260F5}" type="slidenum">
              <a:rPr lang="en-US" altLang="x-none" smtClean="0"/>
              <a:pPr/>
              <a:t>24</a:t>
            </a:fld>
            <a:endParaRPr lang="en-US" altLang="x-none"/>
          </a:p>
        </p:txBody>
      </p:sp>
      <p:pic>
        <p:nvPicPr>
          <p:cNvPr id="4" name="Picture 3">
            <a:extLst>
              <a:ext uri="{FF2B5EF4-FFF2-40B4-BE49-F238E27FC236}">
                <a16:creationId xmlns:a16="http://schemas.microsoft.com/office/drawing/2014/main" id="{ADA69851-EC3C-4449-9C3B-924B49FD14F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247964" y="2223587"/>
            <a:ext cx="4644516" cy="2868128"/>
          </a:xfrm>
          <a:prstGeom prst="rect">
            <a:avLst/>
          </a:prstGeom>
        </p:spPr>
      </p:pic>
    </p:spTree>
    <p:extLst>
      <p:ext uri="{BB962C8B-B14F-4D97-AF65-F5344CB8AC3E}">
        <p14:creationId xmlns:p14="http://schemas.microsoft.com/office/powerpoint/2010/main" val="3457422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9799A7A3-F94B-D14D-8BD3-F40F41A594DC}"/>
              </a:ext>
            </a:extLst>
          </p:cNvPr>
          <p:cNvSpPr>
            <a:spLocks noGrp="1" noChangeArrowheads="1"/>
          </p:cNvSpPr>
          <p:nvPr>
            <p:ph type="title"/>
          </p:nvPr>
        </p:nvSpPr>
        <p:spPr/>
        <p:txBody>
          <a:bodyPr/>
          <a:lstStyle/>
          <a:p>
            <a:r>
              <a:rPr lang="en-US" altLang="en-US"/>
              <a:t>Quality and Risk</a:t>
            </a:r>
          </a:p>
        </p:txBody>
      </p:sp>
      <p:sp>
        <p:nvSpPr>
          <p:cNvPr id="19461" name="Rectangle 3">
            <a:extLst>
              <a:ext uri="{FF2B5EF4-FFF2-40B4-BE49-F238E27FC236}">
                <a16:creationId xmlns:a16="http://schemas.microsoft.com/office/drawing/2014/main" id="{9B22A6B8-486C-0748-A342-A1426C81F7D7}"/>
              </a:ext>
            </a:extLst>
          </p:cNvPr>
          <p:cNvSpPr>
            <a:spLocks noGrp="1" noChangeArrowheads="1"/>
          </p:cNvSpPr>
          <p:nvPr>
            <p:ph type="body" idx="1"/>
          </p:nvPr>
        </p:nvSpPr>
        <p:spPr>
          <a:xfrm>
            <a:off x="628650" y="2226469"/>
            <a:ext cx="8101812" cy="3263504"/>
          </a:xfrm>
        </p:spPr>
        <p:txBody>
          <a:bodyPr/>
          <a:lstStyle/>
          <a:p>
            <a:r>
              <a:rPr lang="en-US" altLang="en-US" sz="2000" dirty="0"/>
              <a:t>Example:</a:t>
            </a:r>
          </a:p>
          <a:p>
            <a:pPr lvl="1"/>
            <a:r>
              <a:rPr lang="en-US" altLang="en-US" sz="1800" dirty="0"/>
              <a:t>Throughout the month of November, 2000 at a hospital in Panama, 28 patients received massive overdoses of gamma rays during treatment for a variety of cancers. In the months that followed, five of these patients died from radiation poisoning and 15 others developed serious complications. What caused this tragedy?  A software package, developed by a U.S. company, was modified by hospital technicians to compute modified doses of radiation for each patient. </a:t>
            </a:r>
          </a:p>
          <a:p>
            <a:pPr lvl="1"/>
            <a:endParaRPr lang="en-US" altLang="en-US" sz="1800" dirty="0"/>
          </a:p>
          <a:p>
            <a:pPr lvl="1"/>
            <a:r>
              <a:rPr lang="en-US" altLang="en-US" sz="1800" dirty="0"/>
              <a:t>The three Panamanian medical physicists who tweaked the software to provide additional capability were charged with second degree murder.</a:t>
            </a:r>
          </a:p>
          <a:p>
            <a:pPr lvl="1"/>
            <a:endParaRPr lang="en-US" altLang="en-US" sz="1800" dirty="0"/>
          </a:p>
          <a:p>
            <a:pPr lvl="1"/>
            <a:r>
              <a:rPr lang="en-US" altLang="en-US" sz="1800" dirty="0"/>
              <a:t>The U.S. company was faced with serious litigation in two countries.</a:t>
            </a:r>
          </a:p>
        </p:txBody>
      </p:sp>
      <p:sp>
        <p:nvSpPr>
          <p:cNvPr id="2" name="Slide Number Placeholder 1">
            <a:extLst>
              <a:ext uri="{FF2B5EF4-FFF2-40B4-BE49-F238E27FC236}">
                <a16:creationId xmlns:a16="http://schemas.microsoft.com/office/drawing/2014/main" id="{3572F602-FAD1-F945-85EC-7A4E0E02F420}"/>
              </a:ext>
            </a:extLst>
          </p:cNvPr>
          <p:cNvSpPr>
            <a:spLocks noGrp="1"/>
          </p:cNvSpPr>
          <p:nvPr>
            <p:ph type="sldNum" sz="quarter" idx="10"/>
          </p:nvPr>
        </p:nvSpPr>
        <p:spPr/>
        <p:txBody>
          <a:bodyPr/>
          <a:lstStyle/>
          <a:p>
            <a:fld id="{3E8ADE4A-FE7A-EF46-81C0-DB169D7260F5}" type="slidenum">
              <a:rPr lang="en-US" altLang="x-none" smtClean="0"/>
              <a:pPr/>
              <a:t>25</a:t>
            </a:fld>
            <a:endParaRPr lang="en-US" altLang="x-none"/>
          </a:p>
        </p:txBody>
      </p:sp>
    </p:spTree>
    <p:extLst>
      <p:ext uri="{BB962C8B-B14F-4D97-AF65-F5344CB8AC3E}">
        <p14:creationId xmlns:p14="http://schemas.microsoft.com/office/powerpoint/2010/main" val="1294634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4" name="Rectangle 2">
            <a:extLst>
              <a:ext uri="{FF2B5EF4-FFF2-40B4-BE49-F238E27FC236}">
                <a16:creationId xmlns:a16="http://schemas.microsoft.com/office/drawing/2014/main" id="{A04518BF-0643-7E42-81DD-846160E39CC7}"/>
              </a:ext>
            </a:extLst>
          </p:cNvPr>
          <p:cNvSpPr>
            <a:spLocks noGrp="1" noChangeArrowheads="1"/>
          </p:cNvSpPr>
          <p:nvPr>
            <p:ph type="title"/>
          </p:nvPr>
        </p:nvSpPr>
        <p:spPr/>
        <p:txBody>
          <a:bodyPr/>
          <a:lstStyle/>
          <a:p>
            <a:r>
              <a:rPr lang="en-US" altLang="en-US"/>
              <a:t>Negligence and Liability</a:t>
            </a:r>
          </a:p>
        </p:txBody>
      </p:sp>
      <p:sp>
        <p:nvSpPr>
          <p:cNvPr id="20485" name="Rectangle 3">
            <a:extLst>
              <a:ext uri="{FF2B5EF4-FFF2-40B4-BE49-F238E27FC236}">
                <a16:creationId xmlns:a16="http://schemas.microsoft.com/office/drawing/2014/main" id="{A360CDB4-BFEA-F849-9552-E751717DA75D}"/>
              </a:ext>
            </a:extLst>
          </p:cNvPr>
          <p:cNvSpPr>
            <a:spLocks noGrp="1" noChangeArrowheads="1"/>
          </p:cNvSpPr>
          <p:nvPr>
            <p:ph type="body" idx="1"/>
          </p:nvPr>
        </p:nvSpPr>
        <p:spPr/>
        <p:txBody>
          <a:bodyPr/>
          <a:lstStyle/>
          <a:p>
            <a:r>
              <a:rPr lang="en-US" altLang="en-US" sz="2000" dirty="0"/>
              <a:t>The story is all too common: A governmental or corporate entity hires a major software developer or consulting company to analyze requirements and then design and construct a software-based “system” to support some major activity. </a:t>
            </a:r>
          </a:p>
          <a:p>
            <a:endParaRPr lang="en-US" altLang="en-US" sz="2000" dirty="0"/>
          </a:p>
          <a:p>
            <a:pPr lvl="1"/>
            <a:r>
              <a:rPr lang="en-US" altLang="en-US" sz="1800" dirty="0"/>
              <a:t>The system might support a major corporate function (e.g., pension management) or some governmental function (e.g., healthcare administration or homeland security).</a:t>
            </a:r>
          </a:p>
          <a:p>
            <a:pPr lvl="1"/>
            <a:endParaRPr lang="en-US" altLang="en-US" sz="1800" dirty="0"/>
          </a:p>
          <a:p>
            <a:r>
              <a:rPr lang="en-US" altLang="en-US" sz="2000" dirty="0"/>
              <a:t>Work begins with the best of intentions on both sides, but by the time the system is delivered, things have gone bad. </a:t>
            </a:r>
          </a:p>
        </p:txBody>
      </p:sp>
      <p:sp>
        <p:nvSpPr>
          <p:cNvPr id="2" name="Slide Number Placeholder 1">
            <a:extLst>
              <a:ext uri="{FF2B5EF4-FFF2-40B4-BE49-F238E27FC236}">
                <a16:creationId xmlns:a16="http://schemas.microsoft.com/office/drawing/2014/main" id="{CE9E0617-678F-8146-903C-7E7C7F534012}"/>
              </a:ext>
            </a:extLst>
          </p:cNvPr>
          <p:cNvSpPr>
            <a:spLocks noGrp="1"/>
          </p:cNvSpPr>
          <p:nvPr>
            <p:ph type="sldNum" sz="quarter" idx="10"/>
          </p:nvPr>
        </p:nvSpPr>
        <p:spPr/>
        <p:txBody>
          <a:bodyPr/>
          <a:lstStyle/>
          <a:p>
            <a:fld id="{3E8ADE4A-FE7A-EF46-81C0-DB169D7260F5}" type="slidenum">
              <a:rPr lang="en-US" altLang="x-none" smtClean="0"/>
              <a:pPr/>
              <a:t>26</a:t>
            </a:fld>
            <a:endParaRPr lang="en-US" altLang="x-none"/>
          </a:p>
        </p:txBody>
      </p:sp>
    </p:spTree>
    <p:extLst>
      <p:ext uri="{BB962C8B-B14F-4D97-AF65-F5344CB8AC3E}">
        <p14:creationId xmlns:p14="http://schemas.microsoft.com/office/powerpoint/2010/main" val="520056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4" name="Rectangle 2">
            <a:extLst>
              <a:ext uri="{FF2B5EF4-FFF2-40B4-BE49-F238E27FC236}">
                <a16:creationId xmlns:a16="http://schemas.microsoft.com/office/drawing/2014/main" id="{A04518BF-0643-7E42-81DD-846160E39CC7}"/>
              </a:ext>
            </a:extLst>
          </p:cNvPr>
          <p:cNvSpPr>
            <a:spLocks noGrp="1" noChangeArrowheads="1"/>
          </p:cNvSpPr>
          <p:nvPr>
            <p:ph type="title"/>
          </p:nvPr>
        </p:nvSpPr>
        <p:spPr/>
        <p:txBody>
          <a:bodyPr/>
          <a:lstStyle/>
          <a:p>
            <a:r>
              <a:rPr lang="en-US" altLang="en-US"/>
              <a:t>Negligence and Liability</a:t>
            </a:r>
          </a:p>
        </p:txBody>
      </p:sp>
      <p:sp>
        <p:nvSpPr>
          <p:cNvPr id="20485" name="Rectangle 3">
            <a:extLst>
              <a:ext uri="{FF2B5EF4-FFF2-40B4-BE49-F238E27FC236}">
                <a16:creationId xmlns:a16="http://schemas.microsoft.com/office/drawing/2014/main" id="{A360CDB4-BFEA-F849-9552-E751717DA75D}"/>
              </a:ext>
            </a:extLst>
          </p:cNvPr>
          <p:cNvSpPr>
            <a:spLocks noGrp="1" noChangeArrowheads="1"/>
          </p:cNvSpPr>
          <p:nvPr>
            <p:ph type="body" idx="1"/>
          </p:nvPr>
        </p:nvSpPr>
        <p:spPr>
          <a:xfrm>
            <a:off x="628650" y="2226469"/>
            <a:ext cx="8209824" cy="3263504"/>
          </a:xfrm>
        </p:spPr>
        <p:txBody>
          <a:bodyPr/>
          <a:lstStyle/>
          <a:p>
            <a:r>
              <a:rPr lang="en-US" altLang="en-US" sz="2000" dirty="0"/>
              <a:t>The system is late, fails to deliver desired features and functions, is error-prone, and does not meet with customer approval. Litigation ensues.</a:t>
            </a:r>
          </a:p>
          <a:p>
            <a:endParaRPr lang="en-US" altLang="en-US" sz="2000" dirty="0"/>
          </a:p>
          <a:p>
            <a:r>
              <a:rPr lang="en-US" altLang="en-US" sz="2000" dirty="0"/>
              <a:t>In most cases, the customer claims that the developer has been negligent in the manner in which it has applied software practices and </a:t>
            </a:r>
            <a:br>
              <a:rPr lang="en-US" altLang="en-US" sz="2000" dirty="0"/>
            </a:br>
            <a:r>
              <a:rPr lang="en-US" altLang="en-US" sz="2000" dirty="0"/>
              <a:t>is not entitled to payment.</a:t>
            </a:r>
          </a:p>
          <a:p>
            <a:endParaRPr lang="en-US" altLang="en-US" sz="2000" dirty="0"/>
          </a:p>
          <a:p>
            <a:r>
              <a:rPr lang="en-US" altLang="en-US" sz="2000" dirty="0"/>
              <a:t>The developer often claims that the customer has repeatedly changed </a:t>
            </a:r>
            <a:br>
              <a:rPr lang="en-US" altLang="en-US" sz="2000" dirty="0"/>
            </a:br>
            <a:r>
              <a:rPr lang="en-US" altLang="en-US" sz="2000" dirty="0"/>
              <a:t>its requirements and has subverted the development partnership in </a:t>
            </a:r>
            <a:br>
              <a:rPr lang="en-US" altLang="en-US" sz="2000" dirty="0"/>
            </a:br>
            <a:r>
              <a:rPr lang="en-US" altLang="en-US" sz="2000" dirty="0"/>
              <a:t>other ways.</a:t>
            </a:r>
          </a:p>
          <a:p>
            <a:endParaRPr lang="en-US" altLang="en-US" sz="2000" dirty="0"/>
          </a:p>
          <a:p>
            <a:r>
              <a:rPr lang="en-US" altLang="en-US" sz="2000" dirty="0"/>
              <a:t>In every case, the quality of the delivered system comes into question.</a:t>
            </a:r>
          </a:p>
        </p:txBody>
      </p:sp>
      <p:sp>
        <p:nvSpPr>
          <p:cNvPr id="2" name="Slide Number Placeholder 1">
            <a:extLst>
              <a:ext uri="{FF2B5EF4-FFF2-40B4-BE49-F238E27FC236}">
                <a16:creationId xmlns:a16="http://schemas.microsoft.com/office/drawing/2014/main" id="{CE9E0617-678F-8146-903C-7E7C7F534012}"/>
              </a:ext>
            </a:extLst>
          </p:cNvPr>
          <p:cNvSpPr>
            <a:spLocks noGrp="1"/>
          </p:cNvSpPr>
          <p:nvPr>
            <p:ph type="sldNum" sz="quarter" idx="10"/>
          </p:nvPr>
        </p:nvSpPr>
        <p:spPr/>
        <p:txBody>
          <a:bodyPr/>
          <a:lstStyle/>
          <a:p>
            <a:fld id="{3E8ADE4A-FE7A-EF46-81C0-DB169D7260F5}" type="slidenum">
              <a:rPr lang="en-US" altLang="x-none" smtClean="0"/>
              <a:pPr/>
              <a:t>27</a:t>
            </a:fld>
            <a:endParaRPr lang="en-US" altLang="x-none"/>
          </a:p>
        </p:txBody>
      </p:sp>
    </p:spTree>
    <p:extLst>
      <p:ext uri="{BB962C8B-B14F-4D97-AF65-F5344CB8AC3E}">
        <p14:creationId xmlns:p14="http://schemas.microsoft.com/office/powerpoint/2010/main" val="1452078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6BA66E07-B33A-6043-99A1-29DBEC4131E5}"/>
              </a:ext>
            </a:extLst>
          </p:cNvPr>
          <p:cNvSpPr>
            <a:spLocks noGrp="1" noChangeArrowheads="1"/>
          </p:cNvSpPr>
          <p:nvPr>
            <p:ph type="title"/>
          </p:nvPr>
        </p:nvSpPr>
        <p:spPr/>
        <p:txBody>
          <a:bodyPr/>
          <a:lstStyle/>
          <a:p>
            <a:r>
              <a:rPr lang="en-US" altLang="en-US" dirty="0"/>
              <a:t>Achieving Software Quality </a:t>
            </a:r>
          </a:p>
        </p:txBody>
      </p:sp>
      <p:sp>
        <p:nvSpPr>
          <p:cNvPr id="23557" name="Rectangle 3">
            <a:extLst>
              <a:ext uri="{FF2B5EF4-FFF2-40B4-BE49-F238E27FC236}">
                <a16:creationId xmlns:a16="http://schemas.microsoft.com/office/drawing/2014/main" id="{F6D302A3-91B1-7844-A6C8-4984CD44CD18}"/>
              </a:ext>
            </a:extLst>
          </p:cNvPr>
          <p:cNvSpPr>
            <a:spLocks noGrp="1" noChangeArrowheads="1"/>
          </p:cNvSpPr>
          <p:nvPr>
            <p:ph type="body" idx="1"/>
          </p:nvPr>
        </p:nvSpPr>
        <p:spPr/>
        <p:txBody>
          <a:bodyPr/>
          <a:lstStyle/>
          <a:p>
            <a:r>
              <a:rPr lang="en-US" altLang="en-US" sz="2400" dirty="0"/>
              <a:t>Software quality doesn’t just appear</a:t>
            </a:r>
          </a:p>
          <a:p>
            <a:endParaRPr lang="en-US" altLang="en-US" sz="2400" dirty="0"/>
          </a:p>
          <a:p>
            <a:r>
              <a:rPr lang="en-US" altLang="en-US" sz="2400" dirty="0"/>
              <a:t>Software quality is the result of good project management and solid engineering practice</a:t>
            </a:r>
          </a:p>
          <a:p>
            <a:endParaRPr lang="en-US" altLang="en-US" sz="2400" dirty="0"/>
          </a:p>
          <a:p>
            <a:r>
              <a:rPr lang="en-US" altLang="en-US" sz="2400" dirty="0"/>
              <a:t>This comes into play in four broad activities:</a:t>
            </a:r>
          </a:p>
          <a:p>
            <a:pPr lvl="1"/>
            <a:r>
              <a:rPr lang="en-US" altLang="en-US" sz="2000" dirty="0"/>
              <a:t>Software engineering methods</a:t>
            </a:r>
          </a:p>
          <a:p>
            <a:pPr lvl="1"/>
            <a:r>
              <a:rPr lang="en-US" altLang="en-US" sz="2000" dirty="0"/>
              <a:t>Project management techniques</a:t>
            </a:r>
          </a:p>
          <a:p>
            <a:pPr lvl="1"/>
            <a:r>
              <a:rPr lang="en-US" altLang="en-US" sz="2000" dirty="0"/>
              <a:t>Quality control</a:t>
            </a:r>
          </a:p>
          <a:p>
            <a:pPr lvl="1"/>
            <a:r>
              <a:rPr lang="en-US" altLang="en-US" sz="2000" dirty="0"/>
              <a:t>Quality assurance</a:t>
            </a:r>
          </a:p>
        </p:txBody>
      </p:sp>
      <p:sp>
        <p:nvSpPr>
          <p:cNvPr id="2" name="Slide Number Placeholder 1">
            <a:extLst>
              <a:ext uri="{FF2B5EF4-FFF2-40B4-BE49-F238E27FC236}">
                <a16:creationId xmlns:a16="http://schemas.microsoft.com/office/drawing/2014/main" id="{DD96BF0B-DA4B-F64F-893E-C5EB326C5C14}"/>
              </a:ext>
            </a:extLst>
          </p:cNvPr>
          <p:cNvSpPr>
            <a:spLocks noGrp="1"/>
          </p:cNvSpPr>
          <p:nvPr>
            <p:ph type="sldNum" sz="quarter" idx="10"/>
          </p:nvPr>
        </p:nvSpPr>
        <p:spPr/>
        <p:txBody>
          <a:bodyPr/>
          <a:lstStyle/>
          <a:p>
            <a:fld id="{3E8ADE4A-FE7A-EF46-81C0-DB169D7260F5}" type="slidenum">
              <a:rPr lang="en-US" altLang="x-none" smtClean="0"/>
              <a:pPr/>
              <a:t>28</a:t>
            </a:fld>
            <a:endParaRPr lang="en-US" altLang="x-none"/>
          </a:p>
        </p:txBody>
      </p:sp>
    </p:spTree>
    <p:extLst>
      <p:ext uri="{BB962C8B-B14F-4D97-AF65-F5344CB8AC3E}">
        <p14:creationId xmlns:p14="http://schemas.microsoft.com/office/powerpoint/2010/main" val="4101910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a:xfrm>
            <a:off x="637309" y="304800"/>
            <a:ext cx="7772400" cy="1143000"/>
          </a:xfrm>
        </p:spPr>
        <p:txBody>
          <a:bodyPr/>
          <a:lstStyle/>
          <a:p>
            <a:r>
              <a:rPr lang="en-US" altLang="en-US" dirty="0"/>
              <a:t>Your Turn</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533400" y="1066800"/>
            <a:ext cx="8153400" cy="4114800"/>
          </a:xfrm>
        </p:spPr>
        <p:txBody>
          <a:bodyPr/>
          <a:lstStyle/>
          <a:p>
            <a:endParaRPr lang="en-US" altLang="en-US" sz="1800" dirty="0"/>
          </a:p>
          <a:p>
            <a:r>
              <a:rPr lang="en-US" altLang="en-US" sz="1800" dirty="0"/>
              <a:t>Select four key quality characteristics of software systems and discuss their importance in practical applications. What would be the repercussions if these qualities are not present.</a:t>
            </a:r>
          </a:p>
          <a:p>
            <a:endParaRPr lang="en-US" altLang="en-US" sz="1800" dirty="0"/>
          </a:p>
          <a:p>
            <a:r>
              <a:rPr lang="en-US" altLang="en-US" sz="1800" dirty="0"/>
              <a:t>Assuming a software project where the requirements constantly change while the delivery time and budget remain the same. What is the anticipated impact on the quality of the system being built?</a:t>
            </a:r>
          </a:p>
          <a:p>
            <a:endParaRPr lang="en-US" altLang="en-US" sz="1800" dirty="0"/>
          </a:p>
          <a:p>
            <a:r>
              <a:rPr lang="en-US" altLang="en-US" sz="1800" dirty="0"/>
              <a:t>Assume a software system which calculates the specifications (strength, dimensions etc.) of steel beams to be used</a:t>
            </a:r>
            <a:r>
              <a:rPr lang="el-GR" altLang="en-US" sz="1800" dirty="0"/>
              <a:t> </a:t>
            </a:r>
            <a:r>
              <a:rPr lang="fr-CA" altLang="en-US" sz="1800" dirty="0"/>
              <a:t>for </a:t>
            </a:r>
            <a:r>
              <a:rPr lang="en-US" altLang="en-US" sz="1800" dirty="0"/>
              <a:t>building bridges. The system provides correct calculations for bridges of span less than 100m long and which are used only for pedestrian traffic. The software system does not include any warnings that the system will not produce correct calculations if a user exceeds these limitations (i.e. the 100m span limit, only pedestrian traffic). A civil engineer is using the system to calculate the steel beams for a bridge which is 120m long and bearing light motor traffic. The bridge collapses. Who do you think is negligent?  The civil engineer for using the system, the software engineer for not including warnings, both</a:t>
            </a:r>
            <a:r>
              <a:rPr lang="en-CA" altLang="en-US" sz="1800" dirty="0"/>
              <a:t>?</a:t>
            </a:r>
            <a:r>
              <a:rPr lang="en-US" altLang="en-US" sz="1800" dirty="0"/>
              <a:t> Provide your opinion, and explain your answer.</a:t>
            </a:r>
          </a:p>
          <a:p>
            <a:pPr marL="457200" lvl="1" indent="0">
              <a:buNone/>
            </a:pPr>
            <a:endParaRPr lang="en-CA" sz="2000" dirty="0"/>
          </a:p>
          <a:p>
            <a:pPr marL="457200" lvl="1" indent="0">
              <a:buNone/>
            </a:pPr>
            <a:endParaRPr lang="en-CA" sz="2000" dirty="0"/>
          </a:p>
          <a:p>
            <a:pPr lvl="1"/>
            <a:endParaRPr lang="en-US" altLang="en-US" sz="2000" dirty="0"/>
          </a:p>
          <a:p>
            <a:endParaRPr lang="en-US" altLang="en-US" sz="2400" dirty="0"/>
          </a:p>
          <a:p>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29</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3202729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42</a:t>
            </a:r>
          </a:p>
        </p:txBody>
      </p:sp>
      <p:sp>
        <p:nvSpPr>
          <p:cNvPr id="3" name="Text Placeholder 2"/>
          <p:cNvSpPr>
            <a:spLocks noGrp="1"/>
          </p:cNvSpPr>
          <p:nvPr>
            <p:ph type="body" idx="1"/>
          </p:nvPr>
        </p:nvSpPr>
        <p:spPr>
          <a:xfrm>
            <a:off x="685800" y="2819400"/>
            <a:ext cx="8153400" cy="1500187"/>
          </a:xfrm>
        </p:spPr>
        <p:txBody>
          <a:bodyPr/>
          <a:lstStyle/>
          <a:p>
            <a:r>
              <a:rPr lang="en-US" dirty="0"/>
              <a:t>Software Quality Concepts  </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16472" y="38862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When to use iterative development? You should use iterative development only on projects that you want to succeed.</a:t>
            </a:r>
          </a:p>
          <a:p>
            <a:r>
              <a:rPr lang="en-US" sz="2000" i="1" dirty="0"/>
              <a:t>― Martin Fowler</a:t>
            </a:r>
            <a:r>
              <a:rPr lang="en-US" sz="2000" dirty="0"/>
              <a:t>. </a:t>
            </a:r>
          </a:p>
          <a:p>
            <a:endParaRPr lang="en-US" sz="2000" i="1" dirty="0"/>
          </a:p>
        </p:txBody>
      </p:sp>
    </p:spTree>
    <p:extLst>
      <p:ext uri="{BB962C8B-B14F-4D97-AF65-F5344CB8AC3E}">
        <p14:creationId xmlns:p14="http://schemas.microsoft.com/office/powerpoint/2010/main" val="1784001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8772B-BF95-4D38-A957-F548E6170036}"/>
              </a:ext>
            </a:extLst>
          </p:cNvPr>
          <p:cNvSpPr>
            <a:spLocks noGrp="1"/>
          </p:cNvSpPr>
          <p:nvPr>
            <p:ph type="title"/>
          </p:nvPr>
        </p:nvSpPr>
        <p:spPr/>
        <p:txBody>
          <a:bodyPr/>
          <a:lstStyle/>
          <a:p>
            <a:r>
              <a:rPr lang="en-CA" dirty="0"/>
              <a:t>Your Turn</a:t>
            </a:r>
          </a:p>
        </p:txBody>
      </p:sp>
      <p:sp>
        <p:nvSpPr>
          <p:cNvPr id="3" name="Content Placeholder 2">
            <a:extLst>
              <a:ext uri="{FF2B5EF4-FFF2-40B4-BE49-F238E27FC236}">
                <a16:creationId xmlns:a16="http://schemas.microsoft.com/office/drawing/2014/main" id="{27BDB398-1749-4473-89B1-03A9E0CA9577}"/>
              </a:ext>
            </a:extLst>
          </p:cNvPr>
          <p:cNvSpPr>
            <a:spLocks noGrp="1"/>
          </p:cNvSpPr>
          <p:nvPr>
            <p:ph idx="1"/>
          </p:nvPr>
        </p:nvSpPr>
        <p:spPr/>
        <p:txBody>
          <a:bodyPr/>
          <a:lstStyle/>
          <a:p>
            <a:r>
              <a:rPr lang="en-CA" sz="2000" dirty="0"/>
              <a:t>Check out the content of the following sites:</a:t>
            </a:r>
          </a:p>
          <a:p>
            <a:pPr lvl="1"/>
            <a:r>
              <a:rPr lang="en-CA" sz="1600" dirty="0">
                <a:hlinkClick r:id="rId2"/>
              </a:rPr>
              <a:t>https://en.wikipedia.org/wiki/Software_quality</a:t>
            </a:r>
            <a:endParaRPr lang="en-CA" sz="1600" dirty="0"/>
          </a:p>
          <a:p>
            <a:pPr lvl="1"/>
            <a:r>
              <a:rPr lang="en-CA" sz="1600" dirty="0">
                <a:hlinkClick r:id="rId3"/>
              </a:rPr>
              <a:t>https://asq.org/quality-resources/software-quality</a:t>
            </a:r>
            <a:endParaRPr lang="en-CA" sz="1600" dirty="0"/>
          </a:p>
          <a:p>
            <a:pPr lvl="1"/>
            <a:r>
              <a:rPr lang="en-CA" sz="1600" dirty="0">
                <a:hlinkClick r:id="rId4"/>
              </a:rPr>
              <a:t>https://www.quora.com/What-is-software-quality</a:t>
            </a:r>
            <a:endParaRPr lang="en-CA" sz="1600" dirty="0"/>
          </a:p>
          <a:p>
            <a:pPr lvl="1"/>
            <a:r>
              <a:rPr lang="en-CA" sz="1600" dirty="0">
                <a:hlinkClick r:id="rId5"/>
              </a:rPr>
              <a:t>https://en.wikipedia.org/wiki/ISO/IEC_9126</a:t>
            </a:r>
            <a:endParaRPr lang="en-CA" sz="1600" dirty="0"/>
          </a:p>
          <a:p>
            <a:pPr lvl="1"/>
            <a:r>
              <a:rPr lang="en-CA" sz="1600" dirty="0">
                <a:hlinkClick r:id="rId6"/>
              </a:rPr>
              <a:t>http://profs.etsmtl.ca/wsuryn/research/SQE-Publ/SQuaRE-second%20generation%20of%20standards%20for%20SW%20Quality%20%28IASTED03%29.pdf</a:t>
            </a:r>
            <a:r>
              <a:rPr lang="en-CA" sz="1600" dirty="0"/>
              <a:t> (copy/paste the link)</a:t>
            </a:r>
          </a:p>
          <a:p>
            <a:pPr lvl="1"/>
            <a:r>
              <a:rPr lang="en-CA" sz="1600" dirty="0">
                <a:hlinkClick r:id="rId7"/>
              </a:rPr>
              <a:t>https://en.wikipedia.org/wiki/Continuous_delivery</a:t>
            </a:r>
            <a:endParaRPr lang="en-CA" sz="1600" dirty="0"/>
          </a:p>
          <a:p>
            <a:pPr lvl="1"/>
            <a:r>
              <a:rPr lang="en-CA" sz="1600" dirty="0">
                <a:hlinkClick r:id="rId8"/>
              </a:rPr>
              <a:t>https://saucelabs.com/blog/shift-left-continuous-testing-eliminating-risk-through-agile-testing-practices</a:t>
            </a:r>
            <a:endParaRPr lang="en-CA" sz="1600" dirty="0"/>
          </a:p>
          <a:p>
            <a:pPr lvl="1"/>
            <a:endParaRPr lang="en-CA" sz="1600" dirty="0"/>
          </a:p>
          <a:p>
            <a:pPr lvl="1"/>
            <a:endParaRPr lang="en-CA" sz="1600" dirty="0"/>
          </a:p>
        </p:txBody>
      </p:sp>
    </p:spTree>
    <p:extLst>
      <p:ext uri="{BB962C8B-B14F-4D97-AF65-F5344CB8AC3E}">
        <p14:creationId xmlns:p14="http://schemas.microsoft.com/office/powerpoint/2010/main" val="542477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4</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Module</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marL="0" indent="0">
              <a:lnSpc>
                <a:spcPct val="80000"/>
              </a:lnSpc>
              <a:buNone/>
            </a:pPr>
            <a:endParaRPr lang="en-CA" altLang="en-US" sz="2800" dirty="0"/>
          </a:p>
          <a:p>
            <a:pPr marL="0" indent="0">
              <a:lnSpc>
                <a:spcPct val="80000"/>
              </a:lnSpc>
              <a:buNone/>
            </a:pPr>
            <a:endParaRPr lang="en-CA" altLang="en-US" sz="2800" dirty="0"/>
          </a:p>
          <a:p>
            <a:pPr>
              <a:lnSpc>
                <a:spcPct val="80000"/>
              </a:lnSpc>
              <a:buAutoNum type="arabicPeriod"/>
            </a:pPr>
            <a:endParaRPr lang="en-CA" altLang="en-US" sz="1800" dirty="0"/>
          </a:p>
          <a:p>
            <a:pPr>
              <a:lnSpc>
                <a:spcPct val="80000"/>
              </a:lnSpc>
              <a:buAutoNum type="arabicPeriod"/>
            </a:pPr>
            <a:r>
              <a:rPr lang="en-CA" altLang="en-US" sz="1800" dirty="0"/>
              <a:t>To understand the concept and dimensions of software quality</a:t>
            </a:r>
          </a:p>
          <a:p>
            <a:pPr>
              <a:lnSpc>
                <a:spcPct val="80000"/>
              </a:lnSpc>
              <a:buAutoNum type="arabicPeriod"/>
            </a:pPr>
            <a:endParaRPr lang="en-CA" altLang="en-US" sz="1800" dirty="0"/>
          </a:p>
          <a:p>
            <a:pPr>
              <a:lnSpc>
                <a:spcPct val="80000"/>
              </a:lnSpc>
              <a:buAutoNum type="arabicPeriod"/>
            </a:pPr>
            <a:r>
              <a:rPr lang="en-CA" altLang="en-US" sz="1800" dirty="0"/>
              <a:t>To understand the impact quality or the lack of quality has on a </a:t>
            </a:r>
            <a:r>
              <a:rPr lang="en-CA" altLang="en-US" sz="1800"/>
              <a:t>software system</a:t>
            </a:r>
            <a:endParaRPr lang="en-CA" altLang="en-US" sz="1800" dirty="0"/>
          </a:p>
          <a:p>
            <a:pPr>
              <a:lnSpc>
                <a:spcPct val="80000"/>
              </a:lnSpc>
              <a:buAutoNum type="arabicPeriod"/>
            </a:pPr>
            <a:endParaRPr lang="en-CA" altLang="en-US" sz="1800" dirty="0"/>
          </a:p>
          <a:p>
            <a:pPr>
              <a:lnSpc>
                <a:spcPct val="80000"/>
              </a:lnSpc>
              <a:buAutoNum type="arabicPeriod"/>
            </a:pPr>
            <a:endParaRPr lang="en-CA" altLang="en-US" sz="1800" dirty="0"/>
          </a:p>
          <a:p>
            <a:pPr>
              <a:lnSpc>
                <a:spcPct val="80000"/>
              </a:lnSpc>
              <a:buAutoNum type="arabicPeriod"/>
            </a:pPr>
            <a:endParaRPr lang="en-CA" altLang="en-US" sz="1800" dirty="0"/>
          </a:p>
          <a:p>
            <a:pPr marL="0" indent="0">
              <a:lnSpc>
                <a:spcPct val="80000"/>
              </a:lnSpc>
              <a:buNone/>
            </a:pPr>
            <a:r>
              <a:rPr lang="en-CA" altLang="en-US" sz="1800" dirty="0"/>
              <a:t> </a:t>
            </a:r>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129165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a:extLst>
              <a:ext uri="{FF2B5EF4-FFF2-40B4-BE49-F238E27FC236}">
                <a16:creationId xmlns:a16="http://schemas.microsoft.com/office/drawing/2014/main" id="{D249094C-4AE5-894F-AB25-FF8EE3884235}"/>
              </a:ext>
            </a:extLst>
          </p:cNvPr>
          <p:cNvSpPr>
            <a:spLocks noGrp="1" noChangeArrowheads="1"/>
          </p:cNvSpPr>
          <p:nvPr>
            <p:ph type="title"/>
          </p:nvPr>
        </p:nvSpPr>
        <p:spPr/>
        <p:txBody>
          <a:bodyPr/>
          <a:lstStyle/>
          <a:p>
            <a:r>
              <a:rPr lang="en-US" altLang="en-US"/>
              <a:t>Quality</a:t>
            </a:r>
          </a:p>
        </p:txBody>
      </p:sp>
      <p:sp>
        <p:nvSpPr>
          <p:cNvPr id="5125" name="Rectangle 3">
            <a:extLst>
              <a:ext uri="{FF2B5EF4-FFF2-40B4-BE49-F238E27FC236}">
                <a16:creationId xmlns:a16="http://schemas.microsoft.com/office/drawing/2014/main" id="{C5E47E95-2085-A34F-80DD-215D22B2666D}"/>
              </a:ext>
            </a:extLst>
          </p:cNvPr>
          <p:cNvSpPr>
            <a:spLocks noGrp="1" noChangeArrowheads="1"/>
          </p:cNvSpPr>
          <p:nvPr>
            <p:ph type="body" idx="1"/>
          </p:nvPr>
        </p:nvSpPr>
        <p:spPr>
          <a:xfrm>
            <a:off x="628650" y="2226469"/>
            <a:ext cx="7993800" cy="3263504"/>
          </a:xfrm>
        </p:spPr>
        <p:txBody>
          <a:bodyPr/>
          <a:lstStyle/>
          <a:p>
            <a:r>
              <a:rPr lang="en-US" altLang="en-US" sz="2000" dirty="0"/>
              <a:t>Are quality of design and quality of conformance the only issues that software engineers must consider?</a:t>
            </a:r>
          </a:p>
          <a:p>
            <a:endParaRPr lang="en-US" altLang="en-US" sz="2000" dirty="0"/>
          </a:p>
          <a:p>
            <a:r>
              <a:rPr lang="en-US" altLang="en-US" sz="2000" dirty="0"/>
              <a:t>Quality is important, but if the user isn’t satisfied, does that matter?</a:t>
            </a:r>
          </a:p>
          <a:p>
            <a:endParaRPr lang="en-US" altLang="en-US" sz="2000" dirty="0"/>
          </a:p>
          <a:p>
            <a:r>
              <a:rPr lang="en-US" altLang="en-US" sz="2000" dirty="0"/>
              <a:t>Perhaps, a more “intuitive” relationship is in order:</a:t>
            </a:r>
          </a:p>
          <a:p>
            <a:pPr marL="342900" lvl="1" indent="0">
              <a:buNone/>
            </a:pPr>
            <a:br>
              <a:rPr lang="en-US" altLang="en-US" dirty="0"/>
            </a:br>
            <a:r>
              <a:rPr lang="en-US" altLang="en-US" sz="1500" dirty="0"/>
              <a:t>User satisfaction = compliant product + good quality + delivery within budget and schedule</a:t>
            </a:r>
          </a:p>
        </p:txBody>
      </p:sp>
      <p:sp>
        <p:nvSpPr>
          <p:cNvPr id="2" name="Slide Number Placeholder 1">
            <a:extLst>
              <a:ext uri="{FF2B5EF4-FFF2-40B4-BE49-F238E27FC236}">
                <a16:creationId xmlns:a16="http://schemas.microsoft.com/office/drawing/2014/main" id="{D57B2A55-AF4D-5A4F-9425-0BC349EA0958}"/>
              </a:ext>
            </a:extLst>
          </p:cNvPr>
          <p:cNvSpPr>
            <a:spLocks noGrp="1"/>
          </p:cNvSpPr>
          <p:nvPr>
            <p:ph type="sldNum" sz="quarter" idx="10"/>
          </p:nvPr>
        </p:nvSpPr>
        <p:spPr/>
        <p:txBody>
          <a:bodyPr/>
          <a:lstStyle/>
          <a:p>
            <a:fld id="{3E8ADE4A-FE7A-EF46-81C0-DB169D7260F5}" type="slidenum">
              <a:rPr lang="en-US" altLang="x-none" smtClean="0"/>
              <a:pPr/>
              <a:t>5</a:t>
            </a:fld>
            <a:endParaRPr lang="en-US" altLang="x-none"/>
          </a:p>
        </p:txBody>
      </p:sp>
      <p:sp>
        <p:nvSpPr>
          <p:cNvPr id="3" name="Rectangle 2">
            <a:extLst>
              <a:ext uri="{FF2B5EF4-FFF2-40B4-BE49-F238E27FC236}">
                <a16:creationId xmlns:a16="http://schemas.microsoft.com/office/drawing/2014/main" id="{A9E8F4FC-6424-4742-887B-1B8EE9CD070A}"/>
              </a:ext>
            </a:extLst>
          </p:cNvPr>
          <p:cNvSpPr/>
          <p:nvPr/>
        </p:nvSpPr>
        <p:spPr>
          <a:xfrm>
            <a:off x="1007148" y="4724400"/>
            <a:ext cx="7236804" cy="3780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0836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357D2B50-8056-454B-9FC7-F9BE1EDDB2D2}"/>
              </a:ext>
            </a:extLst>
          </p:cNvPr>
          <p:cNvSpPr>
            <a:spLocks noGrp="1" noChangeArrowheads="1"/>
          </p:cNvSpPr>
          <p:nvPr>
            <p:ph type="title"/>
          </p:nvPr>
        </p:nvSpPr>
        <p:spPr/>
        <p:txBody>
          <a:bodyPr/>
          <a:lstStyle/>
          <a:p>
            <a:r>
              <a:rPr lang="en-US" altLang="en-US" dirty="0"/>
              <a:t>Quality—Various Views</a:t>
            </a:r>
          </a:p>
        </p:txBody>
      </p:sp>
      <p:sp>
        <p:nvSpPr>
          <p:cNvPr id="7173" name="Rectangle 3">
            <a:extLst>
              <a:ext uri="{FF2B5EF4-FFF2-40B4-BE49-F238E27FC236}">
                <a16:creationId xmlns:a16="http://schemas.microsoft.com/office/drawing/2014/main" id="{C15DC2DC-1D34-4742-A255-F2342CC5F62F}"/>
              </a:ext>
            </a:extLst>
          </p:cNvPr>
          <p:cNvSpPr>
            <a:spLocks noGrp="1" noChangeArrowheads="1"/>
          </p:cNvSpPr>
          <p:nvPr>
            <p:ph type="body" idx="1"/>
          </p:nvPr>
        </p:nvSpPr>
        <p:spPr/>
        <p:txBody>
          <a:bodyPr/>
          <a:lstStyle/>
          <a:p>
            <a:r>
              <a:rPr lang="en-US" altLang="en-US" sz="2000" dirty="0"/>
              <a:t>The </a:t>
            </a:r>
            <a:r>
              <a:rPr lang="en-US" altLang="en-US" sz="2000" i="1" dirty="0"/>
              <a:t>transcendental view </a:t>
            </a:r>
            <a:r>
              <a:rPr lang="en-US" altLang="en-US" sz="2000" dirty="0"/>
              <a:t>argues (like </a:t>
            </a:r>
            <a:r>
              <a:rPr lang="en-US" altLang="en-US" sz="2000" dirty="0" err="1"/>
              <a:t>Persig</a:t>
            </a:r>
            <a:r>
              <a:rPr lang="en-US" altLang="en-US" sz="2000" dirty="0"/>
              <a:t>) that quality is something that you immediately recognize, but cannot explicitly define</a:t>
            </a:r>
          </a:p>
          <a:p>
            <a:endParaRPr lang="en-US" altLang="en-US" sz="2000" dirty="0"/>
          </a:p>
          <a:p>
            <a:r>
              <a:rPr lang="en-US" altLang="en-US" sz="2000" dirty="0"/>
              <a:t>The </a:t>
            </a:r>
            <a:r>
              <a:rPr lang="en-US" altLang="en-US" sz="2000" i="1" dirty="0"/>
              <a:t>user view </a:t>
            </a:r>
            <a:r>
              <a:rPr lang="en-US" altLang="en-US" sz="2000" dirty="0"/>
              <a:t>sees quality in terms of an end-user’s specific goals; if a product meets those goals, it exhibits quality</a:t>
            </a:r>
          </a:p>
          <a:p>
            <a:endParaRPr lang="en-US" altLang="en-US" sz="2000" dirty="0"/>
          </a:p>
          <a:p>
            <a:r>
              <a:rPr lang="en-US" altLang="en-US" sz="2000" dirty="0"/>
              <a:t>The </a:t>
            </a:r>
            <a:r>
              <a:rPr lang="en-US" altLang="en-US" sz="2000" i="1" dirty="0"/>
              <a:t>manufacturer’s view </a:t>
            </a:r>
            <a:r>
              <a:rPr lang="en-US" altLang="en-US" sz="2000" dirty="0"/>
              <a:t>defines quality in terms of the original specification of the product; if the product conforms to the spec, it exhibits quality</a:t>
            </a:r>
          </a:p>
        </p:txBody>
      </p:sp>
      <p:sp>
        <p:nvSpPr>
          <p:cNvPr id="2" name="Slide Number Placeholder 1">
            <a:extLst>
              <a:ext uri="{FF2B5EF4-FFF2-40B4-BE49-F238E27FC236}">
                <a16:creationId xmlns:a16="http://schemas.microsoft.com/office/drawing/2014/main" id="{20AEE080-7B57-E642-B224-624B3E98A722}"/>
              </a:ext>
            </a:extLst>
          </p:cNvPr>
          <p:cNvSpPr>
            <a:spLocks noGrp="1"/>
          </p:cNvSpPr>
          <p:nvPr>
            <p:ph type="sldNum" sz="quarter" idx="10"/>
          </p:nvPr>
        </p:nvSpPr>
        <p:spPr/>
        <p:txBody>
          <a:bodyPr/>
          <a:lstStyle/>
          <a:p>
            <a:fld id="{3E8ADE4A-FE7A-EF46-81C0-DB169D7260F5}" type="slidenum">
              <a:rPr lang="en-US" altLang="x-none" smtClean="0"/>
              <a:pPr/>
              <a:t>6</a:t>
            </a:fld>
            <a:endParaRPr lang="en-US" altLang="x-none"/>
          </a:p>
        </p:txBody>
      </p:sp>
    </p:spTree>
    <p:extLst>
      <p:ext uri="{BB962C8B-B14F-4D97-AF65-F5344CB8AC3E}">
        <p14:creationId xmlns:p14="http://schemas.microsoft.com/office/powerpoint/2010/main" val="4165735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357D2B50-8056-454B-9FC7-F9BE1EDDB2D2}"/>
              </a:ext>
            </a:extLst>
          </p:cNvPr>
          <p:cNvSpPr>
            <a:spLocks noGrp="1" noChangeArrowheads="1"/>
          </p:cNvSpPr>
          <p:nvPr>
            <p:ph type="title"/>
          </p:nvPr>
        </p:nvSpPr>
        <p:spPr/>
        <p:txBody>
          <a:bodyPr/>
          <a:lstStyle/>
          <a:p>
            <a:r>
              <a:rPr lang="en-US" altLang="en-US" dirty="0"/>
              <a:t>Quality—Various Views</a:t>
            </a:r>
          </a:p>
        </p:txBody>
      </p:sp>
      <p:sp>
        <p:nvSpPr>
          <p:cNvPr id="7173" name="Rectangle 3">
            <a:extLst>
              <a:ext uri="{FF2B5EF4-FFF2-40B4-BE49-F238E27FC236}">
                <a16:creationId xmlns:a16="http://schemas.microsoft.com/office/drawing/2014/main" id="{C15DC2DC-1D34-4742-A255-F2342CC5F62F}"/>
              </a:ext>
            </a:extLst>
          </p:cNvPr>
          <p:cNvSpPr>
            <a:spLocks noGrp="1" noChangeArrowheads="1"/>
          </p:cNvSpPr>
          <p:nvPr>
            <p:ph type="body" idx="1"/>
          </p:nvPr>
        </p:nvSpPr>
        <p:spPr>
          <a:xfrm>
            <a:off x="628650" y="2226469"/>
            <a:ext cx="8263830" cy="3263504"/>
          </a:xfrm>
        </p:spPr>
        <p:txBody>
          <a:bodyPr/>
          <a:lstStyle/>
          <a:p>
            <a:r>
              <a:rPr lang="en-US" altLang="en-US" sz="2000" i="1" dirty="0"/>
              <a:t>The product view </a:t>
            </a:r>
            <a:r>
              <a:rPr lang="en-US" altLang="en-US" sz="2000" dirty="0"/>
              <a:t>suggests that quality can be tied to inherent characteristics (e.g., functions and features) of a product </a:t>
            </a:r>
          </a:p>
          <a:p>
            <a:endParaRPr lang="en-US" altLang="en-US" sz="2000" dirty="0"/>
          </a:p>
          <a:p>
            <a:r>
              <a:rPr lang="en-US" altLang="en-US" sz="2000" dirty="0"/>
              <a:t>Finally, </a:t>
            </a:r>
            <a:r>
              <a:rPr lang="en-US" altLang="en-US" sz="2000" i="1" dirty="0"/>
              <a:t>the value-based view </a:t>
            </a:r>
            <a:r>
              <a:rPr lang="en-US" altLang="en-US" sz="2000" dirty="0"/>
              <a:t>measures quality based on how much a customer is willing to pay for a product</a:t>
            </a:r>
            <a:br>
              <a:rPr lang="en-US" altLang="en-US" sz="2000" dirty="0"/>
            </a:br>
            <a:endParaRPr lang="en-US" altLang="en-US" sz="2000" dirty="0"/>
          </a:p>
          <a:p>
            <a:r>
              <a:rPr lang="en-US" altLang="en-US" sz="2000" dirty="0"/>
              <a:t>Ultimately, in reality, quality encompasses all of these views and more …</a:t>
            </a:r>
          </a:p>
        </p:txBody>
      </p:sp>
      <p:sp>
        <p:nvSpPr>
          <p:cNvPr id="2" name="Slide Number Placeholder 1">
            <a:extLst>
              <a:ext uri="{FF2B5EF4-FFF2-40B4-BE49-F238E27FC236}">
                <a16:creationId xmlns:a16="http://schemas.microsoft.com/office/drawing/2014/main" id="{20AEE080-7B57-E642-B224-624B3E98A722}"/>
              </a:ext>
            </a:extLst>
          </p:cNvPr>
          <p:cNvSpPr>
            <a:spLocks noGrp="1"/>
          </p:cNvSpPr>
          <p:nvPr>
            <p:ph type="sldNum" sz="quarter" idx="10"/>
          </p:nvPr>
        </p:nvSpPr>
        <p:spPr/>
        <p:txBody>
          <a:bodyPr/>
          <a:lstStyle/>
          <a:p>
            <a:fld id="{3E8ADE4A-FE7A-EF46-81C0-DB169D7260F5}" type="slidenum">
              <a:rPr lang="en-US" altLang="x-none" smtClean="0"/>
              <a:pPr/>
              <a:t>7</a:t>
            </a:fld>
            <a:endParaRPr lang="en-US" altLang="x-none"/>
          </a:p>
        </p:txBody>
      </p:sp>
    </p:spTree>
    <p:extLst>
      <p:ext uri="{BB962C8B-B14F-4D97-AF65-F5344CB8AC3E}">
        <p14:creationId xmlns:p14="http://schemas.microsoft.com/office/powerpoint/2010/main" val="3004853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a:extLst>
              <a:ext uri="{FF2B5EF4-FFF2-40B4-BE49-F238E27FC236}">
                <a16:creationId xmlns:a16="http://schemas.microsoft.com/office/drawing/2014/main" id="{0A6CBFE2-B80F-934B-82BB-676CC917CE35}"/>
              </a:ext>
            </a:extLst>
          </p:cNvPr>
          <p:cNvSpPr>
            <a:spLocks noGrp="1" noChangeArrowheads="1"/>
          </p:cNvSpPr>
          <p:nvPr>
            <p:ph type="title"/>
          </p:nvPr>
        </p:nvSpPr>
        <p:spPr/>
        <p:txBody>
          <a:bodyPr/>
          <a:lstStyle/>
          <a:p>
            <a:r>
              <a:rPr lang="en-US" altLang="en-US"/>
              <a:t>Software Quality</a:t>
            </a:r>
          </a:p>
        </p:txBody>
      </p:sp>
      <p:sp>
        <p:nvSpPr>
          <p:cNvPr id="8197" name="Rectangle 3">
            <a:extLst>
              <a:ext uri="{FF2B5EF4-FFF2-40B4-BE49-F238E27FC236}">
                <a16:creationId xmlns:a16="http://schemas.microsoft.com/office/drawing/2014/main" id="{0E0F4329-FA5C-4D46-AE81-B2EC57619CE3}"/>
              </a:ext>
            </a:extLst>
          </p:cNvPr>
          <p:cNvSpPr>
            <a:spLocks noGrp="1" noChangeArrowheads="1"/>
          </p:cNvSpPr>
          <p:nvPr>
            <p:ph type="body" idx="1"/>
          </p:nvPr>
        </p:nvSpPr>
        <p:spPr/>
        <p:txBody>
          <a:bodyPr/>
          <a:lstStyle/>
          <a:p>
            <a:r>
              <a:rPr lang="en-US" altLang="en-US" sz="2000" dirty="0"/>
              <a:t>Even the most jaded software developers will agree that high-quality software is an important goal</a:t>
            </a:r>
          </a:p>
          <a:p>
            <a:endParaRPr lang="en-US" altLang="en-US" sz="2000" dirty="0"/>
          </a:p>
          <a:p>
            <a:r>
              <a:rPr lang="en-US" altLang="en-US" sz="2000" dirty="0"/>
              <a:t>How do we define software quality though? </a:t>
            </a:r>
            <a:r>
              <a:rPr lang="en-US" altLang="en-US" sz="1800" i="1" dirty="0"/>
              <a:t>In the context of software engineering, software quality refers to two related but distinct notions</a:t>
            </a:r>
            <a:r>
              <a:rPr lang="en-US" altLang="en-US" sz="1800" dirty="0"/>
              <a:t> [1]:</a:t>
            </a:r>
          </a:p>
          <a:p>
            <a:endParaRPr lang="en-US" altLang="en-US" sz="1800" dirty="0"/>
          </a:p>
          <a:p>
            <a:r>
              <a:rPr lang="en-US" altLang="en-US" sz="1800" dirty="0"/>
              <a:t>“</a:t>
            </a:r>
            <a:r>
              <a:rPr lang="en-US" altLang="en-US" sz="1800" u="sng" dirty="0"/>
              <a:t>Software functional quality </a:t>
            </a:r>
            <a:r>
              <a:rPr lang="en-US" altLang="en-US" sz="1800" dirty="0"/>
              <a:t>reflects how well it complies with or conforms to a given design, based on functional requirements or specifications. It is the degree to which the correct software was produced”.[1]</a:t>
            </a:r>
          </a:p>
          <a:p>
            <a:endParaRPr lang="en-US" altLang="en-US" sz="1800" dirty="0"/>
          </a:p>
          <a:p>
            <a:r>
              <a:rPr lang="en-US" altLang="en-US" sz="1800" dirty="0"/>
              <a:t>“</a:t>
            </a:r>
            <a:r>
              <a:rPr lang="en-US" altLang="en-US" sz="1800" u="sng" dirty="0"/>
              <a:t>Software structural quality </a:t>
            </a:r>
            <a:r>
              <a:rPr lang="en-US" altLang="en-US" sz="1800" dirty="0"/>
              <a:t>refers to how it meets non-functional requirements that support the delivery of the functional requirements, such as robustness or maintainability. It has a lot more to do with the degree to which the software works as needed”.[1]</a:t>
            </a:r>
          </a:p>
        </p:txBody>
      </p:sp>
      <p:sp>
        <p:nvSpPr>
          <p:cNvPr id="2" name="Slide Number Placeholder 1">
            <a:extLst>
              <a:ext uri="{FF2B5EF4-FFF2-40B4-BE49-F238E27FC236}">
                <a16:creationId xmlns:a16="http://schemas.microsoft.com/office/drawing/2014/main" id="{6C09A0F8-3872-AD4F-AC34-4C0E8E14C10C}"/>
              </a:ext>
            </a:extLst>
          </p:cNvPr>
          <p:cNvSpPr>
            <a:spLocks noGrp="1"/>
          </p:cNvSpPr>
          <p:nvPr>
            <p:ph type="sldNum" sz="quarter" idx="10"/>
          </p:nvPr>
        </p:nvSpPr>
        <p:spPr/>
        <p:txBody>
          <a:bodyPr/>
          <a:lstStyle/>
          <a:p>
            <a:fld id="{3E8ADE4A-FE7A-EF46-81C0-DB169D7260F5}" type="slidenum">
              <a:rPr lang="en-US" altLang="x-none" smtClean="0"/>
              <a:pPr/>
              <a:t>8</a:t>
            </a:fld>
            <a:endParaRPr lang="en-US" altLang="x-none"/>
          </a:p>
        </p:txBody>
      </p:sp>
      <p:sp>
        <p:nvSpPr>
          <p:cNvPr id="3" name="TextBox 2">
            <a:extLst>
              <a:ext uri="{FF2B5EF4-FFF2-40B4-BE49-F238E27FC236}">
                <a16:creationId xmlns:a16="http://schemas.microsoft.com/office/drawing/2014/main" id="{15E9322F-540E-4B9E-9C8D-1A7736AF4968}"/>
              </a:ext>
            </a:extLst>
          </p:cNvPr>
          <p:cNvSpPr txBox="1"/>
          <p:nvPr/>
        </p:nvSpPr>
        <p:spPr>
          <a:xfrm>
            <a:off x="5657148" y="6527078"/>
            <a:ext cx="3486852" cy="276999"/>
          </a:xfrm>
          <a:prstGeom prst="rect">
            <a:avLst/>
          </a:prstGeom>
          <a:noFill/>
        </p:spPr>
        <p:txBody>
          <a:bodyPr wrap="none" rtlCol="0">
            <a:spAutoFit/>
          </a:bodyPr>
          <a:lstStyle/>
          <a:p>
            <a:r>
              <a:rPr lang="en-CA" sz="1200" dirty="0">
                <a:hlinkClick r:id="rId2"/>
              </a:rPr>
              <a:t>[1] https://en.wikipedia.org/wiki/Software_quality</a:t>
            </a:r>
            <a:r>
              <a:rPr lang="en-CA" sz="1200" dirty="0"/>
              <a:t> </a:t>
            </a:r>
          </a:p>
        </p:txBody>
      </p:sp>
    </p:spTree>
    <p:extLst>
      <p:ext uri="{BB962C8B-B14F-4D97-AF65-F5344CB8AC3E}">
        <p14:creationId xmlns:p14="http://schemas.microsoft.com/office/powerpoint/2010/main" val="1060315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CCEF3BE6-8741-B747-95F3-3F62D229DA50}"/>
              </a:ext>
            </a:extLst>
          </p:cNvPr>
          <p:cNvSpPr>
            <a:spLocks noGrp="1" noChangeArrowheads="1"/>
          </p:cNvSpPr>
          <p:nvPr>
            <p:ph type="title"/>
          </p:nvPr>
        </p:nvSpPr>
        <p:spPr/>
        <p:txBody>
          <a:bodyPr/>
          <a:lstStyle/>
          <a:p>
            <a:r>
              <a:rPr lang="en-US" altLang="en-US" dirty="0"/>
              <a:t>Software Quality – Effective Software Process</a:t>
            </a:r>
          </a:p>
        </p:txBody>
      </p:sp>
      <p:sp>
        <p:nvSpPr>
          <p:cNvPr id="9221" name="Rectangle 3">
            <a:extLst>
              <a:ext uri="{FF2B5EF4-FFF2-40B4-BE49-F238E27FC236}">
                <a16:creationId xmlns:a16="http://schemas.microsoft.com/office/drawing/2014/main" id="{C65FBEB0-622F-1044-A71B-6E698FB43738}"/>
              </a:ext>
            </a:extLst>
          </p:cNvPr>
          <p:cNvSpPr>
            <a:spLocks noGrp="1" noChangeArrowheads="1"/>
          </p:cNvSpPr>
          <p:nvPr>
            <p:ph type="body" idx="1"/>
          </p:nvPr>
        </p:nvSpPr>
        <p:spPr>
          <a:xfrm>
            <a:off x="628651" y="2226469"/>
            <a:ext cx="8210550" cy="3263504"/>
          </a:xfrm>
        </p:spPr>
        <p:txBody>
          <a:bodyPr/>
          <a:lstStyle/>
          <a:p>
            <a:r>
              <a:rPr lang="en-US" altLang="en-US" sz="2000" dirty="0"/>
              <a:t>An effective software process establishes the infrastructure that supports any effort at building a high quality software product </a:t>
            </a:r>
          </a:p>
          <a:p>
            <a:endParaRPr lang="en-US" altLang="en-US" sz="2000" dirty="0"/>
          </a:p>
          <a:p>
            <a:r>
              <a:rPr lang="en-US" altLang="en-US" sz="2000" dirty="0"/>
              <a:t>The management aspects of process create the checks and balances that help avoid project chaos—a key contributor to poor quality</a:t>
            </a:r>
          </a:p>
          <a:p>
            <a:endParaRPr lang="en-US" altLang="en-US" sz="2000" dirty="0"/>
          </a:p>
          <a:p>
            <a:r>
              <a:rPr lang="en-US" altLang="en-US" sz="2000" dirty="0"/>
              <a:t> Software engineering practices allow the developer to analyze the problem and design a solid solution—both critical to building high quality software </a:t>
            </a:r>
          </a:p>
          <a:p>
            <a:endParaRPr lang="en-US" altLang="en-US" sz="2000" dirty="0"/>
          </a:p>
          <a:p>
            <a:r>
              <a:rPr lang="en-US" altLang="en-US" sz="2000" dirty="0"/>
              <a:t>Finally, umbrella activities such as change management and technical reviews have as much to do with quality as any other part of software engineering practice</a:t>
            </a:r>
          </a:p>
        </p:txBody>
      </p:sp>
      <p:sp>
        <p:nvSpPr>
          <p:cNvPr id="2" name="Slide Number Placeholder 1">
            <a:extLst>
              <a:ext uri="{FF2B5EF4-FFF2-40B4-BE49-F238E27FC236}">
                <a16:creationId xmlns:a16="http://schemas.microsoft.com/office/drawing/2014/main" id="{3BD063EE-ACE8-A24A-830B-1BFA69FCF9EE}"/>
              </a:ext>
            </a:extLst>
          </p:cNvPr>
          <p:cNvSpPr>
            <a:spLocks noGrp="1"/>
          </p:cNvSpPr>
          <p:nvPr>
            <p:ph type="sldNum" sz="quarter" idx="10"/>
          </p:nvPr>
        </p:nvSpPr>
        <p:spPr/>
        <p:txBody>
          <a:bodyPr/>
          <a:lstStyle/>
          <a:p>
            <a:fld id="{3E8ADE4A-FE7A-EF46-81C0-DB169D7260F5}" type="slidenum">
              <a:rPr lang="en-US" altLang="x-none" smtClean="0"/>
              <a:pPr/>
              <a:t>9</a:t>
            </a:fld>
            <a:endParaRPr lang="en-US" altLang="x-none"/>
          </a:p>
        </p:txBody>
      </p:sp>
    </p:spTree>
    <p:extLst>
      <p:ext uri="{BB962C8B-B14F-4D97-AF65-F5344CB8AC3E}">
        <p14:creationId xmlns:p14="http://schemas.microsoft.com/office/powerpoint/2010/main" val="1824597438"/>
      </p:ext>
    </p:extLst>
  </p:cSld>
  <p:clrMapOvr>
    <a:masterClrMapping/>
  </p:clrMapOvr>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1297</TotalTime>
  <Words>2446</Words>
  <Application>Microsoft Office PowerPoint</Application>
  <PresentationFormat>On-screen Show (4:3)</PresentationFormat>
  <Paragraphs>229</Paragraphs>
  <Slides>30</Slides>
  <Notes>3</Notes>
  <HiddenSlides>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Helvetica</vt:lpstr>
      <vt:lpstr>Segoe UI</vt:lpstr>
      <vt:lpstr>Times New Roman</vt:lpstr>
      <vt:lpstr>Wrox 24-Hour Trainer</vt:lpstr>
      <vt:lpstr>CS 2212</vt:lpstr>
      <vt:lpstr>Copyright Notice  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 </vt:lpstr>
      <vt:lpstr>Part 42</vt:lpstr>
      <vt:lpstr>Learning Objectives in this Module</vt:lpstr>
      <vt:lpstr>Quality</vt:lpstr>
      <vt:lpstr>Quality—Various Views</vt:lpstr>
      <vt:lpstr>Quality—Various Views</vt:lpstr>
      <vt:lpstr>Software Quality</vt:lpstr>
      <vt:lpstr>Software Quality – Effective Software Process</vt:lpstr>
      <vt:lpstr>Software Quality – Useful Product</vt:lpstr>
      <vt:lpstr>Software Quality – Adding Value</vt:lpstr>
      <vt:lpstr>Garvin’s Quality Dimensions</vt:lpstr>
      <vt:lpstr>Garvin’s Quality Dimensions</vt:lpstr>
      <vt:lpstr>Garvin’s Quality Dimensions</vt:lpstr>
      <vt:lpstr>McCall’s Quality Factors</vt:lpstr>
      <vt:lpstr>McCall’s Quality Factors</vt:lpstr>
      <vt:lpstr>McCall’s Quality Factors</vt:lpstr>
      <vt:lpstr>McCall’s Quality Factors</vt:lpstr>
      <vt:lpstr>McCall’s Quality Factors</vt:lpstr>
      <vt:lpstr>ISO 9126 Quality Factors</vt:lpstr>
      <vt:lpstr>ISO 9126 Quality Factors</vt:lpstr>
      <vt:lpstr>The Transition to a Quantitative View</vt:lpstr>
      <vt:lpstr>The Cost of Quality</vt:lpstr>
      <vt:lpstr>The Cost of Quality</vt:lpstr>
      <vt:lpstr>Quality and Risk</vt:lpstr>
      <vt:lpstr>Negligence and Liability</vt:lpstr>
      <vt:lpstr>Negligence and Liability</vt:lpstr>
      <vt:lpstr>Achieving Software Quality </vt:lpstr>
      <vt:lpstr>Your Turn</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228</cp:revision>
  <dcterms:created xsi:type="dcterms:W3CDTF">2015-03-16T16:55:38Z</dcterms:created>
  <dcterms:modified xsi:type="dcterms:W3CDTF">2020-09-07T22:38:54Z</dcterms:modified>
</cp:coreProperties>
</file>