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30" r:id="rId2"/>
    <p:sldId id="507" r:id="rId3"/>
    <p:sldId id="531" r:id="rId4"/>
    <p:sldId id="516" r:id="rId5"/>
    <p:sldId id="539" r:id="rId6"/>
    <p:sldId id="540" r:id="rId7"/>
    <p:sldId id="532" r:id="rId8"/>
    <p:sldId id="313" r:id="rId9"/>
    <p:sldId id="533" r:id="rId10"/>
    <p:sldId id="534" r:id="rId11"/>
    <p:sldId id="312" r:id="rId12"/>
    <p:sldId id="535" r:id="rId13"/>
    <p:sldId id="536" r:id="rId14"/>
    <p:sldId id="315" r:id="rId15"/>
    <p:sldId id="316" r:id="rId16"/>
    <p:sldId id="317" r:id="rId17"/>
    <p:sldId id="296" r:id="rId18"/>
    <p:sldId id="537" r:id="rId19"/>
    <p:sldId id="538" r:id="rId20"/>
    <p:sldId id="300" r:id="rId21"/>
    <p:sldId id="298" r:id="rId22"/>
    <p:sldId id="321" r:id="rId23"/>
    <p:sldId id="506"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420" autoAdjust="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9/7/2020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lesson</a:t>
            </a:r>
            <a:r>
              <a:rPr lang="en-US" baseline="0" dirty="0"/>
              <a:t> introduces the basic steps in a software engineering project at a high level.</a:t>
            </a:r>
          </a:p>
          <a:p>
            <a:pPr marL="171450" indent="-171450">
              <a:buFont typeface="Arial" panose="020B0604020202020204" pitchFamily="34" charset="0"/>
              <a:buChar char="•"/>
            </a:pPr>
            <a:r>
              <a:rPr lang="en-US" baseline="0" dirty="0"/>
              <a:t>In practice, steps often overlap.</a:t>
            </a:r>
            <a:endParaRPr lang="en-US" dirty="0"/>
          </a:p>
        </p:txBody>
      </p:sp>
      <p:sp>
        <p:nvSpPr>
          <p:cNvPr id="4" name="Slide Number Placeholder 3"/>
          <p:cNvSpPr>
            <a:spLocks noGrp="1"/>
          </p:cNvSpPr>
          <p:nvPr>
            <p:ph type="sldNum" sz="quarter" idx="10"/>
          </p:nvPr>
        </p:nvSpPr>
        <p:spPr/>
        <p:txBody>
          <a:bodyPr/>
          <a:lstStyle/>
          <a:p>
            <a:pPr>
              <a:defRPr/>
            </a:pPr>
            <a:fld id="{37D173CC-E796-4683-BC3D-9729E0EAFA5D}" type="slidenum">
              <a:rPr lang="en-US" smtClean="0"/>
              <a:pPr>
                <a:defRPr/>
              </a:pPr>
              <a:t>3</a:t>
            </a:fld>
            <a:endParaRPr lang="en-US"/>
          </a:p>
        </p:txBody>
      </p:sp>
    </p:spTree>
    <p:extLst>
      <p:ext uri="{BB962C8B-B14F-4D97-AF65-F5344CB8AC3E}">
        <p14:creationId xmlns:p14="http://schemas.microsoft.com/office/powerpoint/2010/main" val="264265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defTabSz="914485" eaLnBrk="0" fontAlgn="base" hangingPunct="0">
              <a:spcBef>
                <a:spcPct val="0"/>
              </a:spcBef>
              <a:spcAft>
                <a:spcPct val="0"/>
              </a:spcAft>
              <a:defRPr sz="2300">
                <a:solidFill>
                  <a:schemeClr val="tx1"/>
                </a:solidFill>
                <a:latin typeface="Times New Roman" pitchFamily="18" charset="0"/>
              </a:defRPr>
            </a:lvl6pPr>
            <a:lvl7pPr marL="2811026" indent="-216233" defTabSz="914485" eaLnBrk="0" fontAlgn="base" hangingPunct="0">
              <a:spcBef>
                <a:spcPct val="0"/>
              </a:spcBef>
              <a:spcAft>
                <a:spcPct val="0"/>
              </a:spcAft>
              <a:defRPr sz="2300">
                <a:solidFill>
                  <a:schemeClr val="tx1"/>
                </a:solidFill>
                <a:latin typeface="Times New Roman" pitchFamily="18" charset="0"/>
              </a:defRPr>
            </a:lvl7pPr>
            <a:lvl8pPr marL="3243491" indent="-216233" defTabSz="914485" eaLnBrk="0" fontAlgn="base" hangingPunct="0">
              <a:spcBef>
                <a:spcPct val="0"/>
              </a:spcBef>
              <a:spcAft>
                <a:spcPct val="0"/>
              </a:spcAft>
              <a:defRPr sz="2300">
                <a:solidFill>
                  <a:schemeClr val="tx1"/>
                </a:solidFill>
                <a:latin typeface="Times New Roman" pitchFamily="18" charset="0"/>
              </a:defRPr>
            </a:lvl8pPr>
            <a:lvl9pPr marL="3675957" indent="-216233" defTabSz="914485" eaLnBrk="0" fontAlgn="base" hangingPunct="0">
              <a:spcBef>
                <a:spcPct val="0"/>
              </a:spcBef>
              <a:spcAft>
                <a:spcPct val="0"/>
              </a:spcAft>
              <a:defRPr sz="2300">
                <a:solidFill>
                  <a:schemeClr val="tx1"/>
                </a:solidFill>
                <a:latin typeface="Times New Roman" pitchFamily="18" charset="0"/>
              </a:defRPr>
            </a:lvl9pPr>
          </a:lstStyle>
          <a:p>
            <a:fld id="{86CF384C-48A7-4BA4-B6E7-2BC004440F91}" type="slidenum">
              <a:rPr lang="en-US" altLang="en-US" sz="1200"/>
              <a:pPr/>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58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a:defRPr/>
            </a:pPr>
            <a:fld id="{37D173CC-E796-4683-BC3D-9729E0EAFA5D}" type="slidenum">
              <a:rPr lang="en-US" smtClean="0"/>
              <a:pPr>
                <a:defRPr/>
              </a:pPr>
              <a:t>5</a:t>
            </a:fld>
            <a:endParaRPr lang="en-US"/>
          </a:p>
        </p:txBody>
      </p:sp>
    </p:spTree>
    <p:extLst>
      <p:ext uri="{BB962C8B-B14F-4D97-AF65-F5344CB8AC3E}">
        <p14:creationId xmlns:p14="http://schemas.microsoft.com/office/powerpoint/2010/main" val="21844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71B946-0AD7-E24F-AC4A-22C04EEEB326}" type="slidenum">
              <a:rPr lang="en-US" altLang="x-none" smtClean="0"/>
              <a:pPr>
                <a:defRPr/>
              </a:pPr>
              <a:t>10</a:t>
            </a:fld>
            <a:endParaRPr lang="en-US" altLang="x-none"/>
          </a:p>
        </p:txBody>
      </p:sp>
    </p:spTree>
    <p:extLst>
      <p:ext uri="{BB962C8B-B14F-4D97-AF65-F5344CB8AC3E}">
        <p14:creationId xmlns:p14="http://schemas.microsoft.com/office/powerpoint/2010/main" val="220664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22F2E37-9BBA-224A-B7D9-9E1471092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6F39EF-A3D7-EC47-B2F8-011C5381E9A9}" type="slidenum">
              <a:rPr lang="en-US" altLang="en-US" sz="1200"/>
              <a:pPr/>
              <a:t>23</a:t>
            </a:fld>
            <a:endParaRPr lang="en-US" altLang="en-US" sz="1200"/>
          </a:p>
        </p:txBody>
      </p:sp>
      <p:sp>
        <p:nvSpPr>
          <p:cNvPr id="21507" name="Rectangle 2">
            <a:extLst>
              <a:ext uri="{FF2B5EF4-FFF2-40B4-BE49-F238E27FC236}">
                <a16:creationId xmlns:a16="http://schemas.microsoft.com/office/drawing/2014/main" id="{63DF0E86-A8F1-5E42-8E51-A2B423C13B0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3E3A115-9C22-DB47-A34D-90BC9E0BB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489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200329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9/7/2020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a:t>Title</a:t>
            </a:r>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9/7/2020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9/7/2020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9/7/2020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9/7/2020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9/7/2020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4"/>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a:solidFill>
                  <a:schemeClr val="bg1"/>
                </a:solidFill>
              </a:rPr>
              <a:t>CS2212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s://www.perforce.com/blog/kw/software-safety-vs-security-whats-different" TargetMode="External"/><Relationship Id="rId3" Type="http://schemas.openxmlformats.org/officeDocument/2006/relationships/hyperlink" Target="https://space.stackexchange.com/questions/23848/what-does-the-software-quality-process-for-nasas-sls-look-like" TargetMode="External"/><Relationship Id="rId7" Type="http://schemas.openxmlformats.org/officeDocument/2006/relationships/hyperlink" Target="https://www.tricentis.com/blog/64-essential-testing-metrics-for-measuring-quality-assurance-succes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strives-uploads-prod.s3.us-gov-west-1.amazonaws.com/20150015579/20150015579.pdf?AWSAccessKeyId=AKIASEVSKC45ZTTM42XZ&amp;Expires=1596913868&amp;Signature=8neDwnKdUS5Knpe1IUHb%2FYYVERY%3D" TargetMode="External"/><Relationship Id="rId5" Type="http://schemas.openxmlformats.org/officeDocument/2006/relationships/hyperlink" Target="https://www.functionize.com/blog/how-nasa-does-software-testing-and-qa/" TargetMode="External"/><Relationship Id="rId4" Type="http://schemas.openxmlformats.org/officeDocument/2006/relationships/hyperlink" Target="https://sma.nasa.gov/sma-disciplines/software-assurance" TargetMode="External"/><Relationship Id="rId9" Type="http://schemas.openxmlformats.org/officeDocument/2006/relationships/hyperlink" Target="https://en.wikipedia.org/wiki/Six_Sigm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Software_quality_assurance"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 2212</a:t>
            </a:r>
          </a:p>
        </p:txBody>
      </p:sp>
      <p:sp>
        <p:nvSpPr>
          <p:cNvPr id="3" name="Text Placeholder 2"/>
          <p:cNvSpPr>
            <a:spLocks noGrp="1"/>
          </p:cNvSpPr>
          <p:nvPr>
            <p:ph type="body" idx="1"/>
          </p:nvPr>
        </p:nvSpPr>
        <p:spPr>
          <a:xfrm>
            <a:off x="685800" y="2819401"/>
            <a:ext cx="7772400" cy="990600"/>
          </a:xfrm>
        </p:spPr>
        <p:txBody>
          <a:bodyPr/>
          <a:lstStyle/>
          <a:p>
            <a:r>
              <a:rPr lang="en-CA" dirty="0"/>
              <a:t>Introduction to Software Engineering</a:t>
            </a:r>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p:txBody>
      </p:sp>
      <p:sp>
        <p:nvSpPr>
          <p:cNvPr id="5" name="Text Placeholder 2"/>
          <p:cNvSpPr txBox="1">
            <a:spLocks/>
          </p:cNvSpPr>
          <p:nvPr/>
        </p:nvSpPr>
        <p:spPr>
          <a:xfrm>
            <a:off x="533400" y="5257800"/>
            <a:ext cx="7772400" cy="990600"/>
          </a:xfrm>
          <a:prstGeom prst="rect">
            <a:avLst/>
          </a:prstGeom>
        </p:spPr>
        <p:txBody>
          <a:bodyPr anchor="t" anchorCtr="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CA" sz="1800" dirty="0"/>
          </a:p>
        </p:txBody>
      </p:sp>
      <p:sp>
        <p:nvSpPr>
          <p:cNvPr id="6" name="Rectangle 5">
            <a:extLst>
              <a:ext uri="{FF2B5EF4-FFF2-40B4-BE49-F238E27FC236}">
                <a16:creationId xmlns:a16="http://schemas.microsoft.com/office/drawing/2014/main" id="{8EB62B91-3EEA-415E-9B93-7C5401DC538C}"/>
              </a:ext>
            </a:extLst>
          </p:cNvPr>
          <p:cNvSpPr/>
          <p:nvPr/>
        </p:nvSpPr>
        <p:spPr>
          <a:xfrm>
            <a:off x="762000" y="4467136"/>
            <a:ext cx="7391400" cy="1200329"/>
          </a:xfrm>
          <a:prstGeom prst="rect">
            <a:avLst/>
          </a:prstGeom>
        </p:spPr>
        <p:txBody>
          <a:bodyPr wrap="square">
            <a:spAutoFit/>
          </a:bodyPr>
          <a:lstStyle/>
          <a:p>
            <a:r>
              <a:rPr lang="en-US" sz="4400" b="1" cap="small" dirty="0">
                <a:solidFill>
                  <a:prstClr val="black"/>
                </a:solidFill>
                <a:latin typeface="Calibri"/>
                <a:ea typeface="+mj-ea"/>
                <a:cs typeface="+mj-cs"/>
              </a:rPr>
              <a:t>Chapter 17</a:t>
            </a:r>
            <a:br>
              <a:rPr lang="en-US" sz="4400" b="1" cap="small" dirty="0">
                <a:solidFill>
                  <a:prstClr val="black"/>
                </a:solidFill>
                <a:latin typeface="Calibri"/>
                <a:ea typeface="+mj-ea"/>
                <a:cs typeface="+mj-cs"/>
              </a:rPr>
            </a:br>
            <a:r>
              <a:rPr lang="en-US" sz="2800" b="1" cap="small" dirty="0">
                <a:solidFill>
                  <a:prstClr val="black"/>
                </a:solidFill>
                <a:latin typeface="Calibri"/>
                <a:ea typeface="+mj-ea"/>
                <a:cs typeface="+mj-cs"/>
              </a:rPr>
              <a:t>Quality Concepts</a:t>
            </a:r>
            <a:endParaRPr lang="en-CA" dirty="0"/>
          </a:p>
        </p:txBody>
      </p:sp>
    </p:spTree>
    <p:extLst>
      <p:ext uri="{BB962C8B-B14F-4D97-AF65-F5344CB8AC3E}">
        <p14:creationId xmlns:p14="http://schemas.microsoft.com/office/powerpoint/2010/main" val="334385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B604CC41-DAB2-7D47-9E98-4AA19C158E80}"/>
              </a:ext>
            </a:extLst>
          </p:cNvPr>
          <p:cNvSpPr>
            <a:spLocks noGrp="1" noChangeArrowheads="1"/>
          </p:cNvSpPr>
          <p:nvPr>
            <p:ph type="title"/>
          </p:nvPr>
        </p:nvSpPr>
        <p:spPr/>
        <p:txBody>
          <a:bodyPr/>
          <a:lstStyle/>
          <a:p>
            <a:r>
              <a:rPr lang="en-US" altLang="en-US" dirty="0"/>
              <a:t>Software Quality Assurance Tasks</a:t>
            </a:r>
          </a:p>
        </p:txBody>
      </p:sp>
      <p:sp>
        <p:nvSpPr>
          <p:cNvPr id="7173" name="Rectangle 3">
            <a:extLst>
              <a:ext uri="{FF2B5EF4-FFF2-40B4-BE49-F238E27FC236}">
                <a16:creationId xmlns:a16="http://schemas.microsoft.com/office/drawing/2014/main" id="{05C0ED3C-8547-FF43-BCA6-28DFCF440AF2}"/>
              </a:ext>
            </a:extLst>
          </p:cNvPr>
          <p:cNvSpPr>
            <a:spLocks noGrp="1" noChangeArrowheads="1"/>
          </p:cNvSpPr>
          <p:nvPr>
            <p:ph type="body" idx="1"/>
          </p:nvPr>
        </p:nvSpPr>
        <p:spPr/>
        <p:txBody>
          <a:bodyPr/>
          <a:lstStyle/>
          <a:p>
            <a:r>
              <a:rPr lang="en-US" altLang="en-US" sz="2000" dirty="0"/>
              <a:t>Review software engineering activities to verify compliance with the defined software process </a:t>
            </a:r>
          </a:p>
          <a:p>
            <a:pPr lvl="1"/>
            <a:r>
              <a:rPr lang="en-US" altLang="en-US" sz="1800" dirty="0"/>
              <a:t> The SQA group identifies, documents, and tracks deviations from the process and verifies that corrections have been made</a:t>
            </a:r>
          </a:p>
          <a:p>
            <a:pPr lvl="1"/>
            <a:endParaRPr lang="en-US" altLang="en-US" sz="1800" dirty="0"/>
          </a:p>
          <a:p>
            <a:r>
              <a:rPr lang="en-US" altLang="en-US" sz="2000" dirty="0"/>
              <a:t>Audit designated software work products to verify compliance with those defined as part of the software process </a:t>
            </a:r>
          </a:p>
          <a:p>
            <a:pPr lvl="1"/>
            <a:r>
              <a:rPr lang="en-US" altLang="en-US" sz="1800" dirty="0"/>
              <a:t>The SQA group reviews selected work products; identifies, documents, and tracks deviations; verifies that corrections have been made</a:t>
            </a:r>
          </a:p>
          <a:p>
            <a:pPr lvl="1"/>
            <a:r>
              <a:rPr lang="en-US" altLang="en-US" sz="1800" dirty="0"/>
              <a:t>The SQA group also periodically reports the results of its work to the project manager</a:t>
            </a:r>
          </a:p>
        </p:txBody>
      </p:sp>
      <p:sp>
        <p:nvSpPr>
          <p:cNvPr id="7" name="Slide Number Placeholder 6">
            <a:extLst>
              <a:ext uri="{FF2B5EF4-FFF2-40B4-BE49-F238E27FC236}">
                <a16:creationId xmlns:a16="http://schemas.microsoft.com/office/drawing/2014/main" id="{E22045F8-EDB6-7545-BF36-2684B79A003D}"/>
              </a:ext>
            </a:extLst>
          </p:cNvPr>
          <p:cNvSpPr>
            <a:spLocks noGrp="1"/>
          </p:cNvSpPr>
          <p:nvPr>
            <p:ph type="sldNum" sz="quarter" idx="10"/>
          </p:nvPr>
        </p:nvSpPr>
        <p:spPr/>
        <p:txBody>
          <a:bodyPr/>
          <a:lstStyle/>
          <a:p>
            <a:pPr>
              <a:defRPr/>
            </a:pPr>
            <a:fld id="{3E8ADE4A-FE7A-EF46-81C0-DB169D7260F5}" type="slidenum">
              <a:rPr lang="en-US" altLang="x-none" smtClean="0"/>
              <a:pPr>
                <a:defRPr/>
              </a:pPr>
              <a:t>10</a:t>
            </a:fld>
            <a:endParaRPr lang="en-US" altLang="x-none"/>
          </a:p>
        </p:txBody>
      </p:sp>
    </p:spTree>
    <p:extLst>
      <p:ext uri="{BB962C8B-B14F-4D97-AF65-F5344CB8AC3E}">
        <p14:creationId xmlns:p14="http://schemas.microsoft.com/office/powerpoint/2010/main" val="289373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B604CC41-DAB2-7D47-9E98-4AA19C158E80}"/>
              </a:ext>
            </a:extLst>
          </p:cNvPr>
          <p:cNvSpPr>
            <a:spLocks noGrp="1" noChangeArrowheads="1"/>
          </p:cNvSpPr>
          <p:nvPr>
            <p:ph type="title"/>
          </p:nvPr>
        </p:nvSpPr>
        <p:spPr/>
        <p:txBody>
          <a:bodyPr/>
          <a:lstStyle/>
          <a:p>
            <a:r>
              <a:rPr lang="en-US" altLang="en-US" dirty="0"/>
              <a:t>Software Quality Assurance Tasks</a:t>
            </a:r>
          </a:p>
        </p:txBody>
      </p:sp>
      <p:sp>
        <p:nvSpPr>
          <p:cNvPr id="7173" name="Rectangle 3">
            <a:extLst>
              <a:ext uri="{FF2B5EF4-FFF2-40B4-BE49-F238E27FC236}">
                <a16:creationId xmlns:a16="http://schemas.microsoft.com/office/drawing/2014/main" id="{05C0ED3C-8547-FF43-BCA6-28DFCF440AF2}"/>
              </a:ext>
            </a:extLst>
          </p:cNvPr>
          <p:cNvSpPr>
            <a:spLocks noGrp="1" noChangeArrowheads="1"/>
          </p:cNvSpPr>
          <p:nvPr>
            <p:ph type="body" idx="1"/>
          </p:nvPr>
        </p:nvSpPr>
        <p:spPr/>
        <p:txBody>
          <a:bodyPr/>
          <a:lstStyle/>
          <a:p>
            <a:r>
              <a:rPr lang="en-US" altLang="en-US" sz="2000" dirty="0"/>
              <a:t>Ensure that deviations in software work and work products are documented and handled according to a documented procedure</a:t>
            </a:r>
          </a:p>
          <a:p>
            <a:pPr lvl="1"/>
            <a:r>
              <a:rPr lang="en-US" altLang="en-US" sz="1800" dirty="0"/>
              <a:t>Deviations may be encountered in the project plan, process description applicable standards, or software engineering work products</a:t>
            </a:r>
          </a:p>
          <a:p>
            <a:pPr lvl="1"/>
            <a:endParaRPr lang="en-US" altLang="en-US" sz="1800" dirty="0"/>
          </a:p>
          <a:p>
            <a:r>
              <a:rPr lang="en-US" altLang="en-US" sz="2000" dirty="0"/>
              <a:t>Record any noncompliance and report to senior management</a:t>
            </a:r>
          </a:p>
          <a:p>
            <a:pPr lvl="1"/>
            <a:r>
              <a:rPr lang="en-US" altLang="en-US" sz="1800" dirty="0"/>
              <a:t>Noncompliance items are tracked until they are resolved</a:t>
            </a:r>
          </a:p>
          <a:p>
            <a:pPr lvl="1"/>
            <a:endParaRPr lang="en-US" altLang="en-US" sz="1800" dirty="0"/>
          </a:p>
          <a:p>
            <a:r>
              <a:rPr lang="en-US" altLang="en-US" sz="2000" dirty="0"/>
              <a:t>In addition to these activities, the SQA group coordinates the control and management of change and helps to collect and analyze software metrics</a:t>
            </a:r>
          </a:p>
          <a:p>
            <a:pPr marL="342900" lvl="1" indent="0">
              <a:buNone/>
            </a:pPr>
            <a:endParaRPr lang="en-US" altLang="en-US" dirty="0"/>
          </a:p>
        </p:txBody>
      </p:sp>
      <p:sp>
        <p:nvSpPr>
          <p:cNvPr id="7" name="Slide Number Placeholder 6">
            <a:extLst>
              <a:ext uri="{FF2B5EF4-FFF2-40B4-BE49-F238E27FC236}">
                <a16:creationId xmlns:a16="http://schemas.microsoft.com/office/drawing/2014/main" id="{E22045F8-EDB6-7545-BF36-2684B79A003D}"/>
              </a:ext>
            </a:extLst>
          </p:cNvPr>
          <p:cNvSpPr>
            <a:spLocks noGrp="1"/>
          </p:cNvSpPr>
          <p:nvPr>
            <p:ph type="sldNum" sz="quarter" idx="10"/>
          </p:nvPr>
        </p:nvSpPr>
        <p:spPr/>
        <p:txBody>
          <a:bodyPr/>
          <a:lstStyle/>
          <a:p>
            <a:pPr>
              <a:defRPr/>
            </a:pPr>
            <a:fld id="{3E8ADE4A-FE7A-EF46-81C0-DB169D7260F5}" type="slidenum">
              <a:rPr lang="en-US" altLang="x-none" smtClean="0"/>
              <a:pPr>
                <a:defRPr/>
              </a:pPr>
              <a:t>11</a:t>
            </a:fld>
            <a:endParaRPr lang="en-US" altLang="x-none"/>
          </a:p>
        </p:txBody>
      </p:sp>
    </p:spTree>
    <p:extLst>
      <p:ext uri="{BB962C8B-B14F-4D97-AF65-F5344CB8AC3E}">
        <p14:creationId xmlns:p14="http://schemas.microsoft.com/office/powerpoint/2010/main" val="893504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FEB1D0A-986E-4045-9D3A-DD9E0388E81E}"/>
              </a:ext>
            </a:extLst>
          </p:cNvPr>
          <p:cNvSpPr>
            <a:spLocks noGrp="1"/>
          </p:cNvSpPr>
          <p:nvPr>
            <p:ph type="title"/>
          </p:nvPr>
        </p:nvSpPr>
        <p:spPr/>
        <p:txBody>
          <a:bodyPr/>
          <a:lstStyle/>
          <a:p>
            <a:r>
              <a:rPr lang="en-US" altLang="en-US" dirty="0"/>
              <a:t>Formal Approaches to SQA</a:t>
            </a:r>
          </a:p>
        </p:txBody>
      </p:sp>
      <p:sp>
        <p:nvSpPr>
          <p:cNvPr id="3" name="Content Placeholder 2">
            <a:extLst>
              <a:ext uri="{FF2B5EF4-FFF2-40B4-BE49-F238E27FC236}">
                <a16:creationId xmlns:a16="http://schemas.microsoft.com/office/drawing/2014/main" id="{684BD48E-D192-E649-91F8-7657B99344E9}"/>
              </a:ext>
            </a:extLst>
          </p:cNvPr>
          <p:cNvSpPr>
            <a:spLocks noGrp="1"/>
          </p:cNvSpPr>
          <p:nvPr>
            <p:ph idx="1"/>
          </p:nvPr>
        </p:nvSpPr>
        <p:spPr/>
        <p:txBody>
          <a:bodyPr/>
          <a:lstStyle/>
          <a:p>
            <a:r>
              <a:rPr lang="en-US" sz="2000" dirty="0"/>
              <a:t>Some in the software engineering community have argued that a more formal approach to software quality assurance is required</a:t>
            </a:r>
          </a:p>
          <a:p>
            <a:endParaRPr lang="en-US" sz="2000" dirty="0"/>
          </a:p>
          <a:p>
            <a:pPr lvl="1"/>
            <a:r>
              <a:rPr lang="en-US" sz="1800" dirty="0"/>
              <a:t>Such an approach assumes that a rigorous syntax and semantics can be defined for every programming language</a:t>
            </a:r>
          </a:p>
          <a:p>
            <a:pPr lvl="1"/>
            <a:r>
              <a:rPr lang="en-US" sz="1800" dirty="0"/>
              <a:t>This approach would encourage the application of a rigorous method to the specification of software requirements  </a:t>
            </a:r>
          </a:p>
          <a:p>
            <a:pPr lvl="1"/>
            <a:r>
              <a:rPr lang="en-US" sz="1800" dirty="0"/>
              <a:t>If such things are done, it should be possible to apply mathematical proof </a:t>
            </a:r>
            <a:br>
              <a:rPr lang="en-US" sz="1800" dirty="0"/>
            </a:br>
            <a:r>
              <a:rPr lang="en-US" sz="1800" dirty="0"/>
              <a:t>of correctness techniques to demonstrate that a program conforms exactly to its specifications</a:t>
            </a:r>
          </a:p>
          <a:p>
            <a:pPr lvl="1"/>
            <a:endParaRPr lang="en-US" sz="1800" dirty="0"/>
          </a:p>
          <a:p>
            <a:r>
              <a:rPr lang="en-US" sz="2000" dirty="0"/>
              <a:t>Such formal approaches are not widely used, however</a:t>
            </a:r>
          </a:p>
          <a:p>
            <a:endParaRPr lang="en-US" dirty="0"/>
          </a:p>
        </p:txBody>
      </p:sp>
      <p:sp>
        <p:nvSpPr>
          <p:cNvPr id="8" name="Slide Number Placeholder 7">
            <a:extLst>
              <a:ext uri="{FF2B5EF4-FFF2-40B4-BE49-F238E27FC236}">
                <a16:creationId xmlns:a16="http://schemas.microsoft.com/office/drawing/2014/main" id="{6701EF04-9489-6E4A-A385-EE2F930BDEE4}"/>
              </a:ext>
            </a:extLst>
          </p:cNvPr>
          <p:cNvSpPr>
            <a:spLocks noGrp="1"/>
          </p:cNvSpPr>
          <p:nvPr>
            <p:ph type="sldNum" sz="quarter" idx="10"/>
          </p:nvPr>
        </p:nvSpPr>
        <p:spPr/>
        <p:txBody>
          <a:bodyPr/>
          <a:lstStyle/>
          <a:p>
            <a:pPr>
              <a:defRPr/>
            </a:pPr>
            <a:fld id="{3E8ADE4A-FE7A-EF46-81C0-DB169D7260F5}" type="slidenum">
              <a:rPr lang="en-US" altLang="x-none" smtClean="0"/>
              <a:pPr>
                <a:defRPr/>
              </a:pPr>
              <a:t>12</a:t>
            </a:fld>
            <a:endParaRPr lang="en-US" altLang="x-none"/>
          </a:p>
        </p:txBody>
      </p:sp>
    </p:spTree>
    <p:extLst>
      <p:ext uri="{BB962C8B-B14F-4D97-AF65-F5344CB8AC3E}">
        <p14:creationId xmlns:p14="http://schemas.microsoft.com/office/powerpoint/2010/main" val="154107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2390EF4-0917-8346-AC67-40904049B016}"/>
              </a:ext>
            </a:extLst>
          </p:cNvPr>
          <p:cNvSpPr>
            <a:spLocks noGrp="1" noChangeArrowheads="1"/>
          </p:cNvSpPr>
          <p:nvPr>
            <p:ph type="title"/>
          </p:nvPr>
        </p:nvSpPr>
        <p:spPr>
          <a:xfrm>
            <a:off x="76200" y="609600"/>
            <a:ext cx="9067800" cy="1143000"/>
          </a:xfrm>
        </p:spPr>
        <p:txBody>
          <a:bodyPr/>
          <a:lstStyle/>
          <a:p>
            <a:r>
              <a:rPr lang="en-US" altLang="en-US" dirty="0"/>
              <a:t>Statistical Software Quality Assurance</a:t>
            </a:r>
          </a:p>
        </p:txBody>
      </p:sp>
      <p:sp>
        <p:nvSpPr>
          <p:cNvPr id="11269" name="Rectangle 3">
            <a:extLst>
              <a:ext uri="{FF2B5EF4-FFF2-40B4-BE49-F238E27FC236}">
                <a16:creationId xmlns:a16="http://schemas.microsoft.com/office/drawing/2014/main" id="{E5D77013-9D20-F143-AD9D-FFD1979A30D0}"/>
              </a:ext>
            </a:extLst>
          </p:cNvPr>
          <p:cNvSpPr>
            <a:spLocks noGrp="1" noChangeArrowheads="1"/>
          </p:cNvSpPr>
          <p:nvPr>
            <p:ph type="body" idx="1"/>
          </p:nvPr>
        </p:nvSpPr>
        <p:spPr>
          <a:xfrm>
            <a:off x="521094" y="1797248"/>
            <a:ext cx="8101812" cy="3263504"/>
          </a:xfrm>
        </p:spPr>
        <p:txBody>
          <a:bodyPr/>
          <a:lstStyle/>
          <a:p>
            <a:r>
              <a:rPr lang="en-US" altLang="en-US" sz="2000" dirty="0"/>
              <a:t>Statistical quality assurance reflects a growing trend throughout the industry to become more quantitative about quality, taking these steps:</a:t>
            </a:r>
          </a:p>
          <a:p>
            <a:pPr marL="0" indent="0">
              <a:buNone/>
            </a:pPr>
            <a:endParaRPr lang="en-US" altLang="en-US" sz="2000" dirty="0"/>
          </a:p>
          <a:p>
            <a:pPr marL="685800" lvl="1" indent="-342900">
              <a:buFont typeface="+mj-lt"/>
              <a:buAutoNum type="arabicPeriod"/>
            </a:pPr>
            <a:r>
              <a:rPr lang="en-US" altLang="en-US" sz="1800" dirty="0"/>
              <a:t>Information about software errors and defects is collected and categorized</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An attempt is made to trace each error and defect to its underlying cause (e.g., non-conformance to specifications, design error, violation of standards, poor communication with the customer)</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Using the Pareto principle (80 percent of the defects can be traced to 20 percent of all possible causes), isolate the 20 percent (the vital few)</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Once the vital few causes have been identified, move to correct the problems that have caused the errors and defects</a:t>
            </a:r>
          </a:p>
        </p:txBody>
      </p:sp>
      <p:sp>
        <p:nvSpPr>
          <p:cNvPr id="7" name="Slide Number Placeholder 6">
            <a:extLst>
              <a:ext uri="{FF2B5EF4-FFF2-40B4-BE49-F238E27FC236}">
                <a16:creationId xmlns:a16="http://schemas.microsoft.com/office/drawing/2014/main" id="{D386F6FE-B9C1-7148-9604-C1FD8984539C}"/>
              </a:ext>
            </a:extLst>
          </p:cNvPr>
          <p:cNvSpPr>
            <a:spLocks noGrp="1"/>
          </p:cNvSpPr>
          <p:nvPr>
            <p:ph type="sldNum" sz="quarter" idx="10"/>
          </p:nvPr>
        </p:nvSpPr>
        <p:spPr/>
        <p:txBody>
          <a:bodyPr/>
          <a:lstStyle/>
          <a:p>
            <a:pPr>
              <a:defRPr/>
            </a:pPr>
            <a:fld id="{3E8ADE4A-FE7A-EF46-81C0-DB169D7260F5}" type="slidenum">
              <a:rPr lang="en-US" altLang="x-none" smtClean="0"/>
              <a:pPr>
                <a:defRPr/>
              </a:pPr>
              <a:t>13</a:t>
            </a:fld>
            <a:endParaRPr lang="en-US" altLang="x-none"/>
          </a:p>
        </p:txBody>
      </p:sp>
    </p:spTree>
    <p:extLst>
      <p:ext uri="{BB962C8B-B14F-4D97-AF65-F5344CB8AC3E}">
        <p14:creationId xmlns:p14="http://schemas.microsoft.com/office/powerpoint/2010/main" val="43694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2390EF4-0917-8346-AC67-40904049B016}"/>
              </a:ext>
            </a:extLst>
          </p:cNvPr>
          <p:cNvSpPr>
            <a:spLocks noGrp="1" noChangeArrowheads="1"/>
          </p:cNvSpPr>
          <p:nvPr>
            <p:ph type="title"/>
          </p:nvPr>
        </p:nvSpPr>
        <p:spPr>
          <a:xfrm>
            <a:off x="-1" y="609600"/>
            <a:ext cx="9135473" cy="1143000"/>
          </a:xfrm>
        </p:spPr>
        <p:txBody>
          <a:bodyPr/>
          <a:lstStyle/>
          <a:p>
            <a:r>
              <a:rPr lang="en-US" altLang="en-US" dirty="0"/>
              <a:t>Statistical Software Quality Assurance</a:t>
            </a:r>
          </a:p>
        </p:txBody>
      </p:sp>
      <p:sp>
        <p:nvSpPr>
          <p:cNvPr id="11269" name="Rectangle 3">
            <a:extLst>
              <a:ext uri="{FF2B5EF4-FFF2-40B4-BE49-F238E27FC236}">
                <a16:creationId xmlns:a16="http://schemas.microsoft.com/office/drawing/2014/main" id="{E5D77013-9D20-F143-AD9D-FFD1979A30D0}"/>
              </a:ext>
            </a:extLst>
          </p:cNvPr>
          <p:cNvSpPr>
            <a:spLocks noGrp="1" noChangeArrowheads="1"/>
          </p:cNvSpPr>
          <p:nvPr>
            <p:ph type="body" idx="1"/>
          </p:nvPr>
        </p:nvSpPr>
        <p:spPr>
          <a:xfrm>
            <a:off x="628650" y="2226469"/>
            <a:ext cx="8101812" cy="3263504"/>
          </a:xfrm>
        </p:spPr>
        <p:txBody>
          <a:bodyPr/>
          <a:lstStyle/>
          <a:p>
            <a:r>
              <a:rPr lang="en-US" altLang="en-US" sz="2000" dirty="0"/>
              <a:t>To illustrate the use of statistical methods, assume that through data collected, all errors and defects can be tracked back to these causes:</a:t>
            </a:r>
          </a:p>
          <a:p>
            <a:endParaRPr lang="en-US" altLang="en-US" sz="2000" dirty="0"/>
          </a:p>
          <a:p>
            <a:endParaRPr lang="en-US" altLang="en-US" sz="2000" dirty="0"/>
          </a:p>
          <a:p>
            <a:pPr lvl="1"/>
            <a:r>
              <a:rPr lang="en-US" altLang="en-US" sz="1500" dirty="0"/>
              <a:t>Incomplete or erroneous specifications (IES)</a:t>
            </a:r>
          </a:p>
          <a:p>
            <a:pPr lvl="1"/>
            <a:r>
              <a:rPr lang="en-US" altLang="en-US" sz="1500" dirty="0"/>
              <a:t>Misinterpretation of customer </a:t>
            </a:r>
            <a:br>
              <a:rPr lang="en-US" altLang="en-US" sz="1500" dirty="0"/>
            </a:br>
            <a:r>
              <a:rPr lang="en-US" altLang="en-US" sz="1500" dirty="0"/>
              <a:t>communication (MCC)</a:t>
            </a:r>
          </a:p>
          <a:p>
            <a:pPr lvl="1"/>
            <a:r>
              <a:rPr lang="en-US" altLang="en-US" sz="1500" dirty="0"/>
              <a:t>Intentional deviation from specifications (IDS)</a:t>
            </a:r>
          </a:p>
          <a:p>
            <a:pPr lvl="1"/>
            <a:r>
              <a:rPr lang="en-US" altLang="en-US" sz="1500" dirty="0"/>
              <a:t>Violation of programming standards (VPS)</a:t>
            </a:r>
          </a:p>
          <a:p>
            <a:pPr lvl="1"/>
            <a:r>
              <a:rPr lang="en-US" altLang="en-US" sz="1500" dirty="0"/>
              <a:t>Error in data representation (EDR)</a:t>
            </a:r>
          </a:p>
          <a:p>
            <a:pPr lvl="1"/>
            <a:r>
              <a:rPr lang="en-US" altLang="en-US" sz="1500" dirty="0"/>
              <a:t>Inconsistent component interface (ICI)</a:t>
            </a:r>
          </a:p>
          <a:p>
            <a:pPr lvl="1"/>
            <a:endParaRPr lang="en-US" altLang="en-US" dirty="0"/>
          </a:p>
        </p:txBody>
      </p:sp>
      <p:sp>
        <p:nvSpPr>
          <p:cNvPr id="7" name="Slide Number Placeholder 6">
            <a:extLst>
              <a:ext uri="{FF2B5EF4-FFF2-40B4-BE49-F238E27FC236}">
                <a16:creationId xmlns:a16="http://schemas.microsoft.com/office/drawing/2014/main" id="{D386F6FE-B9C1-7148-9604-C1FD8984539C}"/>
              </a:ext>
            </a:extLst>
          </p:cNvPr>
          <p:cNvSpPr>
            <a:spLocks noGrp="1"/>
          </p:cNvSpPr>
          <p:nvPr>
            <p:ph type="sldNum" sz="quarter" idx="10"/>
          </p:nvPr>
        </p:nvSpPr>
        <p:spPr/>
        <p:txBody>
          <a:bodyPr/>
          <a:lstStyle/>
          <a:p>
            <a:pPr>
              <a:defRPr/>
            </a:pPr>
            <a:fld id="{3E8ADE4A-FE7A-EF46-81C0-DB169D7260F5}" type="slidenum">
              <a:rPr lang="en-US" altLang="x-none" smtClean="0"/>
              <a:pPr>
                <a:defRPr/>
              </a:pPr>
              <a:t>14</a:t>
            </a:fld>
            <a:endParaRPr lang="en-US" altLang="x-none"/>
          </a:p>
        </p:txBody>
      </p:sp>
      <p:sp>
        <p:nvSpPr>
          <p:cNvPr id="5" name="Rectangle 3">
            <a:extLst>
              <a:ext uri="{FF2B5EF4-FFF2-40B4-BE49-F238E27FC236}">
                <a16:creationId xmlns:a16="http://schemas.microsoft.com/office/drawing/2014/main" id="{823ACD96-9D86-DF48-B7D9-E68D8CB9E3C3}"/>
              </a:ext>
            </a:extLst>
          </p:cNvPr>
          <p:cNvSpPr txBox="1">
            <a:spLocks noChangeArrowheads="1"/>
          </p:cNvSpPr>
          <p:nvPr/>
        </p:nvSpPr>
        <p:spPr bwMode="auto">
          <a:xfrm>
            <a:off x="4572000" y="2984896"/>
            <a:ext cx="4563473"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br>
              <a:rPr lang="en-US" altLang="en-US" sz="2100" dirty="0"/>
            </a:br>
            <a:endParaRPr lang="en-US" altLang="en-US" sz="2100" dirty="0"/>
          </a:p>
          <a:p>
            <a:pPr lvl="1" eaLnBrk="1" hangingPunct="1"/>
            <a:r>
              <a:rPr lang="en-US" altLang="en-US" sz="1500" dirty="0"/>
              <a:t>Error in design logic (EDL)</a:t>
            </a:r>
          </a:p>
          <a:p>
            <a:pPr lvl="1" eaLnBrk="1" hangingPunct="1"/>
            <a:r>
              <a:rPr lang="en-US" altLang="en-US" sz="1500" dirty="0"/>
              <a:t>Incomplete or erroneous testing (IET)</a:t>
            </a:r>
          </a:p>
          <a:p>
            <a:pPr lvl="1" eaLnBrk="1" hangingPunct="1"/>
            <a:r>
              <a:rPr lang="en-US" altLang="en-US" sz="1500" dirty="0"/>
              <a:t>Inaccurate or incomplete documentation (IID)</a:t>
            </a:r>
          </a:p>
          <a:p>
            <a:pPr lvl="1" eaLnBrk="1" hangingPunct="1"/>
            <a:r>
              <a:rPr lang="en-US" altLang="en-US" sz="1500" dirty="0"/>
              <a:t>Error in programming language translation </a:t>
            </a:r>
            <a:br>
              <a:rPr lang="en-US" altLang="en-US" sz="1500" dirty="0"/>
            </a:br>
            <a:r>
              <a:rPr lang="en-US" altLang="en-US" sz="1500" dirty="0"/>
              <a:t>of design (PLT)</a:t>
            </a:r>
          </a:p>
          <a:p>
            <a:pPr lvl="1" eaLnBrk="1" hangingPunct="1"/>
            <a:r>
              <a:rPr lang="en-US" altLang="en-US" sz="1500" dirty="0"/>
              <a:t>Ambiguous or inconsistent human/computer</a:t>
            </a:r>
            <a:br>
              <a:rPr lang="en-US" altLang="en-US" sz="1500" dirty="0"/>
            </a:br>
            <a:r>
              <a:rPr lang="en-US" altLang="en-US" sz="1500" dirty="0"/>
              <a:t> interface (HCI)</a:t>
            </a:r>
          </a:p>
          <a:p>
            <a:pPr lvl="1" eaLnBrk="1" hangingPunct="1"/>
            <a:r>
              <a:rPr lang="en-US" altLang="en-US" sz="1500" dirty="0"/>
              <a:t>Miscellaneous (MIS)</a:t>
            </a:r>
          </a:p>
          <a:p>
            <a:pPr lvl="1" eaLnBrk="1" hangingPunct="1"/>
            <a:endParaRPr lang="en-US" altLang="en-US" sz="1800" dirty="0"/>
          </a:p>
        </p:txBody>
      </p:sp>
    </p:spTree>
    <p:extLst>
      <p:ext uri="{BB962C8B-B14F-4D97-AF65-F5344CB8AC3E}">
        <p14:creationId xmlns:p14="http://schemas.microsoft.com/office/powerpoint/2010/main" val="79681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2390EF4-0917-8346-AC67-40904049B016}"/>
              </a:ext>
            </a:extLst>
          </p:cNvPr>
          <p:cNvSpPr>
            <a:spLocks noGrp="1" noChangeArrowheads="1"/>
          </p:cNvSpPr>
          <p:nvPr>
            <p:ph type="title"/>
          </p:nvPr>
        </p:nvSpPr>
        <p:spPr/>
        <p:txBody>
          <a:bodyPr/>
          <a:lstStyle/>
          <a:p>
            <a:r>
              <a:rPr lang="en-US" altLang="en-US" dirty="0"/>
              <a:t>Statistical Software Quality Assurance</a:t>
            </a:r>
          </a:p>
        </p:txBody>
      </p:sp>
      <p:sp>
        <p:nvSpPr>
          <p:cNvPr id="7" name="Slide Number Placeholder 6">
            <a:extLst>
              <a:ext uri="{FF2B5EF4-FFF2-40B4-BE49-F238E27FC236}">
                <a16:creationId xmlns:a16="http://schemas.microsoft.com/office/drawing/2014/main" id="{D386F6FE-B9C1-7148-9604-C1FD8984539C}"/>
              </a:ext>
            </a:extLst>
          </p:cNvPr>
          <p:cNvSpPr>
            <a:spLocks noGrp="1"/>
          </p:cNvSpPr>
          <p:nvPr>
            <p:ph type="sldNum" sz="quarter" idx="10"/>
          </p:nvPr>
        </p:nvSpPr>
        <p:spPr/>
        <p:txBody>
          <a:bodyPr/>
          <a:lstStyle/>
          <a:p>
            <a:pPr>
              <a:defRPr/>
            </a:pPr>
            <a:fld id="{3E8ADE4A-FE7A-EF46-81C0-DB169D7260F5}" type="slidenum">
              <a:rPr lang="en-US" altLang="x-none" smtClean="0"/>
              <a:pPr>
                <a:defRPr/>
              </a:pPr>
              <a:t>15</a:t>
            </a:fld>
            <a:endParaRPr lang="en-US" altLang="x-none"/>
          </a:p>
        </p:txBody>
      </p:sp>
      <p:pic>
        <p:nvPicPr>
          <p:cNvPr id="4" name="Picture 3">
            <a:extLst>
              <a:ext uri="{FF2B5EF4-FFF2-40B4-BE49-F238E27FC236}">
                <a16:creationId xmlns:a16="http://schemas.microsoft.com/office/drawing/2014/main" id="{AA0FDA7E-34AA-3B4C-AE05-1712D62EB31F}"/>
              </a:ext>
            </a:extLst>
          </p:cNvPr>
          <p:cNvPicPr>
            <a:picLocks noChangeAspect="1"/>
          </p:cNvPicPr>
          <p:nvPr/>
        </p:nvPicPr>
        <p:blipFill>
          <a:blip r:embed="rId2"/>
          <a:stretch>
            <a:fillRect/>
          </a:stretch>
        </p:blipFill>
        <p:spPr>
          <a:xfrm>
            <a:off x="3599892" y="2186862"/>
            <a:ext cx="5469117" cy="2723664"/>
          </a:xfrm>
          <a:prstGeom prst="rect">
            <a:avLst/>
          </a:prstGeom>
        </p:spPr>
      </p:pic>
      <p:sp>
        <p:nvSpPr>
          <p:cNvPr id="5" name="TextBox 4">
            <a:extLst>
              <a:ext uri="{FF2B5EF4-FFF2-40B4-BE49-F238E27FC236}">
                <a16:creationId xmlns:a16="http://schemas.microsoft.com/office/drawing/2014/main" id="{C68E8F2C-0031-DF4F-A636-6BCC8AA07AE8}"/>
              </a:ext>
            </a:extLst>
          </p:cNvPr>
          <p:cNvSpPr txBox="1"/>
          <p:nvPr/>
        </p:nvSpPr>
        <p:spPr>
          <a:xfrm>
            <a:off x="359533" y="2359907"/>
            <a:ext cx="3003707" cy="2400657"/>
          </a:xfrm>
          <a:prstGeom prst="rect">
            <a:avLst/>
          </a:prstGeom>
          <a:noFill/>
        </p:spPr>
        <p:txBody>
          <a:bodyPr wrap="none" rtlCol="0">
            <a:spAutoFit/>
          </a:bodyPr>
          <a:lstStyle/>
          <a:p>
            <a:r>
              <a:rPr lang="en-US" sz="1500" dirty="0">
                <a:latin typeface="+mn-lt"/>
              </a:rPr>
              <a:t>Table built for statistical SQA.  From</a:t>
            </a:r>
            <a:br>
              <a:rPr lang="en-US" sz="1500" dirty="0">
                <a:latin typeface="+mn-lt"/>
              </a:rPr>
            </a:br>
            <a:r>
              <a:rPr lang="en-US" sz="1500" dirty="0">
                <a:latin typeface="+mn-lt"/>
              </a:rPr>
              <a:t>this, we can see that IES, MCC, and</a:t>
            </a:r>
            <a:br>
              <a:rPr lang="en-US" sz="1500" dirty="0">
                <a:latin typeface="+mn-lt"/>
              </a:rPr>
            </a:br>
            <a:r>
              <a:rPr lang="en-US" sz="1500" dirty="0">
                <a:latin typeface="+mn-lt"/>
              </a:rPr>
              <a:t>EDR account for 53% of all errors.</a:t>
            </a:r>
          </a:p>
          <a:p>
            <a:r>
              <a:rPr lang="en-US" sz="1500" dirty="0">
                <a:latin typeface="+mn-lt"/>
              </a:rPr>
              <a:t>(IES, EDR, PLT, and EDL would be the</a:t>
            </a:r>
            <a:br>
              <a:rPr lang="en-US" sz="1500" dirty="0">
                <a:latin typeface="+mn-lt"/>
              </a:rPr>
            </a:br>
            <a:r>
              <a:rPr lang="en-US" sz="1500" dirty="0">
                <a:latin typeface="+mn-lt"/>
              </a:rPr>
              <a:t>key causes if only serious errors</a:t>
            </a:r>
            <a:br>
              <a:rPr lang="en-US" sz="1500" dirty="0">
                <a:latin typeface="+mn-lt"/>
              </a:rPr>
            </a:br>
            <a:r>
              <a:rPr lang="en-US" sz="1500" dirty="0">
                <a:latin typeface="+mn-lt"/>
              </a:rPr>
              <a:t>were considered.)  These areas </a:t>
            </a:r>
            <a:br>
              <a:rPr lang="en-US" sz="1500" dirty="0">
                <a:latin typeface="+mn-lt"/>
              </a:rPr>
            </a:br>
            <a:r>
              <a:rPr lang="en-US" sz="1500" dirty="0">
                <a:latin typeface="+mn-lt"/>
              </a:rPr>
              <a:t>should be the focus of attention.</a:t>
            </a:r>
            <a:br>
              <a:rPr lang="en-US" sz="1500" dirty="0">
                <a:latin typeface="+mn-lt"/>
              </a:rPr>
            </a:br>
            <a:r>
              <a:rPr lang="en-US" sz="1500" dirty="0">
                <a:latin typeface="+mn-lt"/>
              </a:rPr>
              <a:t>As these causes are corrected, new</a:t>
            </a:r>
            <a:br>
              <a:rPr lang="en-US" sz="1500" dirty="0">
                <a:latin typeface="+mn-lt"/>
              </a:rPr>
            </a:br>
            <a:r>
              <a:rPr lang="en-US" sz="1500" dirty="0">
                <a:latin typeface="+mn-lt"/>
              </a:rPr>
              <a:t>candidates could emerge for further</a:t>
            </a:r>
            <a:br>
              <a:rPr lang="en-US" sz="1500" dirty="0">
                <a:latin typeface="+mn-lt"/>
              </a:rPr>
            </a:br>
            <a:r>
              <a:rPr lang="en-US" sz="1500" dirty="0">
                <a:latin typeface="+mn-lt"/>
              </a:rPr>
              <a:t>evaluation.</a:t>
            </a:r>
          </a:p>
        </p:txBody>
      </p:sp>
    </p:spTree>
    <p:extLst>
      <p:ext uri="{BB962C8B-B14F-4D97-AF65-F5344CB8AC3E}">
        <p14:creationId xmlns:p14="http://schemas.microsoft.com/office/powerpoint/2010/main" val="193619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2390EF4-0917-8346-AC67-40904049B016}"/>
              </a:ext>
            </a:extLst>
          </p:cNvPr>
          <p:cNvSpPr>
            <a:spLocks noGrp="1" noChangeArrowheads="1"/>
          </p:cNvSpPr>
          <p:nvPr>
            <p:ph type="title"/>
          </p:nvPr>
        </p:nvSpPr>
        <p:spPr/>
        <p:txBody>
          <a:bodyPr/>
          <a:lstStyle/>
          <a:p>
            <a:r>
              <a:rPr lang="en-US" altLang="en-US" dirty="0"/>
              <a:t>Statistical Software Quality Assurance</a:t>
            </a:r>
          </a:p>
        </p:txBody>
      </p:sp>
      <p:sp>
        <p:nvSpPr>
          <p:cNvPr id="11269" name="Rectangle 3">
            <a:extLst>
              <a:ext uri="{FF2B5EF4-FFF2-40B4-BE49-F238E27FC236}">
                <a16:creationId xmlns:a16="http://schemas.microsoft.com/office/drawing/2014/main" id="{E5D77013-9D20-F143-AD9D-FFD1979A30D0}"/>
              </a:ext>
            </a:extLst>
          </p:cNvPr>
          <p:cNvSpPr>
            <a:spLocks noGrp="1" noChangeArrowheads="1"/>
          </p:cNvSpPr>
          <p:nvPr>
            <p:ph type="body" idx="1"/>
          </p:nvPr>
        </p:nvSpPr>
        <p:spPr>
          <a:xfrm>
            <a:off x="628650" y="2226469"/>
            <a:ext cx="8101812" cy="3263504"/>
          </a:xfrm>
        </p:spPr>
        <p:txBody>
          <a:bodyPr/>
          <a:lstStyle/>
          <a:p>
            <a:r>
              <a:rPr lang="en-US" altLang="en-US" sz="2000" dirty="0"/>
              <a:t>The application of statistical software quality assurance and the Pareto principle can be summarized as this instruction:</a:t>
            </a:r>
          </a:p>
          <a:p>
            <a:endParaRPr lang="en-US" altLang="en-US" sz="2000" dirty="0"/>
          </a:p>
          <a:p>
            <a:pPr marL="0" indent="0">
              <a:buNone/>
            </a:pPr>
            <a:r>
              <a:rPr lang="en-US" altLang="en-US" sz="2000" dirty="0"/>
              <a:t>   “Spend your time focusing on things that really matter.</a:t>
            </a:r>
            <a:br>
              <a:rPr lang="en-US" altLang="en-US" sz="2000" dirty="0"/>
            </a:br>
            <a:r>
              <a:rPr lang="en-US" altLang="en-US" sz="2000" dirty="0"/>
              <a:t>     But, first be sure that you understand what really matters!”</a:t>
            </a:r>
          </a:p>
        </p:txBody>
      </p:sp>
      <p:sp>
        <p:nvSpPr>
          <p:cNvPr id="7" name="Slide Number Placeholder 6">
            <a:extLst>
              <a:ext uri="{FF2B5EF4-FFF2-40B4-BE49-F238E27FC236}">
                <a16:creationId xmlns:a16="http://schemas.microsoft.com/office/drawing/2014/main" id="{D386F6FE-B9C1-7148-9604-C1FD8984539C}"/>
              </a:ext>
            </a:extLst>
          </p:cNvPr>
          <p:cNvSpPr>
            <a:spLocks noGrp="1"/>
          </p:cNvSpPr>
          <p:nvPr>
            <p:ph type="sldNum" sz="quarter" idx="10"/>
          </p:nvPr>
        </p:nvSpPr>
        <p:spPr/>
        <p:txBody>
          <a:bodyPr/>
          <a:lstStyle/>
          <a:p>
            <a:pPr>
              <a:defRPr/>
            </a:pPr>
            <a:fld id="{3E8ADE4A-FE7A-EF46-81C0-DB169D7260F5}" type="slidenum">
              <a:rPr lang="en-US" altLang="x-none" smtClean="0"/>
              <a:pPr>
                <a:defRPr/>
              </a:pPr>
              <a:t>16</a:t>
            </a:fld>
            <a:endParaRPr lang="en-US" altLang="x-none"/>
          </a:p>
        </p:txBody>
      </p:sp>
    </p:spTree>
    <p:extLst>
      <p:ext uri="{BB962C8B-B14F-4D97-AF65-F5344CB8AC3E}">
        <p14:creationId xmlns:p14="http://schemas.microsoft.com/office/powerpoint/2010/main" val="262369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E8F06DB-540D-2848-8943-A3F1A1DB530F}"/>
              </a:ext>
            </a:extLst>
          </p:cNvPr>
          <p:cNvSpPr>
            <a:spLocks noGrp="1" noChangeArrowheads="1"/>
          </p:cNvSpPr>
          <p:nvPr>
            <p:ph type="title"/>
          </p:nvPr>
        </p:nvSpPr>
        <p:spPr>
          <a:xfrm>
            <a:off x="76200" y="609600"/>
            <a:ext cx="9067800" cy="1143000"/>
          </a:xfrm>
        </p:spPr>
        <p:txBody>
          <a:bodyPr/>
          <a:lstStyle/>
          <a:p>
            <a:r>
              <a:rPr lang="en-US" altLang="en-US" dirty="0"/>
              <a:t>Six Sigma for Software Engineering</a:t>
            </a:r>
          </a:p>
        </p:txBody>
      </p:sp>
      <p:sp>
        <p:nvSpPr>
          <p:cNvPr id="12293" name="Rectangle 3">
            <a:extLst>
              <a:ext uri="{FF2B5EF4-FFF2-40B4-BE49-F238E27FC236}">
                <a16:creationId xmlns:a16="http://schemas.microsoft.com/office/drawing/2014/main" id="{8D9CAC67-CF08-DF4C-B969-CCFC77121DA2}"/>
              </a:ext>
            </a:extLst>
          </p:cNvPr>
          <p:cNvSpPr>
            <a:spLocks noGrp="1" noChangeArrowheads="1"/>
          </p:cNvSpPr>
          <p:nvPr>
            <p:ph type="body" idx="1"/>
          </p:nvPr>
        </p:nvSpPr>
        <p:spPr>
          <a:xfrm>
            <a:off x="628650" y="2078851"/>
            <a:ext cx="7886700" cy="3411122"/>
          </a:xfrm>
        </p:spPr>
        <p:txBody>
          <a:bodyPr/>
          <a:lstStyle/>
          <a:p>
            <a:r>
              <a:rPr lang="en-US" altLang="en-US" sz="2000" dirty="0"/>
              <a:t>Six Sigma is the most widely used strategy for statistic quality assurance in industry today</a:t>
            </a:r>
          </a:p>
          <a:p>
            <a:endParaRPr lang="en-US" altLang="en-US" sz="2000" dirty="0"/>
          </a:p>
          <a:p>
            <a:r>
              <a:rPr lang="en-US" altLang="en-US" sz="2000" dirty="0"/>
              <a:t>Originally popularized by Motorola in the 1980s, the Six Sigma strategy “is a rigorous and disciplined methodology that uses data and statistical analysis to measure and improve a company’s operational performance by identifying and eliminating defects in manufacturing and service-related processes”</a:t>
            </a:r>
          </a:p>
          <a:p>
            <a:endParaRPr lang="en-US" altLang="en-US" sz="2000" dirty="0"/>
          </a:p>
          <a:p>
            <a:r>
              <a:rPr lang="en-US" altLang="en-US" sz="2000" dirty="0"/>
              <a:t>The term Six Sigma is derived from six standard deviations—3.4 instances (defects) per million occurrences—implying an extremely high quality standard</a:t>
            </a:r>
          </a:p>
          <a:p>
            <a:pPr marL="0" indent="0">
              <a:buNone/>
            </a:pPr>
            <a:endParaRPr lang="en-US" altLang="en-US" dirty="0"/>
          </a:p>
        </p:txBody>
      </p:sp>
      <p:sp>
        <p:nvSpPr>
          <p:cNvPr id="7" name="Slide Number Placeholder 6">
            <a:extLst>
              <a:ext uri="{FF2B5EF4-FFF2-40B4-BE49-F238E27FC236}">
                <a16:creationId xmlns:a16="http://schemas.microsoft.com/office/drawing/2014/main" id="{13B095D4-B6AE-8846-8720-A428E58AB566}"/>
              </a:ext>
            </a:extLst>
          </p:cNvPr>
          <p:cNvSpPr>
            <a:spLocks noGrp="1"/>
          </p:cNvSpPr>
          <p:nvPr>
            <p:ph type="sldNum" sz="quarter" idx="10"/>
          </p:nvPr>
        </p:nvSpPr>
        <p:spPr/>
        <p:txBody>
          <a:bodyPr/>
          <a:lstStyle/>
          <a:p>
            <a:pPr>
              <a:defRPr/>
            </a:pPr>
            <a:fld id="{3E8ADE4A-FE7A-EF46-81C0-DB169D7260F5}" type="slidenum">
              <a:rPr lang="en-US" altLang="x-none" smtClean="0"/>
              <a:pPr>
                <a:defRPr/>
              </a:pPr>
              <a:t>17</a:t>
            </a:fld>
            <a:endParaRPr lang="en-US" altLang="x-none"/>
          </a:p>
        </p:txBody>
      </p:sp>
    </p:spTree>
    <p:extLst>
      <p:ext uri="{BB962C8B-B14F-4D97-AF65-F5344CB8AC3E}">
        <p14:creationId xmlns:p14="http://schemas.microsoft.com/office/powerpoint/2010/main" val="408741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E8F06DB-540D-2848-8943-A3F1A1DB530F}"/>
              </a:ext>
            </a:extLst>
          </p:cNvPr>
          <p:cNvSpPr>
            <a:spLocks noGrp="1" noChangeArrowheads="1"/>
          </p:cNvSpPr>
          <p:nvPr>
            <p:ph type="title"/>
          </p:nvPr>
        </p:nvSpPr>
        <p:spPr/>
        <p:txBody>
          <a:bodyPr/>
          <a:lstStyle/>
          <a:p>
            <a:r>
              <a:rPr lang="en-US" altLang="en-US" dirty="0"/>
              <a:t>Six Sigma for Software Engineering</a:t>
            </a:r>
          </a:p>
        </p:txBody>
      </p:sp>
      <p:sp>
        <p:nvSpPr>
          <p:cNvPr id="12293" name="Rectangle 3">
            <a:extLst>
              <a:ext uri="{FF2B5EF4-FFF2-40B4-BE49-F238E27FC236}">
                <a16:creationId xmlns:a16="http://schemas.microsoft.com/office/drawing/2014/main" id="{8D9CAC67-CF08-DF4C-B969-CCFC77121DA2}"/>
              </a:ext>
            </a:extLst>
          </p:cNvPr>
          <p:cNvSpPr>
            <a:spLocks noGrp="1" noChangeArrowheads="1"/>
          </p:cNvSpPr>
          <p:nvPr>
            <p:ph type="body" idx="1"/>
          </p:nvPr>
        </p:nvSpPr>
        <p:spPr>
          <a:xfrm>
            <a:off x="628650" y="2226469"/>
            <a:ext cx="7993800" cy="3263504"/>
          </a:xfrm>
        </p:spPr>
        <p:txBody>
          <a:bodyPr/>
          <a:lstStyle/>
          <a:p>
            <a:r>
              <a:rPr lang="en-US" altLang="en-US" sz="2000" dirty="0"/>
              <a:t>The Six Sigma methodology defines three core steps:</a:t>
            </a:r>
          </a:p>
          <a:p>
            <a:pPr lvl="1"/>
            <a:r>
              <a:rPr lang="en-US" altLang="en-US" sz="1800" i="1" dirty="0"/>
              <a:t>Define</a:t>
            </a:r>
            <a:r>
              <a:rPr lang="en-US" altLang="en-US" sz="1800" dirty="0"/>
              <a:t> customer requirements and deliverables and project goals via well-defined methods of customer communication</a:t>
            </a:r>
          </a:p>
          <a:p>
            <a:pPr lvl="1"/>
            <a:r>
              <a:rPr lang="en-US" altLang="en-US" sz="1800" i="1" dirty="0"/>
              <a:t>Measure</a:t>
            </a:r>
            <a:r>
              <a:rPr lang="en-US" altLang="en-US" sz="1800" dirty="0"/>
              <a:t> the existing process and its output to determine current quality performance (collect defect metrics)</a:t>
            </a:r>
          </a:p>
          <a:p>
            <a:pPr lvl="1"/>
            <a:r>
              <a:rPr lang="en-US" altLang="en-US" sz="1800" i="1" dirty="0"/>
              <a:t>Analyze</a:t>
            </a:r>
            <a:r>
              <a:rPr lang="en-US" altLang="en-US" sz="1800" dirty="0"/>
              <a:t> defect metrics and determine the vital few causes</a:t>
            </a:r>
          </a:p>
          <a:p>
            <a:pPr lvl="1"/>
            <a:endParaRPr lang="en-US" altLang="en-US" sz="1800" dirty="0"/>
          </a:p>
          <a:p>
            <a:r>
              <a:rPr lang="en-US" altLang="en-US" sz="2000" dirty="0"/>
              <a:t>If an existing software process is in place, but improvement is needed:</a:t>
            </a:r>
          </a:p>
          <a:p>
            <a:pPr lvl="1"/>
            <a:r>
              <a:rPr lang="en-US" altLang="en-US" sz="1800" i="1" dirty="0"/>
              <a:t>Improve</a:t>
            </a:r>
            <a:r>
              <a:rPr lang="en-US" altLang="en-US" sz="1800" dirty="0"/>
              <a:t> the process by eliminating the root causes of defects</a:t>
            </a:r>
          </a:p>
          <a:p>
            <a:pPr lvl="1"/>
            <a:r>
              <a:rPr lang="en-US" altLang="en-US" sz="1800" i="1" dirty="0"/>
              <a:t>Control</a:t>
            </a:r>
            <a:r>
              <a:rPr lang="en-US" altLang="en-US" sz="1800" dirty="0"/>
              <a:t> the process to ensure that future work does not reintroduce the </a:t>
            </a:r>
            <a:br>
              <a:rPr lang="en-US" altLang="en-US" sz="1800" dirty="0"/>
            </a:br>
            <a:r>
              <a:rPr lang="en-US" altLang="en-US" sz="1800" dirty="0"/>
              <a:t>causes of defects</a:t>
            </a:r>
          </a:p>
        </p:txBody>
      </p:sp>
      <p:sp>
        <p:nvSpPr>
          <p:cNvPr id="7" name="Slide Number Placeholder 6">
            <a:extLst>
              <a:ext uri="{FF2B5EF4-FFF2-40B4-BE49-F238E27FC236}">
                <a16:creationId xmlns:a16="http://schemas.microsoft.com/office/drawing/2014/main" id="{13B095D4-B6AE-8846-8720-A428E58AB566}"/>
              </a:ext>
            </a:extLst>
          </p:cNvPr>
          <p:cNvSpPr>
            <a:spLocks noGrp="1"/>
          </p:cNvSpPr>
          <p:nvPr>
            <p:ph type="sldNum" sz="quarter" idx="10"/>
          </p:nvPr>
        </p:nvSpPr>
        <p:spPr/>
        <p:txBody>
          <a:bodyPr/>
          <a:lstStyle/>
          <a:p>
            <a:pPr>
              <a:defRPr/>
            </a:pPr>
            <a:fld id="{3E8ADE4A-FE7A-EF46-81C0-DB169D7260F5}" type="slidenum">
              <a:rPr lang="en-US" altLang="x-none" smtClean="0"/>
              <a:pPr>
                <a:defRPr/>
              </a:pPr>
              <a:t>18</a:t>
            </a:fld>
            <a:endParaRPr lang="en-US" altLang="x-none"/>
          </a:p>
        </p:txBody>
      </p:sp>
    </p:spTree>
    <p:extLst>
      <p:ext uri="{BB962C8B-B14F-4D97-AF65-F5344CB8AC3E}">
        <p14:creationId xmlns:p14="http://schemas.microsoft.com/office/powerpoint/2010/main" val="427262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E8F06DB-540D-2848-8943-A3F1A1DB530F}"/>
              </a:ext>
            </a:extLst>
          </p:cNvPr>
          <p:cNvSpPr>
            <a:spLocks noGrp="1" noChangeArrowheads="1"/>
          </p:cNvSpPr>
          <p:nvPr>
            <p:ph type="title"/>
          </p:nvPr>
        </p:nvSpPr>
        <p:spPr/>
        <p:txBody>
          <a:bodyPr/>
          <a:lstStyle/>
          <a:p>
            <a:r>
              <a:rPr lang="en-US" altLang="en-US" dirty="0"/>
              <a:t>Six Sigma for Software Engineering</a:t>
            </a:r>
          </a:p>
        </p:txBody>
      </p:sp>
      <p:sp>
        <p:nvSpPr>
          <p:cNvPr id="12293" name="Rectangle 3">
            <a:extLst>
              <a:ext uri="{FF2B5EF4-FFF2-40B4-BE49-F238E27FC236}">
                <a16:creationId xmlns:a16="http://schemas.microsoft.com/office/drawing/2014/main" id="{8D9CAC67-CF08-DF4C-B969-CCFC77121DA2}"/>
              </a:ext>
            </a:extLst>
          </p:cNvPr>
          <p:cNvSpPr>
            <a:spLocks noGrp="1" noChangeArrowheads="1"/>
          </p:cNvSpPr>
          <p:nvPr>
            <p:ph type="body" idx="1"/>
          </p:nvPr>
        </p:nvSpPr>
        <p:spPr>
          <a:xfrm>
            <a:off x="628650" y="2226469"/>
            <a:ext cx="8155818" cy="3263504"/>
          </a:xfrm>
        </p:spPr>
        <p:txBody>
          <a:bodyPr/>
          <a:lstStyle/>
          <a:p>
            <a:r>
              <a:rPr lang="en-US" altLang="en-US" sz="2000" dirty="0"/>
              <a:t>If an organization is developing a software process (rather than improving an existing process), the core steps are augmented as follows:</a:t>
            </a:r>
          </a:p>
          <a:p>
            <a:endParaRPr lang="en-US" altLang="en-US" sz="2000" dirty="0"/>
          </a:p>
          <a:p>
            <a:pPr lvl="1"/>
            <a:r>
              <a:rPr lang="en-US" altLang="en-US" sz="1800" i="1" dirty="0"/>
              <a:t>Design</a:t>
            </a:r>
            <a:r>
              <a:rPr lang="en-US" altLang="en-US" sz="1800" dirty="0"/>
              <a:t> the process to avoid the root causes of defects and to meet </a:t>
            </a:r>
            <a:br>
              <a:rPr lang="en-US" altLang="en-US" sz="1800" dirty="0"/>
            </a:br>
            <a:r>
              <a:rPr lang="en-US" altLang="en-US" sz="1800" dirty="0"/>
              <a:t>customer requirements</a:t>
            </a:r>
          </a:p>
          <a:p>
            <a:pPr lvl="1"/>
            <a:r>
              <a:rPr lang="en-US" altLang="en-US" sz="1800" i="1" dirty="0"/>
              <a:t>Verify</a:t>
            </a:r>
            <a:r>
              <a:rPr lang="en-US" altLang="en-US" sz="1800" dirty="0"/>
              <a:t> that the process model will, in fact, avoid defects and meet</a:t>
            </a:r>
            <a:br>
              <a:rPr lang="en-US" altLang="en-US" sz="1800" dirty="0"/>
            </a:br>
            <a:r>
              <a:rPr lang="en-US" altLang="en-US" sz="1800" dirty="0"/>
              <a:t>customer requirements</a:t>
            </a:r>
          </a:p>
          <a:p>
            <a:pPr lvl="1"/>
            <a:endParaRPr lang="en-US" altLang="en-US" sz="1800" dirty="0"/>
          </a:p>
          <a:p>
            <a:r>
              <a:rPr lang="en-US" altLang="en-US" sz="2000" dirty="0"/>
              <a:t>This variation is sometimes called the DMADV method, while the previous method is sometimes called the DMAIC method (using the first letters of each step to form the acronyms)</a:t>
            </a:r>
          </a:p>
        </p:txBody>
      </p:sp>
      <p:sp>
        <p:nvSpPr>
          <p:cNvPr id="7" name="Slide Number Placeholder 6">
            <a:extLst>
              <a:ext uri="{FF2B5EF4-FFF2-40B4-BE49-F238E27FC236}">
                <a16:creationId xmlns:a16="http://schemas.microsoft.com/office/drawing/2014/main" id="{13B095D4-B6AE-8846-8720-A428E58AB566}"/>
              </a:ext>
            </a:extLst>
          </p:cNvPr>
          <p:cNvSpPr>
            <a:spLocks noGrp="1"/>
          </p:cNvSpPr>
          <p:nvPr>
            <p:ph type="sldNum" sz="quarter" idx="10"/>
          </p:nvPr>
        </p:nvSpPr>
        <p:spPr/>
        <p:txBody>
          <a:bodyPr/>
          <a:lstStyle/>
          <a:p>
            <a:pPr>
              <a:defRPr/>
            </a:pPr>
            <a:fld id="{3E8ADE4A-FE7A-EF46-81C0-DB169D7260F5}" type="slidenum">
              <a:rPr lang="en-US" altLang="x-none" smtClean="0"/>
              <a:pPr>
                <a:defRPr/>
              </a:pPr>
              <a:t>19</a:t>
            </a:fld>
            <a:endParaRPr lang="en-US" altLang="x-none"/>
          </a:p>
        </p:txBody>
      </p:sp>
    </p:spTree>
    <p:extLst>
      <p:ext uri="{BB962C8B-B14F-4D97-AF65-F5344CB8AC3E}">
        <p14:creationId xmlns:p14="http://schemas.microsoft.com/office/powerpoint/2010/main" val="94688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D51-C51A-498B-899D-C675C3973DE9}"/>
              </a:ext>
            </a:extLst>
          </p:cNvPr>
          <p:cNvSpPr>
            <a:spLocks noGrp="1"/>
          </p:cNvSpPr>
          <p:nvPr>
            <p:ph type="title"/>
          </p:nvPr>
        </p:nvSpPr>
        <p:spPr>
          <a:xfrm>
            <a:off x="609600" y="1066800"/>
            <a:ext cx="7772400" cy="5410199"/>
          </a:xfrm>
        </p:spPr>
        <p:txBody>
          <a:bodyPr/>
          <a:lstStyle/>
          <a:p>
            <a:r>
              <a:rPr lang="en-CA" dirty="0"/>
              <a:t>Copyright Notice</a:t>
            </a:r>
            <a:br>
              <a:rPr lang="en-CA" dirty="0"/>
            </a:br>
            <a:br>
              <a:rPr lang="en-CA" dirty="0"/>
            </a:br>
            <a:r>
              <a:rPr lang="en-CA" sz="2400" dirty="0"/>
              <a:t>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a:t>
            </a:r>
            <a:br>
              <a:rPr lang="en-CA" sz="2400" dirty="0"/>
            </a:br>
            <a:endParaRPr lang="en-CA" dirty="0"/>
          </a:p>
        </p:txBody>
      </p:sp>
    </p:spTree>
    <p:extLst>
      <p:ext uri="{BB962C8B-B14F-4D97-AF65-F5344CB8AC3E}">
        <p14:creationId xmlns:p14="http://schemas.microsoft.com/office/powerpoint/2010/main" val="1102551225"/>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7238E480-77EC-6344-B1EB-18B4F94529DB}"/>
              </a:ext>
            </a:extLst>
          </p:cNvPr>
          <p:cNvSpPr>
            <a:spLocks noGrp="1" noChangeArrowheads="1"/>
          </p:cNvSpPr>
          <p:nvPr>
            <p:ph type="title"/>
          </p:nvPr>
        </p:nvSpPr>
        <p:spPr/>
        <p:txBody>
          <a:bodyPr/>
          <a:lstStyle/>
          <a:p>
            <a:r>
              <a:rPr lang="en-US" altLang="en-US" dirty="0"/>
              <a:t>The ISO 9000 Quality Standards</a:t>
            </a:r>
          </a:p>
        </p:txBody>
      </p:sp>
      <p:sp>
        <p:nvSpPr>
          <p:cNvPr id="15365" name="Rectangle 3">
            <a:extLst>
              <a:ext uri="{FF2B5EF4-FFF2-40B4-BE49-F238E27FC236}">
                <a16:creationId xmlns:a16="http://schemas.microsoft.com/office/drawing/2014/main" id="{3F0E64A6-737A-6846-A110-4E922E280D5C}"/>
              </a:ext>
            </a:extLst>
          </p:cNvPr>
          <p:cNvSpPr>
            <a:spLocks noGrp="1" noChangeArrowheads="1"/>
          </p:cNvSpPr>
          <p:nvPr>
            <p:ph type="body" idx="1"/>
          </p:nvPr>
        </p:nvSpPr>
        <p:spPr/>
        <p:txBody>
          <a:bodyPr/>
          <a:lstStyle/>
          <a:p>
            <a:r>
              <a:rPr lang="en-US" altLang="en-US" sz="2000" dirty="0"/>
              <a:t>ISO 9001:2008 is the quality assurance standard that applies to software engineering </a:t>
            </a:r>
          </a:p>
          <a:p>
            <a:endParaRPr lang="en-US" altLang="en-US" sz="2000" dirty="0"/>
          </a:p>
          <a:p>
            <a:r>
              <a:rPr lang="en-US" altLang="en-US" sz="2000" dirty="0"/>
              <a:t>The standard contains 20 requirements that must be present for an effective quality assurance system </a:t>
            </a:r>
          </a:p>
          <a:p>
            <a:endParaRPr lang="en-US" altLang="en-US" sz="2000" dirty="0"/>
          </a:p>
          <a:p>
            <a:r>
              <a:rPr lang="en-US" altLang="en-US" sz="2000" dirty="0"/>
              <a:t>The requirements delineated by ISO 9001:2008 address topics such as </a:t>
            </a:r>
          </a:p>
          <a:p>
            <a:pPr lvl="1"/>
            <a:r>
              <a:rPr lang="en-US" altLang="en-US" sz="1800" dirty="0"/>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a:t>
            </a:r>
          </a:p>
        </p:txBody>
      </p:sp>
      <p:sp>
        <p:nvSpPr>
          <p:cNvPr id="7" name="Slide Number Placeholder 6">
            <a:extLst>
              <a:ext uri="{FF2B5EF4-FFF2-40B4-BE49-F238E27FC236}">
                <a16:creationId xmlns:a16="http://schemas.microsoft.com/office/drawing/2014/main" id="{E503BA88-A791-A04D-BBD0-9BB304E367FE}"/>
              </a:ext>
            </a:extLst>
          </p:cNvPr>
          <p:cNvSpPr>
            <a:spLocks noGrp="1"/>
          </p:cNvSpPr>
          <p:nvPr>
            <p:ph type="sldNum" sz="quarter" idx="10"/>
          </p:nvPr>
        </p:nvSpPr>
        <p:spPr/>
        <p:txBody>
          <a:bodyPr/>
          <a:lstStyle/>
          <a:p>
            <a:pPr>
              <a:defRPr/>
            </a:pPr>
            <a:fld id="{3E8ADE4A-FE7A-EF46-81C0-DB169D7260F5}" type="slidenum">
              <a:rPr lang="en-US" altLang="x-none" smtClean="0"/>
              <a:pPr>
                <a:defRPr/>
              </a:pPr>
              <a:t>20</a:t>
            </a:fld>
            <a:endParaRPr lang="en-US" altLang="x-none"/>
          </a:p>
        </p:txBody>
      </p:sp>
    </p:spTree>
    <p:extLst>
      <p:ext uri="{BB962C8B-B14F-4D97-AF65-F5344CB8AC3E}">
        <p14:creationId xmlns:p14="http://schemas.microsoft.com/office/powerpoint/2010/main" val="356696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58EFF66B-346D-EA4B-9BCF-6DC7F044BB4B}"/>
              </a:ext>
            </a:extLst>
          </p:cNvPr>
          <p:cNvSpPr>
            <a:spLocks noGrp="1" noChangeArrowheads="1"/>
          </p:cNvSpPr>
          <p:nvPr>
            <p:ph type="title"/>
          </p:nvPr>
        </p:nvSpPr>
        <p:spPr/>
        <p:txBody>
          <a:bodyPr/>
          <a:lstStyle/>
          <a:p>
            <a:r>
              <a:rPr lang="en-US" altLang="en-US"/>
              <a:t>Software Safety</a:t>
            </a:r>
          </a:p>
        </p:txBody>
      </p:sp>
      <p:sp>
        <p:nvSpPr>
          <p:cNvPr id="14341" name="Rectangle 3">
            <a:extLst>
              <a:ext uri="{FF2B5EF4-FFF2-40B4-BE49-F238E27FC236}">
                <a16:creationId xmlns:a16="http://schemas.microsoft.com/office/drawing/2014/main" id="{5709639C-57A9-A74C-B08D-C93F6B93B9B2}"/>
              </a:ext>
            </a:extLst>
          </p:cNvPr>
          <p:cNvSpPr>
            <a:spLocks noGrp="1" noChangeArrowheads="1"/>
          </p:cNvSpPr>
          <p:nvPr>
            <p:ph type="body" idx="1"/>
          </p:nvPr>
        </p:nvSpPr>
        <p:spPr/>
        <p:txBody>
          <a:bodyPr/>
          <a:lstStyle/>
          <a:p>
            <a:r>
              <a:rPr lang="en-US" altLang="en-US" sz="2000" dirty="0"/>
              <a:t>Software safety is a software quality assurance activity that focuses on the identification and assessment of potential hazards that may affect software negatively and cause an entire system to fail </a:t>
            </a:r>
          </a:p>
          <a:p>
            <a:endParaRPr lang="en-US" altLang="en-US" sz="2000" dirty="0"/>
          </a:p>
          <a:p>
            <a:r>
              <a:rPr lang="en-US" altLang="en-US" sz="2000" dirty="0"/>
              <a:t>If hazards can be identified early in the software process, software design features can be specified that will either eliminate or control potential hazards</a:t>
            </a:r>
          </a:p>
        </p:txBody>
      </p:sp>
      <p:sp>
        <p:nvSpPr>
          <p:cNvPr id="7" name="Slide Number Placeholder 6">
            <a:extLst>
              <a:ext uri="{FF2B5EF4-FFF2-40B4-BE49-F238E27FC236}">
                <a16:creationId xmlns:a16="http://schemas.microsoft.com/office/drawing/2014/main" id="{0A0D00BB-FCA8-C843-865F-8F225AAC40EE}"/>
              </a:ext>
            </a:extLst>
          </p:cNvPr>
          <p:cNvSpPr>
            <a:spLocks noGrp="1"/>
          </p:cNvSpPr>
          <p:nvPr>
            <p:ph type="sldNum" sz="quarter" idx="10"/>
          </p:nvPr>
        </p:nvSpPr>
        <p:spPr/>
        <p:txBody>
          <a:bodyPr/>
          <a:lstStyle/>
          <a:p>
            <a:pPr>
              <a:defRPr/>
            </a:pPr>
            <a:fld id="{3E8ADE4A-FE7A-EF46-81C0-DB169D7260F5}" type="slidenum">
              <a:rPr lang="en-US" altLang="x-none" smtClean="0"/>
              <a:pPr>
                <a:defRPr/>
              </a:pPr>
              <a:t>21</a:t>
            </a:fld>
            <a:endParaRPr lang="en-US" altLang="x-none"/>
          </a:p>
        </p:txBody>
      </p:sp>
    </p:spTree>
    <p:extLst>
      <p:ext uri="{BB962C8B-B14F-4D97-AF65-F5344CB8AC3E}">
        <p14:creationId xmlns:p14="http://schemas.microsoft.com/office/powerpoint/2010/main" val="120074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58EFF66B-346D-EA4B-9BCF-6DC7F044BB4B}"/>
              </a:ext>
            </a:extLst>
          </p:cNvPr>
          <p:cNvSpPr>
            <a:spLocks noGrp="1" noChangeArrowheads="1"/>
          </p:cNvSpPr>
          <p:nvPr>
            <p:ph type="title"/>
          </p:nvPr>
        </p:nvSpPr>
        <p:spPr/>
        <p:txBody>
          <a:bodyPr/>
          <a:lstStyle/>
          <a:p>
            <a:r>
              <a:rPr lang="en-US" altLang="en-US"/>
              <a:t>Software Safety</a:t>
            </a:r>
          </a:p>
        </p:txBody>
      </p:sp>
      <p:sp>
        <p:nvSpPr>
          <p:cNvPr id="14341" name="Rectangle 3">
            <a:extLst>
              <a:ext uri="{FF2B5EF4-FFF2-40B4-BE49-F238E27FC236}">
                <a16:creationId xmlns:a16="http://schemas.microsoft.com/office/drawing/2014/main" id="{5709639C-57A9-A74C-B08D-C93F6B93B9B2}"/>
              </a:ext>
            </a:extLst>
          </p:cNvPr>
          <p:cNvSpPr>
            <a:spLocks noGrp="1" noChangeArrowheads="1"/>
          </p:cNvSpPr>
          <p:nvPr>
            <p:ph type="body" idx="1"/>
          </p:nvPr>
        </p:nvSpPr>
        <p:spPr/>
        <p:txBody>
          <a:bodyPr/>
          <a:lstStyle/>
          <a:p>
            <a:r>
              <a:rPr lang="en-US" altLang="en-US" sz="2000" dirty="0"/>
              <a:t>Although software reliability and software safety are closely related to one another, there are subtle differences between them</a:t>
            </a:r>
          </a:p>
          <a:p>
            <a:endParaRPr lang="en-US" altLang="en-US" sz="2000" dirty="0"/>
          </a:p>
          <a:p>
            <a:r>
              <a:rPr lang="en-US" altLang="en-US" sz="2000" dirty="0"/>
              <a:t>Software reliability uses statistical analysis to determine the likelihood that a software failure will occur, but the occurrence of a failure does not necessarily result in a hazard or mishap</a:t>
            </a:r>
          </a:p>
          <a:p>
            <a:endParaRPr lang="en-US" altLang="en-US" sz="2000" dirty="0"/>
          </a:p>
          <a:p>
            <a:r>
              <a:rPr lang="en-US" altLang="en-US" sz="2000" dirty="0"/>
              <a:t>Software safety examines the ways in which failures result in conditions that can lead to a mishap</a:t>
            </a:r>
          </a:p>
          <a:p>
            <a:endParaRPr lang="en-US" altLang="en-US" dirty="0"/>
          </a:p>
        </p:txBody>
      </p:sp>
      <p:sp>
        <p:nvSpPr>
          <p:cNvPr id="7" name="Slide Number Placeholder 6">
            <a:extLst>
              <a:ext uri="{FF2B5EF4-FFF2-40B4-BE49-F238E27FC236}">
                <a16:creationId xmlns:a16="http://schemas.microsoft.com/office/drawing/2014/main" id="{0A0D00BB-FCA8-C843-865F-8F225AAC40EE}"/>
              </a:ext>
            </a:extLst>
          </p:cNvPr>
          <p:cNvSpPr>
            <a:spLocks noGrp="1"/>
          </p:cNvSpPr>
          <p:nvPr>
            <p:ph type="sldNum" sz="quarter" idx="10"/>
          </p:nvPr>
        </p:nvSpPr>
        <p:spPr/>
        <p:txBody>
          <a:bodyPr/>
          <a:lstStyle/>
          <a:p>
            <a:pPr>
              <a:defRPr/>
            </a:pPr>
            <a:fld id="{3E8ADE4A-FE7A-EF46-81C0-DB169D7260F5}" type="slidenum">
              <a:rPr lang="en-US" altLang="x-none" smtClean="0"/>
              <a:pPr>
                <a:defRPr/>
              </a:pPr>
              <a:t>22</a:t>
            </a:fld>
            <a:endParaRPr lang="en-US" altLang="x-none"/>
          </a:p>
        </p:txBody>
      </p:sp>
    </p:spTree>
    <p:extLst>
      <p:ext uri="{BB962C8B-B14F-4D97-AF65-F5344CB8AC3E}">
        <p14:creationId xmlns:p14="http://schemas.microsoft.com/office/powerpoint/2010/main" val="758297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80A638C8-8170-DC44-A482-0C6E7460FB0B}"/>
              </a:ext>
            </a:extLst>
          </p:cNvPr>
          <p:cNvSpPr>
            <a:spLocks noGrp="1" noChangeArrowheads="1"/>
          </p:cNvSpPr>
          <p:nvPr>
            <p:ph type="title"/>
          </p:nvPr>
        </p:nvSpPr>
        <p:spPr>
          <a:xfrm>
            <a:off x="637309" y="304800"/>
            <a:ext cx="7772400" cy="1143000"/>
          </a:xfrm>
        </p:spPr>
        <p:txBody>
          <a:bodyPr/>
          <a:lstStyle/>
          <a:p>
            <a:r>
              <a:rPr lang="en-US" altLang="en-US" dirty="0"/>
              <a:t>Your Turn</a:t>
            </a:r>
          </a:p>
        </p:txBody>
      </p:sp>
      <p:sp>
        <p:nvSpPr>
          <p:cNvPr id="17413" name="Rectangle 3">
            <a:extLst>
              <a:ext uri="{FF2B5EF4-FFF2-40B4-BE49-F238E27FC236}">
                <a16:creationId xmlns:a16="http://schemas.microsoft.com/office/drawing/2014/main" id="{FFBF4316-C90C-D546-9855-6477D01C3F66}"/>
              </a:ext>
            </a:extLst>
          </p:cNvPr>
          <p:cNvSpPr>
            <a:spLocks noGrp="1" noChangeArrowheads="1"/>
          </p:cNvSpPr>
          <p:nvPr>
            <p:ph type="body" idx="1"/>
          </p:nvPr>
        </p:nvSpPr>
        <p:spPr>
          <a:xfrm>
            <a:off x="533400" y="1066800"/>
            <a:ext cx="7772400" cy="4114800"/>
          </a:xfrm>
        </p:spPr>
        <p:txBody>
          <a:bodyPr/>
          <a:lstStyle/>
          <a:p>
            <a:endParaRPr lang="en-US" altLang="en-US" sz="1800" dirty="0"/>
          </a:p>
          <a:p>
            <a:r>
              <a:rPr lang="en-US" altLang="en-US" sz="1800" dirty="0"/>
              <a:t>Present and briefly discuss five metrics or key performance indicators (KPIs) which you think can be used for assessing the effectiveness of a quality assurance process.</a:t>
            </a:r>
          </a:p>
          <a:p>
            <a:endParaRPr lang="en-US" altLang="en-US" sz="1800" dirty="0"/>
          </a:p>
          <a:p>
            <a:r>
              <a:rPr lang="en-US" altLang="en-US" sz="1800" dirty="0"/>
              <a:t>What </a:t>
            </a:r>
            <a:r>
              <a:rPr lang="en-US" altLang="en-US" sz="1800"/>
              <a:t>is the difference </a:t>
            </a:r>
            <a:r>
              <a:rPr lang="en-US" altLang="en-US" sz="1800" dirty="0"/>
              <a:t>between software safety and software reliability?  </a:t>
            </a:r>
          </a:p>
          <a:p>
            <a:endParaRPr lang="en-US" altLang="en-US" sz="1800" dirty="0"/>
          </a:p>
          <a:p>
            <a:r>
              <a:rPr lang="en-US" altLang="en-US" sz="1800" dirty="0"/>
              <a:t>Check-out the content of the following sites:</a:t>
            </a:r>
          </a:p>
          <a:p>
            <a:pPr lvl="1"/>
            <a:r>
              <a:rPr lang="en-CA" sz="1400" dirty="0">
                <a:hlinkClick r:id="rId3"/>
              </a:rPr>
              <a:t>https://space.stackexchange.com/questions/23848/what-does-the-software-quality-process-for-nasas-sls-look-like</a:t>
            </a:r>
            <a:endParaRPr lang="en-CA" sz="1400" dirty="0"/>
          </a:p>
          <a:p>
            <a:pPr lvl="1"/>
            <a:r>
              <a:rPr lang="en-CA" sz="1400" dirty="0">
                <a:hlinkClick r:id="rId4"/>
              </a:rPr>
              <a:t>https://sma.nasa.gov/sma-disciplines/software-assurance</a:t>
            </a:r>
            <a:endParaRPr lang="en-CA" sz="1400" dirty="0"/>
          </a:p>
          <a:p>
            <a:pPr lvl="1"/>
            <a:r>
              <a:rPr lang="en-CA" sz="1400" dirty="0">
                <a:hlinkClick r:id="rId5"/>
              </a:rPr>
              <a:t>https://www.functionize.com/blog/how-nasa-does-software-testing-and-qa/</a:t>
            </a:r>
            <a:endParaRPr lang="en-CA" sz="1400" dirty="0"/>
          </a:p>
          <a:p>
            <a:pPr lvl="1"/>
            <a:r>
              <a:rPr lang="en-CA" sz="1400" dirty="0">
                <a:hlinkClick r:id="rId6"/>
              </a:rPr>
              <a:t>https://strives-uploads-prod.s3.us-gov-west-1.amazonaws.com/20150015579/20150015579.pdf?AWSAccessKeyId=AKIASEVSKC45ZTTM42XZ&amp;Expires=1596913868&amp;Signature=8neDwnKdUS5Knpe1IUHb%2FYYVERY%3D</a:t>
            </a:r>
            <a:r>
              <a:rPr lang="en-CA" sz="1400" dirty="0"/>
              <a:t> (copy paste the link to your browser to open)</a:t>
            </a:r>
          </a:p>
          <a:p>
            <a:pPr lvl="1"/>
            <a:r>
              <a:rPr lang="en-CA" sz="1400" dirty="0">
                <a:hlinkClick r:id="rId7"/>
              </a:rPr>
              <a:t>https://www.tricentis.com/blog/64-essential-testing-metrics-for-measuring-quality-assurance-success/</a:t>
            </a:r>
            <a:endParaRPr lang="en-CA" sz="1400" dirty="0"/>
          </a:p>
          <a:p>
            <a:pPr lvl="1"/>
            <a:r>
              <a:rPr lang="en-CA" sz="1400" dirty="0">
                <a:hlinkClick r:id="rId8"/>
              </a:rPr>
              <a:t>https://www.perforce.com/blog/kw/software-safety-vs-security-whats-different</a:t>
            </a:r>
            <a:endParaRPr lang="en-CA" sz="1400" dirty="0"/>
          </a:p>
          <a:p>
            <a:pPr lvl="1"/>
            <a:r>
              <a:rPr lang="en-CA" sz="1400" dirty="0">
                <a:hlinkClick r:id="rId9"/>
              </a:rPr>
              <a:t>https://en.wikipedia.org/wiki/Six_Sigma</a:t>
            </a:r>
            <a:endParaRPr lang="en-CA" sz="1400" dirty="0"/>
          </a:p>
          <a:p>
            <a:pPr lvl="1"/>
            <a:endParaRPr lang="en-US" altLang="en-US" sz="1400" dirty="0"/>
          </a:p>
          <a:p>
            <a:pPr lvl="1"/>
            <a:endParaRPr lang="en-US" altLang="en-US" sz="1400" dirty="0"/>
          </a:p>
          <a:p>
            <a:pPr lvl="1"/>
            <a:endParaRPr lang="en-US" altLang="en-US" sz="1400" dirty="0"/>
          </a:p>
          <a:p>
            <a:pPr lvl="1"/>
            <a:endParaRPr lang="en-CA" sz="2000" dirty="0"/>
          </a:p>
          <a:p>
            <a:pPr marL="457200" lvl="1" indent="0">
              <a:buNone/>
            </a:pPr>
            <a:endParaRPr lang="en-CA" sz="2000" dirty="0"/>
          </a:p>
          <a:p>
            <a:pPr lvl="1"/>
            <a:endParaRPr lang="en-US" altLang="en-US" sz="2000" dirty="0"/>
          </a:p>
          <a:p>
            <a:endParaRPr lang="en-US" altLang="en-US" sz="2400" dirty="0"/>
          </a:p>
          <a:p>
            <a:endParaRPr lang="en-US" altLang="en-US" sz="2400" dirty="0"/>
          </a:p>
        </p:txBody>
      </p:sp>
      <p:sp>
        <p:nvSpPr>
          <p:cNvPr id="5" name="Slide Number Placeholder 4">
            <a:extLst>
              <a:ext uri="{FF2B5EF4-FFF2-40B4-BE49-F238E27FC236}">
                <a16:creationId xmlns:a16="http://schemas.microsoft.com/office/drawing/2014/main" id="{6E03A2DA-4EDC-2E4A-A04A-D8E30D94F54A}"/>
              </a:ext>
            </a:extLst>
          </p:cNvPr>
          <p:cNvSpPr>
            <a:spLocks noGrp="1"/>
          </p:cNvSpPr>
          <p:nvPr>
            <p:ph type="sldNum" sz="quarter" idx="4294967295"/>
          </p:nvPr>
        </p:nvSpPr>
        <p:spPr/>
        <p:txBody>
          <a:bodyPr/>
          <a:lstStyle>
            <a:lvl1pPr>
              <a:defRPr sz="1800">
                <a:solidFill>
                  <a:schemeClr val="tx1"/>
                </a:solidFill>
                <a:latin typeface="Arial" panose="020B0604020202020204" pitchFamily="34" charset="0"/>
                <a:ea typeface="ＭＳ Ｐゴシック" panose="020B0600070205080204" pitchFamily="34" charset="-128"/>
              </a:defRPr>
            </a:lvl1pPr>
            <a:lvl2pPr marL="557213" indent="-214313">
              <a:defRPr sz="1800">
                <a:solidFill>
                  <a:schemeClr val="tx1"/>
                </a:solidFill>
                <a:latin typeface="Arial" panose="020B0604020202020204" pitchFamily="34" charset="0"/>
                <a:ea typeface="ＭＳ Ｐゴシック" panose="020B0600070205080204" pitchFamily="34" charset="-128"/>
              </a:defRPr>
            </a:lvl2pPr>
            <a:lvl3pPr marL="857250" indent="-171450">
              <a:defRPr sz="1800">
                <a:solidFill>
                  <a:schemeClr val="tx1"/>
                </a:solidFill>
                <a:latin typeface="Arial" panose="020B0604020202020204" pitchFamily="34" charset="0"/>
                <a:ea typeface="ＭＳ Ｐゴシック" panose="020B0600070205080204" pitchFamily="34" charset="-128"/>
              </a:defRPr>
            </a:lvl3pPr>
            <a:lvl4pPr marL="1200150" indent="-171450">
              <a:defRPr sz="1800">
                <a:solidFill>
                  <a:schemeClr val="tx1"/>
                </a:solidFill>
                <a:latin typeface="Arial" panose="020B0604020202020204" pitchFamily="34" charset="0"/>
                <a:ea typeface="ＭＳ Ｐゴシック" panose="020B0600070205080204" pitchFamily="34" charset="-128"/>
              </a:defRPr>
            </a:lvl4pPr>
            <a:lvl5pPr marL="1543050" indent="-171450">
              <a:defRPr sz="1800">
                <a:solidFill>
                  <a:schemeClr val="tx1"/>
                </a:solidFill>
                <a:latin typeface="Arial" panose="020B0604020202020204" pitchFamily="34" charset="0"/>
                <a:ea typeface="ＭＳ Ｐゴシック"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ＭＳ Ｐゴシック" panose="020B0600070205080204" pitchFamily="34" charset="-128"/>
              </a:defRPr>
            </a:lvl9pPr>
          </a:lstStyle>
          <a:p>
            <a:fld id="{F4423324-B18C-6E48-8D7E-6751697E71D1}" type="slidenum">
              <a:rPr lang="en-US" altLang="en-US" sz="750">
                <a:solidFill>
                  <a:schemeClr val="bg1"/>
                </a:solidFill>
                <a:latin typeface="Helvetica" pitchFamily="2" charset="0"/>
              </a:rPr>
              <a:pPr/>
              <a:t>23</a:t>
            </a:fld>
            <a:endParaRPr lang="en-US" altLang="en-US" sz="750" dirty="0">
              <a:solidFill>
                <a:schemeClr val="bg1"/>
              </a:solidFill>
              <a:latin typeface="Helvetica" pitchFamily="2" charset="0"/>
            </a:endParaRPr>
          </a:p>
        </p:txBody>
      </p:sp>
    </p:spTree>
    <p:extLst>
      <p:ext uri="{BB962C8B-B14F-4D97-AF65-F5344CB8AC3E}">
        <p14:creationId xmlns:p14="http://schemas.microsoft.com/office/powerpoint/2010/main" val="320272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43</a:t>
            </a:r>
          </a:p>
        </p:txBody>
      </p:sp>
      <p:sp>
        <p:nvSpPr>
          <p:cNvPr id="3" name="Text Placeholder 2"/>
          <p:cNvSpPr>
            <a:spLocks noGrp="1"/>
          </p:cNvSpPr>
          <p:nvPr>
            <p:ph type="body" idx="1"/>
          </p:nvPr>
        </p:nvSpPr>
        <p:spPr>
          <a:xfrm>
            <a:off x="685800" y="2819400"/>
            <a:ext cx="8153400" cy="1500187"/>
          </a:xfrm>
        </p:spPr>
        <p:txBody>
          <a:bodyPr/>
          <a:lstStyle/>
          <a:p>
            <a:r>
              <a:rPr lang="en-US" dirty="0"/>
              <a:t>Software Quality Assurance Concepts  </a:t>
            </a:r>
          </a:p>
        </p:txBody>
      </p:sp>
      <p:sp>
        <p:nvSpPr>
          <p:cNvPr id="6" name="Text Placeholder 2">
            <a:extLst>
              <a:ext uri="{FF2B5EF4-FFF2-40B4-BE49-F238E27FC236}">
                <a16:creationId xmlns:a16="http://schemas.microsoft.com/office/drawing/2014/main" id="{06826789-2828-43CF-B167-1D200378A9B4}"/>
              </a:ext>
            </a:extLst>
          </p:cNvPr>
          <p:cNvSpPr txBox="1">
            <a:spLocks/>
          </p:cNvSpPr>
          <p:nvPr/>
        </p:nvSpPr>
        <p:spPr>
          <a:xfrm>
            <a:off x="416472" y="3886200"/>
            <a:ext cx="8311056" cy="2338387"/>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000" i="1" dirty="0"/>
          </a:p>
          <a:p>
            <a:r>
              <a:rPr lang="en-US" sz="2000" i="1" dirty="0"/>
              <a:t>The cost of adding a feature isn’t just the time it takes to code it. The cost also includes the addition of an obstacle to future expansion. The trick is to pick the features that don’t fight each other. </a:t>
            </a:r>
          </a:p>
          <a:p>
            <a:r>
              <a:rPr lang="en-US" sz="2000" i="1" dirty="0"/>
              <a:t>― </a:t>
            </a:r>
            <a:r>
              <a:rPr lang="en-US" sz="2000" dirty="0"/>
              <a:t>John </a:t>
            </a:r>
            <a:r>
              <a:rPr lang="en-US" sz="2000" dirty="0" err="1"/>
              <a:t>Carmackhenartin</a:t>
            </a:r>
            <a:r>
              <a:rPr lang="en-US" sz="2000" dirty="0"/>
              <a:t>. </a:t>
            </a:r>
          </a:p>
          <a:p>
            <a:endParaRPr lang="en-US" sz="2000" i="1" dirty="0"/>
          </a:p>
        </p:txBody>
      </p:sp>
    </p:spTree>
    <p:extLst>
      <p:ext uri="{BB962C8B-B14F-4D97-AF65-F5344CB8AC3E}">
        <p14:creationId xmlns:p14="http://schemas.microsoft.com/office/powerpoint/2010/main" val="178400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fld id="{4D304889-B506-489E-82A3-B4A40467DFDB}" type="slidenum">
              <a:rPr lang="en-US" altLang="en-US" sz="1400" smtClean="0"/>
              <a:pPr>
                <a:spcBef>
                  <a:spcPct val="0"/>
                </a:spcBef>
                <a:buFontTx/>
                <a:buNone/>
              </a:pPr>
              <a:t>4</a:t>
            </a:fld>
            <a:endParaRPr lang="en-US" altLang="en-US" sz="1400"/>
          </a:p>
        </p:txBody>
      </p:sp>
      <p:sp>
        <p:nvSpPr>
          <p:cNvPr id="23555" name="Rectangle 2"/>
          <p:cNvSpPr>
            <a:spLocks noGrp="1" noChangeArrowheads="1"/>
          </p:cNvSpPr>
          <p:nvPr>
            <p:ph type="title"/>
          </p:nvPr>
        </p:nvSpPr>
        <p:spPr/>
        <p:txBody>
          <a:bodyPr/>
          <a:lstStyle/>
          <a:p>
            <a:r>
              <a:rPr lang="en-CA" altLang="en-US" sz="4000" dirty="0"/>
              <a:t>Learning Objectives in this Part</a:t>
            </a:r>
            <a:endParaRPr lang="en-US" altLang="en-US" sz="4000" dirty="0"/>
          </a:p>
        </p:txBody>
      </p:sp>
      <p:sp>
        <p:nvSpPr>
          <p:cNvPr id="23556" name="Rectangle 3"/>
          <p:cNvSpPr>
            <a:spLocks noGrp="1" noChangeArrowheads="1"/>
          </p:cNvSpPr>
          <p:nvPr>
            <p:ph type="body" idx="1"/>
          </p:nvPr>
        </p:nvSpPr>
        <p:spPr>
          <a:xfrm>
            <a:off x="685800" y="1828800"/>
            <a:ext cx="7772400" cy="5181600"/>
          </a:xfrm>
        </p:spPr>
        <p:txBody>
          <a:bodyPr/>
          <a:lstStyle/>
          <a:p>
            <a:pPr marL="0" indent="0">
              <a:lnSpc>
                <a:spcPct val="80000"/>
              </a:lnSpc>
              <a:buNone/>
            </a:pPr>
            <a:endParaRPr lang="en-CA" altLang="en-US" sz="2800" dirty="0"/>
          </a:p>
          <a:p>
            <a:pPr marL="0" indent="0">
              <a:lnSpc>
                <a:spcPct val="80000"/>
              </a:lnSpc>
              <a:buNone/>
            </a:pPr>
            <a:endParaRPr lang="en-CA" altLang="en-US" sz="2800" dirty="0"/>
          </a:p>
          <a:p>
            <a:pPr>
              <a:lnSpc>
                <a:spcPct val="80000"/>
              </a:lnSpc>
              <a:buAutoNum type="arabicPeriod"/>
            </a:pPr>
            <a:endParaRPr lang="en-CA" altLang="en-US" sz="1800" dirty="0"/>
          </a:p>
          <a:p>
            <a:pPr>
              <a:lnSpc>
                <a:spcPct val="80000"/>
              </a:lnSpc>
              <a:buAutoNum type="arabicPeriod"/>
            </a:pPr>
            <a:r>
              <a:rPr lang="en-CA" altLang="en-US" sz="1800" dirty="0"/>
              <a:t>To understand the concept of Quality Assurance and learn about foundational tasks pertaining to Software Quality Assurance processes  (slides 4-10)</a:t>
            </a:r>
          </a:p>
          <a:p>
            <a:pPr>
              <a:lnSpc>
                <a:spcPct val="80000"/>
              </a:lnSpc>
              <a:buAutoNum type="arabicPeriod"/>
            </a:pPr>
            <a:endParaRPr lang="en-CA" altLang="en-US" sz="1800" dirty="0"/>
          </a:p>
          <a:p>
            <a:pPr>
              <a:lnSpc>
                <a:spcPct val="80000"/>
              </a:lnSpc>
              <a:buAutoNum type="arabicPeriod"/>
            </a:pPr>
            <a:r>
              <a:rPr lang="en-CA" altLang="en-US" sz="1800" dirty="0"/>
              <a:t>To learn about different models for facilitating Software Quality Assurance processes (slides 11-19)</a:t>
            </a:r>
          </a:p>
          <a:p>
            <a:pPr>
              <a:lnSpc>
                <a:spcPct val="80000"/>
              </a:lnSpc>
              <a:buAutoNum type="arabicPeriod"/>
            </a:pPr>
            <a:endParaRPr lang="en-CA" altLang="en-US" sz="1800" dirty="0"/>
          </a:p>
          <a:p>
            <a:pPr>
              <a:lnSpc>
                <a:spcPct val="80000"/>
              </a:lnSpc>
              <a:buAutoNum type="arabicPeriod"/>
            </a:pPr>
            <a:r>
              <a:rPr lang="en-CA" altLang="en-US" sz="1800" dirty="0"/>
              <a:t>To be introduced to the concepts of software safety and software security (slides 20-21)</a:t>
            </a:r>
          </a:p>
          <a:p>
            <a:pPr>
              <a:lnSpc>
                <a:spcPct val="80000"/>
              </a:lnSpc>
              <a:buAutoNum type="arabicPeriod"/>
            </a:pPr>
            <a:endParaRPr lang="en-CA" altLang="en-US" sz="1800" dirty="0"/>
          </a:p>
          <a:p>
            <a:pPr marL="0" indent="0">
              <a:lnSpc>
                <a:spcPct val="80000"/>
              </a:lnSpc>
              <a:buNone/>
            </a:pPr>
            <a:r>
              <a:rPr lang="en-CA" altLang="en-US" sz="1800" dirty="0"/>
              <a:t> </a:t>
            </a:r>
          </a:p>
          <a:p>
            <a:pPr>
              <a:buFont typeface="+mj-lt"/>
              <a:buAutoNum type="arabicPeriod"/>
            </a:pPr>
            <a:endParaRPr lang="en-CA" altLang="en-US" sz="1800" dirty="0"/>
          </a:p>
          <a:p>
            <a:pPr marL="0" indent="0">
              <a:buNone/>
            </a:pPr>
            <a:endParaRPr lang="en-CA" altLang="en-US" sz="1800" dirty="0"/>
          </a:p>
          <a:p>
            <a:pPr>
              <a:buFont typeface="+mj-lt"/>
              <a:buAutoNum type="arabicPeriod"/>
            </a:pPr>
            <a:endParaRPr lang="en-CA" altLang="en-US" sz="1800" dirty="0"/>
          </a:p>
        </p:txBody>
      </p:sp>
    </p:spTree>
    <p:extLst>
      <p:ext uri="{BB962C8B-B14F-4D97-AF65-F5344CB8AC3E}">
        <p14:creationId xmlns:p14="http://schemas.microsoft.com/office/powerpoint/2010/main" val="129165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606E-B20A-4F88-BA94-5D095E76D7E7}"/>
              </a:ext>
            </a:extLst>
          </p:cNvPr>
          <p:cNvSpPr>
            <a:spLocks noGrp="1"/>
          </p:cNvSpPr>
          <p:nvPr>
            <p:ph type="title"/>
          </p:nvPr>
        </p:nvSpPr>
        <p:spPr/>
        <p:txBody>
          <a:bodyPr/>
          <a:lstStyle/>
          <a:p>
            <a:r>
              <a:rPr lang="en-CA" dirty="0"/>
              <a:t>Software Assurance</a:t>
            </a:r>
          </a:p>
        </p:txBody>
      </p:sp>
      <p:sp>
        <p:nvSpPr>
          <p:cNvPr id="3" name="Content Placeholder 2">
            <a:extLst>
              <a:ext uri="{FF2B5EF4-FFF2-40B4-BE49-F238E27FC236}">
                <a16:creationId xmlns:a16="http://schemas.microsoft.com/office/drawing/2014/main" id="{B790A30F-8EEF-4E58-8D75-41461F28ABDE}"/>
              </a:ext>
            </a:extLst>
          </p:cNvPr>
          <p:cNvSpPr>
            <a:spLocks noGrp="1"/>
          </p:cNvSpPr>
          <p:nvPr>
            <p:ph idx="1"/>
          </p:nvPr>
        </p:nvSpPr>
        <p:spPr/>
        <p:txBody>
          <a:bodyPr/>
          <a:lstStyle/>
          <a:p>
            <a:endParaRPr lang="en-US" sz="2000" dirty="0"/>
          </a:p>
          <a:p>
            <a:endParaRPr lang="en-US" sz="2000" dirty="0"/>
          </a:p>
          <a:p>
            <a:pPr marL="0" indent="0" algn="ctr">
              <a:buNone/>
            </a:pPr>
            <a:r>
              <a:rPr lang="en-US" sz="2000" dirty="0"/>
              <a:t>Software System Assurance is defined as the level of trust that the system is free of vulnerabilities, and that the system operates to its specifications. [1]</a:t>
            </a:r>
          </a:p>
          <a:p>
            <a:endParaRPr lang="en-US" sz="2000" dirty="0"/>
          </a:p>
          <a:p>
            <a:endParaRPr lang="en-US" sz="2000" dirty="0"/>
          </a:p>
          <a:p>
            <a:endParaRPr lang="en-CA" sz="2000" dirty="0"/>
          </a:p>
        </p:txBody>
      </p:sp>
      <p:sp>
        <p:nvSpPr>
          <p:cNvPr id="4" name="Text Box 26">
            <a:extLst>
              <a:ext uri="{FF2B5EF4-FFF2-40B4-BE49-F238E27FC236}">
                <a16:creationId xmlns:a16="http://schemas.microsoft.com/office/drawing/2014/main" id="{0147AAF0-2649-4801-8F7D-3EE71A80FE8D}"/>
              </a:ext>
            </a:extLst>
          </p:cNvPr>
          <p:cNvSpPr txBox="1">
            <a:spLocks noChangeArrowheads="1"/>
          </p:cNvSpPr>
          <p:nvPr/>
        </p:nvSpPr>
        <p:spPr bwMode="auto">
          <a:xfrm>
            <a:off x="228600" y="6324600"/>
            <a:ext cx="67421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1000" dirty="0">
                <a:solidFill>
                  <a:srgbClr val="000000"/>
                </a:solidFill>
              </a:rPr>
              <a:t>[1]</a:t>
            </a:r>
            <a:r>
              <a:rPr lang="en-US" altLang="en-US" sz="1000" dirty="0">
                <a:solidFill>
                  <a:srgbClr val="000000"/>
                </a:solidFill>
              </a:rPr>
              <a:t> "National Information Assurance Glossary"; CNSS Instruction No. 4009 National Information Assurance Glossary</a:t>
            </a:r>
            <a:r>
              <a:rPr lang="en-US" altLang="en-US" sz="1000" dirty="0"/>
              <a:t> </a:t>
            </a:r>
            <a:endParaRPr lang="el-GR" altLang="en-US" sz="1000" dirty="0"/>
          </a:p>
        </p:txBody>
      </p:sp>
    </p:spTree>
    <p:extLst>
      <p:ext uri="{BB962C8B-B14F-4D97-AF65-F5344CB8AC3E}">
        <p14:creationId xmlns:p14="http://schemas.microsoft.com/office/powerpoint/2010/main" val="81268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A31C-3266-4E89-AD19-CB8EC9A07F4E}"/>
              </a:ext>
            </a:extLst>
          </p:cNvPr>
          <p:cNvSpPr>
            <a:spLocks noGrp="1"/>
          </p:cNvSpPr>
          <p:nvPr>
            <p:ph type="title"/>
          </p:nvPr>
        </p:nvSpPr>
        <p:spPr/>
        <p:txBody>
          <a:bodyPr/>
          <a:lstStyle/>
          <a:p>
            <a:r>
              <a:rPr lang="en-CA" dirty="0"/>
              <a:t>Software Quality Assurance</a:t>
            </a:r>
          </a:p>
        </p:txBody>
      </p:sp>
      <p:sp>
        <p:nvSpPr>
          <p:cNvPr id="3" name="Content Placeholder 2">
            <a:extLst>
              <a:ext uri="{FF2B5EF4-FFF2-40B4-BE49-F238E27FC236}">
                <a16:creationId xmlns:a16="http://schemas.microsoft.com/office/drawing/2014/main" id="{B8D9C03E-DE55-4699-B10B-74EBA0EDFA94}"/>
              </a:ext>
            </a:extLst>
          </p:cNvPr>
          <p:cNvSpPr>
            <a:spLocks noGrp="1"/>
          </p:cNvSpPr>
          <p:nvPr>
            <p:ph idx="1"/>
          </p:nvPr>
        </p:nvSpPr>
        <p:spPr>
          <a:xfrm>
            <a:off x="685800" y="1981200"/>
            <a:ext cx="7924800" cy="4114800"/>
          </a:xfrm>
        </p:spPr>
        <p:txBody>
          <a:bodyPr/>
          <a:lstStyle/>
          <a:p>
            <a:pPr marL="0" indent="0" algn="ctr">
              <a:buNone/>
            </a:pPr>
            <a:r>
              <a:rPr lang="en-US" sz="1800" dirty="0"/>
              <a:t>Software Quality Assurance is defined as a set of systematic actions aimed at ensuring that both the processes used and the final product produced comply with standards, protocols, operational requirements and quality characteristics [1].</a:t>
            </a:r>
          </a:p>
          <a:p>
            <a:pPr marL="0" indent="0" algn="ctr">
              <a:buNone/>
            </a:pPr>
            <a:endParaRPr lang="en-US" sz="1800" dirty="0"/>
          </a:p>
          <a:p>
            <a:pPr marL="0" indent="0" algn="ctr">
              <a:buNone/>
            </a:pPr>
            <a:endParaRPr lang="en-US" sz="1800" dirty="0"/>
          </a:p>
          <a:p>
            <a:pPr marL="0" indent="0" algn="ctr">
              <a:buNone/>
            </a:pPr>
            <a:r>
              <a:rPr lang="en-US" sz="1800" dirty="0"/>
              <a:t>Software quality assurance (SQA) is a means and practice of monitoring the software engineering processes and methods used in a project to ensure proper quality of the software. This is accomplished by many and varied approaches. It may include ensuring conformance to standards or models, such as ISO/IEC 9126 (now superseded by ISO 25010), SPICE or CMMI 2[2].</a:t>
            </a:r>
            <a:endParaRPr lang="en-CA" sz="1800" dirty="0"/>
          </a:p>
        </p:txBody>
      </p:sp>
      <p:sp>
        <p:nvSpPr>
          <p:cNvPr id="4" name="Text Box 26">
            <a:extLst>
              <a:ext uri="{FF2B5EF4-FFF2-40B4-BE49-F238E27FC236}">
                <a16:creationId xmlns:a16="http://schemas.microsoft.com/office/drawing/2014/main" id="{F8726B28-DA5D-4388-A0B2-BD1EE4061597}"/>
              </a:ext>
            </a:extLst>
          </p:cNvPr>
          <p:cNvSpPr txBox="1">
            <a:spLocks noChangeArrowheads="1"/>
          </p:cNvSpPr>
          <p:nvPr/>
        </p:nvSpPr>
        <p:spPr bwMode="auto">
          <a:xfrm>
            <a:off x="228600" y="6324600"/>
            <a:ext cx="674211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l-GR" altLang="en-US" sz="1000" dirty="0">
                <a:solidFill>
                  <a:srgbClr val="000000"/>
                </a:solidFill>
              </a:rPr>
              <a:t>[</a:t>
            </a:r>
            <a:r>
              <a:rPr lang="en-CA" altLang="en-US" sz="1000" dirty="0">
                <a:solidFill>
                  <a:srgbClr val="000000"/>
                </a:solidFill>
              </a:rPr>
              <a:t>1</a:t>
            </a:r>
            <a:r>
              <a:rPr lang="el-GR" altLang="en-US" sz="1000" dirty="0">
                <a:solidFill>
                  <a:srgbClr val="000000"/>
                </a:solidFill>
              </a:rPr>
              <a:t>]</a:t>
            </a:r>
            <a:r>
              <a:rPr lang="el-GR" altLang="en-US" sz="1000" b="1" dirty="0">
                <a:solidFill>
                  <a:srgbClr val="000000"/>
                </a:solidFill>
              </a:rPr>
              <a:t> </a:t>
            </a:r>
            <a:r>
              <a:rPr lang="en-US" altLang="en-US" sz="1000" u="sng" dirty="0">
                <a:solidFill>
                  <a:srgbClr val="000000"/>
                </a:solidFill>
              </a:rPr>
              <a:t>NASA-STD-2201-93</a:t>
            </a:r>
            <a:r>
              <a:rPr lang="en-US" altLang="en-US" sz="1000" dirty="0">
                <a:solidFill>
                  <a:srgbClr val="000000"/>
                </a:solidFill>
              </a:rPr>
              <a:t> "Software Assurance Standard", 10 November 1992</a:t>
            </a:r>
          </a:p>
          <a:p>
            <a:r>
              <a:rPr lang="el-GR" altLang="en-US" sz="1000" dirty="0">
                <a:solidFill>
                  <a:srgbClr val="000000"/>
                </a:solidFill>
              </a:rPr>
              <a:t>[</a:t>
            </a:r>
            <a:r>
              <a:rPr lang="en-CA" altLang="en-US" sz="1000" dirty="0">
                <a:solidFill>
                  <a:srgbClr val="000000"/>
                </a:solidFill>
              </a:rPr>
              <a:t>2</a:t>
            </a:r>
            <a:r>
              <a:rPr lang="el-GR" altLang="en-US" sz="1000" dirty="0">
                <a:solidFill>
                  <a:srgbClr val="000000"/>
                </a:solidFill>
              </a:rPr>
              <a:t>]</a:t>
            </a:r>
            <a:r>
              <a:rPr lang="en-US" altLang="en-US" sz="1000" dirty="0">
                <a:solidFill>
                  <a:srgbClr val="000000"/>
                </a:solidFill>
              </a:rPr>
              <a:t> </a:t>
            </a:r>
            <a:r>
              <a:rPr lang="en-CA" sz="1000" dirty="0">
                <a:hlinkClick r:id="rId2"/>
              </a:rPr>
              <a:t>https://en.wikipedia.org/wiki/Software_quality_assurance</a:t>
            </a:r>
            <a:r>
              <a:rPr lang="en-CA" sz="1000" dirty="0"/>
              <a:t> </a:t>
            </a:r>
            <a:r>
              <a:rPr lang="en-US" altLang="en-US" sz="1000" dirty="0"/>
              <a:t> </a:t>
            </a:r>
            <a:endParaRPr lang="el-GR" altLang="en-US" sz="1000" dirty="0"/>
          </a:p>
          <a:p>
            <a:r>
              <a:rPr lang="en-US" altLang="en-US" sz="1000" dirty="0"/>
              <a:t> </a:t>
            </a:r>
          </a:p>
        </p:txBody>
      </p:sp>
    </p:spTree>
    <p:extLst>
      <p:ext uri="{BB962C8B-B14F-4D97-AF65-F5344CB8AC3E}">
        <p14:creationId xmlns:p14="http://schemas.microsoft.com/office/powerpoint/2010/main" val="408200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431440E0-2CE5-4647-8BE2-E2384133760C}"/>
              </a:ext>
            </a:extLst>
          </p:cNvPr>
          <p:cNvSpPr>
            <a:spLocks noGrp="1" noChangeArrowheads="1"/>
          </p:cNvSpPr>
          <p:nvPr>
            <p:ph type="title"/>
          </p:nvPr>
        </p:nvSpPr>
        <p:spPr/>
        <p:txBody>
          <a:bodyPr/>
          <a:lstStyle/>
          <a:p>
            <a:r>
              <a:rPr lang="en-US" altLang="en-US" dirty="0"/>
              <a:t>Software Quality Assurance</a:t>
            </a:r>
          </a:p>
        </p:txBody>
      </p:sp>
      <p:sp>
        <p:nvSpPr>
          <p:cNvPr id="4101" name="Rectangle 3">
            <a:extLst>
              <a:ext uri="{FF2B5EF4-FFF2-40B4-BE49-F238E27FC236}">
                <a16:creationId xmlns:a16="http://schemas.microsoft.com/office/drawing/2014/main" id="{8427320E-D7D7-BE4C-9DEE-E66379F66D88}"/>
              </a:ext>
            </a:extLst>
          </p:cNvPr>
          <p:cNvSpPr>
            <a:spLocks noGrp="1" noChangeArrowheads="1"/>
          </p:cNvSpPr>
          <p:nvPr>
            <p:ph type="body" idx="1"/>
          </p:nvPr>
        </p:nvSpPr>
        <p:spPr>
          <a:xfrm>
            <a:off x="685800" y="1676400"/>
            <a:ext cx="7772400" cy="4114800"/>
          </a:xfrm>
        </p:spPr>
        <p:txBody>
          <a:bodyPr/>
          <a:lstStyle/>
          <a:p>
            <a:r>
              <a:rPr lang="en-US" altLang="en-US" sz="2000" dirty="0"/>
              <a:t>Software quality assurance encompasses:</a:t>
            </a:r>
          </a:p>
          <a:p>
            <a:pPr marL="685800" lvl="1" indent="-342900">
              <a:buFont typeface="+mj-lt"/>
              <a:buAutoNum type="arabicPeriod"/>
            </a:pPr>
            <a:r>
              <a:rPr lang="en-US" altLang="en-US" sz="1800" dirty="0"/>
              <a:t>A software quality assurance process</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Specific quality assurance and quality control tasks (including technical reviews and a testing strategy)</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Effective software engineering practice (methods and tools)</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Control of all software work products and the changes made to them</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A procedure to ensure compliance with software development standards (when applicable)</a:t>
            </a:r>
          </a:p>
          <a:p>
            <a:pPr marL="685800" lvl="1" indent="-342900">
              <a:buFont typeface="+mj-lt"/>
              <a:buAutoNum type="arabicPeriod"/>
            </a:pPr>
            <a:endParaRPr lang="en-US" altLang="en-US" sz="1800" dirty="0"/>
          </a:p>
          <a:p>
            <a:pPr marL="685800" lvl="1" indent="-342900">
              <a:buFont typeface="+mj-lt"/>
              <a:buAutoNum type="arabicPeriod"/>
            </a:pPr>
            <a:r>
              <a:rPr lang="en-US" altLang="en-US" sz="1800" dirty="0"/>
              <a:t>Measurement and reporting mechanisms</a:t>
            </a:r>
          </a:p>
        </p:txBody>
      </p:sp>
      <p:sp>
        <p:nvSpPr>
          <p:cNvPr id="7" name="Slide Number Placeholder 6">
            <a:extLst>
              <a:ext uri="{FF2B5EF4-FFF2-40B4-BE49-F238E27FC236}">
                <a16:creationId xmlns:a16="http://schemas.microsoft.com/office/drawing/2014/main" id="{9066D2E3-3EE2-5B45-9A70-DDA9F4C37AA0}"/>
              </a:ext>
            </a:extLst>
          </p:cNvPr>
          <p:cNvSpPr>
            <a:spLocks noGrp="1"/>
          </p:cNvSpPr>
          <p:nvPr>
            <p:ph type="sldNum" sz="quarter" idx="10"/>
          </p:nvPr>
        </p:nvSpPr>
        <p:spPr/>
        <p:txBody>
          <a:bodyPr/>
          <a:lstStyle/>
          <a:p>
            <a:pPr>
              <a:defRPr/>
            </a:pPr>
            <a:fld id="{3E8ADE4A-FE7A-EF46-81C0-DB169D7260F5}" type="slidenum">
              <a:rPr lang="en-US" altLang="x-none" smtClean="0"/>
              <a:pPr>
                <a:defRPr/>
              </a:pPr>
              <a:t>7</a:t>
            </a:fld>
            <a:endParaRPr lang="en-US" altLang="x-none"/>
          </a:p>
        </p:txBody>
      </p:sp>
    </p:spTree>
    <p:extLst>
      <p:ext uri="{BB962C8B-B14F-4D97-AF65-F5344CB8AC3E}">
        <p14:creationId xmlns:p14="http://schemas.microsoft.com/office/powerpoint/2010/main" val="14792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FE12A414-22C5-7D45-B503-2C2182E2D2D8}"/>
              </a:ext>
            </a:extLst>
          </p:cNvPr>
          <p:cNvSpPr>
            <a:spLocks noGrp="1" noChangeArrowheads="1"/>
          </p:cNvSpPr>
          <p:nvPr>
            <p:ph type="title"/>
          </p:nvPr>
        </p:nvSpPr>
        <p:spPr/>
        <p:txBody>
          <a:bodyPr/>
          <a:lstStyle/>
          <a:p>
            <a:r>
              <a:rPr lang="en-US" altLang="en-US" dirty="0"/>
              <a:t>Software Quality Assurance Goals</a:t>
            </a:r>
          </a:p>
        </p:txBody>
      </p:sp>
      <p:sp>
        <p:nvSpPr>
          <p:cNvPr id="7" name="Slide Number Placeholder 6">
            <a:extLst>
              <a:ext uri="{FF2B5EF4-FFF2-40B4-BE49-F238E27FC236}">
                <a16:creationId xmlns:a16="http://schemas.microsoft.com/office/drawing/2014/main" id="{1B7AFCE9-6F9C-8E49-A21E-F73BA2591B86}"/>
              </a:ext>
            </a:extLst>
          </p:cNvPr>
          <p:cNvSpPr>
            <a:spLocks noGrp="1"/>
          </p:cNvSpPr>
          <p:nvPr>
            <p:ph type="sldNum" sz="quarter" idx="10"/>
          </p:nvPr>
        </p:nvSpPr>
        <p:spPr/>
        <p:txBody>
          <a:bodyPr/>
          <a:lstStyle/>
          <a:p>
            <a:pPr>
              <a:defRPr/>
            </a:pPr>
            <a:fld id="{3E8ADE4A-FE7A-EF46-81C0-DB169D7260F5}" type="slidenum">
              <a:rPr lang="en-US" altLang="x-none" smtClean="0"/>
              <a:pPr>
                <a:defRPr/>
              </a:pPr>
              <a:t>8</a:t>
            </a:fld>
            <a:endParaRPr lang="en-US" altLang="x-none"/>
          </a:p>
        </p:txBody>
      </p:sp>
      <p:pic>
        <p:nvPicPr>
          <p:cNvPr id="6" name="Picture 5" descr="Software quality goals, attributes and metrics">
            <a:extLst>
              <a:ext uri="{FF2B5EF4-FFF2-40B4-BE49-F238E27FC236}">
                <a16:creationId xmlns:a16="http://schemas.microsoft.com/office/drawing/2014/main" id="{2282DDDD-7799-4549-975A-8C665A67E042}"/>
              </a:ext>
            </a:extLst>
          </p:cNvPr>
          <p:cNvPicPr>
            <a:picLocks noChangeAspect="1"/>
          </p:cNvPicPr>
          <p:nvPr/>
        </p:nvPicPr>
        <p:blipFill rotWithShape="1">
          <a:blip r:embed="rId2"/>
          <a:srcRect b="41053"/>
          <a:stretch/>
        </p:blipFill>
        <p:spPr>
          <a:xfrm>
            <a:off x="791580" y="1970838"/>
            <a:ext cx="3564952" cy="3031926"/>
          </a:xfrm>
          <a:prstGeom prst="rect">
            <a:avLst/>
          </a:prstGeom>
        </p:spPr>
      </p:pic>
      <p:pic>
        <p:nvPicPr>
          <p:cNvPr id="10" name="Picture 9" descr="Software quality goals, attributes and metrics">
            <a:extLst>
              <a:ext uri="{FF2B5EF4-FFF2-40B4-BE49-F238E27FC236}">
                <a16:creationId xmlns:a16="http://schemas.microsoft.com/office/drawing/2014/main" id="{04003822-72C2-494F-848F-58EF57B52AF7}"/>
              </a:ext>
            </a:extLst>
          </p:cNvPr>
          <p:cNvPicPr>
            <a:picLocks noChangeAspect="1"/>
          </p:cNvPicPr>
          <p:nvPr/>
        </p:nvPicPr>
        <p:blipFill rotWithShape="1">
          <a:blip r:embed="rId2"/>
          <a:srcRect b="93700"/>
          <a:stretch/>
        </p:blipFill>
        <p:spPr>
          <a:xfrm>
            <a:off x="4787470" y="1970838"/>
            <a:ext cx="3564952" cy="324036"/>
          </a:xfrm>
          <a:prstGeom prst="rect">
            <a:avLst/>
          </a:prstGeom>
        </p:spPr>
      </p:pic>
      <p:pic>
        <p:nvPicPr>
          <p:cNvPr id="11" name="Picture 10" descr="Software quality goals, attributes and metrics">
            <a:extLst>
              <a:ext uri="{FF2B5EF4-FFF2-40B4-BE49-F238E27FC236}">
                <a16:creationId xmlns:a16="http://schemas.microsoft.com/office/drawing/2014/main" id="{756EFBA5-233E-114A-A8E5-E7C36EA4A61D}"/>
              </a:ext>
            </a:extLst>
          </p:cNvPr>
          <p:cNvPicPr>
            <a:picLocks noChangeAspect="1"/>
          </p:cNvPicPr>
          <p:nvPr/>
        </p:nvPicPr>
        <p:blipFill rotWithShape="1">
          <a:blip r:embed="rId2"/>
          <a:srcRect t="1" b="97933"/>
          <a:stretch/>
        </p:blipFill>
        <p:spPr>
          <a:xfrm>
            <a:off x="791580" y="5002765"/>
            <a:ext cx="3564952" cy="106274"/>
          </a:xfrm>
          <a:prstGeom prst="rect">
            <a:avLst/>
          </a:prstGeom>
        </p:spPr>
      </p:pic>
      <p:pic>
        <p:nvPicPr>
          <p:cNvPr id="12" name="Picture 11" descr="Software quality goals, attributes and metrics">
            <a:extLst>
              <a:ext uri="{FF2B5EF4-FFF2-40B4-BE49-F238E27FC236}">
                <a16:creationId xmlns:a16="http://schemas.microsoft.com/office/drawing/2014/main" id="{9B24F176-3EFB-9C4F-9A79-B3EF0C082A5C}"/>
              </a:ext>
            </a:extLst>
          </p:cNvPr>
          <p:cNvPicPr>
            <a:picLocks noChangeAspect="1"/>
          </p:cNvPicPr>
          <p:nvPr/>
        </p:nvPicPr>
        <p:blipFill rotWithShape="1">
          <a:blip r:embed="rId2"/>
          <a:srcRect t="58799" b="1301"/>
          <a:stretch/>
        </p:blipFill>
        <p:spPr>
          <a:xfrm>
            <a:off x="4787469" y="2294874"/>
            <a:ext cx="3564952" cy="2052228"/>
          </a:xfrm>
          <a:prstGeom prst="rect">
            <a:avLst/>
          </a:prstGeom>
        </p:spPr>
      </p:pic>
      <p:sp>
        <p:nvSpPr>
          <p:cNvPr id="8" name="Rectangle 7">
            <a:extLst>
              <a:ext uri="{FF2B5EF4-FFF2-40B4-BE49-F238E27FC236}">
                <a16:creationId xmlns:a16="http://schemas.microsoft.com/office/drawing/2014/main" id="{3A2E8818-94CB-834F-B9DB-15AE4D7F0DA9}"/>
              </a:ext>
            </a:extLst>
          </p:cNvPr>
          <p:cNvSpPr/>
          <p:nvPr/>
        </p:nvSpPr>
        <p:spPr>
          <a:xfrm>
            <a:off x="4787469" y="4347102"/>
            <a:ext cx="3618958" cy="324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oftware quality goals, attributes and metrics">
            <a:extLst>
              <a:ext uri="{FF2B5EF4-FFF2-40B4-BE49-F238E27FC236}">
                <a16:creationId xmlns:a16="http://schemas.microsoft.com/office/drawing/2014/main" id="{AEAC4C00-4485-6F4F-AEF8-4EB52C8BDEDE}"/>
              </a:ext>
            </a:extLst>
          </p:cNvPr>
          <p:cNvPicPr>
            <a:picLocks noChangeAspect="1"/>
          </p:cNvPicPr>
          <p:nvPr/>
        </p:nvPicPr>
        <p:blipFill rotWithShape="1">
          <a:blip r:embed="rId2"/>
          <a:srcRect t="1" b="97933"/>
          <a:stretch/>
        </p:blipFill>
        <p:spPr>
          <a:xfrm>
            <a:off x="4787469" y="5002765"/>
            <a:ext cx="3564952" cy="106274"/>
          </a:xfrm>
          <a:prstGeom prst="rect">
            <a:avLst/>
          </a:prstGeom>
        </p:spPr>
      </p:pic>
      <p:sp>
        <p:nvSpPr>
          <p:cNvPr id="9" name="Rectangle 8">
            <a:extLst>
              <a:ext uri="{FF2B5EF4-FFF2-40B4-BE49-F238E27FC236}">
                <a16:creationId xmlns:a16="http://schemas.microsoft.com/office/drawing/2014/main" id="{9190B804-4C9C-DD4B-83C1-8DF35DF46B3B}"/>
              </a:ext>
            </a:extLst>
          </p:cNvPr>
          <p:cNvSpPr/>
          <p:nvPr/>
        </p:nvSpPr>
        <p:spPr>
          <a:xfrm>
            <a:off x="6948265" y="2443148"/>
            <a:ext cx="585173" cy="143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8E7E6-DF03-1549-9A93-FB803E304AF4}"/>
              </a:ext>
            </a:extLst>
          </p:cNvPr>
          <p:cNvSpPr/>
          <p:nvPr/>
        </p:nvSpPr>
        <p:spPr>
          <a:xfrm>
            <a:off x="7164289" y="3536086"/>
            <a:ext cx="585173" cy="143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86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74BAF04B-E92F-C348-9888-1BBCE16EE8F3}"/>
              </a:ext>
            </a:extLst>
          </p:cNvPr>
          <p:cNvSpPr>
            <a:spLocks noGrp="1" noChangeArrowheads="1"/>
          </p:cNvSpPr>
          <p:nvPr>
            <p:ph type="title"/>
          </p:nvPr>
        </p:nvSpPr>
        <p:spPr/>
        <p:txBody>
          <a:bodyPr/>
          <a:lstStyle/>
          <a:p>
            <a:r>
              <a:rPr lang="en-US" altLang="en-US" dirty="0"/>
              <a:t>Software Quality Assurance Tasks</a:t>
            </a:r>
          </a:p>
        </p:txBody>
      </p:sp>
      <p:sp>
        <p:nvSpPr>
          <p:cNvPr id="6149" name="Rectangle 3">
            <a:extLst>
              <a:ext uri="{FF2B5EF4-FFF2-40B4-BE49-F238E27FC236}">
                <a16:creationId xmlns:a16="http://schemas.microsoft.com/office/drawing/2014/main" id="{E104F945-0B32-A746-B511-2DE30EAD52D7}"/>
              </a:ext>
            </a:extLst>
          </p:cNvPr>
          <p:cNvSpPr>
            <a:spLocks noGrp="1" noChangeArrowheads="1"/>
          </p:cNvSpPr>
          <p:nvPr>
            <p:ph type="body" idx="1"/>
          </p:nvPr>
        </p:nvSpPr>
        <p:spPr>
          <a:xfrm>
            <a:off x="628650" y="2226469"/>
            <a:ext cx="7993800" cy="3263504"/>
          </a:xfrm>
        </p:spPr>
        <p:txBody>
          <a:bodyPr/>
          <a:lstStyle/>
          <a:p>
            <a:r>
              <a:rPr lang="en-US" altLang="en-US" sz="2000" dirty="0"/>
              <a:t>Prepare an SQA plan for a project </a:t>
            </a:r>
          </a:p>
          <a:p>
            <a:pPr lvl="1"/>
            <a:r>
              <a:rPr lang="en-US" altLang="en-US" sz="1800" dirty="0"/>
              <a:t>The plan identifies evaluations to be performed,  audits and reviews to be performed, standards that are applicable to the project, procedures for error reporting and tracking, documents to be produced by the SQA group, and the amount of feedback provided to the software project team</a:t>
            </a:r>
          </a:p>
          <a:p>
            <a:pPr lvl="1"/>
            <a:endParaRPr lang="en-US" altLang="en-US" sz="1800" dirty="0"/>
          </a:p>
          <a:p>
            <a:r>
              <a:rPr lang="en-US" altLang="en-US" sz="2000" dirty="0"/>
              <a:t>Participate in the creation of the project’s software process description </a:t>
            </a:r>
          </a:p>
          <a:p>
            <a:pPr lvl="1"/>
            <a:r>
              <a:rPr lang="en-US" altLang="en-US" sz="1800" dirty="0"/>
              <a:t>The software team selects a process for the work to be performed; the SQA group reviews the process description for compliance with organizational policy, internal software standards, externally imposed standards (for example ISO-9001), and other parts of the software project plan</a:t>
            </a:r>
          </a:p>
        </p:txBody>
      </p:sp>
      <p:sp>
        <p:nvSpPr>
          <p:cNvPr id="7" name="Slide Number Placeholder 6">
            <a:extLst>
              <a:ext uri="{FF2B5EF4-FFF2-40B4-BE49-F238E27FC236}">
                <a16:creationId xmlns:a16="http://schemas.microsoft.com/office/drawing/2014/main" id="{9480774B-7B75-314F-B56F-886D3B892951}"/>
              </a:ext>
            </a:extLst>
          </p:cNvPr>
          <p:cNvSpPr>
            <a:spLocks noGrp="1"/>
          </p:cNvSpPr>
          <p:nvPr>
            <p:ph type="sldNum" sz="quarter" idx="10"/>
          </p:nvPr>
        </p:nvSpPr>
        <p:spPr/>
        <p:txBody>
          <a:bodyPr/>
          <a:lstStyle/>
          <a:p>
            <a:pPr>
              <a:defRPr/>
            </a:pPr>
            <a:fld id="{3E8ADE4A-FE7A-EF46-81C0-DB169D7260F5}" type="slidenum">
              <a:rPr lang="en-US" altLang="x-none" smtClean="0"/>
              <a:pPr>
                <a:defRPr/>
              </a:pPr>
              <a:t>9</a:t>
            </a:fld>
            <a:endParaRPr lang="en-US" altLang="x-none"/>
          </a:p>
        </p:txBody>
      </p:sp>
    </p:spTree>
    <p:extLst>
      <p:ext uri="{BB962C8B-B14F-4D97-AF65-F5344CB8AC3E}">
        <p14:creationId xmlns:p14="http://schemas.microsoft.com/office/powerpoint/2010/main" val="1178407924"/>
      </p:ext>
    </p:extLst>
  </p:cSld>
  <p:clrMapOvr>
    <a:masterClrMapping/>
  </p:clrMapOvr>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1311</TotalTime>
  <Words>1913</Words>
  <Application>Microsoft Office PowerPoint</Application>
  <PresentationFormat>On-screen Show (4:3)</PresentationFormat>
  <Paragraphs>196</Paragraphs>
  <Slides>23</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Helvetica</vt:lpstr>
      <vt:lpstr>Segoe UI</vt:lpstr>
      <vt:lpstr>Times New Roman</vt:lpstr>
      <vt:lpstr>Wrox 24-Hour Trainer</vt:lpstr>
      <vt:lpstr>CS 2212</vt:lpstr>
      <vt:lpstr>Copyright Notice  This Presentation and Its Associated Video Contain Copyright Material. This Presentation and Its Associated Video Are Provided for Teaching Purposes of CS2212 and Should Not Be Posted In Any External Site, Or Shared with. This Presentation and Its Associated Video Are Provided For Instructional Personal Use Only, and Only For The Purposes of the CS2212 Course. </vt:lpstr>
      <vt:lpstr>Part 43</vt:lpstr>
      <vt:lpstr>Learning Objectives in this Part</vt:lpstr>
      <vt:lpstr>Software Assurance</vt:lpstr>
      <vt:lpstr>Software Quality Assurance</vt:lpstr>
      <vt:lpstr>Software Quality Assurance</vt:lpstr>
      <vt:lpstr>Software Quality Assurance Goals</vt:lpstr>
      <vt:lpstr>Software Quality Assurance Tasks</vt:lpstr>
      <vt:lpstr>Software Quality Assurance Tasks</vt:lpstr>
      <vt:lpstr>Software Quality Assurance Tasks</vt:lpstr>
      <vt:lpstr>Formal Approaches to SQA</vt:lpstr>
      <vt:lpstr>Statistical Software Quality Assurance</vt:lpstr>
      <vt:lpstr>Statistical Software Quality Assurance</vt:lpstr>
      <vt:lpstr>Statistical Software Quality Assurance</vt:lpstr>
      <vt:lpstr>Statistical Software Quality Assurance</vt:lpstr>
      <vt:lpstr>Six Sigma for Software Engineering</vt:lpstr>
      <vt:lpstr>Six Sigma for Software Engineering</vt:lpstr>
      <vt:lpstr>Six Sigma for Software Engineering</vt:lpstr>
      <vt:lpstr>The ISO 9000 Quality Standards</vt:lpstr>
      <vt:lpstr>Software Safety</vt:lpstr>
      <vt:lpstr>Software Safety</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234</cp:revision>
  <dcterms:created xsi:type="dcterms:W3CDTF">2015-03-16T16:55:38Z</dcterms:created>
  <dcterms:modified xsi:type="dcterms:W3CDTF">2020-09-07T22:39:13Z</dcterms:modified>
</cp:coreProperties>
</file>