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notesSlides/notesSlide5.xml" ContentType="application/vnd.openxmlformats-officedocument.presentationml.notesSlide+xml"/>
  <Override PartName="/ppt/ink/ink8.xml" ContentType="application/inkml+xml"/>
  <Override PartName="/ppt/ink/ink9.xml" ContentType="application/inkml+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524" r:id="rId2"/>
    <p:sldId id="528" r:id="rId3"/>
    <p:sldId id="525" r:id="rId4"/>
    <p:sldId id="507" r:id="rId5"/>
    <p:sldId id="523" r:id="rId6"/>
    <p:sldId id="275" r:id="rId7"/>
    <p:sldId id="499" r:id="rId8"/>
    <p:sldId id="519" r:id="rId9"/>
    <p:sldId id="291" r:id="rId10"/>
    <p:sldId id="296" r:id="rId11"/>
    <p:sldId id="493" r:id="rId12"/>
    <p:sldId id="522" r:id="rId13"/>
    <p:sldId id="501" r:id="rId14"/>
    <p:sldId id="526" r:id="rId15"/>
    <p:sldId id="527" r:id="rId16"/>
    <p:sldId id="277" r:id="rId17"/>
    <p:sldId id="278" r:id="rId18"/>
    <p:sldId id="297" r:id="rId19"/>
    <p:sldId id="492" r:id="rId20"/>
    <p:sldId id="508" r:id="rId21"/>
    <p:sldId id="506"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1352" autoAdjust="0"/>
  </p:normalViewPr>
  <p:slideViewPr>
    <p:cSldViewPr>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36:23.169"/>
    </inkml:context>
    <inkml:brush xml:id="br0">
      <inkml:brushProperty name="width" value="0.05" units="cm"/>
      <inkml:brushProperty name="height" value="0.05" units="cm"/>
      <inkml:brushProperty name="color" value="#E71224"/>
    </inkml:brush>
  </inkml:definitions>
  <inkml:trace contextRef="#ctx0" brushRef="#br0">85 0 48,'-38'2'4854,"34"-1"-5014,0 1 0,-1-1-1,1 1 1,0 0-1,0-1 1,0 2 0,-1-1 160,-3 2-1617,3-2 542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37:24.935"/>
    </inkml:context>
    <inkml:brush xml:id="br0">
      <inkml:brushProperty name="width" value="0.05" units="cm"/>
      <inkml:brushProperty name="height" value="0.05" units="cm"/>
      <inkml:brushProperty name="color" value="#E71224"/>
    </inkml:brush>
  </inkml:definitions>
  <inkml:trace contextRef="#ctx0" brushRef="#br0">1 2 168,'12'-1'567,"-9"1"-416,0-1 0,1 1-1,-1 0 1,1 0 0,-1 0 0,1 1 0,-1-1-1,0 1 1,1-1 0,1 2-151,-4-2 87,0 1-136,1-1 0,0 1 1,-1-1-1,1 0 0,0 1 0,-1-1 0,1 0 0,0 0 0,-1 0 0,1-1 0,0 1 0,-1 0 1,1-1-1,-1 1 0,2-1 49,0-1-861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35:04.817"/>
    </inkml:context>
    <inkml:brush xml:id="br0">
      <inkml:brushProperty name="width" value="0.05" units="cm"/>
      <inkml:brushProperty name="height" value="0.05" units="cm"/>
    </inkml:brush>
  </inkml:definitions>
  <inkml:trace contextRef="#ctx0" brushRef="#br0">1 41 832,'3'-1'250,"0"0"1,0 1-1,0-1 0,0 0 0,0-1 0,0 1 1,0 0-1,-1-1 0,1 0 0,0 1 1,-1-1-1,1 0 0,0-1-250,19-12 66,-16 11-220,-4 2-231,-4 3-1211,-1-1 860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4:35:18.039"/>
    </inkml:context>
    <inkml:brush xml:id="br0">
      <inkml:brushProperty name="width" value="0.05" units="cm"/>
      <inkml:brushProperty name="height" value="0.05" units="cm"/>
      <inkml:brushProperty name="color" value="#E71224"/>
    </inkml:brush>
  </inkml:definitions>
  <inkml:trace contextRef="#ctx0" brushRef="#br0">30 0 388,'0'0'373,"0"0"50,0 0 3,0 0-55,0 0-80,0 0-58,0 0-40,0 0-15,0 0 12,-12 8 2156,5-3-3690,-3 0-1169,9-5 1682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5:35:51.734"/>
    </inkml:context>
    <inkml:brush xml:id="br0">
      <inkml:brushProperty name="width" value="0.05" units="cm"/>
      <inkml:brushProperty name="height" value="0.05" units="cm"/>
      <inkml:brushProperty name="color" value="#E71224"/>
    </inkml:brush>
  </inkml:definitions>
  <inkml:trace contextRef="#ctx0" brushRef="#br0">30 1 5328,'-9'5'107,"8"-5"-136,1 1 0,-1-1-1,0 0 1,0 0 0,1 1 0,-1-1 0,0 1-1,1-1 1,-1 1 0,1-1 0,-1 1 0,0-1-1,1 1 1,-1 0 0,1-1 0,0 1 0,-1 0-1,1-1 1,-1 1 0,1 0 29,-8 12-3452,7-13 2601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5:35:52.836"/>
    </inkml:context>
    <inkml:brush xml:id="br0">
      <inkml:brushProperty name="width" value="0.05" units="cm"/>
      <inkml:brushProperty name="height" value="0.05" units="cm"/>
      <inkml:brushProperty name="color" value="#E71224"/>
    </inkml:brush>
  </inkml:definitions>
  <inkml:trace contextRef="#ctx0" brushRef="#br0">1 42 240,'0'0'49,"0"-1"1,0 1-1,0 0 0,0-1 1,0 1-1,0-1 1,1 1-1,-1-1 0,0 1 1,0 0-1,0-1 0,1 1 1,-1-1-1,0 1 0,0 0 1,1-1-1,-1 1 1,0 0-1,1 0 0,-1-1 1,1 1-1,-1 0 0,0 0 1,1-1-1,-1 1 0,1 0 1,-1 0-1,0 0 0,1 0 1,-1 0-1,1 0 1,-1 0-1,1 0-49,10-6 201,20-18-1613,-29 22 1182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5:37:35.663"/>
    </inkml:context>
    <inkml:brush xml:id="br0">
      <inkml:brushProperty name="width" value="0.05" units="cm"/>
      <inkml:brushProperty name="height" value="0.05" units="cm"/>
      <inkml:brushProperty name="color" value="#E71224"/>
    </inkml:brush>
  </inkml:definitions>
  <inkml:trace contextRef="#ctx0" brushRef="#br0">150 59 580,'-4'-3'397,"0"0"1,0 0-1,-1 1 1,1 0-1,-1-1 0,0 2 1,0-1-1,0 0 0,-5 0-397,6 1 407,-1 0 0,0-1 0,1 1 0,-1-1 0,1 0 0,0 0 0,-1 0 0,1-1 0,-3-2-407,-16-8-227,21 13-177,1 0 0,-1-1 0,0 1-1,1 0 1,-1 0 0,0 0 0,1 0 0,-1 0-1,0 0 1,1 0 0,-1 0 0,0 1 0,1-1 0,-2 1 404,0 1-794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6:33:23.311"/>
    </inkml:context>
    <inkml:brush xml:id="br0">
      <inkml:brushProperty name="width" value="0.05" units="cm"/>
      <inkml:brushProperty name="height" value="0.05" units="cm"/>
      <inkml:brushProperty name="color" value="#E71224"/>
    </inkml:brush>
  </inkml:definitions>
  <inkml:trace contextRef="#ctx0" brushRef="#br0">0 0 412,'16'8'1395,"-12"-5"-1260,1-1 0,0 1 0,0-1 0,0 0 0,0-1 0,0 1 0,5 0-135,-10 0-830,0-2 48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6:35:12.198"/>
    </inkml:context>
    <inkml:brush xml:id="br0">
      <inkml:brushProperty name="width" value="0.05" units="cm"/>
      <inkml:brushProperty name="height" value="0.05" units="cm"/>
      <inkml:brushProperty name="color" value="#E71224"/>
    </inkml:brush>
  </inkml:definitions>
  <inkml:trace contextRef="#ctx0" brushRef="#br0">0 37 312,'17'-24'2596,"-4"11"-4014,-13 13 656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9/7/2020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a:t>
            </a:fld>
            <a:endParaRPr lang="en-US"/>
          </a:p>
        </p:txBody>
      </p:sp>
    </p:spTree>
    <p:extLst>
      <p:ext uri="{BB962C8B-B14F-4D97-AF65-F5344CB8AC3E}">
        <p14:creationId xmlns:p14="http://schemas.microsoft.com/office/powerpoint/2010/main" val="264265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589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p:cNvSpPr>
          <p:nvPr>
            <p:ph type="sldNum" sz="quarter" idx="5"/>
          </p:nvPr>
        </p:nvSpPr>
        <p:spPr>
          <a:extLs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91E9FECB-C0A5-4421-8BEC-9257F1E74D64}" type="slidenum">
              <a:rPr lang="en-US" altLang="en-US" sz="1200"/>
              <a:pPr eaLnBrk="1" hangingPunct="1"/>
              <a:t>8</a:t>
            </a:fld>
            <a:endParaRPr lang="en-US" altLang="en-US" sz="1200"/>
          </a:p>
        </p:txBody>
      </p:sp>
      <p:sp>
        <p:nvSpPr>
          <p:cNvPr id="61443" name="Rectangle 1026"/>
          <p:cNvSpPr>
            <a:spLocks noGrp="1" noRot="1" noChangeAspect="1" noChangeArrowheads="1" noTextEdit="1"/>
          </p:cNvSpPr>
          <p:nvPr>
            <p:ph type="sldImg"/>
          </p:nvPr>
        </p:nvSpPr>
        <p:spPr>
          <a:ln/>
        </p:spPr>
      </p:sp>
      <p:sp>
        <p:nvSpPr>
          <p:cNvPr id="61444" name="Rectangle 1027"/>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14</a:t>
            </a:fld>
            <a:endParaRPr lang="en-US"/>
          </a:p>
        </p:txBody>
      </p:sp>
    </p:spTree>
    <p:extLst>
      <p:ext uri="{BB962C8B-B14F-4D97-AF65-F5344CB8AC3E}">
        <p14:creationId xmlns:p14="http://schemas.microsoft.com/office/powerpoint/2010/main" val="2350296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15</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36929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21</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8954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5BA4D636-40F0-4AE7-94FA-19A5D149C0DF}" type="slidenum">
              <a:rPr lang="en-US"/>
              <a:pPr>
                <a:defRPr/>
              </a:pPr>
              <a:t>‹#›</a:t>
            </a:fld>
            <a:endParaRPr lang="en-US"/>
          </a:p>
        </p:txBody>
      </p:sp>
    </p:spTree>
    <p:extLst>
      <p:ext uri="{BB962C8B-B14F-4D97-AF65-F5344CB8AC3E}">
        <p14:creationId xmlns:p14="http://schemas.microsoft.com/office/powerpoint/2010/main" val="405724865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hart Placeholder 2"/>
          <p:cNvSpPr>
            <a:spLocks noGrp="1"/>
          </p:cNvSpPr>
          <p:nvPr>
            <p:ph type="chart" sz="half" idx="1"/>
          </p:nvPr>
        </p:nvSpPr>
        <p:spPr>
          <a:xfrm>
            <a:off x="685800" y="1981200"/>
            <a:ext cx="3810000" cy="4114800"/>
          </a:xfrm>
          <a:prstGeom prst="rect">
            <a:avLst/>
          </a:prstGeom>
        </p:spPr>
        <p:txBody>
          <a:bodyPr/>
          <a:lstStyle/>
          <a:p>
            <a:endParaRPr lang="en-CA"/>
          </a:p>
        </p:txBody>
      </p:sp>
      <p:sp>
        <p:nvSpPr>
          <p:cNvPr id="4" name="Text Placeholder 3"/>
          <p:cNvSpPr>
            <a:spLocks noGrp="1"/>
          </p:cNvSpPr>
          <p:nvPr>
            <p:ph type="body" sz="half" idx="2"/>
          </p:nvPr>
        </p:nvSpPr>
        <p:spPr>
          <a:xfrm>
            <a:off x="4648200" y="1981200"/>
            <a:ext cx="38100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CA"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CA" alt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79467204-0F96-41EA-B5CC-B2EBB6A40740}" type="slidenum">
              <a:rPr lang="en-CA" altLang="en-US"/>
              <a:pPr/>
              <a:t>‹#›</a:t>
            </a:fld>
            <a:endParaRPr lang="en-CA" altLang="en-US"/>
          </a:p>
        </p:txBody>
      </p:sp>
    </p:spTree>
    <p:extLst>
      <p:ext uri="{BB962C8B-B14F-4D97-AF65-F5344CB8AC3E}">
        <p14:creationId xmlns:p14="http://schemas.microsoft.com/office/powerpoint/2010/main" val="2900555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a:t>Title</a:t>
            </a:r>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9/7/2020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9/7/2020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9/7/2020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9/7/2020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5"/>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a:solidFill>
                  <a:schemeClr val="bg1"/>
                </a:solidFill>
              </a:rPr>
              <a:t>CS2212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 id="2147483721" r:id="rId13"/>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5.xml"/><Relationship Id="rId7" Type="http://schemas.openxmlformats.org/officeDocument/2006/relationships/customXml" Target="../ink/ink7.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customXml" Target="../ink/ink6.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8.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customXml" Target="../ink/ink9.xml"/></Relationships>
</file>

<file path=ppt/slides/_rels/slide21.xml.rels><?xml version="1.0" encoding="UTF-8" standalone="yes"?>
<Relationships xmlns="http://schemas.openxmlformats.org/package/2006/relationships"><Relationship Id="rId3" Type="http://schemas.openxmlformats.org/officeDocument/2006/relationships/hyperlink" Target="https://www.infoq.com/articles/evaluating-agile-software-methodologies/"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hyperlink" Target="https://www.agilealliance.org/glossary/xp/" TargetMode="External"/><Relationship Id="rId4" Type="http://schemas.openxmlformats.org/officeDocument/2006/relationships/hyperlink" Target="https://www.infoq.com/articles/modern-agile-intr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customXml" Target="../ink/ink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 2212</a:t>
            </a:r>
          </a:p>
        </p:txBody>
      </p:sp>
      <p:sp>
        <p:nvSpPr>
          <p:cNvPr id="3" name="Text Placeholder 2"/>
          <p:cNvSpPr>
            <a:spLocks noGrp="1"/>
          </p:cNvSpPr>
          <p:nvPr>
            <p:ph type="body" idx="1"/>
          </p:nvPr>
        </p:nvSpPr>
        <p:spPr>
          <a:xfrm>
            <a:off x="685800" y="2819401"/>
            <a:ext cx="7772400" cy="990600"/>
          </a:xfrm>
        </p:spPr>
        <p:txBody>
          <a:bodyPr/>
          <a:lstStyle/>
          <a:p>
            <a:r>
              <a:rPr lang="en-CA" dirty="0"/>
              <a:t>Introduction to Software Engineering</a:t>
            </a:r>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
        <p:nvSpPr>
          <p:cNvPr id="5" name="Text Placeholder 2"/>
          <p:cNvSpPr txBox="1">
            <a:spLocks/>
          </p:cNvSpPr>
          <p:nvPr/>
        </p:nvSpPr>
        <p:spPr>
          <a:xfrm>
            <a:off x="533400" y="5257800"/>
            <a:ext cx="7772400" cy="990600"/>
          </a:xfrm>
          <a:prstGeom prst="rect">
            <a:avLst/>
          </a:prstGeom>
        </p:spPr>
        <p:txBody>
          <a:bodyPr anchor="t"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CA" sz="1800" dirty="0"/>
          </a:p>
        </p:txBody>
      </p:sp>
      <p:sp>
        <p:nvSpPr>
          <p:cNvPr id="6" name="Rectangle 5">
            <a:extLst>
              <a:ext uri="{FF2B5EF4-FFF2-40B4-BE49-F238E27FC236}">
                <a16:creationId xmlns:a16="http://schemas.microsoft.com/office/drawing/2014/main" id="{8EB62B91-3EEA-415E-9B93-7C5401DC538C}"/>
              </a:ext>
            </a:extLst>
          </p:cNvPr>
          <p:cNvSpPr/>
          <p:nvPr/>
        </p:nvSpPr>
        <p:spPr>
          <a:xfrm>
            <a:off x="762000" y="4467136"/>
            <a:ext cx="7391400" cy="1200329"/>
          </a:xfrm>
          <a:prstGeom prst="rect">
            <a:avLst/>
          </a:prstGeom>
        </p:spPr>
        <p:txBody>
          <a:bodyPr wrap="square">
            <a:spAutoFit/>
          </a:bodyPr>
          <a:lstStyle/>
          <a:p>
            <a:r>
              <a:rPr lang="en-US" sz="4400" b="1" cap="small" dirty="0">
                <a:solidFill>
                  <a:prstClr val="black"/>
                </a:solidFill>
                <a:latin typeface="Calibri"/>
                <a:ea typeface="+mj-ea"/>
                <a:cs typeface="+mj-cs"/>
              </a:rPr>
              <a:t>Chapter 3</a:t>
            </a:r>
            <a:br>
              <a:rPr lang="en-US" sz="4400" b="1" cap="small" dirty="0">
                <a:solidFill>
                  <a:prstClr val="black"/>
                </a:solidFill>
                <a:latin typeface="Calibri"/>
                <a:ea typeface="+mj-ea"/>
                <a:cs typeface="+mj-cs"/>
              </a:rPr>
            </a:br>
            <a:r>
              <a:rPr lang="en-US" sz="2800" b="1" cap="small" dirty="0">
                <a:solidFill>
                  <a:prstClr val="black"/>
                </a:solidFill>
                <a:latin typeface="Calibri"/>
                <a:ea typeface="+mj-ea"/>
                <a:cs typeface="+mj-cs"/>
              </a:rPr>
              <a:t>Agility and Process</a:t>
            </a:r>
            <a:endParaRPr lang="en-CA" dirty="0"/>
          </a:p>
        </p:txBody>
      </p:sp>
    </p:spTree>
    <p:extLst>
      <p:ext uri="{BB962C8B-B14F-4D97-AF65-F5344CB8AC3E}">
        <p14:creationId xmlns:p14="http://schemas.microsoft.com/office/powerpoint/2010/main" val="33438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a:extLst>
              <a:ext uri="{FF2B5EF4-FFF2-40B4-BE49-F238E27FC236}">
                <a16:creationId xmlns:a16="http://schemas.microsoft.com/office/drawing/2014/main" id="{B618D2AD-478A-B041-8FBF-EFACDC895780}"/>
              </a:ext>
            </a:extLst>
          </p:cNvPr>
          <p:cNvSpPr>
            <a:spLocks noGrp="1" noChangeArrowheads="1"/>
          </p:cNvSpPr>
          <p:nvPr>
            <p:ph type="title"/>
          </p:nvPr>
        </p:nvSpPr>
        <p:spPr/>
        <p:txBody>
          <a:bodyPr/>
          <a:lstStyle/>
          <a:p>
            <a:r>
              <a:rPr lang="en-US" altLang="en-US" dirty="0"/>
              <a:t>Agility Principles</a:t>
            </a:r>
          </a:p>
        </p:txBody>
      </p:sp>
      <p:sp>
        <p:nvSpPr>
          <p:cNvPr id="8197" name="Rectangle 3">
            <a:extLst>
              <a:ext uri="{FF2B5EF4-FFF2-40B4-BE49-F238E27FC236}">
                <a16:creationId xmlns:a16="http://schemas.microsoft.com/office/drawing/2014/main" id="{F4058EDC-C961-C14E-B864-C640ADC93EEC}"/>
              </a:ext>
            </a:extLst>
          </p:cNvPr>
          <p:cNvSpPr>
            <a:spLocks noGrp="1" noChangeArrowheads="1"/>
          </p:cNvSpPr>
          <p:nvPr>
            <p:ph type="body" idx="1"/>
          </p:nvPr>
        </p:nvSpPr>
        <p:spPr>
          <a:xfrm>
            <a:off x="762000" y="1371600"/>
            <a:ext cx="7772400" cy="4114800"/>
          </a:xfrm>
        </p:spPr>
        <p:txBody>
          <a:bodyPr/>
          <a:lstStyle/>
          <a:p>
            <a:pPr marL="385763" indent="-385763">
              <a:buFont typeface="+mj-lt"/>
              <a:buAutoNum type="arabicPeriod" startAt="5"/>
            </a:pPr>
            <a:r>
              <a:rPr lang="en-US" altLang="en-US" sz="2000" dirty="0"/>
              <a:t>Build projects around motivated individuals. Give them the environment and support they need, and trust them to get the job done</a:t>
            </a:r>
          </a:p>
          <a:p>
            <a:pPr marL="0" indent="0">
              <a:buNone/>
            </a:pPr>
            <a:endParaRPr lang="en-US" altLang="en-US" sz="2000" dirty="0"/>
          </a:p>
          <a:p>
            <a:pPr marL="385763" indent="-385763">
              <a:buFont typeface="+mj-lt"/>
              <a:buAutoNum type="arabicPeriod" startAt="5"/>
            </a:pPr>
            <a:r>
              <a:rPr lang="en-US" altLang="en-US" sz="2000" dirty="0"/>
              <a:t>The most efficient and effective method of conveying information to and within a development team is face–to–face conversation</a:t>
            </a:r>
          </a:p>
          <a:p>
            <a:pPr marL="385763" indent="-385763">
              <a:buFont typeface="+mj-lt"/>
              <a:buAutoNum type="arabicPeriod" startAt="5"/>
            </a:pPr>
            <a:endParaRPr lang="en-US" altLang="en-US" sz="2000" dirty="0"/>
          </a:p>
          <a:p>
            <a:pPr marL="385763" indent="-385763">
              <a:buFont typeface="+mj-lt"/>
              <a:buAutoNum type="arabicPeriod" startAt="5"/>
            </a:pPr>
            <a:r>
              <a:rPr lang="en-US" altLang="en-US" sz="2000" dirty="0"/>
              <a:t>Working software is the primary measure of progress</a:t>
            </a:r>
          </a:p>
          <a:p>
            <a:pPr marL="385763" indent="-385763">
              <a:buFont typeface="+mj-lt"/>
              <a:buAutoNum type="arabicPeriod" startAt="5"/>
            </a:pPr>
            <a:endParaRPr lang="en-US" altLang="en-US" sz="2000" dirty="0"/>
          </a:p>
          <a:p>
            <a:pPr marL="385763" indent="-385763">
              <a:buFont typeface="+mj-lt"/>
              <a:buAutoNum type="arabicPeriod" startAt="5"/>
            </a:pPr>
            <a:r>
              <a:rPr lang="en-US" altLang="en-US" sz="2000" dirty="0"/>
              <a:t>Agile processes promote sustainable development. The sponsors, developers, and users should be able to maintain a constant pace indefinitely  </a:t>
            </a:r>
          </a:p>
          <a:p>
            <a:pPr marL="0" indent="0">
              <a:buNone/>
            </a:pPr>
            <a:endParaRPr lang="en-US" altLang="en-US" dirty="0"/>
          </a:p>
        </p:txBody>
      </p:sp>
      <p:sp>
        <p:nvSpPr>
          <p:cNvPr id="7" name="Slide Number Placeholder 6">
            <a:extLst>
              <a:ext uri="{FF2B5EF4-FFF2-40B4-BE49-F238E27FC236}">
                <a16:creationId xmlns:a16="http://schemas.microsoft.com/office/drawing/2014/main" id="{7698E258-0185-B747-983A-2D154E2CF8FF}"/>
              </a:ext>
            </a:extLst>
          </p:cNvPr>
          <p:cNvSpPr>
            <a:spLocks noGrp="1"/>
          </p:cNvSpPr>
          <p:nvPr>
            <p:ph type="sldNum" sz="quarter" idx="10"/>
          </p:nvPr>
        </p:nvSpPr>
        <p:spPr/>
        <p:txBody>
          <a:bodyPr/>
          <a:lstStyle/>
          <a:p>
            <a:pPr>
              <a:defRPr/>
            </a:pPr>
            <a:fld id="{3E8ADE4A-FE7A-EF46-81C0-DB169D7260F5}" type="slidenum">
              <a:rPr lang="en-US" altLang="x-none" smtClean="0"/>
              <a:pPr>
                <a:defRPr/>
              </a:pPr>
              <a:t>10</a:t>
            </a:fld>
            <a:endParaRPr lang="en-US" altLang="x-none"/>
          </a:p>
        </p:txBody>
      </p:sp>
    </p:spTree>
    <p:extLst>
      <p:ext uri="{BB962C8B-B14F-4D97-AF65-F5344CB8AC3E}">
        <p14:creationId xmlns:p14="http://schemas.microsoft.com/office/powerpoint/2010/main" val="1901069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2DD24DFA-D3A9-584B-9CEB-D61D142E50DC}"/>
              </a:ext>
            </a:extLst>
          </p:cNvPr>
          <p:cNvSpPr>
            <a:spLocks noGrp="1" noChangeArrowheads="1"/>
          </p:cNvSpPr>
          <p:nvPr>
            <p:ph type="title"/>
          </p:nvPr>
        </p:nvSpPr>
        <p:spPr/>
        <p:txBody>
          <a:bodyPr/>
          <a:lstStyle/>
          <a:p>
            <a:r>
              <a:rPr lang="en-US" altLang="en-US" dirty="0"/>
              <a:t>Agility Principles</a:t>
            </a:r>
          </a:p>
        </p:txBody>
      </p:sp>
      <p:sp>
        <p:nvSpPr>
          <p:cNvPr id="9221" name="Rectangle 3">
            <a:extLst>
              <a:ext uri="{FF2B5EF4-FFF2-40B4-BE49-F238E27FC236}">
                <a16:creationId xmlns:a16="http://schemas.microsoft.com/office/drawing/2014/main" id="{9DA9EA4A-8DB8-3D42-8170-2C3D022AA94E}"/>
              </a:ext>
            </a:extLst>
          </p:cNvPr>
          <p:cNvSpPr>
            <a:spLocks noGrp="1" noChangeArrowheads="1"/>
          </p:cNvSpPr>
          <p:nvPr>
            <p:ph type="body" idx="1"/>
          </p:nvPr>
        </p:nvSpPr>
        <p:spPr>
          <a:xfrm>
            <a:off x="685800" y="1981200"/>
            <a:ext cx="8382000" cy="4114800"/>
          </a:xfrm>
        </p:spPr>
        <p:txBody>
          <a:bodyPr/>
          <a:lstStyle/>
          <a:p>
            <a:pPr marL="385763" indent="-385763">
              <a:buFont typeface="+mj-lt"/>
              <a:buAutoNum type="arabicPeriod" startAt="9"/>
            </a:pPr>
            <a:r>
              <a:rPr lang="en-US" altLang="en-US" sz="2000" dirty="0"/>
              <a:t>Continuous attention to technical excellence and good design enhances agility</a:t>
            </a:r>
          </a:p>
          <a:p>
            <a:pPr marL="0" indent="0">
              <a:buNone/>
            </a:pPr>
            <a:r>
              <a:rPr lang="en-US" altLang="en-US" sz="2000" dirty="0"/>
              <a:t>  </a:t>
            </a:r>
          </a:p>
          <a:p>
            <a:pPr marL="385763" indent="-385763">
              <a:buFont typeface="+mj-lt"/>
              <a:buAutoNum type="arabicPeriod" startAt="9"/>
            </a:pPr>
            <a:r>
              <a:rPr lang="en-US" altLang="en-US" sz="2000" dirty="0"/>
              <a:t>Simplicity – the art of maximizing the amount of work not done – is essential</a:t>
            </a:r>
          </a:p>
          <a:p>
            <a:pPr marL="385763" indent="-385763">
              <a:buFont typeface="+mj-lt"/>
              <a:buAutoNum type="arabicPeriod" startAt="9"/>
            </a:pPr>
            <a:endParaRPr lang="en-US" altLang="en-US" sz="2000" dirty="0"/>
          </a:p>
          <a:p>
            <a:pPr marL="385763" indent="-385763">
              <a:buFont typeface="+mj-lt"/>
              <a:buAutoNum type="arabicPeriod" startAt="9"/>
            </a:pPr>
            <a:r>
              <a:rPr lang="en-US" altLang="en-US" sz="2000" dirty="0"/>
              <a:t>The best architectures, requirements, and designs emerge from self–organizing teams</a:t>
            </a:r>
          </a:p>
          <a:p>
            <a:pPr marL="385763" indent="-385763">
              <a:buFont typeface="+mj-lt"/>
              <a:buAutoNum type="arabicPeriod" startAt="9"/>
            </a:pPr>
            <a:endParaRPr lang="en-US" altLang="en-US" sz="2000" dirty="0"/>
          </a:p>
          <a:p>
            <a:pPr marL="385763" indent="-385763">
              <a:buFont typeface="+mj-lt"/>
              <a:buAutoNum type="arabicPeriod" startAt="9"/>
            </a:pPr>
            <a:r>
              <a:rPr lang="en-US" altLang="en-US" sz="2000" dirty="0"/>
              <a:t>At regular intervals, the team reflects on how to become more effective, then tunes and adjusts its behavior accordingly.</a:t>
            </a:r>
          </a:p>
          <a:p>
            <a:endParaRPr lang="en-US" altLang="en-US" dirty="0"/>
          </a:p>
        </p:txBody>
      </p:sp>
      <p:sp>
        <p:nvSpPr>
          <p:cNvPr id="7" name="Slide Number Placeholder 6">
            <a:extLst>
              <a:ext uri="{FF2B5EF4-FFF2-40B4-BE49-F238E27FC236}">
                <a16:creationId xmlns:a16="http://schemas.microsoft.com/office/drawing/2014/main" id="{9DD30579-3E37-3246-8539-386504D0B46E}"/>
              </a:ext>
            </a:extLst>
          </p:cNvPr>
          <p:cNvSpPr>
            <a:spLocks noGrp="1"/>
          </p:cNvSpPr>
          <p:nvPr>
            <p:ph type="sldNum" sz="quarter" idx="10"/>
          </p:nvPr>
        </p:nvSpPr>
        <p:spPr/>
        <p:txBody>
          <a:bodyPr/>
          <a:lstStyle/>
          <a:p>
            <a:pPr>
              <a:defRPr/>
            </a:pPr>
            <a:fld id="{3E8ADE4A-FE7A-EF46-81C0-DB169D7260F5}" type="slidenum">
              <a:rPr lang="en-US" altLang="x-none" smtClean="0"/>
              <a:pPr>
                <a:defRPr/>
              </a:pPr>
              <a:t>11</a:t>
            </a:fld>
            <a:endParaRPr lang="en-US" altLang="x-none"/>
          </a:p>
        </p:txBody>
      </p:sp>
    </p:spTree>
    <p:extLst>
      <p:ext uri="{BB962C8B-B14F-4D97-AF65-F5344CB8AC3E}">
        <p14:creationId xmlns:p14="http://schemas.microsoft.com/office/powerpoint/2010/main" val="133671267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F8BF9-01EE-494B-9E07-65A61620112A}"/>
              </a:ext>
            </a:extLst>
          </p:cNvPr>
          <p:cNvSpPr>
            <a:spLocks noGrp="1"/>
          </p:cNvSpPr>
          <p:nvPr>
            <p:ph type="title"/>
          </p:nvPr>
        </p:nvSpPr>
        <p:spPr/>
        <p:txBody>
          <a:bodyPr/>
          <a:lstStyle/>
          <a:p>
            <a:r>
              <a:rPr lang="en-US" dirty="0"/>
              <a:t>Summary of Key Characteristics of Agile Process Models</a:t>
            </a:r>
            <a:endParaRPr lang="en-CA" dirty="0"/>
          </a:p>
        </p:txBody>
      </p:sp>
      <p:sp>
        <p:nvSpPr>
          <p:cNvPr id="3" name="Content Placeholder 2">
            <a:extLst>
              <a:ext uri="{FF2B5EF4-FFF2-40B4-BE49-F238E27FC236}">
                <a16:creationId xmlns:a16="http://schemas.microsoft.com/office/drawing/2014/main" id="{18AC653F-CD2F-4D74-8985-D74B4DF372BC}"/>
              </a:ext>
            </a:extLst>
          </p:cNvPr>
          <p:cNvSpPr>
            <a:spLocks noGrp="1"/>
          </p:cNvSpPr>
          <p:nvPr>
            <p:ph idx="1"/>
          </p:nvPr>
        </p:nvSpPr>
        <p:spPr>
          <a:xfrm>
            <a:off x="609600" y="2362200"/>
            <a:ext cx="7772400" cy="4114800"/>
          </a:xfrm>
        </p:spPr>
        <p:txBody>
          <a:bodyPr/>
          <a:lstStyle/>
          <a:p>
            <a:r>
              <a:rPr lang="en-US" sz="2000" dirty="0"/>
              <a:t>Prototypes created are designed to be extended in future software increments.</a:t>
            </a:r>
          </a:p>
          <a:p>
            <a:endParaRPr lang="en-US" sz="2000" dirty="0"/>
          </a:p>
          <a:p>
            <a:r>
              <a:rPr lang="en-US" sz="2000" dirty="0"/>
              <a:t>Stakeholders are involved throughout the development process.</a:t>
            </a:r>
          </a:p>
          <a:p>
            <a:endParaRPr lang="en-US" sz="2000" dirty="0"/>
          </a:p>
          <a:p>
            <a:r>
              <a:rPr lang="en-US" sz="2000" dirty="0"/>
              <a:t>Documentation requirements are lightweight, and documentation should evolve along with the software.</a:t>
            </a:r>
          </a:p>
          <a:p>
            <a:endParaRPr lang="en-US" sz="2000" dirty="0"/>
          </a:p>
          <a:p>
            <a:r>
              <a:rPr lang="en-US" sz="2000" dirty="0"/>
              <a:t>Testing is planned and executed early.</a:t>
            </a:r>
            <a:endParaRPr lang="en-CA" sz="2000" dirty="0"/>
          </a:p>
        </p:txBody>
      </p:sp>
    </p:spTree>
    <p:extLst>
      <p:ext uri="{BB962C8B-B14F-4D97-AF65-F5344CB8AC3E}">
        <p14:creationId xmlns:p14="http://schemas.microsoft.com/office/powerpoint/2010/main" val="267443890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E5220DC3-DE38-9141-944A-A361FF487E0D}"/>
              </a:ext>
            </a:extLst>
          </p:cNvPr>
          <p:cNvSpPr>
            <a:spLocks noGrp="1" noChangeArrowheads="1"/>
          </p:cNvSpPr>
          <p:nvPr>
            <p:ph type="title"/>
          </p:nvPr>
        </p:nvSpPr>
        <p:spPr>
          <a:xfrm>
            <a:off x="668482" y="726678"/>
            <a:ext cx="8101812" cy="994172"/>
          </a:xfrm>
        </p:spPr>
        <p:txBody>
          <a:bodyPr/>
          <a:lstStyle/>
          <a:p>
            <a:r>
              <a:rPr lang="en-US" altLang="en-US" dirty="0"/>
              <a:t>Process Models with “Agility”</a:t>
            </a:r>
          </a:p>
        </p:txBody>
      </p:sp>
      <p:sp>
        <p:nvSpPr>
          <p:cNvPr id="4" name="Content Placeholder 3">
            <a:extLst>
              <a:ext uri="{FF2B5EF4-FFF2-40B4-BE49-F238E27FC236}">
                <a16:creationId xmlns:a16="http://schemas.microsoft.com/office/drawing/2014/main" id="{6D6BB456-D74D-D242-9059-EAEAE977216F}"/>
              </a:ext>
            </a:extLst>
          </p:cNvPr>
          <p:cNvSpPr>
            <a:spLocks noGrp="1"/>
          </p:cNvSpPr>
          <p:nvPr>
            <p:ph idx="1"/>
          </p:nvPr>
        </p:nvSpPr>
        <p:spPr/>
        <p:txBody>
          <a:bodyPr/>
          <a:lstStyle/>
          <a:p>
            <a:r>
              <a:rPr lang="en-US" sz="2000" dirty="0"/>
              <a:t>Process models which follow the principles of agility are referred to as of Agile process models. These include the :</a:t>
            </a:r>
          </a:p>
          <a:p>
            <a:pPr lvl="1"/>
            <a:r>
              <a:rPr lang="en-US" sz="1800" dirty="0"/>
              <a:t>Extreme Programming process model</a:t>
            </a:r>
          </a:p>
          <a:p>
            <a:pPr lvl="1"/>
            <a:r>
              <a:rPr lang="en-US" sz="1800" dirty="0"/>
              <a:t>Scrum process model</a:t>
            </a:r>
          </a:p>
          <a:p>
            <a:pPr lvl="1"/>
            <a:r>
              <a:rPr lang="en-US" sz="1800" dirty="0"/>
              <a:t>Dynamic Systems Development Method</a:t>
            </a:r>
          </a:p>
          <a:p>
            <a:pPr lvl="1"/>
            <a:r>
              <a:rPr lang="en-US" sz="1800" dirty="0"/>
              <a:t>Agile Unified Process Model </a:t>
            </a:r>
          </a:p>
          <a:p>
            <a:pPr lvl="1"/>
            <a:endParaRPr lang="en-US" sz="1800" dirty="0"/>
          </a:p>
          <a:p>
            <a:r>
              <a:rPr lang="en-US" sz="2000" dirty="0"/>
              <a:t>We discuss below the concept of Agility in software development and we outline the fundamental characteristics of these three agile process models</a:t>
            </a:r>
          </a:p>
        </p:txBody>
      </p:sp>
      <p:sp>
        <p:nvSpPr>
          <p:cNvPr id="7" name="Slide Number Placeholder 6">
            <a:extLst>
              <a:ext uri="{FF2B5EF4-FFF2-40B4-BE49-F238E27FC236}">
                <a16:creationId xmlns:a16="http://schemas.microsoft.com/office/drawing/2014/main" id="{D1868A02-2CB6-1A44-A515-6725B802F9FC}"/>
              </a:ext>
            </a:extLst>
          </p:cNvPr>
          <p:cNvSpPr>
            <a:spLocks noGrp="1"/>
          </p:cNvSpPr>
          <p:nvPr>
            <p:ph type="sldNum" sz="quarter" idx="10"/>
          </p:nvPr>
        </p:nvSpPr>
        <p:spPr/>
        <p:txBody>
          <a:bodyPr/>
          <a:lstStyle/>
          <a:p>
            <a:pPr>
              <a:defRPr/>
            </a:pPr>
            <a:fld id="{3E8ADE4A-FE7A-EF46-81C0-DB169D7260F5}" type="slidenum">
              <a:rPr lang="en-US" altLang="x-none" smtClean="0"/>
              <a:pPr>
                <a:defRPr/>
              </a:pPr>
              <a:t>13</a:t>
            </a:fld>
            <a:endParaRPr lang="en-US" altLang="x-none"/>
          </a:p>
        </p:txBody>
      </p:sp>
    </p:spTree>
    <p:extLst>
      <p:ext uri="{BB962C8B-B14F-4D97-AF65-F5344CB8AC3E}">
        <p14:creationId xmlns:p14="http://schemas.microsoft.com/office/powerpoint/2010/main" val="117892642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11</a:t>
            </a:r>
          </a:p>
        </p:txBody>
      </p:sp>
      <p:sp>
        <p:nvSpPr>
          <p:cNvPr id="3" name="Text Placeholder 2"/>
          <p:cNvSpPr>
            <a:spLocks noGrp="1"/>
          </p:cNvSpPr>
          <p:nvPr>
            <p:ph type="body" idx="1"/>
          </p:nvPr>
        </p:nvSpPr>
        <p:spPr/>
        <p:txBody>
          <a:bodyPr/>
          <a:lstStyle/>
          <a:p>
            <a:r>
              <a:rPr lang="en-US" dirty="0"/>
              <a:t>Extreme Programming</a:t>
            </a:r>
          </a:p>
        </p:txBody>
      </p:sp>
      <p:sp>
        <p:nvSpPr>
          <p:cNvPr id="5" name="Text Placeholder 2">
            <a:extLst>
              <a:ext uri="{FF2B5EF4-FFF2-40B4-BE49-F238E27FC236}">
                <a16:creationId xmlns:a16="http://schemas.microsoft.com/office/drawing/2014/main" id="{865539CF-3F0E-4626-A31D-0C446E4FBF81}"/>
              </a:ext>
            </a:extLst>
          </p:cNvPr>
          <p:cNvSpPr txBox="1">
            <a:spLocks/>
          </p:cNvSpPr>
          <p:nvPr/>
        </p:nvSpPr>
        <p:spPr>
          <a:xfrm>
            <a:off x="680545" y="3733800"/>
            <a:ext cx="7772400"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i="1" dirty="0"/>
              <a:t>Simple things should be simple, complex things should be POSSIBLE.</a:t>
            </a:r>
          </a:p>
          <a:p>
            <a:r>
              <a:rPr lang="en-US" sz="2000" i="1" dirty="0"/>
              <a:t>The perfect project plan is POSSIBLE if one first documents a list of ALL the UNKNOWNS.</a:t>
            </a:r>
          </a:p>
          <a:p>
            <a:endParaRPr lang="en-US" sz="2000" dirty="0"/>
          </a:p>
          <a:p>
            <a:r>
              <a:rPr lang="en-US" sz="2000" dirty="0"/>
              <a:t> - Bill Langley</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A5D35B4-8A50-4D32-A401-AE8D9084B375}"/>
                  </a:ext>
                </a:extLst>
              </p14:cNvPr>
              <p14:cNvContentPartPr/>
              <p14:nvPr/>
            </p14:nvContentPartPr>
            <p14:xfrm>
              <a:off x="-2808475" y="1928127"/>
              <a:ext cx="11160" cy="10800"/>
            </p14:xfrm>
          </p:contentPart>
        </mc:Choice>
        <mc:Fallback xmlns="">
          <p:pic>
            <p:nvPicPr>
              <p:cNvPr id="4" name="Ink 3">
                <a:extLst>
                  <a:ext uri="{FF2B5EF4-FFF2-40B4-BE49-F238E27FC236}">
                    <a16:creationId xmlns:a16="http://schemas.microsoft.com/office/drawing/2014/main" id="{CA5D35B4-8A50-4D32-A401-AE8D9084B375}"/>
                  </a:ext>
                </a:extLst>
              </p:cNvPr>
              <p:cNvPicPr/>
              <p:nvPr/>
            </p:nvPicPr>
            <p:blipFill>
              <a:blip r:embed="rId4"/>
              <a:stretch>
                <a:fillRect/>
              </a:stretch>
            </p:blipFill>
            <p:spPr>
              <a:xfrm>
                <a:off x="-2817475" y="1919487"/>
                <a:ext cx="2880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5DA09FBF-C0A6-4C03-AEC4-12F4F305C954}"/>
                  </a:ext>
                </a:extLst>
              </p14:cNvPr>
              <p14:cNvContentPartPr/>
              <p14:nvPr/>
            </p14:nvContentPartPr>
            <p14:xfrm>
              <a:off x="-1719835" y="1653447"/>
              <a:ext cx="20160" cy="15480"/>
            </p14:xfrm>
          </p:contentPart>
        </mc:Choice>
        <mc:Fallback xmlns="">
          <p:pic>
            <p:nvPicPr>
              <p:cNvPr id="6" name="Ink 5">
                <a:extLst>
                  <a:ext uri="{FF2B5EF4-FFF2-40B4-BE49-F238E27FC236}">
                    <a16:creationId xmlns:a16="http://schemas.microsoft.com/office/drawing/2014/main" id="{5DA09FBF-C0A6-4C03-AEC4-12F4F305C954}"/>
                  </a:ext>
                </a:extLst>
              </p:cNvPr>
              <p:cNvPicPr/>
              <p:nvPr/>
            </p:nvPicPr>
            <p:blipFill>
              <a:blip r:embed="rId6"/>
              <a:stretch>
                <a:fillRect/>
              </a:stretch>
            </p:blipFill>
            <p:spPr>
              <a:xfrm>
                <a:off x="-1728475" y="1644807"/>
                <a:ext cx="3780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886DAFBE-D54A-45D5-931E-305D707CA350}"/>
                  </a:ext>
                </a:extLst>
              </p14:cNvPr>
              <p14:cNvContentPartPr/>
              <p14:nvPr/>
            </p14:nvContentPartPr>
            <p14:xfrm>
              <a:off x="-951955" y="5182527"/>
              <a:ext cx="54360" cy="21600"/>
            </p14:xfrm>
          </p:contentPart>
        </mc:Choice>
        <mc:Fallback xmlns="">
          <p:pic>
            <p:nvPicPr>
              <p:cNvPr id="7" name="Ink 6">
                <a:extLst>
                  <a:ext uri="{FF2B5EF4-FFF2-40B4-BE49-F238E27FC236}">
                    <a16:creationId xmlns:a16="http://schemas.microsoft.com/office/drawing/2014/main" id="{886DAFBE-D54A-45D5-931E-305D707CA350}"/>
                  </a:ext>
                </a:extLst>
              </p:cNvPr>
              <p:cNvPicPr/>
              <p:nvPr/>
            </p:nvPicPr>
            <p:blipFill>
              <a:blip r:embed="rId8"/>
              <a:stretch>
                <a:fillRect/>
              </a:stretch>
            </p:blipFill>
            <p:spPr>
              <a:xfrm>
                <a:off x="-960955" y="5173887"/>
                <a:ext cx="72000" cy="39240"/>
              </a:xfrm>
              <a:prstGeom prst="rect">
                <a:avLst/>
              </a:prstGeom>
            </p:spPr>
          </p:pic>
        </mc:Fallback>
      </mc:AlternateContent>
    </p:spTree>
    <p:extLst>
      <p:ext uri="{BB962C8B-B14F-4D97-AF65-F5344CB8AC3E}">
        <p14:creationId xmlns:p14="http://schemas.microsoft.com/office/powerpoint/2010/main" val="3923483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15</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a:t>
            </a:r>
            <a:r>
              <a:rPr lang="en-CA" altLang="en-US" sz="4000"/>
              <a:t>in 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a:buFont typeface="+mj-lt"/>
              <a:buAutoNum type="arabicPeriod"/>
            </a:pPr>
            <a:endParaRPr lang="en-CA" altLang="en-US" sz="1800" dirty="0"/>
          </a:p>
          <a:p>
            <a:pPr>
              <a:buFont typeface="+mj-lt"/>
              <a:buAutoNum type="arabicPeriod"/>
            </a:pPr>
            <a:endParaRPr lang="en-CA" altLang="en-US" sz="1800" i="1" dirty="0"/>
          </a:p>
          <a:p>
            <a:pPr marL="0" indent="0">
              <a:buNone/>
            </a:pPr>
            <a:r>
              <a:rPr lang="en-CA" altLang="en-US" sz="1800" dirty="0"/>
              <a:t>To learn the basic principles of Extreme Programming</a:t>
            </a:r>
          </a:p>
          <a:p>
            <a:pPr>
              <a:buFont typeface="+mj-lt"/>
              <a:buAutoNum type="arabicPeriod"/>
            </a:pPr>
            <a:endParaRPr lang="en-CA" altLang="en-US" sz="1800" dirty="0"/>
          </a:p>
        </p:txBody>
      </p:sp>
    </p:spTree>
    <p:extLst>
      <p:ext uri="{BB962C8B-B14F-4D97-AF65-F5344CB8AC3E}">
        <p14:creationId xmlns:p14="http://schemas.microsoft.com/office/powerpoint/2010/main" val="309915040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CA7BE8BA-5A2B-1F40-AF26-FB4BB60DBC25}"/>
              </a:ext>
            </a:extLst>
          </p:cNvPr>
          <p:cNvSpPr>
            <a:spLocks noGrp="1" noChangeArrowheads="1"/>
          </p:cNvSpPr>
          <p:nvPr>
            <p:ph type="title"/>
          </p:nvPr>
        </p:nvSpPr>
        <p:spPr/>
        <p:txBody>
          <a:bodyPr/>
          <a:lstStyle/>
          <a:p>
            <a:r>
              <a:rPr lang="en-US" altLang="en-US" dirty="0"/>
              <a:t>Extreme Programming</a:t>
            </a:r>
          </a:p>
        </p:txBody>
      </p:sp>
      <p:sp>
        <p:nvSpPr>
          <p:cNvPr id="11269" name="Rectangle 3">
            <a:extLst>
              <a:ext uri="{FF2B5EF4-FFF2-40B4-BE49-F238E27FC236}">
                <a16:creationId xmlns:a16="http://schemas.microsoft.com/office/drawing/2014/main" id="{73C32C55-E246-A046-A7E3-67620B3A5019}"/>
              </a:ext>
            </a:extLst>
          </p:cNvPr>
          <p:cNvSpPr>
            <a:spLocks noGrp="1" noChangeArrowheads="1"/>
          </p:cNvSpPr>
          <p:nvPr>
            <p:ph type="body" idx="1"/>
          </p:nvPr>
        </p:nvSpPr>
        <p:spPr/>
        <p:txBody>
          <a:bodyPr/>
          <a:lstStyle/>
          <a:p>
            <a:r>
              <a:rPr lang="en-US" altLang="en-US" sz="2000" dirty="0"/>
              <a:t>Extreme Programming (XP) is one of the most widely used agile processes, originally proposed by Kent Beck.</a:t>
            </a:r>
          </a:p>
          <a:p>
            <a:endParaRPr lang="en-US" altLang="en-US" sz="2000" dirty="0"/>
          </a:p>
          <a:p>
            <a:r>
              <a:rPr lang="en-US" altLang="en-US" sz="2000" dirty="0"/>
              <a:t>Extreme Programming Planning</a:t>
            </a:r>
          </a:p>
          <a:p>
            <a:pPr lvl="1"/>
            <a:r>
              <a:rPr lang="en-US" altLang="en-US" sz="1800" dirty="0"/>
              <a:t>Planning begins with the creation of “user stories”</a:t>
            </a:r>
          </a:p>
          <a:p>
            <a:pPr lvl="1"/>
            <a:r>
              <a:rPr lang="en-US" altLang="en-US" sz="1800" dirty="0"/>
              <a:t>The agile team assesses each story and assigns a cost</a:t>
            </a:r>
          </a:p>
          <a:p>
            <a:pPr lvl="1"/>
            <a:r>
              <a:rPr lang="en-US" altLang="en-US" sz="1800" dirty="0"/>
              <a:t>Stories are grouped together for a deliverable increment</a:t>
            </a:r>
          </a:p>
          <a:p>
            <a:pPr lvl="1"/>
            <a:r>
              <a:rPr lang="en-US" altLang="en-US" sz="1800" dirty="0"/>
              <a:t>A commitment is made on the delivery date of the increment</a:t>
            </a:r>
          </a:p>
          <a:p>
            <a:pPr lvl="1"/>
            <a:r>
              <a:rPr lang="en-US" altLang="en-US" sz="1800" dirty="0"/>
              <a:t>After the first increment, a “project velocity” is computed and used to help define subsequent delivery dates for other increments</a:t>
            </a:r>
          </a:p>
        </p:txBody>
      </p:sp>
      <p:sp>
        <p:nvSpPr>
          <p:cNvPr id="7" name="Slide Number Placeholder 6">
            <a:extLst>
              <a:ext uri="{FF2B5EF4-FFF2-40B4-BE49-F238E27FC236}">
                <a16:creationId xmlns:a16="http://schemas.microsoft.com/office/drawing/2014/main" id="{41092D25-41E1-2C43-AFC6-4D69E16D8D60}"/>
              </a:ext>
            </a:extLst>
          </p:cNvPr>
          <p:cNvSpPr>
            <a:spLocks noGrp="1"/>
          </p:cNvSpPr>
          <p:nvPr>
            <p:ph type="sldNum" sz="quarter" idx="10"/>
          </p:nvPr>
        </p:nvSpPr>
        <p:spPr/>
        <p:txBody>
          <a:bodyPr/>
          <a:lstStyle/>
          <a:p>
            <a:pPr>
              <a:defRPr/>
            </a:pPr>
            <a:fld id="{3E8ADE4A-FE7A-EF46-81C0-DB169D7260F5}" type="slidenum">
              <a:rPr lang="en-US" altLang="x-none" smtClean="0"/>
              <a:pPr>
                <a:defRPr/>
              </a:pPr>
              <a:t>16</a:t>
            </a:fld>
            <a:endParaRPr lang="en-US" altLang="x-none"/>
          </a:p>
        </p:txBody>
      </p:sp>
    </p:spTree>
    <p:extLst>
      <p:ext uri="{BB962C8B-B14F-4D97-AF65-F5344CB8AC3E}">
        <p14:creationId xmlns:p14="http://schemas.microsoft.com/office/powerpoint/2010/main" val="26221512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98DDAA8D-5662-F945-9A7C-3995CE32F9D1}"/>
              </a:ext>
            </a:extLst>
          </p:cNvPr>
          <p:cNvSpPr>
            <a:spLocks noGrp="1" noChangeArrowheads="1"/>
          </p:cNvSpPr>
          <p:nvPr>
            <p:ph type="title"/>
          </p:nvPr>
        </p:nvSpPr>
        <p:spPr/>
        <p:txBody>
          <a:bodyPr/>
          <a:lstStyle/>
          <a:p>
            <a:r>
              <a:rPr lang="en-US" altLang="en-US" dirty="0"/>
              <a:t>Extreme Programming</a:t>
            </a:r>
          </a:p>
        </p:txBody>
      </p:sp>
      <p:sp>
        <p:nvSpPr>
          <p:cNvPr id="12293" name="Rectangle 3">
            <a:extLst>
              <a:ext uri="{FF2B5EF4-FFF2-40B4-BE49-F238E27FC236}">
                <a16:creationId xmlns:a16="http://schemas.microsoft.com/office/drawing/2014/main" id="{04A19A46-128D-9B41-961E-CF3476187F49}"/>
              </a:ext>
            </a:extLst>
          </p:cNvPr>
          <p:cNvSpPr>
            <a:spLocks noGrp="1" noChangeArrowheads="1"/>
          </p:cNvSpPr>
          <p:nvPr>
            <p:ph type="body" idx="1"/>
          </p:nvPr>
        </p:nvSpPr>
        <p:spPr/>
        <p:txBody>
          <a:bodyPr/>
          <a:lstStyle/>
          <a:p>
            <a:r>
              <a:rPr lang="en-US" altLang="en-US" sz="2000" dirty="0"/>
              <a:t>Extreme Programming Design</a:t>
            </a:r>
          </a:p>
          <a:p>
            <a:pPr lvl="1"/>
            <a:r>
              <a:rPr lang="en-US" altLang="en-US" sz="1800" dirty="0"/>
              <a:t>Design in general follows the KIS (Keep It Simple) principle</a:t>
            </a:r>
          </a:p>
          <a:p>
            <a:pPr lvl="1"/>
            <a:endParaRPr lang="en-US" altLang="en-US" sz="1800" dirty="0"/>
          </a:p>
          <a:p>
            <a:pPr lvl="1"/>
            <a:r>
              <a:rPr lang="en-US" altLang="en-US" sz="1800" dirty="0"/>
              <a:t>It encourages the use of CRC cards (Class-Responsibility-Collaborator) as a mechanism to think about the software in an object-oriented context</a:t>
            </a:r>
          </a:p>
          <a:p>
            <a:pPr lvl="1"/>
            <a:endParaRPr lang="en-US" altLang="en-US" sz="1800" dirty="0"/>
          </a:p>
          <a:p>
            <a:pPr lvl="1"/>
            <a:r>
              <a:rPr lang="en-US" altLang="en-US" sz="1800" dirty="0"/>
              <a:t>For difficult design problems in user stories, this approach suggests the creation of “spike solutions” or design prototypes to lower risk when true implementation begins and to provide better timing estimates</a:t>
            </a:r>
          </a:p>
          <a:p>
            <a:pPr lvl="1"/>
            <a:endParaRPr lang="en-US" altLang="en-US" sz="1800" dirty="0"/>
          </a:p>
          <a:p>
            <a:pPr lvl="1"/>
            <a:r>
              <a:rPr lang="en-US" altLang="en-US" sz="1800" dirty="0"/>
              <a:t>Encourages “refactoring”, an iterative refinement of the internal program design to control a design that can can be continually modified as construction proceeds forward</a:t>
            </a:r>
          </a:p>
          <a:p>
            <a:pPr lvl="1"/>
            <a:endParaRPr lang="en-US" altLang="en-US" dirty="0"/>
          </a:p>
        </p:txBody>
      </p:sp>
      <p:sp>
        <p:nvSpPr>
          <p:cNvPr id="7" name="Slide Number Placeholder 6">
            <a:extLst>
              <a:ext uri="{FF2B5EF4-FFF2-40B4-BE49-F238E27FC236}">
                <a16:creationId xmlns:a16="http://schemas.microsoft.com/office/drawing/2014/main" id="{9CA53D3C-BB56-2A4B-9F20-799399A97A5F}"/>
              </a:ext>
            </a:extLst>
          </p:cNvPr>
          <p:cNvSpPr>
            <a:spLocks noGrp="1"/>
          </p:cNvSpPr>
          <p:nvPr>
            <p:ph type="sldNum" sz="quarter" idx="10"/>
          </p:nvPr>
        </p:nvSpPr>
        <p:spPr/>
        <p:txBody>
          <a:bodyPr/>
          <a:lstStyle/>
          <a:p>
            <a:pPr>
              <a:defRPr/>
            </a:pPr>
            <a:fld id="{3E8ADE4A-FE7A-EF46-81C0-DB169D7260F5}" type="slidenum">
              <a:rPr lang="en-US" altLang="x-none" smtClean="0"/>
              <a:pPr>
                <a:defRPr/>
              </a:pPr>
              <a:t>17</a:t>
            </a:fld>
            <a:endParaRPr lang="en-US" altLang="x-none"/>
          </a:p>
        </p:txBody>
      </p:sp>
    </p:spTree>
    <p:extLst>
      <p:ext uri="{BB962C8B-B14F-4D97-AF65-F5344CB8AC3E}">
        <p14:creationId xmlns:p14="http://schemas.microsoft.com/office/powerpoint/2010/main" val="384689940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98DDAA8D-5662-F945-9A7C-3995CE32F9D1}"/>
              </a:ext>
            </a:extLst>
          </p:cNvPr>
          <p:cNvSpPr>
            <a:spLocks noGrp="1" noChangeArrowheads="1"/>
          </p:cNvSpPr>
          <p:nvPr>
            <p:ph type="title"/>
          </p:nvPr>
        </p:nvSpPr>
        <p:spPr/>
        <p:txBody>
          <a:bodyPr/>
          <a:lstStyle/>
          <a:p>
            <a:r>
              <a:rPr lang="en-US" altLang="en-US" dirty="0"/>
              <a:t>Extreme Programming</a:t>
            </a:r>
          </a:p>
        </p:txBody>
      </p:sp>
      <p:sp>
        <p:nvSpPr>
          <p:cNvPr id="12293" name="Rectangle 3">
            <a:extLst>
              <a:ext uri="{FF2B5EF4-FFF2-40B4-BE49-F238E27FC236}">
                <a16:creationId xmlns:a16="http://schemas.microsoft.com/office/drawing/2014/main" id="{04A19A46-128D-9B41-961E-CF3476187F49}"/>
              </a:ext>
            </a:extLst>
          </p:cNvPr>
          <p:cNvSpPr>
            <a:spLocks noGrp="1" noChangeArrowheads="1"/>
          </p:cNvSpPr>
          <p:nvPr>
            <p:ph type="body" idx="1"/>
          </p:nvPr>
        </p:nvSpPr>
        <p:spPr/>
        <p:txBody>
          <a:bodyPr/>
          <a:lstStyle/>
          <a:p>
            <a:r>
              <a:rPr lang="en-US" altLang="en-US" sz="2000" dirty="0"/>
              <a:t>Extreme Programming Coding</a:t>
            </a:r>
          </a:p>
          <a:p>
            <a:pPr lvl="1"/>
            <a:r>
              <a:rPr lang="en-US" altLang="en-US" sz="1800" dirty="0"/>
              <a:t>Recommends the construction of unit test for the stories being implemented in the current release before coding commences, a form of what’s referred to as Test-Driven Development (TDD)</a:t>
            </a:r>
          </a:p>
          <a:p>
            <a:pPr lvl="1"/>
            <a:r>
              <a:rPr lang="en-US" altLang="en-US" sz="1800" dirty="0"/>
              <a:t>Encourages the use of “pair programming”, with two people working together at a workstation for real-time problem solving and quality assurance</a:t>
            </a:r>
          </a:p>
          <a:p>
            <a:pPr lvl="1"/>
            <a:endParaRPr lang="en-US" altLang="en-US" sz="1800" dirty="0"/>
          </a:p>
          <a:p>
            <a:r>
              <a:rPr lang="en-US" altLang="en-US" sz="2000" dirty="0"/>
              <a:t>Extreme Programming Testing</a:t>
            </a:r>
          </a:p>
          <a:p>
            <a:pPr lvl="1"/>
            <a:r>
              <a:rPr lang="en-US" altLang="en-US" sz="1800" dirty="0"/>
              <a:t>All unit tests are executed daily, preferably in an automated fashion</a:t>
            </a:r>
          </a:p>
          <a:p>
            <a:pPr lvl="1"/>
            <a:r>
              <a:rPr lang="en-US" altLang="en-US" sz="1800" dirty="0"/>
              <a:t>“Acceptance tests” are defined by the customer (typically derived from user stories) and executed to assess customer visible functionality</a:t>
            </a:r>
          </a:p>
          <a:p>
            <a:pPr lvl="1"/>
            <a:endParaRPr lang="en-US" altLang="en-US" dirty="0"/>
          </a:p>
        </p:txBody>
      </p:sp>
      <p:sp>
        <p:nvSpPr>
          <p:cNvPr id="7" name="Slide Number Placeholder 6">
            <a:extLst>
              <a:ext uri="{FF2B5EF4-FFF2-40B4-BE49-F238E27FC236}">
                <a16:creationId xmlns:a16="http://schemas.microsoft.com/office/drawing/2014/main" id="{9CA53D3C-BB56-2A4B-9F20-799399A97A5F}"/>
              </a:ext>
            </a:extLst>
          </p:cNvPr>
          <p:cNvSpPr>
            <a:spLocks noGrp="1"/>
          </p:cNvSpPr>
          <p:nvPr>
            <p:ph type="sldNum" sz="quarter" idx="10"/>
          </p:nvPr>
        </p:nvSpPr>
        <p:spPr/>
        <p:txBody>
          <a:bodyPr/>
          <a:lstStyle/>
          <a:p>
            <a:pPr>
              <a:defRPr/>
            </a:pPr>
            <a:fld id="{3E8ADE4A-FE7A-EF46-81C0-DB169D7260F5}" type="slidenum">
              <a:rPr lang="en-US" altLang="x-none" smtClean="0"/>
              <a:pPr>
                <a:defRPr/>
              </a:pPr>
              <a:t>18</a:t>
            </a:fld>
            <a:endParaRPr lang="en-US" altLang="x-none"/>
          </a:p>
        </p:txBody>
      </p:sp>
    </p:spTree>
    <p:extLst>
      <p:ext uri="{BB962C8B-B14F-4D97-AF65-F5344CB8AC3E}">
        <p14:creationId xmlns:p14="http://schemas.microsoft.com/office/powerpoint/2010/main" val="200320689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6"/>
          <p:cNvSpPr>
            <a:spLocks noGrp="1"/>
          </p:cNvSpPr>
          <p:nvPr>
            <p:ph type="sldNum" sz="quarter" idx="12"/>
          </p:nvPr>
        </p:nvSpPr>
        <p:spPr/>
        <p:txBody>
          <a:bodyPr/>
          <a:lstStyle/>
          <a:p>
            <a:fld id="{4B995748-8997-45A3-85FE-125E91631540}" type="slidenum">
              <a:rPr lang="en-CA" altLang="en-US"/>
              <a:pPr/>
              <a:t>19</a:t>
            </a:fld>
            <a:endParaRPr lang="en-CA" altLang="en-US"/>
          </a:p>
        </p:txBody>
      </p:sp>
      <p:sp>
        <p:nvSpPr>
          <p:cNvPr id="234498" name="Rectangle 2"/>
          <p:cNvSpPr>
            <a:spLocks noGrp="1" noChangeArrowheads="1"/>
          </p:cNvSpPr>
          <p:nvPr>
            <p:ph type="title"/>
          </p:nvPr>
        </p:nvSpPr>
        <p:spPr/>
        <p:txBody>
          <a:bodyPr/>
          <a:lstStyle/>
          <a:p>
            <a:r>
              <a:rPr lang="en-CA" altLang="en-US"/>
              <a:t>XP Overview</a:t>
            </a:r>
          </a:p>
        </p:txBody>
      </p:sp>
      <p:sp>
        <p:nvSpPr>
          <p:cNvPr id="234499" name="Rectangle 3"/>
          <p:cNvSpPr>
            <a:spLocks noGrp="1" noChangeArrowheads="1"/>
          </p:cNvSpPr>
          <p:nvPr>
            <p:ph type="body" sz="half" idx="2"/>
          </p:nvPr>
        </p:nvSpPr>
        <p:spPr/>
        <p:txBody>
          <a:bodyPr/>
          <a:lstStyle/>
          <a:p>
            <a:pPr eaLnBrk="0" hangingPunct="0">
              <a:spcBef>
                <a:spcPct val="0"/>
              </a:spcBef>
              <a:buFontTx/>
              <a:buNone/>
            </a:pPr>
            <a:r>
              <a:rPr lang="en-US" altLang="en-US" sz="2400" b="1" dirty="0"/>
              <a:t>Characteristics</a:t>
            </a:r>
            <a:endParaRPr lang="en-US" altLang="en-US" sz="2000" b="1" dirty="0"/>
          </a:p>
          <a:p>
            <a:pPr eaLnBrk="0" hangingPunct="0">
              <a:spcBef>
                <a:spcPct val="0"/>
              </a:spcBef>
              <a:buFontTx/>
              <a:buNone/>
            </a:pPr>
            <a:endParaRPr lang="en-US" altLang="en-US" sz="1800" dirty="0"/>
          </a:p>
          <a:p>
            <a:pPr eaLnBrk="0" hangingPunct="0">
              <a:spcBef>
                <a:spcPct val="0"/>
              </a:spcBef>
            </a:pPr>
            <a:r>
              <a:rPr lang="en-US" altLang="en-US" sz="2000" dirty="0"/>
              <a:t>Evolutionary development</a:t>
            </a:r>
          </a:p>
          <a:p>
            <a:pPr eaLnBrk="0" hangingPunct="0">
              <a:spcBef>
                <a:spcPct val="0"/>
              </a:spcBef>
            </a:pPr>
            <a:r>
              <a:rPr lang="en-US" altLang="en-US" sz="2000" dirty="0"/>
              <a:t>Collection of 12 “Best Practices Rules“</a:t>
            </a:r>
          </a:p>
          <a:p>
            <a:pPr eaLnBrk="0" hangingPunct="0">
              <a:spcBef>
                <a:spcPct val="0"/>
              </a:spcBef>
            </a:pPr>
            <a:r>
              <a:rPr lang="en-US" altLang="en-US" sz="2000" dirty="0"/>
              <a:t>Focus on working code that implements customer needs (rather than documents)</a:t>
            </a:r>
          </a:p>
          <a:p>
            <a:pPr eaLnBrk="0" hangingPunct="0">
              <a:spcBef>
                <a:spcPct val="0"/>
              </a:spcBef>
            </a:pPr>
            <a:r>
              <a:rPr lang="en-US" altLang="en-US" sz="2000" dirty="0"/>
              <a:t>Testing is a crucial element of the process</a:t>
            </a:r>
          </a:p>
          <a:p>
            <a:pPr eaLnBrk="0" hangingPunct="0">
              <a:spcBef>
                <a:spcPct val="0"/>
              </a:spcBef>
            </a:pPr>
            <a:r>
              <a:rPr lang="en-US" altLang="en-US" sz="2000" dirty="0"/>
              <a:t>Focus on flexibility and efficiency of the process</a:t>
            </a:r>
          </a:p>
          <a:p>
            <a:pPr eaLnBrk="0" hangingPunct="0">
              <a:spcBef>
                <a:spcPct val="0"/>
              </a:spcBef>
            </a:pPr>
            <a:r>
              <a:rPr lang="en-US" altLang="en-US" sz="2000" dirty="0"/>
              <a:t>Designed for small teams (&lt;10)</a:t>
            </a:r>
          </a:p>
        </p:txBody>
      </p:sp>
      <p:sp>
        <p:nvSpPr>
          <p:cNvPr id="234500" name="Rectangle 4"/>
          <p:cNvSpPr>
            <a:spLocks noChangeArrowheads="1"/>
          </p:cNvSpPr>
          <p:nvPr/>
        </p:nvSpPr>
        <p:spPr bwMode="auto">
          <a:xfrm>
            <a:off x="2057400" y="3140075"/>
            <a:ext cx="1371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Arial" pitchFamily="34" charset="0"/>
              </a:rPr>
              <a:t>Write tests</a:t>
            </a:r>
          </a:p>
        </p:txBody>
      </p:sp>
      <p:sp>
        <p:nvSpPr>
          <p:cNvPr id="234501" name="Rectangle 5"/>
          <p:cNvSpPr>
            <a:spLocks noChangeArrowheads="1"/>
          </p:cNvSpPr>
          <p:nvPr/>
        </p:nvSpPr>
        <p:spPr bwMode="auto">
          <a:xfrm>
            <a:off x="2054225" y="2438400"/>
            <a:ext cx="1371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Arial" pitchFamily="34" charset="0"/>
              </a:rPr>
              <a:t>Planning</a:t>
            </a:r>
          </a:p>
        </p:txBody>
      </p:sp>
      <p:sp>
        <p:nvSpPr>
          <p:cNvPr id="234502" name="Rectangle 6"/>
          <p:cNvSpPr>
            <a:spLocks noChangeArrowheads="1"/>
          </p:cNvSpPr>
          <p:nvPr/>
        </p:nvSpPr>
        <p:spPr bwMode="auto">
          <a:xfrm>
            <a:off x="2057400" y="4664075"/>
            <a:ext cx="1371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Arial" pitchFamily="34" charset="0"/>
              </a:rPr>
              <a:t>Test</a:t>
            </a:r>
          </a:p>
        </p:txBody>
      </p:sp>
      <p:sp>
        <p:nvSpPr>
          <p:cNvPr id="234503" name="Rectangle 7"/>
          <p:cNvSpPr>
            <a:spLocks noChangeArrowheads="1"/>
          </p:cNvSpPr>
          <p:nvPr/>
        </p:nvSpPr>
        <p:spPr bwMode="auto">
          <a:xfrm>
            <a:off x="1905000" y="3825875"/>
            <a:ext cx="1676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Arial" pitchFamily="34" charset="0"/>
              </a:rPr>
              <a:t>Pair Programming</a:t>
            </a:r>
          </a:p>
          <a:p>
            <a:pPr algn="ctr" eaLnBrk="0" hangingPunct="0"/>
            <a:r>
              <a:rPr lang="en-US" altLang="en-US" sz="1400">
                <a:latin typeface="Arial" pitchFamily="34" charset="0"/>
              </a:rPr>
              <a:t>+ Refactoring</a:t>
            </a:r>
          </a:p>
        </p:txBody>
      </p:sp>
      <p:cxnSp>
        <p:nvCxnSpPr>
          <p:cNvPr id="234504" name="AutoShape 8"/>
          <p:cNvCxnSpPr>
            <a:cxnSpLocks noChangeShapeType="1"/>
            <a:stCxn id="234500" idx="2"/>
            <a:endCxn id="234503" idx="0"/>
          </p:cNvCxnSpPr>
          <p:nvPr/>
        </p:nvCxnSpPr>
        <p:spPr bwMode="auto">
          <a:xfrm>
            <a:off x="2743200" y="3521075"/>
            <a:ext cx="0" cy="304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05" name="AutoShape 9"/>
          <p:cNvCxnSpPr>
            <a:cxnSpLocks noChangeShapeType="1"/>
            <a:stCxn id="234507" idx="1"/>
            <a:endCxn id="234500" idx="1"/>
          </p:cNvCxnSpPr>
          <p:nvPr/>
        </p:nvCxnSpPr>
        <p:spPr bwMode="auto">
          <a:xfrm rot="10800000" flipH="1">
            <a:off x="2057400" y="3330575"/>
            <a:ext cx="1588" cy="2209800"/>
          </a:xfrm>
          <a:prstGeom prst="bentConnector3">
            <a:avLst>
              <a:gd name="adj1" fmla="val -4140000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06" name="AutoShape 10"/>
          <p:cNvCxnSpPr>
            <a:cxnSpLocks noChangeShapeType="1"/>
            <a:stCxn id="234503" idx="2"/>
            <a:endCxn id="234502" idx="0"/>
          </p:cNvCxnSpPr>
          <p:nvPr/>
        </p:nvCxnSpPr>
        <p:spPr bwMode="auto">
          <a:xfrm>
            <a:off x="2743200" y="4359275"/>
            <a:ext cx="0" cy="304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4507" name="Rectangle 11"/>
          <p:cNvSpPr>
            <a:spLocks noChangeArrowheads="1"/>
          </p:cNvSpPr>
          <p:nvPr/>
        </p:nvSpPr>
        <p:spPr bwMode="auto">
          <a:xfrm>
            <a:off x="2057400" y="5349875"/>
            <a:ext cx="1371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Arial" pitchFamily="34" charset="0"/>
              </a:rPr>
              <a:t>Integration</a:t>
            </a:r>
          </a:p>
        </p:txBody>
      </p:sp>
      <p:cxnSp>
        <p:nvCxnSpPr>
          <p:cNvPr id="234508" name="AutoShape 12"/>
          <p:cNvCxnSpPr>
            <a:cxnSpLocks noChangeShapeType="1"/>
            <a:stCxn id="234502" idx="2"/>
            <a:endCxn id="234507" idx="0"/>
          </p:cNvCxnSpPr>
          <p:nvPr/>
        </p:nvCxnSpPr>
        <p:spPr bwMode="auto">
          <a:xfrm>
            <a:off x="2743200" y="5045075"/>
            <a:ext cx="0" cy="304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09" name="AutoShape 13"/>
          <p:cNvCxnSpPr>
            <a:cxnSpLocks noChangeShapeType="1"/>
            <a:stCxn id="234501" idx="2"/>
            <a:endCxn id="234500" idx="0"/>
          </p:cNvCxnSpPr>
          <p:nvPr/>
        </p:nvCxnSpPr>
        <p:spPr bwMode="auto">
          <a:xfrm>
            <a:off x="2740025" y="2819400"/>
            <a:ext cx="3175" cy="3206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10" name="AutoShape 14"/>
          <p:cNvCxnSpPr>
            <a:cxnSpLocks noChangeShapeType="1"/>
            <a:stCxn id="234502" idx="3"/>
            <a:endCxn id="234500" idx="3"/>
          </p:cNvCxnSpPr>
          <p:nvPr/>
        </p:nvCxnSpPr>
        <p:spPr bwMode="auto">
          <a:xfrm flipV="1">
            <a:off x="3429000" y="3330575"/>
            <a:ext cx="1588" cy="1524000"/>
          </a:xfrm>
          <a:prstGeom prst="bentConnector3">
            <a:avLst>
              <a:gd name="adj1" fmla="val 1900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4511" name="Rectangle 15"/>
          <p:cNvSpPr>
            <a:spLocks noChangeArrowheads="1"/>
          </p:cNvSpPr>
          <p:nvPr/>
        </p:nvSpPr>
        <p:spPr bwMode="auto">
          <a:xfrm>
            <a:off x="3505200" y="5273675"/>
            <a:ext cx="5492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latin typeface="Arial" pitchFamily="34" charset="0"/>
              </a:rPr>
              <a:t>Min.</a:t>
            </a:r>
          </a:p>
          <a:p>
            <a:pPr eaLnBrk="0" hangingPunct="0"/>
            <a:r>
              <a:rPr lang="en-US" altLang="en-US" sz="1400">
                <a:latin typeface="Arial" pitchFamily="34" charset="0"/>
              </a:rPr>
              <a:t>daily</a:t>
            </a:r>
          </a:p>
        </p:txBody>
      </p:sp>
      <p:sp>
        <p:nvSpPr>
          <p:cNvPr id="234512" name="Rectangle 16"/>
          <p:cNvSpPr>
            <a:spLocks noChangeArrowheads="1"/>
          </p:cNvSpPr>
          <p:nvPr/>
        </p:nvSpPr>
        <p:spPr bwMode="auto">
          <a:xfrm>
            <a:off x="3581400" y="2393950"/>
            <a:ext cx="9429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latin typeface="Arial" pitchFamily="34" charset="0"/>
              </a:rPr>
              <a:t>Every 2-3</a:t>
            </a:r>
          </a:p>
          <a:p>
            <a:pPr eaLnBrk="0" hangingPunct="0"/>
            <a:r>
              <a:rPr lang="en-US" altLang="en-US" sz="1400">
                <a:latin typeface="Arial" pitchFamily="34" charset="0"/>
              </a:rPr>
              <a:t>weeks</a:t>
            </a:r>
          </a:p>
        </p:txBody>
      </p:sp>
      <p:cxnSp>
        <p:nvCxnSpPr>
          <p:cNvPr id="234513" name="AutoShape 17"/>
          <p:cNvCxnSpPr>
            <a:cxnSpLocks noChangeShapeType="1"/>
            <a:stCxn id="234507" idx="2"/>
            <a:endCxn id="234514" idx="2"/>
          </p:cNvCxnSpPr>
          <p:nvPr/>
        </p:nvCxnSpPr>
        <p:spPr bwMode="auto">
          <a:xfrm rot="16200000" flipV="1">
            <a:off x="966787" y="3954463"/>
            <a:ext cx="1463675" cy="2089150"/>
          </a:xfrm>
          <a:prstGeom prst="bentConnector3">
            <a:avLst>
              <a:gd name="adj1" fmla="val -1562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4514" name="Rectangle 18"/>
          <p:cNvSpPr>
            <a:spLocks noChangeArrowheads="1"/>
          </p:cNvSpPr>
          <p:nvPr/>
        </p:nvSpPr>
        <p:spPr bwMode="auto">
          <a:xfrm>
            <a:off x="228600" y="3886200"/>
            <a:ext cx="849313"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Arial" pitchFamily="34" charset="0"/>
              </a:rPr>
              <a:t>Release</a:t>
            </a:r>
          </a:p>
        </p:txBody>
      </p:sp>
      <p:cxnSp>
        <p:nvCxnSpPr>
          <p:cNvPr id="234515" name="AutoShape 19"/>
          <p:cNvCxnSpPr>
            <a:cxnSpLocks noChangeShapeType="1"/>
            <a:stCxn id="234514" idx="0"/>
            <a:endCxn id="234501" idx="0"/>
          </p:cNvCxnSpPr>
          <p:nvPr/>
        </p:nvCxnSpPr>
        <p:spPr bwMode="auto">
          <a:xfrm rot="16200000">
            <a:off x="973138" y="2119312"/>
            <a:ext cx="1447800" cy="2085975"/>
          </a:xfrm>
          <a:prstGeom prst="bentConnector3">
            <a:avLst>
              <a:gd name="adj1" fmla="val 11579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57663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CD51-C51A-498B-899D-C675C3973DE9}"/>
              </a:ext>
            </a:extLst>
          </p:cNvPr>
          <p:cNvSpPr>
            <a:spLocks noGrp="1"/>
          </p:cNvSpPr>
          <p:nvPr>
            <p:ph type="title"/>
          </p:nvPr>
        </p:nvSpPr>
        <p:spPr>
          <a:xfrm>
            <a:off x="609600" y="1066800"/>
            <a:ext cx="7772400" cy="5410199"/>
          </a:xfrm>
        </p:spPr>
        <p:txBody>
          <a:bodyPr/>
          <a:lstStyle/>
          <a:p>
            <a:r>
              <a:rPr lang="en-CA" dirty="0"/>
              <a:t>Copyright Notice</a:t>
            </a:r>
            <a:br>
              <a:rPr lang="en-CA" dirty="0"/>
            </a:br>
            <a:br>
              <a:rPr lang="en-CA" dirty="0"/>
            </a:br>
            <a:r>
              <a:rPr lang="en-CA" sz="2400" dirty="0"/>
              <a:t>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a:t>
            </a:r>
            <a:br>
              <a:rPr lang="en-CA" sz="2400" dirty="0"/>
            </a:br>
            <a:endParaRPr lang="en-CA" dirty="0"/>
          </a:p>
        </p:txBody>
      </p:sp>
    </p:spTree>
    <p:extLst>
      <p:ext uri="{BB962C8B-B14F-4D97-AF65-F5344CB8AC3E}">
        <p14:creationId xmlns:p14="http://schemas.microsoft.com/office/powerpoint/2010/main" val="1102551225"/>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EDD3E-C243-414E-B862-297BC9C33817}"/>
              </a:ext>
            </a:extLst>
          </p:cNvPr>
          <p:cNvSpPr>
            <a:spLocks noGrp="1"/>
          </p:cNvSpPr>
          <p:nvPr>
            <p:ph type="title"/>
          </p:nvPr>
        </p:nvSpPr>
        <p:spPr/>
        <p:txBody>
          <a:bodyPr/>
          <a:lstStyle/>
          <a:p>
            <a:r>
              <a:rPr lang="en-CA" dirty="0"/>
              <a:t>12 XP Best Practices Rules</a:t>
            </a:r>
          </a:p>
        </p:txBody>
      </p:sp>
      <p:sp>
        <p:nvSpPr>
          <p:cNvPr id="3" name="Content Placeholder 2">
            <a:extLst>
              <a:ext uri="{FF2B5EF4-FFF2-40B4-BE49-F238E27FC236}">
                <a16:creationId xmlns:a16="http://schemas.microsoft.com/office/drawing/2014/main" id="{9F76F74E-4805-4C8E-8ADD-A111C8EE02CE}"/>
              </a:ext>
            </a:extLst>
          </p:cNvPr>
          <p:cNvSpPr>
            <a:spLocks noGrp="1"/>
          </p:cNvSpPr>
          <p:nvPr>
            <p:ph idx="1"/>
          </p:nvPr>
        </p:nvSpPr>
        <p:spPr/>
        <p:txBody>
          <a:bodyPr/>
          <a:lstStyle/>
          <a:p>
            <a:pPr marL="228600" indent="-228600">
              <a:buAutoNum type="arabicPeriod"/>
            </a:pPr>
            <a:r>
              <a:rPr lang="en-US" sz="2000" dirty="0"/>
              <a:t>  	User stories (planning):</a:t>
            </a:r>
          </a:p>
          <a:p>
            <a:pPr marL="228600" indent="-228600">
              <a:buAutoNum type="arabicPeriod"/>
            </a:pPr>
            <a:r>
              <a:rPr lang="en-US" sz="2000" dirty="0"/>
              <a:t> 	Small releases (building blocks).</a:t>
            </a:r>
          </a:p>
          <a:p>
            <a:pPr marL="228600" indent="-228600">
              <a:buAutoNum type="arabicPeriod"/>
            </a:pPr>
            <a:r>
              <a:rPr lang="en-US" sz="2000" dirty="0"/>
              <a:t> 	Use of metaphors (standardized naming schemes).</a:t>
            </a:r>
          </a:p>
          <a:p>
            <a:pPr marL="228600" indent="-228600">
              <a:buAutoNum type="arabicPeriod"/>
            </a:pPr>
            <a:r>
              <a:rPr lang="en-US" sz="2000" dirty="0"/>
              <a:t> 	Collective ownership.</a:t>
            </a:r>
          </a:p>
          <a:p>
            <a:pPr marL="228600" indent="-228600">
              <a:buAutoNum type="arabicPeriod"/>
            </a:pPr>
            <a:r>
              <a:rPr lang="en-US" sz="2000" dirty="0"/>
              <a:t> 	Coding standard.</a:t>
            </a:r>
          </a:p>
          <a:p>
            <a:pPr marL="228600" indent="-228600">
              <a:buAutoNum type="arabicPeriod"/>
            </a:pPr>
            <a:r>
              <a:rPr lang="en-US" sz="2000" dirty="0"/>
              <a:t> 	Simple design.</a:t>
            </a:r>
          </a:p>
          <a:p>
            <a:pPr marL="228600" indent="-228600">
              <a:buAutoNum type="arabicPeriod"/>
            </a:pPr>
            <a:r>
              <a:rPr lang="en-US" sz="2000" dirty="0"/>
              <a:t> 	Refactoring.</a:t>
            </a:r>
          </a:p>
          <a:p>
            <a:pPr marL="228600" indent="-228600">
              <a:buAutoNum type="arabicPeriod"/>
            </a:pPr>
            <a:r>
              <a:rPr lang="en-US" sz="2000" dirty="0"/>
              <a:t> 	Testing.</a:t>
            </a:r>
          </a:p>
          <a:p>
            <a:pPr marL="228600" indent="-228600">
              <a:buAutoNum type="arabicPeriod"/>
            </a:pPr>
            <a:r>
              <a:rPr lang="en-US" sz="2000" dirty="0"/>
              <a:t> 	Pair programming.</a:t>
            </a:r>
          </a:p>
          <a:p>
            <a:pPr marL="228600" indent="-228600">
              <a:buAutoNum type="arabicPeriod"/>
            </a:pPr>
            <a:r>
              <a:rPr lang="en-US" sz="2000" dirty="0"/>
              <a:t> 	Continuous integration.</a:t>
            </a:r>
          </a:p>
          <a:p>
            <a:pPr marL="228600" indent="-228600">
              <a:buAutoNum type="arabicPeriod"/>
            </a:pPr>
            <a:r>
              <a:rPr lang="en-US" sz="2000" dirty="0"/>
              <a:t> 	40-hour workweek.</a:t>
            </a:r>
          </a:p>
          <a:p>
            <a:pPr marL="228600" indent="-228600">
              <a:buAutoNum type="arabicPeriod"/>
            </a:pPr>
            <a:r>
              <a:rPr lang="en-US" sz="2000" dirty="0"/>
              <a:t> 	Customer on-site.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AD2B887-F4E3-4A93-91B9-2B8612F32350}"/>
                  </a:ext>
                </a:extLst>
              </p14:cNvPr>
              <p14:cNvContentPartPr/>
              <p14:nvPr/>
            </p14:nvContentPartPr>
            <p14:xfrm>
              <a:off x="-955915" y="4395207"/>
              <a:ext cx="21960" cy="10080"/>
            </p14:xfrm>
          </p:contentPart>
        </mc:Choice>
        <mc:Fallback xmlns="">
          <p:pic>
            <p:nvPicPr>
              <p:cNvPr id="4" name="Ink 3">
                <a:extLst>
                  <a:ext uri="{FF2B5EF4-FFF2-40B4-BE49-F238E27FC236}">
                    <a16:creationId xmlns:a16="http://schemas.microsoft.com/office/drawing/2014/main" id="{FAD2B887-F4E3-4A93-91B9-2B8612F32350}"/>
                  </a:ext>
                </a:extLst>
              </p:cNvPr>
              <p:cNvPicPr/>
              <p:nvPr/>
            </p:nvPicPr>
            <p:blipFill>
              <a:blip r:embed="rId3"/>
              <a:stretch>
                <a:fillRect/>
              </a:stretch>
            </p:blipFill>
            <p:spPr>
              <a:xfrm>
                <a:off x="-964915" y="4386207"/>
                <a:ext cx="396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81FDEB72-EF0C-497E-9D8F-530665E94BE8}"/>
                  </a:ext>
                </a:extLst>
              </p14:cNvPr>
              <p14:cNvContentPartPr/>
              <p14:nvPr/>
            </p14:nvContentPartPr>
            <p14:xfrm>
              <a:off x="-750715" y="4346607"/>
              <a:ext cx="11160" cy="13680"/>
            </p14:xfrm>
          </p:contentPart>
        </mc:Choice>
        <mc:Fallback xmlns="">
          <p:pic>
            <p:nvPicPr>
              <p:cNvPr id="5" name="Ink 4">
                <a:extLst>
                  <a:ext uri="{FF2B5EF4-FFF2-40B4-BE49-F238E27FC236}">
                    <a16:creationId xmlns:a16="http://schemas.microsoft.com/office/drawing/2014/main" id="{81FDEB72-EF0C-497E-9D8F-530665E94BE8}"/>
                  </a:ext>
                </a:extLst>
              </p:cNvPr>
              <p:cNvPicPr/>
              <p:nvPr/>
            </p:nvPicPr>
            <p:blipFill>
              <a:blip r:embed="rId5"/>
              <a:stretch>
                <a:fillRect/>
              </a:stretch>
            </p:blipFill>
            <p:spPr>
              <a:xfrm>
                <a:off x="-759715" y="4337607"/>
                <a:ext cx="28800" cy="31320"/>
              </a:xfrm>
              <a:prstGeom prst="rect">
                <a:avLst/>
              </a:prstGeom>
            </p:spPr>
          </p:pic>
        </mc:Fallback>
      </mc:AlternateContent>
    </p:spTree>
    <p:extLst>
      <p:ext uri="{BB962C8B-B14F-4D97-AF65-F5344CB8AC3E}">
        <p14:creationId xmlns:p14="http://schemas.microsoft.com/office/powerpoint/2010/main" val="92946733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a:xfrm>
            <a:off x="637309" y="304800"/>
            <a:ext cx="7772400" cy="1143000"/>
          </a:xfrm>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609600" y="1066800"/>
            <a:ext cx="7772400" cy="4114800"/>
          </a:xfrm>
        </p:spPr>
        <p:txBody>
          <a:bodyPr/>
          <a:lstStyle/>
          <a:p>
            <a:r>
              <a:rPr lang="en-US" altLang="en-US" sz="1800" dirty="0"/>
              <a:t>Discuss the major benefits of  agile processes? Are there any concerns, criticism or drawbacks? Discuss.</a:t>
            </a:r>
          </a:p>
          <a:p>
            <a:endParaRPr lang="en-US" altLang="en-US" sz="1800" dirty="0"/>
          </a:p>
          <a:p>
            <a:r>
              <a:rPr lang="en-US" altLang="en-US" sz="1800" dirty="0"/>
              <a:t>What the major points of the Extreme Programming model?</a:t>
            </a:r>
          </a:p>
          <a:p>
            <a:endParaRPr lang="en-US" altLang="en-US" sz="1800" dirty="0"/>
          </a:p>
          <a:p>
            <a:r>
              <a:rPr lang="en-US" altLang="en-US" sz="1800" dirty="0"/>
              <a:t>What is Test Driven </a:t>
            </a:r>
            <a:r>
              <a:rPr lang="en-US" altLang="en-US" sz="1800" dirty="0" err="1"/>
              <a:t>DevelopmemtÉ</a:t>
            </a:r>
            <a:endParaRPr lang="en-US" altLang="en-US" sz="1800" dirty="0"/>
          </a:p>
          <a:p>
            <a:endParaRPr lang="en-US" altLang="en-US" sz="1800" dirty="0"/>
          </a:p>
          <a:p>
            <a:r>
              <a:rPr lang="en-US" altLang="en-US" sz="1800" dirty="0"/>
              <a:t>Check-out the content of the following resource and sites:</a:t>
            </a:r>
          </a:p>
          <a:p>
            <a:pPr lvl="1"/>
            <a:r>
              <a:rPr lang="en-CA" sz="1600" dirty="0"/>
              <a:t>Textbook’s Chapter 4 (look at the Case Study)</a:t>
            </a:r>
            <a:endParaRPr lang="en-CA" sz="1600" dirty="0">
              <a:hlinkClick r:id="rId3"/>
            </a:endParaRPr>
          </a:p>
          <a:p>
            <a:pPr lvl="1"/>
            <a:r>
              <a:rPr lang="en-CA" sz="1600" dirty="0">
                <a:hlinkClick r:id="rId3"/>
              </a:rPr>
              <a:t>https://softwareengineering.stackexchange.com/questions/167246/difference-between-unified-process-model-and-agile-development</a:t>
            </a:r>
          </a:p>
          <a:p>
            <a:pPr lvl="1"/>
            <a:r>
              <a:rPr lang="en-CA" sz="1600" dirty="0">
                <a:hlinkClick r:id="rId3"/>
              </a:rPr>
              <a:t>https://www.infoq.com/articles/evaluating-agile-software-methodologies/</a:t>
            </a:r>
            <a:r>
              <a:rPr lang="en-CA" sz="1600" dirty="0"/>
              <a:t> </a:t>
            </a:r>
          </a:p>
          <a:p>
            <a:pPr lvl="1"/>
            <a:r>
              <a:rPr lang="en-CA" sz="1600" dirty="0">
                <a:hlinkClick r:id="rId4"/>
              </a:rPr>
              <a:t>https://www.infoq.com/articles/modern-agile-intro/</a:t>
            </a:r>
            <a:endParaRPr lang="en-CA" sz="1600" dirty="0"/>
          </a:p>
          <a:p>
            <a:pPr lvl="1"/>
            <a:r>
              <a:rPr lang="en-CA" sz="1600" dirty="0">
                <a:hlinkClick r:id="rId5"/>
              </a:rPr>
              <a:t>https://www.agilealliance.org/glossary/xp/</a:t>
            </a:r>
            <a:r>
              <a:rPr lang="en-CA" sz="1600" dirty="0"/>
              <a:t> </a:t>
            </a:r>
          </a:p>
          <a:p>
            <a:pPr marL="457200" lvl="1" indent="0">
              <a:buNone/>
            </a:pPr>
            <a:endParaRPr lang="en-CA" sz="1600" dirty="0"/>
          </a:p>
          <a:p>
            <a:pPr lvl="1"/>
            <a:endParaRPr lang="en-CA" sz="2000" dirty="0"/>
          </a:p>
          <a:p>
            <a:pPr lvl="1"/>
            <a:endParaRPr lang="en-CA" sz="2000" dirty="0"/>
          </a:p>
          <a:p>
            <a:pPr lvl="1"/>
            <a:endParaRPr lang="en-CA" sz="2000" dirty="0"/>
          </a:p>
          <a:p>
            <a:pPr lvl="1"/>
            <a:endParaRPr lang="en-US" altLang="en-US" sz="2000" dirty="0"/>
          </a:p>
          <a:p>
            <a:endParaRPr lang="en-US" altLang="en-US" sz="24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21</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320272910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10</a:t>
            </a:r>
          </a:p>
        </p:txBody>
      </p:sp>
      <p:sp>
        <p:nvSpPr>
          <p:cNvPr id="3" name="Text Placeholder 2"/>
          <p:cNvSpPr>
            <a:spLocks noGrp="1"/>
          </p:cNvSpPr>
          <p:nvPr>
            <p:ph type="body" idx="1"/>
          </p:nvPr>
        </p:nvSpPr>
        <p:spPr/>
        <p:txBody>
          <a:bodyPr/>
          <a:lstStyle/>
          <a:p>
            <a:r>
              <a:rPr lang="en-US" dirty="0"/>
              <a:t>Agile Process Model</a:t>
            </a:r>
          </a:p>
        </p:txBody>
      </p:sp>
      <p:sp>
        <p:nvSpPr>
          <p:cNvPr id="5" name="Text Placeholder 2">
            <a:extLst>
              <a:ext uri="{FF2B5EF4-FFF2-40B4-BE49-F238E27FC236}">
                <a16:creationId xmlns:a16="http://schemas.microsoft.com/office/drawing/2014/main" id="{865539CF-3F0E-4626-A31D-0C446E4FBF81}"/>
              </a:ext>
            </a:extLst>
          </p:cNvPr>
          <p:cNvSpPr txBox="1">
            <a:spLocks/>
          </p:cNvSpPr>
          <p:nvPr/>
        </p:nvSpPr>
        <p:spPr>
          <a:xfrm>
            <a:off x="680545" y="3733800"/>
            <a:ext cx="7772400"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i="1" dirty="0"/>
              <a:t>To go faster, slow down. Everybody who knows about orbital mechanics understands that.</a:t>
            </a:r>
            <a:endParaRPr lang="en-US" sz="2000" dirty="0"/>
          </a:p>
          <a:p>
            <a:r>
              <a:rPr lang="en-US" sz="2000" dirty="0"/>
              <a:t>  - Scott </a:t>
            </a:r>
            <a:r>
              <a:rPr lang="en-US" sz="2000" dirty="0" err="1"/>
              <a:t>Cherf</a:t>
            </a:r>
            <a:endParaRPr lang="en-US" sz="2000" dirty="0"/>
          </a:p>
          <a:p>
            <a:endParaRPr lang="en-US" sz="2000" dirty="0"/>
          </a:p>
        </p:txBody>
      </p:sp>
    </p:spTree>
    <p:extLst>
      <p:ext uri="{BB962C8B-B14F-4D97-AF65-F5344CB8AC3E}">
        <p14:creationId xmlns:p14="http://schemas.microsoft.com/office/powerpoint/2010/main" val="1784001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4</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a:buFont typeface="+mj-lt"/>
              <a:buAutoNum type="arabicPeriod"/>
            </a:pPr>
            <a:endParaRPr lang="en-CA" altLang="en-US" sz="1800" dirty="0"/>
          </a:p>
          <a:p>
            <a:pPr marL="0" indent="0">
              <a:buNone/>
            </a:pPr>
            <a:r>
              <a:rPr lang="en-CA" altLang="en-US" sz="1800" dirty="0"/>
              <a:t>To understand the concept of </a:t>
            </a:r>
            <a:r>
              <a:rPr lang="en-CA" altLang="en-US" sz="1800" i="1" dirty="0"/>
              <a:t>Agility</a:t>
            </a:r>
            <a:endParaRPr lang="en-CA" altLang="en-US" sz="1800" dirty="0"/>
          </a:p>
          <a:p>
            <a:pPr>
              <a:buFont typeface="+mj-lt"/>
              <a:buAutoNum type="arabicPeriod"/>
            </a:pPr>
            <a:endParaRPr lang="en-CA" altLang="en-US" sz="1800" i="1" dirty="0"/>
          </a:p>
        </p:txBody>
      </p:sp>
    </p:spTree>
    <p:extLst>
      <p:ext uri="{BB962C8B-B14F-4D97-AF65-F5344CB8AC3E}">
        <p14:creationId xmlns:p14="http://schemas.microsoft.com/office/powerpoint/2010/main" val="129165480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09CB-0A8A-4B75-80FE-3DA14B0A1D2B}"/>
              </a:ext>
            </a:extLst>
          </p:cNvPr>
          <p:cNvSpPr>
            <a:spLocks noGrp="1"/>
          </p:cNvSpPr>
          <p:nvPr>
            <p:ph type="title"/>
          </p:nvPr>
        </p:nvSpPr>
        <p:spPr>
          <a:xfrm>
            <a:off x="381000" y="609600"/>
            <a:ext cx="8305800" cy="1143000"/>
          </a:xfrm>
        </p:spPr>
        <p:txBody>
          <a:bodyPr/>
          <a:lstStyle/>
          <a:p>
            <a:r>
              <a:rPr lang="en-US" dirty="0"/>
              <a:t>Weaknesses of Prescriptive Models  </a:t>
            </a:r>
            <a:endParaRPr lang="en-CA" dirty="0"/>
          </a:p>
        </p:txBody>
      </p:sp>
      <p:sp>
        <p:nvSpPr>
          <p:cNvPr id="3" name="Content Placeholder 2">
            <a:extLst>
              <a:ext uri="{FF2B5EF4-FFF2-40B4-BE49-F238E27FC236}">
                <a16:creationId xmlns:a16="http://schemas.microsoft.com/office/drawing/2014/main" id="{643AA6AB-215A-4B11-B675-F234894D7A7A}"/>
              </a:ext>
            </a:extLst>
          </p:cNvPr>
          <p:cNvSpPr>
            <a:spLocks noGrp="1"/>
          </p:cNvSpPr>
          <p:nvPr>
            <p:ph idx="1"/>
          </p:nvPr>
        </p:nvSpPr>
        <p:spPr>
          <a:xfrm>
            <a:off x="685800" y="1676400"/>
            <a:ext cx="7772400" cy="4114800"/>
          </a:xfrm>
        </p:spPr>
        <p:txBody>
          <a:bodyPr/>
          <a:lstStyle/>
          <a:p>
            <a:r>
              <a:rPr lang="en-US" sz="1800" dirty="0"/>
              <a:t>It is risky to use a linear process model without ample feedback</a:t>
            </a:r>
          </a:p>
          <a:p>
            <a:endParaRPr lang="en-US" sz="1800" dirty="0"/>
          </a:p>
          <a:p>
            <a:r>
              <a:rPr lang="en-US" sz="1800" dirty="0"/>
              <a:t>It is never possible nor desirable to plan big up-front requirements gathering</a:t>
            </a:r>
          </a:p>
          <a:p>
            <a:endParaRPr lang="en-US" sz="1800" dirty="0"/>
          </a:p>
          <a:p>
            <a:r>
              <a:rPr lang="en-US" sz="1800" dirty="0"/>
              <a:t>Up-front requirements gathering may not reduce costs or prevent time slippage</a:t>
            </a:r>
          </a:p>
          <a:p>
            <a:endParaRPr lang="en-US" sz="1800" dirty="0"/>
          </a:p>
          <a:p>
            <a:r>
              <a:rPr lang="en-US" sz="1800" dirty="0"/>
              <a:t>Appropriate project management is integral to software development</a:t>
            </a:r>
          </a:p>
          <a:p>
            <a:endParaRPr lang="en-US" sz="1800" dirty="0"/>
          </a:p>
          <a:p>
            <a:r>
              <a:rPr lang="en-US" sz="1800" dirty="0"/>
              <a:t>Documents should evolve with the software and should not delay the start of construction</a:t>
            </a:r>
          </a:p>
          <a:p>
            <a:endParaRPr lang="en-US" sz="1800" dirty="0"/>
          </a:p>
          <a:p>
            <a:r>
              <a:rPr lang="en-US" sz="1800" dirty="0"/>
              <a:t>Involve stakeholders early and frequently in the development process</a:t>
            </a:r>
          </a:p>
          <a:p>
            <a:endParaRPr lang="en-US" sz="1800" dirty="0"/>
          </a:p>
          <a:p>
            <a:r>
              <a:rPr lang="en-US" sz="1800" dirty="0"/>
              <a:t>Testers need to become involved in the process prior to software construction</a:t>
            </a:r>
            <a:endParaRPr lang="en-CA" sz="18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BEC06FA-D71C-4FCC-9B7B-76D7CDED1428}"/>
                  </a:ext>
                </a:extLst>
              </p14:cNvPr>
              <p14:cNvContentPartPr/>
              <p14:nvPr/>
            </p14:nvContentPartPr>
            <p14:xfrm>
              <a:off x="-649555" y="2862327"/>
              <a:ext cx="30960" cy="8280"/>
            </p14:xfrm>
          </p:contentPart>
        </mc:Choice>
        <mc:Fallback xmlns="">
          <p:pic>
            <p:nvPicPr>
              <p:cNvPr id="4" name="Ink 3">
                <a:extLst>
                  <a:ext uri="{FF2B5EF4-FFF2-40B4-BE49-F238E27FC236}">
                    <a16:creationId xmlns:a16="http://schemas.microsoft.com/office/drawing/2014/main" id="{9BEC06FA-D71C-4FCC-9B7B-76D7CDED1428}"/>
                  </a:ext>
                </a:extLst>
              </p:cNvPr>
              <p:cNvPicPr/>
              <p:nvPr/>
            </p:nvPicPr>
            <p:blipFill>
              <a:blip r:embed="rId3"/>
              <a:stretch>
                <a:fillRect/>
              </a:stretch>
            </p:blipFill>
            <p:spPr>
              <a:xfrm>
                <a:off x="-658555" y="2853327"/>
                <a:ext cx="4860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C210ECC-291B-4812-84D0-906196D42A82}"/>
                  </a:ext>
                </a:extLst>
              </p14:cNvPr>
              <p14:cNvContentPartPr/>
              <p14:nvPr/>
            </p14:nvContentPartPr>
            <p14:xfrm>
              <a:off x="-1137715" y="3666567"/>
              <a:ext cx="29880" cy="2880"/>
            </p14:xfrm>
          </p:contentPart>
        </mc:Choice>
        <mc:Fallback xmlns="">
          <p:pic>
            <p:nvPicPr>
              <p:cNvPr id="5" name="Ink 4">
                <a:extLst>
                  <a:ext uri="{FF2B5EF4-FFF2-40B4-BE49-F238E27FC236}">
                    <a16:creationId xmlns:a16="http://schemas.microsoft.com/office/drawing/2014/main" id="{FC210ECC-291B-4812-84D0-906196D42A82}"/>
                  </a:ext>
                </a:extLst>
              </p:cNvPr>
              <p:cNvPicPr/>
              <p:nvPr/>
            </p:nvPicPr>
            <p:blipFill>
              <a:blip r:embed="rId5"/>
              <a:stretch>
                <a:fillRect/>
              </a:stretch>
            </p:blipFill>
            <p:spPr>
              <a:xfrm>
                <a:off x="-1146355" y="3657567"/>
                <a:ext cx="47520" cy="20520"/>
              </a:xfrm>
              <a:prstGeom prst="rect">
                <a:avLst/>
              </a:prstGeom>
            </p:spPr>
          </p:pic>
        </mc:Fallback>
      </mc:AlternateContent>
    </p:spTree>
    <p:extLst>
      <p:ext uri="{BB962C8B-B14F-4D97-AF65-F5344CB8AC3E}">
        <p14:creationId xmlns:p14="http://schemas.microsoft.com/office/powerpoint/2010/main" val="377846546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a:extLst>
              <a:ext uri="{FF2B5EF4-FFF2-40B4-BE49-F238E27FC236}">
                <a16:creationId xmlns:a16="http://schemas.microsoft.com/office/drawing/2014/main" id="{D32ED01E-B99D-7343-B277-2E14AC76FF3B}"/>
              </a:ext>
            </a:extLst>
          </p:cNvPr>
          <p:cNvSpPr>
            <a:spLocks noGrp="1" noChangeArrowheads="1"/>
          </p:cNvSpPr>
          <p:nvPr>
            <p:ph type="title"/>
          </p:nvPr>
        </p:nvSpPr>
        <p:spPr/>
        <p:txBody>
          <a:bodyPr/>
          <a:lstStyle/>
          <a:p>
            <a:r>
              <a:rPr lang="en-US" altLang="en-US" dirty="0"/>
              <a:t>What is Agility?</a:t>
            </a:r>
          </a:p>
        </p:txBody>
      </p:sp>
      <p:sp>
        <p:nvSpPr>
          <p:cNvPr id="5125" name="Rectangle 3">
            <a:extLst>
              <a:ext uri="{FF2B5EF4-FFF2-40B4-BE49-F238E27FC236}">
                <a16:creationId xmlns:a16="http://schemas.microsoft.com/office/drawing/2014/main" id="{F6BE6EB3-0C3B-6240-8810-B6F72EB06D13}"/>
              </a:ext>
            </a:extLst>
          </p:cNvPr>
          <p:cNvSpPr>
            <a:spLocks noGrp="1" noChangeArrowheads="1"/>
          </p:cNvSpPr>
          <p:nvPr>
            <p:ph type="body" idx="1"/>
          </p:nvPr>
        </p:nvSpPr>
        <p:spPr/>
        <p:txBody>
          <a:bodyPr/>
          <a:lstStyle/>
          <a:p>
            <a:r>
              <a:rPr lang="en-US" altLang="en-US" sz="2000" dirty="0"/>
              <a:t>Effective (rapid and adaptive) response to change</a:t>
            </a:r>
          </a:p>
          <a:p>
            <a:endParaRPr lang="en-US" altLang="en-US" sz="2000" dirty="0"/>
          </a:p>
          <a:p>
            <a:r>
              <a:rPr lang="en-US" altLang="en-US" sz="2000" dirty="0"/>
              <a:t>Effective communication among all stakeholders</a:t>
            </a:r>
          </a:p>
          <a:p>
            <a:endParaRPr lang="en-US" altLang="en-US" sz="2000" dirty="0"/>
          </a:p>
          <a:p>
            <a:r>
              <a:rPr lang="en-US" altLang="en-US" sz="2000" dirty="0"/>
              <a:t>Drawing the customer onto the team</a:t>
            </a:r>
          </a:p>
          <a:p>
            <a:endParaRPr lang="en-US" altLang="en-US" sz="2000" dirty="0"/>
          </a:p>
          <a:p>
            <a:r>
              <a:rPr lang="en-US" altLang="en-US" sz="2000" dirty="0"/>
              <a:t>Organizing a team so that it is in control of the work performed</a:t>
            </a:r>
          </a:p>
          <a:p>
            <a:endParaRPr lang="en-US" altLang="en-US" sz="2000" dirty="0"/>
          </a:p>
          <a:p>
            <a:r>
              <a:rPr lang="en-US" altLang="en-US" sz="2000" dirty="0"/>
              <a:t>All of this comes together to yield rapid, incremental delivery of software meeting expectations</a:t>
            </a:r>
          </a:p>
        </p:txBody>
      </p:sp>
      <p:sp>
        <p:nvSpPr>
          <p:cNvPr id="7" name="Slide Number Placeholder 6">
            <a:extLst>
              <a:ext uri="{FF2B5EF4-FFF2-40B4-BE49-F238E27FC236}">
                <a16:creationId xmlns:a16="http://schemas.microsoft.com/office/drawing/2014/main" id="{D4981B14-8813-1E43-A748-AE3F5D5662A2}"/>
              </a:ext>
            </a:extLst>
          </p:cNvPr>
          <p:cNvSpPr>
            <a:spLocks noGrp="1"/>
          </p:cNvSpPr>
          <p:nvPr>
            <p:ph type="sldNum" sz="quarter" idx="10"/>
          </p:nvPr>
        </p:nvSpPr>
        <p:spPr/>
        <p:txBody>
          <a:bodyPr/>
          <a:lstStyle/>
          <a:p>
            <a:pPr>
              <a:defRPr/>
            </a:pPr>
            <a:fld id="{3E8ADE4A-FE7A-EF46-81C0-DB169D7260F5}" type="slidenum">
              <a:rPr lang="en-US" altLang="x-none" smtClean="0"/>
              <a:pPr>
                <a:defRPr/>
              </a:pPr>
              <a:t>6</a:t>
            </a:fld>
            <a:endParaRPr lang="en-US" altLang="x-none"/>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D3057B9-E70A-4339-9CDA-7894FC246705}"/>
                  </a:ext>
                </a:extLst>
              </p14:cNvPr>
              <p14:cNvContentPartPr/>
              <p14:nvPr/>
            </p14:nvContentPartPr>
            <p14:xfrm>
              <a:off x="2326925" y="4684647"/>
              <a:ext cx="25560" cy="14760"/>
            </p14:xfrm>
          </p:contentPart>
        </mc:Choice>
        <mc:Fallback xmlns="">
          <p:pic>
            <p:nvPicPr>
              <p:cNvPr id="2" name="Ink 1">
                <a:extLst>
                  <a:ext uri="{FF2B5EF4-FFF2-40B4-BE49-F238E27FC236}">
                    <a16:creationId xmlns:a16="http://schemas.microsoft.com/office/drawing/2014/main" id="{3D3057B9-E70A-4339-9CDA-7894FC246705}"/>
                  </a:ext>
                </a:extLst>
              </p:cNvPr>
              <p:cNvPicPr/>
              <p:nvPr/>
            </p:nvPicPr>
            <p:blipFill>
              <a:blip r:embed="rId3"/>
              <a:stretch>
                <a:fillRect/>
              </a:stretch>
            </p:blipFill>
            <p:spPr>
              <a:xfrm>
                <a:off x="2318285" y="4675647"/>
                <a:ext cx="4320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8B651F8-7927-4225-B131-FC94946CBA73}"/>
                  </a:ext>
                </a:extLst>
              </p14:cNvPr>
              <p14:cNvContentPartPr/>
              <p14:nvPr/>
            </p14:nvContentPartPr>
            <p14:xfrm>
              <a:off x="1552565" y="2604207"/>
              <a:ext cx="11160" cy="6480"/>
            </p14:xfrm>
          </p:contentPart>
        </mc:Choice>
        <mc:Fallback xmlns="">
          <p:pic>
            <p:nvPicPr>
              <p:cNvPr id="3" name="Ink 2">
                <a:extLst>
                  <a:ext uri="{FF2B5EF4-FFF2-40B4-BE49-F238E27FC236}">
                    <a16:creationId xmlns:a16="http://schemas.microsoft.com/office/drawing/2014/main" id="{68B651F8-7927-4225-B131-FC94946CBA73}"/>
                  </a:ext>
                </a:extLst>
              </p:cNvPr>
              <p:cNvPicPr/>
              <p:nvPr/>
            </p:nvPicPr>
            <p:blipFill>
              <a:blip r:embed="rId5"/>
              <a:stretch>
                <a:fillRect/>
              </a:stretch>
            </p:blipFill>
            <p:spPr>
              <a:xfrm>
                <a:off x="1543565" y="2595207"/>
                <a:ext cx="28800" cy="24120"/>
              </a:xfrm>
              <a:prstGeom prst="rect">
                <a:avLst/>
              </a:prstGeom>
            </p:spPr>
          </p:pic>
        </mc:Fallback>
      </mc:AlternateContent>
    </p:spTree>
    <p:extLst>
      <p:ext uri="{BB962C8B-B14F-4D97-AF65-F5344CB8AC3E}">
        <p14:creationId xmlns:p14="http://schemas.microsoft.com/office/powerpoint/2010/main" val="50929298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C58D63FB-294F-4341-903E-14821B2FE59C}"/>
              </a:ext>
            </a:extLst>
          </p:cNvPr>
          <p:cNvSpPr>
            <a:spLocks noGrp="1" noChangeArrowheads="1"/>
          </p:cNvSpPr>
          <p:nvPr>
            <p:ph type="title"/>
          </p:nvPr>
        </p:nvSpPr>
        <p:spPr/>
        <p:txBody>
          <a:bodyPr/>
          <a:lstStyle/>
          <a:p>
            <a:r>
              <a:rPr lang="en-US" altLang="en-US"/>
              <a:t>Agile Modeling</a:t>
            </a:r>
          </a:p>
        </p:txBody>
      </p:sp>
      <p:sp>
        <p:nvSpPr>
          <p:cNvPr id="19461" name="Rectangle 3">
            <a:extLst>
              <a:ext uri="{FF2B5EF4-FFF2-40B4-BE49-F238E27FC236}">
                <a16:creationId xmlns:a16="http://schemas.microsoft.com/office/drawing/2014/main" id="{356AC785-FC16-8740-8595-77A2D6FED395}"/>
              </a:ext>
            </a:extLst>
          </p:cNvPr>
          <p:cNvSpPr>
            <a:spLocks noGrp="1" noChangeArrowheads="1"/>
          </p:cNvSpPr>
          <p:nvPr>
            <p:ph type="body" idx="1"/>
          </p:nvPr>
        </p:nvSpPr>
        <p:spPr/>
        <p:txBody>
          <a:bodyPr/>
          <a:lstStyle/>
          <a:p>
            <a:r>
              <a:rPr lang="en-US" altLang="en-US" sz="1800" dirty="0"/>
              <a:t>Originally proposed by Scott Ambler in the early 2000’s:</a:t>
            </a:r>
            <a:br>
              <a:rPr lang="en-US" altLang="en-US" sz="1800" dirty="0"/>
            </a:br>
            <a:br>
              <a:rPr lang="en-US" altLang="en-US" sz="1800" dirty="0"/>
            </a:br>
            <a:r>
              <a:rPr lang="en-US" altLang="en-US" sz="1800" dirty="0"/>
              <a:t>“Agile Modeling (AM) is a practice-based methodology for effective modeling and documentation of software-based systems.  Simply put, Agile Modeling (AM) is a collection of values, principles, and practices for modeling software that can be applied on a software development project in an effective and light-weight manner.  Agile models are more effective than traditional models because they are just barely good; they don’t have to be perfect.”</a:t>
            </a:r>
          </a:p>
        </p:txBody>
      </p:sp>
      <p:sp>
        <p:nvSpPr>
          <p:cNvPr id="7" name="Slide Number Placeholder 6">
            <a:extLst>
              <a:ext uri="{FF2B5EF4-FFF2-40B4-BE49-F238E27FC236}">
                <a16:creationId xmlns:a16="http://schemas.microsoft.com/office/drawing/2014/main" id="{B7614DF9-258A-9548-81DD-52D6AAF64FEC}"/>
              </a:ext>
            </a:extLst>
          </p:cNvPr>
          <p:cNvSpPr>
            <a:spLocks noGrp="1"/>
          </p:cNvSpPr>
          <p:nvPr>
            <p:ph type="sldNum" sz="quarter" idx="10"/>
          </p:nvPr>
        </p:nvSpPr>
        <p:spPr/>
        <p:txBody>
          <a:bodyPr/>
          <a:lstStyle/>
          <a:p>
            <a:pPr>
              <a:defRPr/>
            </a:pPr>
            <a:fld id="{3E8ADE4A-FE7A-EF46-81C0-DB169D7260F5}" type="slidenum">
              <a:rPr lang="en-US" altLang="x-none" smtClean="0"/>
              <a:pPr>
                <a:defRPr/>
              </a:pPr>
              <a:t>7</a:t>
            </a:fld>
            <a:endParaRPr lang="en-US" altLang="x-none"/>
          </a:p>
        </p:txBody>
      </p:sp>
    </p:spTree>
    <p:extLst>
      <p:ext uri="{BB962C8B-B14F-4D97-AF65-F5344CB8AC3E}">
        <p14:creationId xmlns:p14="http://schemas.microsoft.com/office/powerpoint/2010/main" val="389055401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205740" y="691515"/>
            <a:ext cx="8515350" cy="1611630"/>
          </a:xfrm>
        </p:spPr>
        <p:txBody>
          <a:bodyPr anchor="t"/>
          <a:lstStyle/>
          <a:p>
            <a:pPr eaLnBrk="1" hangingPunct="1">
              <a:lnSpc>
                <a:spcPct val="70000"/>
              </a:lnSpc>
            </a:pPr>
            <a:r>
              <a:rPr lang="en-US" altLang="en-US" sz="4000" dirty="0"/>
              <a:t>The Agile Manifesto–a statement of values</a:t>
            </a:r>
          </a:p>
        </p:txBody>
      </p:sp>
      <p:grpSp>
        <p:nvGrpSpPr>
          <p:cNvPr id="22530" name="Group 2"/>
          <p:cNvGrpSpPr>
            <a:grpSpLocks/>
          </p:cNvGrpSpPr>
          <p:nvPr/>
        </p:nvGrpSpPr>
        <p:grpSpPr bwMode="auto">
          <a:xfrm>
            <a:off x="445770" y="1760220"/>
            <a:ext cx="8046720" cy="845820"/>
            <a:chOff x="0" y="0"/>
            <a:chExt cx="5632" cy="592"/>
          </a:xfrm>
        </p:grpSpPr>
        <p:sp>
          <p:nvSpPr>
            <p:cNvPr id="14339" name="Rectangle 3"/>
            <p:cNvSpPr>
              <a:spLocks/>
            </p:cNvSpPr>
            <p:nvPr/>
          </p:nvSpPr>
          <p:spPr bwMode="auto">
            <a:xfrm>
              <a:off x="3312" y="0"/>
              <a:ext cx="2320" cy="592"/>
            </a:xfrm>
            <a:prstGeom prst="rect">
              <a:avLst/>
            </a:prstGeom>
            <a:blipFill dpi="0" rotWithShape="0">
              <a:blip r:embed="rId3"/>
              <a:srcRect/>
              <a:tile tx="0" ty="0" sx="100000" sy="100000" flip="none" algn="tl"/>
            </a:blipFill>
            <a:ln w="25400">
              <a:solidFill>
                <a:srgbClr val="00531C"/>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960120" algn="l"/>
                </a:tabLst>
                <a:defRPr/>
              </a:pPr>
              <a:r>
                <a:rPr lang="en-US" sz="2400">
                  <a:solidFill>
                    <a:srgbClr val="FFFFFF"/>
                  </a:solidFill>
                  <a:latin typeface="Gill Sans" pitchFamily="80" charset="0"/>
                  <a:ea typeface="Gill Sans" pitchFamily="80" charset="0"/>
                  <a:cs typeface="Gill Sans" pitchFamily="80" charset="0"/>
                  <a:sym typeface="Gill Sans" pitchFamily="80" charset="0"/>
                </a:rPr>
                <a:t>Process and tools</a:t>
              </a:r>
            </a:p>
          </p:txBody>
        </p:sp>
        <p:sp>
          <p:nvSpPr>
            <p:cNvPr id="14340" name="Rectangle 4"/>
            <p:cNvSpPr>
              <a:spLocks/>
            </p:cNvSpPr>
            <p:nvPr/>
          </p:nvSpPr>
          <p:spPr bwMode="auto">
            <a:xfrm>
              <a:off x="0" y="0"/>
              <a:ext cx="2320" cy="592"/>
            </a:xfrm>
            <a:prstGeom prst="rect">
              <a:avLst/>
            </a:prstGeom>
            <a:blipFill dpi="0" rotWithShape="0">
              <a:blip r:embed="rId4"/>
              <a:srcRect/>
              <a:tile tx="0" ty="0" sx="100000" sy="100000" flip="none" algn="tl"/>
            </a:blipFill>
            <a:ln w="25400">
              <a:solidFill>
                <a:srgbClr val="003C83"/>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960120" algn="l"/>
                </a:tabLst>
                <a:defRPr/>
              </a:pPr>
              <a:r>
                <a:rPr lang="en-US" sz="2400">
                  <a:solidFill>
                    <a:srgbClr val="FFFFFF"/>
                  </a:solidFill>
                  <a:latin typeface="Gill Sans" pitchFamily="80" charset="0"/>
                  <a:ea typeface="Gill Sans" pitchFamily="80" charset="0"/>
                  <a:cs typeface="Gill Sans" pitchFamily="80" charset="0"/>
                  <a:sym typeface="Gill Sans" pitchFamily="80" charset="0"/>
                </a:rPr>
                <a:t>Individuals and interactions</a:t>
              </a:r>
            </a:p>
          </p:txBody>
        </p:sp>
        <p:sp>
          <p:nvSpPr>
            <p:cNvPr id="22546" name="Rectangle 5"/>
            <p:cNvSpPr>
              <a:spLocks/>
            </p:cNvSpPr>
            <p:nvPr/>
          </p:nvSpPr>
          <p:spPr bwMode="auto">
            <a:xfrm>
              <a:off x="2548" y="184"/>
              <a:ext cx="52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r>
                <a:rPr lang="en-US" altLang="en-US" sz="2000">
                  <a:solidFill>
                    <a:schemeClr val="tx1"/>
                  </a:solidFill>
                </a:rPr>
                <a:t>over</a:t>
              </a:r>
            </a:p>
          </p:txBody>
        </p:sp>
      </p:grpSp>
      <p:grpSp>
        <p:nvGrpSpPr>
          <p:cNvPr id="14342" name="Group 6"/>
          <p:cNvGrpSpPr>
            <a:grpSpLocks/>
          </p:cNvGrpSpPr>
          <p:nvPr/>
        </p:nvGrpSpPr>
        <p:grpSpPr bwMode="auto">
          <a:xfrm>
            <a:off x="468630" y="5017770"/>
            <a:ext cx="8023860" cy="845820"/>
            <a:chOff x="0" y="0"/>
            <a:chExt cx="5616" cy="592"/>
          </a:xfrm>
        </p:grpSpPr>
        <p:sp>
          <p:nvSpPr>
            <p:cNvPr id="14343" name="Rectangle 7"/>
            <p:cNvSpPr>
              <a:spLocks/>
            </p:cNvSpPr>
            <p:nvPr/>
          </p:nvSpPr>
          <p:spPr bwMode="auto">
            <a:xfrm>
              <a:off x="3296" y="0"/>
              <a:ext cx="2320" cy="592"/>
            </a:xfrm>
            <a:prstGeom prst="rect">
              <a:avLst/>
            </a:prstGeom>
            <a:blipFill dpi="0" rotWithShape="0">
              <a:blip r:embed="rId3"/>
              <a:srcRect/>
              <a:tile tx="0" ty="0" sx="100000" sy="100000" flip="none" algn="tl"/>
            </a:blipFill>
            <a:ln w="25400">
              <a:solidFill>
                <a:srgbClr val="00531C"/>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960120" algn="l"/>
                </a:tabLst>
                <a:defRPr/>
              </a:pPr>
              <a:r>
                <a:rPr lang="en-US" sz="2400">
                  <a:solidFill>
                    <a:srgbClr val="FFFFFF"/>
                  </a:solidFill>
                  <a:latin typeface="Gill Sans" pitchFamily="80" charset="0"/>
                  <a:ea typeface="Gill Sans" pitchFamily="80" charset="0"/>
                  <a:cs typeface="Gill Sans" pitchFamily="80" charset="0"/>
                  <a:sym typeface="Gill Sans" pitchFamily="80" charset="0"/>
                </a:rPr>
                <a:t>Following a plan</a:t>
              </a:r>
            </a:p>
          </p:txBody>
        </p:sp>
        <p:sp>
          <p:nvSpPr>
            <p:cNvPr id="14344" name="Rectangle 8"/>
            <p:cNvSpPr>
              <a:spLocks/>
            </p:cNvSpPr>
            <p:nvPr/>
          </p:nvSpPr>
          <p:spPr bwMode="auto">
            <a:xfrm>
              <a:off x="0" y="0"/>
              <a:ext cx="2320" cy="592"/>
            </a:xfrm>
            <a:prstGeom prst="rect">
              <a:avLst/>
            </a:prstGeom>
            <a:blipFill dpi="0" rotWithShape="0">
              <a:blip r:embed="rId4"/>
              <a:srcRect/>
              <a:tile tx="0" ty="0" sx="100000" sy="100000" flip="none" algn="tl"/>
            </a:blipFill>
            <a:ln w="25400">
              <a:solidFill>
                <a:srgbClr val="003C83"/>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960120" algn="l"/>
                </a:tabLst>
                <a:defRPr/>
              </a:pPr>
              <a:r>
                <a:rPr lang="en-US" sz="2400">
                  <a:solidFill>
                    <a:srgbClr val="FFFFFF"/>
                  </a:solidFill>
                  <a:latin typeface="Gill Sans" pitchFamily="80" charset="0"/>
                  <a:ea typeface="Gill Sans" pitchFamily="80" charset="0"/>
                  <a:cs typeface="Gill Sans" pitchFamily="80" charset="0"/>
                  <a:sym typeface="Gill Sans" pitchFamily="80" charset="0"/>
                </a:rPr>
                <a:t>Responding to change</a:t>
              </a:r>
            </a:p>
          </p:txBody>
        </p:sp>
        <p:sp>
          <p:nvSpPr>
            <p:cNvPr id="22543" name="Rectangle 9"/>
            <p:cNvSpPr>
              <a:spLocks/>
            </p:cNvSpPr>
            <p:nvPr/>
          </p:nvSpPr>
          <p:spPr bwMode="auto">
            <a:xfrm>
              <a:off x="2614" y="188"/>
              <a:ext cx="32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r>
                <a:rPr lang="en-US" altLang="en-US" sz="2000">
                  <a:solidFill>
                    <a:schemeClr val="tx1"/>
                  </a:solidFill>
                </a:rPr>
                <a:t>over</a:t>
              </a:r>
            </a:p>
          </p:txBody>
        </p:sp>
      </p:grpSp>
      <p:sp>
        <p:nvSpPr>
          <p:cNvPr id="22532" name="Rectangle 10"/>
          <p:cNvSpPr>
            <a:spLocks/>
          </p:cNvSpPr>
          <p:nvPr/>
        </p:nvSpPr>
        <p:spPr bwMode="auto">
          <a:xfrm>
            <a:off x="1254443" y="6046470"/>
            <a:ext cx="408051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070">
                <a:solidFill>
                  <a:schemeClr val="tx1"/>
                </a:solidFill>
              </a:rPr>
              <a:t>Source: www.agilemanifesto.org</a:t>
            </a:r>
          </a:p>
        </p:txBody>
      </p:sp>
      <p:grpSp>
        <p:nvGrpSpPr>
          <p:cNvPr id="14347" name="Group 11"/>
          <p:cNvGrpSpPr>
            <a:grpSpLocks/>
          </p:cNvGrpSpPr>
          <p:nvPr/>
        </p:nvGrpSpPr>
        <p:grpSpPr bwMode="auto">
          <a:xfrm>
            <a:off x="457200" y="2846070"/>
            <a:ext cx="8035290" cy="845820"/>
            <a:chOff x="0" y="0"/>
            <a:chExt cx="5624" cy="592"/>
          </a:xfrm>
        </p:grpSpPr>
        <p:sp>
          <p:nvSpPr>
            <p:cNvPr id="14348" name="Rectangle 12"/>
            <p:cNvSpPr>
              <a:spLocks/>
            </p:cNvSpPr>
            <p:nvPr/>
          </p:nvSpPr>
          <p:spPr bwMode="auto">
            <a:xfrm>
              <a:off x="3304" y="0"/>
              <a:ext cx="2320" cy="592"/>
            </a:xfrm>
            <a:prstGeom prst="rect">
              <a:avLst/>
            </a:prstGeom>
            <a:blipFill dpi="0" rotWithShape="0">
              <a:blip r:embed="rId3"/>
              <a:srcRect/>
              <a:tile tx="0" ty="0" sx="100000" sy="100000" flip="none" algn="tl"/>
            </a:blipFill>
            <a:ln w="25400">
              <a:solidFill>
                <a:srgbClr val="00531C"/>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960120" algn="l"/>
                </a:tabLst>
                <a:defRPr/>
              </a:pPr>
              <a:r>
                <a:rPr lang="en-US" sz="2400">
                  <a:solidFill>
                    <a:srgbClr val="FFFFFF"/>
                  </a:solidFill>
                  <a:latin typeface="Gill Sans" pitchFamily="80" charset="0"/>
                  <a:ea typeface="Gill Sans" pitchFamily="80" charset="0"/>
                  <a:cs typeface="Gill Sans" pitchFamily="80" charset="0"/>
                  <a:sym typeface="Gill Sans" pitchFamily="80" charset="0"/>
                </a:rPr>
                <a:t>Comprehensive documentation</a:t>
              </a:r>
            </a:p>
          </p:txBody>
        </p:sp>
        <p:sp>
          <p:nvSpPr>
            <p:cNvPr id="14349" name="Rectangle 13"/>
            <p:cNvSpPr>
              <a:spLocks/>
            </p:cNvSpPr>
            <p:nvPr/>
          </p:nvSpPr>
          <p:spPr bwMode="auto">
            <a:xfrm>
              <a:off x="0" y="0"/>
              <a:ext cx="2320" cy="592"/>
            </a:xfrm>
            <a:prstGeom prst="rect">
              <a:avLst/>
            </a:prstGeom>
            <a:blipFill dpi="0" rotWithShape="0">
              <a:blip r:embed="rId4"/>
              <a:srcRect/>
              <a:tile tx="0" ty="0" sx="100000" sy="100000" flip="none" algn="tl"/>
            </a:blipFill>
            <a:ln w="25400">
              <a:solidFill>
                <a:srgbClr val="003C83"/>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960120" algn="l"/>
                </a:tabLst>
                <a:defRPr/>
              </a:pPr>
              <a:r>
                <a:rPr lang="en-US" sz="2400">
                  <a:solidFill>
                    <a:srgbClr val="FFFFFF"/>
                  </a:solidFill>
                  <a:latin typeface="Gill Sans" pitchFamily="80" charset="0"/>
                  <a:ea typeface="Gill Sans" pitchFamily="80" charset="0"/>
                  <a:cs typeface="Gill Sans" pitchFamily="80" charset="0"/>
                  <a:sym typeface="Gill Sans" pitchFamily="80" charset="0"/>
                </a:rPr>
                <a:t>Working software</a:t>
              </a:r>
            </a:p>
          </p:txBody>
        </p:sp>
        <p:sp>
          <p:nvSpPr>
            <p:cNvPr id="22540" name="Rectangle 14"/>
            <p:cNvSpPr>
              <a:spLocks/>
            </p:cNvSpPr>
            <p:nvPr/>
          </p:nvSpPr>
          <p:spPr bwMode="auto">
            <a:xfrm>
              <a:off x="2540" y="184"/>
              <a:ext cx="52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r>
                <a:rPr lang="en-US" altLang="en-US" sz="2000">
                  <a:solidFill>
                    <a:schemeClr val="tx1"/>
                  </a:solidFill>
                </a:rPr>
                <a:t>over</a:t>
              </a:r>
            </a:p>
          </p:txBody>
        </p:sp>
      </p:grpSp>
      <p:grpSp>
        <p:nvGrpSpPr>
          <p:cNvPr id="14351" name="Group 15"/>
          <p:cNvGrpSpPr>
            <a:grpSpLocks/>
          </p:cNvGrpSpPr>
          <p:nvPr/>
        </p:nvGrpSpPr>
        <p:grpSpPr bwMode="auto">
          <a:xfrm>
            <a:off x="457200" y="3931920"/>
            <a:ext cx="8035290" cy="845820"/>
            <a:chOff x="0" y="0"/>
            <a:chExt cx="5624" cy="592"/>
          </a:xfrm>
        </p:grpSpPr>
        <p:sp>
          <p:nvSpPr>
            <p:cNvPr id="14352" name="Rectangle 16"/>
            <p:cNvSpPr>
              <a:spLocks/>
            </p:cNvSpPr>
            <p:nvPr/>
          </p:nvSpPr>
          <p:spPr bwMode="auto">
            <a:xfrm>
              <a:off x="3304" y="0"/>
              <a:ext cx="2320" cy="592"/>
            </a:xfrm>
            <a:prstGeom prst="rect">
              <a:avLst/>
            </a:prstGeom>
            <a:blipFill dpi="0" rotWithShape="0">
              <a:blip r:embed="rId3"/>
              <a:srcRect/>
              <a:tile tx="0" ty="0" sx="100000" sy="100000" flip="none" algn="tl"/>
            </a:blipFill>
            <a:ln w="25400">
              <a:solidFill>
                <a:srgbClr val="00531C"/>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960120" algn="l"/>
                </a:tabLst>
                <a:defRPr/>
              </a:pPr>
              <a:r>
                <a:rPr lang="en-US" sz="2400">
                  <a:solidFill>
                    <a:srgbClr val="FFFFFF"/>
                  </a:solidFill>
                  <a:latin typeface="Gill Sans" pitchFamily="80" charset="0"/>
                  <a:ea typeface="Gill Sans" pitchFamily="80" charset="0"/>
                  <a:cs typeface="Gill Sans" pitchFamily="80" charset="0"/>
                  <a:sym typeface="Gill Sans" pitchFamily="80" charset="0"/>
                </a:rPr>
                <a:t>Contract negotiation</a:t>
              </a:r>
            </a:p>
          </p:txBody>
        </p:sp>
        <p:sp>
          <p:nvSpPr>
            <p:cNvPr id="14353" name="Rectangle 17"/>
            <p:cNvSpPr>
              <a:spLocks/>
            </p:cNvSpPr>
            <p:nvPr/>
          </p:nvSpPr>
          <p:spPr bwMode="auto">
            <a:xfrm>
              <a:off x="0" y="0"/>
              <a:ext cx="2320" cy="592"/>
            </a:xfrm>
            <a:prstGeom prst="rect">
              <a:avLst/>
            </a:prstGeom>
            <a:blipFill dpi="0" rotWithShape="0">
              <a:blip r:embed="rId4"/>
              <a:srcRect/>
              <a:tile tx="0" ty="0" sx="100000" sy="100000" flip="none" algn="tl"/>
            </a:blipFill>
            <a:ln w="25400">
              <a:solidFill>
                <a:srgbClr val="003C83"/>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960120" algn="l"/>
                </a:tabLst>
                <a:defRPr/>
              </a:pPr>
              <a:r>
                <a:rPr lang="en-US" sz="2400">
                  <a:solidFill>
                    <a:srgbClr val="FFFFFF"/>
                  </a:solidFill>
                  <a:latin typeface="Gill Sans" pitchFamily="80" charset="0"/>
                  <a:ea typeface="Gill Sans" pitchFamily="80" charset="0"/>
                  <a:cs typeface="Gill Sans" pitchFamily="80" charset="0"/>
                  <a:sym typeface="Gill Sans" pitchFamily="80" charset="0"/>
                </a:rPr>
                <a:t>Customer collaboration</a:t>
              </a:r>
            </a:p>
          </p:txBody>
        </p:sp>
        <p:sp>
          <p:nvSpPr>
            <p:cNvPr id="22537" name="Rectangle 18"/>
            <p:cNvSpPr>
              <a:spLocks/>
            </p:cNvSpPr>
            <p:nvPr/>
          </p:nvSpPr>
          <p:spPr bwMode="auto">
            <a:xfrm>
              <a:off x="2540" y="184"/>
              <a:ext cx="52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r>
                <a:rPr lang="en-US" altLang="en-US" sz="2000">
                  <a:solidFill>
                    <a:schemeClr val="tx1"/>
                  </a:solidFill>
                </a:rPr>
                <a:t>over</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a:extLst>
              <a:ext uri="{FF2B5EF4-FFF2-40B4-BE49-F238E27FC236}">
                <a16:creationId xmlns:a16="http://schemas.microsoft.com/office/drawing/2014/main" id="{B618D2AD-478A-B041-8FBF-EFACDC895780}"/>
              </a:ext>
            </a:extLst>
          </p:cNvPr>
          <p:cNvSpPr>
            <a:spLocks noGrp="1" noChangeArrowheads="1"/>
          </p:cNvSpPr>
          <p:nvPr>
            <p:ph type="title"/>
          </p:nvPr>
        </p:nvSpPr>
        <p:spPr/>
        <p:txBody>
          <a:bodyPr/>
          <a:lstStyle/>
          <a:p>
            <a:r>
              <a:rPr lang="en-US" altLang="en-US" dirty="0"/>
              <a:t>Agility Principles</a:t>
            </a:r>
          </a:p>
        </p:txBody>
      </p:sp>
      <p:sp>
        <p:nvSpPr>
          <p:cNvPr id="8197" name="Rectangle 3">
            <a:extLst>
              <a:ext uri="{FF2B5EF4-FFF2-40B4-BE49-F238E27FC236}">
                <a16:creationId xmlns:a16="http://schemas.microsoft.com/office/drawing/2014/main" id="{F4058EDC-C961-C14E-B864-C640ADC93EEC}"/>
              </a:ext>
            </a:extLst>
          </p:cNvPr>
          <p:cNvSpPr>
            <a:spLocks noGrp="1" noChangeArrowheads="1"/>
          </p:cNvSpPr>
          <p:nvPr>
            <p:ph type="body" idx="1"/>
          </p:nvPr>
        </p:nvSpPr>
        <p:spPr>
          <a:xfrm>
            <a:off x="685800" y="1447800"/>
            <a:ext cx="7772400" cy="4114800"/>
          </a:xfrm>
        </p:spPr>
        <p:txBody>
          <a:bodyPr/>
          <a:lstStyle/>
          <a:p>
            <a:pPr marL="385763" indent="-385763">
              <a:buFont typeface="+mj-lt"/>
              <a:buAutoNum type="arabicPeriod"/>
            </a:pPr>
            <a:r>
              <a:rPr lang="en-US" altLang="en-US" sz="2000" dirty="0"/>
              <a:t>The highest priority is to satisfy the customer through early and continuous delivery of valuable software</a:t>
            </a:r>
          </a:p>
          <a:p>
            <a:pPr marL="385763" indent="-385763">
              <a:buFont typeface="+mj-lt"/>
              <a:buAutoNum type="arabicPeriod"/>
            </a:pPr>
            <a:endParaRPr lang="en-US" altLang="en-US" sz="2000" dirty="0"/>
          </a:p>
          <a:p>
            <a:pPr marL="385763" indent="-385763">
              <a:buFont typeface="+mj-lt"/>
              <a:buAutoNum type="arabicPeriod"/>
            </a:pPr>
            <a:r>
              <a:rPr lang="en-US" altLang="en-US" sz="2000" dirty="0"/>
              <a:t>Welcome changing requirements, even late in development. Agile processes harness change for the customer's competitive advantage</a:t>
            </a:r>
          </a:p>
          <a:p>
            <a:pPr marL="385763" indent="-385763">
              <a:buFont typeface="+mj-lt"/>
              <a:buAutoNum type="arabicPeriod"/>
            </a:pPr>
            <a:endParaRPr lang="en-US" altLang="en-US" sz="2000" dirty="0"/>
          </a:p>
          <a:p>
            <a:pPr marL="385763" indent="-385763">
              <a:buFont typeface="+mj-lt"/>
              <a:buAutoNum type="arabicPeriod"/>
            </a:pPr>
            <a:r>
              <a:rPr lang="en-US" altLang="en-US" sz="2000" dirty="0"/>
              <a:t>Deliver working software frequently, from a couple of weeks to a couple of months, with a preference to the shorter timescale</a:t>
            </a:r>
          </a:p>
          <a:p>
            <a:pPr marL="385763" indent="-385763">
              <a:buFont typeface="+mj-lt"/>
              <a:buAutoNum type="arabicPeriod"/>
            </a:pPr>
            <a:endParaRPr lang="en-US" altLang="en-US" sz="2000" dirty="0"/>
          </a:p>
          <a:p>
            <a:pPr marL="385763" indent="-385763">
              <a:buFont typeface="+mj-lt"/>
              <a:buAutoNum type="arabicPeriod"/>
            </a:pPr>
            <a:r>
              <a:rPr lang="en-US" altLang="en-US" sz="2000" dirty="0"/>
              <a:t>Business people and developers must work together daily throughout the project </a:t>
            </a:r>
          </a:p>
        </p:txBody>
      </p:sp>
      <p:sp>
        <p:nvSpPr>
          <p:cNvPr id="7" name="Slide Number Placeholder 6">
            <a:extLst>
              <a:ext uri="{FF2B5EF4-FFF2-40B4-BE49-F238E27FC236}">
                <a16:creationId xmlns:a16="http://schemas.microsoft.com/office/drawing/2014/main" id="{7698E258-0185-B747-983A-2D154E2CF8FF}"/>
              </a:ext>
            </a:extLst>
          </p:cNvPr>
          <p:cNvSpPr>
            <a:spLocks noGrp="1"/>
          </p:cNvSpPr>
          <p:nvPr>
            <p:ph type="sldNum" sz="quarter" idx="10"/>
          </p:nvPr>
        </p:nvSpPr>
        <p:spPr/>
        <p:txBody>
          <a:bodyPr/>
          <a:lstStyle/>
          <a:p>
            <a:pPr>
              <a:defRPr/>
            </a:pPr>
            <a:fld id="{3E8ADE4A-FE7A-EF46-81C0-DB169D7260F5}" type="slidenum">
              <a:rPr lang="en-US" altLang="x-none" smtClean="0"/>
              <a:pPr>
                <a:defRPr/>
              </a:pPr>
              <a:t>9</a:t>
            </a:fld>
            <a:endParaRPr lang="en-US" altLang="x-none"/>
          </a:p>
        </p:txBody>
      </p:sp>
    </p:spTree>
    <p:extLst>
      <p:ext uri="{BB962C8B-B14F-4D97-AF65-F5344CB8AC3E}">
        <p14:creationId xmlns:p14="http://schemas.microsoft.com/office/powerpoint/2010/main" val="2880677555"/>
      </p:ext>
    </p:extLst>
  </p:cSld>
  <p:clrMapOvr>
    <a:masterClrMapping/>
  </p:clrMapOvr>
  <p:transition/>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1816</TotalTime>
  <Words>1345</Words>
  <Application>Microsoft Office PowerPoint</Application>
  <PresentationFormat>On-screen Show (4:3)</PresentationFormat>
  <Paragraphs>201</Paragraphs>
  <Slides>21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Gill Sans</vt:lpstr>
      <vt:lpstr>Helvetica</vt:lpstr>
      <vt:lpstr>Segoe UI</vt:lpstr>
      <vt:lpstr>Times New Roman</vt:lpstr>
      <vt:lpstr>Wrox 24-Hour Trainer</vt:lpstr>
      <vt:lpstr>CS 2212</vt:lpstr>
      <vt:lpstr>Copyright Notice  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 </vt:lpstr>
      <vt:lpstr>Part 10</vt:lpstr>
      <vt:lpstr>Learning Objectives in this Part</vt:lpstr>
      <vt:lpstr>Weaknesses of Prescriptive Models  </vt:lpstr>
      <vt:lpstr>What is Agility?</vt:lpstr>
      <vt:lpstr>Agile Modeling</vt:lpstr>
      <vt:lpstr>The Agile Manifesto–a statement of values</vt:lpstr>
      <vt:lpstr>Agility Principles</vt:lpstr>
      <vt:lpstr>Agility Principles</vt:lpstr>
      <vt:lpstr>Agility Principles</vt:lpstr>
      <vt:lpstr>Summary of Key Characteristics of Agile Process Models</vt:lpstr>
      <vt:lpstr>Process Models with “Agility”</vt:lpstr>
      <vt:lpstr>Part 11</vt:lpstr>
      <vt:lpstr>Learning Objectives in this Part</vt:lpstr>
      <vt:lpstr>Extreme Programming</vt:lpstr>
      <vt:lpstr>Extreme Programming</vt:lpstr>
      <vt:lpstr>Extreme Programming</vt:lpstr>
      <vt:lpstr>XP Overview</vt:lpstr>
      <vt:lpstr>12 XP Best Practices Rules</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244</cp:revision>
  <dcterms:created xsi:type="dcterms:W3CDTF">2015-03-16T16:55:38Z</dcterms:created>
  <dcterms:modified xsi:type="dcterms:W3CDTF">2020-09-07T22:35:20Z</dcterms:modified>
</cp:coreProperties>
</file>