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516" r:id="rId2"/>
    <p:sldId id="517" r:id="rId3"/>
    <p:sldId id="504" r:id="rId4"/>
    <p:sldId id="507" r:id="rId5"/>
    <p:sldId id="472" r:id="rId6"/>
    <p:sldId id="511" r:id="rId7"/>
    <p:sldId id="512" r:id="rId8"/>
    <p:sldId id="474" r:id="rId9"/>
    <p:sldId id="509" r:id="rId10"/>
    <p:sldId id="501" r:id="rId11"/>
    <p:sldId id="498"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1352" autoAdjust="0"/>
  </p:normalViewPr>
  <p:slideViewPr>
    <p:cSldViewPr>
      <p:cViewPr varScale="1">
        <p:scale>
          <a:sx n="74" d="100"/>
          <a:sy n="74" d="100"/>
        </p:scale>
        <p:origin x="173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4T16:14:19.302"/>
    </inkml:context>
    <inkml:brush xml:id="br0">
      <inkml:brushProperty name="width" value="0.05" units="cm"/>
      <inkml:brushProperty name="height" value="0.05" units="cm"/>
    </inkml:brush>
  </inkml:definitions>
  <inkml:trace contextRef="#ctx0" brushRef="#br0">0 74 2880,'37'-67'54,"-34"60"148,-4 10-94,-8 10-41,-1-2-60,10-10-130,-1 1 0,0-1 0,0 0 0,0 1 0,0-1 0,0 0 0,-1 0 0,1 0 0,0 0-1,0 0 1,-1 0 0,1 0 0,-1 0 0,1-1 0,-1 1 123,1-1-592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4T16:16:36.361"/>
    </inkml:context>
    <inkml:brush xml:id="br0">
      <inkml:brushProperty name="width" value="0.05" units="cm"/>
      <inkml:brushProperty name="height" value="0.05" units="cm"/>
      <inkml:brushProperty name="color" value="#E71224"/>
    </inkml:brush>
  </inkml:definitions>
  <inkml:trace contextRef="#ctx0" brushRef="#br0">0 0 440,'4'6'1019,"-3"-5"-978,-1-1 0,0 0 0,0 1 1,0-1-1,0 0 0,1 1 0,-1-1 0,0 0 0,0 1 0,1-1 0,-1 0 0,0 0 0,0 1 0,1-1 0,-1 0 0,0 0 0,1 0 0,-1 1 1,0-1-1,1 0 0,-1 0 0,1 0 0,-1 0 0,0 0 0,1 0 0,-1 0 0,0 1 0,1-1 0,-1 0-41,1 0 87,-1 0-2,13 4-210,-13 1-1260,0-5 873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75808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281797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71B946-0AD7-E24F-AC4A-22C04EEEB326}" type="slidenum">
              <a:rPr lang="en-US" altLang="x-none" smtClean="0"/>
              <a:pPr>
                <a:defRPr/>
              </a:pPr>
              <a:t>5</a:t>
            </a:fld>
            <a:endParaRPr lang="en-US" altLang="x-none"/>
          </a:p>
        </p:txBody>
      </p:sp>
    </p:spTree>
    <p:extLst>
      <p:ext uri="{BB962C8B-B14F-4D97-AF65-F5344CB8AC3E}">
        <p14:creationId xmlns:p14="http://schemas.microsoft.com/office/powerpoint/2010/main" val="406499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37D173CC-E796-4683-BC3D-9729E0EAFA5D}" type="slidenum">
              <a:rPr lang="en-US" smtClean="0"/>
              <a:pPr>
                <a:defRPr/>
              </a:pPr>
              <a:t>6</a:t>
            </a:fld>
            <a:endParaRPr lang="en-US"/>
          </a:p>
        </p:txBody>
      </p:sp>
    </p:spTree>
    <p:extLst>
      <p:ext uri="{BB962C8B-B14F-4D97-AF65-F5344CB8AC3E}">
        <p14:creationId xmlns:p14="http://schemas.microsoft.com/office/powerpoint/2010/main" val="1791456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11</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BA4D636-40F0-4AE7-94FA-19A5D149C0DF}" type="slidenum">
              <a:rPr lang="en-US"/>
              <a:pPr>
                <a:defRPr/>
              </a:pPr>
              <a:t>‹#›</a:t>
            </a:fld>
            <a:endParaRPr lang="en-US"/>
          </a:p>
        </p:txBody>
      </p:sp>
    </p:spTree>
    <p:extLst>
      <p:ext uri="{BB962C8B-B14F-4D97-AF65-F5344CB8AC3E}">
        <p14:creationId xmlns:p14="http://schemas.microsoft.com/office/powerpoint/2010/main" val="405724865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9/9/2020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9/9/2020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9/9/2020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ode_reuse"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en.wikipedia.org/wiki/Capability_Maturity_Model_Integr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customXml" Target="../ink/ink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ix_Sigma"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hyperlink" Target="https://www.agilealliance.org/resources/experience-reports/agile-six-sigma-mix-together/"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Capability_Maturity_Model_Integration"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Key Principles – Software Life Cycle - Process</a:t>
            </a:r>
            <a:endParaRPr lang="en-CA" dirty="0"/>
          </a:p>
        </p:txBody>
      </p:sp>
    </p:spTree>
    <p:extLst>
      <p:ext uri="{BB962C8B-B14F-4D97-AF65-F5344CB8AC3E}">
        <p14:creationId xmlns:p14="http://schemas.microsoft.com/office/powerpoint/2010/main" val="174382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2D60-9EDF-46AD-BD88-85F347513F8E}"/>
              </a:ext>
            </a:extLst>
          </p:cNvPr>
          <p:cNvSpPr>
            <a:spLocks noGrp="1"/>
          </p:cNvSpPr>
          <p:nvPr>
            <p:ph type="title"/>
          </p:nvPr>
        </p:nvSpPr>
        <p:spPr/>
        <p:txBody>
          <a:bodyPr/>
          <a:lstStyle/>
          <a:p>
            <a:r>
              <a:rPr lang="en-CA" i="1" u="sng" dirty="0"/>
              <a:t>The Essence of Practice</a:t>
            </a:r>
          </a:p>
        </p:txBody>
      </p:sp>
      <p:sp>
        <p:nvSpPr>
          <p:cNvPr id="3" name="Content Placeholder 2">
            <a:extLst>
              <a:ext uri="{FF2B5EF4-FFF2-40B4-BE49-F238E27FC236}">
                <a16:creationId xmlns:a16="http://schemas.microsoft.com/office/drawing/2014/main" id="{F60BCB45-2AEF-486A-971B-044DE47C47E1}"/>
              </a:ext>
            </a:extLst>
          </p:cNvPr>
          <p:cNvSpPr>
            <a:spLocks noGrp="1"/>
          </p:cNvSpPr>
          <p:nvPr>
            <p:ph idx="1"/>
          </p:nvPr>
        </p:nvSpPr>
        <p:spPr>
          <a:xfrm>
            <a:off x="685800" y="1752600"/>
            <a:ext cx="7772400" cy="4114800"/>
          </a:xfrm>
        </p:spPr>
        <p:txBody>
          <a:bodyPr/>
          <a:lstStyle/>
          <a:p>
            <a:r>
              <a:rPr lang="en-US" sz="2000" dirty="0"/>
              <a:t>Understand the problem (communication and analysis).</a:t>
            </a:r>
          </a:p>
          <a:p>
            <a:endParaRPr lang="en-US" sz="2000" dirty="0"/>
          </a:p>
          <a:p>
            <a:r>
              <a:rPr lang="en-US" sz="2000" dirty="0"/>
              <a:t>Plan a solution (modeling and software design).</a:t>
            </a:r>
          </a:p>
          <a:p>
            <a:endParaRPr lang="en-US" sz="2000" dirty="0"/>
          </a:p>
          <a:p>
            <a:r>
              <a:rPr lang="en-US" sz="2000" dirty="0"/>
              <a:t>Carry out the plan (code generation).</a:t>
            </a:r>
          </a:p>
          <a:p>
            <a:endParaRPr lang="en-US" sz="2000" dirty="0"/>
          </a:p>
          <a:p>
            <a:r>
              <a:rPr lang="en-US" sz="2000" dirty="0"/>
              <a:t>Examine the result for accuracy (testing and quality assurance).</a:t>
            </a:r>
          </a:p>
          <a:p>
            <a:endParaRPr lang="en-US" sz="2000" dirty="0"/>
          </a:p>
          <a:p>
            <a:r>
              <a:rPr lang="en-US" sz="2000" dirty="0"/>
              <a:t>Plan for Reuse.</a:t>
            </a:r>
          </a:p>
          <a:p>
            <a:endParaRPr lang="en-US" sz="2000" dirty="0"/>
          </a:p>
          <a:p>
            <a:r>
              <a:rPr lang="en-US" sz="2000" dirty="0"/>
              <a:t>Apply Patterns and Frameworks</a:t>
            </a:r>
          </a:p>
          <a:p>
            <a:endParaRPr lang="en-CA" dirty="0"/>
          </a:p>
        </p:txBody>
      </p:sp>
    </p:spTree>
    <p:extLst>
      <p:ext uri="{BB962C8B-B14F-4D97-AF65-F5344CB8AC3E}">
        <p14:creationId xmlns:p14="http://schemas.microsoft.com/office/powerpoint/2010/main" val="374416552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p:txBody>
          <a:bodyPr/>
          <a:lstStyle/>
          <a:p>
            <a:r>
              <a:rPr lang="en-US" altLang="en-US" sz="1800" dirty="0"/>
              <a:t>Elaborate on the differences between the iterative and the evolutionary process flows.</a:t>
            </a:r>
          </a:p>
          <a:p>
            <a:endParaRPr lang="en-US" altLang="en-US" sz="1800" dirty="0"/>
          </a:p>
          <a:p>
            <a:r>
              <a:rPr lang="en-US" altLang="en-US" sz="1800" dirty="0"/>
              <a:t>What is software reuse and why is it important?</a:t>
            </a:r>
          </a:p>
          <a:p>
            <a:endParaRPr lang="en-US" altLang="en-US" sz="1800" dirty="0"/>
          </a:p>
          <a:p>
            <a:r>
              <a:rPr lang="en-US" altLang="en-US" sz="1800" dirty="0"/>
              <a:t>What is a design pattern and what is a framework?</a:t>
            </a:r>
          </a:p>
          <a:p>
            <a:endParaRPr lang="en-US" altLang="en-US" sz="1800" dirty="0"/>
          </a:p>
          <a:p>
            <a:r>
              <a:rPr lang="en-US" altLang="en-US" sz="1800" dirty="0"/>
              <a:t>Why is it important for an organization to assess and evaluate its own software development processes?</a:t>
            </a:r>
          </a:p>
          <a:p>
            <a:endParaRPr lang="en-US" altLang="en-US" sz="1800" dirty="0"/>
          </a:p>
          <a:p>
            <a:r>
              <a:rPr lang="en-US" altLang="en-US" sz="1800" dirty="0"/>
              <a:t>Read the content of the following sites:</a:t>
            </a:r>
          </a:p>
          <a:p>
            <a:pPr lvl="1"/>
            <a:r>
              <a:rPr lang="en-CA" sz="1600" dirty="0">
                <a:hlinkClick r:id="rId3"/>
              </a:rPr>
              <a:t>https://en.wikipedia.org/wiki/Code_reuse</a:t>
            </a:r>
            <a:r>
              <a:rPr lang="en-CA" sz="1600" dirty="0"/>
              <a:t> </a:t>
            </a:r>
          </a:p>
          <a:p>
            <a:pPr lvl="1"/>
            <a:r>
              <a:rPr lang="en-CA" sz="1600" dirty="0">
                <a:hlinkClick r:id="rId4"/>
              </a:rPr>
              <a:t>https://en.wikipedia.org/wiki/Capability_Maturity_Model_Integration</a:t>
            </a:r>
            <a:r>
              <a:rPr lang="en-CA" sz="1600" dirty="0"/>
              <a:t> </a:t>
            </a:r>
          </a:p>
          <a:p>
            <a:pPr marL="457200" lvl="1" indent="0">
              <a:buNone/>
            </a:pPr>
            <a:endParaRPr lang="en-CA" sz="2000" dirty="0"/>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11</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8749221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2596374301"/>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8</a:t>
            </a:r>
          </a:p>
        </p:txBody>
      </p:sp>
      <p:sp>
        <p:nvSpPr>
          <p:cNvPr id="3" name="Text Placeholder 2"/>
          <p:cNvSpPr>
            <a:spLocks noGrp="1"/>
          </p:cNvSpPr>
          <p:nvPr>
            <p:ph type="body" idx="1"/>
          </p:nvPr>
        </p:nvSpPr>
        <p:spPr>
          <a:xfrm>
            <a:off x="685800" y="2819400"/>
            <a:ext cx="8229600" cy="1500187"/>
          </a:xfrm>
        </p:spPr>
        <p:txBody>
          <a:bodyPr/>
          <a:lstStyle/>
          <a:p>
            <a:r>
              <a:rPr lang="en-US" dirty="0"/>
              <a:t>Software Process Assessment and Improvement</a:t>
            </a:r>
          </a:p>
        </p:txBody>
      </p:sp>
      <p:sp>
        <p:nvSpPr>
          <p:cNvPr id="6" name="Text Placeholder 2">
            <a:extLst>
              <a:ext uri="{FF2B5EF4-FFF2-40B4-BE49-F238E27FC236}">
                <a16:creationId xmlns:a16="http://schemas.microsoft.com/office/drawing/2014/main" id="{3928042D-ED1A-4C77-9AAA-C80A0050BE11}"/>
              </a:ext>
            </a:extLst>
          </p:cNvPr>
          <p:cNvSpPr txBox="1">
            <a:spLocks/>
          </p:cNvSpPr>
          <p:nvPr/>
        </p:nvSpPr>
        <p:spPr>
          <a:xfrm>
            <a:off x="665018" y="3810000"/>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p>
          <a:p>
            <a:r>
              <a:rPr lang="en-US" sz="2000" i="1" dirty="0"/>
              <a:t>Why do we never have time to do it right, but always have time to DO IT OVER?.</a:t>
            </a:r>
          </a:p>
          <a:p>
            <a:r>
              <a:rPr lang="en-US" sz="2000" dirty="0"/>
              <a:t>— Anonymous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E3FD71F-0896-46B7-B5F6-6B90FC1720E3}"/>
                  </a:ext>
                </a:extLst>
              </p14:cNvPr>
              <p14:cNvContentPartPr/>
              <p14:nvPr/>
            </p14:nvContentPartPr>
            <p14:xfrm>
              <a:off x="-2589758" y="1613847"/>
              <a:ext cx="14760" cy="27000"/>
            </p14:xfrm>
          </p:contentPart>
        </mc:Choice>
        <mc:Fallback xmlns="">
          <p:pic>
            <p:nvPicPr>
              <p:cNvPr id="4" name="Ink 3">
                <a:extLst>
                  <a:ext uri="{FF2B5EF4-FFF2-40B4-BE49-F238E27FC236}">
                    <a16:creationId xmlns:a16="http://schemas.microsoft.com/office/drawing/2014/main" id="{8E3FD71F-0896-46B7-B5F6-6B90FC1720E3}"/>
                  </a:ext>
                </a:extLst>
              </p:cNvPr>
              <p:cNvPicPr/>
              <p:nvPr/>
            </p:nvPicPr>
            <p:blipFill>
              <a:blip r:embed="rId4"/>
              <a:stretch>
                <a:fillRect/>
              </a:stretch>
            </p:blipFill>
            <p:spPr>
              <a:xfrm>
                <a:off x="-2598758" y="1604847"/>
                <a:ext cx="324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120AA1A-B57D-4514-B0F5-2D60819BBBA0}"/>
                  </a:ext>
                </a:extLst>
              </p14:cNvPr>
              <p14:cNvContentPartPr/>
              <p14:nvPr/>
            </p14:nvContentPartPr>
            <p14:xfrm>
              <a:off x="922042" y="2327727"/>
              <a:ext cx="10080" cy="8280"/>
            </p14:xfrm>
          </p:contentPart>
        </mc:Choice>
        <mc:Fallback xmlns="">
          <p:pic>
            <p:nvPicPr>
              <p:cNvPr id="5" name="Ink 4">
                <a:extLst>
                  <a:ext uri="{FF2B5EF4-FFF2-40B4-BE49-F238E27FC236}">
                    <a16:creationId xmlns:a16="http://schemas.microsoft.com/office/drawing/2014/main" id="{3120AA1A-B57D-4514-B0F5-2D60819BBBA0}"/>
                  </a:ext>
                </a:extLst>
              </p:cNvPr>
              <p:cNvPicPr/>
              <p:nvPr/>
            </p:nvPicPr>
            <p:blipFill>
              <a:blip r:embed="rId6"/>
              <a:stretch>
                <a:fillRect/>
              </a:stretch>
            </p:blipFill>
            <p:spPr>
              <a:xfrm>
                <a:off x="913042" y="2318727"/>
                <a:ext cx="27720" cy="25920"/>
              </a:xfrm>
              <a:prstGeom prst="rect">
                <a:avLst/>
              </a:prstGeom>
            </p:spPr>
          </p:pic>
        </mc:Fallback>
      </mc:AlternateContent>
    </p:spTree>
    <p:extLst>
      <p:ext uri="{BB962C8B-B14F-4D97-AF65-F5344CB8AC3E}">
        <p14:creationId xmlns:p14="http://schemas.microsoft.com/office/powerpoint/2010/main" val="182119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a:buFont typeface="+mj-lt"/>
              <a:buAutoNum type="arabicPeriod"/>
            </a:pPr>
            <a:endParaRPr lang="en-CA" altLang="en-US" sz="1800" dirty="0"/>
          </a:p>
          <a:p>
            <a:pPr>
              <a:buFont typeface="+mj-lt"/>
              <a:buAutoNum type="arabicPeriod"/>
            </a:pPr>
            <a:r>
              <a:rPr lang="en-CA" altLang="en-US" sz="1800" dirty="0"/>
              <a:t>To learn about process assessment and improvement</a:t>
            </a:r>
          </a:p>
          <a:p>
            <a:pPr marL="457200" indent="-457200">
              <a:buFont typeface="+mj-lt"/>
              <a:buAutoNum type="arabicPeriod"/>
            </a:pPr>
            <a:endParaRPr lang="en-CA" altLang="en-US" sz="1800" dirty="0"/>
          </a:p>
        </p:txBody>
      </p:sp>
    </p:spTree>
    <p:extLst>
      <p:ext uri="{BB962C8B-B14F-4D97-AF65-F5344CB8AC3E}">
        <p14:creationId xmlns:p14="http://schemas.microsoft.com/office/powerpoint/2010/main" val="12939181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1026">
            <a:extLst>
              <a:ext uri="{FF2B5EF4-FFF2-40B4-BE49-F238E27FC236}">
                <a16:creationId xmlns:a16="http://schemas.microsoft.com/office/drawing/2014/main" id="{8AAD6263-0D6A-694F-8A71-288750F6F75E}"/>
              </a:ext>
            </a:extLst>
          </p:cNvPr>
          <p:cNvSpPr>
            <a:spLocks noGrp="1" noChangeArrowheads="1"/>
          </p:cNvSpPr>
          <p:nvPr>
            <p:ph type="title"/>
          </p:nvPr>
        </p:nvSpPr>
        <p:spPr/>
        <p:txBody>
          <a:bodyPr/>
          <a:lstStyle/>
          <a:p>
            <a:r>
              <a:rPr lang="en-US" altLang="en-US" sz="3600" dirty="0"/>
              <a:t>Process Assessment and Improvement</a:t>
            </a:r>
          </a:p>
        </p:txBody>
      </p:sp>
      <p:sp>
        <p:nvSpPr>
          <p:cNvPr id="19461" name="Rectangle 1027">
            <a:extLst>
              <a:ext uri="{FF2B5EF4-FFF2-40B4-BE49-F238E27FC236}">
                <a16:creationId xmlns:a16="http://schemas.microsoft.com/office/drawing/2014/main" id="{D5AD40CC-BFE3-AD4C-A37D-2001468190E0}"/>
              </a:ext>
            </a:extLst>
          </p:cNvPr>
          <p:cNvSpPr>
            <a:spLocks noGrp="1" noChangeArrowheads="1"/>
          </p:cNvSpPr>
          <p:nvPr>
            <p:ph type="body" idx="1"/>
          </p:nvPr>
        </p:nvSpPr>
        <p:spPr/>
        <p:txBody>
          <a:bodyPr/>
          <a:lstStyle/>
          <a:p>
            <a:r>
              <a:rPr lang="en-US" altLang="en-US" sz="2000" dirty="0"/>
              <a:t>The existence of a software process is on its own no guarantee of timely delivery or a quality product</a:t>
            </a:r>
          </a:p>
          <a:p>
            <a:pPr lvl="4"/>
            <a:endParaRPr lang="en-US" altLang="en-US" sz="1400" dirty="0"/>
          </a:p>
          <a:p>
            <a:r>
              <a:rPr lang="en-US" altLang="en-US" sz="2000" dirty="0"/>
              <a:t>Software processes need to be evaluated, assessed, and refined as necessary to lead to successful software engineering</a:t>
            </a:r>
          </a:p>
          <a:p>
            <a:pPr lvl="4"/>
            <a:endParaRPr lang="en-US" altLang="en-US" sz="1400" dirty="0"/>
          </a:p>
          <a:p>
            <a:r>
              <a:rPr lang="en-US" altLang="en-US" sz="2000" dirty="0"/>
              <a:t>There are numerous approaches to software process assessment and improvement that have been proposed over the years</a:t>
            </a:r>
          </a:p>
          <a:p>
            <a:endParaRPr lang="en-US" altLang="en-US" sz="2000" dirty="0"/>
          </a:p>
          <a:p>
            <a:r>
              <a:rPr lang="en-US" altLang="en-US" sz="2000" dirty="0"/>
              <a:t>There are several standardizes models associated with the assessment and improvement of software processes such as CMM, CMMI, ISO/IEC/IEEE 12207:2017, ISO/IEC TS 24748-1 and, SQUARE</a:t>
            </a:r>
          </a:p>
        </p:txBody>
      </p:sp>
      <p:sp>
        <p:nvSpPr>
          <p:cNvPr id="7" name="Slide Number Placeholder 6">
            <a:extLst>
              <a:ext uri="{FF2B5EF4-FFF2-40B4-BE49-F238E27FC236}">
                <a16:creationId xmlns:a16="http://schemas.microsoft.com/office/drawing/2014/main" id="{66B14990-E833-0447-B7B5-F17C01A3A830}"/>
              </a:ext>
            </a:extLst>
          </p:cNvPr>
          <p:cNvSpPr>
            <a:spLocks noGrp="1"/>
          </p:cNvSpPr>
          <p:nvPr>
            <p:ph type="sldNum" sz="quarter" idx="10"/>
          </p:nvPr>
        </p:nvSpPr>
        <p:spPr/>
        <p:txBody>
          <a:bodyPr/>
          <a:lstStyle/>
          <a:p>
            <a:pPr>
              <a:defRPr/>
            </a:pPr>
            <a:fld id="{3E8ADE4A-FE7A-EF46-81C0-DB169D7260F5}" type="slidenum">
              <a:rPr lang="en-US" altLang="x-none" smtClean="0"/>
              <a:pPr>
                <a:defRPr/>
              </a:pPr>
              <a:t>5</a:t>
            </a:fld>
            <a:endParaRPr lang="en-US" altLang="x-none"/>
          </a:p>
        </p:txBody>
      </p:sp>
    </p:spTree>
    <p:extLst>
      <p:ext uri="{BB962C8B-B14F-4D97-AF65-F5344CB8AC3E}">
        <p14:creationId xmlns:p14="http://schemas.microsoft.com/office/powerpoint/2010/main" val="20044960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2C1A-83F7-4DFB-B71A-E605B651B36A}"/>
              </a:ext>
            </a:extLst>
          </p:cNvPr>
          <p:cNvSpPr>
            <a:spLocks noGrp="1"/>
          </p:cNvSpPr>
          <p:nvPr>
            <p:ph type="title"/>
          </p:nvPr>
        </p:nvSpPr>
        <p:spPr>
          <a:xfrm>
            <a:off x="838200" y="228600"/>
            <a:ext cx="7772400" cy="1143000"/>
          </a:xfrm>
        </p:spPr>
        <p:txBody>
          <a:bodyPr/>
          <a:lstStyle/>
          <a:p>
            <a:r>
              <a:rPr lang="en-CA" dirty="0"/>
              <a:t>Six Sigma</a:t>
            </a:r>
          </a:p>
        </p:txBody>
      </p:sp>
      <p:sp>
        <p:nvSpPr>
          <p:cNvPr id="3" name="Content Placeholder 2">
            <a:extLst>
              <a:ext uri="{FF2B5EF4-FFF2-40B4-BE49-F238E27FC236}">
                <a16:creationId xmlns:a16="http://schemas.microsoft.com/office/drawing/2014/main" id="{D41D8217-3A6D-4156-8712-6ACF5C0A9240}"/>
              </a:ext>
            </a:extLst>
          </p:cNvPr>
          <p:cNvSpPr>
            <a:spLocks noGrp="1"/>
          </p:cNvSpPr>
          <p:nvPr>
            <p:ph idx="1"/>
          </p:nvPr>
        </p:nvSpPr>
        <p:spPr>
          <a:xfrm>
            <a:off x="76200" y="1032570"/>
            <a:ext cx="4343400" cy="5025736"/>
          </a:xfrm>
        </p:spPr>
        <p:txBody>
          <a:bodyPr/>
          <a:lstStyle/>
          <a:p>
            <a:r>
              <a:rPr lang="en-US" sz="1600" dirty="0"/>
              <a:t>S</a:t>
            </a:r>
            <a:r>
              <a:rPr lang="en-CA" sz="1600" dirty="0"/>
              <a:t>ix Sigma is a process control and improvement methodology and toolset [1].</a:t>
            </a:r>
          </a:p>
          <a:p>
            <a:endParaRPr lang="en-CA" sz="1600" dirty="0"/>
          </a:p>
          <a:p>
            <a:r>
              <a:rPr lang="en-US" sz="1600" dirty="0"/>
              <a:t> A six Sigma controlled process is the one in which it is statistically expected that 99.99966% of all the products produced will have the same features and are of free from defects [1].</a:t>
            </a:r>
            <a:r>
              <a:rPr lang="en-CA" sz="1600" dirty="0"/>
              <a:t> </a:t>
            </a:r>
          </a:p>
          <a:p>
            <a:endParaRPr lang="en-CA" sz="1600" dirty="0"/>
          </a:p>
          <a:p>
            <a:r>
              <a:rPr lang="en-US" sz="1600" dirty="0"/>
              <a:t>Six Sigma projects follow two project methodologies</a:t>
            </a:r>
          </a:p>
          <a:p>
            <a:pPr lvl="1"/>
            <a:r>
              <a:rPr lang="en-US" sz="1600" b="1" dirty="0"/>
              <a:t>DMAIC</a:t>
            </a:r>
            <a:r>
              <a:rPr lang="en-US" sz="1600" dirty="0"/>
              <a:t>: aiming at improving an existing business process.</a:t>
            </a:r>
          </a:p>
          <a:p>
            <a:pPr lvl="1"/>
            <a:r>
              <a:rPr lang="en-US" sz="1600" b="1" dirty="0"/>
              <a:t>DMADV</a:t>
            </a:r>
            <a:r>
              <a:rPr lang="en-US" sz="1600" dirty="0"/>
              <a:t>: aiming at creating new product or process designs.</a:t>
            </a:r>
            <a:endParaRPr lang="en-CA" sz="1600" dirty="0"/>
          </a:p>
        </p:txBody>
      </p:sp>
      <p:sp>
        <p:nvSpPr>
          <p:cNvPr id="6" name="Rectangle 5">
            <a:extLst>
              <a:ext uri="{FF2B5EF4-FFF2-40B4-BE49-F238E27FC236}">
                <a16:creationId xmlns:a16="http://schemas.microsoft.com/office/drawing/2014/main" id="{FE25B5FE-3D24-49F8-8AD8-861894AD3B63}"/>
              </a:ext>
            </a:extLst>
          </p:cNvPr>
          <p:cNvSpPr/>
          <p:nvPr/>
        </p:nvSpPr>
        <p:spPr>
          <a:xfrm>
            <a:off x="6324600" y="482719"/>
            <a:ext cx="3415145" cy="253916"/>
          </a:xfrm>
          <a:prstGeom prst="rect">
            <a:avLst/>
          </a:prstGeom>
        </p:spPr>
        <p:txBody>
          <a:bodyPr wrap="square">
            <a:spAutoFit/>
          </a:bodyPr>
          <a:lstStyle/>
          <a:p>
            <a:r>
              <a:rPr lang="en-CA" sz="1050" dirty="0"/>
              <a:t>[1] </a:t>
            </a:r>
            <a:r>
              <a:rPr lang="en-CA" sz="1050" dirty="0">
                <a:hlinkClick r:id="rId3"/>
              </a:rPr>
              <a:t>https://en.wikipedia.org/wiki/Six_Sigma</a:t>
            </a:r>
            <a:r>
              <a:rPr lang="en-CA" sz="1050" dirty="0"/>
              <a:t>  </a:t>
            </a:r>
          </a:p>
        </p:txBody>
      </p:sp>
      <p:pic>
        <p:nvPicPr>
          <p:cNvPr id="1026" name="Picture 2">
            <a:extLst>
              <a:ext uri="{FF2B5EF4-FFF2-40B4-BE49-F238E27FC236}">
                <a16:creationId xmlns:a16="http://schemas.microsoft.com/office/drawing/2014/main" id="{AD9A55D0-E9ED-491D-ADC5-B42874DFBC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5153025"/>
            <a:ext cx="3810000" cy="1019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F27BDDF-85BF-4207-9DC2-7C7E1CD3F4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5153024"/>
            <a:ext cx="3810000" cy="101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115C20-0EAA-4434-8B8B-85FB027707F0}"/>
              </a:ext>
            </a:extLst>
          </p:cNvPr>
          <p:cNvSpPr txBox="1"/>
          <p:nvPr/>
        </p:nvSpPr>
        <p:spPr>
          <a:xfrm>
            <a:off x="685800" y="6200001"/>
            <a:ext cx="2805576" cy="276999"/>
          </a:xfrm>
          <a:prstGeom prst="rect">
            <a:avLst/>
          </a:prstGeom>
          <a:noFill/>
        </p:spPr>
        <p:txBody>
          <a:bodyPr wrap="none" rtlCol="0">
            <a:spAutoFit/>
          </a:bodyPr>
          <a:lstStyle/>
          <a:p>
            <a:r>
              <a:rPr lang="en-US" sz="1200" b="1" dirty="0"/>
              <a:t>DMAIC Phases</a:t>
            </a:r>
            <a:r>
              <a:rPr lang="en-US" sz="1200" dirty="0"/>
              <a:t>. Source: Wikipedia [1]</a:t>
            </a:r>
            <a:endParaRPr lang="en-CA" sz="1200" dirty="0"/>
          </a:p>
        </p:txBody>
      </p:sp>
      <p:sp>
        <p:nvSpPr>
          <p:cNvPr id="9" name="TextBox 8">
            <a:extLst>
              <a:ext uri="{FF2B5EF4-FFF2-40B4-BE49-F238E27FC236}">
                <a16:creationId xmlns:a16="http://schemas.microsoft.com/office/drawing/2014/main" id="{43513792-93E3-409B-A71D-6BC500CEF71B}"/>
              </a:ext>
            </a:extLst>
          </p:cNvPr>
          <p:cNvSpPr txBox="1"/>
          <p:nvPr/>
        </p:nvSpPr>
        <p:spPr>
          <a:xfrm>
            <a:off x="5410200" y="6200001"/>
            <a:ext cx="2864887" cy="276999"/>
          </a:xfrm>
          <a:prstGeom prst="rect">
            <a:avLst/>
          </a:prstGeom>
          <a:noFill/>
        </p:spPr>
        <p:txBody>
          <a:bodyPr wrap="none" rtlCol="0">
            <a:spAutoFit/>
          </a:bodyPr>
          <a:lstStyle/>
          <a:p>
            <a:r>
              <a:rPr lang="en-US" sz="1200" b="1" dirty="0"/>
              <a:t>DMADV Phases</a:t>
            </a:r>
            <a:r>
              <a:rPr lang="en-US" sz="1200" dirty="0"/>
              <a:t>. Source: Wikipedia [1]</a:t>
            </a:r>
            <a:endParaRPr lang="en-CA" sz="1200" dirty="0"/>
          </a:p>
        </p:txBody>
      </p:sp>
      <p:sp>
        <p:nvSpPr>
          <p:cNvPr id="7" name="Rectangle 6">
            <a:extLst>
              <a:ext uri="{FF2B5EF4-FFF2-40B4-BE49-F238E27FC236}">
                <a16:creationId xmlns:a16="http://schemas.microsoft.com/office/drawing/2014/main" id="{7E20AF02-D93B-47CA-93A9-0297515E5AE8}"/>
              </a:ext>
            </a:extLst>
          </p:cNvPr>
          <p:cNvSpPr/>
          <p:nvPr/>
        </p:nvSpPr>
        <p:spPr>
          <a:xfrm>
            <a:off x="4648200" y="1032570"/>
            <a:ext cx="4572000" cy="3539430"/>
          </a:xfrm>
          <a:prstGeom prst="rect">
            <a:avLst/>
          </a:prstGeom>
        </p:spPr>
        <p:txBody>
          <a:bodyPr>
            <a:spAutoFit/>
          </a:bodyPr>
          <a:lstStyle/>
          <a:p>
            <a:pPr marL="285750" indent="-285750">
              <a:buFont typeface="Arial" panose="020B0604020202020204" pitchFamily="34" charset="0"/>
              <a:buChar char="•"/>
            </a:pPr>
            <a:r>
              <a:rPr lang="en-US" sz="1600" dirty="0">
                <a:latin typeface="+mn-lt"/>
              </a:rPr>
              <a:t>Continuous efforts to achieve stable and predictable process results. </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r>
              <a:rPr lang="en-US" sz="1600" dirty="0">
                <a:latin typeface="+mn-lt"/>
              </a:rPr>
              <a:t>Manufacturing and business processes must have characteristics that can be defined, measured, analyzed, improved, and controlled.</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r>
              <a:rPr lang="en-US" sz="1600" dirty="0">
                <a:latin typeface="+mn-lt"/>
              </a:rPr>
              <a:t>Achieving sustained quality improvement through commitment from the entire organization.</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r>
              <a:rPr lang="en-US" sz="1600" dirty="0">
                <a:latin typeface="+mn-lt"/>
              </a:rPr>
              <a:t>A clear commitment to making decisions on the basis of verifiable data and statistical methods, rather than assumptions and guesswork.</a:t>
            </a:r>
            <a:endParaRPr lang="en-CA" sz="1600" dirty="0">
              <a:latin typeface="+mn-lt"/>
            </a:endParaRPr>
          </a:p>
        </p:txBody>
      </p:sp>
    </p:spTree>
    <p:extLst>
      <p:ext uri="{BB962C8B-B14F-4D97-AF65-F5344CB8AC3E}">
        <p14:creationId xmlns:p14="http://schemas.microsoft.com/office/powerpoint/2010/main" val="1683022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E3CB-BD0F-4B7A-9CA0-B1B8BBB6AA50}"/>
              </a:ext>
            </a:extLst>
          </p:cNvPr>
          <p:cNvSpPr>
            <a:spLocks noGrp="1"/>
          </p:cNvSpPr>
          <p:nvPr>
            <p:ph type="title"/>
          </p:nvPr>
        </p:nvSpPr>
        <p:spPr>
          <a:xfrm>
            <a:off x="381000" y="609600"/>
            <a:ext cx="8382000" cy="1143000"/>
          </a:xfrm>
        </p:spPr>
        <p:txBody>
          <a:bodyPr/>
          <a:lstStyle/>
          <a:p>
            <a:r>
              <a:rPr lang="en-CA" dirty="0"/>
              <a:t>Six Sigma in Software Engineering </a:t>
            </a:r>
          </a:p>
        </p:txBody>
      </p:sp>
      <p:sp>
        <p:nvSpPr>
          <p:cNvPr id="3" name="Content Placeholder 2">
            <a:extLst>
              <a:ext uri="{FF2B5EF4-FFF2-40B4-BE49-F238E27FC236}">
                <a16:creationId xmlns:a16="http://schemas.microsoft.com/office/drawing/2014/main" id="{1E7B25CC-F377-47B3-9B3E-B8FBB35403BF}"/>
              </a:ext>
            </a:extLst>
          </p:cNvPr>
          <p:cNvSpPr>
            <a:spLocks noGrp="1"/>
          </p:cNvSpPr>
          <p:nvPr>
            <p:ph idx="1"/>
          </p:nvPr>
        </p:nvSpPr>
        <p:spPr>
          <a:xfrm>
            <a:off x="685800" y="1752600"/>
            <a:ext cx="7772400" cy="4114800"/>
          </a:xfrm>
        </p:spPr>
        <p:txBody>
          <a:bodyPr/>
          <a:lstStyle/>
          <a:p>
            <a:r>
              <a:rPr lang="en-US" sz="2000" dirty="0"/>
              <a:t>Define and work on the problems and issues affecting their quality and performance. [1]</a:t>
            </a:r>
          </a:p>
          <a:p>
            <a:endParaRPr lang="en-US" sz="2000" dirty="0"/>
          </a:p>
          <a:p>
            <a:r>
              <a:rPr lang="en-US" sz="2000" dirty="0"/>
              <a:t>A typical objective of using Six Sigma for software development teams is to “remove waste and eliminate or reduce defects”. [1]</a:t>
            </a:r>
          </a:p>
          <a:p>
            <a:endParaRPr lang="en-US" sz="2000" dirty="0"/>
          </a:p>
          <a:p>
            <a:r>
              <a:rPr lang="en-US" sz="2000" dirty="0"/>
              <a:t>Quantitative approach for data gathering combined with effective communication with the right stakeholders to focus on the right problems.</a:t>
            </a:r>
          </a:p>
          <a:p>
            <a:endParaRPr lang="en-US" sz="2000" dirty="0"/>
          </a:p>
          <a:p>
            <a:r>
              <a:rPr lang="en-US" sz="2000" dirty="0"/>
              <a:t>“Pragmatic approach to empirical and experimental process improvement”. [1]</a:t>
            </a:r>
          </a:p>
        </p:txBody>
      </p:sp>
      <p:sp>
        <p:nvSpPr>
          <p:cNvPr id="4" name="Rectangle 3">
            <a:extLst>
              <a:ext uri="{FF2B5EF4-FFF2-40B4-BE49-F238E27FC236}">
                <a16:creationId xmlns:a16="http://schemas.microsoft.com/office/drawing/2014/main" id="{F9EBD245-03C7-4995-81E3-02CE6A7C18EB}"/>
              </a:ext>
            </a:extLst>
          </p:cNvPr>
          <p:cNvSpPr/>
          <p:nvPr/>
        </p:nvSpPr>
        <p:spPr>
          <a:xfrm>
            <a:off x="0" y="6567100"/>
            <a:ext cx="9906000" cy="276999"/>
          </a:xfrm>
          <a:prstGeom prst="rect">
            <a:avLst/>
          </a:prstGeom>
        </p:spPr>
        <p:txBody>
          <a:bodyPr wrap="square">
            <a:spAutoFit/>
          </a:bodyPr>
          <a:lstStyle/>
          <a:p>
            <a:r>
              <a:rPr lang="en-CA" sz="1200" dirty="0">
                <a:hlinkClick r:id="rId2"/>
              </a:rPr>
              <a:t>[1] https://www.agilealliance.org/resources/experience-reports/agile-six-sigma-mix-together/ </a:t>
            </a:r>
          </a:p>
        </p:txBody>
      </p:sp>
    </p:spTree>
    <p:extLst>
      <p:ext uri="{BB962C8B-B14F-4D97-AF65-F5344CB8AC3E}">
        <p14:creationId xmlns:p14="http://schemas.microsoft.com/office/powerpoint/2010/main" val="376069780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38B6-F80B-A146-9B55-CA5912580327}"/>
              </a:ext>
            </a:extLst>
          </p:cNvPr>
          <p:cNvSpPr>
            <a:spLocks noGrp="1"/>
          </p:cNvSpPr>
          <p:nvPr>
            <p:ph type="title"/>
          </p:nvPr>
        </p:nvSpPr>
        <p:spPr/>
        <p:txBody>
          <a:bodyPr/>
          <a:lstStyle/>
          <a:p>
            <a:r>
              <a:rPr lang="en-US" sz="3600" dirty="0"/>
              <a:t>Process Assessment and Improvement (CMM)</a:t>
            </a:r>
          </a:p>
        </p:txBody>
      </p:sp>
      <p:sp>
        <p:nvSpPr>
          <p:cNvPr id="4" name="Slide Number Placeholder 3">
            <a:extLst>
              <a:ext uri="{FF2B5EF4-FFF2-40B4-BE49-F238E27FC236}">
                <a16:creationId xmlns:a16="http://schemas.microsoft.com/office/drawing/2014/main" id="{95B1485B-6A71-FE45-8979-4F59989854C7}"/>
              </a:ext>
            </a:extLst>
          </p:cNvPr>
          <p:cNvSpPr>
            <a:spLocks noGrp="1"/>
          </p:cNvSpPr>
          <p:nvPr>
            <p:ph type="sldNum" sz="quarter" idx="10"/>
          </p:nvPr>
        </p:nvSpPr>
        <p:spPr/>
        <p:txBody>
          <a:bodyPr/>
          <a:lstStyle/>
          <a:p>
            <a:pPr>
              <a:defRPr/>
            </a:pPr>
            <a:fld id="{3E8ADE4A-FE7A-EF46-81C0-DB169D7260F5}" type="slidenum">
              <a:rPr lang="en-US" altLang="x-none" smtClean="0"/>
              <a:pPr>
                <a:defRPr/>
              </a:pPr>
              <a:t>8</a:t>
            </a:fld>
            <a:endParaRPr lang="en-US" altLang="x-none"/>
          </a:p>
        </p:txBody>
      </p:sp>
      <p:pic>
        <p:nvPicPr>
          <p:cNvPr id="5" name="Picture 4">
            <a:extLst>
              <a:ext uri="{FF2B5EF4-FFF2-40B4-BE49-F238E27FC236}">
                <a16:creationId xmlns:a16="http://schemas.microsoft.com/office/drawing/2014/main" id="{3FD21A3E-B5F5-074F-821A-F77AFBF5BDC8}"/>
              </a:ext>
            </a:extLst>
          </p:cNvPr>
          <p:cNvPicPr>
            <a:picLocks noChangeAspect="1"/>
          </p:cNvPicPr>
          <p:nvPr/>
        </p:nvPicPr>
        <p:blipFill rotWithShape="1">
          <a:blip r:embed="rId2">
            <a:clrChange>
              <a:clrFrom>
                <a:srgbClr val="FFFEFD"/>
              </a:clrFrom>
              <a:clrTo>
                <a:srgbClr val="FFFEFD">
                  <a:alpha val="0"/>
                </a:srgbClr>
              </a:clrTo>
            </a:clrChange>
            <a:duotone>
              <a:schemeClr val="accent1">
                <a:shade val="45000"/>
                <a:satMod val="135000"/>
              </a:schemeClr>
              <a:prstClr val="white"/>
            </a:duotone>
          </a:blip>
          <a:srcRect t="1660" b="3747"/>
          <a:stretch/>
        </p:blipFill>
        <p:spPr>
          <a:xfrm>
            <a:off x="300804" y="1924042"/>
            <a:ext cx="8542392" cy="4324358"/>
          </a:xfrm>
          <a:prstGeom prst="rect">
            <a:avLst/>
          </a:prstGeom>
        </p:spPr>
      </p:pic>
    </p:spTree>
    <p:extLst>
      <p:ext uri="{BB962C8B-B14F-4D97-AF65-F5344CB8AC3E}">
        <p14:creationId xmlns:p14="http://schemas.microsoft.com/office/powerpoint/2010/main" val="32943593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490A8-BFC7-479D-98D1-54563BF4C992}"/>
              </a:ext>
            </a:extLst>
          </p:cNvPr>
          <p:cNvSpPr>
            <a:spLocks noGrp="1"/>
          </p:cNvSpPr>
          <p:nvPr>
            <p:ph type="title"/>
          </p:nvPr>
        </p:nvSpPr>
        <p:spPr/>
        <p:txBody>
          <a:bodyPr/>
          <a:lstStyle/>
          <a:p>
            <a:r>
              <a:rPr lang="en-CA" dirty="0"/>
              <a:t>CMMI</a:t>
            </a:r>
          </a:p>
        </p:txBody>
      </p:sp>
      <p:sp>
        <p:nvSpPr>
          <p:cNvPr id="3" name="Content Placeholder 2">
            <a:extLst>
              <a:ext uri="{FF2B5EF4-FFF2-40B4-BE49-F238E27FC236}">
                <a16:creationId xmlns:a16="http://schemas.microsoft.com/office/drawing/2014/main" id="{4A8D6F86-B1CD-4502-869D-7C6B4ECD7450}"/>
              </a:ext>
            </a:extLst>
          </p:cNvPr>
          <p:cNvSpPr>
            <a:spLocks noGrp="1"/>
          </p:cNvSpPr>
          <p:nvPr>
            <p:ph idx="1"/>
          </p:nvPr>
        </p:nvSpPr>
        <p:spPr>
          <a:xfrm>
            <a:off x="76200" y="1524000"/>
            <a:ext cx="4291445" cy="2362200"/>
          </a:xfrm>
        </p:spPr>
        <p:txBody>
          <a:bodyPr/>
          <a:lstStyle/>
          <a:p>
            <a:r>
              <a:rPr lang="en-US" sz="2000" dirty="0"/>
              <a:t>Process level improvement, training, and appraisal technique</a:t>
            </a:r>
          </a:p>
          <a:p>
            <a:endParaRPr lang="en-US" sz="2000" dirty="0"/>
          </a:p>
          <a:p>
            <a:r>
              <a:rPr lang="en-US" sz="2000" dirty="0"/>
              <a:t>CMMI addresses three areas of interest:</a:t>
            </a:r>
          </a:p>
          <a:p>
            <a:pPr lvl="1"/>
            <a:r>
              <a:rPr lang="en-US" sz="1600" dirty="0"/>
              <a:t>Product and service development – CMMI for Development (CMMI-DEV)</a:t>
            </a:r>
          </a:p>
          <a:p>
            <a:pPr lvl="1"/>
            <a:endParaRPr lang="en-US" sz="1600" dirty="0"/>
          </a:p>
          <a:p>
            <a:pPr lvl="1"/>
            <a:r>
              <a:rPr lang="en-US" sz="1600" dirty="0"/>
              <a:t>Service establishment, management, – CMMI for Services (CMMI-SVC)</a:t>
            </a:r>
          </a:p>
          <a:p>
            <a:pPr lvl="1"/>
            <a:endParaRPr lang="en-US" sz="1600" dirty="0"/>
          </a:p>
          <a:p>
            <a:pPr lvl="1"/>
            <a:r>
              <a:rPr lang="en-US" sz="1600" dirty="0"/>
              <a:t>Product and service acquisition – CMMI for Acquisition (CMMI-ACQ).</a:t>
            </a:r>
          </a:p>
          <a:p>
            <a:pPr marL="457200" lvl="1" indent="0">
              <a:buNone/>
            </a:pPr>
            <a:endParaRPr lang="en-US" sz="1600" dirty="0"/>
          </a:p>
          <a:p>
            <a:pPr lvl="1"/>
            <a:endParaRPr lang="en-CA" dirty="0"/>
          </a:p>
          <a:p>
            <a:endParaRPr lang="en-CA" dirty="0"/>
          </a:p>
        </p:txBody>
      </p:sp>
      <p:sp>
        <p:nvSpPr>
          <p:cNvPr id="4" name="TextBox 3">
            <a:extLst>
              <a:ext uri="{FF2B5EF4-FFF2-40B4-BE49-F238E27FC236}">
                <a16:creationId xmlns:a16="http://schemas.microsoft.com/office/drawing/2014/main" id="{51464466-4592-4091-9F35-8967B9175C2D}"/>
              </a:ext>
            </a:extLst>
          </p:cNvPr>
          <p:cNvSpPr txBox="1"/>
          <p:nvPr/>
        </p:nvSpPr>
        <p:spPr>
          <a:xfrm>
            <a:off x="10632" y="6442502"/>
            <a:ext cx="4709944" cy="276999"/>
          </a:xfrm>
          <a:prstGeom prst="rect">
            <a:avLst/>
          </a:prstGeom>
          <a:noFill/>
        </p:spPr>
        <p:txBody>
          <a:bodyPr wrap="none" rtlCol="0">
            <a:spAutoFit/>
          </a:bodyPr>
          <a:lstStyle/>
          <a:p>
            <a:r>
              <a:rPr lang="en-CA" sz="1200" dirty="0">
                <a:hlinkClick r:id="rId2"/>
              </a:rPr>
              <a:t>https://en.wikipedia.org/wiki/Capability_Maturity_Model_Integration</a:t>
            </a:r>
            <a:r>
              <a:rPr lang="en-CA" sz="1200" dirty="0"/>
              <a:t> </a:t>
            </a:r>
          </a:p>
        </p:txBody>
      </p:sp>
      <p:graphicFrame>
        <p:nvGraphicFramePr>
          <p:cNvPr id="5" name="Table 4">
            <a:extLst>
              <a:ext uri="{FF2B5EF4-FFF2-40B4-BE49-F238E27FC236}">
                <a16:creationId xmlns:a16="http://schemas.microsoft.com/office/drawing/2014/main" id="{7237E822-6B95-421F-BE6E-14BD4885B897}"/>
              </a:ext>
            </a:extLst>
          </p:cNvPr>
          <p:cNvGraphicFramePr>
            <a:graphicFrameLocks noGrp="1"/>
          </p:cNvGraphicFramePr>
          <p:nvPr>
            <p:extLst>
              <p:ext uri="{D42A27DB-BD31-4B8C-83A1-F6EECF244321}">
                <p14:modId xmlns:p14="http://schemas.microsoft.com/office/powerpoint/2010/main" val="3340270252"/>
              </p:ext>
            </p:extLst>
          </p:nvPr>
        </p:nvGraphicFramePr>
        <p:xfrm>
          <a:off x="4776355" y="1295401"/>
          <a:ext cx="4291444" cy="5449962"/>
        </p:xfrm>
        <a:graphic>
          <a:graphicData uri="http://schemas.openxmlformats.org/drawingml/2006/table">
            <a:tbl>
              <a:tblPr/>
              <a:tblGrid>
                <a:gridCol w="1072861">
                  <a:extLst>
                    <a:ext uri="{9D8B030D-6E8A-4147-A177-3AD203B41FA5}">
                      <a16:colId xmlns:a16="http://schemas.microsoft.com/office/drawing/2014/main" val="1886704702"/>
                    </a:ext>
                  </a:extLst>
                </a:gridCol>
                <a:gridCol w="1072861">
                  <a:extLst>
                    <a:ext uri="{9D8B030D-6E8A-4147-A177-3AD203B41FA5}">
                      <a16:colId xmlns:a16="http://schemas.microsoft.com/office/drawing/2014/main" val="918037420"/>
                    </a:ext>
                  </a:extLst>
                </a:gridCol>
                <a:gridCol w="1072861">
                  <a:extLst>
                    <a:ext uri="{9D8B030D-6E8A-4147-A177-3AD203B41FA5}">
                      <a16:colId xmlns:a16="http://schemas.microsoft.com/office/drawing/2014/main" val="3526432918"/>
                    </a:ext>
                  </a:extLst>
                </a:gridCol>
                <a:gridCol w="1072861">
                  <a:extLst>
                    <a:ext uri="{9D8B030D-6E8A-4147-A177-3AD203B41FA5}">
                      <a16:colId xmlns:a16="http://schemas.microsoft.com/office/drawing/2014/main" val="2382386077"/>
                    </a:ext>
                  </a:extLst>
                </a:gridCol>
              </a:tblGrid>
              <a:tr h="152791">
                <a:tc gridSpan="4">
                  <a:txBody>
                    <a:bodyPr/>
                    <a:lstStyle/>
                    <a:p>
                      <a:r>
                        <a:rPr lang="en-US" sz="600"/>
                        <a:t>Capability Maturity Model Integration (CMMI) core process areas</a:t>
                      </a:r>
                    </a:p>
                  </a:txBody>
                  <a:tcPr marL="30643" marR="30643" marT="15322" marB="15322" anchor="ctr">
                    <a:solidFill>
                      <a:srgbClr val="F8F9FA"/>
                    </a:solid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004375135"/>
                  </a:ext>
                </a:extLst>
              </a:tr>
              <a:tr h="152791">
                <a:tc>
                  <a:txBody>
                    <a:bodyPr/>
                    <a:lstStyle/>
                    <a:p>
                      <a:pPr algn="ctr"/>
                      <a:r>
                        <a:rPr lang="en-CA" sz="600">
                          <a:effectLst/>
                        </a:rPr>
                        <a:t>Abbreviation</a:t>
                      </a:r>
                    </a:p>
                  </a:txBody>
                  <a:tcPr marL="30643" marR="53626"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B w="7620" cap="flat" cmpd="sng" algn="ctr">
                      <a:solidFill>
                        <a:srgbClr val="A2A9B1"/>
                      </a:solidFill>
                      <a:prstDash val="solid"/>
                      <a:round/>
                      <a:headEnd type="none" w="med" len="med"/>
                      <a:tailEnd type="none" w="med" len="med"/>
                    </a:lnB>
                    <a:solidFill>
                      <a:srgbClr val="EAECF0"/>
                    </a:solidFill>
                  </a:tcPr>
                </a:tc>
                <a:tc>
                  <a:txBody>
                    <a:bodyPr/>
                    <a:lstStyle/>
                    <a:p>
                      <a:pPr algn="ctr"/>
                      <a:r>
                        <a:rPr lang="en-CA" sz="600">
                          <a:effectLst/>
                        </a:rPr>
                        <a:t>Process Area</a:t>
                      </a:r>
                    </a:p>
                  </a:txBody>
                  <a:tcPr marL="30643" marR="53626"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CA" sz="600">
                          <a:effectLst/>
                        </a:rPr>
                        <a:t>Category</a:t>
                      </a:r>
                    </a:p>
                  </a:txBody>
                  <a:tcPr marL="30643" marR="53626"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CA" sz="600">
                          <a:effectLst/>
                        </a:rPr>
                        <a:t>Maturity level</a:t>
                      </a:r>
                    </a:p>
                  </a:txBody>
                  <a:tcPr marL="30643" marR="53626"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4023309806"/>
                  </a:ext>
                </a:extLst>
              </a:tr>
              <a:tr h="267385">
                <a:tc>
                  <a:txBody>
                    <a:bodyPr/>
                    <a:lstStyle/>
                    <a:p>
                      <a:r>
                        <a:rPr lang="en-CA" sz="600">
                          <a:effectLst/>
                        </a:rPr>
                        <a:t>CAR</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Causal Analysis and Resolution</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Support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a:effectLst/>
                        </a:rPr>
                        <a:t>5</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35852396"/>
                  </a:ext>
                </a:extLst>
              </a:tr>
              <a:tr h="267385">
                <a:tc>
                  <a:txBody>
                    <a:bodyPr/>
                    <a:lstStyle/>
                    <a:p>
                      <a:r>
                        <a:rPr lang="en-CA" sz="600">
                          <a:effectLst/>
                        </a:rPr>
                        <a:t>CM</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Configuration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Support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a:effectLst/>
                        </a:rPr>
                        <a:t>2</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18120704"/>
                  </a:ext>
                </a:extLst>
              </a:tr>
              <a:tr h="267385">
                <a:tc>
                  <a:txBody>
                    <a:bodyPr/>
                    <a:lstStyle/>
                    <a:p>
                      <a:r>
                        <a:rPr lang="en-CA" sz="600">
                          <a:effectLst/>
                        </a:rPr>
                        <a:t>DAR</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Decision Analysis and Resolution</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Support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dirty="0">
                          <a:effectLst/>
                        </a:rPr>
                        <a:t>3</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32176229"/>
                  </a:ext>
                </a:extLst>
              </a:tr>
              <a:tr h="267385">
                <a:tc>
                  <a:txBody>
                    <a:bodyPr/>
                    <a:lstStyle/>
                    <a:p>
                      <a:r>
                        <a:rPr lang="en-CA" sz="600">
                          <a:effectLst/>
                        </a:rPr>
                        <a:t>IPM</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Integrated Project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Project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a:effectLst/>
                        </a:rPr>
                        <a:t>3</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50039915"/>
                  </a:ext>
                </a:extLst>
              </a:tr>
              <a:tr h="267385">
                <a:tc>
                  <a:txBody>
                    <a:bodyPr/>
                    <a:lstStyle/>
                    <a:p>
                      <a:r>
                        <a:rPr lang="en-CA" sz="600">
                          <a:effectLst/>
                        </a:rPr>
                        <a:t>MA</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Measurement and Analysis</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Support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a:effectLst/>
                        </a:rPr>
                        <a:t>2</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053243061"/>
                  </a:ext>
                </a:extLst>
              </a:tr>
              <a:tr h="267385">
                <a:tc>
                  <a:txBody>
                    <a:bodyPr/>
                    <a:lstStyle/>
                    <a:p>
                      <a:r>
                        <a:rPr lang="en-CA" sz="600">
                          <a:effectLst/>
                        </a:rPr>
                        <a:t>OPD</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Organizational Process Definition</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Process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a:effectLst/>
                        </a:rPr>
                        <a:t>3</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976265493"/>
                  </a:ext>
                </a:extLst>
              </a:tr>
              <a:tr h="267385">
                <a:tc>
                  <a:txBody>
                    <a:bodyPr/>
                    <a:lstStyle/>
                    <a:p>
                      <a:r>
                        <a:rPr lang="en-CA" sz="600">
                          <a:effectLst/>
                        </a:rPr>
                        <a:t>OPF</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Organizational Process Focus</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Process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a:effectLst/>
                        </a:rPr>
                        <a:t>3</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18511625"/>
                  </a:ext>
                </a:extLst>
              </a:tr>
              <a:tr h="381978">
                <a:tc>
                  <a:txBody>
                    <a:bodyPr/>
                    <a:lstStyle/>
                    <a:p>
                      <a:r>
                        <a:rPr lang="en-CA" sz="600">
                          <a:effectLst/>
                        </a:rPr>
                        <a:t>OPM</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Organizational Performance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Process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a:effectLst/>
                        </a:rPr>
                        <a:t>5</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3578487"/>
                  </a:ext>
                </a:extLst>
              </a:tr>
              <a:tr h="381978">
                <a:tc>
                  <a:txBody>
                    <a:bodyPr/>
                    <a:lstStyle/>
                    <a:p>
                      <a:r>
                        <a:rPr lang="en-CA" sz="600">
                          <a:effectLst/>
                        </a:rPr>
                        <a:t>OPP</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Organizational Process Performance</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Process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a:effectLst/>
                        </a:rPr>
                        <a:t>4</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151797716"/>
                  </a:ext>
                </a:extLst>
              </a:tr>
              <a:tr h="267385">
                <a:tc>
                  <a:txBody>
                    <a:bodyPr/>
                    <a:lstStyle/>
                    <a:p>
                      <a:r>
                        <a:rPr lang="en-CA" sz="600">
                          <a:effectLst/>
                        </a:rPr>
                        <a:t>OT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Organizational Training</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Process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a:effectLst/>
                        </a:rPr>
                        <a:t>3</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91882422"/>
                  </a:ext>
                </a:extLst>
              </a:tr>
              <a:tr h="267385">
                <a:tc>
                  <a:txBody>
                    <a:bodyPr/>
                    <a:lstStyle/>
                    <a:p>
                      <a:r>
                        <a:rPr lang="en-CA" sz="600">
                          <a:effectLst/>
                        </a:rPr>
                        <a:t>PMC</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Project Monitoring and Control</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Project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a:effectLst/>
                        </a:rPr>
                        <a:t>2</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18979109"/>
                  </a:ext>
                </a:extLst>
              </a:tr>
              <a:tr h="267385">
                <a:tc>
                  <a:txBody>
                    <a:bodyPr/>
                    <a:lstStyle/>
                    <a:p>
                      <a:r>
                        <a:rPr lang="en-CA" sz="600">
                          <a:effectLst/>
                        </a:rPr>
                        <a:t>PP</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Project Planning</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Project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a:effectLst/>
                        </a:rPr>
                        <a:t>2</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769517544"/>
                  </a:ext>
                </a:extLst>
              </a:tr>
              <a:tr h="381978">
                <a:tc>
                  <a:txBody>
                    <a:bodyPr/>
                    <a:lstStyle/>
                    <a:p>
                      <a:r>
                        <a:rPr lang="en-CA" sz="600">
                          <a:effectLst/>
                        </a:rPr>
                        <a:t>PPQA</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600">
                          <a:effectLst/>
                        </a:rPr>
                        <a:t>Process and Product Quality Assurance</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Support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a:effectLst/>
                        </a:rPr>
                        <a:t>2</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56184104"/>
                  </a:ext>
                </a:extLst>
              </a:tr>
              <a:tr h="381978">
                <a:tc>
                  <a:txBody>
                    <a:bodyPr/>
                    <a:lstStyle/>
                    <a:p>
                      <a:r>
                        <a:rPr lang="en-CA" sz="600">
                          <a:effectLst/>
                        </a:rPr>
                        <a:t>QPM</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Quantitative Project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Project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a:effectLst/>
                        </a:rPr>
                        <a:t>4</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01796982"/>
                  </a:ext>
                </a:extLst>
              </a:tr>
              <a:tr h="293255">
                <a:tc>
                  <a:txBody>
                    <a:bodyPr/>
                    <a:lstStyle/>
                    <a:p>
                      <a:r>
                        <a:rPr lang="en-CA" sz="600">
                          <a:effectLst/>
                        </a:rPr>
                        <a:t>REQM</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Requirements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Project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a:effectLst/>
                        </a:rPr>
                        <a:t>2</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35517683"/>
                  </a:ext>
                </a:extLst>
              </a:tr>
              <a:tr h="267385">
                <a:tc>
                  <a:txBody>
                    <a:bodyPr/>
                    <a:lstStyle/>
                    <a:p>
                      <a:r>
                        <a:rPr lang="en-CA" sz="600">
                          <a:effectLst/>
                        </a:rPr>
                        <a:t>RSKM</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Risk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Project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a:effectLst/>
                        </a:rPr>
                        <a:t>3</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62029739"/>
                  </a:ext>
                </a:extLst>
              </a:tr>
              <a:tr h="381978">
                <a:tc>
                  <a:txBody>
                    <a:bodyPr/>
                    <a:lstStyle/>
                    <a:p>
                      <a:r>
                        <a:rPr lang="en-CA" sz="600">
                          <a:effectLst/>
                        </a:rPr>
                        <a:t>SAM</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Supplier Agreement Management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CA" sz="600">
                          <a:effectLst/>
                        </a:rPr>
                        <a:t>Support</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ctr"/>
                      <a:r>
                        <a:rPr lang="en-CA" sz="600" dirty="0">
                          <a:effectLst/>
                        </a:rPr>
                        <a:t>2</a:t>
                      </a:r>
                    </a:p>
                  </a:txBody>
                  <a:tcPr marL="30643" marR="30643" marT="15322" marB="15322"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240001142"/>
                  </a:ext>
                </a:extLst>
              </a:tr>
            </a:tbl>
          </a:graphicData>
        </a:graphic>
      </p:graphicFrame>
    </p:spTree>
    <p:extLst>
      <p:ext uri="{BB962C8B-B14F-4D97-AF65-F5344CB8AC3E}">
        <p14:creationId xmlns:p14="http://schemas.microsoft.com/office/powerpoint/2010/main" val="2747287961"/>
      </p:ext>
    </p:extLst>
  </p:cSld>
  <p:clrMapOvr>
    <a:masterClrMapping/>
  </p:clrMapOvr>
  <p:transition/>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2241</TotalTime>
  <Words>871</Words>
  <Application>Microsoft Office PowerPoint</Application>
  <PresentationFormat>On-screen Show (4:3)</PresentationFormat>
  <Paragraphs>171</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Helvetica</vt:lpstr>
      <vt:lpstr>Segoe UI</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8</vt:lpstr>
      <vt:lpstr>Learning Objectives in this Part</vt:lpstr>
      <vt:lpstr>Process Assessment and Improvement</vt:lpstr>
      <vt:lpstr>Six Sigma</vt:lpstr>
      <vt:lpstr>Six Sigma in Software Engineering </vt:lpstr>
      <vt:lpstr>Process Assessment and Improvement (CMM)</vt:lpstr>
      <vt:lpstr>CMMI</vt:lpstr>
      <vt:lpstr>The Essence of Practice</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248</cp:revision>
  <dcterms:created xsi:type="dcterms:W3CDTF">2015-03-16T16:55:38Z</dcterms:created>
  <dcterms:modified xsi:type="dcterms:W3CDTF">2020-09-09T16:44:37Z</dcterms:modified>
</cp:coreProperties>
</file>