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523" r:id="rId2"/>
    <p:sldId id="525" r:id="rId3"/>
    <p:sldId id="524" r:id="rId4"/>
    <p:sldId id="507" r:id="rId5"/>
    <p:sldId id="479" r:id="rId6"/>
    <p:sldId id="317" r:id="rId7"/>
    <p:sldId id="502" r:id="rId8"/>
    <p:sldId id="318" r:id="rId9"/>
    <p:sldId id="484" r:id="rId10"/>
    <p:sldId id="485" r:id="rId11"/>
    <p:sldId id="487" r:id="rId12"/>
    <p:sldId id="488" r:id="rId13"/>
    <p:sldId id="489" r:id="rId14"/>
    <p:sldId id="490" r:id="rId15"/>
    <p:sldId id="491" r:id="rId16"/>
    <p:sldId id="504"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1352" autoAdjust="0"/>
  </p:normalViewPr>
  <p:slideViewPr>
    <p:cSldViewPr>
      <p:cViewPr varScale="1">
        <p:scale>
          <a:sx n="74" d="100"/>
          <a:sy n="74" d="100"/>
        </p:scale>
        <p:origin x="172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3T19:01:14.784"/>
    </inkml:context>
    <inkml:brush xml:id="br0">
      <inkml:brushProperty name="width" value="0.05" units="cm"/>
      <inkml:brushProperty name="height" value="0.05" units="cm"/>
      <inkml:brushProperty name="color" value="#E71224"/>
    </inkml:brush>
  </inkml:definitions>
  <inkml:trace contextRef="#ctx0" brushRef="#br0">1 1 372,'0'0'278,"0"0"-16,13 2 399,-13-2-1266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02B2284-0ADA-45AB-A305-79C9B8BF2357}" type="slidenum">
              <a:rPr lang="en-CA" altLang="en-US"/>
              <a:pPr/>
              <a:t>15</a:t>
            </a:fld>
            <a:endParaRPr lang="en-CA" altLang="en-US"/>
          </a:p>
        </p:txBody>
      </p:sp>
      <p:sp>
        <p:nvSpPr>
          <p:cNvPr id="233474" name="Rectangle 2"/>
          <p:cNvSpPr>
            <a:spLocks noGrp="1" noRot="1" noChangeAspect="1" noChangeArrowheads="1" noTextEdit="1"/>
          </p:cNvSpPr>
          <p:nvPr>
            <p:ph type="sldImg"/>
          </p:nvPr>
        </p:nvSpPr>
        <p:spPr>
          <a:xfrm>
            <a:off x="2249488" y="606425"/>
            <a:ext cx="4338637" cy="3255963"/>
          </a:xfrm>
          <a:ln/>
        </p:spPr>
      </p:sp>
      <p:sp>
        <p:nvSpPr>
          <p:cNvPr id="233475" name="Rectangle 3"/>
          <p:cNvSpPr>
            <a:spLocks noGrp="1" noChangeArrowheads="1"/>
          </p:cNvSpPr>
          <p:nvPr>
            <p:ph type="body" idx="1"/>
          </p:nvPr>
        </p:nvSpPr>
        <p:spPr>
          <a:xfrm>
            <a:off x="2210098" y="4014107"/>
            <a:ext cx="4418707" cy="4316488"/>
          </a:xfrm>
        </p:spPr>
        <p:txBody>
          <a:bodyPr/>
          <a:lstStyle/>
          <a:p>
            <a:pPr>
              <a:spcBef>
                <a:spcPts val="284"/>
              </a:spcBef>
              <a:spcAft>
                <a:spcPts val="757"/>
              </a:spcAft>
            </a:pPr>
            <a:endParaRPr lang="en-US" altLang="en-US" sz="1000" dirty="0">
              <a:latin typeface="Arial" pitchFamily="34" charset="0"/>
            </a:endParaRPr>
          </a:p>
        </p:txBody>
      </p:sp>
      <p:sp>
        <p:nvSpPr>
          <p:cNvPr id="233476" name="Text Box 4"/>
          <p:cNvSpPr txBox="1">
            <a:spLocks noChangeArrowheads="1"/>
          </p:cNvSpPr>
          <p:nvPr/>
        </p:nvSpPr>
        <p:spPr bwMode="auto">
          <a:xfrm>
            <a:off x="305099" y="1211036"/>
            <a:ext cx="1829097" cy="430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endParaRPr lang="en-US" altLang="en-US" sz="1100">
              <a:latin typeface="Arial" pitchFamily="34" charset="0"/>
            </a:endParaRPr>
          </a:p>
          <a:p>
            <a:pPr eaLnBrk="0" hangingPunct="0">
              <a:spcAft>
                <a:spcPts val="296"/>
              </a:spcAft>
            </a:pPr>
            <a:endParaRPr lang="en-US" altLang="en-US" sz="1100">
              <a:latin typeface="Arial" pitchFamily="34" charset="0"/>
            </a:endParaRPr>
          </a:p>
        </p:txBody>
      </p:sp>
      <p:sp>
        <p:nvSpPr>
          <p:cNvPr id="233477" name="Text Box 5"/>
          <p:cNvSpPr txBox="1">
            <a:spLocks noChangeArrowheads="1"/>
          </p:cNvSpPr>
          <p:nvPr/>
        </p:nvSpPr>
        <p:spPr bwMode="auto">
          <a:xfrm>
            <a:off x="305099" y="1211036"/>
            <a:ext cx="1829097" cy="3901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r>
              <a:rPr lang="en-US" altLang="en-US" sz="1100">
                <a:latin typeface="Arial" pitchFamily="34" charset="0"/>
              </a:rPr>
              <a:t>Can iterations overlap? </a:t>
            </a:r>
          </a:p>
          <a:p>
            <a:pPr eaLnBrk="0" hangingPunct="0">
              <a:spcBef>
                <a:spcPct val="50000"/>
              </a:spcBef>
            </a:pPr>
            <a:r>
              <a:rPr lang="en-US" altLang="en-US" sz="1100">
                <a:latin typeface="Arial" pitchFamily="34" charset="0"/>
              </a:rPr>
              <a:t>No. Our model is to show no overlap among iterations. In a large project, several teams may work in parallel on their portions of the iteration, but we do not consider these to be separate iterations.</a:t>
            </a:r>
          </a:p>
          <a:p>
            <a:pPr eaLnBrk="0" hangingPunct="0">
              <a:spcBef>
                <a:spcPct val="50000"/>
              </a:spcBef>
            </a:pPr>
            <a:r>
              <a:rPr lang="en-US" altLang="en-US" sz="1100">
                <a:latin typeface="Arial" pitchFamily="34" charset="0"/>
              </a:rPr>
              <a:t>How many iterations should you have?</a:t>
            </a:r>
          </a:p>
          <a:p>
            <a:pPr eaLnBrk="0" hangingPunct="0">
              <a:spcBef>
                <a:spcPct val="50000"/>
              </a:spcBef>
            </a:pPr>
            <a:r>
              <a:rPr lang="en-US" altLang="en-US" sz="1100">
                <a:latin typeface="Arial" pitchFamily="34" charset="0"/>
              </a:rPr>
              <a:t>It depends on many factors. Err on the side of too many iterations.</a:t>
            </a:r>
          </a:p>
          <a:p>
            <a:pPr eaLnBrk="0" hangingPunct="0">
              <a:spcBef>
                <a:spcPct val="50000"/>
              </a:spcBef>
            </a:pPr>
            <a:r>
              <a:rPr lang="en-US" altLang="en-US" sz="1100">
                <a:latin typeface="Arial" pitchFamily="34" charset="0"/>
              </a:rPr>
              <a:t>Animation note: The callouts and black rectangle appear 2 seconds after the slide.</a:t>
            </a:r>
          </a:p>
          <a:p>
            <a:pPr eaLnBrk="0" hangingPunct="0">
              <a:spcBef>
                <a:spcPct val="50000"/>
              </a:spcBef>
            </a:pPr>
            <a:r>
              <a:rPr lang="en-US" altLang="en-US" sz="1100">
                <a:latin typeface="Arial" pitchFamily="34" charset="0"/>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16</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7</a:t>
            </a:fld>
            <a:endParaRPr lang="en-US"/>
          </a:p>
        </p:txBody>
      </p:sp>
    </p:spTree>
    <p:extLst>
      <p:ext uri="{BB962C8B-B14F-4D97-AF65-F5344CB8AC3E}">
        <p14:creationId xmlns:p14="http://schemas.microsoft.com/office/powerpoint/2010/main" val="358689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096A9E8-96E3-43CB-86FF-DF14B9B013AB}" type="slidenum">
              <a:rPr lang="en-CA" altLang="en-US"/>
              <a:pPr/>
              <a:t>9</a:t>
            </a:fld>
            <a:endParaRPr lang="en-CA" altLang="en-US"/>
          </a:p>
        </p:txBody>
      </p:sp>
      <p:sp>
        <p:nvSpPr>
          <p:cNvPr id="219138" name="Rectangle 2"/>
          <p:cNvSpPr>
            <a:spLocks noGrp="1" noRot="1" noChangeAspect="1" noChangeArrowheads="1" noTextEdit="1"/>
          </p:cNvSpPr>
          <p:nvPr>
            <p:ph type="sldImg"/>
          </p:nvPr>
        </p:nvSpPr>
        <p:spPr>
          <a:xfrm>
            <a:off x="2249488" y="606425"/>
            <a:ext cx="4338637" cy="3255963"/>
          </a:xfrm>
          <a:ln/>
        </p:spPr>
      </p:sp>
      <p:sp>
        <p:nvSpPr>
          <p:cNvPr id="219139" name="Rectangle 3"/>
          <p:cNvSpPr>
            <a:spLocks noGrp="1" noChangeArrowheads="1"/>
          </p:cNvSpPr>
          <p:nvPr>
            <p:ph type="body" idx="1"/>
          </p:nvPr>
        </p:nvSpPr>
        <p:spPr>
          <a:xfrm>
            <a:off x="2210098" y="4014107"/>
            <a:ext cx="4418707" cy="4316488"/>
          </a:xfrm>
        </p:spPr>
        <p:txBody>
          <a:bodyPr/>
          <a:lstStyle/>
          <a:p>
            <a:endParaRPr lang="en-US" altLang="en-US"/>
          </a:p>
        </p:txBody>
      </p:sp>
      <p:sp>
        <p:nvSpPr>
          <p:cNvPr id="219140" name="Text Box 4"/>
          <p:cNvSpPr txBox="1">
            <a:spLocks noChangeArrowheads="1"/>
          </p:cNvSpPr>
          <p:nvPr/>
        </p:nvSpPr>
        <p:spPr bwMode="auto">
          <a:xfrm>
            <a:off x="305099" y="1211036"/>
            <a:ext cx="1829097" cy="15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r>
              <a:rPr lang="en-US" altLang="en-US" sz="1100">
                <a:latin typeface="Arial" pitchFamily="34" charset="0"/>
              </a:rPr>
              <a:t>The important point to get across is that use cases permeate all parts of RUP and are a key mechanism in accomplishing the Managing Requirements best practice.</a:t>
            </a:r>
          </a:p>
          <a:p>
            <a:pPr eaLnBrk="0" hangingPunct="0">
              <a:spcBef>
                <a:spcPct val="50000"/>
              </a:spcBef>
            </a:pPr>
            <a:endParaRPr lang="en-US" altLang="en-US" sz="110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1B77072-B8A3-4716-A4A9-4706E2A99D19}" type="slidenum">
              <a:rPr lang="en-CA" altLang="en-US"/>
              <a:pPr/>
              <a:t>10</a:t>
            </a:fld>
            <a:endParaRPr lang="en-CA" altLang="en-US"/>
          </a:p>
        </p:txBody>
      </p:sp>
      <p:sp>
        <p:nvSpPr>
          <p:cNvPr id="221186" name="Rectangle 2"/>
          <p:cNvSpPr>
            <a:spLocks noGrp="1" noRot="1" noChangeAspect="1" noChangeArrowheads="1" noTextEdit="1"/>
          </p:cNvSpPr>
          <p:nvPr>
            <p:ph type="sldImg"/>
          </p:nvPr>
        </p:nvSpPr>
        <p:spPr>
          <a:xfrm>
            <a:off x="2249488" y="606425"/>
            <a:ext cx="4338637" cy="3255963"/>
          </a:xfrm>
          <a:ln/>
        </p:spPr>
      </p:sp>
      <p:sp>
        <p:nvSpPr>
          <p:cNvPr id="221187" name="Rectangle 3"/>
          <p:cNvSpPr>
            <a:spLocks noGrp="1" noChangeArrowheads="1"/>
          </p:cNvSpPr>
          <p:nvPr>
            <p:ph type="body" idx="1"/>
          </p:nvPr>
        </p:nvSpPr>
        <p:spPr>
          <a:xfrm>
            <a:off x="2210098" y="4014107"/>
            <a:ext cx="4418707" cy="4316488"/>
          </a:xfrm>
        </p:spPr>
        <p:txBody>
          <a:bodyPr/>
          <a:lstStyle/>
          <a:p>
            <a:endParaRPr lang="en-US" altLang="en-US" sz="1000" dirty="0">
              <a:latin typeface="Arial" pitchFamily="34" charset="0"/>
            </a:endParaRPr>
          </a:p>
        </p:txBody>
      </p:sp>
      <p:sp>
        <p:nvSpPr>
          <p:cNvPr id="221188" name="Text Box 4"/>
          <p:cNvSpPr txBox="1">
            <a:spLocks noChangeArrowheads="1"/>
          </p:cNvSpPr>
          <p:nvPr/>
        </p:nvSpPr>
        <p:spPr bwMode="auto">
          <a:xfrm>
            <a:off x="305099" y="1211037"/>
            <a:ext cx="1829097" cy="203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r>
              <a:rPr lang="en-US" altLang="en-US" sz="1100">
                <a:latin typeface="Arial" pitchFamily="34" charset="0"/>
              </a:rPr>
              <a:t>Architecture was defined and explained in the Best Practices  module already presented. Here we assume that the student remembers this material. You may wish to briefly review the definition of architecture and relate it to blueprints,etc. </a:t>
            </a:r>
          </a:p>
          <a:p>
            <a:pPr eaLnBrk="0" hangingPunct="0">
              <a:spcBef>
                <a:spcPct val="50000"/>
              </a:spcBef>
            </a:pPr>
            <a:endParaRPr lang="en-US" altLang="en-US" sz="11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AD77E0E-BB56-42CA-80EE-F177F3175C60}" type="slidenum">
              <a:rPr lang="en-CA" altLang="en-US"/>
              <a:pPr/>
              <a:t>11</a:t>
            </a:fld>
            <a:endParaRPr lang="en-CA" altLang="en-US"/>
          </a:p>
        </p:txBody>
      </p:sp>
      <p:sp>
        <p:nvSpPr>
          <p:cNvPr id="225282" name="Rectangle 2"/>
          <p:cNvSpPr>
            <a:spLocks noGrp="1" noRot="1" noChangeAspect="1" noChangeArrowheads="1" noTextEdit="1"/>
          </p:cNvSpPr>
          <p:nvPr>
            <p:ph type="sldImg"/>
          </p:nvPr>
        </p:nvSpPr>
        <p:spPr>
          <a:xfrm>
            <a:off x="2249488" y="606425"/>
            <a:ext cx="4338637" cy="3255963"/>
          </a:xfrm>
          <a:ln/>
        </p:spPr>
      </p:sp>
      <p:sp>
        <p:nvSpPr>
          <p:cNvPr id="225283" name="Rectangle 3"/>
          <p:cNvSpPr>
            <a:spLocks noGrp="1" noChangeArrowheads="1"/>
          </p:cNvSpPr>
          <p:nvPr>
            <p:ph type="body" idx="1"/>
          </p:nvPr>
        </p:nvSpPr>
        <p:spPr>
          <a:xfrm>
            <a:off x="2210098" y="4014107"/>
            <a:ext cx="4418707" cy="4316488"/>
          </a:xfrm>
        </p:spPr>
        <p:txBody>
          <a:bodyPr/>
          <a:lstStyle/>
          <a:p>
            <a:pPr>
              <a:spcBef>
                <a:spcPts val="284"/>
              </a:spcBef>
              <a:spcAft>
                <a:spcPts val="757"/>
              </a:spcAft>
            </a:pPr>
            <a:endParaRPr lang="en-US" altLang="en-US" sz="1000" dirty="0">
              <a:latin typeface="Arial" pitchFamily="34" charset="0"/>
            </a:endParaRPr>
          </a:p>
        </p:txBody>
      </p:sp>
      <p:sp>
        <p:nvSpPr>
          <p:cNvPr id="225284" name="Text Box 4"/>
          <p:cNvSpPr txBox="1">
            <a:spLocks noChangeArrowheads="1"/>
          </p:cNvSpPr>
          <p:nvPr/>
        </p:nvSpPr>
        <p:spPr bwMode="auto">
          <a:xfrm>
            <a:off x="305099" y="1211036"/>
            <a:ext cx="1829097" cy="533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r>
              <a:rPr lang="en-US" altLang="en-US" sz="1100">
                <a:latin typeface="Arial" pitchFamily="34" charset="0"/>
              </a:rPr>
              <a:t>The student notes are quite extensive. There is no need to go into that much detail in class. The important thing is to understand how the RUP uses phases to organize the life cycle.</a:t>
            </a:r>
          </a:p>
          <a:p>
            <a:pPr eaLnBrk="0" hangingPunct="0">
              <a:spcBef>
                <a:spcPct val="50000"/>
              </a:spcBef>
            </a:pPr>
            <a:r>
              <a:rPr lang="en-US" altLang="en-US" sz="1100">
                <a:latin typeface="Arial" pitchFamily="34" charset="0"/>
              </a:rPr>
              <a:t>You can also mention that we deliberately chose names that do not match the waterfall names (analysis, design, implementation, and test) to emphasize that they are NOT the same as the waterfall phases. </a:t>
            </a:r>
          </a:p>
          <a:p>
            <a:pPr eaLnBrk="0" hangingPunct="0">
              <a:spcBef>
                <a:spcPct val="50000"/>
              </a:spcBef>
            </a:pPr>
            <a:r>
              <a:rPr lang="en-US" altLang="en-US" sz="1100">
                <a:latin typeface="Arial" pitchFamily="34" charset="0"/>
              </a:rPr>
              <a:t>Some ways of describing the phases in common terminology:</a:t>
            </a:r>
          </a:p>
          <a:p>
            <a:pPr eaLnBrk="0" hangingPunct="0">
              <a:spcBef>
                <a:spcPct val="50000"/>
              </a:spcBef>
            </a:pPr>
            <a:r>
              <a:rPr lang="en-US" altLang="en-US" sz="1100">
                <a:latin typeface="Arial" pitchFamily="34" charset="0"/>
              </a:rPr>
              <a:t>Inception - bid and proposal</a:t>
            </a:r>
          </a:p>
          <a:p>
            <a:pPr eaLnBrk="0" hangingPunct="0">
              <a:spcBef>
                <a:spcPct val="50000"/>
              </a:spcBef>
            </a:pPr>
            <a:r>
              <a:rPr lang="en-US" altLang="en-US" sz="1100">
                <a:latin typeface="Arial" pitchFamily="34" charset="0"/>
              </a:rPr>
              <a:t>Elaboration - Building blueprints </a:t>
            </a:r>
          </a:p>
          <a:p>
            <a:pPr eaLnBrk="0" hangingPunct="0">
              <a:spcBef>
                <a:spcPct val="50000"/>
              </a:spcBef>
            </a:pPr>
            <a:r>
              <a:rPr lang="en-US" altLang="en-US" sz="1100">
                <a:latin typeface="Arial" pitchFamily="34" charset="0"/>
              </a:rPr>
              <a:t>Construction - I think I’m done</a:t>
            </a:r>
          </a:p>
          <a:p>
            <a:pPr eaLnBrk="0" hangingPunct="0">
              <a:spcBef>
                <a:spcPct val="50000"/>
              </a:spcBef>
            </a:pPr>
            <a:r>
              <a:rPr lang="en-US" altLang="en-US" sz="1100">
                <a:latin typeface="Arial" pitchFamily="34" charset="0"/>
              </a:rPr>
              <a:t>Transition - how do users react?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87B0A8D-FF2C-4497-B4DE-58C3B0A74A05}" type="slidenum">
              <a:rPr lang="en-CA" altLang="en-US"/>
              <a:pPr/>
              <a:t>12</a:t>
            </a:fld>
            <a:endParaRPr lang="en-CA" altLang="en-US"/>
          </a:p>
        </p:txBody>
      </p:sp>
      <p:sp>
        <p:nvSpPr>
          <p:cNvPr id="227330" name="Rectangle 2"/>
          <p:cNvSpPr>
            <a:spLocks noGrp="1" noRot="1" noChangeAspect="1" noChangeArrowheads="1" noTextEdit="1"/>
          </p:cNvSpPr>
          <p:nvPr>
            <p:ph type="sldImg"/>
          </p:nvPr>
        </p:nvSpPr>
        <p:spPr>
          <a:xfrm>
            <a:off x="2249488" y="606425"/>
            <a:ext cx="4338637" cy="3255963"/>
          </a:xfrm>
          <a:ln/>
        </p:spPr>
      </p:sp>
      <p:sp>
        <p:nvSpPr>
          <p:cNvPr id="227331" name="Rectangle 3"/>
          <p:cNvSpPr>
            <a:spLocks noGrp="1" noChangeArrowheads="1"/>
          </p:cNvSpPr>
          <p:nvPr>
            <p:ph type="body" idx="1"/>
          </p:nvPr>
        </p:nvSpPr>
        <p:spPr>
          <a:xfrm>
            <a:off x="2210098" y="4014107"/>
            <a:ext cx="4418707" cy="4316488"/>
          </a:xfrm>
        </p:spPr>
        <p:txBody>
          <a:bodyPr>
            <a:normAutofit/>
          </a:bodyPr>
          <a:lstStyle/>
          <a:p>
            <a:pPr>
              <a:spcBef>
                <a:spcPts val="284"/>
              </a:spcBef>
              <a:spcAft>
                <a:spcPts val="757"/>
              </a:spcAft>
            </a:pPr>
            <a:endParaRPr lang="en-US" altLang="en-US" sz="1000" dirty="0">
              <a:latin typeface="Arial" pitchFamily="34" charset="0"/>
            </a:endParaRPr>
          </a:p>
        </p:txBody>
      </p:sp>
      <p:sp>
        <p:nvSpPr>
          <p:cNvPr id="227332" name="Text Box 4"/>
          <p:cNvSpPr txBox="1">
            <a:spLocks noChangeArrowheads="1"/>
          </p:cNvSpPr>
          <p:nvPr/>
        </p:nvSpPr>
        <p:spPr bwMode="auto">
          <a:xfrm>
            <a:off x="305099" y="1211037"/>
            <a:ext cx="1829097" cy="491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r>
              <a:rPr lang="en-US" altLang="en-US" sz="1100">
                <a:latin typeface="Arial" pitchFamily="34" charset="0"/>
              </a:rPr>
              <a:t>The student notes are extensive and there is no need to go into detail with each milestone. The most important point to get across is that there are formal milestones marking major decision points with the RUP lifecycle just like there is in the waterfall.</a:t>
            </a:r>
          </a:p>
          <a:p>
            <a:pPr eaLnBrk="0" hangingPunct="0">
              <a:spcBef>
                <a:spcPct val="50000"/>
              </a:spcBef>
            </a:pPr>
            <a:r>
              <a:rPr lang="en-US" altLang="en-US" sz="1100">
                <a:latin typeface="Arial" pitchFamily="34" charset="0"/>
              </a:rPr>
              <a:t>The criteria listed in the student notes are extensive because they are thorough. However, only one or two of the criteria at each point are really important. The ones to emphasize are:</a:t>
            </a:r>
          </a:p>
          <a:p>
            <a:pPr eaLnBrk="0" hangingPunct="0">
              <a:spcBef>
                <a:spcPct val="50000"/>
              </a:spcBef>
            </a:pPr>
            <a:r>
              <a:rPr lang="en-US" altLang="en-US" sz="1100">
                <a:latin typeface="Arial" pitchFamily="34" charset="0"/>
              </a:rPr>
              <a:t>LCO: scope agreed upon and risks understood and reasonable</a:t>
            </a:r>
          </a:p>
          <a:p>
            <a:pPr eaLnBrk="0" hangingPunct="0">
              <a:spcBef>
                <a:spcPct val="50000"/>
              </a:spcBef>
            </a:pPr>
            <a:r>
              <a:rPr lang="en-US" altLang="en-US" sz="1100">
                <a:latin typeface="Arial" pitchFamily="34" charset="0"/>
              </a:rPr>
              <a:t>LCA: high risks addressed and architecture stable</a:t>
            </a:r>
          </a:p>
          <a:p>
            <a:pPr eaLnBrk="0" hangingPunct="0">
              <a:spcBef>
                <a:spcPct val="50000"/>
              </a:spcBef>
            </a:pPr>
            <a:r>
              <a:rPr lang="en-US" altLang="en-US" sz="1100">
                <a:latin typeface="Arial" pitchFamily="34" charset="0"/>
              </a:rPr>
              <a:t>IOC: product is complete and quality acceptable</a:t>
            </a:r>
          </a:p>
          <a:p>
            <a:pPr eaLnBrk="0" hangingPunct="0">
              <a:spcBef>
                <a:spcPct val="50000"/>
              </a:spcBef>
            </a:pPr>
            <a:endParaRPr lang="en-US" altLang="en-US" sz="110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80C90-AD08-45F6-B3A3-657DDDD7F512}" type="slidenum">
              <a:rPr lang="en-CA" altLang="en-US"/>
              <a:pPr/>
              <a:t>13</a:t>
            </a:fld>
            <a:endParaRPr lang="en-CA" altLang="en-US"/>
          </a:p>
        </p:txBody>
      </p:sp>
      <p:sp>
        <p:nvSpPr>
          <p:cNvPr id="229378" name="Rectangle 2"/>
          <p:cNvSpPr>
            <a:spLocks noGrp="1" noRot="1" noChangeAspect="1" noChangeArrowheads="1" noTextEdit="1"/>
          </p:cNvSpPr>
          <p:nvPr>
            <p:ph type="sldImg"/>
          </p:nvPr>
        </p:nvSpPr>
        <p:spPr>
          <a:xfrm>
            <a:off x="2249488" y="606425"/>
            <a:ext cx="4338637" cy="3255963"/>
          </a:xfrm>
          <a:ln/>
        </p:spPr>
      </p:sp>
      <p:sp>
        <p:nvSpPr>
          <p:cNvPr id="229379" name="Rectangle 3"/>
          <p:cNvSpPr>
            <a:spLocks noGrp="1" noChangeArrowheads="1"/>
          </p:cNvSpPr>
          <p:nvPr>
            <p:ph type="body" idx="1"/>
          </p:nvPr>
        </p:nvSpPr>
        <p:spPr>
          <a:xfrm>
            <a:off x="2210098" y="4014107"/>
            <a:ext cx="4418707" cy="4316488"/>
          </a:xfrm>
        </p:spPr>
        <p:txBody>
          <a:bodyPr/>
          <a:lstStyle/>
          <a:p>
            <a:endParaRPr lang="en-US" altLang="en-US" sz="1000" dirty="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8DB1CC2-F882-4438-A84F-4D603AB1E6DC}" type="slidenum">
              <a:rPr lang="en-CA" altLang="en-US"/>
              <a:pPr/>
              <a:t>14</a:t>
            </a:fld>
            <a:endParaRPr lang="en-CA" altLang="en-US"/>
          </a:p>
        </p:txBody>
      </p:sp>
      <p:sp>
        <p:nvSpPr>
          <p:cNvPr id="231426" name="Rectangle 2"/>
          <p:cNvSpPr>
            <a:spLocks noGrp="1" noRot="1" noChangeAspect="1" noChangeArrowheads="1" noTextEdit="1"/>
          </p:cNvSpPr>
          <p:nvPr>
            <p:ph type="sldImg"/>
          </p:nvPr>
        </p:nvSpPr>
        <p:spPr>
          <a:xfrm>
            <a:off x="2249488" y="606425"/>
            <a:ext cx="4338637" cy="3255963"/>
          </a:xfrm>
          <a:ln/>
        </p:spPr>
      </p:sp>
      <p:sp>
        <p:nvSpPr>
          <p:cNvPr id="231427" name="Rectangle 3"/>
          <p:cNvSpPr>
            <a:spLocks noGrp="1" noChangeArrowheads="1"/>
          </p:cNvSpPr>
          <p:nvPr>
            <p:ph type="body" idx="1"/>
          </p:nvPr>
        </p:nvSpPr>
        <p:spPr>
          <a:xfrm>
            <a:off x="2210098" y="4014107"/>
            <a:ext cx="4418707" cy="4316488"/>
          </a:xfrm>
        </p:spPr>
        <p:txBody>
          <a:bodyPr/>
          <a:lstStyle/>
          <a:p>
            <a:endParaRPr lang="en-US" altLang="en-US" sz="1000" dirty="0"/>
          </a:p>
        </p:txBody>
      </p:sp>
      <p:sp>
        <p:nvSpPr>
          <p:cNvPr id="231428" name="Text Box 4"/>
          <p:cNvSpPr txBox="1">
            <a:spLocks noChangeArrowheads="1"/>
          </p:cNvSpPr>
          <p:nvPr/>
        </p:nvSpPr>
        <p:spPr bwMode="auto">
          <a:xfrm>
            <a:off x="305099" y="1211036"/>
            <a:ext cx="1829097" cy="430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endParaRPr lang="en-US" altLang="en-US" sz="1100">
              <a:latin typeface="Arial" pitchFamily="34" charset="0"/>
            </a:endParaRPr>
          </a:p>
          <a:p>
            <a:pPr eaLnBrk="0" hangingPunct="0">
              <a:spcAft>
                <a:spcPts val="296"/>
              </a:spcAft>
            </a:pPr>
            <a:endParaRPr lang="en-US" altLang="en-US" sz="1100">
              <a:latin typeface="Arial" pitchFamily="34" charset="0"/>
            </a:endParaRPr>
          </a:p>
        </p:txBody>
      </p:sp>
      <p:sp>
        <p:nvSpPr>
          <p:cNvPr id="231429" name="Text Box 5"/>
          <p:cNvSpPr txBox="1">
            <a:spLocks noChangeArrowheads="1"/>
          </p:cNvSpPr>
          <p:nvPr/>
        </p:nvSpPr>
        <p:spPr bwMode="auto">
          <a:xfrm>
            <a:off x="305099" y="1211036"/>
            <a:ext cx="1829097" cy="474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r>
              <a:rPr lang="en-US" altLang="en-US" sz="1100">
                <a:latin typeface="Arial" pitchFamily="34" charset="0"/>
              </a:rPr>
              <a:t>You can relate this back to previous slides that describe the system model and the many diagrams needed to fully communicate its content. One can consider all of the models listed here, taken together, to be “the system model.”</a:t>
            </a:r>
          </a:p>
          <a:p>
            <a:pPr eaLnBrk="0" hangingPunct="0">
              <a:spcBef>
                <a:spcPct val="50000"/>
              </a:spcBef>
            </a:pPr>
            <a:r>
              <a:rPr lang="en-US" altLang="en-US" sz="1100">
                <a:latin typeface="Arial" pitchFamily="34" charset="0"/>
              </a:rPr>
              <a:t>The only model that is a little different is the business model. It describes the business at large, not just the automated part. The other models describe the information system that supports the business model.</a:t>
            </a:r>
          </a:p>
          <a:p>
            <a:pPr eaLnBrk="0" hangingPunct="0">
              <a:spcBef>
                <a:spcPct val="50000"/>
              </a:spcBef>
            </a:pPr>
            <a:r>
              <a:rPr lang="en-US" altLang="en-US" sz="1100">
                <a:latin typeface="Arial" pitchFamily="34" charset="0"/>
              </a:rPr>
              <a:t>It is a good idea to point out that each of these models is incrementally developed across many iterations.</a:t>
            </a:r>
          </a:p>
          <a:p>
            <a:pPr eaLnBrk="0" hangingPunct="0">
              <a:spcBef>
                <a:spcPct val="50000"/>
              </a:spcBef>
            </a:pPr>
            <a:endParaRPr lang="en-US" altLang="en-US" sz="110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software-processes-in-software-engineering/"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www.infoq.com/news/2019/09/google-software-engineering/" TargetMode="External"/><Relationship Id="rId4" Type="http://schemas.openxmlformats.org/officeDocument/2006/relationships/hyperlink" Target="https://mitsloan.mit.edu/shared/ods/documents/?PublicationDocumentID=59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3</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Agility and Process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63B4C8-2C9E-4EDE-A2E7-D660FB8A9E95}" type="slidenum">
              <a:rPr lang="en-CA" altLang="en-US"/>
              <a:pPr/>
              <a:t>10</a:t>
            </a:fld>
            <a:endParaRPr lang="en-CA" altLang="en-US"/>
          </a:p>
        </p:txBody>
      </p:sp>
      <p:sp>
        <p:nvSpPr>
          <p:cNvPr id="220162" name="Rectangle 2"/>
          <p:cNvSpPr>
            <a:spLocks noGrp="1" noChangeArrowheads="1"/>
          </p:cNvSpPr>
          <p:nvPr>
            <p:ph type="title"/>
          </p:nvPr>
        </p:nvSpPr>
        <p:spPr/>
        <p:txBody>
          <a:bodyPr/>
          <a:lstStyle/>
          <a:p>
            <a:r>
              <a:rPr lang="en-US" altLang="en-US" sz="4000"/>
              <a:t>Rational Unified Process Is Architecture-Centric</a:t>
            </a:r>
          </a:p>
        </p:txBody>
      </p:sp>
      <p:sp>
        <p:nvSpPr>
          <p:cNvPr id="220163" name="Rectangle 3"/>
          <p:cNvSpPr>
            <a:spLocks noGrp="1" noChangeArrowheads="1"/>
          </p:cNvSpPr>
          <p:nvPr>
            <p:ph type="body" idx="1"/>
          </p:nvPr>
        </p:nvSpPr>
        <p:spPr/>
        <p:txBody>
          <a:bodyPr/>
          <a:lstStyle/>
          <a:p>
            <a:pPr>
              <a:lnSpc>
                <a:spcPct val="90000"/>
              </a:lnSpc>
            </a:pPr>
            <a:r>
              <a:rPr lang="en-US" altLang="en-US" sz="1800" dirty="0"/>
              <a:t>Architecture is the focus of the elaboration phase</a:t>
            </a:r>
          </a:p>
          <a:p>
            <a:pPr lvl="1">
              <a:lnSpc>
                <a:spcPct val="90000"/>
              </a:lnSpc>
            </a:pPr>
            <a:r>
              <a:rPr lang="en-US" altLang="en-US" sz="1600" dirty="0"/>
              <a:t>Building, validating, and baselining the architecture constitute the primary objective of elaboration</a:t>
            </a:r>
          </a:p>
          <a:p>
            <a:pPr lvl="1">
              <a:lnSpc>
                <a:spcPct val="90000"/>
              </a:lnSpc>
            </a:pPr>
            <a:endParaRPr lang="en-US" altLang="en-US" sz="1600" dirty="0"/>
          </a:p>
          <a:p>
            <a:pPr>
              <a:lnSpc>
                <a:spcPct val="90000"/>
              </a:lnSpc>
            </a:pPr>
            <a:r>
              <a:rPr lang="en-US" altLang="en-US" sz="1800" dirty="0"/>
              <a:t>The </a:t>
            </a:r>
            <a:r>
              <a:rPr lang="en-US" altLang="en-US" sz="1800" b="1" dirty="0"/>
              <a:t>Software Architecture Description </a:t>
            </a:r>
            <a:r>
              <a:rPr lang="en-US" altLang="en-US" sz="1800" dirty="0"/>
              <a:t>is the primary artifact that documents the architecture chosen</a:t>
            </a:r>
          </a:p>
          <a:p>
            <a:pPr>
              <a:lnSpc>
                <a:spcPct val="90000"/>
              </a:lnSpc>
            </a:pPr>
            <a:endParaRPr lang="en-US" altLang="en-US" sz="1800" dirty="0"/>
          </a:p>
          <a:p>
            <a:pPr>
              <a:lnSpc>
                <a:spcPct val="90000"/>
              </a:lnSpc>
            </a:pPr>
            <a:r>
              <a:rPr lang="en-US" altLang="en-US" sz="1800" dirty="0"/>
              <a:t>The </a:t>
            </a:r>
            <a:r>
              <a:rPr lang="en-US" altLang="en-US" sz="1800" b="1" dirty="0"/>
              <a:t>Architectural Prototype </a:t>
            </a:r>
            <a:r>
              <a:rPr lang="en-US" altLang="en-US" sz="1800" dirty="0"/>
              <a:t>validates the architecture and serves as the baseline for the rest of development</a:t>
            </a:r>
          </a:p>
          <a:p>
            <a:pPr marL="0" indent="0">
              <a:lnSpc>
                <a:spcPct val="90000"/>
              </a:lnSpc>
              <a:buNone/>
            </a:pPr>
            <a:endParaRPr lang="en-US" altLang="en-US" sz="1800" dirty="0"/>
          </a:p>
          <a:p>
            <a:pPr>
              <a:lnSpc>
                <a:spcPct val="90000"/>
              </a:lnSpc>
            </a:pPr>
            <a:r>
              <a:rPr lang="en-US" altLang="en-US" sz="1800" dirty="0"/>
              <a:t>Other artifacts which derive from architecture are:</a:t>
            </a:r>
          </a:p>
          <a:p>
            <a:pPr lvl="1">
              <a:lnSpc>
                <a:spcPct val="90000"/>
              </a:lnSpc>
            </a:pPr>
            <a:r>
              <a:rPr lang="en-US" altLang="en-US" sz="1600" dirty="0"/>
              <a:t>Design guidelines including use of patterns and idioms</a:t>
            </a:r>
          </a:p>
          <a:p>
            <a:pPr lvl="1">
              <a:lnSpc>
                <a:spcPct val="90000"/>
              </a:lnSpc>
            </a:pPr>
            <a:r>
              <a:rPr lang="en-US" altLang="en-US" sz="1600" dirty="0"/>
              <a:t>Product structure</a:t>
            </a:r>
          </a:p>
          <a:p>
            <a:pPr lvl="1">
              <a:lnSpc>
                <a:spcPct val="90000"/>
              </a:lnSpc>
            </a:pPr>
            <a:r>
              <a:rPr lang="en-US" altLang="en-US" sz="1600" dirty="0"/>
              <a:t>Team structure</a:t>
            </a:r>
          </a:p>
        </p:txBody>
      </p:sp>
    </p:spTree>
    <p:extLst>
      <p:ext uri="{BB962C8B-B14F-4D97-AF65-F5344CB8AC3E}">
        <p14:creationId xmlns:p14="http://schemas.microsoft.com/office/powerpoint/2010/main" val="179455805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27CB78A8-A4AB-4CEA-B3B5-6CA1D0EA7E71}" type="slidenum">
              <a:rPr lang="en-CA" altLang="en-US"/>
              <a:pPr/>
              <a:t>11</a:t>
            </a:fld>
            <a:endParaRPr lang="en-CA" altLang="en-US"/>
          </a:p>
        </p:txBody>
      </p:sp>
      <p:sp>
        <p:nvSpPr>
          <p:cNvPr id="224258" name="Rectangle 2"/>
          <p:cNvSpPr>
            <a:spLocks noChangeArrowheads="1"/>
          </p:cNvSpPr>
          <p:nvPr/>
        </p:nvSpPr>
        <p:spPr bwMode="blackGray">
          <a:xfrm>
            <a:off x="668338" y="2084388"/>
            <a:ext cx="7789862" cy="568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4259" name="Line 3"/>
          <p:cNvSpPr>
            <a:spLocks noChangeShapeType="1"/>
          </p:cNvSpPr>
          <p:nvPr/>
        </p:nvSpPr>
        <p:spPr bwMode="auto">
          <a:xfrm flipH="1" flipV="1">
            <a:off x="6477000" y="2101850"/>
            <a:ext cx="0" cy="533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4260" name="Rectangle 4"/>
          <p:cNvSpPr>
            <a:spLocks noChangeArrowheads="1"/>
          </p:cNvSpPr>
          <p:nvPr/>
        </p:nvSpPr>
        <p:spPr bwMode="auto">
          <a:xfrm>
            <a:off x="1143000" y="2200275"/>
            <a:ext cx="1087438"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Inception</a:t>
            </a:r>
            <a:endParaRPr lang="en-US" altLang="en-US" sz="1600">
              <a:effectLst>
                <a:outerShdw blurRad="38100" dist="38100" dir="2700000" algn="tl">
                  <a:srgbClr val="C0C0C0"/>
                </a:outerShdw>
              </a:effectLst>
              <a:latin typeface="Arial" pitchFamily="34" charset="0"/>
            </a:endParaRPr>
          </a:p>
        </p:txBody>
      </p:sp>
      <p:sp>
        <p:nvSpPr>
          <p:cNvPr id="224261" name="Rectangle 5"/>
          <p:cNvSpPr>
            <a:spLocks noChangeArrowheads="1"/>
          </p:cNvSpPr>
          <p:nvPr/>
        </p:nvSpPr>
        <p:spPr bwMode="auto">
          <a:xfrm>
            <a:off x="2971800" y="2200275"/>
            <a:ext cx="130175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Elaboration</a:t>
            </a:r>
            <a:endParaRPr lang="en-US" altLang="en-US" sz="1400">
              <a:effectLst>
                <a:outerShdw blurRad="38100" dist="38100" dir="2700000" algn="tl">
                  <a:srgbClr val="C0C0C0"/>
                </a:outerShdw>
              </a:effectLst>
              <a:latin typeface="Arial" pitchFamily="34" charset="0"/>
            </a:endParaRPr>
          </a:p>
        </p:txBody>
      </p:sp>
      <p:sp>
        <p:nvSpPr>
          <p:cNvPr id="224262" name="Rectangle 6"/>
          <p:cNvSpPr>
            <a:spLocks noChangeArrowheads="1"/>
          </p:cNvSpPr>
          <p:nvPr/>
        </p:nvSpPr>
        <p:spPr bwMode="auto">
          <a:xfrm>
            <a:off x="4800600" y="2200275"/>
            <a:ext cx="14478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Construction</a:t>
            </a:r>
            <a:endParaRPr lang="en-US" altLang="en-US" sz="1400">
              <a:effectLst>
                <a:outerShdw blurRad="38100" dist="38100" dir="2700000" algn="tl">
                  <a:srgbClr val="C0C0C0"/>
                </a:outerShdw>
              </a:effectLst>
              <a:latin typeface="Arial" pitchFamily="34" charset="0"/>
            </a:endParaRPr>
          </a:p>
        </p:txBody>
      </p:sp>
      <p:sp>
        <p:nvSpPr>
          <p:cNvPr id="224263" name="Rectangle 7"/>
          <p:cNvSpPr>
            <a:spLocks noChangeArrowheads="1"/>
          </p:cNvSpPr>
          <p:nvPr/>
        </p:nvSpPr>
        <p:spPr bwMode="auto">
          <a:xfrm>
            <a:off x="6934200" y="2200275"/>
            <a:ext cx="1166813"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Transition</a:t>
            </a:r>
            <a:endParaRPr lang="en-US" altLang="en-US" sz="1400">
              <a:effectLst>
                <a:outerShdw blurRad="38100" dist="38100" dir="2700000" algn="tl">
                  <a:srgbClr val="C0C0C0"/>
                </a:outerShdw>
              </a:effectLst>
              <a:latin typeface="Arial" pitchFamily="34" charset="0"/>
            </a:endParaRPr>
          </a:p>
        </p:txBody>
      </p:sp>
      <p:sp>
        <p:nvSpPr>
          <p:cNvPr id="224264" name="Line 8"/>
          <p:cNvSpPr>
            <a:spLocks noChangeShapeType="1"/>
          </p:cNvSpPr>
          <p:nvPr/>
        </p:nvSpPr>
        <p:spPr bwMode="auto">
          <a:xfrm flipH="1" flipV="1">
            <a:off x="4572000" y="2101850"/>
            <a:ext cx="0" cy="533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4265" name="Line 9"/>
          <p:cNvSpPr>
            <a:spLocks noChangeShapeType="1"/>
          </p:cNvSpPr>
          <p:nvPr/>
        </p:nvSpPr>
        <p:spPr bwMode="auto">
          <a:xfrm flipH="1" flipV="1">
            <a:off x="2667000" y="2101850"/>
            <a:ext cx="0" cy="533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4266" name="Rectangle 10"/>
          <p:cNvSpPr>
            <a:spLocks noGrp="1" noChangeArrowheads="1"/>
          </p:cNvSpPr>
          <p:nvPr>
            <p:ph type="title"/>
          </p:nvPr>
        </p:nvSpPr>
        <p:spPr/>
        <p:txBody>
          <a:bodyPr/>
          <a:lstStyle/>
          <a:p>
            <a:r>
              <a:rPr lang="en-US" altLang="en-US" dirty="0"/>
              <a:t>Unified Process Phases</a:t>
            </a:r>
          </a:p>
        </p:txBody>
      </p:sp>
      <p:sp>
        <p:nvSpPr>
          <p:cNvPr id="224267" name="Rectangle 11"/>
          <p:cNvSpPr>
            <a:spLocks noGrp="1" noChangeArrowheads="1"/>
          </p:cNvSpPr>
          <p:nvPr>
            <p:ph type="body" idx="1"/>
          </p:nvPr>
        </p:nvSpPr>
        <p:spPr>
          <a:xfrm>
            <a:off x="304800" y="3338513"/>
            <a:ext cx="8489950" cy="2833687"/>
          </a:xfrm>
        </p:spPr>
        <p:txBody>
          <a:bodyPr/>
          <a:lstStyle/>
          <a:p>
            <a:pPr>
              <a:buFontTx/>
              <a:buNone/>
            </a:pPr>
            <a:r>
              <a:rPr lang="en-US" altLang="en-US" sz="2400" dirty="0"/>
              <a:t>The Rational Unified Process has four phases:</a:t>
            </a:r>
          </a:p>
          <a:p>
            <a:pPr lvl="1"/>
            <a:r>
              <a:rPr lang="en-US" altLang="en-US" sz="2000" b="1" dirty="0">
                <a:solidFill>
                  <a:schemeClr val="tx2"/>
                </a:solidFill>
              </a:rPr>
              <a:t>Inception</a:t>
            </a:r>
            <a:r>
              <a:rPr lang="en-US" altLang="en-US" sz="2000" dirty="0"/>
              <a:t> - Define the scope of project, actors, basic use cases, business plan, and required resources</a:t>
            </a:r>
          </a:p>
          <a:p>
            <a:pPr lvl="1"/>
            <a:r>
              <a:rPr lang="en-US" altLang="en-US" sz="2000" b="1" dirty="0">
                <a:solidFill>
                  <a:schemeClr val="tx2"/>
                </a:solidFill>
              </a:rPr>
              <a:t>Elaboration</a:t>
            </a:r>
            <a:r>
              <a:rPr lang="en-US" altLang="en-US" sz="2000" dirty="0"/>
              <a:t> - Plan project, obtain and model (almost) complete set of requirements, specify features, baseline the architecture </a:t>
            </a:r>
          </a:p>
          <a:p>
            <a:pPr lvl="1"/>
            <a:r>
              <a:rPr lang="en-US" altLang="en-US" sz="2000" b="1" dirty="0">
                <a:solidFill>
                  <a:schemeClr val="tx2"/>
                </a:solidFill>
              </a:rPr>
              <a:t>Construction</a:t>
            </a:r>
            <a:r>
              <a:rPr lang="en-US" altLang="en-US" sz="2000" dirty="0"/>
              <a:t> - Build the product</a:t>
            </a:r>
          </a:p>
          <a:p>
            <a:pPr lvl="1"/>
            <a:r>
              <a:rPr lang="en-US" altLang="en-US" sz="2000" b="1" dirty="0">
                <a:solidFill>
                  <a:schemeClr val="tx2"/>
                </a:solidFill>
              </a:rPr>
              <a:t>Transition</a:t>
            </a:r>
            <a:r>
              <a:rPr lang="en-US" altLang="en-US" sz="2000" dirty="0"/>
              <a:t> - Transition the product into end user community, training, installation, support</a:t>
            </a:r>
          </a:p>
        </p:txBody>
      </p:sp>
      <p:grpSp>
        <p:nvGrpSpPr>
          <p:cNvPr id="224268" name="Group 12"/>
          <p:cNvGrpSpPr>
            <a:grpSpLocks/>
          </p:cNvGrpSpPr>
          <p:nvPr/>
        </p:nvGrpSpPr>
        <p:grpSpPr bwMode="auto">
          <a:xfrm>
            <a:off x="622300" y="2817813"/>
            <a:ext cx="7759700" cy="366712"/>
            <a:chOff x="392" y="1672"/>
            <a:chExt cx="4888" cy="231"/>
          </a:xfrm>
        </p:grpSpPr>
        <p:sp>
          <p:nvSpPr>
            <p:cNvPr id="224269" name="Line 13"/>
            <p:cNvSpPr>
              <a:spLocks noChangeShapeType="1"/>
            </p:cNvSpPr>
            <p:nvPr/>
          </p:nvSpPr>
          <p:spPr bwMode="auto">
            <a:xfrm>
              <a:off x="480" y="1680"/>
              <a:ext cx="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4270" name="Rectangle 14"/>
            <p:cNvSpPr>
              <a:spLocks noChangeArrowheads="1"/>
            </p:cNvSpPr>
            <p:nvPr/>
          </p:nvSpPr>
          <p:spPr bwMode="auto">
            <a:xfrm>
              <a:off x="392" y="1672"/>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800" i="1">
                  <a:latin typeface="Helvetica" pitchFamily="34" charset="0"/>
                </a:rPr>
                <a:t>time</a:t>
              </a:r>
            </a:p>
          </p:txBody>
        </p:sp>
      </p:grpSp>
    </p:spTree>
    <p:extLst>
      <p:ext uri="{BB962C8B-B14F-4D97-AF65-F5344CB8AC3E}">
        <p14:creationId xmlns:p14="http://schemas.microsoft.com/office/powerpoint/2010/main" val="27237670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F38CCDBD-BF60-446D-A467-FF9ABBD8EE9F}" type="slidenum">
              <a:rPr lang="en-CA" altLang="en-US"/>
              <a:pPr/>
              <a:t>12</a:t>
            </a:fld>
            <a:endParaRPr lang="en-CA" altLang="en-US"/>
          </a:p>
        </p:txBody>
      </p:sp>
      <p:grpSp>
        <p:nvGrpSpPr>
          <p:cNvPr id="226306" name="Group 2"/>
          <p:cNvGrpSpPr>
            <a:grpSpLocks/>
          </p:cNvGrpSpPr>
          <p:nvPr/>
        </p:nvGrpSpPr>
        <p:grpSpPr bwMode="auto">
          <a:xfrm>
            <a:off x="685800" y="2133600"/>
            <a:ext cx="7789863" cy="568325"/>
            <a:chOff x="421" y="1514"/>
            <a:chExt cx="4907" cy="358"/>
          </a:xfrm>
        </p:grpSpPr>
        <p:sp>
          <p:nvSpPr>
            <p:cNvPr id="226307" name="Rectangle 3"/>
            <p:cNvSpPr>
              <a:spLocks noChangeArrowheads="1"/>
            </p:cNvSpPr>
            <p:nvPr/>
          </p:nvSpPr>
          <p:spPr bwMode="blackGray">
            <a:xfrm>
              <a:off x="421" y="1514"/>
              <a:ext cx="4907" cy="35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6308" name="Line 4"/>
            <p:cNvSpPr>
              <a:spLocks noChangeShapeType="1"/>
            </p:cNvSpPr>
            <p:nvPr/>
          </p:nvSpPr>
          <p:spPr bwMode="auto">
            <a:xfrm flipH="1" flipV="1">
              <a:off x="4080" y="1525"/>
              <a:ext cx="0"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6309" name="Rectangle 5"/>
            <p:cNvSpPr>
              <a:spLocks noChangeArrowheads="1"/>
            </p:cNvSpPr>
            <p:nvPr/>
          </p:nvSpPr>
          <p:spPr bwMode="auto">
            <a:xfrm>
              <a:off x="720" y="1587"/>
              <a:ext cx="685"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Inception</a:t>
              </a:r>
              <a:endParaRPr lang="en-US" altLang="en-US" sz="1600">
                <a:effectLst>
                  <a:outerShdw blurRad="38100" dist="38100" dir="2700000" algn="tl">
                    <a:srgbClr val="C0C0C0"/>
                  </a:outerShdw>
                </a:effectLst>
                <a:latin typeface="Arial" pitchFamily="34" charset="0"/>
              </a:endParaRPr>
            </a:p>
          </p:txBody>
        </p:sp>
        <p:sp>
          <p:nvSpPr>
            <p:cNvPr id="226310" name="Rectangle 6"/>
            <p:cNvSpPr>
              <a:spLocks noChangeArrowheads="1"/>
            </p:cNvSpPr>
            <p:nvPr/>
          </p:nvSpPr>
          <p:spPr bwMode="auto">
            <a:xfrm>
              <a:off x="1872" y="1587"/>
              <a:ext cx="820"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Elaboration</a:t>
              </a:r>
              <a:endParaRPr lang="en-US" altLang="en-US" sz="1400">
                <a:effectLst>
                  <a:outerShdw blurRad="38100" dist="38100" dir="2700000" algn="tl">
                    <a:srgbClr val="C0C0C0"/>
                  </a:outerShdw>
                </a:effectLst>
                <a:latin typeface="Arial" pitchFamily="34" charset="0"/>
              </a:endParaRPr>
            </a:p>
          </p:txBody>
        </p:sp>
        <p:sp>
          <p:nvSpPr>
            <p:cNvPr id="226311" name="Rectangle 7"/>
            <p:cNvSpPr>
              <a:spLocks noChangeArrowheads="1"/>
            </p:cNvSpPr>
            <p:nvPr/>
          </p:nvSpPr>
          <p:spPr bwMode="auto">
            <a:xfrm>
              <a:off x="3024" y="1587"/>
              <a:ext cx="912"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Construction</a:t>
              </a:r>
              <a:endParaRPr lang="en-US" altLang="en-US" sz="1400">
                <a:effectLst>
                  <a:outerShdw blurRad="38100" dist="38100" dir="2700000" algn="tl">
                    <a:srgbClr val="C0C0C0"/>
                  </a:outerShdw>
                </a:effectLst>
                <a:latin typeface="Arial" pitchFamily="34" charset="0"/>
              </a:endParaRPr>
            </a:p>
          </p:txBody>
        </p:sp>
        <p:sp>
          <p:nvSpPr>
            <p:cNvPr id="226312" name="Rectangle 8"/>
            <p:cNvSpPr>
              <a:spLocks noChangeArrowheads="1"/>
            </p:cNvSpPr>
            <p:nvPr/>
          </p:nvSpPr>
          <p:spPr bwMode="auto">
            <a:xfrm>
              <a:off x="4368" y="1587"/>
              <a:ext cx="735"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Transition</a:t>
              </a:r>
              <a:endParaRPr lang="en-US" altLang="en-US" sz="1400">
                <a:effectLst>
                  <a:outerShdw blurRad="38100" dist="38100" dir="2700000" algn="tl">
                    <a:srgbClr val="C0C0C0"/>
                  </a:outerShdw>
                </a:effectLst>
                <a:latin typeface="Arial" pitchFamily="34" charset="0"/>
              </a:endParaRPr>
            </a:p>
          </p:txBody>
        </p:sp>
        <p:sp>
          <p:nvSpPr>
            <p:cNvPr id="226313" name="Line 9"/>
            <p:cNvSpPr>
              <a:spLocks noChangeShapeType="1"/>
            </p:cNvSpPr>
            <p:nvPr/>
          </p:nvSpPr>
          <p:spPr bwMode="auto">
            <a:xfrm flipH="1" flipV="1">
              <a:off x="2880" y="1525"/>
              <a:ext cx="0"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6314" name="Line 10"/>
            <p:cNvSpPr>
              <a:spLocks noChangeShapeType="1"/>
            </p:cNvSpPr>
            <p:nvPr/>
          </p:nvSpPr>
          <p:spPr bwMode="auto">
            <a:xfrm flipH="1" flipV="1">
              <a:off x="1680" y="1525"/>
              <a:ext cx="0"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26315" name="Rectangle 11"/>
          <p:cNvSpPr>
            <a:spLocks noGrp="1" noChangeArrowheads="1"/>
          </p:cNvSpPr>
          <p:nvPr>
            <p:ph type="title"/>
          </p:nvPr>
        </p:nvSpPr>
        <p:spPr/>
        <p:txBody>
          <a:bodyPr/>
          <a:lstStyle/>
          <a:p>
            <a:r>
              <a:rPr lang="en-US" altLang="en-US"/>
              <a:t>Phase Boundaries Mark Major Milestones</a:t>
            </a:r>
          </a:p>
        </p:txBody>
      </p:sp>
      <p:grpSp>
        <p:nvGrpSpPr>
          <p:cNvPr id="226316" name="Group 12"/>
          <p:cNvGrpSpPr>
            <a:grpSpLocks/>
          </p:cNvGrpSpPr>
          <p:nvPr/>
        </p:nvGrpSpPr>
        <p:grpSpPr bwMode="auto">
          <a:xfrm>
            <a:off x="2019300" y="2857500"/>
            <a:ext cx="7010400" cy="1660525"/>
            <a:chOff x="1272" y="1624"/>
            <a:chExt cx="4416" cy="1046"/>
          </a:xfrm>
        </p:grpSpPr>
        <p:sp>
          <p:nvSpPr>
            <p:cNvPr id="226317" name="Text Box 13"/>
            <p:cNvSpPr txBox="1">
              <a:spLocks noChangeArrowheads="1"/>
            </p:cNvSpPr>
            <p:nvPr/>
          </p:nvSpPr>
          <p:spPr bwMode="auto">
            <a:xfrm>
              <a:off x="1272" y="1920"/>
              <a:ext cx="8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pitchFamily="34" charset="0"/>
                </a:rPr>
                <a:t>Lifecycle </a:t>
              </a:r>
            </a:p>
            <a:p>
              <a:pPr algn="ctr" eaLnBrk="0" hangingPunct="0"/>
              <a:r>
                <a:rPr lang="en-US" altLang="en-US" sz="1800" b="1">
                  <a:latin typeface="Arial" pitchFamily="34" charset="0"/>
                </a:rPr>
                <a:t>Objective </a:t>
              </a:r>
            </a:p>
            <a:p>
              <a:pPr algn="ctr" eaLnBrk="0" hangingPunct="0"/>
              <a:r>
                <a:rPr lang="en-US" altLang="en-US" sz="1800" b="1">
                  <a:latin typeface="Arial" pitchFamily="34" charset="0"/>
                </a:rPr>
                <a:t>Milestone </a:t>
              </a:r>
            </a:p>
            <a:p>
              <a:pPr algn="ctr" eaLnBrk="0" hangingPunct="0"/>
              <a:endParaRPr lang="en-US" altLang="en-US" sz="1800" b="1">
                <a:latin typeface="Arial" pitchFamily="34" charset="0"/>
              </a:endParaRPr>
            </a:p>
          </p:txBody>
        </p:sp>
        <p:sp>
          <p:nvSpPr>
            <p:cNvPr id="226318" name="Text Box 14"/>
            <p:cNvSpPr txBox="1">
              <a:spLocks noChangeArrowheads="1"/>
            </p:cNvSpPr>
            <p:nvPr/>
          </p:nvSpPr>
          <p:spPr bwMode="auto">
            <a:xfrm>
              <a:off x="2380" y="1920"/>
              <a:ext cx="10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pitchFamily="34" charset="0"/>
                </a:rPr>
                <a:t>Lifecycle </a:t>
              </a:r>
            </a:p>
            <a:p>
              <a:pPr algn="ctr" eaLnBrk="0" hangingPunct="0"/>
              <a:r>
                <a:rPr lang="en-US" altLang="en-US" sz="1800" b="1">
                  <a:latin typeface="Arial" pitchFamily="34" charset="0"/>
                </a:rPr>
                <a:t>Architecture </a:t>
              </a:r>
            </a:p>
            <a:p>
              <a:pPr algn="ctr" eaLnBrk="0" hangingPunct="0"/>
              <a:r>
                <a:rPr lang="en-US" altLang="en-US" sz="1800" b="1">
                  <a:latin typeface="Arial" pitchFamily="34" charset="0"/>
                </a:rPr>
                <a:t>Milestone </a:t>
              </a:r>
            </a:p>
            <a:p>
              <a:pPr algn="ctr" eaLnBrk="0" hangingPunct="0"/>
              <a:endParaRPr lang="en-US" altLang="en-US" sz="1800" b="1">
                <a:latin typeface="Arial" pitchFamily="34" charset="0"/>
              </a:endParaRPr>
            </a:p>
          </p:txBody>
        </p:sp>
        <p:sp>
          <p:nvSpPr>
            <p:cNvPr id="226319" name="Text Box 15"/>
            <p:cNvSpPr txBox="1">
              <a:spLocks noChangeArrowheads="1"/>
            </p:cNvSpPr>
            <p:nvPr/>
          </p:nvSpPr>
          <p:spPr bwMode="auto">
            <a:xfrm>
              <a:off x="3392" y="1920"/>
              <a:ext cx="137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pitchFamily="34" charset="0"/>
                </a:rPr>
                <a:t>Initial Operational </a:t>
              </a:r>
            </a:p>
            <a:p>
              <a:pPr algn="ctr" eaLnBrk="0" hangingPunct="0"/>
              <a:r>
                <a:rPr lang="en-US" altLang="en-US" sz="1800" b="1">
                  <a:latin typeface="Arial" pitchFamily="34" charset="0"/>
                </a:rPr>
                <a:t>Capability </a:t>
              </a:r>
            </a:p>
            <a:p>
              <a:pPr algn="ctr" eaLnBrk="0" hangingPunct="0"/>
              <a:r>
                <a:rPr lang="en-US" altLang="en-US" sz="1800" b="1">
                  <a:latin typeface="Arial" pitchFamily="34" charset="0"/>
                </a:rPr>
                <a:t>Milestone </a:t>
              </a:r>
            </a:p>
            <a:p>
              <a:pPr algn="ctr" eaLnBrk="0" hangingPunct="0"/>
              <a:endParaRPr lang="en-US" altLang="en-US" sz="1800" b="1">
                <a:latin typeface="Arial" pitchFamily="34" charset="0"/>
              </a:endParaRPr>
            </a:p>
          </p:txBody>
        </p:sp>
        <p:sp>
          <p:nvSpPr>
            <p:cNvPr id="226320" name="Text Box 16"/>
            <p:cNvSpPr txBox="1">
              <a:spLocks noChangeArrowheads="1"/>
            </p:cNvSpPr>
            <p:nvPr/>
          </p:nvSpPr>
          <p:spPr bwMode="auto">
            <a:xfrm>
              <a:off x="4988" y="1920"/>
              <a:ext cx="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pitchFamily="34" charset="0"/>
                </a:rPr>
                <a:t>Product </a:t>
              </a:r>
            </a:p>
            <a:p>
              <a:pPr algn="ctr" eaLnBrk="0" hangingPunct="0"/>
              <a:r>
                <a:rPr lang="en-US" altLang="en-US" sz="1800" b="1">
                  <a:latin typeface="Arial" pitchFamily="34" charset="0"/>
                </a:rPr>
                <a:t>Release</a:t>
              </a:r>
            </a:p>
          </p:txBody>
        </p:sp>
        <p:sp>
          <p:nvSpPr>
            <p:cNvPr id="226321" name="AutoShape 17"/>
            <p:cNvSpPr>
              <a:spLocks noChangeArrowheads="1"/>
            </p:cNvSpPr>
            <p:nvPr/>
          </p:nvSpPr>
          <p:spPr bwMode="auto">
            <a:xfrm>
              <a:off x="1568" y="1624"/>
              <a:ext cx="240" cy="240"/>
            </a:xfrm>
            <a:prstGeom prst="triangle">
              <a:avLst>
                <a:gd name="adj" fmla="val 50000"/>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6322" name="AutoShape 18"/>
            <p:cNvSpPr>
              <a:spLocks noChangeArrowheads="1"/>
            </p:cNvSpPr>
            <p:nvPr/>
          </p:nvSpPr>
          <p:spPr bwMode="auto">
            <a:xfrm>
              <a:off x="2768" y="1624"/>
              <a:ext cx="240" cy="240"/>
            </a:xfrm>
            <a:prstGeom prst="triangle">
              <a:avLst>
                <a:gd name="adj" fmla="val 50000"/>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6323" name="AutoShape 19"/>
            <p:cNvSpPr>
              <a:spLocks noChangeArrowheads="1"/>
            </p:cNvSpPr>
            <p:nvPr/>
          </p:nvSpPr>
          <p:spPr bwMode="auto">
            <a:xfrm>
              <a:off x="3968" y="1624"/>
              <a:ext cx="240" cy="240"/>
            </a:xfrm>
            <a:prstGeom prst="triangle">
              <a:avLst>
                <a:gd name="adj" fmla="val 50000"/>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6324" name="AutoShape 20"/>
            <p:cNvSpPr>
              <a:spLocks noChangeArrowheads="1"/>
            </p:cNvSpPr>
            <p:nvPr/>
          </p:nvSpPr>
          <p:spPr bwMode="auto">
            <a:xfrm>
              <a:off x="5208" y="1624"/>
              <a:ext cx="240" cy="240"/>
            </a:xfrm>
            <a:prstGeom prst="triangle">
              <a:avLst>
                <a:gd name="adj" fmla="val 50000"/>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26325" name="Line 21"/>
          <p:cNvSpPr>
            <a:spLocks noChangeShapeType="1"/>
          </p:cNvSpPr>
          <p:nvPr/>
        </p:nvSpPr>
        <p:spPr bwMode="auto">
          <a:xfrm>
            <a:off x="673100" y="2819400"/>
            <a:ext cx="79629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6326" name="Rectangle 22"/>
          <p:cNvSpPr>
            <a:spLocks noChangeArrowheads="1"/>
          </p:cNvSpPr>
          <p:nvPr/>
        </p:nvSpPr>
        <p:spPr bwMode="auto">
          <a:xfrm>
            <a:off x="622300" y="28067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800" i="1">
                <a:latin typeface="Helvetica" pitchFamily="34" charset="0"/>
              </a:rPr>
              <a:t>time</a:t>
            </a:r>
          </a:p>
        </p:txBody>
      </p:sp>
    </p:spTree>
    <p:extLst>
      <p:ext uri="{BB962C8B-B14F-4D97-AF65-F5344CB8AC3E}">
        <p14:creationId xmlns:p14="http://schemas.microsoft.com/office/powerpoint/2010/main" val="29635209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fld id="{6437733E-AC5A-41BE-9EA6-A95A22A3621C}" type="slidenum">
              <a:rPr lang="en-CA" altLang="en-US"/>
              <a:pPr/>
              <a:t>13</a:t>
            </a:fld>
            <a:endParaRPr lang="en-CA" altLang="en-US"/>
          </a:p>
        </p:txBody>
      </p:sp>
      <p:sp>
        <p:nvSpPr>
          <p:cNvPr id="228354" name="Rectangle 2"/>
          <p:cNvSpPr>
            <a:spLocks noGrp="1" noChangeArrowheads="1"/>
          </p:cNvSpPr>
          <p:nvPr>
            <p:ph type="title"/>
          </p:nvPr>
        </p:nvSpPr>
        <p:spPr/>
        <p:txBody>
          <a:bodyPr/>
          <a:lstStyle/>
          <a:p>
            <a:r>
              <a:rPr lang="en-US" altLang="en-US"/>
              <a:t>Iterations and Phases</a:t>
            </a:r>
          </a:p>
        </p:txBody>
      </p:sp>
      <p:sp>
        <p:nvSpPr>
          <p:cNvPr id="228355" name="Text Box 3"/>
          <p:cNvSpPr txBox="1">
            <a:spLocks noChangeArrowheads="1"/>
          </p:cNvSpPr>
          <p:nvPr/>
        </p:nvSpPr>
        <p:spPr bwMode="auto">
          <a:xfrm>
            <a:off x="609600" y="4902200"/>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effectLst>
                  <a:outerShdw blurRad="38100" dist="38100" dir="2700000" algn="tl">
                    <a:srgbClr val="C0C0C0"/>
                  </a:outerShdw>
                </a:effectLst>
                <a:latin typeface="Arial" pitchFamily="34" charset="0"/>
              </a:rPr>
              <a:t>An </a:t>
            </a:r>
            <a:r>
              <a:rPr lang="en-US" altLang="en-US" b="1">
                <a:solidFill>
                  <a:schemeClr val="tx2"/>
                </a:solidFill>
                <a:effectLst>
                  <a:outerShdw blurRad="38100" dist="38100" dir="2700000" algn="tl">
                    <a:srgbClr val="C0C0C0"/>
                  </a:outerShdw>
                </a:effectLst>
                <a:latin typeface="Arial" pitchFamily="34" charset="0"/>
              </a:rPr>
              <a:t>iteration</a:t>
            </a:r>
            <a:r>
              <a:rPr lang="en-US" altLang="en-US" b="1">
                <a:effectLst>
                  <a:outerShdw blurRad="38100" dist="38100" dir="2700000" algn="tl">
                    <a:srgbClr val="C0C0C0"/>
                  </a:outerShdw>
                </a:effectLst>
                <a:latin typeface="Arial" pitchFamily="34" charset="0"/>
              </a:rPr>
              <a:t> is a distinct sequence of activities with an established plan and evaluation criteria, resulting in an executable release (internal or external)</a:t>
            </a:r>
            <a:endParaRPr lang="en-US" altLang="en-US" sz="2000" b="1">
              <a:solidFill>
                <a:schemeClr val="accent2"/>
              </a:solidFill>
              <a:effectLst>
                <a:outerShdw blurRad="38100" dist="38100" dir="2700000" algn="tl">
                  <a:srgbClr val="C0C0C0"/>
                </a:outerShdw>
              </a:effectLst>
              <a:latin typeface="Arial" pitchFamily="34" charset="0"/>
            </a:endParaRPr>
          </a:p>
        </p:txBody>
      </p:sp>
      <p:grpSp>
        <p:nvGrpSpPr>
          <p:cNvPr id="228356" name="Group 4"/>
          <p:cNvGrpSpPr>
            <a:grpSpLocks/>
          </p:cNvGrpSpPr>
          <p:nvPr/>
        </p:nvGrpSpPr>
        <p:grpSpPr bwMode="auto">
          <a:xfrm>
            <a:off x="779463" y="1628775"/>
            <a:ext cx="7612062" cy="1517650"/>
            <a:chOff x="387" y="1514"/>
            <a:chExt cx="4795" cy="956"/>
          </a:xfrm>
        </p:grpSpPr>
        <p:sp>
          <p:nvSpPr>
            <p:cNvPr id="228357" name="Rectangle 5"/>
            <p:cNvSpPr>
              <a:spLocks noChangeArrowheads="1"/>
            </p:cNvSpPr>
            <p:nvPr/>
          </p:nvSpPr>
          <p:spPr bwMode="blackGray">
            <a:xfrm>
              <a:off x="432" y="2112"/>
              <a:ext cx="4715" cy="35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58" name="Rectangle 6"/>
            <p:cNvSpPr>
              <a:spLocks noChangeArrowheads="1"/>
            </p:cNvSpPr>
            <p:nvPr/>
          </p:nvSpPr>
          <p:spPr bwMode="auto">
            <a:xfrm>
              <a:off x="387" y="2137"/>
              <a:ext cx="71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Preliminary</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59" name="Rectangle 7"/>
            <p:cNvSpPr>
              <a:spLocks noChangeArrowheads="1"/>
            </p:cNvSpPr>
            <p:nvPr/>
          </p:nvSpPr>
          <p:spPr bwMode="blackGray">
            <a:xfrm>
              <a:off x="421" y="1514"/>
              <a:ext cx="4715" cy="35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60" name="Rectangle 8"/>
            <p:cNvSpPr>
              <a:spLocks noChangeArrowheads="1"/>
            </p:cNvSpPr>
            <p:nvPr/>
          </p:nvSpPr>
          <p:spPr bwMode="auto">
            <a:xfrm>
              <a:off x="421" y="2118"/>
              <a:ext cx="4703" cy="344"/>
            </a:xfrm>
            <a:prstGeom prst="rect">
              <a:avLst/>
            </a:prstGeom>
            <a:noFill/>
            <a:ln>
              <a:noFill/>
            </a:ln>
            <a:effectLst/>
            <a:extLst>
              <a:ext uri="{909E8E84-426E-40DD-AFC4-6F175D3DCCD1}">
                <a14:hiddenFill xmlns:a14="http://schemas.microsoft.com/office/drawing/2010/main">
                  <a:gradFill rotWithShape="0">
                    <a:gsLst>
                      <a:gs pos="0">
                        <a:schemeClr val="hlink">
                          <a:gamma/>
                          <a:shade val="76078"/>
                          <a:invGamma/>
                        </a:schemeClr>
                      </a:gs>
                      <a:gs pos="50000">
                        <a:schemeClr val="hlink"/>
                      </a:gs>
                      <a:gs pos="100000">
                        <a:schemeClr val="hlink">
                          <a:gamma/>
                          <a:shade val="7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61" name="Rectangle 9"/>
            <p:cNvSpPr>
              <a:spLocks noChangeArrowheads="1"/>
            </p:cNvSpPr>
            <p:nvPr/>
          </p:nvSpPr>
          <p:spPr bwMode="auto">
            <a:xfrm>
              <a:off x="1103" y="2137"/>
              <a:ext cx="6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Architect.</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62" name="Rectangle 10"/>
            <p:cNvSpPr>
              <a:spLocks noChangeArrowheads="1"/>
            </p:cNvSpPr>
            <p:nvPr/>
          </p:nvSpPr>
          <p:spPr bwMode="auto">
            <a:xfrm>
              <a:off x="1677" y="2137"/>
              <a:ext cx="6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Architect.</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63" name="Rectangle 11"/>
            <p:cNvSpPr>
              <a:spLocks noChangeArrowheads="1"/>
            </p:cNvSpPr>
            <p:nvPr/>
          </p:nvSpPr>
          <p:spPr bwMode="auto">
            <a:xfrm>
              <a:off x="2258" y="2137"/>
              <a:ext cx="54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Devel. </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64" name="Rectangle 12"/>
            <p:cNvSpPr>
              <a:spLocks noChangeArrowheads="1"/>
            </p:cNvSpPr>
            <p:nvPr/>
          </p:nvSpPr>
          <p:spPr bwMode="auto">
            <a:xfrm>
              <a:off x="2839" y="2137"/>
              <a:ext cx="54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Devel. </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65" name="Rectangle 13"/>
            <p:cNvSpPr>
              <a:spLocks noChangeArrowheads="1"/>
            </p:cNvSpPr>
            <p:nvPr/>
          </p:nvSpPr>
          <p:spPr bwMode="auto">
            <a:xfrm>
              <a:off x="3413" y="2137"/>
              <a:ext cx="54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Devel. </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66" name="Rectangle 14"/>
            <p:cNvSpPr>
              <a:spLocks noChangeArrowheads="1"/>
            </p:cNvSpPr>
            <p:nvPr/>
          </p:nvSpPr>
          <p:spPr bwMode="auto">
            <a:xfrm>
              <a:off x="3971" y="2137"/>
              <a:ext cx="64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Transition</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67" name="Rectangle 15"/>
            <p:cNvSpPr>
              <a:spLocks noChangeArrowheads="1"/>
            </p:cNvSpPr>
            <p:nvPr/>
          </p:nvSpPr>
          <p:spPr bwMode="auto">
            <a:xfrm>
              <a:off x="4539" y="2137"/>
              <a:ext cx="64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defRPr sz="2400">
                  <a:solidFill>
                    <a:schemeClr val="tx1"/>
                  </a:solidFill>
                  <a:latin typeface="Times New Roman" pitchFamily="18" charset="0"/>
                </a:defRPr>
              </a:lvl1pPr>
              <a:lvl2pPr marL="411163" defTabSz="739775">
                <a:defRPr sz="2400">
                  <a:solidFill>
                    <a:schemeClr val="tx1"/>
                  </a:solidFill>
                  <a:latin typeface="Times New Roman" pitchFamily="18" charset="0"/>
                </a:defRPr>
              </a:lvl2pPr>
              <a:lvl3pPr marL="822325" defTabSz="739775">
                <a:defRPr sz="2400">
                  <a:solidFill>
                    <a:schemeClr val="tx1"/>
                  </a:solidFill>
                  <a:latin typeface="Times New Roman" pitchFamily="18" charset="0"/>
                </a:defRPr>
              </a:lvl3pPr>
              <a:lvl4pPr marL="1235075" defTabSz="739775">
                <a:defRPr sz="2400">
                  <a:solidFill>
                    <a:schemeClr val="tx1"/>
                  </a:solidFill>
                  <a:latin typeface="Times New Roman" pitchFamily="18" charset="0"/>
                </a:defRPr>
              </a:lvl4pPr>
              <a:lvl5pPr marL="1646238" defTabSz="739775">
                <a:defRPr sz="2400">
                  <a:solidFill>
                    <a:schemeClr val="tx1"/>
                  </a:solidFill>
                  <a:latin typeface="Times New Roman" pitchFamily="18" charset="0"/>
                </a:defRPr>
              </a:lvl5pPr>
              <a:lvl6pPr marL="2103438" defTabSz="739775" fontAlgn="base">
                <a:spcBef>
                  <a:spcPct val="0"/>
                </a:spcBef>
                <a:spcAft>
                  <a:spcPct val="0"/>
                </a:spcAft>
                <a:defRPr sz="2400">
                  <a:solidFill>
                    <a:schemeClr val="tx1"/>
                  </a:solidFill>
                  <a:latin typeface="Times New Roman" pitchFamily="18" charset="0"/>
                </a:defRPr>
              </a:lvl6pPr>
              <a:lvl7pPr marL="2560638" defTabSz="739775" fontAlgn="base">
                <a:spcBef>
                  <a:spcPct val="0"/>
                </a:spcBef>
                <a:spcAft>
                  <a:spcPct val="0"/>
                </a:spcAft>
                <a:defRPr sz="2400">
                  <a:solidFill>
                    <a:schemeClr val="tx1"/>
                  </a:solidFill>
                  <a:latin typeface="Times New Roman" pitchFamily="18" charset="0"/>
                </a:defRPr>
              </a:lvl7pPr>
              <a:lvl8pPr marL="3017838" defTabSz="739775" fontAlgn="base">
                <a:spcBef>
                  <a:spcPct val="0"/>
                </a:spcBef>
                <a:spcAft>
                  <a:spcPct val="0"/>
                </a:spcAft>
                <a:defRPr sz="2400">
                  <a:solidFill>
                    <a:schemeClr val="tx1"/>
                  </a:solidFill>
                  <a:latin typeface="Times New Roman" pitchFamily="18" charset="0"/>
                </a:defRPr>
              </a:lvl8pPr>
              <a:lvl9pPr marL="3475038" defTabSz="739775" fontAlgn="base">
                <a:spcBef>
                  <a:spcPct val="0"/>
                </a:spcBef>
                <a:spcAft>
                  <a:spcPct val="0"/>
                </a:spcAft>
                <a:defRPr sz="2400">
                  <a:solidFill>
                    <a:schemeClr val="tx1"/>
                  </a:solidFill>
                  <a:latin typeface="Times New Roman" pitchFamily="18" charset="0"/>
                </a:defRPr>
              </a:lvl9pPr>
            </a:lstStyle>
            <a:p>
              <a:pPr algn="ctr" eaLnBrk="0" hangingPunct="0"/>
              <a:r>
                <a:rPr lang="en-US" altLang="en-US" sz="1400" b="1">
                  <a:effectLst>
                    <a:outerShdw blurRad="38100" dist="38100" dir="2700000" algn="tl">
                      <a:srgbClr val="C0C0C0"/>
                    </a:outerShdw>
                  </a:effectLst>
                  <a:latin typeface="Arial" pitchFamily="34" charset="0"/>
                </a:rPr>
                <a:t>Transition</a:t>
              </a:r>
            </a:p>
            <a:p>
              <a:pPr algn="ctr" eaLnBrk="0" hangingPunct="0"/>
              <a:r>
                <a:rPr lang="en-US" altLang="en-US" sz="1400" b="1">
                  <a:effectLst>
                    <a:outerShdw blurRad="38100" dist="38100" dir="2700000" algn="tl">
                      <a:srgbClr val="C0C0C0"/>
                    </a:outerShdw>
                  </a:effectLst>
                  <a:latin typeface="Arial" pitchFamily="34" charset="0"/>
                </a:rPr>
                <a:t>Iteration</a:t>
              </a:r>
            </a:p>
          </p:txBody>
        </p:sp>
        <p:sp>
          <p:nvSpPr>
            <p:cNvPr id="228368" name="Line 16"/>
            <p:cNvSpPr>
              <a:spLocks noChangeShapeType="1"/>
            </p:cNvSpPr>
            <p:nvPr/>
          </p:nvSpPr>
          <p:spPr bwMode="auto">
            <a:xfrm flipV="1">
              <a:off x="1108"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69" name="Line 17"/>
            <p:cNvSpPr>
              <a:spLocks noChangeShapeType="1"/>
            </p:cNvSpPr>
            <p:nvPr/>
          </p:nvSpPr>
          <p:spPr bwMode="auto">
            <a:xfrm flipV="1">
              <a:off x="1694"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0" name="Line 18"/>
            <p:cNvSpPr>
              <a:spLocks noChangeShapeType="1"/>
            </p:cNvSpPr>
            <p:nvPr/>
          </p:nvSpPr>
          <p:spPr bwMode="auto">
            <a:xfrm flipV="1">
              <a:off x="2261"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1" name="Line 19"/>
            <p:cNvSpPr>
              <a:spLocks noChangeShapeType="1"/>
            </p:cNvSpPr>
            <p:nvPr/>
          </p:nvSpPr>
          <p:spPr bwMode="auto">
            <a:xfrm flipV="1">
              <a:off x="2836"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2" name="Line 20"/>
            <p:cNvSpPr>
              <a:spLocks noChangeShapeType="1"/>
            </p:cNvSpPr>
            <p:nvPr/>
          </p:nvSpPr>
          <p:spPr bwMode="auto">
            <a:xfrm flipV="1">
              <a:off x="3409"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3" name="Line 21"/>
            <p:cNvSpPr>
              <a:spLocks noChangeShapeType="1"/>
            </p:cNvSpPr>
            <p:nvPr/>
          </p:nvSpPr>
          <p:spPr bwMode="auto">
            <a:xfrm flipV="1">
              <a:off x="3982"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4" name="Line 22"/>
            <p:cNvSpPr>
              <a:spLocks noChangeShapeType="1"/>
            </p:cNvSpPr>
            <p:nvPr/>
          </p:nvSpPr>
          <p:spPr bwMode="auto">
            <a:xfrm flipV="1">
              <a:off x="4550"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5" name="Line 23"/>
            <p:cNvSpPr>
              <a:spLocks noChangeShapeType="1"/>
            </p:cNvSpPr>
            <p:nvPr/>
          </p:nvSpPr>
          <p:spPr bwMode="auto">
            <a:xfrm flipV="1">
              <a:off x="5136" y="1889"/>
              <a:ext cx="0" cy="5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6" name="Line 24"/>
            <p:cNvSpPr>
              <a:spLocks noChangeShapeType="1"/>
            </p:cNvSpPr>
            <p:nvPr/>
          </p:nvSpPr>
          <p:spPr bwMode="auto">
            <a:xfrm>
              <a:off x="421" y="2460"/>
              <a:ext cx="4716" cy="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7" name="Line 25"/>
            <p:cNvSpPr>
              <a:spLocks noChangeShapeType="1"/>
            </p:cNvSpPr>
            <p:nvPr/>
          </p:nvSpPr>
          <p:spPr bwMode="auto">
            <a:xfrm flipH="1">
              <a:off x="421" y="2110"/>
              <a:ext cx="469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8" name="Line 26"/>
            <p:cNvSpPr>
              <a:spLocks noChangeShapeType="1"/>
            </p:cNvSpPr>
            <p:nvPr/>
          </p:nvSpPr>
          <p:spPr bwMode="auto">
            <a:xfrm>
              <a:off x="421" y="2112"/>
              <a:ext cx="0" cy="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79" name="Line 27"/>
            <p:cNvSpPr>
              <a:spLocks noChangeShapeType="1"/>
            </p:cNvSpPr>
            <p:nvPr/>
          </p:nvSpPr>
          <p:spPr bwMode="auto">
            <a:xfrm>
              <a:off x="435" y="1880"/>
              <a:ext cx="468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80" name="Rectangle 28"/>
            <p:cNvSpPr>
              <a:spLocks noChangeArrowheads="1"/>
            </p:cNvSpPr>
            <p:nvPr/>
          </p:nvSpPr>
          <p:spPr bwMode="auto">
            <a:xfrm>
              <a:off x="422" y="1536"/>
              <a:ext cx="4704" cy="358"/>
            </a:xfrm>
            <a:prstGeom prst="rect">
              <a:avLst/>
            </a:prstGeom>
            <a:noFill/>
            <a:ln>
              <a:noFill/>
            </a:ln>
            <a:effectLst/>
            <a:extLst>
              <a:ext uri="{909E8E84-426E-40DD-AFC4-6F175D3DCCD1}">
                <a14:hiddenFill xmlns:a14="http://schemas.microsoft.com/office/drawing/2010/main">
                  <a:gradFill rotWithShape="0">
                    <a:gsLst>
                      <a:gs pos="0">
                        <a:schemeClr val="hlink">
                          <a:gamma/>
                          <a:shade val="66275"/>
                          <a:invGamma/>
                        </a:schemeClr>
                      </a:gs>
                      <a:gs pos="50000">
                        <a:schemeClr val="hlink"/>
                      </a:gs>
                      <a:gs pos="100000">
                        <a:schemeClr val="hlink">
                          <a:gamma/>
                          <a:shade val="6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81" name="Line 29"/>
            <p:cNvSpPr>
              <a:spLocks noChangeShapeType="1"/>
            </p:cNvSpPr>
            <p:nvPr/>
          </p:nvSpPr>
          <p:spPr bwMode="auto">
            <a:xfrm flipV="1">
              <a:off x="1114" y="1655"/>
              <a:ext cx="0" cy="2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82" name="Line 30"/>
            <p:cNvSpPr>
              <a:spLocks noChangeShapeType="1"/>
            </p:cNvSpPr>
            <p:nvPr/>
          </p:nvSpPr>
          <p:spPr bwMode="auto">
            <a:xfrm flipV="1">
              <a:off x="2269" y="1655"/>
              <a:ext cx="0" cy="2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83" name="Line 31"/>
            <p:cNvSpPr>
              <a:spLocks noChangeShapeType="1"/>
            </p:cNvSpPr>
            <p:nvPr/>
          </p:nvSpPr>
          <p:spPr bwMode="auto">
            <a:xfrm flipV="1">
              <a:off x="3982" y="1643"/>
              <a:ext cx="0" cy="23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84" name="Line 32"/>
            <p:cNvSpPr>
              <a:spLocks noChangeShapeType="1"/>
            </p:cNvSpPr>
            <p:nvPr/>
          </p:nvSpPr>
          <p:spPr bwMode="auto">
            <a:xfrm flipV="1">
              <a:off x="5128" y="1655"/>
              <a:ext cx="0" cy="2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85" name="Rectangle 33"/>
            <p:cNvSpPr>
              <a:spLocks noChangeArrowheads="1"/>
            </p:cNvSpPr>
            <p:nvPr/>
          </p:nvSpPr>
          <p:spPr bwMode="auto">
            <a:xfrm>
              <a:off x="445" y="1647"/>
              <a:ext cx="6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Inception</a:t>
              </a:r>
            </a:p>
          </p:txBody>
        </p:sp>
        <p:sp>
          <p:nvSpPr>
            <p:cNvPr id="228386" name="Rectangle 34"/>
            <p:cNvSpPr>
              <a:spLocks noChangeArrowheads="1"/>
            </p:cNvSpPr>
            <p:nvPr/>
          </p:nvSpPr>
          <p:spPr bwMode="auto">
            <a:xfrm>
              <a:off x="1334" y="1647"/>
              <a:ext cx="8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Elaboration</a:t>
              </a:r>
            </a:p>
          </p:txBody>
        </p:sp>
        <p:sp>
          <p:nvSpPr>
            <p:cNvPr id="228387" name="Rectangle 35"/>
            <p:cNvSpPr>
              <a:spLocks noChangeArrowheads="1"/>
            </p:cNvSpPr>
            <p:nvPr/>
          </p:nvSpPr>
          <p:spPr bwMode="auto">
            <a:xfrm>
              <a:off x="2694" y="1647"/>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Construction</a:t>
              </a:r>
            </a:p>
          </p:txBody>
        </p:sp>
        <p:sp>
          <p:nvSpPr>
            <p:cNvPr id="228388" name="Rectangle 36"/>
            <p:cNvSpPr>
              <a:spLocks noChangeArrowheads="1"/>
            </p:cNvSpPr>
            <p:nvPr/>
          </p:nvSpPr>
          <p:spPr bwMode="auto">
            <a:xfrm>
              <a:off x="4224" y="1647"/>
              <a:ext cx="7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effectLst>
                    <a:outerShdw blurRad="38100" dist="38100" dir="2700000" algn="tl">
                      <a:srgbClr val="C0C0C0"/>
                    </a:outerShdw>
                  </a:effectLst>
                  <a:latin typeface="Arial" pitchFamily="34" charset="0"/>
                </a:rPr>
                <a:t>Transition</a:t>
              </a:r>
            </a:p>
          </p:txBody>
        </p:sp>
        <p:sp>
          <p:nvSpPr>
            <p:cNvPr id="228389" name="Line 37"/>
            <p:cNvSpPr>
              <a:spLocks noChangeShapeType="1"/>
            </p:cNvSpPr>
            <p:nvPr/>
          </p:nvSpPr>
          <p:spPr bwMode="auto">
            <a:xfrm flipV="1">
              <a:off x="428" y="1655"/>
              <a:ext cx="0" cy="2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28390" name="Text Box 38"/>
          <p:cNvSpPr txBox="1">
            <a:spLocks noChangeArrowheads="1"/>
          </p:cNvSpPr>
          <p:nvPr/>
        </p:nvSpPr>
        <p:spPr bwMode="auto">
          <a:xfrm>
            <a:off x="2166937" y="4399582"/>
            <a:ext cx="49625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000" b="1" dirty="0">
                <a:latin typeface="Arial" pitchFamily="34" charset="0"/>
              </a:rPr>
              <a:t>Minor Milestones:  Internal Releases </a:t>
            </a:r>
          </a:p>
        </p:txBody>
      </p:sp>
      <p:sp>
        <p:nvSpPr>
          <p:cNvPr id="228391" name="Line 39"/>
          <p:cNvSpPr>
            <a:spLocks noChangeShapeType="1"/>
          </p:cNvSpPr>
          <p:nvPr/>
        </p:nvSpPr>
        <p:spPr bwMode="auto">
          <a:xfrm flipH="1" flipV="1">
            <a:off x="4662488" y="3133725"/>
            <a:ext cx="0" cy="1284288"/>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92" name="Line 40"/>
          <p:cNvSpPr>
            <a:spLocks noChangeShapeType="1"/>
          </p:cNvSpPr>
          <p:nvPr/>
        </p:nvSpPr>
        <p:spPr bwMode="auto">
          <a:xfrm flipH="1" flipV="1">
            <a:off x="3759200" y="3135313"/>
            <a:ext cx="444500" cy="128270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93" name="Line 41"/>
          <p:cNvSpPr>
            <a:spLocks noChangeShapeType="1"/>
          </p:cNvSpPr>
          <p:nvPr/>
        </p:nvSpPr>
        <p:spPr bwMode="auto">
          <a:xfrm flipH="1" flipV="1">
            <a:off x="2847975" y="3151188"/>
            <a:ext cx="822325" cy="1266825"/>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94" name="Line 42"/>
          <p:cNvSpPr>
            <a:spLocks noChangeShapeType="1"/>
          </p:cNvSpPr>
          <p:nvPr/>
        </p:nvSpPr>
        <p:spPr bwMode="auto">
          <a:xfrm flipH="1" flipV="1">
            <a:off x="1917700" y="3148013"/>
            <a:ext cx="1117600" cy="127000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95" name="Line 43"/>
          <p:cNvSpPr>
            <a:spLocks noChangeShapeType="1"/>
          </p:cNvSpPr>
          <p:nvPr/>
        </p:nvSpPr>
        <p:spPr bwMode="auto">
          <a:xfrm flipV="1">
            <a:off x="5067300" y="3143250"/>
            <a:ext cx="501650" cy="1274763"/>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96" name="Line 44"/>
          <p:cNvSpPr>
            <a:spLocks noChangeShapeType="1"/>
          </p:cNvSpPr>
          <p:nvPr/>
        </p:nvSpPr>
        <p:spPr bwMode="auto">
          <a:xfrm flipV="1">
            <a:off x="5499100" y="3146425"/>
            <a:ext cx="976313" cy="1271588"/>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97" name="Line 45"/>
          <p:cNvSpPr>
            <a:spLocks noChangeShapeType="1"/>
          </p:cNvSpPr>
          <p:nvPr/>
        </p:nvSpPr>
        <p:spPr bwMode="auto">
          <a:xfrm flipV="1">
            <a:off x="5930900" y="3148013"/>
            <a:ext cx="1447800" cy="127000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8398" name="Line 46"/>
          <p:cNvSpPr>
            <a:spLocks noChangeShapeType="1"/>
          </p:cNvSpPr>
          <p:nvPr/>
        </p:nvSpPr>
        <p:spPr bwMode="auto">
          <a:xfrm flipV="1">
            <a:off x="6223000" y="3148013"/>
            <a:ext cx="2070100" cy="127000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3900402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370E2F49-B9EA-4926-8606-1AA526D02A5F}" type="slidenum">
              <a:rPr lang="en-CA" altLang="en-US"/>
              <a:pPr/>
              <a:t>14</a:t>
            </a:fld>
            <a:endParaRPr lang="en-CA" altLang="en-US"/>
          </a:p>
        </p:txBody>
      </p:sp>
      <p:sp>
        <p:nvSpPr>
          <p:cNvPr id="230402" name="Rectangle 2"/>
          <p:cNvSpPr>
            <a:spLocks noGrp="1" noChangeArrowheads="1"/>
          </p:cNvSpPr>
          <p:nvPr>
            <p:ph type="title"/>
          </p:nvPr>
        </p:nvSpPr>
        <p:spPr>
          <a:xfrm>
            <a:off x="0" y="274638"/>
            <a:ext cx="9144000" cy="1143000"/>
          </a:xfrm>
        </p:spPr>
        <p:txBody>
          <a:bodyPr/>
          <a:lstStyle/>
          <a:p>
            <a:r>
              <a:rPr lang="en-US" altLang="en-US" sz="4000" dirty="0"/>
              <a:t>Major Process Workflows Produce Models</a:t>
            </a:r>
            <a:br>
              <a:rPr lang="en-US" altLang="en-US" sz="4000" dirty="0"/>
            </a:br>
            <a:endParaRPr lang="en-US" altLang="en-US" sz="4000" dirty="0"/>
          </a:p>
        </p:txBody>
      </p:sp>
      <p:grpSp>
        <p:nvGrpSpPr>
          <p:cNvPr id="230403" name="Group 3"/>
          <p:cNvGrpSpPr>
            <a:grpSpLocks/>
          </p:cNvGrpSpPr>
          <p:nvPr/>
        </p:nvGrpSpPr>
        <p:grpSpPr bwMode="auto">
          <a:xfrm>
            <a:off x="457200" y="1412875"/>
            <a:ext cx="7708900" cy="5445125"/>
            <a:chOff x="616" y="592"/>
            <a:chExt cx="4856" cy="3430"/>
          </a:xfrm>
        </p:grpSpPr>
        <p:sp>
          <p:nvSpPr>
            <p:cNvPr id="230404" name="Rectangle 4"/>
            <p:cNvSpPr>
              <a:spLocks noChangeArrowheads="1"/>
            </p:cNvSpPr>
            <p:nvPr/>
          </p:nvSpPr>
          <p:spPr bwMode="auto">
            <a:xfrm>
              <a:off x="636" y="1957"/>
              <a:ext cx="1092" cy="4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en-US" sz="1800">
                  <a:effectLst>
                    <a:outerShdw blurRad="38100" dist="38100" dir="2700000" algn="tl">
                      <a:srgbClr val="FFFFFF"/>
                    </a:outerShdw>
                  </a:effectLst>
                  <a:latin typeface="Arial" pitchFamily="34" charset="0"/>
                </a:rPr>
                <a:t>Analysis &amp; Design</a:t>
              </a:r>
            </a:p>
          </p:txBody>
        </p:sp>
        <p:sp>
          <p:nvSpPr>
            <p:cNvPr id="230405" name="Rectangle 5"/>
            <p:cNvSpPr>
              <a:spLocks noChangeArrowheads="1"/>
            </p:cNvSpPr>
            <p:nvPr/>
          </p:nvSpPr>
          <p:spPr bwMode="auto">
            <a:xfrm>
              <a:off x="3168" y="2320"/>
              <a:ext cx="54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85000"/>
                </a:lnSpc>
              </a:pPr>
              <a:r>
                <a:rPr lang="en-US" altLang="en-US" sz="1600" b="1">
                  <a:latin typeface="Arial" pitchFamily="34" charset="0"/>
                </a:rPr>
                <a:t>Design</a:t>
              </a:r>
              <a:br>
                <a:rPr lang="en-US" altLang="en-US" sz="1600" b="1">
                  <a:latin typeface="Arial" pitchFamily="34" charset="0"/>
                </a:rPr>
              </a:br>
              <a:r>
                <a:rPr lang="en-US" altLang="en-US" sz="1600" b="1">
                  <a:latin typeface="Arial" pitchFamily="34" charset="0"/>
                </a:rPr>
                <a:t>Model</a:t>
              </a:r>
            </a:p>
          </p:txBody>
        </p:sp>
        <p:sp>
          <p:nvSpPr>
            <p:cNvPr id="230406" name="Rectangle 6"/>
            <p:cNvSpPr>
              <a:spLocks noChangeArrowheads="1"/>
            </p:cNvSpPr>
            <p:nvPr/>
          </p:nvSpPr>
          <p:spPr bwMode="auto">
            <a:xfrm>
              <a:off x="3691" y="3050"/>
              <a:ext cx="106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85000"/>
                </a:lnSpc>
              </a:pPr>
              <a:r>
                <a:rPr lang="en-US" altLang="en-US" sz="1600" b="1">
                  <a:latin typeface="Arial" pitchFamily="34" charset="0"/>
                </a:rPr>
                <a:t>Implementation</a:t>
              </a:r>
              <a:br>
                <a:rPr lang="en-US" altLang="en-US" sz="1600" b="1">
                  <a:latin typeface="Arial" pitchFamily="34" charset="0"/>
                </a:rPr>
              </a:br>
              <a:r>
                <a:rPr lang="en-US" altLang="en-US" sz="1600" b="1">
                  <a:latin typeface="Arial" pitchFamily="34" charset="0"/>
                </a:rPr>
                <a:t>Model</a:t>
              </a:r>
            </a:p>
          </p:txBody>
        </p:sp>
        <p:sp>
          <p:nvSpPr>
            <p:cNvPr id="230407" name="Rectangle 7"/>
            <p:cNvSpPr>
              <a:spLocks noChangeArrowheads="1"/>
            </p:cNvSpPr>
            <p:nvPr/>
          </p:nvSpPr>
          <p:spPr bwMode="auto">
            <a:xfrm>
              <a:off x="4828" y="3702"/>
              <a:ext cx="48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85000"/>
                </a:lnSpc>
              </a:pPr>
              <a:r>
                <a:rPr lang="en-US" altLang="en-US" sz="1600" b="1">
                  <a:latin typeface="Arial" pitchFamily="34" charset="0"/>
                </a:rPr>
                <a:t>Test</a:t>
              </a:r>
              <a:br>
                <a:rPr lang="en-US" altLang="en-US" sz="1600" b="1">
                  <a:latin typeface="Arial" pitchFamily="34" charset="0"/>
                </a:rPr>
              </a:br>
              <a:r>
                <a:rPr lang="en-US" altLang="en-US" sz="1600" b="1">
                  <a:latin typeface="Arial" pitchFamily="34" charset="0"/>
                </a:rPr>
                <a:t>Model</a:t>
              </a:r>
            </a:p>
          </p:txBody>
        </p:sp>
        <p:sp>
          <p:nvSpPr>
            <p:cNvPr id="230408" name="Rectangle 8"/>
            <p:cNvSpPr>
              <a:spLocks noChangeArrowheads="1"/>
            </p:cNvSpPr>
            <p:nvPr/>
          </p:nvSpPr>
          <p:spPr bwMode="auto">
            <a:xfrm>
              <a:off x="3250" y="1515"/>
              <a:ext cx="676" cy="1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spAutoFit/>
            </a:bodyPr>
            <a:lstStyle/>
            <a:p>
              <a:pPr eaLnBrk="0" hangingPunct="0"/>
              <a:r>
                <a:rPr lang="en-US" altLang="en-US" sz="1600" i="1">
                  <a:latin typeface="Arial" pitchFamily="34" charset="0"/>
                </a:rPr>
                <a:t>realized by</a:t>
              </a:r>
            </a:p>
          </p:txBody>
        </p:sp>
        <p:sp>
          <p:nvSpPr>
            <p:cNvPr id="230409" name="Rectangle 9"/>
            <p:cNvSpPr>
              <a:spLocks noChangeArrowheads="1"/>
            </p:cNvSpPr>
            <p:nvPr/>
          </p:nvSpPr>
          <p:spPr bwMode="auto">
            <a:xfrm>
              <a:off x="4094" y="2112"/>
              <a:ext cx="961" cy="1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spAutoFit/>
            </a:bodyPr>
            <a:lstStyle/>
            <a:p>
              <a:pPr eaLnBrk="0" hangingPunct="0"/>
              <a:r>
                <a:rPr lang="en-US" altLang="en-US" sz="1600" i="1">
                  <a:latin typeface="Arial" pitchFamily="34" charset="0"/>
                </a:rPr>
                <a:t>implemented by</a:t>
              </a:r>
            </a:p>
          </p:txBody>
        </p:sp>
        <p:sp>
          <p:nvSpPr>
            <p:cNvPr id="230410" name="Rectangle 10"/>
            <p:cNvSpPr>
              <a:spLocks noChangeArrowheads="1"/>
            </p:cNvSpPr>
            <p:nvPr/>
          </p:nvSpPr>
          <p:spPr bwMode="auto">
            <a:xfrm>
              <a:off x="4762" y="2688"/>
              <a:ext cx="641" cy="1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spAutoFit/>
            </a:bodyPr>
            <a:lstStyle/>
            <a:p>
              <a:pPr eaLnBrk="0" hangingPunct="0"/>
              <a:r>
                <a:rPr lang="en-US" altLang="en-US" sz="1600" i="1">
                  <a:latin typeface="Arial" pitchFamily="34" charset="0"/>
                </a:rPr>
                <a:t>verified by</a:t>
              </a:r>
            </a:p>
          </p:txBody>
        </p:sp>
        <p:grpSp>
          <p:nvGrpSpPr>
            <p:cNvPr id="230411" name="Group 11"/>
            <p:cNvGrpSpPr>
              <a:grpSpLocks/>
            </p:cNvGrpSpPr>
            <p:nvPr/>
          </p:nvGrpSpPr>
          <p:grpSpPr bwMode="auto">
            <a:xfrm>
              <a:off x="624" y="1309"/>
              <a:ext cx="1104" cy="432"/>
              <a:chOff x="581" y="1237"/>
              <a:chExt cx="1104" cy="432"/>
            </a:xfrm>
          </p:grpSpPr>
          <p:sp>
            <p:nvSpPr>
              <p:cNvPr id="230412" name="Rectangle 12"/>
              <p:cNvSpPr>
                <a:spLocks noChangeArrowheads="1"/>
              </p:cNvSpPr>
              <p:nvPr/>
            </p:nvSpPr>
            <p:spPr bwMode="auto">
              <a:xfrm>
                <a:off x="581" y="1237"/>
                <a:ext cx="1104"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0413" name="Rectangle 13"/>
              <p:cNvSpPr>
                <a:spLocks noChangeArrowheads="1"/>
              </p:cNvSpPr>
              <p:nvPr/>
            </p:nvSpPr>
            <p:spPr bwMode="auto">
              <a:xfrm>
                <a:off x="627" y="1337"/>
                <a:ext cx="101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effectLst>
                      <a:outerShdw blurRad="38100" dist="38100" dir="2700000" algn="tl">
                        <a:srgbClr val="FFFFFF"/>
                      </a:outerShdw>
                    </a:effectLst>
                    <a:latin typeface="Arial" pitchFamily="34" charset="0"/>
                  </a:rPr>
                  <a:t>Requirements</a:t>
                </a:r>
              </a:p>
            </p:txBody>
          </p:sp>
        </p:grpSp>
        <p:sp>
          <p:nvSpPr>
            <p:cNvPr id="230414" name="Line 14"/>
            <p:cNvSpPr>
              <a:spLocks noChangeShapeType="1"/>
            </p:cNvSpPr>
            <p:nvPr/>
          </p:nvSpPr>
          <p:spPr bwMode="auto">
            <a:xfrm>
              <a:off x="1776" y="1536"/>
              <a:ext cx="582" cy="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0415" name="Line 15"/>
            <p:cNvSpPr>
              <a:spLocks noChangeShapeType="1"/>
            </p:cNvSpPr>
            <p:nvPr/>
          </p:nvSpPr>
          <p:spPr bwMode="auto">
            <a:xfrm>
              <a:off x="1696" y="2125"/>
              <a:ext cx="1394" cy="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0416" name="Line 16"/>
            <p:cNvSpPr>
              <a:spLocks noChangeShapeType="1"/>
            </p:cNvSpPr>
            <p:nvPr/>
          </p:nvSpPr>
          <p:spPr bwMode="auto">
            <a:xfrm>
              <a:off x="1672" y="2797"/>
              <a:ext cx="2183" cy="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0417" name="Line 17"/>
            <p:cNvSpPr>
              <a:spLocks noChangeShapeType="1"/>
            </p:cNvSpPr>
            <p:nvPr/>
          </p:nvSpPr>
          <p:spPr bwMode="auto">
            <a:xfrm>
              <a:off x="1672" y="3481"/>
              <a:ext cx="3083" cy="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30418" name="Group 18"/>
            <p:cNvGrpSpPr>
              <a:grpSpLocks/>
            </p:cNvGrpSpPr>
            <p:nvPr/>
          </p:nvGrpSpPr>
          <p:grpSpPr bwMode="auto">
            <a:xfrm>
              <a:off x="624" y="2581"/>
              <a:ext cx="1104" cy="432"/>
              <a:chOff x="581" y="2389"/>
              <a:chExt cx="1104" cy="432"/>
            </a:xfrm>
          </p:grpSpPr>
          <p:sp>
            <p:nvSpPr>
              <p:cNvPr id="230419" name="Rectangle 19"/>
              <p:cNvSpPr>
                <a:spLocks noChangeArrowheads="1"/>
              </p:cNvSpPr>
              <p:nvPr/>
            </p:nvSpPr>
            <p:spPr bwMode="auto">
              <a:xfrm>
                <a:off x="581" y="2389"/>
                <a:ext cx="1104"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0420" name="Rectangle 20"/>
              <p:cNvSpPr>
                <a:spLocks noChangeArrowheads="1"/>
              </p:cNvSpPr>
              <p:nvPr/>
            </p:nvSpPr>
            <p:spPr bwMode="auto">
              <a:xfrm>
                <a:off x="583" y="2490"/>
                <a:ext cx="1100"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effectLst>
                      <a:outerShdw blurRad="38100" dist="38100" dir="2700000" algn="tl">
                        <a:srgbClr val="FFFFFF"/>
                      </a:outerShdw>
                    </a:effectLst>
                    <a:latin typeface="Arial" pitchFamily="34" charset="0"/>
                  </a:rPr>
                  <a:t>Implementation</a:t>
                </a:r>
              </a:p>
            </p:txBody>
          </p:sp>
        </p:grpSp>
        <p:grpSp>
          <p:nvGrpSpPr>
            <p:cNvPr id="230421" name="Group 21"/>
            <p:cNvGrpSpPr>
              <a:grpSpLocks/>
            </p:cNvGrpSpPr>
            <p:nvPr/>
          </p:nvGrpSpPr>
          <p:grpSpPr bwMode="auto">
            <a:xfrm>
              <a:off x="624" y="3265"/>
              <a:ext cx="1104" cy="432"/>
              <a:chOff x="581" y="2965"/>
              <a:chExt cx="1104" cy="432"/>
            </a:xfrm>
          </p:grpSpPr>
          <p:sp>
            <p:nvSpPr>
              <p:cNvPr id="230422" name="Rectangle 22"/>
              <p:cNvSpPr>
                <a:spLocks noChangeArrowheads="1"/>
              </p:cNvSpPr>
              <p:nvPr/>
            </p:nvSpPr>
            <p:spPr bwMode="auto">
              <a:xfrm>
                <a:off x="581" y="2965"/>
                <a:ext cx="1104"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0423" name="Rectangle 23"/>
              <p:cNvSpPr>
                <a:spLocks noChangeArrowheads="1"/>
              </p:cNvSpPr>
              <p:nvPr/>
            </p:nvSpPr>
            <p:spPr bwMode="auto">
              <a:xfrm>
                <a:off x="936" y="3066"/>
                <a:ext cx="396"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effectLst>
                      <a:outerShdw blurRad="38100" dist="38100" dir="2700000" algn="tl">
                        <a:srgbClr val="FFFFFF"/>
                      </a:outerShdw>
                    </a:effectLst>
                    <a:latin typeface="Arial" pitchFamily="34" charset="0"/>
                  </a:rPr>
                  <a:t>Test</a:t>
                </a:r>
              </a:p>
            </p:txBody>
          </p:sp>
        </p:grpSp>
        <p:sp>
          <p:nvSpPr>
            <p:cNvPr id="230424" name="Rectangle 24"/>
            <p:cNvSpPr>
              <a:spLocks noChangeArrowheads="1"/>
            </p:cNvSpPr>
            <p:nvPr/>
          </p:nvSpPr>
          <p:spPr bwMode="auto">
            <a:xfrm>
              <a:off x="2275" y="1718"/>
              <a:ext cx="698"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85000"/>
                </a:lnSpc>
              </a:pPr>
              <a:r>
                <a:rPr lang="en-US" altLang="en-US" sz="1600" b="1">
                  <a:latin typeface="Arial" pitchFamily="34" charset="0"/>
                </a:rPr>
                <a:t>Use-Case</a:t>
              </a:r>
              <a:br>
                <a:rPr lang="en-US" altLang="en-US" sz="1600" b="1">
                  <a:latin typeface="Arial" pitchFamily="34" charset="0"/>
                </a:rPr>
              </a:br>
              <a:r>
                <a:rPr lang="en-US" altLang="en-US" sz="1600" b="1">
                  <a:latin typeface="Arial" pitchFamily="34" charset="0"/>
                </a:rPr>
                <a:t>Model</a:t>
              </a:r>
            </a:p>
          </p:txBody>
        </p:sp>
        <p:graphicFrame>
          <p:nvGraphicFramePr>
            <p:cNvPr id="230425" name="Object 25"/>
            <p:cNvGraphicFramePr>
              <a:graphicFrameLocks noChangeAspect="1"/>
            </p:cNvGraphicFramePr>
            <p:nvPr/>
          </p:nvGraphicFramePr>
          <p:xfrm>
            <a:off x="2284" y="1308"/>
            <a:ext cx="740" cy="380"/>
          </p:xfrm>
          <a:graphic>
            <a:graphicData uri="http://schemas.openxmlformats.org/presentationml/2006/ole">
              <mc:AlternateContent xmlns:mc="http://schemas.openxmlformats.org/markup-compatibility/2006">
                <mc:Choice xmlns:v="urn:schemas-microsoft-com:vml" Requires="v">
                  <p:oleObj spid="_x0000_s3304" name="CorelDRAW" r:id="rId4" imgW="859320" imgH="440640" progId="CorelDraw.Graphic.7">
                    <p:embed/>
                  </p:oleObj>
                </mc:Choice>
                <mc:Fallback>
                  <p:oleObj name="CorelDRAW" r:id="rId4" imgW="859320" imgH="440640" progId="CorelDraw.Graphic.7">
                    <p:embed/>
                    <p:pic>
                      <p:nvPicPr>
                        <p:cNvPr id="230425"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 y="1308"/>
                          <a:ext cx="74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26" name="Object 26"/>
            <p:cNvGraphicFramePr>
              <a:graphicFrameLocks noChangeAspect="1"/>
            </p:cNvGraphicFramePr>
            <p:nvPr/>
          </p:nvGraphicFramePr>
          <p:xfrm>
            <a:off x="3928" y="2525"/>
            <a:ext cx="728" cy="467"/>
          </p:xfrm>
          <a:graphic>
            <a:graphicData uri="http://schemas.openxmlformats.org/presentationml/2006/ole">
              <mc:AlternateContent xmlns:mc="http://schemas.openxmlformats.org/markup-compatibility/2006">
                <mc:Choice xmlns:v="urn:schemas-microsoft-com:vml" Requires="v">
                  <p:oleObj spid="_x0000_s3305" name="CorelDRAW" r:id="rId6" imgW="744120" imgH="478440" progId="CorelDraw.Graphic.7">
                    <p:embed/>
                  </p:oleObj>
                </mc:Choice>
                <mc:Fallback>
                  <p:oleObj name="CorelDRAW" r:id="rId6" imgW="744120" imgH="478440" progId="CorelDraw.Graphic.7">
                    <p:embed/>
                    <p:pic>
                      <p:nvPicPr>
                        <p:cNvPr id="230426"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8" y="2525"/>
                          <a:ext cx="728"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27" name="Object 27"/>
            <p:cNvGraphicFramePr>
              <a:graphicFrameLocks noChangeAspect="1"/>
            </p:cNvGraphicFramePr>
            <p:nvPr/>
          </p:nvGraphicFramePr>
          <p:xfrm>
            <a:off x="4792" y="3217"/>
            <a:ext cx="680" cy="553"/>
          </p:xfrm>
          <a:graphic>
            <a:graphicData uri="http://schemas.openxmlformats.org/presentationml/2006/ole">
              <mc:AlternateContent xmlns:mc="http://schemas.openxmlformats.org/markup-compatibility/2006">
                <mc:Choice xmlns:v="urn:schemas-microsoft-com:vml" Requires="v">
                  <p:oleObj spid="_x0000_s3306" name="CorelDRAW" r:id="rId8" imgW="695520" imgH="565920" progId="CorelDraw.Graphic.7">
                    <p:embed/>
                  </p:oleObj>
                </mc:Choice>
                <mc:Fallback>
                  <p:oleObj name="CorelDRAW" r:id="rId8" imgW="695520" imgH="565920" progId="CorelDraw.Graphic.7">
                    <p:embed/>
                    <p:pic>
                      <p:nvPicPr>
                        <p:cNvPr id="230427"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2" y="3217"/>
                          <a:ext cx="680" cy="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28" name="Object 28"/>
            <p:cNvGraphicFramePr>
              <a:graphicFrameLocks/>
            </p:cNvGraphicFramePr>
            <p:nvPr/>
          </p:nvGraphicFramePr>
          <p:xfrm>
            <a:off x="3136" y="1872"/>
            <a:ext cx="848" cy="460"/>
          </p:xfrm>
          <a:graphic>
            <a:graphicData uri="http://schemas.openxmlformats.org/presentationml/2006/ole">
              <mc:AlternateContent xmlns:mc="http://schemas.openxmlformats.org/markup-compatibility/2006">
                <mc:Choice xmlns:v="urn:schemas-microsoft-com:vml" Requires="v">
                  <p:oleObj spid="_x0000_s3307" name="CorelDRAW" r:id="rId10" imgW="674640" imgH="483840" progId="CorelDraw.Graphic.7">
                    <p:embed/>
                  </p:oleObj>
                </mc:Choice>
                <mc:Fallback>
                  <p:oleObj name="CorelDRAW" r:id="rId10" imgW="674640" imgH="483840" progId="CorelDraw.Graphic.7">
                    <p:embed/>
                    <p:pic>
                      <p:nvPicPr>
                        <p:cNvPr id="230428" name="Object 2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6" y="1872"/>
                          <a:ext cx="8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0429" name="Group 29"/>
            <p:cNvGrpSpPr>
              <a:grpSpLocks/>
            </p:cNvGrpSpPr>
            <p:nvPr/>
          </p:nvGrpSpPr>
          <p:grpSpPr bwMode="auto">
            <a:xfrm>
              <a:off x="616" y="672"/>
              <a:ext cx="1092" cy="432"/>
              <a:chOff x="581" y="672"/>
              <a:chExt cx="1143" cy="432"/>
            </a:xfrm>
          </p:grpSpPr>
          <p:sp>
            <p:nvSpPr>
              <p:cNvPr id="230430" name="Rectangle 30"/>
              <p:cNvSpPr>
                <a:spLocks noChangeArrowheads="1"/>
              </p:cNvSpPr>
              <p:nvPr/>
            </p:nvSpPr>
            <p:spPr bwMode="auto">
              <a:xfrm>
                <a:off x="581" y="672"/>
                <a:ext cx="1143"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0431" name="Rectangle 31"/>
              <p:cNvSpPr>
                <a:spLocks noChangeArrowheads="1"/>
              </p:cNvSpPr>
              <p:nvPr/>
            </p:nvSpPr>
            <p:spPr bwMode="auto">
              <a:xfrm>
                <a:off x="786" y="686"/>
                <a:ext cx="733" cy="4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effectLst>
                      <a:outerShdw blurRad="38100" dist="38100" dir="2700000" algn="tl">
                        <a:srgbClr val="FFFFFF"/>
                      </a:outerShdw>
                    </a:effectLst>
                    <a:latin typeface="Arial" pitchFamily="34" charset="0"/>
                  </a:rPr>
                  <a:t>Business</a:t>
                </a:r>
                <a:br>
                  <a:rPr lang="en-US" altLang="en-US" sz="1800">
                    <a:effectLst>
                      <a:outerShdw blurRad="38100" dist="38100" dir="2700000" algn="tl">
                        <a:srgbClr val="FFFFFF"/>
                      </a:outerShdw>
                    </a:effectLst>
                    <a:latin typeface="Arial" pitchFamily="34" charset="0"/>
                  </a:rPr>
                </a:br>
                <a:r>
                  <a:rPr lang="en-US" altLang="en-US" sz="1800">
                    <a:effectLst>
                      <a:outerShdw blurRad="38100" dist="38100" dir="2700000" algn="tl">
                        <a:srgbClr val="FFFFFF"/>
                      </a:outerShdw>
                    </a:effectLst>
                    <a:latin typeface="Arial" pitchFamily="34" charset="0"/>
                  </a:rPr>
                  <a:t>Modeling</a:t>
                </a:r>
              </a:p>
            </p:txBody>
          </p:sp>
        </p:grpSp>
        <p:sp>
          <p:nvSpPr>
            <p:cNvPr id="230432" name="Line 32"/>
            <p:cNvSpPr>
              <a:spLocks noChangeShapeType="1"/>
            </p:cNvSpPr>
            <p:nvPr/>
          </p:nvSpPr>
          <p:spPr bwMode="auto">
            <a:xfrm>
              <a:off x="1680" y="864"/>
              <a:ext cx="393" cy="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230433" name="Object 33"/>
            <p:cNvGraphicFramePr>
              <a:graphicFrameLocks noChangeAspect="1"/>
            </p:cNvGraphicFramePr>
            <p:nvPr/>
          </p:nvGraphicFramePr>
          <p:xfrm>
            <a:off x="1976" y="592"/>
            <a:ext cx="808" cy="415"/>
          </p:xfrm>
          <a:graphic>
            <a:graphicData uri="http://schemas.openxmlformats.org/presentationml/2006/ole">
              <mc:AlternateContent xmlns:mc="http://schemas.openxmlformats.org/markup-compatibility/2006">
                <mc:Choice xmlns:v="urn:schemas-microsoft-com:vml" Requires="v">
                  <p:oleObj spid="_x0000_s3308" name="CorelDRAW" r:id="rId12" imgW="859320" imgH="440640" progId="CorelDraw.Graphic.7">
                    <p:embed/>
                  </p:oleObj>
                </mc:Choice>
                <mc:Fallback>
                  <p:oleObj name="CorelDRAW" r:id="rId12" imgW="859320" imgH="440640" progId="CorelDraw.Graphic.7">
                    <p:embed/>
                    <p:pic>
                      <p:nvPicPr>
                        <p:cNvPr id="230433"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 y="592"/>
                          <a:ext cx="808"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434" name="Rectangle 34"/>
            <p:cNvSpPr>
              <a:spLocks noChangeArrowheads="1"/>
            </p:cNvSpPr>
            <p:nvPr/>
          </p:nvSpPr>
          <p:spPr bwMode="auto">
            <a:xfrm>
              <a:off x="1790" y="1072"/>
              <a:ext cx="109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85000"/>
                </a:lnSpc>
              </a:pPr>
              <a:r>
                <a:rPr lang="en-US" altLang="en-US" sz="1600" b="1">
                  <a:latin typeface="Arial" pitchFamily="34" charset="0"/>
                </a:rPr>
                <a:t>Business Model</a:t>
              </a:r>
            </a:p>
          </p:txBody>
        </p:sp>
        <p:sp>
          <p:nvSpPr>
            <p:cNvPr id="230435" name="Rectangle 35"/>
            <p:cNvSpPr>
              <a:spLocks noChangeArrowheads="1"/>
            </p:cNvSpPr>
            <p:nvPr/>
          </p:nvSpPr>
          <p:spPr bwMode="auto">
            <a:xfrm>
              <a:off x="3040" y="863"/>
              <a:ext cx="798" cy="1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spAutoFit/>
            </a:bodyPr>
            <a:lstStyle/>
            <a:p>
              <a:pPr eaLnBrk="0" hangingPunct="0"/>
              <a:r>
                <a:rPr lang="en-US" altLang="en-US" sz="1600" i="1">
                  <a:latin typeface="Arial" pitchFamily="34" charset="0"/>
                </a:rPr>
                <a:t>supported by</a:t>
              </a:r>
            </a:p>
          </p:txBody>
        </p:sp>
      </p:grpSp>
    </p:spTree>
    <p:extLst>
      <p:ext uri="{BB962C8B-B14F-4D97-AF65-F5344CB8AC3E}">
        <p14:creationId xmlns:p14="http://schemas.microsoft.com/office/powerpoint/2010/main" val="56778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4"/>
          <p:cNvSpPr>
            <a:spLocks noGrp="1"/>
          </p:cNvSpPr>
          <p:nvPr>
            <p:ph type="sldNum" sz="quarter" idx="12"/>
          </p:nvPr>
        </p:nvSpPr>
        <p:spPr/>
        <p:txBody>
          <a:bodyPr/>
          <a:lstStyle/>
          <a:p>
            <a:fld id="{1140F3B7-8650-4637-90FF-AB5C728CD94D}" type="slidenum">
              <a:rPr lang="en-CA" altLang="en-US"/>
              <a:pPr/>
              <a:t>15</a:t>
            </a:fld>
            <a:endParaRPr lang="en-CA" altLang="en-US"/>
          </a:p>
        </p:txBody>
      </p:sp>
      <p:sp>
        <p:nvSpPr>
          <p:cNvPr id="232450" name="Rectangle 2"/>
          <p:cNvSpPr>
            <a:spLocks noGrp="1" noChangeArrowheads="1"/>
          </p:cNvSpPr>
          <p:nvPr>
            <p:ph type="title"/>
          </p:nvPr>
        </p:nvSpPr>
        <p:spPr/>
        <p:txBody>
          <a:bodyPr/>
          <a:lstStyle/>
          <a:p>
            <a:r>
              <a:rPr lang="en-US" altLang="en-US" sz="4800"/>
              <a:t>RUP Overview</a:t>
            </a:r>
          </a:p>
        </p:txBody>
      </p:sp>
      <p:grpSp>
        <p:nvGrpSpPr>
          <p:cNvPr id="232451" name="Group 3"/>
          <p:cNvGrpSpPr>
            <a:grpSpLocks/>
          </p:cNvGrpSpPr>
          <p:nvPr/>
        </p:nvGrpSpPr>
        <p:grpSpPr bwMode="auto">
          <a:xfrm>
            <a:off x="571500" y="1511300"/>
            <a:ext cx="7908925" cy="5197475"/>
            <a:chOff x="360" y="712"/>
            <a:chExt cx="4982" cy="3274"/>
          </a:xfrm>
        </p:grpSpPr>
        <p:sp>
          <p:nvSpPr>
            <p:cNvPr id="232452" name="Line 4"/>
            <p:cNvSpPr>
              <a:spLocks noChangeShapeType="1"/>
            </p:cNvSpPr>
            <p:nvPr/>
          </p:nvSpPr>
          <p:spPr bwMode="auto">
            <a:xfrm flipH="1" flipV="1">
              <a:off x="3317" y="1150"/>
              <a:ext cx="4" cy="2337"/>
            </a:xfrm>
            <a:prstGeom prst="line">
              <a:avLst/>
            </a:prstGeom>
            <a:noFill/>
            <a:ln w="3175">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32453" name="Line 5"/>
            <p:cNvSpPr>
              <a:spLocks noChangeShapeType="1"/>
            </p:cNvSpPr>
            <p:nvPr/>
          </p:nvSpPr>
          <p:spPr bwMode="auto">
            <a:xfrm flipH="1" flipV="1">
              <a:off x="3990" y="1151"/>
              <a:ext cx="0" cy="2338"/>
            </a:xfrm>
            <a:prstGeom prst="line">
              <a:avLst/>
            </a:prstGeom>
            <a:noFill/>
            <a:ln w="3175">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32454" name="Line 6"/>
            <p:cNvSpPr>
              <a:spLocks noChangeShapeType="1"/>
            </p:cNvSpPr>
            <p:nvPr/>
          </p:nvSpPr>
          <p:spPr bwMode="auto">
            <a:xfrm flipH="1" flipV="1">
              <a:off x="4314" y="1148"/>
              <a:ext cx="1" cy="2316"/>
            </a:xfrm>
            <a:prstGeom prst="line">
              <a:avLst/>
            </a:prstGeom>
            <a:noFill/>
            <a:ln w="3175">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32455" name="Line 7"/>
            <p:cNvSpPr>
              <a:spLocks noChangeShapeType="1"/>
            </p:cNvSpPr>
            <p:nvPr/>
          </p:nvSpPr>
          <p:spPr bwMode="auto">
            <a:xfrm flipH="1" flipV="1">
              <a:off x="4982" y="1151"/>
              <a:ext cx="0" cy="2330"/>
            </a:xfrm>
            <a:prstGeom prst="line">
              <a:avLst/>
            </a:prstGeom>
            <a:noFill/>
            <a:ln w="3175">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32456" name="Line 8"/>
            <p:cNvSpPr>
              <a:spLocks noChangeShapeType="1"/>
            </p:cNvSpPr>
            <p:nvPr/>
          </p:nvSpPr>
          <p:spPr bwMode="auto">
            <a:xfrm flipH="1" flipV="1">
              <a:off x="3010" y="1147"/>
              <a:ext cx="2" cy="2349"/>
            </a:xfrm>
            <a:prstGeom prst="line">
              <a:avLst/>
            </a:prstGeom>
            <a:noFill/>
            <a:ln w="25400">
              <a:solidFill>
                <a:schemeClr val="tx1"/>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32457" name="Line 9"/>
            <p:cNvSpPr>
              <a:spLocks noChangeShapeType="1"/>
            </p:cNvSpPr>
            <p:nvPr/>
          </p:nvSpPr>
          <p:spPr bwMode="auto">
            <a:xfrm flipH="1" flipV="1">
              <a:off x="3649" y="1147"/>
              <a:ext cx="0" cy="2349"/>
            </a:xfrm>
            <a:prstGeom prst="line">
              <a:avLst/>
            </a:prstGeom>
            <a:noFill/>
            <a:ln w="25400">
              <a:solidFill>
                <a:schemeClr val="tx1"/>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32458" name="Line 10"/>
            <p:cNvSpPr>
              <a:spLocks noChangeShapeType="1"/>
            </p:cNvSpPr>
            <p:nvPr/>
          </p:nvSpPr>
          <p:spPr bwMode="auto">
            <a:xfrm flipV="1">
              <a:off x="4611" y="1150"/>
              <a:ext cx="0" cy="2337"/>
            </a:xfrm>
            <a:prstGeom prst="line">
              <a:avLst/>
            </a:prstGeom>
            <a:noFill/>
            <a:ln w="25400">
              <a:solidFill>
                <a:schemeClr val="tx1"/>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32459" name="Rectangle 11"/>
            <p:cNvSpPr>
              <a:spLocks noChangeArrowheads="1"/>
            </p:cNvSpPr>
            <p:nvPr/>
          </p:nvSpPr>
          <p:spPr bwMode="auto">
            <a:xfrm>
              <a:off x="1475" y="3140"/>
              <a:ext cx="88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50000"/>
                </a:spcBef>
              </a:pPr>
              <a:r>
                <a:rPr lang="en-US" altLang="en-US" sz="1800" b="1">
                  <a:latin typeface="Arial" pitchFamily="34" charset="0"/>
                </a:rPr>
                <a:t>Management</a:t>
              </a:r>
              <a:endParaRPr lang="en-US" altLang="en-US" sz="2300" b="1">
                <a:latin typeface="Arial" pitchFamily="34" charset="0"/>
              </a:endParaRPr>
            </a:p>
          </p:txBody>
        </p:sp>
        <p:sp>
          <p:nvSpPr>
            <p:cNvPr id="232460" name="Rectangle 12"/>
            <p:cNvSpPr>
              <a:spLocks noChangeArrowheads="1"/>
            </p:cNvSpPr>
            <p:nvPr/>
          </p:nvSpPr>
          <p:spPr bwMode="auto">
            <a:xfrm>
              <a:off x="1475" y="3363"/>
              <a:ext cx="88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50000"/>
                </a:spcBef>
              </a:pPr>
              <a:r>
                <a:rPr lang="en-US" altLang="en-US" sz="1800" b="1">
                  <a:latin typeface="Arial" pitchFamily="34" charset="0"/>
                </a:rPr>
                <a:t>Environment</a:t>
              </a:r>
              <a:endParaRPr lang="en-US" altLang="en-US" sz="2300" b="1">
                <a:latin typeface="Arial" pitchFamily="34" charset="0"/>
              </a:endParaRPr>
            </a:p>
          </p:txBody>
        </p:sp>
        <p:sp>
          <p:nvSpPr>
            <p:cNvPr id="232461" name="Rectangle 13"/>
            <p:cNvSpPr>
              <a:spLocks noChangeArrowheads="1"/>
            </p:cNvSpPr>
            <p:nvPr/>
          </p:nvSpPr>
          <p:spPr bwMode="auto">
            <a:xfrm>
              <a:off x="857" y="1224"/>
              <a:ext cx="1460" cy="15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r" eaLnBrk="0" hangingPunct="0">
                <a:lnSpc>
                  <a:spcPct val="90000"/>
                </a:lnSpc>
                <a:spcBef>
                  <a:spcPct val="50000"/>
                </a:spcBef>
              </a:pPr>
              <a:r>
                <a:rPr lang="en-US" altLang="en-US" sz="1800" b="1">
                  <a:latin typeface="Arial" pitchFamily="34" charset="0"/>
                </a:rPr>
                <a:t>Business Modeling</a:t>
              </a:r>
              <a:endParaRPr lang="en-US" altLang="en-US" sz="2300" b="1">
                <a:latin typeface="Arial" pitchFamily="34" charset="0"/>
              </a:endParaRPr>
            </a:p>
          </p:txBody>
        </p:sp>
        <p:sp>
          <p:nvSpPr>
            <p:cNvPr id="232462" name="Rectangle 14"/>
            <p:cNvSpPr>
              <a:spLocks noChangeArrowheads="1"/>
            </p:cNvSpPr>
            <p:nvPr/>
          </p:nvSpPr>
          <p:spPr bwMode="auto">
            <a:xfrm>
              <a:off x="1253" y="1970"/>
              <a:ext cx="1064" cy="15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r" eaLnBrk="0" hangingPunct="0">
                <a:lnSpc>
                  <a:spcPct val="90000"/>
                </a:lnSpc>
                <a:spcBef>
                  <a:spcPct val="50000"/>
                </a:spcBef>
              </a:pPr>
              <a:r>
                <a:rPr lang="en-US" altLang="en-US" sz="1800" b="1">
                  <a:latin typeface="Arial" pitchFamily="34" charset="0"/>
                </a:rPr>
                <a:t>Implementation</a:t>
              </a:r>
              <a:endParaRPr lang="en-US" altLang="en-US" sz="2300" b="1">
                <a:latin typeface="Arial" pitchFamily="34" charset="0"/>
              </a:endParaRPr>
            </a:p>
          </p:txBody>
        </p:sp>
        <p:sp>
          <p:nvSpPr>
            <p:cNvPr id="232463" name="Rectangle 15"/>
            <p:cNvSpPr>
              <a:spLocks noChangeArrowheads="1"/>
            </p:cNvSpPr>
            <p:nvPr/>
          </p:nvSpPr>
          <p:spPr bwMode="auto">
            <a:xfrm>
              <a:off x="2004" y="2194"/>
              <a:ext cx="296" cy="15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r" eaLnBrk="0" hangingPunct="0">
                <a:lnSpc>
                  <a:spcPct val="90000"/>
                </a:lnSpc>
                <a:spcBef>
                  <a:spcPct val="50000"/>
                </a:spcBef>
              </a:pPr>
              <a:r>
                <a:rPr lang="en-US" altLang="en-US" sz="1800" b="1">
                  <a:latin typeface="Arial" pitchFamily="34" charset="0"/>
                </a:rPr>
                <a:t>Test</a:t>
              </a:r>
              <a:endParaRPr lang="en-US" altLang="en-US" sz="2300" b="1">
                <a:latin typeface="Arial" pitchFamily="34" charset="0"/>
              </a:endParaRPr>
            </a:p>
          </p:txBody>
        </p:sp>
        <p:sp>
          <p:nvSpPr>
            <p:cNvPr id="232464" name="Rectangle 16"/>
            <p:cNvSpPr>
              <a:spLocks noChangeArrowheads="1"/>
            </p:cNvSpPr>
            <p:nvPr/>
          </p:nvSpPr>
          <p:spPr bwMode="auto">
            <a:xfrm>
              <a:off x="805" y="1707"/>
              <a:ext cx="1512" cy="15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r" eaLnBrk="0" hangingPunct="0">
                <a:lnSpc>
                  <a:spcPct val="90000"/>
                </a:lnSpc>
                <a:spcBef>
                  <a:spcPct val="50000"/>
                </a:spcBef>
              </a:pPr>
              <a:r>
                <a:rPr lang="en-US" altLang="en-US" sz="1800" b="1">
                  <a:latin typeface="Arial" pitchFamily="34" charset="0"/>
                </a:rPr>
                <a:t>Architecture &amp; Design</a:t>
              </a:r>
              <a:endParaRPr lang="en-US" altLang="en-US" sz="2300" b="1">
                <a:latin typeface="Arial" pitchFamily="34" charset="0"/>
              </a:endParaRPr>
            </a:p>
          </p:txBody>
        </p:sp>
        <p:sp>
          <p:nvSpPr>
            <p:cNvPr id="232465" name="Rectangle 17"/>
            <p:cNvSpPr>
              <a:spLocks noChangeArrowheads="1"/>
            </p:cNvSpPr>
            <p:nvPr/>
          </p:nvSpPr>
          <p:spPr bwMode="auto">
            <a:xfrm>
              <a:off x="2454" y="3518"/>
              <a:ext cx="55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Preliminary </a:t>
              </a:r>
              <a:br>
                <a:rPr lang="en-US" altLang="en-US" sz="1300">
                  <a:latin typeface="Arial" pitchFamily="34" charset="0"/>
                </a:rPr>
              </a:br>
              <a:r>
                <a:rPr lang="en-US" altLang="en-US" sz="1300">
                  <a:latin typeface="Arial" pitchFamily="34" charset="0"/>
                </a:rPr>
                <a:t>Iteration(s)</a:t>
              </a:r>
            </a:p>
          </p:txBody>
        </p:sp>
        <p:sp>
          <p:nvSpPr>
            <p:cNvPr id="232466" name="Rectangle 18"/>
            <p:cNvSpPr>
              <a:spLocks noChangeArrowheads="1"/>
            </p:cNvSpPr>
            <p:nvPr/>
          </p:nvSpPr>
          <p:spPr bwMode="auto">
            <a:xfrm>
              <a:off x="3077" y="3518"/>
              <a:ext cx="20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 Iter.</a:t>
              </a:r>
              <a:br>
                <a:rPr lang="en-US" altLang="en-US" sz="1300">
                  <a:latin typeface="Arial" pitchFamily="34" charset="0"/>
                </a:rPr>
              </a:br>
              <a:r>
                <a:rPr lang="en-US" altLang="en-US" sz="1300">
                  <a:latin typeface="Arial" pitchFamily="34" charset="0"/>
                </a:rPr>
                <a:t>#1</a:t>
              </a:r>
            </a:p>
          </p:txBody>
        </p:sp>
        <p:sp>
          <p:nvSpPr>
            <p:cNvPr id="232467" name="Freeform 19"/>
            <p:cNvSpPr>
              <a:spLocks/>
            </p:cNvSpPr>
            <p:nvPr/>
          </p:nvSpPr>
          <p:spPr bwMode="auto">
            <a:xfrm>
              <a:off x="2455" y="3182"/>
              <a:ext cx="2860" cy="71"/>
            </a:xfrm>
            <a:custGeom>
              <a:avLst/>
              <a:gdLst>
                <a:gd name="T0" fmla="*/ 356 w 3169"/>
                <a:gd name="T1" fmla="*/ 5 h 79"/>
                <a:gd name="T2" fmla="*/ 620 w 3169"/>
                <a:gd name="T3" fmla="*/ 72 h 79"/>
                <a:gd name="T4" fmla="*/ 715 w 3169"/>
                <a:gd name="T5" fmla="*/ 54 h 79"/>
                <a:gd name="T6" fmla="*/ 810 w 3169"/>
                <a:gd name="T7" fmla="*/ 38 h 79"/>
                <a:gd name="T8" fmla="*/ 907 w 3169"/>
                <a:gd name="T9" fmla="*/ 23 h 79"/>
                <a:gd name="T10" fmla="*/ 1002 w 3169"/>
                <a:gd name="T11" fmla="*/ 5 h 79"/>
                <a:gd name="T12" fmla="*/ 1053 w 3169"/>
                <a:gd name="T13" fmla="*/ 5 h 79"/>
                <a:gd name="T14" fmla="*/ 1105 w 3169"/>
                <a:gd name="T15" fmla="*/ 0 h 79"/>
                <a:gd name="T16" fmla="*/ 1156 w 3169"/>
                <a:gd name="T17" fmla="*/ 0 h 79"/>
                <a:gd name="T18" fmla="*/ 1207 w 3169"/>
                <a:gd name="T19" fmla="*/ 5 h 79"/>
                <a:gd name="T20" fmla="*/ 1225 w 3169"/>
                <a:gd name="T21" fmla="*/ 13 h 79"/>
                <a:gd name="T22" fmla="*/ 1238 w 3169"/>
                <a:gd name="T23" fmla="*/ 25 h 79"/>
                <a:gd name="T24" fmla="*/ 1248 w 3169"/>
                <a:gd name="T25" fmla="*/ 38 h 79"/>
                <a:gd name="T26" fmla="*/ 1261 w 3169"/>
                <a:gd name="T27" fmla="*/ 51 h 79"/>
                <a:gd name="T28" fmla="*/ 1471 w 3169"/>
                <a:gd name="T29" fmla="*/ 46 h 79"/>
                <a:gd name="T30" fmla="*/ 1687 w 3169"/>
                <a:gd name="T31" fmla="*/ 79 h 79"/>
                <a:gd name="T32" fmla="*/ 1894 w 3169"/>
                <a:gd name="T33" fmla="*/ 33 h 79"/>
                <a:gd name="T34" fmla="*/ 2053 w 3169"/>
                <a:gd name="T35" fmla="*/ 74 h 79"/>
                <a:gd name="T36" fmla="*/ 2092 w 3169"/>
                <a:gd name="T37" fmla="*/ 61 h 79"/>
                <a:gd name="T38" fmla="*/ 2128 w 3169"/>
                <a:gd name="T39" fmla="*/ 49 h 79"/>
                <a:gd name="T40" fmla="*/ 2161 w 3169"/>
                <a:gd name="T41" fmla="*/ 36 h 79"/>
                <a:gd name="T42" fmla="*/ 2194 w 3169"/>
                <a:gd name="T43" fmla="*/ 25 h 79"/>
                <a:gd name="T44" fmla="*/ 2223 w 3169"/>
                <a:gd name="T45" fmla="*/ 20 h 79"/>
                <a:gd name="T46" fmla="*/ 2243 w 3169"/>
                <a:gd name="T47" fmla="*/ 18 h 79"/>
                <a:gd name="T48" fmla="*/ 2261 w 3169"/>
                <a:gd name="T49" fmla="*/ 18 h 79"/>
                <a:gd name="T50" fmla="*/ 2276 w 3169"/>
                <a:gd name="T51" fmla="*/ 20 h 79"/>
                <a:gd name="T52" fmla="*/ 2294 w 3169"/>
                <a:gd name="T53" fmla="*/ 23 h 79"/>
                <a:gd name="T54" fmla="*/ 2310 w 3169"/>
                <a:gd name="T55" fmla="*/ 31 h 79"/>
                <a:gd name="T56" fmla="*/ 2328 w 3169"/>
                <a:gd name="T57" fmla="*/ 38 h 79"/>
                <a:gd name="T58" fmla="*/ 2340 w 3169"/>
                <a:gd name="T59" fmla="*/ 46 h 79"/>
                <a:gd name="T60" fmla="*/ 2805 w 3169"/>
                <a:gd name="T61" fmla="*/ 25 h 79"/>
                <a:gd name="T62" fmla="*/ 2856 w 3169"/>
                <a:gd name="T63" fmla="*/ 23 h 79"/>
                <a:gd name="T64" fmla="*/ 2907 w 3169"/>
                <a:gd name="T65" fmla="*/ 20 h 79"/>
                <a:gd name="T66" fmla="*/ 2956 w 3169"/>
                <a:gd name="T67" fmla="*/ 18 h 79"/>
                <a:gd name="T68" fmla="*/ 2997 w 3169"/>
                <a:gd name="T69" fmla="*/ 20 h 79"/>
                <a:gd name="T70" fmla="*/ 3025 w 3169"/>
                <a:gd name="T71" fmla="*/ 25 h 79"/>
                <a:gd name="T72" fmla="*/ 3046 w 3169"/>
                <a:gd name="T73" fmla="*/ 33 h 79"/>
                <a:gd name="T74" fmla="*/ 3063 w 3169"/>
                <a:gd name="T75" fmla="*/ 43 h 79"/>
                <a:gd name="T76" fmla="*/ 3081 w 3169"/>
                <a:gd name="T77" fmla="*/ 51 h 79"/>
                <a:gd name="T78" fmla="*/ 2840 w 3169"/>
                <a:gd name="T79" fmla="*/ 77 h 79"/>
                <a:gd name="T80" fmla="*/ 0 w 3169"/>
                <a:gd name="T81"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chemeClr val="accent1"/>
            </a:solidFill>
            <a:ln w="0">
              <a:solidFill>
                <a:srgbClr val="000000"/>
              </a:solidFill>
              <a:round/>
              <a:headEnd/>
              <a:tailEnd/>
            </a:ln>
          </p:spPr>
          <p:txBody>
            <a:bodyPr/>
            <a:lstStyle/>
            <a:p>
              <a:endParaRPr lang="en-CA"/>
            </a:p>
          </p:txBody>
        </p:sp>
        <p:sp>
          <p:nvSpPr>
            <p:cNvPr id="232468" name="Freeform 20"/>
            <p:cNvSpPr>
              <a:spLocks/>
            </p:cNvSpPr>
            <p:nvPr/>
          </p:nvSpPr>
          <p:spPr bwMode="auto">
            <a:xfrm>
              <a:off x="2469" y="3393"/>
              <a:ext cx="2830" cy="71"/>
            </a:xfrm>
            <a:custGeom>
              <a:avLst/>
              <a:gdLst>
                <a:gd name="T0" fmla="*/ 185 w 3136"/>
                <a:gd name="T1" fmla="*/ 10 h 79"/>
                <a:gd name="T2" fmla="*/ 239 w 3136"/>
                <a:gd name="T3" fmla="*/ 0 h 79"/>
                <a:gd name="T4" fmla="*/ 282 w 3136"/>
                <a:gd name="T5" fmla="*/ 7 h 79"/>
                <a:gd name="T6" fmla="*/ 328 w 3136"/>
                <a:gd name="T7" fmla="*/ 13 h 79"/>
                <a:gd name="T8" fmla="*/ 382 w 3136"/>
                <a:gd name="T9" fmla="*/ 25 h 79"/>
                <a:gd name="T10" fmla="*/ 431 w 3136"/>
                <a:gd name="T11" fmla="*/ 33 h 79"/>
                <a:gd name="T12" fmla="*/ 587 w 3136"/>
                <a:gd name="T13" fmla="*/ 56 h 79"/>
                <a:gd name="T14" fmla="*/ 623 w 3136"/>
                <a:gd name="T15" fmla="*/ 56 h 79"/>
                <a:gd name="T16" fmla="*/ 649 w 3136"/>
                <a:gd name="T17" fmla="*/ 56 h 79"/>
                <a:gd name="T18" fmla="*/ 700 w 3136"/>
                <a:gd name="T19" fmla="*/ 59 h 79"/>
                <a:gd name="T20" fmla="*/ 741 w 3136"/>
                <a:gd name="T21" fmla="*/ 61 h 79"/>
                <a:gd name="T22" fmla="*/ 774 w 3136"/>
                <a:gd name="T23" fmla="*/ 64 h 79"/>
                <a:gd name="T24" fmla="*/ 803 w 3136"/>
                <a:gd name="T25" fmla="*/ 66 h 79"/>
                <a:gd name="T26" fmla="*/ 862 w 3136"/>
                <a:gd name="T27" fmla="*/ 66 h 79"/>
                <a:gd name="T28" fmla="*/ 923 w 3136"/>
                <a:gd name="T29" fmla="*/ 66 h 79"/>
                <a:gd name="T30" fmla="*/ 951 w 3136"/>
                <a:gd name="T31" fmla="*/ 66 h 79"/>
                <a:gd name="T32" fmla="*/ 1000 w 3136"/>
                <a:gd name="T33" fmla="*/ 72 h 79"/>
                <a:gd name="T34" fmla="*/ 1056 w 3136"/>
                <a:gd name="T35" fmla="*/ 72 h 79"/>
                <a:gd name="T36" fmla="*/ 1118 w 3136"/>
                <a:gd name="T37" fmla="*/ 72 h 79"/>
                <a:gd name="T38" fmla="*/ 1162 w 3136"/>
                <a:gd name="T39" fmla="*/ 72 h 79"/>
                <a:gd name="T40" fmla="*/ 1221 w 3136"/>
                <a:gd name="T41" fmla="*/ 72 h 79"/>
                <a:gd name="T42" fmla="*/ 1244 w 3136"/>
                <a:gd name="T43" fmla="*/ 77 h 79"/>
                <a:gd name="T44" fmla="*/ 1264 w 3136"/>
                <a:gd name="T45" fmla="*/ 77 h 79"/>
                <a:gd name="T46" fmla="*/ 1326 w 3136"/>
                <a:gd name="T47" fmla="*/ 77 h 79"/>
                <a:gd name="T48" fmla="*/ 1385 w 3136"/>
                <a:gd name="T49" fmla="*/ 72 h 79"/>
                <a:gd name="T50" fmla="*/ 1426 w 3136"/>
                <a:gd name="T51" fmla="*/ 74 h 79"/>
                <a:gd name="T52" fmla="*/ 1556 w 3136"/>
                <a:gd name="T53" fmla="*/ 79 h 79"/>
                <a:gd name="T54" fmla="*/ 1687 w 3136"/>
                <a:gd name="T55" fmla="*/ 74 h 79"/>
                <a:gd name="T56" fmla="*/ 1700 w 3136"/>
                <a:gd name="T57" fmla="*/ 77 h 79"/>
                <a:gd name="T58" fmla="*/ 1731 w 3136"/>
                <a:gd name="T59" fmla="*/ 74 h 79"/>
                <a:gd name="T60" fmla="*/ 1764 w 3136"/>
                <a:gd name="T61" fmla="*/ 74 h 79"/>
                <a:gd name="T62" fmla="*/ 1836 w 3136"/>
                <a:gd name="T63" fmla="*/ 74 h 79"/>
                <a:gd name="T64" fmla="*/ 1908 w 3136"/>
                <a:gd name="T65" fmla="*/ 77 h 79"/>
                <a:gd name="T66" fmla="*/ 1967 w 3136"/>
                <a:gd name="T67" fmla="*/ 77 h 79"/>
                <a:gd name="T68" fmla="*/ 2043 w 3136"/>
                <a:gd name="T69" fmla="*/ 77 h 79"/>
                <a:gd name="T70" fmla="*/ 2115 w 3136"/>
                <a:gd name="T71" fmla="*/ 74 h 79"/>
                <a:gd name="T72" fmla="*/ 2164 w 3136"/>
                <a:gd name="T73" fmla="*/ 77 h 79"/>
                <a:gd name="T74" fmla="*/ 2215 w 3136"/>
                <a:gd name="T75" fmla="*/ 77 h 79"/>
                <a:gd name="T76" fmla="*/ 2264 w 3136"/>
                <a:gd name="T77" fmla="*/ 77 h 79"/>
                <a:gd name="T78" fmla="*/ 2259 w 3136"/>
                <a:gd name="T79" fmla="*/ 77 h 79"/>
                <a:gd name="T80" fmla="*/ 2392 w 3136"/>
                <a:gd name="T81" fmla="*/ 77 h 79"/>
                <a:gd name="T82" fmla="*/ 2713 w 3136"/>
                <a:gd name="T83" fmla="*/ 77 h 79"/>
                <a:gd name="T84" fmla="*/ 2884 w 3136"/>
                <a:gd name="T85" fmla="*/ 77 h 79"/>
                <a:gd name="T86" fmla="*/ 2982 w 3136"/>
                <a:gd name="T87" fmla="*/ 77 h 79"/>
                <a:gd name="T88" fmla="*/ 3056 w 3136"/>
                <a:gd name="T89" fmla="*/ 79 h 79"/>
                <a:gd name="T90" fmla="*/ 3079 w 3136"/>
                <a:gd name="T91" fmla="*/ 74 h 79"/>
                <a:gd name="T92" fmla="*/ 3102 w 3136"/>
                <a:gd name="T93" fmla="*/ 74 h 79"/>
                <a:gd name="T94" fmla="*/ 3133 w 3136"/>
                <a:gd name="T95" fmla="*/ 77 h 79"/>
                <a:gd name="T96" fmla="*/ 3007 w 3136"/>
                <a:gd name="T97" fmla="*/ 77 h 79"/>
                <a:gd name="T98" fmla="*/ 2928 w 3136"/>
                <a:gd name="T99" fmla="*/ 77 h 79"/>
                <a:gd name="T100" fmla="*/ 2838 w 3136"/>
                <a:gd name="T101" fmla="*/ 77 h 79"/>
                <a:gd name="T102" fmla="*/ 2748 w 3136"/>
                <a:gd name="T103" fmla="*/ 77 h 79"/>
                <a:gd name="T104" fmla="*/ 2400 w 3136"/>
                <a:gd name="T105" fmla="*/ 77 h 79"/>
                <a:gd name="T106" fmla="*/ 1920 w 3136"/>
                <a:gd name="T107" fmla="*/ 77 h 79"/>
                <a:gd name="T108" fmla="*/ 1462 w 3136"/>
                <a:gd name="T109" fmla="*/ 77 h 79"/>
                <a:gd name="T110" fmla="*/ 1180 w 3136"/>
                <a:gd name="T111" fmla="*/ 77 h 79"/>
                <a:gd name="T112" fmla="*/ 992 w 3136"/>
                <a:gd name="T113" fmla="*/ 77 h 79"/>
                <a:gd name="T114" fmla="*/ 928 w 3136"/>
                <a:gd name="T115"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23" y="56"/>
                  </a:lnTo>
                  <a:lnTo>
                    <a:pt x="623"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7" y="77"/>
                  </a:lnTo>
                  <a:lnTo>
                    <a:pt x="2261" y="77"/>
                  </a:lnTo>
                  <a:lnTo>
                    <a:pt x="2259"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32469" name="Freeform 21"/>
            <p:cNvSpPr>
              <a:spLocks/>
            </p:cNvSpPr>
            <p:nvPr/>
          </p:nvSpPr>
          <p:spPr bwMode="auto">
            <a:xfrm>
              <a:off x="2469" y="3393"/>
              <a:ext cx="2830" cy="71"/>
            </a:xfrm>
            <a:custGeom>
              <a:avLst/>
              <a:gdLst>
                <a:gd name="T0" fmla="*/ 185 w 3136"/>
                <a:gd name="T1" fmla="*/ 10 h 79"/>
                <a:gd name="T2" fmla="*/ 239 w 3136"/>
                <a:gd name="T3" fmla="*/ 0 h 79"/>
                <a:gd name="T4" fmla="*/ 282 w 3136"/>
                <a:gd name="T5" fmla="*/ 7 h 79"/>
                <a:gd name="T6" fmla="*/ 328 w 3136"/>
                <a:gd name="T7" fmla="*/ 13 h 79"/>
                <a:gd name="T8" fmla="*/ 382 w 3136"/>
                <a:gd name="T9" fmla="*/ 25 h 79"/>
                <a:gd name="T10" fmla="*/ 431 w 3136"/>
                <a:gd name="T11" fmla="*/ 33 h 79"/>
                <a:gd name="T12" fmla="*/ 587 w 3136"/>
                <a:gd name="T13" fmla="*/ 56 h 79"/>
                <a:gd name="T14" fmla="*/ 631 w 3136"/>
                <a:gd name="T15" fmla="*/ 56 h 79"/>
                <a:gd name="T16" fmla="*/ 680 w 3136"/>
                <a:gd name="T17" fmla="*/ 56 h 79"/>
                <a:gd name="T18" fmla="*/ 726 w 3136"/>
                <a:gd name="T19" fmla="*/ 61 h 79"/>
                <a:gd name="T20" fmla="*/ 764 w 3136"/>
                <a:gd name="T21" fmla="*/ 61 h 79"/>
                <a:gd name="T22" fmla="*/ 790 w 3136"/>
                <a:gd name="T23" fmla="*/ 66 h 79"/>
                <a:gd name="T24" fmla="*/ 833 w 3136"/>
                <a:gd name="T25" fmla="*/ 66 h 79"/>
                <a:gd name="T26" fmla="*/ 903 w 3136"/>
                <a:gd name="T27" fmla="*/ 66 h 79"/>
                <a:gd name="T28" fmla="*/ 941 w 3136"/>
                <a:gd name="T29" fmla="*/ 66 h 79"/>
                <a:gd name="T30" fmla="*/ 974 w 3136"/>
                <a:gd name="T31" fmla="*/ 69 h 79"/>
                <a:gd name="T32" fmla="*/ 1033 w 3136"/>
                <a:gd name="T33" fmla="*/ 72 h 79"/>
                <a:gd name="T34" fmla="*/ 1097 w 3136"/>
                <a:gd name="T35" fmla="*/ 72 h 79"/>
                <a:gd name="T36" fmla="*/ 1138 w 3136"/>
                <a:gd name="T37" fmla="*/ 72 h 79"/>
                <a:gd name="T38" fmla="*/ 1197 w 3136"/>
                <a:gd name="T39" fmla="*/ 72 h 79"/>
                <a:gd name="T40" fmla="*/ 1238 w 3136"/>
                <a:gd name="T41" fmla="*/ 74 h 79"/>
                <a:gd name="T42" fmla="*/ 1251 w 3136"/>
                <a:gd name="T43" fmla="*/ 79 h 79"/>
                <a:gd name="T44" fmla="*/ 1297 w 3136"/>
                <a:gd name="T45" fmla="*/ 74 h 79"/>
                <a:gd name="T46" fmla="*/ 1364 w 3136"/>
                <a:gd name="T47" fmla="*/ 74 h 79"/>
                <a:gd name="T48" fmla="*/ 1405 w 3136"/>
                <a:gd name="T49" fmla="*/ 72 h 79"/>
                <a:gd name="T50" fmla="*/ 1487 w 3136"/>
                <a:gd name="T51" fmla="*/ 79 h 79"/>
                <a:gd name="T52" fmla="*/ 1654 w 3136"/>
                <a:gd name="T53" fmla="*/ 77 h 79"/>
                <a:gd name="T54" fmla="*/ 1700 w 3136"/>
                <a:gd name="T55" fmla="*/ 74 h 79"/>
                <a:gd name="T56" fmla="*/ 1726 w 3136"/>
                <a:gd name="T57" fmla="*/ 74 h 79"/>
                <a:gd name="T58" fmla="*/ 1754 w 3136"/>
                <a:gd name="T59" fmla="*/ 74 h 79"/>
                <a:gd name="T60" fmla="*/ 1820 w 3136"/>
                <a:gd name="T61" fmla="*/ 77 h 79"/>
                <a:gd name="T62" fmla="*/ 1895 w 3136"/>
                <a:gd name="T63" fmla="*/ 77 h 79"/>
                <a:gd name="T64" fmla="*/ 1954 w 3136"/>
                <a:gd name="T65" fmla="*/ 77 h 79"/>
                <a:gd name="T66" fmla="*/ 2026 w 3136"/>
                <a:gd name="T67" fmla="*/ 77 h 79"/>
                <a:gd name="T68" fmla="*/ 2102 w 3136"/>
                <a:gd name="T69" fmla="*/ 74 h 79"/>
                <a:gd name="T70" fmla="*/ 2156 w 3136"/>
                <a:gd name="T71" fmla="*/ 74 h 79"/>
                <a:gd name="T72" fmla="*/ 2205 w 3136"/>
                <a:gd name="T73" fmla="*/ 77 h 79"/>
                <a:gd name="T74" fmla="*/ 2254 w 3136"/>
                <a:gd name="T75" fmla="*/ 77 h 79"/>
                <a:gd name="T76" fmla="*/ 2264 w 3136"/>
                <a:gd name="T77" fmla="*/ 74 h 79"/>
                <a:gd name="T78" fmla="*/ 2454 w 3136"/>
                <a:gd name="T79" fmla="*/ 77 h 79"/>
                <a:gd name="T80" fmla="*/ 2759 w 3136"/>
                <a:gd name="T81" fmla="*/ 77 h 79"/>
                <a:gd name="T82" fmla="*/ 2907 w 3136"/>
                <a:gd name="T83" fmla="*/ 77 h 79"/>
                <a:gd name="T84" fmla="*/ 3002 w 3136"/>
                <a:gd name="T85" fmla="*/ 79 h 79"/>
                <a:gd name="T86" fmla="*/ 3064 w 3136"/>
                <a:gd name="T87" fmla="*/ 77 h 79"/>
                <a:gd name="T88" fmla="*/ 3084 w 3136"/>
                <a:gd name="T89" fmla="*/ 77 h 79"/>
                <a:gd name="T90" fmla="*/ 3107 w 3136"/>
                <a:gd name="T91" fmla="*/ 74 h 79"/>
                <a:gd name="T92" fmla="*/ 3136 w 3136"/>
                <a:gd name="T93" fmla="*/ 77 h 79"/>
                <a:gd name="T94" fmla="*/ 2979 w 3136"/>
                <a:gd name="T95" fmla="*/ 77 h 79"/>
                <a:gd name="T96" fmla="*/ 2884 w 3136"/>
                <a:gd name="T97" fmla="*/ 77 h 79"/>
                <a:gd name="T98" fmla="*/ 2805 w 3136"/>
                <a:gd name="T99" fmla="*/ 77 h 79"/>
                <a:gd name="T100" fmla="*/ 2631 w 3136"/>
                <a:gd name="T101" fmla="*/ 77 h 79"/>
                <a:gd name="T102" fmla="*/ 2225 w 3136"/>
                <a:gd name="T103" fmla="*/ 77 h 79"/>
                <a:gd name="T104" fmla="*/ 1718 w 3136"/>
                <a:gd name="T105" fmla="*/ 77 h 79"/>
                <a:gd name="T106" fmla="*/ 1305 w 3136"/>
                <a:gd name="T107" fmla="*/ 77 h 79"/>
                <a:gd name="T108" fmla="*/ 1126 w 3136"/>
                <a:gd name="T109" fmla="*/ 77 h 79"/>
                <a:gd name="T110" fmla="*/ 969 w 3136"/>
                <a:gd name="T111" fmla="*/ 77 h 79"/>
                <a:gd name="T112" fmla="*/ 900 w 3136"/>
                <a:gd name="T113"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chemeClr val="accent1"/>
            </a:solidFill>
            <a:ln w="0">
              <a:solidFill>
                <a:srgbClr val="000000"/>
              </a:solidFill>
              <a:prstDash val="solid"/>
              <a:round/>
              <a:headEnd/>
              <a:tailEnd/>
            </a:ln>
          </p:spPr>
          <p:txBody>
            <a:bodyPr/>
            <a:lstStyle/>
            <a:p>
              <a:endParaRPr lang="en-CA"/>
            </a:p>
          </p:txBody>
        </p:sp>
        <p:sp>
          <p:nvSpPr>
            <p:cNvPr id="232470" name="Freeform 22"/>
            <p:cNvSpPr>
              <a:spLocks/>
            </p:cNvSpPr>
            <p:nvPr/>
          </p:nvSpPr>
          <p:spPr bwMode="auto">
            <a:xfrm>
              <a:off x="2471" y="1455"/>
              <a:ext cx="2835" cy="124"/>
            </a:xfrm>
            <a:custGeom>
              <a:avLst/>
              <a:gdLst>
                <a:gd name="T0" fmla="*/ 0 w 2968"/>
                <a:gd name="T1" fmla="*/ 145 h 145"/>
                <a:gd name="T2" fmla="*/ 530 w 2968"/>
                <a:gd name="T3" fmla="*/ 34 h 145"/>
                <a:gd name="T4" fmla="*/ 573 w 2968"/>
                <a:gd name="T5" fmla="*/ 29 h 145"/>
                <a:gd name="T6" fmla="*/ 618 w 2968"/>
                <a:gd name="T7" fmla="*/ 24 h 145"/>
                <a:gd name="T8" fmla="*/ 658 w 2968"/>
                <a:gd name="T9" fmla="*/ 17 h 145"/>
                <a:gd name="T10" fmla="*/ 702 w 2968"/>
                <a:gd name="T11" fmla="*/ 10 h 145"/>
                <a:gd name="T12" fmla="*/ 746 w 2968"/>
                <a:gd name="T13" fmla="*/ 5 h 145"/>
                <a:gd name="T14" fmla="*/ 787 w 2968"/>
                <a:gd name="T15" fmla="*/ 3 h 145"/>
                <a:gd name="T16" fmla="*/ 830 w 2968"/>
                <a:gd name="T17" fmla="*/ 0 h 145"/>
                <a:gd name="T18" fmla="*/ 873 w 2968"/>
                <a:gd name="T19" fmla="*/ 5 h 145"/>
                <a:gd name="T20" fmla="*/ 1135 w 2968"/>
                <a:gd name="T21" fmla="*/ 34 h 145"/>
                <a:gd name="T22" fmla="*/ 1220 w 2968"/>
                <a:gd name="T23" fmla="*/ 60 h 145"/>
                <a:gd name="T24" fmla="*/ 1302 w 2968"/>
                <a:gd name="T25" fmla="*/ 85 h 145"/>
                <a:gd name="T26" fmla="*/ 1401 w 2968"/>
                <a:gd name="T27" fmla="*/ 97 h 145"/>
                <a:gd name="T28" fmla="*/ 1461 w 2968"/>
                <a:gd name="T29" fmla="*/ 105 h 145"/>
                <a:gd name="T30" fmla="*/ 1931 w 2968"/>
                <a:gd name="T31" fmla="*/ 107 h 145"/>
                <a:gd name="T32" fmla="*/ 2153 w 2968"/>
                <a:gd name="T33" fmla="*/ 109 h 145"/>
                <a:gd name="T34" fmla="*/ 2529 w 2968"/>
                <a:gd name="T35" fmla="*/ 113 h 145"/>
                <a:gd name="T36" fmla="*/ 2968 w 2968"/>
                <a:gd name="T37" fmla="*/ 145 h 145"/>
                <a:gd name="T38" fmla="*/ 0 w 2968"/>
                <a:gd name="T3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chemeClr val="accent1"/>
            </a:solidFill>
            <a:ln w="0">
              <a:solidFill>
                <a:srgbClr val="000000"/>
              </a:solidFill>
              <a:round/>
              <a:headEnd/>
              <a:tailEnd/>
            </a:ln>
          </p:spPr>
          <p:txBody>
            <a:bodyPr/>
            <a:lstStyle/>
            <a:p>
              <a:endParaRPr lang="en-CA"/>
            </a:p>
          </p:txBody>
        </p:sp>
        <p:sp>
          <p:nvSpPr>
            <p:cNvPr id="232471" name="Freeform 23"/>
            <p:cNvSpPr>
              <a:spLocks/>
            </p:cNvSpPr>
            <p:nvPr/>
          </p:nvSpPr>
          <p:spPr bwMode="auto">
            <a:xfrm>
              <a:off x="2559" y="1684"/>
              <a:ext cx="2758" cy="138"/>
            </a:xfrm>
            <a:custGeom>
              <a:avLst/>
              <a:gdLst>
                <a:gd name="T0" fmla="*/ 0 w 3056"/>
                <a:gd name="T1" fmla="*/ 154 h 154"/>
                <a:gd name="T2" fmla="*/ 374 w 3056"/>
                <a:gd name="T3" fmla="*/ 141 h 154"/>
                <a:gd name="T4" fmla="*/ 500 w 3056"/>
                <a:gd name="T5" fmla="*/ 113 h 154"/>
                <a:gd name="T6" fmla="*/ 600 w 3056"/>
                <a:gd name="T7" fmla="*/ 28 h 154"/>
                <a:gd name="T8" fmla="*/ 718 w 3056"/>
                <a:gd name="T9" fmla="*/ 0 h 154"/>
                <a:gd name="T10" fmla="*/ 1226 w 3056"/>
                <a:gd name="T11" fmla="*/ 13 h 154"/>
                <a:gd name="T12" fmla="*/ 1249 w 3056"/>
                <a:gd name="T13" fmla="*/ 18 h 154"/>
                <a:gd name="T14" fmla="*/ 1269 w 3056"/>
                <a:gd name="T15" fmla="*/ 20 h 154"/>
                <a:gd name="T16" fmla="*/ 1290 w 3056"/>
                <a:gd name="T17" fmla="*/ 26 h 154"/>
                <a:gd name="T18" fmla="*/ 1313 w 3056"/>
                <a:gd name="T19" fmla="*/ 28 h 154"/>
                <a:gd name="T20" fmla="*/ 1333 w 3056"/>
                <a:gd name="T21" fmla="*/ 33 h 154"/>
                <a:gd name="T22" fmla="*/ 1354 w 3056"/>
                <a:gd name="T23" fmla="*/ 38 h 154"/>
                <a:gd name="T24" fmla="*/ 1374 w 3056"/>
                <a:gd name="T25" fmla="*/ 43 h 154"/>
                <a:gd name="T26" fmla="*/ 1395 w 3056"/>
                <a:gd name="T27" fmla="*/ 49 h 154"/>
                <a:gd name="T28" fmla="*/ 1544 w 3056"/>
                <a:gd name="T29" fmla="*/ 92 h 154"/>
                <a:gd name="T30" fmla="*/ 1702 w 3056"/>
                <a:gd name="T31" fmla="*/ 133 h 154"/>
                <a:gd name="T32" fmla="*/ 2243 w 3056"/>
                <a:gd name="T33" fmla="*/ 143 h 154"/>
                <a:gd name="T34" fmla="*/ 2889 w 3056"/>
                <a:gd name="T35" fmla="*/ 143 h 154"/>
                <a:gd name="T36" fmla="*/ 3056 w 3056"/>
                <a:gd name="T37" fmla="*/ 154 h 154"/>
                <a:gd name="T38" fmla="*/ 0 w 3056"/>
                <a:gd name="T3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chemeClr val="accent1"/>
            </a:solidFill>
            <a:ln w="0">
              <a:solidFill>
                <a:srgbClr val="000000"/>
              </a:solidFill>
              <a:prstDash val="solid"/>
              <a:round/>
              <a:headEnd/>
              <a:tailEnd/>
            </a:ln>
          </p:spPr>
          <p:txBody>
            <a:bodyPr/>
            <a:lstStyle/>
            <a:p>
              <a:endParaRPr lang="en-CA"/>
            </a:p>
          </p:txBody>
        </p:sp>
        <p:sp>
          <p:nvSpPr>
            <p:cNvPr id="232472" name="Freeform 24"/>
            <p:cNvSpPr>
              <a:spLocks/>
            </p:cNvSpPr>
            <p:nvPr/>
          </p:nvSpPr>
          <p:spPr bwMode="auto">
            <a:xfrm>
              <a:off x="2538" y="1927"/>
              <a:ext cx="2777" cy="157"/>
            </a:xfrm>
            <a:custGeom>
              <a:avLst/>
              <a:gdLst>
                <a:gd name="T0" fmla="*/ 410 w 3077"/>
                <a:gd name="T1" fmla="*/ 226 h 239"/>
                <a:gd name="T2" fmla="*/ 1044 w 3077"/>
                <a:gd name="T3" fmla="*/ 113 h 239"/>
                <a:gd name="T4" fmla="*/ 1484 w 3077"/>
                <a:gd name="T5" fmla="*/ 0 h 239"/>
                <a:gd name="T6" fmla="*/ 2064 w 3077"/>
                <a:gd name="T7" fmla="*/ 5 h 239"/>
                <a:gd name="T8" fmla="*/ 2107 w 3077"/>
                <a:gd name="T9" fmla="*/ 11 h 239"/>
                <a:gd name="T10" fmla="*/ 2154 w 3077"/>
                <a:gd name="T11" fmla="*/ 21 h 239"/>
                <a:gd name="T12" fmla="*/ 2202 w 3077"/>
                <a:gd name="T13" fmla="*/ 44 h 239"/>
                <a:gd name="T14" fmla="*/ 2246 w 3077"/>
                <a:gd name="T15" fmla="*/ 77 h 239"/>
                <a:gd name="T16" fmla="*/ 2279 w 3077"/>
                <a:gd name="T17" fmla="*/ 105 h 239"/>
                <a:gd name="T18" fmla="*/ 2313 w 3077"/>
                <a:gd name="T19" fmla="*/ 134 h 239"/>
                <a:gd name="T20" fmla="*/ 2346 w 3077"/>
                <a:gd name="T21" fmla="*/ 159 h 239"/>
                <a:gd name="T22" fmla="*/ 2379 w 3077"/>
                <a:gd name="T23" fmla="*/ 177 h 239"/>
                <a:gd name="T24" fmla="*/ 2407 w 3077"/>
                <a:gd name="T25" fmla="*/ 190 h 239"/>
                <a:gd name="T26" fmla="*/ 2438 w 3077"/>
                <a:gd name="T27" fmla="*/ 198 h 239"/>
                <a:gd name="T28" fmla="*/ 2466 w 3077"/>
                <a:gd name="T29" fmla="*/ 205 h 239"/>
                <a:gd name="T30" fmla="*/ 2502 w 3077"/>
                <a:gd name="T31" fmla="*/ 208 h 239"/>
                <a:gd name="T32" fmla="*/ 2523 w 3077"/>
                <a:gd name="T33" fmla="*/ 210 h 239"/>
                <a:gd name="T34" fmla="*/ 2536 w 3077"/>
                <a:gd name="T35" fmla="*/ 210 h 239"/>
                <a:gd name="T36" fmla="*/ 2566 w 3077"/>
                <a:gd name="T37" fmla="*/ 210 h 239"/>
                <a:gd name="T38" fmla="*/ 2615 w 3077"/>
                <a:gd name="T39" fmla="*/ 205 h 239"/>
                <a:gd name="T40" fmla="*/ 2633 w 3077"/>
                <a:gd name="T41" fmla="*/ 193 h 239"/>
                <a:gd name="T42" fmla="*/ 2643 w 3077"/>
                <a:gd name="T43" fmla="*/ 175 h 239"/>
                <a:gd name="T44" fmla="*/ 2654 w 3077"/>
                <a:gd name="T45" fmla="*/ 159 h 239"/>
                <a:gd name="T46" fmla="*/ 2674 w 3077"/>
                <a:gd name="T47" fmla="*/ 159 h 239"/>
                <a:gd name="T48" fmla="*/ 2684 w 3077"/>
                <a:gd name="T49" fmla="*/ 172 h 239"/>
                <a:gd name="T50" fmla="*/ 2689 w 3077"/>
                <a:gd name="T51" fmla="*/ 187 h 239"/>
                <a:gd name="T52" fmla="*/ 2695 w 3077"/>
                <a:gd name="T53" fmla="*/ 200 h 239"/>
                <a:gd name="T54" fmla="*/ 2723 w 3077"/>
                <a:gd name="T55" fmla="*/ 210 h 239"/>
                <a:gd name="T56" fmla="*/ 2810 w 3077"/>
                <a:gd name="T57" fmla="*/ 221 h 239"/>
                <a:gd name="T58" fmla="*/ 2925 w 3077"/>
                <a:gd name="T59" fmla="*/ 228 h 239"/>
                <a:gd name="T60" fmla="*/ 3033 w 3077"/>
                <a:gd name="T61" fmla="*/ 234 h 239"/>
                <a:gd name="T62" fmla="*/ 2592 w 3077"/>
                <a:gd name="T63" fmla="*/ 239 h 239"/>
                <a:gd name="T64" fmla="*/ 1697 w 3077"/>
                <a:gd name="T65" fmla="*/ 239 h 239"/>
                <a:gd name="T66" fmla="*/ 328 w 3077"/>
                <a:gd name="T6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chemeClr val="accent1"/>
            </a:solidFill>
            <a:ln w="0">
              <a:solidFill>
                <a:srgbClr val="000000"/>
              </a:solidFill>
              <a:round/>
              <a:headEnd/>
              <a:tailEnd/>
            </a:ln>
          </p:spPr>
          <p:txBody>
            <a:bodyPr/>
            <a:lstStyle/>
            <a:p>
              <a:endParaRPr lang="en-CA"/>
            </a:p>
          </p:txBody>
        </p:sp>
        <p:sp>
          <p:nvSpPr>
            <p:cNvPr id="232473" name="Freeform 25"/>
            <p:cNvSpPr>
              <a:spLocks/>
            </p:cNvSpPr>
            <p:nvPr/>
          </p:nvSpPr>
          <p:spPr bwMode="auto">
            <a:xfrm>
              <a:off x="2566" y="2189"/>
              <a:ext cx="2749" cy="106"/>
            </a:xfrm>
            <a:custGeom>
              <a:avLst/>
              <a:gdLst>
                <a:gd name="T0" fmla="*/ 0 w 3046"/>
                <a:gd name="T1" fmla="*/ 118 h 118"/>
                <a:gd name="T2" fmla="*/ 490 w 3046"/>
                <a:gd name="T3" fmla="*/ 118 h 118"/>
                <a:gd name="T4" fmla="*/ 625 w 3046"/>
                <a:gd name="T5" fmla="*/ 92 h 118"/>
                <a:gd name="T6" fmla="*/ 725 w 3046"/>
                <a:gd name="T7" fmla="*/ 87 h 118"/>
                <a:gd name="T8" fmla="*/ 818 w 3046"/>
                <a:gd name="T9" fmla="*/ 118 h 118"/>
                <a:gd name="T10" fmla="*/ 905 w 3046"/>
                <a:gd name="T11" fmla="*/ 100 h 118"/>
                <a:gd name="T12" fmla="*/ 989 w 3046"/>
                <a:gd name="T13" fmla="*/ 87 h 118"/>
                <a:gd name="T14" fmla="*/ 1074 w 3046"/>
                <a:gd name="T15" fmla="*/ 87 h 118"/>
                <a:gd name="T16" fmla="*/ 1148 w 3046"/>
                <a:gd name="T17" fmla="*/ 118 h 118"/>
                <a:gd name="T18" fmla="*/ 1187 w 3046"/>
                <a:gd name="T19" fmla="*/ 118 h 118"/>
                <a:gd name="T20" fmla="*/ 1261 w 3046"/>
                <a:gd name="T21" fmla="*/ 87 h 118"/>
                <a:gd name="T22" fmla="*/ 1366 w 3046"/>
                <a:gd name="T23" fmla="*/ 66 h 118"/>
                <a:gd name="T24" fmla="*/ 1469 w 3046"/>
                <a:gd name="T25" fmla="*/ 79 h 118"/>
                <a:gd name="T26" fmla="*/ 1564 w 3046"/>
                <a:gd name="T27" fmla="*/ 118 h 118"/>
                <a:gd name="T28" fmla="*/ 1782 w 3046"/>
                <a:gd name="T29" fmla="*/ 59 h 118"/>
                <a:gd name="T30" fmla="*/ 1866 w 3046"/>
                <a:gd name="T31" fmla="*/ 54 h 118"/>
                <a:gd name="T32" fmla="*/ 1912 w 3046"/>
                <a:gd name="T33" fmla="*/ 87 h 118"/>
                <a:gd name="T34" fmla="*/ 1933 w 3046"/>
                <a:gd name="T35" fmla="*/ 118 h 118"/>
                <a:gd name="T36" fmla="*/ 2079 w 3046"/>
                <a:gd name="T37" fmla="*/ 46 h 118"/>
                <a:gd name="T38" fmla="*/ 2092 w 3046"/>
                <a:gd name="T39" fmla="*/ 41 h 118"/>
                <a:gd name="T40" fmla="*/ 2107 w 3046"/>
                <a:gd name="T41" fmla="*/ 36 h 118"/>
                <a:gd name="T42" fmla="*/ 2120 w 3046"/>
                <a:gd name="T43" fmla="*/ 31 h 118"/>
                <a:gd name="T44" fmla="*/ 2133 w 3046"/>
                <a:gd name="T45" fmla="*/ 25 h 118"/>
                <a:gd name="T46" fmla="*/ 2146 w 3046"/>
                <a:gd name="T47" fmla="*/ 20 h 118"/>
                <a:gd name="T48" fmla="*/ 2161 w 3046"/>
                <a:gd name="T49" fmla="*/ 15 h 118"/>
                <a:gd name="T50" fmla="*/ 2176 w 3046"/>
                <a:gd name="T51" fmla="*/ 10 h 118"/>
                <a:gd name="T52" fmla="*/ 2192 w 3046"/>
                <a:gd name="T53" fmla="*/ 7 h 118"/>
                <a:gd name="T54" fmla="*/ 2205 w 3046"/>
                <a:gd name="T55" fmla="*/ 5 h 118"/>
                <a:gd name="T56" fmla="*/ 2217 w 3046"/>
                <a:gd name="T57" fmla="*/ 2 h 118"/>
                <a:gd name="T58" fmla="*/ 2230 w 3046"/>
                <a:gd name="T59" fmla="*/ 0 h 118"/>
                <a:gd name="T60" fmla="*/ 2241 w 3046"/>
                <a:gd name="T61" fmla="*/ 0 h 118"/>
                <a:gd name="T62" fmla="*/ 2253 w 3046"/>
                <a:gd name="T63" fmla="*/ 0 h 118"/>
                <a:gd name="T64" fmla="*/ 2266 w 3046"/>
                <a:gd name="T65" fmla="*/ 0 h 118"/>
                <a:gd name="T66" fmla="*/ 2279 w 3046"/>
                <a:gd name="T67" fmla="*/ 2 h 118"/>
                <a:gd name="T68" fmla="*/ 2292 w 3046"/>
                <a:gd name="T69" fmla="*/ 5 h 118"/>
                <a:gd name="T70" fmla="*/ 2441 w 3046"/>
                <a:gd name="T71" fmla="*/ 54 h 118"/>
                <a:gd name="T72" fmla="*/ 2458 w 3046"/>
                <a:gd name="T73" fmla="*/ 59 h 118"/>
                <a:gd name="T74" fmla="*/ 2474 w 3046"/>
                <a:gd name="T75" fmla="*/ 64 h 118"/>
                <a:gd name="T76" fmla="*/ 2492 w 3046"/>
                <a:gd name="T77" fmla="*/ 69 h 118"/>
                <a:gd name="T78" fmla="*/ 2507 w 3046"/>
                <a:gd name="T79" fmla="*/ 74 h 118"/>
                <a:gd name="T80" fmla="*/ 2523 w 3046"/>
                <a:gd name="T81" fmla="*/ 79 h 118"/>
                <a:gd name="T82" fmla="*/ 2543 w 3046"/>
                <a:gd name="T83" fmla="*/ 82 h 118"/>
                <a:gd name="T84" fmla="*/ 2564 w 3046"/>
                <a:gd name="T85" fmla="*/ 87 h 118"/>
                <a:gd name="T86" fmla="*/ 2589 w 3046"/>
                <a:gd name="T87" fmla="*/ 89 h 118"/>
                <a:gd name="T88" fmla="*/ 2797 w 3046"/>
                <a:gd name="T89" fmla="*/ 92 h 118"/>
                <a:gd name="T90" fmla="*/ 2902 w 3046"/>
                <a:gd name="T91" fmla="*/ 100 h 118"/>
                <a:gd name="T92" fmla="*/ 3046 w 3046"/>
                <a:gd name="T93" fmla="*/ 118 h 118"/>
                <a:gd name="T94" fmla="*/ 0 w 3046"/>
                <a:gd name="T9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chemeClr val="accent1"/>
            </a:solidFill>
            <a:ln w="0">
              <a:solidFill>
                <a:srgbClr val="000000"/>
              </a:solidFill>
              <a:round/>
              <a:headEnd/>
              <a:tailEnd/>
            </a:ln>
          </p:spPr>
          <p:txBody>
            <a:bodyPr/>
            <a:lstStyle/>
            <a:p>
              <a:endParaRPr lang="en-CA"/>
            </a:p>
          </p:txBody>
        </p:sp>
        <p:sp>
          <p:nvSpPr>
            <p:cNvPr id="232474" name="Rectangle 26"/>
            <p:cNvSpPr>
              <a:spLocks noChangeArrowheads="1"/>
            </p:cNvSpPr>
            <p:nvPr/>
          </p:nvSpPr>
          <p:spPr bwMode="auto">
            <a:xfrm>
              <a:off x="3598" y="712"/>
              <a:ext cx="5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50000"/>
                </a:spcBef>
              </a:pPr>
              <a:r>
                <a:rPr lang="en-US" altLang="en-US" sz="2100" b="1">
                  <a:solidFill>
                    <a:srgbClr val="FF9900"/>
                  </a:solidFill>
                  <a:latin typeface="Arial" pitchFamily="34" charset="0"/>
                </a:rPr>
                <a:t>Phases</a:t>
              </a:r>
            </a:p>
          </p:txBody>
        </p:sp>
        <p:sp>
          <p:nvSpPr>
            <p:cNvPr id="232475" name="Rectangle 27"/>
            <p:cNvSpPr>
              <a:spLocks noChangeArrowheads="1"/>
            </p:cNvSpPr>
            <p:nvPr/>
          </p:nvSpPr>
          <p:spPr bwMode="auto">
            <a:xfrm>
              <a:off x="360" y="925"/>
              <a:ext cx="17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50000"/>
                </a:spcBef>
              </a:pPr>
              <a:r>
                <a:rPr lang="en-US" altLang="en-US" sz="2100" b="1">
                  <a:solidFill>
                    <a:srgbClr val="FF9900"/>
                  </a:solidFill>
                  <a:latin typeface="Arial" pitchFamily="34" charset="0"/>
                </a:rPr>
                <a:t>Process Workflows</a:t>
              </a:r>
            </a:p>
          </p:txBody>
        </p:sp>
        <p:sp>
          <p:nvSpPr>
            <p:cNvPr id="232476" name="Rectangle 28"/>
            <p:cNvSpPr>
              <a:spLocks noChangeArrowheads="1"/>
            </p:cNvSpPr>
            <p:nvPr/>
          </p:nvSpPr>
          <p:spPr bwMode="auto">
            <a:xfrm>
              <a:off x="3562" y="3804"/>
              <a:ext cx="75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50000"/>
                </a:spcBef>
              </a:pPr>
              <a:r>
                <a:rPr lang="en-US" altLang="en-US" sz="2100" b="1">
                  <a:solidFill>
                    <a:srgbClr val="FF9900"/>
                  </a:solidFill>
                  <a:latin typeface="Arial" pitchFamily="34" charset="0"/>
                </a:rPr>
                <a:t>Iterations</a:t>
              </a:r>
            </a:p>
          </p:txBody>
        </p:sp>
        <p:sp>
          <p:nvSpPr>
            <p:cNvPr id="232477" name="Freeform 29"/>
            <p:cNvSpPr>
              <a:spLocks/>
            </p:cNvSpPr>
            <p:nvPr/>
          </p:nvSpPr>
          <p:spPr bwMode="auto">
            <a:xfrm>
              <a:off x="3002" y="3510"/>
              <a:ext cx="19" cy="173"/>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chemeClr val="tx1"/>
            </a:solidFill>
            <a:ln w="6350" cmpd="sng">
              <a:solidFill>
                <a:schemeClr val="tx1"/>
              </a:solidFill>
              <a:round/>
              <a:headEnd/>
              <a:tailEnd/>
            </a:ln>
          </p:spPr>
          <p:txBody>
            <a:bodyPr/>
            <a:lstStyle/>
            <a:p>
              <a:endParaRPr lang="en-CA"/>
            </a:p>
          </p:txBody>
        </p:sp>
        <p:sp>
          <p:nvSpPr>
            <p:cNvPr id="232478" name="Rectangle 30"/>
            <p:cNvSpPr>
              <a:spLocks noChangeArrowheads="1"/>
            </p:cNvSpPr>
            <p:nvPr/>
          </p:nvSpPr>
          <p:spPr bwMode="auto">
            <a:xfrm>
              <a:off x="360" y="2659"/>
              <a:ext cx="179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50000"/>
                </a:spcBef>
              </a:pPr>
              <a:r>
                <a:rPr lang="en-US" altLang="en-US" sz="2100" b="1">
                  <a:solidFill>
                    <a:srgbClr val="FF9900"/>
                  </a:solidFill>
                  <a:latin typeface="Arial" pitchFamily="34" charset="0"/>
                </a:rPr>
                <a:t>Supporting Workflows</a:t>
              </a:r>
              <a:endParaRPr lang="en-US" altLang="en-US" sz="2300" b="1">
                <a:solidFill>
                  <a:srgbClr val="FF9900"/>
                </a:solidFill>
                <a:latin typeface="Arial" pitchFamily="34" charset="0"/>
              </a:endParaRPr>
            </a:p>
          </p:txBody>
        </p:sp>
        <p:sp>
          <p:nvSpPr>
            <p:cNvPr id="232479" name="Line 31"/>
            <p:cNvSpPr>
              <a:spLocks noChangeShapeType="1"/>
            </p:cNvSpPr>
            <p:nvPr/>
          </p:nvSpPr>
          <p:spPr bwMode="auto">
            <a:xfrm flipH="1">
              <a:off x="4314" y="3504"/>
              <a:ext cx="1" cy="181"/>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32480" name="Line 32"/>
            <p:cNvSpPr>
              <a:spLocks noChangeShapeType="1"/>
            </p:cNvSpPr>
            <p:nvPr/>
          </p:nvSpPr>
          <p:spPr bwMode="auto">
            <a:xfrm>
              <a:off x="3990" y="3505"/>
              <a:ext cx="0" cy="174"/>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32481" name="Line 33"/>
            <p:cNvSpPr>
              <a:spLocks noChangeShapeType="1"/>
            </p:cNvSpPr>
            <p:nvPr/>
          </p:nvSpPr>
          <p:spPr bwMode="auto">
            <a:xfrm>
              <a:off x="3317" y="3505"/>
              <a:ext cx="1" cy="17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32482" name="Rectangle 34"/>
            <p:cNvSpPr>
              <a:spLocks noChangeArrowheads="1"/>
            </p:cNvSpPr>
            <p:nvPr/>
          </p:nvSpPr>
          <p:spPr bwMode="auto">
            <a:xfrm>
              <a:off x="3383" y="3518"/>
              <a:ext cx="20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 Iter.</a:t>
              </a:r>
              <a:br>
                <a:rPr lang="en-US" altLang="en-US" sz="1300">
                  <a:latin typeface="Arial" pitchFamily="34" charset="0"/>
                </a:rPr>
              </a:br>
              <a:r>
                <a:rPr lang="en-US" altLang="en-US" sz="1300">
                  <a:latin typeface="Arial" pitchFamily="34" charset="0"/>
                </a:rPr>
                <a:t>#2</a:t>
              </a:r>
            </a:p>
          </p:txBody>
        </p:sp>
        <p:sp>
          <p:nvSpPr>
            <p:cNvPr id="232483" name="Rectangle 35"/>
            <p:cNvSpPr>
              <a:spLocks noChangeArrowheads="1"/>
            </p:cNvSpPr>
            <p:nvPr/>
          </p:nvSpPr>
          <p:spPr bwMode="auto">
            <a:xfrm>
              <a:off x="3669" y="3518"/>
              <a:ext cx="29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 Iter.</a:t>
              </a:r>
              <a:br>
                <a:rPr lang="en-US" altLang="en-US" sz="1300">
                  <a:latin typeface="Arial" pitchFamily="34" charset="0"/>
                </a:rPr>
              </a:br>
              <a:r>
                <a:rPr lang="en-US" altLang="en-US" sz="1300">
                  <a:latin typeface="Arial" pitchFamily="34" charset="0"/>
                </a:rPr>
                <a:t>#n</a:t>
              </a:r>
            </a:p>
          </p:txBody>
        </p:sp>
        <p:sp>
          <p:nvSpPr>
            <p:cNvPr id="232484" name="Rectangle 36"/>
            <p:cNvSpPr>
              <a:spLocks noChangeArrowheads="1"/>
            </p:cNvSpPr>
            <p:nvPr/>
          </p:nvSpPr>
          <p:spPr bwMode="auto">
            <a:xfrm>
              <a:off x="4020" y="3518"/>
              <a:ext cx="26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 Iter.</a:t>
              </a:r>
              <a:br>
                <a:rPr lang="en-US" altLang="en-US" sz="1300">
                  <a:latin typeface="Arial" pitchFamily="34" charset="0"/>
                </a:rPr>
              </a:br>
              <a:r>
                <a:rPr lang="en-US" altLang="en-US" sz="1300">
                  <a:latin typeface="Arial" pitchFamily="34" charset="0"/>
                </a:rPr>
                <a:t>#n+1</a:t>
              </a:r>
            </a:p>
          </p:txBody>
        </p:sp>
        <p:sp>
          <p:nvSpPr>
            <p:cNvPr id="232485" name="Rectangle 37"/>
            <p:cNvSpPr>
              <a:spLocks noChangeArrowheads="1"/>
            </p:cNvSpPr>
            <p:nvPr/>
          </p:nvSpPr>
          <p:spPr bwMode="auto">
            <a:xfrm>
              <a:off x="4331" y="3518"/>
              <a:ext cx="25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 Iter.</a:t>
              </a:r>
              <a:br>
                <a:rPr lang="en-US" altLang="en-US" sz="1300">
                  <a:latin typeface="Arial" pitchFamily="34" charset="0"/>
                </a:rPr>
              </a:br>
              <a:r>
                <a:rPr lang="en-US" altLang="en-US" sz="1300">
                  <a:latin typeface="Arial" pitchFamily="34" charset="0"/>
                </a:rPr>
                <a:t>#n+2</a:t>
              </a:r>
            </a:p>
          </p:txBody>
        </p:sp>
        <p:sp>
          <p:nvSpPr>
            <p:cNvPr id="232486" name="Rectangle 38"/>
            <p:cNvSpPr>
              <a:spLocks noChangeArrowheads="1"/>
            </p:cNvSpPr>
            <p:nvPr/>
          </p:nvSpPr>
          <p:spPr bwMode="auto">
            <a:xfrm>
              <a:off x="4652" y="3518"/>
              <a:ext cx="3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 Iter.</a:t>
              </a:r>
              <a:br>
                <a:rPr lang="en-US" altLang="en-US" sz="1300">
                  <a:latin typeface="Arial" pitchFamily="34" charset="0"/>
                </a:rPr>
              </a:br>
              <a:r>
                <a:rPr lang="en-US" altLang="en-US" sz="1300">
                  <a:latin typeface="Arial" pitchFamily="34" charset="0"/>
                </a:rPr>
                <a:t>#m</a:t>
              </a:r>
            </a:p>
          </p:txBody>
        </p:sp>
        <p:sp>
          <p:nvSpPr>
            <p:cNvPr id="232487" name="Rectangle 39"/>
            <p:cNvSpPr>
              <a:spLocks noChangeArrowheads="1"/>
            </p:cNvSpPr>
            <p:nvPr/>
          </p:nvSpPr>
          <p:spPr bwMode="auto">
            <a:xfrm>
              <a:off x="5020" y="3518"/>
              <a:ext cx="28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300">
                  <a:latin typeface="Arial" pitchFamily="34" charset="0"/>
                </a:rPr>
                <a:t> Iter.</a:t>
              </a:r>
              <a:br>
                <a:rPr lang="en-US" altLang="en-US" sz="1300">
                  <a:latin typeface="Arial" pitchFamily="34" charset="0"/>
                </a:rPr>
              </a:br>
              <a:r>
                <a:rPr lang="en-US" altLang="en-US" sz="1300">
                  <a:latin typeface="Arial" pitchFamily="34" charset="0"/>
                </a:rPr>
                <a:t>#m+1</a:t>
              </a:r>
            </a:p>
          </p:txBody>
        </p:sp>
        <p:sp>
          <p:nvSpPr>
            <p:cNvPr id="232488" name="Rectangle 40"/>
            <p:cNvSpPr>
              <a:spLocks noChangeArrowheads="1"/>
            </p:cNvSpPr>
            <p:nvPr/>
          </p:nvSpPr>
          <p:spPr bwMode="auto">
            <a:xfrm>
              <a:off x="1493" y="2419"/>
              <a:ext cx="824" cy="15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r" eaLnBrk="0" hangingPunct="0">
                <a:lnSpc>
                  <a:spcPct val="90000"/>
                </a:lnSpc>
                <a:spcBef>
                  <a:spcPct val="50000"/>
                </a:spcBef>
              </a:pPr>
              <a:r>
                <a:rPr lang="en-US" altLang="en-US" sz="1800" b="1">
                  <a:latin typeface="Arial" pitchFamily="34" charset="0"/>
                </a:rPr>
                <a:t>Deployment</a:t>
              </a:r>
              <a:endParaRPr lang="en-US" altLang="en-US" sz="2300" b="1">
                <a:latin typeface="Arial" pitchFamily="34" charset="0"/>
              </a:endParaRPr>
            </a:p>
          </p:txBody>
        </p:sp>
        <p:sp>
          <p:nvSpPr>
            <p:cNvPr id="232489" name="Freeform 41"/>
            <p:cNvSpPr>
              <a:spLocks/>
            </p:cNvSpPr>
            <p:nvPr/>
          </p:nvSpPr>
          <p:spPr bwMode="auto">
            <a:xfrm>
              <a:off x="3071" y="2400"/>
              <a:ext cx="2201" cy="127"/>
            </a:xfrm>
            <a:custGeom>
              <a:avLst/>
              <a:gdLst>
                <a:gd name="T0" fmla="*/ 0 w 2440"/>
                <a:gd name="T1" fmla="*/ 141 h 141"/>
                <a:gd name="T2" fmla="*/ 169 w 2440"/>
                <a:gd name="T3" fmla="*/ 139 h 141"/>
                <a:gd name="T4" fmla="*/ 254 w 2440"/>
                <a:gd name="T5" fmla="*/ 141 h 141"/>
                <a:gd name="T6" fmla="*/ 343 w 2440"/>
                <a:gd name="T7" fmla="*/ 141 h 141"/>
                <a:gd name="T8" fmla="*/ 430 w 2440"/>
                <a:gd name="T9" fmla="*/ 139 h 141"/>
                <a:gd name="T10" fmla="*/ 520 w 2440"/>
                <a:gd name="T11" fmla="*/ 139 h 141"/>
                <a:gd name="T12" fmla="*/ 607 w 2440"/>
                <a:gd name="T13" fmla="*/ 136 h 141"/>
                <a:gd name="T14" fmla="*/ 671 w 2440"/>
                <a:gd name="T15" fmla="*/ 141 h 141"/>
                <a:gd name="T16" fmla="*/ 712 w 2440"/>
                <a:gd name="T17" fmla="*/ 141 h 141"/>
                <a:gd name="T18" fmla="*/ 802 w 2440"/>
                <a:gd name="T19" fmla="*/ 139 h 141"/>
                <a:gd name="T20" fmla="*/ 905 w 2440"/>
                <a:gd name="T21" fmla="*/ 141 h 141"/>
                <a:gd name="T22" fmla="*/ 1000 w 2440"/>
                <a:gd name="T23" fmla="*/ 139 h 141"/>
                <a:gd name="T24" fmla="*/ 1089 w 2440"/>
                <a:gd name="T25" fmla="*/ 141 h 141"/>
                <a:gd name="T26" fmla="*/ 1300 w 2440"/>
                <a:gd name="T27" fmla="*/ 141 h 141"/>
                <a:gd name="T28" fmla="*/ 1389 w 2440"/>
                <a:gd name="T29" fmla="*/ 134 h 141"/>
                <a:gd name="T30" fmla="*/ 1435 w 2440"/>
                <a:gd name="T31" fmla="*/ 128 h 141"/>
                <a:gd name="T32" fmla="*/ 1459 w 2440"/>
                <a:gd name="T33" fmla="*/ 126 h 141"/>
                <a:gd name="T34" fmla="*/ 1612 w 2440"/>
                <a:gd name="T35" fmla="*/ 95 h 141"/>
                <a:gd name="T36" fmla="*/ 1733 w 2440"/>
                <a:gd name="T37" fmla="*/ 59 h 141"/>
                <a:gd name="T38" fmla="*/ 1861 w 2440"/>
                <a:gd name="T39" fmla="*/ 36 h 141"/>
                <a:gd name="T40" fmla="*/ 2205 w 2440"/>
                <a:gd name="T41" fmla="*/ 0 h 141"/>
                <a:gd name="T42" fmla="*/ 2340 w 2440"/>
                <a:gd name="T43" fmla="*/ 23 h 141"/>
                <a:gd name="T44" fmla="*/ 2412 w 2440"/>
                <a:gd name="T45" fmla="*/ 75 h 141"/>
                <a:gd name="T46" fmla="*/ 2440 w 2440"/>
                <a:gd name="T47" fmla="*/ 141 h 141"/>
                <a:gd name="T48" fmla="*/ 0 w 2440"/>
                <a:gd name="T49"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chemeClr val="accent1"/>
            </a:solidFill>
            <a:ln w="0">
              <a:solidFill>
                <a:srgbClr val="000000"/>
              </a:solidFill>
              <a:round/>
              <a:headEnd/>
              <a:tailEnd/>
            </a:ln>
          </p:spPr>
          <p:txBody>
            <a:bodyPr/>
            <a:lstStyle/>
            <a:p>
              <a:endParaRPr lang="en-CA"/>
            </a:p>
          </p:txBody>
        </p:sp>
        <p:sp>
          <p:nvSpPr>
            <p:cNvPr id="232490" name="Freeform 42"/>
            <p:cNvSpPr>
              <a:spLocks/>
            </p:cNvSpPr>
            <p:nvPr/>
          </p:nvSpPr>
          <p:spPr bwMode="auto">
            <a:xfrm>
              <a:off x="2467" y="1250"/>
              <a:ext cx="2829" cy="100"/>
            </a:xfrm>
            <a:custGeom>
              <a:avLst/>
              <a:gdLst>
                <a:gd name="T0" fmla="*/ 0 w 1911"/>
                <a:gd name="T1" fmla="*/ 63 h 63"/>
                <a:gd name="T2" fmla="*/ 45 w 1911"/>
                <a:gd name="T3" fmla="*/ 50 h 63"/>
                <a:gd name="T4" fmla="*/ 81 w 1911"/>
                <a:gd name="T5" fmla="*/ 36 h 63"/>
                <a:gd name="T6" fmla="*/ 210 w 1911"/>
                <a:gd name="T7" fmla="*/ 0 h 63"/>
                <a:gd name="T8" fmla="*/ 531 w 1911"/>
                <a:gd name="T9" fmla="*/ 8 h 63"/>
                <a:gd name="T10" fmla="*/ 678 w 1911"/>
                <a:gd name="T11" fmla="*/ 25 h 63"/>
                <a:gd name="T12" fmla="*/ 765 w 1911"/>
                <a:gd name="T13" fmla="*/ 36 h 63"/>
                <a:gd name="T14" fmla="*/ 843 w 1911"/>
                <a:gd name="T15" fmla="*/ 47 h 63"/>
                <a:gd name="T16" fmla="*/ 903 w 1911"/>
                <a:gd name="T17" fmla="*/ 57 h 63"/>
                <a:gd name="T18" fmla="*/ 990 w 1911"/>
                <a:gd name="T19" fmla="*/ 53 h 63"/>
                <a:gd name="T20" fmla="*/ 1104 w 1911"/>
                <a:gd name="T21" fmla="*/ 47 h 63"/>
                <a:gd name="T22" fmla="*/ 1377 w 1911"/>
                <a:gd name="T23" fmla="*/ 53 h 63"/>
                <a:gd name="T24" fmla="*/ 1671 w 1911"/>
                <a:gd name="T25" fmla="*/ 58 h 63"/>
                <a:gd name="T26" fmla="*/ 1899 w 1911"/>
                <a:gd name="T27" fmla="*/ 63 h 63"/>
                <a:gd name="T28" fmla="*/ 0 w 1911"/>
                <a:gd name="T2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chemeClr val="accent1"/>
            </a:solidFill>
            <a:ln w="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2491" name="Freeform 43"/>
            <p:cNvSpPr>
              <a:spLocks/>
            </p:cNvSpPr>
            <p:nvPr/>
          </p:nvSpPr>
          <p:spPr bwMode="auto">
            <a:xfrm>
              <a:off x="2437" y="2924"/>
              <a:ext cx="2872" cy="119"/>
            </a:xfrm>
            <a:custGeom>
              <a:avLst/>
              <a:gdLst>
                <a:gd name="T0" fmla="*/ 0 w 3080"/>
                <a:gd name="T1" fmla="*/ 140 h 140"/>
                <a:gd name="T2" fmla="*/ 64 w 3080"/>
                <a:gd name="T3" fmla="*/ 123 h 140"/>
                <a:gd name="T4" fmla="*/ 808 w 3080"/>
                <a:gd name="T5" fmla="*/ 90 h 140"/>
                <a:gd name="T6" fmla="*/ 1171 w 3080"/>
                <a:gd name="T7" fmla="*/ 42 h 140"/>
                <a:gd name="T8" fmla="*/ 1508 w 3080"/>
                <a:gd name="T9" fmla="*/ 20 h 140"/>
                <a:gd name="T10" fmla="*/ 1578 w 3080"/>
                <a:gd name="T11" fmla="*/ 9 h 140"/>
                <a:gd name="T12" fmla="*/ 2147 w 3080"/>
                <a:gd name="T13" fmla="*/ 0 h 140"/>
                <a:gd name="T14" fmla="*/ 2789 w 3080"/>
                <a:gd name="T15" fmla="*/ 86 h 140"/>
                <a:gd name="T16" fmla="*/ 3080 w 3080"/>
                <a:gd name="T17" fmla="*/ 140 h 140"/>
                <a:gd name="T18" fmla="*/ 0 w 3080"/>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chemeClr val="accent1"/>
            </a:solidFill>
            <a:ln w="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2492" name="Freeform 44"/>
            <p:cNvSpPr>
              <a:spLocks/>
            </p:cNvSpPr>
            <p:nvPr/>
          </p:nvSpPr>
          <p:spPr bwMode="auto">
            <a:xfrm>
              <a:off x="3640" y="3511"/>
              <a:ext cx="19" cy="173"/>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chemeClr val="tx1"/>
            </a:solidFill>
            <a:ln w="6350" cmpd="sng">
              <a:solidFill>
                <a:schemeClr val="tx1"/>
              </a:solidFill>
              <a:round/>
              <a:headEnd/>
              <a:tailEnd/>
            </a:ln>
          </p:spPr>
          <p:txBody>
            <a:bodyPr/>
            <a:lstStyle/>
            <a:p>
              <a:endParaRPr lang="en-CA"/>
            </a:p>
          </p:txBody>
        </p:sp>
        <p:sp>
          <p:nvSpPr>
            <p:cNvPr id="232493" name="Freeform 45"/>
            <p:cNvSpPr>
              <a:spLocks/>
            </p:cNvSpPr>
            <p:nvPr/>
          </p:nvSpPr>
          <p:spPr bwMode="auto">
            <a:xfrm>
              <a:off x="4599" y="3512"/>
              <a:ext cx="19" cy="173"/>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chemeClr val="tx1"/>
            </a:solidFill>
            <a:ln w="6350" cmpd="sng">
              <a:solidFill>
                <a:schemeClr val="tx1"/>
              </a:solidFill>
              <a:round/>
              <a:headEnd/>
              <a:tailEnd/>
            </a:ln>
          </p:spPr>
          <p:txBody>
            <a:bodyPr/>
            <a:lstStyle/>
            <a:p>
              <a:endParaRPr lang="en-CA"/>
            </a:p>
          </p:txBody>
        </p:sp>
        <p:sp>
          <p:nvSpPr>
            <p:cNvPr id="232494" name="Rectangle 46"/>
            <p:cNvSpPr>
              <a:spLocks noChangeArrowheads="1"/>
            </p:cNvSpPr>
            <p:nvPr/>
          </p:nvSpPr>
          <p:spPr bwMode="auto">
            <a:xfrm>
              <a:off x="1010" y="2927"/>
              <a:ext cx="136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50000"/>
                </a:spcBef>
              </a:pPr>
              <a:r>
                <a:rPr lang="en-US" altLang="en-US" sz="1800" b="1">
                  <a:latin typeface="Arial" pitchFamily="34" charset="0"/>
                </a:rPr>
                <a:t>Configuration Mgmt</a:t>
              </a:r>
            </a:p>
          </p:txBody>
        </p:sp>
        <p:sp>
          <p:nvSpPr>
            <p:cNvPr id="232495" name="Rectangle 47"/>
            <p:cNvSpPr>
              <a:spLocks noChangeArrowheads="1"/>
            </p:cNvSpPr>
            <p:nvPr/>
          </p:nvSpPr>
          <p:spPr bwMode="auto">
            <a:xfrm>
              <a:off x="1145" y="1470"/>
              <a:ext cx="1172" cy="15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r" eaLnBrk="0" hangingPunct="0">
                <a:lnSpc>
                  <a:spcPct val="90000"/>
                </a:lnSpc>
                <a:spcBef>
                  <a:spcPct val="50000"/>
                </a:spcBef>
              </a:pPr>
              <a:r>
                <a:rPr lang="en-US" altLang="en-US" sz="1800" b="1">
                  <a:latin typeface="Arial" pitchFamily="34" charset="0"/>
                </a:rPr>
                <a:t>Requirements</a:t>
              </a:r>
              <a:endParaRPr lang="en-US" altLang="en-US" sz="2300" b="1">
                <a:latin typeface="Arial" pitchFamily="34" charset="0"/>
              </a:endParaRPr>
            </a:p>
          </p:txBody>
        </p:sp>
        <p:sp>
          <p:nvSpPr>
            <p:cNvPr id="232496" name="Freeform 48"/>
            <p:cNvSpPr>
              <a:spLocks/>
            </p:cNvSpPr>
            <p:nvPr/>
          </p:nvSpPr>
          <p:spPr bwMode="auto">
            <a:xfrm>
              <a:off x="3048" y="952"/>
              <a:ext cx="599" cy="196"/>
            </a:xfrm>
            <a:custGeom>
              <a:avLst/>
              <a:gdLst>
                <a:gd name="T0" fmla="*/ 664 w 664"/>
                <a:gd name="T1" fmla="*/ 0 h 218"/>
                <a:gd name="T2" fmla="*/ 664 w 664"/>
                <a:gd name="T3" fmla="*/ 218 h 218"/>
                <a:gd name="T4" fmla="*/ 0 w 664"/>
                <a:gd name="T5" fmla="*/ 218 h 218"/>
              </a:gdLst>
              <a:ahLst/>
              <a:cxnLst>
                <a:cxn ang="0">
                  <a:pos x="T0" y="T1"/>
                </a:cxn>
                <a:cxn ang="0">
                  <a:pos x="T2" y="T3"/>
                </a:cxn>
                <a:cxn ang="0">
                  <a:pos x="T4" y="T5"/>
                </a:cxn>
              </a:cxnLst>
              <a:rect l="0" t="0" r="r" b="b"/>
              <a:pathLst>
                <a:path w="664" h="218">
                  <a:moveTo>
                    <a:pt x="664" y="0"/>
                  </a:moveTo>
                  <a:lnTo>
                    <a:pt x="664"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n-CA"/>
            </a:p>
          </p:txBody>
        </p:sp>
        <p:sp>
          <p:nvSpPr>
            <p:cNvPr id="232497" name="Freeform 49"/>
            <p:cNvSpPr>
              <a:spLocks/>
            </p:cNvSpPr>
            <p:nvPr/>
          </p:nvSpPr>
          <p:spPr bwMode="auto">
            <a:xfrm>
              <a:off x="3688" y="952"/>
              <a:ext cx="927" cy="196"/>
            </a:xfrm>
            <a:custGeom>
              <a:avLst/>
              <a:gdLst>
                <a:gd name="T0" fmla="*/ 1028 w 1028"/>
                <a:gd name="T1" fmla="*/ 0 h 218"/>
                <a:gd name="T2" fmla="*/ 1028 w 1028"/>
                <a:gd name="T3" fmla="*/ 218 h 218"/>
                <a:gd name="T4" fmla="*/ 0 w 1028"/>
                <a:gd name="T5" fmla="*/ 218 h 218"/>
              </a:gdLst>
              <a:ahLst/>
              <a:cxnLst>
                <a:cxn ang="0">
                  <a:pos x="T0" y="T1"/>
                </a:cxn>
                <a:cxn ang="0">
                  <a:pos x="T2" y="T3"/>
                </a:cxn>
                <a:cxn ang="0">
                  <a:pos x="T4" y="T5"/>
                </a:cxn>
              </a:cxnLst>
              <a:rect l="0" t="0" r="r" b="b"/>
              <a:pathLst>
                <a:path w="1028" h="218">
                  <a:moveTo>
                    <a:pt x="1028" y="0"/>
                  </a:moveTo>
                  <a:lnTo>
                    <a:pt x="1028"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n-CA"/>
            </a:p>
          </p:txBody>
        </p:sp>
        <p:sp>
          <p:nvSpPr>
            <p:cNvPr id="232498" name="Freeform 50"/>
            <p:cNvSpPr>
              <a:spLocks/>
            </p:cNvSpPr>
            <p:nvPr/>
          </p:nvSpPr>
          <p:spPr bwMode="auto">
            <a:xfrm>
              <a:off x="4655" y="952"/>
              <a:ext cx="687" cy="196"/>
            </a:xfrm>
            <a:custGeom>
              <a:avLst/>
              <a:gdLst>
                <a:gd name="T0" fmla="*/ 761 w 761"/>
                <a:gd name="T1" fmla="*/ 0 h 218"/>
                <a:gd name="T2" fmla="*/ 761 w 761"/>
                <a:gd name="T3" fmla="*/ 218 h 218"/>
                <a:gd name="T4" fmla="*/ 0 w 761"/>
                <a:gd name="T5" fmla="*/ 218 h 218"/>
              </a:gdLst>
              <a:ahLst/>
              <a:cxnLst>
                <a:cxn ang="0">
                  <a:pos x="T0" y="T1"/>
                </a:cxn>
                <a:cxn ang="0">
                  <a:pos x="T2" y="T3"/>
                </a:cxn>
                <a:cxn ang="0">
                  <a:pos x="T4" y="T5"/>
                </a:cxn>
              </a:cxnLst>
              <a:rect l="0" t="0" r="r" b="b"/>
              <a:pathLst>
                <a:path w="761" h="218">
                  <a:moveTo>
                    <a:pt x="761" y="0"/>
                  </a:moveTo>
                  <a:lnTo>
                    <a:pt x="761"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n-CA"/>
            </a:p>
          </p:txBody>
        </p:sp>
        <p:sp>
          <p:nvSpPr>
            <p:cNvPr id="232499" name="Rectangle 51"/>
            <p:cNvSpPr>
              <a:spLocks noChangeArrowheads="1"/>
            </p:cNvSpPr>
            <p:nvPr/>
          </p:nvSpPr>
          <p:spPr bwMode="auto">
            <a:xfrm>
              <a:off x="3021" y="975"/>
              <a:ext cx="61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400" b="1">
                  <a:latin typeface="Arial" pitchFamily="34" charset="0"/>
                </a:rPr>
                <a:t>Elaboration</a:t>
              </a:r>
            </a:p>
          </p:txBody>
        </p:sp>
        <p:sp>
          <p:nvSpPr>
            <p:cNvPr id="232500" name="Rectangle 52"/>
            <p:cNvSpPr>
              <a:spLocks noChangeArrowheads="1"/>
            </p:cNvSpPr>
            <p:nvPr/>
          </p:nvSpPr>
          <p:spPr bwMode="auto">
            <a:xfrm>
              <a:off x="4655" y="975"/>
              <a:ext cx="68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400" b="1">
                  <a:latin typeface="Arial" pitchFamily="34" charset="0"/>
                </a:rPr>
                <a:t>Transition</a:t>
              </a:r>
            </a:p>
          </p:txBody>
        </p:sp>
        <p:sp>
          <p:nvSpPr>
            <p:cNvPr id="232501" name="Rectangle 53"/>
            <p:cNvSpPr>
              <a:spLocks noChangeArrowheads="1"/>
            </p:cNvSpPr>
            <p:nvPr/>
          </p:nvSpPr>
          <p:spPr bwMode="auto">
            <a:xfrm>
              <a:off x="2469" y="975"/>
              <a:ext cx="50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400" b="1">
                  <a:latin typeface="Arial" pitchFamily="34" charset="0"/>
                </a:rPr>
                <a:t>Inception</a:t>
              </a:r>
            </a:p>
          </p:txBody>
        </p:sp>
        <p:sp>
          <p:nvSpPr>
            <p:cNvPr id="232502" name="Rectangle 54"/>
            <p:cNvSpPr>
              <a:spLocks noChangeArrowheads="1"/>
            </p:cNvSpPr>
            <p:nvPr/>
          </p:nvSpPr>
          <p:spPr bwMode="auto">
            <a:xfrm>
              <a:off x="3688" y="975"/>
              <a:ext cx="89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sz="2400">
                  <a:solidFill>
                    <a:schemeClr val="tx1"/>
                  </a:solidFill>
                  <a:latin typeface="Times New Roman" pitchFamily="18" charset="0"/>
                </a:defRPr>
              </a:lvl1pPr>
              <a:lvl2pPr marL="430213" defTabSz="862013">
                <a:defRPr sz="2400">
                  <a:solidFill>
                    <a:schemeClr val="tx1"/>
                  </a:solidFill>
                  <a:latin typeface="Times New Roman" pitchFamily="18" charset="0"/>
                </a:defRPr>
              </a:lvl2pPr>
              <a:lvl3pPr marL="862013" defTabSz="862013">
                <a:defRPr sz="2400">
                  <a:solidFill>
                    <a:schemeClr val="tx1"/>
                  </a:solidFill>
                  <a:latin typeface="Times New Roman" pitchFamily="18" charset="0"/>
                </a:defRPr>
              </a:lvl3pPr>
              <a:lvl4pPr marL="1292225" defTabSz="862013">
                <a:defRPr sz="2400">
                  <a:solidFill>
                    <a:schemeClr val="tx1"/>
                  </a:solidFill>
                  <a:latin typeface="Times New Roman" pitchFamily="18" charset="0"/>
                </a:defRPr>
              </a:lvl4pPr>
              <a:lvl5pPr marL="1724025"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lnSpc>
                  <a:spcPct val="90000"/>
                </a:lnSpc>
                <a:spcBef>
                  <a:spcPct val="50000"/>
                </a:spcBef>
              </a:pPr>
              <a:r>
                <a:rPr lang="en-US" altLang="en-US" sz="1400" b="1">
                  <a:latin typeface="Arial" pitchFamily="34" charset="0"/>
                </a:rPr>
                <a:t>Construction</a:t>
              </a:r>
            </a:p>
          </p:txBody>
        </p:sp>
        <p:sp>
          <p:nvSpPr>
            <p:cNvPr id="232503" name="Line 55"/>
            <p:cNvSpPr>
              <a:spLocks noChangeShapeType="1"/>
            </p:cNvSpPr>
            <p:nvPr/>
          </p:nvSpPr>
          <p:spPr bwMode="auto">
            <a:xfrm flipH="1">
              <a:off x="4983" y="3504"/>
              <a:ext cx="0" cy="181"/>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grpSp>
        <p:nvGrpSpPr>
          <p:cNvPr id="232504" name="Group 56"/>
          <p:cNvGrpSpPr>
            <a:grpSpLocks/>
          </p:cNvGrpSpPr>
          <p:nvPr/>
        </p:nvGrpSpPr>
        <p:grpSpPr bwMode="auto">
          <a:xfrm>
            <a:off x="152400" y="2209800"/>
            <a:ext cx="8991600" cy="3810000"/>
            <a:chOff x="96" y="1392"/>
            <a:chExt cx="5664" cy="2400"/>
          </a:xfrm>
        </p:grpSpPr>
        <p:sp>
          <p:nvSpPr>
            <p:cNvPr id="232505" name="Rectangle 57"/>
            <p:cNvSpPr>
              <a:spLocks noChangeArrowheads="1"/>
            </p:cNvSpPr>
            <p:nvPr/>
          </p:nvSpPr>
          <p:spPr bwMode="ltGray">
            <a:xfrm>
              <a:off x="3632" y="1392"/>
              <a:ext cx="352" cy="2352"/>
            </a:xfrm>
            <a:prstGeom prst="rect">
              <a:avLst/>
            </a:prstGeom>
            <a:noFill/>
            <a:ln w="38100">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2506" name="AutoShape 58"/>
            <p:cNvSpPr>
              <a:spLocks noChangeArrowheads="1"/>
            </p:cNvSpPr>
            <p:nvPr/>
          </p:nvSpPr>
          <p:spPr bwMode="gray">
            <a:xfrm>
              <a:off x="96" y="3408"/>
              <a:ext cx="864" cy="384"/>
            </a:xfrm>
            <a:prstGeom prst="wedgeRectCallout">
              <a:avLst>
                <a:gd name="adj1" fmla="val 63542"/>
                <a:gd name="adj2" fmla="val -157032"/>
              </a:avLst>
            </a:prstGeom>
            <a:gradFill rotWithShape="0">
              <a:gsLst>
                <a:gs pos="0">
                  <a:srgbClr val="FFFF00"/>
                </a:gs>
                <a:gs pos="100000">
                  <a:srgbClr val="FF9900"/>
                </a:gs>
              </a:gsLst>
              <a:path path="rect">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ts val="2000"/>
                </a:lnSpc>
                <a:spcBef>
                  <a:spcPts val="900"/>
                </a:spcBef>
              </a:pPr>
              <a:r>
                <a:rPr lang="en-US" altLang="en-US" sz="1200" b="1">
                  <a:solidFill>
                    <a:schemeClr val="tx2"/>
                  </a:solidFill>
                  <a:latin typeface="Arial" pitchFamily="34" charset="0"/>
                </a:rPr>
                <a:t>Workflows</a:t>
              </a:r>
              <a:r>
                <a:rPr lang="en-US" altLang="en-US" sz="1200" b="1">
                  <a:latin typeface="Arial" pitchFamily="34" charset="0"/>
                </a:rPr>
                <a:t> group</a:t>
              </a:r>
              <a:br>
                <a:rPr lang="en-US" altLang="en-US" sz="1200" b="1">
                  <a:latin typeface="Arial" pitchFamily="34" charset="0"/>
                </a:rPr>
              </a:br>
              <a:r>
                <a:rPr lang="en-US" altLang="en-US" sz="1200" b="1">
                  <a:latin typeface="Arial" pitchFamily="34" charset="0"/>
                </a:rPr>
                <a:t>activities logically</a:t>
              </a:r>
              <a:endParaRPr lang="en-CA" altLang="en-US" sz="1200" b="1">
                <a:solidFill>
                  <a:schemeClr val="accent2"/>
                </a:solidFill>
                <a:latin typeface="Arial" pitchFamily="34" charset="0"/>
              </a:endParaRPr>
            </a:p>
          </p:txBody>
        </p:sp>
        <p:sp>
          <p:nvSpPr>
            <p:cNvPr id="232507" name="AutoShape 59"/>
            <p:cNvSpPr>
              <a:spLocks noChangeArrowheads="1"/>
            </p:cNvSpPr>
            <p:nvPr/>
          </p:nvSpPr>
          <p:spPr bwMode="gray">
            <a:xfrm>
              <a:off x="4896" y="2736"/>
              <a:ext cx="864" cy="384"/>
            </a:xfrm>
            <a:prstGeom prst="wedgeRectCallout">
              <a:avLst>
                <a:gd name="adj1" fmla="val -155440"/>
                <a:gd name="adj2" fmla="val 180991"/>
              </a:avLst>
            </a:prstGeom>
            <a:gradFill rotWithShape="0">
              <a:gsLst>
                <a:gs pos="0">
                  <a:srgbClr val="FFFF00"/>
                </a:gs>
                <a:gs pos="100000">
                  <a:srgbClr val="FF9900"/>
                </a:gs>
              </a:gsLst>
              <a:path path="rect">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200" b="1">
                  <a:latin typeface="Arial" pitchFamily="34" charset="0"/>
                </a:rPr>
                <a:t>In an </a:t>
              </a:r>
              <a:r>
                <a:rPr lang="en-US" altLang="en-US" sz="1200" b="1">
                  <a:solidFill>
                    <a:schemeClr val="tx2"/>
                  </a:solidFill>
                  <a:latin typeface="Arial" pitchFamily="34" charset="0"/>
                </a:rPr>
                <a:t>iteration</a:t>
              </a:r>
              <a:r>
                <a:rPr lang="en-US" altLang="en-US" sz="1200" b="1">
                  <a:latin typeface="Arial" pitchFamily="34" charset="0"/>
                </a:rPr>
                <a:t>,</a:t>
              </a:r>
            </a:p>
            <a:p>
              <a:pPr eaLnBrk="0" hangingPunct="0"/>
              <a:r>
                <a:rPr lang="en-US" altLang="en-US" sz="1200" b="1">
                  <a:latin typeface="Arial" pitchFamily="34" charset="0"/>
                </a:rPr>
                <a:t>you walk through</a:t>
              </a:r>
            </a:p>
            <a:p>
              <a:pPr eaLnBrk="0" hangingPunct="0"/>
              <a:r>
                <a:rPr lang="en-US" altLang="en-US" sz="1200" b="1">
                  <a:latin typeface="Arial" pitchFamily="34" charset="0"/>
                </a:rPr>
                <a:t>all workflows</a:t>
              </a:r>
              <a:endParaRPr lang="en-CA" altLang="en-US" sz="2000" b="1">
                <a:solidFill>
                  <a:schemeClr val="accent2"/>
                </a:solidFill>
                <a:latin typeface="Arial" pitchFamily="34" charset="0"/>
              </a:endParaRPr>
            </a:p>
          </p:txBody>
        </p:sp>
      </p:grpSp>
    </p:spTree>
    <p:extLst>
      <p:ext uri="{BB962C8B-B14F-4D97-AF65-F5344CB8AC3E}">
        <p14:creationId xmlns:p14="http://schemas.microsoft.com/office/powerpoint/2010/main" val="1726648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2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p:txBody>
          <a:bodyPr/>
          <a:lstStyle/>
          <a:p>
            <a:r>
              <a:rPr lang="en-US" altLang="en-US" sz="1800" dirty="0"/>
              <a:t>What are the major benefits and major drawbacks of the Spiral model?</a:t>
            </a:r>
          </a:p>
          <a:p>
            <a:endParaRPr lang="en-US" altLang="en-US" sz="1800" dirty="0"/>
          </a:p>
          <a:p>
            <a:r>
              <a:rPr lang="en-US" altLang="en-US" sz="1800" dirty="0"/>
              <a:t>Is prototyping good for requirements elicitation? What are potential drawbacks using prototyping?</a:t>
            </a:r>
          </a:p>
          <a:p>
            <a:endParaRPr lang="en-US" altLang="en-US" sz="1800" dirty="0"/>
          </a:p>
          <a:p>
            <a:r>
              <a:rPr lang="en-US" altLang="en-US" sz="1800" dirty="0"/>
              <a:t>Check-out the content of the following sites:</a:t>
            </a:r>
          </a:p>
          <a:p>
            <a:pPr lvl="1"/>
            <a:r>
              <a:rPr lang="en-CA" sz="1600" dirty="0">
                <a:hlinkClick r:id="rId3"/>
              </a:rPr>
              <a:t>https://www.infoq.com/news/2010/02/flavors-of-unified-process/ </a:t>
            </a:r>
          </a:p>
          <a:p>
            <a:pPr lvl="1"/>
            <a:r>
              <a:rPr lang="en-CA" sz="1600" dirty="0">
                <a:hlinkClick r:id="rId3"/>
              </a:rPr>
              <a:t>https://airbrake.io/blog/sdlc/rational-unified-process </a:t>
            </a:r>
          </a:p>
          <a:p>
            <a:pPr lvl="1"/>
            <a:r>
              <a:rPr lang="en-CA" sz="1600" dirty="0">
                <a:hlinkClick r:id="rId3"/>
              </a:rPr>
              <a:t>https://www.geeksforgeeks.org/software-processes-in-software-engineering/</a:t>
            </a:r>
            <a:r>
              <a:rPr lang="en-CA" sz="1600" dirty="0"/>
              <a:t> </a:t>
            </a:r>
          </a:p>
          <a:p>
            <a:pPr lvl="1"/>
            <a:r>
              <a:rPr lang="en-CA" sz="1600" dirty="0">
                <a:hlinkClick r:id="rId4"/>
              </a:rPr>
              <a:t>https://mitsloan.mit.edu/shared/ods/documents/?PublicationDocumentID=5977</a:t>
            </a:r>
            <a:r>
              <a:rPr lang="en-CA" sz="1600" dirty="0"/>
              <a:t> </a:t>
            </a:r>
          </a:p>
          <a:p>
            <a:pPr lvl="1"/>
            <a:r>
              <a:rPr lang="en-CA" sz="1600" dirty="0">
                <a:hlinkClick r:id="rId5"/>
              </a:rPr>
              <a:t>https://www.infoq.com/news/2019/09/google-software-engineering/</a:t>
            </a:r>
            <a:endParaRPr lang="en-CA" sz="1600" dirty="0"/>
          </a:p>
          <a:p>
            <a:pPr marL="457200" lvl="1" indent="0">
              <a:buNone/>
            </a:pPr>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16</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8749221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9</a:t>
            </a:r>
          </a:p>
        </p:txBody>
      </p:sp>
      <p:sp>
        <p:nvSpPr>
          <p:cNvPr id="3" name="Text Placeholder 2"/>
          <p:cNvSpPr>
            <a:spLocks noGrp="1"/>
          </p:cNvSpPr>
          <p:nvPr>
            <p:ph type="body" idx="1"/>
          </p:nvPr>
        </p:nvSpPr>
        <p:spPr/>
        <p:txBody>
          <a:bodyPr/>
          <a:lstStyle/>
          <a:p>
            <a:r>
              <a:rPr lang="en-US" dirty="0"/>
              <a:t>Unified Process Model</a:t>
            </a:r>
          </a:p>
        </p:txBody>
      </p:sp>
      <p:sp>
        <p:nvSpPr>
          <p:cNvPr id="5" name="Text Placeholder 2">
            <a:extLst>
              <a:ext uri="{FF2B5EF4-FFF2-40B4-BE49-F238E27FC236}">
                <a16:creationId xmlns:a16="http://schemas.microsoft.com/office/drawing/2014/main" id="{865539CF-3F0E-4626-A31D-0C446E4FBF81}"/>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Abraham Lincoln reportedly said that, given eight hours to chop down a tree, he’d spend six sharpening his axe.</a:t>
            </a:r>
          </a:p>
          <a:p>
            <a:endParaRPr lang="en-US" sz="2000" dirty="0"/>
          </a:p>
          <a:p>
            <a:r>
              <a:rPr lang="en-US" sz="2000" dirty="0"/>
              <a:t> - </a:t>
            </a:r>
            <a:r>
              <a:rPr lang="en-US" sz="2000" dirty="0" err="1"/>
              <a:t>TidBITS</a:t>
            </a:r>
            <a:r>
              <a:rPr lang="en-US" sz="2000" dirty="0"/>
              <a:t> 654, quoted by Derek K. Miller, via Art Evans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23ADF16-CC26-4FE2-BCBA-D726495A7B04}"/>
                  </a:ext>
                </a:extLst>
              </p14:cNvPr>
              <p14:cNvContentPartPr/>
              <p14:nvPr/>
            </p14:nvContentPartPr>
            <p14:xfrm>
              <a:off x="-1491496" y="1867287"/>
              <a:ext cx="5400" cy="1080"/>
            </p14:xfrm>
          </p:contentPart>
        </mc:Choice>
        <mc:Fallback xmlns="">
          <p:pic>
            <p:nvPicPr>
              <p:cNvPr id="4" name="Ink 3">
                <a:extLst>
                  <a:ext uri="{FF2B5EF4-FFF2-40B4-BE49-F238E27FC236}">
                    <a16:creationId xmlns:a16="http://schemas.microsoft.com/office/drawing/2014/main" id="{E23ADF16-CC26-4FE2-BCBA-D726495A7B04}"/>
                  </a:ext>
                </a:extLst>
              </p:cNvPr>
              <p:cNvPicPr/>
              <p:nvPr/>
            </p:nvPicPr>
            <p:blipFill>
              <a:blip r:embed="rId4"/>
              <a:stretch>
                <a:fillRect/>
              </a:stretch>
            </p:blipFill>
            <p:spPr>
              <a:xfrm>
                <a:off x="-1500136" y="1858647"/>
                <a:ext cx="23040" cy="1872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marL="0" indent="0">
              <a:buNone/>
            </a:pPr>
            <a:r>
              <a:rPr lang="en-CA" altLang="en-US" sz="1800" dirty="0"/>
              <a:t>To learn about the basic principles of the </a:t>
            </a:r>
            <a:r>
              <a:rPr lang="en-CA" altLang="en-US" sz="1800" i="1" dirty="0"/>
              <a:t>Unified Process Model </a:t>
            </a: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a:extLst>
              <a:ext uri="{FF2B5EF4-FFF2-40B4-BE49-F238E27FC236}">
                <a16:creationId xmlns:a16="http://schemas.microsoft.com/office/drawing/2014/main" id="{3B953E9A-F35A-3547-BEF7-29354EDF8056}"/>
              </a:ext>
            </a:extLst>
          </p:cNvPr>
          <p:cNvSpPr>
            <a:spLocks noGrp="1" noChangeArrowheads="1"/>
          </p:cNvSpPr>
          <p:nvPr>
            <p:ph type="title"/>
          </p:nvPr>
        </p:nvSpPr>
        <p:spPr/>
        <p:txBody>
          <a:bodyPr/>
          <a:lstStyle/>
          <a:p>
            <a:r>
              <a:rPr lang="en-US" altLang="en-US" dirty="0"/>
              <a:t>Modern Process Models</a:t>
            </a:r>
          </a:p>
        </p:txBody>
      </p:sp>
      <p:sp>
        <p:nvSpPr>
          <p:cNvPr id="14341" name="Rectangle 4">
            <a:extLst>
              <a:ext uri="{FF2B5EF4-FFF2-40B4-BE49-F238E27FC236}">
                <a16:creationId xmlns:a16="http://schemas.microsoft.com/office/drawing/2014/main" id="{9D85606E-9CDE-DE4C-B2C0-E25826754021}"/>
              </a:ext>
            </a:extLst>
          </p:cNvPr>
          <p:cNvSpPr>
            <a:spLocks noGrp="1" noChangeArrowheads="1"/>
          </p:cNvSpPr>
          <p:nvPr>
            <p:ph type="body" idx="1"/>
          </p:nvPr>
        </p:nvSpPr>
        <p:spPr>
          <a:xfrm>
            <a:off x="665018" y="1752600"/>
            <a:ext cx="8047806" cy="3263504"/>
          </a:xfrm>
        </p:spPr>
        <p:txBody>
          <a:bodyPr/>
          <a:lstStyle/>
          <a:p>
            <a:r>
              <a:rPr lang="en-US" altLang="en-US" sz="2000" dirty="0"/>
              <a:t>Here we are looking for process models in which several software engineering activities pertaining to workflows supporting different life-cycle phases  (requirements elicitation, analysis, design, implementation, testing, integration, deployment), overlap. These activities produce models that co-exist.</a:t>
            </a:r>
          </a:p>
          <a:p>
            <a:endParaRPr lang="en-US" altLang="en-US" sz="2000" dirty="0"/>
          </a:p>
          <a:p>
            <a:r>
              <a:rPr lang="en-US" altLang="en-US" sz="2000" dirty="0"/>
              <a:t>Such process models include:</a:t>
            </a:r>
          </a:p>
          <a:p>
            <a:pPr lvl="1"/>
            <a:r>
              <a:rPr lang="en-US" altLang="en-US" sz="1800" dirty="0"/>
              <a:t>The Unified Process Model</a:t>
            </a:r>
          </a:p>
          <a:p>
            <a:pPr lvl="1"/>
            <a:r>
              <a:rPr lang="en-US" altLang="en-US" sz="1800" dirty="0"/>
              <a:t>The Extreme Programming Process Model</a:t>
            </a:r>
          </a:p>
          <a:p>
            <a:pPr lvl="1"/>
            <a:r>
              <a:rPr lang="en-US" altLang="en-US" sz="1800" dirty="0"/>
              <a:t>The Scrum process Model</a:t>
            </a:r>
          </a:p>
          <a:p>
            <a:endParaRPr lang="en-US" altLang="en-US" sz="2400" dirty="0"/>
          </a:p>
          <a:p>
            <a:endParaRPr lang="en-US" altLang="en-US" dirty="0"/>
          </a:p>
        </p:txBody>
      </p:sp>
      <p:sp>
        <p:nvSpPr>
          <p:cNvPr id="7" name="Slide Number Placeholder 6">
            <a:extLst>
              <a:ext uri="{FF2B5EF4-FFF2-40B4-BE49-F238E27FC236}">
                <a16:creationId xmlns:a16="http://schemas.microsoft.com/office/drawing/2014/main" id="{A022CF77-E363-D344-8DC0-67E6460793D8}"/>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dirty="0"/>
          </a:p>
        </p:txBody>
      </p:sp>
    </p:spTree>
    <p:extLst>
      <p:ext uri="{BB962C8B-B14F-4D97-AF65-F5344CB8AC3E}">
        <p14:creationId xmlns:p14="http://schemas.microsoft.com/office/powerpoint/2010/main" val="13070001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3">
            <a:extLst>
              <a:ext uri="{FF2B5EF4-FFF2-40B4-BE49-F238E27FC236}">
                <a16:creationId xmlns:a16="http://schemas.microsoft.com/office/drawing/2014/main" id="{3B953E9A-F35A-3547-BEF7-29354EDF8056}"/>
              </a:ext>
            </a:extLst>
          </p:cNvPr>
          <p:cNvSpPr>
            <a:spLocks noGrp="1" noChangeArrowheads="1"/>
          </p:cNvSpPr>
          <p:nvPr>
            <p:ph type="title"/>
          </p:nvPr>
        </p:nvSpPr>
        <p:spPr/>
        <p:txBody>
          <a:bodyPr/>
          <a:lstStyle/>
          <a:p>
            <a:r>
              <a:rPr lang="en-US" altLang="en-US" dirty="0"/>
              <a:t>Concurrent Models</a:t>
            </a:r>
          </a:p>
        </p:txBody>
      </p:sp>
      <p:sp>
        <p:nvSpPr>
          <p:cNvPr id="14341" name="Rectangle 4">
            <a:extLst>
              <a:ext uri="{FF2B5EF4-FFF2-40B4-BE49-F238E27FC236}">
                <a16:creationId xmlns:a16="http://schemas.microsoft.com/office/drawing/2014/main" id="{9D85606E-9CDE-DE4C-B2C0-E25826754021}"/>
              </a:ext>
            </a:extLst>
          </p:cNvPr>
          <p:cNvSpPr>
            <a:spLocks noGrp="1" noChangeArrowheads="1"/>
          </p:cNvSpPr>
          <p:nvPr>
            <p:ph type="body" idx="1"/>
          </p:nvPr>
        </p:nvSpPr>
        <p:spPr>
          <a:xfrm>
            <a:off x="628650" y="2226469"/>
            <a:ext cx="8047806" cy="3263504"/>
          </a:xfrm>
        </p:spPr>
        <p:txBody>
          <a:bodyPr/>
          <a:lstStyle/>
          <a:p>
            <a:r>
              <a:rPr lang="en-US" altLang="en-US" sz="1800" dirty="0"/>
              <a:t>In essence, concurrent modeling defines a series of events that will trigger transitions from state to state for each of the different software engineering activities, actions, or tasks</a:t>
            </a:r>
          </a:p>
          <a:p>
            <a:endParaRPr lang="en-US" altLang="en-US" sz="1800" dirty="0"/>
          </a:p>
          <a:p>
            <a:r>
              <a:rPr lang="en-US" altLang="en-US" sz="1800" dirty="0"/>
              <a:t>Rather than confining activities to a linear sequence of events, it defines a non-linear process network in which each activity exists simultaneously with the other activities</a:t>
            </a:r>
          </a:p>
          <a:p>
            <a:endParaRPr lang="en-US" altLang="en-US" sz="1800" dirty="0"/>
          </a:p>
          <a:p>
            <a:r>
              <a:rPr lang="en-US" altLang="en-US" sz="1800" dirty="0"/>
              <a:t>Events generated at one point in the process network trigger transitions to different states associated with each activity to move the software project forward over time</a:t>
            </a:r>
          </a:p>
        </p:txBody>
      </p:sp>
      <p:sp>
        <p:nvSpPr>
          <p:cNvPr id="7" name="Slide Number Placeholder 6">
            <a:extLst>
              <a:ext uri="{FF2B5EF4-FFF2-40B4-BE49-F238E27FC236}">
                <a16:creationId xmlns:a16="http://schemas.microsoft.com/office/drawing/2014/main" id="{A022CF77-E363-D344-8DC0-67E6460793D8}"/>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p:spTree>
    <p:extLst>
      <p:ext uri="{BB962C8B-B14F-4D97-AF65-F5344CB8AC3E}">
        <p14:creationId xmlns:p14="http://schemas.microsoft.com/office/powerpoint/2010/main" val="41082897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Process Model (UP)</a:t>
            </a:r>
            <a:br>
              <a:rPr lang="en-US" dirty="0"/>
            </a:br>
            <a:endParaRPr lang="en-US" dirty="0"/>
          </a:p>
        </p:txBody>
      </p:sp>
      <p:sp>
        <p:nvSpPr>
          <p:cNvPr id="4" name="Text Placeholder 2"/>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Software and cathedrals are much the same. First we build them, then we pray.</a:t>
            </a:r>
            <a:r>
              <a:rPr lang="en-US" sz="2000" dirty="0"/>
              <a:t>—Samuel </a:t>
            </a:r>
            <a:r>
              <a:rPr lang="en-US" sz="2000" dirty="0" err="1"/>
              <a:t>Redwine</a:t>
            </a:r>
            <a:endParaRPr lang="en-US" sz="2000" dirty="0"/>
          </a:p>
          <a:p>
            <a:endParaRPr lang="en-US" sz="2000" dirty="0"/>
          </a:p>
          <a:p>
            <a:r>
              <a:rPr lang="en-US" sz="2000" i="1" dirty="0"/>
              <a:t>There are two ways of constructing a software design. One way is to make it so simple that there are obviously no deficiencies. The other way is to make it so complicated that there are no obvious deficiencies. The first method is far more difficult.</a:t>
            </a:r>
            <a:r>
              <a:rPr lang="en-US" sz="2000" dirty="0"/>
              <a:t>—C.A.R. Hoare</a:t>
            </a:r>
          </a:p>
        </p:txBody>
      </p:sp>
    </p:spTree>
    <p:extLst>
      <p:ext uri="{BB962C8B-B14F-4D97-AF65-F5344CB8AC3E}">
        <p14:creationId xmlns:p14="http://schemas.microsoft.com/office/powerpoint/2010/main" val="201053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3CA2B800-A7D0-B542-842A-02F0E925A81D}"/>
              </a:ext>
            </a:extLst>
          </p:cNvPr>
          <p:cNvSpPr>
            <a:spLocks noGrp="1" noChangeArrowheads="1"/>
          </p:cNvSpPr>
          <p:nvPr>
            <p:ph type="title"/>
          </p:nvPr>
        </p:nvSpPr>
        <p:spPr/>
        <p:txBody>
          <a:bodyPr/>
          <a:lstStyle/>
          <a:p>
            <a:r>
              <a:rPr lang="en-US" altLang="en-US" dirty="0"/>
              <a:t>The Unified Process</a:t>
            </a:r>
          </a:p>
        </p:txBody>
      </p:sp>
      <p:sp>
        <p:nvSpPr>
          <p:cNvPr id="21509" name="Rectangle 3">
            <a:extLst>
              <a:ext uri="{FF2B5EF4-FFF2-40B4-BE49-F238E27FC236}">
                <a16:creationId xmlns:a16="http://schemas.microsoft.com/office/drawing/2014/main" id="{2AA816A6-965A-3D4C-8EDB-4316C5B60D87}"/>
              </a:ext>
            </a:extLst>
          </p:cNvPr>
          <p:cNvSpPr>
            <a:spLocks noGrp="1" noChangeArrowheads="1"/>
          </p:cNvSpPr>
          <p:nvPr>
            <p:ph type="body" idx="1"/>
          </p:nvPr>
        </p:nvSpPr>
        <p:spPr>
          <a:xfrm>
            <a:off x="628650" y="2226469"/>
            <a:ext cx="8047806" cy="3263504"/>
          </a:xfrm>
        </p:spPr>
        <p:txBody>
          <a:bodyPr/>
          <a:lstStyle/>
          <a:p>
            <a:r>
              <a:rPr lang="en-US" altLang="en-US" sz="2400" dirty="0"/>
              <a:t>The Unified Process (UP) is a “</a:t>
            </a:r>
            <a:r>
              <a:rPr lang="en-US" altLang="en-US" sz="2400" i="1" dirty="0"/>
              <a:t>use-case driven</a:t>
            </a:r>
            <a:r>
              <a:rPr lang="en-US" altLang="en-US" sz="2400" dirty="0"/>
              <a:t>, </a:t>
            </a:r>
            <a:r>
              <a:rPr lang="en-US" altLang="en-US" sz="2400" i="1" dirty="0"/>
              <a:t>architecture-centric</a:t>
            </a:r>
            <a:r>
              <a:rPr lang="en-US" altLang="en-US" sz="2400" dirty="0"/>
              <a:t>, </a:t>
            </a:r>
            <a:r>
              <a:rPr lang="en-US" altLang="en-US" sz="2400" i="1" dirty="0"/>
              <a:t>iterative</a:t>
            </a:r>
            <a:r>
              <a:rPr lang="en-US" altLang="en-US" sz="2400" dirty="0"/>
              <a:t> and </a:t>
            </a:r>
            <a:r>
              <a:rPr lang="en-US" altLang="en-US" sz="2400" i="1" dirty="0"/>
              <a:t>incremental</a:t>
            </a:r>
            <a:r>
              <a:rPr lang="en-US" altLang="en-US" sz="2400" dirty="0"/>
              <a:t>” software process closely aligned with the Unified Modeling Language (UML)</a:t>
            </a:r>
          </a:p>
          <a:p>
            <a:endParaRPr lang="en-US" altLang="en-US" sz="2400" dirty="0"/>
          </a:p>
          <a:p>
            <a:r>
              <a:rPr lang="en-US" altLang="en-US" sz="2400" dirty="0"/>
              <a:t>It consists of a number of phases that map to the generic framework activities we have be using thus far</a:t>
            </a:r>
          </a:p>
        </p:txBody>
      </p:sp>
      <p:sp>
        <p:nvSpPr>
          <p:cNvPr id="7" name="Slide Number Placeholder 6">
            <a:extLst>
              <a:ext uri="{FF2B5EF4-FFF2-40B4-BE49-F238E27FC236}">
                <a16:creationId xmlns:a16="http://schemas.microsoft.com/office/drawing/2014/main" id="{B9AC18BA-F345-564D-9B22-5BF3A9556211}"/>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a:p>
        </p:txBody>
      </p:sp>
    </p:spTree>
    <p:extLst>
      <p:ext uri="{BB962C8B-B14F-4D97-AF65-F5344CB8AC3E}">
        <p14:creationId xmlns:p14="http://schemas.microsoft.com/office/powerpoint/2010/main" val="38326766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C765C7-FB16-4017-AD77-907FA1FFF7CA}" type="slidenum">
              <a:rPr lang="en-CA" altLang="en-US"/>
              <a:pPr/>
              <a:t>9</a:t>
            </a:fld>
            <a:endParaRPr lang="en-CA" altLang="en-US"/>
          </a:p>
        </p:txBody>
      </p:sp>
      <p:sp>
        <p:nvSpPr>
          <p:cNvPr id="218114" name="Rectangle 2"/>
          <p:cNvSpPr>
            <a:spLocks noGrp="1" noChangeArrowheads="1"/>
          </p:cNvSpPr>
          <p:nvPr>
            <p:ph type="title"/>
          </p:nvPr>
        </p:nvSpPr>
        <p:spPr/>
        <p:txBody>
          <a:bodyPr/>
          <a:lstStyle/>
          <a:p>
            <a:r>
              <a:rPr lang="en-US" altLang="en-US" sz="4000"/>
              <a:t>Rational Unified Process Is Use-Case-Driven</a:t>
            </a:r>
          </a:p>
        </p:txBody>
      </p:sp>
      <p:sp>
        <p:nvSpPr>
          <p:cNvPr id="218115" name="Rectangle 3"/>
          <p:cNvSpPr>
            <a:spLocks noGrp="1" noChangeArrowheads="1"/>
          </p:cNvSpPr>
          <p:nvPr>
            <p:ph type="body" idx="1"/>
          </p:nvPr>
        </p:nvSpPr>
        <p:spPr/>
        <p:txBody>
          <a:bodyPr/>
          <a:lstStyle/>
          <a:p>
            <a:pPr>
              <a:lnSpc>
                <a:spcPct val="90000"/>
              </a:lnSpc>
            </a:pPr>
            <a:r>
              <a:rPr lang="en-US" altLang="en-US" sz="2000" dirty="0"/>
              <a:t>Use cases are concise, simple, and understandable by a wide range of stakeholders</a:t>
            </a:r>
          </a:p>
          <a:p>
            <a:pPr lvl="1">
              <a:lnSpc>
                <a:spcPct val="90000"/>
              </a:lnSpc>
            </a:pPr>
            <a:r>
              <a:rPr lang="en-US" altLang="en-US" sz="1800" dirty="0"/>
              <a:t>End users, developers and acquirers understand functional requirements of the system</a:t>
            </a:r>
          </a:p>
          <a:p>
            <a:pPr lvl="1">
              <a:lnSpc>
                <a:spcPct val="90000"/>
              </a:lnSpc>
            </a:pPr>
            <a:endParaRPr lang="en-US" altLang="en-US" sz="1800" dirty="0"/>
          </a:p>
          <a:p>
            <a:pPr>
              <a:lnSpc>
                <a:spcPct val="90000"/>
              </a:lnSpc>
            </a:pPr>
            <a:r>
              <a:rPr lang="en-US" altLang="en-US" sz="2000" dirty="0"/>
              <a:t>Use cases drive numerous activities in the process:</a:t>
            </a:r>
          </a:p>
          <a:p>
            <a:pPr lvl="1">
              <a:lnSpc>
                <a:spcPct val="90000"/>
              </a:lnSpc>
            </a:pPr>
            <a:r>
              <a:rPr lang="en-US" altLang="en-US" sz="1800" dirty="0"/>
              <a:t>Creation and validation of the design model</a:t>
            </a:r>
          </a:p>
          <a:p>
            <a:pPr lvl="1">
              <a:lnSpc>
                <a:spcPct val="90000"/>
              </a:lnSpc>
            </a:pPr>
            <a:r>
              <a:rPr lang="en-US" altLang="en-US" sz="1800" dirty="0"/>
              <a:t>Definition of test cases and procedures of the test model</a:t>
            </a:r>
          </a:p>
          <a:p>
            <a:pPr lvl="1">
              <a:lnSpc>
                <a:spcPct val="90000"/>
              </a:lnSpc>
            </a:pPr>
            <a:r>
              <a:rPr lang="en-US" altLang="en-US" sz="1800" dirty="0"/>
              <a:t>Planning of iterations</a:t>
            </a:r>
          </a:p>
          <a:p>
            <a:pPr lvl="1">
              <a:lnSpc>
                <a:spcPct val="90000"/>
              </a:lnSpc>
            </a:pPr>
            <a:r>
              <a:rPr lang="en-US" altLang="en-US" sz="1800" dirty="0"/>
              <a:t>Creation of user documentation</a:t>
            </a:r>
          </a:p>
          <a:p>
            <a:pPr lvl="1">
              <a:lnSpc>
                <a:spcPct val="90000"/>
              </a:lnSpc>
            </a:pPr>
            <a:r>
              <a:rPr lang="en-US" altLang="en-US" sz="1800" dirty="0"/>
              <a:t>System deployment</a:t>
            </a:r>
          </a:p>
          <a:p>
            <a:pPr lvl="1">
              <a:lnSpc>
                <a:spcPct val="90000"/>
              </a:lnSpc>
            </a:pPr>
            <a:endParaRPr lang="en-US" altLang="en-US" sz="1800" dirty="0"/>
          </a:p>
          <a:p>
            <a:pPr>
              <a:lnSpc>
                <a:spcPct val="90000"/>
              </a:lnSpc>
            </a:pPr>
            <a:r>
              <a:rPr lang="en-US" altLang="en-US" sz="2000" dirty="0"/>
              <a:t>Use cases help synchronize the content of different models (i.e. requirements/analysis models, design models, source code, testing models) </a:t>
            </a:r>
          </a:p>
        </p:txBody>
      </p:sp>
    </p:spTree>
    <p:extLst>
      <p:ext uri="{BB962C8B-B14F-4D97-AF65-F5344CB8AC3E}">
        <p14:creationId xmlns:p14="http://schemas.microsoft.com/office/powerpoint/2010/main" val="3682395382"/>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1752</TotalTime>
  <Words>1529</Words>
  <Application>Microsoft Office PowerPoint</Application>
  <PresentationFormat>On-screen Show (4:3)</PresentationFormat>
  <Paragraphs>217</Paragraphs>
  <Slides>16</Slides>
  <Notes>11</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Helvetica</vt:lpstr>
      <vt:lpstr>Segoe UI</vt:lpstr>
      <vt:lpstr>Times New Roman</vt:lpstr>
      <vt:lpstr>Wrox 24-Hour Trainer</vt:lpstr>
      <vt:lpstr>CorelDRAW</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9</vt:lpstr>
      <vt:lpstr>Learning Objectives in this Part</vt:lpstr>
      <vt:lpstr>Modern Process Models</vt:lpstr>
      <vt:lpstr>Concurrent Models</vt:lpstr>
      <vt:lpstr>The Unified Process Model (UP) </vt:lpstr>
      <vt:lpstr>The Unified Process</vt:lpstr>
      <vt:lpstr>Rational Unified Process Is Use-Case-Driven</vt:lpstr>
      <vt:lpstr>Rational Unified Process Is Architecture-Centric</vt:lpstr>
      <vt:lpstr>Unified Process Phases</vt:lpstr>
      <vt:lpstr>Phase Boundaries Mark Major Milestones</vt:lpstr>
      <vt:lpstr>Iterations and Phases</vt:lpstr>
      <vt:lpstr>Major Process Workflows Produce Models </vt:lpstr>
      <vt:lpstr>RUP Overview</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231</cp:revision>
  <dcterms:created xsi:type="dcterms:W3CDTF">2015-03-16T16:55:38Z</dcterms:created>
  <dcterms:modified xsi:type="dcterms:W3CDTF">2020-09-07T22:35:09Z</dcterms:modified>
</cp:coreProperties>
</file>