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524" r:id="rId2"/>
    <p:sldId id="530" r:id="rId3"/>
    <p:sldId id="525" r:id="rId4"/>
    <p:sldId id="507" r:id="rId5"/>
    <p:sldId id="509" r:id="rId6"/>
    <p:sldId id="349" r:id="rId7"/>
    <p:sldId id="352" r:id="rId8"/>
    <p:sldId id="355" r:id="rId9"/>
    <p:sldId id="380" r:id="rId10"/>
    <p:sldId id="383" r:id="rId11"/>
    <p:sldId id="389" r:id="rId12"/>
    <p:sldId id="400" r:id="rId13"/>
    <p:sldId id="404" r:id="rId14"/>
    <p:sldId id="444" r:id="rId15"/>
    <p:sldId id="447" r:id="rId16"/>
    <p:sldId id="483" r:id="rId17"/>
    <p:sldId id="449" r:id="rId18"/>
    <p:sldId id="462" r:id="rId19"/>
    <p:sldId id="464" r:id="rId20"/>
    <p:sldId id="469" r:id="rId21"/>
    <p:sldId id="470" r:id="rId22"/>
    <p:sldId id="511" r:id="rId23"/>
    <p:sldId id="512" r:id="rId24"/>
    <p:sldId id="486" r:id="rId25"/>
    <p:sldId id="513" r:id="rId26"/>
    <p:sldId id="514" r:id="rId27"/>
    <p:sldId id="516" r:id="rId28"/>
    <p:sldId id="517" r:id="rId29"/>
    <p:sldId id="51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0" autoAdjust="0"/>
    <p:restoredTop sz="81352" autoAdjust="0"/>
  </p:normalViewPr>
  <p:slideViewPr>
    <p:cSldViewPr>
      <p:cViewPr varScale="1">
        <p:scale>
          <a:sx n="74" d="100"/>
          <a:sy n="74" d="100"/>
        </p:scale>
        <p:origin x="172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17:01:04.049"/>
    </inkml:context>
    <inkml:brush xml:id="br0">
      <inkml:brushProperty name="width" value="0.05" units="cm"/>
      <inkml:brushProperty name="height" value="0.05" units="cm"/>
    </inkml:brush>
  </inkml:definitions>
  <inkml:trace contextRef="#ctx0" brushRef="#br0">0 0 712,'1'2'465,"-1"0"1,0 0-1,1 0 0,0 0 1,-1-1-1,1 1 0,0 0 1,0 0-1,0-1 0,0 1 1,0-1-1,0 1 0,1-1 1,-1 1-1,0-1 1,1 0-1,-1 0 0,1 1 1,1-1-466,-3-1 124,0 0-45,3-4-858,-1-2-4149,-4-1 2527,-1 5 1324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F005FC53-6C17-44CD-9A2B-251DF26D2416}" type="slidenum">
              <a:rPr lang="en-US" altLang="en-US" sz="1200"/>
              <a:pPr eaLnBrk="1" hangingPunct="1"/>
              <a:t>12</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F7A2F8B-670D-4751-B2B3-F32D712F9381}" type="slidenum">
              <a:rPr lang="en-US" altLang="en-US" sz="1200"/>
              <a:pPr eaLnBrk="1" hangingPunct="1"/>
              <a:t>13</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5D78CE1-B9B8-4532-AF59-A57B0399127F}" type="slidenum">
              <a:rPr lang="en-US" altLang="en-US" sz="1200"/>
              <a:pPr eaLnBrk="1" hangingPunct="1"/>
              <a:t>14</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71473D6-1B3D-44A2-BBE4-96A8B39BD494}" type="slidenum">
              <a:rPr lang="en-US" altLang="en-US" sz="1200"/>
              <a:pPr eaLnBrk="1" hangingPunct="1"/>
              <a:t>15</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8B14FE8E-53EB-4892-8AAA-C02A4289A10C}" type="slidenum">
              <a:rPr lang="en-US" altLang="en-US" sz="1200"/>
              <a:pPr eaLnBrk="1" hangingPunct="1"/>
              <a:t>16</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8EF5F94-2D53-4056-8E81-EFD44C7C909E}" type="slidenum">
              <a:rPr lang="en-US" altLang="en-US" sz="1200"/>
              <a:pPr eaLnBrk="1" hangingPunct="1"/>
              <a:t>17</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D3D7FF8-E3D8-4F7E-AA23-9D265C00E83F}" type="slidenum">
              <a:rPr lang="en-US" altLang="en-US" sz="1200"/>
              <a:pPr eaLnBrk="1" hangingPunct="1"/>
              <a:t>18</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57AD1D7-89F2-4349-B1E7-3BBBB1623AF3}" type="slidenum">
              <a:rPr lang="en-US" altLang="en-US" sz="1200"/>
              <a:pPr eaLnBrk="1" hangingPunct="1"/>
              <a:t>19</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83FAC49-BF35-4F0C-8160-8A70CF03A196}" type="slidenum">
              <a:rPr lang="en-US" altLang="en-US" sz="1200"/>
              <a:pPr eaLnBrk="1" hangingPunct="1"/>
              <a:t>20</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8DFF442-9E75-4F9A-B4D3-5BEE3F51B7B8}" type="slidenum">
              <a:rPr lang="en-US" altLang="en-US" sz="1200"/>
              <a:pPr eaLnBrk="1" hangingPunct="1"/>
              <a:t>21</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C704CE08-0146-4F05-97DF-FF85AAEA1B62}" type="slidenum">
              <a:rPr lang="en-US" altLang="en-US" sz="1200"/>
              <a:pPr eaLnBrk="1" hangingPunct="1"/>
              <a:t>22</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D0BA209-E261-41FF-9A06-823F1991C699}" type="slidenum">
              <a:rPr lang="en-US" altLang="en-US" sz="1200"/>
              <a:pPr eaLnBrk="1" hangingPunct="1"/>
              <a:t>23</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CE527488-F13A-4274-9DE6-BAA578C7BFBC}" type="slidenum">
              <a:rPr lang="en-US" altLang="en-US" sz="1200"/>
              <a:pPr eaLnBrk="1" hangingPunct="1"/>
              <a:t>24</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368E918-6190-4D85-8523-13BB6619C36D}" type="slidenum">
              <a:rPr lang="en-US" altLang="en-US" sz="1200"/>
              <a:pPr eaLnBrk="1" hangingPunct="1"/>
              <a:t>25</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C435F863-2568-4DBD-8766-1E8420C12B87}" type="slidenum">
              <a:rPr lang="en-US" altLang="en-US" sz="1200"/>
              <a:pPr eaLnBrk="1" hangingPunct="1"/>
              <a:t>26</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D132AC3E-7720-45A2-A39F-CD110C54A33A}" type="slidenum">
              <a:rPr lang="en-US" altLang="en-US" sz="1200"/>
              <a:pPr eaLnBrk="1" hangingPunct="1"/>
              <a:t>27</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2B2047C9-64BB-4850-9BD0-17229470E794}" type="slidenum">
              <a:rPr lang="en-US" altLang="en-US" sz="1200"/>
              <a:pPr eaLnBrk="1" hangingPunct="1"/>
              <a:t>28</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4EAAA6D-82CB-40FE-9C60-F82BC3C79F5F}" type="slidenum">
              <a:rPr lang="en-US" altLang="en-US" sz="1200"/>
              <a:pPr eaLnBrk="1" hangingPunct="1"/>
              <a:t>29</a:t>
            </a:fld>
            <a:endParaRPr lang="en-US" altLang="en-US"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w="25400">
            <a:solidFill>
              <a:srgbClr val="000000"/>
            </a:solidFill>
            <a:miter lim="800000"/>
            <a:headEnd/>
            <a:tailEnd/>
          </a:ln>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2B999797-4927-4C88-A559-E9BBE6388A78}" type="slidenum">
              <a:rPr lang="en-US" altLang="en-US" sz="1200"/>
              <a:pPr eaLnBrk="1" hangingPunct="1"/>
              <a:t>5</a:t>
            </a:fld>
            <a:endParaRPr lang="en-US" altLang="en-US" sz="1200"/>
          </a:p>
        </p:txBody>
      </p:sp>
      <p:sp>
        <p:nvSpPr>
          <p:cNvPr id="56323" name="Rectangle 1026"/>
          <p:cNvSpPr>
            <a:spLocks noGrp="1" noRot="1" noChangeAspect="1" noChangeArrowheads="1" noTextEdit="1"/>
          </p:cNvSpPr>
          <p:nvPr>
            <p:ph type="sldImg"/>
          </p:nvPr>
        </p:nvSpPr>
        <p:spPr>
          <a:ln/>
        </p:spPr>
      </p:sp>
      <p:sp>
        <p:nvSpPr>
          <p:cNvPr id="56324" name="Rectangle 1027"/>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C6810FEE-4665-4B34-82C1-1A0A95E80813}" type="slidenum">
              <a:rPr lang="en-US" altLang="en-US" sz="1200"/>
              <a:pPr eaLnBrk="1" hangingPunct="1"/>
              <a:t>6</a:t>
            </a:fld>
            <a:endParaRPr lang="en-US" altLang="en-US" sz="1200"/>
          </a:p>
        </p:txBody>
      </p:sp>
      <p:sp>
        <p:nvSpPr>
          <p:cNvPr id="63491" name="Rectangle 1026"/>
          <p:cNvSpPr>
            <a:spLocks noGrp="1" noRot="1" noChangeAspect="1" noChangeArrowheads="1" noTextEdit="1"/>
          </p:cNvSpPr>
          <p:nvPr>
            <p:ph type="sldImg"/>
          </p:nvPr>
        </p:nvSpPr>
        <p:spPr>
          <a:ln/>
        </p:spPr>
      </p:sp>
      <p:sp>
        <p:nvSpPr>
          <p:cNvPr id="63492"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BBC9864-D0DC-4703-BD24-E1719CFCF26F}" type="slidenum">
              <a:rPr lang="en-US" altLang="en-US" sz="1200"/>
              <a:pPr eaLnBrk="1" hangingPunct="1"/>
              <a:t>7</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69B0FBB7-775A-437D-923E-72F0DE3841F3}" type="slidenum">
              <a:rPr lang="en-US" altLang="en-US" sz="1200"/>
              <a:pPr eaLnBrk="1" hangingPunct="1"/>
              <a:t>8</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66535AC-712B-4FE3-B53F-7A26BDA94200}" type="slidenum">
              <a:rPr lang="en-US" altLang="en-US" sz="1200"/>
              <a:pPr eaLnBrk="1" hangingPunct="1"/>
              <a:t>9</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DED86547-9C91-49CC-8BC1-8404CBEAE5CA}" type="slidenum">
              <a:rPr lang="en-US" altLang="en-US" sz="1200"/>
              <a:pPr eaLnBrk="1" hangingPunct="1"/>
              <a:t>10</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p:cNvSpPr>
          <p:nvPr>
            <p:ph type="sldNum" sz="quarter" idx="5"/>
          </p:nvPr>
        </p:nvSpPr>
        <p:spPr>
          <a:extLs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8FF80FD-8FA9-4947-9734-2C24DCFFB84A}" type="slidenum">
              <a:rPr lang="en-US" altLang="en-US" sz="1200"/>
              <a:pPr eaLnBrk="1" hangingPunct="1"/>
              <a:t>11</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oleObject" Target="../embeddings/oleObject1.bin"/><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3</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Agility and Process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85800" y="304800"/>
            <a:ext cx="7772400" cy="1143000"/>
          </a:xfrm>
        </p:spPr>
        <p:txBody>
          <a:bodyPr/>
          <a:lstStyle/>
          <a:p>
            <a:pPr eaLnBrk="1" hangingPunct="1">
              <a:defRPr/>
            </a:pPr>
            <a:r>
              <a:rPr lang="en-US" dirty="0">
                <a:sym typeface="Gill Sans" charset="0"/>
              </a:rPr>
              <a:t>Scrum framework</a:t>
            </a:r>
          </a:p>
        </p:txBody>
      </p:sp>
      <p:grpSp>
        <p:nvGrpSpPr>
          <p:cNvPr id="38914" name="Group 2"/>
          <p:cNvGrpSpPr>
            <a:grpSpLocks/>
          </p:cNvGrpSpPr>
          <p:nvPr/>
        </p:nvGrpSpPr>
        <p:grpSpPr bwMode="auto">
          <a:xfrm>
            <a:off x="2846070" y="2707178"/>
            <a:ext cx="3726180" cy="2274570"/>
            <a:chOff x="0" y="0"/>
            <a:chExt cx="2608" cy="1592"/>
          </a:xfrm>
        </p:grpSpPr>
        <p:sp>
          <p:nvSpPr>
            <p:cNvPr id="22531" name="AutoShape 3"/>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38933" name="Rectangle 4"/>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2520">
                  <a:solidFill>
                    <a:srgbClr val="B3B3B3"/>
                  </a:solidFill>
                </a:rPr>
                <a:t>Sprint planning</a:t>
              </a:r>
            </a:p>
            <a:p>
              <a:pPr algn="l" eaLnBrk="1" hangingPunct="1">
                <a:buClr>
                  <a:srgbClr val="B3B3B3"/>
                </a:buClr>
                <a:buSzPct val="125000"/>
                <a:buFont typeface="Lucida Grande" pitchFamily="1" charset="0"/>
                <a:buChar char="•"/>
              </a:pPr>
              <a:r>
                <a:rPr lang="en-US" altLang="en-US" sz="2520">
                  <a:solidFill>
                    <a:srgbClr val="B3B3B3"/>
                  </a:solidFill>
                </a:rPr>
                <a:t>Sprint review</a:t>
              </a:r>
            </a:p>
            <a:p>
              <a:pPr algn="l" eaLnBrk="1" hangingPunct="1">
                <a:buClr>
                  <a:srgbClr val="B3B3B3"/>
                </a:buClr>
                <a:buSzPct val="125000"/>
                <a:buFont typeface="Lucida Grande" pitchFamily="1" charset="0"/>
                <a:buChar char="•"/>
              </a:pPr>
              <a:r>
                <a:rPr lang="en-US" altLang="en-US" sz="2520">
                  <a:solidFill>
                    <a:srgbClr val="B3B3B3"/>
                  </a:solidFill>
                </a:rPr>
                <a:t>Sprint retrospective</a:t>
              </a:r>
            </a:p>
            <a:p>
              <a:pPr algn="l" eaLnBrk="1" hangingPunct="1">
                <a:buClr>
                  <a:srgbClr val="B3B3B3"/>
                </a:buClr>
                <a:buSzPct val="125000"/>
                <a:buFont typeface="Lucida Grande" pitchFamily="1" charset="0"/>
                <a:buChar char="•"/>
              </a:pPr>
              <a:r>
                <a:rPr lang="en-US" altLang="en-US" sz="2520">
                  <a:solidFill>
                    <a:srgbClr val="B3B3B3"/>
                  </a:solidFill>
                </a:rPr>
                <a:t>Daily scrum meeting</a:t>
              </a:r>
            </a:p>
          </p:txBody>
        </p:sp>
        <p:sp>
          <p:nvSpPr>
            <p:cNvPr id="38934" name="Rectangle 5"/>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35"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8936"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8937" name="Rectangle 8"/>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38" name="Rectangle 9"/>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39" name="Rectangle 10"/>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Ceremonies</a:t>
              </a:r>
            </a:p>
          </p:txBody>
        </p:sp>
      </p:grpSp>
      <p:sp>
        <p:nvSpPr>
          <p:cNvPr id="22539" name="AutoShape 11"/>
          <p:cNvSpPr>
            <a:spLocks/>
          </p:cNvSpPr>
          <p:nvPr/>
        </p:nvSpPr>
        <p:spPr bwMode="auto">
          <a:xfrm>
            <a:off x="4606290" y="4878878"/>
            <a:ext cx="3714750" cy="1840230"/>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38916" name="Rectangle 12"/>
          <p:cNvSpPr>
            <a:spLocks/>
          </p:cNvSpPr>
          <p:nvPr/>
        </p:nvSpPr>
        <p:spPr bwMode="auto">
          <a:xfrm>
            <a:off x="4732020" y="5438948"/>
            <a:ext cx="339471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2520">
                <a:solidFill>
                  <a:srgbClr val="B3B3B3"/>
                </a:solidFill>
              </a:rPr>
              <a:t>Product backlog</a:t>
            </a:r>
          </a:p>
          <a:p>
            <a:pPr algn="l" eaLnBrk="1" hangingPunct="1">
              <a:buClr>
                <a:srgbClr val="B3B3B3"/>
              </a:buClr>
              <a:buSzPct val="125000"/>
              <a:buFont typeface="Lucida Grande" pitchFamily="1" charset="0"/>
              <a:buChar char="•"/>
            </a:pPr>
            <a:r>
              <a:rPr lang="en-US" altLang="en-US" sz="2520">
                <a:solidFill>
                  <a:srgbClr val="B3B3B3"/>
                </a:solidFill>
              </a:rPr>
              <a:t>Sprint backlog</a:t>
            </a:r>
          </a:p>
          <a:p>
            <a:pPr algn="l" eaLnBrk="1" hangingPunct="1">
              <a:buClr>
                <a:srgbClr val="B3B3B3"/>
              </a:buClr>
              <a:buSzPct val="125000"/>
              <a:buFont typeface="Lucida Grande" pitchFamily="1" charset="0"/>
              <a:buChar char="•"/>
            </a:pPr>
            <a:r>
              <a:rPr lang="en-US" altLang="en-US" sz="2520">
                <a:solidFill>
                  <a:srgbClr val="B3B3B3"/>
                </a:solidFill>
              </a:rPr>
              <a:t>Burndown charts</a:t>
            </a:r>
          </a:p>
        </p:txBody>
      </p:sp>
      <p:sp>
        <p:nvSpPr>
          <p:cNvPr id="38917" name="Rectangle 13"/>
          <p:cNvSpPr>
            <a:spLocks/>
          </p:cNvSpPr>
          <p:nvPr/>
        </p:nvSpPr>
        <p:spPr bwMode="auto">
          <a:xfrm>
            <a:off x="5029200" y="4878878"/>
            <a:ext cx="1714500" cy="53721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18" name="AutoShape 14"/>
          <p:cNvSpPr>
            <a:spLocks/>
          </p:cNvSpPr>
          <p:nvPr/>
        </p:nvSpPr>
        <p:spPr bwMode="auto">
          <a:xfrm rot="10800000">
            <a:off x="6640830" y="5004608"/>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8919" name="AutoShape 15"/>
          <p:cNvSpPr>
            <a:spLocks/>
          </p:cNvSpPr>
          <p:nvPr/>
        </p:nvSpPr>
        <p:spPr bwMode="auto">
          <a:xfrm>
            <a:off x="4594860" y="4878878"/>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8920" name="Rectangle 16"/>
          <p:cNvSpPr>
            <a:spLocks/>
          </p:cNvSpPr>
          <p:nvPr/>
        </p:nvSpPr>
        <p:spPr bwMode="auto">
          <a:xfrm>
            <a:off x="4594860" y="5187488"/>
            <a:ext cx="560070" cy="2286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21" name="Rectangle 17"/>
          <p:cNvSpPr>
            <a:spLocks/>
          </p:cNvSpPr>
          <p:nvPr/>
        </p:nvSpPr>
        <p:spPr bwMode="auto">
          <a:xfrm>
            <a:off x="6526530" y="4878878"/>
            <a:ext cx="560070" cy="2286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22" name="Rectangle 18"/>
          <p:cNvSpPr>
            <a:spLocks/>
          </p:cNvSpPr>
          <p:nvPr/>
        </p:nvSpPr>
        <p:spPr bwMode="auto">
          <a:xfrm>
            <a:off x="4743450" y="4890308"/>
            <a:ext cx="190881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Artifacts</a:t>
            </a:r>
          </a:p>
        </p:txBody>
      </p:sp>
      <p:grpSp>
        <p:nvGrpSpPr>
          <p:cNvPr id="38923" name="Group 19"/>
          <p:cNvGrpSpPr>
            <a:grpSpLocks/>
          </p:cNvGrpSpPr>
          <p:nvPr/>
        </p:nvGrpSpPr>
        <p:grpSpPr bwMode="auto">
          <a:xfrm>
            <a:off x="651510" y="1255568"/>
            <a:ext cx="3726180" cy="1840230"/>
            <a:chOff x="0" y="0"/>
            <a:chExt cx="2608" cy="1288"/>
          </a:xfrm>
        </p:grpSpPr>
        <p:sp>
          <p:nvSpPr>
            <p:cNvPr id="22548" name="AutoShape 20"/>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38925" name="Rectangle 21"/>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520">
                  <a:solidFill>
                    <a:srgbClr val="FFFFFF"/>
                  </a:solidFill>
                </a:rPr>
                <a:t>Product owner</a:t>
              </a:r>
            </a:p>
            <a:p>
              <a:pPr algn="l" eaLnBrk="1" hangingPunct="1">
                <a:buClr>
                  <a:srgbClr val="FFFFFF"/>
                </a:buClr>
                <a:buSzPct val="125000"/>
                <a:buFont typeface="Gill Sans" pitchFamily="1" charset="0"/>
                <a:buChar char="•"/>
              </a:pPr>
              <a:r>
                <a:rPr lang="en-US" altLang="en-US" sz="2520">
                  <a:solidFill>
                    <a:srgbClr val="FFFFFF"/>
                  </a:solidFill>
                </a:rPr>
                <a:t>ScrumMaster</a:t>
              </a:r>
            </a:p>
            <a:p>
              <a:pPr algn="l" eaLnBrk="1" hangingPunct="1">
                <a:buClr>
                  <a:srgbClr val="FFFFFF"/>
                </a:buClr>
                <a:buSzPct val="125000"/>
                <a:buFont typeface="Gill Sans" pitchFamily="1" charset="0"/>
                <a:buChar char="•"/>
              </a:pPr>
              <a:r>
                <a:rPr lang="en-US" altLang="en-US" sz="2520">
                  <a:solidFill>
                    <a:srgbClr val="FFFFFF"/>
                  </a:solidFill>
                </a:rPr>
                <a:t>Team</a:t>
              </a:r>
            </a:p>
          </p:txBody>
        </p:sp>
        <p:sp>
          <p:nvSpPr>
            <p:cNvPr id="38926" name="Rectangle 22"/>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27" name="AutoShape 23"/>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8928" name="AutoShape 24"/>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8929" name="Rectangle 25"/>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30" name="Rectangle 26"/>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8931" name="Rectangle 27"/>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Roles</a:t>
              </a:r>
            </a:p>
          </p:txBody>
        </p:sp>
      </p:grpSp>
      <p:sp>
        <p:nvSpPr>
          <p:cNvPr id="29" name="TextBox 28">
            <a:extLst>
              <a:ext uri="{FF2B5EF4-FFF2-40B4-BE49-F238E27FC236}">
                <a16:creationId xmlns:a16="http://schemas.microsoft.com/office/drawing/2014/main" id="{E21AFB17-ABE3-4C5C-A332-A2F8F7F7B062}"/>
              </a:ext>
            </a:extLst>
          </p:cNvPr>
          <p:cNvSpPr txBox="1"/>
          <p:nvPr/>
        </p:nvSpPr>
        <p:spPr>
          <a:xfrm>
            <a:off x="34657" y="6553200"/>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a:defRPr/>
            </a:pPr>
            <a:r>
              <a:rPr lang="en-US">
                <a:sym typeface="Gill Sans" charset="0"/>
              </a:rPr>
              <a:t>Product owner</a:t>
            </a:r>
          </a:p>
        </p:txBody>
      </p:sp>
      <p:sp>
        <p:nvSpPr>
          <p:cNvPr id="22531" name="Rectangle 2"/>
          <p:cNvSpPr>
            <a:spLocks noGrp="1" noChangeArrowheads="1"/>
          </p:cNvSpPr>
          <p:nvPr>
            <p:ph type="body" idx="1"/>
          </p:nvPr>
        </p:nvSpPr>
        <p:spPr/>
        <p:txBody>
          <a:bodyPr/>
          <a:lstStyle/>
          <a:p>
            <a:r>
              <a:rPr lang="en-US" altLang="en-US" sz="2000" dirty="0"/>
              <a:t>Define the features of the product</a:t>
            </a:r>
          </a:p>
          <a:p>
            <a:endParaRPr lang="en-US" altLang="en-US" sz="2000" dirty="0"/>
          </a:p>
          <a:p>
            <a:r>
              <a:rPr lang="en-US" altLang="en-US" sz="2000" dirty="0"/>
              <a:t>Decide on release date and content</a:t>
            </a:r>
          </a:p>
          <a:p>
            <a:endParaRPr lang="en-US" altLang="en-US" sz="2000" dirty="0"/>
          </a:p>
          <a:p>
            <a:r>
              <a:rPr lang="en-US" altLang="en-US" sz="2000" dirty="0"/>
              <a:t>Be responsible for the profitability of the product (ROI)</a:t>
            </a:r>
          </a:p>
          <a:p>
            <a:endParaRPr lang="en-US" altLang="en-US" sz="2000" dirty="0"/>
          </a:p>
          <a:p>
            <a:r>
              <a:rPr lang="en-US" altLang="en-US" sz="2000" dirty="0"/>
              <a:t>Prioritize features according to market value </a:t>
            </a:r>
          </a:p>
          <a:p>
            <a:endParaRPr lang="en-US" altLang="en-US" sz="2000" dirty="0"/>
          </a:p>
          <a:p>
            <a:r>
              <a:rPr lang="en-US" altLang="en-US" sz="2000" dirty="0"/>
              <a:t>Adjust features and priority every iteration, as needed  </a:t>
            </a:r>
          </a:p>
          <a:p>
            <a:endParaRPr lang="en-US" altLang="en-US" sz="2000" dirty="0"/>
          </a:p>
          <a:p>
            <a:r>
              <a:rPr lang="en-US" altLang="en-US" sz="2000" dirty="0"/>
              <a:t>Accept or reject work results</a:t>
            </a:r>
          </a:p>
          <a:p>
            <a:endParaRPr lang="en-US" altLang="en-US" dirty="0"/>
          </a:p>
        </p:txBody>
      </p:sp>
      <p:pic>
        <p:nvPicPr>
          <p:cNvPr id="409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6550" y="190024"/>
            <a:ext cx="2194560" cy="169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53A9F3BE-E121-47D7-8B09-1E7E43E1BDC9}"/>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defRPr/>
            </a:pPr>
            <a:r>
              <a:rPr lang="en-US">
                <a:sym typeface="Gill Sans" charset="0"/>
              </a:rPr>
              <a:t>The ScrumMaster</a:t>
            </a:r>
          </a:p>
        </p:txBody>
      </p:sp>
      <p:sp>
        <p:nvSpPr>
          <p:cNvPr id="23555" name="Rectangle 2"/>
          <p:cNvSpPr>
            <a:spLocks noGrp="1" noChangeArrowheads="1"/>
          </p:cNvSpPr>
          <p:nvPr>
            <p:ph type="body" idx="1"/>
          </p:nvPr>
        </p:nvSpPr>
        <p:spPr>
          <a:xfrm>
            <a:off x="685800" y="1676400"/>
            <a:ext cx="7772400" cy="4114800"/>
          </a:xfrm>
        </p:spPr>
        <p:txBody>
          <a:bodyPr/>
          <a:lstStyle/>
          <a:p>
            <a:pPr marL="628650">
              <a:buFont typeface="Lucida Grande" charset="0"/>
              <a:buChar char="•"/>
              <a:defRPr/>
            </a:pPr>
            <a:r>
              <a:rPr lang="en-US" sz="2000" dirty="0">
                <a:sym typeface="Gill Sans" charset="0"/>
              </a:rPr>
              <a:t>Represents management to the project</a:t>
            </a:r>
          </a:p>
          <a:p>
            <a:pPr marL="628650">
              <a:buFont typeface="Lucida Grande" charset="0"/>
              <a:buChar char="•"/>
              <a:defRPr/>
            </a:pPr>
            <a:endParaRPr lang="en-US" sz="2000" dirty="0">
              <a:sym typeface="Gill Sans" charset="0"/>
            </a:endParaRPr>
          </a:p>
          <a:p>
            <a:pPr marL="628650">
              <a:spcBef>
                <a:spcPts val="990"/>
              </a:spcBef>
              <a:buFont typeface="Lucida Grande" charset="0"/>
              <a:buChar char="•"/>
              <a:defRPr/>
            </a:pPr>
            <a:r>
              <a:rPr lang="en-US" sz="2000" dirty="0">
                <a:sym typeface="Gill Sans" charset="0"/>
              </a:rPr>
              <a:t>Responsible for enacting Scrum values and practices</a:t>
            </a:r>
          </a:p>
          <a:p>
            <a:pPr marL="628650">
              <a:spcBef>
                <a:spcPts val="990"/>
              </a:spcBef>
              <a:buFont typeface="Lucida Grande" charset="0"/>
              <a:buChar char="•"/>
              <a:defRPr/>
            </a:pPr>
            <a:endParaRPr lang="en-US" sz="2000" dirty="0">
              <a:sym typeface="Gill Sans" charset="0"/>
            </a:endParaRPr>
          </a:p>
          <a:p>
            <a:pPr marL="628650">
              <a:spcBef>
                <a:spcPts val="990"/>
              </a:spcBef>
              <a:buFont typeface="Lucida Grande" charset="0"/>
              <a:buChar char="•"/>
              <a:defRPr/>
            </a:pPr>
            <a:r>
              <a:rPr lang="en-US" sz="2000" dirty="0">
                <a:sym typeface="Gill Sans" charset="0"/>
              </a:rPr>
              <a:t>Removes impediments </a:t>
            </a:r>
          </a:p>
          <a:p>
            <a:pPr marL="628650">
              <a:spcBef>
                <a:spcPts val="990"/>
              </a:spcBef>
              <a:buFont typeface="Lucida Grande" charset="0"/>
              <a:buChar char="•"/>
              <a:defRPr/>
            </a:pPr>
            <a:endParaRPr lang="en-US" sz="2000" dirty="0">
              <a:sym typeface="Gill Sans" charset="0"/>
            </a:endParaRPr>
          </a:p>
          <a:p>
            <a:pPr marL="628650">
              <a:spcBef>
                <a:spcPts val="990"/>
              </a:spcBef>
              <a:buFont typeface="Lucida Grande" charset="0"/>
              <a:buChar char="•"/>
              <a:defRPr/>
            </a:pPr>
            <a:r>
              <a:rPr lang="en-US" sz="2000" dirty="0">
                <a:sym typeface="Gill Sans" charset="0"/>
              </a:rPr>
              <a:t>Ensure that the team is fully functional and productive</a:t>
            </a:r>
          </a:p>
          <a:p>
            <a:pPr marL="628650">
              <a:spcBef>
                <a:spcPts val="990"/>
              </a:spcBef>
              <a:buFont typeface="Lucida Grande" charset="0"/>
              <a:buChar char="•"/>
              <a:defRPr/>
            </a:pPr>
            <a:endParaRPr lang="en-US" sz="2000" dirty="0">
              <a:sym typeface="Gill Sans" charset="0"/>
            </a:endParaRPr>
          </a:p>
          <a:p>
            <a:pPr marL="628650">
              <a:spcBef>
                <a:spcPts val="990"/>
              </a:spcBef>
              <a:buFont typeface="Lucida Grande" charset="0"/>
              <a:buChar char="•"/>
              <a:defRPr/>
            </a:pPr>
            <a:r>
              <a:rPr lang="en-US" sz="2000" dirty="0">
                <a:sym typeface="Gill Sans" charset="0"/>
              </a:rPr>
              <a:t>Enable close cooperation across all roles and functions</a:t>
            </a:r>
          </a:p>
          <a:p>
            <a:pPr marL="628650">
              <a:spcBef>
                <a:spcPts val="990"/>
              </a:spcBef>
              <a:buFont typeface="Lucida Grande" charset="0"/>
              <a:buChar char="•"/>
              <a:defRPr/>
            </a:pPr>
            <a:endParaRPr lang="en-US" sz="2000" dirty="0">
              <a:sym typeface="Gill Sans" charset="0"/>
            </a:endParaRPr>
          </a:p>
          <a:p>
            <a:pPr marL="628650">
              <a:spcBef>
                <a:spcPts val="990"/>
              </a:spcBef>
              <a:buFont typeface="Lucida Grande" charset="0"/>
              <a:buChar char="•"/>
              <a:defRPr/>
            </a:pPr>
            <a:r>
              <a:rPr lang="en-US" sz="2000" dirty="0">
                <a:sym typeface="Gill Sans" charset="0"/>
              </a:rPr>
              <a:t>Shield the team from external interferences</a:t>
            </a: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030" y="337185"/>
            <a:ext cx="1645920" cy="138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8D702987-083E-4C07-B113-47CB1A67BBC8}"/>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pPr eaLnBrk="1" hangingPunct="1">
              <a:defRPr/>
            </a:pPr>
            <a:r>
              <a:rPr lang="en-US">
                <a:sym typeface="Gill Sans" charset="0"/>
              </a:rPr>
              <a:t>The team</a:t>
            </a:r>
          </a:p>
        </p:txBody>
      </p:sp>
      <p:sp>
        <p:nvSpPr>
          <p:cNvPr id="24579" name="Rectangle 2"/>
          <p:cNvSpPr>
            <a:spLocks noGrp="1" noChangeArrowheads="1"/>
          </p:cNvSpPr>
          <p:nvPr>
            <p:ph type="body" idx="1"/>
          </p:nvPr>
        </p:nvSpPr>
        <p:spPr>
          <a:xfrm>
            <a:off x="262890" y="2133600"/>
            <a:ext cx="8698230" cy="4572000"/>
          </a:xfrm>
        </p:spPr>
        <p:txBody>
          <a:bodyPr/>
          <a:lstStyle/>
          <a:p>
            <a:pPr marL="628650">
              <a:lnSpc>
                <a:spcPct val="90000"/>
              </a:lnSpc>
              <a:buFont typeface="Lucida Grande" charset="0"/>
              <a:buChar char="•"/>
              <a:defRPr/>
            </a:pPr>
            <a:r>
              <a:rPr lang="en-US" sz="2000" dirty="0">
                <a:sym typeface="Gill Sans" charset="0"/>
              </a:rPr>
              <a:t>Typically 5-9 people</a:t>
            </a:r>
          </a:p>
          <a:p>
            <a:pPr marL="628650">
              <a:lnSpc>
                <a:spcPct val="90000"/>
              </a:lnSpc>
              <a:spcBef>
                <a:spcPts val="1260"/>
              </a:spcBef>
              <a:buFont typeface="Lucida Grande" charset="0"/>
              <a:buChar char="•"/>
              <a:defRPr/>
            </a:pPr>
            <a:r>
              <a:rPr lang="en-US" sz="2000" dirty="0">
                <a:sym typeface="Gill Sans" charset="0"/>
              </a:rPr>
              <a:t>Cross-functional:</a:t>
            </a:r>
          </a:p>
          <a:p>
            <a:pPr marL="937260" lvl="1">
              <a:lnSpc>
                <a:spcPct val="90000"/>
              </a:lnSpc>
              <a:spcBef>
                <a:spcPts val="1260"/>
              </a:spcBef>
              <a:buFont typeface="Lucida Grande" charset="0"/>
              <a:buChar char="•"/>
              <a:defRPr/>
            </a:pPr>
            <a:r>
              <a:rPr lang="en-US" sz="1800" dirty="0">
                <a:sym typeface="Gill Sans" charset="0"/>
              </a:rPr>
              <a:t>Programmers, testers, user experience designers, etc.</a:t>
            </a:r>
          </a:p>
          <a:p>
            <a:pPr marL="628650">
              <a:lnSpc>
                <a:spcPct val="90000"/>
              </a:lnSpc>
              <a:spcBef>
                <a:spcPts val="1260"/>
              </a:spcBef>
              <a:buFont typeface="Lucida Grande" charset="0"/>
              <a:buChar char="•"/>
              <a:defRPr/>
            </a:pPr>
            <a:r>
              <a:rPr lang="en-US" sz="1800" dirty="0">
                <a:sym typeface="Gill Sans" charset="0"/>
              </a:rPr>
              <a:t>M</a:t>
            </a:r>
            <a:r>
              <a:rPr lang="en-US" sz="2000" dirty="0">
                <a:sym typeface="Gill Sans" charset="0"/>
              </a:rPr>
              <a:t>embers should be full-time</a:t>
            </a:r>
          </a:p>
          <a:p>
            <a:pPr marL="937260" lvl="2">
              <a:lnSpc>
                <a:spcPct val="90000"/>
              </a:lnSpc>
              <a:spcBef>
                <a:spcPts val="1260"/>
              </a:spcBef>
              <a:buClr>
                <a:srgbClr val="5F7BAE"/>
              </a:buClr>
              <a:buFont typeface="Lucida Grande" charset="0"/>
              <a:buChar char="•"/>
              <a:defRPr/>
            </a:pPr>
            <a:r>
              <a:rPr lang="en-US" sz="1800" dirty="0">
                <a:sym typeface="Gill Sans" charset="0"/>
              </a:rPr>
              <a:t>May be exceptions (e.g., database administrator)</a:t>
            </a:r>
          </a:p>
          <a:p>
            <a:pPr marL="628650">
              <a:lnSpc>
                <a:spcPct val="90000"/>
              </a:lnSpc>
              <a:spcBef>
                <a:spcPts val="1260"/>
              </a:spcBef>
              <a:buFont typeface="Lucida Grande" charset="0"/>
              <a:buChar char="•"/>
              <a:defRPr/>
            </a:pPr>
            <a:r>
              <a:rPr lang="en-US" sz="2000" dirty="0">
                <a:sym typeface="Gill Sans" charset="0"/>
              </a:rPr>
              <a:t>Teams are self-organizing</a:t>
            </a:r>
          </a:p>
          <a:p>
            <a:pPr marL="937260" lvl="1">
              <a:lnSpc>
                <a:spcPct val="90000"/>
              </a:lnSpc>
              <a:spcBef>
                <a:spcPts val="1260"/>
              </a:spcBef>
              <a:buFont typeface="Lucida Grande" charset="0"/>
              <a:buChar char="•"/>
              <a:defRPr/>
            </a:pPr>
            <a:r>
              <a:rPr lang="en-US" sz="1800" dirty="0">
                <a:sym typeface="Gill Sans" charset="0"/>
              </a:rPr>
              <a:t>Ideally, no titles but rarely a possibility</a:t>
            </a:r>
          </a:p>
          <a:p>
            <a:pPr marL="628650">
              <a:lnSpc>
                <a:spcPct val="90000"/>
              </a:lnSpc>
              <a:spcBef>
                <a:spcPts val="1260"/>
              </a:spcBef>
              <a:buFont typeface="Lucida Grande" charset="0"/>
              <a:buChar char="•"/>
              <a:defRPr/>
            </a:pPr>
            <a:r>
              <a:rPr lang="en-US" sz="2000" dirty="0">
                <a:sym typeface="Gill Sans" charset="0"/>
              </a:rPr>
              <a:t>Membership should change only between sprints</a:t>
            </a:r>
          </a:p>
          <a:p>
            <a:pPr marL="937260" lvl="2">
              <a:lnSpc>
                <a:spcPct val="90000"/>
              </a:lnSpc>
              <a:spcBef>
                <a:spcPts val="1260"/>
              </a:spcBef>
              <a:buClr>
                <a:srgbClr val="5F7BAE"/>
              </a:buClr>
              <a:buFont typeface="Lucida Grande" charset="0"/>
              <a:buChar char="•"/>
              <a:defRPr/>
            </a:pPr>
            <a:endParaRPr lang="en-US" sz="1800" dirty="0">
              <a:sym typeface="Gill Sans" charset="0"/>
            </a:endParaRPr>
          </a:p>
        </p:txBody>
      </p:sp>
      <p:grpSp>
        <p:nvGrpSpPr>
          <p:cNvPr id="45059" name="Group 3"/>
          <p:cNvGrpSpPr>
            <a:grpSpLocks/>
          </p:cNvGrpSpPr>
          <p:nvPr/>
        </p:nvGrpSpPr>
        <p:grpSpPr bwMode="auto">
          <a:xfrm>
            <a:off x="5892165" y="520065"/>
            <a:ext cx="2434590" cy="1924527"/>
            <a:chOff x="0" y="0"/>
            <a:chExt cx="1704" cy="1346"/>
          </a:xfrm>
        </p:grpSpPr>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061" name="Group 5"/>
            <p:cNvGrpSpPr>
              <a:grpSpLocks/>
            </p:cNvGrpSpPr>
            <p:nvPr/>
          </p:nvGrpSpPr>
          <p:grpSpPr bwMode="auto">
            <a:xfrm>
              <a:off x="0" y="0"/>
              <a:ext cx="1704" cy="1346"/>
              <a:chOff x="0" y="0"/>
              <a:chExt cx="1704" cy="1346"/>
            </a:xfrm>
          </p:grpSpPr>
          <p:grpSp>
            <p:nvGrpSpPr>
              <p:cNvPr id="45062" name="Group 6"/>
              <p:cNvGrpSpPr>
                <a:grpSpLocks/>
              </p:cNvGrpSpPr>
              <p:nvPr/>
            </p:nvGrpSpPr>
            <p:grpSpPr bwMode="auto">
              <a:xfrm>
                <a:off x="0" y="0"/>
                <a:ext cx="1704" cy="440"/>
                <a:chOff x="0" y="0"/>
                <a:chExt cx="1704" cy="440"/>
              </a:xfrm>
            </p:grpSpPr>
            <p:pic>
              <p:nvPicPr>
                <p:cNvPr id="4506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7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506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064" name="Group 11"/>
              <p:cNvGrpSpPr>
                <a:grpSpLocks/>
              </p:cNvGrpSpPr>
              <p:nvPr/>
            </p:nvGrpSpPr>
            <p:grpSpPr bwMode="auto">
              <a:xfrm>
                <a:off x="0" y="906"/>
                <a:ext cx="1704" cy="440"/>
                <a:chOff x="0" y="0"/>
                <a:chExt cx="1704" cy="440"/>
              </a:xfrm>
            </p:grpSpPr>
            <p:pic>
              <p:nvPicPr>
                <p:cNvPr id="4506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6"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
        <p:nvSpPr>
          <p:cNvPr id="16" name="TextBox 15">
            <a:extLst>
              <a:ext uri="{FF2B5EF4-FFF2-40B4-BE49-F238E27FC236}">
                <a16:creationId xmlns:a16="http://schemas.microsoft.com/office/drawing/2014/main" id="{4AF49791-8C8E-4E6A-9D80-067D6844F82A}"/>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
          <p:cNvGrpSpPr>
            <a:grpSpLocks/>
          </p:cNvGrpSpPr>
          <p:nvPr/>
        </p:nvGrpSpPr>
        <p:grpSpPr bwMode="auto">
          <a:xfrm>
            <a:off x="651510" y="1318260"/>
            <a:ext cx="3726180" cy="1840230"/>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49174"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2520">
                  <a:solidFill>
                    <a:srgbClr val="B3B3B3"/>
                  </a:solidFill>
                </a:rPr>
                <a:t>Product owner</a:t>
              </a:r>
            </a:p>
            <a:p>
              <a:pPr algn="l" eaLnBrk="1" hangingPunct="1">
                <a:buClr>
                  <a:srgbClr val="B3B3B3"/>
                </a:buClr>
                <a:buSzPct val="125000"/>
                <a:buFont typeface="Lucida Grande" pitchFamily="1" charset="0"/>
                <a:buChar char="•"/>
              </a:pPr>
              <a:r>
                <a:rPr lang="en-US" altLang="en-US" sz="2520">
                  <a:solidFill>
                    <a:srgbClr val="B3B3B3"/>
                  </a:solidFill>
                </a:rPr>
                <a:t>ScrumMaster</a:t>
              </a:r>
            </a:p>
            <a:p>
              <a:pPr algn="l" eaLnBrk="1" hangingPunct="1">
                <a:buClr>
                  <a:srgbClr val="B3B3B3"/>
                </a:buClr>
                <a:buSzPct val="125000"/>
                <a:buFont typeface="Lucida Grande" pitchFamily="1" charset="0"/>
                <a:buChar char="•"/>
              </a:pPr>
              <a:r>
                <a:rPr lang="en-US" altLang="en-US" sz="2520">
                  <a:solidFill>
                    <a:srgbClr val="B3B3B3"/>
                  </a:solidFill>
                </a:rPr>
                <a:t>Team</a:t>
              </a:r>
            </a:p>
          </p:txBody>
        </p:sp>
        <p:sp>
          <p:nvSpPr>
            <p:cNvPr id="49175"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76"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49177"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49178"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79"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80"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Roles</a:t>
              </a:r>
            </a:p>
          </p:txBody>
        </p:sp>
      </p:grpSp>
      <p:sp>
        <p:nvSpPr>
          <p:cNvPr id="26627" name="Rectangle 10"/>
          <p:cNvSpPr>
            <a:spLocks noGrp="1" noChangeArrowheads="1"/>
          </p:cNvSpPr>
          <p:nvPr>
            <p:ph type="title"/>
          </p:nvPr>
        </p:nvSpPr>
        <p:spPr>
          <a:xfrm>
            <a:off x="685800" y="381000"/>
            <a:ext cx="7772400" cy="1143000"/>
          </a:xfrm>
        </p:spPr>
        <p:txBody>
          <a:bodyPr/>
          <a:lstStyle/>
          <a:p>
            <a:pPr eaLnBrk="1" hangingPunct="1">
              <a:defRPr/>
            </a:pPr>
            <a:r>
              <a:rPr lang="en-US" dirty="0">
                <a:sym typeface="Gill Sans" charset="0"/>
              </a:rPr>
              <a:t>Scrum framework</a:t>
            </a:r>
          </a:p>
        </p:txBody>
      </p:sp>
      <p:grpSp>
        <p:nvGrpSpPr>
          <p:cNvPr id="49155" name="Group 11"/>
          <p:cNvGrpSpPr>
            <a:grpSpLocks/>
          </p:cNvGrpSpPr>
          <p:nvPr/>
        </p:nvGrpSpPr>
        <p:grpSpPr bwMode="auto">
          <a:xfrm>
            <a:off x="4594860" y="4941570"/>
            <a:ext cx="3726180" cy="1840230"/>
            <a:chOff x="0" y="0"/>
            <a:chExt cx="2608" cy="1288"/>
          </a:xfrm>
        </p:grpSpPr>
        <p:sp>
          <p:nvSpPr>
            <p:cNvPr id="3" name="AutoShape 1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49166" name="Rectangle 13"/>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2520">
                  <a:solidFill>
                    <a:srgbClr val="B3B3B3"/>
                  </a:solidFill>
                </a:rPr>
                <a:t>Product backlog</a:t>
              </a:r>
            </a:p>
            <a:p>
              <a:pPr algn="l" eaLnBrk="1" hangingPunct="1">
                <a:buClr>
                  <a:srgbClr val="B3B3B3"/>
                </a:buClr>
                <a:buSzPct val="125000"/>
                <a:buFont typeface="Lucida Grande" pitchFamily="1" charset="0"/>
                <a:buChar char="•"/>
              </a:pPr>
              <a:r>
                <a:rPr lang="en-US" altLang="en-US" sz="2520">
                  <a:solidFill>
                    <a:srgbClr val="B3B3B3"/>
                  </a:solidFill>
                </a:rPr>
                <a:t>Sprint backlog</a:t>
              </a:r>
            </a:p>
            <a:p>
              <a:pPr algn="l" eaLnBrk="1" hangingPunct="1">
                <a:buClr>
                  <a:srgbClr val="B3B3B3"/>
                </a:buClr>
                <a:buSzPct val="125000"/>
                <a:buFont typeface="Lucida Grande" pitchFamily="1" charset="0"/>
                <a:buChar char="•"/>
              </a:pPr>
              <a:r>
                <a:rPr lang="en-US" altLang="en-US" sz="2520">
                  <a:solidFill>
                    <a:srgbClr val="B3B3B3"/>
                  </a:solidFill>
                </a:rPr>
                <a:t>Burndown charts</a:t>
              </a:r>
            </a:p>
          </p:txBody>
        </p:sp>
        <p:sp>
          <p:nvSpPr>
            <p:cNvPr id="49167"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68"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49169"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49170"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71"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72" name="Rectangle 1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Artifacts</a:t>
              </a:r>
            </a:p>
          </p:txBody>
        </p:sp>
      </p:grpSp>
      <p:grpSp>
        <p:nvGrpSpPr>
          <p:cNvPr id="49156" name="Group 20"/>
          <p:cNvGrpSpPr>
            <a:grpSpLocks/>
          </p:cNvGrpSpPr>
          <p:nvPr/>
        </p:nvGrpSpPr>
        <p:grpSpPr bwMode="auto">
          <a:xfrm>
            <a:off x="2960370" y="2884170"/>
            <a:ext cx="3726180" cy="2274570"/>
            <a:chOff x="0" y="0"/>
            <a:chExt cx="2608" cy="1592"/>
          </a:xfrm>
        </p:grpSpPr>
        <p:sp>
          <p:nvSpPr>
            <p:cNvPr id="26645" name="AutoShape 21"/>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49158" name="Rectangle 22"/>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520">
                  <a:solidFill>
                    <a:srgbClr val="FFFFFF"/>
                  </a:solidFill>
                </a:rPr>
                <a:t>Sprint planning</a:t>
              </a:r>
            </a:p>
            <a:p>
              <a:pPr algn="l" eaLnBrk="1" hangingPunct="1">
                <a:buClr>
                  <a:srgbClr val="FFFFFF"/>
                </a:buClr>
                <a:buSzPct val="125000"/>
                <a:buFont typeface="Gill Sans" pitchFamily="1" charset="0"/>
                <a:buChar char="•"/>
              </a:pPr>
              <a:r>
                <a:rPr lang="en-US" altLang="en-US" sz="2520">
                  <a:solidFill>
                    <a:srgbClr val="FFFFFF"/>
                  </a:solidFill>
                </a:rPr>
                <a:t>Sprint review</a:t>
              </a:r>
            </a:p>
            <a:p>
              <a:pPr algn="l" eaLnBrk="1" hangingPunct="1">
                <a:buClr>
                  <a:srgbClr val="FFFFFF"/>
                </a:buClr>
                <a:buSzPct val="125000"/>
                <a:buFont typeface="Gill Sans" pitchFamily="1" charset="0"/>
                <a:buChar char="•"/>
              </a:pPr>
              <a:r>
                <a:rPr lang="en-US" altLang="en-US" sz="2520">
                  <a:solidFill>
                    <a:srgbClr val="FFFFFF"/>
                  </a:solidFill>
                </a:rPr>
                <a:t>Sprint retrospective</a:t>
              </a:r>
            </a:p>
            <a:p>
              <a:pPr algn="l" eaLnBrk="1" hangingPunct="1">
                <a:buClr>
                  <a:srgbClr val="FFFFFF"/>
                </a:buClr>
                <a:buSzPct val="125000"/>
                <a:buFont typeface="Gill Sans" pitchFamily="1" charset="0"/>
                <a:buChar char="•"/>
              </a:pPr>
              <a:r>
                <a:rPr lang="en-US" altLang="en-US" sz="2520">
                  <a:solidFill>
                    <a:srgbClr val="FFFFFF"/>
                  </a:solidFill>
                </a:rPr>
                <a:t>Daily scrum meeting</a:t>
              </a:r>
            </a:p>
          </p:txBody>
        </p:sp>
        <p:sp>
          <p:nvSpPr>
            <p:cNvPr id="49159"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60"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49161"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49162"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63"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49164" name="Rectangle 28"/>
            <p:cNvSpPr>
              <a:spLocks/>
            </p:cNvSpPr>
            <p:nvPr/>
          </p:nvSpPr>
          <p:spPr bwMode="auto">
            <a:xfrm>
              <a:off x="104" y="8"/>
              <a:ext cx="16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Ceremonies</a:t>
              </a:r>
            </a:p>
          </p:txBody>
        </p:sp>
      </p:grpSp>
      <p:sp>
        <p:nvSpPr>
          <p:cNvPr id="30" name="TextBox 29">
            <a:extLst>
              <a:ext uri="{FF2B5EF4-FFF2-40B4-BE49-F238E27FC236}">
                <a16:creationId xmlns:a16="http://schemas.microsoft.com/office/drawing/2014/main" id="{7378000B-2DC9-4425-B281-41B54A5964C9}"/>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p:cNvSpPr>
            <a:spLocks/>
          </p:cNvSpPr>
          <p:nvPr/>
        </p:nvSpPr>
        <p:spPr bwMode="auto">
          <a:xfrm>
            <a:off x="2217420" y="811530"/>
            <a:ext cx="4583430" cy="5417820"/>
          </a:xfrm>
          <a:prstGeom prst="roundRect">
            <a:avLst>
              <a:gd name="adj" fmla="val 5981"/>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600">
              <a:latin typeface="Gill Sans" pitchFamily="80" charset="0"/>
              <a:ea typeface="ヒラギノ角ゴ Pro W3" pitchFamily="80" charset="-128"/>
              <a:sym typeface="Gill Sans" pitchFamily="80" charset="0"/>
            </a:endParaRPr>
          </a:p>
        </p:txBody>
      </p:sp>
      <p:sp>
        <p:nvSpPr>
          <p:cNvPr id="51202" name="Rectangle 2"/>
          <p:cNvSpPr>
            <a:spLocks/>
          </p:cNvSpPr>
          <p:nvPr/>
        </p:nvSpPr>
        <p:spPr bwMode="auto">
          <a:xfrm>
            <a:off x="2640330" y="811530"/>
            <a:ext cx="3143250" cy="5372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00"/>
          </a:p>
        </p:txBody>
      </p:sp>
      <p:sp>
        <p:nvSpPr>
          <p:cNvPr id="51203" name="AutoShape 3"/>
          <p:cNvSpPr>
            <a:spLocks/>
          </p:cNvSpPr>
          <p:nvPr/>
        </p:nvSpPr>
        <p:spPr bwMode="auto">
          <a:xfrm>
            <a:off x="2205990" y="81153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sz="1600"/>
          </a:p>
        </p:txBody>
      </p:sp>
      <p:sp>
        <p:nvSpPr>
          <p:cNvPr id="51204" name="Rectangle 4"/>
          <p:cNvSpPr>
            <a:spLocks/>
          </p:cNvSpPr>
          <p:nvPr/>
        </p:nvSpPr>
        <p:spPr bwMode="auto">
          <a:xfrm>
            <a:off x="2205990" y="1120140"/>
            <a:ext cx="560070" cy="22860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00"/>
          </a:p>
        </p:txBody>
      </p:sp>
      <p:grpSp>
        <p:nvGrpSpPr>
          <p:cNvPr id="51205" name="Group 5"/>
          <p:cNvGrpSpPr>
            <a:grpSpLocks/>
          </p:cNvGrpSpPr>
          <p:nvPr/>
        </p:nvGrpSpPr>
        <p:grpSpPr bwMode="auto">
          <a:xfrm>
            <a:off x="5612130" y="811530"/>
            <a:ext cx="560070" cy="537210"/>
            <a:chOff x="0" y="0"/>
            <a:chExt cx="392" cy="376"/>
          </a:xfrm>
        </p:grpSpPr>
        <p:sp>
          <p:nvSpPr>
            <p:cNvPr id="51237" name="AutoShape 6"/>
            <p:cNvSpPr>
              <a:spLocks/>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sz="1600"/>
            </a:p>
          </p:txBody>
        </p:sp>
        <p:sp>
          <p:nvSpPr>
            <p:cNvPr id="51238" name="Rectangle 7"/>
            <p:cNvSpPr>
              <a:spLocks/>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00"/>
            </a:p>
          </p:txBody>
        </p:sp>
      </p:grpSp>
      <p:sp>
        <p:nvSpPr>
          <p:cNvPr id="51206" name="Rectangle 8"/>
          <p:cNvSpPr>
            <a:spLocks/>
          </p:cNvSpPr>
          <p:nvPr/>
        </p:nvSpPr>
        <p:spPr bwMode="auto">
          <a:xfrm>
            <a:off x="2354580" y="811530"/>
            <a:ext cx="381762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400">
                <a:solidFill>
                  <a:srgbClr val="FFFFFF"/>
                </a:solidFill>
              </a:rPr>
              <a:t>Sprint planning meeting</a:t>
            </a:r>
          </a:p>
        </p:txBody>
      </p:sp>
      <p:grpSp>
        <p:nvGrpSpPr>
          <p:cNvPr id="27657" name="Group 9"/>
          <p:cNvGrpSpPr>
            <a:grpSpLocks/>
          </p:cNvGrpSpPr>
          <p:nvPr/>
        </p:nvGrpSpPr>
        <p:grpSpPr bwMode="auto">
          <a:xfrm>
            <a:off x="2446020" y="1531620"/>
            <a:ext cx="4194810" cy="1680210"/>
            <a:chOff x="0" y="0"/>
            <a:chExt cx="2936" cy="1176"/>
          </a:xfrm>
        </p:grpSpPr>
        <p:sp>
          <p:nvSpPr>
            <p:cNvPr id="27658" name="AutoShape 10"/>
            <p:cNvSpPr>
              <a:spLocks/>
            </p:cNvSpPr>
            <p:nvPr/>
          </p:nvSpPr>
          <p:spPr bwMode="auto">
            <a:xfrm>
              <a:off x="0" y="0"/>
              <a:ext cx="2936" cy="1176"/>
            </a:xfrm>
            <a:prstGeom prst="roundRect">
              <a:avLst>
                <a:gd name="adj" fmla="val 16324"/>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600">
                <a:latin typeface="Gill Sans" pitchFamily="80" charset="0"/>
                <a:ea typeface="ヒラギノ角ゴ Pro W3" pitchFamily="80" charset="-128"/>
                <a:sym typeface="Gill Sans" pitchFamily="80" charset="0"/>
              </a:endParaRPr>
            </a:p>
          </p:txBody>
        </p:sp>
        <p:sp>
          <p:nvSpPr>
            <p:cNvPr id="51232" name="Rectangle 11"/>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00"/>
            </a:p>
          </p:txBody>
        </p:sp>
        <p:sp>
          <p:nvSpPr>
            <p:cNvPr id="51233" name="AutoShape 12"/>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sz="1600"/>
            </a:p>
          </p:txBody>
        </p:sp>
        <p:sp>
          <p:nvSpPr>
            <p:cNvPr id="51234" name="AutoShape 13"/>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sz="1600"/>
            </a:p>
          </p:txBody>
        </p:sp>
        <p:sp>
          <p:nvSpPr>
            <p:cNvPr id="51235" name="Rectangle 14"/>
            <p:cNvSpPr>
              <a:spLocks/>
            </p:cNvSpPr>
            <p:nvPr/>
          </p:nvSpPr>
          <p:spPr bwMode="auto">
            <a:xfrm>
              <a:off x="104" y="0"/>
              <a:ext cx="1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00" dirty="0">
                  <a:solidFill>
                    <a:srgbClr val="FFFFFF"/>
                  </a:solidFill>
                </a:rPr>
                <a:t>Sprint prioritization</a:t>
              </a:r>
            </a:p>
          </p:txBody>
        </p:sp>
        <p:sp>
          <p:nvSpPr>
            <p:cNvPr id="51236" name="Rectangle 15"/>
            <p:cNvSpPr>
              <a:spLocks/>
            </p:cNvSpPr>
            <p:nvPr/>
          </p:nvSpPr>
          <p:spPr bwMode="auto">
            <a:xfrm>
              <a:off x="40" y="336"/>
              <a:ext cx="2720"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marL="280988" indent="-280988"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000">
                  <a:solidFill>
                    <a:srgbClr val="FFFFFF"/>
                  </a:solidFill>
                </a:rPr>
                <a:t>Analyze and evaluate product backlog</a:t>
              </a:r>
            </a:p>
            <a:p>
              <a:pPr eaLnBrk="1" hangingPunct="1">
                <a:buClr>
                  <a:srgbClr val="FFFFFF"/>
                </a:buClr>
                <a:buSzPct val="125000"/>
                <a:buFont typeface="Gill Sans" pitchFamily="1" charset="0"/>
                <a:buChar char="•"/>
              </a:pPr>
              <a:r>
                <a:rPr lang="en-US" altLang="en-US" sz="2000">
                  <a:solidFill>
                    <a:srgbClr val="FFFFFF"/>
                  </a:solidFill>
                </a:rPr>
                <a:t>Select sprint goal</a:t>
              </a:r>
            </a:p>
          </p:txBody>
        </p:sp>
      </p:grpSp>
      <p:grpSp>
        <p:nvGrpSpPr>
          <p:cNvPr id="27664" name="Group 16"/>
          <p:cNvGrpSpPr>
            <a:grpSpLocks/>
          </p:cNvGrpSpPr>
          <p:nvPr/>
        </p:nvGrpSpPr>
        <p:grpSpPr bwMode="auto">
          <a:xfrm>
            <a:off x="2446020" y="3371850"/>
            <a:ext cx="4194810" cy="2640330"/>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600">
                <a:latin typeface="Gill Sans" pitchFamily="80" charset="0"/>
                <a:ea typeface="ヒラギノ角ゴ Pro W3" pitchFamily="80" charset="-128"/>
                <a:sym typeface="Gill Sans" pitchFamily="80" charset="0"/>
              </a:endParaRPr>
            </a:p>
          </p:txBody>
        </p:sp>
        <p:sp>
          <p:nvSpPr>
            <p:cNvPr id="51226" name="Rectangle 18"/>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00"/>
            </a:p>
          </p:txBody>
        </p:sp>
        <p:sp>
          <p:nvSpPr>
            <p:cNvPr id="51227" name="AutoShape 19"/>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sz="1600"/>
            </a:p>
          </p:txBody>
        </p:sp>
        <p:sp>
          <p:nvSpPr>
            <p:cNvPr id="51228" name="AutoShape 20"/>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sz="1600"/>
            </a:p>
          </p:txBody>
        </p:sp>
        <p:sp>
          <p:nvSpPr>
            <p:cNvPr id="51229" name="Rectangle 21"/>
            <p:cNvSpPr>
              <a:spLocks/>
            </p:cNvSpPr>
            <p:nvPr/>
          </p:nvSpPr>
          <p:spPr bwMode="auto">
            <a:xfrm>
              <a:off x="104"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00">
                  <a:solidFill>
                    <a:srgbClr val="FFFFFF"/>
                  </a:solidFill>
                </a:rPr>
                <a:t>Sprint planning</a:t>
              </a:r>
            </a:p>
          </p:txBody>
        </p:sp>
        <p:sp>
          <p:nvSpPr>
            <p:cNvPr id="51230" name="Rectangle 22"/>
            <p:cNvSpPr>
              <a:spLocks/>
            </p:cNvSpPr>
            <p:nvPr/>
          </p:nvSpPr>
          <p:spPr bwMode="auto">
            <a:xfrm>
              <a:off x="40" y="336"/>
              <a:ext cx="289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marL="280988" indent="-280988"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eaLnBrk="1" hangingPunct="1">
                <a:buClr>
                  <a:srgbClr val="FFFFFF"/>
                </a:buClr>
                <a:buSzPct val="125000"/>
                <a:buFont typeface="Gill Sans" pitchFamily="1" charset="0"/>
                <a:buChar char="•"/>
              </a:pPr>
              <a:r>
                <a:rPr lang="en-US" altLang="en-US" sz="2000">
                  <a:solidFill>
                    <a:srgbClr val="FFFFFF"/>
                  </a:solidFill>
                </a:rPr>
                <a:t>Decide how to achieve sprint goal (design)</a:t>
              </a:r>
            </a:p>
            <a:p>
              <a:pPr eaLnBrk="1" hangingPunct="1">
                <a:buClr>
                  <a:srgbClr val="FFFFFF"/>
                </a:buClr>
                <a:buSzPct val="125000"/>
                <a:buFont typeface="Gill Sans" pitchFamily="1" charset="0"/>
                <a:buChar char="•"/>
              </a:pPr>
              <a:r>
                <a:rPr lang="en-US" altLang="en-US" sz="2000">
                  <a:solidFill>
                    <a:srgbClr val="FFFFFF"/>
                  </a:solidFill>
                </a:rPr>
                <a:t>Create sprint backlog (tasks) from product backlog items (user stories / features)</a:t>
              </a:r>
            </a:p>
            <a:p>
              <a:pPr eaLnBrk="1" hangingPunct="1">
                <a:buClr>
                  <a:srgbClr val="FFFFFF"/>
                </a:buClr>
                <a:buSzPct val="125000"/>
                <a:buFont typeface="Gill Sans" pitchFamily="1" charset="0"/>
                <a:buChar char="•"/>
              </a:pPr>
              <a:r>
                <a:rPr lang="en-US" altLang="en-US" sz="2000">
                  <a:solidFill>
                    <a:srgbClr val="FFFFFF"/>
                  </a:solidFill>
                </a:rPr>
                <a:t>Estimate sprint backlog in hours</a:t>
              </a:r>
            </a:p>
          </p:txBody>
        </p:sp>
      </p:grpSp>
      <p:grpSp>
        <p:nvGrpSpPr>
          <p:cNvPr id="27671" name="Group 23"/>
          <p:cNvGrpSpPr>
            <a:grpSpLocks/>
          </p:cNvGrpSpPr>
          <p:nvPr/>
        </p:nvGrpSpPr>
        <p:grpSpPr bwMode="auto">
          <a:xfrm>
            <a:off x="6640830" y="1851660"/>
            <a:ext cx="2274570" cy="1040130"/>
            <a:chOff x="0" y="0"/>
            <a:chExt cx="1592" cy="728"/>
          </a:xfrm>
        </p:grpSpPr>
        <p:sp>
          <p:nvSpPr>
            <p:cNvPr id="51223" name="Line 24"/>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pPr algn="ctr"/>
              <a:endParaRPr lang="en-CA" sz="1600"/>
            </a:p>
          </p:txBody>
        </p:sp>
        <p:sp>
          <p:nvSpPr>
            <p:cNvPr id="27673" name="AutoShape 25"/>
            <p:cNvSpPr>
              <a:spLocks/>
            </p:cNvSpPr>
            <p:nvPr/>
          </p:nvSpPr>
          <p:spPr bwMode="auto">
            <a:xfrm>
              <a:off x="528" y="0"/>
              <a:ext cx="1064" cy="72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dirty="0">
                  <a:solidFill>
                    <a:srgbClr val="E3F0FF"/>
                  </a:solidFill>
                  <a:latin typeface="Gill Sans" pitchFamily="80" charset="0"/>
                  <a:ea typeface="Gill Sans" pitchFamily="80" charset="0"/>
                  <a:cs typeface="Gill Sans" pitchFamily="80" charset="0"/>
                  <a:sym typeface="Gill Sans" pitchFamily="80" charset="0"/>
                </a:rPr>
                <a:t>Sprint</a:t>
              </a:r>
            </a:p>
            <a:p>
              <a:pPr algn="ctr">
                <a:tabLst>
                  <a:tab pos="960120" algn="l"/>
                </a:tabLst>
                <a:defRPr/>
              </a:pPr>
              <a:r>
                <a:rPr lang="en-US" sz="1600" dirty="0">
                  <a:solidFill>
                    <a:srgbClr val="E3F0FF"/>
                  </a:solidFill>
                  <a:latin typeface="Gill Sans" pitchFamily="80" charset="0"/>
                  <a:ea typeface="Gill Sans" pitchFamily="80" charset="0"/>
                  <a:cs typeface="Gill Sans" pitchFamily="80" charset="0"/>
                  <a:sym typeface="Gill Sans" pitchFamily="80" charset="0"/>
                </a:rPr>
                <a:t>goal</a:t>
              </a:r>
            </a:p>
          </p:txBody>
        </p:sp>
      </p:grpSp>
      <p:sp>
        <p:nvSpPr>
          <p:cNvPr id="51210" name="Line 26"/>
          <p:cNvSpPr>
            <a:spLocks noChangeShapeType="1"/>
          </p:cNvSpPr>
          <p:nvPr/>
        </p:nvSpPr>
        <p:spPr bwMode="auto">
          <a:xfrm flipH="1">
            <a:off x="1628775" y="135016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CA" sz="1600"/>
          </a:p>
        </p:txBody>
      </p:sp>
      <p:grpSp>
        <p:nvGrpSpPr>
          <p:cNvPr id="27675" name="Group 27"/>
          <p:cNvGrpSpPr>
            <a:grpSpLocks/>
          </p:cNvGrpSpPr>
          <p:nvPr/>
        </p:nvGrpSpPr>
        <p:grpSpPr bwMode="auto">
          <a:xfrm>
            <a:off x="6640830" y="4160520"/>
            <a:ext cx="2274570" cy="1040130"/>
            <a:chOff x="0" y="0"/>
            <a:chExt cx="1592" cy="728"/>
          </a:xfrm>
        </p:grpSpPr>
        <p:sp>
          <p:nvSpPr>
            <p:cNvPr id="27676" name="AutoShape 28"/>
            <p:cNvSpPr>
              <a:spLocks/>
            </p:cNvSpPr>
            <p:nvPr/>
          </p:nvSpPr>
          <p:spPr bwMode="auto">
            <a:xfrm>
              <a:off x="528" y="0"/>
              <a:ext cx="1064" cy="72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a:solidFill>
                    <a:srgbClr val="E3F0FF"/>
                  </a:solidFill>
                  <a:latin typeface="Gill Sans" pitchFamily="80" charset="0"/>
                  <a:ea typeface="Gill Sans" pitchFamily="80" charset="0"/>
                  <a:cs typeface="Gill Sans" pitchFamily="80" charset="0"/>
                  <a:sym typeface="Gill Sans" pitchFamily="80" charset="0"/>
                </a:rPr>
                <a:t>Sprint</a:t>
              </a:r>
            </a:p>
            <a:p>
              <a:pPr algn="ctr">
                <a:tabLst>
                  <a:tab pos="960120" algn="l"/>
                </a:tabLst>
                <a:defRPr/>
              </a:pPr>
              <a:r>
                <a:rPr lang="en-US" sz="1600">
                  <a:solidFill>
                    <a:srgbClr val="E3F0FF"/>
                  </a:solidFill>
                  <a:latin typeface="Gill Sans" pitchFamily="80" charset="0"/>
                  <a:ea typeface="Gill Sans" pitchFamily="80" charset="0"/>
                  <a:cs typeface="Gill Sans" pitchFamily="80" charset="0"/>
                  <a:sym typeface="Gill Sans" pitchFamily="80" charset="0"/>
                </a:rPr>
                <a:t>backlog</a:t>
              </a:r>
            </a:p>
          </p:txBody>
        </p:sp>
        <p:sp>
          <p:nvSpPr>
            <p:cNvPr id="51222"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pPr algn="ctr"/>
              <a:endParaRPr lang="en-CA" sz="1600"/>
            </a:p>
          </p:txBody>
        </p:sp>
      </p:grpSp>
      <p:sp>
        <p:nvSpPr>
          <p:cNvPr id="27678" name="AutoShape 30"/>
          <p:cNvSpPr>
            <a:spLocks/>
          </p:cNvSpPr>
          <p:nvPr/>
        </p:nvSpPr>
        <p:spPr bwMode="auto">
          <a:xfrm>
            <a:off x="262890" y="307467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a:solidFill>
                  <a:srgbClr val="E3F0FF"/>
                </a:solidFill>
                <a:latin typeface="Gill Sans" pitchFamily="80" charset="0"/>
                <a:ea typeface="Gill Sans" pitchFamily="80" charset="0"/>
                <a:cs typeface="Gill Sans" pitchFamily="80" charset="0"/>
                <a:sym typeface="Gill Sans" pitchFamily="80" charset="0"/>
              </a:rPr>
              <a:t>Business conditions</a:t>
            </a:r>
          </a:p>
        </p:txBody>
      </p:sp>
      <p:sp>
        <p:nvSpPr>
          <p:cNvPr id="27679" name="AutoShape 31"/>
          <p:cNvSpPr>
            <a:spLocks/>
          </p:cNvSpPr>
          <p:nvPr/>
        </p:nvSpPr>
        <p:spPr bwMode="auto">
          <a:xfrm>
            <a:off x="262890" y="90297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a:solidFill>
                  <a:srgbClr val="E3F0FF"/>
                </a:solidFill>
                <a:latin typeface="Gill Sans" pitchFamily="80" charset="0"/>
                <a:ea typeface="Gill Sans" pitchFamily="80" charset="0"/>
                <a:cs typeface="Gill Sans" pitchFamily="80" charset="0"/>
                <a:sym typeface="Gill Sans" pitchFamily="80" charset="0"/>
              </a:rPr>
              <a:t>Team capacity</a:t>
            </a:r>
          </a:p>
        </p:txBody>
      </p:sp>
      <p:sp>
        <p:nvSpPr>
          <p:cNvPr id="27680" name="AutoShape 32"/>
          <p:cNvSpPr>
            <a:spLocks/>
          </p:cNvSpPr>
          <p:nvPr/>
        </p:nvSpPr>
        <p:spPr bwMode="auto">
          <a:xfrm>
            <a:off x="262890" y="198882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a:solidFill>
                  <a:srgbClr val="E3F0FF"/>
                </a:solidFill>
                <a:latin typeface="Gill Sans" pitchFamily="80" charset="0"/>
                <a:ea typeface="Gill Sans" pitchFamily="80" charset="0"/>
                <a:cs typeface="Gill Sans" pitchFamily="80" charset="0"/>
                <a:sym typeface="Gill Sans" pitchFamily="80" charset="0"/>
              </a:rPr>
              <a:t>Product backlog</a:t>
            </a:r>
          </a:p>
        </p:txBody>
      </p:sp>
      <p:sp>
        <p:nvSpPr>
          <p:cNvPr id="27681" name="AutoShape 33"/>
          <p:cNvSpPr>
            <a:spLocks/>
          </p:cNvSpPr>
          <p:nvPr/>
        </p:nvSpPr>
        <p:spPr bwMode="auto">
          <a:xfrm>
            <a:off x="262890" y="524637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dirty="0">
                <a:solidFill>
                  <a:srgbClr val="E3F0FF"/>
                </a:solidFill>
                <a:latin typeface="Gill Sans" pitchFamily="80" charset="0"/>
                <a:ea typeface="Gill Sans" pitchFamily="80" charset="0"/>
                <a:cs typeface="Gill Sans" pitchFamily="80" charset="0"/>
                <a:sym typeface="Gill Sans" pitchFamily="80" charset="0"/>
              </a:rPr>
              <a:t>Technology</a:t>
            </a:r>
          </a:p>
        </p:txBody>
      </p:sp>
      <p:sp>
        <p:nvSpPr>
          <p:cNvPr id="27682" name="AutoShape 34"/>
          <p:cNvSpPr>
            <a:spLocks/>
          </p:cNvSpPr>
          <p:nvPr/>
        </p:nvSpPr>
        <p:spPr bwMode="auto">
          <a:xfrm>
            <a:off x="262890" y="4160520"/>
            <a:ext cx="1371600" cy="9144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960120" algn="l"/>
              </a:tabLst>
              <a:defRPr/>
            </a:pPr>
            <a:r>
              <a:rPr lang="en-US" sz="1600">
                <a:solidFill>
                  <a:srgbClr val="E3F0FF"/>
                </a:solidFill>
                <a:latin typeface="Gill Sans" pitchFamily="80" charset="0"/>
                <a:ea typeface="Gill Sans" pitchFamily="80" charset="0"/>
                <a:cs typeface="Gill Sans" pitchFamily="80" charset="0"/>
                <a:sym typeface="Gill Sans" pitchFamily="80" charset="0"/>
              </a:rPr>
              <a:t>Current product</a:t>
            </a:r>
          </a:p>
        </p:txBody>
      </p:sp>
      <p:sp>
        <p:nvSpPr>
          <p:cNvPr id="51217" name="Line 35"/>
          <p:cNvSpPr>
            <a:spLocks noChangeShapeType="1"/>
          </p:cNvSpPr>
          <p:nvPr/>
        </p:nvSpPr>
        <p:spPr bwMode="auto">
          <a:xfrm flipH="1">
            <a:off x="1628775" y="243601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CA" sz="1600"/>
          </a:p>
        </p:txBody>
      </p:sp>
      <p:sp>
        <p:nvSpPr>
          <p:cNvPr id="51218" name="Line 36"/>
          <p:cNvSpPr>
            <a:spLocks noChangeShapeType="1"/>
          </p:cNvSpPr>
          <p:nvPr/>
        </p:nvSpPr>
        <p:spPr bwMode="auto">
          <a:xfrm flipH="1">
            <a:off x="1628775" y="352186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CA" sz="1600"/>
          </a:p>
        </p:txBody>
      </p:sp>
      <p:sp>
        <p:nvSpPr>
          <p:cNvPr id="51219" name="Line 37"/>
          <p:cNvSpPr>
            <a:spLocks noChangeShapeType="1"/>
          </p:cNvSpPr>
          <p:nvPr/>
        </p:nvSpPr>
        <p:spPr bwMode="auto">
          <a:xfrm flipH="1">
            <a:off x="1628775" y="460771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CA" sz="1600"/>
          </a:p>
        </p:txBody>
      </p:sp>
      <p:sp>
        <p:nvSpPr>
          <p:cNvPr id="51220" name="Line 38"/>
          <p:cNvSpPr>
            <a:spLocks noChangeShapeType="1"/>
          </p:cNvSpPr>
          <p:nvPr/>
        </p:nvSpPr>
        <p:spPr bwMode="auto">
          <a:xfrm flipH="1">
            <a:off x="1628775" y="5693569"/>
            <a:ext cx="588645"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CA" sz="1600"/>
          </a:p>
        </p:txBody>
      </p:sp>
      <p:sp>
        <p:nvSpPr>
          <p:cNvPr id="40" name="TextBox 39">
            <a:extLst>
              <a:ext uri="{FF2B5EF4-FFF2-40B4-BE49-F238E27FC236}">
                <a16:creationId xmlns:a16="http://schemas.microsoft.com/office/drawing/2014/main" id="{2E21F0E6-4BEC-42EC-A135-689A29FFE257}"/>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685800" y="228600"/>
            <a:ext cx="7772400" cy="1143000"/>
          </a:xfrm>
        </p:spPr>
        <p:txBody>
          <a:bodyPr/>
          <a:lstStyle/>
          <a:p>
            <a:pPr eaLnBrk="1" hangingPunct="1">
              <a:defRPr/>
            </a:pPr>
            <a:r>
              <a:rPr lang="en-US" dirty="0">
                <a:sym typeface="Gill Sans" charset="0"/>
              </a:rPr>
              <a:t>Sprint planning</a:t>
            </a:r>
          </a:p>
        </p:txBody>
      </p:sp>
      <p:sp>
        <p:nvSpPr>
          <p:cNvPr id="28675" name="Rectangle 2"/>
          <p:cNvSpPr>
            <a:spLocks noGrp="1" noChangeArrowheads="1"/>
          </p:cNvSpPr>
          <p:nvPr>
            <p:ph type="body" idx="1"/>
          </p:nvPr>
        </p:nvSpPr>
        <p:spPr>
          <a:xfrm>
            <a:off x="308610" y="1095852"/>
            <a:ext cx="8515350" cy="3030378"/>
          </a:xfrm>
        </p:spPr>
        <p:txBody>
          <a:bodyPr/>
          <a:lstStyle/>
          <a:p>
            <a:pPr marL="628650">
              <a:lnSpc>
                <a:spcPct val="80000"/>
              </a:lnSpc>
              <a:buFont typeface="Lucida Grande" charset="0"/>
              <a:buChar char="•"/>
              <a:defRPr/>
            </a:pPr>
            <a:r>
              <a:rPr lang="en-US" sz="2000" dirty="0">
                <a:sym typeface="Gill Sans" charset="0"/>
              </a:rPr>
              <a:t>Team selects items from the product backlog they can commit to completing</a:t>
            </a:r>
          </a:p>
          <a:p>
            <a:pPr marL="628650">
              <a:lnSpc>
                <a:spcPct val="80000"/>
              </a:lnSpc>
              <a:spcBef>
                <a:spcPts val="1260"/>
              </a:spcBef>
              <a:buFont typeface="Lucida Grande" charset="0"/>
              <a:buChar char="•"/>
              <a:defRPr/>
            </a:pPr>
            <a:r>
              <a:rPr lang="en-US" sz="2000" dirty="0">
                <a:sym typeface="Gill Sans" charset="0"/>
              </a:rPr>
              <a:t>Sprint backlog is created</a:t>
            </a:r>
          </a:p>
          <a:p>
            <a:pPr marL="937260" lvl="1">
              <a:lnSpc>
                <a:spcPct val="80000"/>
              </a:lnSpc>
              <a:spcBef>
                <a:spcPts val="1260"/>
              </a:spcBef>
              <a:buFont typeface="Lucida Grande" charset="0"/>
              <a:buChar char="•"/>
              <a:defRPr/>
            </a:pPr>
            <a:r>
              <a:rPr lang="en-US" sz="2000" dirty="0">
                <a:sym typeface="Gill Sans" charset="0"/>
              </a:rPr>
              <a:t>Tasks are identified and each is estimated (1-16 hours)</a:t>
            </a:r>
          </a:p>
          <a:p>
            <a:pPr marL="937260" lvl="1">
              <a:lnSpc>
                <a:spcPct val="80000"/>
              </a:lnSpc>
              <a:spcBef>
                <a:spcPts val="1260"/>
              </a:spcBef>
              <a:buFont typeface="Lucida Grande" charset="0"/>
              <a:buChar char="•"/>
              <a:defRPr/>
            </a:pPr>
            <a:r>
              <a:rPr lang="en-US" sz="2000" dirty="0">
                <a:sym typeface="Gill Sans" charset="0"/>
              </a:rPr>
              <a:t>Collaboratively, not done alone by the ScrumMaster</a:t>
            </a:r>
          </a:p>
          <a:p>
            <a:pPr marL="628650">
              <a:lnSpc>
                <a:spcPct val="80000"/>
              </a:lnSpc>
              <a:spcBef>
                <a:spcPts val="1260"/>
              </a:spcBef>
              <a:buFont typeface="Lucida Grande" charset="0"/>
              <a:buChar char="•"/>
              <a:defRPr/>
            </a:pPr>
            <a:r>
              <a:rPr lang="en-US" sz="2000" dirty="0">
                <a:sym typeface="Gill Sans" charset="0"/>
              </a:rPr>
              <a:t>High-level design is considered</a:t>
            </a:r>
          </a:p>
        </p:txBody>
      </p:sp>
      <p:sp>
        <p:nvSpPr>
          <p:cNvPr id="53251" name="Line 3"/>
          <p:cNvSpPr>
            <a:spLocks noChangeShapeType="1"/>
          </p:cNvSpPr>
          <p:nvPr/>
        </p:nvSpPr>
        <p:spPr bwMode="auto">
          <a:xfrm flipH="1">
            <a:off x="4194810" y="5337810"/>
            <a:ext cx="575787" cy="0"/>
          </a:xfrm>
          <a:prstGeom prst="line">
            <a:avLst/>
          </a:prstGeom>
          <a:noFill/>
          <a:ln w="50800">
            <a:solidFill>
              <a:srgbClr val="577AB1">
                <a:alpha val="50195"/>
              </a:srgbClr>
            </a:solidFill>
            <a:round/>
            <a:headEnd type="stealth" w="med" len="med"/>
            <a:tailEnd/>
          </a:ln>
          <a:extLst>
            <a:ext uri="{909E8E84-426E-40DD-AFC4-6F175D3DCCD1}">
              <a14:hiddenFill xmlns:a14="http://schemas.microsoft.com/office/drawing/2010/main">
                <a:noFill/>
              </a14:hiddenFill>
            </a:ext>
          </a:extLst>
        </p:spPr>
        <p:txBody>
          <a:bodyPr/>
          <a:lstStyle/>
          <a:p>
            <a:endParaRPr lang="en-CA"/>
          </a:p>
        </p:txBody>
      </p:sp>
      <p:sp>
        <p:nvSpPr>
          <p:cNvPr id="2" name="Rectangle 4"/>
          <p:cNvSpPr>
            <a:spLocks/>
          </p:cNvSpPr>
          <p:nvPr/>
        </p:nvSpPr>
        <p:spPr bwMode="auto">
          <a:xfrm>
            <a:off x="692944" y="4151948"/>
            <a:ext cx="3509010" cy="2343150"/>
          </a:xfrm>
          <a:prstGeom prst="rect">
            <a:avLst/>
          </a:prstGeom>
          <a:blipFill dpi="0" rotWithShape="0">
            <a:blip r:embed="rId3"/>
            <a:srcRect/>
            <a:tile tx="0" ty="0" sx="100000" sy="100000" flip="none" algn="tl"/>
          </a:blipFill>
          <a:ln>
            <a:noFill/>
          </a:ln>
          <a:effectLst>
            <a:outerShdw blurRad="127000" dist="101599" dir="3119987" algn="ctr" rotWithShape="0">
              <a:schemeClr val="bg2">
                <a:alpha val="74997"/>
              </a:schemeClr>
            </a:outerShdw>
          </a:effectLst>
          <a:extLst>
            <a:ext uri="{91240B29-F687-4F45-9708-019B960494DF}">
              <a14:hiddenLine xmlns:a14="http://schemas.microsoft.com/office/drawing/2010/main" w="9525">
                <a:solidFill>
                  <a:srgbClr val="333333"/>
                </a:solidFill>
                <a:miter lim="800000"/>
                <a:headEnd/>
                <a:tailEnd/>
              </a14:hiddenLine>
            </a:ext>
          </a:extLst>
        </p:spPr>
        <p:txBody>
          <a:bodyPr lIns="137160" tIns="137160" rIns="137160" bIns="137160"/>
          <a:lstStyle/>
          <a:p>
            <a:pPr>
              <a:lnSpc>
                <a:spcPct val="90000"/>
              </a:lnSpc>
              <a:tabLst>
                <a:tab pos="411480" algn="l"/>
              </a:tabLst>
              <a:defRPr/>
            </a:pPr>
            <a:r>
              <a:rPr lang="en-US">
                <a:solidFill>
                  <a:schemeClr val="tx1"/>
                </a:solidFill>
                <a:latin typeface="Comic Sans MS" pitchFamily="80" charset="0"/>
                <a:ea typeface="Comic Sans MS" pitchFamily="80" charset="0"/>
                <a:cs typeface="Comic Sans MS" pitchFamily="80" charset="0"/>
                <a:sym typeface="Comic Sans MS" pitchFamily="80" charset="0"/>
              </a:rPr>
              <a:t>As a vacation planner, I want to see photos of the hotels.</a:t>
            </a:r>
          </a:p>
          <a:p>
            <a:pPr>
              <a:lnSpc>
                <a:spcPct val="90000"/>
              </a:lnSpc>
              <a:tabLst>
                <a:tab pos="411480" algn="l"/>
              </a:tabLst>
              <a:defRPr/>
            </a:pPr>
            <a:endParaRPr lang="en-US">
              <a:solidFill>
                <a:schemeClr val="tx1"/>
              </a:solidFill>
              <a:latin typeface="Comic Sans MS" pitchFamily="80" charset="0"/>
              <a:ea typeface="Comic Sans MS" pitchFamily="80" charset="0"/>
              <a:cs typeface="Comic Sans MS" pitchFamily="80" charset="0"/>
              <a:sym typeface="Comic Sans MS" pitchFamily="80" charset="0"/>
            </a:endParaRPr>
          </a:p>
        </p:txBody>
      </p:sp>
      <p:grpSp>
        <p:nvGrpSpPr>
          <p:cNvPr id="53253" name="Group 5"/>
          <p:cNvGrpSpPr>
            <a:grpSpLocks/>
          </p:cNvGrpSpPr>
          <p:nvPr/>
        </p:nvGrpSpPr>
        <p:grpSpPr bwMode="auto">
          <a:xfrm>
            <a:off x="4777740" y="4309110"/>
            <a:ext cx="4069080" cy="2057400"/>
            <a:chOff x="0" y="0"/>
            <a:chExt cx="2848" cy="1440"/>
          </a:xfrm>
        </p:grpSpPr>
        <p:sp>
          <p:nvSpPr>
            <p:cNvPr id="3" name="AutoShape 6"/>
            <p:cNvSpPr>
              <a:spLocks/>
            </p:cNvSpPr>
            <p:nvPr/>
          </p:nvSpPr>
          <p:spPr bwMode="auto">
            <a:xfrm>
              <a:off x="0" y="0"/>
              <a:ext cx="2848" cy="1440"/>
            </a:xfrm>
            <a:prstGeom prst="roundRect">
              <a:avLst>
                <a:gd name="adj" fmla="val 13333"/>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53255" name="Rectangle 7"/>
            <p:cNvSpPr>
              <a:spLocks/>
            </p:cNvSpPr>
            <p:nvPr/>
          </p:nvSpPr>
          <p:spPr bwMode="auto">
            <a:xfrm>
              <a:off x="40" y="48"/>
              <a:ext cx="2760"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980">
                  <a:solidFill>
                    <a:srgbClr val="FFFFFF"/>
                  </a:solidFill>
                </a:rPr>
                <a:t>Code the middle tier (8 hours)</a:t>
              </a:r>
            </a:p>
            <a:p>
              <a:pPr algn="l" eaLnBrk="1" hangingPunct="1"/>
              <a:r>
                <a:rPr lang="en-US" altLang="en-US" sz="1980">
                  <a:solidFill>
                    <a:srgbClr val="FFFFFF"/>
                  </a:solidFill>
                </a:rPr>
                <a:t>Code the user interface (4)</a:t>
              </a:r>
            </a:p>
            <a:p>
              <a:pPr algn="l" eaLnBrk="1" hangingPunct="1"/>
              <a:r>
                <a:rPr lang="en-US" altLang="en-US" sz="1980">
                  <a:solidFill>
                    <a:srgbClr val="FFFFFF"/>
                  </a:solidFill>
                </a:rPr>
                <a:t>Write test fixtures (4)</a:t>
              </a:r>
            </a:p>
            <a:p>
              <a:pPr algn="l" eaLnBrk="1" hangingPunct="1"/>
              <a:r>
                <a:rPr lang="en-US" altLang="en-US" sz="1980">
                  <a:solidFill>
                    <a:srgbClr val="FFFFFF"/>
                  </a:solidFill>
                </a:rPr>
                <a:t>Code the foo class (6)</a:t>
              </a:r>
            </a:p>
            <a:p>
              <a:pPr algn="l" eaLnBrk="1" hangingPunct="1"/>
              <a:r>
                <a:rPr lang="en-US" altLang="en-US" sz="1980">
                  <a:solidFill>
                    <a:srgbClr val="FFFFFF"/>
                  </a:solidFill>
                </a:rPr>
                <a:t>Update performance tests (4)</a:t>
              </a:r>
            </a:p>
          </p:txBody>
        </p:sp>
      </p:grpSp>
      <p:sp>
        <p:nvSpPr>
          <p:cNvPr id="9" name="TextBox 8">
            <a:extLst>
              <a:ext uri="{FF2B5EF4-FFF2-40B4-BE49-F238E27FC236}">
                <a16:creationId xmlns:a16="http://schemas.microsoft.com/office/drawing/2014/main" id="{AD54348D-B083-455C-8665-918D2862CED2}"/>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defRPr/>
            </a:pPr>
            <a:r>
              <a:rPr lang="en-US">
                <a:sym typeface="Gill Sans" charset="0"/>
              </a:rPr>
              <a:t>The daily scrum</a:t>
            </a:r>
          </a:p>
        </p:txBody>
      </p:sp>
      <p:sp>
        <p:nvSpPr>
          <p:cNvPr id="29699" name="Rectangle 2"/>
          <p:cNvSpPr>
            <a:spLocks noGrp="1" noChangeArrowheads="1"/>
          </p:cNvSpPr>
          <p:nvPr>
            <p:ph type="body" idx="1"/>
          </p:nvPr>
        </p:nvSpPr>
        <p:spPr>
          <a:xfrm>
            <a:off x="308610" y="1440180"/>
            <a:ext cx="8515350" cy="4926330"/>
          </a:xfrm>
        </p:spPr>
        <p:txBody>
          <a:bodyPr/>
          <a:lstStyle/>
          <a:p>
            <a:pPr marL="628650">
              <a:lnSpc>
                <a:spcPct val="80000"/>
              </a:lnSpc>
              <a:buFont typeface="Lucida Grande" charset="0"/>
              <a:buChar char="•"/>
              <a:defRPr/>
            </a:pPr>
            <a:r>
              <a:rPr lang="en-US" sz="2000" dirty="0">
                <a:sym typeface="Gill Sans" charset="0"/>
              </a:rPr>
              <a:t>Parameters</a:t>
            </a:r>
          </a:p>
          <a:p>
            <a:pPr marL="937260" lvl="1">
              <a:lnSpc>
                <a:spcPct val="80000"/>
              </a:lnSpc>
              <a:spcBef>
                <a:spcPts val="1350"/>
              </a:spcBef>
              <a:buFont typeface="Lucida Grande" charset="0"/>
              <a:buChar char="•"/>
              <a:defRPr/>
            </a:pPr>
            <a:r>
              <a:rPr lang="en-US" sz="1800" dirty="0">
                <a:sym typeface="Gill Sans" charset="0"/>
              </a:rPr>
              <a:t>Daily</a:t>
            </a:r>
          </a:p>
          <a:p>
            <a:pPr marL="937260" lvl="1">
              <a:lnSpc>
                <a:spcPct val="80000"/>
              </a:lnSpc>
              <a:spcBef>
                <a:spcPts val="1350"/>
              </a:spcBef>
              <a:buFont typeface="Lucida Grande" charset="0"/>
              <a:buChar char="•"/>
              <a:defRPr/>
            </a:pPr>
            <a:r>
              <a:rPr lang="en-US" sz="1800" dirty="0">
                <a:sym typeface="Gill Sans" charset="0"/>
              </a:rPr>
              <a:t>15-minutes</a:t>
            </a:r>
          </a:p>
          <a:p>
            <a:pPr marL="937260" lvl="1">
              <a:lnSpc>
                <a:spcPct val="80000"/>
              </a:lnSpc>
              <a:spcBef>
                <a:spcPts val="1350"/>
              </a:spcBef>
              <a:buFont typeface="Lucida Grande" charset="0"/>
              <a:buChar char="•"/>
              <a:defRPr/>
            </a:pPr>
            <a:r>
              <a:rPr lang="en-US" sz="1800" dirty="0">
                <a:sym typeface="Gill Sans" charset="0"/>
              </a:rPr>
              <a:t>Stand-up</a:t>
            </a:r>
          </a:p>
          <a:p>
            <a:pPr marL="937260" lvl="1">
              <a:lnSpc>
                <a:spcPct val="80000"/>
              </a:lnSpc>
              <a:spcBef>
                <a:spcPts val="1350"/>
              </a:spcBef>
              <a:buFont typeface="Lucida Grande" charset="0"/>
              <a:buChar char="•"/>
              <a:defRPr/>
            </a:pPr>
            <a:endParaRPr lang="en-US" sz="1800" dirty="0">
              <a:sym typeface="Gill Sans" charset="0"/>
            </a:endParaRPr>
          </a:p>
          <a:p>
            <a:pPr marL="628650">
              <a:lnSpc>
                <a:spcPct val="80000"/>
              </a:lnSpc>
              <a:spcBef>
                <a:spcPts val="1350"/>
              </a:spcBef>
              <a:buFont typeface="Lucida Grande" charset="0"/>
              <a:buChar char="•"/>
              <a:defRPr/>
            </a:pPr>
            <a:r>
              <a:rPr lang="en-US" sz="2000" dirty="0">
                <a:sym typeface="Gill Sans" charset="0"/>
              </a:rPr>
              <a:t>Not for problem solving</a:t>
            </a:r>
          </a:p>
          <a:p>
            <a:pPr marL="937260" lvl="1">
              <a:lnSpc>
                <a:spcPct val="80000"/>
              </a:lnSpc>
              <a:spcBef>
                <a:spcPts val="1350"/>
              </a:spcBef>
              <a:buFont typeface="Lucida Grande" charset="0"/>
              <a:buChar char="•"/>
              <a:defRPr/>
            </a:pPr>
            <a:r>
              <a:rPr lang="en-US" sz="1800" dirty="0">
                <a:sym typeface="Gill Sans" charset="0"/>
              </a:rPr>
              <a:t>Whole world is invited</a:t>
            </a:r>
          </a:p>
          <a:p>
            <a:pPr marL="937260" lvl="1">
              <a:lnSpc>
                <a:spcPct val="80000"/>
              </a:lnSpc>
              <a:spcBef>
                <a:spcPts val="1350"/>
              </a:spcBef>
              <a:buFont typeface="Lucida Grande" charset="0"/>
              <a:buChar char="•"/>
              <a:defRPr/>
            </a:pPr>
            <a:r>
              <a:rPr lang="en-US" sz="1800" dirty="0">
                <a:sym typeface="Gill Sans" charset="0"/>
              </a:rPr>
              <a:t>Only team members, ScrumMaster, product owner, can talk</a:t>
            </a:r>
          </a:p>
          <a:p>
            <a:pPr marL="937260" lvl="1">
              <a:lnSpc>
                <a:spcPct val="80000"/>
              </a:lnSpc>
              <a:spcBef>
                <a:spcPts val="1350"/>
              </a:spcBef>
              <a:buFont typeface="Lucida Grande" charset="0"/>
              <a:buChar char="•"/>
              <a:defRPr/>
            </a:pPr>
            <a:endParaRPr lang="en-US" sz="1800" dirty="0">
              <a:sym typeface="Gill Sans" charset="0"/>
            </a:endParaRPr>
          </a:p>
          <a:p>
            <a:pPr marL="628650">
              <a:lnSpc>
                <a:spcPct val="80000"/>
              </a:lnSpc>
              <a:spcBef>
                <a:spcPts val="1350"/>
              </a:spcBef>
              <a:buFont typeface="Lucida Grande" charset="0"/>
              <a:buChar char="•"/>
              <a:defRPr/>
            </a:pPr>
            <a:r>
              <a:rPr lang="en-US" sz="2000" dirty="0">
                <a:sym typeface="Gill Sans" charset="0"/>
              </a:rPr>
              <a:t>Helps avoid other unnecessary meetings</a:t>
            </a:r>
          </a:p>
        </p:txBody>
      </p:sp>
      <p:pic>
        <p:nvPicPr>
          <p:cNvPr id="552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6140" y="1474816"/>
            <a:ext cx="3050502" cy="228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AEA7D01C-82F0-45C3-8637-0B8E10A99E2E}"/>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685800" y="381000"/>
            <a:ext cx="7772400" cy="1143000"/>
          </a:xfrm>
        </p:spPr>
        <p:txBody>
          <a:bodyPr/>
          <a:lstStyle/>
          <a:p>
            <a:pPr eaLnBrk="1" hangingPunct="1">
              <a:defRPr/>
            </a:pPr>
            <a:r>
              <a:rPr lang="en-US" sz="4860" dirty="0">
                <a:sym typeface="Gill Sans" charset="0"/>
              </a:rPr>
              <a:t>Everyone answers 3 questions</a:t>
            </a:r>
          </a:p>
        </p:txBody>
      </p:sp>
      <p:sp>
        <p:nvSpPr>
          <p:cNvPr id="30723" name="Rectangle 2"/>
          <p:cNvSpPr>
            <a:spLocks noGrp="1" noChangeArrowheads="1"/>
          </p:cNvSpPr>
          <p:nvPr>
            <p:ph type="body" idx="1"/>
          </p:nvPr>
        </p:nvSpPr>
        <p:spPr>
          <a:xfrm>
            <a:off x="308610" y="5829300"/>
            <a:ext cx="8515350" cy="1028700"/>
          </a:xfrm>
        </p:spPr>
        <p:txBody>
          <a:bodyPr/>
          <a:lstStyle/>
          <a:p>
            <a:pPr marL="628650">
              <a:lnSpc>
                <a:spcPct val="70000"/>
              </a:lnSpc>
              <a:buFont typeface="Lucida Grande" charset="0"/>
              <a:buChar char="•"/>
              <a:defRPr/>
            </a:pPr>
            <a:r>
              <a:rPr lang="en-US" sz="2000">
                <a:sym typeface="Gill Sans" charset="0"/>
              </a:rPr>
              <a:t>These are </a:t>
            </a:r>
            <a:r>
              <a:rPr lang="en-US" sz="2000" i="1">
                <a:solidFill>
                  <a:srgbClr val="FF0000"/>
                </a:solidFill>
                <a:sym typeface="Gill Sans" charset="0"/>
              </a:rPr>
              <a:t>not</a:t>
            </a:r>
            <a:r>
              <a:rPr lang="en-US" sz="2000">
                <a:sym typeface="Gill Sans" charset="0"/>
              </a:rPr>
              <a:t> status for the ScrumMaster</a:t>
            </a:r>
          </a:p>
          <a:p>
            <a:pPr marL="937260" lvl="1">
              <a:lnSpc>
                <a:spcPct val="70000"/>
              </a:lnSpc>
              <a:buFont typeface="Lucida Grande" charset="0"/>
              <a:buChar char="•"/>
              <a:defRPr/>
            </a:pPr>
            <a:r>
              <a:rPr lang="en-US" sz="1800">
                <a:sym typeface="Gill Sans" charset="0"/>
              </a:rPr>
              <a:t>They are commitments in front of peers</a:t>
            </a:r>
          </a:p>
        </p:txBody>
      </p:sp>
      <p:grpSp>
        <p:nvGrpSpPr>
          <p:cNvPr id="57347" name="Group 3"/>
          <p:cNvGrpSpPr>
            <a:grpSpLocks/>
          </p:cNvGrpSpPr>
          <p:nvPr/>
        </p:nvGrpSpPr>
        <p:grpSpPr bwMode="auto">
          <a:xfrm>
            <a:off x="1508760" y="1600200"/>
            <a:ext cx="6183630" cy="1371600"/>
            <a:chOff x="0" y="0"/>
            <a:chExt cx="4328" cy="960"/>
          </a:xfrm>
        </p:grpSpPr>
        <p:sp>
          <p:nvSpPr>
            <p:cNvPr id="2" name="AutoShape 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400">
                  <a:solidFill>
                    <a:srgbClr val="FFFFFF"/>
                  </a:solidFill>
                  <a:ea typeface="ヒラギノ角ゴ Pro W3" pitchFamily="80" charset="-128"/>
                  <a:sym typeface="Arial" charset="0"/>
                </a:rPr>
                <a:t>What did you do yesterday?</a:t>
              </a:r>
            </a:p>
          </p:txBody>
        </p:sp>
        <p:grpSp>
          <p:nvGrpSpPr>
            <p:cNvPr id="57359" name="Group 5"/>
            <p:cNvGrpSpPr>
              <a:grpSpLocks/>
            </p:cNvGrpSpPr>
            <p:nvPr/>
          </p:nvGrpSpPr>
          <p:grpSpPr bwMode="auto">
            <a:xfrm>
              <a:off x="3728" y="0"/>
              <a:ext cx="600" cy="600"/>
              <a:chOff x="0" y="0"/>
              <a:chExt cx="600" cy="600"/>
            </a:xfrm>
          </p:grpSpPr>
          <p:pic>
            <p:nvPicPr>
              <p:cNvPr id="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27" name="Rectangle 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p>
                <a:pPr>
                  <a:tabLst>
                    <a:tab pos="960120" algn="l"/>
                  </a:tabLst>
                  <a:defRPr/>
                </a:pPr>
                <a:r>
                  <a:rPr lang="en-US" sz="36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57348" name="Group 8"/>
          <p:cNvGrpSpPr>
            <a:grpSpLocks/>
          </p:cNvGrpSpPr>
          <p:nvPr/>
        </p:nvGrpSpPr>
        <p:grpSpPr bwMode="auto">
          <a:xfrm>
            <a:off x="1508760" y="2983230"/>
            <a:ext cx="6183630" cy="1371600"/>
            <a:chOff x="0" y="0"/>
            <a:chExt cx="4328" cy="960"/>
          </a:xfrm>
        </p:grpSpPr>
        <p:sp>
          <p:nvSpPr>
            <p:cNvPr id="30729" name="AutoShape 9"/>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400">
                  <a:solidFill>
                    <a:srgbClr val="FFFFFF"/>
                  </a:solidFill>
                  <a:ea typeface="ヒラギノ角ゴ Pro W3" pitchFamily="80" charset="-128"/>
                  <a:sym typeface="Arial" charset="0"/>
                </a:rPr>
                <a:t>What will you do today?</a:t>
              </a:r>
            </a:p>
          </p:txBody>
        </p:sp>
        <p:grpSp>
          <p:nvGrpSpPr>
            <p:cNvPr id="57355" name="Group 10"/>
            <p:cNvGrpSpPr>
              <a:grpSpLocks/>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5" name="Rectangle 12"/>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p>
                <a:pPr>
                  <a:tabLst>
                    <a:tab pos="960120" algn="l"/>
                  </a:tabLst>
                  <a:defRPr/>
                </a:pPr>
                <a:r>
                  <a:rPr lang="en-US" sz="36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57349" name="Group 13"/>
          <p:cNvGrpSpPr>
            <a:grpSpLocks/>
          </p:cNvGrpSpPr>
          <p:nvPr/>
        </p:nvGrpSpPr>
        <p:grpSpPr bwMode="auto">
          <a:xfrm>
            <a:off x="1508760" y="4366260"/>
            <a:ext cx="6183630" cy="1371600"/>
            <a:chOff x="0" y="0"/>
            <a:chExt cx="4328" cy="960"/>
          </a:xfrm>
        </p:grpSpPr>
        <p:sp>
          <p:nvSpPr>
            <p:cNvPr id="30734" name="AutoShape 1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400">
                  <a:solidFill>
                    <a:srgbClr val="FFFFFF"/>
                  </a:solidFill>
                  <a:ea typeface="ヒラギノ角ゴ Pro W3" pitchFamily="80" charset="-128"/>
                  <a:sym typeface="Arial" charset="0"/>
                </a:rPr>
                <a:t>Is anything in your way?</a:t>
              </a:r>
            </a:p>
          </p:txBody>
        </p:sp>
        <p:grpSp>
          <p:nvGrpSpPr>
            <p:cNvPr id="57351" name="Group 15"/>
            <p:cNvGrpSpPr>
              <a:grpSpLocks/>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37" name="Rectangle 1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p>
                <a:pPr>
                  <a:tabLst>
                    <a:tab pos="960120" algn="l"/>
                  </a:tabLst>
                  <a:defRPr/>
                </a:pPr>
                <a:r>
                  <a:rPr lang="en-US" sz="36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
        <p:nvSpPr>
          <p:cNvPr id="19" name="TextBox 18">
            <a:extLst>
              <a:ext uri="{FF2B5EF4-FFF2-40B4-BE49-F238E27FC236}">
                <a16:creationId xmlns:a16="http://schemas.microsoft.com/office/drawing/2014/main" id="{26D01F96-C621-45E0-A07B-C45C6842E08A}"/>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defRPr/>
            </a:pPr>
            <a:r>
              <a:rPr lang="en-US">
                <a:sym typeface="Gill Sans" charset="0"/>
              </a:rPr>
              <a:t>The sprint review</a:t>
            </a:r>
          </a:p>
        </p:txBody>
      </p:sp>
      <p:sp>
        <p:nvSpPr>
          <p:cNvPr id="31747" name="Rectangle 2"/>
          <p:cNvSpPr>
            <a:spLocks noGrp="1" noChangeArrowheads="1"/>
          </p:cNvSpPr>
          <p:nvPr>
            <p:ph type="body" idx="1"/>
          </p:nvPr>
        </p:nvSpPr>
        <p:spPr/>
        <p:txBody>
          <a:bodyPr/>
          <a:lstStyle/>
          <a:p>
            <a:pPr marL="628650">
              <a:lnSpc>
                <a:spcPct val="80000"/>
              </a:lnSpc>
              <a:buFont typeface="Lucida Grande" charset="0"/>
              <a:buChar char="•"/>
              <a:defRPr/>
            </a:pPr>
            <a:r>
              <a:rPr lang="en-US" sz="2400" dirty="0">
                <a:sym typeface="Gill Sans" charset="0"/>
              </a:rPr>
              <a:t>Team presents what it accomplished during the sprint</a:t>
            </a:r>
          </a:p>
          <a:p>
            <a:pPr marL="628650">
              <a:lnSpc>
                <a:spcPct val="80000"/>
              </a:lnSpc>
              <a:spcBef>
                <a:spcPts val="1350"/>
              </a:spcBef>
              <a:buFont typeface="Lucida Grande" charset="0"/>
              <a:buChar char="•"/>
              <a:defRPr/>
            </a:pPr>
            <a:r>
              <a:rPr lang="en-US" sz="2400" dirty="0">
                <a:sym typeface="Gill Sans" charset="0"/>
              </a:rPr>
              <a:t>Typically takes the form of a demo of new features or underlying architecture</a:t>
            </a:r>
          </a:p>
          <a:p>
            <a:pPr marL="628650">
              <a:lnSpc>
                <a:spcPct val="80000"/>
              </a:lnSpc>
              <a:spcBef>
                <a:spcPts val="1350"/>
              </a:spcBef>
              <a:buFont typeface="Lucida Grande" charset="0"/>
              <a:buChar char="•"/>
              <a:defRPr/>
            </a:pPr>
            <a:r>
              <a:rPr lang="en-US" sz="2400" dirty="0">
                <a:sym typeface="Gill Sans" charset="0"/>
              </a:rPr>
              <a:t>Informal</a:t>
            </a:r>
          </a:p>
          <a:p>
            <a:pPr marL="937260" lvl="1">
              <a:lnSpc>
                <a:spcPct val="80000"/>
              </a:lnSpc>
              <a:spcBef>
                <a:spcPts val="1350"/>
              </a:spcBef>
              <a:buFont typeface="Lucida Grande" charset="0"/>
              <a:buChar char="•"/>
              <a:defRPr/>
            </a:pPr>
            <a:r>
              <a:rPr lang="en-US" sz="2000" dirty="0">
                <a:sym typeface="Gill Sans" charset="0"/>
              </a:rPr>
              <a:t>2-hour prep time rule</a:t>
            </a:r>
          </a:p>
          <a:p>
            <a:pPr marL="937260" lvl="1">
              <a:lnSpc>
                <a:spcPct val="80000"/>
              </a:lnSpc>
              <a:spcBef>
                <a:spcPts val="1350"/>
              </a:spcBef>
              <a:buFont typeface="Lucida Grande" charset="0"/>
              <a:buChar char="•"/>
              <a:defRPr/>
            </a:pPr>
            <a:r>
              <a:rPr lang="en-US" sz="2000" dirty="0">
                <a:sym typeface="Gill Sans" charset="0"/>
              </a:rPr>
              <a:t>No slides</a:t>
            </a:r>
          </a:p>
          <a:p>
            <a:pPr marL="628650">
              <a:lnSpc>
                <a:spcPct val="80000"/>
              </a:lnSpc>
              <a:spcBef>
                <a:spcPts val="1350"/>
              </a:spcBef>
              <a:buFont typeface="Lucida Grande" charset="0"/>
              <a:buChar char="•"/>
              <a:defRPr/>
            </a:pPr>
            <a:r>
              <a:rPr lang="en-US" sz="2400" dirty="0">
                <a:sym typeface="Gill Sans" charset="0"/>
              </a:rPr>
              <a:t>Whole team participates</a:t>
            </a:r>
          </a:p>
          <a:p>
            <a:pPr marL="628650">
              <a:lnSpc>
                <a:spcPct val="80000"/>
              </a:lnSpc>
              <a:spcBef>
                <a:spcPts val="1350"/>
              </a:spcBef>
              <a:buFont typeface="Lucida Grande" charset="0"/>
              <a:buChar char="•"/>
              <a:defRPr/>
            </a:pPr>
            <a:r>
              <a:rPr lang="en-US" sz="2400" dirty="0">
                <a:sym typeface="Gill Sans" charset="0"/>
              </a:rPr>
              <a:t>Invite the world</a:t>
            </a:r>
          </a:p>
        </p:txBody>
      </p:sp>
      <p:pic>
        <p:nvPicPr>
          <p:cNvPr id="593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7940" y="4686300"/>
            <a:ext cx="2508885" cy="167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3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3490" y="3200400"/>
            <a:ext cx="2508885" cy="167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0115C0D0-6763-45A1-B68C-FA9FF426FBFD}"/>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defRPr/>
            </a:pPr>
            <a:r>
              <a:rPr lang="en-US">
                <a:sym typeface="Gill Sans" charset="0"/>
              </a:rPr>
              <a:t>Sprint retrospective</a:t>
            </a:r>
          </a:p>
        </p:txBody>
      </p:sp>
      <p:sp>
        <p:nvSpPr>
          <p:cNvPr id="32771" name="Rectangle 2"/>
          <p:cNvSpPr>
            <a:spLocks noGrp="1" noChangeArrowheads="1"/>
          </p:cNvSpPr>
          <p:nvPr>
            <p:ph type="body" idx="1"/>
          </p:nvPr>
        </p:nvSpPr>
        <p:spPr>
          <a:xfrm>
            <a:off x="308610" y="1440180"/>
            <a:ext cx="8515350" cy="4869180"/>
          </a:xfrm>
        </p:spPr>
        <p:txBody>
          <a:bodyPr/>
          <a:lstStyle/>
          <a:p>
            <a:pPr marL="628650">
              <a:lnSpc>
                <a:spcPct val="80000"/>
              </a:lnSpc>
            </a:pPr>
            <a:r>
              <a:rPr lang="en-US" altLang="en-US" sz="2400" dirty="0"/>
              <a:t>Periodically take a look at what is and is not working</a:t>
            </a:r>
          </a:p>
          <a:p>
            <a:pPr marL="628650">
              <a:lnSpc>
                <a:spcPct val="80000"/>
              </a:lnSpc>
            </a:pPr>
            <a:endParaRPr lang="en-US" altLang="en-US" sz="2400" dirty="0"/>
          </a:p>
          <a:p>
            <a:pPr marL="628650">
              <a:lnSpc>
                <a:spcPct val="80000"/>
              </a:lnSpc>
              <a:spcBef>
                <a:spcPts val="1170"/>
              </a:spcBef>
            </a:pPr>
            <a:r>
              <a:rPr lang="en-US" altLang="en-US" sz="2400" dirty="0"/>
              <a:t>Typically 15–30 minutes</a:t>
            </a:r>
          </a:p>
          <a:p>
            <a:pPr marL="628650">
              <a:lnSpc>
                <a:spcPct val="80000"/>
              </a:lnSpc>
              <a:spcBef>
                <a:spcPts val="1170"/>
              </a:spcBef>
            </a:pPr>
            <a:endParaRPr lang="en-US" altLang="en-US" sz="2400" dirty="0"/>
          </a:p>
          <a:p>
            <a:pPr marL="628650">
              <a:lnSpc>
                <a:spcPct val="80000"/>
              </a:lnSpc>
              <a:spcBef>
                <a:spcPts val="1170"/>
              </a:spcBef>
            </a:pPr>
            <a:r>
              <a:rPr lang="en-US" altLang="en-US" sz="2400" dirty="0"/>
              <a:t>Done after every sprint</a:t>
            </a:r>
          </a:p>
          <a:p>
            <a:pPr marL="628650">
              <a:lnSpc>
                <a:spcPct val="80000"/>
              </a:lnSpc>
              <a:spcBef>
                <a:spcPts val="1170"/>
              </a:spcBef>
            </a:pPr>
            <a:endParaRPr lang="en-US" altLang="en-US" sz="2400" dirty="0"/>
          </a:p>
          <a:p>
            <a:pPr marL="628650">
              <a:lnSpc>
                <a:spcPct val="80000"/>
              </a:lnSpc>
              <a:spcBef>
                <a:spcPts val="1170"/>
              </a:spcBef>
            </a:pPr>
            <a:r>
              <a:rPr lang="en-US" altLang="en-US" sz="2400" dirty="0"/>
              <a:t>Whole team participates</a:t>
            </a:r>
          </a:p>
          <a:p>
            <a:pPr marL="937260" lvl="1">
              <a:lnSpc>
                <a:spcPct val="80000"/>
              </a:lnSpc>
              <a:spcBef>
                <a:spcPts val="1170"/>
              </a:spcBef>
            </a:pPr>
            <a:r>
              <a:rPr lang="en-US" altLang="en-US" sz="2000" dirty="0"/>
              <a:t>ScrumMaster</a:t>
            </a:r>
          </a:p>
          <a:p>
            <a:pPr marL="937260" lvl="1">
              <a:lnSpc>
                <a:spcPct val="80000"/>
              </a:lnSpc>
              <a:spcBef>
                <a:spcPts val="1170"/>
              </a:spcBef>
            </a:pPr>
            <a:r>
              <a:rPr lang="en-US" altLang="en-US" sz="2000" dirty="0"/>
              <a:t>Product owner</a:t>
            </a:r>
          </a:p>
          <a:p>
            <a:pPr marL="937260" lvl="1">
              <a:lnSpc>
                <a:spcPct val="80000"/>
              </a:lnSpc>
              <a:spcBef>
                <a:spcPts val="1170"/>
              </a:spcBef>
            </a:pPr>
            <a:r>
              <a:rPr lang="en-US" altLang="en-US" sz="2000" dirty="0"/>
              <a:t>Team</a:t>
            </a:r>
          </a:p>
          <a:p>
            <a:pPr marL="937260" lvl="1">
              <a:lnSpc>
                <a:spcPct val="80000"/>
              </a:lnSpc>
              <a:spcBef>
                <a:spcPts val="1170"/>
              </a:spcBef>
            </a:pPr>
            <a:r>
              <a:rPr lang="en-US" altLang="en-US" sz="2000" dirty="0"/>
              <a:t>Possibly customers and others</a:t>
            </a:r>
            <a:endParaRPr lang="en-US" altLang="en-US" dirty="0"/>
          </a:p>
        </p:txBody>
      </p:sp>
      <p:sp>
        <p:nvSpPr>
          <p:cNvPr id="4" name="TextBox 3">
            <a:extLst>
              <a:ext uri="{FF2B5EF4-FFF2-40B4-BE49-F238E27FC236}">
                <a16:creationId xmlns:a16="http://schemas.microsoft.com/office/drawing/2014/main" id="{14A20C87-F020-4E2A-BD1A-8077BB16DCC3}"/>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defRPr/>
            </a:pPr>
            <a:r>
              <a:rPr lang="en-US">
                <a:sym typeface="Gill Sans" charset="0"/>
              </a:rPr>
              <a:t>Start / Stop / Continue</a:t>
            </a:r>
          </a:p>
        </p:txBody>
      </p:sp>
      <p:sp>
        <p:nvSpPr>
          <p:cNvPr id="33795" name="Rectangle 2"/>
          <p:cNvSpPr>
            <a:spLocks noGrp="1" noChangeArrowheads="1"/>
          </p:cNvSpPr>
          <p:nvPr>
            <p:ph type="body" idx="1"/>
          </p:nvPr>
        </p:nvSpPr>
        <p:spPr>
          <a:xfrm>
            <a:off x="308610" y="1440180"/>
            <a:ext cx="8515350" cy="1257300"/>
          </a:xfrm>
        </p:spPr>
        <p:txBody>
          <a:bodyPr/>
          <a:lstStyle/>
          <a:p>
            <a:pPr marL="628650"/>
            <a:r>
              <a:rPr lang="en-US" altLang="en-US" sz="2400" dirty="0"/>
              <a:t>Whole team gathers and discusses what they</a:t>
            </a:r>
            <a:r>
              <a:rPr lang="ja-JP" altLang="en-US" sz="2400" dirty="0"/>
              <a:t>’</a:t>
            </a:r>
            <a:r>
              <a:rPr lang="en-US" altLang="ja-JP" sz="2400" dirty="0"/>
              <a:t>d like to:</a:t>
            </a:r>
            <a:endParaRPr lang="en-US" altLang="en-US" sz="2400" dirty="0"/>
          </a:p>
        </p:txBody>
      </p:sp>
      <p:sp>
        <p:nvSpPr>
          <p:cNvPr id="2" name="AutoShape 3"/>
          <p:cNvSpPr>
            <a:spLocks/>
          </p:cNvSpPr>
          <p:nvPr/>
        </p:nvSpPr>
        <p:spPr bwMode="auto">
          <a:xfrm>
            <a:off x="1348740" y="2537460"/>
            <a:ext cx="3440430" cy="88011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800">
                <a:solidFill>
                  <a:srgbClr val="FFFFFF"/>
                </a:solidFill>
                <a:latin typeface="Gill Sans" pitchFamily="80" charset="0"/>
                <a:ea typeface="Gill Sans" pitchFamily="80" charset="0"/>
                <a:cs typeface="Gill Sans" pitchFamily="80" charset="0"/>
                <a:sym typeface="Gill Sans" pitchFamily="80" charset="0"/>
              </a:rPr>
              <a:t>Start doing</a:t>
            </a:r>
            <a:endParaRPr lang="en-US" sz="280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sp>
        <p:nvSpPr>
          <p:cNvPr id="33796" name="AutoShape 4"/>
          <p:cNvSpPr>
            <a:spLocks/>
          </p:cNvSpPr>
          <p:nvPr/>
        </p:nvSpPr>
        <p:spPr bwMode="auto">
          <a:xfrm>
            <a:off x="2846070" y="3646170"/>
            <a:ext cx="3440430" cy="88011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800">
                <a:solidFill>
                  <a:srgbClr val="FFFFFF"/>
                </a:solidFill>
                <a:latin typeface="Gill Sans" pitchFamily="80" charset="0"/>
                <a:ea typeface="Gill Sans" pitchFamily="80" charset="0"/>
                <a:cs typeface="Gill Sans" pitchFamily="80" charset="0"/>
                <a:sym typeface="Gill Sans" pitchFamily="80" charset="0"/>
              </a:rPr>
              <a:t>Stop doing</a:t>
            </a:r>
          </a:p>
        </p:txBody>
      </p:sp>
      <p:sp>
        <p:nvSpPr>
          <p:cNvPr id="33797" name="AutoShape 5"/>
          <p:cNvSpPr>
            <a:spLocks/>
          </p:cNvSpPr>
          <p:nvPr/>
        </p:nvSpPr>
        <p:spPr bwMode="auto">
          <a:xfrm>
            <a:off x="4343400" y="4754880"/>
            <a:ext cx="3440430" cy="88011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800">
                <a:solidFill>
                  <a:srgbClr val="FFFFFF"/>
                </a:solidFill>
                <a:latin typeface="Gill Sans" pitchFamily="80" charset="0"/>
                <a:ea typeface="Gill Sans" pitchFamily="80" charset="0"/>
                <a:cs typeface="Gill Sans" pitchFamily="80" charset="0"/>
                <a:sym typeface="Gill Sans" pitchFamily="80" charset="0"/>
              </a:rPr>
              <a:t>Continue doing</a:t>
            </a:r>
            <a:endParaRPr lang="en-US" sz="280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grpSp>
        <p:nvGrpSpPr>
          <p:cNvPr id="63494" name="Group 6"/>
          <p:cNvGrpSpPr>
            <a:grpSpLocks/>
          </p:cNvGrpSpPr>
          <p:nvPr/>
        </p:nvGrpSpPr>
        <p:grpSpPr bwMode="auto">
          <a:xfrm>
            <a:off x="1005840" y="4366260"/>
            <a:ext cx="2788920" cy="2108835"/>
            <a:chOff x="0" y="0"/>
            <a:chExt cx="1951" cy="1476"/>
          </a:xfrm>
        </p:grpSpPr>
        <p:pic>
          <p:nvPicPr>
            <p:cNvPr id="634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1" cy="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63496" name="Rectangle 8"/>
            <p:cNvSpPr>
              <a:spLocks/>
            </p:cNvSpPr>
            <p:nvPr/>
          </p:nvSpPr>
          <p:spPr bwMode="auto">
            <a:xfrm>
              <a:off x="102" y="144"/>
              <a:ext cx="157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lnSpc>
                  <a:spcPct val="80000"/>
                </a:lnSpc>
              </a:pPr>
              <a:r>
                <a:rPr lang="en-US" altLang="en-US" sz="1800">
                  <a:solidFill>
                    <a:srgbClr val="FF0000"/>
                  </a:solidFill>
                  <a:latin typeface="Comic Sans MS" pitchFamily="66" charset="0"/>
                  <a:sym typeface="Comic Sans MS" pitchFamily="66" charset="0"/>
                </a:rPr>
                <a:t>This is just one of many ways to do a sprint retrospective.</a:t>
              </a:r>
            </a:p>
          </p:txBody>
        </p:sp>
      </p:grpSp>
      <p:sp>
        <p:nvSpPr>
          <p:cNvPr id="10" name="TextBox 9">
            <a:extLst>
              <a:ext uri="{FF2B5EF4-FFF2-40B4-BE49-F238E27FC236}">
                <a16:creationId xmlns:a16="http://schemas.microsoft.com/office/drawing/2014/main" id="{90C0AEB1-0412-4D75-A1B1-B0E76340FDC7}"/>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Group 1"/>
          <p:cNvGrpSpPr>
            <a:grpSpLocks/>
          </p:cNvGrpSpPr>
          <p:nvPr/>
        </p:nvGrpSpPr>
        <p:grpSpPr bwMode="auto">
          <a:xfrm>
            <a:off x="651510" y="1318260"/>
            <a:ext cx="3726180" cy="1840230"/>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5558"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2520">
                  <a:solidFill>
                    <a:srgbClr val="B3B3B3"/>
                  </a:solidFill>
                </a:rPr>
                <a:t>Product owner</a:t>
              </a:r>
            </a:p>
            <a:p>
              <a:pPr algn="l" eaLnBrk="1" hangingPunct="1">
                <a:buClr>
                  <a:srgbClr val="B3B3B3"/>
                </a:buClr>
                <a:buSzPct val="125000"/>
                <a:buFont typeface="Lucida Grande" pitchFamily="1" charset="0"/>
                <a:buChar char="•"/>
              </a:pPr>
              <a:r>
                <a:rPr lang="en-US" altLang="en-US" sz="2520">
                  <a:solidFill>
                    <a:srgbClr val="B3B3B3"/>
                  </a:solidFill>
                </a:rPr>
                <a:t>ScrumMaster</a:t>
              </a:r>
            </a:p>
            <a:p>
              <a:pPr algn="l" eaLnBrk="1" hangingPunct="1">
                <a:buClr>
                  <a:srgbClr val="B3B3B3"/>
                </a:buClr>
                <a:buSzPct val="125000"/>
                <a:buFont typeface="Lucida Grande" pitchFamily="1" charset="0"/>
                <a:buChar char="•"/>
              </a:pPr>
              <a:r>
                <a:rPr lang="en-US" altLang="en-US" sz="2520">
                  <a:solidFill>
                    <a:srgbClr val="B3B3B3"/>
                  </a:solidFill>
                </a:rPr>
                <a:t>Team</a:t>
              </a:r>
            </a:p>
          </p:txBody>
        </p:sp>
        <p:sp>
          <p:nvSpPr>
            <p:cNvPr id="65559"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60"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65561"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65562"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63"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64"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Roles</a:t>
              </a:r>
            </a:p>
          </p:txBody>
        </p:sp>
      </p:grpSp>
      <p:sp>
        <p:nvSpPr>
          <p:cNvPr id="34819" name="Rectangle 10"/>
          <p:cNvSpPr>
            <a:spLocks noGrp="1" noChangeArrowheads="1"/>
          </p:cNvSpPr>
          <p:nvPr>
            <p:ph type="title"/>
          </p:nvPr>
        </p:nvSpPr>
        <p:spPr>
          <a:xfrm>
            <a:off x="685800" y="304800"/>
            <a:ext cx="7772400" cy="1143000"/>
          </a:xfrm>
        </p:spPr>
        <p:txBody>
          <a:bodyPr/>
          <a:lstStyle/>
          <a:p>
            <a:pPr eaLnBrk="1" hangingPunct="1">
              <a:defRPr/>
            </a:pPr>
            <a:r>
              <a:rPr lang="en-US" dirty="0">
                <a:sym typeface="Gill Sans" charset="0"/>
              </a:rPr>
              <a:t>Scrum framework</a:t>
            </a:r>
          </a:p>
        </p:txBody>
      </p:sp>
      <p:grpSp>
        <p:nvGrpSpPr>
          <p:cNvPr id="65539" name="Group 11"/>
          <p:cNvGrpSpPr>
            <a:grpSpLocks/>
          </p:cNvGrpSpPr>
          <p:nvPr/>
        </p:nvGrpSpPr>
        <p:grpSpPr bwMode="auto">
          <a:xfrm>
            <a:off x="2846070" y="2769870"/>
            <a:ext cx="3726180" cy="2274570"/>
            <a:chOff x="0" y="0"/>
            <a:chExt cx="2608" cy="1592"/>
          </a:xfrm>
        </p:grpSpPr>
        <p:sp>
          <p:nvSpPr>
            <p:cNvPr id="3" name="AutoShape 12"/>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5550"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2520">
                  <a:solidFill>
                    <a:srgbClr val="B3B3B3"/>
                  </a:solidFill>
                </a:rPr>
                <a:t>Sprint planning</a:t>
              </a:r>
            </a:p>
            <a:p>
              <a:pPr algn="l" eaLnBrk="1" hangingPunct="1">
                <a:buClr>
                  <a:srgbClr val="B3B3B3"/>
                </a:buClr>
                <a:buSzPct val="125000"/>
                <a:buFont typeface="Lucida Grande" pitchFamily="1" charset="0"/>
                <a:buChar char="•"/>
              </a:pPr>
              <a:r>
                <a:rPr lang="en-US" altLang="en-US" sz="2520">
                  <a:solidFill>
                    <a:srgbClr val="B3B3B3"/>
                  </a:solidFill>
                </a:rPr>
                <a:t>Sprint review</a:t>
              </a:r>
            </a:p>
            <a:p>
              <a:pPr algn="l" eaLnBrk="1" hangingPunct="1">
                <a:buClr>
                  <a:srgbClr val="B3B3B3"/>
                </a:buClr>
                <a:buSzPct val="125000"/>
                <a:buFont typeface="Lucida Grande" pitchFamily="1" charset="0"/>
                <a:buChar char="•"/>
              </a:pPr>
              <a:r>
                <a:rPr lang="en-US" altLang="en-US" sz="2520">
                  <a:solidFill>
                    <a:srgbClr val="B3B3B3"/>
                  </a:solidFill>
                </a:rPr>
                <a:t>Sprint retrospective</a:t>
              </a:r>
            </a:p>
            <a:p>
              <a:pPr algn="l" eaLnBrk="1" hangingPunct="1">
                <a:buClr>
                  <a:srgbClr val="B3B3B3"/>
                </a:buClr>
                <a:buSzPct val="125000"/>
                <a:buFont typeface="Lucida Grande" pitchFamily="1" charset="0"/>
                <a:buChar char="•"/>
              </a:pPr>
              <a:r>
                <a:rPr lang="en-US" altLang="en-US" sz="2520">
                  <a:solidFill>
                    <a:srgbClr val="B3B3B3"/>
                  </a:solidFill>
                </a:rPr>
                <a:t>Daily scrum meeting</a:t>
              </a:r>
            </a:p>
          </p:txBody>
        </p:sp>
        <p:sp>
          <p:nvSpPr>
            <p:cNvPr id="65551"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52"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65553"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65554"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55"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56" name="Rectangle 19"/>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Ceremonies</a:t>
              </a:r>
            </a:p>
          </p:txBody>
        </p:sp>
      </p:grpSp>
      <p:grpSp>
        <p:nvGrpSpPr>
          <p:cNvPr id="65540" name="Group 20"/>
          <p:cNvGrpSpPr>
            <a:grpSpLocks/>
          </p:cNvGrpSpPr>
          <p:nvPr/>
        </p:nvGrpSpPr>
        <p:grpSpPr bwMode="auto">
          <a:xfrm>
            <a:off x="4594860" y="4941570"/>
            <a:ext cx="3726180" cy="1840230"/>
            <a:chOff x="0" y="0"/>
            <a:chExt cx="2608" cy="1288"/>
          </a:xfrm>
        </p:grpSpPr>
        <p:sp>
          <p:nvSpPr>
            <p:cNvPr id="34837"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5542"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520">
                  <a:solidFill>
                    <a:srgbClr val="FFFFFF"/>
                  </a:solidFill>
                </a:rPr>
                <a:t>Product backlog</a:t>
              </a:r>
            </a:p>
            <a:p>
              <a:pPr algn="l" eaLnBrk="1" hangingPunct="1">
                <a:buClr>
                  <a:srgbClr val="FFFFFF"/>
                </a:buClr>
                <a:buSzPct val="125000"/>
                <a:buFont typeface="Gill Sans" pitchFamily="1" charset="0"/>
                <a:buChar char="•"/>
              </a:pPr>
              <a:r>
                <a:rPr lang="en-US" altLang="en-US" sz="2520">
                  <a:solidFill>
                    <a:srgbClr val="FFFFFF"/>
                  </a:solidFill>
                </a:rPr>
                <a:t>Sprint backlog</a:t>
              </a:r>
            </a:p>
            <a:p>
              <a:pPr algn="l" eaLnBrk="1" hangingPunct="1">
                <a:buClr>
                  <a:srgbClr val="FFFFFF"/>
                </a:buClr>
                <a:buSzPct val="125000"/>
                <a:buFont typeface="Gill Sans" pitchFamily="1" charset="0"/>
                <a:buChar char="•"/>
              </a:pPr>
              <a:r>
                <a:rPr lang="en-US" altLang="en-US" sz="2520">
                  <a:solidFill>
                    <a:srgbClr val="FFFFFF"/>
                  </a:solidFill>
                </a:rPr>
                <a:t>Burndown charts</a:t>
              </a:r>
            </a:p>
          </p:txBody>
        </p:sp>
        <p:sp>
          <p:nvSpPr>
            <p:cNvPr id="65543"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44"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65545"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65546"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47"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65548"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Artifacts</a:t>
              </a:r>
            </a:p>
          </p:txBody>
        </p:sp>
      </p:grpSp>
      <p:sp>
        <p:nvSpPr>
          <p:cNvPr id="30" name="TextBox 29">
            <a:extLst>
              <a:ext uri="{FF2B5EF4-FFF2-40B4-BE49-F238E27FC236}">
                <a16:creationId xmlns:a16="http://schemas.microsoft.com/office/drawing/2014/main" id="{3052560D-6F26-4EA5-B6D6-F187819F9E36}"/>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defRPr/>
            </a:pPr>
            <a:r>
              <a:rPr lang="en-US">
                <a:sym typeface="Gill Sans" charset="0"/>
              </a:rPr>
              <a:t>Product backlog</a:t>
            </a:r>
          </a:p>
        </p:txBody>
      </p:sp>
      <p:sp>
        <p:nvSpPr>
          <p:cNvPr id="35843" name="Rectangle 2"/>
          <p:cNvSpPr>
            <a:spLocks noGrp="1" noChangeArrowheads="1"/>
          </p:cNvSpPr>
          <p:nvPr>
            <p:ph type="body" idx="1"/>
          </p:nvPr>
        </p:nvSpPr>
        <p:spPr>
          <a:xfrm>
            <a:off x="4034790" y="1565910"/>
            <a:ext cx="4937760" cy="4766310"/>
          </a:xfrm>
        </p:spPr>
        <p:txBody>
          <a:bodyPr/>
          <a:lstStyle/>
          <a:p>
            <a:pPr marL="494348" indent="-265748">
              <a:lnSpc>
                <a:spcPct val="80000"/>
              </a:lnSpc>
              <a:buFont typeface="Lucida Grande" charset="0"/>
              <a:buChar char="•"/>
              <a:tabLst>
                <a:tab pos="1068705" algn="l"/>
              </a:tabLst>
              <a:defRPr/>
            </a:pPr>
            <a:r>
              <a:rPr lang="en-US" sz="2000" dirty="0">
                <a:sym typeface="Gill Sans" charset="0"/>
              </a:rPr>
              <a:t>The requirements</a:t>
            </a:r>
          </a:p>
          <a:p>
            <a:pPr marL="494348" indent="-265748">
              <a:lnSpc>
                <a:spcPct val="80000"/>
              </a:lnSpc>
              <a:buFont typeface="Lucida Grande" charset="0"/>
              <a:buChar char="•"/>
              <a:tabLst>
                <a:tab pos="1068705" algn="l"/>
              </a:tabLst>
              <a:defRPr/>
            </a:pPr>
            <a:endParaRPr lang="en-US" sz="2000" dirty="0">
              <a:sym typeface="Gill Sans" charset="0"/>
            </a:endParaRPr>
          </a:p>
          <a:p>
            <a:pPr marL="494348" indent="-265748">
              <a:lnSpc>
                <a:spcPct val="80000"/>
              </a:lnSpc>
              <a:spcBef>
                <a:spcPts val="1260"/>
              </a:spcBef>
              <a:buFont typeface="Lucida Grande" charset="0"/>
              <a:buChar char="•"/>
              <a:tabLst>
                <a:tab pos="1068705" algn="l"/>
              </a:tabLst>
              <a:defRPr/>
            </a:pPr>
            <a:r>
              <a:rPr lang="en-US" sz="2000" dirty="0">
                <a:sym typeface="Gill Sans" charset="0"/>
              </a:rPr>
              <a:t>A list of all desired work on the project</a:t>
            </a:r>
          </a:p>
          <a:p>
            <a:pPr marL="494348" indent="-265748">
              <a:lnSpc>
                <a:spcPct val="80000"/>
              </a:lnSpc>
              <a:spcBef>
                <a:spcPts val="1260"/>
              </a:spcBef>
              <a:buFont typeface="Lucida Grande" charset="0"/>
              <a:buChar char="•"/>
              <a:tabLst>
                <a:tab pos="1068705" algn="l"/>
              </a:tabLst>
              <a:defRPr/>
            </a:pPr>
            <a:endParaRPr lang="en-US" sz="2000" dirty="0">
              <a:sym typeface="Gill Sans" charset="0"/>
            </a:endParaRPr>
          </a:p>
          <a:p>
            <a:pPr marL="494348" indent="-265748">
              <a:lnSpc>
                <a:spcPct val="80000"/>
              </a:lnSpc>
              <a:spcBef>
                <a:spcPts val="1260"/>
              </a:spcBef>
              <a:buFont typeface="Lucida Grande" charset="0"/>
              <a:buChar char="•"/>
              <a:tabLst>
                <a:tab pos="1068705" algn="l"/>
              </a:tabLst>
              <a:defRPr/>
            </a:pPr>
            <a:r>
              <a:rPr lang="en-US" sz="2000" dirty="0">
                <a:sym typeface="Gill Sans" charset="0"/>
              </a:rPr>
              <a:t>Ideally expressed such that each item has value to the users or customers of the product </a:t>
            </a:r>
          </a:p>
          <a:p>
            <a:pPr marL="494348" indent="-265748">
              <a:lnSpc>
                <a:spcPct val="80000"/>
              </a:lnSpc>
              <a:spcBef>
                <a:spcPts val="1260"/>
              </a:spcBef>
              <a:buFont typeface="Lucida Grande" charset="0"/>
              <a:buChar char="•"/>
              <a:tabLst>
                <a:tab pos="1068705" algn="l"/>
              </a:tabLst>
              <a:defRPr/>
            </a:pPr>
            <a:endParaRPr lang="en-US" sz="2000" dirty="0">
              <a:sym typeface="Gill Sans" charset="0"/>
            </a:endParaRPr>
          </a:p>
          <a:p>
            <a:pPr marL="494348" indent="-265748">
              <a:lnSpc>
                <a:spcPct val="80000"/>
              </a:lnSpc>
              <a:spcBef>
                <a:spcPts val="1260"/>
              </a:spcBef>
              <a:buFont typeface="Lucida Grande" charset="0"/>
              <a:buChar char="•"/>
              <a:tabLst>
                <a:tab pos="1068705" algn="l"/>
              </a:tabLst>
              <a:defRPr/>
            </a:pPr>
            <a:r>
              <a:rPr lang="en-US" sz="2000" dirty="0">
                <a:sym typeface="Gill Sans" charset="0"/>
              </a:rPr>
              <a:t>Prioritized by the product owner</a:t>
            </a:r>
          </a:p>
          <a:p>
            <a:pPr marL="494348" indent="-265748">
              <a:lnSpc>
                <a:spcPct val="80000"/>
              </a:lnSpc>
              <a:spcBef>
                <a:spcPts val="1260"/>
              </a:spcBef>
              <a:buFont typeface="Lucida Grande" charset="0"/>
              <a:buChar char="•"/>
              <a:tabLst>
                <a:tab pos="1068705" algn="l"/>
              </a:tabLst>
              <a:defRPr/>
            </a:pPr>
            <a:endParaRPr lang="en-US" sz="2000" dirty="0">
              <a:sym typeface="Gill Sans" charset="0"/>
            </a:endParaRPr>
          </a:p>
          <a:p>
            <a:pPr marL="494348" indent="-265748">
              <a:lnSpc>
                <a:spcPct val="80000"/>
              </a:lnSpc>
              <a:spcBef>
                <a:spcPts val="1260"/>
              </a:spcBef>
              <a:buFont typeface="Lucida Grande" charset="0"/>
              <a:buChar char="•"/>
              <a:tabLst>
                <a:tab pos="1068705" algn="l"/>
              </a:tabLst>
              <a:defRPr/>
            </a:pPr>
            <a:r>
              <a:rPr lang="en-US" sz="2000" dirty="0">
                <a:sym typeface="Gill Sans" charset="0"/>
              </a:rPr>
              <a:t>Reprioritized at the start of each sprint</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 y="2988945"/>
            <a:ext cx="4046220" cy="167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p:cNvSpPr>
            <a:spLocks/>
          </p:cNvSpPr>
          <p:nvPr/>
        </p:nvSpPr>
        <p:spPr bwMode="auto">
          <a:xfrm>
            <a:off x="1428750" y="5349240"/>
            <a:ext cx="2526030" cy="914400"/>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This is the product backlog</a:t>
            </a:r>
          </a:p>
        </p:txBody>
      </p:sp>
      <p:sp>
        <p:nvSpPr>
          <p:cNvPr id="67589" name="Line 5"/>
          <p:cNvSpPr>
            <a:spLocks noChangeShapeType="1"/>
          </p:cNvSpPr>
          <p:nvPr/>
        </p:nvSpPr>
        <p:spPr bwMode="auto">
          <a:xfrm>
            <a:off x="982980" y="4137660"/>
            <a:ext cx="387192" cy="1371600"/>
          </a:xfrm>
          <a:prstGeom prst="line">
            <a:avLst/>
          </a:prstGeom>
          <a:noFill/>
          <a:ln w="38100">
            <a:solidFill>
              <a:srgbClr val="033F7F"/>
            </a:solidFill>
            <a:round/>
            <a:headEnd type="stealth" w="med" len="med"/>
            <a:tailEnd/>
          </a:ln>
          <a:extLst>
            <a:ext uri="{909E8E84-426E-40DD-AFC4-6F175D3DCCD1}">
              <a14:hiddenFill xmlns:a14="http://schemas.microsoft.com/office/drawing/2010/main">
                <a:noFill/>
              </a14:hiddenFill>
            </a:ext>
          </a:extLst>
        </p:spPr>
        <p:txBody>
          <a:bodyPr/>
          <a:lstStyle/>
          <a:p>
            <a:endParaRPr lang="en-CA"/>
          </a:p>
        </p:txBody>
      </p:sp>
      <p:sp>
        <p:nvSpPr>
          <p:cNvPr id="7" name="TextBox 6">
            <a:extLst>
              <a:ext uri="{FF2B5EF4-FFF2-40B4-BE49-F238E27FC236}">
                <a16:creationId xmlns:a16="http://schemas.microsoft.com/office/drawing/2014/main" id="{400AC496-B2A5-4072-A59B-E766DFE06C52}"/>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defRPr/>
            </a:pPr>
            <a:r>
              <a:rPr lang="en-US">
                <a:sym typeface="Gill Sans" charset="0"/>
              </a:rPr>
              <a:t>A sample product backlog</a:t>
            </a:r>
          </a:p>
        </p:txBody>
      </p:sp>
      <p:graphicFrame>
        <p:nvGraphicFramePr>
          <p:cNvPr id="2" name="Group 2"/>
          <p:cNvGraphicFramePr>
            <a:graphicFrameLocks noGrp="1"/>
          </p:cNvGraphicFramePr>
          <p:nvPr>
            <p:extLst>
              <p:ext uri="{D42A27DB-BD31-4B8C-83A1-F6EECF244321}">
                <p14:modId xmlns:p14="http://schemas.microsoft.com/office/powerpoint/2010/main" val="462105103"/>
              </p:ext>
            </p:extLst>
          </p:nvPr>
        </p:nvGraphicFramePr>
        <p:xfrm>
          <a:off x="1140143" y="1447800"/>
          <a:ext cx="7013257" cy="4959214"/>
        </p:xfrm>
        <a:graphic>
          <a:graphicData uri="http://schemas.openxmlformats.org/drawingml/2006/table">
            <a:tbl>
              <a:tblPr/>
              <a:tblGrid>
                <a:gridCol w="5264654">
                  <a:extLst>
                    <a:ext uri="{9D8B030D-6E8A-4147-A177-3AD203B41FA5}">
                      <a16:colId xmlns:a16="http://schemas.microsoft.com/office/drawing/2014/main" val="20000"/>
                    </a:ext>
                  </a:extLst>
                </a:gridCol>
                <a:gridCol w="1748603">
                  <a:extLst>
                    <a:ext uri="{9D8B030D-6E8A-4147-A177-3AD203B41FA5}">
                      <a16:colId xmlns:a16="http://schemas.microsoft.com/office/drawing/2014/main" val="20001"/>
                    </a:ext>
                  </a:extLst>
                </a:gridCol>
              </a:tblGrid>
              <a:tr h="664492">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3200" b="0" i="0" u="none" strike="noStrike" cap="none" normalizeH="0" baseline="0" dirty="0">
                          <a:ln>
                            <a:noFill/>
                          </a:ln>
                          <a:solidFill>
                            <a:srgbClr val="FFFFFF"/>
                          </a:solidFill>
                          <a:effectLst/>
                          <a:latin typeface="Gill Sans" pitchFamily="80" charset="0"/>
                          <a:ea typeface="ヒラギノ角ゴ Pro W3" pitchFamily="80" charset="-128"/>
                          <a:sym typeface="Gill Sans" pitchFamily="80" charset="0"/>
                        </a:rPr>
                        <a:t>Backlog item</a:t>
                      </a:r>
                    </a:p>
                  </a:txBody>
                  <a:tcPr marL="34290" marR="34290" marT="34294" marB="34294"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3200" b="0" i="0" u="none" strike="noStrike" cap="none" normalizeH="0" baseline="0" dirty="0">
                          <a:ln>
                            <a:noFill/>
                          </a:ln>
                          <a:solidFill>
                            <a:srgbClr val="FFFFFF"/>
                          </a:solidFill>
                          <a:effectLst/>
                          <a:latin typeface="Gill Sans" pitchFamily="80" charset="0"/>
                          <a:ea typeface="ヒラギノ角ゴ Pro W3" pitchFamily="80" charset="-128"/>
                          <a:sym typeface="Gill Sans" pitchFamily="80" charset="0"/>
                        </a:rPr>
                        <a:t>Estimate</a:t>
                      </a:r>
                    </a:p>
                  </a:txBody>
                  <a:tcPr marL="34290" marR="34290" marT="34294" marB="34294"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extLst>
                  <a:ext uri="{0D108BD9-81ED-4DB2-BD59-A6C34878D82A}">
                    <a16:rowId xmlns:a16="http://schemas.microsoft.com/office/drawing/2014/main" val="10000"/>
                  </a:ext>
                </a:extLst>
              </a:tr>
              <a:tr h="454194">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Allow a guest to make a reservation</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3</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728702">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As a guest, I want to cancel a reservation.</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5</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741643">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As a guest, I want to change the dates of a reservation.</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3</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r h="741643">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As a hotel employee, I can run RevPAR reports (revenue-per-available-room)</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8</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447973">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Improve exception handling</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8</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418108">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30</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418108">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25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50</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bl>
          </a:graphicData>
        </a:graphic>
      </p:graphicFrame>
      <p:sp>
        <p:nvSpPr>
          <p:cNvPr id="4" name="TextBox 3">
            <a:extLst>
              <a:ext uri="{FF2B5EF4-FFF2-40B4-BE49-F238E27FC236}">
                <a16:creationId xmlns:a16="http://schemas.microsoft.com/office/drawing/2014/main" id="{8A06D0EF-51E1-49D3-8762-085FFA9CB710}"/>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defRPr/>
            </a:pPr>
            <a:r>
              <a:rPr lang="en-US">
                <a:sym typeface="Gill Sans" charset="0"/>
              </a:rPr>
              <a:t>The sprint goal</a:t>
            </a:r>
          </a:p>
        </p:txBody>
      </p:sp>
      <p:sp>
        <p:nvSpPr>
          <p:cNvPr id="37891" name="Rectangle 2"/>
          <p:cNvSpPr>
            <a:spLocks noGrp="1" noChangeArrowheads="1"/>
          </p:cNvSpPr>
          <p:nvPr>
            <p:ph type="body" idx="1"/>
          </p:nvPr>
        </p:nvSpPr>
        <p:spPr>
          <a:xfrm>
            <a:off x="308610" y="1611630"/>
            <a:ext cx="8515350" cy="1131570"/>
          </a:xfrm>
        </p:spPr>
        <p:txBody>
          <a:bodyPr/>
          <a:lstStyle/>
          <a:p>
            <a:pPr marL="628650">
              <a:buFont typeface="Lucida Grande" charset="0"/>
              <a:buChar char="•"/>
              <a:defRPr/>
            </a:pPr>
            <a:r>
              <a:rPr lang="en-US" sz="2400" dirty="0">
                <a:sym typeface="Gill Sans" charset="0"/>
              </a:rPr>
              <a:t>A short statement of what the work will be focused on during the sprint</a:t>
            </a:r>
          </a:p>
        </p:txBody>
      </p:sp>
      <p:sp>
        <p:nvSpPr>
          <p:cNvPr id="2" name="AutoShape 3"/>
          <p:cNvSpPr>
            <a:spLocks/>
          </p:cNvSpPr>
          <p:nvPr/>
        </p:nvSpPr>
        <p:spPr bwMode="auto">
          <a:xfrm>
            <a:off x="308610" y="3371850"/>
            <a:ext cx="4411980" cy="1748790"/>
          </a:xfrm>
          <a:prstGeom prst="roundRect">
            <a:avLst>
              <a:gd name="adj" fmla="val 15685"/>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71684" name="Rectangle 4"/>
          <p:cNvSpPr>
            <a:spLocks/>
          </p:cNvSpPr>
          <p:nvPr/>
        </p:nvSpPr>
        <p:spPr bwMode="auto">
          <a:xfrm>
            <a:off x="742950" y="3371850"/>
            <a:ext cx="2343150" cy="41148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1685" name="AutoShape 5"/>
          <p:cNvSpPr>
            <a:spLocks/>
          </p:cNvSpPr>
          <p:nvPr/>
        </p:nvSpPr>
        <p:spPr bwMode="auto">
          <a:xfrm rot="10800000">
            <a:off x="2994660" y="337185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71686" name="AutoShape 6"/>
          <p:cNvSpPr>
            <a:spLocks/>
          </p:cNvSpPr>
          <p:nvPr/>
        </p:nvSpPr>
        <p:spPr bwMode="auto">
          <a:xfrm>
            <a:off x="308610" y="337185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71687" name="Rectangle 7"/>
          <p:cNvSpPr>
            <a:spLocks/>
          </p:cNvSpPr>
          <p:nvPr/>
        </p:nvSpPr>
        <p:spPr bwMode="auto">
          <a:xfrm>
            <a:off x="457200" y="3337560"/>
            <a:ext cx="28346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Database Application</a:t>
            </a:r>
          </a:p>
        </p:txBody>
      </p:sp>
      <p:sp>
        <p:nvSpPr>
          <p:cNvPr id="3" name="AutoShape 8"/>
          <p:cNvSpPr>
            <a:spLocks/>
          </p:cNvSpPr>
          <p:nvPr/>
        </p:nvSpPr>
        <p:spPr bwMode="auto">
          <a:xfrm>
            <a:off x="4366260" y="4572000"/>
            <a:ext cx="4411980" cy="1748790"/>
          </a:xfrm>
          <a:prstGeom prst="roundRect">
            <a:avLst>
              <a:gd name="adj" fmla="val 15685"/>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71689" name="Rectangle 9"/>
          <p:cNvSpPr>
            <a:spLocks/>
          </p:cNvSpPr>
          <p:nvPr/>
        </p:nvSpPr>
        <p:spPr bwMode="auto">
          <a:xfrm>
            <a:off x="4800600" y="4572000"/>
            <a:ext cx="2343150" cy="41148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1690" name="AutoShape 10"/>
          <p:cNvSpPr>
            <a:spLocks/>
          </p:cNvSpPr>
          <p:nvPr/>
        </p:nvSpPr>
        <p:spPr bwMode="auto">
          <a:xfrm rot="10800000">
            <a:off x="7052310" y="457200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71691" name="AutoShape 11"/>
          <p:cNvSpPr>
            <a:spLocks/>
          </p:cNvSpPr>
          <p:nvPr/>
        </p:nvSpPr>
        <p:spPr bwMode="auto">
          <a:xfrm>
            <a:off x="4366260" y="457200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71692" name="Rectangle 12"/>
          <p:cNvSpPr>
            <a:spLocks/>
          </p:cNvSpPr>
          <p:nvPr/>
        </p:nvSpPr>
        <p:spPr bwMode="auto">
          <a:xfrm>
            <a:off x="4514850" y="4537710"/>
            <a:ext cx="28346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Financial services</a:t>
            </a:r>
          </a:p>
        </p:txBody>
      </p:sp>
      <p:sp>
        <p:nvSpPr>
          <p:cNvPr id="4" name="AutoShape 13"/>
          <p:cNvSpPr>
            <a:spLocks/>
          </p:cNvSpPr>
          <p:nvPr/>
        </p:nvSpPr>
        <p:spPr bwMode="auto">
          <a:xfrm>
            <a:off x="4366260" y="2503170"/>
            <a:ext cx="4411980" cy="1383030"/>
          </a:xfrm>
          <a:prstGeom prst="roundRect">
            <a:avLst>
              <a:gd name="adj" fmla="val 1983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71694" name="Rectangle 14"/>
          <p:cNvSpPr>
            <a:spLocks/>
          </p:cNvSpPr>
          <p:nvPr/>
        </p:nvSpPr>
        <p:spPr bwMode="auto">
          <a:xfrm>
            <a:off x="4800600" y="2503170"/>
            <a:ext cx="2343150" cy="41148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1695" name="AutoShape 15"/>
          <p:cNvSpPr>
            <a:spLocks/>
          </p:cNvSpPr>
          <p:nvPr/>
        </p:nvSpPr>
        <p:spPr bwMode="auto">
          <a:xfrm rot="10800000">
            <a:off x="7052310" y="250317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71696" name="AutoShape 16"/>
          <p:cNvSpPr>
            <a:spLocks/>
          </p:cNvSpPr>
          <p:nvPr/>
        </p:nvSpPr>
        <p:spPr bwMode="auto">
          <a:xfrm>
            <a:off x="4366260" y="250317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71697" name="Rectangle 17"/>
          <p:cNvSpPr>
            <a:spLocks/>
          </p:cNvSpPr>
          <p:nvPr/>
        </p:nvSpPr>
        <p:spPr bwMode="auto">
          <a:xfrm>
            <a:off x="4514850" y="2468880"/>
            <a:ext cx="28346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Life Sciences</a:t>
            </a:r>
          </a:p>
        </p:txBody>
      </p:sp>
      <p:sp>
        <p:nvSpPr>
          <p:cNvPr id="71698" name="Rectangle 18"/>
          <p:cNvSpPr>
            <a:spLocks/>
          </p:cNvSpPr>
          <p:nvPr/>
        </p:nvSpPr>
        <p:spPr bwMode="auto">
          <a:xfrm>
            <a:off x="4366260" y="2926080"/>
            <a:ext cx="441198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Support features necessary for population genetics studies.</a:t>
            </a:r>
          </a:p>
        </p:txBody>
      </p:sp>
      <p:sp>
        <p:nvSpPr>
          <p:cNvPr id="71699" name="Rectangle 19"/>
          <p:cNvSpPr>
            <a:spLocks/>
          </p:cNvSpPr>
          <p:nvPr/>
        </p:nvSpPr>
        <p:spPr bwMode="auto">
          <a:xfrm>
            <a:off x="4491990" y="5029200"/>
            <a:ext cx="419481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Support more technical indicators than company ABC with real-time, streaming data.</a:t>
            </a:r>
          </a:p>
        </p:txBody>
      </p:sp>
      <p:sp>
        <p:nvSpPr>
          <p:cNvPr id="71700" name="Rectangle 20"/>
          <p:cNvSpPr>
            <a:spLocks/>
          </p:cNvSpPr>
          <p:nvPr/>
        </p:nvSpPr>
        <p:spPr bwMode="auto">
          <a:xfrm>
            <a:off x="411480" y="3840480"/>
            <a:ext cx="419481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Make the application run on SQL Server in addition to Oracle.</a:t>
            </a:r>
          </a:p>
        </p:txBody>
      </p:sp>
      <p:sp>
        <p:nvSpPr>
          <p:cNvPr id="22" name="TextBox 21">
            <a:extLst>
              <a:ext uri="{FF2B5EF4-FFF2-40B4-BE49-F238E27FC236}">
                <a16:creationId xmlns:a16="http://schemas.microsoft.com/office/drawing/2014/main" id="{145D29C3-C5D7-4945-B4E4-609C121D5E3E}"/>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pPr eaLnBrk="1" hangingPunct="1">
              <a:defRPr/>
            </a:pPr>
            <a:r>
              <a:rPr lang="en-US">
                <a:sym typeface="Gill Sans" charset="0"/>
              </a:rPr>
              <a:t>Managing the sprint backlog</a:t>
            </a:r>
          </a:p>
        </p:txBody>
      </p:sp>
      <p:sp>
        <p:nvSpPr>
          <p:cNvPr id="38915" name="Rectangle 2"/>
          <p:cNvSpPr>
            <a:spLocks noGrp="1" noChangeArrowheads="1"/>
          </p:cNvSpPr>
          <p:nvPr>
            <p:ph type="body" idx="1"/>
          </p:nvPr>
        </p:nvSpPr>
        <p:spPr>
          <a:xfrm>
            <a:off x="174761" y="1581150"/>
            <a:ext cx="8515350" cy="4743450"/>
          </a:xfrm>
        </p:spPr>
        <p:txBody>
          <a:bodyPr/>
          <a:lstStyle/>
          <a:p>
            <a:pPr marL="628650">
              <a:lnSpc>
                <a:spcPct val="90000"/>
              </a:lnSpc>
              <a:buFont typeface="Lucida Grande" charset="0"/>
              <a:buChar char="•"/>
              <a:defRPr/>
            </a:pPr>
            <a:r>
              <a:rPr lang="en-US" sz="2000" dirty="0">
                <a:sym typeface="Gill Sans" charset="0"/>
              </a:rPr>
              <a:t>Individuals sign up for work of their own choosing. </a:t>
            </a:r>
            <a:r>
              <a:rPr lang="en-US" sz="1800" dirty="0">
                <a:sym typeface="Gill Sans" charset="0"/>
              </a:rPr>
              <a:t>Work is never assigned</a:t>
            </a:r>
          </a:p>
          <a:p>
            <a:pPr marL="937260" lvl="1">
              <a:lnSpc>
                <a:spcPct val="90000"/>
              </a:lnSpc>
              <a:spcBef>
                <a:spcPts val="1260"/>
              </a:spcBef>
              <a:buFont typeface="Lucida Grande" charset="0"/>
              <a:buChar char="•"/>
              <a:defRPr/>
            </a:pPr>
            <a:endParaRPr lang="en-US" sz="1800" dirty="0">
              <a:sym typeface="Gill Sans" charset="0"/>
            </a:endParaRPr>
          </a:p>
          <a:p>
            <a:pPr marL="628650">
              <a:lnSpc>
                <a:spcPct val="90000"/>
              </a:lnSpc>
              <a:spcBef>
                <a:spcPts val="1260"/>
              </a:spcBef>
              <a:buFont typeface="Lucida Grande" charset="0"/>
              <a:buChar char="•"/>
              <a:defRPr/>
            </a:pPr>
            <a:r>
              <a:rPr lang="en-US" sz="2000" dirty="0">
                <a:sym typeface="Gill Sans" charset="0"/>
              </a:rPr>
              <a:t>Estimated work remaining is updated daily</a:t>
            </a:r>
          </a:p>
          <a:p>
            <a:pPr marL="628650">
              <a:lnSpc>
                <a:spcPct val="90000"/>
              </a:lnSpc>
              <a:spcBef>
                <a:spcPts val="1260"/>
              </a:spcBef>
              <a:buFont typeface="Lucida Grande" charset="0"/>
              <a:buChar char="•"/>
              <a:defRPr/>
            </a:pPr>
            <a:endParaRPr lang="en-US" sz="2000" dirty="0">
              <a:sym typeface="Gill Sans" charset="0"/>
            </a:endParaRPr>
          </a:p>
          <a:p>
            <a:pPr marL="628650">
              <a:lnSpc>
                <a:spcPct val="90000"/>
              </a:lnSpc>
              <a:spcBef>
                <a:spcPts val="1260"/>
              </a:spcBef>
              <a:buFont typeface="Lucida Grande" charset="0"/>
              <a:buChar char="•"/>
              <a:defRPr/>
            </a:pPr>
            <a:r>
              <a:rPr lang="en-US" sz="2000" dirty="0">
                <a:sym typeface="Gill Sans" charset="0"/>
              </a:rPr>
              <a:t>Any team member can add, delete or change the sprint backlog</a:t>
            </a:r>
          </a:p>
          <a:p>
            <a:pPr marL="628650">
              <a:lnSpc>
                <a:spcPct val="90000"/>
              </a:lnSpc>
              <a:spcBef>
                <a:spcPts val="1260"/>
              </a:spcBef>
              <a:buFont typeface="Lucida Grande" charset="0"/>
              <a:buChar char="•"/>
              <a:defRPr/>
            </a:pPr>
            <a:endParaRPr lang="en-US" sz="2000" dirty="0">
              <a:sym typeface="Gill Sans" charset="0"/>
            </a:endParaRPr>
          </a:p>
          <a:p>
            <a:pPr marL="628650">
              <a:lnSpc>
                <a:spcPct val="90000"/>
              </a:lnSpc>
              <a:spcBef>
                <a:spcPts val="1260"/>
              </a:spcBef>
              <a:buFont typeface="Lucida Grande" charset="0"/>
              <a:buChar char="•"/>
              <a:defRPr/>
            </a:pPr>
            <a:r>
              <a:rPr lang="en-US" sz="2000" dirty="0">
                <a:sym typeface="Gill Sans" charset="0"/>
              </a:rPr>
              <a:t>Work for the sprint emerges</a:t>
            </a:r>
          </a:p>
          <a:p>
            <a:pPr marL="628650">
              <a:lnSpc>
                <a:spcPct val="90000"/>
              </a:lnSpc>
              <a:spcBef>
                <a:spcPts val="1260"/>
              </a:spcBef>
              <a:buFont typeface="Lucida Grande" charset="0"/>
              <a:buChar char="•"/>
              <a:defRPr/>
            </a:pPr>
            <a:endParaRPr lang="en-US" sz="2000" dirty="0">
              <a:sym typeface="Gill Sans" charset="0"/>
            </a:endParaRPr>
          </a:p>
          <a:p>
            <a:pPr marL="628650">
              <a:lnSpc>
                <a:spcPct val="90000"/>
              </a:lnSpc>
              <a:spcBef>
                <a:spcPts val="1260"/>
              </a:spcBef>
              <a:buFont typeface="Lucida Grande" charset="0"/>
              <a:buChar char="•"/>
              <a:defRPr/>
            </a:pPr>
            <a:r>
              <a:rPr lang="en-US" sz="2000" dirty="0">
                <a:sym typeface="Gill Sans" charset="0"/>
              </a:rPr>
              <a:t>If work is unclear, define a sprint backlog item with a larger amount of time and break it down later</a:t>
            </a:r>
          </a:p>
          <a:p>
            <a:pPr marL="628650">
              <a:lnSpc>
                <a:spcPct val="90000"/>
              </a:lnSpc>
              <a:spcBef>
                <a:spcPts val="1260"/>
              </a:spcBef>
              <a:buFont typeface="Lucida Grande" charset="0"/>
              <a:buChar char="•"/>
              <a:defRPr/>
            </a:pPr>
            <a:endParaRPr lang="en-US" sz="2000" dirty="0">
              <a:sym typeface="Gill Sans" charset="0"/>
            </a:endParaRPr>
          </a:p>
          <a:p>
            <a:pPr marL="628650">
              <a:lnSpc>
                <a:spcPct val="90000"/>
              </a:lnSpc>
              <a:spcBef>
                <a:spcPts val="1260"/>
              </a:spcBef>
              <a:buFont typeface="Lucida Grande" charset="0"/>
              <a:buChar char="•"/>
              <a:defRPr/>
            </a:pPr>
            <a:r>
              <a:rPr lang="en-US" sz="2000" dirty="0">
                <a:sym typeface="Gill Sans" charset="0"/>
              </a:rPr>
              <a:t>Update work remaining as more becomes known</a:t>
            </a:r>
          </a:p>
        </p:txBody>
      </p:sp>
      <p:sp>
        <p:nvSpPr>
          <p:cNvPr id="4" name="TextBox 3">
            <a:extLst>
              <a:ext uri="{FF2B5EF4-FFF2-40B4-BE49-F238E27FC236}">
                <a16:creationId xmlns:a16="http://schemas.microsoft.com/office/drawing/2014/main" id="{80193E1D-B44C-43A6-90F8-E8085A4D0BE9}"/>
              </a:ext>
            </a:extLst>
          </p:cNvPr>
          <p:cNvSpPr txBox="1"/>
          <p:nvPr/>
        </p:nvSpPr>
        <p:spPr>
          <a:xfrm>
            <a:off x="5784644" y="6611779"/>
            <a:ext cx="3435556" cy="230832"/>
          </a:xfrm>
          <a:prstGeom prst="rect">
            <a:avLst/>
          </a:prstGeom>
          <a:noFill/>
        </p:spPr>
        <p:txBody>
          <a:bodyPr wrap="none" rtlCol="0">
            <a:spAutoFit/>
          </a:bodyPr>
          <a:lstStyle/>
          <a:p>
            <a:r>
              <a:rPr lang="en-CA" sz="900" dirty="0"/>
              <a:t>Mountain Goat Software, LLC, www.mountaingoatsoftware.com</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defRPr/>
            </a:pPr>
            <a:r>
              <a:rPr lang="en-US">
                <a:sym typeface="Gill Sans" charset="0"/>
              </a:rPr>
              <a:t>A sprint backlog</a:t>
            </a:r>
          </a:p>
        </p:txBody>
      </p:sp>
      <p:sp>
        <p:nvSpPr>
          <p:cNvPr id="39938" name="Rectangle 2"/>
          <p:cNvSpPr>
            <a:spLocks/>
          </p:cNvSpPr>
          <p:nvPr/>
        </p:nvSpPr>
        <p:spPr bwMode="auto">
          <a:xfrm>
            <a:off x="628650" y="1725930"/>
            <a:ext cx="3314700" cy="52578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970">
                <a:solidFill>
                  <a:srgbClr val="FFFFFF"/>
                </a:solidFill>
                <a:latin typeface="Gill Sans" pitchFamily="80" charset="0"/>
                <a:ea typeface="Gill Sans" pitchFamily="80" charset="0"/>
                <a:cs typeface="Gill Sans" pitchFamily="80" charset="0"/>
                <a:sym typeface="Gill Sans" pitchFamily="80" charset="0"/>
              </a:rPr>
              <a:t>Tasks</a:t>
            </a:r>
          </a:p>
        </p:txBody>
      </p:sp>
      <p:sp>
        <p:nvSpPr>
          <p:cNvPr id="77827" name="Rectangle 3"/>
          <p:cNvSpPr>
            <a:spLocks/>
          </p:cNvSpPr>
          <p:nvPr/>
        </p:nvSpPr>
        <p:spPr bwMode="auto">
          <a:xfrm>
            <a:off x="628650" y="2251710"/>
            <a:ext cx="3314700" cy="52578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chemeClr val="tx1"/>
                </a:solidFill>
              </a:rPr>
              <a:t>Code the user interface</a:t>
            </a:r>
          </a:p>
        </p:txBody>
      </p:sp>
      <p:sp>
        <p:nvSpPr>
          <p:cNvPr id="77828" name="Rectangle 4"/>
          <p:cNvSpPr>
            <a:spLocks/>
          </p:cNvSpPr>
          <p:nvPr/>
        </p:nvSpPr>
        <p:spPr bwMode="auto">
          <a:xfrm>
            <a:off x="628650" y="2777490"/>
            <a:ext cx="3314700" cy="52578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chemeClr val="tx1"/>
                </a:solidFill>
              </a:rPr>
              <a:t>Code the middle tier</a:t>
            </a:r>
          </a:p>
        </p:txBody>
      </p:sp>
      <p:sp>
        <p:nvSpPr>
          <p:cNvPr id="77829" name="Rectangle 5"/>
          <p:cNvSpPr>
            <a:spLocks/>
          </p:cNvSpPr>
          <p:nvPr/>
        </p:nvSpPr>
        <p:spPr bwMode="auto">
          <a:xfrm>
            <a:off x="628650" y="3303270"/>
            <a:ext cx="3314700" cy="52578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chemeClr val="tx1"/>
                </a:solidFill>
              </a:rPr>
              <a:t>Test the middle tier</a:t>
            </a:r>
          </a:p>
        </p:txBody>
      </p:sp>
      <p:sp>
        <p:nvSpPr>
          <p:cNvPr id="77830" name="Rectangle 6"/>
          <p:cNvSpPr>
            <a:spLocks/>
          </p:cNvSpPr>
          <p:nvPr/>
        </p:nvSpPr>
        <p:spPr bwMode="auto">
          <a:xfrm>
            <a:off x="628650" y="3829050"/>
            <a:ext cx="3314700" cy="52578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chemeClr val="tx1"/>
                </a:solidFill>
              </a:rPr>
              <a:t>Write online help</a:t>
            </a:r>
          </a:p>
        </p:txBody>
      </p:sp>
      <p:sp>
        <p:nvSpPr>
          <p:cNvPr id="77831" name="Rectangle 7"/>
          <p:cNvSpPr>
            <a:spLocks/>
          </p:cNvSpPr>
          <p:nvPr/>
        </p:nvSpPr>
        <p:spPr bwMode="auto">
          <a:xfrm>
            <a:off x="628650" y="4354830"/>
            <a:ext cx="3314700" cy="52578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chemeClr val="tx1"/>
                </a:solidFill>
              </a:rPr>
              <a:t>Write the foo class</a:t>
            </a:r>
          </a:p>
        </p:txBody>
      </p:sp>
      <p:sp>
        <p:nvSpPr>
          <p:cNvPr id="39944" name="Rectangle 8"/>
          <p:cNvSpPr>
            <a:spLocks/>
          </p:cNvSpPr>
          <p:nvPr/>
        </p:nvSpPr>
        <p:spPr bwMode="auto">
          <a:xfrm>
            <a:off x="3943350" y="1725930"/>
            <a:ext cx="914400" cy="52578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970">
                <a:solidFill>
                  <a:srgbClr val="FFFFFF"/>
                </a:solidFill>
                <a:latin typeface="Gill Sans" pitchFamily="80" charset="0"/>
                <a:ea typeface="Gill Sans" pitchFamily="80" charset="0"/>
                <a:cs typeface="Gill Sans" pitchFamily="80" charset="0"/>
                <a:sym typeface="Gill Sans" pitchFamily="80" charset="0"/>
              </a:rPr>
              <a:t>Mon</a:t>
            </a:r>
          </a:p>
        </p:txBody>
      </p:sp>
      <p:grpSp>
        <p:nvGrpSpPr>
          <p:cNvPr id="77833" name="Group 9"/>
          <p:cNvGrpSpPr>
            <a:grpSpLocks/>
          </p:cNvGrpSpPr>
          <p:nvPr/>
        </p:nvGrpSpPr>
        <p:grpSpPr bwMode="auto">
          <a:xfrm>
            <a:off x="3943350" y="2251710"/>
            <a:ext cx="914400" cy="2628900"/>
            <a:chOff x="0" y="0"/>
            <a:chExt cx="640" cy="1840"/>
          </a:xfrm>
        </p:grpSpPr>
        <p:sp>
          <p:nvSpPr>
            <p:cNvPr id="77868" name="Rectangle 10"/>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69" name="Rectangle 11"/>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16</a:t>
              </a:r>
            </a:p>
          </p:txBody>
        </p:sp>
        <p:sp>
          <p:nvSpPr>
            <p:cNvPr id="77870" name="Rectangle 12"/>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71" name="Rectangle 13"/>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12</a:t>
              </a:r>
            </a:p>
          </p:txBody>
        </p:sp>
        <p:sp>
          <p:nvSpPr>
            <p:cNvPr id="77872" name="Rectangle 14"/>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grpSp>
      <p:sp>
        <p:nvSpPr>
          <p:cNvPr id="39951" name="Rectangle 15"/>
          <p:cNvSpPr>
            <a:spLocks/>
          </p:cNvSpPr>
          <p:nvPr/>
        </p:nvSpPr>
        <p:spPr bwMode="auto">
          <a:xfrm>
            <a:off x="4857750" y="1725930"/>
            <a:ext cx="914400" cy="52578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970">
                <a:solidFill>
                  <a:srgbClr val="FFFFFF"/>
                </a:solidFill>
                <a:latin typeface="Gill Sans" pitchFamily="80" charset="0"/>
                <a:ea typeface="Gill Sans" pitchFamily="80" charset="0"/>
                <a:cs typeface="Gill Sans" pitchFamily="80" charset="0"/>
                <a:sym typeface="Gill Sans" pitchFamily="80" charset="0"/>
              </a:rPr>
              <a:t>Tues</a:t>
            </a:r>
          </a:p>
        </p:txBody>
      </p:sp>
      <p:grpSp>
        <p:nvGrpSpPr>
          <p:cNvPr id="39952" name="Group 16"/>
          <p:cNvGrpSpPr>
            <a:grpSpLocks/>
          </p:cNvGrpSpPr>
          <p:nvPr/>
        </p:nvGrpSpPr>
        <p:grpSpPr bwMode="auto">
          <a:xfrm>
            <a:off x="4857750" y="2251710"/>
            <a:ext cx="914400" cy="2628900"/>
            <a:chOff x="0" y="0"/>
            <a:chExt cx="640" cy="1840"/>
          </a:xfrm>
        </p:grpSpPr>
        <p:sp>
          <p:nvSpPr>
            <p:cNvPr id="77863" name="Rectangle 17"/>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4</a:t>
              </a:r>
            </a:p>
          </p:txBody>
        </p:sp>
        <p:sp>
          <p:nvSpPr>
            <p:cNvPr id="77864" name="Rectangle 18"/>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12</a:t>
              </a:r>
            </a:p>
          </p:txBody>
        </p:sp>
        <p:sp>
          <p:nvSpPr>
            <p:cNvPr id="77865" name="Rectangle 19"/>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16</a:t>
              </a:r>
            </a:p>
          </p:txBody>
        </p:sp>
        <p:sp>
          <p:nvSpPr>
            <p:cNvPr id="77866" name="Rectangle 20"/>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67" name="Rectangle 21"/>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grpSp>
      <p:sp>
        <p:nvSpPr>
          <p:cNvPr id="39958" name="Rectangle 22"/>
          <p:cNvSpPr>
            <a:spLocks/>
          </p:cNvSpPr>
          <p:nvPr/>
        </p:nvSpPr>
        <p:spPr bwMode="auto">
          <a:xfrm>
            <a:off x="5772150" y="1725930"/>
            <a:ext cx="914400" cy="52578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970">
                <a:solidFill>
                  <a:srgbClr val="FFFFFF"/>
                </a:solidFill>
                <a:latin typeface="Gill Sans" pitchFamily="80" charset="0"/>
                <a:ea typeface="Gill Sans" pitchFamily="80" charset="0"/>
                <a:cs typeface="Gill Sans" pitchFamily="80" charset="0"/>
                <a:sym typeface="Gill Sans" pitchFamily="80" charset="0"/>
              </a:rPr>
              <a:t>Wed</a:t>
            </a:r>
          </a:p>
        </p:txBody>
      </p:sp>
      <p:sp>
        <p:nvSpPr>
          <p:cNvPr id="39959" name="Rectangle 23"/>
          <p:cNvSpPr>
            <a:spLocks/>
          </p:cNvSpPr>
          <p:nvPr/>
        </p:nvSpPr>
        <p:spPr bwMode="auto">
          <a:xfrm>
            <a:off x="6686550" y="1725930"/>
            <a:ext cx="914400" cy="52578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970">
                <a:solidFill>
                  <a:srgbClr val="FFFFFF"/>
                </a:solidFill>
                <a:latin typeface="Gill Sans" pitchFamily="80" charset="0"/>
                <a:ea typeface="Gill Sans" pitchFamily="80" charset="0"/>
                <a:cs typeface="Gill Sans" pitchFamily="80" charset="0"/>
                <a:sym typeface="Gill Sans" pitchFamily="80" charset="0"/>
              </a:rPr>
              <a:t>Thur</a:t>
            </a:r>
          </a:p>
        </p:txBody>
      </p:sp>
      <p:grpSp>
        <p:nvGrpSpPr>
          <p:cNvPr id="39960" name="Group 24"/>
          <p:cNvGrpSpPr>
            <a:grpSpLocks/>
          </p:cNvGrpSpPr>
          <p:nvPr/>
        </p:nvGrpSpPr>
        <p:grpSpPr bwMode="auto">
          <a:xfrm>
            <a:off x="6686550" y="2251710"/>
            <a:ext cx="914400" cy="3154680"/>
            <a:chOff x="0" y="0"/>
            <a:chExt cx="640" cy="2208"/>
          </a:xfrm>
        </p:grpSpPr>
        <p:sp>
          <p:nvSpPr>
            <p:cNvPr id="77857" name="Rectangle 25"/>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58" name="Rectangle 26"/>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4</a:t>
              </a:r>
            </a:p>
          </p:txBody>
        </p:sp>
        <p:sp>
          <p:nvSpPr>
            <p:cNvPr id="77859" name="Rectangle 27"/>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11</a:t>
              </a:r>
            </a:p>
          </p:txBody>
        </p:sp>
        <p:sp>
          <p:nvSpPr>
            <p:cNvPr id="77860" name="Rectangle 28"/>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61" name="Rectangle 29"/>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62" name="Rectangle 30"/>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4</a:t>
              </a:r>
            </a:p>
          </p:txBody>
        </p:sp>
      </p:grpSp>
      <p:sp>
        <p:nvSpPr>
          <p:cNvPr id="39967" name="Rectangle 31"/>
          <p:cNvSpPr>
            <a:spLocks/>
          </p:cNvSpPr>
          <p:nvPr/>
        </p:nvSpPr>
        <p:spPr bwMode="auto">
          <a:xfrm>
            <a:off x="7600950" y="1725930"/>
            <a:ext cx="914400" cy="52578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970">
                <a:solidFill>
                  <a:srgbClr val="FFFFFF"/>
                </a:solidFill>
                <a:latin typeface="Gill Sans" pitchFamily="80" charset="0"/>
                <a:ea typeface="Gill Sans" pitchFamily="80" charset="0"/>
                <a:cs typeface="Gill Sans" pitchFamily="80" charset="0"/>
                <a:sym typeface="Gill Sans" pitchFamily="80" charset="0"/>
              </a:rPr>
              <a:t>Fri</a:t>
            </a:r>
          </a:p>
        </p:txBody>
      </p:sp>
      <p:grpSp>
        <p:nvGrpSpPr>
          <p:cNvPr id="39968" name="Group 32"/>
          <p:cNvGrpSpPr>
            <a:grpSpLocks/>
          </p:cNvGrpSpPr>
          <p:nvPr/>
        </p:nvGrpSpPr>
        <p:grpSpPr bwMode="auto">
          <a:xfrm>
            <a:off x="7600950" y="2251710"/>
            <a:ext cx="914400" cy="3154680"/>
            <a:chOff x="0" y="0"/>
            <a:chExt cx="640" cy="2208"/>
          </a:xfrm>
        </p:grpSpPr>
        <p:sp>
          <p:nvSpPr>
            <p:cNvPr id="77851" name="Rectangle 33"/>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52" name="Rectangle 34"/>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53" name="Rectangle 35"/>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54" name="Rectangle 36"/>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55" name="Rectangle 37"/>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56" name="Rectangle 38"/>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39975" name="Group 39"/>
          <p:cNvGrpSpPr>
            <a:grpSpLocks/>
          </p:cNvGrpSpPr>
          <p:nvPr/>
        </p:nvGrpSpPr>
        <p:grpSpPr bwMode="auto">
          <a:xfrm>
            <a:off x="628650" y="2251710"/>
            <a:ext cx="6057900" cy="3154680"/>
            <a:chOff x="0" y="0"/>
            <a:chExt cx="4240" cy="2208"/>
          </a:xfrm>
        </p:grpSpPr>
        <p:sp>
          <p:nvSpPr>
            <p:cNvPr id="77842" name="Rectangle 40"/>
            <p:cNvSpPr>
              <a:spLocks/>
            </p:cNvSpPr>
            <p:nvPr/>
          </p:nvSpPr>
          <p:spPr bwMode="auto">
            <a:xfrm>
              <a:off x="0" y="1840"/>
              <a:ext cx="2320" cy="368"/>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chemeClr val="tx1"/>
                  </a:solidFill>
                </a:rPr>
                <a:t>Add error logging</a:t>
              </a:r>
            </a:p>
          </p:txBody>
        </p:sp>
        <p:sp>
          <p:nvSpPr>
            <p:cNvPr id="77843" name="Rectangle 41"/>
            <p:cNvSpPr>
              <a:spLocks/>
            </p:cNvSpPr>
            <p:nvPr/>
          </p:nvSpPr>
          <p:spPr bwMode="auto">
            <a:xfrm>
              <a:off x="2320" y="184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44" name="Rectangle 42"/>
            <p:cNvSpPr>
              <a:spLocks/>
            </p:cNvSpPr>
            <p:nvPr/>
          </p:nvSpPr>
          <p:spPr bwMode="auto">
            <a:xfrm>
              <a:off x="2960" y="184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45" name="Rectangle 43"/>
            <p:cNvSpPr>
              <a:spLocks/>
            </p:cNvSpPr>
            <p:nvPr/>
          </p:nvSpPr>
          <p:spPr bwMode="auto">
            <a:xfrm>
              <a:off x="3600" y="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46" name="Rectangle 44"/>
            <p:cNvSpPr>
              <a:spLocks/>
            </p:cNvSpPr>
            <p:nvPr/>
          </p:nvSpPr>
          <p:spPr bwMode="auto">
            <a:xfrm>
              <a:off x="360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10</a:t>
              </a:r>
            </a:p>
          </p:txBody>
        </p:sp>
        <p:sp>
          <p:nvSpPr>
            <p:cNvPr id="77847" name="Rectangle 45"/>
            <p:cNvSpPr>
              <a:spLocks/>
            </p:cNvSpPr>
            <p:nvPr/>
          </p:nvSpPr>
          <p:spPr bwMode="auto">
            <a:xfrm>
              <a:off x="360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16</a:t>
              </a:r>
            </a:p>
          </p:txBody>
        </p:sp>
        <p:sp>
          <p:nvSpPr>
            <p:cNvPr id="77848" name="Rectangle 46"/>
            <p:cNvSpPr>
              <a:spLocks/>
            </p:cNvSpPr>
            <p:nvPr/>
          </p:nvSpPr>
          <p:spPr bwMode="auto">
            <a:xfrm>
              <a:off x="360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77849" name="Rectangle 47"/>
            <p:cNvSpPr>
              <a:spLocks/>
            </p:cNvSpPr>
            <p:nvPr/>
          </p:nvSpPr>
          <p:spPr bwMode="auto">
            <a:xfrm>
              <a:off x="360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sp>
          <p:nvSpPr>
            <p:cNvPr id="77850" name="Rectangle 48"/>
            <p:cNvSpPr>
              <a:spLocks/>
            </p:cNvSpPr>
            <p:nvPr/>
          </p:nvSpPr>
          <p:spPr bwMode="auto">
            <a:xfrm>
              <a:off x="3600" y="184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520">
                  <a:solidFill>
                    <a:schemeClr val="tx1"/>
                  </a:solidFill>
                </a:rPr>
                <a:t>8</a:t>
              </a:r>
            </a:p>
          </p:txBody>
        </p:sp>
      </p:grpSp>
      <p:sp>
        <p:nvSpPr>
          <p:cNvPr id="50" name="TextBox 49">
            <a:extLst>
              <a:ext uri="{FF2B5EF4-FFF2-40B4-BE49-F238E27FC236}">
                <a16:creationId xmlns:a16="http://schemas.microsoft.com/office/drawing/2014/main" id="{9A599C80-D1A6-450F-BBFF-C24F6CF7E9B3}"/>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342900" y="1200150"/>
            <a:ext cx="8446770" cy="5120640"/>
          </a:xfrm>
          <a:prstGeom prst="rect">
            <a:avLst/>
          </a:prstGeom>
          <a:blipFill dpi="0" rotWithShape="0">
            <a:blip r:embed="rId4"/>
            <a:srcRect/>
            <a:tile tx="0" ty="0" sx="100000" sy="100000" flip="none" algn="tl"/>
          </a:blipFill>
          <a:ln w="9525">
            <a:solidFill>
              <a:srgbClr val="8E8E8E"/>
            </a:solidFill>
            <a:miter lim="800000"/>
            <a:headEnd/>
            <a:tailEnd/>
          </a:ln>
          <a:effectLst>
            <a:outerShdw blurRad="76200" dist="50800" dir="21480060" algn="ctr" rotWithShape="0">
              <a:schemeClr val="bg2">
                <a:alpha val="39998"/>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41987" name="Rectangle 2"/>
          <p:cNvSpPr>
            <a:spLocks noGrp="1" noChangeArrowheads="1"/>
          </p:cNvSpPr>
          <p:nvPr>
            <p:ph type="title"/>
          </p:nvPr>
        </p:nvSpPr>
        <p:spPr>
          <a:xfrm>
            <a:off x="685800" y="381000"/>
            <a:ext cx="7772400" cy="1143000"/>
          </a:xfrm>
        </p:spPr>
        <p:txBody>
          <a:bodyPr/>
          <a:lstStyle/>
          <a:p>
            <a:pPr eaLnBrk="1" hangingPunct="1">
              <a:defRPr/>
            </a:pPr>
            <a:r>
              <a:rPr lang="en-US" dirty="0">
                <a:sym typeface="Gill Sans" charset="0"/>
              </a:rPr>
              <a:t>A sprint burndown chart</a:t>
            </a:r>
          </a:p>
        </p:txBody>
      </p:sp>
      <p:graphicFrame>
        <p:nvGraphicFramePr>
          <p:cNvPr id="79875" name="Object 3"/>
          <p:cNvGraphicFramePr>
            <a:graphicFrameLocks/>
          </p:cNvGraphicFramePr>
          <p:nvPr/>
        </p:nvGraphicFramePr>
        <p:xfrm>
          <a:off x="442913" y="1140143"/>
          <a:ext cx="8653939" cy="5102067"/>
        </p:xfrm>
        <a:graphic>
          <a:graphicData uri="http://schemas.openxmlformats.org/presentationml/2006/ole">
            <mc:AlternateContent xmlns:mc="http://schemas.openxmlformats.org/markup-compatibility/2006">
              <mc:Choice xmlns:v="urn:schemas-microsoft-com:vml" Requires="v">
                <p:oleObj spid="_x0000_s4126" name="Chart" r:id="rId5" imgW="0" imgH="0" progId="MSGraph.Chart.8">
                  <p:embed/>
                </p:oleObj>
              </mc:Choice>
              <mc:Fallback>
                <p:oleObj name="Chart" r:id="rId5" imgW="0" imgH="0" progId="MSGraph.Chart.8">
                  <p:embed/>
                  <p:pic>
                    <p:nvPicPr>
                      <p:cNvPr id="79875"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3" y="1140143"/>
                        <a:ext cx="8653939" cy="51020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876" name="Rectangle 4"/>
          <p:cNvSpPr>
            <a:spLocks/>
          </p:cNvSpPr>
          <p:nvPr/>
        </p:nvSpPr>
        <p:spPr bwMode="auto">
          <a:xfrm rot="16200000">
            <a:off x="-1319451" y="3102531"/>
            <a:ext cx="375904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250">
                <a:solidFill>
                  <a:schemeClr val="tx1"/>
                </a:solidFill>
              </a:rPr>
              <a:t>Hours</a:t>
            </a:r>
          </a:p>
        </p:txBody>
      </p:sp>
      <p:sp>
        <p:nvSpPr>
          <p:cNvPr id="6" name="TextBox 5">
            <a:extLst>
              <a:ext uri="{FF2B5EF4-FFF2-40B4-BE49-F238E27FC236}">
                <a16:creationId xmlns:a16="http://schemas.microsoft.com/office/drawing/2014/main" id="{E5A45BC5-13C1-4001-B603-798BC376795B}"/>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p:cNvSpPr>
          <p:nvPr/>
        </p:nvSpPr>
        <p:spPr bwMode="auto">
          <a:xfrm>
            <a:off x="1348740" y="2891790"/>
            <a:ext cx="6869430" cy="3634740"/>
          </a:xfrm>
          <a:prstGeom prst="rect">
            <a:avLst/>
          </a:prstGeom>
          <a:blipFill dpi="0" rotWithShape="0">
            <a:blip r:embed="rId3"/>
            <a:srcRect/>
            <a:tile tx="0" ty="0" sx="100000" sy="100000" flip="none" algn="tl"/>
          </a:blipFill>
          <a:ln w="9525">
            <a:solidFill>
              <a:srgbClr val="8E8E8E"/>
            </a:solidFill>
            <a:miter lim="800000"/>
            <a:headEnd/>
            <a:tailEnd/>
          </a:ln>
          <a:effectLst>
            <a:outerShdw blurRad="76200" dist="50800" dir="21480060" algn="ctr" rotWithShape="0">
              <a:schemeClr val="bg2">
                <a:alpha val="39998"/>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81922" name="Rectangle 3"/>
          <p:cNvSpPr>
            <a:spLocks/>
          </p:cNvSpPr>
          <p:nvPr/>
        </p:nvSpPr>
        <p:spPr bwMode="auto">
          <a:xfrm rot="-5400000">
            <a:off x="411480" y="4634865"/>
            <a:ext cx="256032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Hours</a:t>
            </a:r>
          </a:p>
        </p:txBody>
      </p:sp>
      <p:sp>
        <p:nvSpPr>
          <p:cNvPr id="81923" name="Line 4"/>
          <p:cNvSpPr>
            <a:spLocks noChangeShapeType="1"/>
          </p:cNvSpPr>
          <p:nvPr/>
        </p:nvSpPr>
        <p:spPr bwMode="auto">
          <a:xfrm>
            <a:off x="2308860" y="5532120"/>
            <a:ext cx="539496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24" name="Line 5"/>
          <p:cNvSpPr>
            <a:spLocks noChangeShapeType="1"/>
          </p:cNvSpPr>
          <p:nvPr/>
        </p:nvSpPr>
        <p:spPr bwMode="auto">
          <a:xfrm>
            <a:off x="2308860" y="4057650"/>
            <a:ext cx="539496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25" name="Line 6"/>
          <p:cNvSpPr>
            <a:spLocks noChangeShapeType="1"/>
          </p:cNvSpPr>
          <p:nvPr/>
        </p:nvSpPr>
        <p:spPr bwMode="auto">
          <a:xfrm>
            <a:off x="2308860" y="4549140"/>
            <a:ext cx="539496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26" name="Line 7"/>
          <p:cNvSpPr>
            <a:spLocks noChangeShapeType="1"/>
          </p:cNvSpPr>
          <p:nvPr/>
        </p:nvSpPr>
        <p:spPr bwMode="auto">
          <a:xfrm>
            <a:off x="2308860" y="5040630"/>
            <a:ext cx="539496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27" name="Line 8"/>
          <p:cNvSpPr>
            <a:spLocks noChangeShapeType="1"/>
          </p:cNvSpPr>
          <p:nvPr/>
        </p:nvSpPr>
        <p:spPr bwMode="auto">
          <a:xfrm>
            <a:off x="2308860" y="6023610"/>
            <a:ext cx="539496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28" name="Rectangle 9"/>
          <p:cNvSpPr>
            <a:spLocks/>
          </p:cNvSpPr>
          <p:nvPr/>
        </p:nvSpPr>
        <p:spPr bwMode="auto">
          <a:xfrm>
            <a:off x="1771650" y="3869055"/>
            <a:ext cx="4914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070">
                <a:solidFill>
                  <a:schemeClr val="tx1"/>
                </a:solidFill>
              </a:rPr>
              <a:t>40</a:t>
            </a:r>
          </a:p>
        </p:txBody>
      </p:sp>
      <p:sp>
        <p:nvSpPr>
          <p:cNvPr id="81929" name="Rectangle 10"/>
          <p:cNvSpPr>
            <a:spLocks/>
          </p:cNvSpPr>
          <p:nvPr/>
        </p:nvSpPr>
        <p:spPr bwMode="auto">
          <a:xfrm>
            <a:off x="1771650" y="4360545"/>
            <a:ext cx="4914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070">
                <a:solidFill>
                  <a:schemeClr val="tx1"/>
                </a:solidFill>
              </a:rPr>
              <a:t>30</a:t>
            </a:r>
          </a:p>
        </p:txBody>
      </p:sp>
      <p:sp>
        <p:nvSpPr>
          <p:cNvPr id="81930" name="Rectangle 11"/>
          <p:cNvSpPr>
            <a:spLocks/>
          </p:cNvSpPr>
          <p:nvPr/>
        </p:nvSpPr>
        <p:spPr bwMode="auto">
          <a:xfrm>
            <a:off x="1771650" y="4852035"/>
            <a:ext cx="4914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070">
                <a:solidFill>
                  <a:schemeClr val="tx1"/>
                </a:solidFill>
              </a:rPr>
              <a:t>20</a:t>
            </a:r>
          </a:p>
        </p:txBody>
      </p:sp>
      <p:sp>
        <p:nvSpPr>
          <p:cNvPr id="81931" name="Rectangle 12"/>
          <p:cNvSpPr>
            <a:spLocks/>
          </p:cNvSpPr>
          <p:nvPr/>
        </p:nvSpPr>
        <p:spPr bwMode="auto">
          <a:xfrm>
            <a:off x="1771650" y="5343525"/>
            <a:ext cx="4914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070">
                <a:solidFill>
                  <a:schemeClr val="tx1"/>
                </a:solidFill>
              </a:rPr>
              <a:t>10</a:t>
            </a:r>
          </a:p>
        </p:txBody>
      </p:sp>
      <p:sp>
        <p:nvSpPr>
          <p:cNvPr id="81932" name="Rectangle 13"/>
          <p:cNvSpPr>
            <a:spLocks/>
          </p:cNvSpPr>
          <p:nvPr/>
        </p:nvSpPr>
        <p:spPr bwMode="auto">
          <a:xfrm>
            <a:off x="1771650" y="5812155"/>
            <a:ext cx="4914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070">
                <a:solidFill>
                  <a:schemeClr val="tx1"/>
                </a:solidFill>
              </a:rPr>
              <a:t>0</a:t>
            </a:r>
          </a:p>
        </p:txBody>
      </p:sp>
      <p:sp>
        <p:nvSpPr>
          <p:cNvPr id="81933" name="Rectangle 14"/>
          <p:cNvSpPr>
            <a:spLocks/>
          </p:cNvSpPr>
          <p:nvPr/>
        </p:nvSpPr>
        <p:spPr bwMode="auto">
          <a:xfrm>
            <a:off x="2411730" y="5972175"/>
            <a:ext cx="5943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Mon</a:t>
            </a:r>
          </a:p>
        </p:txBody>
      </p:sp>
      <p:sp>
        <p:nvSpPr>
          <p:cNvPr id="81934" name="Rectangle 15"/>
          <p:cNvSpPr>
            <a:spLocks/>
          </p:cNvSpPr>
          <p:nvPr/>
        </p:nvSpPr>
        <p:spPr bwMode="auto">
          <a:xfrm>
            <a:off x="3497580" y="5972175"/>
            <a:ext cx="5943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Tue</a:t>
            </a:r>
          </a:p>
        </p:txBody>
      </p:sp>
      <p:sp>
        <p:nvSpPr>
          <p:cNvPr id="81935" name="Rectangle 16"/>
          <p:cNvSpPr>
            <a:spLocks/>
          </p:cNvSpPr>
          <p:nvPr/>
        </p:nvSpPr>
        <p:spPr bwMode="auto">
          <a:xfrm>
            <a:off x="4583430" y="5972175"/>
            <a:ext cx="5943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Wed</a:t>
            </a:r>
          </a:p>
        </p:txBody>
      </p:sp>
      <p:sp>
        <p:nvSpPr>
          <p:cNvPr id="81936" name="Rectangle 17"/>
          <p:cNvSpPr>
            <a:spLocks/>
          </p:cNvSpPr>
          <p:nvPr/>
        </p:nvSpPr>
        <p:spPr bwMode="auto">
          <a:xfrm>
            <a:off x="5669280" y="5972175"/>
            <a:ext cx="5943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Thu</a:t>
            </a:r>
          </a:p>
        </p:txBody>
      </p:sp>
      <p:sp>
        <p:nvSpPr>
          <p:cNvPr id="81937" name="Rectangle 18"/>
          <p:cNvSpPr>
            <a:spLocks/>
          </p:cNvSpPr>
          <p:nvPr/>
        </p:nvSpPr>
        <p:spPr bwMode="auto">
          <a:xfrm>
            <a:off x="6755130" y="5972175"/>
            <a:ext cx="5943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070">
                <a:solidFill>
                  <a:schemeClr val="tx1"/>
                </a:solidFill>
              </a:rPr>
              <a:t>Fri</a:t>
            </a:r>
          </a:p>
        </p:txBody>
      </p:sp>
      <p:sp>
        <p:nvSpPr>
          <p:cNvPr id="101395" name="Rectangle 19"/>
          <p:cNvSpPr>
            <a:spLocks/>
          </p:cNvSpPr>
          <p:nvPr/>
        </p:nvSpPr>
        <p:spPr bwMode="auto">
          <a:xfrm>
            <a:off x="628650" y="457200"/>
            <a:ext cx="3314700" cy="44577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Tasks</a:t>
            </a:r>
          </a:p>
        </p:txBody>
      </p:sp>
      <p:sp>
        <p:nvSpPr>
          <p:cNvPr id="81939" name="Rectangle 20"/>
          <p:cNvSpPr>
            <a:spLocks/>
          </p:cNvSpPr>
          <p:nvPr/>
        </p:nvSpPr>
        <p:spPr bwMode="auto">
          <a:xfrm>
            <a:off x="628650" y="902970"/>
            <a:ext cx="3314700" cy="44577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340">
                <a:solidFill>
                  <a:schemeClr val="tx1"/>
                </a:solidFill>
              </a:rPr>
              <a:t>Code the user interface</a:t>
            </a:r>
          </a:p>
        </p:txBody>
      </p:sp>
      <p:sp>
        <p:nvSpPr>
          <p:cNvPr id="81940" name="Rectangle 21"/>
          <p:cNvSpPr>
            <a:spLocks/>
          </p:cNvSpPr>
          <p:nvPr/>
        </p:nvSpPr>
        <p:spPr bwMode="auto">
          <a:xfrm>
            <a:off x="628650" y="1348740"/>
            <a:ext cx="3314700" cy="44577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340">
                <a:solidFill>
                  <a:schemeClr val="tx1"/>
                </a:solidFill>
              </a:rPr>
              <a:t>Code the middle tier</a:t>
            </a:r>
          </a:p>
        </p:txBody>
      </p:sp>
      <p:sp>
        <p:nvSpPr>
          <p:cNvPr id="81941" name="Rectangle 22"/>
          <p:cNvSpPr>
            <a:spLocks/>
          </p:cNvSpPr>
          <p:nvPr/>
        </p:nvSpPr>
        <p:spPr bwMode="auto">
          <a:xfrm>
            <a:off x="628650" y="1794510"/>
            <a:ext cx="3314700" cy="44577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340" dirty="0">
                <a:solidFill>
                  <a:schemeClr val="tx1"/>
                </a:solidFill>
              </a:rPr>
              <a:t>Test the middle tier</a:t>
            </a:r>
          </a:p>
        </p:txBody>
      </p:sp>
      <p:sp>
        <p:nvSpPr>
          <p:cNvPr id="81942" name="Rectangle 23"/>
          <p:cNvSpPr>
            <a:spLocks/>
          </p:cNvSpPr>
          <p:nvPr/>
        </p:nvSpPr>
        <p:spPr bwMode="auto">
          <a:xfrm>
            <a:off x="628650" y="2240280"/>
            <a:ext cx="3314700" cy="445770"/>
          </a:xfrm>
          <a:prstGeom prst="rect">
            <a:avLst/>
          </a:prstGeom>
          <a:solidFill>
            <a:srgbClr val="E6E6E6"/>
          </a:solidFill>
          <a:ln w="25400">
            <a:solidFill>
              <a:schemeClr val="tx1"/>
            </a:solidFill>
            <a:miter lim="800000"/>
            <a:headEnd/>
            <a:tailEnd/>
          </a:ln>
        </p:spPr>
        <p:txBody>
          <a:bodyPr lIns="57150" tIns="57150" rIns="57150"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340">
                <a:solidFill>
                  <a:schemeClr val="tx1"/>
                </a:solidFill>
              </a:rPr>
              <a:t>Write online help</a:t>
            </a:r>
          </a:p>
        </p:txBody>
      </p:sp>
      <p:sp>
        <p:nvSpPr>
          <p:cNvPr id="101400" name="Rectangle 24"/>
          <p:cNvSpPr>
            <a:spLocks/>
          </p:cNvSpPr>
          <p:nvPr/>
        </p:nvSpPr>
        <p:spPr bwMode="auto">
          <a:xfrm>
            <a:off x="3943350" y="457200"/>
            <a:ext cx="914400" cy="44577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Mon</a:t>
            </a:r>
          </a:p>
        </p:txBody>
      </p:sp>
      <p:sp>
        <p:nvSpPr>
          <p:cNvPr id="81944" name="Rectangle 25"/>
          <p:cNvSpPr>
            <a:spLocks/>
          </p:cNvSpPr>
          <p:nvPr/>
        </p:nvSpPr>
        <p:spPr bwMode="auto">
          <a:xfrm>
            <a:off x="3943350" y="902970"/>
            <a:ext cx="914400" cy="445770"/>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8</a:t>
            </a:r>
          </a:p>
        </p:txBody>
      </p:sp>
      <p:sp>
        <p:nvSpPr>
          <p:cNvPr id="81945" name="Rectangle 26"/>
          <p:cNvSpPr>
            <a:spLocks/>
          </p:cNvSpPr>
          <p:nvPr/>
        </p:nvSpPr>
        <p:spPr bwMode="auto">
          <a:xfrm>
            <a:off x="3943350" y="1348740"/>
            <a:ext cx="914400" cy="445770"/>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16</a:t>
            </a:r>
          </a:p>
        </p:txBody>
      </p:sp>
      <p:sp>
        <p:nvSpPr>
          <p:cNvPr id="81946" name="Rectangle 27"/>
          <p:cNvSpPr>
            <a:spLocks/>
          </p:cNvSpPr>
          <p:nvPr/>
        </p:nvSpPr>
        <p:spPr bwMode="auto">
          <a:xfrm>
            <a:off x="3943350" y="1794510"/>
            <a:ext cx="914400" cy="445770"/>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8</a:t>
            </a:r>
          </a:p>
        </p:txBody>
      </p:sp>
      <p:sp>
        <p:nvSpPr>
          <p:cNvPr id="81947" name="Rectangle 28"/>
          <p:cNvSpPr>
            <a:spLocks/>
          </p:cNvSpPr>
          <p:nvPr/>
        </p:nvSpPr>
        <p:spPr bwMode="auto">
          <a:xfrm>
            <a:off x="3943350" y="2240280"/>
            <a:ext cx="914400" cy="445770"/>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12</a:t>
            </a:r>
          </a:p>
        </p:txBody>
      </p:sp>
      <p:sp>
        <p:nvSpPr>
          <p:cNvPr id="101405" name="Rectangle 29"/>
          <p:cNvSpPr>
            <a:spLocks/>
          </p:cNvSpPr>
          <p:nvPr/>
        </p:nvSpPr>
        <p:spPr bwMode="auto">
          <a:xfrm>
            <a:off x="4857750" y="457200"/>
            <a:ext cx="914400" cy="44577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Tues</a:t>
            </a:r>
          </a:p>
        </p:txBody>
      </p:sp>
      <p:sp>
        <p:nvSpPr>
          <p:cNvPr id="101406" name="Rectangle 30"/>
          <p:cNvSpPr>
            <a:spLocks/>
          </p:cNvSpPr>
          <p:nvPr/>
        </p:nvSpPr>
        <p:spPr bwMode="auto">
          <a:xfrm>
            <a:off x="5772150" y="457200"/>
            <a:ext cx="914400" cy="44577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Wed</a:t>
            </a:r>
          </a:p>
        </p:txBody>
      </p:sp>
      <p:sp>
        <p:nvSpPr>
          <p:cNvPr id="101407" name="Rectangle 31"/>
          <p:cNvSpPr>
            <a:spLocks/>
          </p:cNvSpPr>
          <p:nvPr/>
        </p:nvSpPr>
        <p:spPr bwMode="auto">
          <a:xfrm>
            <a:off x="6686550" y="457200"/>
            <a:ext cx="914400" cy="44577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Thur</a:t>
            </a:r>
          </a:p>
        </p:txBody>
      </p:sp>
      <p:sp>
        <p:nvSpPr>
          <p:cNvPr id="101408" name="Rectangle 32"/>
          <p:cNvSpPr>
            <a:spLocks/>
          </p:cNvSpPr>
          <p:nvPr/>
        </p:nvSpPr>
        <p:spPr bwMode="auto">
          <a:xfrm>
            <a:off x="7600950" y="457200"/>
            <a:ext cx="914400" cy="445770"/>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960120" algn="l"/>
              </a:tabLst>
              <a:defRPr/>
            </a:pPr>
            <a:r>
              <a:rPr lang="en-US" sz="2790">
                <a:solidFill>
                  <a:srgbClr val="FFFFFF"/>
                </a:solidFill>
                <a:latin typeface="Gill Sans" pitchFamily="80" charset="0"/>
                <a:ea typeface="Gill Sans" pitchFamily="80" charset="0"/>
                <a:cs typeface="Gill Sans" pitchFamily="80" charset="0"/>
                <a:sym typeface="Gill Sans" pitchFamily="80" charset="0"/>
              </a:rPr>
              <a:t>Fri</a:t>
            </a:r>
          </a:p>
        </p:txBody>
      </p:sp>
      <p:sp>
        <p:nvSpPr>
          <p:cNvPr id="81952" name="Line 33"/>
          <p:cNvSpPr>
            <a:spLocks noChangeShapeType="1"/>
          </p:cNvSpPr>
          <p:nvPr/>
        </p:nvSpPr>
        <p:spPr bwMode="auto">
          <a:xfrm>
            <a:off x="2308860" y="3566160"/>
            <a:ext cx="539496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1410" name="Line 34"/>
          <p:cNvSpPr>
            <a:spLocks noChangeShapeType="1"/>
          </p:cNvSpPr>
          <p:nvPr/>
        </p:nvSpPr>
        <p:spPr bwMode="auto">
          <a:xfrm>
            <a:off x="2736057" y="3794760"/>
            <a:ext cx="1042988" cy="707232"/>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1411" name="Oval 35"/>
          <p:cNvSpPr>
            <a:spLocks/>
          </p:cNvSpPr>
          <p:nvPr/>
        </p:nvSpPr>
        <p:spPr bwMode="auto">
          <a:xfrm>
            <a:off x="2571750" y="3646170"/>
            <a:ext cx="262890" cy="262890"/>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01417" name="Line 41"/>
          <p:cNvSpPr>
            <a:spLocks noChangeShapeType="1"/>
          </p:cNvSpPr>
          <p:nvPr/>
        </p:nvSpPr>
        <p:spPr bwMode="auto">
          <a:xfrm rot="10800000" flipH="1">
            <a:off x="3787617" y="4376262"/>
            <a:ext cx="1101566" cy="134303"/>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1418" name="Oval 42"/>
          <p:cNvSpPr>
            <a:spLocks/>
          </p:cNvSpPr>
          <p:nvPr/>
        </p:nvSpPr>
        <p:spPr bwMode="auto">
          <a:xfrm>
            <a:off x="3646170" y="4366260"/>
            <a:ext cx="262890" cy="262890"/>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01419" name="Line 43"/>
          <p:cNvSpPr>
            <a:spLocks noChangeShapeType="1"/>
          </p:cNvSpPr>
          <p:nvPr/>
        </p:nvSpPr>
        <p:spPr bwMode="auto">
          <a:xfrm>
            <a:off x="4872038" y="4393407"/>
            <a:ext cx="1120140" cy="790098"/>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1420" name="Oval 44"/>
          <p:cNvSpPr>
            <a:spLocks/>
          </p:cNvSpPr>
          <p:nvPr/>
        </p:nvSpPr>
        <p:spPr bwMode="auto">
          <a:xfrm>
            <a:off x="4743450" y="4251960"/>
            <a:ext cx="262890" cy="262890"/>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01421" name="Line 45"/>
          <p:cNvSpPr>
            <a:spLocks noChangeShapeType="1"/>
          </p:cNvSpPr>
          <p:nvPr/>
        </p:nvSpPr>
        <p:spPr bwMode="auto">
          <a:xfrm>
            <a:off x="5966460" y="5166360"/>
            <a:ext cx="1100138" cy="485775"/>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1422" name="Oval 46"/>
          <p:cNvSpPr>
            <a:spLocks/>
          </p:cNvSpPr>
          <p:nvPr/>
        </p:nvSpPr>
        <p:spPr bwMode="auto">
          <a:xfrm>
            <a:off x="6915150" y="5509260"/>
            <a:ext cx="262890" cy="262890"/>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01423" name="Oval 47"/>
          <p:cNvSpPr>
            <a:spLocks/>
          </p:cNvSpPr>
          <p:nvPr/>
        </p:nvSpPr>
        <p:spPr bwMode="auto">
          <a:xfrm>
            <a:off x="5829300" y="5029200"/>
            <a:ext cx="262890" cy="262890"/>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grpSp>
        <p:nvGrpSpPr>
          <p:cNvPr id="81967" name="Group 48"/>
          <p:cNvGrpSpPr>
            <a:grpSpLocks/>
          </p:cNvGrpSpPr>
          <p:nvPr/>
        </p:nvGrpSpPr>
        <p:grpSpPr bwMode="auto">
          <a:xfrm>
            <a:off x="5772150" y="902970"/>
            <a:ext cx="914400" cy="1783080"/>
            <a:chOff x="0" y="0"/>
            <a:chExt cx="640" cy="1248"/>
          </a:xfrm>
        </p:grpSpPr>
        <p:sp>
          <p:nvSpPr>
            <p:cNvPr id="82004" name="Rectangle 4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2005" name="Rectangle 5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2006" name="Rectangle 5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2007" name="Rectangle 5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81968" name="Group 53"/>
          <p:cNvGrpSpPr>
            <a:grpSpLocks/>
          </p:cNvGrpSpPr>
          <p:nvPr/>
        </p:nvGrpSpPr>
        <p:grpSpPr bwMode="auto">
          <a:xfrm>
            <a:off x="4857750" y="902970"/>
            <a:ext cx="914400" cy="1783080"/>
            <a:chOff x="0" y="0"/>
            <a:chExt cx="640" cy="1248"/>
          </a:xfrm>
        </p:grpSpPr>
        <p:sp>
          <p:nvSpPr>
            <p:cNvPr id="82000" name="Rectangle 5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2001" name="Rectangle 5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2002" name="Rectangle 5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2003" name="Rectangle 5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81969" name="Group 58"/>
          <p:cNvGrpSpPr>
            <a:grpSpLocks/>
          </p:cNvGrpSpPr>
          <p:nvPr/>
        </p:nvGrpSpPr>
        <p:grpSpPr bwMode="auto">
          <a:xfrm>
            <a:off x="7600950" y="902970"/>
            <a:ext cx="914400" cy="1783080"/>
            <a:chOff x="0" y="0"/>
            <a:chExt cx="640" cy="1248"/>
          </a:xfrm>
        </p:grpSpPr>
        <p:sp>
          <p:nvSpPr>
            <p:cNvPr id="81996" name="Rectangle 5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97" name="Rectangle 6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98" name="Rectangle 6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99" name="Rectangle 6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81970" name="Group 63"/>
          <p:cNvGrpSpPr>
            <a:grpSpLocks/>
          </p:cNvGrpSpPr>
          <p:nvPr/>
        </p:nvGrpSpPr>
        <p:grpSpPr bwMode="auto">
          <a:xfrm>
            <a:off x="6686550" y="902970"/>
            <a:ext cx="914400" cy="1783080"/>
            <a:chOff x="0" y="0"/>
            <a:chExt cx="640" cy="1248"/>
          </a:xfrm>
        </p:grpSpPr>
        <p:sp>
          <p:nvSpPr>
            <p:cNvPr id="81992" name="Rectangle 6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93" name="Rectangle 6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94" name="Rectangle 6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95" name="Rectangle 6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101444" name="Group 68"/>
          <p:cNvGrpSpPr>
            <a:grpSpLocks/>
          </p:cNvGrpSpPr>
          <p:nvPr/>
        </p:nvGrpSpPr>
        <p:grpSpPr bwMode="auto">
          <a:xfrm>
            <a:off x="4857750" y="902970"/>
            <a:ext cx="914400" cy="1783080"/>
            <a:chOff x="0" y="0"/>
            <a:chExt cx="640" cy="1248"/>
          </a:xfrm>
        </p:grpSpPr>
        <p:sp>
          <p:nvSpPr>
            <p:cNvPr id="81988" name="Rectangle 6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4</a:t>
              </a:r>
            </a:p>
          </p:txBody>
        </p:sp>
        <p:sp>
          <p:nvSpPr>
            <p:cNvPr id="81989" name="Rectangle 7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12</a:t>
              </a:r>
            </a:p>
          </p:txBody>
        </p:sp>
        <p:sp>
          <p:nvSpPr>
            <p:cNvPr id="81990" name="Rectangle 7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16</a:t>
              </a:r>
            </a:p>
          </p:txBody>
        </p:sp>
        <p:sp>
          <p:nvSpPr>
            <p:cNvPr id="81991" name="Rectangle 7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101449" name="Group 73"/>
          <p:cNvGrpSpPr>
            <a:grpSpLocks/>
          </p:cNvGrpSpPr>
          <p:nvPr/>
        </p:nvGrpSpPr>
        <p:grpSpPr bwMode="auto">
          <a:xfrm>
            <a:off x="6686550" y="902970"/>
            <a:ext cx="914400" cy="1783080"/>
            <a:chOff x="0" y="0"/>
            <a:chExt cx="640" cy="1248"/>
          </a:xfrm>
        </p:grpSpPr>
        <p:sp>
          <p:nvSpPr>
            <p:cNvPr id="81984" name="Rectangle 7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85" name="Rectangle 7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7</a:t>
              </a:r>
            </a:p>
          </p:txBody>
        </p:sp>
        <p:sp>
          <p:nvSpPr>
            <p:cNvPr id="81986" name="Rectangle 7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11</a:t>
              </a:r>
            </a:p>
          </p:txBody>
        </p:sp>
        <p:sp>
          <p:nvSpPr>
            <p:cNvPr id="81987" name="Rectangle 7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101454" name="Group 78"/>
          <p:cNvGrpSpPr>
            <a:grpSpLocks/>
          </p:cNvGrpSpPr>
          <p:nvPr/>
        </p:nvGrpSpPr>
        <p:grpSpPr bwMode="auto">
          <a:xfrm>
            <a:off x="5772150" y="902970"/>
            <a:ext cx="914400" cy="1783080"/>
            <a:chOff x="0" y="0"/>
            <a:chExt cx="640" cy="1248"/>
          </a:xfrm>
        </p:grpSpPr>
        <p:sp>
          <p:nvSpPr>
            <p:cNvPr id="81980" name="Rectangle 7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8</a:t>
              </a:r>
            </a:p>
          </p:txBody>
        </p:sp>
        <p:sp>
          <p:nvSpPr>
            <p:cNvPr id="81981" name="Rectangle 8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10</a:t>
              </a:r>
            </a:p>
          </p:txBody>
        </p:sp>
        <p:sp>
          <p:nvSpPr>
            <p:cNvPr id="81982" name="Rectangle 8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16</a:t>
              </a:r>
            </a:p>
          </p:txBody>
        </p:sp>
        <p:sp>
          <p:nvSpPr>
            <p:cNvPr id="81983" name="Rectangle 8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grpSp>
        <p:nvGrpSpPr>
          <p:cNvPr id="101459" name="Group 83"/>
          <p:cNvGrpSpPr>
            <a:grpSpLocks/>
          </p:cNvGrpSpPr>
          <p:nvPr/>
        </p:nvGrpSpPr>
        <p:grpSpPr bwMode="auto">
          <a:xfrm>
            <a:off x="7600950" y="902970"/>
            <a:ext cx="914400" cy="1783080"/>
            <a:chOff x="0" y="0"/>
            <a:chExt cx="640" cy="1248"/>
          </a:xfrm>
        </p:grpSpPr>
        <p:sp>
          <p:nvSpPr>
            <p:cNvPr id="81976" name="Rectangle 8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77" name="Rectangle 8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81978" name="Rectangle 8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57150" tIns="57150" rIns="182761" bIns="5715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340">
                  <a:solidFill>
                    <a:schemeClr val="tx1"/>
                  </a:solidFill>
                </a:rPr>
                <a:t>8</a:t>
              </a:r>
            </a:p>
          </p:txBody>
        </p:sp>
        <p:sp>
          <p:nvSpPr>
            <p:cNvPr id="81979" name="Rectangle 8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grpSp>
      <p:sp>
        <p:nvSpPr>
          <p:cNvPr id="81975" name="Rectangle 88"/>
          <p:cNvSpPr>
            <a:spLocks/>
          </p:cNvSpPr>
          <p:nvPr/>
        </p:nvSpPr>
        <p:spPr bwMode="auto">
          <a:xfrm>
            <a:off x="1771650" y="3377565"/>
            <a:ext cx="4914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2070">
                <a:solidFill>
                  <a:schemeClr val="tx1"/>
                </a:solidFill>
              </a:rPr>
              <a:t>50</a:t>
            </a:r>
          </a:p>
        </p:txBody>
      </p:sp>
      <p:sp>
        <p:nvSpPr>
          <p:cNvPr id="89" name="TextBox 88">
            <a:extLst>
              <a:ext uri="{FF2B5EF4-FFF2-40B4-BE49-F238E27FC236}">
                <a16:creationId xmlns:a16="http://schemas.microsoft.com/office/drawing/2014/main" id="{7EA8E196-DEA6-4855-9270-2952E6E86671}"/>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1411"/>
                                        </p:tgtEl>
                                        <p:attrNameLst>
                                          <p:attrName>style.visibility</p:attrName>
                                        </p:attrNameLst>
                                      </p:cBhvr>
                                      <p:to>
                                        <p:strVal val="visible"/>
                                      </p:to>
                                    </p:set>
                                    <p:animEffect transition="in" filter="fade">
                                      <p:cBhvr>
                                        <p:cTn id="7" dur="500"/>
                                        <p:tgtEl>
                                          <p:spTgt spid="101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01444"/>
                                        </p:tgtEl>
                                        <p:attrNameLst>
                                          <p:attrName>style.visibility</p:attrName>
                                        </p:attrNameLst>
                                      </p:cBhvr>
                                      <p:to>
                                        <p:strVal val="visible"/>
                                      </p:to>
                                    </p:set>
                                  </p:childTnLst>
                                </p:cTn>
                              </p:par>
                            </p:childTnLst>
                          </p:cTn>
                        </p:par>
                        <p:par>
                          <p:cTn id="12" fill="hold" nodeType="afterGroup">
                            <p:stCondLst>
                              <p:cond delay="500"/>
                            </p:stCondLst>
                            <p:childTnLst>
                              <p:par>
                                <p:cTn id="13" presetID="10" presetClass="entr" presetSubtype="0" fill="hold" grpId="0" nodeType="afterEffect">
                                  <p:stCondLst>
                                    <p:cond delay="500"/>
                                  </p:stCondLst>
                                  <p:childTnLst>
                                    <p:set>
                                      <p:cBhvr>
                                        <p:cTn id="14" dur="1" fill="hold">
                                          <p:stCondLst>
                                            <p:cond delay="0"/>
                                          </p:stCondLst>
                                        </p:cTn>
                                        <p:tgtEl>
                                          <p:spTgt spid="101418"/>
                                        </p:tgtEl>
                                        <p:attrNameLst>
                                          <p:attrName>style.visibility</p:attrName>
                                        </p:attrNameLst>
                                      </p:cBhvr>
                                      <p:to>
                                        <p:strVal val="visible"/>
                                      </p:to>
                                    </p:set>
                                    <p:animEffect transition="in" filter="fade">
                                      <p:cBhvr>
                                        <p:cTn id="15" dur="500"/>
                                        <p:tgtEl>
                                          <p:spTgt spid="101418"/>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1410"/>
                                        </p:tgtEl>
                                        <p:attrNameLst>
                                          <p:attrName>style.visibility</p:attrName>
                                        </p:attrNameLst>
                                      </p:cBhvr>
                                      <p:to>
                                        <p:strVal val="visible"/>
                                      </p:to>
                                    </p:set>
                                    <p:animEffect transition="in" filter="fade">
                                      <p:cBhvr>
                                        <p:cTn id="19" dur="500"/>
                                        <p:tgtEl>
                                          <p:spTgt spid="1014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01454"/>
                                        </p:tgtEl>
                                        <p:attrNameLst>
                                          <p:attrName>style.visibility</p:attrName>
                                        </p:attrNameLst>
                                      </p:cBhvr>
                                      <p:to>
                                        <p:strVal val="visible"/>
                                      </p:to>
                                    </p:set>
                                  </p:childTnLst>
                                </p:cTn>
                              </p:par>
                            </p:childTnLst>
                          </p:cTn>
                        </p:par>
                        <p:par>
                          <p:cTn id="24" fill="hold" nodeType="afterGroup">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101420"/>
                                        </p:tgtEl>
                                        <p:attrNameLst>
                                          <p:attrName>style.visibility</p:attrName>
                                        </p:attrNameLst>
                                      </p:cBhvr>
                                      <p:to>
                                        <p:strVal val="visible"/>
                                      </p:to>
                                    </p:set>
                                    <p:animEffect transition="in" filter="fade">
                                      <p:cBhvr>
                                        <p:cTn id="27" dur="500"/>
                                        <p:tgtEl>
                                          <p:spTgt spid="101420"/>
                                        </p:tgtEl>
                                      </p:cBhvr>
                                    </p:animEffect>
                                  </p:childTnLst>
                                </p:cTn>
                              </p:par>
                            </p:childTnLst>
                          </p:cTn>
                        </p:par>
                        <p:par>
                          <p:cTn id="28" fill="hold" nodeType="afterGroup">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1417"/>
                                        </p:tgtEl>
                                        <p:attrNameLst>
                                          <p:attrName>style.visibility</p:attrName>
                                        </p:attrNameLst>
                                      </p:cBhvr>
                                      <p:to>
                                        <p:strVal val="visible"/>
                                      </p:to>
                                    </p:set>
                                    <p:animEffect transition="in" filter="fade">
                                      <p:cBhvr>
                                        <p:cTn id="31" dur="500"/>
                                        <p:tgtEl>
                                          <p:spTgt spid="101417"/>
                                        </p:tgtEl>
                                      </p:cBhvr>
                                    </p:animEffect>
                                  </p:childTnLst>
                                </p:cTn>
                              </p:par>
                            </p:childTnLst>
                          </p:cTn>
                        </p:par>
                        <p:par>
                          <p:cTn id="32" fill="hold" nodeType="afterGroup">
                            <p:stCondLst>
                              <p:cond delay="2000"/>
                            </p:stCondLst>
                            <p:childTnLst>
                              <p:par>
                                <p:cTn id="33" presetID="1" presetClass="entr" presetSubtype="0" fill="hold" nodeType="afterEffect">
                                  <p:stCondLst>
                                    <p:cond delay="0"/>
                                  </p:stCondLst>
                                  <p:childTnLst>
                                    <p:set>
                                      <p:cBhvr>
                                        <p:cTn id="34" dur="1" fill="hold">
                                          <p:stCondLst>
                                            <p:cond delay="499"/>
                                          </p:stCondLst>
                                        </p:cTn>
                                        <p:tgtEl>
                                          <p:spTgt spid="101449"/>
                                        </p:tgtEl>
                                        <p:attrNameLst>
                                          <p:attrName>style.visibility</p:attrName>
                                        </p:attrNameLst>
                                      </p:cBhvr>
                                      <p:to>
                                        <p:strVal val="visible"/>
                                      </p:to>
                                    </p:set>
                                  </p:childTnLst>
                                </p:cTn>
                              </p:par>
                            </p:childTnLst>
                          </p:cTn>
                        </p:par>
                        <p:par>
                          <p:cTn id="35" fill="hold" nodeType="afterGroup">
                            <p:stCondLst>
                              <p:cond delay="2500"/>
                            </p:stCondLst>
                            <p:childTnLst>
                              <p:par>
                                <p:cTn id="36" presetID="10" presetClass="entr" presetSubtype="0" fill="hold" grpId="0" nodeType="afterEffect">
                                  <p:stCondLst>
                                    <p:cond delay="500"/>
                                  </p:stCondLst>
                                  <p:childTnLst>
                                    <p:set>
                                      <p:cBhvr>
                                        <p:cTn id="37" dur="1" fill="hold">
                                          <p:stCondLst>
                                            <p:cond delay="0"/>
                                          </p:stCondLst>
                                        </p:cTn>
                                        <p:tgtEl>
                                          <p:spTgt spid="101423"/>
                                        </p:tgtEl>
                                        <p:attrNameLst>
                                          <p:attrName>style.visibility</p:attrName>
                                        </p:attrNameLst>
                                      </p:cBhvr>
                                      <p:to>
                                        <p:strVal val="visible"/>
                                      </p:to>
                                    </p:set>
                                    <p:animEffect transition="in" filter="fade">
                                      <p:cBhvr>
                                        <p:cTn id="38" dur="500"/>
                                        <p:tgtEl>
                                          <p:spTgt spid="101423"/>
                                        </p:tgtEl>
                                      </p:cBhvr>
                                    </p:animEffect>
                                  </p:childTnLst>
                                </p:cTn>
                              </p:par>
                            </p:childTnLst>
                          </p:cTn>
                        </p:par>
                        <p:par>
                          <p:cTn id="39" fill="hold" nodeType="afterGroup">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101419"/>
                                        </p:tgtEl>
                                        <p:attrNameLst>
                                          <p:attrName>style.visibility</p:attrName>
                                        </p:attrNameLst>
                                      </p:cBhvr>
                                      <p:to>
                                        <p:strVal val="visible"/>
                                      </p:to>
                                    </p:set>
                                    <p:animEffect transition="in" filter="fade">
                                      <p:cBhvr>
                                        <p:cTn id="42" dur="500"/>
                                        <p:tgtEl>
                                          <p:spTgt spid="101419"/>
                                        </p:tgtEl>
                                      </p:cBhvr>
                                    </p:animEffect>
                                  </p:childTnLst>
                                </p:cTn>
                              </p:par>
                            </p:childTnLst>
                          </p:cTn>
                        </p:par>
                        <p:par>
                          <p:cTn id="43" fill="hold" nodeType="afterGroup">
                            <p:stCondLst>
                              <p:cond delay="4000"/>
                            </p:stCondLst>
                            <p:childTnLst>
                              <p:par>
                                <p:cTn id="44" presetID="1" presetClass="entr" presetSubtype="0" fill="hold" nodeType="afterEffect">
                                  <p:stCondLst>
                                    <p:cond delay="0"/>
                                  </p:stCondLst>
                                  <p:childTnLst>
                                    <p:set>
                                      <p:cBhvr>
                                        <p:cTn id="45" dur="1" fill="hold">
                                          <p:stCondLst>
                                            <p:cond delay="499"/>
                                          </p:stCondLst>
                                        </p:cTn>
                                        <p:tgtEl>
                                          <p:spTgt spid="101459"/>
                                        </p:tgtEl>
                                        <p:attrNameLst>
                                          <p:attrName>style.visibility</p:attrName>
                                        </p:attrNameLst>
                                      </p:cBhvr>
                                      <p:to>
                                        <p:strVal val="visible"/>
                                      </p:to>
                                    </p:set>
                                  </p:childTnLst>
                                </p:cTn>
                              </p:par>
                            </p:childTnLst>
                          </p:cTn>
                        </p:par>
                        <p:par>
                          <p:cTn id="46" fill="hold" nodeType="afterGroup">
                            <p:stCondLst>
                              <p:cond delay="4500"/>
                            </p:stCondLst>
                            <p:childTnLst>
                              <p:par>
                                <p:cTn id="47" presetID="10" presetClass="entr" presetSubtype="0" fill="hold" grpId="0" nodeType="afterEffect">
                                  <p:stCondLst>
                                    <p:cond delay="500"/>
                                  </p:stCondLst>
                                  <p:childTnLst>
                                    <p:set>
                                      <p:cBhvr>
                                        <p:cTn id="48" dur="1" fill="hold">
                                          <p:stCondLst>
                                            <p:cond delay="0"/>
                                          </p:stCondLst>
                                        </p:cTn>
                                        <p:tgtEl>
                                          <p:spTgt spid="101422"/>
                                        </p:tgtEl>
                                        <p:attrNameLst>
                                          <p:attrName>style.visibility</p:attrName>
                                        </p:attrNameLst>
                                      </p:cBhvr>
                                      <p:to>
                                        <p:strVal val="visible"/>
                                      </p:to>
                                    </p:set>
                                    <p:animEffect transition="in" filter="fade">
                                      <p:cBhvr>
                                        <p:cTn id="49" dur="500"/>
                                        <p:tgtEl>
                                          <p:spTgt spid="101422"/>
                                        </p:tgtEl>
                                      </p:cBhvr>
                                    </p:animEffect>
                                  </p:childTnLst>
                                </p:cTn>
                              </p:par>
                            </p:childTnLst>
                          </p:cTn>
                        </p:par>
                        <p:par>
                          <p:cTn id="50" fill="hold" nodeType="afterGroup">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01421"/>
                                        </p:tgtEl>
                                        <p:attrNameLst>
                                          <p:attrName>style.visibility</p:attrName>
                                        </p:attrNameLst>
                                      </p:cBhvr>
                                      <p:to>
                                        <p:strVal val="visible"/>
                                      </p:to>
                                    </p:set>
                                    <p:animEffect transition="in" filter="fade">
                                      <p:cBhvr>
                                        <p:cTn id="53" dur="500"/>
                                        <p:tgtEl>
                                          <p:spTgt spid="10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0" grpId="0" animBg="1"/>
      <p:bldP spid="101411" grpId="0" animBg="1"/>
      <p:bldP spid="101417" grpId="0" animBg="1"/>
      <p:bldP spid="101418" grpId="0" animBg="1"/>
      <p:bldP spid="101419" grpId="0" animBg="1"/>
      <p:bldP spid="101420" grpId="0" animBg="1"/>
      <p:bldP spid="101421" grpId="0" animBg="1"/>
      <p:bldP spid="101422" grpId="0" animBg="1"/>
      <p:bldP spid="1014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12</a:t>
            </a:r>
          </a:p>
        </p:txBody>
      </p:sp>
      <p:sp>
        <p:nvSpPr>
          <p:cNvPr id="3" name="Text Placeholder 2"/>
          <p:cNvSpPr>
            <a:spLocks noGrp="1"/>
          </p:cNvSpPr>
          <p:nvPr>
            <p:ph type="body" idx="1"/>
          </p:nvPr>
        </p:nvSpPr>
        <p:spPr/>
        <p:txBody>
          <a:bodyPr/>
          <a:lstStyle/>
          <a:p>
            <a:r>
              <a:rPr lang="en-US" dirty="0"/>
              <a:t>SCRUM</a:t>
            </a:r>
          </a:p>
        </p:txBody>
      </p:sp>
      <p:sp>
        <p:nvSpPr>
          <p:cNvPr id="5" name="Text Placeholder 2">
            <a:extLst>
              <a:ext uri="{FF2B5EF4-FFF2-40B4-BE49-F238E27FC236}">
                <a16:creationId xmlns:a16="http://schemas.microsoft.com/office/drawing/2014/main" id="{865539CF-3F0E-4626-A31D-0C446E4FBF8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Software is easy to make, except when you want it to do something new. And then, of course, there is a corollary: The only software that's worth making is software that does something </a:t>
            </a:r>
            <a:r>
              <a:rPr lang="en-US" sz="2000" i="1"/>
              <a:t>new.</a:t>
            </a:r>
            <a:endParaRPr lang="en-US" sz="2000" dirty="0"/>
          </a:p>
          <a:p>
            <a:r>
              <a:rPr lang="en-US" sz="2000" dirty="0"/>
              <a:t> - Scott Rosenberg</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7A4A4D-64D0-41DC-B868-2E1E8504F465}"/>
                  </a:ext>
                </a:extLst>
              </p14:cNvPr>
              <p14:cNvContentPartPr/>
              <p14:nvPr/>
            </p14:nvContentPartPr>
            <p14:xfrm>
              <a:off x="-1685127" y="3146727"/>
              <a:ext cx="10080" cy="11880"/>
            </p14:xfrm>
          </p:contentPart>
        </mc:Choice>
        <mc:Fallback xmlns="">
          <p:pic>
            <p:nvPicPr>
              <p:cNvPr id="4" name="Ink 3">
                <a:extLst>
                  <a:ext uri="{FF2B5EF4-FFF2-40B4-BE49-F238E27FC236}">
                    <a16:creationId xmlns:a16="http://schemas.microsoft.com/office/drawing/2014/main" id="{BE7A4A4D-64D0-41DC-B868-2E1E8504F465}"/>
                  </a:ext>
                </a:extLst>
              </p:cNvPr>
              <p:cNvPicPr/>
              <p:nvPr/>
            </p:nvPicPr>
            <p:blipFill>
              <a:blip r:embed="rId4"/>
              <a:stretch>
                <a:fillRect/>
              </a:stretch>
            </p:blipFill>
            <p:spPr>
              <a:xfrm>
                <a:off x="-1694127" y="3137727"/>
                <a:ext cx="27720" cy="2952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buFont typeface="+mj-lt"/>
              <a:buAutoNum type="arabicPeriod"/>
            </a:pPr>
            <a:endParaRPr lang="en-CA" altLang="en-US" sz="1800" dirty="0"/>
          </a:p>
          <a:p>
            <a:pPr marL="0" indent="0">
              <a:buNone/>
            </a:pPr>
            <a:r>
              <a:rPr lang="en-CA" altLang="en-US" sz="1800" dirty="0"/>
              <a:t>To understand the SCRUM process model</a:t>
            </a:r>
          </a:p>
          <a:p>
            <a:pPr>
              <a:buFont typeface="+mj-lt"/>
              <a:buAutoNum type="arabicPeriod"/>
            </a:pPr>
            <a:endParaRPr lang="en-CA" altLang="en-US" sz="1800" i="1" dirty="0"/>
          </a:p>
        </p:txBody>
      </p:sp>
    </p:spTree>
    <p:extLst>
      <p:ext uri="{BB962C8B-B14F-4D97-AF65-F5344CB8AC3E}">
        <p14:creationId xmlns:p14="http://schemas.microsoft.com/office/powerpoint/2010/main" val="12916548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p:cNvSpPr>
          <p:nvPr/>
        </p:nvSpPr>
        <p:spPr bwMode="auto">
          <a:xfrm>
            <a:off x="308610" y="617220"/>
            <a:ext cx="8458200" cy="5440680"/>
          </a:xfrm>
          <a:prstGeom prst="roundRect">
            <a:avLst>
              <a:gd name="adj" fmla="val 5042"/>
            </a:avLst>
          </a:prstGeom>
          <a:noFill/>
          <a:ln w="508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2290" name="Rectangle 3"/>
          <p:cNvSpPr>
            <a:spLocks/>
          </p:cNvSpPr>
          <p:nvPr/>
        </p:nvSpPr>
        <p:spPr bwMode="auto">
          <a:xfrm>
            <a:off x="525780" y="1314450"/>
            <a:ext cx="802386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marL="225425" indent="-225425"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buSzPct val="125000"/>
              <a:buFont typeface="Gill Sans" pitchFamily="1" charset="0"/>
              <a:buChar char="•"/>
            </a:pPr>
            <a:r>
              <a:rPr lang="en-US" altLang="en-US" sz="2000" dirty="0">
                <a:solidFill>
                  <a:schemeClr val="tx1"/>
                </a:solidFill>
              </a:rPr>
              <a:t>Scrum is an agile process that allows us to focus on delivering the highest business value in the shortest time. </a:t>
            </a:r>
          </a:p>
          <a:p>
            <a:pPr algn="l" eaLnBrk="1" hangingPunct="1">
              <a:buSzPct val="125000"/>
              <a:buFont typeface="Gill Sans" pitchFamily="1" charset="0"/>
              <a:buChar char="•"/>
            </a:pPr>
            <a:endParaRPr lang="en-US" altLang="en-US" sz="2000" dirty="0">
              <a:solidFill>
                <a:schemeClr val="tx1"/>
              </a:solidFill>
            </a:endParaRPr>
          </a:p>
          <a:p>
            <a:pPr algn="l" eaLnBrk="1" hangingPunct="1">
              <a:buSzPct val="125000"/>
              <a:buFont typeface="Gill Sans" pitchFamily="1" charset="0"/>
              <a:buChar char="•"/>
            </a:pPr>
            <a:r>
              <a:rPr lang="en-US" altLang="en-US" sz="2000" dirty="0">
                <a:solidFill>
                  <a:schemeClr val="tx1"/>
                </a:solidFill>
              </a:rPr>
              <a:t>It allows us to rapidly and repeatedly inspect actual working software (every two weeks to one month).</a:t>
            </a:r>
          </a:p>
          <a:p>
            <a:pPr algn="l" eaLnBrk="1" hangingPunct="1">
              <a:buSzPct val="125000"/>
              <a:buFont typeface="Gill Sans" pitchFamily="1" charset="0"/>
              <a:buChar char="•"/>
            </a:pPr>
            <a:endParaRPr lang="en-US" altLang="en-US" sz="2000" dirty="0">
              <a:solidFill>
                <a:schemeClr val="tx1"/>
              </a:solidFill>
            </a:endParaRPr>
          </a:p>
          <a:p>
            <a:pPr algn="l" eaLnBrk="1" hangingPunct="1">
              <a:buSzPct val="125000"/>
              <a:buFont typeface="Gill Sans" pitchFamily="1" charset="0"/>
              <a:buChar char="•"/>
            </a:pPr>
            <a:r>
              <a:rPr lang="en-US" altLang="en-US" sz="2000" dirty="0">
                <a:solidFill>
                  <a:schemeClr val="tx1"/>
                </a:solidFill>
              </a:rPr>
              <a:t>The business sets the priorities. Teams self-organize to determine the best way to deliver the highest priority features. </a:t>
            </a:r>
          </a:p>
          <a:p>
            <a:pPr algn="l" eaLnBrk="1" hangingPunct="1">
              <a:buSzPct val="125000"/>
              <a:buFont typeface="Gill Sans" pitchFamily="1" charset="0"/>
              <a:buChar char="•"/>
            </a:pPr>
            <a:endParaRPr lang="en-US" altLang="en-US" sz="2000" dirty="0">
              <a:solidFill>
                <a:schemeClr val="tx1"/>
              </a:solidFill>
            </a:endParaRPr>
          </a:p>
          <a:p>
            <a:pPr algn="l" eaLnBrk="1" hangingPunct="1">
              <a:buSzPct val="125000"/>
              <a:buFont typeface="Gill Sans" pitchFamily="1" charset="0"/>
              <a:buChar char="•"/>
            </a:pPr>
            <a:r>
              <a:rPr lang="en-US" altLang="en-US" sz="2000" dirty="0">
                <a:solidFill>
                  <a:schemeClr val="tx1"/>
                </a:solidFill>
              </a:rPr>
              <a:t>Every two weeks to a month anyone can see real working software and decide to release it as is or continue to enhance it for another sprint.</a:t>
            </a:r>
          </a:p>
        </p:txBody>
      </p:sp>
      <p:sp>
        <p:nvSpPr>
          <p:cNvPr id="12291" name="Rectangle 4"/>
          <p:cNvSpPr>
            <a:spLocks/>
          </p:cNvSpPr>
          <p:nvPr/>
        </p:nvSpPr>
        <p:spPr bwMode="auto">
          <a:xfrm>
            <a:off x="731520" y="628650"/>
            <a:ext cx="3726180" cy="66294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12292" name="AutoShape 5"/>
          <p:cNvSpPr>
            <a:spLocks/>
          </p:cNvSpPr>
          <p:nvPr/>
        </p:nvSpPr>
        <p:spPr bwMode="auto">
          <a:xfrm rot="10800000">
            <a:off x="4423410" y="88011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12293" name="AutoShape 6"/>
          <p:cNvSpPr>
            <a:spLocks/>
          </p:cNvSpPr>
          <p:nvPr/>
        </p:nvSpPr>
        <p:spPr bwMode="auto">
          <a:xfrm>
            <a:off x="297180" y="605790"/>
            <a:ext cx="445770" cy="41148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12294" name="Rectangle 7"/>
          <p:cNvSpPr>
            <a:spLocks/>
          </p:cNvSpPr>
          <p:nvPr/>
        </p:nvSpPr>
        <p:spPr bwMode="auto">
          <a:xfrm>
            <a:off x="297180" y="1005840"/>
            <a:ext cx="525780" cy="28575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12295" name="Rectangle 8"/>
          <p:cNvSpPr>
            <a:spLocks/>
          </p:cNvSpPr>
          <p:nvPr/>
        </p:nvSpPr>
        <p:spPr bwMode="auto">
          <a:xfrm>
            <a:off x="4343400" y="617220"/>
            <a:ext cx="525780" cy="297180"/>
          </a:xfrm>
          <a:prstGeom prst="rect">
            <a:avLst/>
          </a:prstGeom>
          <a:solidFill>
            <a:srgbClr val="910000"/>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12296" name="Rectangle 9"/>
          <p:cNvSpPr>
            <a:spLocks/>
          </p:cNvSpPr>
          <p:nvPr/>
        </p:nvSpPr>
        <p:spPr bwMode="auto">
          <a:xfrm>
            <a:off x="582930" y="628650"/>
            <a:ext cx="392049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3240">
                <a:solidFill>
                  <a:srgbClr val="FFFFFF"/>
                </a:solidFill>
              </a:rPr>
              <a:t>Scrum in 100 words</a:t>
            </a:r>
          </a:p>
        </p:txBody>
      </p:sp>
      <p:sp>
        <p:nvSpPr>
          <p:cNvPr id="2" name="TextBox 1">
            <a:extLst>
              <a:ext uri="{FF2B5EF4-FFF2-40B4-BE49-F238E27FC236}">
                <a16:creationId xmlns:a16="http://schemas.microsoft.com/office/drawing/2014/main" id="{D2E77625-AC66-4B56-B735-DE8C5C194515}"/>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850106" y="304800"/>
            <a:ext cx="7772400" cy="1143000"/>
          </a:xfrm>
        </p:spPr>
        <p:txBody>
          <a:bodyPr/>
          <a:lstStyle/>
          <a:p>
            <a:pPr eaLnBrk="1" hangingPunct="1">
              <a:defRPr/>
            </a:pPr>
            <a:r>
              <a:rPr lang="en-US" sz="3600" dirty="0">
                <a:sym typeface="Gill Sans" charset="0"/>
              </a:rPr>
              <a:t>Scrum</a:t>
            </a:r>
          </a:p>
        </p:txBody>
      </p:sp>
      <p:grpSp>
        <p:nvGrpSpPr>
          <p:cNvPr id="16386" name="Group 2"/>
          <p:cNvGrpSpPr>
            <a:grpSpLocks/>
          </p:cNvGrpSpPr>
          <p:nvPr/>
        </p:nvGrpSpPr>
        <p:grpSpPr bwMode="auto">
          <a:xfrm>
            <a:off x="560070" y="5291613"/>
            <a:ext cx="1508760" cy="560070"/>
            <a:chOff x="0" y="0"/>
            <a:chExt cx="1056" cy="392"/>
          </a:xfrm>
        </p:grpSpPr>
        <p:pic>
          <p:nvPicPr>
            <p:cNvPr id="266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3" name="Rectangle 4"/>
            <p:cNvSpPr>
              <a:spLocks/>
            </p:cNvSpPr>
            <p:nvPr/>
          </p:nvSpPr>
          <p:spPr bwMode="auto">
            <a:xfrm>
              <a:off x="335" y="123"/>
              <a:ext cx="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Cancel</a:t>
              </a:r>
            </a:p>
          </p:txBody>
        </p:sp>
      </p:grpSp>
      <p:grpSp>
        <p:nvGrpSpPr>
          <p:cNvPr id="16389" name="Group 5"/>
          <p:cNvGrpSpPr>
            <a:grpSpLocks/>
          </p:cNvGrpSpPr>
          <p:nvPr/>
        </p:nvGrpSpPr>
        <p:grpSpPr bwMode="auto">
          <a:xfrm>
            <a:off x="834390" y="4891563"/>
            <a:ext cx="1508760" cy="560070"/>
            <a:chOff x="0" y="0"/>
            <a:chExt cx="1056" cy="392"/>
          </a:xfrm>
        </p:grpSpPr>
        <p:pic>
          <p:nvPicPr>
            <p:cNvPr id="266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1" name="Rectangle 7"/>
            <p:cNvSpPr>
              <a:spLocks/>
            </p:cNvSpPr>
            <p:nvPr/>
          </p:nvSpPr>
          <p:spPr bwMode="auto">
            <a:xfrm>
              <a:off x="230" y="123"/>
              <a:ext cx="7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Gift wrap</a:t>
              </a:r>
            </a:p>
          </p:txBody>
        </p:sp>
      </p:grpSp>
      <p:grpSp>
        <p:nvGrpSpPr>
          <p:cNvPr id="16392" name="Group 8"/>
          <p:cNvGrpSpPr>
            <a:grpSpLocks/>
          </p:cNvGrpSpPr>
          <p:nvPr/>
        </p:nvGrpSpPr>
        <p:grpSpPr bwMode="auto">
          <a:xfrm>
            <a:off x="560070" y="4480083"/>
            <a:ext cx="1508760" cy="560070"/>
            <a:chOff x="0" y="0"/>
            <a:chExt cx="1056" cy="392"/>
          </a:xfrm>
        </p:grpSpPr>
        <p:pic>
          <p:nvPicPr>
            <p:cNvPr id="266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9" name="Rectangle 10"/>
            <p:cNvSpPr>
              <a:spLocks/>
            </p:cNvSpPr>
            <p:nvPr/>
          </p:nvSpPr>
          <p:spPr bwMode="auto">
            <a:xfrm>
              <a:off x="331" y="123"/>
              <a:ext cx="5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Return</a:t>
              </a:r>
            </a:p>
          </p:txBody>
        </p:sp>
      </p:grpSp>
      <p:grpSp>
        <p:nvGrpSpPr>
          <p:cNvPr id="16395" name="Group 11"/>
          <p:cNvGrpSpPr>
            <a:grpSpLocks/>
          </p:cNvGrpSpPr>
          <p:nvPr/>
        </p:nvGrpSpPr>
        <p:grpSpPr bwMode="auto">
          <a:xfrm>
            <a:off x="4160520" y="2194083"/>
            <a:ext cx="2548890" cy="2137410"/>
            <a:chOff x="0" y="0"/>
            <a:chExt cx="1784" cy="1496"/>
          </a:xfrm>
        </p:grpSpPr>
        <p:pic>
          <p:nvPicPr>
            <p:cNvPr id="266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84"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7" name="Rectangle 13"/>
            <p:cNvSpPr>
              <a:spLocks/>
            </p:cNvSpPr>
            <p:nvPr/>
          </p:nvSpPr>
          <p:spPr bwMode="auto">
            <a:xfrm>
              <a:off x="403" y="376"/>
              <a:ext cx="79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Sprint</a:t>
              </a:r>
            </a:p>
            <a:p>
              <a:pPr eaLnBrk="1" hangingPunct="1"/>
              <a:r>
                <a:rPr lang="en-US" altLang="en-US" sz="2160">
                  <a:solidFill>
                    <a:schemeClr val="tx1"/>
                  </a:solidFill>
                </a:rPr>
                <a:t>2-4 weeks</a:t>
              </a:r>
            </a:p>
          </p:txBody>
        </p:sp>
      </p:grpSp>
      <p:grpSp>
        <p:nvGrpSpPr>
          <p:cNvPr id="16398" name="Group 14"/>
          <p:cNvGrpSpPr>
            <a:grpSpLocks/>
          </p:cNvGrpSpPr>
          <p:nvPr/>
        </p:nvGrpSpPr>
        <p:grpSpPr bwMode="auto">
          <a:xfrm>
            <a:off x="948690" y="3307080"/>
            <a:ext cx="1508760" cy="898683"/>
            <a:chOff x="0" y="19"/>
            <a:chExt cx="1056" cy="629"/>
          </a:xfrm>
        </p:grpSpPr>
        <p:pic>
          <p:nvPicPr>
            <p:cNvPr id="2665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4" name="Rectangle 16"/>
            <p:cNvSpPr>
              <a:spLocks/>
            </p:cNvSpPr>
            <p:nvPr/>
          </p:nvSpPr>
          <p:spPr bwMode="auto">
            <a:xfrm>
              <a:off x="331" y="379"/>
              <a:ext cx="5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Return</a:t>
              </a:r>
            </a:p>
          </p:txBody>
        </p:sp>
        <p:sp>
          <p:nvSpPr>
            <p:cNvPr id="26655" name="Rectangle 17"/>
            <p:cNvSpPr>
              <a:spLocks/>
            </p:cNvSpPr>
            <p:nvPr/>
          </p:nvSpPr>
          <p:spPr bwMode="auto">
            <a:xfrm>
              <a:off x="115" y="19"/>
              <a:ext cx="8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Sprint goal</a:t>
              </a:r>
            </a:p>
          </p:txBody>
        </p:sp>
      </p:grpSp>
      <p:grpSp>
        <p:nvGrpSpPr>
          <p:cNvPr id="16402" name="Group 18"/>
          <p:cNvGrpSpPr>
            <a:grpSpLocks/>
          </p:cNvGrpSpPr>
          <p:nvPr/>
        </p:nvGrpSpPr>
        <p:grpSpPr bwMode="auto">
          <a:xfrm>
            <a:off x="2526030" y="3771423"/>
            <a:ext cx="1990249" cy="1120140"/>
            <a:chOff x="0" y="0"/>
            <a:chExt cx="1393" cy="784"/>
          </a:xfrm>
        </p:grpSpPr>
        <p:pic>
          <p:nvPicPr>
            <p:cNvPr id="26651"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2" name="Rectangle 20"/>
            <p:cNvSpPr>
              <a:spLocks/>
            </p:cNvSpPr>
            <p:nvPr/>
          </p:nvSpPr>
          <p:spPr bwMode="auto">
            <a:xfrm>
              <a:off x="321" y="288"/>
              <a:ext cx="107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Sprint backlog</a:t>
              </a:r>
            </a:p>
          </p:txBody>
        </p:sp>
      </p:grpSp>
      <p:grpSp>
        <p:nvGrpSpPr>
          <p:cNvPr id="16405" name="Group 21"/>
          <p:cNvGrpSpPr>
            <a:grpSpLocks/>
          </p:cNvGrpSpPr>
          <p:nvPr/>
        </p:nvGrpSpPr>
        <p:grpSpPr bwMode="auto">
          <a:xfrm>
            <a:off x="6506528" y="3439953"/>
            <a:ext cx="2351781" cy="1567339"/>
            <a:chOff x="53" y="0"/>
            <a:chExt cx="1645" cy="1097"/>
          </a:xfrm>
        </p:grpSpPr>
        <p:pic>
          <p:nvPicPr>
            <p:cNvPr id="2664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 y="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0" name="Rectangle 23"/>
            <p:cNvSpPr>
              <a:spLocks/>
            </p:cNvSpPr>
            <p:nvPr/>
          </p:nvSpPr>
          <p:spPr bwMode="auto">
            <a:xfrm>
              <a:off x="53" y="632"/>
              <a:ext cx="164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Potentially shippable</a:t>
              </a:r>
            </a:p>
            <a:p>
              <a:pPr eaLnBrk="1" hangingPunct="1"/>
              <a:r>
                <a:rPr lang="en-US" altLang="en-US" sz="2160">
                  <a:solidFill>
                    <a:schemeClr val="tx1"/>
                  </a:solidFill>
                </a:rPr>
                <a:t>product increment</a:t>
              </a:r>
            </a:p>
          </p:txBody>
        </p:sp>
      </p:grpSp>
      <p:sp>
        <p:nvSpPr>
          <p:cNvPr id="26633" name="Rectangle 24"/>
          <p:cNvSpPr>
            <a:spLocks/>
          </p:cNvSpPr>
          <p:nvPr/>
        </p:nvSpPr>
        <p:spPr bwMode="auto">
          <a:xfrm>
            <a:off x="1134428" y="5816465"/>
            <a:ext cx="881973"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Product</a:t>
            </a:r>
          </a:p>
          <a:p>
            <a:pPr eaLnBrk="1" hangingPunct="1"/>
            <a:r>
              <a:rPr lang="en-US" altLang="en-US" sz="2160">
                <a:solidFill>
                  <a:schemeClr val="tx1"/>
                </a:solidFill>
              </a:rPr>
              <a:t>backlog</a:t>
            </a:r>
          </a:p>
        </p:txBody>
      </p:sp>
      <p:grpSp>
        <p:nvGrpSpPr>
          <p:cNvPr id="16409" name="Group 25"/>
          <p:cNvGrpSpPr>
            <a:grpSpLocks/>
          </p:cNvGrpSpPr>
          <p:nvPr/>
        </p:nvGrpSpPr>
        <p:grpSpPr bwMode="auto">
          <a:xfrm>
            <a:off x="2594610" y="5291613"/>
            <a:ext cx="1508760" cy="560070"/>
            <a:chOff x="0" y="0"/>
            <a:chExt cx="1056" cy="392"/>
          </a:xfrm>
        </p:grpSpPr>
        <p:pic>
          <p:nvPicPr>
            <p:cNvPr id="2664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8" name="Rectangle 27"/>
            <p:cNvSpPr>
              <a:spLocks/>
            </p:cNvSpPr>
            <p:nvPr/>
          </p:nvSpPr>
          <p:spPr bwMode="auto">
            <a:xfrm>
              <a:off x="246" y="123"/>
              <a:ext cx="6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Coupons</a:t>
              </a:r>
            </a:p>
          </p:txBody>
        </p:sp>
      </p:grpSp>
      <p:grpSp>
        <p:nvGrpSpPr>
          <p:cNvPr id="16412" name="Group 28"/>
          <p:cNvGrpSpPr>
            <a:grpSpLocks/>
          </p:cNvGrpSpPr>
          <p:nvPr/>
        </p:nvGrpSpPr>
        <p:grpSpPr bwMode="auto">
          <a:xfrm>
            <a:off x="560070" y="5291613"/>
            <a:ext cx="1508760" cy="560070"/>
            <a:chOff x="0" y="0"/>
            <a:chExt cx="1056" cy="392"/>
          </a:xfrm>
        </p:grpSpPr>
        <p:pic>
          <p:nvPicPr>
            <p:cNvPr id="266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6" name="Rectangle 30"/>
            <p:cNvSpPr>
              <a:spLocks/>
            </p:cNvSpPr>
            <p:nvPr/>
          </p:nvSpPr>
          <p:spPr bwMode="auto">
            <a:xfrm>
              <a:off x="230" y="123"/>
              <a:ext cx="7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Gift wrap</a:t>
              </a:r>
            </a:p>
          </p:txBody>
        </p:sp>
      </p:grpSp>
      <p:grpSp>
        <p:nvGrpSpPr>
          <p:cNvPr id="16415" name="Group 31"/>
          <p:cNvGrpSpPr>
            <a:grpSpLocks/>
          </p:cNvGrpSpPr>
          <p:nvPr/>
        </p:nvGrpSpPr>
        <p:grpSpPr bwMode="auto">
          <a:xfrm>
            <a:off x="834390" y="4891563"/>
            <a:ext cx="1508760" cy="560070"/>
            <a:chOff x="0" y="0"/>
            <a:chExt cx="1056" cy="392"/>
          </a:xfrm>
        </p:grpSpPr>
        <p:pic>
          <p:nvPicPr>
            <p:cNvPr id="26643"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4" name="Rectangle 33"/>
            <p:cNvSpPr>
              <a:spLocks/>
            </p:cNvSpPr>
            <p:nvPr/>
          </p:nvSpPr>
          <p:spPr bwMode="auto">
            <a:xfrm>
              <a:off x="246" y="123"/>
              <a:ext cx="6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Coupons</a:t>
              </a:r>
            </a:p>
          </p:txBody>
        </p:sp>
      </p:grpSp>
      <p:grpSp>
        <p:nvGrpSpPr>
          <p:cNvPr id="16418" name="Group 34"/>
          <p:cNvGrpSpPr>
            <a:grpSpLocks/>
          </p:cNvGrpSpPr>
          <p:nvPr/>
        </p:nvGrpSpPr>
        <p:grpSpPr bwMode="auto">
          <a:xfrm>
            <a:off x="560070" y="4480083"/>
            <a:ext cx="1508760" cy="560070"/>
            <a:chOff x="0" y="0"/>
            <a:chExt cx="1056" cy="392"/>
          </a:xfrm>
        </p:grpSpPr>
        <p:pic>
          <p:nvPicPr>
            <p:cNvPr id="26641"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2" name="Rectangle 36"/>
            <p:cNvSpPr>
              <a:spLocks/>
            </p:cNvSpPr>
            <p:nvPr/>
          </p:nvSpPr>
          <p:spPr bwMode="auto">
            <a:xfrm>
              <a:off x="335" y="123"/>
              <a:ext cx="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a:solidFill>
                    <a:schemeClr val="tx1"/>
                  </a:solidFill>
                </a:rPr>
                <a:t>Cancel</a:t>
              </a:r>
            </a:p>
          </p:txBody>
        </p:sp>
      </p:grpSp>
      <p:grpSp>
        <p:nvGrpSpPr>
          <p:cNvPr id="16421" name="Group 37"/>
          <p:cNvGrpSpPr>
            <a:grpSpLocks/>
          </p:cNvGrpSpPr>
          <p:nvPr/>
        </p:nvGrpSpPr>
        <p:grpSpPr bwMode="auto">
          <a:xfrm>
            <a:off x="4354830" y="1295400"/>
            <a:ext cx="1223010" cy="1333023"/>
            <a:chOff x="0" y="19"/>
            <a:chExt cx="856" cy="933"/>
          </a:xfrm>
        </p:grpSpPr>
        <p:pic>
          <p:nvPicPr>
            <p:cNvPr id="26639"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64"/>
              <a:ext cx="85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0" name="Rectangle 39"/>
            <p:cNvSpPr>
              <a:spLocks/>
            </p:cNvSpPr>
            <p:nvPr/>
          </p:nvSpPr>
          <p:spPr bwMode="auto">
            <a:xfrm>
              <a:off x="86" y="19"/>
              <a:ext cx="6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160" dirty="0">
                  <a:solidFill>
                    <a:schemeClr val="tx1"/>
                  </a:solidFill>
                </a:rPr>
                <a:t>24 hours</a:t>
              </a:r>
            </a:p>
          </p:txBody>
        </p:sp>
      </p:grpSp>
      <p:sp>
        <p:nvSpPr>
          <p:cNvPr id="41" name="TextBox 40">
            <a:extLst>
              <a:ext uri="{FF2B5EF4-FFF2-40B4-BE49-F238E27FC236}">
                <a16:creationId xmlns:a16="http://schemas.microsoft.com/office/drawing/2014/main" id="{C6848519-0F26-4FF0-A9DB-291F4F548603}"/>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animEffect transition="in" filter="wipe(left)">
                                      <p:cBhvr>
                                        <p:cTn id="7" dur="500"/>
                                        <p:tgtEl>
                                          <p:spTgt spid="16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16392"/>
                                        </p:tgtEl>
                                      </p:cBhvr>
                                    </p:animEffect>
                                    <p:set>
                                      <p:cBhvr>
                                        <p:cTn id="12" dur="1" fill="hold">
                                          <p:stCondLst>
                                            <p:cond delay="499"/>
                                          </p:stCondLst>
                                        </p:cTn>
                                        <p:tgtEl>
                                          <p:spTgt spid="16392"/>
                                        </p:tgtEl>
                                        <p:attrNameLst>
                                          <p:attrName>style.visibility</p:attrName>
                                        </p:attrNameLst>
                                      </p:cBhvr>
                                      <p:to>
                                        <p:strVal val="hidden"/>
                                      </p:to>
                                    </p:se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6398"/>
                                        </p:tgtEl>
                                        <p:attrNameLst>
                                          <p:attrName>style.visibility</p:attrName>
                                        </p:attrNameLst>
                                      </p:cBhvr>
                                      <p:to>
                                        <p:strVal val="visible"/>
                                      </p:to>
                                    </p:set>
                                    <p:animEffect transition="in" filter="fade">
                                      <p:cBhvr>
                                        <p:cTn id="16" dur="500"/>
                                        <p:tgtEl>
                                          <p:spTgt spid="163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6402"/>
                                        </p:tgtEl>
                                        <p:attrNameLst>
                                          <p:attrName>style.visibility</p:attrName>
                                        </p:attrNameLst>
                                      </p:cBhvr>
                                      <p:to>
                                        <p:strVal val="visible"/>
                                      </p:to>
                                    </p:set>
                                    <p:animEffect transition="in" filter="fade">
                                      <p:cBhvr>
                                        <p:cTn id="21" dur="500"/>
                                        <p:tgtEl>
                                          <p:spTgt spid="164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16405"/>
                                        </p:tgtEl>
                                        <p:attrNameLst>
                                          <p:attrName>style.visibility</p:attrName>
                                        </p:attrNameLst>
                                      </p:cBhvr>
                                      <p:to>
                                        <p:strVal val="visible"/>
                                      </p:to>
                                    </p:set>
                                    <p:anim calcmode="lin" valueType="num">
                                      <p:cBhvr additive="base">
                                        <p:cTn id="26" dur="500" fill="hold"/>
                                        <p:tgtEl>
                                          <p:spTgt spid="16405"/>
                                        </p:tgtEl>
                                        <p:attrNameLst>
                                          <p:attrName>ppt_x</p:attrName>
                                        </p:attrNameLst>
                                      </p:cBhvr>
                                      <p:tavLst>
                                        <p:tav tm="0">
                                          <p:val>
                                            <p:strVal val="1+#ppt_w/2"/>
                                          </p:val>
                                        </p:tav>
                                        <p:tav tm="100000">
                                          <p:val>
                                            <p:strVal val="#ppt_x"/>
                                          </p:val>
                                        </p:tav>
                                      </p:tavLst>
                                    </p:anim>
                                    <p:anim calcmode="lin" valueType="num">
                                      <p:cBhvr additive="base">
                                        <p:cTn id="27" dur="500" fill="hold"/>
                                        <p:tgtEl>
                                          <p:spTgt spid="1640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16409"/>
                                        </p:tgtEl>
                                        <p:attrNameLst>
                                          <p:attrName>style.visibility</p:attrName>
                                        </p:attrNameLst>
                                      </p:cBhvr>
                                      <p:to>
                                        <p:strVal val="visible"/>
                                      </p:to>
                                    </p:set>
                                    <p:anim calcmode="lin" valueType="num">
                                      <p:cBhvr additive="base">
                                        <p:cTn id="32" dur="500" fill="hold"/>
                                        <p:tgtEl>
                                          <p:spTgt spid="16409"/>
                                        </p:tgtEl>
                                        <p:attrNameLst>
                                          <p:attrName>ppt_x</p:attrName>
                                        </p:attrNameLst>
                                      </p:cBhvr>
                                      <p:tavLst>
                                        <p:tav tm="0">
                                          <p:val>
                                            <p:strVal val="1+#ppt_w/2"/>
                                          </p:val>
                                        </p:tav>
                                        <p:tav tm="100000">
                                          <p:val>
                                            <p:strVal val="#ppt_x"/>
                                          </p:val>
                                        </p:tav>
                                      </p:tavLst>
                                    </p:anim>
                                    <p:anim calcmode="lin" valueType="num">
                                      <p:cBhvr additive="base">
                                        <p:cTn id="33" dur="500" fill="hold"/>
                                        <p:tgtEl>
                                          <p:spTgt spid="1640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nodeType="clickEffect">
                                  <p:stCondLst>
                                    <p:cond delay="0"/>
                                  </p:stCondLst>
                                  <p:childTnLst>
                                    <p:animEffect transition="out" filter="fade">
                                      <p:cBhvr>
                                        <p:cTn id="37" dur="500"/>
                                        <p:tgtEl>
                                          <p:spTgt spid="16386"/>
                                        </p:tgtEl>
                                      </p:cBhvr>
                                    </p:animEffect>
                                    <p:set>
                                      <p:cBhvr>
                                        <p:cTn id="38" dur="1" fill="hold">
                                          <p:stCondLst>
                                            <p:cond delay="499"/>
                                          </p:stCondLst>
                                        </p:cTn>
                                        <p:tgtEl>
                                          <p:spTgt spid="16386"/>
                                        </p:tgtEl>
                                        <p:attrNameLst>
                                          <p:attrName>style.visibility</p:attrName>
                                        </p:attrNameLst>
                                      </p:cBhvr>
                                      <p:to>
                                        <p:strVal val="hidden"/>
                                      </p:to>
                                    </p:set>
                                  </p:childTnLst>
                                </p:cTn>
                              </p:par>
                            </p:childTnLst>
                          </p:cTn>
                        </p:par>
                        <p:par>
                          <p:cTn id="39" fill="hold" nodeType="afterGroup">
                            <p:stCondLst>
                              <p:cond delay="500"/>
                            </p:stCondLst>
                            <p:childTnLst>
                              <p:par>
                                <p:cTn id="40" presetID="10" presetClass="entr" presetSubtype="0" fill="hold" nodeType="afterEffect">
                                  <p:stCondLst>
                                    <p:cond delay="500"/>
                                  </p:stCondLst>
                                  <p:childTnLst>
                                    <p:set>
                                      <p:cBhvr>
                                        <p:cTn id="41" dur="1" fill="hold">
                                          <p:stCondLst>
                                            <p:cond delay="0"/>
                                          </p:stCondLst>
                                        </p:cTn>
                                        <p:tgtEl>
                                          <p:spTgt spid="16418"/>
                                        </p:tgtEl>
                                        <p:attrNameLst>
                                          <p:attrName>style.visibility</p:attrName>
                                        </p:attrNameLst>
                                      </p:cBhvr>
                                      <p:to>
                                        <p:strVal val="visible"/>
                                      </p:to>
                                    </p:set>
                                    <p:animEffect transition="in" filter="fade">
                                      <p:cBhvr>
                                        <p:cTn id="42" dur="500"/>
                                        <p:tgtEl>
                                          <p:spTgt spid="16418"/>
                                        </p:tgtEl>
                                      </p:cBhvr>
                                    </p:animEffect>
                                  </p:childTnLst>
                                </p:cTn>
                              </p:par>
                            </p:childTnLst>
                          </p:cTn>
                        </p:par>
                        <p:par>
                          <p:cTn id="43" fill="hold" nodeType="afterGroup">
                            <p:stCondLst>
                              <p:cond delay="1500"/>
                            </p:stCondLst>
                            <p:childTnLst>
                              <p:par>
                                <p:cTn id="44" presetID="10" presetClass="exit" presetSubtype="0" fill="hold" nodeType="afterEffect">
                                  <p:stCondLst>
                                    <p:cond delay="500"/>
                                  </p:stCondLst>
                                  <p:childTnLst>
                                    <p:animEffect transition="out" filter="fade">
                                      <p:cBhvr>
                                        <p:cTn id="45" dur="500"/>
                                        <p:tgtEl>
                                          <p:spTgt spid="16389"/>
                                        </p:tgtEl>
                                      </p:cBhvr>
                                    </p:animEffect>
                                    <p:set>
                                      <p:cBhvr>
                                        <p:cTn id="46" dur="1" fill="hold">
                                          <p:stCondLst>
                                            <p:cond delay="499"/>
                                          </p:stCondLst>
                                        </p:cTn>
                                        <p:tgtEl>
                                          <p:spTgt spid="16389"/>
                                        </p:tgtEl>
                                        <p:attrNameLst>
                                          <p:attrName>style.visibility</p:attrName>
                                        </p:attrNameLst>
                                      </p:cBhvr>
                                      <p:to>
                                        <p:strVal val="hidden"/>
                                      </p:to>
                                    </p:set>
                                  </p:childTnLst>
                                </p:cTn>
                              </p:par>
                            </p:childTnLst>
                          </p:cTn>
                        </p:par>
                        <p:par>
                          <p:cTn id="47" fill="hold" nodeType="afterGroup">
                            <p:stCondLst>
                              <p:cond delay="2500"/>
                            </p:stCondLst>
                            <p:childTnLst>
                              <p:par>
                                <p:cTn id="48" presetID="10" presetClass="entr" presetSubtype="0" fill="hold" nodeType="afterEffect">
                                  <p:stCondLst>
                                    <p:cond delay="500"/>
                                  </p:stCondLst>
                                  <p:childTnLst>
                                    <p:set>
                                      <p:cBhvr>
                                        <p:cTn id="49" dur="1" fill="hold">
                                          <p:stCondLst>
                                            <p:cond delay="0"/>
                                          </p:stCondLst>
                                        </p:cTn>
                                        <p:tgtEl>
                                          <p:spTgt spid="16412"/>
                                        </p:tgtEl>
                                        <p:attrNameLst>
                                          <p:attrName>style.visibility</p:attrName>
                                        </p:attrNameLst>
                                      </p:cBhvr>
                                      <p:to>
                                        <p:strVal val="visible"/>
                                      </p:to>
                                    </p:set>
                                    <p:animEffect transition="in" filter="fade">
                                      <p:cBhvr>
                                        <p:cTn id="50" dur="500"/>
                                        <p:tgtEl>
                                          <p:spTgt spid="16412"/>
                                        </p:tgtEl>
                                      </p:cBhvr>
                                    </p:animEffect>
                                  </p:childTnLst>
                                </p:cTn>
                              </p:par>
                            </p:childTnLst>
                          </p:cTn>
                        </p:par>
                        <p:par>
                          <p:cTn id="51" fill="hold" nodeType="afterGroup">
                            <p:stCondLst>
                              <p:cond delay="3500"/>
                            </p:stCondLst>
                            <p:childTnLst>
                              <p:par>
                                <p:cTn id="52" presetID="10" presetClass="exit" presetSubtype="0" fill="hold" nodeType="afterEffect">
                                  <p:stCondLst>
                                    <p:cond delay="500"/>
                                  </p:stCondLst>
                                  <p:childTnLst>
                                    <p:animEffect transition="out" filter="fade">
                                      <p:cBhvr>
                                        <p:cTn id="53" dur="500"/>
                                        <p:tgtEl>
                                          <p:spTgt spid="16409"/>
                                        </p:tgtEl>
                                      </p:cBhvr>
                                    </p:animEffect>
                                    <p:set>
                                      <p:cBhvr>
                                        <p:cTn id="54" dur="1" fill="hold">
                                          <p:stCondLst>
                                            <p:cond delay="499"/>
                                          </p:stCondLst>
                                        </p:cTn>
                                        <p:tgtEl>
                                          <p:spTgt spid="16409"/>
                                        </p:tgtEl>
                                        <p:attrNameLst>
                                          <p:attrName>style.visibility</p:attrName>
                                        </p:attrNameLst>
                                      </p:cBhvr>
                                      <p:to>
                                        <p:strVal val="hidden"/>
                                      </p:to>
                                    </p:set>
                                  </p:childTnLst>
                                </p:cTn>
                              </p:par>
                            </p:childTnLst>
                          </p:cTn>
                        </p:par>
                        <p:par>
                          <p:cTn id="55" fill="hold" nodeType="afterGroup">
                            <p:stCondLst>
                              <p:cond delay="4500"/>
                            </p:stCondLst>
                            <p:childTnLst>
                              <p:par>
                                <p:cTn id="56" presetID="10" presetClass="entr" presetSubtype="0" fill="hold" nodeType="afterEffect">
                                  <p:stCondLst>
                                    <p:cond delay="500"/>
                                  </p:stCondLst>
                                  <p:childTnLst>
                                    <p:set>
                                      <p:cBhvr>
                                        <p:cTn id="57" dur="1" fill="hold">
                                          <p:stCondLst>
                                            <p:cond delay="0"/>
                                          </p:stCondLst>
                                        </p:cTn>
                                        <p:tgtEl>
                                          <p:spTgt spid="16415"/>
                                        </p:tgtEl>
                                        <p:attrNameLst>
                                          <p:attrName>style.visibility</p:attrName>
                                        </p:attrNameLst>
                                      </p:cBhvr>
                                      <p:to>
                                        <p:strVal val="visible"/>
                                      </p:to>
                                    </p:set>
                                    <p:animEffect transition="in" filter="fade">
                                      <p:cBhvr>
                                        <p:cTn id="58" dur="500"/>
                                        <p:tgtEl>
                                          <p:spTgt spid="1641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nodeType="clickEffect">
                                  <p:stCondLst>
                                    <p:cond delay="0"/>
                                  </p:stCondLst>
                                  <p:childTnLst>
                                    <p:set>
                                      <p:cBhvr>
                                        <p:cTn id="62" dur="1" fill="hold">
                                          <p:stCondLst>
                                            <p:cond delay="0"/>
                                          </p:stCondLst>
                                        </p:cTn>
                                        <p:tgtEl>
                                          <p:spTgt spid="16421"/>
                                        </p:tgtEl>
                                        <p:attrNameLst>
                                          <p:attrName>style.visibility</p:attrName>
                                        </p:attrNameLst>
                                      </p:cBhvr>
                                      <p:to>
                                        <p:strVal val="visible"/>
                                      </p:to>
                                    </p:set>
                                    <p:anim calcmode="lin" valueType="num">
                                      <p:cBhvr>
                                        <p:cTn id="63" dur="500" fill="hold"/>
                                        <p:tgtEl>
                                          <p:spTgt spid="16421"/>
                                        </p:tgtEl>
                                        <p:attrNameLst>
                                          <p:attrName>ppt_w</p:attrName>
                                        </p:attrNameLst>
                                      </p:cBhvr>
                                      <p:tavLst>
                                        <p:tav tm="0">
                                          <p:val>
                                            <p:fltVal val="0"/>
                                          </p:val>
                                        </p:tav>
                                        <p:tav tm="100000">
                                          <p:val>
                                            <p:strVal val="#ppt_w"/>
                                          </p:val>
                                        </p:tav>
                                      </p:tavLst>
                                    </p:anim>
                                    <p:anim calcmode="lin" valueType="num">
                                      <p:cBhvr>
                                        <p:cTn id="64" dur="500" fill="hold"/>
                                        <p:tgtEl>
                                          <p:spTgt spid="164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a:sym typeface="Gill Sans" charset="0"/>
              </a:rPr>
              <a:t>Putting it all together</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 y="1434465"/>
            <a:ext cx="8823960" cy="409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5" name="Rectangle 3"/>
          <p:cNvSpPr>
            <a:spLocks/>
          </p:cNvSpPr>
          <p:nvPr/>
        </p:nvSpPr>
        <p:spPr bwMode="auto">
          <a:xfrm>
            <a:off x="1391603" y="5520690"/>
            <a:ext cx="606933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430">
                <a:solidFill>
                  <a:schemeClr val="tx1"/>
                </a:solidFill>
              </a:rPr>
              <a:t>Image available at www.mountaingoatsoftware.com/scrum</a:t>
            </a:r>
          </a:p>
        </p:txBody>
      </p:sp>
      <p:sp>
        <p:nvSpPr>
          <p:cNvPr id="5" name="TextBox 4">
            <a:extLst>
              <a:ext uri="{FF2B5EF4-FFF2-40B4-BE49-F238E27FC236}">
                <a16:creationId xmlns:a16="http://schemas.microsoft.com/office/drawing/2014/main" id="{CB1747D7-9E71-47A9-A7F4-3C73BDB13BEF}"/>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a:defRPr/>
            </a:pPr>
            <a:r>
              <a:rPr lang="en-US">
                <a:sym typeface="Gill Sans" charset="0"/>
              </a:rPr>
              <a:t>Sprints</a:t>
            </a:r>
          </a:p>
        </p:txBody>
      </p:sp>
      <p:sp>
        <p:nvSpPr>
          <p:cNvPr id="17411" name="Rectangle 2"/>
          <p:cNvSpPr>
            <a:spLocks noGrp="1" noChangeArrowheads="1"/>
          </p:cNvSpPr>
          <p:nvPr>
            <p:ph type="body" idx="1"/>
          </p:nvPr>
        </p:nvSpPr>
        <p:spPr/>
        <p:txBody>
          <a:bodyPr/>
          <a:lstStyle/>
          <a:p>
            <a:r>
              <a:rPr lang="en-US" altLang="en-US" sz="2400" dirty="0"/>
              <a:t>Scrum projects make progress in a series of </a:t>
            </a:r>
            <a:r>
              <a:rPr lang="ja-JP" altLang="en-US" sz="2400" dirty="0"/>
              <a:t>“</a:t>
            </a:r>
            <a:r>
              <a:rPr lang="en-US" altLang="ja-JP" sz="2400" dirty="0"/>
              <a:t>sprints</a:t>
            </a:r>
            <a:r>
              <a:rPr lang="ja-JP" altLang="en-US" sz="2400" dirty="0"/>
              <a:t>”</a:t>
            </a:r>
            <a:endParaRPr lang="en-US" altLang="ja-JP" sz="2400" dirty="0"/>
          </a:p>
          <a:p>
            <a:pPr lvl="1"/>
            <a:r>
              <a:rPr lang="en-US" altLang="en-US" sz="2000" dirty="0"/>
              <a:t>Analogous to Extreme Programming iterations</a:t>
            </a:r>
          </a:p>
          <a:p>
            <a:pPr lvl="1"/>
            <a:endParaRPr lang="en-US" altLang="en-US" sz="2000" dirty="0"/>
          </a:p>
          <a:p>
            <a:r>
              <a:rPr lang="en-US" altLang="en-US" sz="2400" dirty="0"/>
              <a:t>Typical duration is 2–4 weeks or a calendar month at most</a:t>
            </a:r>
          </a:p>
          <a:p>
            <a:endParaRPr lang="en-US" altLang="en-US" sz="2400" dirty="0"/>
          </a:p>
          <a:p>
            <a:r>
              <a:rPr lang="en-US" altLang="en-US" sz="2400" dirty="0"/>
              <a:t>A constant duration leads to a better rhythm</a:t>
            </a:r>
          </a:p>
          <a:p>
            <a:endParaRPr lang="en-US" altLang="en-US" sz="2400" dirty="0"/>
          </a:p>
          <a:p>
            <a:r>
              <a:rPr lang="en-US" altLang="en-US" sz="2400" dirty="0"/>
              <a:t>Product is designed, coded, and tested during the sprint</a:t>
            </a:r>
          </a:p>
          <a:p>
            <a:endParaRPr lang="en-US"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685800" y="304800"/>
            <a:ext cx="7772400" cy="1143000"/>
          </a:xfrm>
        </p:spPr>
        <p:txBody>
          <a:bodyPr/>
          <a:lstStyle/>
          <a:p>
            <a:pPr eaLnBrk="1" hangingPunct="1">
              <a:defRPr/>
            </a:pPr>
            <a:r>
              <a:rPr lang="en-US" dirty="0">
                <a:sym typeface="Gill Sans" charset="0"/>
              </a:rPr>
              <a:t>Scrum framework</a:t>
            </a:r>
          </a:p>
        </p:txBody>
      </p:sp>
      <p:grpSp>
        <p:nvGrpSpPr>
          <p:cNvPr id="36866" name="Group 2"/>
          <p:cNvGrpSpPr>
            <a:grpSpLocks/>
          </p:cNvGrpSpPr>
          <p:nvPr/>
        </p:nvGrpSpPr>
        <p:grpSpPr bwMode="auto">
          <a:xfrm>
            <a:off x="651510" y="1242060"/>
            <a:ext cx="3726180" cy="1840230"/>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3688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520">
                  <a:solidFill>
                    <a:srgbClr val="FFFFFF"/>
                  </a:solidFill>
                </a:rPr>
                <a:t>Product owner</a:t>
              </a:r>
            </a:p>
            <a:p>
              <a:pPr algn="l" eaLnBrk="1" hangingPunct="1">
                <a:buClr>
                  <a:srgbClr val="FFFFFF"/>
                </a:buClr>
                <a:buSzPct val="125000"/>
                <a:buFont typeface="Gill Sans" pitchFamily="1" charset="0"/>
                <a:buChar char="•"/>
              </a:pPr>
              <a:r>
                <a:rPr lang="en-US" altLang="en-US" sz="2520">
                  <a:solidFill>
                    <a:srgbClr val="FFFFFF"/>
                  </a:solidFill>
                </a:rPr>
                <a:t>ScrumMaster</a:t>
              </a:r>
            </a:p>
            <a:p>
              <a:pPr algn="l" eaLnBrk="1" hangingPunct="1">
                <a:buClr>
                  <a:srgbClr val="FFFFFF"/>
                </a:buClr>
                <a:buSzPct val="125000"/>
                <a:buFont typeface="Gill Sans" pitchFamily="1" charset="0"/>
                <a:buChar char="•"/>
              </a:pPr>
              <a:r>
                <a:rPr lang="en-US" altLang="en-US" sz="2520">
                  <a:solidFill>
                    <a:srgbClr val="FFFFFF"/>
                  </a:solidFill>
                </a:rPr>
                <a:t>Team</a:t>
              </a:r>
            </a:p>
          </p:txBody>
        </p:sp>
        <p:sp>
          <p:nvSpPr>
            <p:cNvPr id="3688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8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688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689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9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9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Roles</a:t>
              </a:r>
            </a:p>
          </p:txBody>
        </p:sp>
      </p:grpSp>
      <p:grpSp>
        <p:nvGrpSpPr>
          <p:cNvPr id="36867" name="Group 11"/>
          <p:cNvGrpSpPr>
            <a:grpSpLocks/>
          </p:cNvGrpSpPr>
          <p:nvPr/>
        </p:nvGrpSpPr>
        <p:grpSpPr bwMode="auto">
          <a:xfrm>
            <a:off x="2846070" y="2693670"/>
            <a:ext cx="3726180" cy="2274570"/>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36878"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520">
                  <a:solidFill>
                    <a:srgbClr val="FFFFFF"/>
                  </a:solidFill>
                </a:rPr>
                <a:t>Sprint planning</a:t>
              </a:r>
            </a:p>
            <a:p>
              <a:pPr algn="l" eaLnBrk="1" hangingPunct="1">
                <a:buClr>
                  <a:srgbClr val="FFFFFF"/>
                </a:buClr>
                <a:buSzPct val="125000"/>
                <a:buFont typeface="Gill Sans" pitchFamily="1" charset="0"/>
                <a:buChar char="•"/>
              </a:pPr>
              <a:r>
                <a:rPr lang="en-US" altLang="en-US" sz="2520">
                  <a:solidFill>
                    <a:srgbClr val="FFFFFF"/>
                  </a:solidFill>
                </a:rPr>
                <a:t>Sprint review</a:t>
              </a:r>
            </a:p>
            <a:p>
              <a:pPr algn="l" eaLnBrk="1" hangingPunct="1">
                <a:buClr>
                  <a:srgbClr val="FFFFFF"/>
                </a:buClr>
                <a:buSzPct val="125000"/>
                <a:buFont typeface="Gill Sans" pitchFamily="1" charset="0"/>
                <a:buChar char="•"/>
              </a:pPr>
              <a:r>
                <a:rPr lang="en-US" altLang="en-US" sz="2520">
                  <a:solidFill>
                    <a:srgbClr val="FFFFFF"/>
                  </a:solidFill>
                </a:rPr>
                <a:t>Sprint retrospective</a:t>
              </a:r>
            </a:p>
            <a:p>
              <a:pPr algn="l" eaLnBrk="1" hangingPunct="1">
                <a:buClr>
                  <a:srgbClr val="FFFFFF"/>
                </a:buClr>
                <a:buSzPct val="125000"/>
                <a:buFont typeface="Gill Sans" pitchFamily="1" charset="0"/>
                <a:buChar char="•"/>
              </a:pPr>
              <a:r>
                <a:rPr lang="en-US" altLang="en-US" sz="2520">
                  <a:solidFill>
                    <a:srgbClr val="FFFFFF"/>
                  </a:solidFill>
                </a:rPr>
                <a:t>Daily scrum meeting</a:t>
              </a:r>
            </a:p>
          </p:txBody>
        </p:sp>
        <p:sp>
          <p:nvSpPr>
            <p:cNvPr id="36879"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80"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6881"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6882"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83"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84"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Ceremonies</a:t>
              </a:r>
            </a:p>
          </p:txBody>
        </p:sp>
      </p:grpSp>
      <p:grpSp>
        <p:nvGrpSpPr>
          <p:cNvPr id="36868" name="Group 20"/>
          <p:cNvGrpSpPr>
            <a:grpSpLocks/>
          </p:cNvGrpSpPr>
          <p:nvPr/>
        </p:nvGrpSpPr>
        <p:grpSpPr bwMode="auto">
          <a:xfrm>
            <a:off x="4594860" y="4865370"/>
            <a:ext cx="3726180" cy="1840230"/>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36870"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520">
                  <a:solidFill>
                    <a:srgbClr val="FFFFFF"/>
                  </a:solidFill>
                </a:rPr>
                <a:t>Product backlog</a:t>
              </a:r>
            </a:p>
            <a:p>
              <a:pPr algn="l" eaLnBrk="1" hangingPunct="1">
                <a:buClr>
                  <a:srgbClr val="FFFFFF"/>
                </a:buClr>
                <a:buSzPct val="125000"/>
                <a:buFont typeface="Gill Sans" pitchFamily="1" charset="0"/>
                <a:buChar char="•"/>
              </a:pPr>
              <a:r>
                <a:rPr lang="en-US" altLang="en-US" sz="2520">
                  <a:solidFill>
                    <a:srgbClr val="FFFFFF"/>
                  </a:solidFill>
                </a:rPr>
                <a:t>Sprint backlog</a:t>
              </a:r>
            </a:p>
            <a:p>
              <a:pPr algn="l" eaLnBrk="1" hangingPunct="1">
                <a:buClr>
                  <a:srgbClr val="FFFFFF"/>
                </a:buClr>
                <a:buSzPct val="125000"/>
                <a:buFont typeface="Gill Sans" pitchFamily="1" charset="0"/>
                <a:buChar char="•"/>
              </a:pPr>
              <a:r>
                <a:rPr lang="en-US" altLang="en-US" sz="2520">
                  <a:solidFill>
                    <a:srgbClr val="FFFFFF"/>
                  </a:solidFill>
                </a:rPr>
                <a:t>Burndown charts</a:t>
              </a:r>
            </a:p>
          </p:txBody>
        </p:sp>
        <p:sp>
          <p:nvSpPr>
            <p:cNvPr id="36871"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72"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6873"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CA"/>
            </a:p>
          </p:txBody>
        </p:sp>
        <p:sp>
          <p:nvSpPr>
            <p:cNvPr id="36874"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75"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880"/>
            </a:p>
          </p:txBody>
        </p:sp>
        <p:sp>
          <p:nvSpPr>
            <p:cNvPr id="36876"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880">
                  <a:solidFill>
                    <a:srgbClr val="FFFFFF"/>
                  </a:solidFill>
                </a:rPr>
                <a:t>Artifacts</a:t>
              </a:r>
            </a:p>
          </p:txBody>
        </p:sp>
      </p:grpSp>
      <p:sp>
        <p:nvSpPr>
          <p:cNvPr id="30" name="TextBox 29">
            <a:extLst>
              <a:ext uri="{FF2B5EF4-FFF2-40B4-BE49-F238E27FC236}">
                <a16:creationId xmlns:a16="http://schemas.microsoft.com/office/drawing/2014/main" id="{B648E39D-7831-42BE-BE16-AA35DD362E4B}"/>
              </a:ext>
            </a:extLst>
          </p:cNvPr>
          <p:cNvSpPr txBox="1"/>
          <p:nvPr/>
        </p:nvSpPr>
        <p:spPr>
          <a:xfrm>
            <a:off x="143588" y="6601783"/>
            <a:ext cx="4502707" cy="276999"/>
          </a:xfrm>
          <a:prstGeom prst="rect">
            <a:avLst/>
          </a:prstGeom>
          <a:noFill/>
        </p:spPr>
        <p:txBody>
          <a:bodyPr wrap="none" rtlCol="0">
            <a:spAutoFit/>
          </a:bodyPr>
          <a:lstStyle/>
          <a:p>
            <a:r>
              <a:rPr lang="en-CA" sz="1200" dirty="0"/>
              <a:t>Mountain Goat Software, LLC, www.mountaingoatsoftware.com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1880</TotalTime>
  <Words>1517</Words>
  <Application>Microsoft Office PowerPoint</Application>
  <PresentationFormat>On-screen Show (4:3)</PresentationFormat>
  <Paragraphs>384</Paragraphs>
  <Slides>29</Slides>
  <Notes>27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Arial Rounded MT Bold</vt:lpstr>
      <vt:lpstr>Calibri</vt:lpstr>
      <vt:lpstr>Comic Sans MS</vt:lpstr>
      <vt:lpstr>Gill Sans</vt:lpstr>
      <vt:lpstr>Lucida Grande</vt:lpstr>
      <vt:lpstr>Segoe UI</vt:lpstr>
      <vt:lpstr>Times New Roman</vt:lpstr>
      <vt:lpstr>Wrox 24-Hour Trainer</vt:lpstr>
      <vt:lpstr>Chart</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12</vt:lpstr>
      <vt:lpstr>Learning Objectives in this Part</vt:lpstr>
      <vt:lpstr>PowerPoint Presentation</vt:lpstr>
      <vt:lpstr>Scrum</vt:lpstr>
      <vt:lpstr>Putting it all together</vt:lpstr>
      <vt:lpstr>Sprints</vt:lpstr>
      <vt:lpstr>Scrum framework</vt:lpstr>
      <vt:lpstr>Scrum framework</vt:lpstr>
      <vt:lpstr>Product owner</vt:lpstr>
      <vt:lpstr>The ScrumMaster</vt:lpstr>
      <vt:lpstr>The team</vt:lpstr>
      <vt:lpstr>Scrum framework</vt:lpstr>
      <vt:lpstr>PowerPoint Presentation</vt:lpstr>
      <vt:lpstr>Sprint planning</vt:lpstr>
      <vt:lpstr>The daily scrum</vt:lpstr>
      <vt:lpstr>Everyone answers 3 questions</vt:lpstr>
      <vt:lpstr>The sprint review</vt:lpstr>
      <vt:lpstr>Sprint retrospective</vt:lpstr>
      <vt:lpstr>Start / Stop / Continue</vt:lpstr>
      <vt:lpstr>Scrum framework</vt:lpstr>
      <vt:lpstr>Product backlog</vt:lpstr>
      <vt:lpstr>A sample product backlog</vt:lpstr>
      <vt:lpstr>The sprint goal</vt:lpstr>
      <vt:lpstr>Managing the sprint backlog</vt:lpstr>
      <vt:lpstr>A sprint backlog</vt:lpstr>
      <vt:lpstr>A sprint burndown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246</cp:revision>
  <dcterms:created xsi:type="dcterms:W3CDTF">2015-03-16T16:55:38Z</dcterms:created>
  <dcterms:modified xsi:type="dcterms:W3CDTF">2020-09-09T16:49:26Z</dcterms:modified>
</cp:coreProperties>
</file>