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530" r:id="rId2"/>
    <p:sldId id="535" r:id="rId3"/>
    <p:sldId id="531" r:id="rId4"/>
    <p:sldId id="507" r:id="rId5"/>
    <p:sldId id="522" r:id="rId6"/>
    <p:sldId id="523" r:id="rId7"/>
    <p:sldId id="525" r:id="rId8"/>
    <p:sldId id="526" r:id="rId9"/>
    <p:sldId id="527" r:id="rId10"/>
    <p:sldId id="528" r:id="rId11"/>
    <p:sldId id="529" r:id="rId12"/>
    <p:sldId id="532" r:id="rId13"/>
    <p:sldId id="533" r:id="rId14"/>
    <p:sldId id="534" r:id="rId15"/>
    <p:sldId id="506"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0" autoAdjust="0"/>
    <p:restoredTop sz="81352" autoAdjust="0"/>
  </p:normalViewPr>
  <p:slideViewPr>
    <p:cSldViewPr>
      <p:cViewPr varScale="1">
        <p:scale>
          <a:sx n="74" d="100"/>
          <a:sy n="74" d="100"/>
        </p:scale>
        <p:origin x="1728"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EEA18FB-1C0E-4530-8CC5-3EADB913B705}" type="datetimeFigureOut">
              <a:rPr lang="en-US"/>
              <a:pPr>
                <a:defRPr/>
              </a:pPr>
              <a:t>9/8/2020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7D173CC-E796-4683-BC3D-9729E0EAFA5D}" type="slidenum">
              <a:rPr lang="en-US"/>
              <a:pPr>
                <a:defRPr/>
              </a:pPr>
              <a:t>‹#›</a:t>
            </a:fld>
            <a:endParaRPr lang="en-US"/>
          </a:p>
        </p:txBody>
      </p:sp>
    </p:spTree>
    <p:extLst>
      <p:ext uri="{BB962C8B-B14F-4D97-AF65-F5344CB8AC3E}">
        <p14:creationId xmlns:p14="http://schemas.microsoft.com/office/powerpoint/2010/main" val="14719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3</a:t>
            </a:fld>
            <a:endParaRPr lang="en-US"/>
          </a:p>
        </p:txBody>
      </p:sp>
    </p:spTree>
    <p:extLst>
      <p:ext uri="{BB962C8B-B14F-4D97-AF65-F5344CB8AC3E}">
        <p14:creationId xmlns:p14="http://schemas.microsoft.com/office/powerpoint/2010/main" val="2642653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4</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5892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22F2E37-9BBA-224A-B7D9-9E1471092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16F39EF-A3D7-EC47-B2F8-011C5381E9A9}" type="slidenum">
              <a:rPr lang="en-US" altLang="en-US" sz="1200"/>
              <a:pPr/>
              <a:t>15</a:t>
            </a:fld>
            <a:endParaRPr lang="en-US" altLang="en-US" sz="1200"/>
          </a:p>
        </p:txBody>
      </p:sp>
      <p:sp>
        <p:nvSpPr>
          <p:cNvPr id="21507" name="Rectangle 2">
            <a:extLst>
              <a:ext uri="{FF2B5EF4-FFF2-40B4-BE49-F238E27FC236}">
                <a16:creationId xmlns:a16="http://schemas.microsoft.com/office/drawing/2014/main" id="{63DF0E86-A8F1-5E42-8E51-A2B423C13B0B}"/>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3E3A115-9C22-DB47-A34D-90BC9E0BB2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48954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lvl1pPr>
              <a:defRPr/>
            </a:lvl1pPr>
          </a:lstStyle>
          <a:p>
            <a:pPr>
              <a:defRPr/>
            </a:pPr>
            <a:fld id="{78CD04A1-3AF4-40D0-A278-B798474CC9F4}" type="datetimeFigureOut">
              <a:rPr lang="en-US"/>
              <a:pPr>
                <a:defRPr/>
              </a:pPr>
              <a:t>9/8/2020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22A2B1-C851-45BA-9B90-CF18442A1356}" type="slidenum">
              <a:rPr lang="en-US"/>
              <a:pPr>
                <a:defRPr/>
              </a:pPr>
              <a:t>‹#›</a:t>
            </a:fld>
            <a:endParaRPr lang="en-US"/>
          </a:p>
        </p:txBody>
      </p:sp>
    </p:spTree>
    <p:extLst>
      <p:ext uri="{BB962C8B-B14F-4D97-AF65-F5344CB8AC3E}">
        <p14:creationId xmlns:p14="http://schemas.microsoft.com/office/powerpoint/2010/main" val="2591035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ABAE5E9-0783-472E-BA6E-3C49E24626FB}" type="datetimeFigureOut">
              <a:rPr lang="en-US"/>
              <a:pPr>
                <a:defRPr/>
              </a:pPr>
              <a:t>9/8/2020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16E0FD-127E-4CCB-BB04-515C98654DCB}" type="slidenum">
              <a:rPr lang="en-US"/>
              <a:pPr>
                <a:defRPr/>
              </a:pPr>
              <a:t>‹#›</a:t>
            </a:fld>
            <a:endParaRPr lang="en-US"/>
          </a:p>
        </p:txBody>
      </p:sp>
    </p:spTree>
    <p:extLst>
      <p:ext uri="{BB962C8B-B14F-4D97-AF65-F5344CB8AC3E}">
        <p14:creationId xmlns:p14="http://schemas.microsoft.com/office/powerpoint/2010/main" val="335681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6A67E29-1932-4CCE-9A53-47CAB86FFE2A}" type="datetimeFigureOut">
              <a:rPr lang="en-US"/>
              <a:pPr>
                <a:defRPr/>
              </a:pPr>
              <a:t>9/8/2020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D41AF4-E102-49BC-A850-271A47F9227A}" type="slidenum">
              <a:rPr lang="en-US"/>
              <a:pPr>
                <a:defRPr/>
              </a:pPr>
              <a:t>‹#›</a:t>
            </a:fld>
            <a:endParaRPr lang="en-US"/>
          </a:p>
        </p:txBody>
      </p:sp>
    </p:spTree>
    <p:extLst>
      <p:ext uri="{BB962C8B-B14F-4D97-AF65-F5344CB8AC3E}">
        <p14:creationId xmlns:p14="http://schemas.microsoft.com/office/powerpoint/2010/main" val="458582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a:t>Click to edit Master title style</a:t>
            </a:r>
            <a:endParaRPr lang="en-CA"/>
          </a:p>
        </p:txBody>
      </p:sp>
      <p:sp>
        <p:nvSpPr>
          <p:cNvPr id="3" name="Content Placeholder 2"/>
          <p:cNvSpPr>
            <a:spLocks noGrp="1"/>
          </p:cNvSpPr>
          <p:nvPr>
            <p:ph idx="1"/>
          </p:nvPr>
        </p:nvSpPr>
        <p:spPr>
          <a:xfrm>
            <a:off x="685800" y="1981200"/>
            <a:ext cx="77724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5BA4D636-40F0-4AE7-94FA-19A5D149C0DF}" type="slidenum">
              <a:rPr lang="en-US"/>
              <a:pPr>
                <a:defRPr/>
              </a:pPr>
              <a:t>‹#›</a:t>
            </a:fld>
            <a:endParaRPr lang="en-US"/>
          </a:p>
        </p:txBody>
      </p:sp>
    </p:spTree>
    <p:extLst>
      <p:ext uri="{BB962C8B-B14F-4D97-AF65-F5344CB8AC3E}">
        <p14:creationId xmlns:p14="http://schemas.microsoft.com/office/powerpoint/2010/main" val="405724865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315200" cy="4525963"/>
          </a:xfrm>
          <a:prstGeom prst="rect">
            <a:avLst/>
          </a:prstGeom>
        </p:spPr>
        <p:txBody>
          <a:bodyPr/>
          <a:lstStyle>
            <a:lvl1pPr>
              <a:defRPr>
                <a:solidFill>
                  <a:srgbClr val="0070C0"/>
                </a:solidFill>
              </a:defRPr>
            </a:lvl1pPr>
            <a:lvl2pPr>
              <a:defRPr>
                <a:solidFill>
                  <a:srgbClr val="0070C0"/>
                </a:solidFill>
              </a:defRPr>
            </a:lvl2pPr>
            <a:lvl3pPr>
              <a:defRPr>
                <a:solidFill>
                  <a:srgbClr val="0070C0"/>
                </a:solidFill>
              </a:defRPr>
            </a:lvl3pPr>
            <a:lvl4pPr>
              <a:defRPr>
                <a:solidFill>
                  <a:srgbClr val="0070C0"/>
                </a:solidFill>
              </a:defRPr>
            </a:lvl4pPr>
            <a:lvl5pPr>
              <a:defRPr>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D51259-A3D5-4284-8B16-27621D968E02}" type="datetimeFigureOut">
              <a:rPr lang="en-US"/>
              <a:pPr>
                <a:defRPr/>
              </a:pPr>
              <a:t>9/8/2020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19DB33-55D3-4713-B728-07F189041F9E}" type="slidenum">
              <a:rPr lang="en-US"/>
              <a:pPr>
                <a:defRPr/>
              </a:pPr>
              <a:t>‹#›</a:t>
            </a:fld>
            <a:endParaRPr lang="en-US"/>
          </a:p>
        </p:txBody>
      </p:sp>
    </p:spTree>
    <p:extLst>
      <p:ext uri="{BB962C8B-B14F-4D97-AF65-F5344CB8AC3E}">
        <p14:creationId xmlns:p14="http://schemas.microsoft.com/office/powerpoint/2010/main" val="396906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vl1pPr>
          </a:lstStyle>
          <a:p>
            <a:pPr>
              <a:defRPr/>
            </a:pPr>
            <a:fld id="{121449F5-0AF4-4D87-8900-0BBF62F1A151}" type="datetimeFigureOut">
              <a:rPr lang="en-US"/>
              <a:pPr>
                <a:defRPr/>
              </a:pPr>
              <a:t>9/8/2020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9706DB-4B8F-436C-A405-2CF749C1AE82}" type="slidenum">
              <a:rPr lang="en-US"/>
              <a:pPr>
                <a:defRPr/>
              </a:pPr>
              <a:t>‹#›</a:t>
            </a:fld>
            <a:endParaRPr lang="en-US"/>
          </a:p>
        </p:txBody>
      </p:sp>
      <p:sp>
        <p:nvSpPr>
          <p:cNvPr id="7" name="Title 1"/>
          <p:cNvSpPr>
            <a:spLocks noGrp="1"/>
          </p:cNvSpPr>
          <p:nvPr>
            <p:ph type="title" hasCustomPrompt="1"/>
          </p:nvPr>
        </p:nvSpPr>
        <p:spPr>
          <a:xfrm>
            <a:off x="685800" y="1981201"/>
            <a:ext cx="7772400" cy="762000"/>
          </a:xfrm>
          <a:prstGeom prst="rect">
            <a:avLst/>
          </a:prstGeom>
        </p:spPr>
        <p:txBody>
          <a:bodyPr/>
          <a:lstStyle>
            <a:lvl1pPr algn="l">
              <a:defRPr b="1" cap="small" baseline="0"/>
            </a:lvl1pPr>
          </a:lstStyle>
          <a:p>
            <a:r>
              <a:rPr lang="en-US" dirty="0"/>
              <a:t>Title</a:t>
            </a:r>
          </a:p>
        </p:txBody>
      </p:sp>
      <p:sp>
        <p:nvSpPr>
          <p:cNvPr id="8" name="Text Placeholder 2"/>
          <p:cNvSpPr>
            <a:spLocks noGrp="1"/>
          </p:cNvSpPr>
          <p:nvPr>
            <p:ph type="body" idx="1"/>
          </p:nvPr>
        </p:nvSpPr>
        <p:spPr>
          <a:xfrm>
            <a:off x="685800" y="2819400"/>
            <a:ext cx="7772400" cy="1500187"/>
          </a:xfrm>
          <a:prstGeom prst="rect">
            <a:avLst/>
          </a:prstGeom>
        </p:spPr>
        <p:txBody>
          <a:bodyPr anchor="t" anchorCtr="0"/>
          <a:lstStyle>
            <a:lvl1pPr marL="0" indent="0">
              <a:buNone/>
              <a:defRPr/>
            </a:lvl1pPr>
          </a:lstStyle>
          <a:p>
            <a:pPr lvl="0"/>
            <a:r>
              <a:rPr lang="en-US" sz="2400"/>
              <a:t>Click to edit Master text styles</a:t>
            </a:r>
          </a:p>
        </p:txBody>
      </p:sp>
    </p:spTree>
    <p:extLst>
      <p:ext uri="{BB962C8B-B14F-4D97-AF65-F5344CB8AC3E}">
        <p14:creationId xmlns:p14="http://schemas.microsoft.com/office/powerpoint/2010/main" val="51812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F0D12D8-DA29-4F3F-B804-F7322D9BB90E}" type="datetimeFigureOut">
              <a:rPr lang="en-US"/>
              <a:pPr>
                <a:defRPr/>
              </a:pPr>
              <a:t>9/8/2020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F45A77-BA55-4C03-99EA-F3AE68D73449}" type="slidenum">
              <a:rPr lang="en-US"/>
              <a:pPr>
                <a:defRPr/>
              </a:pPr>
              <a:t>‹#›</a:t>
            </a:fld>
            <a:endParaRPr lang="en-US"/>
          </a:p>
        </p:txBody>
      </p:sp>
    </p:spTree>
    <p:extLst>
      <p:ext uri="{BB962C8B-B14F-4D97-AF65-F5344CB8AC3E}">
        <p14:creationId xmlns:p14="http://schemas.microsoft.com/office/powerpoint/2010/main" val="93446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9862327-661E-4F29-9334-E72557A2986D}" type="datetimeFigureOut">
              <a:rPr lang="en-US"/>
              <a:pPr>
                <a:defRPr/>
              </a:pPr>
              <a:t>9/8/2020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E379140-09B2-4A1F-82D1-8932F6B8B11F}" type="slidenum">
              <a:rPr lang="en-US"/>
              <a:pPr>
                <a:defRPr/>
              </a:pPr>
              <a:t>‹#›</a:t>
            </a:fld>
            <a:endParaRPr lang="en-US"/>
          </a:p>
        </p:txBody>
      </p:sp>
    </p:spTree>
    <p:extLst>
      <p:ext uri="{BB962C8B-B14F-4D97-AF65-F5344CB8AC3E}">
        <p14:creationId xmlns:p14="http://schemas.microsoft.com/office/powerpoint/2010/main" val="260898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160DF41-25F8-4AF5-817B-336DDFED29B0}" type="datetimeFigureOut">
              <a:rPr lang="en-US"/>
              <a:pPr>
                <a:defRPr/>
              </a:pPr>
              <a:t>9/8/2020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A0833B0-D7CE-4DA2-9BCD-99D454B2F062}" type="slidenum">
              <a:rPr lang="en-US"/>
              <a:pPr>
                <a:defRPr/>
              </a:pPr>
              <a:t>‹#›</a:t>
            </a:fld>
            <a:endParaRPr lang="en-US"/>
          </a:p>
        </p:txBody>
      </p:sp>
    </p:spTree>
    <p:extLst>
      <p:ext uri="{BB962C8B-B14F-4D97-AF65-F5344CB8AC3E}">
        <p14:creationId xmlns:p14="http://schemas.microsoft.com/office/powerpoint/2010/main" val="104471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794BACC-2316-4404-B45B-56A46FD87DB1}" type="datetimeFigureOut">
              <a:rPr lang="en-US"/>
              <a:pPr>
                <a:defRPr/>
              </a:pPr>
              <a:t>9/8/2020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6CA2B76-065C-4643-9415-BCEF3F3F52B4}" type="slidenum">
              <a:rPr lang="en-US"/>
              <a:pPr>
                <a:defRPr/>
              </a:pPr>
              <a:t>‹#›</a:t>
            </a:fld>
            <a:endParaRPr lang="en-US"/>
          </a:p>
        </p:txBody>
      </p:sp>
    </p:spTree>
    <p:extLst>
      <p:ext uri="{BB962C8B-B14F-4D97-AF65-F5344CB8AC3E}">
        <p14:creationId xmlns:p14="http://schemas.microsoft.com/office/powerpoint/2010/main" val="307260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860138B-92EA-46FB-8F47-B333F923F12C}" type="datetimeFigureOut">
              <a:rPr lang="en-US"/>
              <a:pPr>
                <a:defRPr/>
              </a:pPr>
              <a:t>9/8/2020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661C1E0-4351-4FCA-9574-2E7354AD3B3B}" type="slidenum">
              <a:rPr lang="en-US"/>
              <a:pPr>
                <a:defRPr/>
              </a:pPr>
              <a:t>‹#›</a:t>
            </a:fld>
            <a:endParaRPr lang="en-US"/>
          </a:p>
        </p:txBody>
      </p:sp>
    </p:spTree>
    <p:extLst>
      <p:ext uri="{BB962C8B-B14F-4D97-AF65-F5344CB8AC3E}">
        <p14:creationId xmlns:p14="http://schemas.microsoft.com/office/powerpoint/2010/main" val="165193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976E93C-AA0A-4A46-BCDF-67703AA396C0}" type="datetimeFigureOut">
              <a:rPr lang="en-US"/>
              <a:pPr>
                <a:defRPr/>
              </a:pPr>
              <a:t>9/8/2020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E142D40-930D-4F71-9DD1-4EF0E09B8F11}" type="slidenum">
              <a:rPr lang="en-US"/>
              <a:pPr>
                <a:defRPr/>
              </a:pPr>
              <a:t>‹#›</a:t>
            </a:fld>
            <a:endParaRPr lang="en-US"/>
          </a:p>
        </p:txBody>
      </p:sp>
    </p:spTree>
    <p:extLst>
      <p:ext uri="{BB962C8B-B14F-4D97-AF65-F5344CB8AC3E}">
        <p14:creationId xmlns:p14="http://schemas.microsoft.com/office/powerpoint/2010/main" val="157557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3E15B8A-FF29-464D-BE39-860BA0CC4514}" type="datetimeFigureOut">
              <a:rPr lang="en-US"/>
              <a:pPr>
                <a:defRPr/>
              </a:pPr>
              <a:t>9/8/2020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7ECB4D6-C3C5-449D-89FE-4DAAFB2C62FE}" type="slidenum">
              <a:rPr lang="en-US"/>
              <a:pPr>
                <a:defRPr/>
              </a:pPr>
              <a:t>‹#›</a:t>
            </a:fld>
            <a:endParaRPr lang="en-US"/>
          </a:p>
        </p:txBody>
      </p:sp>
      <p:pic>
        <p:nvPicPr>
          <p:cNvPr id="7" name="Picture 6" descr="TotleBar.png"/>
          <p:cNvPicPr>
            <a:picLocks noChangeAspect="1"/>
          </p:cNvPicPr>
          <p:nvPr/>
        </p:nvPicPr>
        <p:blipFill>
          <a:blip r:embed="rId14"/>
          <a:stretch>
            <a:fillRect/>
          </a:stretch>
        </p:blipFill>
        <p:spPr>
          <a:xfrm>
            <a:off x="0" y="0"/>
            <a:ext cx="9144000" cy="381000"/>
          </a:xfrm>
          <a:prstGeom prst="rect">
            <a:avLst/>
          </a:prstGeom>
          <a:effectLst>
            <a:outerShdw blurRad="50800" dist="38100" dir="5400000" algn="t" rotWithShape="0">
              <a:prstClr val="black">
                <a:alpha val="40000"/>
              </a:prstClr>
            </a:outerShdw>
          </a:effectLst>
        </p:spPr>
      </p:pic>
      <p:sp>
        <p:nvSpPr>
          <p:cNvPr id="8" name="Title 1"/>
          <p:cNvSpPr txBox="1">
            <a:spLocks/>
          </p:cNvSpPr>
          <p:nvPr/>
        </p:nvSpPr>
        <p:spPr>
          <a:xfrm>
            <a:off x="4419600" y="0"/>
            <a:ext cx="4724400" cy="495300"/>
          </a:xfrm>
          <a:prstGeom prst="rect">
            <a:avLst/>
          </a:prstGeom>
        </p:spPr>
        <p:txBody>
          <a:bodyPr/>
          <a:lstStyle/>
          <a:p>
            <a:pPr algn="l" fontAlgn="auto">
              <a:spcAft>
                <a:spcPts val="0"/>
              </a:spcAft>
              <a:defRPr/>
            </a:pPr>
            <a:r>
              <a:rPr lang="en-US" sz="1600" b="1" dirty="0">
                <a:solidFill>
                  <a:schemeClr val="bg1"/>
                </a:solidFill>
              </a:rPr>
              <a:t>CS2212 Introduction to Software Engineering </a:t>
            </a:r>
            <a:endParaRPr lang="en-US" sz="1600" b="1" dirty="0">
              <a:solidFill>
                <a:schemeClr val="bg1"/>
              </a:solidFill>
              <a:latin typeface="Segoe UI" pitchFamily="34" charset="0"/>
              <a:ea typeface="Segoe UI" pitchFamily="34" charset="0"/>
              <a:cs typeface="Segoe UI" pitchFamily="34" charset="0"/>
            </a:endParaRPr>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20"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Gantt_chart" TargetMode="External"/><Relationship Id="rId2" Type="http://schemas.openxmlformats.org/officeDocument/2006/relationships/hyperlink" Target="https://en.wikipedia.org/wiki/Program_evaluation_and_review_technique" TargetMode="Externa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hyperlink" Target="https://en.wikipedia.org/wiki/Program_evaluation_and_review_technique" TargetMode="Externa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Gantt_chart" TargetMode="External"/><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hyperlink" Target="https://www.infoq.com/articles/evaluating-agile-software-methodologies/"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 2212</a:t>
            </a:r>
          </a:p>
        </p:txBody>
      </p:sp>
      <p:sp>
        <p:nvSpPr>
          <p:cNvPr id="3" name="Text Placeholder 2"/>
          <p:cNvSpPr>
            <a:spLocks noGrp="1"/>
          </p:cNvSpPr>
          <p:nvPr>
            <p:ph type="body" idx="1"/>
          </p:nvPr>
        </p:nvSpPr>
        <p:spPr>
          <a:xfrm>
            <a:off x="685800" y="2819401"/>
            <a:ext cx="7772400" cy="990600"/>
          </a:xfrm>
        </p:spPr>
        <p:txBody>
          <a:bodyPr/>
          <a:lstStyle/>
          <a:p>
            <a:r>
              <a:rPr lang="en-CA" dirty="0"/>
              <a:t>Introduction to Software Engineering</a:t>
            </a:r>
          </a:p>
        </p:txBody>
      </p:sp>
      <p:sp>
        <p:nvSpPr>
          <p:cNvPr id="4" name="Text Placeholder 2"/>
          <p:cNvSpPr txBox="1">
            <a:spLocks/>
          </p:cNvSpPr>
          <p:nvPr/>
        </p:nvSpPr>
        <p:spPr>
          <a:xfrm>
            <a:off x="609600" y="3886200"/>
            <a:ext cx="7772400" cy="990600"/>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a:p>
        </p:txBody>
      </p:sp>
      <p:sp>
        <p:nvSpPr>
          <p:cNvPr id="5" name="Text Placeholder 2"/>
          <p:cNvSpPr txBox="1">
            <a:spLocks/>
          </p:cNvSpPr>
          <p:nvPr/>
        </p:nvSpPr>
        <p:spPr>
          <a:xfrm>
            <a:off x="533400" y="5257800"/>
            <a:ext cx="7772400" cy="990600"/>
          </a:xfrm>
          <a:prstGeom prst="rect">
            <a:avLst/>
          </a:prstGeom>
        </p:spPr>
        <p:txBody>
          <a:bodyPr anchor="t" anchorCtr="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CA" sz="1800" dirty="0"/>
          </a:p>
        </p:txBody>
      </p:sp>
      <p:sp>
        <p:nvSpPr>
          <p:cNvPr id="6" name="Rectangle 5">
            <a:extLst>
              <a:ext uri="{FF2B5EF4-FFF2-40B4-BE49-F238E27FC236}">
                <a16:creationId xmlns:a16="http://schemas.microsoft.com/office/drawing/2014/main" id="{8EB62B91-3EEA-415E-9B93-7C5401DC538C}"/>
              </a:ext>
            </a:extLst>
          </p:cNvPr>
          <p:cNvSpPr/>
          <p:nvPr/>
        </p:nvSpPr>
        <p:spPr>
          <a:xfrm>
            <a:off x="762000" y="4467136"/>
            <a:ext cx="7391400" cy="1200329"/>
          </a:xfrm>
          <a:prstGeom prst="rect">
            <a:avLst/>
          </a:prstGeom>
        </p:spPr>
        <p:txBody>
          <a:bodyPr wrap="square">
            <a:spAutoFit/>
          </a:bodyPr>
          <a:lstStyle/>
          <a:p>
            <a:r>
              <a:rPr lang="en-US" sz="4400" b="1" cap="small" dirty="0">
                <a:solidFill>
                  <a:prstClr val="black"/>
                </a:solidFill>
                <a:latin typeface="Calibri"/>
                <a:ea typeface="+mj-ea"/>
                <a:cs typeface="+mj-cs"/>
              </a:rPr>
              <a:t>Chapter 4</a:t>
            </a:r>
            <a:br>
              <a:rPr lang="en-US" sz="4400" b="1" cap="small" dirty="0">
                <a:solidFill>
                  <a:prstClr val="black"/>
                </a:solidFill>
                <a:latin typeface="Calibri"/>
                <a:ea typeface="+mj-ea"/>
                <a:cs typeface="+mj-cs"/>
              </a:rPr>
            </a:br>
            <a:r>
              <a:rPr lang="en-US" sz="2800" b="1" cap="small" dirty="0">
                <a:solidFill>
                  <a:prstClr val="black"/>
                </a:solidFill>
                <a:latin typeface="Calibri"/>
                <a:ea typeface="+mj-ea"/>
                <a:cs typeface="+mj-cs"/>
              </a:rPr>
              <a:t>Recommended Process Model</a:t>
            </a:r>
            <a:endParaRPr lang="en-CA" dirty="0"/>
          </a:p>
        </p:txBody>
      </p:sp>
    </p:spTree>
    <p:extLst>
      <p:ext uri="{BB962C8B-B14F-4D97-AF65-F5344CB8AC3E}">
        <p14:creationId xmlns:p14="http://schemas.microsoft.com/office/powerpoint/2010/main" val="3343857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63DE7-6F24-4629-A34D-FA53CBF36E18}"/>
              </a:ext>
            </a:extLst>
          </p:cNvPr>
          <p:cNvSpPr>
            <a:spLocks noGrp="1"/>
          </p:cNvSpPr>
          <p:nvPr>
            <p:ph type="title"/>
          </p:nvPr>
        </p:nvSpPr>
        <p:spPr/>
        <p:txBody>
          <a:bodyPr/>
          <a:lstStyle/>
          <a:p>
            <a:r>
              <a:rPr lang="en-CA" dirty="0"/>
              <a:t>Action 6: Go-no-Go Decision Process</a:t>
            </a:r>
          </a:p>
        </p:txBody>
      </p:sp>
      <p:pic>
        <p:nvPicPr>
          <p:cNvPr id="4" name="Picture 3">
            <a:extLst>
              <a:ext uri="{FF2B5EF4-FFF2-40B4-BE49-F238E27FC236}">
                <a16:creationId xmlns:a16="http://schemas.microsoft.com/office/drawing/2014/main" id="{F9A0CCF0-69F3-43BD-BE07-ABACD0101D3E}"/>
              </a:ext>
            </a:extLst>
          </p:cNvPr>
          <p:cNvPicPr>
            <a:picLocks noChangeAspect="1"/>
          </p:cNvPicPr>
          <p:nvPr/>
        </p:nvPicPr>
        <p:blipFill>
          <a:blip r:embed="rId2"/>
          <a:stretch>
            <a:fillRect/>
          </a:stretch>
        </p:blipFill>
        <p:spPr>
          <a:xfrm>
            <a:off x="1828800" y="1569381"/>
            <a:ext cx="6099111" cy="4679019"/>
          </a:xfrm>
          <a:prstGeom prst="rect">
            <a:avLst/>
          </a:prstGeom>
        </p:spPr>
      </p:pic>
    </p:spTree>
    <p:extLst>
      <p:ext uri="{BB962C8B-B14F-4D97-AF65-F5344CB8AC3E}">
        <p14:creationId xmlns:p14="http://schemas.microsoft.com/office/powerpoint/2010/main" val="10549964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133C0-48CC-4B19-8DB0-DE45BAA70B39}"/>
              </a:ext>
            </a:extLst>
          </p:cNvPr>
          <p:cNvSpPr>
            <a:spLocks noGrp="1"/>
          </p:cNvSpPr>
          <p:nvPr>
            <p:ph type="title"/>
          </p:nvPr>
        </p:nvSpPr>
        <p:spPr/>
        <p:txBody>
          <a:bodyPr/>
          <a:lstStyle/>
          <a:p>
            <a:r>
              <a:rPr lang="en-CA" dirty="0"/>
              <a:t>Action 7: Evolution of Prototypes</a:t>
            </a:r>
          </a:p>
        </p:txBody>
      </p:sp>
      <p:sp>
        <p:nvSpPr>
          <p:cNvPr id="3" name="Content Placeholder 2">
            <a:extLst>
              <a:ext uri="{FF2B5EF4-FFF2-40B4-BE49-F238E27FC236}">
                <a16:creationId xmlns:a16="http://schemas.microsoft.com/office/drawing/2014/main" id="{C9AE739C-1573-4181-AFAA-48C5C187EEA9}"/>
              </a:ext>
            </a:extLst>
          </p:cNvPr>
          <p:cNvSpPr>
            <a:spLocks noGrp="1"/>
          </p:cNvSpPr>
          <p:nvPr>
            <p:ph idx="1"/>
          </p:nvPr>
        </p:nvSpPr>
        <p:spPr/>
        <p:txBody>
          <a:bodyPr/>
          <a:lstStyle/>
          <a:p>
            <a:r>
              <a:rPr lang="en-US" sz="1800" dirty="0"/>
              <a:t>Once a prototype has been developed and reviewed by the development team and other stakeholders, it’s time to consider the development of the next prototype. </a:t>
            </a:r>
          </a:p>
          <a:p>
            <a:endParaRPr lang="en-US" sz="1800" dirty="0"/>
          </a:p>
          <a:p>
            <a:r>
              <a:rPr lang="en-US" sz="1800" dirty="0"/>
              <a:t>The first step is to collect all feedback and data from the evaluation of the current prototype. The developers and stakeholders then begin negotiations to plan the creation of another prototype.</a:t>
            </a:r>
          </a:p>
          <a:p>
            <a:endParaRPr lang="en-US" sz="1800" dirty="0"/>
          </a:p>
          <a:p>
            <a:r>
              <a:rPr lang="en-US" sz="1800" dirty="0"/>
              <a:t>Once the desired features for the new prototype have been agreed upon, consideration is given to any known time and budget constraints as well as the technical feasibility of implementing the prototype. If the development risks are deemed to be acceptable, the work continues.</a:t>
            </a:r>
          </a:p>
          <a:p>
            <a:endParaRPr lang="en-US" sz="1800" dirty="0"/>
          </a:p>
          <a:p>
            <a:r>
              <a:rPr lang="en-US" sz="1800" dirty="0"/>
              <a:t>Each prototype should be designed to allow for future changes to avoid throwing it away and creating the next prototype from scratch. </a:t>
            </a:r>
            <a:endParaRPr lang="en-CA" sz="1800" dirty="0"/>
          </a:p>
        </p:txBody>
      </p:sp>
    </p:spTree>
    <p:extLst>
      <p:ext uri="{BB962C8B-B14F-4D97-AF65-F5344CB8AC3E}">
        <p14:creationId xmlns:p14="http://schemas.microsoft.com/office/powerpoint/2010/main" val="381188823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8F2A6-8981-463A-BF19-837A739E024B}"/>
              </a:ext>
            </a:extLst>
          </p:cNvPr>
          <p:cNvSpPr>
            <a:spLocks noGrp="1"/>
          </p:cNvSpPr>
          <p:nvPr>
            <p:ph type="title"/>
          </p:nvPr>
        </p:nvSpPr>
        <p:spPr/>
        <p:txBody>
          <a:bodyPr/>
          <a:lstStyle/>
          <a:p>
            <a:r>
              <a:rPr lang="en-CA" dirty="0"/>
              <a:t>Planning the Project Activities</a:t>
            </a:r>
          </a:p>
        </p:txBody>
      </p:sp>
      <p:sp>
        <p:nvSpPr>
          <p:cNvPr id="3" name="Content Placeholder 2">
            <a:extLst>
              <a:ext uri="{FF2B5EF4-FFF2-40B4-BE49-F238E27FC236}">
                <a16:creationId xmlns:a16="http://schemas.microsoft.com/office/drawing/2014/main" id="{D6505E5C-C324-4A86-911E-E3C3DAEE8911}"/>
              </a:ext>
            </a:extLst>
          </p:cNvPr>
          <p:cNvSpPr>
            <a:spLocks noGrp="1"/>
          </p:cNvSpPr>
          <p:nvPr>
            <p:ph idx="1"/>
          </p:nvPr>
        </p:nvSpPr>
        <p:spPr>
          <a:xfrm>
            <a:off x="685800" y="1981200"/>
            <a:ext cx="7772400" cy="3429000"/>
          </a:xfrm>
        </p:spPr>
        <p:txBody>
          <a:bodyPr/>
          <a:lstStyle/>
          <a:p>
            <a:r>
              <a:rPr lang="en-CA" sz="1800" dirty="0"/>
              <a:t>Two commonly used methods for planning and documenting a project are the </a:t>
            </a:r>
            <a:r>
              <a:rPr lang="en-CA" sz="1800" i="1" dirty="0"/>
              <a:t>Pert graphs </a:t>
            </a:r>
            <a:r>
              <a:rPr lang="en-CA" sz="1800" dirty="0"/>
              <a:t>and the </a:t>
            </a:r>
            <a:r>
              <a:rPr lang="en-CA" sz="1800" i="1" dirty="0"/>
              <a:t>Gantt charts</a:t>
            </a:r>
            <a:r>
              <a:rPr lang="en-CA" sz="1800" dirty="0"/>
              <a:t>. These methods are complementary to each other.</a:t>
            </a:r>
          </a:p>
          <a:p>
            <a:endParaRPr lang="en-CA" sz="1800" dirty="0"/>
          </a:p>
          <a:p>
            <a:r>
              <a:rPr lang="en-US" sz="1800" dirty="0"/>
              <a:t>The PERT method is a statistical tool used in project management, which was designed to analyze and represent the tasks involved in completing a given project [1].</a:t>
            </a:r>
          </a:p>
          <a:p>
            <a:endParaRPr lang="en-US" sz="1800" dirty="0"/>
          </a:p>
          <a:p>
            <a:r>
              <a:rPr lang="en-US" sz="1800" dirty="0"/>
              <a:t>The Gantt method provides a bar chart that illustrates a project schedule depicting the dependency relationships between activities and current schedule status [2].</a:t>
            </a:r>
            <a:endParaRPr lang="en-CA" sz="1800" dirty="0"/>
          </a:p>
        </p:txBody>
      </p:sp>
      <p:sp>
        <p:nvSpPr>
          <p:cNvPr id="4" name="TextBox 3">
            <a:extLst>
              <a:ext uri="{FF2B5EF4-FFF2-40B4-BE49-F238E27FC236}">
                <a16:creationId xmlns:a16="http://schemas.microsoft.com/office/drawing/2014/main" id="{3D251A45-7E9D-4F24-9F80-0B5F6D2DEBE4}"/>
              </a:ext>
            </a:extLst>
          </p:cNvPr>
          <p:cNvSpPr txBox="1"/>
          <p:nvPr/>
        </p:nvSpPr>
        <p:spPr>
          <a:xfrm>
            <a:off x="304800" y="6389013"/>
            <a:ext cx="4889480" cy="430887"/>
          </a:xfrm>
          <a:prstGeom prst="rect">
            <a:avLst/>
          </a:prstGeom>
          <a:noFill/>
        </p:spPr>
        <p:txBody>
          <a:bodyPr wrap="none" rtlCol="0">
            <a:spAutoFit/>
          </a:bodyPr>
          <a:lstStyle/>
          <a:p>
            <a:r>
              <a:rPr lang="en-CA" sz="1100" dirty="0"/>
              <a:t>[1] </a:t>
            </a:r>
            <a:r>
              <a:rPr lang="en-CA" sz="1100" dirty="0">
                <a:hlinkClick r:id="rId2"/>
              </a:rPr>
              <a:t>https://en.wikipedia.org/wiki/Program_evaluation_and_review_technique</a:t>
            </a:r>
            <a:endParaRPr lang="en-CA" sz="1100" dirty="0"/>
          </a:p>
          <a:p>
            <a:r>
              <a:rPr lang="en-CA" sz="1100" dirty="0"/>
              <a:t>[2] </a:t>
            </a:r>
            <a:r>
              <a:rPr lang="en-CA" sz="1100" dirty="0">
                <a:hlinkClick r:id="rId3"/>
              </a:rPr>
              <a:t>https://en.wikipedia.org/wiki/Gantt_chart</a:t>
            </a:r>
            <a:endParaRPr lang="en-CA" sz="1100" dirty="0"/>
          </a:p>
        </p:txBody>
      </p:sp>
    </p:spTree>
    <p:extLst>
      <p:ext uri="{BB962C8B-B14F-4D97-AF65-F5344CB8AC3E}">
        <p14:creationId xmlns:p14="http://schemas.microsoft.com/office/powerpoint/2010/main" val="281322704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4413B-5783-4136-9081-164FDF9077C9}"/>
              </a:ext>
            </a:extLst>
          </p:cNvPr>
          <p:cNvSpPr>
            <a:spLocks noGrp="1"/>
          </p:cNvSpPr>
          <p:nvPr>
            <p:ph type="title"/>
          </p:nvPr>
        </p:nvSpPr>
        <p:spPr>
          <a:xfrm>
            <a:off x="685800" y="474545"/>
            <a:ext cx="7772400" cy="1143000"/>
          </a:xfrm>
        </p:spPr>
        <p:txBody>
          <a:bodyPr/>
          <a:lstStyle/>
          <a:p>
            <a:r>
              <a:rPr lang="en-CA" dirty="0"/>
              <a:t>PERT Graphs</a:t>
            </a:r>
          </a:p>
        </p:txBody>
      </p:sp>
      <p:sp>
        <p:nvSpPr>
          <p:cNvPr id="3" name="Content Placeholder 2">
            <a:extLst>
              <a:ext uri="{FF2B5EF4-FFF2-40B4-BE49-F238E27FC236}">
                <a16:creationId xmlns:a16="http://schemas.microsoft.com/office/drawing/2014/main" id="{DC9383CD-C54B-41E2-BF51-14A5A2D1A005}"/>
              </a:ext>
            </a:extLst>
          </p:cNvPr>
          <p:cNvSpPr>
            <a:spLocks noGrp="1"/>
          </p:cNvSpPr>
          <p:nvPr>
            <p:ph idx="1"/>
          </p:nvPr>
        </p:nvSpPr>
        <p:spPr>
          <a:xfrm>
            <a:off x="295825" y="1343890"/>
            <a:ext cx="3200400" cy="5056909"/>
          </a:xfrm>
        </p:spPr>
        <p:txBody>
          <a:bodyPr/>
          <a:lstStyle/>
          <a:p>
            <a:r>
              <a:rPr lang="en-US" sz="1600" dirty="0"/>
              <a:t>PERT is a method of analyzing the tasks involved in completing a given project. </a:t>
            </a:r>
          </a:p>
          <a:p>
            <a:endParaRPr lang="en-US" sz="1600" dirty="0"/>
          </a:p>
          <a:p>
            <a:r>
              <a:rPr lang="en-US" sz="1600" dirty="0"/>
              <a:t>It incorporates uncertainty by making it possible to schedule a project while not knowing precisely the details and durations of all the activities. </a:t>
            </a:r>
          </a:p>
          <a:p>
            <a:endParaRPr lang="en-US" sz="1600" dirty="0"/>
          </a:p>
          <a:p>
            <a:r>
              <a:rPr lang="en-US" sz="1600" dirty="0"/>
              <a:t>PERT has defined four types of time required to accomplish an activity:</a:t>
            </a:r>
          </a:p>
          <a:p>
            <a:endParaRPr lang="en-US" sz="1600" dirty="0"/>
          </a:p>
          <a:p>
            <a:r>
              <a:rPr lang="en-US" sz="1600" dirty="0"/>
              <a:t>optimistic time (o)</a:t>
            </a:r>
          </a:p>
          <a:p>
            <a:r>
              <a:rPr lang="en-US" sz="1600" dirty="0"/>
              <a:t>pessimistic time (p)</a:t>
            </a:r>
          </a:p>
          <a:p>
            <a:r>
              <a:rPr lang="en-US" sz="1600" dirty="0"/>
              <a:t>most likely time (m)</a:t>
            </a:r>
          </a:p>
          <a:p>
            <a:r>
              <a:rPr lang="en-US" sz="1600" dirty="0"/>
              <a:t>expected time (</a:t>
            </a:r>
            <a:r>
              <a:rPr lang="en-US" sz="1600" b="1" dirty="0" err="1">
                <a:solidFill>
                  <a:srgbClr val="FF0000"/>
                </a:solidFill>
              </a:rPr>
              <a:t>te</a:t>
            </a:r>
            <a:r>
              <a:rPr lang="en-US" sz="1600" dirty="0"/>
              <a:t>)</a:t>
            </a:r>
          </a:p>
        </p:txBody>
      </p:sp>
      <p:pic>
        <p:nvPicPr>
          <p:cNvPr id="1026" name="Picture 2">
            <a:extLst>
              <a:ext uri="{FF2B5EF4-FFF2-40B4-BE49-F238E27FC236}">
                <a16:creationId xmlns:a16="http://schemas.microsoft.com/office/drawing/2014/main" id="{8675B847-4090-4DD3-875D-1512050A1A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2094" y="1079942"/>
            <a:ext cx="2357576" cy="1442013"/>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displaystyle te={\frac {o+4m+p}{6}}}">
            <a:extLst>
              <a:ext uri="{FF2B5EF4-FFF2-40B4-BE49-F238E27FC236}">
                <a16:creationId xmlns:a16="http://schemas.microsoft.com/office/drawing/2014/main" id="{72604A94-CCAC-4F7F-9E59-26B1D1402D93}"/>
              </a:ext>
            </a:extLst>
          </p:cNvPr>
          <p:cNvSpPr>
            <a:spLocks noChangeAspect="1" noChangeArrowheads="1"/>
          </p:cNvSpPr>
          <p:nvPr/>
        </p:nvSpPr>
        <p:spPr bwMode="auto">
          <a:xfrm>
            <a:off x="4419600" y="3276600"/>
            <a:ext cx="1905000" cy="1905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5" name="Picture 4">
            <a:extLst>
              <a:ext uri="{FF2B5EF4-FFF2-40B4-BE49-F238E27FC236}">
                <a16:creationId xmlns:a16="http://schemas.microsoft.com/office/drawing/2014/main" id="{4A950925-41F2-44A0-82A7-2A58D5525257}"/>
              </a:ext>
            </a:extLst>
          </p:cNvPr>
          <p:cNvPicPr>
            <a:picLocks noChangeAspect="1"/>
          </p:cNvPicPr>
          <p:nvPr/>
        </p:nvPicPr>
        <p:blipFill>
          <a:blip r:embed="rId3"/>
          <a:stretch>
            <a:fillRect/>
          </a:stretch>
        </p:blipFill>
        <p:spPr>
          <a:xfrm>
            <a:off x="2414724" y="4995699"/>
            <a:ext cx="1681734" cy="418342"/>
          </a:xfrm>
          <a:prstGeom prst="rect">
            <a:avLst/>
          </a:prstGeom>
        </p:spPr>
      </p:pic>
      <p:pic>
        <p:nvPicPr>
          <p:cNvPr id="6" name="Picture 5">
            <a:extLst>
              <a:ext uri="{FF2B5EF4-FFF2-40B4-BE49-F238E27FC236}">
                <a16:creationId xmlns:a16="http://schemas.microsoft.com/office/drawing/2014/main" id="{4E37991D-4B57-4C4F-AD8E-2A8E61E96D22}"/>
              </a:ext>
            </a:extLst>
          </p:cNvPr>
          <p:cNvPicPr>
            <a:picLocks noChangeAspect="1"/>
          </p:cNvPicPr>
          <p:nvPr/>
        </p:nvPicPr>
        <p:blipFill>
          <a:blip r:embed="rId4"/>
          <a:stretch>
            <a:fillRect/>
          </a:stretch>
        </p:blipFill>
        <p:spPr>
          <a:xfrm>
            <a:off x="2516217" y="5499006"/>
            <a:ext cx="1053494" cy="500220"/>
          </a:xfrm>
          <a:prstGeom prst="rect">
            <a:avLst/>
          </a:prstGeom>
        </p:spPr>
      </p:pic>
      <p:sp>
        <p:nvSpPr>
          <p:cNvPr id="7" name="TextBox 6">
            <a:extLst>
              <a:ext uri="{FF2B5EF4-FFF2-40B4-BE49-F238E27FC236}">
                <a16:creationId xmlns:a16="http://schemas.microsoft.com/office/drawing/2014/main" id="{7B2219E2-8AA8-47C8-AF64-43CA9347022A}"/>
              </a:ext>
            </a:extLst>
          </p:cNvPr>
          <p:cNvSpPr txBox="1"/>
          <p:nvPr/>
        </p:nvSpPr>
        <p:spPr>
          <a:xfrm>
            <a:off x="3860633" y="5048685"/>
            <a:ext cx="1394934" cy="276999"/>
          </a:xfrm>
          <a:prstGeom prst="rect">
            <a:avLst/>
          </a:prstGeom>
          <a:noFill/>
        </p:spPr>
        <p:txBody>
          <a:bodyPr wrap="square" rtlCol="0">
            <a:spAutoFit/>
          </a:bodyPr>
          <a:lstStyle/>
          <a:p>
            <a:r>
              <a:rPr lang="en-CA" sz="1200" dirty="0"/>
              <a:t>for an activity</a:t>
            </a:r>
          </a:p>
        </p:txBody>
      </p:sp>
      <p:sp>
        <p:nvSpPr>
          <p:cNvPr id="9" name="TextBox 8">
            <a:extLst>
              <a:ext uri="{FF2B5EF4-FFF2-40B4-BE49-F238E27FC236}">
                <a16:creationId xmlns:a16="http://schemas.microsoft.com/office/drawing/2014/main" id="{86DF5869-D183-4BCD-B30A-78F2FAF447E4}"/>
              </a:ext>
            </a:extLst>
          </p:cNvPr>
          <p:cNvSpPr txBox="1"/>
          <p:nvPr/>
        </p:nvSpPr>
        <p:spPr>
          <a:xfrm>
            <a:off x="3443691" y="5590634"/>
            <a:ext cx="833883" cy="276999"/>
          </a:xfrm>
          <a:prstGeom prst="rect">
            <a:avLst/>
          </a:prstGeom>
          <a:noFill/>
        </p:spPr>
        <p:txBody>
          <a:bodyPr wrap="none" rtlCol="0">
            <a:spAutoFit/>
          </a:bodyPr>
          <a:lstStyle/>
          <a:p>
            <a:r>
              <a:rPr lang="en-CA" sz="1200" dirty="0"/>
              <a:t>for a path</a:t>
            </a:r>
          </a:p>
        </p:txBody>
      </p:sp>
      <p:sp>
        <p:nvSpPr>
          <p:cNvPr id="8" name="TextBox 7">
            <a:extLst>
              <a:ext uri="{FF2B5EF4-FFF2-40B4-BE49-F238E27FC236}">
                <a16:creationId xmlns:a16="http://schemas.microsoft.com/office/drawing/2014/main" id="{563FC37A-B194-45EA-A7E0-8C2A6CE1EBC9}"/>
              </a:ext>
            </a:extLst>
          </p:cNvPr>
          <p:cNvSpPr txBox="1"/>
          <p:nvPr/>
        </p:nvSpPr>
        <p:spPr>
          <a:xfrm>
            <a:off x="4589318" y="2534533"/>
            <a:ext cx="4038600" cy="430887"/>
          </a:xfrm>
          <a:prstGeom prst="rect">
            <a:avLst/>
          </a:prstGeom>
          <a:noFill/>
        </p:spPr>
        <p:txBody>
          <a:bodyPr wrap="square" rtlCol="0">
            <a:spAutoFit/>
          </a:bodyPr>
          <a:lstStyle/>
          <a:p>
            <a:r>
              <a:rPr lang="en-US" sz="1100" dirty="0"/>
              <a:t>PERT network chart for a seven-month project with five milestones (10 through 50) and six activities (A through F).</a:t>
            </a:r>
            <a:endParaRPr lang="en-CA" sz="1100" dirty="0"/>
          </a:p>
        </p:txBody>
      </p:sp>
      <p:sp>
        <p:nvSpPr>
          <p:cNvPr id="11" name="TextBox 10">
            <a:extLst>
              <a:ext uri="{FF2B5EF4-FFF2-40B4-BE49-F238E27FC236}">
                <a16:creationId xmlns:a16="http://schemas.microsoft.com/office/drawing/2014/main" id="{1D50CA37-80B4-4C75-9C7D-668335409DA2}"/>
              </a:ext>
            </a:extLst>
          </p:cNvPr>
          <p:cNvSpPr txBox="1"/>
          <p:nvPr/>
        </p:nvSpPr>
        <p:spPr>
          <a:xfrm>
            <a:off x="295825" y="6598225"/>
            <a:ext cx="6248400" cy="261610"/>
          </a:xfrm>
          <a:prstGeom prst="rect">
            <a:avLst/>
          </a:prstGeom>
          <a:noFill/>
        </p:spPr>
        <p:txBody>
          <a:bodyPr wrap="square" rtlCol="0">
            <a:spAutoFit/>
          </a:bodyPr>
          <a:lstStyle/>
          <a:p>
            <a:r>
              <a:rPr lang="en-US" sz="1100" dirty="0"/>
              <a:t>Source Wikipedia: </a:t>
            </a:r>
            <a:r>
              <a:rPr lang="en-CA" sz="1100" dirty="0">
                <a:hlinkClick r:id="rId5"/>
              </a:rPr>
              <a:t>https://en.wikipedia.org/wiki/Program_evaluation_and_review_technique</a:t>
            </a:r>
            <a:r>
              <a:rPr lang="en-US" sz="1100" dirty="0"/>
              <a:t> </a:t>
            </a:r>
            <a:endParaRPr lang="en-CA" sz="1100" dirty="0"/>
          </a:p>
        </p:txBody>
      </p:sp>
      <p:pic>
        <p:nvPicPr>
          <p:cNvPr id="12" name="Picture 11">
            <a:extLst>
              <a:ext uri="{FF2B5EF4-FFF2-40B4-BE49-F238E27FC236}">
                <a16:creationId xmlns:a16="http://schemas.microsoft.com/office/drawing/2014/main" id="{03A1933E-45BA-4294-B1EA-7D147AAA3D1A}"/>
              </a:ext>
            </a:extLst>
          </p:cNvPr>
          <p:cNvPicPr>
            <a:picLocks noChangeAspect="1"/>
          </p:cNvPicPr>
          <p:nvPr/>
        </p:nvPicPr>
        <p:blipFill>
          <a:blip r:embed="rId6"/>
          <a:stretch>
            <a:fillRect/>
          </a:stretch>
        </p:blipFill>
        <p:spPr>
          <a:xfrm>
            <a:off x="4994379" y="2977998"/>
            <a:ext cx="3306726" cy="1740105"/>
          </a:xfrm>
          <a:prstGeom prst="rect">
            <a:avLst/>
          </a:prstGeom>
        </p:spPr>
      </p:pic>
    </p:spTree>
    <p:extLst>
      <p:ext uri="{BB962C8B-B14F-4D97-AF65-F5344CB8AC3E}">
        <p14:creationId xmlns:p14="http://schemas.microsoft.com/office/powerpoint/2010/main" val="278369204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4413B-5783-4136-9081-164FDF9077C9}"/>
              </a:ext>
            </a:extLst>
          </p:cNvPr>
          <p:cNvSpPr>
            <a:spLocks noGrp="1"/>
          </p:cNvSpPr>
          <p:nvPr>
            <p:ph type="title"/>
          </p:nvPr>
        </p:nvSpPr>
        <p:spPr>
          <a:xfrm>
            <a:off x="685800" y="474545"/>
            <a:ext cx="7772400" cy="1143000"/>
          </a:xfrm>
        </p:spPr>
        <p:txBody>
          <a:bodyPr/>
          <a:lstStyle/>
          <a:p>
            <a:r>
              <a:rPr lang="en-CA" dirty="0"/>
              <a:t>Gantt Charts</a:t>
            </a:r>
          </a:p>
        </p:txBody>
      </p:sp>
      <p:sp>
        <p:nvSpPr>
          <p:cNvPr id="3" name="Content Placeholder 2">
            <a:extLst>
              <a:ext uri="{FF2B5EF4-FFF2-40B4-BE49-F238E27FC236}">
                <a16:creationId xmlns:a16="http://schemas.microsoft.com/office/drawing/2014/main" id="{DC9383CD-C54B-41E2-BF51-14A5A2D1A005}"/>
              </a:ext>
            </a:extLst>
          </p:cNvPr>
          <p:cNvSpPr>
            <a:spLocks noGrp="1"/>
          </p:cNvSpPr>
          <p:nvPr>
            <p:ph idx="1"/>
          </p:nvPr>
        </p:nvSpPr>
        <p:spPr>
          <a:xfrm>
            <a:off x="-18136" y="1066800"/>
            <a:ext cx="3967073" cy="5056909"/>
          </a:xfrm>
        </p:spPr>
        <p:txBody>
          <a:bodyPr/>
          <a:lstStyle/>
          <a:p>
            <a:r>
              <a:rPr lang="en-US" sz="1600" dirty="0"/>
              <a:t>A Gantt chart is bar chart that illustrates a project schedule. </a:t>
            </a:r>
          </a:p>
          <a:p>
            <a:endParaRPr lang="en-US" sz="1600" dirty="0"/>
          </a:p>
          <a:p>
            <a:r>
              <a:rPr lang="en-US" sz="1600" dirty="0"/>
              <a:t>The width of the horizontal bars in the graph shows the duration of each activity. </a:t>
            </a:r>
          </a:p>
          <a:p>
            <a:endParaRPr lang="en-US" sz="1600" dirty="0"/>
          </a:p>
          <a:p>
            <a:r>
              <a:rPr lang="en-US" sz="1600" dirty="0"/>
              <a:t>Gantt charts illustrate the start and finish dates of the elements which constitute the work breakdown structure of the project. </a:t>
            </a:r>
          </a:p>
          <a:p>
            <a:endParaRPr lang="en-US" sz="1600" dirty="0"/>
          </a:p>
          <a:p>
            <a:r>
              <a:rPr lang="en-US" sz="1600" dirty="0"/>
              <a:t>Modern Gantt charts also show the dependency (i.e., precedence network) relationships between activities. </a:t>
            </a:r>
          </a:p>
        </p:txBody>
      </p:sp>
      <p:pic>
        <p:nvPicPr>
          <p:cNvPr id="1026" name="Picture 2">
            <a:extLst>
              <a:ext uri="{FF2B5EF4-FFF2-40B4-BE49-F238E27FC236}">
                <a16:creationId xmlns:a16="http://schemas.microsoft.com/office/drawing/2014/main" id="{8675B847-4090-4DD3-875D-1512050A1A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9537" y="1066800"/>
            <a:ext cx="2528063" cy="1546291"/>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displaystyle te={\frac {o+4m+p}{6}}}">
            <a:extLst>
              <a:ext uri="{FF2B5EF4-FFF2-40B4-BE49-F238E27FC236}">
                <a16:creationId xmlns:a16="http://schemas.microsoft.com/office/drawing/2014/main" id="{72604A94-CCAC-4F7F-9E59-26B1D1402D93}"/>
              </a:ext>
            </a:extLst>
          </p:cNvPr>
          <p:cNvSpPr>
            <a:spLocks noChangeAspect="1" noChangeArrowheads="1"/>
          </p:cNvSpPr>
          <p:nvPr/>
        </p:nvSpPr>
        <p:spPr bwMode="auto">
          <a:xfrm>
            <a:off x="4419600" y="3276600"/>
            <a:ext cx="1905000" cy="1905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8" name="TextBox 7">
            <a:extLst>
              <a:ext uri="{FF2B5EF4-FFF2-40B4-BE49-F238E27FC236}">
                <a16:creationId xmlns:a16="http://schemas.microsoft.com/office/drawing/2014/main" id="{563FC37A-B194-45EA-A7E0-8C2A6CE1EBC9}"/>
              </a:ext>
            </a:extLst>
          </p:cNvPr>
          <p:cNvSpPr txBox="1"/>
          <p:nvPr/>
        </p:nvSpPr>
        <p:spPr>
          <a:xfrm>
            <a:off x="4486940" y="2736024"/>
            <a:ext cx="4038600" cy="430887"/>
          </a:xfrm>
          <a:prstGeom prst="rect">
            <a:avLst/>
          </a:prstGeom>
          <a:noFill/>
        </p:spPr>
        <p:txBody>
          <a:bodyPr wrap="square" rtlCol="0">
            <a:spAutoFit/>
          </a:bodyPr>
          <a:lstStyle/>
          <a:p>
            <a:r>
              <a:rPr lang="en-US" sz="1100" dirty="0"/>
              <a:t>PERT network chart for a seven-month project with five milestones (10 through 50) and six activities (A through F).</a:t>
            </a:r>
            <a:endParaRPr lang="en-CA" sz="1100" dirty="0"/>
          </a:p>
        </p:txBody>
      </p:sp>
      <p:sp>
        <p:nvSpPr>
          <p:cNvPr id="11" name="TextBox 10">
            <a:extLst>
              <a:ext uri="{FF2B5EF4-FFF2-40B4-BE49-F238E27FC236}">
                <a16:creationId xmlns:a16="http://schemas.microsoft.com/office/drawing/2014/main" id="{1D50CA37-80B4-4C75-9C7D-668335409DA2}"/>
              </a:ext>
            </a:extLst>
          </p:cNvPr>
          <p:cNvSpPr txBox="1"/>
          <p:nvPr/>
        </p:nvSpPr>
        <p:spPr>
          <a:xfrm>
            <a:off x="-79468" y="6622392"/>
            <a:ext cx="6248400" cy="261610"/>
          </a:xfrm>
          <a:prstGeom prst="rect">
            <a:avLst/>
          </a:prstGeom>
          <a:noFill/>
        </p:spPr>
        <p:txBody>
          <a:bodyPr wrap="square" rtlCol="0">
            <a:spAutoFit/>
          </a:bodyPr>
          <a:lstStyle/>
          <a:p>
            <a:r>
              <a:rPr lang="en-US" sz="1100" dirty="0"/>
              <a:t>Source Wikipedia: </a:t>
            </a:r>
            <a:r>
              <a:rPr lang="en-CA" sz="1100" dirty="0">
                <a:hlinkClick r:id="rId3"/>
              </a:rPr>
              <a:t>https://en.wikipedia.org/wiki/Gantt_chart</a:t>
            </a:r>
            <a:r>
              <a:rPr lang="en-US" sz="1100" dirty="0"/>
              <a:t> </a:t>
            </a:r>
            <a:endParaRPr lang="en-CA" sz="1100" dirty="0"/>
          </a:p>
        </p:txBody>
      </p:sp>
      <p:pic>
        <p:nvPicPr>
          <p:cNvPr id="10" name="Picture 9">
            <a:extLst>
              <a:ext uri="{FF2B5EF4-FFF2-40B4-BE49-F238E27FC236}">
                <a16:creationId xmlns:a16="http://schemas.microsoft.com/office/drawing/2014/main" id="{108D9074-F620-4342-B144-82849ABC70C1}"/>
              </a:ext>
            </a:extLst>
          </p:cNvPr>
          <p:cNvPicPr>
            <a:picLocks noChangeAspect="1"/>
          </p:cNvPicPr>
          <p:nvPr/>
        </p:nvPicPr>
        <p:blipFill>
          <a:blip r:embed="rId4"/>
          <a:stretch>
            <a:fillRect/>
          </a:stretch>
        </p:blipFill>
        <p:spPr>
          <a:xfrm>
            <a:off x="4671237" y="3136695"/>
            <a:ext cx="3306726" cy="1740105"/>
          </a:xfrm>
          <a:prstGeom prst="rect">
            <a:avLst/>
          </a:prstGeom>
        </p:spPr>
      </p:pic>
      <p:pic>
        <p:nvPicPr>
          <p:cNvPr id="12" name="Picture 11">
            <a:extLst>
              <a:ext uri="{FF2B5EF4-FFF2-40B4-BE49-F238E27FC236}">
                <a16:creationId xmlns:a16="http://schemas.microsoft.com/office/drawing/2014/main" id="{CF3CEAF5-AFFB-4A25-AF8C-F838B854F6E3}"/>
              </a:ext>
            </a:extLst>
          </p:cNvPr>
          <p:cNvPicPr>
            <a:picLocks noChangeAspect="1"/>
          </p:cNvPicPr>
          <p:nvPr/>
        </p:nvPicPr>
        <p:blipFill>
          <a:blip r:embed="rId5"/>
          <a:stretch>
            <a:fillRect/>
          </a:stretch>
        </p:blipFill>
        <p:spPr>
          <a:xfrm>
            <a:off x="1464051" y="4884262"/>
            <a:ext cx="7468247" cy="1821338"/>
          </a:xfrm>
          <a:prstGeom prst="rect">
            <a:avLst/>
          </a:prstGeom>
        </p:spPr>
      </p:pic>
    </p:spTree>
    <p:extLst>
      <p:ext uri="{BB962C8B-B14F-4D97-AF65-F5344CB8AC3E}">
        <p14:creationId xmlns:p14="http://schemas.microsoft.com/office/powerpoint/2010/main" val="395595151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80A638C8-8170-DC44-A482-0C6E7460FB0B}"/>
              </a:ext>
            </a:extLst>
          </p:cNvPr>
          <p:cNvSpPr>
            <a:spLocks noGrp="1" noChangeArrowheads="1"/>
          </p:cNvSpPr>
          <p:nvPr>
            <p:ph type="title"/>
          </p:nvPr>
        </p:nvSpPr>
        <p:spPr>
          <a:xfrm>
            <a:off x="637309" y="304800"/>
            <a:ext cx="7772400" cy="1143000"/>
          </a:xfrm>
        </p:spPr>
        <p:txBody>
          <a:bodyPr/>
          <a:lstStyle/>
          <a:p>
            <a:r>
              <a:rPr lang="en-US" altLang="en-US" dirty="0"/>
              <a:t>Your Turn</a:t>
            </a:r>
          </a:p>
        </p:txBody>
      </p:sp>
      <p:sp>
        <p:nvSpPr>
          <p:cNvPr id="17413" name="Rectangle 3">
            <a:extLst>
              <a:ext uri="{FF2B5EF4-FFF2-40B4-BE49-F238E27FC236}">
                <a16:creationId xmlns:a16="http://schemas.microsoft.com/office/drawing/2014/main" id="{FFBF4316-C90C-D546-9855-6477D01C3F66}"/>
              </a:ext>
            </a:extLst>
          </p:cNvPr>
          <p:cNvSpPr>
            <a:spLocks noGrp="1" noChangeArrowheads="1"/>
          </p:cNvSpPr>
          <p:nvPr>
            <p:ph type="body" idx="1"/>
          </p:nvPr>
        </p:nvSpPr>
        <p:spPr>
          <a:xfrm>
            <a:off x="609600" y="1066800"/>
            <a:ext cx="7772400" cy="4114800"/>
          </a:xfrm>
        </p:spPr>
        <p:txBody>
          <a:bodyPr/>
          <a:lstStyle/>
          <a:p>
            <a:r>
              <a:rPr lang="en-US" altLang="en-US" sz="1800" dirty="0"/>
              <a:t>Why is it important for the development team to use stakeholders' jargon? </a:t>
            </a:r>
          </a:p>
          <a:p>
            <a:endParaRPr lang="en-US" altLang="en-US" sz="1800" dirty="0"/>
          </a:p>
          <a:p>
            <a:r>
              <a:rPr lang="en-US" altLang="en-US" sz="1800" dirty="0"/>
              <a:t>Discuss the basic activities during the Preliminary Architectural Design. </a:t>
            </a:r>
          </a:p>
          <a:p>
            <a:endParaRPr lang="en-US" altLang="en-US" sz="1800" dirty="0"/>
          </a:p>
          <a:p>
            <a:r>
              <a:rPr lang="en-US" altLang="en-US" sz="1800" dirty="0"/>
              <a:t>List four reasons for reaching a No-Go decision for a project. </a:t>
            </a:r>
          </a:p>
          <a:p>
            <a:endParaRPr lang="en-US" altLang="en-US" sz="1800" dirty="0"/>
          </a:p>
          <a:p>
            <a:r>
              <a:rPr lang="en-US" altLang="en-US" sz="1800" dirty="0"/>
              <a:t>List four parameters which you can use to evaluate a prototype.</a:t>
            </a:r>
          </a:p>
          <a:p>
            <a:endParaRPr lang="en-US" altLang="en-US" sz="1800" dirty="0"/>
          </a:p>
          <a:p>
            <a:r>
              <a:rPr lang="en-US" altLang="en-US" sz="1800" dirty="0"/>
              <a:t>Check-out the content of the following resource and sites:</a:t>
            </a:r>
          </a:p>
          <a:p>
            <a:pPr lvl="1"/>
            <a:r>
              <a:rPr lang="en-CA" sz="1600" dirty="0">
                <a:hlinkClick r:id="rId3"/>
              </a:rPr>
              <a:t>https://www.projectsmart.co.uk/the-project-go-no-go-checklist.php</a:t>
            </a:r>
          </a:p>
          <a:p>
            <a:pPr lvl="1"/>
            <a:r>
              <a:rPr lang="en-CA" sz="1600" dirty="0">
                <a:hlinkClick r:id="rId3"/>
              </a:rPr>
              <a:t>https://acuityppm.com/ppm-101-project-portfolio-decision-making-framework/</a:t>
            </a:r>
          </a:p>
          <a:p>
            <a:pPr lvl="1"/>
            <a:r>
              <a:rPr lang="en-CA" sz="1600" dirty="0">
                <a:hlinkClick r:id="rId3"/>
              </a:rPr>
              <a:t>https://ntrs.nasa.gov/archive/nasa/casi.ntrs.nasa.gov/19870015473.pdf </a:t>
            </a:r>
          </a:p>
          <a:p>
            <a:pPr lvl="1"/>
            <a:r>
              <a:rPr lang="en-CA" sz="1600" dirty="0">
                <a:hlinkClick r:id="rId3"/>
              </a:rPr>
              <a:t>https://www.seguetech.com/preliminary-design-improve-development/</a:t>
            </a:r>
          </a:p>
          <a:p>
            <a:pPr lvl="1"/>
            <a:r>
              <a:rPr lang="en-CA" sz="1600" dirty="0">
                <a:hlinkClick r:id="rId3"/>
              </a:rPr>
              <a:t>https://www.altexsoft.com/blog/business/agile-software-development-metrics-and-kpis-that-help-optimize-product-delivery/ </a:t>
            </a:r>
          </a:p>
          <a:p>
            <a:pPr marL="457200" lvl="1" indent="0">
              <a:buNone/>
            </a:pPr>
            <a:endParaRPr lang="en-CA" sz="1600" dirty="0"/>
          </a:p>
          <a:p>
            <a:pPr lvl="1"/>
            <a:endParaRPr lang="en-CA" sz="2000" dirty="0"/>
          </a:p>
          <a:p>
            <a:pPr lvl="1"/>
            <a:endParaRPr lang="en-CA" sz="2000" dirty="0"/>
          </a:p>
          <a:p>
            <a:pPr lvl="1"/>
            <a:endParaRPr lang="en-CA" sz="2000" dirty="0"/>
          </a:p>
          <a:p>
            <a:pPr lvl="1"/>
            <a:endParaRPr lang="en-US" altLang="en-US" sz="2000" dirty="0"/>
          </a:p>
          <a:p>
            <a:endParaRPr lang="en-US" altLang="en-US" sz="2400" dirty="0"/>
          </a:p>
          <a:p>
            <a:endParaRPr lang="en-US" altLang="en-US" sz="2400" dirty="0"/>
          </a:p>
        </p:txBody>
      </p:sp>
      <p:sp>
        <p:nvSpPr>
          <p:cNvPr id="5" name="Slide Number Placeholder 4">
            <a:extLst>
              <a:ext uri="{FF2B5EF4-FFF2-40B4-BE49-F238E27FC236}">
                <a16:creationId xmlns:a16="http://schemas.microsoft.com/office/drawing/2014/main" id="{6E03A2DA-4EDC-2E4A-A04A-D8E30D94F54A}"/>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F4423324-B18C-6E48-8D7E-6751697E71D1}" type="slidenum">
              <a:rPr lang="en-US" altLang="en-US" sz="750">
                <a:solidFill>
                  <a:schemeClr val="bg1"/>
                </a:solidFill>
                <a:latin typeface="Helvetica" pitchFamily="2" charset="0"/>
              </a:rPr>
              <a:pPr/>
              <a:t>15</a:t>
            </a:fld>
            <a:endParaRPr lang="en-US" altLang="en-US" sz="750" dirty="0">
              <a:solidFill>
                <a:schemeClr val="bg1"/>
              </a:solidFill>
              <a:latin typeface="Helvetica" pitchFamily="2" charset="0"/>
            </a:endParaRPr>
          </a:p>
        </p:txBody>
      </p:sp>
    </p:spTree>
    <p:extLst>
      <p:ext uri="{BB962C8B-B14F-4D97-AF65-F5344CB8AC3E}">
        <p14:creationId xmlns:p14="http://schemas.microsoft.com/office/powerpoint/2010/main" val="320272910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9CD51-C51A-498B-899D-C675C3973DE9}"/>
              </a:ext>
            </a:extLst>
          </p:cNvPr>
          <p:cNvSpPr>
            <a:spLocks noGrp="1"/>
          </p:cNvSpPr>
          <p:nvPr>
            <p:ph type="title"/>
          </p:nvPr>
        </p:nvSpPr>
        <p:spPr>
          <a:xfrm>
            <a:off x="609600" y="1066800"/>
            <a:ext cx="7772400" cy="5410199"/>
          </a:xfrm>
        </p:spPr>
        <p:txBody>
          <a:bodyPr/>
          <a:lstStyle/>
          <a:p>
            <a:r>
              <a:rPr lang="en-CA" dirty="0"/>
              <a:t>Copyright Notice</a:t>
            </a:r>
            <a:br>
              <a:rPr lang="en-CA" dirty="0"/>
            </a:br>
            <a:br>
              <a:rPr lang="en-CA" dirty="0"/>
            </a:br>
            <a:r>
              <a:rPr lang="en-CA" sz="2400" dirty="0"/>
              <a:t>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a:t>
            </a:r>
            <a:br>
              <a:rPr lang="en-CA" sz="2400" dirty="0"/>
            </a:br>
            <a:endParaRPr lang="en-CA" dirty="0"/>
          </a:p>
        </p:txBody>
      </p:sp>
    </p:spTree>
    <p:extLst>
      <p:ext uri="{BB962C8B-B14F-4D97-AF65-F5344CB8AC3E}">
        <p14:creationId xmlns:p14="http://schemas.microsoft.com/office/powerpoint/2010/main" val="1102551225"/>
      </p:ext>
    </p:extLst>
  </p:cSld>
  <p:clrMapOvr>
    <a:masterClrMapping/>
  </p:clrMapOvr>
  <mc:AlternateContent xmlns:mc="http://schemas.openxmlformats.org/markup-compatibility/2006" xmlns:p14="http://schemas.microsoft.com/office/powerpoint/2010/main">
    <mc:Choice Requires="p14">
      <p:transition spd="slow" p14:dur="2000" advTm="6000"/>
    </mc:Choice>
    <mc:Fallback xmlns="">
      <p:transition spd="slow" advTm="6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14</a:t>
            </a:r>
          </a:p>
        </p:txBody>
      </p:sp>
      <p:sp>
        <p:nvSpPr>
          <p:cNvPr id="3" name="Text Placeholder 2"/>
          <p:cNvSpPr>
            <a:spLocks noGrp="1"/>
          </p:cNvSpPr>
          <p:nvPr>
            <p:ph type="body" idx="1"/>
          </p:nvPr>
        </p:nvSpPr>
        <p:spPr/>
        <p:txBody>
          <a:bodyPr/>
          <a:lstStyle/>
          <a:p>
            <a:r>
              <a:rPr lang="en-US" dirty="0"/>
              <a:t>Recommended Process Model Road Map </a:t>
            </a:r>
          </a:p>
        </p:txBody>
      </p:sp>
      <p:sp>
        <p:nvSpPr>
          <p:cNvPr id="5" name="Text Placeholder 2">
            <a:extLst>
              <a:ext uri="{FF2B5EF4-FFF2-40B4-BE49-F238E27FC236}">
                <a16:creationId xmlns:a16="http://schemas.microsoft.com/office/drawing/2014/main" id="{865539CF-3F0E-4626-A31D-0C446E4FBF81}"/>
              </a:ext>
            </a:extLst>
          </p:cNvPr>
          <p:cNvSpPr txBox="1">
            <a:spLocks/>
          </p:cNvSpPr>
          <p:nvPr/>
        </p:nvSpPr>
        <p:spPr>
          <a:xfrm>
            <a:off x="680545" y="3733800"/>
            <a:ext cx="7772400"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i="1" dirty="0"/>
              <a:t>Software is easy to make, except when you want it to do something new. And then, of course, there is a corollary: The only software that's worth making is software that does something new.</a:t>
            </a:r>
            <a:endParaRPr lang="en-US" sz="2000" dirty="0"/>
          </a:p>
          <a:p>
            <a:r>
              <a:rPr lang="en-US" sz="2000" dirty="0"/>
              <a:t> - Scott Rosenberg</a:t>
            </a:r>
          </a:p>
        </p:txBody>
      </p:sp>
    </p:spTree>
    <p:extLst>
      <p:ext uri="{BB962C8B-B14F-4D97-AF65-F5344CB8AC3E}">
        <p14:creationId xmlns:p14="http://schemas.microsoft.com/office/powerpoint/2010/main" val="1784001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4</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this Part</a:t>
            </a:r>
            <a:endParaRPr lang="en-US" altLang="en-US" sz="4000" dirty="0"/>
          </a:p>
        </p:txBody>
      </p:sp>
      <p:sp>
        <p:nvSpPr>
          <p:cNvPr id="23556" name="Rectangle 3"/>
          <p:cNvSpPr>
            <a:spLocks noGrp="1" noChangeArrowheads="1"/>
          </p:cNvSpPr>
          <p:nvPr>
            <p:ph type="body" idx="1"/>
          </p:nvPr>
        </p:nvSpPr>
        <p:spPr>
          <a:xfrm>
            <a:off x="685800" y="1828800"/>
            <a:ext cx="7772400" cy="5181600"/>
          </a:xfrm>
        </p:spPr>
        <p:txBody>
          <a:bodyPr/>
          <a:lstStyle/>
          <a:p>
            <a:pPr>
              <a:buFont typeface="+mj-lt"/>
              <a:buAutoNum type="arabicPeriod"/>
            </a:pPr>
            <a:endParaRPr lang="en-CA" altLang="en-US" sz="1800" dirty="0"/>
          </a:p>
          <a:p>
            <a:pPr>
              <a:buFont typeface="+mj-lt"/>
              <a:buAutoNum type="arabicPeriod"/>
            </a:pPr>
            <a:r>
              <a:rPr lang="en-CA" altLang="en-US" sz="1800" dirty="0"/>
              <a:t>To get an overview of the activities applied during the Software Life Cycle (SLC) </a:t>
            </a:r>
          </a:p>
          <a:p>
            <a:pPr>
              <a:buFont typeface="+mj-lt"/>
              <a:buAutoNum type="arabicPeriod"/>
            </a:pPr>
            <a:endParaRPr lang="en-CA" altLang="en-US" sz="1800" dirty="0"/>
          </a:p>
          <a:p>
            <a:pPr>
              <a:buFont typeface="+mj-lt"/>
              <a:buAutoNum type="arabicPeriod"/>
            </a:pPr>
            <a:r>
              <a:rPr lang="en-CA" altLang="en-US" sz="1800" dirty="0"/>
              <a:t>To see examples and get an overview of the PERT graphs and Gantt Charts</a:t>
            </a:r>
          </a:p>
          <a:p>
            <a:pPr>
              <a:buFont typeface="+mj-lt"/>
              <a:buAutoNum type="arabicPeriod"/>
            </a:pPr>
            <a:endParaRPr lang="en-CA" altLang="en-US" sz="1800" i="1" dirty="0"/>
          </a:p>
        </p:txBody>
      </p:sp>
    </p:spTree>
    <p:extLst>
      <p:ext uri="{BB962C8B-B14F-4D97-AF65-F5344CB8AC3E}">
        <p14:creationId xmlns:p14="http://schemas.microsoft.com/office/powerpoint/2010/main" val="129165480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4A1F7-1E1E-498F-B44F-3DF7AF8DE2AC}"/>
              </a:ext>
            </a:extLst>
          </p:cNvPr>
          <p:cNvSpPr>
            <a:spLocks noGrp="1"/>
          </p:cNvSpPr>
          <p:nvPr>
            <p:ph type="title"/>
          </p:nvPr>
        </p:nvSpPr>
        <p:spPr>
          <a:xfrm>
            <a:off x="685800" y="457200"/>
            <a:ext cx="8305800" cy="1143000"/>
          </a:xfrm>
        </p:spPr>
        <p:txBody>
          <a:bodyPr/>
          <a:lstStyle/>
          <a:p>
            <a:r>
              <a:rPr lang="en-CA" dirty="0"/>
              <a:t>Action 1: Requirements Definition</a:t>
            </a:r>
          </a:p>
        </p:txBody>
      </p:sp>
      <p:sp>
        <p:nvSpPr>
          <p:cNvPr id="3" name="Content Placeholder 2">
            <a:extLst>
              <a:ext uri="{FF2B5EF4-FFF2-40B4-BE49-F238E27FC236}">
                <a16:creationId xmlns:a16="http://schemas.microsoft.com/office/drawing/2014/main" id="{476ECD28-0636-4AE8-BA13-F9AB20C6307E}"/>
              </a:ext>
            </a:extLst>
          </p:cNvPr>
          <p:cNvSpPr>
            <a:spLocks noGrp="1"/>
          </p:cNvSpPr>
          <p:nvPr>
            <p:ph idx="1"/>
          </p:nvPr>
        </p:nvSpPr>
        <p:spPr>
          <a:xfrm>
            <a:off x="685800" y="1447800"/>
            <a:ext cx="7772400" cy="4114800"/>
          </a:xfrm>
        </p:spPr>
        <p:txBody>
          <a:bodyPr/>
          <a:lstStyle/>
          <a:p>
            <a:r>
              <a:rPr lang="en-US" sz="1800" dirty="0"/>
              <a:t>Encourage active stakeholder participation by matching their availability and valuing their input.</a:t>
            </a:r>
          </a:p>
          <a:p>
            <a:endParaRPr lang="en-US" sz="1800" dirty="0"/>
          </a:p>
          <a:p>
            <a:r>
              <a:rPr lang="en-US" sz="1800" dirty="0"/>
              <a:t>Use simple models (e.g., Post-it notes, fast sketches, user stories) to reduce barriers to participation.</a:t>
            </a:r>
          </a:p>
          <a:p>
            <a:endParaRPr lang="en-US" sz="1800" dirty="0"/>
          </a:p>
          <a:p>
            <a:r>
              <a:rPr lang="en-US" sz="1800" dirty="0"/>
              <a:t>Take time to explain your requirement representation techniques before using them.</a:t>
            </a:r>
          </a:p>
          <a:p>
            <a:endParaRPr lang="en-US" sz="1800" dirty="0"/>
          </a:p>
          <a:p>
            <a:r>
              <a:rPr lang="en-US" sz="1800" dirty="0"/>
              <a:t>Adopt stakeholder terminology, and avoid technical jargon whenever possible.</a:t>
            </a:r>
          </a:p>
          <a:p>
            <a:endParaRPr lang="en-US" sz="1800" dirty="0"/>
          </a:p>
          <a:p>
            <a:r>
              <a:rPr lang="en-US" sz="1800" dirty="0"/>
              <a:t>Use a breadth-first approach to get the big picture of the project done before getting bogged down in details.</a:t>
            </a:r>
          </a:p>
          <a:p>
            <a:endParaRPr lang="en-US" sz="1800" dirty="0"/>
          </a:p>
          <a:p>
            <a:r>
              <a:rPr lang="en-US" sz="1800" dirty="0"/>
              <a:t>Allow the development team to refine (with stakeholder input) requirement details “just in time” as user stories are scheduled to be implemented.</a:t>
            </a:r>
          </a:p>
          <a:p>
            <a:endParaRPr lang="en-US" sz="1800" dirty="0"/>
          </a:p>
          <a:p>
            <a:r>
              <a:rPr lang="en-US" sz="1800" dirty="0"/>
              <a:t>Treat the list of features to be implemented like a prioritized list, and implement the most important user stories first.</a:t>
            </a:r>
          </a:p>
          <a:p>
            <a:endParaRPr lang="en-US" sz="1800" dirty="0"/>
          </a:p>
          <a:p>
            <a:r>
              <a:rPr lang="en-US" sz="1800" dirty="0"/>
              <a:t>Collaborate closely with your stakeholders and only document requirements at a level that is useful to all when creating the next prototype.</a:t>
            </a:r>
          </a:p>
          <a:p>
            <a:endParaRPr lang="en-US" sz="1800" dirty="0"/>
          </a:p>
          <a:p>
            <a:r>
              <a:rPr lang="en-US" sz="1800" dirty="0"/>
              <a:t>Question the need to maintain models and documents that will not be referred to in the future.</a:t>
            </a:r>
          </a:p>
          <a:p>
            <a:endParaRPr lang="en-US" sz="1800" dirty="0"/>
          </a:p>
          <a:p>
            <a:r>
              <a:rPr lang="en-US" sz="1800" dirty="0"/>
              <a:t>Make sure you have management support to ensure stakeholder and resource availability during requirements definition.</a:t>
            </a:r>
            <a:endParaRPr lang="en-CA" sz="1800" dirty="0"/>
          </a:p>
        </p:txBody>
      </p:sp>
    </p:spTree>
    <p:extLst>
      <p:ext uri="{BB962C8B-B14F-4D97-AF65-F5344CB8AC3E}">
        <p14:creationId xmlns:p14="http://schemas.microsoft.com/office/powerpoint/2010/main" val="428690575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25EA5-6AF0-4129-B44A-197462EEC2C3}"/>
              </a:ext>
            </a:extLst>
          </p:cNvPr>
          <p:cNvSpPr>
            <a:spLocks noGrp="1"/>
          </p:cNvSpPr>
          <p:nvPr>
            <p:ph type="title"/>
          </p:nvPr>
        </p:nvSpPr>
        <p:spPr>
          <a:xfrm>
            <a:off x="152400" y="609600"/>
            <a:ext cx="8839200" cy="1143000"/>
          </a:xfrm>
        </p:spPr>
        <p:txBody>
          <a:bodyPr/>
          <a:lstStyle/>
          <a:p>
            <a:r>
              <a:rPr lang="en-CA" dirty="0"/>
              <a:t>Action 2: Preliminary Architectural Design </a:t>
            </a:r>
          </a:p>
        </p:txBody>
      </p:sp>
      <p:sp>
        <p:nvSpPr>
          <p:cNvPr id="3" name="Content Placeholder 2">
            <a:extLst>
              <a:ext uri="{FF2B5EF4-FFF2-40B4-BE49-F238E27FC236}">
                <a16:creationId xmlns:a16="http://schemas.microsoft.com/office/drawing/2014/main" id="{10D6BB29-75E4-4172-8374-2386753BAE4A}"/>
              </a:ext>
            </a:extLst>
          </p:cNvPr>
          <p:cNvSpPr>
            <a:spLocks noGrp="1"/>
          </p:cNvSpPr>
          <p:nvPr>
            <p:ph idx="1"/>
          </p:nvPr>
        </p:nvSpPr>
        <p:spPr/>
        <p:txBody>
          <a:bodyPr/>
          <a:lstStyle/>
          <a:p>
            <a:r>
              <a:rPr lang="en-US" sz="1800" dirty="0"/>
              <a:t>Focus on key quality attributes, and incorporate them into prototypes as they are constructed.</a:t>
            </a:r>
          </a:p>
          <a:p>
            <a:endParaRPr lang="en-US" sz="1800" dirty="0"/>
          </a:p>
          <a:p>
            <a:r>
              <a:rPr lang="en-US" sz="1800" dirty="0"/>
              <a:t>When planning prototypes, keep in mind that successful software products combine customer-visible features and the infrastructure to enable them.</a:t>
            </a:r>
          </a:p>
          <a:p>
            <a:endParaRPr lang="en-US" sz="1800" dirty="0"/>
          </a:p>
          <a:p>
            <a:r>
              <a:rPr lang="en-US" sz="1800" dirty="0"/>
              <a:t>Recognize that an agile architecture enables code maintainability and evolvability if sufficient attention is paid to architectural decisions and related quality issues.</a:t>
            </a:r>
          </a:p>
          <a:p>
            <a:endParaRPr lang="en-US" sz="1800" dirty="0"/>
          </a:p>
          <a:p>
            <a:r>
              <a:rPr lang="en-US" sz="1800" dirty="0"/>
              <a:t>Continuous management and synchronization of dependencies between the functional and architectural requirements is needed to ensure the evolving architectural foundation will be ready just in time for future increments.</a:t>
            </a:r>
            <a:endParaRPr lang="en-CA" sz="1800" dirty="0"/>
          </a:p>
        </p:txBody>
      </p:sp>
    </p:spTree>
    <p:extLst>
      <p:ext uri="{BB962C8B-B14F-4D97-AF65-F5344CB8AC3E}">
        <p14:creationId xmlns:p14="http://schemas.microsoft.com/office/powerpoint/2010/main" val="275552478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6AF0A-4FAD-407B-AC26-4EED087BAF29}"/>
              </a:ext>
            </a:extLst>
          </p:cNvPr>
          <p:cNvSpPr>
            <a:spLocks noGrp="1"/>
          </p:cNvSpPr>
          <p:nvPr>
            <p:ph type="title"/>
          </p:nvPr>
        </p:nvSpPr>
        <p:spPr/>
        <p:txBody>
          <a:bodyPr/>
          <a:lstStyle/>
          <a:p>
            <a:r>
              <a:rPr lang="en-CA" dirty="0"/>
              <a:t>Action 3: Resource Estimation</a:t>
            </a:r>
          </a:p>
        </p:txBody>
      </p:sp>
      <p:sp>
        <p:nvSpPr>
          <p:cNvPr id="3" name="Content Placeholder 2">
            <a:extLst>
              <a:ext uri="{FF2B5EF4-FFF2-40B4-BE49-F238E27FC236}">
                <a16:creationId xmlns:a16="http://schemas.microsoft.com/office/drawing/2014/main" id="{609FE9CC-EA8C-4E62-A071-46DFB44E3A49}"/>
              </a:ext>
            </a:extLst>
          </p:cNvPr>
          <p:cNvSpPr>
            <a:spLocks noGrp="1"/>
          </p:cNvSpPr>
          <p:nvPr>
            <p:ph idx="1"/>
          </p:nvPr>
        </p:nvSpPr>
        <p:spPr/>
        <p:txBody>
          <a:bodyPr/>
          <a:lstStyle/>
          <a:p>
            <a:r>
              <a:rPr lang="en-US" sz="1800" dirty="0"/>
              <a:t>Use historic data and work as a team to develop an estimate of how many days it will take to complete each of the user stories known at the start of the project.</a:t>
            </a:r>
          </a:p>
          <a:p>
            <a:endParaRPr lang="en-US" sz="1800" dirty="0"/>
          </a:p>
          <a:p>
            <a:r>
              <a:rPr lang="en-US" sz="1800" dirty="0"/>
              <a:t>Loosely organize the user stories into the sets that will make up each sprint planned to complete a prototype.</a:t>
            </a:r>
          </a:p>
          <a:p>
            <a:endParaRPr lang="en-US" sz="1800" dirty="0"/>
          </a:p>
          <a:p>
            <a:r>
              <a:rPr lang="en-US" sz="1800" dirty="0"/>
              <a:t>Sum the number of days to complete each sprint to provide an estimate for the duration of the total project.</a:t>
            </a:r>
          </a:p>
          <a:p>
            <a:endParaRPr lang="en-US" sz="1800" dirty="0"/>
          </a:p>
          <a:p>
            <a:r>
              <a:rPr lang="en-US" sz="1800" dirty="0"/>
              <a:t>Revise the estimate as requirements are added to the project or prototypes are delivered and accepted by the stakeholders.</a:t>
            </a:r>
            <a:endParaRPr lang="en-CA" sz="1800" dirty="0"/>
          </a:p>
        </p:txBody>
      </p:sp>
    </p:spTree>
    <p:extLst>
      <p:ext uri="{BB962C8B-B14F-4D97-AF65-F5344CB8AC3E}">
        <p14:creationId xmlns:p14="http://schemas.microsoft.com/office/powerpoint/2010/main" val="198635961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46001-83FE-41F4-810E-6F86ECF4D55C}"/>
              </a:ext>
            </a:extLst>
          </p:cNvPr>
          <p:cNvSpPr>
            <a:spLocks noGrp="1"/>
          </p:cNvSpPr>
          <p:nvPr>
            <p:ph type="title"/>
          </p:nvPr>
        </p:nvSpPr>
        <p:spPr>
          <a:xfrm>
            <a:off x="304800" y="609600"/>
            <a:ext cx="8534400" cy="1143000"/>
          </a:xfrm>
        </p:spPr>
        <p:txBody>
          <a:bodyPr/>
          <a:lstStyle/>
          <a:p>
            <a:r>
              <a:rPr lang="en-CA" dirty="0"/>
              <a:t>Action 4: First Prototype Construction</a:t>
            </a:r>
          </a:p>
        </p:txBody>
      </p:sp>
      <p:sp>
        <p:nvSpPr>
          <p:cNvPr id="3" name="Content Placeholder 2">
            <a:extLst>
              <a:ext uri="{FF2B5EF4-FFF2-40B4-BE49-F238E27FC236}">
                <a16:creationId xmlns:a16="http://schemas.microsoft.com/office/drawing/2014/main" id="{4437FB71-2277-4910-90C4-5FE5308B76D2}"/>
              </a:ext>
            </a:extLst>
          </p:cNvPr>
          <p:cNvSpPr>
            <a:spLocks noGrp="1"/>
          </p:cNvSpPr>
          <p:nvPr>
            <p:ph idx="1"/>
          </p:nvPr>
        </p:nvSpPr>
        <p:spPr/>
        <p:txBody>
          <a:bodyPr/>
          <a:lstStyle/>
          <a:p>
            <a:r>
              <a:rPr lang="en-CA" sz="1800" dirty="0"/>
              <a:t>Transition from paper prototype to software design</a:t>
            </a:r>
          </a:p>
          <a:p>
            <a:endParaRPr lang="en-CA" sz="1800" dirty="0"/>
          </a:p>
          <a:p>
            <a:r>
              <a:rPr lang="en-CA" sz="1800" dirty="0"/>
              <a:t>Prototype a user interface</a:t>
            </a:r>
          </a:p>
          <a:p>
            <a:endParaRPr lang="en-CA" sz="1800" dirty="0"/>
          </a:p>
          <a:p>
            <a:r>
              <a:rPr lang="en-CA" sz="1800" dirty="0"/>
              <a:t>Create a virtual prototype</a:t>
            </a:r>
          </a:p>
          <a:p>
            <a:endParaRPr lang="en-CA" sz="1800" dirty="0"/>
          </a:p>
          <a:p>
            <a:r>
              <a:rPr lang="en-CA" sz="1800" dirty="0"/>
              <a:t>Add input and output to your prototype</a:t>
            </a:r>
          </a:p>
          <a:p>
            <a:endParaRPr lang="en-CA" sz="1800" dirty="0"/>
          </a:p>
          <a:p>
            <a:r>
              <a:rPr lang="en-CA" sz="1800" dirty="0"/>
              <a:t>Engineer your algorithms</a:t>
            </a:r>
          </a:p>
          <a:p>
            <a:endParaRPr lang="en-CA" sz="1800" dirty="0"/>
          </a:p>
          <a:p>
            <a:r>
              <a:rPr lang="en-CA" sz="1800" dirty="0"/>
              <a:t>Test your prototype</a:t>
            </a:r>
          </a:p>
          <a:p>
            <a:endParaRPr lang="en-CA" sz="1800" dirty="0"/>
          </a:p>
          <a:p>
            <a:r>
              <a:rPr lang="en-CA" sz="1800" dirty="0"/>
              <a:t>Prototype with deployment in mind</a:t>
            </a:r>
          </a:p>
        </p:txBody>
      </p:sp>
    </p:spTree>
    <p:extLst>
      <p:ext uri="{BB962C8B-B14F-4D97-AF65-F5344CB8AC3E}">
        <p14:creationId xmlns:p14="http://schemas.microsoft.com/office/powerpoint/2010/main" val="362152821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DE0EA-9375-48BB-896E-03F9B7493B25}"/>
              </a:ext>
            </a:extLst>
          </p:cNvPr>
          <p:cNvSpPr>
            <a:spLocks noGrp="1"/>
          </p:cNvSpPr>
          <p:nvPr>
            <p:ph type="title"/>
          </p:nvPr>
        </p:nvSpPr>
        <p:spPr/>
        <p:txBody>
          <a:bodyPr/>
          <a:lstStyle/>
          <a:p>
            <a:r>
              <a:rPr lang="en-CA" dirty="0"/>
              <a:t>Action 5: Prototype Evaluation</a:t>
            </a:r>
          </a:p>
        </p:txBody>
      </p:sp>
      <p:sp>
        <p:nvSpPr>
          <p:cNvPr id="3" name="Content Placeholder 2">
            <a:extLst>
              <a:ext uri="{FF2B5EF4-FFF2-40B4-BE49-F238E27FC236}">
                <a16:creationId xmlns:a16="http://schemas.microsoft.com/office/drawing/2014/main" id="{608038DE-7B41-4D7C-B9DF-D604920E88CF}"/>
              </a:ext>
            </a:extLst>
          </p:cNvPr>
          <p:cNvSpPr>
            <a:spLocks noGrp="1"/>
          </p:cNvSpPr>
          <p:nvPr>
            <p:ph idx="1"/>
          </p:nvPr>
        </p:nvSpPr>
        <p:spPr/>
        <p:txBody>
          <a:bodyPr/>
          <a:lstStyle/>
          <a:p>
            <a:r>
              <a:rPr lang="en-US" sz="1800" dirty="0"/>
              <a:t>Provide scaffolding when asking for prototype feedback.</a:t>
            </a:r>
          </a:p>
          <a:p>
            <a:endParaRPr lang="en-US" sz="1800" dirty="0"/>
          </a:p>
          <a:p>
            <a:r>
              <a:rPr lang="en-US" sz="1800" dirty="0"/>
              <a:t>Test your prototype on the right people.</a:t>
            </a:r>
          </a:p>
          <a:p>
            <a:endParaRPr lang="en-US" sz="1800" dirty="0"/>
          </a:p>
          <a:p>
            <a:r>
              <a:rPr lang="en-US" sz="1800" dirty="0"/>
              <a:t>Ask the right questions.</a:t>
            </a:r>
          </a:p>
          <a:p>
            <a:endParaRPr lang="en-US" sz="1800" dirty="0"/>
          </a:p>
          <a:p>
            <a:r>
              <a:rPr lang="en-US" sz="1800" dirty="0"/>
              <a:t>Be neutral when presenting alternatives to users.</a:t>
            </a:r>
          </a:p>
          <a:p>
            <a:endParaRPr lang="en-US" sz="1800" dirty="0"/>
          </a:p>
          <a:p>
            <a:r>
              <a:rPr lang="en-US" sz="1800" dirty="0"/>
              <a:t>Adapt while testing.</a:t>
            </a:r>
          </a:p>
          <a:p>
            <a:endParaRPr lang="en-US" sz="1800" dirty="0"/>
          </a:p>
          <a:p>
            <a:r>
              <a:rPr lang="en-US" sz="1800" dirty="0"/>
              <a:t>Allow the user to contribute ideas.</a:t>
            </a:r>
            <a:endParaRPr lang="en-CA" sz="1800" dirty="0"/>
          </a:p>
        </p:txBody>
      </p:sp>
    </p:spTree>
    <p:extLst>
      <p:ext uri="{BB962C8B-B14F-4D97-AF65-F5344CB8AC3E}">
        <p14:creationId xmlns:p14="http://schemas.microsoft.com/office/powerpoint/2010/main" val="819793541"/>
      </p:ext>
    </p:extLst>
  </p:cSld>
  <p:clrMapOvr>
    <a:masterClrMapping/>
  </p:clrMapOvr>
  <p:transition/>
</p:sld>
</file>

<file path=ppt/theme/theme1.xml><?xml version="1.0" encoding="utf-8"?>
<a:theme xmlns:a="http://schemas.openxmlformats.org/drawingml/2006/main" name="Wrox 24-Hour Train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Wrox 24-Hour Trainer</Template>
  <TotalTime>1798</TotalTime>
  <Words>1269</Words>
  <Application>Microsoft Office PowerPoint</Application>
  <PresentationFormat>On-screen Show (4:3)</PresentationFormat>
  <Paragraphs>142</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Helvetica</vt:lpstr>
      <vt:lpstr>Segoe UI</vt:lpstr>
      <vt:lpstr>Times New Roman</vt:lpstr>
      <vt:lpstr>Wrox 24-Hour Trainer</vt:lpstr>
      <vt:lpstr>CS 2212</vt:lpstr>
      <vt:lpstr>Copyright Notice  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 </vt:lpstr>
      <vt:lpstr>Part 14</vt:lpstr>
      <vt:lpstr>Learning Objectives in this Part</vt:lpstr>
      <vt:lpstr>Action 1: Requirements Definition</vt:lpstr>
      <vt:lpstr>Action 2: Preliminary Architectural Design </vt:lpstr>
      <vt:lpstr>Action 3: Resource Estimation</vt:lpstr>
      <vt:lpstr>Action 4: First Prototype Construction</vt:lpstr>
      <vt:lpstr>Action 5: Prototype Evaluation</vt:lpstr>
      <vt:lpstr>Action 6: Go-no-Go Decision Process</vt:lpstr>
      <vt:lpstr>Action 7: Evolution of Prototypes</vt:lpstr>
      <vt:lpstr>Planning the Project Activities</vt:lpstr>
      <vt:lpstr>PERT Graphs</vt:lpstr>
      <vt:lpstr>Gantt Charts</vt:lpstr>
      <vt:lpstr>Your Turn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Rod Stephens</dc:creator>
  <cp:lastModifiedBy>Kostas Kontogiannis</cp:lastModifiedBy>
  <cp:revision>240</cp:revision>
  <dcterms:created xsi:type="dcterms:W3CDTF">2015-03-16T16:55:38Z</dcterms:created>
  <dcterms:modified xsi:type="dcterms:W3CDTF">2020-09-08T16:38:05Z</dcterms:modified>
</cp:coreProperties>
</file>