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530" r:id="rId2"/>
    <p:sldId id="532" r:id="rId3"/>
    <p:sldId id="531" r:id="rId4"/>
    <p:sldId id="516" r:id="rId5"/>
    <p:sldId id="291" r:id="rId6"/>
    <p:sldId id="270" r:id="rId7"/>
    <p:sldId id="303" r:id="rId8"/>
    <p:sldId id="515" r:id="rId9"/>
    <p:sldId id="342" r:id="rId10"/>
    <p:sldId id="292" r:id="rId11"/>
    <p:sldId id="343" r:id="rId12"/>
    <p:sldId id="512" r:id="rId13"/>
    <p:sldId id="514" r:id="rId14"/>
    <p:sldId id="510" r:id="rId15"/>
    <p:sldId id="385" r:id="rId16"/>
    <p:sldId id="288" r:id="rId17"/>
    <p:sldId id="386" r:id="rId18"/>
    <p:sldId id="346" r:id="rId19"/>
    <p:sldId id="283" r:id="rId20"/>
    <p:sldId id="511" r:id="rId21"/>
    <p:sldId id="344" r:id="rId22"/>
    <p:sldId id="295" r:id="rId23"/>
    <p:sldId id="507" r:id="rId24"/>
    <p:sldId id="357" r:id="rId25"/>
    <p:sldId id="50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81352" autoAdjust="0"/>
  </p:normalViewPr>
  <p:slideViewPr>
    <p:cSldViewPr>
      <p:cViewPr varScale="1">
        <p:scale>
          <a:sx n="74" d="100"/>
          <a:sy n="74" d="100"/>
        </p:scale>
        <p:origin x="174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3T21:30:31.823"/>
    </inkml:context>
    <inkml:brush xml:id="br0">
      <inkml:brushProperty name="width" value="0.05" units="cm"/>
      <inkml:brushProperty name="height" value="0.05" units="cm"/>
      <inkml:brushProperty name="color" value="#E71224"/>
    </inkml:brush>
  </inkml:definitions>
  <inkml:trace contextRef="#ctx0" brushRef="#br0">22 0 312,'17'15'1172,"-16"-15"-1157,-1 1 0,0-1 0,0 1 0,1-1 1,-1 0-1,0 1 0,0-1 0,1 1 0,-1-1 1,0 0-1,0 1 0,0-1 0,0 1 0,0-1 0,0 1 1,0-1-1,0 1 0,0-1 0,0 0 0,0 1 1,0-1-1,0 1 0,0-1 0,0 1 0,0-1 0,0 1 1,-1-1-1,1 0 0,0 1 0,0-1 0,-1 1 1,1-1-1,0 0 0,0 1 0,-1-1 0,1 0 0,0 1 1,-1-1-1,1 0 0,-1 0 0,1 1 0,0-1 1,-1 0-1,1 0 0,-1 1-15,-2 0-94,-1 1 1,1 0-1,0-1 1,0 2-1,0-1 1,0 0-1,1 1 1,-1-1-1,0 1 0,1 0 94,0-1-751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3T21:32:40.282"/>
    </inkml:context>
    <inkml:brush xml:id="br0">
      <inkml:brushProperty name="width" value="0.05" units="cm"/>
      <inkml:brushProperty name="height" value="0.05" units="cm"/>
      <inkml:brushProperty name="color" value="#E71224"/>
    </inkml:brush>
  </inkml:definitions>
  <inkml:trace contextRef="#ctx0" brushRef="#br0">1 1 148,'19'9'1638,"-18"-9"-1586,0 0 0,0 1 0,-1-1 0,1 1 0,0-1 0,-1 0-1,1 1 1,0-1 0,-1 1 0,1-1 0,-1 1 0,1 0 0,-1-1 0,1 1 0,-1 0 0,1-1 0,-1 1 0,1 0 0,-1-1-1,0 1 1,0 0 0,1 0 0,-1 0-52,-6 10-27,2-6-84,1 0 0,1 0 1,-1 0-1,1 0 0,0 0 1,0 1-1,1-1 0,-1 1 0,1-1 1,0 1-1,1 0 0,-1-1 0,1 2 111,0-4-569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12</a:t>
            </a:fld>
            <a:endParaRPr lang="en-US"/>
          </a:p>
        </p:txBody>
      </p:sp>
    </p:spTree>
    <p:extLst>
      <p:ext uri="{BB962C8B-B14F-4D97-AF65-F5344CB8AC3E}">
        <p14:creationId xmlns:p14="http://schemas.microsoft.com/office/powerpoint/2010/main" val="92583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15</a:t>
            </a:fld>
            <a:endParaRPr lang="en-US"/>
          </a:p>
        </p:txBody>
      </p:sp>
    </p:spTree>
    <p:extLst>
      <p:ext uri="{BB962C8B-B14F-4D97-AF65-F5344CB8AC3E}">
        <p14:creationId xmlns:p14="http://schemas.microsoft.com/office/powerpoint/2010/main" val="334518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equirements_elicitation"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www.geeksforgeeks.org/software-engineering-verification-and-validation/" TargetMode="External"/><Relationship Id="rId5" Type="http://schemas.openxmlformats.org/officeDocument/2006/relationships/hyperlink" Target="https://www.geeksforgeeks.org/software-engineering-requirements-validation-techniques/" TargetMode="External"/><Relationship Id="rId4" Type="http://schemas.openxmlformats.org/officeDocument/2006/relationships/hyperlink" Target="https://en.wikipedia.org/wiki/Requirements_traceability"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631216"/>
          </a:xfrm>
          <a:prstGeom prst="rect">
            <a:avLst/>
          </a:prstGeom>
        </p:spPr>
        <p:txBody>
          <a:bodyPr wrap="square">
            <a:spAutoFit/>
          </a:bodyPr>
          <a:lstStyle/>
          <a:p>
            <a:r>
              <a:rPr lang="en-US" sz="4400" b="1" cap="small" dirty="0">
                <a:solidFill>
                  <a:prstClr val="black"/>
                </a:solidFill>
                <a:latin typeface="Calibri"/>
                <a:ea typeface="+mj-ea"/>
                <a:cs typeface="+mj-cs"/>
              </a:rPr>
              <a:t>Chapter 6 &amp; 7</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Principles that Guide Practice and Introduction to Requirements Modeling</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F70D6643-7CD2-7B4E-8067-74262ED5F497}"/>
              </a:ext>
            </a:extLst>
          </p:cNvPr>
          <p:cNvSpPr>
            <a:spLocks noGrp="1" noChangeArrowheads="1"/>
          </p:cNvSpPr>
          <p:nvPr>
            <p:ph type="title"/>
          </p:nvPr>
        </p:nvSpPr>
        <p:spPr>
          <a:xfrm>
            <a:off x="381000" y="533400"/>
            <a:ext cx="8382000" cy="1143000"/>
          </a:xfrm>
        </p:spPr>
        <p:txBody>
          <a:bodyPr/>
          <a:lstStyle/>
          <a:p>
            <a:r>
              <a:rPr lang="en-US" altLang="en-US" dirty="0"/>
              <a:t>Requirements Modeling Principles</a:t>
            </a:r>
          </a:p>
        </p:txBody>
      </p:sp>
      <p:sp>
        <p:nvSpPr>
          <p:cNvPr id="16389" name="Rectangle 3">
            <a:extLst>
              <a:ext uri="{FF2B5EF4-FFF2-40B4-BE49-F238E27FC236}">
                <a16:creationId xmlns:a16="http://schemas.microsoft.com/office/drawing/2014/main" id="{BB214FF3-7AB1-0449-8D06-D4FE8553B2B3}"/>
              </a:ext>
            </a:extLst>
          </p:cNvPr>
          <p:cNvSpPr>
            <a:spLocks noGrp="1" noChangeArrowheads="1"/>
          </p:cNvSpPr>
          <p:nvPr>
            <p:ph type="body" idx="1"/>
          </p:nvPr>
        </p:nvSpPr>
        <p:spPr>
          <a:xfrm>
            <a:off x="628650" y="1828800"/>
            <a:ext cx="8263830" cy="3364706"/>
          </a:xfrm>
        </p:spPr>
        <p:txBody>
          <a:bodyPr/>
          <a:lstStyle/>
          <a:p>
            <a:r>
              <a:rPr lang="en-US" altLang="en-US" sz="2000" b="1" dirty="0"/>
              <a:t>Principle #1</a:t>
            </a:r>
            <a:r>
              <a:rPr lang="en-US" altLang="en-US" sz="2000" dirty="0"/>
              <a:t>.  The information domain of a problem (the data that flows in, flows out, or stored) must be represented and understood.</a:t>
            </a:r>
          </a:p>
          <a:p>
            <a:endParaRPr lang="en-US" altLang="en-US" sz="2000" dirty="0"/>
          </a:p>
          <a:p>
            <a:r>
              <a:rPr lang="en-US" altLang="en-US" sz="2000" b="1" dirty="0"/>
              <a:t>Principle #2</a:t>
            </a:r>
            <a:r>
              <a:rPr lang="en-US" altLang="en-US" sz="2000" dirty="0"/>
              <a:t>.  The functions that the software performs must be defined.</a:t>
            </a:r>
          </a:p>
          <a:p>
            <a:r>
              <a:rPr lang="en-US" altLang="en-US" sz="2000" dirty="0"/>
              <a:t> </a:t>
            </a:r>
          </a:p>
          <a:p>
            <a:r>
              <a:rPr lang="en-US" altLang="en-US" sz="2000" b="1" dirty="0"/>
              <a:t>Principle #3</a:t>
            </a:r>
            <a:r>
              <a:rPr lang="en-US" altLang="en-US" sz="2000" dirty="0"/>
              <a:t>.  The behavior of the software (as a consequence of external events) must be represented.</a:t>
            </a:r>
          </a:p>
          <a:p>
            <a:endParaRPr lang="en-US" altLang="en-US" sz="2000" dirty="0"/>
          </a:p>
          <a:p>
            <a:r>
              <a:rPr lang="en-US" altLang="en-US" sz="2000" b="1" dirty="0"/>
              <a:t>Principle #4</a:t>
            </a:r>
            <a:r>
              <a:rPr lang="en-US" altLang="en-US" sz="2000" dirty="0"/>
              <a:t>.  Models must be partitioned in a manner that uncovers detail in a layered (or hierarchical) fashion.</a:t>
            </a:r>
          </a:p>
          <a:p>
            <a:endParaRPr lang="en-US" altLang="en-US" sz="2000" dirty="0"/>
          </a:p>
          <a:p>
            <a:r>
              <a:rPr lang="en-US" altLang="en-US" sz="2000" b="1" dirty="0"/>
              <a:t>Principle #5</a:t>
            </a:r>
            <a:r>
              <a:rPr lang="en-US" altLang="en-US" sz="2000" dirty="0"/>
              <a:t>.   The analysis task should transition gradually from essential requirements related information towards design and implementation detail.</a:t>
            </a:r>
          </a:p>
        </p:txBody>
      </p:sp>
      <p:sp>
        <p:nvSpPr>
          <p:cNvPr id="7" name="Slide Number Placeholder 6">
            <a:extLst>
              <a:ext uri="{FF2B5EF4-FFF2-40B4-BE49-F238E27FC236}">
                <a16:creationId xmlns:a16="http://schemas.microsoft.com/office/drawing/2014/main" id="{E4204F9E-257A-ED4A-94B9-8CAAADDBB9A1}"/>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dirty="0"/>
          </a:p>
        </p:txBody>
      </p:sp>
    </p:spTree>
    <p:extLst>
      <p:ext uri="{BB962C8B-B14F-4D97-AF65-F5344CB8AC3E}">
        <p14:creationId xmlns:p14="http://schemas.microsoft.com/office/powerpoint/2010/main" val="25022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2A9ABA-D399-4D86-BC41-757CD85A05CC}" type="slidenum">
              <a:rPr lang="en-US" altLang="en-US"/>
              <a:pPr/>
              <a:t>11</a:t>
            </a:fld>
            <a:endParaRPr lang="en-US" altLang="en-US"/>
          </a:p>
        </p:txBody>
      </p:sp>
      <p:sp>
        <p:nvSpPr>
          <p:cNvPr id="253954" name="Rectangle 2"/>
          <p:cNvSpPr>
            <a:spLocks noGrp="1" noChangeArrowheads="1"/>
          </p:cNvSpPr>
          <p:nvPr>
            <p:ph type="title"/>
          </p:nvPr>
        </p:nvSpPr>
        <p:spPr/>
        <p:txBody>
          <a:bodyPr/>
          <a:lstStyle/>
          <a:p>
            <a:r>
              <a:rPr lang="en-CA" altLang="en-US" sz="4000" dirty="0"/>
              <a:t>Characteristics of Software Requirements </a:t>
            </a:r>
            <a:endParaRPr lang="en-US" altLang="en-US" sz="4000" dirty="0"/>
          </a:p>
        </p:txBody>
      </p:sp>
      <p:sp>
        <p:nvSpPr>
          <p:cNvPr id="253955" name="Rectangle 3"/>
          <p:cNvSpPr>
            <a:spLocks noGrp="1" noChangeArrowheads="1"/>
          </p:cNvSpPr>
          <p:nvPr>
            <p:ph type="body" idx="1"/>
          </p:nvPr>
        </p:nvSpPr>
        <p:spPr>
          <a:xfrm>
            <a:off x="685800" y="1981200"/>
            <a:ext cx="7772400" cy="4724400"/>
          </a:xfrm>
        </p:spPr>
        <p:txBody>
          <a:bodyPr/>
          <a:lstStyle/>
          <a:p>
            <a:pPr>
              <a:lnSpc>
                <a:spcPct val="80000"/>
              </a:lnSpc>
            </a:pPr>
            <a:endParaRPr lang="en-US" altLang="en-US" sz="1800" dirty="0"/>
          </a:p>
          <a:p>
            <a:pPr>
              <a:lnSpc>
                <a:spcPct val="80000"/>
              </a:lnSpc>
            </a:pPr>
            <a:r>
              <a:rPr lang="en-CA" altLang="en-US" sz="1800" b="1" dirty="0"/>
              <a:t>Clarity</a:t>
            </a:r>
            <a:r>
              <a:rPr lang="en-CA" altLang="en-US" sz="1800" dirty="0"/>
              <a:t>: The meaning and the significance of the requirement has to be clearly defined </a:t>
            </a:r>
            <a:endParaRPr lang="el-GR" altLang="en-US" sz="1800" dirty="0"/>
          </a:p>
          <a:p>
            <a:pPr>
              <a:lnSpc>
                <a:spcPct val="80000"/>
              </a:lnSpc>
            </a:pPr>
            <a:endParaRPr lang="en-US" altLang="en-US" sz="1800" dirty="0"/>
          </a:p>
          <a:p>
            <a:pPr>
              <a:lnSpc>
                <a:spcPct val="80000"/>
              </a:lnSpc>
            </a:pPr>
            <a:r>
              <a:rPr lang="en-CA" altLang="en-US" sz="1800" b="1" dirty="0"/>
              <a:t>Consistency</a:t>
            </a:r>
            <a:r>
              <a:rPr lang="en-US" altLang="en-US" sz="1800" dirty="0"/>
              <a:t>: One requirement can not be inconsistent with another (it can be conflicting though)</a:t>
            </a:r>
            <a:endParaRPr lang="el-GR" altLang="en-US" sz="1800" dirty="0"/>
          </a:p>
          <a:p>
            <a:pPr>
              <a:lnSpc>
                <a:spcPct val="80000"/>
              </a:lnSpc>
            </a:pPr>
            <a:endParaRPr lang="en-US" altLang="en-US" sz="1800" dirty="0"/>
          </a:p>
          <a:p>
            <a:pPr>
              <a:lnSpc>
                <a:spcPct val="80000"/>
              </a:lnSpc>
            </a:pPr>
            <a:r>
              <a:rPr lang="en-CA" altLang="en-US" sz="1800" b="1" dirty="0"/>
              <a:t>Completeness</a:t>
            </a:r>
            <a:r>
              <a:rPr lang="en-CA" altLang="en-US" sz="1800" dirty="0"/>
              <a:t>: All requirements are fully defined (relates also with clarity</a:t>
            </a:r>
            <a:r>
              <a:rPr lang="el-GR" altLang="en-US" sz="1800" dirty="0"/>
              <a:t>)</a:t>
            </a:r>
          </a:p>
          <a:p>
            <a:pPr>
              <a:lnSpc>
                <a:spcPct val="80000"/>
              </a:lnSpc>
              <a:buFontTx/>
              <a:buNone/>
            </a:pPr>
            <a:endParaRPr lang="en-US" altLang="en-US" sz="1800" dirty="0"/>
          </a:p>
          <a:p>
            <a:pPr>
              <a:lnSpc>
                <a:spcPct val="80000"/>
              </a:lnSpc>
            </a:pPr>
            <a:r>
              <a:rPr lang="en-CA" altLang="en-US" sz="1800" b="1" dirty="0"/>
              <a:t>Verifiable:</a:t>
            </a:r>
            <a:r>
              <a:rPr lang="en-CA" altLang="en-US" sz="1800" dirty="0"/>
              <a:t> The requirements can be verified against the final implementation</a:t>
            </a:r>
            <a:endParaRPr lang="el-GR" altLang="en-US" sz="1800" dirty="0"/>
          </a:p>
          <a:p>
            <a:pPr>
              <a:lnSpc>
                <a:spcPct val="80000"/>
              </a:lnSpc>
            </a:pPr>
            <a:endParaRPr lang="el-GR" altLang="en-US" sz="1800" b="1" dirty="0"/>
          </a:p>
          <a:p>
            <a:pPr>
              <a:lnSpc>
                <a:spcPct val="80000"/>
              </a:lnSpc>
            </a:pPr>
            <a:r>
              <a:rPr lang="en-CA" altLang="en-US" sz="1800" b="1" dirty="0"/>
              <a:t>Independence of technological and implementation factors</a:t>
            </a:r>
            <a:r>
              <a:rPr lang="en-CA" altLang="en-US" sz="1800" dirty="0"/>
              <a:t>: The requirement specification has to be independent of any preoccupations we may have towards specific design decisions we may favor or want to follow:</a:t>
            </a:r>
          </a:p>
          <a:p>
            <a:pPr>
              <a:lnSpc>
                <a:spcPct val="80000"/>
              </a:lnSpc>
            </a:pPr>
            <a:r>
              <a:rPr lang="el-GR" altLang="en-US" sz="1800" dirty="0"/>
              <a:t> </a:t>
            </a:r>
          </a:p>
          <a:p>
            <a:pPr lvl="1">
              <a:lnSpc>
                <a:spcPct val="80000"/>
              </a:lnSpc>
            </a:pPr>
            <a:r>
              <a:rPr lang="en-CA" altLang="en-US" sz="1600" dirty="0"/>
              <a:t>Requirement </a:t>
            </a:r>
            <a:r>
              <a:rPr lang="en-CA" altLang="en-US" sz="1600" dirty="0">
                <a:sym typeface="Wingdings" panose="05000000000000000000" pitchFamily="2" charset="2"/>
              </a:rPr>
              <a:t> What the system is supposed to do</a:t>
            </a:r>
            <a:r>
              <a:rPr lang="en-US" altLang="en-US" sz="1600" dirty="0"/>
              <a:t> </a:t>
            </a:r>
            <a:endParaRPr lang="el-GR" altLang="en-US" sz="1600" dirty="0"/>
          </a:p>
          <a:p>
            <a:pPr lvl="1">
              <a:lnSpc>
                <a:spcPct val="80000"/>
              </a:lnSpc>
            </a:pPr>
            <a:r>
              <a:rPr lang="en-CA" altLang="en-US" sz="1600" dirty="0"/>
              <a:t>Implementation </a:t>
            </a:r>
            <a:r>
              <a:rPr lang="en-CA" altLang="en-US" sz="1600" dirty="0">
                <a:sym typeface="Wingdings" panose="05000000000000000000" pitchFamily="2" charset="2"/>
              </a:rPr>
              <a:t> </a:t>
            </a:r>
            <a:r>
              <a:rPr lang="el-GR" altLang="en-US" sz="1600" dirty="0"/>
              <a:t> </a:t>
            </a:r>
            <a:r>
              <a:rPr lang="en-CA" altLang="en-US" sz="1600" dirty="0"/>
              <a:t>How the system satisfies its requirements</a:t>
            </a:r>
            <a:endParaRPr lang="en-US" altLang="en-US" sz="1600" dirty="0"/>
          </a:p>
          <a:p>
            <a:pPr>
              <a:lnSpc>
                <a:spcPct val="80000"/>
              </a:lnSpc>
              <a:buFontTx/>
              <a:buNone/>
            </a:pPr>
            <a:endParaRPr lang="en-US" altLang="en-US" sz="1800" dirty="0"/>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p:txBody>
      </p:sp>
    </p:spTree>
    <p:extLst>
      <p:ext uri="{BB962C8B-B14F-4D97-AF65-F5344CB8AC3E}">
        <p14:creationId xmlns:p14="http://schemas.microsoft.com/office/powerpoint/2010/main" val="137257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C97B589B-B2A2-9441-8A7B-4FF584C00FD1}"/>
              </a:ext>
            </a:extLst>
          </p:cNvPr>
          <p:cNvSpPr>
            <a:spLocks noGrp="1" noChangeArrowheads="1"/>
          </p:cNvSpPr>
          <p:nvPr>
            <p:ph type="title"/>
          </p:nvPr>
        </p:nvSpPr>
        <p:spPr/>
        <p:txBody>
          <a:bodyPr/>
          <a:lstStyle/>
          <a:p>
            <a:r>
              <a:rPr lang="en-US" altLang="en-US"/>
              <a:t>Requirements Analysis</a:t>
            </a:r>
          </a:p>
        </p:txBody>
      </p:sp>
      <p:sp>
        <p:nvSpPr>
          <p:cNvPr id="4101" name="Rectangle 3">
            <a:extLst>
              <a:ext uri="{FF2B5EF4-FFF2-40B4-BE49-F238E27FC236}">
                <a16:creationId xmlns:a16="http://schemas.microsoft.com/office/drawing/2014/main" id="{BFFA4129-A34C-3647-9B7C-4A8B5B0C2F7C}"/>
              </a:ext>
            </a:extLst>
          </p:cNvPr>
          <p:cNvSpPr>
            <a:spLocks noGrp="1" noChangeArrowheads="1"/>
          </p:cNvSpPr>
          <p:nvPr>
            <p:ph type="body" idx="1"/>
          </p:nvPr>
        </p:nvSpPr>
        <p:spPr/>
        <p:txBody>
          <a:bodyPr/>
          <a:lstStyle/>
          <a:p>
            <a:r>
              <a:rPr lang="en-US" altLang="en-US" sz="2000" dirty="0"/>
              <a:t>A requirements analysis:</a:t>
            </a:r>
          </a:p>
          <a:p>
            <a:pPr lvl="1"/>
            <a:r>
              <a:rPr lang="en-US" altLang="en-US" sz="1800" dirty="0"/>
              <a:t>Specifies the software’s operational characteristics</a:t>
            </a:r>
          </a:p>
          <a:p>
            <a:pPr lvl="1"/>
            <a:r>
              <a:rPr lang="en-US" altLang="en-US" sz="1800" dirty="0"/>
              <a:t>Indicates the software's interface with other system elements </a:t>
            </a:r>
          </a:p>
          <a:p>
            <a:pPr lvl="1"/>
            <a:r>
              <a:rPr lang="en-US" altLang="en-US" sz="1800" dirty="0"/>
              <a:t>Establishes constraints that the software must meet</a:t>
            </a:r>
          </a:p>
          <a:p>
            <a:pPr lvl="1"/>
            <a:endParaRPr lang="en-US" altLang="en-US" sz="1800" dirty="0"/>
          </a:p>
          <a:p>
            <a:r>
              <a:rPr lang="en-US" altLang="en-US" sz="2000" dirty="0"/>
              <a:t>Requirements analysis allows a software engineer to:</a:t>
            </a:r>
          </a:p>
          <a:p>
            <a:pPr lvl="1"/>
            <a:r>
              <a:rPr lang="en-US" altLang="en-US" sz="1800" dirty="0"/>
              <a:t>Elaborate on basic requirements established during earlier requirement engineering tasks</a:t>
            </a:r>
          </a:p>
          <a:p>
            <a:pPr lvl="1"/>
            <a:r>
              <a:rPr lang="en-US" altLang="en-US" sz="1800" dirty="0"/>
              <a:t>Build models that depict user scenarios, functional activities, problem classes and their relationships, system and class behavior, and the flow of data as it is transformed</a:t>
            </a:r>
          </a:p>
        </p:txBody>
      </p:sp>
      <p:sp>
        <p:nvSpPr>
          <p:cNvPr id="7" name="Slide Number Placeholder 6">
            <a:extLst>
              <a:ext uri="{FF2B5EF4-FFF2-40B4-BE49-F238E27FC236}">
                <a16:creationId xmlns:a16="http://schemas.microsoft.com/office/drawing/2014/main" id="{D6557C10-EB4B-9E40-B960-AD146C215499}"/>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174702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B710041A-556D-3E49-9C4D-7A920C6C2ECE}"/>
              </a:ext>
            </a:extLst>
          </p:cNvPr>
          <p:cNvSpPr>
            <a:spLocks noGrp="1" noChangeArrowheads="1"/>
          </p:cNvSpPr>
          <p:nvPr>
            <p:ph type="title"/>
          </p:nvPr>
        </p:nvSpPr>
        <p:spPr/>
        <p:txBody>
          <a:bodyPr/>
          <a:lstStyle/>
          <a:p>
            <a:r>
              <a:rPr lang="en-US" altLang="en-US" sz="3600" dirty="0"/>
              <a:t>Requirements/Analysis Models as a Bridge</a:t>
            </a:r>
          </a:p>
        </p:txBody>
      </p:sp>
      <p:sp>
        <p:nvSpPr>
          <p:cNvPr id="7" name="Slide Number Placeholder 6">
            <a:extLst>
              <a:ext uri="{FF2B5EF4-FFF2-40B4-BE49-F238E27FC236}">
                <a16:creationId xmlns:a16="http://schemas.microsoft.com/office/drawing/2014/main" id="{389CB093-0F69-964B-A6F1-034B4F93259D}"/>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pic>
        <p:nvPicPr>
          <p:cNvPr id="3" name="Picture 2">
            <a:extLst>
              <a:ext uri="{FF2B5EF4-FFF2-40B4-BE49-F238E27FC236}">
                <a16:creationId xmlns:a16="http://schemas.microsoft.com/office/drawing/2014/main" id="{C31CBBAA-BB4E-6046-9EAD-A6FB869B677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81225" y="2343150"/>
            <a:ext cx="4781550" cy="3448050"/>
          </a:xfrm>
          <a:prstGeom prst="rect">
            <a:avLst/>
          </a:prstGeom>
        </p:spPr>
      </p:pic>
    </p:spTree>
    <p:extLst>
      <p:ext uri="{BB962C8B-B14F-4D97-AF65-F5344CB8AC3E}">
        <p14:creationId xmlns:p14="http://schemas.microsoft.com/office/powerpoint/2010/main" val="245835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846B8A0B-5F0C-B445-BE2A-066A98CD37E1}"/>
              </a:ext>
            </a:extLst>
          </p:cNvPr>
          <p:cNvSpPr>
            <a:spLocks noGrp="1" noChangeArrowheads="1"/>
          </p:cNvSpPr>
          <p:nvPr>
            <p:ph type="title"/>
          </p:nvPr>
        </p:nvSpPr>
        <p:spPr/>
        <p:txBody>
          <a:bodyPr/>
          <a:lstStyle/>
          <a:p>
            <a:r>
              <a:rPr lang="en-US" altLang="en-US"/>
              <a:t>Negotiating Requirements</a:t>
            </a:r>
          </a:p>
        </p:txBody>
      </p:sp>
      <p:sp>
        <p:nvSpPr>
          <p:cNvPr id="18437" name="Rectangle 3">
            <a:extLst>
              <a:ext uri="{FF2B5EF4-FFF2-40B4-BE49-F238E27FC236}">
                <a16:creationId xmlns:a16="http://schemas.microsoft.com/office/drawing/2014/main" id="{E22E7339-3ED1-EE48-A2D2-22956F18B86F}"/>
              </a:ext>
            </a:extLst>
          </p:cNvPr>
          <p:cNvSpPr>
            <a:spLocks noGrp="1" noChangeArrowheads="1"/>
          </p:cNvSpPr>
          <p:nvPr>
            <p:ph type="body" idx="1"/>
          </p:nvPr>
        </p:nvSpPr>
        <p:spPr>
          <a:xfrm>
            <a:off x="628650" y="2226469"/>
            <a:ext cx="8155818" cy="3263504"/>
          </a:xfrm>
        </p:spPr>
        <p:txBody>
          <a:bodyPr/>
          <a:lstStyle/>
          <a:p>
            <a:r>
              <a:rPr lang="en-US" altLang="en-US" sz="2000" dirty="0"/>
              <a:t>Ideally, inception, elicitation, and elaboration tasks determine requirements cleanly and in sufficient detail to move forward</a:t>
            </a:r>
          </a:p>
          <a:p>
            <a:endParaRPr lang="en-US" altLang="en-US" sz="2000" dirty="0"/>
          </a:p>
          <a:p>
            <a:r>
              <a:rPr lang="en-US" altLang="en-US" sz="2000" dirty="0"/>
              <a:t>This rarely happens in reality, and some form of negotiation is necessary</a:t>
            </a:r>
          </a:p>
          <a:p>
            <a:endParaRPr lang="en-US" altLang="en-US" sz="2000" dirty="0"/>
          </a:p>
          <a:p>
            <a:r>
              <a:rPr lang="en-US" altLang="en-US" sz="2000" dirty="0"/>
              <a:t>In negotiation, stakeholders are asked to balance functionality, performance, and other product or system characteristics against cost and time-to-market needs</a:t>
            </a:r>
          </a:p>
          <a:p>
            <a:endParaRPr lang="en-US" altLang="en-US" sz="2000" dirty="0"/>
          </a:p>
          <a:p>
            <a:r>
              <a:rPr lang="en-US" altLang="en-US" sz="2000" dirty="0"/>
              <a:t>The intent of negotiation is to develop a project plan that meets stakeholder needs while at the same time reflecting the real world constraints on the project</a:t>
            </a:r>
          </a:p>
          <a:p>
            <a:endParaRPr lang="en-US" altLang="en-US" dirty="0"/>
          </a:p>
        </p:txBody>
      </p:sp>
      <p:sp>
        <p:nvSpPr>
          <p:cNvPr id="7" name="Slide Number Placeholder 6">
            <a:extLst>
              <a:ext uri="{FF2B5EF4-FFF2-40B4-BE49-F238E27FC236}">
                <a16:creationId xmlns:a16="http://schemas.microsoft.com/office/drawing/2014/main" id="{B19EE244-9875-9541-95D7-7D925F1E9C9F}"/>
              </a:ext>
            </a:extLst>
          </p:cNvPr>
          <p:cNvSpPr>
            <a:spLocks noGrp="1"/>
          </p:cNvSpPr>
          <p:nvPr>
            <p:ph type="sldNum" sz="quarter" idx="10"/>
          </p:nvPr>
        </p:nvSpPr>
        <p:spPr/>
        <p:txBody>
          <a:bodyPr/>
          <a:lstStyle/>
          <a:p>
            <a:pPr>
              <a:defRPr/>
            </a:pPr>
            <a:fld id="{3E8ADE4A-FE7A-EF46-81C0-DB169D7260F5}" type="slidenum">
              <a:rPr lang="en-US" altLang="x-none" smtClean="0"/>
              <a:pPr>
                <a:defRPr/>
              </a:pPr>
              <a:t>14</a:t>
            </a:fld>
            <a:endParaRPr lang="en-US" altLang="x-none"/>
          </a:p>
        </p:txBody>
      </p:sp>
    </p:spTree>
    <p:extLst>
      <p:ext uri="{BB962C8B-B14F-4D97-AF65-F5344CB8AC3E}">
        <p14:creationId xmlns:p14="http://schemas.microsoft.com/office/powerpoint/2010/main" val="335752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6D3F215A-A7F5-6C49-89BD-732F4004B1ED}"/>
              </a:ext>
            </a:extLst>
          </p:cNvPr>
          <p:cNvSpPr>
            <a:spLocks noGrp="1" noChangeArrowheads="1"/>
          </p:cNvSpPr>
          <p:nvPr>
            <p:ph type="title"/>
          </p:nvPr>
        </p:nvSpPr>
        <p:spPr/>
        <p:txBody>
          <a:bodyPr/>
          <a:lstStyle/>
          <a:p>
            <a:r>
              <a:rPr lang="en-US" altLang="en-US" dirty="0"/>
              <a:t>Communication Principles</a:t>
            </a:r>
          </a:p>
        </p:txBody>
      </p:sp>
      <p:sp>
        <p:nvSpPr>
          <p:cNvPr id="9221" name="Rectangle 3">
            <a:extLst>
              <a:ext uri="{FF2B5EF4-FFF2-40B4-BE49-F238E27FC236}">
                <a16:creationId xmlns:a16="http://schemas.microsoft.com/office/drawing/2014/main" id="{F61509E0-A5EA-BA4D-BF89-FF348E3DBA71}"/>
              </a:ext>
            </a:extLst>
          </p:cNvPr>
          <p:cNvSpPr>
            <a:spLocks noGrp="1" noChangeArrowheads="1"/>
          </p:cNvSpPr>
          <p:nvPr>
            <p:ph type="body" idx="1"/>
          </p:nvPr>
        </p:nvSpPr>
        <p:spPr/>
        <p:txBody>
          <a:bodyPr/>
          <a:lstStyle/>
          <a:p>
            <a:r>
              <a:rPr lang="en-US" altLang="en-US" sz="2000" b="1" dirty="0"/>
              <a:t>Principle #1</a:t>
            </a:r>
            <a:r>
              <a:rPr lang="en-US" altLang="en-US" sz="2000" dirty="0"/>
              <a:t>.  </a:t>
            </a:r>
            <a:r>
              <a:rPr lang="en-US" altLang="en-US" sz="2000" dirty="0">
                <a:highlight>
                  <a:srgbClr val="FFFF00"/>
                </a:highlight>
              </a:rPr>
              <a:t>Listen</a:t>
            </a:r>
            <a:r>
              <a:rPr lang="en-US" altLang="en-US" sz="2000" dirty="0"/>
              <a:t>.  Try to focus on the speaker’s words, rather than formulating your response to those words.</a:t>
            </a:r>
          </a:p>
          <a:p>
            <a:endParaRPr lang="en-US" altLang="en-US" sz="2000" dirty="0"/>
          </a:p>
          <a:p>
            <a:r>
              <a:rPr lang="en-US" altLang="en-US" sz="2000" b="1" dirty="0"/>
              <a:t>Principle # 2</a:t>
            </a:r>
            <a:r>
              <a:rPr lang="en-US" altLang="en-US" sz="2000" dirty="0"/>
              <a:t>.  </a:t>
            </a:r>
            <a:r>
              <a:rPr lang="en-US" altLang="en-US" sz="2000" dirty="0">
                <a:highlight>
                  <a:srgbClr val="FFFF00"/>
                </a:highlight>
              </a:rPr>
              <a:t>Prepare before you communicate</a:t>
            </a:r>
            <a:r>
              <a:rPr lang="en-US" altLang="en-US" sz="2000" dirty="0"/>
              <a:t>.  Spend the time to understand the problem before you meet with others. </a:t>
            </a:r>
          </a:p>
          <a:p>
            <a:endParaRPr lang="en-US" altLang="en-US" sz="2000" dirty="0"/>
          </a:p>
          <a:p>
            <a:r>
              <a:rPr lang="en-US" altLang="en-US" sz="2000" b="1" dirty="0"/>
              <a:t>Principle # 3</a:t>
            </a:r>
            <a:r>
              <a:rPr lang="en-US" altLang="en-US" sz="2000" dirty="0"/>
              <a:t>.  </a:t>
            </a:r>
            <a:r>
              <a:rPr lang="en-US" altLang="en-US" sz="2000" dirty="0">
                <a:highlight>
                  <a:srgbClr val="FFFF00"/>
                </a:highlight>
              </a:rPr>
              <a:t>Someone should facilitate the activity</a:t>
            </a:r>
            <a:r>
              <a:rPr lang="en-US" altLang="en-US" sz="2000" dirty="0"/>
              <a:t>.  Every communication meeting should have a leader (a facilitator) to keep the conversation moving in a productive direction;  to mediate any conflict that does occur; and to ensure than other principles are followed.</a:t>
            </a:r>
          </a:p>
        </p:txBody>
      </p:sp>
      <p:sp>
        <p:nvSpPr>
          <p:cNvPr id="7" name="Slide Number Placeholder 6">
            <a:extLst>
              <a:ext uri="{FF2B5EF4-FFF2-40B4-BE49-F238E27FC236}">
                <a16:creationId xmlns:a16="http://schemas.microsoft.com/office/drawing/2014/main" id="{5B998341-BCAD-F943-80F1-73550269B388}"/>
              </a:ext>
            </a:extLst>
          </p:cNvPr>
          <p:cNvSpPr>
            <a:spLocks noGrp="1"/>
          </p:cNvSpPr>
          <p:nvPr>
            <p:ph type="sldNum" sz="quarter" idx="10"/>
          </p:nvPr>
        </p:nvSpPr>
        <p:spPr/>
        <p:txBody>
          <a:bodyPr/>
          <a:lstStyle/>
          <a:p>
            <a:pPr>
              <a:defRPr/>
            </a:pPr>
            <a:fld id="{3E8ADE4A-FE7A-EF46-81C0-DB169D7260F5}" type="slidenum">
              <a:rPr lang="en-US" altLang="x-none" smtClean="0"/>
              <a:pPr>
                <a:defRPr/>
              </a:pPr>
              <a:t>15</a:t>
            </a:fld>
            <a:endParaRPr lang="en-US" altLang="x-none" dirty="0"/>
          </a:p>
        </p:txBody>
      </p:sp>
    </p:spTree>
    <p:extLst>
      <p:ext uri="{BB962C8B-B14F-4D97-AF65-F5344CB8AC3E}">
        <p14:creationId xmlns:p14="http://schemas.microsoft.com/office/powerpoint/2010/main" val="233558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1DA3387C-AA58-5540-95D9-8FC34272257F}"/>
              </a:ext>
            </a:extLst>
          </p:cNvPr>
          <p:cNvSpPr>
            <a:spLocks noGrp="1" noChangeArrowheads="1"/>
          </p:cNvSpPr>
          <p:nvPr>
            <p:ph type="title"/>
          </p:nvPr>
        </p:nvSpPr>
        <p:spPr/>
        <p:txBody>
          <a:bodyPr/>
          <a:lstStyle/>
          <a:p>
            <a:r>
              <a:rPr lang="en-US" altLang="en-US" dirty="0"/>
              <a:t>Communication Principles</a:t>
            </a:r>
          </a:p>
        </p:txBody>
      </p:sp>
      <p:sp>
        <p:nvSpPr>
          <p:cNvPr id="10245" name="Rectangle 3">
            <a:extLst>
              <a:ext uri="{FF2B5EF4-FFF2-40B4-BE49-F238E27FC236}">
                <a16:creationId xmlns:a16="http://schemas.microsoft.com/office/drawing/2014/main" id="{58DA232F-9039-E943-84E9-3F80D9E02AE7}"/>
              </a:ext>
            </a:extLst>
          </p:cNvPr>
          <p:cNvSpPr>
            <a:spLocks noGrp="1" noChangeArrowheads="1"/>
          </p:cNvSpPr>
          <p:nvPr>
            <p:ph type="body" idx="1"/>
          </p:nvPr>
        </p:nvSpPr>
        <p:spPr/>
        <p:txBody>
          <a:bodyPr/>
          <a:lstStyle/>
          <a:p>
            <a:r>
              <a:rPr lang="en-US" altLang="en-US" sz="2000" dirty="0"/>
              <a:t>Principle #4.  </a:t>
            </a:r>
            <a:r>
              <a:rPr lang="en-US" altLang="en-US" sz="2000" dirty="0">
                <a:highlight>
                  <a:srgbClr val="FFFF00"/>
                </a:highlight>
              </a:rPr>
              <a:t>Face-to-face communication is best</a:t>
            </a:r>
            <a:r>
              <a:rPr lang="en-US" altLang="en-US" sz="2000" dirty="0"/>
              <a:t>.  But it usually works better when some other representation of the relevant information is present.</a:t>
            </a:r>
          </a:p>
          <a:p>
            <a:endParaRPr lang="en-US" altLang="en-US" sz="2000" dirty="0"/>
          </a:p>
          <a:p>
            <a:r>
              <a:rPr lang="en-US" altLang="en-US" sz="2000" dirty="0"/>
              <a:t>Principle # 5.  </a:t>
            </a:r>
            <a:r>
              <a:rPr lang="en-US" altLang="en-US" sz="2000" dirty="0">
                <a:highlight>
                  <a:srgbClr val="FFFF00"/>
                </a:highlight>
              </a:rPr>
              <a:t>Take notes and document decisions</a:t>
            </a:r>
            <a:r>
              <a:rPr lang="en-US" altLang="en-US" sz="2000" dirty="0"/>
              <a:t>. Someone participating in the communication should serve as a “recorder” and write down all important points and decisions.</a:t>
            </a:r>
          </a:p>
          <a:p>
            <a:endParaRPr lang="en-US" altLang="en-US" sz="2000" dirty="0"/>
          </a:p>
          <a:p>
            <a:r>
              <a:rPr lang="en-US" altLang="en-US" sz="2000" dirty="0"/>
              <a:t>Principle # 6.  </a:t>
            </a:r>
            <a:r>
              <a:rPr lang="en-US" altLang="en-US" sz="2000" dirty="0">
                <a:highlight>
                  <a:srgbClr val="FFFF00"/>
                </a:highlight>
              </a:rPr>
              <a:t>Strive for collaboration</a:t>
            </a:r>
            <a:r>
              <a:rPr lang="en-US" altLang="en-US" sz="2000" dirty="0"/>
              <a:t>.  Collaboration and consensus occur when the collective knowledge of members of the team is combined and trust is built among team members.</a:t>
            </a:r>
          </a:p>
        </p:txBody>
      </p:sp>
      <p:sp>
        <p:nvSpPr>
          <p:cNvPr id="7" name="Slide Number Placeholder 6">
            <a:extLst>
              <a:ext uri="{FF2B5EF4-FFF2-40B4-BE49-F238E27FC236}">
                <a16:creationId xmlns:a16="http://schemas.microsoft.com/office/drawing/2014/main" id="{7D0734EA-38AA-684D-8608-074997F3DBB8}"/>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dirty="0"/>
          </a:p>
        </p:txBody>
      </p:sp>
    </p:spTree>
    <p:extLst>
      <p:ext uri="{BB962C8B-B14F-4D97-AF65-F5344CB8AC3E}">
        <p14:creationId xmlns:p14="http://schemas.microsoft.com/office/powerpoint/2010/main" val="228025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1DA3387C-AA58-5540-95D9-8FC34272257F}"/>
              </a:ext>
            </a:extLst>
          </p:cNvPr>
          <p:cNvSpPr>
            <a:spLocks noGrp="1" noChangeArrowheads="1"/>
          </p:cNvSpPr>
          <p:nvPr>
            <p:ph type="title"/>
          </p:nvPr>
        </p:nvSpPr>
        <p:spPr/>
        <p:txBody>
          <a:bodyPr/>
          <a:lstStyle/>
          <a:p>
            <a:r>
              <a:rPr lang="en-US" altLang="en-US" dirty="0"/>
              <a:t>Communication Principles</a:t>
            </a:r>
          </a:p>
        </p:txBody>
      </p:sp>
      <p:sp>
        <p:nvSpPr>
          <p:cNvPr id="10245" name="Rectangle 3">
            <a:extLst>
              <a:ext uri="{FF2B5EF4-FFF2-40B4-BE49-F238E27FC236}">
                <a16:creationId xmlns:a16="http://schemas.microsoft.com/office/drawing/2014/main" id="{58DA232F-9039-E943-84E9-3F80D9E02AE7}"/>
              </a:ext>
            </a:extLst>
          </p:cNvPr>
          <p:cNvSpPr>
            <a:spLocks noGrp="1" noChangeArrowheads="1"/>
          </p:cNvSpPr>
          <p:nvPr>
            <p:ph type="body" idx="1"/>
          </p:nvPr>
        </p:nvSpPr>
        <p:spPr>
          <a:xfrm>
            <a:off x="628650" y="2226469"/>
            <a:ext cx="8425848" cy="3263504"/>
          </a:xfrm>
        </p:spPr>
        <p:txBody>
          <a:bodyPr/>
          <a:lstStyle/>
          <a:p>
            <a:r>
              <a:rPr lang="en-US" altLang="en-US" sz="2000" b="1" dirty="0"/>
              <a:t>Principle # 7</a:t>
            </a:r>
            <a:r>
              <a:rPr lang="en-US" altLang="en-US" sz="2000" dirty="0"/>
              <a:t>.  </a:t>
            </a:r>
            <a:r>
              <a:rPr lang="en-US" altLang="en-US" sz="2000" dirty="0">
                <a:highlight>
                  <a:srgbClr val="FFFF00"/>
                </a:highlight>
              </a:rPr>
              <a:t>Stay focused, modularize your discussion</a:t>
            </a:r>
            <a:r>
              <a:rPr lang="en-US" altLang="en-US" sz="2000" dirty="0"/>
              <a:t>. The more people involved in any communication, the more likely that discussion will bounce from one topic to the next.  Only leave a topic when it has been resolved.</a:t>
            </a:r>
          </a:p>
          <a:p>
            <a:endParaRPr lang="en-US" altLang="en-US" sz="2000" dirty="0"/>
          </a:p>
          <a:p>
            <a:r>
              <a:rPr lang="en-US" altLang="en-US" sz="2000" b="1" dirty="0"/>
              <a:t>Principle # 8</a:t>
            </a:r>
            <a:r>
              <a:rPr lang="en-US" altLang="en-US" sz="2000" dirty="0"/>
              <a:t>.  If something is unclear, </a:t>
            </a:r>
            <a:r>
              <a:rPr lang="en-US" altLang="en-US" sz="2000" dirty="0">
                <a:highlight>
                  <a:srgbClr val="FFFF00"/>
                </a:highlight>
              </a:rPr>
              <a:t>draw a picture</a:t>
            </a:r>
            <a:r>
              <a:rPr lang="en-US" altLang="en-US" sz="2000" dirty="0"/>
              <a:t>.</a:t>
            </a:r>
          </a:p>
          <a:p>
            <a:endParaRPr lang="en-US" altLang="en-US" sz="2000" dirty="0"/>
          </a:p>
          <a:p>
            <a:r>
              <a:rPr lang="en-US" altLang="en-US" sz="2000" b="1" dirty="0"/>
              <a:t>Principle # 9</a:t>
            </a:r>
            <a:r>
              <a:rPr lang="en-US" altLang="en-US" sz="2000" dirty="0"/>
              <a:t>.  (a) Once you agree to something, </a:t>
            </a:r>
            <a:r>
              <a:rPr lang="en-US" altLang="en-US" sz="2000" dirty="0">
                <a:highlight>
                  <a:srgbClr val="FFFF00"/>
                </a:highlight>
              </a:rPr>
              <a:t>move on</a:t>
            </a:r>
            <a:r>
              <a:rPr lang="en-US" altLang="en-US" sz="2000" dirty="0"/>
              <a:t>; (b) If you can’t agree to something, </a:t>
            </a:r>
            <a:r>
              <a:rPr lang="en-US" altLang="en-US" sz="2000" dirty="0">
                <a:highlight>
                  <a:srgbClr val="FFFF00"/>
                </a:highlight>
              </a:rPr>
              <a:t>move on</a:t>
            </a:r>
            <a:r>
              <a:rPr lang="en-US" altLang="en-US" sz="2000" dirty="0"/>
              <a:t>; (c) If a feature or function is unclear and cannot be clarified at the moment, </a:t>
            </a:r>
            <a:r>
              <a:rPr lang="en-US" altLang="en-US" sz="2000" dirty="0">
                <a:highlight>
                  <a:srgbClr val="FFFF00"/>
                </a:highlight>
              </a:rPr>
              <a:t>move on</a:t>
            </a:r>
            <a:r>
              <a:rPr lang="en-US" altLang="en-US" sz="2000" dirty="0"/>
              <a:t>. </a:t>
            </a:r>
          </a:p>
          <a:p>
            <a:endParaRPr lang="en-US" altLang="en-US" sz="2000" dirty="0"/>
          </a:p>
          <a:p>
            <a:r>
              <a:rPr lang="en-US" altLang="en-US" sz="2000" b="1" dirty="0"/>
              <a:t>Principle # 10</a:t>
            </a:r>
            <a:r>
              <a:rPr lang="en-US" altLang="en-US" sz="2000" dirty="0"/>
              <a:t>.  </a:t>
            </a:r>
            <a:r>
              <a:rPr lang="en-US" altLang="en-US" sz="2000" dirty="0">
                <a:highlight>
                  <a:srgbClr val="FFFF00"/>
                </a:highlight>
              </a:rPr>
              <a:t>Negotiation is not a contest or a game</a:t>
            </a:r>
            <a:r>
              <a:rPr lang="en-US" altLang="en-US" sz="2000" dirty="0"/>
              <a:t>. It works best when both parties win and so some compromise is often necessary.</a:t>
            </a:r>
          </a:p>
        </p:txBody>
      </p:sp>
      <p:sp>
        <p:nvSpPr>
          <p:cNvPr id="7" name="Slide Number Placeholder 6">
            <a:extLst>
              <a:ext uri="{FF2B5EF4-FFF2-40B4-BE49-F238E27FC236}">
                <a16:creationId xmlns:a16="http://schemas.microsoft.com/office/drawing/2014/main" id="{7D0734EA-38AA-684D-8608-074997F3DBB8}"/>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dirty="0"/>
          </a:p>
        </p:txBody>
      </p:sp>
    </p:spTree>
    <p:extLst>
      <p:ext uri="{BB962C8B-B14F-4D97-AF65-F5344CB8AC3E}">
        <p14:creationId xmlns:p14="http://schemas.microsoft.com/office/powerpoint/2010/main" val="167063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371F58-C860-484F-A0DD-144544C2B246}" type="slidenum">
              <a:rPr lang="en-US" altLang="en-US"/>
              <a:pPr/>
              <a:t>18</a:t>
            </a:fld>
            <a:endParaRPr lang="en-US" altLang="en-US"/>
          </a:p>
        </p:txBody>
      </p:sp>
      <p:sp>
        <p:nvSpPr>
          <p:cNvPr id="24064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2407" tIns="45420" rIns="92407" bIns="45420"/>
          <a:lstStyle/>
          <a:p>
            <a:r>
              <a:rPr lang="en-CA" altLang="en-US" sz="3600" dirty="0"/>
              <a:t>Requirements Elicitation Process</a:t>
            </a:r>
            <a:endParaRPr lang="en-US" altLang="en-US" sz="3600" dirty="0"/>
          </a:p>
        </p:txBody>
      </p:sp>
      <p:sp>
        <p:nvSpPr>
          <p:cNvPr id="240643" name="Rectangle 3"/>
          <p:cNvSpPr>
            <a:spLocks noGrp="1" noChangeArrowheads="1"/>
          </p:cNvSpPr>
          <p:nvPr>
            <p:ph type="body" idx="1"/>
          </p:nvPr>
        </p:nvSpPr>
        <p:spPr>
          <a:xfrm>
            <a:off x="685800" y="1524000"/>
            <a:ext cx="7772400" cy="5410200"/>
          </a:xfrm>
          <a:noFill/>
          <a:ln/>
          <a:extLst>
            <a:ext uri="{91240B29-F687-4F45-9708-019B960494DF}">
              <a14:hiddenLine xmlns:a14="http://schemas.microsoft.com/office/drawing/2010/main" w="12700">
                <a:solidFill>
                  <a:schemeClr val="tx1"/>
                </a:solidFill>
                <a:miter lim="800000"/>
                <a:headEnd/>
                <a:tailEnd/>
              </a14:hiddenLine>
            </a:ext>
          </a:extLst>
        </p:spPr>
        <p:txBody>
          <a:bodyPr lIns="92407" tIns="45420" rIns="92407" bIns="45420"/>
          <a:lstStyle/>
          <a:p>
            <a:pPr marL="285750" indent="-285750"/>
            <a:r>
              <a:rPr lang="en-CA" altLang="en-US" sz="1800" dirty="0"/>
              <a:t>It is a tedious process that requires organization and consistency. There are different approaches for requirements elicitation. </a:t>
            </a:r>
            <a:endParaRPr lang="el-GR" altLang="en-US" sz="1800" dirty="0"/>
          </a:p>
          <a:p>
            <a:pPr marL="285750" indent="-285750"/>
            <a:endParaRPr lang="en-US" altLang="en-US" sz="1800" dirty="0"/>
          </a:p>
          <a:p>
            <a:pPr marL="285750" indent="-285750"/>
            <a:r>
              <a:rPr lang="en-CA" altLang="en-US" sz="1800" dirty="0"/>
              <a:t>The key stakeholders in this process are: </a:t>
            </a:r>
            <a:endParaRPr lang="en-US" altLang="en-US" sz="1800" dirty="0"/>
          </a:p>
          <a:p>
            <a:pPr marL="685800" lvl="1" indent="-228600"/>
            <a:r>
              <a:rPr lang="en-CA" altLang="en-US" sz="1600" u="sng" dirty="0"/>
              <a:t>The users of the system</a:t>
            </a:r>
            <a:r>
              <a:rPr lang="el-GR" altLang="en-US" sz="1600" dirty="0"/>
              <a:t> </a:t>
            </a:r>
            <a:r>
              <a:rPr lang="en-CA" altLang="en-US" sz="1600" dirty="0"/>
              <a:t>they know the application domain</a:t>
            </a:r>
            <a:endParaRPr lang="en-US" altLang="en-US" sz="1600" dirty="0"/>
          </a:p>
          <a:p>
            <a:pPr marL="685800" lvl="1" indent="-228600"/>
            <a:r>
              <a:rPr lang="en-CA" altLang="en-US" sz="1600" u="sng" dirty="0"/>
              <a:t>Software Engineers</a:t>
            </a:r>
            <a:r>
              <a:rPr lang="el-GR" altLang="en-US" sz="1600" dirty="0"/>
              <a:t> </a:t>
            </a:r>
            <a:r>
              <a:rPr lang="en-CA" altLang="en-US" sz="1600" dirty="0"/>
              <a:t>they know how to model problems and implement it as a software system</a:t>
            </a:r>
            <a:r>
              <a:rPr lang="el-GR" altLang="en-US" sz="1600" dirty="0"/>
              <a:t> </a:t>
            </a:r>
          </a:p>
          <a:p>
            <a:pPr marL="685800" lvl="1" indent="-228600"/>
            <a:endParaRPr lang="el-GR" altLang="en-US" sz="1600" dirty="0"/>
          </a:p>
          <a:p>
            <a:pPr marL="285750" indent="-285750"/>
            <a:r>
              <a:rPr lang="en-CA" altLang="en-US" sz="1800" dirty="0"/>
              <a:t>The objective of the requirements elicitation process is to bridge the sematic gap between system users and software engineers. This bridging is achieved by identifying </a:t>
            </a:r>
            <a:r>
              <a:rPr lang="en-CA" altLang="en-US" sz="1800" b="1" i="1" dirty="0"/>
              <a:t>usage scenarios </a:t>
            </a:r>
            <a:r>
              <a:rPr lang="en-CA" altLang="en-US" sz="1800" dirty="0"/>
              <a:t>and creating </a:t>
            </a:r>
            <a:r>
              <a:rPr lang="en-CA" altLang="en-US" sz="1800" b="1" i="1" dirty="0"/>
              <a:t>use cases</a:t>
            </a:r>
            <a:r>
              <a:rPr lang="en-US" altLang="en-US" sz="1800" dirty="0"/>
              <a:t>:</a:t>
            </a:r>
          </a:p>
          <a:p>
            <a:pPr marL="685800" lvl="1" indent="-228600"/>
            <a:r>
              <a:rPr lang="en-CA" altLang="en-US" sz="1600" b="1" i="1" dirty="0"/>
              <a:t>Usage Scenario</a:t>
            </a:r>
            <a:r>
              <a:rPr lang="en-US" altLang="en-US" sz="1600" b="1" i="1" dirty="0"/>
              <a:t>:</a:t>
            </a:r>
            <a:r>
              <a:rPr lang="en-US" altLang="en-US" sz="1600" dirty="0"/>
              <a:t> </a:t>
            </a:r>
            <a:r>
              <a:rPr lang="en-CA" altLang="en-US" sz="1600" u="sng" dirty="0"/>
              <a:t>Specific</a:t>
            </a:r>
            <a:r>
              <a:rPr lang="el-GR" altLang="en-US" sz="1600" dirty="0"/>
              <a:t> </a:t>
            </a:r>
            <a:r>
              <a:rPr lang="en-CA" altLang="en-US" sz="1600" dirty="0"/>
              <a:t>example of a system function/operation and how associates/affects other systems</a:t>
            </a:r>
            <a:r>
              <a:rPr lang="el-GR" altLang="en-US" sz="1600" dirty="0"/>
              <a:t> </a:t>
            </a:r>
          </a:p>
          <a:p>
            <a:pPr marL="685800" lvl="1" indent="-228600"/>
            <a:r>
              <a:rPr lang="en-CA" altLang="en-US" sz="1600" b="1" i="1" dirty="0"/>
              <a:t>Use Case</a:t>
            </a:r>
            <a:r>
              <a:rPr lang="en-US" altLang="en-US" sz="1600" b="1" i="1" dirty="0"/>
              <a:t>:</a:t>
            </a:r>
            <a:r>
              <a:rPr lang="en-US" altLang="en-US" sz="1600" dirty="0"/>
              <a:t>  Defines describes a group (class) of closely associated </a:t>
            </a:r>
            <a:r>
              <a:rPr lang="el-GR" altLang="en-US" sz="1600" dirty="0"/>
              <a:t> </a:t>
            </a:r>
            <a:r>
              <a:rPr lang="en-CA" altLang="en-US" sz="1600" dirty="0"/>
              <a:t>usage scenarios</a:t>
            </a:r>
            <a:endParaRPr lang="en-US" altLang="en-US" sz="1600" dirty="0"/>
          </a:p>
        </p:txBody>
      </p:sp>
    </p:spTree>
    <p:extLst>
      <p:ext uri="{BB962C8B-B14F-4D97-AF65-F5344CB8AC3E}">
        <p14:creationId xmlns:p14="http://schemas.microsoft.com/office/powerpoint/2010/main" val="293658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a:extLst>
              <a:ext uri="{FF2B5EF4-FFF2-40B4-BE49-F238E27FC236}">
                <a16:creationId xmlns:a16="http://schemas.microsoft.com/office/drawing/2014/main" id="{7AAACEEC-9C9F-4440-929F-6F0CC43B1FE0}"/>
              </a:ext>
            </a:extLst>
          </p:cNvPr>
          <p:cNvSpPr>
            <a:spLocks noGrp="1" noChangeArrowheads="1"/>
          </p:cNvSpPr>
          <p:nvPr>
            <p:ph type="title"/>
          </p:nvPr>
        </p:nvSpPr>
        <p:spPr/>
        <p:txBody>
          <a:bodyPr/>
          <a:lstStyle/>
          <a:p>
            <a:r>
              <a:rPr lang="en-US" altLang="en-US" dirty="0"/>
              <a:t>Eliciting Requirements in Summary</a:t>
            </a:r>
          </a:p>
        </p:txBody>
      </p:sp>
      <p:sp>
        <p:nvSpPr>
          <p:cNvPr id="7" name="Slide Number Placeholder 6">
            <a:extLst>
              <a:ext uri="{FF2B5EF4-FFF2-40B4-BE49-F238E27FC236}">
                <a16:creationId xmlns:a16="http://schemas.microsoft.com/office/drawing/2014/main" id="{C9DC5C31-CF6B-7C4C-A4B6-EF1D1363837C}"/>
              </a:ext>
            </a:extLst>
          </p:cNvPr>
          <p:cNvSpPr>
            <a:spLocks noGrp="1"/>
          </p:cNvSpPr>
          <p:nvPr>
            <p:ph type="sldNum" sz="quarter" idx="10"/>
          </p:nvPr>
        </p:nvSpPr>
        <p:spPr/>
        <p:txBody>
          <a:bodyPr/>
          <a:lstStyle/>
          <a:p>
            <a:pPr>
              <a:defRPr/>
            </a:pPr>
            <a:fld id="{3E8ADE4A-FE7A-EF46-81C0-DB169D7260F5}" type="slidenum">
              <a:rPr lang="en-US" altLang="x-none" smtClean="0"/>
              <a:pPr>
                <a:defRPr/>
              </a:pPr>
              <a:t>19</a:t>
            </a:fld>
            <a:endParaRPr lang="en-US" altLang="x-none"/>
          </a:p>
        </p:txBody>
      </p:sp>
      <p:pic>
        <p:nvPicPr>
          <p:cNvPr id="3" name="Picture 2">
            <a:extLst>
              <a:ext uri="{FF2B5EF4-FFF2-40B4-BE49-F238E27FC236}">
                <a16:creationId xmlns:a16="http://schemas.microsoft.com/office/drawing/2014/main" id="{431CF867-5041-774C-98BC-4A665815DC8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59833" y="1916832"/>
            <a:ext cx="4560848" cy="3679569"/>
          </a:xfrm>
          <a:prstGeom prst="rect">
            <a:avLst/>
          </a:prstGeom>
        </p:spPr>
      </p:pic>
      <p:sp>
        <p:nvSpPr>
          <p:cNvPr id="4" name="Folded Corner 3">
            <a:extLst>
              <a:ext uri="{FF2B5EF4-FFF2-40B4-BE49-F238E27FC236}">
                <a16:creationId xmlns:a16="http://schemas.microsoft.com/office/drawing/2014/main" id="{A2AA0C17-4B16-AB4F-85D8-6D9C58A3E81D}"/>
              </a:ext>
            </a:extLst>
          </p:cNvPr>
          <p:cNvSpPr/>
          <p:nvPr/>
        </p:nvSpPr>
        <p:spPr>
          <a:xfrm>
            <a:off x="1073783" y="4293096"/>
            <a:ext cx="2052228" cy="810090"/>
          </a:xfrm>
          <a:prstGeom prst="foldedCorner">
            <a:avLst/>
          </a:prstGeom>
          <a:solidFill>
            <a:srgbClr val="D4ED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900" dirty="0">
                <a:solidFill>
                  <a:schemeClr val="tx1"/>
                </a:solidFill>
              </a:rPr>
            </a:br>
            <a:r>
              <a:rPr lang="en-US" sz="900" dirty="0">
                <a:solidFill>
                  <a:schemeClr val="tx1"/>
                </a:solidFill>
              </a:rPr>
              <a:t>QFD is Quality Function Deployment, a</a:t>
            </a:r>
            <a:br>
              <a:rPr lang="en-US" sz="900" dirty="0">
                <a:solidFill>
                  <a:schemeClr val="tx1"/>
                </a:solidFill>
              </a:rPr>
            </a:br>
            <a:r>
              <a:rPr lang="en-US" sz="900" dirty="0">
                <a:solidFill>
                  <a:schemeClr val="tx1"/>
                </a:solidFill>
              </a:rPr>
              <a:t>quality management technique that emphasizes what is valuable to the customer and how to maximize customer satisfaction</a:t>
            </a:r>
          </a:p>
        </p:txBody>
      </p:sp>
      <p:cxnSp>
        <p:nvCxnSpPr>
          <p:cNvPr id="6" name="Straight Connector 5">
            <a:extLst>
              <a:ext uri="{FF2B5EF4-FFF2-40B4-BE49-F238E27FC236}">
                <a16:creationId xmlns:a16="http://schemas.microsoft.com/office/drawing/2014/main" id="{30504BC5-8A02-914F-B706-38887E6C998B}"/>
              </a:ext>
            </a:extLst>
          </p:cNvPr>
          <p:cNvCxnSpPr>
            <a:cxnSpLocks/>
          </p:cNvCxnSpPr>
          <p:nvPr/>
        </p:nvCxnSpPr>
        <p:spPr>
          <a:xfrm flipV="1">
            <a:off x="3126011" y="4023066"/>
            <a:ext cx="1026114"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53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3041-7AFE-44F5-8C14-717B38F92101}"/>
              </a:ext>
            </a:extLst>
          </p:cNvPr>
          <p:cNvSpPr>
            <a:spLocks noGrp="1"/>
          </p:cNvSpPr>
          <p:nvPr>
            <p:ph type="title"/>
          </p:nvPr>
        </p:nvSpPr>
        <p:spPr/>
        <p:txBody>
          <a:bodyPr/>
          <a:lstStyle/>
          <a:p>
            <a:r>
              <a:rPr lang="en-CA" dirty="0"/>
              <a:t>Verification vs. Validation</a:t>
            </a:r>
          </a:p>
        </p:txBody>
      </p:sp>
      <p:sp>
        <p:nvSpPr>
          <p:cNvPr id="3" name="Content Placeholder 2">
            <a:extLst>
              <a:ext uri="{FF2B5EF4-FFF2-40B4-BE49-F238E27FC236}">
                <a16:creationId xmlns:a16="http://schemas.microsoft.com/office/drawing/2014/main" id="{A6A9AB3C-CF91-4831-BAED-211A8E13D3AC}"/>
              </a:ext>
            </a:extLst>
          </p:cNvPr>
          <p:cNvSpPr>
            <a:spLocks noGrp="1"/>
          </p:cNvSpPr>
          <p:nvPr>
            <p:ph idx="1"/>
          </p:nvPr>
        </p:nvSpPr>
        <p:spPr/>
        <p:txBody>
          <a:bodyPr/>
          <a:lstStyle/>
          <a:p>
            <a:r>
              <a:rPr lang="en-CA" sz="2400" b="1" dirty="0"/>
              <a:t>Verification</a:t>
            </a:r>
            <a:r>
              <a:rPr lang="en-CA" sz="2400" dirty="0"/>
              <a:t>: </a:t>
            </a:r>
          </a:p>
          <a:p>
            <a:pPr lvl="1"/>
            <a:r>
              <a:rPr lang="en-CA" sz="2000" i="1" dirty="0"/>
              <a:t>Have the requirements implemented correctly in the code? </a:t>
            </a:r>
            <a:r>
              <a:rPr lang="en-CA" sz="2000" dirty="0"/>
              <a:t>Verification is achieved with software testing.</a:t>
            </a:r>
          </a:p>
          <a:p>
            <a:pPr lvl="1"/>
            <a:endParaRPr lang="en-CA" sz="2000" dirty="0"/>
          </a:p>
          <a:p>
            <a:pPr lvl="1"/>
            <a:endParaRPr lang="en-CA" sz="2000" dirty="0"/>
          </a:p>
          <a:p>
            <a:r>
              <a:rPr lang="en-CA" sz="2400" b="1" dirty="0"/>
              <a:t>Validation</a:t>
            </a:r>
            <a:r>
              <a:rPr lang="en-CA" sz="2400" dirty="0"/>
              <a:t>:</a:t>
            </a:r>
          </a:p>
          <a:p>
            <a:pPr lvl="1"/>
            <a:r>
              <a:rPr lang="en-CA" sz="2000" i="1" dirty="0"/>
              <a:t>Have we captured the right requirements? Are we building the right product?</a:t>
            </a:r>
          </a:p>
        </p:txBody>
      </p:sp>
    </p:spTree>
    <p:extLst>
      <p:ext uri="{BB962C8B-B14F-4D97-AF65-F5344CB8AC3E}">
        <p14:creationId xmlns:p14="http://schemas.microsoft.com/office/powerpoint/2010/main" val="406294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B68DFA0-8903-4437-BA0F-D273C44DB94F}" type="slidenum">
              <a:rPr lang="en-US" altLang="en-US"/>
              <a:pPr/>
              <a:t>21</a:t>
            </a:fld>
            <a:endParaRPr lang="en-US" altLang="en-US"/>
          </a:p>
        </p:txBody>
      </p:sp>
      <p:sp>
        <p:nvSpPr>
          <p:cNvPr id="254978" name="Rectangle 2"/>
          <p:cNvSpPr>
            <a:spLocks noGrp="1" noChangeArrowheads="1"/>
          </p:cNvSpPr>
          <p:nvPr>
            <p:ph type="title"/>
          </p:nvPr>
        </p:nvSpPr>
        <p:spPr>
          <a:xfrm>
            <a:off x="685800" y="381000"/>
            <a:ext cx="7772400" cy="990600"/>
          </a:xfrm>
        </p:spPr>
        <p:txBody>
          <a:bodyPr/>
          <a:lstStyle/>
          <a:p>
            <a:r>
              <a:rPr lang="en-CA" altLang="en-US" sz="4000" dirty="0"/>
              <a:t>Requirements Validation</a:t>
            </a:r>
            <a:endParaRPr lang="en-US" altLang="en-US" sz="4000" dirty="0"/>
          </a:p>
        </p:txBody>
      </p:sp>
      <p:sp>
        <p:nvSpPr>
          <p:cNvPr id="254979" name="Rectangle 3"/>
          <p:cNvSpPr>
            <a:spLocks noGrp="1" noChangeArrowheads="1"/>
          </p:cNvSpPr>
          <p:nvPr>
            <p:ph type="body" idx="1"/>
          </p:nvPr>
        </p:nvSpPr>
        <p:spPr>
          <a:xfrm>
            <a:off x="685800" y="1752600"/>
            <a:ext cx="7772400" cy="4572000"/>
          </a:xfrm>
        </p:spPr>
        <p:txBody>
          <a:bodyPr/>
          <a:lstStyle/>
          <a:p>
            <a:pPr>
              <a:lnSpc>
                <a:spcPct val="80000"/>
              </a:lnSpc>
            </a:pPr>
            <a:endParaRPr lang="en-CA" altLang="en-US" sz="2000" dirty="0"/>
          </a:p>
          <a:p>
            <a:pPr>
              <a:lnSpc>
                <a:spcPct val="80000"/>
              </a:lnSpc>
            </a:pPr>
            <a:r>
              <a:rPr lang="en-CA" altLang="en-US" sz="2000" dirty="0"/>
              <a:t>The criteria for requirements validation include:</a:t>
            </a:r>
            <a:endParaRPr lang="el-GR" altLang="en-US" sz="2000" dirty="0"/>
          </a:p>
          <a:p>
            <a:pPr>
              <a:lnSpc>
                <a:spcPct val="80000"/>
              </a:lnSpc>
            </a:pPr>
            <a:endParaRPr lang="el-GR" altLang="en-US" sz="2000" b="1" dirty="0"/>
          </a:p>
          <a:p>
            <a:pPr lvl="1">
              <a:lnSpc>
                <a:spcPct val="80000"/>
              </a:lnSpc>
            </a:pPr>
            <a:r>
              <a:rPr lang="en-CA" altLang="en-US" sz="1800" b="1" dirty="0"/>
              <a:t>Validation of </a:t>
            </a:r>
            <a:r>
              <a:rPr lang="en-US" altLang="en-US" sz="1800" b="1" dirty="0"/>
              <a:t>Correctness</a:t>
            </a:r>
            <a:r>
              <a:rPr lang="en-US" altLang="en-US" sz="1800" dirty="0"/>
              <a:t>: The requirements model is correct and denotes the idea the user/client has</a:t>
            </a:r>
            <a:endParaRPr lang="el-GR" altLang="en-US" sz="1800" dirty="0"/>
          </a:p>
          <a:p>
            <a:pPr lvl="1">
              <a:lnSpc>
                <a:spcPct val="80000"/>
              </a:lnSpc>
            </a:pPr>
            <a:endParaRPr lang="en-US" altLang="en-US" sz="1800" b="1" dirty="0"/>
          </a:p>
          <a:p>
            <a:pPr lvl="1">
              <a:lnSpc>
                <a:spcPct val="80000"/>
              </a:lnSpc>
            </a:pPr>
            <a:r>
              <a:rPr lang="en-CA" altLang="en-US" sz="1800" b="1" dirty="0"/>
              <a:t>Validation of </a:t>
            </a:r>
            <a:r>
              <a:rPr lang="en-US" altLang="en-US" sz="1800" b="1" dirty="0"/>
              <a:t>Completeness</a:t>
            </a:r>
            <a:r>
              <a:rPr lang="en-US" altLang="en-US" sz="1800" dirty="0"/>
              <a:t>:</a:t>
            </a:r>
            <a:r>
              <a:rPr lang="el-GR" altLang="en-US" sz="1800" dirty="0"/>
              <a:t> </a:t>
            </a:r>
            <a:r>
              <a:rPr lang="en-CA" altLang="en-US" sz="1800" dirty="0"/>
              <a:t> To ensure that all possible uses and scenarios of the system have been captured and modeled, and thee are nor inconsistencies among them</a:t>
            </a:r>
            <a:endParaRPr lang="el-GR" altLang="en-US" sz="1800" dirty="0"/>
          </a:p>
          <a:p>
            <a:pPr lvl="1">
              <a:lnSpc>
                <a:spcPct val="80000"/>
              </a:lnSpc>
            </a:pPr>
            <a:endParaRPr lang="el-GR" altLang="en-US" sz="1800" dirty="0"/>
          </a:p>
          <a:p>
            <a:pPr lvl="1">
              <a:lnSpc>
                <a:spcPct val="80000"/>
              </a:lnSpc>
            </a:pPr>
            <a:r>
              <a:rPr lang="en-US" altLang="en-US" sz="1800" b="1" dirty="0"/>
              <a:t>Realism</a:t>
            </a:r>
            <a:r>
              <a:rPr lang="en-US" altLang="en-US" sz="1800" dirty="0"/>
              <a:t>: To ensure that the requirements can be implemented given the available technology and resources</a:t>
            </a:r>
            <a:endParaRPr lang="el-GR" altLang="en-US" sz="1800" dirty="0"/>
          </a:p>
          <a:p>
            <a:pPr lvl="1">
              <a:lnSpc>
                <a:spcPct val="80000"/>
              </a:lnSpc>
            </a:pPr>
            <a:endParaRPr lang="el-GR" altLang="en-US" sz="1800" dirty="0"/>
          </a:p>
          <a:p>
            <a:pPr lvl="1">
              <a:lnSpc>
                <a:spcPct val="80000"/>
              </a:lnSpc>
            </a:pPr>
            <a:r>
              <a:rPr lang="en-US" altLang="en-US" sz="1800" b="1" dirty="0"/>
              <a:t>Traceability</a:t>
            </a:r>
            <a:r>
              <a:rPr lang="en-US" altLang="en-US" sz="1800" dirty="0"/>
              <a:t>: To ensure that each implementation part can be traced back to a requirement (i.e. this piece of code or this module implements requirement X)</a:t>
            </a:r>
            <a:endParaRPr lang="en-US" altLang="en-US" sz="2000" dirty="0"/>
          </a:p>
        </p:txBody>
      </p:sp>
    </p:spTree>
    <p:extLst>
      <p:ext uri="{BB962C8B-B14F-4D97-AF65-F5344CB8AC3E}">
        <p14:creationId xmlns:p14="http://schemas.microsoft.com/office/powerpoint/2010/main" val="172419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0B2AE491-F19F-DD44-93B2-48540BF0785B}"/>
              </a:ext>
            </a:extLst>
          </p:cNvPr>
          <p:cNvSpPr>
            <a:spLocks noGrp="1" noChangeArrowheads="1"/>
          </p:cNvSpPr>
          <p:nvPr>
            <p:ph type="title"/>
          </p:nvPr>
        </p:nvSpPr>
        <p:spPr/>
        <p:txBody>
          <a:bodyPr/>
          <a:lstStyle/>
          <a:p>
            <a:r>
              <a:rPr lang="en-US" altLang="en-US" sz="4000" dirty="0"/>
              <a:t>Requirements Verification</a:t>
            </a:r>
          </a:p>
        </p:txBody>
      </p:sp>
      <p:sp>
        <p:nvSpPr>
          <p:cNvPr id="19461" name="Rectangle 3">
            <a:extLst>
              <a:ext uri="{FF2B5EF4-FFF2-40B4-BE49-F238E27FC236}">
                <a16:creationId xmlns:a16="http://schemas.microsoft.com/office/drawing/2014/main" id="{C0FEDDB1-0BF6-FE4F-A9D3-6710E50DCD60}"/>
              </a:ext>
            </a:extLst>
          </p:cNvPr>
          <p:cNvSpPr>
            <a:spLocks noGrp="1" noChangeArrowheads="1"/>
          </p:cNvSpPr>
          <p:nvPr>
            <p:ph type="body" idx="1"/>
          </p:nvPr>
        </p:nvSpPr>
        <p:spPr>
          <a:xfrm>
            <a:off x="575100" y="1600200"/>
            <a:ext cx="7993800" cy="4756150"/>
          </a:xfrm>
        </p:spPr>
        <p:txBody>
          <a:bodyPr/>
          <a:lstStyle/>
          <a:p>
            <a:r>
              <a:rPr lang="en-US" altLang="en-US" sz="2000" dirty="0"/>
              <a:t>Continuous testing and monitoring are especially needed during incremental development to ensure that requirements are continuously to met:</a:t>
            </a:r>
          </a:p>
          <a:p>
            <a:pPr lvl="1"/>
            <a:r>
              <a:rPr lang="en-US" altLang="en-US" sz="1800" b="1" dirty="0"/>
              <a:t>Testing </a:t>
            </a:r>
            <a:r>
              <a:rPr lang="en-US" altLang="en-US" sz="1800" dirty="0"/>
              <a:t>– Constitutes the primary activity for requirements verification</a:t>
            </a:r>
          </a:p>
          <a:p>
            <a:pPr lvl="1"/>
            <a:r>
              <a:rPr lang="en-US" altLang="en-US" sz="1800" b="1" dirty="0"/>
              <a:t>Code Reviews and Walkthroughs </a:t>
            </a:r>
            <a:r>
              <a:rPr lang="en-US" altLang="en-US" sz="1800" dirty="0"/>
              <a:t>– Important activity for code quality and requirements verification </a:t>
            </a:r>
          </a:p>
          <a:p>
            <a:pPr lvl="1"/>
            <a:r>
              <a:rPr lang="en-US" altLang="en-US" sz="1800" b="1" dirty="0"/>
              <a:t>Distributed debugging </a:t>
            </a:r>
            <a:r>
              <a:rPr lang="en-US" altLang="en-US" sz="1800" dirty="0"/>
              <a:t>– uncovers errors and determines their cause</a:t>
            </a:r>
          </a:p>
          <a:p>
            <a:pPr lvl="1"/>
            <a:r>
              <a:rPr lang="en-US" altLang="en-US" sz="1800" b="1" dirty="0"/>
              <a:t>Run-time logging and monitoring </a:t>
            </a:r>
            <a:r>
              <a:rPr lang="en-US" altLang="en-US" sz="1800" dirty="0"/>
              <a:t>– determines whether software matches its specification (i.e. requirements have been correctly implemented) </a:t>
            </a:r>
          </a:p>
          <a:p>
            <a:pPr lvl="1"/>
            <a:r>
              <a:rPr lang="en-US" altLang="en-US" sz="1800" b="1" dirty="0"/>
              <a:t>Business activity monitoring </a:t>
            </a:r>
            <a:r>
              <a:rPr lang="en-US" altLang="en-US" sz="1800" dirty="0"/>
              <a:t>– evaluates whether a system satisfies business goals</a:t>
            </a:r>
          </a:p>
          <a:p>
            <a:pPr lvl="1"/>
            <a:r>
              <a:rPr lang="en-US" altLang="en-US" sz="1800" b="1" dirty="0"/>
              <a:t>Minor and Major milestone meetings and demos </a:t>
            </a:r>
            <a:r>
              <a:rPr lang="en-US" altLang="en-US" sz="1800" dirty="0"/>
              <a:t>– provides information to stakeholders as the system evolves</a:t>
            </a:r>
          </a:p>
          <a:p>
            <a:endParaRPr lang="en-US" altLang="en-US" dirty="0"/>
          </a:p>
        </p:txBody>
      </p:sp>
      <p:sp>
        <p:nvSpPr>
          <p:cNvPr id="7" name="Slide Number Placeholder 6">
            <a:extLst>
              <a:ext uri="{FF2B5EF4-FFF2-40B4-BE49-F238E27FC236}">
                <a16:creationId xmlns:a16="http://schemas.microsoft.com/office/drawing/2014/main" id="{47E7F846-D96D-7846-8BF8-94BF884D1629}"/>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412352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26">
            <a:extLst>
              <a:ext uri="{FF2B5EF4-FFF2-40B4-BE49-F238E27FC236}">
                <a16:creationId xmlns:a16="http://schemas.microsoft.com/office/drawing/2014/main" id="{8455FF3A-39D2-5A40-8071-689DA3F8444A}"/>
              </a:ext>
            </a:extLst>
          </p:cNvPr>
          <p:cNvSpPr>
            <a:spLocks noGrp="1" noChangeArrowheads="1"/>
          </p:cNvSpPr>
          <p:nvPr>
            <p:ph type="title"/>
          </p:nvPr>
        </p:nvSpPr>
        <p:spPr/>
        <p:txBody>
          <a:bodyPr/>
          <a:lstStyle/>
          <a:p>
            <a:r>
              <a:rPr lang="en-US" altLang="en-US" dirty="0"/>
              <a:t>Building a Requirements Model</a:t>
            </a:r>
          </a:p>
        </p:txBody>
      </p:sp>
      <p:sp>
        <p:nvSpPr>
          <p:cNvPr id="13317" name="Rectangle 1027">
            <a:extLst>
              <a:ext uri="{FF2B5EF4-FFF2-40B4-BE49-F238E27FC236}">
                <a16:creationId xmlns:a16="http://schemas.microsoft.com/office/drawing/2014/main" id="{35C5C1E6-F101-AC4E-ACB9-93EBD71519F5}"/>
              </a:ext>
            </a:extLst>
          </p:cNvPr>
          <p:cNvSpPr>
            <a:spLocks noGrp="1" noChangeArrowheads="1"/>
          </p:cNvSpPr>
          <p:nvPr>
            <p:ph type="body" idx="1"/>
          </p:nvPr>
        </p:nvSpPr>
        <p:spPr>
          <a:xfrm>
            <a:off x="628650" y="2186863"/>
            <a:ext cx="7886700" cy="3303110"/>
          </a:xfrm>
        </p:spPr>
        <p:txBody>
          <a:bodyPr/>
          <a:lstStyle/>
          <a:p>
            <a:r>
              <a:rPr lang="en-US" altLang="en-US" sz="2000" dirty="0">
                <a:highlight>
                  <a:srgbClr val="FFFF00"/>
                </a:highlight>
              </a:rPr>
              <a:t>A requirements model is an analysis model</a:t>
            </a:r>
          </a:p>
          <a:p>
            <a:endParaRPr lang="en-US" altLang="en-US" sz="2000" dirty="0"/>
          </a:p>
          <a:p>
            <a:r>
              <a:rPr lang="en-US" altLang="en-US" sz="2000" dirty="0"/>
              <a:t>The intent of this model is to provide a description of the required informational, functional, and behavioral domains for the system to be built</a:t>
            </a:r>
          </a:p>
          <a:p>
            <a:endParaRPr lang="en-US" altLang="en-US" sz="2000" dirty="0"/>
          </a:p>
          <a:p>
            <a:r>
              <a:rPr lang="en-US" altLang="en-US" sz="2000" dirty="0"/>
              <a:t>This model changes over time as you learn more about the system and as other stakeholders learn more about what they really require</a:t>
            </a:r>
          </a:p>
        </p:txBody>
      </p:sp>
      <p:sp>
        <p:nvSpPr>
          <p:cNvPr id="7" name="Slide Number Placeholder 6">
            <a:extLst>
              <a:ext uri="{FF2B5EF4-FFF2-40B4-BE49-F238E27FC236}">
                <a16:creationId xmlns:a16="http://schemas.microsoft.com/office/drawing/2014/main" id="{F26C7995-90BF-C145-A1B4-A7DD74007538}"/>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30610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BC8A7BDD-1B42-9B4A-B2E8-86D2DB3F8BAC}"/>
              </a:ext>
            </a:extLst>
          </p:cNvPr>
          <p:cNvSpPr>
            <a:spLocks noGrp="1" noChangeArrowheads="1"/>
          </p:cNvSpPr>
          <p:nvPr>
            <p:ph type="title"/>
          </p:nvPr>
        </p:nvSpPr>
        <p:spPr>
          <a:xfrm>
            <a:off x="457200" y="609600"/>
            <a:ext cx="8305800" cy="1143000"/>
          </a:xfrm>
        </p:spPr>
        <p:txBody>
          <a:bodyPr/>
          <a:lstStyle/>
          <a:p>
            <a:r>
              <a:rPr lang="en-US" altLang="en-US" dirty="0"/>
              <a:t>Requirements Models</a:t>
            </a:r>
          </a:p>
        </p:txBody>
      </p:sp>
      <p:sp>
        <p:nvSpPr>
          <p:cNvPr id="7" name="Slide Number Placeholder 6">
            <a:extLst>
              <a:ext uri="{FF2B5EF4-FFF2-40B4-BE49-F238E27FC236}">
                <a16:creationId xmlns:a16="http://schemas.microsoft.com/office/drawing/2014/main" id="{67887720-A67E-3248-AC62-05494A277420}"/>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pic>
        <p:nvPicPr>
          <p:cNvPr id="3" name="Picture 2">
            <a:extLst>
              <a:ext uri="{FF2B5EF4-FFF2-40B4-BE49-F238E27FC236}">
                <a16:creationId xmlns:a16="http://schemas.microsoft.com/office/drawing/2014/main" id="{3739A00B-4A54-2D49-9D22-E2B2067EFA0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15511" y="2140397"/>
            <a:ext cx="4312979" cy="3118748"/>
          </a:xfrm>
          <a:prstGeom prst="rect">
            <a:avLst/>
          </a:prstGeom>
        </p:spPr>
      </p:pic>
      <p:sp>
        <p:nvSpPr>
          <p:cNvPr id="2" name="TextBox 1">
            <a:extLst>
              <a:ext uri="{FF2B5EF4-FFF2-40B4-BE49-F238E27FC236}">
                <a16:creationId xmlns:a16="http://schemas.microsoft.com/office/drawing/2014/main" id="{EBC42E59-B9EC-9B45-97FE-1C5BFB0B7332}"/>
              </a:ext>
            </a:extLst>
          </p:cNvPr>
          <p:cNvSpPr txBox="1"/>
          <p:nvPr/>
        </p:nvSpPr>
        <p:spPr>
          <a:xfrm>
            <a:off x="7208357" y="4455115"/>
            <a:ext cx="1426416" cy="276999"/>
          </a:xfrm>
          <a:prstGeom prst="rect">
            <a:avLst/>
          </a:prstGeom>
          <a:noFill/>
          <a:ln>
            <a:solidFill>
              <a:schemeClr val="tx1"/>
            </a:solidFill>
          </a:ln>
        </p:spPr>
        <p:txBody>
          <a:bodyPr wrap="none" rtlCol="0">
            <a:spAutoFit/>
          </a:bodyPr>
          <a:lstStyle/>
          <a:p>
            <a:r>
              <a:rPr lang="en-US" sz="1200" dirty="0">
                <a:latin typeface="+mn-lt"/>
              </a:rPr>
              <a:t>Data Flow Diagrams</a:t>
            </a:r>
          </a:p>
        </p:txBody>
      </p:sp>
      <p:cxnSp>
        <p:nvCxnSpPr>
          <p:cNvPr id="5" name="Straight Connector 4">
            <a:extLst>
              <a:ext uri="{FF2B5EF4-FFF2-40B4-BE49-F238E27FC236}">
                <a16:creationId xmlns:a16="http://schemas.microsoft.com/office/drawing/2014/main" id="{0350067C-4BE3-8F46-8E87-A1A70ED199EC}"/>
              </a:ext>
            </a:extLst>
          </p:cNvPr>
          <p:cNvCxnSpPr>
            <a:cxnSpLocks/>
            <a:stCxn id="2" idx="1"/>
          </p:cNvCxnSpPr>
          <p:nvPr/>
        </p:nvCxnSpPr>
        <p:spPr>
          <a:xfrm flipH="1">
            <a:off x="5598116" y="4593615"/>
            <a:ext cx="1610241" cy="293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F7C734-AD45-412A-897C-17DB6431CB69}"/>
              </a:ext>
            </a:extLst>
          </p:cNvPr>
          <p:cNvSpPr txBox="1"/>
          <p:nvPr/>
        </p:nvSpPr>
        <p:spPr>
          <a:xfrm>
            <a:off x="7104235" y="1989657"/>
            <a:ext cx="1606530" cy="276999"/>
          </a:xfrm>
          <a:prstGeom prst="rect">
            <a:avLst/>
          </a:prstGeom>
          <a:noFill/>
          <a:ln>
            <a:solidFill>
              <a:schemeClr val="tx1"/>
            </a:solidFill>
          </a:ln>
        </p:spPr>
        <p:txBody>
          <a:bodyPr wrap="none" rtlCol="0">
            <a:spAutoFit/>
          </a:bodyPr>
          <a:lstStyle/>
          <a:p>
            <a:r>
              <a:rPr lang="en-US" sz="1200" dirty="0">
                <a:latin typeface="+mn-lt"/>
              </a:rPr>
              <a:t>i.e. The Domain Model</a:t>
            </a:r>
          </a:p>
        </p:txBody>
      </p:sp>
      <p:cxnSp>
        <p:nvCxnSpPr>
          <p:cNvPr id="9" name="Straight Connector 8">
            <a:extLst>
              <a:ext uri="{FF2B5EF4-FFF2-40B4-BE49-F238E27FC236}">
                <a16:creationId xmlns:a16="http://schemas.microsoft.com/office/drawing/2014/main" id="{149D2F7C-4022-4F55-A51A-0B82FD2A371E}"/>
              </a:ext>
            </a:extLst>
          </p:cNvPr>
          <p:cNvCxnSpPr>
            <a:cxnSpLocks/>
            <a:stCxn id="8" idx="2"/>
          </p:cNvCxnSpPr>
          <p:nvPr/>
        </p:nvCxnSpPr>
        <p:spPr>
          <a:xfrm flipH="1">
            <a:off x="6235762" y="2266656"/>
            <a:ext cx="1671738" cy="608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1AB3792-F333-4B32-8AE1-286F1B3B36C2}"/>
              </a:ext>
            </a:extLst>
          </p:cNvPr>
          <p:cNvSpPr/>
          <p:nvPr/>
        </p:nvSpPr>
        <p:spPr>
          <a:xfrm>
            <a:off x="2362200" y="2667000"/>
            <a:ext cx="914400" cy="608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E4241BFC-9086-43F4-8BC5-CF2576A7C6BC}"/>
              </a:ext>
            </a:extLst>
          </p:cNvPr>
          <p:cNvSpPr/>
          <p:nvPr/>
        </p:nvSpPr>
        <p:spPr>
          <a:xfrm>
            <a:off x="5096506" y="2667000"/>
            <a:ext cx="1139251" cy="3440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83E27059-7C5A-4F57-927A-8180C9637E82}"/>
              </a:ext>
            </a:extLst>
          </p:cNvPr>
          <p:cNvSpPr txBox="1"/>
          <p:nvPr/>
        </p:nvSpPr>
        <p:spPr>
          <a:xfrm>
            <a:off x="7200797" y="2598618"/>
            <a:ext cx="1964577" cy="276999"/>
          </a:xfrm>
          <a:prstGeom prst="rect">
            <a:avLst/>
          </a:prstGeom>
          <a:noFill/>
          <a:ln>
            <a:solidFill>
              <a:schemeClr val="tx1"/>
            </a:solidFill>
          </a:ln>
        </p:spPr>
        <p:txBody>
          <a:bodyPr wrap="none" rtlCol="0">
            <a:spAutoFit/>
          </a:bodyPr>
          <a:lstStyle/>
          <a:p>
            <a:r>
              <a:rPr lang="en-US" sz="1200" dirty="0">
                <a:latin typeface="+mn-lt"/>
              </a:rPr>
              <a:t>or Communication Diagrams</a:t>
            </a:r>
          </a:p>
        </p:txBody>
      </p:sp>
      <p:cxnSp>
        <p:nvCxnSpPr>
          <p:cNvPr id="12" name="Straight Connector 11">
            <a:extLst>
              <a:ext uri="{FF2B5EF4-FFF2-40B4-BE49-F238E27FC236}">
                <a16:creationId xmlns:a16="http://schemas.microsoft.com/office/drawing/2014/main" id="{118BDB86-AE4D-4015-A67D-EEB74ED24FE4}"/>
              </a:ext>
            </a:extLst>
          </p:cNvPr>
          <p:cNvCxnSpPr>
            <a:cxnSpLocks/>
            <a:stCxn id="11" idx="1"/>
          </p:cNvCxnSpPr>
          <p:nvPr/>
        </p:nvCxnSpPr>
        <p:spPr>
          <a:xfrm flipH="1">
            <a:off x="6477001" y="2737118"/>
            <a:ext cx="723796" cy="273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4E03A-8BA8-4655-85C4-F0C50007515F}"/>
              </a:ext>
            </a:extLst>
          </p:cNvPr>
          <p:cNvSpPr txBox="1"/>
          <p:nvPr/>
        </p:nvSpPr>
        <p:spPr>
          <a:xfrm>
            <a:off x="334167" y="5028312"/>
            <a:ext cx="1255537" cy="276999"/>
          </a:xfrm>
          <a:prstGeom prst="rect">
            <a:avLst/>
          </a:prstGeom>
          <a:noFill/>
          <a:ln>
            <a:solidFill>
              <a:schemeClr val="tx1"/>
            </a:solidFill>
          </a:ln>
        </p:spPr>
        <p:txBody>
          <a:bodyPr wrap="none" rtlCol="0">
            <a:spAutoFit/>
          </a:bodyPr>
          <a:lstStyle/>
          <a:p>
            <a:r>
              <a:rPr lang="en-US" sz="1200" dirty="0">
                <a:latin typeface="+mn-lt"/>
              </a:rPr>
              <a:t>Activity diagrams</a:t>
            </a:r>
          </a:p>
        </p:txBody>
      </p:sp>
      <p:cxnSp>
        <p:nvCxnSpPr>
          <p:cNvPr id="18" name="Straight Connector 17">
            <a:extLst>
              <a:ext uri="{FF2B5EF4-FFF2-40B4-BE49-F238E27FC236}">
                <a16:creationId xmlns:a16="http://schemas.microsoft.com/office/drawing/2014/main" id="{B8998995-39B0-4DF8-8F81-792EB103C04A}"/>
              </a:ext>
            </a:extLst>
          </p:cNvPr>
          <p:cNvCxnSpPr>
            <a:cxnSpLocks/>
            <a:endCxn id="17" idx="3"/>
          </p:cNvCxnSpPr>
          <p:nvPr/>
        </p:nvCxnSpPr>
        <p:spPr>
          <a:xfrm flipH="1">
            <a:off x="1589704" y="4887162"/>
            <a:ext cx="1001096" cy="279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AB5AF2-1107-42CA-BB01-1B16AC377B06}"/>
              </a:ext>
            </a:extLst>
          </p:cNvPr>
          <p:cNvSpPr txBox="1"/>
          <p:nvPr/>
        </p:nvSpPr>
        <p:spPr>
          <a:xfrm>
            <a:off x="7137516" y="5166811"/>
            <a:ext cx="1008674" cy="276999"/>
          </a:xfrm>
          <a:prstGeom prst="rect">
            <a:avLst/>
          </a:prstGeom>
          <a:noFill/>
          <a:ln>
            <a:solidFill>
              <a:schemeClr val="tx1"/>
            </a:solidFill>
          </a:ln>
        </p:spPr>
        <p:txBody>
          <a:bodyPr wrap="none" rtlCol="0">
            <a:spAutoFit/>
          </a:bodyPr>
          <a:lstStyle/>
          <a:p>
            <a:r>
              <a:rPr lang="en-US" sz="1200" dirty="0">
                <a:latin typeface="+mn-lt"/>
              </a:rPr>
              <a:t>E-R Diagrams</a:t>
            </a:r>
          </a:p>
        </p:txBody>
      </p:sp>
      <p:cxnSp>
        <p:nvCxnSpPr>
          <p:cNvPr id="23" name="Straight Connector 22">
            <a:extLst>
              <a:ext uri="{FF2B5EF4-FFF2-40B4-BE49-F238E27FC236}">
                <a16:creationId xmlns:a16="http://schemas.microsoft.com/office/drawing/2014/main" id="{8F66F3A2-938E-4D52-B733-BDF2BB0479B5}"/>
              </a:ext>
            </a:extLst>
          </p:cNvPr>
          <p:cNvCxnSpPr>
            <a:cxnSpLocks/>
            <a:stCxn id="22" idx="1"/>
          </p:cNvCxnSpPr>
          <p:nvPr/>
        </p:nvCxnSpPr>
        <p:spPr>
          <a:xfrm flipH="1" flipV="1">
            <a:off x="5977253" y="5126283"/>
            <a:ext cx="1160263" cy="179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792348D-D9F9-495E-B038-52682D05A286}"/>
              </a:ext>
            </a:extLst>
          </p:cNvPr>
          <p:cNvSpPr/>
          <p:nvPr/>
        </p:nvSpPr>
        <p:spPr>
          <a:xfrm>
            <a:off x="81189" y="4862342"/>
            <a:ext cx="1761494" cy="608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4933F0C8-C1EF-4A68-8AC8-30608D489FE9}"/>
              </a:ext>
            </a:extLst>
          </p:cNvPr>
          <p:cNvSpPr/>
          <p:nvPr/>
        </p:nvSpPr>
        <p:spPr>
          <a:xfrm>
            <a:off x="2362200" y="4908510"/>
            <a:ext cx="1761494" cy="608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39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r>
              <a:rPr lang="en-US" altLang="en-US" sz="1800" dirty="0"/>
              <a:t>Why do we need different types of models (scenario based, class based, behavioral based and flow based) to capture software requirements?</a:t>
            </a:r>
          </a:p>
          <a:p>
            <a:pPr marL="0" indent="0">
              <a:buNone/>
            </a:pPr>
            <a:r>
              <a:rPr lang="en-US" altLang="en-US" sz="1800" dirty="0"/>
              <a:t> </a:t>
            </a:r>
          </a:p>
          <a:p>
            <a:r>
              <a:rPr lang="en-US" altLang="en-US" sz="1800" dirty="0"/>
              <a:t>Why the requirements phase is important? After all it is the code we care about, not the models.</a:t>
            </a:r>
          </a:p>
          <a:p>
            <a:endParaRPr lang="en-US" altLang="en-US" sz="1800" dirty="0"/>
          </a:p>
          <a:p>
            <a:r>
              <a:rPr lang="en-US" altLang="en-US" sz="1800" dirty="0"/>
              <a:t>Why is it important to validate and verify requirements? </a:t>
            </a:r>
          </a:p>
          <a:p>
            <a:endParaRPr lang="en-US" altLang="en-US" sz="1800" dirty="0"/>
          </a:p>
          <a:p>
            <a:r>
              <a:rPr lang="en-US" altLang="en-US" sz="1800" dirty="0"/>
              <a:t>While building a banking system for keeping customer financial records, can you name three different types of stakeholders? Why these may have conflicting requirements? Can you name three conflicting requirements among the stakeholders? </a:t>
            </a:r>
          </a:p>
          <a:p>
            <a:endParaRPr lang="en-US" altLang="en-US" sz="1800" dirty="0"/>
          </a:p>
          <a:p>
            <a:r>
              <a:rPr lang="en-US" altLang="en-US" sz="1800" dirty="0"/>
              <a:t>Check-out the content of the following sites:</a:t>
            </a:r>
          </a:p>
          <a:p>
            <a:pPr lvl="1"/>
            <a:r>
              <a:rPr lang="en-CA" sz="1600" dirty="0">
                <a:hlinkClick r:id="rId3"/>
              </a:rPr>
              <a:t>https://en.wikipedia.org/wiki/Requirements_elicitation</a:t>
            </a:r>
            <a:r>
              <a:rPr lang="en-CA" sz="1600" dirty="0"/>
              <a:t> </a:t>
            </a:r>
          </a:p>
          <a:p>
            <a:pPr lvl="1"/>
            <a:r>
              <a:rPr lang="en-CA" sz="1600" dirty="0">
                <a:hlinkClick r:id="rId4"/>
              </a:rPr>
              <a:t>https://en.wikipedia.org/wiki/Requirements_traceability</a:t>
            </a:r>
            <a:r>
              <a:rPr lang="en-CA" sz="1600" dirty="0"/>
              <a:t> </a:t>
            </a:r>
            <a:endParaRPr lang="en-CA" sz="1600" dirty="0">
              <a:hlinkClick r:id="rId5"/>
            </a:endParaRPr>
          </a:p>
          <a:p>
            <a:pPr lvl="1"/>
            <a:r>
              <a:rPr lang="en-CA" sz="1600" dirty="0">
                <a:hlinkClick r:id="rId5"/>
              </a:rPr>
              <a:t>https://www.geeksforgeeks.org/software-engineering-requirements-validation-techniques/</a:t>
            </a:r>
            <a:r>
              <a:rPr lang="en-CA" sz="1600" dirty="0"/>
              <a:t> </a:t>
            </a:r>
          </a:p>
          <a:p>
            <a:pPr lvl="1"/>
            <a:r>
              <a:rPr lang="en-CA" sz="1600" dirty="0">
                <a:hlinkClick r:id="rId6"/>
              </a:rPr>
              <a:t>https://www.geeksforgeeks.org/software-engineering-verification-and-validation/</a:t>
            </a:r>
            <a:r>
              <a:rPr lang="en-CA" sz="1600" dirty="0"/>
              <a:t> </a:t>
            </a:r>
          </a:p>
          <a:p>
            <a:pPr lvl="1"/>
            <a:endParaRPr lang="en-CA" sz="1600" dirty="0"/>
          </a:p>
          <a:p>
            <a:pPr lvl="1"/>
            <a:endParaRPr lang="en-CA" sz="2000" dirty="0"/>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25</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15</a:t>
            </a:r>
          </a:p>
        </p:txBody>
      </p:sp>
      <p:sp>
        <p:nvSpPr>
          <p:cNvPr id="3" name="Text Placeholder 2"/>
          <p:cNvSpPr>
            <a:spLocks noGrp="1"/>
          </p:cNvSpPr>
          <p:nvPr>
            <p:ph type="body" idx="1"/>
          </p:nvPr>
        </p:nvSpPr>
        <p:spPr/>
        <p:txBody>
          <a:bodyPr/>
          <a:lstStyle/>
          <a:p>
            <a:r>
              <a:rPr lang="en-US" dirty="0"/>
              <a:t>Guiding Principles and Intro to Requirements Modeling  </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40624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FAST. GOOD. CHEAP. Choose any two.</a:t>
            </a:r>
          </a:p>
          <a:p>
            <a:r>
              <a:rPr lang="en-US" sz="2000" dirty="0"/>
              <a:t>- Common Project Scheduling Mantra</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5463B8-9C29-49DE-A68A-489FE1EFBA5E}"/>
                  </a:ext>
                </a:extLst>
              </p14:cNvPr>
              <p14:cNvContentPartPr/>
              <p14:nvPr/>
            </p14:nvContentPartPr>
            <p14:xfrm>
              <a:off x="-894011" y="4968687"/>
              <a:ext cx="15480" cy="21600"/>
            </p14:xfrm>
          </p:contentPart>
        </mc:Choice>
        <mc:Fallback xmlns="">
          <p:pic>
            <p:nvPicPr>
              <p:cNvPr id="4" name="Ink 3">
                <a:extLst>
                  <a:ext uri="{FF2B5EF4-FFF2-40B4-BE49-F238E27FC236}">
                    <a16:creationId xmlns:a16="http://schemas.microsoft.com/office/drawing/2014/main" id="{F95463B8-9C29-49DE-A68A-489FE1EFBA5E}"/>
                  </a:ext>
                </a:extLst>
              </p:cNvPr>
              <p:cNvPicPr/>
              <p:nvPr/>
            </p:nvPicPr>
            <p:blipFill>
              <a:blip r:embed="rId4"/>
              <a:stretch>
                <a:fillRect/>
              </a:stretch>
            </p:blipFill>
            <p:spPr>
              <a:xfrm>
                <a:off x="-902651" y="4959687"/>
                <a:ext cx="33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26DDB18-D9D3-43D1-8065-C5AEB8F563ED}"/>
                  </a:ext>
                </a:extLst>
              </p14:cNvPr>
              <p14:cNvContentPartPr/>
              <p14:nvPr/>
            </p14:nvContentPartPr>
            <p14:xfrm>
              <a:off x="-621131" y="3851607"/>
              <a:ext cx="11880" cy="41040"/>
            </p14:xfrm>
          </p:contentPart>
        </mc:Choice>
        <mc:Fallback xmlns="">
          <p:pic>
            <p:nvPicPr>
              <p:cNvPr id="6" name="Ink 5">
                <a:extLst>
                  <a:ext uri="{FF2B5EF4-FFF2-40B4-BE49-F238E27FC236}">
                    <a16:creationId xmlns:a16="http://schemas.microsoft.com/office/drawing/2014/main" id="{626DDB18-D9D3-43D1-8065-C5AEB8F563ED}"/>
                  </a:ext>
                </a:extLst>
              </p:cNvPr>
              <p:cNvPicPr/>
              <p:nvPr/>
            </p:nvPicPr>
            <p:blipFill>
              <a:blip r:embed="rId6"/>
              <a:stretch>
                <a:fillRect/>
              </a:stretch>
            </p:blipFill>
            <p:spPr>
              <a:xfrm>
                <a:off x="-629771" y="3842967"/>
                <a:ext cx="29520" cy="5868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learn what is the role of requirements engineering and requirements modeling </a:t>
            </a:r>
          </a:p>
          <a:p>
            <a:pPr>
              <a:buFont typeface="+mj-lt"/>
              <a:buAutoNum type="arabicPeriod"/>
            </a:pPr>
            <a:endParaRPr lang="en-CA" altLang="en-US" sz="1800" dirty="0"/>
          </a:p>
          <a:p>
            <a:pPr>
              <a:buFont typeface="+mj-lt"/>
              <a:buAutoNum type="arabicPeriod"/>
            </a:pPr>
            <a:r>
              <a:rPr lang="en-CA" altLang="en-US" sz="1800" dirty="0"/>
              <a:t>To learn the concept of requirements elicitation and modeling process</a:t>
            </a:r>
          </a:p>
          <a:p>
            <a:pPr>
              <a:buFont typeface="+mj-lt"/>
              <a:buAutoNum type="arabicPeriod"/>
            </a:pPr>
            <a:endParaRPr lang="en-CA" altLang="en-US" sz="1800" dirty="0"/>
          </a:p>
          <a:p>
            <a:pPr>
              <a:buFont typeface="+mj-lt"/>
              <a:buAutoNum type="arabicPeriod"/>
            </a:pPr>
            <a:r>
              <a:rPr lang="en-CA" altLang="en-US" sz="1800" dirty="0"/>
              <a:t>To understand the concepts of requirements verification and requirements validation</a:t>
            </a:r>
          </a:p>
          <a:p>
            <a:pPr>
              <a:buFont typeface="+mj-lt"/>
              <a:buAutoNum type="arabicPeriod"/>
            </a:pPr>
            <a:endParaRPr lang="en-CA" altLang="en-US" sz="1800" dirty="0"/>
          </a:p>
          <a:p>
            <a:pPr>
              <a:buFont typeface="+mj-lt"/>
              <a:buAutoNum type="arabicPeriod"/>
            </a:pPr>
            <a:r>
              <a:rPr lang="en-CA" altLang="en-US" sz="1800" dirty="0"/>
              <a:t>To get a brief introduction of the different types of models which need to be drafted for the specification of system requirements</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9E8EEEF-42C4-6642-91B3-7072253DBCB2}"/>
              </a:ext>
            </a:extLst>
          </p:cNvPr>
          <p:cNvSpPr>
            <a:spLocks noGrp="1" noChangeArrowheads="1"/>
          </p:cNvSpPr>
          <p:nvPr>
            <p:ph type="title"/>
          </p:nvPr>
        </p:nvSpPr>
        <p:spPr/>
        <p:txBody>
          <a:bodyPr/>
          <a:lstStyle/>
          <a:p>
            <a:r>
              <a:rPr lang="en-US" altLang="en-US" dirty="0"/>
              <a:t>Modeling Principles</a:t>
            </a:r>
          </a:p>
        </p:txBody>
      </p:sp>
      <p:sp>
        <p:nvSpPr>
          <p:cNvPr id="13317" name="Rectangle 3">
            <a:extLst>
              <a:ext uri="{FF2B5EF4-FFF2-40B4-BE49-F238E27FC236}">
                <a16:creationId xmlns:a16="http://schemas.microsoft.com/office/drawing/2014/main" id="{C30D9B52-02F2-F646-99E1-CA600626A5E9}"/>
              </a:ext>
            </a:extLst>
          </p:cNvPr>
          <p:cNvSpPr>
            <a:spLocks noGrp="1" noChangeArrowheads="1"/>
          </p:cNvSpPr>
          <p:nvPr>
            <p:ph type="body" idx="1"/>
          </p:nvPr>
        </p:nvSpPr>
        <p:spPr/>
        <p:txBody>
          <a:bodyPr/>
          <a:lstStyle/>
          <a:p>
            <a:r>
              <a:rPr lang="en-US" altLang="en-US" sz="2000" dirty="0"/>
              <a:t>In software engineering work, two classes of models can be created: </a:t>
            </a:r>
          </a:p>
          <a:p>
            <a:endParaRPr lang="en-US" altLang="en-US" sz="2000" dirty="0"/>
          </a:p>
          <a:p>
            <a:pPr lvl="1"/>
            <a:r>
              <a:rPr lang="en-US" altLang="en-US" sz="1800" b="1" dirty="0"/>
              <a:t>Requirements models </a:t>
            </a:r>
            <a:r>
              <a:rPr lang="en-US" altLang="en-US" sz="1800" dirty="0"/>
              <a:t>(also called analysis models) represent the customer requirements by depicting the software in three different domains: the information domain, the functional domain, and the behavioral domain. </a:t>
            </a:r>
          </a:p>
          <a:p>
            <a:pPr lvl="1"/>
            <a:endParaRPr lang="en-US" altLang="en-US" sz="1800" dirty="0"/>
          </a:p>
          <a:p>
            <a:pPr lvl="1"/>
            <a:r>
              <a:rPr lang="en-US" altLang="en-US" sz="1800" b="1" dirty="0"/>
              <a:t>Design models</a:t>
            </a:r>
            <a:r>
              <a:rPr lang="en-US" altLang="en-US" sz="1800" dirty="0"/>
              <a:t> represent characteristics of the software that help practitioners to construct it effectively: the architecture, the user interface, and component-level detail.</a:t>
            </a:r>
          </a:p>
          <a:p>
            <a:endParaRPr lang="en-US" altLang="en-US" dirty="0"/>
          </a:p>
        </p:txBody>
      </p:sp>
      <p:sp>
        <p:nvSpPr>
          <p:cNvPr id="7" name="Slide Number Placeholder 6">
            <a:extLst>
              <a:ext uri="{FF2B5EF4-FFF2-40B4-BE49-F238E27FC236}">
                <a16:creationId xmlns:a16="http://schemas.microsoft.com/office/drawing/2014/main" id="{C4F05462-4125-A741-A605-627F76959810}"/>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dirty="0"/>
          </a:p>
        </p:txBody>
      </p:sp>
    </p:spTree>
    <p:extLst>
      <p:ext uri="{BB962C8B-B14F-4D97-AF65-F5344CB8AC3E}">
        <p14:creationId xmlns:p14="http://schemas.microsoft.com/office/powerpoint/2010/main" val="21412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C1B7F337-F1AE-4967-9808-B23ACEA0B0F4}" type="slidenum">
              <a:rPr lang="en-US" altLang="en-US"/>
              <a:pPr/>
              <a:t>6</a:t>
            </a:fld>
            <a:endParaRPr lang="en-US" altLang="en-US"/>
          </a:p>
        </p:txBody>
      </p:sp>
      <p:sp>
        <p:nvSpPr>
          <p:cNvPr id="32770" name="Rectangle 2"/>
          <p:cNvSpPr>
            <a:spLocks noGrp="1" noChangeArrowheads="1"/>
          </p:cNvSpPr>
          <p:nvPr>
            <p:ph type="title"/>
          </p:nvPr>
        </p:nvSpPr>
        <p:spPr/>
        <p:txBody>
          <a:bodyPr/>
          <a:lstStyle/>
          <a:p>
            <a:r>
              <a:rPr lang="en-US" altLang="en-US" dirty="0"/>
              <a:t>Requirements Engineering</a:t>
            </a:r>
          </a:p>
        </p:txBody>
      </p:sp>
      <p:sp>
        <p:nvSpPr>
          <p:cNvPr id="32771" name="AutoShape 3"/>
          <p:cNvSpPr>
            <a:spLocks noChangeArrowheads="1"/>
          </p:cNvSpPr>
          <p:nvPr/>
        </p:nvSpPr>
        <p:spPr bwMode="auto">
          <a:xfrm>
            <a:off x="838200" y="2667000"/>
            <a:ext cx="2133600" cy="1219200"/>
          </a:xfrm>
          <a:prstGeom prst="cloudCallout">
            <a:avLst>
              <a:gd name="adj1" fmla="val 968"/>
              <a:gd name="adj2" fmla="val 3359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2774" name="AutoShape 6"/>
          <p:cNvSpPr>
            <a:spLocks noChangeArrowheads="1"/>
          </p:cNvSpPr>
          <p:nvPr/>
        </p:nvSpPr>
        <p:spPr bwMode="auto">
          <a:xfrm>
            <a:off x="5867400" y="2667000"/>
            <a:ext cx="1600200" cy="11430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2775" name="AutoShape 7"/>
          <p:cNvSpPr>
            <a:spLocks noChangeArrowheads="1"/>
          </p:cNvSpPr>
          <p:nvPr/>
        </p:nvSpPr>
        <p:spPr bwMode="auto">
          <a:xfrm>
            <a:off x="3505200" y="3048000"/>
            <a:ext cx="1752600" cy="381000"/>
          </a:xfrm>
          <a:prstGeom prst="rightArrow">
            <a:avLst>
              <a:gd name="adj1" fmla="val 50000"/>
              <a:gd name="adj2" fmla="val 11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2776" name="Text Box 8"/>
          <p:cNvSpPr txBox="1">
            <a:spLocks noChangeArrowheads="1"/>
          </p:cNvSpPr>
          <p:nvPr/>
        </p:nvSpPr>
        <p:spPr bwMode="auto">
          <a:xfrm>
            <a:off x="5851525" y="4232275"/>
            <a:ext cx="28135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Requirements</a:t>
            </a:r>
          </a:p>
          <a:p>
            <a:r>
              <a:rPr lang="en-US" altLang="en-US" b="1" dirty="0"/>
              <a:t>Specification Document</a:t>
            </a:r>
            <a:endParaRPr lang="en-US" altLang="en-US" dirty="0"/>
          </a:p>
          <a:p>
            <a:r>
              <a:rPr lang="en-US" altLang="en-US" dirty="0"/>
              <a:t>(the document that</a:t>
            </a:r>
          </a:p>
          <a:p>
            <a:r>
              <a:rPr lang="en-US" altLang="en-US" dirty="0"/>
              <a:t>describes </a:t>
            </a:r>
            <a:r>
              <a:rPr lang="en-US" altLang="en-US" b="1" dirty="0"/>
              <a:t>what</a:t>
            </a:r>
            <a:endParaRPr lang="en-US" altLang="en-US" dirty="0"/>
          </a:p>
          <a:p>
            <a:r>
              <a:rPr lang="en-US" altLang="en-US" dirty="0"/>
              <a:t>has to be built,</a:t>
            </a:r>
          </a:p>
          <a:p>
            <a:r>
              <a:rPr lang="en-US" altLang="en-US" dirty="0"/>
              <a:t>not how)</a:t>
            </a:r>
          </a:p>
        </p:txBody>
      </p:sp>
      <p:sp>
        <p:nvSpPr>
          <p:cNvPr id="32777" name="Text Box 9"/>
          <p:cNvSpPr txBox="1">
            <a:spLocks noChangeArrowheads="1"/>
          </p:cNvSpPr>
          <p:nvPr/>
        </p:nvSpPr>
        <p:spPr bwMode="auto">
          <a:xfrm>
            <a:off x="3429000" y="4232275"/>
            <a:ext cx="182614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Requirements</a:t>
            </a:r>
          </a:p>
          <a:p>
            <a:r>
              <a:rPr lang="en-US" altLang="en-US" b="1" dirty="0"/>
              <a:t>Elicitation and </a:t>
            </a:r>
          </a:p>
          <a:p>
            <a:r>
              <a:rPr lang="en-US" altLang="en-US" b="1" dirty="0"/>
              <a:t>Modelling </a:t>
            </a:r>
          </a:p>
          <a:p>
            <a:r>
              <a:rPr lang="en-US" altLang="en-US" dirty="0"/>
              <a:t>(the process of</a:t>
            </a:r>
          </a:p>
          <a:p>
            <a:r>
              <a:rPr lang="en-US" altLang="en-US" dirty="0"/>
              <a:t>creating the</a:t>
            </a:r>
          </a:p>
          <a:p>
            <a:r>
              <a:rPr lang="en-US" altLang="en-US" dirty="0"/>
              <a:t>requirements</a:t>
            </a:r>
          </a:p>
          <a:p>
            <a:r>
              <a:rPr lang="en-US" altLang="en-US" dirty="0"/>
              <a:t>spec)</a:t>
            </a:r>
          </a:p>
        </p:txBody>
      </p:sp>
      <p:sp>
        <p:nvSpPr>
          <p:cNvPr id="32778" name="Text Box 10"/>
          <p:cNvSpPr txBox="1">
            <a:spLocks noChangeArrowheads="1"/>
          </p:cNvSpPr>
          <p:nvPr/>
        </p:nvSpPr>
        <p:spPr bwMode="auto">
          <a:xfrm>
            <a:off x="990600" y="4232275"/>
            <a:ext cx="19605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Idea of a new</a:t>
            </a:r>
          </a:p>
          <a:p>
            <a:r>
              <a:rPr lang="en-US" altLang="en-US" b="1"/>
              <a:t>product</a:t>
            </a:r>
            <a:endParaRPr lang="en-US" altLang="en-US"/>
          </a:p>
          <a:p>
            <a:r>
              <a:rPr lang="en-US" altLang="en-US"/>
              <a:t>(to solve some</a:t>
            </a:r>
          </a:p>
          <a:p>
            <a:r>
              <a:rPr lang="en-US" altLang="en-US"/>
              <a:t>problem in the</a:t>
            </a:r>
          </a:p>
          <a:p>
            <a:r>
              <a:rPr lang="en-US" altLang="en-US"/>
              <a:t>real world)</a:t>
            </a:r>
          </a:p>
        </p:txBody>
      </p:sp>
    </p:spTree>
    <p:extLst>
      <p:ext uri="{BB962C8B-B14F-4D97-AF65-F5344CB8AC3E}">
        <p14:creationId xmlns:p14="http://schemas.microsoft.com/office/powerpoint/2010/main" val="281590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304800"/>
            <a:ext cx="9871075" cy="1143000"/>
          </a:xfrm>
        </p:spPr>
        <p:txBody>
          <a:bodyPr/>
          <a:lstStyle/>
          <a:p>
            <a:r>
              <a:rPr lang="en-US" altLang="en-US" dirty="0"/>
              <a:t>Requirements Engineering Process</a:t>
            </a:r>
          </a:p>
        </p:txBody>
      </p:sp>
      <p:grpSp>
        <p:nvGrpSpPr>
          <p:cNvPr id="2" name="Group 1"/>
          <p:cNvGrpSpPr/>
          <p:nvPr/>
        </p:nvGrpSpPr>
        <p:grpSpPr>
          <a:xfrm>
            <a:off x="1447800" y="1676400"/>
            <a:ext cx="6586538" cy="4826793"/>
            <a:chOff x="228600" y="1196975"/>
            <a:chExt cx="7743825" cy="5661025"/>
          </a:xfrm>
        </p:grpSpPr>
        <p:grpSp>
          <p:nvGrpSpPr>
            <p:cNvPr id="53311" name="Group 63"/>
            <p:cNvGrpSpPr>
              <a:grpSpLocks/>
            </p:cNvGrpSpPr>
            <p:nvPr/>
          </p:nvGrpSpPr>
          <p:grpSpPr bwMode="auto">
            <a:xfrm>
              <a:off x="1524000" y="4822825"/>
              <a:ext cx="2471738" cy="1135063"/>
              <a:chOff x="768" y="2248"/>
              <a:chExt cx="1557" cy="715"/>
            </a:xfrm>
          </p:grpSpPr>
          <p:sp>
            <p:nvSpPr>
              <p:cNvPr id="53268" name="AutoShape 20"/>
              <p:cNvSpPr>
                <a:spLocks noChangeArrowheads="1"/>
              </p:cNvSpPr>
              <p:nvPr/>
            </p:nvSpPr>
            <p:spPr bwMode="auto">
              <a:xfrm>
                <a:off x="768" y="2248"/>
                <a:ext cx="1557" cy="715"/>
              </a:xfrm>
              <a:prstGeom prst="roundRect">
                <a:avLst>
                  <a:gd name="adj" fmla="val 45037"/>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69" name="Rectangle 21"/>
              <p:cNvSpPr>
                <a:spLocks noChangeArrowheads="1"/>
              </p:cNvSpPr>
              <p:nvPr/>
            </p:nvSpPr>
            <p:spPr bwMode="auto">
              <a:xfrm>
                <a:off x="902" y="2417"/>
                <a:ext cx="10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Requirements</a:t>
                </a:r>
                <a:endParaRPr lang="en-US" altLang="en-US" sz="1200"/>
              </a:p>
            </p:txBody>
          </p:sp>
          <p:sp>
            <p:nvSpPr>
              <p:cNvPr id="53270" name="Rectangle 22"/>
              <p:cNvSpPr>
                <a:spLocks noChangeArrowheads="1"/>
              </p:cNvSpPr>
              <p:nvPr/>
            </p:nvSpPr>
            <p:spPr bwMode="auto">
              <a:xfrm>
                <a:off x="859" y="2653"/>
                <a:ext cx="14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dirty="0">
                    <a:solidFill>
                      <a:srgbClr val="000000"/>
                    </a:solidFill>
                    <a:latin typeface="Courier" charset="0"/>
                  </a:rPr>
                  <a:t>Analysis Process</a:t>
                </a:r>
                <a:endParaRPr lang="en-US" altLang="en-US" sz="1200" dirty="0"/>
              </a:p>
            </p:txBody>
          </p:sp>
        </p:grpSp>
        <p:grpSp>
          <p:nvGrpSpPr>
            <p:cNvPr id="53309" name="Group 61"/>
            <p:cNvGrpSpPr>
              <a:grpSpLocks/>
            </p:cNvGrpSpPr>
            <p:nvPr/>
          </p:nvGrpSpPr>
          <p:grpSpPr bwMode="auto">
            <a:xfrm>
              <a:off x="3028950" y="3657600"/>
              <a:ext cx="171450" cy="1136650"/>
              <a:chOff x="1716" y="1514"/>
              <a:chExt cx="108" cy="716"/>
            </a:xfrm>
          </p:grpSpPr>
          <p:sp>
            <p:nvSpPr>
              <p:cNvPr id="53274" name="Line 26"/>
              <p:cNvSpPr>
                <a:spLocks noChangeShapeType="1"/>
              </p:cNvSpPr>
              <p:nvPr/>
            </p:nvSpPr>
            <p:spPr bwMode="auto">
              <a:xfrm>
                <a:off x="1770" y="2033"/>
                <a:ext cx="1" cy="1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75" name="Freeform 27"/>
              <p:cNvSpPr>
                <a:spLocks/>
              </p:cNvSpPr>
              <p:nvPr/>
            </p:nvSpPr>
            <p:spPr bwMode="auto">
              <a:xfrm>
                <a:off x="1716" y="2051"/>
                <a:ext cx="108" cy="179"/>
              </a:xfrm>
              <a:custGeom>
                <a:avLst/>
                <a:gdLst>
                  <a:gd name="T0" fmla="*/ 108 w 108"/>
                  <a:gd name="T1" fmla="*/ 0 h 179"/>
                  <a:gd name="T2" fmla="*/ 54 w 108"/>
                  <a:gd name="T3" fmla="*/ 179 h 179"/>
                  <a:gd name="T4" fmla="*/ 0 w 108"/>
                  <a:gd name="T5" fmla="*/ 0 h 179"/>
                </a:gdLst>
                <a:ahLst/>
                <a:cxnLst>
                  <a:cxn ang="0">
                    <a:pos x="T0" y="T1"/>
                  </a:cxn>
                  <a:cxn ang="0">
                    <a:pos x="T2" y="T3"/>
                  </a:cxn>
                  <a:cxn ang="0">
                    <a:pos x="T4" y="T5"/>
                  </a:cxn>
                </a:cxnLst>
                <a:rect l="0" t="0" r="r" b="b"/>
                <a:pathLst>
                  <a:path w="108" h="179">
                    <a:moveTo>
                      <a:pt x="108" y="0"/>
                    </a:moveTo>
                    <a:lnTo>
                      <a:pt x="54" y="179"/>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76" name="Line 28"/>
              <p:cNvSpPr>
                <a:spLocks noChangeShapeType="1"/>
              </p:cNvSpPr>
              <p:nvPr/>
            </p:nvSpPr>
            <p:spPr bwMode="auto">
              <a:xfrm>
                <a:off x="1770" y="1514"/>
                <a:ext cx="1" cy="5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grpSp>
          <p:nvGrpSpPr>
            <p:cNvPr id="53310" name="Group 62"/>
            <p:cNvGrpSpPr>
              <a:grpSpLocks/>
            </p:cNvGrpSpPr>
            <p:nvPr/>
          </p:nvGrpSpPr>
          <p:grpSpPr bwMode="auto">
            <a:xfrm>
              <a:off x="2205038" y="3686175"/>
              <a:ext cx="171450" cy="1136650"/>
              <a:chOff x="1197" y="1532"/>
              <a:chExt cx="108" cy="716"/>
            </a:xfrm>
          </p:grpSpPr>
          <p:sp>
            <p:nvSpPr>
              <p:cNvPr id="53277" name="Line 29"/>
              <p:cNvSpPr>
                <a:spLocks noChangeShapeType="1"/>
              </p:cNvSpPr>
              <p:nvPr/>
            </p:nvSpPr>
            <p:spPr bwMode="auto">
              <a:xfrm flipV="1">
                <a:off x="1251" y="1532"/>
                <a:ext cx="1" cy="1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78" name="Freeform 30"/>
              <p:cNvSpPr>
                <a:spLocks/>
              </p:cNvSpPr>
              <p:nvPr/>
            </p:nvSpPr>
            <p:spPr bwMode="auto">
              <a:xfrm>
                <a:off x="1197" y="1532"/>
                <a:ext cx="108" cy="179"/>
              </a:xfrm>
              <a:custGeom>
                <a:avLst/>
                <a:gdLst>
                  <a:gd name="T0" fmla="*/ 0 w 108"/>
                  <a:gd name="T1" fmla="*/ 179 h 179"/>
                  <a:gd name="T2" fmla="*/ 54 w 108"/>
                  <a:gd name="T3" fmla="*/ 0 h 179"/>
                  <a:gd name="T4" fmla="*/ 108 w 108"/>
                  <a:gd name="T5" fmla="*/ 179 h 179"/>
                </a:gdLst>
                <a:ahLst/>
                <a:cxnLst>
                  <a:cxn ang="0">
                    <a:pos x="T0" y="T1"/>
                  </a:cxn>
                  <a:cxn ang="0">
                    <a:pos x="T2" y="T3"/>
                  </a:cxn>
                  <a:cxn ang="0">
                    <a:pos x="T4" y="T5"/>
                  </a:cxn>
                </a:cxnLst>
                <a:rect l="0" t="0" r="r" b="b"/>
                <a:pathLst>
                  <a:path w="108" h="179">
                    <a:moveTo>
                      <a:pt x="0" y="179"/>
                    </a:moveTo>
                    <a:lnTo>
                      <a:pt x="54" y="0"/>
                    </a:lnTo>
                    <a:lnTo>
                      <a:pt x="108" y="179"/>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79" name="Line 31"/>
              <p:cNvSpPr>
                <a:spLocks noChangeShapeType="1"/>
              </p:cNvSpPr>
              <p:nvPr/>
            </p:nvSpPr>
            <p:spPr bwMode="auto">
              <a:xfrm flipV="1">
                <a:off x="1251" y="1729"/>
                <a:ext cx="1" cy="5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grpSp>
          <p:nvGrpSpPr>
            <p:cNvPr id="53306" name="Group 58"/>
            <p:cNvGrpSpPr>
              <a:grpSpLocks/>
            </p:cNvGrpSpPr>
            <p:nvPr/>
          </p:nvGrpSpPr>
          <p:grpSpPr bwMode="auto">
            <a:xfrm>
              <a:off x="4038600" y="2967038"/>
              <a:ext cx="3692525" cy="1590675"/>
              <a:chOff x="2504" y="1228"/>
              <a:chExt cx="2326" cy="1002"/>
            </a:xfrm>
          </p:grpSpPr>
          <p:grpSp>
            <p:nvGrpSpPr>
              <p:cNvPr id="53305" name="Group 57"/>
              <p:cNvGrpSpPr>
                <a:grpSpLocks/>
              </p:cNvGrpSpPr>
              <p:nvPr/>
            </p:nvGrpSpPr>
            <p:grpSpPr bwMode="auto">
              <a:xfrm>
                <a:off x="2504" y="1228"/>
                <a:ext cx="1038" cy="322"/>
                <a:chOff x="2504" y="1228"/>
                <a:chExt cx="1038" cy="322"/>
              </a:xfrm>
            </p:grpSpPr>
            <p:sp>
              <p:nvSpPr>
                <p:cNvPr id="53281" name="Freeform 33"/>
                <p:cNvSpPr>
                  <a:spLocks/>
                </p:cNvSpPr>
                <p:nvPr/>
              </p:nvSpPr>
              <p:spPr bwMode="auto">
                <a:xfrm>
                  <a:off x="3345" y="1442"/>
                  <a:ext cx="197" cy="108"/>
                </a:xfrm>
                <a:custGeom>
                  <a:avLst/>
                  <a:gdLst>
                    <a:gd name="T0" fmla="*/ 36 w 197"/>
                    <a:gd name="T1" fmla="*/ 0 h 108"/>
                    <a:gd name="T2" fmla="*/ 197 w 197"/>
                    <a:gd name="T3" fmla="*/ 108 h 108"/>
                    <a:gd name="T4" fmla="*/ 0 w 197"/>
                    <a:gd name="T5" fmla="*/ 108 h 108"/>
                  </a:gdLst>
                  <a:ahLst/>
                  <a:cxnLst>
                    <a:cxn ang="0">
                      <a:pos x="T0" y="T1"/>
                    </a:cxn>
                    <a:cxn ang="0">
                      <a:pos x="T2" y="T3"/>
                    </a:cxn>
                    <a:cxn ang="0">
                      <a:pos x="T4" y="T5"/>
                    </a:cxn>
                  </a:cxnLst>
                  <a:rect l="0" t="0" r="r" b="b"/>
                  <a:pathLst>
                    <a:path w="197" h="108">
                      <a:moveTo>
                        <a:pt x="36" y="0"/>
                      </a:moveTo>
                      <a:lnTo>
                        <a:pt x="197" y="108"/>
                      </a:lnTo>
                      <a:lnTo>
                        <a:pt x="0" y="108"/>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83" name="Line 35"/>
                <p:cNvSpPr>
                  <a:spLocks noChangeShapeType="1"/>
                </p:cNvSpPr>
                <p:nvPr/>
              </p:nvSpPr>
              <p:spPr bwMode="auto">
                <a:xfrm>
                  <a:off x="2504" y="1228"/>
                  <a:ext cx="143"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4" name="Line 36"/>
                <p:cNvSpPr>
                  <a:spLocks noChangeShapeType="1"/>
                </p:cNvSpPr>
                <p:nvPr/>
              </p:nvSpPr>
              <p:spPr bwMode="auto">
                <a:xfrm>
                  <a:off x="2772" y="1299"/>
                  <a:ext cx="143"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5" name="Line 37"/>
                <p:cNvSpPr>
                  <a:spLocks noChangeShapeType="1"/>
                </p:cNvSpPr>
                <p:nvPr/>
              </p:nvSpPr>
              <p:spPr bwMode="auto">
                <a:xfrm>
                  <a:off x="3023" y="1389"/>
                  <a:ext cx="143"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grpSp>
            <p:nvGrpSpPr>
              <p:cNvPr id="53304" name="Group 56"/>
              <p:cNvGrpSpPr>
                <a:grpSpLocks/>
              </p:cNvGrpSpPr>
              <p:nvPr/>
            </p:nvGrpSpPr>
            <p:grpSpPr bwMode="auto">
              <a:xfrm>
                <a:off x="3237" y="1478"/>
                <a:ext cx="1593" cy="752"/>
                <a:chOff x="3237" y="1478"/>
                <a:chExt cx="1593" cy="752"/>
              </a:xfrm>
            </p:grpSpPr>
            <p:sp>
              <p:nvSpPr>
                <p:cNvPr id="53254" name="Rectangle 6"/>
                <p:cNvSpPr>
                  <a:spLocks noChangeArrowheads="1"/>
                </p:cNvSpPr>
                <p:nvPr/>
              </p:nvSpPr>
              <p:spPr bwMode="auto">
                <a:xfrm>
                  <a:off x="3237" y="1550"/>
                  <a:ext cx="1575" cy="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sz="1200"/>
                </a:p>
              </p:txBody>
            </p:sp>
            <p:sp>
              <p:nvSpPr>
                <p:cNvPr id="53255" name="Rectangle 7"/>
                <p:cNvSpPr>
                  <a:spLocks noChangeArrowheads="1"/>
                </p:cNvSpPr>
                <p:nvPr/>
              </p:nvSpPr>
              <p:spPr bwMode="auto">
                <a:xfrm>
                  <a:off x="3237" y="1550"/>
                  <a:ext cx="1593" cy="68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62" name="Rectangle 14"/>
                <p:cNvSpPr>
                  <a:spLocks noChangeArrowheads="1"/>
                </p:cNvSpPr>
                <p:nvPr/>
              </p:nvSpPr>
              <p:spPr bwMode="auto">
                <a:xfrm>
                  <a:off x="3711" y="1612"/>
                  <a:ext cx="5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system</a:t>
                  </a:r>
                  <a:endParaRPr lang="en-US" altLang="en-US" sz="1200"/>
                </a:p>
              </p:txBody>
            </p:sp>
            <p:sp>
              <p:nvSpPr>
                <p:cNvPr id="53263" name="Line 15"/>
                <p:cNvSpPr>
                  <a:spLocks noChangeShapeType="1"/>
                </p:cNvSpPr>
                <p:nvPr/>
              </p:nvSpPr>
              <p:spPr bwMode="auto">
                <a:xfrm>
                  <a:off x="3703" y="1782"/>
                  <a:ext cx="64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64" name="Rectangle 16"/>
                <p:cNvSpPr>
                  <a:spLocks noChangeArrowheads="1"/>
                </p:cNvSpPr>
                <p:nvPr/>
              </p:nvSpPr>
              <p:spPr bwMode="auto">
                <a:xfrm>
                  <a:off x="3282" y="1791"/>
                  <a:ext cx="9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specification:</a:t>
                  </a:r>
                  <a:endParaRPr lang="en-US" altLang="en-US" sz="1200"/>
                </a:p>
              </p:txBody>
            </p:sp>
            <p:sp>
              <p:nvSpPr>
                <p:cNvPr id="53265" name="Line 17"/>
                <p:cNvSpPr>
                  <a:spLocks noChangeShapeType="1"/>
                </p:cNvSpPr>
                <p:nvPr/>
              </p:nvSpPr>
              <p:spPr bwMode="auto">
                <a:xfrm>
                  <a:off x="3273" y="1961"/>
                  <a:ext cx="962" cy="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66" name="Rectangle 18"/>
                <p:cNvSpPr>
                  <a:spLocks noChangeArrowheads="1"/>
                </p:cNvSpPr>
                <p:nvPr/>
              </p:nvSpPr>
              <p:spPr bwMode="auto">
                <a:xfrm>
                  <a:off x="3765" y="1970"/>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Model</a:t>
                  </a:r>
                  <a:endParaRPr lang="en-US" altLang="en-US" sz="1200"/>
                </a:p>
              </p:txBody>
            </p:sp>
            <p:sp>
              <p:nvSpPr>
                <p:cNvPr id="53267" name="Line 19"/>
                <p:cNvSpPr>
                  <a:spLocks noChangeShapeType="1"/>
                </p:cNvSpPr>
                <p:nvPr/>
              </p:nvSpPr>
              <p:spPr bwMode="auto">
                <a:xfrm>
                  <a:off x="3756" y="2140"/>
                  <a:ext cx="53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0" name="Line 32"/>
                <p:cNvSpPr>
                  <a:spLocks noChangeShapeType="1"/>
                </p:cNvSpPr>
                <p:nvPr/>
              </p:nvSpPr>
              <p:spPr bwMode="auto">
                <a:xfrm>
                  <a:off x="3363" y="1496"/>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6" name="Line 38"/>
                <p:cNvSpPr>
                  <a:spLocks noChangeShapeType="1"/>
                </p:cNvSpPr>
                <p:nvPr/>
              </p:nvSpPr>
              <p:spPr bwMode="auto">
                <a:xfrm>
                  <a:off x="3291" y="1478"/>
                  <a:ext cx="72"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9" name="Line 41"/>
                <p:cNvSpPr>
                  <a:spLocks noChangeShapeType="1"/>
                </p:cNvSpPr>
                <p:nvPr/>
              </p:nvSpPr>
              <p:spPr bwMode="auto">
                <a:xfrm flipH="1">
                  <a:off x="3524" y="2212"/>
                  <a:ext cx="71"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grpSp>
        <p:grpSp>
          <p:nvGrpSpPr>
            <p:cNvPr id="53307" name="Group 59"/>
            <p:cNvGrpSpPr>
              <a:grpSpLocks/>
            </p:cNvGrpSpPr>
            <p:nvPr/>
          </p:nvGrpSpPr>
          <p:grpSpPr bwMode="auto">
            <a:xfrm>
              <a:off x="3995738" y="4613275"/>
              <a:ext cx="1760537" cy="512763"/>
              <a:chOff x="2325" y="2265"/>
              <a:chExt cx="1109" cy="323"/>
            </a:xfrm>
          </p:grpSpPr>
          <p:sp>
            <p:nvSpPr>
              <p:cNvPr id="53287" name="Line 39"/>
              <p:cNvSpPr>
                <a:spLocks noChangeShapeType="1"/>
              </p:cNvSpPr>
              <p:nvPr/>
            </p:nvSpPr>
            <p:spPr bwMode="auto">
              <a:xfrm flipH="1">
                <a:off x="2325" y="2534"/>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88" name="Freeform 40"/>
              <p:cNvSpPr>
                <a:spLocks/>
              </p:cNvSpPr>
              <p:nvPr/>
            </p:nvSpPr>
            <p:spPr bwMode="auto">
              <a:xfrm>
                <a:off x="2325" y="2498"/>
                <a:ext cx="197" cy="90"/>
              </a:xfrm>
              <a:custGeom>
                <a:avLst/>
                <a:gdLst>
                  <a:gd name="T0" fmla="*/ 197 w 197"/>
                  <a:gd name="T1" fmla="*/ 90 h 90"/>
                  <a:gd name="T2" fmla="*/ 0 w 197"/>
                  <a:gd name="T3" fmla="*/ 90 h 90"/>
                  <a:gd name="T4" fmla="*/ 161 w 197"/>
                  <a:gd name="T5" fmla="*/ 0 h 90"/>
                </a:gdLst>
                <a:ahLst/>
                <a:cxnLst>
                  <a:cxn ang="0">
                    <a:pos x="T0" y="T1"/>
                  </a:cxn>
                  <a:cxn ang="0">
                    <a:pos x="T2" y="T3"/>
                  </a:cxn>
                  <a:cxn ang="0">
                    <a:pos x="T4" y="T5"/>
                  </a:cxn>
                </a:cxnLst>
                <a:rect l="0" t="0" r="r" b="b"/>
                <a:pathLst>
                  <a:path w="197" h="90">
                    <a:moveTo>
                      <a:pt x="197" y="90"/>
                    </a:moveTo>
                    <a:lnTo>
                      <a:pt x="0" y="90"/>
                    </a:lnTo>
                    <a:lnTo>
                      <a:pt x="161"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90" name="Line 42"/>
              <p:cNvSpPr>
                <a:spLocks noChangeShapeType="1"/>
              </p:cNvSpPr>
              <p:nvPr/>
            </p:nvSpPr>
            <p:spPr bwMode="auto">
              <a:xfrm flipH="1">
                <a:off x="3309" y="2265"/>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1" name="Line 43"/>
              <p:cNvSpPr>
                <a:spLocks noChangeShapeType="1"/>
              </p:cNvSpPr>
              <p:nvPr/>
            </p:nvSpPr>
            <p:spPr bwMode="auto">
              <a:xfrm flipH="1">
                <a:off x="3094" y="2319"/>
                <a:ext cx="126"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2" name="Line 44"/>
              <p:cNvSpPr>
                <a:spLocks noChangeShapeType="1"/>
              </p:cNvSpPr>
              <p:nvPr/>
            </p:nvSpPr>
            <p:spPr bwMode="auto">
              <a:xfrm flipH="1">
                <a:off x="2880" y="2391"/>
                <a:ext cx="125" cy="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3" name="Line 45"/>
              <p:cNvSpPr>
                <a:spLocks noChangeShapeType="1"/>
              </p:cNvSpPr>
              <p:nvPr/>
            </p:nvSpPr>
            <p:spPr bwMode="auto">
              <a:xfrm flipH="1">
                <a:off x="2665" y="2462"/>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4" name="Line 46"/>
              <p:cNvSpPr>
                <a:spLocks noChangeShapeType="1"/>
              </p:cNvSpPr>
              <p:nvPr/>
            </p:nvSpPr>
            <p:spPr bwMode="auto">
              <a:xfrm flipH="1">
                <a:off x="2504" y="2516"/>
                <a:ext cx="71"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grpSp>
          <p:nvGrpSpPr>
            <p:cNvPr id="53308" name="Group 60"/>
            <p:cNvGrpSpPr>
              <a:grpSpLocks/>
            </p:cNvGrpSpPr>
            <p:nvPr/>
          </p:nvGrpSpPr>
          <p:grpSpPr bwMode="auto">
            <a:xfrm>
              <a:off x="3967163" y="5153025"/>
              <a:ext cx="4005262" cy="1704975"/>
              <a:chOff x="2307" y="2605"/>
              <a:chExt cx="2523" cy="1074"/>
            </a:xfrm>
          </p:grpSpPr>
          <p:sp>
            <p:nvSpPr>
              <p:cNvPr id="53256" name="Rectangle 8"/>
              <p:cNvSpPr>
                <a:spLocks noChangeArrowheads="1"/>
              </p:cNvSpPr>
              <p:nvPr/>
            </p:nvSpPr>
            <p:spPr bwMode="auto">
              <a:xfrm>
                <a:off x="3237" y="2999"/>
                <a:ext cx="1575" cy="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sz="1200"/>
              </a:p>
            </p:txBody>
          </p:sp>
          <p:sp>
            <p:nvSpPr>
              <p:cNvPr id="53257" name="Rectangle 9"/>
              <p:cNvSpPr>
                <a:spLocks noChangeArrowheads="1"/>
              </p:cNvSpPr>
              <p:nvPr/>
            </p:nvSpPr>
            <p:spPr bwMode="auto">
              <a:xfrm>
                <a:off x="3237" y="2999"/>
                <a:ext cx="1593" cy="68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58" name="Rectangle 10"/>
              <p:cNvSpPr>
                <a:spLocks noChangeArrowheads="1"/>
              </p:cNvSpPr>
              <p:nvPr/>
            </p:nvSpPr>
            <p:spPr bwMode="auto">
              <a:xfrm>
                <a:off x="3604" y="3151"/>
                <a:ext cx="60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analysis</a:t>
                </a:r>
                <a:endParaRPr lang="en-US" altLang="en-US" sz="1200"/>
              </a:p>
            </p:txBody>
          </p:sp>
          <p:sp>
            <p:nvSpPr>
              <p:cNvPr id="53259" name="Line 11"/>
              <p:cNvSpPr>
                <a:spLocks noChangeShapeType="1"/>
              </p:cNvSpPr>
              <p:nvPr/>
            </p:nvSpPr>
            <p:spPr bwMode="auto">
              <a:xfrm>
                <a:off x="3595" y="3321"/>
                <a:ext cx="8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60" name="Rectangle 12"/>
              <p:cNvSpPr>
                <a:spLocks noChangeArrowheads="1"/>
              </p:cNvSpPr>
              <p:nvPr/>
            </p:nvSpPr>
            <p:spPr bwMode="auto">
              <a:xfrm>
                <a:off x="3389" y="3330"/>
                <a:ext cx="9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model: Model</a:t>
                </a:r>
                <a:endParaRPr lang="en-US" altLang="en-US" sz="1200"/>
              </a:p>
            </p:txBody>
          </p:sp>
          <p:sp>
            <p:nvSpPr>
              <p:cNvPr id="53261" name="Line 13"/>
              <p:cNvSpPr>
                <a:spLocks noChangeShapeType="1"/>
              </p:cNvSpPr>
              <p:nvPr/>
            </p:nvSpPr>
            <p:spPr bwMode="auto">
              <a:xfrm flipV="1">
                <a:off x="3381" y="3492"/>
                <a:ext cx="1073"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5" name="Line 47"/>
              <p:cNvSpPr>
                <a:spLocks noChangeShapeType="1"/>
              </p:cNvSpPr>
              <p:nvPr/>
            </p:nvSpPr>
            <p:spPr bwMode="auto">
              <a:xfrm>
                <a:off x="3416" y="2945"/>
                <a:ext cx="179" cy="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6" name="Freeform 48"/>
              <p:cNvSpPr>
                <a:spLocks/>
              </p:cNvSpPr>
              <p:nvPr/>
            </p:nvSpPr>
            <p:spPr bwMode="auto">
              <a:xfrm>
                <a:off x="3399" y="2892"/>
                <a:ext cx="196" cy="107"/>
              </a:xfrm>
              <a:custGeom>
                <a:avLst/>
                <a:gdLst>
                  <a:gd name="T0" fmla="*/ 35 w 196"/>
                  <a:gd name="T1" fmla="*/ 0 h 107"/>
                  <a:gd name="T2" fmla="*/ 196 w 196"/>
                  <a:gd name="T3" fmla="*/ 107 h 107"/>
                  <a:gd name="T4" fmla="*/ 0 w 196"/>
                  <a:gd name="T5" fmla="*/ 107 h 107"/>
                </a:gdLst>
                <a:ahLst/>
                <a:cxnLst>
                  <a:cxn ang="0">
                    <a:pos x="T0" y="T1"/>
                  </a:cxn>
                  <a:cxn ang="0">
                    <a:pos x="T2" y="T3"/>
                  </a:cxn>
                  <a:cxn ang="0">
                    <a:pos x="T4" y="T5"/>
                  </a:cxn>
                </a:cxnLst>
                <a:rect l="0" t="0" r="r" b="b"/>
                <a:pathLst>
                  <a:path w="196" h="107">
                    <a:moveTo>
                      <a:pt x="35" y="0"/>
                    </a:moveTo>
                    <a:lnTo>
                      <a:pt x="196" y="107"/>
                    </a:lnTo>
                    <a:lnTo>
                      <a:pt x="0" y="107"/>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97" name="Line 49"/>
              <p:cNvSpPr>
                <a:spLocks noChangeShapeType="1"/>
              </p:cNvSpPr>
              <p:nvPr/>
            </p:nvSpPr>
            <p:spPr bwMode="auto">
              <a:xfrm>
                <a:off x="2307" y="2605"/>
                <a:ext cx="72" cy="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8" name="Line 50"/>
              <p:cNvSpPr>
                <a:spLocks noChangeShapeType="1"/>
              </p:cNvSpPr>
              <p:nvPr/>
            </p:nvSpPr>
            <p:spPr bwMode="auto">
              <a:xfrm>
                <a:off x="2468" y="2659"/>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299" name="Line 51"/>
              <p:cNvSpPr>
                <a:spLocks noChangeShapeType="1"/>
              </p:cNvSpPr>
              <p:nvPr/>
            </p:nvSpPr>
            <p:spPr bwMode="auto">
              <a:xfrm>
                <a:off x="2701" y="2713"/>
                <a:ext cx="107"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300" name="Line 52"/>
              <p:cNvSpPr>
                <a:spLocks noChangeShapeType="1"/>
              </p:cNvSpPr>
              <p:nvPr/>
            </p:nvSpPr>
            <p:spPr bwMode="auto">
              <a:xfrm>
                <a:off x="2915" y="2784"/>
                <a:ext cx="108"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301" name="Line 53"/>
              <p:cNvSpPr>
                <a:spLocks noChangeShapeType="1"/>
              </p:cNvSpPr>
              <p:nvPr/>
            </p:nvSpPr>
            <p:spPr bwMode="auto">
              <a:xfrm>
                <a:off x="3130" y="2856"/>
                <a:ext cx="125" cy="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sp>
            <p:nvSpPr>
              <p:cNvPr id="53302" name="Line 54"/>
              <p:cNvSpPr>
                <a:spLocks noChangeShapeType="1"/>
              </p:cNvSpPr>
              <p:nvPr/>
            </p:nvSpPr>
            <p:spPr bwMode="auto">
              <a:xfrm>
                <a:off x="3345" y="2928"/>
                <a:ext cx="71" cy="1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sz="1200"/>
              </a:p>
            </p:txBody>
          </p:sp>
        </p:grpSp>
        <p:sp>
          <p:nvSpPr>
            <p:cNvPr id="53253" name="Text Box 5"/>
            <p:cNvSpPr txBox="1">
              <a:spLocks noChangeArrowheads="1"/>
            </p:cNvSpPr>
            <p:nvPr/>
          </p:nvSpPr>
          <p:spPr bwMode="auto">
            <a:xfrm>
              <a:off x="228600" y="6199982"/>
              <a:ext cx="1879382" cy="3609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(Activity Diagram)</a:t>
              </a:r>
            </a:p>
          </p:txBody>
        </p:sp>
        <p:grpSp>
          <p:nvGrpSpPr>
            <p:cNvPr id="53317" name="Group 69"/>
            <p:cNvGrpSpPr>
              <a:grpSpLocks/>
            </p:cNvGrpSpPr>
            <p:nvPr/>
          </p:nvGrpSpPr>
          <p:grpSpPr bwMode="auto">
            <a:xfrm>
              <a:off x="5486400" y="1779588"/>
              <a:ext cx="2471738" cy="1136650"/>
              <a:chOff x="3264" y="480"/>
              <a:chExt cx="1557" cy="716"/>
            </a:xfrm>
          </p:grpSpPr>
          <p:sp>
            <p:nvSpPr>
              <p:cNvPr id="53313" name="AutoShape 65"/>
              <p:cNvSpPr>
                <a:spLocks noChangeArrowheads="1"/>
              </p:cNvSpPr>
              <p:nvPr/>
            </p:nvSpPr>
            <p:spPr bwMode="auto">
              <a:xfrm>
                <a:off x="3264" y="480"/>
                <a:ext cx="1557" cy="716"/>
              </a:xfrm>
              <a:prstGeom prst="roundRect">
                <a:avLst>
                  <a:gd name="adj" fmla="val 4497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314" name="Rectangle 66"/>
              <p:cNvSpPr>
                <a:spLocks noChangeArrowheads="1"/>
              </p:cNvSpPr>
              <p:nvPr/>
            </p:nvSpPr>
            <p:spPr bwMode="auto">
              <a:xfrm>
                <a:off x="3618" y="528"/>
                <a:ext cx="6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Problem </a:t>
                </a:r>
                <a:endParaRPr lang="en-US" altLang="en-US" sz="1200"/>
              </a:p>
            </p:txBody>
          </p:sp>
          <p:sp>
            <p:nvSpPr>
              <p:cNvPr id="53315" name="Rectangle 67"/>
              <p:cNvSpPr>
                <a:spLocks noChangeArrowheads="1"/>
              </p:cNvSpPr>
              <p:nvPr/>
            </p:nvSpPr>
            <p:spPr bwMode="auto">
              <a:xfrm>
                <a:off x="3508" y="710"/>
                <a:ext cx="80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Statement</a:t>
                </a:r>
              </a:p>
              <a:p>
                <a:r>
                  <a:rPr lang="en-US" altLang="en-US" sz="1600" b="1">
                    <a:solidFill>
                      <a:srgbClr val="000000"/>
                    </a:solidFill>
                    <a:latin typeface="Courier" charset="0"/>
                  </a:rPr>
                  <a:t>Generation</a:t>
                </a:r>
                <a:endParaRPr lang="en-US" altLang="en-US" sz="1200"/>
              </a:p>
            </p:txBody>
          </p:sp>
        </p:grpSp>
        <p:grpSp>
          <p:nvGrpSpPr>
            <p:cNvPr id="53342" name="Group 94"/>
            <p:cNvGrpSpPr>
              <a:grpSpLocks/>
            </p:cNvGrpSpPr>
            <p:nvPr/>
          </p:nvGrpSpPr>
          <p:grpSpPr bwMode="auto">
            <a:xfrm>
              <a:off x="1492250" y="2438400"/>
              <a:ext cx="3962400" cy="1219200"/>
              <a:chOff x="960" y="1296"/>
              <a:chExt cx="2496" cy="768"/>
            </a:xfrm>
          </p:grpSpPr>
          <p:grpSp>
            <p:nvGrpSpPr>
              <p:cNvPr id="53337" name="Group 89"/>
              <p:cNvGrpSpPr>
                <a:grpSpLocks/>
              </p:cNvGrpSpPr>
              <p:nvPr/>
            </p:nvGrpSpPr>
            <p:grpSpPr bwMode="auto">
              <a:xfrm>
                <a:off x="960" y="1348"/>
                <a:ext cx="1557" cy="716"/>
                <a:chOff x="960" y="1348"/>
                <a:chExt cx="1557" cy="716"/>
              </a:xfrm>
            </p:grpSpPr>
            <p:sp>
              <p:nvSpPr>
                <p:cNvPr id="53271" name="AutoShape 23"/>
                <p:cNvSpPr>
                  <a:spLocks noChangeArrowheads="1"/>
                </p:cNvSpPr>
                <p:nvPr/>
              </p:nvSpPr>
              <p:spPr bwMode="auto">
                <a:xfrm>
                  <a:off x="960" y="1348"/>
                  <a:ext cx="1557" cy="716"/>
                </a:xfrm>
                <a:prstGeom prst="roundRect">
                  <a:avLst>
                    <a:gd name="adj" fmla="val 4497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sz="1200"/>
                </a:p>
              </p:txBody>
            </p:sp>
            <p:sp>
              <p:nvSpPr>
                <p:cNvPr id="53272" name="Rectangle 24"/>
                <p:cNvSpPr>
                  <a:spLocks noChangeArrowheads="1"/>
                </p:cNvSpPr>
                <p:nvPr/>
              </p:nvSpPr>
              <p:spPr bwMode="auto">
                <a:xfrm>
                  <a:off x="1094" y="1518"/>
                  <a:ext cx="10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Requirements</a:t>
                  </a:r>
                  <a:endParaRPr lang="en-US" altLang="en-US" sz="1200"/>
                </a:p>
              </p:txBody>
            </p:sp>
            <p:sp>
              <p:nvSpPr>
                <p:cNvPr id="53273" name="Rectangle 25"/>
                <p:cNvSpPr>
                  <a:spLocks noChangeArrowheads="1"/>
                </p:cNvSpPr>
                <p:nvPr/>
              </p:nvSpPr>
              <p:spPr bwMode="auto">
                <a:xfrm>
                  <a:off x="1147" y="1696"/>
                  <a:ext cx="72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b="1">
                      <a:solidFill>
                        <a:srgbClr val="000000"/>
                      </a:solidFill>
                      <a:latin typeface="Courier" charset="0"/>
                    </a:rPr>
                    <a:t>Elicitation</a:t>
                  </a:r>
                  <a:endParaRPr lang="en-US" altLang="en-US" sz="1200"/>
                </a:p>
              </p:txBody>
            </p:sp>
          </p:grpSp>
          <p:sp>
            <p:nvSpPr>
              <p:cNvPr id="53318" name="Line 70"/>
              <p:cNvSpPr>
                <a:spLocks noChangeShapeType="1"/>
              </p:cNvSpPr>
              <p:nvPr/>
            </p:nvSpPr>
            <p:spPr bwMode="auto">
              <a:xfrm flipH="1">
                <a:off x="2496" y="1296"/>
                <a:ext cx="960" cy="24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200"/>
              </a:p>
            </p:txBody>
          </p:sp>
        </p:grpSp>
        <p:sp>
          <p:nvSpPr>
            <p:cNvPr id="53326" name="Rectangle 78"/>
            <p:cNvSpPr>
              <a:spLocks noChangeArrowheads="1"/>
            </p:cNvSpPr>
            <p:nvPr/>
          </p:nvSpPr>
          <p:spPr bwMode="auto">
            <a:xfrm>
              <a:off x="3449638" y="1196975"/>
              <a:ext cx="2038350" cy="1050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sz="1200"/>
            </a:p>
          </p:txBody>
        </p:sp>
        <p:sp>
          <p:nvSpPr>
            <p:cNvPr id="53327" name="Rectangle 79"/>
            <p:cNvSpPr>
              <a:spLocks noChangeArrowheads="1"/>
            </p:cNvSpPr>
            <p:nvPr/>
          </p:nvSpPr>
          <p:spPr bwMode="auto">
            <a:xfrm>
              <a:off x="1828800" y="1196975"/>
              <a:ext cx="1995488" cy="10795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60000"/>
                </a:lnSpc>
              </a:pPr>
              <a:endParaRPr lang="en-US" altLang="en-US" sz="1400" dirty="0"/>
            </a:p>
            <a:p>
              <a:pPr algn="ctr"/>
              <a:r>
                <a:rPr lang="en-US" altLang="en-US" sz="1600" b="1" dirty="0">
                  <a:latin typeface="Courier" charset="0"/>
                </a:rPr>
                <a:t>Problem</a:t>
              </a:r>
            </a:p>
            <a:p>
              <a:pPr algn="ctr"/>
              <a:r>
                <a:rPr lang="en-US" altLang="en-US" sz="1600" b="1" dirty="0">
                  <a:latin typeface="Courier" charset="0"/>
                </a:rPr>
                <a:t>Statement</a:t>
              </a:r>
            </a:p>
          </p:txBody>
        </p:sp>
        <p:sp>
          <p:nvSpPr>
            <p:cNvPr id="53338" name="Line 90"/>
            <p:cNvSpPr>
              <a:spLocks noChangeShapeType="1"/>
            </p:cNvSpPr>
            <p:nvPr/>
          </p:nvSpPr>
          <p:spPr bwMode="auto">
            <a:xfrm flipH="1" flipV="1">
              <a:off x="3810000" y="1676400"/>
              <a:ext cx="1676400" cy="533400"/>
            </a:xfrm>
            <a:prstGeom prst="line">
              <a:avLst/>
            </a:prstGeom>
            <a:noFill/>
            <a:ln w="19050">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200"/>
            </a:p>
          </p:txBody>
        </p:sp>
      </p:grpSp>
    </p:spTree>
    <p:extLst>
      <p:ext uri="{BB962C8B-B14F-4D97-AF65-F5344CB8AC3E}">
        <p14:creationId xmlns:p14="http://schemas.microsoft.com/office/powerpoint/2010/main" val="381868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54CD-6DA7-4D64-BF30-68311073E181}"/>
              </a:ext>
            </a:extLst>
          </p:cNvPr>
          <p:cNvSpPr>
            <a:spLocks noGrp="1"/>
          </p:cNvSpPr>
          <p:nvPr>
            <p:ph type="title"/>
          </p:nvPr>
        </p:nvSpPr>
        <p:spPr/>
        <p:txBody>
          <a:bodyPr/>
          <a:lstStyle/>
          <a:p>
            <a:r>
              <a:rPr lang="en-CA" dirty="0"/>
              <a:t>Why Do Software Projects Fail?</a:t>
            </a:r>
          </a:p>
        </p:txBody>
      </p:sp>
      <p:pic>
        <p:nvPicPr>
          <p:cNvPr id="4" name="Picture 3">
            <a:extLst>
              <a:ext uri="{FF2B5EF4-FFF2-40B4-BE49-F238E27FC236}">
                <a16:creationId xmlns:a16="http://schemas.microsoft.com/office/drawing/2014/main" id="{36E3B050-7203-44E1-9873-E5F7D7C675DE}"/>
              </a:ext>
            </a:extLst>
          </p:cNvPr>
          <p:cNvPicPr>
            <a:picLocks noChangeAspect="1"/>
          </p:cNvPicPr>
          <p:nvPr/>
        </p:nvPicPr>
        <p:blipFill>
          <a:blip r:embed="rId2"/>
          <a:stretch>
            <a:fillRect/>
          </a:stretch>
        </p:blipFill>
        <p:spPr>
          <a:xfrm>
            <a:off x="1371600" y="1905000"/>
            <a:ext cx="6172200" cy="3931607"/>
          </a:xfrm>
          <a:prstGeom prst="rect">
            <a:avLst/>
          </a:prstGeom>
        </p:spPr>
      </p:pic>
      <p:sp>
        <p:nvSpPr>
          <p:cNvPr id="5" name="TextBox 4">
            <a:extLst>
              <a:ext uri="{FF2B5EF4-FFF2-40B4-BE49-F238E27FC236}">
                <a16:creationId xmlns:a16="http://schemas.microsoft.com/office/drawing/2014/main" id="{9036E67E-FB9B-454D-A6CB-F39F23FFCB81}"/>
              </a:ext>
            </a:extLst>
          </p:cNvPr>
          <p:cNvSpPr txBox="1"/>
          <p:nvPr/>
        </p:nvSpPr>
        <p:spPr>
          <a:xfrm>
            <a:off x="609600" y="6477000"/>
            <a:ext cx="3552576" cy="261610"/>
          </a:xfrm>
          <a:prstGeom prst="rect">
            <a:avLst/>
          </a:prstGeom>
          <a:noFill/>
        </p:spPr>
        <p:txBody>
          <a:bodyPr wrap="none" rtlCol="0">
            <a:spAutoFit/>
          </a:bodyPr>
          <a:lstStyle/>
          <a:p>
            <a:r>
              <a:rPr lang="en-CA" sz="1100" dirty="0"/>
              <a:t>352 Companies – 8,000 projects. The Standish Group</a:t>
            </a:r>
          </a:p>
        </p:txBody>
      </p:sp>
    </p:spTree>
    <p:extLst>
      <p:ext uri="{BB962C8B-B14F-4D97-AF65-F5344CB8AC3E}">
        <p14:creationId xmlns:p14="http://schemas.microsoft.com/office/powerpoint/2010/main" val="111167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A3A5235-D3CE-4990-9AAD-DEF1465DBCF3}" type="slidenum">
              <a:rPr lang="en-US" altLang="en-US"/>
              <a:pPr/>
              <a:t>9</a:t>
            </a:fld>
            <a:endParaRPr lang="en-US" altLang="en-US"/>
          </a:p>
        </p:txBody>
      </p:sp>
      <p:sp>
        <p:nvSpPr>
          <p:cNvPr id="243714" name="Rectangle 2"/>
          <p:cNvSpPr>
            <a:spLocks noGrp="1" noChangeArrowheads="1"/>
          </p:cNvSpPr>
          <p:nvPr>
            <p:ph type="title"/>
          </p:nvPr>
        </p:nvSpPr>
        <p:spPr/>
        <p:txBody>
          <a:bodyPr/>
          <a:lstStyle/>
          <a:p>
            <a:r>
              <a:rPr lang="en-CA" altLang="en-US" sz="4000" dirty="0"/>
              <a:t>Types of Requirements</a:t>
            </a:r>
            <a:endParaRPr lang="en-US" altLang="en-US" sz="4000" dirty="0"/>
          </a:p>
        </p:txBody>
      </p:sp>
      <p:sp>
        <p:nvSpPr>
          <p:cNvPr id="243715" name="Rectangle 3"/>
          <p:cNvSpPr>
            <a:spLocks noGrp="1" noChangeArrowheads="1"/>
          </p:cNvSpPr>
          <p:nvPr>
            <p:ph type="body" idx="1"/>
          </p:nvPr>
        </p:nvSpPr>
        <p:spPr>
          <a:xfrm>
            <a:off x="685800" y="1524000"/>
            <a:ext cx="7772400" cy="4495800"/>
          </a:xfrm>
        </p:spPr>
        <p:txBody>
          <a:bodyPr/>
          <a:lstStyle/>
          <a:p>
            <a:pPr>
              <a:lnSpc>
                <a:spcPct val="80000"/>
              </a:lnSpc>
            </a:pPr>
            <a:endParaRPr lang="en-US" altLang="en-US" sz="1800" dirty="0"/>
          </a:p>
          <a:p>
            <a:pPr>
              <a:lnSpc>
                <a:spcPct val="80000"/>
              </a:lnSpc>
            </a:pPr>
            <a:r>
              <a:rPr lang="en-CA" altLang="en-US" sz="2000" dirty="0"/>
              <a:t>Three basic types of requirements:</a:t>
            </a:r>
            <a:endParaRPr lang="el-GR" altLang="en-US" sz="2000" dirty="0"/>
          </a:p>
          <a:p>
            <a:pPr>
              <a:lnSpc>
                <a:spcPct val="80000"/>
              </a:lnSpc>
            </a:pPr>
            <a:endParaRPr lang="el-GR" altLang="en-US" sz="2000" dirty="0"/>
          </a:p>
          <a:p>
            <a:pPr lvl="1">
              <a:lnSpc>
                <a:spcPct val="80000"/>
              </a:lnSpc>
            </a:pPr>
            <a:r>
              <a:rPr lang="en-US" altLang="en-US" sz="1800" b="1" dirty="0"/>
              <a:t>Functional requirements</a:t>
            </a:r>
            <a:r>
              <a:rPr lang="en-CA" altLang="en-US" sz="1800" b="1" dirty="0"/>
              <a:t>: </a:t>
            </a:r>
            <a:endParaRPr lang="el-GR" altLang="en-US" sz="1800" b="1" dirty="0"/>
          </a:p>
          <a:p>
            <a:pPr lvl="2">
              <a:lnSpc>
                <a:spcPct val="80000"/>
              </a:lnSpc>
            </a:pPr>
            <a:r>
              <a:rPr lang="en-CA" altLang="en-US" sz="1600" dirty="0"/>
              <a:t>What the system is supposed to do</a:t>
            </a:r>
            <a:r>
              <a:rPr lang="el-GR" altLang="en-US" sz="1600" b="1" dirty="0"/>
              <a:t> – </a:t>
            </a:r>
            <a:r>
              <a:rPr lang="en-CA" altLang="en-US" sz="1600" dirty="0"/>
              <a:t>Its functionality</a:t>
            </a:r>
            <a:r>
              <a:rPr lang="el-GR" altLang="en-US" sz="1600" dirty="0"/>
              <a:t> </a:t>
            </a:r>
          </a:p>
          <a:p>
            <a:pPr lvl="2">
              <a:lnSpc>
                <a:spcPct val="80000"/>
              </a:lnSpc>
            </a:pPr>
            <a:r>
              <a:rPr lang="en-CA" altLang="en-US" sz="1600" dirty="0"/>
              <a:t>These requirements define the reasons a system should be built</a:t>
            </a:r>
            <a:endParaRPr lang="el-GR" altLang="en-US" sz="1600" dirty="0"/>
          </a:p>
          <a:p>
            <a:pPr lvl="2">
              <a:lnSpc>
                <a:spcPct val="80000"/>
              </a:lnSpc>
            </a:pPr>
            <a:endParaRPr lang="en-US" altLang="en-US" sz="1600" dirty="0"/>
          </a:p>
          <a:p>
            <a:pPr lvl="1">
              <a:lnSpc>
                <a:spcPct val="80000"/>
              </a:lnSpc>
            </a:pPr>
            <a:r>
              <a:rPr lang="en-CA" altLang="en-US" sz="1800" b="1" dirty="0"/>
              <a:t>N</a:t>
            </a:r>
            <a:r>
              <a:rPr lang="en-US" altLang="en-US" sz="1800" b="1" dirty="0"/>
              <a:t>on-functional requirement</a:t>
            </a:r>
            <a:r>
              <a:rPr lang="en-CA" altLang="en-US" sz="1800" b="1" dirty="0"/>
              <a:t>s</a:t>
            </a:r>
            <a:r>
              <a:rPr lang="en-US" altLang="en-US" sz="1800" b="1" dirty="0"/>
              <a:t>: </a:t>
            </a:r>
            <a:r>
              <a:rPr lang="el-GR" altLang="en-US" sz="1800" dirty="0"/>
              <a:t> </a:t>
            </a:r>
            <a:endParaRPr lang="en-US" altLang="en-US" sz="1800" dirty="0"/>
          </a:p>
          <a:p>
            <a:pPr lvl="2">
              <a:lnSpc>
                <a:spcPct val="80000"/>
              </a:lnSpc>
            </a:pPr>
            <a:r>
              <a:rPr lang="en-CA" altLang="en-US" sz="1600" dirty="0"/>
              <a:t>What are the characteristics of the system – Quality characteristics, properties etc. </a:t>
            </a:r>
            <a:endParaRPr lang="el-GR" altLang="en-US" sz="1600" dirty="0"/>
          </a:p>
          <a:p>
            <a:pPr lvl="2">
              <a:lnSpc>
                <a:spcPct val="80000"/>
              </a:lnSpc>
            </a:pPr>
            <a:r>
              <a:rPr lang="en-CA" altLang="en-US" sz="1600" dirty="0"/>
              <a:t>These requirements define the properties which we will examine to evaluate </a:t>
            </a:r>
            <a:r>
              <a:rPr lang="en-CA" altLang="en-US" sz="1600" dirty="0" err="1"/>
              <a:t>whetyer</a:t>
            </a:r>
            <a:r>
              <a:rPr lang="en-CA" altLang="en-US" sz="1600" dirty="0"/>
              <a:t> the system is successful or not</a:t>
            </a:r>
          </a:p>
          <a:p>
            <a:pPr lvl="2">
              <a:lnSpc>
                <a:spcPct val="80000"/>
              </a:lnSpc>
            </a:pPr>
            <a:endParaRPr lang="en-CA" altLang="en-US" sz="1600" dirty="0"/>
          </a:p>
          <a:p>
            <a:pPr lvl="1">
              <a:lnSpc>
                <a:spcPct val="80000"/>
              </a:lnSpc>
            </a:pPr>
            <a:r>
              <a:rPr lang="en-CA" altLang="en-US" sz="1800" b="1" dirty="0"/>
              <a:t>Constraints:</a:t>
            </a:r>
            <a:endParaRPr lang="el-GR" altLang="en-US" sz="1800" dirty="0"/>
          </a:p>
          <a:p>
            <a:pPr lvl="2">
              <a:lnSpc>
                <a:spcPct val="80000"/>
              </a:lnSpc>
            </a:pPr>
            <a:r>
              <a:rPr lang="en-CA" altLang="en-US" sz="1600" dirty="0"/>
              <a:t>Requirements that have a global scope on the system and impose specific characteristics </a:t>
            </a:r>
            <a:endParaRPr lang="en-US" altLang="en-US" sz="1600" dirty="0"/>
          </a:p>
          <a:p>
            <a:pPr lvl="1">
              <a:lnSpc>
                <a:spcPct val="80000"/>
              </a:lnSpc>
              <a:buFontTx/>
              <a:buNone/>
            </a:pPr>
            <a:endParaRPr lang="el-GR" altLang="en-US" sz="1800" dirty="0"/>
          </a:p>
          <a:p>
            <a:pPr lvl="1">
              <a:lnSpc>
                <a:spcPct val="80000"/>
              </a:lnSpc>
            </a:pPr>
            <a:r>
              <a:rPr lang="en-CA" altLang="en-US" sz="1800" dirty="0"/>
              <a:t>In a nutshell requirements exist either because either </a:t>
            </a:r>
          </a:p>
          <a:p>
            <a:pPr lvl="2">
              <a:lnSpc>
                <a:spcPct val="80000"/>
              </a:lnSpc>
            </a:pPr>
            <a:r>
              <a:rPr lang="en-CA" altLang="en-US" sz="1600" dirty="0"/>
              <a:t>The type of the product requires them or</a:t>
            </a:r>
            <a:endParaRPr lang="en-US" altLang="en-US" sz="1600" dirty="0"/>
          </a:p>
          <a:p>
            <a:pPr lvl="2">
              <a:lnSpc>
                <a:spcPct val="80000"/>
              </a:lnSpc>
            </a:pPr>
            <a:r>
              <a:rPr lang="en-CA" altLang="en-US" sz="1600" dirty="0"/>
              <a:t>The user wants them</a:t>
            </a:r>
            <a:endParaRPr lang="en-US" altLang="en-US" sz="1600" dirty="0"/>
          </a:p>
          <a:p>
            <a:pPr>
              <a:lnSpc>
                <a:spcPct val="80000"/>
              </a:lnSpc>
            </a:pPr>
            <a:endParaRPr lang="en-US" altLang="en-US" sz="1800" dirty="0"/>
          </a:p>
          <a:p>
            <a:pPr>
              <a:lnSpc>
                <a:spcPct val="80000"/>
              </a:lnSpc>
            </a:pPr>
            <a:endParaRPr lang="en-US" altLang="en-US" sz="1800" dirty="0"/>
          </a:p>
          <a:p>
            <a:pPr>
              <a:lnSpc>
                <a:spcPct val="80000"/>
              </a:lnSpc>
            </a:pPr>
            <a:endParaRPr lang="en-US" altLang="en-US" sz="1800" dirty="0"/>
          </a:p>
        </p:txBody>
      </p:sp>
    </p:spTree>
    <p:extLst>
      <p:ext uri="{BB962C8B-B14F-4D97-AF65-F5344CB8AC3E}">
        <p14:creationId xmlns:p14="http://schemas.microsoft.com/office/powerpoint/2010/main" val="1253058982"/>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1459</TotalTime>
  <Words>1812</Words>
  <Application>Microsoft Office PowerPoint</Application>
  <PresentationFormat>On-screen Show (4:3)</PresentationFormat>
  <Paragraphs>241</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15</vt:lpstr>
      <vt:lpstr>Learning Objectives in this Part</vt:lpstr>
      <vt:lpstr>Modeling Principles</vt:lpstr>
      <vt:lpstr>Requirements Engineering</vt:lpstr>
      <vt:lpstr>Requirements Engineering Process</vt:lpstr>
      <vt:lpstr>Why Do Software Projects Fail?</vt:lpstr>
      <vt:lpstr>Types of Requirements</vt:lpstr>
      <vt:lpstr>Requirements Modeling Principles</vt:lpstr>
      <vt:lpstr>Characteristics of Software Requirements </vt:lpstr>
      <vt:lpstr>Requirements Analysis</vt:lpstr>
      <vt:lpstr>Requirements/Analysis Models as a Bridge</vt:lpstr>
      <vt:lpstr>Negotiating Requirements</vt:lpstr>
      <vt:lpstr>Communication Principles</vt:lpstr>
      <vt:lpstr>Communication Principles</vt:lpstr>
      <vt:lpstr>Communication Principles</vt:lpstr>
      <vt:lpstr>Requirements Elicitation Process</vt:lpstr>
      <vt:lpstr>Eliciting Requirements in Summary</vt:lpstr>
      <vt:lpstr>Verification vs. Validation</vt:lpstr>
      <vt:lpstr>Requirements Validation</vt:lpstr>
      <vt:lpstr>Requirements Verification</vt:lpstr>
      <vt:lpstr>Building a Requirements Model</vt:lpstr>
      <vt:lpstr>Requirements Models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208</cp:revision>
  <dcterms:created xsi:type="dcterms:W3CDTF">2015-03-16T16:55:38Z</dcterms:created>
  <dcterms:modified xsi:type="dcterms:W3CDTF">2020-09-07T22:35:54Z</dcterms:modified>
</cp:coreProperties>
</file>