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502" r:id="rId2"/>
    <p:sldId id="515" r:id="rId3"/>
    <p:sldId id="317" r:id="rId4"/>
    <p:sldId id="497" r:id="rId5"/>
    <p:sldId id="314" r:id="rId6"/>
    <p:sldId id="463" r:id="rId7"/>
    <p:sldId id="466" r:id="rId8"/>
    <p:sldId id="283" r:id="rId9"/>
    <p:sldId id="274" r:id="rId10"/>
    <p:sldId id="307" r:id="rId11"/>
    <p:sldId id="299" r:id="rId12"/>
    <p:sldId id="300" r:id="rId13"/>
    <p:sldId id="499" r:id="rId14"/>
    <p:sldId id="503" r:id="rId15"/>
    <p:sldId id="506" r:id="rId16"/>
    <p:sldId id="508" r:id="rId17"/>
    <p:sldId id="505" r:id="rId18"/>
    <p:sldId id="489" r:id="rId19"/>
    <p:sldId id="479" r:id="rId20"/>
    <p:sldId id="481" r:id="rId21"/>
    <p:sldId id="490" r:id="rId22"/>
    <p:sldId id="281" r:id="rId23"/>
    <p:sldId id="319" r:id="rId24"/>
    <p:sldId id="320" r:id="rId25"/>
    <p:sldId id="321" r:id="rId26"/>
    <p:sldId id="322" r:id="rId27"/>
    <p:sldId id="323" r:id="rId28"/>
    <p:sldId id="469" r:id="rId29"/>
    <p:sldId id="470" r:id="rId30"/>
    <p:sldId id="471" r:id="rId31"/>
    <p:sldId id="304" r:id="rId32"/>
    <p:sldId id="500" r:id="rId33"/>
    <p:sldId id="491" r:id="rId34"/>
    <p:sldId id="477" r:id="rId35"/>
    <p:sldId id="514" r:id="rId36"/>
    <p:sldId id="262" r:id="rId37"/>
    <p:sldId id="263" r:id="rId38"/>
    <p:sldId id="264" r:id="rId39"/>
    <p:sldId id="293" r:id="rId40"/>
    <p:sldId id="296" r:id="rId41"/>
    <p:sldId id="295" r:id="rId42"/>
    <p:sldId id="294"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1352" autoAdjust="0"/>
  </p:normalViewPr>
  <p:slideViewPr>
    <p:cSldViewPr>
      <p:cViewPr varScale="1">
        <p:scale>
          <a:sx n="74" d="100"/>
          <a:sy n="74" d="100"/>
        </p:scale>
        <p:origin x="173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37D173CC-E796-4683-BC3D-9729E0EAFA5D}" type="slidenum">
              <a:rPr lang="en-US" smtClean="0"/>
              <a:pPr>
                <a:defRPr/>
              </a:pPr>
              <a:t>32</a:t>
            </a:fld>
            <a:endParaRPr lang="en-US"/>
          </a:p>
        </p:txBody>
      </p:sp>
    </p:spTree>
    <p:extLst>
      <p:ext uri="{BB962C8B-B14F-4D97-AF65-F5344CB8AC3E}">
        <p14:creationId xmlns:p14="http://schemas.microsoft.com/office/powerpoint/2010/main" val="3262053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8EF7BC-F7BC-4637-8761-71D31E6B76F8}"/>
              </a:ext>
            </a:extLst>
          </p:cNvPr>
          <p:cNvSpPr>
            <a:spLocks noGrp="1" noChangeArrowheads="1"/>
          </p:cNvSpPr>
          <p:nvPr>
            <p:ph type="sldNum" sz="quarter" idx="5"/>
          </p:nvPr>
        </p:nvSpPr>
        <p:spPr>
          <a:ln/>
        </p:spPr>
        <p:txBody>
          <a:bodyPr/>
          <a:lstStyle/>
          <a:p>
            <a:fld id="{FDFC0F51-FA28-473C-9426-B47F7A1EAADB}" type="slidenum">
              <a:rPr lang="en-CA" altLang="en-US"/>
              <a:pPr/>
              <a:t>40</a:t>
            </a:fld>
            <a:endParaRPr lang="en-CA" altLang="en-US"/>
          </a:p>
        </p:txBody>
      </p:sp>
      <p:sp>
        <p:nvSpPr>
          <p:cNvPr id="48130" name="Rectangle 2">
            <a:extLst>
              <a:ext uri="{FF2B5EF4-FFF2-40B4-BE49-F238E27FC236}">
                <a16:creationId xmlns:a16="http://schemas.microsoft.com/office/drawing/2014/main" id="{9BE5C565-647B-4846-9D1E-105631683B95}"/>
              </a:ext>
            </a:extLst>
          </p:cNvPr>
          <p:cNvSpPr>
            <a:spLocks noGrp="1" noChangeArrowheads="1"/>
          </p:cNvSpPr>
          <p:nvPr>
            <p:ph type="body" idx="1"/>
          </p:nvPr>
        </p:nvSpPr>
        <p:spPr>
          <a:xfrm>
            <a:off x="974725" y="4564063"/>
            <a:ext cx="5365750" cy="4044950"/>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ltLang="en-US"/>
          </a:p>
        </p:txBody>
      </p:sp>
      <p:sp>
        <p:nvSpPr>
          <p:cNvPr id="48131" name="Rectangle 3">
            <a:extLst>
              <a:ext uri="{FF2B5EF4-FFF2-40B4-BE49-F238E27FC236}">
                <a16:creationId xmlns:a16="http://schemas.microsoft.com/office/drawing/2014/main" id="{DE21DD70-1A37-483B-BE37-4258869AE05C}"/>
              </a:ext>
            </a:extLst>
          </p:cNvPr>
          <p:cNvSpPr>
            <a:spLocks noGrp="1" noRot="1" noChangeAspect="1" noChangeArrowheads="1" noTextEdit="1"/>
          </p:cNvSpPr>
          <p:nvPr>
            <p:ph type="sldImg"/>
          </p:nvPr>
        </p:nvSpPr>
        <p:spPr>
          <a:xfrm>
            <a:off x="1419225" y="839788"/>
            <a:ext cx="4479925" cy="3359150"/>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8E3B9FE-8129-40B7-9097-783930A3152A}"/>
              </a:ext>
            </a:extLst>
          </p:cNvPr>
          <p:cNvSpPr>
            <a:spLocks noGrp="1" noChangeArrowheads="1"/>
          </p:cNvSpPr>
          <p:nvPr>
            <p:ph type="sldNum" sz="quarter" idx="5"/>
          </p:nvPr>
        </p:nvSpPr>
        <p:spPr>
          <a:ln/>
        </p:spPr>
        <p:txBody>
          <a:bodyPr/>
          <a:lstStyle/>
          <a:p>
            <a:fld id="{5094ACF7-571D-4847-BC02-523740181901}" type="slidenum">
              <a:rPr lang="en-CA" altLang="en-US"/>
              <a:pPr/>
              <a:t>41</a:t>
            </a:fld>
            <a:endParaRPr lang="en-CA" altLang="en-US"/>
          </a:p>
        </p:txBody>
      </p:sp>
      <p:sp>
        <p:nvSpPr>
          <p:cNvPr id="46082" name="Rectangle 2">
            <a:extLst>
              <a:ext uri="{FF2B5EF4-FFF2-40B4-BE49-F238E27FC236}">
                <a16:creationId xmlns:a16="http://schemas.microsoft.com/office/drawing/2014/main" id="{B74BEE83-C5FA-41F8-BF00-145FCB03C9A0}"/>
              </a:ext>
            </a:extLst>
          </p:cNvPr>
          <p:cNvSpPr>
            <a:spLocks noGrp="1" noChangeArrowheads="1"/>
          </p:cNvSpPr>
          <p:nvPr>
            <p:ph type="body" idx="1"/>
          </p:nvPr>
        </p:nvSpPr>
        <p:spPr>
          <a:xfrm>
            <a:off x="974725" y="4564063"/>
            <a:ext cx="5365750" cy="4044950"/>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ltLang="en-US"/>
          </a:p>
        </p:txBody>
      </p:sp>
      <p:sp>
        <p:nvSpPr>
          <p:cNvPr id="46083" name="Rectangle 3">
            <a:extLst>
              <a:ext uri="{FF2B5EF4-FFF2-40B4-BE49-F238E27FC236}">
                <a16:creationId xmlns:a16="http://schemas.microsoft.com/office/drawing/2014/main" id="{C02D9533-3E97-4E1C-949C-2112FAD000DF}"/>
              </a:ext>
            </a:extLst>
          </p:cNvPr>
          <p:cNvSpPr>
            <a:spLocks noGrp="1" noRot="1" noChangeAspect="1" noChangeArrowheads="1" noTextEdit="1"/>
          </p:cNvSpPr>
          <p:nvPr>
            <p:ph type="sldImg"/>
          </p:nvPr>
        </p:nvSpPr>
        <p:spPr>
          <a:xfrm>
            <a:off x="1419225" y="839788"/>
            <a:ext cx="4479925" cy="3359150"/>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48F2685-0A5C-4335-80CE-89700A5F7653}"/>
              </a:ext>
            </a:extLst>
          </p:cNvPr>
          <p:cNvSpPr>
            <a:spLocks noGrp="1" noChangeArrowheads="1"/>
          </p:cNvSpPr>
          <p:nvPr>
            <p:ph type="sldNum" sz="quarter" idx="5"/>
          </p:nvPr>
        </p:nvSpPr>
        <p:spPr>
          <a:ln/>
        </p:spPr>
        <p:txBody>
          <a:bodyPr/>
          <a:lstStyle/>
          <a:p>
            <a:fld id="{337A2738-C42E-4F02-83A6-C738F6CE69E9}" type="slidenum">
              <a:rPr lang="en-CA" altLang="en-US"/>
              <a:pPr/>
              <a:t>42</a:t>
            </a:fld>
            <a:endParaRPr lang="en-CA" altLang="en-US"/>
          </a:p>
        </p:txBody>
      </p:sp>
      <p:sp>
        <p:nvSpPr>
          <p:cNvPr id="44034" name="Rectangle 2">
            <a:extLst>
              <a:ext uri="{FF2B5EF4-FFF2-40B4-BE49-F238E27FC236}">
                <a16:creationId xmlns:a16="http://schemas.microsoft.com/office/drawing/2014/main" id="{DCDF625D-DD4A-4640-8DF7-DB1019AEFC47}"/>
              </a:ext>
            </a:extLst>
          </p:cNvPr>
          <p:cNvSpPr>
            <a:spLocks noGrp="1" noChangeArrowheads="1"/>
          </p:cNvSpPr>
          <p:nvPr>
            <p:ph type="body" idx="1"/>
          </p:nvPr>
        </p:nvSpPr>
        <p:spPr>
          <a:xfrm>
            <a:off x="974725" y="4564063"/>
            <a:ext cx="5365750" cy="4044950"/>
          </a:xfrm>
          <a:ln/>
          <a:extLst>
            <a:ext uri="{91240B29-F687-4F45-9708-019B960494DF}">
              <a14:hiddenLine xmlns:a14="http://schemas.microsoft.com/office/drawing/2010/main" w="12700">
                <a:solidFill>
                  <a:schemeClr val="tx1"/>
                </a:solidFill>
                <a:miter lim="800000"/>
                <a:headEnd/>
                <a:tailEnd/>
              </a14:hiddenLine>
            </a:ext>
          </a:extLst>
        </p:spPr>
        <p:txBody>
          <a:bodyPr lIns="95655" tIns="46988" rIns="95655" bIns="46988"/>
          <a:lstStyle/>
          <a:p>
            <a:endParaRPr lang="en-US" altLang="en-US"/>
          </a:p>
        </p:txBody>
      </p:sp>
      <p:sp>
        <p:nvSpPr>
          <p:cNvPr id="44035" name="Rectangle 3">
            <a:extLst>
              <a:ext uri="{FF2B5EF4-FFF2-40B4-BE49-F238E27FC236}">
                <a16:creationId xmlns:a16="http://schemas.microsoft.com/office/drawing/2014/main" id="{7C319A7F-FB5C-4026-BFC5-2F326603CF71}"/>
              </a:ext>
            </a:extLst>
          </p:cNvPr>
          <p:cNvSpPr>
            <a:spLocks noGrp="1" noRot="1" noChangeAspect="1" noChangeArrowheads="1" noTextEdit="1"/>
          </p:cNvSpPr>
          <p:nvPr>
            <p:ph type="sldImg"/>
          </p:nvPr>
        </p:nvSpPr>
        <p:spPr>
          <a:xfrm>
            <a:off x="1419225" y="839788"/>
            <a:ext cx="4479925" cy="3359150"/>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6B6B85B-F07C-4BF2-9EFE-FFAF337C6B0F}" type="slidenum">
              <a:rPr lang="en-CA" altLang="en-US"/>
              <a:pPr/>
              <a:t>6</a:t>
            </a:fld>
            <a:endParaRPr lang="en-CA" altLang="en-US"/>
          </a:p>
        </p:txBody>
      </p:sp>
      <p:sp>
        <p:nvSpPr>
          <p:cNvPr id="209922" name="Rectangle 2"/>
          <p:cNvSpPr>
            <a:spLocks noGrp="1" noRot="1" noChangeAspect="1" noChangeArrowheads="1" noTextEdit="1"/>
          </p:cNvSpPr>
          <p:nvPr>
            <p:ph type="sldImg"/>
          </p:nvPr>
        </p:nvSpPr>
        <p:spPr>
          <a:xfrm>
            <a:off x="2249488" y="606425"/>
            <a:ext cx="4338637" cy="3255963"/>
          </a:xfrm>
          <a:ln/>
        </p:spPr>
      </p:sp>
      <p:sp>
        <p:nvSpPr>
          <p:cNvPr id="209923" name="Rectangle 3"/>
          <p:cNvSpPr>
            <a:spLocks noGrp="1" noChangeArrowheads="1"/>
          </p:cNvSpPr>
          <p:nvPr>
            <p:ph type="body" idx="1"/>
          </p:nvPr>
        </p:nvSpPr>
        <p:spPr>
          <a:xfrm>
            <a:off x="2210098" y="4014107"/>
            <a:ext cx="4418707" cy="4316488"/>
          </a:xfrm>
        </p:spPr>
        <p:txBody>
          <a:bodyPr/>
          <a:lstStyle/>
          <a:p>
            <a:endParaRPr lang="en-US" altLang="en-US" dirty="0"/>
          </a:p>
        </p:txBody>
      </p:sp>
      <p:sp>
        <p:nvSpPr>
          <p:cNvPr id="209924" name="Text Box 4"/>
          <p:cNvSpPr txBox="1">
            <a:spLocks noChangeArrowheads="1"/>
          </p:cNvSpPr>
          <p:nvPr/>
        </p:nvSpPr>
        <p:spPr bwMode="auto">
          <a:xfrm>
            <a:off x="305099" y="1211036"/>
            <a:ext cx="1829097" cy="517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spAutoFit/>
          </a:bodyPr>
          <a:lstStyle>
            <a:lvl1pPr defTabSz="966788">
              <a:defRPr sz="2400">
                <a:solidFill>
                  <a:schemeClr val="tx1"/>
                </a:solidFill>
                <a:latin typeface="Times New Roman" pitchFamily="18" charset="0"/>
              </a:defRPr>
            </a:lvl1pPr>
            <a:lvl2pPr marL="482600" defTabSz="966788">
              <a:defRPr sz="2400">
                <a:solidFill>
                  <a:schemeClr val="tx1"/>
                </a:solidFill>
                <a:latin typeface="Times New Roman" pitchFamily="18" charset="0"/>
              </a:defRPr>
            </a:lvl2pPr>
            <a:lvl3pPr marL="966788" defTabSz="966788">
              <a:defRPr sz="2400">
                <a:solidFill>
                  <a:schemeClr val="tx1"/>
                </a:solidFill>
                <a:latin typeface="Times New Roman" pitchFamily="18" charset="0"/>
              </a:defRPr>
            </a:lvl3pPr>
            <a:lvl4pPr marL="1449388" defTabSz="966788">
              <a:defRPr sz="2400">
                <a:solidFill>
                  <a:schemeClr val="tx1"/>
                </a:solidFill>
                <a:latin typeface="Times New Roman" pitchFamily="18" charset="0"/>
              </a:defRPr>
            </a:lvl4pPr>
            <a:lvl5pPr marL="1933575" defTabSz="966788">
              <a:defRPr sz="2400">
                <a:solidFill>
                  <a:schemeClr val="tx1"/>
                </a:solidFill>
                <a:latin typeface="Times New Roman" pitchFamily="18" charset="0"/>
              </a:defRPr>
            </a:lvl5pPr>
            <a:lvl6pPr marL="2390775" defTabSz="966788" fontAlgn="base">
              <a:spcBef>
                <a:spcPct val="0"/>
              </a:spcBef>
              <a:spcAft>
                <a:spcPct val="0"/>
              </a:spcAft>
              <a:defRPr sz="2400">
                <a:solidFill>
                  <a:schemeClr val="tx1"/>
                </a:solidFill>
                <a:latin typeface="Times New Roman" pitchFamily="18" charset="0"/>
              </a:defRPr>
            </a:lvl6pPr>
            <a:lvl7pPr marL="2847975" defTabSz="966788" fontAlgn="base">
              <a:spcBef>
                <a:spcPct val="0"/>
              </a:spcBef>
              <a:spcAft>
                <a:spcPct val="0"/>
              </a:spcAft>
              <a:defRPr sz="2400">
                <a:solidFill>
                  <a:schemeClr val="tx1"/>
                </a:solidFill>
                <a:latin typeface="Times New Roman" pitchFamily="18" charset="0"/>
              </a:defRPr>
            </a:lvl7pPr>
            <a:lvl8pPr marL="3305175" defTabSz="966788" fontAlgn="base">
              <a:spcBef>
                <a:spcPct val="0"/>
              </a:spcBef>
              <a:spcAft>
                <a:spcPct val="0"/>
              </a:spcAft>
              <a:defRPr sz="2400">
                <a:solidFill>
                  <a:schemeClr val="tx1"/>
                </a:solidFill>
                <a:latin typeface="Times New Roman" pitchFamily="18" charset="0"/>
              </a:defRPr>
            </a:lvl8pPr>
            <a:lvl9pPr marL="3762375" defTabSz="966788" fontAlgn="base">
              <a:spcBef>
                <a:spcPct val="0"/>
              </a:spcBef>
              <a:spcAft>
                <a:spcPct val="0"/>
              </a:spcAft>
              <a:defRPr sz="2400">
                <a:solidFill>
                  <a:schemeClr val="tx1"/>
                </a:solidFill>
                <a:latin typeface="Times New Roman" pitchFamily="18" charset="0"/>
              </a:defRPr>
            </a:lvl9pPr>
          </a:lstStyle>
          <a:p>
            <a:pPr eaLnBrk="0" hangingPunct="0">
              <a:spcBef>
                <a:spcPct val="50000"/>
              </a:spcBef>
            </a:pPr>
            <a:r>
              <a:rPr lang="en-US" altLang="en-US" sz="1100">
                <a:latin typeface="Arial" pitchFamily="34" charset="0"/>
              </a:rPr>
              <a:t>It can be very difficult to explain what a process is, if people aren’t already familiar with it. An informal example most people can relate to is the process of balancing a checkbook at the end of the month. Most of us have developed a process we use - the same steps every month. It shortens the time required to accomplish the task and ensures that we don’t forget any steps. The same applies to a software engineering process. We want it to be repeatable and ensure that all required tasks are accomplished when required. Of course, a software engineering process is much more complex than balancing a checkbook and there is a tremendous amount of information contained in the RUP. </a:t>
            </a:r>
          </a:p>
        </p:txBody>
      </p:sp>
    </p:spTree>
    <p:extLst>
      <p:ext uri="{BB962C8B-B14F-4D97-AF65-F5344CB8AC3E}">
        <p14:creationId xmlns:p14="http://schemas.microsoft.com/office/powerpoint/2010/main" val="537220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71B946-0AD7-E24F-AC4A-22C04EEEB326}" type="slidenum">
              <a:rPr lang="en-US" altLang="x-none" smtClean="0"/>
              <a:pPr>
                <a:defRPr/>
              </a:pPr>
              <a:t>9</a:t>
            </a:fld>
            <a:endParaRPr lang="en-US" altLang="x-none" dirty="0"/>
          </a:p>
        </p:txBody>
      </p:sp>
    </p:spTree>
    <p:extLst>
      <p:ext uri="{BB962C8B-B14F-4D97-AF65-F5344CB8AC3E}">
        <p14:creationId xmlns:p14="http://schemas.microsoft.com/office/powerpoint/2010/main" val="4245555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xfrm>
            <a:off x="1292225" y="31750"/>
            <a:ext cx="4164013" cy="3122613"/>
          </a:xfrm>
          <a:ln/>
        </p:spPr>
      </p:sp>
      <p:sp>
        <p:nvSpPr>
          <p:cNvPr id="254979"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1758396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13</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14</a:t>
            </a:fld>
            <a:endParaRPr lang="en-US"/>
          </a:p>
        </p:txBody>
      </p:sp>
    </p:spTree>
    <p:extLst>
      <p:ext uri="{BB962C8B-B14F-4D97-AF65-F5344CB8AC3E}">
        <p14:creationId xmlns:p14="http://schemas.microsoft.com/office/powerpoint/2010/main" val="2640560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15</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949729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37D173CC-E796-4683-BC3D-9729E0EAFA5D}" type="slidenum">
              <a:rPr lang="en-US" smtClean="0"/>
              <a:pPr>
                <a:defRPr/>
              </a:pPr>
              <a:t>19</a:t>
            </a:fld>
            <a:endParaRPr lang="en-US"/>
          </a:p>
        </p:txBody>
      </p:sp>
    </p:spTree>
    <p:extLst>
      <p:ext uri="{BB962C8B-B14F-4D97-AF65-F5344CB8AC3E}">
        <p14:creationId xmlns:p14="http://schemas.microsoft.com/office/powerpoint/2010/main" val="283093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BA4D636-40F0-4AE7-94FA-19A5D149C0DF}" type="slidenum">
              <a:rPr lang="en-US"/>
              <a:pPr>
                <a:defRPr/>
              </a:pPr>
              <a:t>‹#›</a:t>
            </a:fld>
            <a:endParaRPr lang="en-US"/>
          </a:p>
        </p:txBody>
      </p:sp>
    </p:spTree>
    <p:extLst>
      <p:ext uri="{BB962C8B-B14F-4D97-AF65-F5344CB8AC3E}">
        <p14:creationId xmlns:p14="http://schemas.microsoft.com/office/powerpoint/2010/main" val="405724865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9/9/2020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9/9/2020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9/9/2020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areerexplorer.com/careers/software-engineer/"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Key Principles – Software Life Cycle - Process</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1F6334B1-AC24-B948-9F47-07E6A95E7026}"/>
              </a:ext>
            </a:extLst>
          </p:cNvPr>
          <p:cNvSpPr>
            <a:spLocks noGrp="1" noChangeArrowheads="1"/>
          </p:cNvSpPr>
          <p:nvPr>
            <p:ph type="title"/>
          </p:nvPr>
        </p:nvSpPr>
        <p:spPr/>
        <p:txBody>
          <a:bodyPr/>
          <a:lstStyle/>
          <a:p>
            <a:r>
              <a:rPr lang="en-US" altLang="en-US" dirty="0"/>
              <a:t>Principles that Guide Process</a:t>
            </a:r>
          </a:p>
        </p:txBody>
      </p:sp>
      <p:sp>
        <p:nvSpPr>
          <p:cNvPr id="6149" name="Rectangle 3">
            <a:extLst>
              <a:ext uri="{FF2B5EF4-FFF2-40B4-BE49-F238E27FC236}">
                <a16:creationId xmlns:a16="http://schemas.microsoft.com/office/drawing/2014/main" id="{8BB9C308-4F8E-C04B-B38D-4A4DB0D2B9C7}"/>
              </a:ext>
            </a:extLst>
          </p:cNvPr>
          <p:cNvSpPr>
            <a:spLocks noGrp="1" noChangeArrowheads="1"/>
          </p:cNvSpPr>
          <p:nvPr>
            <p:ph type="body" idx="1"/>
          </p:nvPr>
        </p:nvSpPr>
        <p:spPr/>
        <p:txBody>
          <a:bodyPr/>
          <a:lstStyle/>
          <a:p>
            <a:r>
              <a:rPr lang="en-US" altLang="en-US" sz="2000" b="1" dirty="0"/>
              <a:t>Principle #6</a:t>
            </a:r>
            <a:r>
              <a:rPr lang="en-US" altLang="en-US" sz="2000" dirty="0"/>
              <a:t>. Manage change. The approach may be either formal or informal, but mechanisms must be established to manage the way changes are requested, assessed, approved and implemented.</a:t>
            </a:r>
          </a:p>
          <a:p>
            <a:endParaRPr lang="en-US" altLang="en-US" sz="2000" dirty="0"/>
          </a:p>
          <a:p>
            <a:r>
              <a:rPr lang="en-US" altLang="en-US" sz="2000" b="1" dirty="0"/>
              <a:t>Principle #7</a:t>
            </a:r>
            <a:r>
              <a:rPr lang="en-US" altLang="en-US" sz="2000" dirty="0"/>
              <a:t>. Assess risk. Lots of things can go wrong as software is being developed. It’s essential that you establish contingency plans. </a:t>
            </a:r>
          </a:p>
          <a:p>
            <a:endParaRPr lang="en-US" altLang="en-US" sz="2000" dirty="0"/>
          </a:p>
          <a:p>
            <a:r>
              <a:rPr lang="en-US" altLang="en-US" sz="2000" b="1" dirty="0"/>
              <a:t>Principle #8</a:t>
            </a:r>
            <a:r>
              <a:rPr lang="en-US" altLang="en-US" sz="2000" dirty="0"/>
              <a:t>. Create work products that provide value for others. Create only those work products that provide value for other process activities, actions or tasks. </a:t>
            </a:r>
          </a:p>
        </p:txBody>
      </p:sp>
      <p:sp>
        <p:nvSpPr>
          <p:cNvPr id="7" name="Slide Number Placeholder 6">
            <a:extLst>
              <a:ext uri="{FF2B5EF4-FFF2-40B4-BE49-F238E27FC236}">
                <a16:creationId xmlns:a16="http://schemas.microsoft.com/office/drawing/2014/main" id="{7AB5C765-337E-6649-92C5-6A7963C1AD1F}"/>
              </a:ext>
            </a:extLst>
          </p:cNvPr>
          <p:cNvSpPr>
            <a:spLocks noGrp="1"/>
          </p:cNvSpPr>
          <p:nvPr>
            <p:ph type="sldNum" sz="quarter" idx="10"/>
          </p:nvPr>
        </p:nvSpPr>
        <p:spPr/>
        <p:txBody>
          <a:bodyPr/>
          <a:lstStyle/>
          <a:p>
            <a:pPr>
              <a:defRPr/>
            </a:pPr>
            <a:fld id="{3E8ADE4A-FE7A-EF46-81C0-DB169D7260F5}" type="slidenum">
              <a:rPr lang="en-US" altLang="x-none" smtClean="0"/>
              <a:pPr>
                <a:defRPr/>
              </a:pPr>
              <a:t>10</a:t>
            </a:fld>
            <a:endParaRPr lang="en-US" altLang="x-none" dirty="0"/>
          </a:p>
        </p:txBody>
      </p:sp>
    </p:spTree>
    <p:extLst>
      <p:ext uri="{BB962C8B-B14F-4D97-AF65-F5344CB8AC3E}">
        <p14:creationId xmlns:p14="http://schemas.microsoft.com/office/powerpoint/2010/main" val="15398944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6" name="Rectangle 4"/>
          <p:cNvSpPr>
            <a:spLocks noGrp="1" noChangeArrowheads="1"/>
          </p:cNvSpPr>
          <p:nvPr>
            <p:ph type="title"/>
          </p:nvPr>
        </p:nvSpPr>
        <p:spPr>
          <a:xfrm>
            <a:off x="685800" y="381000"/>
            <a:ext cx="7772400" cy="1143000"/>
          </a:xfrm>
        </p:spPr>
        <p:txBody>
          <a:bodyPr/>
          <a:lstStyle/>
          <a:p>
            <a:r>
              <a:rPr lang="en-US" altLang="en-US" dirty="0"/>
              <a:t>Reuse</a:t>
            </a:r>
          </a:p>
        </p:txBody>
      </p:sp>
      <p:sp>
        <p:nvSpPr>
          <p:cNvPr id="253957" name="Rectangle 5"/>
          <p:cNvSpPr>
            <a:spLocks noGrp="1" noChangeArrowheads="1"/>
          </p:cNvSpPr>
          <p:nvPr>
            <p:ph type="body" idx="1"/>
          </p:nvPr>
        </p:nvSpPr>
        <p:spPr/>
        <p:txBody>
          <a:bodyPr/>
          <a:lstStyle/>
          <a:p>
            <a:r>
              <a:rPr lang="en-US" altLang="en-US" sz="2000" dirty="0"/>
              <a:t>A good software design solves a specific problem but is general enough to address future problems (for example, changing requirements)</a:t>
            </a:r>
          </a:p>
          <a:p>
            <a:endParaRPr lang="en-US" altLang="en-US" sz="2000" dirty="0"/>
          </a:p>
          <a:p>
            <a:r>
              <a:rPr lang="en-US" altLang="en-US" sz="2000" dirty="0"/>
              <a:t>Experts do not solve every problem from first principles</a:t>
            </a:r>
          </a:p>
          <a:p>
            <a:pPr lvl="1"/>
            <a:r>
              <a:rPr lang="en-US" altLang="en-US" sz="1800" dirty="0"/>
              <a:t>They reuse solutions that have worked for them in the past</a:t>
            </a:r>
          </a:p>
          <a:p>
            <a:pPr lvl="1"/>
            <a:endParaRPr lang="en-US" altLang="en-US" sz="1800" dirty="0"/>
          </a:p>
          <a:p>
            <a:r>
              <a:rPr lang="en-US" altLang="en-US" sz="2000" dirty="0"/>
              <a:t>Goal for the software engineer:</a:t>
            </a:r>
          </a:p>
          <a:p>
            <a:pPr lvl="1"/>
            <a:r>
              <a:rPr lang="en-US" altLang="en-US" sz="1800" dirty="0"/>
              <a:t>Design the software to be reusable across application domains and designs  </a:t>
            </a:r>
          </a:p>
          <a:p>
            <a:r>
              <a:rPr lang="en-US" altLang="en-US" sz="2000" dirty="0"/>
              <a:t>How?</a:t>
            </a:r>
          </a:p>
          <a:p>
            <a:pPr lvl="1"/>
            <a:r>
              <a:rPr lang="en-US" altLang="en-US" sz="1800" dirty="0"/>
              <a:t>Use design patterns and frameworks whenever possible</a:t>
            </a:r>
          </a:p>
        </p:txBody>
      </p:sp>
    </p:spTree>
    <p:extLst>
      <p:ext uri="{BB962C8B-B14F-4D97-AF65-F5344CB8AC3E}">
        <p14:creationId xmlns:p14="http://schemas.microsoft.com/office/powerpoint/2010/main" val="141293122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32" name="Rectangle 8"/>
          <p:cNvSpPr>
            <a:spLocks noGrp="1" noChangeArrowheads="1"/>
          </p:cNvSpPr>
          <p:nvPr>
            <p:ph type="title"/>
          </p:nvPr>
        </p:nvSpPr>
        <p:spPr>
          <a:xfrm>
            <a:off x="685800" y="457200"/>
            <a:ext cx="7772400" cy="1143000"/>
          </a:xfrm>
        </p:spPr>
        <p:txBody>
          <a:bodyPr/>
          <a:lstStyle/>
          <a:p>
            <a:r>
              <a:rPr lang="en-US" altLang="en-US" dirty="0"/>
              <a:t>Design Patterns and Frameworks </a:t>
            </a:r>
          </a:p>
        </p:txBody>
      </p:sp>
      <p:sp>
        <p:nvSpPr>
          <p:cNvPr id="154633" name="Rectangle 9"/>
          <p:cNvSpPr>
            <a:spLocks noGrp="1" noChangeArrowheads="1"/>
          </p:cNvSpPr>
          <p:nvPr>
            <p:ph type="body" idx="1"/>
          </p:nvPr>
        </p:nvSpPr>
        <p:spPr>
          <a:xfrm>
            <a:off x="685800" y="1752600"/>
            <a:ext cx="7772400" cy="4114800"/>
          </a:xfrm>
        </p:spPr>
        <p:txBody>
          <a:bodyPr/>
          <a:lstStyle/>
          <a:p>
            <a:r>
              <a:rPr lang="en-US" altLang="en-US" sz="2000" dirty="0"/>
              <a:t>Design Pattern: </a:t>
            </a:r>
          </a:p>
          <a:p>
            <a:pPr lvl="1"/>
            <a:r>
              <a:rPr lang="en-US" altLang="en-US" sz="1800" dirty="0"/>
              <a:t>A small set of classes that provide a template solution to a recurring design problem</a:t>
            </a:r>
          </a:p>
          <a:p>
            <a:pPr lvl="1"/>
            <a:r>
              <a:rPr lang="en-US" altLang="en-US" sz="1800" dirty="0"/>
              <a:t>Reusable design knowledge on a higher level than data structures (link lists, binary trees, etc.) </a:t>
            </a:r>
          </a:p>
          <a:p>
            <a:pPr lvl="1"/>
            <a:endParaRPr lang="en-US" altLang="en-US" sz="1800" dirty="0"/>
          </a:p>
          <a:p>
            <a:r>
              <a:rPr lang="en-US" altLang="en-US" sz="2000" dirty="0"/>
              <a:t>Framework:</a:t>
            </a:r>
          </a:p>
          <a:p>
            <a:pPr lvl="1"/>
            <a:r>
              <a:rPr lang="en-US" altLang="en-US" sz="1800" dirty="0"/>
              <a:t>A moderately large set of classes that collaborate to carry out a set of responsibilities in an application domain. </a:t>
            </a:r>
          </a:p>
          <a:p>
            <a:pPr lvl="2"/>
            <a:r>
              <a:rPr lang="en-US" altLang="en-US" sz="1600" dirty="0"/>
              <a:t>Examples: User Interface Builder</a:t>
            </a:r>
          </a:p>
          <a:p>
            <a:pPr marL="914400" lvl="2" indent="0">
              <a:buNone/>
            </a:pPr>
            <a:endParaRPr lang="en-US" altLang="en-US" sz="1600" dirty="0"/>
          </a:p>
          <a:p>
            <a:r>
              <a:rPr lang="en-US" altLang="en-US" sz="2000" dirty="0"/>
              <a:t>Provide architectural guidance during the design phase</a:t>
            </a:r>
          </a:p>
          <a:p>
            <a:endParaRPr lang="en-US" altLang="en-US" sz="2000" dirty="0"/>
          </a:p>
          <a:p>
            <a:r>
              <a:rPr lang="en-US" altLang="en-US" sz="2000" dirty="0"/>
              <a:t>Provide a foundation for software components industry</a:t>
            </a:r>
          </a:p>
        </p:txBody>
      </p:sp>
    </p:spTree>
    <p:extLst>
      <p:ext uri="{BB962C8B-B14F-4D97-AF65-F5344CB8AC3E}">
        <p14:creationId xmlns:p14="http://schemas.microsoft.com/office/powerpoint/2010/main" val="29369884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p:txBody>
          <a:bodyPr/>
          <a:lstStyle/>
          <a:p>
            <a:r>
              <a:rPr lang="en-US" altLang="en-US" sz="1800" dirty="0"/>
              <a:t>Why do we need to establish a software process before a software project commences?</a:t>
            </a:r>
          </a:p>
          <a:p>
            <a:endParaRPr lang="en-US" altLang="en-US" sz="1800" dirty="0"/>
          </a:p>
          <a:p>
            <a:r>
              <a:rPr lang="en-US" altLang="en-US" sz="1800" dirty="0"/>
              <a:t>List and briefly discuss three common risks in software projects. </a:t>
            </a:r>
          </a:p>
          <a:p>
            <a:endParaRPr lang="en-US" altLang="en-US" sz="1800" dirty="0"/>
          </a:p>
          <a:p>
            <a:r>
              <a:rPr lang="en-US" altLang="en-US" sz="1800" dirty="0"/>
              <a:t>What are the main characteristics of Agile processes?</a:t>
            </a:r>
          </a:p>
          <a:p>
            <a:pPr marL="0" indent="0">
              <a:buNone/>
            </a:pPr>
            <a:endParaRPr lang="en-US" altLang="en-US" sz="1800" dirty="0"/>
          </a:p>
          <a:p>
            <a:r>
              <a:rPr lang="en-US" altLang="en-US" sz="1800" dirty="0"/>
              <a:t>Read the content of the following sites:</a:t>
            </a:r>
          </a:p>
          <a:p>
            <a:pPr lvl="1"/>
            <a:r>
              <a:rPr lang="en-CA" sz="1600" dirty="0">
                <a:hlinkClick r:id="rId3"/>
              </a:rPr>
              <a:t>https://thescalers.com/risks-in-software-development-projects/</a:t>
            </a:r>
          </a:p>
          <a:p>
            <a:pPr lvl="1"/>
            <a:r>
              <a:rPr lang="en-CA" sz="1600" dirty="0">
                <a:hlinkClick r:id="rId3"/>
              </a:rPr>
              <a:t>https://en.wikipedia.org/wiki/Change_management_(engineering)</a:t>
            </a:r>
          </a:p>
          <a:p>
            <a:pPr lvl="1"/>
            <a:r>
              <a:rPr lang="en-CA" sz="1600" dirty="0">
                <a:hlinkClick r:id="rId3"/>
              </a:rPr>
              <a:t>https://www.drdobbs.com/software-change-management/184415707</a:t>
            </a:r>
          </a:p>
          <a:p>
            <a:pPr lvl="1"/>
            <a:r>
              <a:rPr lang="en-CA" sz="1600" dirty="0">
                <a:hlinkClick r:id="rId3"/>
              </a:rPr>
              <a:t>https://en.wikipedia.org/wiki/Agile_software_development</a:t>
            </a:r>
          </a:p>
          <a:p>
            <a:pPr marL="457200" lvl="1" indent="0">
              <a:buNone/>
            </a:pPr>
            <a:endParaRPr lang="en-CA" sz="2000" dirty="0"/>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13</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270309368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7</a:t>
            </a:r>
          </a:p>
        </p:txBody>
      </p:sp>
      <p:sp>
        <p:nvSpPr>
          <p:cNvPr id="3" name="Text Placeholder 2"/>
          <p:cNvSpPr>
            <a:spLocks noGrp="1"/>
          </p:cNvSpPr>
          <p:nvPr>
            <p:ph type="body" idx="1"/>
          </p:nvPr>
        </p:nvSpPr>
        <p:spPr/>
        <p:txBody>
          <a:bodyPr/>
          <a:lstStyle/>
          <a:p>
            <a:r>
              <a:rPr lang="en-US" dirty="0"/>
              <a:t>Software Process Modeling Facets</a:t>
            </a:r>
          </a:p>
        </p:txBody>
      </p:sp>
      <p:sp>
        <p:nvSpPr>
          <p:cNvPr id="6" name="Text Placeholder 2">
            <a:extLst>
              <a:ext uri="{FF2B5EF4-FFF2-40B4-BE49-F238E27FC236}">
                <a16:creationId xmlns:a16="http://schemas.microsoft.com/office/drawing/2014/main" id="{3928042D-ED1A-4C77-9AAA-C80A0050BE11}"/>
              </a:ext>
            </a:extLst>
          </p:cNvPr>
          <p:cNvSpPr txBox="1">
            <a:spLocks/>
          </p:cNvSpPr>
          <p:nvPr/>
        </p:nvSpPr>
        <p:spPr>
          <a:xfrm>
            <a:off x="680545" y="3733800"/>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p>
          <a:p>
            <a:r>
              <a:rPr lang="en-US" sz="2000" i="1" dirty="0"/>
              <a:t>You can mass-produce hardware; you cannot mass-produce software; you cannot mass-produce the human mind.</a:t>
            </a:r>
          </a:p>
          <a:p>
            <a:r>
              <a:rPr lang="en-US" sz="2000" dirty="0"/>
              <a:t>— Michio Kaku</a:t>
            </a:r>
          </a:p>
        </p:txBody>
      </p:sp>
    </p:spTree>
    <p:extLst>
      <p:ext uri="{BB962C8B-B14F-4D97-AF65-F5344CB8AC3E}">
        <p14:creationId xmlns:p14="http://schemas.microsoft.com/office/powerpoint/2010/main" val="3531937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15</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p>
          <a:p>
            <a:pPr>
              <a:buFont typeface="+mj-lt"/>
              <a:buAutoNum type="arabicPeriod"/>
            </a:pPr>
            <a:endParaRPr lang="en-CA" altLang="en-US" sz="1800" dirty="0"/>
          </a:p>
          <a:p>
            <a:pPr>
              <a:buFont typeface="+mj-lt"/>
              <a:buAutoNum type="arabicPeriod"/>
            </a:pPr>
            <a:r>
              <a:rPr lang="en-CA" altLang="en-US" sz="1800" dirty="0"/>
              <a:t>To learn about the basic development strategies and the software process activities</a:t>
            </a:r>
          </a:p>
          <a:p>
            <a:pPr>
              <a:buFont typeface="+mj-lt"/>
              <a:buAutoNum type="arabicPeriod"/>
            </a:pPr>
            <a:endParaRPr lang="en-CA" altLang="en-US" sz="1800" dirty="0"/>
          </a:p>
          <a:p>
            <a:pPr marL="457200" indent="-457200">
              <a:buFont typeface="+mj-lt"/>
              <a:buAutoNum type="arabicPeriod"/>
            </a:pPr>
            <a:endParaRPr lang="en-CA" altLang="en-US" sz="1800" dirty="0"/>
          </a:p>
        </p:txBody>
      </p:sp>
    </p:spTree>
    <p:extLst>
      <p:ext uri="{BB962C8B-B14F-4D97-AF65-F5344CB8AC3E}">
        <p14:creationId xmlns:p14="http://schemas.microsoft.com/office/powerpoint/2010/main" val="36972693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1428-629C-4A30-9157-9AFD345BBE5E}"/>
              </a:ext>
            </a:extLst>
          </p:cNvPr>
          <p:cNvSpPr>
            <a:spLocks noGrp="1"/>
          </p:cNvSpPr>
          <p:nvPr>
            <p:ph type="title"/>
          </p:nvPr>
        </p:nvSpPr>
        <p:spPr/>
        <p:txBody>
          <a:bodyPr/>
          <a:lstStyle/>
          <a:p>
            <a:r>
              <a:rPr lang="en-CA" dirty="0"/>
              <a:t>Three Facets to Consider Process</a:t>
            </a:r>
          </a:p>
        </p:txBody>
      </p:sp>
      <p:sp>
        <p:nvSpPr>
          <p:cNvPr id="3" name="Content Placeholder 2">
            <a:extLst>
              <a:ext uri="{FF2B5EF4-FFF2-40B4-BE49-F238E27FC236}">
                <a16:creationId xmlns:a16="http://schemas.microsoft.com/office/drawing/2014/main" id="{85208E7D-0296-46D3-9E3D-BB5A6E91FC4A}"/>
              </a:ext>
            </a:extLst>
          </p:cNvPr>
          <p:cNvSpPr>
            <a:spLocks noGrp="1"/>
          </p:cNvSpPr>
          <p:nvPr>
            <p:ph idx="1"/>
          </p:nvPr>
        </p:nvSpPr>
        <p:spPr>
          <a:xfrm>
            <a:off x="609600" y="1447800"/>
            <a:ext cx="7772400" cy="4114800"/>
          </a:xfrm>
        </p:spPr>
        <p:txBody>
          <a:bodyPr/>
          <a:lstStyle/>
          <a:p>
            <a:pPr marL="514350" indent="-514350">
              <a:buAutoNum type="arabicPeriod"/>
            </a:pPr>
            <a:r>
              <a:rPr lang="en-CA" sz="2000" dirty="0"/>
              <a:t>The </a:t>
            </a:r>
            <a:r>
              <a:rPr lang="en-CA" sz="2000" b="1" dirty="0"/>
              <a:t>Overall Development Strategy</a:t>
            </a:r>
          </a:p>
          <a:p>
            <a:pPr marL="914400" lvl="1" indent="-514350">
              <a:buAutoNum type="alphaLcPeriod"/>
            </a:pPr>
            <a:r>
              <a:rPr lang="en-CA" sz="1800" dirty="0"/>
              <a:t>Incremental</a:t>
            </a:r>
          </a:p>
          <a:p>
            <a:pPr marL="914400" lvl="1" indent="-514350">
              <a:buAutoNum type="alphaLcPeriod"/>
            </a:pPr>
            <a:r>
              <a:rPr lang="en-CA" sz="1800" dirty="0"/>
              <a:t>Evolutionary</a:t>
            </a:r>
          </a:p>
          <a:p>
            <a:pPr marL="514350" indent="-514350">
              <a:buAutoNum type="arabicPeriod"/>
            </a:pPr>
            <a:r>
              <a:rPr lang="en-CA" sz="2000" dirty="0"/>
              <a:t>The </a:t>
            </a:r>
            <a:r>
              <a:rPr lang="en-CA" sz="2000" b="1" dirty="0"/>
              <a:t>Structure (i.e. Flow) of Process Activities</a:t>
            </a:r>
          </a:p>
          <a:p>
            <a:pPr marL="914400" lvl="1" indent="-514350">
              <a:buAutoNum type="alphaLcPeriod"/>
            </a:pPr>
            <a:r>
              <a:rPr lang="en-CA" sz="1800" dirty="0"/>
              <a:t>Linear</a:t>
            </a:r>
          </a:p>
          <a:p>
            <a:pPr marL="914400" lvl="1" indent="-514350">
              <a:buAutoNum type="alphaLcPeriod"/>
            </a:pPr>
            <a:r>
              <a:rPr lang="en-CA" sz="1800" dirty="0"/>
              <a:t>Iterative</a:t>
            </a:r>
          </a:p>
          <a:p>
            <a:pPr marL="914400" lvl="1" indent="-514350">
              <a:buAutoNum type="alphaLcPeriod"/>
            </a:pPr>
            <a:r>
              <a:rPr lang="en-CA" sz="1800" dirty="0"/>
              <a:t>Evolutionary</a:t>
            </a:r>
          </a:p>
          <a:p>
            <a:pPr marL="914400" lvl="1" indent="-514350">
              <a:buAutoNum type="alphaLcPeriod"/>
            </a:pPr>
            <a:r>
              <a:rPr lang="en-CA" sz="1800" dirty="0"/>
              <a:t>Parallel</a:t>
            </a:r>
          </a:p>
          <a:p>
            <a:pPr marL="514350" indent="-514350">
              <a:buAutoNum type="arabicPeriod"/>
            </a:pPr>
            <a:r>
              <a:rPr lang="en-CA" sz="2000" dirty="0"/>
              <a:t>The specific </a:t>
            </a:r>
            <a:r>
              <a:rPr lang="en-CA" sz="2000" b="1" dirty="0"/>
              <a:t>Process Model Selected </a:t>
            </a:r>
            <a:r>
              <a:rPr lang="en-CA" sz="2000" dirty="0"/>
              <a:t>and </a:t>
            </a:r>
            <a:r>
              <a:rPr lang="en-CA" sz="2000" b="1" dirty="0"/>
              <a:t>Applied</a:t>
            </a:r>
          </a:p>
          <a:p>
            <a:pPr marL="914400" lvl="1" indent="-514350">
              <a:buAutoNum type="alphaLcPeriod"/>
            </a:pPr>
            <a:r>
              <a:rPr lang="en-CA" sz="1800" dirty="0"/>
              <a:t>Waterfall</a:t>
            </a:r>
          </a:p>
          <a:p>
            <a:pPr marL="914400" lvl="1" indent="-514350">
              <a:buAutoNum type="alphaLcPeriod"/>
            </a:pPr>
            <a:r>
              <a:rPr lang="en-CA" sz="1800" dirty="0"/>
              <a:t>Spiral</a:t>
            </a:r>
          </a:p>
          <a:p>
            <a:pPr marL="914400" lvl="1" indent="-514350">
              <a:buAutoNum type="alphaLcPeriod"/>
            </a:pPr>
            <a:r>
              <a:rPr lang="en-CA" sz="1800" dirty="0"/>
              <a:t>RUP</a:t>
            </a:r>
          </a:p>
          <a:p>
            <a:pPr marL="914400" lvl="1" indent="-514350">
              <a:buAutoNum type="alphaLcPeriod"/>
            </a:pPr>
            <a:r>
              <a:rPr lang="en-CA" sz="1800" dirty="0"/>
              <a:t>XP</a:t>
            </a:r>
          </a:p>
          <a:p>
            <a:pPr marL="914400" lvl="1" indent="-514350">
              <a:buAutoNum type="alphaLcPeriod"/>
            </a:pPr>
            <a:r>
              <a:rPr lang="en-CA" sz="1800" dirty="0"/>
              <a:t>Scrum </a:t>
            </a:r>
          </a:p>
          <a:p>
            <a:pPr marL="914400" lvl="1" indent="-514350">
              <a:buAutoNum type="alphaLcPeriod"/>
            </a:pPr>
            <a:r>
              <a:rPr lang="en-CA" sz="1800" dirty="0"/>
              <a:t>….</a:t>
            </a:r>
          </a:p>
          <a:p>
            <a:pPr marL="914400" lvl="1" indent="-514350">
              <a:buAutoNum type="alphaLcPeriod"/>
            </a:pPr>
            <a:endParaRPr lang="en-CA" dirty="0"/>
          </a:p>
          <a:p>
            <a:pPr marL="914400" lvl="1" indent="-514350">
              <a:buAutoNum type="alphaLcPeriod"/>
            </a:pPr>
            <a:endParaRPr lang="en-CA" dirty="0"/>
          </a:p>
          <a:p>
            <a:pPr marL="914400" lvl="1" indent="-514350">
              <a:buAutoNum type="alphaLcPeriod"/>
            </a:pPr>
            <a:endParaRPr lang="en-CA" dirty="0"/>
          </a:p>
          <a:p>
            <a:pPr marL="914400" lvl="1" indent="-514350">
              <a:buAutoNum type="arabicPeriod"/>
            </a:pPr>
            <a:endParaRPr lang="en-CA" dirty="0"/>
          </a:p>
          <a:p>
            <a:pPr marL="914400" lvl="1" indent="-514350">
              <a:buAutoNum type="arabicPeriod"/>
            </a:pPr>
            <a:endParaRPr lang="en-CA" dirty="0"/>
          </a:p>
          <a:p>
            <a:pPr marL="514350" indent="-514350">
              <a:buAutoNum type="arabicPeriod"/>
            </a:pPr>
            <a:endParaRPr lang="en-CA" dirty="0">
              <a:solidFill>
                <a:srgbClr val="FF0000"/>
              </a:solidFill>
            </a:endParaRPr>
          </a:p>
          <a:p>
            <a:pPr marL="914400" lvl="1" indent="-514350">
              <a:buAutoNum type="alphaLcPeriod"/>
            </a:pPr>
            <a:endParaRPr lang="en-CA" dirty="0">
              <a:solidFill>
                <a:srgbClr val="FF0000"/>
              </a:solidFill>
            </a:endParaRPr>
          </a:p>
        </p:txBody>
      </p:sp>
    </p:spTree>
    <p:extLst>
      <p:ext uri="{BB962C8B-B14F-4D97-AF65-F5344CB8AC3E}">
        <p14:creationId xmlns:p14="http://schemas.microsoft.com/office/powerpoint/2010/main" val="1512504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2C124-2401-44D6-9624-F2B680680F66}"/>
              </a:ext>
            </a:extLst>
          </p:cNvPr>
          <p:cNvSpPr>
            <a:spLocks noGrp="1"/>
          </p:cNvSpPr>
          <p:nvPr>
            <p:ph type="title"/>
          </p:nvPr>
        </p:nvSpPr>
        <p:spPr/>
        <p:txBody>
          <a:bodyPr/>
          <a:lstStyle/>
          <a:p>
            <a:r>
              <a:rPr lang="en-CA" dirty="0"/>
              <a:t>Process Modeling Facets</a:t>
            </a:r>
          </a:p>
        </p:txBody>
      </p:sp>
      <p:cxnSp>
        <p:nvCxnSpPr>
          <p:cNvPr id="5" name="Straight Connector 4">
            <a:extLst>
              <a:ext uri="{FF2B5EF4-FFF2-40B4-BE49-F238E27FC236}">
                <a16:creationId xmlns:a16="http://schemas.microsoft.com/office/drawing/2014/main" id="{0F4D0B2B-53F0-499C-B6AC-CCCAACB1DB83}"/>
              </a:ext>
            </a:extLst>
          </p:cNvPr>
          <p:cNvCxnSpPr>
            <a:cxnSpLocks/>
          </p:cNvCxnSpPr>
          <p:nvPr/>
        </p:nvCxnSpPr>
        <p:spPr>
          <a:xfrm>
            <a:off x="2209800" y="1858124"/>
            <a:ext cx="0" cy="3552076"/>
          </a:xfrm>
          <a:prstGeom prst="line">
            <a:avLst/>
          </a:prstGeom>
          <a:ln w="25400" cmpd="sng">
            <a:headEnd type="arrow"/>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2D57291-9799-47E7-9D51-065D2F991CF1}"/>
              </a:ext>
            </a:extLst>
          </p:cNvPr>
          <p:cNvCxnSpPr>
            <a:cxnSpLocks/>
          </p:cNvCxnSpPr>
          <p:nvPr/>
        </p:nvCxnSpPr>
        <p:spPr>
          <a:xfrm flipH="1">
            <a:off x="2209800" y="5410200"/>
            <a:ext cx="4648200" cy="0"/>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D90E032-FEE1-4F71-8BEC-97DE48891C6E}"/>
              </a:ext>
            </a:extLst>
          </p:cNvPr>
          <p:cNvCxnSpPr>
            <a:cxnSpLocks/>
          </p:cNvCxnSpPr>
          <p:nvPr/>
        </p:nvCxnSpPr>
        <p:spPr>
          <a:xfrm flipH="1">
            <a:off x="2209803" y="2637175"/>
            <a:ext cx="2464374" cy="2773025"/>
          </a:xfrm>
          <a:prstGeom prst="line">
            <a:avLst/>
          </a:prstGeom>
          <a:ln w="25400">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F62B217-8D6D-4879-8C1E-5774330FEF21}"/>
              </a:ext>
            </a:extLst>
          </p:cNvPr>
          <p:cNvSpPr txBox="1"/>
          <p:nvPr/>
        </p:nvSpPr>
        <p:spPr>
          <a:xfrm>
            <a:off x="1147708" y="1559471"/>
            <a:ext cx="1803442" cy="523220"/>
          </a:xfrm>
          <a:prstGeom prst="rect">
            <a:avLst/>
          </a:prstGeom>
          <a:noFill/>
        </p:spPr>
        <p:txBody>
          <a:bodyPr wrap="none" rtlCol="0">
            <a:spAutoFit/>
          </a:bodyPr>
          <a:lstStyle/>
          <a:p>
            <a:r>
              <a:rPr lang="en-CA" sz="1400" b="1" dirty="0">
                <a:latin typeface="+mn-lt"/>
              </a:rPr>
              <a:t>Overall Development </a:t>
            </a:r>
          </a:p>
          <a:p>
            <a:r>
              <a:rPr lang="en-CA" sz="1400" b="1" dirty="0">
                <a:latin typeface="+mn-lt"/>
              </a:rPr>
              <a:t>Strategy</a:t>
            </a:r>
          </a:p>
        </p:txBody>
      </p:sp>
      <p:sp>
        <p:nvSpPr>
          <p:cNvPr id="15" name="TextBox 14">
            <a:extLst>
              <a:ext uri="{FF2B5EF4-FFF2-40B4-BE49-F238E27FC236}">
                <a16:creationId xmlns:a16="http://schemas.microsoft.com/office/drawing/2014/main" id="{6C1505AC-5E8D-4D6B-859B-7B36AA655E3A}"/>
              </a:ext>
            </a:extLst>
          </p:cNvPr>
          <p:cNvSpPr txBox="1"/>
          <p:nvPr/>
        </p:nvSpPr>
        <p:spPr>
          <a:xfrm>
            <a:off x="6796475" y="5156678"/>
            <a:ext cx="1312603" cy="523220"/>
          </a:xfrm>
          <a:prstGeom prst="rect">
            <a:avLst/>
          </a:prstGeom>
          <a:noFill/>
        </p:spPr>
        <p:txBody>
          <a:bodyPr wrap="none" rtlCol="0">
            <a:spAutoFit/>
          </a:bodyPr>
          <a:lstStyle/>
          <a:p>
            <a:r>
              <a:rPr lang="en-CA" sz="1400" b="1" dirty="0">
                <a:latin typeface="+mn-lt"/>
              </a:rPr>
              <a:t>Process Model </a:t>
            </a:r>
          </a:p>
          <a:p>
            <a:r>
              <a:rPr lang="en-CA" sz="1400" b="1" dirty="0">
                <a:latin typeface="+mn-lt"/>
              </a:rPr>
              <a:t>Used</a:t>
            </a:r>
          </a:p>
        </p:txBody>
      </p:sp>
      <p:sp>
        <p:nvSpPr>
          <p:cNvPr id="16" name="TextBox 15">
            <a:extLst>
              <a:ext uri="{FF2B5EF4-FFF2-40B4-BE49-F238E27FC236}">
                <a16:creationId xmlns:a16="http://schemas.microsoft.com/office/drawing/2014/main" id="{505567DF-7B06-4C2E-B28B-4F091CB215A8}"/>
              </a:ext>
            </a:extLst>
          </p:cNvPr>
          <p:cNvSpPr txBox="1"/>
          <p:nvPr/>
        </p:nvSpPr>
        <p:spPr>
          <a:xfrm>
            <a:off x="3387842" y="2252291"/>
            <a:ext cx="1397562" cy="523220"/>
          </a:xfrm>
          <a:prstGeom prst="rect">
            <a:avLst/>
          </a:prstGeom>
          <a:noFill/>
        </p:spPr>
        <p:txBody>
          <a:bodyPr wrap="none" rtlCol="0">
            <a:spAutoFit/>
          </a:bodyPr>
          <a:lstStyle/>
          <a:p>
            <a:r>
              <a:rPr lang="en-CA" sz="1400" b="1" dirty="0">
                <a:latin typeface="+mn-lt"/>
              </a:rPr>
              <a:t>Process Activity </a:t>
            </a:r>
          </a:p>
          <a:p>
            <a:r>
              <a:rPr lang="en-CA" sz="1400" b="1" dirty="0">
                <a:latin typeface="+mn-lt"/>
              </a:rPr>
              <a:t>Flow Structure</a:t>
            </a:r>
          </a:p>
        </p:txBody>
      </p:sp>
      <p:sp>
        <p:nvSpPr>
          <p:cNvPr id="17" name="TextBox 16">
            <a:extLst>
              <a:ext uri="{FF2B5EF4-FFF2-40B4-BE49-F238E27FC236}">
                <a16:creationId xmlns:a16="http://schemas.microsoft.com/office/drawing/2014/main" id="{2273EBB4-5845-4B33-B234-CCC4536E4E72}"/>
              </a:ext>
            </a:extLst>
          </p:cNvPr>
          <p:cNvSpPr txBox="1"/>
          <p:nvPr/>
        </p:nvSpPr>
        <p:spPr>
          <a:xfrm rot="2318162">
            <a:off x="1336927" y="3989482"/>
            <a:ext cx="875561" cy="261610"/>
          </a:xfrm>
          <a:prstGeom prst="rect">
            <a:avLst/>
          </a:prstGeom>
          <a:noFill/>
        </p:spPr>
        <p:txBody>
          <a:bodyPr wrap="none" rtlCol="0">
            <a:spAutoFit/>
          </a:bodyPr>
          <a:lstStyle/>
          <a:p>
            <a:r>
              <a:rPr lang="en-CA" sz="1100" dirty="0">
                <a:latin typeface="+mn-lt"/>
              </a:rPr>
              <a:t>Incremental</a:t>
            </a:r>
            <a:endParaRPr lang="en-CA" sz="1400" dirty="0">
              <a:latin typeface="+mn-lt"/>
            </a:endParaRPr>
          </a:p>
        </p:txBody>
      </p:sp>
      <p:sp>
        <p:nvSpPr>
          <p:cNvPr id="18" name="TextBox 17">
            <a:extLst>
              <a:ext uri="{FF2B5EF4-FFF2-40B4-BE49-F238E27FC236}">
                <a16:creationId xmlns:a16="http://schemas.microsoft.com/office/drawing/2014/main" id="{E4F8A9F7-AD20-4331-A402-70E02ABE178A}"/>
              </a:ext>
            </a:extLst>
          </p:cNvPr>
          <p:cNvSpPr txBox="1"/>
          <p:nvPr/>
        </p:nvSpPr>
        <p:spPr>
          <a:xfrm rot="2322758">
            <a:off x="1368589" y="2532311"/>
            <a:ext cx="904415" cy="261610"/>
          </a:xfrm>
          <a:prstGeom prst="rect">
            <a:avLst/>
          </a:prstGeom>
          <a:noFill/>
        </p:spPr>
        <p:txBody>
          <a:bodyPr wrap="none" rtlCol="0">
            <a:spAutoFit/>
          </a:bodyPr>
          <a:lstStyle/>
          <a:p>
            <a:r>
              <a:rPr lang="en-CA" sz="1100" dirty="0">
                <a:latin typeface="+mn-lt"/>
              </a:rPr>
              <a:t>Evolutionary</a:t>
            </a:r>
            <a:endParaRPr lang="en-CA" sz="1400" dirty="0">
              <a:latin typeface="+mn-lt"/>
            </a:endParaRPr>
          </a:p>
        </p:txBody>
      </p:sp>
      <p:sp>
        <p:nvSpPr>
          <p:cNvPr id="19" name="TextBox 18">
            <a:extLst>
              <a:ext uri="{FF2B5EF4-FFF2-40B4-BE49-F238E27FC236}">
                <a16:creationId xmlns:a16="http://schemas.microsoft.com/office/drawing/2014/main" id="{CC21D694-0129-4BD9-B4AA-93A31E3FCF73}"/>
              </a:ext>
            </a:extLst>
          </p:cNvPr>
          <p:cNvSpPr txBox="1"/>
          <p:nvPr/>
        </p:nvSpPr>
        <p:spPr>
          <a:xfrm rot="2318162">
            <a:off x="3390887" y="5579167"/>
            <a:ext cx="718466" cy="261610"/>
          </a:xfrm>
          <a:prstGeom prst="rect">
            <a:avLst/>
          </a:prstGeom>
          <a:noFill/>
        </p:spPr>
        <p:txBody>
          <a:bodyPr wrap="none" rtlCol="0">
            <a:spAutoFit/>
          </a:bodyPr>
          <a:lstStyle/>
          <a:p>
            <a:r>
              <a:rPr lang="en-CA" sz="1100" dirty="0">
                <a:latin typeface="+mn-lt"/>
              </a:rPr>
              <a:t>Waterfall</a:t>
            </a:r>
            <a:endParaRPr lang="en-CA" sz="1400" dirty="0">
              <a:latin typeface="+mn-lt"/>
            </a:endParaRPr>
          </a:p>
        </p:txBody>
      </p:sp>
      <p:sp>
        <p:nvSpPr>
          <p:cNvPr id="20" name="TextBox 19">
            <a:extLst>
              <a:ext uri="{FF2B5EF4-FFF2-40B4-BE49-F238E27FC236}">
                <a16:creationId xmlns:a16="http://schemas.microsoft.com/office/drawing/2014/main" id="{A43D4F7B-D129-4485-8C65-3E4024FCD690}"/>
              </a:ext>
            </a:extLst>
          </p:cNvPr>
          <p:cNvSpPr txBox="1"/>
          <p:nvPr/>
        </p:nvSpPr>
        <p:spPr>
          <a:xfrm rot="2318162">
            <a:off x="2751691" y="5498844"/>
            <a:ext cx="503664" cy="261610"/>
          </a:xfrm>
          <a:prstGeom prst="rect">
            <a:avLst/>
          </a:prstGeom>
          <a:noFill/>
        </p:spPr>
        <p:txBody>
          <a:bodyPr wrap="none" rtlCol="0">
            <a:spAutoFit/>
          </a:bodyPr>
          <a:lstStyle/>
          <a:p>
            <a:r>
              <a:rPr lang="en-CA" sz="1100" dirty="0">
                <a:latin typeface="+mn-lt"/>
              </a:rPr>
              <a:t>Spiral</a:t>
            </a:r>
            <a:endParaRPr lang="en-CA" sz="1400" dirty="0">
              <a:latin typeface="+mn-lt"/>
            </a:endParaRPr>
          </a:p>
        </p:txBody>
      </p:sp>
      <p:sp>
        <p:nvSpPr>
          <p:cNvPr id="21" name="TextBox 20">
            <a:extLst>
              <a:ext uri="{FF2B5EF4-FFF2-40B4-BE49-F238E27FC236}">
                <a16:creationId xmlns:a16="http://schemas.microsoft.com/office/drawing/2014/main" id="{6F796CE8-6E09-44B3-8329-B937AFAFDF84}"/>
              </a:ext>
            </a:extLst>
          </p:cNvPr>
          <p:cNvSpPr txBox="1"/>
          <p:nvPr/>
        </p:nvSpPr>
        <p:spPr>
          <a:xfrm rot="2318162">
            <a:off x="4182401" y="5524618"/>
            <a:ext cx="330540" cy="261610"/>
          </a:xfrm>
          <a:prstGeom prst="rect">
            <a:avLst/>
          </a:prstGeom>
          <a:noFill/>
        </p:spPr>
        <p:txBody>
          <a:bodyPr wrap="none" rtlCol="0">
            <a:spAutoFit/>
          </a:bodyPr>
          <a:lstStyle/>
          <a:p>
            <a:r>
              <a:rPr lang="en-CA" sz="1100" dirty="0">
                <a:latin typeface="+mn-lt"/>
              </a:rPr>
              <a:t>XP</a:t>
            </a:r>
            <a:endParaRPr lang="en-CA" sz="1400" dirty="0">
              <a:latin typeface="+mn-lt"/>
            </a:endParaRPr>
          </a:p>
        </p:txBody>
      </p:sp>
      <p:sp>
        <p:nvSpPr>
          <p:cNvPr id="22" name="TextBox 21">
            <a:extLst>
              <a:ext uri="{FF2B5EF4-FFF2-40B4-BE49-F238E27FC236}">
                <a16:creationId xmlns:a16="http://schemas.microsoft.com/office/drawing/2014/main" id="{26F0BF98-445F-4E4C-8C3A-C9E991A2DA87}"/>
              </a:ext>
            </a:extLst>
          </p:cNvPr>
          <p:cNvSpPr txBox="1"/>
          <p:nvPr/>
        </p:nvSpPr>
        <p:spPr>
          <a:xfrm rot="2318162">
            <a:off x="4639737" y="5658207"/>
            <a:ext cx="1066318" cy="261610"/>
          </a:xfrm>
          <a:prstGeom prst="rect">
            <a:avLst/>
          </a:prstGeom>
          <a:noFill/>
        </p:spPr>
        <p:txBody>
          <a:bodyPr wrap="none" rtlCol="0">
            <a:spAutoFit/>
          </a:bodyPr>
          <a:lstStyle/>
          <a:p>
            <a:r>
              <a:rPr lang="en-CA" sz="1100" dirty="0">
                <a:latin typeface="+mn-lt"/>
              </a:rPr>
              <a:t>Unified Process</a:t>
            </a:r>
            <a:endParaRPr lang="en-CA" sz="1400" dirty="0">
              <a:latin typeface="+mn-lt"/>
            </a:endParaRPr>
          </a:p>
        </p:txBody>
      </p:sp>
      <p:sp>
        <p:nvSpPr>
          <p:cNvPr id="23" name="TextBox 22">
            <a:extLst>
              <a:ext uri="{FF2B5EF4-FFF2-40B4-BE49-F238E27FC236}">
                <a16:creationId xmlns:a16="http://schemas.microsoft.com/office/drawing/2014/main" id="{84E7BB88-90AF-46B1-93BD-C05A27809642}"/>
              </a:ext>
            </a:extLst>
          </p:cNvPr>
          <p:cNvSpPr txBox="1"/>
          <p:nvPr/>
        </p:nvSpPr>
        <p:spPr>
          <a:xfrm rot="2318162">
            <a:off x="5597805" y="5549093"/>
            <a:ext cx="543739" cy="261610"/>
          </a:xfrm>
          <a:prstGeom prst="rect">
            <a:avLst/>
          </a:prstGeom>
          <a:noFill/>
        </p:spPr>
        <p:txBody>
          <a:bodyPr wrap="none" rtlCol="0">
            <a:spAutoFit/>
          </a:bodyPr>
          <a:lstStyle/>
          <a:p>
            <a:r>
              <a:rPr lang="en-CA" sz="1100" dirty="0">
                <a:latin typeface="+mn-lt"/>
              </a:rPr>
              <a:t>Scrum</a:t>
            </a:r>
            <a:endParaRPr lang="en-CA" sz="1400" dirty="0">
              <a:latin typeface="+mn-lt"/>
            </a:endParaRPr>
          </a:p>
        </p:txBody>
      </p:sp>
      <p:sp>
        <p:nvSpPr>
          <p:cNvPr id="24" name="TextBox 23">
            <a:extLst>
              <a:ext uri="{FF2B5EF4-FFF2-40B4-BE49-F238E27FC236}">
                <a16:creationId xmlns:a16="http://schemas.microsoft.com/office/drawing/2014/main" id="{27FC33CD-4C31-4E1E-97DA-42D401A17D65}"/>
              </a:ext>
            </a:extLst>
          </p:cNvPr>
          <p:cNvSpPr txBox="1"/>
          <p:nvPr/>
        </p:nvSpPr>
        <p:spPr>
          <a:xfrm rot="2318162">
            <a:off x="2646018" y="3962996"/>
            <a:ext cx="667170" cy="261610"/>
          </a:xfrm>
          <a:prstGeom prst="rect">
            <a:avLst/>
          </a:prstGeom>
          <a:noFill/>
        </p:spPr>
        <p:txBody>
          <a:bodyPr wrap="none" rtlCol="0">
            <a:spAutoFit/>
          </a:bodyPr>
          <a:lstStyle/>
          <a:p>
            <a:r>
              <a:rPr lang="en-CA" sz="1100" dirty="0">
                <a:latin typeface="+mn-lt"/>
              </a:rPr>
              <a:t>Iterative</a:t>
            </a:r>
            <a:endParaRPr lang="en-CA" sz="1400" dirty="0">
              <a:latin typeface="+mn-lt"/>
            </a:endParaRPr>
          </a:p>
        </p:txBody>
      </p:sp>
      <p:sp>
        <p:nvSpPr>
          <p:cNvPr id="25" name="TextBox 24">
            <a:extLst>
              <a:ext uri="{FF2B5EF4-FFF2-40B4-BE49-F238E27FC236}">
                <a16:creationId xmlns:a16="http://schemas.microsoft.com/office/drawing/2014/main" id="{28F1DAED-68FB-4CE5-8BEA-62FF2ABBDFC1}"/>
              </a:ext>
            </a:extLst>
          </p:cNvPr>
          <p:cNvSpPr txBox="1"/>
          <p:nvPr/>
        </p:nvSpPr>
        <p:spPr>
          <a:xfrm rot="2322758">
            <a:off x="2829698" y="3462434"/>
            <a:ext cx="904415" cy="261610"/>
          </a:xfrm>
          <a:prstGeom prst="rect">
            <a:avLst/>
          </a:prstGeom>
          <a:noFill/>
        </p:spPr>
        <p:txBody>
          <a:bodyPr wrap="none" rtlCol="0">
            <a:spAutoFit/>
          </a:bodyPr>
          <a:lstStyle/>
          <a:p>
            <a:r>
              <a:rPr lang="en-CA" sz="1100" dirty="0">
                <a:latin typeface="+mn-lt"/>
              </a:rPr>
              <a:t>Evolutionary</a:t>
            </a:r>
            <a:endParaRPr lang="en-CA" sz="1400" dirty="0">
              <a:latin typeface="+mn-lt"/>
            </a:endParaRPr>
          </a:p>
        </p:txBody>
      </p:sp>
      <p:sp>
        <p:nvSpPr>
          <p:cNvPr id="26" name="TextBox 25">
            <a:extLst>
              <a:ext uri="{FF2B5EF4-FFF2-40B4-BE49-F238E27FC236}">
                <a16:creationId xmlns:a16="http://schemas.microsoft.com/office/drawing/2014/main" id="{EA60F1B7-9FFA-45B2-AFFB-629BA3853D52}"/>
              </a:ext>
            </a:extLst>
          </p:cNvPr>
          <p:cNvSpPr txBox="1"/>
          <p:nvPr/>
        </p:nvSpPr>
        <p:spPr>
          <a:xfrm rot="2322758">
            <a:off x="3446190" y="3082357"/>
            <a:ext cx="607859" cy="261610"/>
          </a:xfrm>
          <a:prstGeom prst="rect">
            <a:avLst/>
          </a:prstGeom>
          <a:noFill/>
        </p:spPr>
        <p:txBody>
          <a:bodyPr wrap="none" rtlCol="0">
            <a:spAutoFit/>
          </a:bodyPr>
          <a:lstStyle/>
          <a:p>
            <a:r>
              <a:rPr lang="en-CA" sz="1100" dirty="0">
                <a:latin typeface="+mn-lt"/>
              </a:rPr>
              <a:t>Parallel</a:t>
            </a:r>
            <a:endParaRPr lang="en-CA" sz="1400" dirty="0">
              <a:latin typeface="+mn-lt"/>
            </a:endParaRPr>
          </a:p>
        </p:txBody>
      </p:sp>
      <p:sp>
        <p:nvSpPr>
          <p:cNvPr id="27" name="TextBox 26">
            <a:extLst>
              <a:ext uri="{FF2B5EF4-FFF2-40B4-BE49-F238E27FC236}">
                <a16:creationId xmlns:a16="http://schemas.microsoft.com/office/drawing/2014/main" id="{86596FA9-E86E-4B43-9AD1-ECC0A47BFF66}"/>
              </a:ext>
            </a:extLst>
          </p:cNvPr>
          <p:cNvSpPr txBox="1"/>
          <p:nvPr/>
        </p:nvSpPr>
        <p:spPr>
          <a:xfrm rot="2318162">
            <a:off x="2380564" y="4440578"/>
            <a:ext cx="537327" cy="261610"/>
          </a:xfrm>
          <a:prstGeom prst="rect">
            <a:avLst/>
          </a:prstGeom>
          <a:noFill/>
        </p:spPr>
        <p:txBody>
          <a:bodyPr wrap="none" rtlCol="0">
            <a:spAutoFit/>
          </a:bodyPr>
          <a:lstStyle/>
          <a:p>
            <a:r>
              <a:rPr lang="en-CA" sz="1100" dirty="0">
                <a:latin typeface="+mn-lt"/>
              </a:rPr>
              <a:t>Linear</a:t>
            </a:r>
            <a:endParaRPr lang="en-CA" sz="1400" dirty="0">
              <a:latin typeface="+mn-lt"/>
            </a:endParaRPr>
          </a:p>
        </p:txBody>
      </p:sp>
      <p:sp>
        <p:nvSpPr>
          <p:cNvPr id="47" name="Rectangle: Rounded Corners 46">
            <a:extLst>
              <a:ext uri="{FF2B5EF4-FFF2-40B4-BE49-F238E27FC236}">
                <a16:creationId xmlns:a16="http://schemas.microsoft.com/office/drawing/2014/main" id="{67A83C6D-A410-464C-8F9D-AB1761FE61FA}"/>
              </a:ext>
            </a:extLst>
          </p:cNvPr>
          <p:cNvSpPr/>
          <p:nvPr/>
        </p:nvSpPr>
        <p:spPr>
          <a:xfrm flipH="1">
            <a:off x="6286870" y="2644483"/>
            <a:ext cx="129006" cy="161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8" name="TextBox 87">
            <a:extLst>
              <a:ext uri="{FF2B5EF4-FFF2-40B4-BE49-F238E27FC236}">
                <a16:creationId xmlns:a16="http://schemas.microsoft.com/office/drawing/2014/main" id="{38748309-E1C9-43F2-BAA2-B6C128CA9C2F}"/>
              </a:ext>
            </a:extLst>
          </p:cNvPr>
          <p:cNvSpPr txBox="1"/>
          <p:nvPr/>
        </p:nvSpPr>
        <p:spPr>
          <a:xfrm>
            <a:off x="5849876" y="2332826"/>
            <a:ext cx="2409634" cy="600164"/>
          </a:xfrm>
          <a:prstGeom prst="rect">
            <a:avLst/>
          </a:prstGeom>
          <a:noFill/>
        </p:spPr>
        <p:txBody>
          <a:bodyPr wrap="none" rtlCol="0">
            <a:spAutoFit/>
          </a:bodyPr>
          <a:lstStyle/>
          <a:p>
            <a:r>
              <a:rPr lang="en-CA" sz="1100" dirty="0"/>
              <a:t>Project-X: &lt;Incremental Strategy, </a:t>
            </a:r>
          </a:p>
          <a:p>
            <a:r>
              <a:rPr lang="en-CA" sz="1100" dirty="0"/>
              <a:t>                   Parallel Flow, </a:t>
            </a:r>
          </a:p>
          <a:p>
            <a:r>
              <a:rPr lang="en-CA" sz="1100" dirty="0"/>
              <a:t>                   Unified Process Model&gt;</a:t>
            </a:r>
          </a:p>
        </p:txBody>
      </p:sp>
      <p:cxnSp>
        <p:nvCxnSpPr>
          <p:cNvPr id="32" name="Straight Connector 31">
            <a:extLst>
              <a:ext uri="{FF2B5EF4-FFF2-40B4-BE49-F238E27FC236}">
                <a16:creationId xmlns:a16="http://schemas.microsoft.com/office/drawing/2014/main" id="{6BC0721B-B76C-4881-A08F-9140403D40D3}"/>
              </a:ext>
            </a:extLst>
          </p:cNvPr>
          <p:cNvCxnSpPr>
            <a:cxnSpLocks/>
          </p:cNvCxnSpPr>
          <p:nvPr/>
        </p:nvCxnSpPr>
        <p:spPr>
          <a:xfrm flipV="1">
            <a:off x="4876800" y="3887184"/>
            <a:ext cx="1447800" cy="152301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93914D8-8862-4419-A52D-DA724DBDB462}"/>
              </a:ext>
            </a:extLst>
          </p:cNvPr>
          <p:cNvCxnSpPr>
            <a:cxnSpLocks/>
            <a:endCxn id="25" idx="3"/>
          </p:cNvCxnSpPr>
          <p:nvPr/>
        </p:nvCxnSpPr>
        <p:spPr>
          <a:xfrm flipH="1">
            <a:off x="3634760" y="3876056"/>
            <a:ext cx="268984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3C78F15-768E-48CE-9819-96C9F20546A7}"/>
              </a:ext>
            </a:extLst>
          </p:cNvPr>
          <p:cNvCxnSpPr>
            <a:cxnSpLocks/>
          </p:cNvCxnSpPr>
          <p:nvPr/>
        </p:nvCxnSpPr>
        <p:spPr>
          <a:xfrm flipV="1">
            <a:off x="6324600" y="2772062"/>
            <a:ext cx="0" cy="110399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11695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282CE3-95BF-4E39-B870-193C7B8017E7}"/>
              </a:ext>
            </a:extLst>
          </p:cNvPr>
          <p:cNvSpPr>
            <a:spLocks noGrp="1"/>
          </p:cNvSpPr>
          <p:nvPr>
            <p:ph idx="1"/>
          </p:nvPr>
        </p:nvSpPr>
        <p:spPr/>
        <p:txBody>
          <a:bodyPr/>
          <a:lstStyle/>
          <a:p>
            <a:pPr marL="0" indent="0" algn="ctr">
              <a:buNone/>
            </a:pPr>
            <a:endParaRPr lang="en-CA" b="1" dirty="0"/>
          </a:p>
          <a:p>
            <a:pPr marL="0" indent="0" algn="ctr">
              <a:buNone/>
            </a:pPr>
            <a:endParaRPr lang="en-CA" b="1" dirty="0"/>
          </a:p>
          <a:p>
            <a:pPr marL="0" indent="0" algn="ctr">
              <a:buNone/>
            </a:pPr>
            <a:r>
              <a:rPr lang="en-CA" b="1" dirty="0"/>
              <a:t>Facet 1: Overall Development Strategy</a:t>
            </a:r>
          </a:p>
          <a:p>
            <a:pPr marL="0" indent="0" algn="ctr">
              <a:buNone/>
            </a:pPr>
            <a:r>
              <a:rPr lang="en-CA" dirty="0"/>
              <a:t>(i.e. how overall development proceeds)</a:t>
            </a:r>
          </a:p>
          <a:p>
            <a:pPr marL="0" indent="0">
              <a:buNone/>
            </a:pPr>
            <a:endParaRPr lang="en-CA" dirty="0"/>
          </a:p>
        </p:txBody>
      </p:sp>
    </p:spTree>
    <p:extLst>
      <p:ext uri="{BB962C8B-B14F-4D97-AF65-F5344CB8AC3E}">
        <p14:creationId xmlns:p14="http://schemas.microsoft.com/office/powerpoint/2010/main" val="358160516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4"/>
          <p:cNvSpPr>
            <a:spLocks noGrp="1"/>
          </p:cNvSpPr>
          <p:nvPr>
            <p:ph type="sldNum" sz="quarter" idx="12"/>
          </p:nvPr>
        </p:nvSpPr>
        <p:spPr/>
        <p:txBody>
          <a:bodyPr/>
          <a:lstStyle/>
          <a:p>
            <a:fld id="{1A4874E5-F112-4211-A223-0DB8C7C82299}" type="slidenum">
              <a:rPr lang="en-CA" altLang="en-US"/>
              <a:pPr/>
              <a:t>19</a:t>
            </a:fld>
            <a:endParaRPr lang="en-CA" altLang="en-US"/>
          </a:p>
        </p:txBody>
      </p:sp>
      <p:sp>
        <p:nvSpPr>
          <p:cNvPr id="30722" name="Rectangle 2"/>
          <p:cNvSpPr>
            <a:spLocks noGrp="1" noChangeArrowheads="1"/>
          </p:cNvSpPr>
          <p:nvPr>
            <p:ph type="title"/>
          </p:nvPr>
        </p:nvSpPr>
        <p:spPr/>
        <p:txBody>
          <a:bodyPr/>
          <a:lstStyle/>
          <a:p>
            <a:r>
              <a:rPr lang="en-CA" altLang="en-US" dirty="0"/>
              <a:t>Incremental Development Strategy</a:t>
            </a:r>
          </a:p>
        </p:txBody>
      </p:sp>
      <p:sp>
        <p:nvSpPr>
          <p:cNvPr id="30726" name="Rectangle 6"/>
          <p:cNvSpPr>
            <a:spLocks noChangeArrowheads="1"/>
          </p:cNvSpPr>
          <p:nvPr/>
        </p:nvSpPr>
        <p:spPr bwMode="auto">
          <a:xfrm>
            <a:off x="1600200" y="2823380"/>
            <a:ext cx="1182255"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de-DE" altLang="en-US" sz="1400" dirty="0"/>
              <a:t>R1-R10</a:t>
            </a:r>
          </a:p>
        </p:txBody>
      </p:sp>
      <p:sp>
        <p:nvSpPr>
          <p:cNvPr id="30727" name="Rectangle 7"/>
          <p:cNvSpPr>
            <a:spLocks noChangeArrowheads="1"/>
          </p:cNvSpPr>
          <p:nvPr/>
        </p:nvSpPr>
        <p:spPr bwMode="auto">
          <a:xfrm>
            <a:off x="2782455" y="2823380"/>
            <a:ext cx="1330036"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1400" dirty="0"/>
          </a:p>
        </p:txBody>
      </p:sp>
      <p:sp>
        <p:nvSpPr>
          <p:cNvPr id="30728" name="Rectangle 8"/>
          <p:cNvSpPr>
            <a:spLocks noChangeArrowheads="1"/>
          </p:cNvSpPr>
          <p:nvPr/>
        </p:nvSpPr>
        <p:spPr bwMode="auto">
          <a:xfrm>
            <a:off x="4112491" y="2823380"/>
            <a:ext cx="1182255"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1400" dirty="0"/>
          </a:p>
        </p:txBody>
      </p:sp>
      <p:sp>
        <p:nvSpPr>
          <p:cNvPr id="30729" name="Rectangle 9"/>
          <p:cNvSpPr>
            <a:spLocks noChangeArrowheads="1"/>
          </p:cNvSpPr>
          <p:nvPr/>
        </p:nvSpPr>
        <p:spPr bwMode="auto">
          <a:xfrm>
            <a:off x="5294745" y="2823380"/>
            <a:ext cx="1182255"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dirty="0"/>
              <a:t>Deployment</a:t>
            </a:r>
            <a:endParaRPr lang="de-DE" altLang="en-US" sz="1400" dirty="0"/>
          </a:p>
        </p:txBody>
      </p:sp>
      <p:sp>
        <p:nvSpPr>
          <p:cNvPr id="30731" name="Rectangle 11"/>
          <p:cNvSpPr>
            <a:spLocks noChangeArrowheads="1"/>
          </p:cNvSpPr>
          <p:nvPr/>
        </p:nvSpPr>
        <p:spPr bwMode="auto">
          <a:xfrm>
            <a:off x="2743200" y="3509180"/>
            <a:ext cx="1182255"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de-DE" altLang="en-US" sz="1400" dirty="0"/>
              <a:t>R11-R13</a:t>
            </a:r>
          </a:p>
        </p:txBody>
      </p:sp>
      <p:sp>
        <p:nvSpPr>
          <p:cNvPr id="30732" name="Rectangle 12"/>
          <p:cNvSpPr>
            <a:spLocks noChangeArrowheads="1"/>
          </p:cNvSpPr>
          <p:nvPr/>
        </p:nvSpPr>
        <p:spPr bwMode="auto">
          <a:xfrm>
            <a:off x="3925455" y="3509180"/>
            <a:ext cx="1330036"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1400" dirty="0"/>
          </a:p>
        </p:txBody>
      </p:sp>
      <p:sp>
        <p:nvSpPr>
          <p:cNvPr id="30733" name="Rectangle 13"/>
          <p:cNvSpPr>
            <a:spLocks noChangeArrowheads="1"/>
          </p:cNvSpPr>
          <p:nvPr/>
        </p:nvSpPr>
        <p:spPr bwMode="auto">
          <a:xfrm>
            <a:off x="5255491" y="3509180"/>
            <a:ext cx="1182255"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1400" dirty="0"/>
          </a:p>
        </p:txBody>
      </p:sp>
      <p:sp>
        <p:nvSpPr>
          <p:cNvPr id="30734" name="Rectangle 14"/>
          <p:cNvSpPr>
            <a:spLocks noChangeArrowheads="1"/>
          </p:cNvSpPr>
          <p:nvPr/>
        </p:nvSpPr>
        <p:spPr bwMode="auto">
          <a:xfrm>
            <a:off x="6437745" y="3509180"/>
            <a:ext cx="1182255"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de-DE" altLang="en-US" sz="1400"/>
              <a:t>Deployment</a:t>
            </a:r>
          </a:p>
        </p:txBody>
      </p:sp>
      <p:sp>
        <p:nvSpPr>
          <p:cNvPr id="30736" name="Rectangle 16"/>
          <p:cNvSpPr>
            <a:spLocks noChangeArrowheads="1"/>
          </p:cNvSpPr>
          <p:nvPr/>
        </p:nvSpPr>
        <p:spPr bwMode="auto">
          <a:xfrm>
            <a:off x="3962400" y="4194980"/>
            <a:ext cx="1182255"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de-DE" altLang="en-US" sz="1400" dirty="0"/>
              <a:t>R14-R20</a:t>
            </a:r>
          </a:p>
        </p:txBody>
      </p:sp>
      <p:sp>
        <p:nvSpPr>
          <p:cNvPr id="30737" name="Rectangle 17"/>
          <p:cNvSpPr>
            <a:spLocks noChangeArrowheads="1"/>
          </p:cNvSpPr>
          <p:nvPr/>
        </p:nvSpPr>
        <p:spPr bwMode="auto">
          <a:xfrm>
            <a:off x="5144655" y="4194980"/>
            <a:ext cx="1330036"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1400" dirty="0"/>
          </a:p>
        </p:txBody>
      </p:sp>
      <p:sp>
        <p:nvSpPr>
          <p:cNvPr id="30738" name="Rectangle 18"/>
          <p:cNvSpPr>
            <a:spLocks noChangeArrowheads="1"/>
          </p:cNvSpPr>
          <p:nvPr/>
        </p:nvSpPr>
        <p:spPr bwMode="auto">
          <a:xfrm>
            <a:off x="6474691" y="4194980"/>
            <a:ext cx="1182255"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1400" dirty="0"/>
          </a:p>
        </p:txBody>
      </p:sp>
      <p:sp>
        <p:nvSpPr>
          <p:cNvPr id="30739" name="Rectangle 19"/>
          <p:cNvSpPr>
            <a:spLocks noChangeArrowheads="1"/>
          </p:cNvSpPr>
          <p:nvPr/>
        </p:nvSpPr>
        <p:spPr bwMode="auto">
          <a:xfrm>
            <a:off x="7656945" y="4194980"/>
            <a:ext cx="1182255"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de-DE" altLang="en-US" sz="1400"/>
              <a:t>Deployment</a:t>
            </a:r>
          </a:p>
        </p:txBody>
      </p:sp>
      <p:sp>
        <p:nvSpPr>
          <p:cNvPr id="30740" name="Rectangle 20"/>
          <p:cNvSpPr>
            <a:spLocks noChangeArrowheads="1"/>
          </p:cNvSpPr>
          <p:nvPr/>
        </p:nvSpPr>
        <p:spPr bwMode="auto">
          <a:xfrm rot="5400000">
            <a:off x="-228600" y="3380592"/>
            <a:ext cx="2514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dirty="0"/>
              <a:t>Requirements R1-R20</a:t>
            </a:r>
          </a:p>
        </p:txBody>
      </p:sp>
      <p:sp>
        <p:nvSpPr>
          <p:cNvPr id="30741" name="Line 21"/>
          <p:cNvSpPr>
            <a:spLocks noChangeShapeType="1"/>
          </p:cNvSpPr>
          <p:nvPr/>
        </p:nvSpPr>
        <p:spPr bwMode="auto">
          <a:xfrm>
            <a:off x="1295400" y="289958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600"/>
          </a:p>
        </p:txBody>
      </p:sp>
      <p:sp>
        <p:nvSpPr>
          <p:cNvPr id="30742" name="Line 22"/>
          <p:cNvSpPr>
            <a:spLocks noChangeShapeType="1"/>
          </p:cNvSpPr>
          <p:nvPr/>
        </p:nvSpPr>
        <p:spPr bwMode="auto">
          <a:xfrm>
            <a:off x="1295400" y="358538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600"/>
          </a:p>
        </p:txBody>
      </p:sp>
      <p:sp>
        <p:nvSpPr>
          <p:cNvPr id="30743" name="Line 23"/>
          <p:cNvSpPr>
            <a:spLocks noChangeShapeType="1"/>
          </p:cNvSpPr>
          <p:nvPr/>
        </p:nvSpPr>
        <p:spPr bwMode="auto">
          <a:xfrm>
            <a:off x="1295400" y="4271180"/>
            <a:ext cx="2667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600"/>
          </a:p>
        </p:txBody>
      </p:sp>
      <p:sp>
        <p:nvSpPr>
          <p:cNvPr id="30744" name="Text Box 24"/>
          <p:cNvSpPr txBox="1">
            <a:spLocks noChangeArrowheads="1"/>
          </p:cNvSpPr>
          <p:nvPr/>
        </p:nvSpPr>
        <p:spPr bwMode="auto">
          <a:xfrm>
            <a:off x="1524000" y="2466192"/>
            <a:ext cx="99097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tLang="en-US" sz="1400"/>
              <a:t>Release 1</a:t>
            </a:r>
          </a:p>
        </p:txBody>
      </p:sp>
      <p:sp>
        <p:nvSpPr>
          <p:cNvPr id="30745" name="Text Box 25"/>
          <p:cNvSpPr txBox="1">
            <a:spLocks noChangeArrowheads="1"/>
          </p:cNvSpPr>
          <p:nvPr/>
        </p:nvSpPr>
        <p:spPr bwMode="auto">
          <a:xfrm>
            <a:off x="2743200" y="3151992"/>
            <a:ext cx="99097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tLang="en-US" sz="1400"/>
              <a:t>Release 2</a:t>
            </a:r>
          </a:p>
        </p:txBody>
      </p:sp>
      <p:sp>
        <p:nvSpPr>
          <p:cNvPr id="30746" name="Text Box 26"/>
          <p:cNvSpPr txBox="1">
            <a:spLocks noChangeArrowheads="1"/>
          </p:cNvSpPr>
          <p:nvPr/>
        </p:nvSpPr>
        <p:spPr bwMode="auto">
          <a:xfrm>
            <a:off x="3962400" y="3837792"/>
            <a:ext cx="99097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tLang="en-US" sz="1400"/>
              <a:t>Release 3</a:t>
            </a:r>
          </a:p>
        </p:txBody>
      </p:sp>
      <p:sp>
        <p:nvSpPr>
          <p:cNvPr id="30775" name="Text Box 55"/>
          <p:cNvSpPr txBox="1">
            <a:spLocks noChangeArrowheads="1"/>
          </p:cNvSpPr>
          <p:nvPr/>
        </p:nvSpPr>
        <p:spPr bwMode="auto">
          <a:xfrm>
            <a:off x="2209800" y="5209392"/>
            <a:ext cx="5257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dirty="0"/>
              <a:t>Each release adds more functionality, i.e., a new increment, but all come from a fixed set of agreed requirements</a:t>
            </a:r>
          </a:p>
        </p:txBody>
      </p:sp>
      <p:sp>
        <p:nvSpPr>
          <p:cNvPr id="3" name="Arc 2">
            <a:extLst>
              <a:ext uri="{FF2B5EF4-FFF2-40B4-BE49-F238E27FC236}">
                <a16:creationId xmlns:a16="http://schemas.microsoft.com/office/drawing/2014/main" id="{C4243E61-98E2-4548-AFC2-46E585A3D2A0}"/>
              </a:ext>
            </a:extLst>
          </p:cNvPr>
          <p:cNvSpPr/>
          <p:nvPr/>
        </p:nvSpPr>
        <p:spPr>
          <a:xfrm>
            <a:off x="1913082" y="1932792"/>
            <a:ext cx="4495801" cy="966788"/>
          </a:xfrm>
          <a:prstGeom prst="arc">
            <a:avLst>
              <a:gd name="adj1" fmla="val 10830969"/>
              <a:gd name="adj2" fmla="val 12151"/>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600"/>
          </a:p>
        </p:txBody>
      </p:sp>
      <p:sp>
        <p:nvSpPr>
          <p:cNvPr id="4" name="TextBox 3">
            <a:extLst>
              <a:ext uri="{FF2B5EF4-FFF2-40B4-BE49-F238E27FC236}">
                <a16:creationId xmlns:a16="http://schemas.microsoft.com/office/drawing/2014/main" id="{954341D2-0421-4BAA-A9A6-1CAAA57FB085}"/>
              </a:ext>
            </a:extLst>
          </p:cNvPr>
          <p:cNvSpPr txBox="1"/>
          <p:nvPr/>
        </p:nvSpPr>
        <p:spPr>
          <a:xfrm>
            <a:off x="1219200" y="1600200"/>
            <a:ext cx="6656630" cy="369332"/>
          </a:xfrm>
          <a:prstGeom prst="rect">
            <a:avLst/>
          </a:prstGeom>
          <a:noFill/>
        </p:spPr>
        <p:txBody>
          <a:bodyPr wrap="none" rtlCol="0">
            <a:spAutoFit/>
          </a:bodyPr>
          <a:lstStyle/>
          <a:p>
            <a:r>
              <a:rPr lang="en-CA" dirty="0"/>
              <a:t>By applying a selected process model e.g. </a:t>
            </a:r>
            <a:r>
              <a:rPr lang="en-CA" i="1" dirty="0"/>
              <a:t>Waterfall</a:t>
            </a:r>
            <a:r>
              <a:rPr lang="en-CA" dirty="0"/>
              <a:t> or </a:t>
            </a:r>
            <a:r>
              <a:rPr lang="en-CA" i="1" dirty="0"/>
              <a:t>SCRUM</a:t>
            </a:r>
            <a:endParaRPr lang="en-CA" dirty="0"/>
          </a:p>
        </p:txBody>
      </p:sp>
    </p:spTree>
    <p:extLst>
      <p:ext uri="{BB962C8B-B14F-4D97-AF65-F5344CB8AC3E}">
        <p14:creationId xmlns:p14="http://schemas.microsoft.com/office/powerpoint/2010/main" val="287431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a:xfrm>
            <a:off x="6600825" y="6221701"/>
            <a:ext cx="2133600" cy="365125"/>
          </a:xfrm>
        </p:spPr>
        <p:txBody>
          <a:bodyPr/>
          <a:lstStyle/>
          <a:p>
            <a:fld id="{8636788F-F3D0-4425-8B69-56F5CCA2588B}" type="slidenum">
              <a:rPr lang="en-CA" altLang="en-US"/>
              <a:pPr/>
              <a:t>20</a:t>
            </a:fld>
            <a:endParaRPr lang="en-CA" altLang="en-US"/>
          </a:p>
        </p:txBody>
      </p:sp>
      <p:sp>
        <p:nvSpPr>
          <p:cNvPr id="31746" name="Rectangle 2"/>
          <p:cNvSpPr>
            <a:spLocks noGrp="1" noChangeArrowheads="1"/>
          </p:cNvSpPr>
          <p:nvPr>
            <p:ph type="title"/>
          </p:nvPr>
        </p:nvSpPr>
        <p:spPr/>
        <p:txBody>
          <a:bodyPr/>
          <a:lstStyle/>
          <a:p>
            <a:r>
              <a:rPr lang="en-CA" altLang="en-US" dirty="0"/>
              <a:t>Evolutionary Development Strategy</a:t>
            </a:r>
          </a:p>
        </p:txBody>
      </p:sp>
      <p:grpSp>
        <p:nvGrpSpPr>
          <p:cNvPr id="31771" name="Group 27"/>
          <p:cNvGrpSpPr>
            <a:grpSpLocks/>
          </p:cNvGrpSpPr>
          <p:nvPr/>
        </p:nvGrpSpPr>
        <p:grpSpPr bwMode="auto">
          <a:xfrm>
            <a:off x="2819400" y="4319587"/>
            <a:ext cx="6172200" cy="304800"/>
            <a:chOff x="1584" y="2448"/>
            <a:chExt cx="4128" cy="336"/>
          </a:xfrm>
        </p:grpSpPr>
        <p:sp>
          <p:nvSpPr>
            <p:cNvPr id="31772" name="Rectangle 28"/>
            <p:cNvSpPr>
              <a:spLocks noChangeArrowheads="1"/>
            </p:cNvSpPr>
            <p:nvPr/>
          </p:nvSpPr>
          <p:spPr bwMode="auto">
            <a:xfrm>
              <a:off x="2688" y="2448"/>
              <a:ext cx="733"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1400" dirty="0"/>
            </a:p>
          </p:txBody>
        </p:sp>
        <p:sp>
          <p:nvSpPr>
            <p:cNvPr id="31773" name="Rectangle 29"/>
            <p:cNvSpPr>
              <a:spLocks noChangeArrowheads="1"/>
            </p:cNvSpPr>
            <p:nvPr/>
          </p:nvSpPr>
          <p:spPr bwMode="auto">
            <a:xfrm>
              <a:off x="3421" y="2448"/>
              <a:ext cx="825"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1400" dirty="0"/>
            </a:p>
          </p:txBody>
        </p:sp>
        <p:sp>
          <p:nvSpPr>
            <p:cNvPr id="31774" name="Rectangle 30"/>
            <p:cNvSpPr>
              <a:spLocks noChangeArrowheads="1"/>
            </p:cNvSpPr>
            <p:nvPr/>
          </p:nvSpPr>
          <p:spPr bwMode="auto">
            <a:xfrm>
              <a:off x="4246" y="2448"/>
              <a:ext cx="733"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1400" dirty="0"/>
            </a:p>
          </p:txBody>
        </p:sp>
        <p:sp>
          <p:nvSpPr>
            <p:cNvPr id="31775" name="Rectangle 31"/>
            <p:cNvSpPr>
              <a:spLocks noChangeArrowheads="1"/>
            </p:cNvSpPr>
            <p:nvPr/>
          </p:nvSpPr>
          <p:spPr bwMode="auto">
            <a:xfrm>
              <a:off x="4979" y="2448"/>
              <a:ext cx="733"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de-DE" altLang="en-US" sz="1400"/>
                <a:t>Deployment</a:t>
              </a:r>
            </a:p>
          </p:txBody>
        </p:sp>
        <p:sp>
          <p:nvSpPr>
            <p:cNvPr id="31776" name="Rectangle 32"/>
            <p:cNvSpPr>
              <a:spLocks noChangeArrowheads="1"/>
            </p:cNvSpPr>
            <p:nvPr/>
          </p:nvSpPr>
          <p:spPr bwMode="auto">
            <a:xfrm>
              <a:off x="1584" y="2448"/>
              <a:ext cx="1117"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de-DE" altLang="en-US" sz="1400"/>
                <a:t>Requirements</a:t>
              </a:r>
            </a:p>
          </p:txBody>
        </p:sp>
      </p:grpSp>
      <p:grpSp>
        <p:nvGrpSpPr>
          <p:cNvPr id="31777" name="Group 33"/>
          <p:cNvGrpSpPr>
            <a:grpSpLocks/>
          </p:cNvGrpSpPr>
          <p:nvPr/>
        </p:nvGrpSpPr>
        <p:grpSpPr bwMode="auto">
          <a:xfrm>
            <a:off x="1828800" y="3633787"/>
            <a:ext cx="6172200" cy="304800"/>
            <a:chOff x="816" y="1968"/>
            <a:chExt cx="4128" cy="336"/>
          </a:xfrm>
        </p:grpSpPr>
        <p:grpSp>
          <p:nvGrpSpPr>
            <p:cNvPr id="31778" name="Group 34"/>
            <p:cNvGrpSpPr>
              <a:grpSpLocks/>
            </p:cNvGrpSpPr>
            <p:nvPr/>
          </p:nvGrpSpPr>
          <p:grpSpPr bwMode="auto">
            <a:xfrm>
              <a:off x="1920" y="1968"/>
              <a:ext cx="3024" cy="336"/>
              <a:chOff x="576" y="1632"/>
              <a:chExt cx="3168" cy="480"/>
            </a:xfrm>
          </p:grpSpPr>
          <p:sp>
            <p:nvSpPr>
              <p:cNvPr id="31779" name="Rectangle 35"/>
              <p:cNvSpPr>
                <a:spLocks noChangeArrowheads="1"/>
              </p:cNvSpPr>
              <p:nvPr/>
            </p:nvSpPr>
            <p:spPr bwMode="auto">
              <a:xfrm>
                <a:off x="576" y="1632"/>
                <a:ext cx="768"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1400" dirty="0"/>
              </a:p>
            </p:txBody>
          </p:sp>
          <p:sp>
            <p:nvSpPr>
              <p:cNvPr id="31780" name="Rectangle 36"/>
              <p:cNvSpPr>
                <a:spLocks noChangeArrowheads="1"/>
              </p:cNvSpPr>
              <p:nvPr/>
            </p:nvSpPr>
            <p:spPr bwMode="auto">
              <a:xfrm>
                <a:off x="1344" y="1632"/>
                <a:ext cx="864"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1400" dirty="0"/>
              </a:p>
            </p:txBody>
          </p:sp>
          <p:sp>
            <p:nvSpPr>
              <p:cNvPr id="31781" name="Rectangle 37"/>
              <p:cNvSpPr>
                <a:spLocks noChangeArrowheads="1"/>
              </p:cNvSpPr>
              <p:nvPr/>
            </p:nvSpPr>
            <p:spPr bwMode="auto">
              <a:xfrm>
                <a:off x="2208" y="1632"/>
                <a:ext cx="768"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1400" dirty="0"/>
              </a:p>
            </p:txBody>
          </p:sp>
          <p:sp>
            <p:nvSpPr>
              <p:cNvPr id="31782" name="Rectangle 38"/>
              <p:cNvSpPr>
                <a:spLocks noChangeArrowheads="1"/>
              </p:cNvSpPr>
              <p:nvPr/>
            </p:nvSpPr>
            <p:spPr bwMode="auto">
              <a:xfrm>
                <a:off x="2976" y="1632"/>
                <a:ext cx="768"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de-DE" altLang="en-US" sz="1400"/>
                  <a:t>Deployment</a:t>
                </a:r>
              </a:p>
            </p:txBody>
          </p:sp>
        </p:grpSp>
        <p:sp>
          <p:nvSpPr>
            <p:cNvPr id="31783" name="Rectangle 39"/>
            <p:cNvSpPr>
              <a:spLocks noChangeArrowheads="1"/>
            </p:cNvSpPr>
            <p:nvPr/>
          </p:nvSpPr>
          <p:spPr bwMode="auto">
            <a:xfrm>
              <a:off x="816" y="1968"/>
              <a:ext cx="1117"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de-DE" altLang="en-US" sz="1400" dirty="0" err="1"/>
                <a:t>Requirements</a:t>
              </a:r>
              <a:endParaRPr lang="de-DE" altLang="en-US" sz="1400" dirty="0"/>
            </a:p>
          </p:txBody>
        </p:sp>
      </p:grpSp>
      <p:grpSp>
        <p:nvGrpSpPr>
          <p:cNvPr id="31784" name="Group 40"/>
          <p:cNvGrpSpPr>
            <a:grpSpLocks/>
          </p:cNvGrpSpPr>
          <p:nvPr/>
        </p:nvGrpSpPr>
        <p:grpSpPr bwMode="auto">
          <a:xfrm>
            <a:off x="228600" y="2947987"/>
            <a:ext cx="6172200" cy="304800"/>
            <a:chOff x="96" y="1488"/>
            <a:chExt cx="4128" cy="336"/>
          </a:xfrm>
        </p:grpSpPr>
        <p:grpSp>
          <p:nvGrpSpPr>
            <p:cNvPr id="31785" name="Group 41"/>
            <p:cNvGrpSpPr>
              <a:grpSpLocks/>
            </p:cNvGrpSpPr>
            <p:nvPr/>
          </p:nvGrpSpPr>
          <p:grpSpPr bwMode="auto">
            <a:xfrm>
              <a:off x="1200" y="1488"/>
              <a:ext cx="3024" cy="336"/>
              <a:chOff x="576" y="1632"/>
              <a:chExt cx="3168" cy="480"/>
            </a:xfrm>
          </p:grpSpPr>
          <p:sp>
            <p:nvSpPr>
              <p:cNvPr id="31786" name="Rectangle 42"/>
              <p:cNvSpPr>
                <a:spLocks noChangeArrowheads="1"/>
              </p:cNvSpPr>
              <p:nvPr/>
            </p:nvSpPr>
            <p:spPr bwMode="auto">
              <a:xfrm>
                <a:off x="576" y="1632"/>
                <a:ext cx="768"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1400" dirty="0"/>
              </a:p>
            </p:txBody>
          </p:sp>
          <p:sp>
            <p:nvSpPr>
              <p:cNvPr id="31787" name="Rectangle 43"/>
              <p:cNvSpPr>
                <a:spLocks noChangeArrowheads="1"/>
              </p:cNvSpPr>
              <p:nvPr/>
            </p:nvSpPr>
            <p:spPr bwMode="auto">
              <a:xfrm>
                <a:off x="1344" y="1632"/>
                <a:ext cx="864"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1400" dirty="0"/>
              </a:p>
            </p:txBody>
          </p:sp>
          <p:sp>
            <p:nvSpPr>
              <p:cNvPr id="31788" name="Rectangle 44"/>
              <p:cNvSpPr>
                <a:spLocks noChangeArrowheads="1"/>
              </p:cNvSpPr>
              <p:nvPr/>
            </p:nvSpPr>
            <p:spPr bwMode="auto">
              <a:xfrm>
                <a:off x="2208" y="1632"/>
                <a:ext cx="768"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1400" dirty="0"/>
              </a:p>
            </p:txBody>
          </p:sp>
          <p:sp>
            <p:nvSpPr>
              <p:cNvPr id="31789" name="Rectangle 45"/>
              <p:cNvSpPr>
                <a:spLocks noChangeArrowheads="1"/>
              </p:cNvSpPr>
              <p:nvPr/>
            </p:nvSpPr>
            <p:spPr bwMode="auto">
              <a:xfrm>
                <a:off x="2976" y="1632"/>
                <a:ext cx="768"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de-DE" altLang="en-US" sz="1400" dirty="0" err="1"/>
                  <a:t>Deployment</a:t>
                </a:r>
                <a:endParaRPr lang="de-DE" altLang="en-US" sz="1400" dirty="0"/>
              </a:p>
            </p:txBody>
          </p:sp>
        </p:grpSp>
        <p:sp>
          <p:nvSpPr>
            <p:cNvPr id="31790" name="Rectangle 46"/>
            <p:cNvSpPr>
              <a:spLocks noChangeArrowheads="1"/>
            </p:cNvSpPr>
            <p:nvPr/>
          </p:nvSpPr>
          <p:spPr bwMode="auto">
            <a:xfrm>
              <a:off x="96" y="1488"/>
              <a:ext cx="1117"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400" dirty="0"/>
                <a:t>Requirements</a:t>
              </a:r>
            </a:p>
          </p:txBody>
        </p:sp>
      </p:grpSp>
      <p:sp>
        <p:nvSpPr>
          <p:cNvPr id="31791" name="Line 47"/>
          <p:cNvSpPr>
            <a:spLocks noChangeShapeType="1"/>
          </p:cNvSpPr>
          <p:nvPr/>
        </p:nvSpPr>
        <p:spPr bwMode="auto">
          <a:xfrm>
            <a:off x="4395788" y="3252787"/>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600"/>
          </a:p>
        </p:txBody>
      </p:sp>
      <p:sp>
        <p:nvSpPr>
          <p:cNvPr id="31792" name="Line 48"/>
          <p:cNvSpPr>
            <a:spLocks noChangeShapeType="1"/>
          </p:cNvSpPr>
          <p:nvPr/>
        </p:nvSpPr>
        <p:spPr bwMode="auto">
          <a:xfrm>
            <a:off x="5081588" y="3252787"/>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600"/>
          </a:p>
        </p:txBody>
      </p:sp>
      <p:sp>
        <p:nvSpPr>
          <p:cNvPr id="31793" name="Line 49"/>
          <p:cNvSpPr>
            <a:spLocks noChangeShapeType="1"/>
          </p:cNvSpPr>
          <p:nvPr/>
        </p:nvSpPr>
        <p:spPr bwMode="auto">
          <a:xfrm>
            <a:off x="5691188" y="4014787"/>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600"/>
          </a:p>
        </p:txBody>
      </p:sp>
      <p:sp>
        <p:nvSpPr>
          <p:cNvPr id="31794" name="Line 50"/>
          <p:cNvSpPr>
            <a:spLocks noChangeShapeType="1"/>
          </p:cNvSpPr>
          <p:nvPr/>
        </p:nvSpPr>
        <p:spPr bwMode="auto">
          <a:xfrm>
            <a:off x="6224588" y="4014787"/>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1600"/>
          </a:p>
        </p:txBody>
      </p:sp>
      <p:sp>
        <p:nvSpPr>
          <p:cNvPr id="31795" name="Text Box 51"/>
          <p:cNvSpPr txBox="1">
            <a:spLocks noChangeArrowheads="1"/>
          </p:cNvSpPr>
          <p:nvPr/>
        </p:nvSpPr>
        <p:spPr bwMode="auto">
          <a:xfrm>
            <a:off x="6589713" y="4000500"/>
            <a:ext cx="9701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tLang="en-US" sz="1400"/>
              <a:t>Feedback</a:t>
            </a:r>
          </a:p>
        </p:txBody>
      </p:sp>
      <p:sp>
        <p:nvSpPr>
          <p:cNvPr id="31796" name="Text Box 52"/>
          <p:cNvSpPr txBox="1">
            <a:spLocks noChangeArrowheads="1"/>
          </p:cNvSpPr>
          <p:nvPr/>
        </p:nvSpPr>
        <p:spPr bwMode="auto">
          <a:xfrm>
            <a:off x="433388" y="2590800"/>
            <a:ext cx="93140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tLang="en-US" sz="1400"/>
              <a:t>Version 1</a:t>
            </a:r>
          </a:p>
        </p:txBody>
      </p:sp>
      <p:sp>
        <p:nvSpPr>
          <p:cNvPr id="31797" name="Text Box 53"/>
          <p:cNvSpPr txBox="1">
            <a:spLocks noChangeArrowheads="1"/>
          </p:cNvSpPr>
          <p:nvPr/>
        </p:nvSpPr>
        <p:spPr bwMode="auto">
          <a:xfrm>
            <a:off x="1957388" y="3276600"/>
            <a:ext cx="93140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tLang="en-US" sz="1400" dirty="0"/>
              <a:t>Version 2</a:t>
            </a:r>
          </a:p>
        </p:txBody>
      </p:sp>
      <p:sp>
        <p:nvSpPr>
          <p:cNvPr id="31798" name="Text Box 54"/>
          <p:cNvSpPr txBox="1">
            <a:spLocks noChangeArrowheads="1"/>
          </p:cNvSpPr>
          <p:nvPr/>
        </p:nvSpPr>
        <p:spPr bwMode="auto">
          <a:xfrm>
            <a:off x="3100388" y="4038600"/>
            <a:ext cx="93140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de-DE" altLang="en-US" sz="1400" dirty="0"/>
              <a:t>Version 3</a:t>
            </a:r>
          </a:p>
        </p:txBody>
      </p:sp>
      <p:sp>
        <p:nvSpPr>
          <p:cNvPr id="31800" name="Text Box 56"/>
          <p:cNvSpPr txBox="1">
            <a:spLocks noChangeArrowheads="1"/>
          </p:cNvSpPr>
          <p:nvPr/>
        </p:nvSpPr>
        <p:spPr bwMode="auto">
          <a:xfrm>
            <a:off x="1752600" y="5401270"/>
            <a:ext cx="5181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dirty="0"/>
              <a:t>New versions implement </a:t>
            </a:r>
            <a:r>
              <a:rPr lang="en-US" altLang="en-US" b="1" i="1" u="sng" dirty="0"/>
              <a:t>new</a:t>
            </a:r>
            <a:r>
              <a:rPr lang="en-US" altLang="en-US" dirty="0"/>
              <a:t> and </a:t>
            </a:r>
            <a:r>
              <a:rPr lang="en-US" altLang="en-US" b="1" i="1" u="sng" dirty="0"/>
              <a:t>evolving</a:t>
            </a:r>
            <a:r>
              <a:rPr lang="en-US" altLang="en-US" dirty="0"/>
              <a:t> requirements</a:t>
            </a:r>
          </a:p>
          <a:p>
            <a:pPr algn="ctr" eaLnBrk="0" hangingPunct="0"/>
            <a:endParaRPr lang="en-US" altLang="en-US" dirty="0"/>
          </a:p>
        </p:txBody>
      </p:sp>
      <p:sp>
        <p:nvSpPr>
          <p:cNvPr id="50" name="Arc 49">
            <a:extLst>
              <a:ext uri="{FF2B5EF4-FFF2-40B4-BE49-F238E27FC236}">
                <a16:creationId xmlns:a16="http://schemas.microsoft.com/office/drawing/2014/main" id="{D8B5E4F4-5335-4AB4-8797-1054DC2280E4}"/>
              </a:ext>
            </a:extLst>
          </p:cNvPr>
          <p:cNvSpPr/>
          <p:nvPr/>
        </p:nvSpPr>
        <p:spPr>
          <a:xfrm>
            <a:off x="609600" y="2085191"/>
            <a:ext cx="5614988" cy="1039009"/>
          </a:xfrm>
          <a:prstGeom prst="arc">
            <a:avLst>
              <a:gd name="adj1" fmla="val 10830969"/>
              <a:gd name="adj2" fmla="val 12151"/>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1" name="TextBox 50">
            <a:extLst>
              <a:ext uri="{FF2B5EF4-FFF2-40B4-BE49-F238E27FC236}">
                <a16:creationId xmlns:a16="http://schemas.microsoft.com/office/drawing/2014/main" id="{DEDB3FA3-EB0E-4E81-8DCD-93767DC840DE}"/>
              </a:ext>
            </a:extLst>
          </p:cNvPr>
          <p:cNvSpPr txBox="1"/>
          <p:nvPr/>
        </p:nvSpPr>
        <p:spPr>
          <a:xfrm>
            <a:off x="1515918" y="1447800"/>
            <a:ext cx="6720751" cy="369332"/>
          </a:xfrm>
          <a:prstGeom prst="rect">
            <a:avLst/>
          </a:prstGeom>
          <a:noFill/>
        </p:spPr>
        <p:txBody>
          <a:bodyPr wrap="none" rtlCol="0">
            <a:spAutoFit/>
          </a:bodyPr>
          <a:lstStyle/>
          <a:p>
            <a:r>
              <a:rPr lang="en-CA" dirty="0"/>
              <a:t>By applying a selected process model e.g. </a:t>
            </a:r>
            <a:r>
              <a:rPr lang="en-CA" i="1" dirty="0"/>
              <a:t>Waterfall</a:t>
            </a:r>
            <a:r>
              <a:rPr lang="en-CA" dirty="0"/>
              <a:t> or </a:t>
            </a:r>
            <a:r>
              <a:rPr lang="en-CA" i="1" dirty="0"/>
              <a:t>SCRUM</a:t>
            </a:r>
          </a:p>
        </p:txBody>
      </p:sp>
    </p:spTree>
    <p:extLst>
      <p:ext uri="{BB962C8B-B14F-4D97-AF65-F5344CB8AC3E}">
        <p14:creationId xmlns:p14="http://schemas.microsoft.com/office/powerpoint/2010/main" val="2755127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282CE3-95BF-4E39-B870-193C7B8017E7}"/>
              </a:ext>
            </a:extLst>
          </p:cNvPr>
          <p:cNvSpPr>
            <a:spLocks noGrp="1"/>
          </p:cNvSpPr>
          <p:nvPr>
            <p:ph idx="1"/>
          </p:nvPr>
        </p:nvSpPr>
        <p:spPr/>
        <p:txBody>
          <a:bodyPr/>
          <a:lstStyle/>
          <a:p>
            <a:pPr marL="0" indent="0" algn="ctr">
              <a:buNone/>
            </a:pPr>
            <a:endParaRPr lang="en-CA" b="1" dirty="0"/>
          </a:p>
          <a:p>
            <a:pPr marL="0" indent="0" algn="ctr">
              <a:buNone/>
            </a:pPr>
            <a:endParaRPr lang="en-CA" b="1" dirty="0"/>
          </a:p>
          <a:p>
            <a:pPr marL="0" indent="0" algn="ctr">
              <a:buNone/>
            </a:pPr>
            <a:r>
              <a:rPr lang="en-CA" b="1" dirty="0"/>
              <a:t>Facet 2: Process Activity Flow Structure</a:t>
            </a:r>
            <a:endParaRPr lang="en-CA" dirty="0"/>
          </a:p>
          <a:p>
            <a:pPr marL="0" indent="0" algn="ctr">
              <a:buNone/>
            </a:pPr>
            <a:r>
              <a:rPr lang="en-CA" b="1" dirty="0"/>
              <a:t>(i.e. how Process Activities are organised)</a:t>
            </a:r>
          </a:p>
          <a:p>
            <a:pPr marL="0" indent="0">
              <a:buNone/>
            </a:pPr>
            <a:endParaRPr lang="en-CA" dirty="0"/>
          </a:p>
        </p:txBody>
      </p:sp>
    </p:spTree>
    <p:extLst>
      <p:ext uri="{BB962C8B-B14F-4D97-AF65-F5344CB8AC3E}">
        <p14:creationId xmlns:p14="http://schemas.microsoft.com/office/powerpoint/2010/main" val="5254365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a:extLst>
              <a:ext uri="{FF2B5EF4-FFF2-40B4-BE49-F238E27FC236}">
                <a16:creationId xmlns:a16="http://schemas.microsoft.com/office/drawing/2014/main" id="{87177380-8CC8-3443-AA3F-34AC620E4787}"/>
              </a:ext>
            </a:extLst>
          </p:cNvPr>
          <p:cNvSpPr>
            <a:spLocks noGrp="1" noChangeArrowheads="1"/>
          </p:cNvSpPr>
          <p:nvPr>
            <p:ph type="title"/>
          </p:nvPr>
        </p:nvSpPr>
        <p:spPr>
          <a:xfrm>
            <a:off x="533400" y="502663"/>
            <a:ext cx="8077200" cy="1143000"/>
          </a:xfrm>
        </p:spPr>
        <p:txBody>
          <a:bodyPr/>
          <a:lstStyle/>
          <a:p>
            <a:r>
              <a:rPr lang="en-US" altLang="en-US" dirty="0"/>
              <a:t>Process </a:t>
            </a:r>
            <a:r>
              <a:rPr lang="en-US" altLang="en-US" i="1" dirty="0"/>
              <a:t>Activity Flows</a:t>
            </a:r>
          </a:p>
        </p:txBody>
      </p:sp>
      <p:sp>
        <p:nvSpPr>
          <p:cNvPr id="8197" name="Rectangle 4">
            <a:extLst>
              <a:ext uri="{FF2B5EF4-FFF2-40B4-BE49-F238E27FC236}">
                <a16:creationId xmlns:a16="http://schemas.microsoft.com/office/drawing/2014/main" id="{CDF7B667-A654-CE45-8009-96A573D64913}"/>
              </a:ext>
            </a:extLst>
          </p:cNvPr>
          <p:cNvSpPr>
            <a:spLocks noGrp="1" noChangeArrowheads="1"/>
          </p:cNvSpPr>
          <p:nvPr>
            <p:ph type="body" idx="1"/>
          </p:nvPr>
        </p:nvSpPr>
        <p:spPr>
          <a:xfrm>
            <a:off x="628650" y="2078851"/>
            <a:ext cx="7886700" cy="3411122"/>
          </a:xfrm>
        </p:spPr>
        <p:txBody>
          <a:bodyPr/>
          <a:lstStyle/>
          <a:p>
            <a:r>
              <a:rPr lang="en-US" altLang="en-US" sz="2800" dirty="0"/>
              <a:t>There are five key flows applicable to all software projects:</a:t>
            </a:r>
            <a:br>
              <a:rPr lang="en-US" altLang="en-US" sz="2800" dirty="0"/>
            </a:br>
            <a:endParaRPr lang="en-US" altLang="en-US" sz="800" dirty="0"/>
          </a:p>
          <a:p>
            <a:pPr lvl="1"/>
            <a:r>
              <a:rPr lang="en-US" altLang="en-US" sz="2400" dirty="0"/>
              <a:t>Communication</a:t>
            </a:r>
            <a:br>
              <a:rPr lang="en-US" altLang="en-US" sz="2400" dirty="0"/>
            </a:br>
            <a:endParaRPr lang="en-US" altLang="en-US" sz="800" dirty="0"/>
          </a:p>
          <a:p>
            <a:pPr lvl="1"/>
            <a:r>
              <a:rPr lang="en-US" altLang="en-US" sz="2400" dirty="0"/>
              <a:t>Planning</a:t>
            </a:r>
            <a:br>
              <a:rPr lang="en-US" altLang="en-US" sz="2400" dirty="0"/>
            </a:br>
            <a:endParaRPr lang="en-US" altLang="en-US" sz="800" dirty="0"/>
          </a:p>
          <a:p>
            <a:pPr lvl="1"/>
            <a:r>
              <a:rPr lang="en-US" altLang="en-US" sz="2400" dirty="0"/>
              <a:t>Modeling  </a:t>
            </a:r>
            <a:br>
              <a:rPr lang="en-US" altLang="en-US" sz="2400" dirty="0"/>
            </a:br>
            <a:endParaRPr lang="en-US" altLang="en-US" sz="800" dirty="0"/>
          </a:p>
          <a:p>
            <a:pPr lvl="1"/>
            <a:r>
              <a:rPr lang="en-US" altLang="en-US" sz="2400" dirty="0"/>
              <a:t>Construction </a:t>
            </a:r>
            <a:br>
              <a:rPr lang="en-US" altLang="en-US" sz="2400" dirty="0"/>
            </a:br>
            <a:endParaRPr lang="en-US" altLang="en-US" sz="800" dirty="0"/>
          </a:p>
          <a:p>
            <a:pPr lvl="1"/>
            <a:r>
              <a:rPr lang="en-US" altLang="en-US" sz="2400" dirty="0"/>
              <a:t>Deployment</a:t>
            </a:r>
          </a:p>
        </p:txBody>
      </p:sp>
      <p:sp>
        <p:nvSpPr>
          <p:cNvPr id="5" name="Slide Number Placeholder 4">
            <a:extLst>
              <a:ext uri="{FF2B5EF4-FFF2-40B4-BE49-F238E27FC236}">
                <a16:creationId xmlns:a16="http://schemas.microsoft.com/office/drawing/2014/main" id="{48994467-ECE4-B94B-9449-E8453A15CAE5}"/>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6FF040D3-C089-464E-AF10-9E6925671B73}" type="slidenum">
              <a:rPr lang="en-US" altLang="en-US" sz="750">
                <a:solidFill>
                  <a:schemeClr val="bg1"/>
                </a:solidFill>
                <a:latin typeface="Helvetica" pitchFamily="2" charset="0"/>
              </a:rPr>
              <a:pPr/>
              <a:t>22</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15023934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4">
            <a:extLst>
              <a:ext uri="{FF2B5EF4-FFF2-40B4-BE49-F238E27FC236}">
                <a16:creationId xmlns:a16="http://schemas.microsoft.com/office/drawing/2014/main" id="{CDF7B667-A654-CE45-8009-96A573D64913}"/>
              </a:ext>
            </a:extLst>
          </p:cNvPr>
          <p:cNvSpPr>
            <a:spLocks noGrp="1" noChangeArrowheads="1"/>
          </p:cNvSpPr>
          <p:nvPr>
            <p:ph type="body" idx="1"/>
          </p:nvPr>
        </p:nvSpPr>
        <p:spPr>
          <a:xfrm>
            <a:off x="628650" y="2078851"/>
            <a:ext cx="7886700" cy="3411122"/>
          </a:xfrm>
        </p:spPr>
        <p:txBody>
          <a:bodyPr/>
          <a:lstStyle/>
          <a:p>
            <a:r>
              <a:rPr lang="en-US" altLang="en-US" sz="2400" dirty="0"/>
              <a:t>There are five key activity areas applicable to all software projects:</a:t>
            </a:r>
            <a:br>
              <a:rPr lang="en-US" altLang="en-US" sz="2400" dirty="0"/>
            </a:br>
            <a:endParaRPr lang="en-US" altLang="en-US" sz="700" dirty="0"/>
          </a:p>
          <a:p>
            <a:pPr lvl="1"/>
            <a:r>
              <a:rPr lang="en-US" altLang="en-US" sz="2000" b="1" dirty="0"/>
              <a:t>Communication</a:t>
            </a:r>
            <a:br>
              <a:rPr lang="en-US" altLang="en-US" sz="2000" dirty="0"/>
            </a:br>
            <a:endParaRPr lang="en-US" altLang="en-US" sz="700" dirty="0"/>
          </a:p>
          <a:p>
            <a:pPr lvl="1"/>
            <a:r>
              <a:rPr lang="en-US" altLang="en-US" sz="2000" dirty="0"/>
              <a:t>Planning</a:t>
            </a:r>
            <a:br>
              <a:rPr lang="en-US" altLang="en-US" sz="2000" dirty="0"/>
            </a:br>
            <a:endParaRPr lang="en-US" altLang="en-US" sz="700" dirty="0"/>
          </a:p>
          <a:p>
            <a:pPr lvl="1"/>
            <a:r>
              <a:rPr lang="en-US" altLang="en-US" sz="2000" dirty="0"/>
              <a:t>Modeling</a:t>
            </a:r>
            <a:br>
              <a:rPr lang="en-US" altLang="en-US" sz="2000" dirty="0"/>
            </a:br>
            <a:endParaRPr lang="en-US" altLang="en-US" sz="700" dirty="0"/>
          </a:p>
          <a:p>
            <a:pPr lvl="1"/>
            <a:r>
              <a:rPr lang="en-US" altLang="en-US" sz="2000" dirty="0"/>
              <a:t>Construction</a:t>
            </a:r>
            <a:br>
              <a:rPr lang="en-US" altLang="en-US" sz="2000" dirty="0"/>
            </a:br>
            <a:endParaRPr lang="en-US" altLang="en-US" sz="700" dirty="0"/>
          </a:p>
          <a:p>
            <a:pPr lvl="1"/>
            <a:r>
              <a:rPr lang="en-US" altLang="en-US" sz="2000" dirty="0"/>
              <a:t>Deployment</a:t>
            </a:r>
          </a:p>
          <a:p>
            <a:pPr marL="457200" lvl="1" indent="0">
              <a:buNone/>
            </a:pPr>
            <a:r>
              <a:rPr lang="en-US" altLang="en-US" sz="2000" dirty="0"/>
              <a:t>     (i.e. Release)</a:t>
            </a:r>
          </a:p>
          <a:p>
            <a:pPr marL="457200" lvl="1" indent="0">
              <a:buNone/>
            </a:pPr>
            <a:endParaRPr lang="en-US" altLang="en-US" dirty="0"/>
          </a:p>
        </p:txBody>
      </p:sp>
      <p:sp>
        <p:nvSpPr>
          <p:cNvPr id="5" name="Slide Number Placeholder 4">
            <a:extLst>
              <a:ext uri="{FF2B5EF4-FFF2-40B4-BE49-F238E27FC236}">
                <a16:creationId xmlns:a16="http://schemas.microsoft.com/office/drawing/2014/main" id="{48994467-ECE4-B94B-9449-E8453A15CAE5}"/>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6FF040D3-C089-464E-AF10-9E6925671B73}" type="slidenum">
              <a:rPr lang="en-US" altLang="en-US" sz="750">
                <a:solidFill>
                  <a:schemeClr val="bg1"/>
                </a:solidFill>
                <a:latin typeface="Helvetica" pitchFamily="2" charset="0"/>
              </a:rPr>
              <a:pPr/>
              <a:t>23</a:t>
            </a:fld>
            <a:endParaRPr lang="en-US" altLang="en-US" sz="750" dirty="0">
              <a:solidFill>
                <a:schemeClr val="bg1"/>
              </a:solidFill>
              <a:latin typeface="Helvetica" pitchFamily="2" charset="0"/>
            </a:endParaRPr>
          </a:p>
        </p:txBody>
      </p:sp>
      <p:sp>
        <p:nvSpPr>
          <p:cNvPr id="3" name="TextBox 2">
            <a:extLst>
              <a:ext uri="{FF2B5EF4-FFF2-40B4-BE49-F238E27FC236}">
                <a16:creationId xmlns:a16="http://schemas.microsoft.com/office/drawing/2014/main" id="{69743A3C-C1C6-3F48-8AF2-424382ABE5C2}"/>
              </a:ext>
            </a:extLst>
          </p:cNvPr>
          <p:cNvSpPr txBox="1"/>
          <p:nvPr/>
        </p:nvSpPr>
        <p:spPr>
          <a:xfrm>
            <a:off x="4345355" y="2951946"/>
            <a:ext cx="4341445" cy="1384995"/>
          </a:xfrm>
          <a:prstGeom prst="rect">
            <a:avLst/>
          </a:prstGeom>
          <a:noFill/>
          <a:ln>
            <a:solidFill>
              <a:schemeClr val="tx1"/>
            </a:solidFill>
          </a:ln>
        </p:spPr>
        <p:txBody>
          <a:bodyPr wrap="none" rtlCol="0">
            <a:spAutoFit/>
          </a:bodyPr>
          <a:lstStyle/>
          <a:p>
            <a:r>
              <a:rPr lang="en-US" sz="1400" dirty="0">
                <a:latin typeface="+mn-lt"/>
              </a:rPr>
              <a:t>Before technical work can commence, it is important</a:t>
            </a:r>
            <a:br>
              <a:rPr lang="en-US" sz="1400" dirty="0">
                <a:latin typeface="+mn-lt"/>
              </a:rPr>
            </a:br>
            <a:r>
              <a:rPr lang="en-US" sz="1400" dirty="0">
                <a:latin typeface="+mn-lt"/>
              </a:rPr>
              <a:t>to communicate and collaborate with customers and</a:t>
            </a:r>
            <a:br>
              <a:rPr lang="en-US" sz="1400" dirty="0">
                <a:latin typeface="+mn-lt"/>
              </a:rPr>
            </a:br>
            <a:r>
              <a:rPr lang="en-US" sz="1400" dirty="0">
                <a:latin typeface="+mn-lt"/>
              </a:rPr>
              <a:t>other stakeholders to understand their objectives and to </a:t>
            </a:r>
            <a:br>
              <a:rPr lang="en-US" sz="1400" dirty="0">
                <a:latin typeface="+mn-lt"/>
              </a:rPr>
            </a:br>
            <a:r>
              <a:rPr lang="en-US" sz="1400" dirty="0">
                <a:latin typeface="+mn-lt"/>
              </a:rPr>
              <a:t>identify what they need and want as outcomes. Relates </a:t>
            </a:r>
          </a:p>
          <a:p>
            <a:r>
              <a:rPr lang="en-US" sz="1400" dirty="0">
                <a:latin typeface="+mn-lt"/>
              </a:rPr>
              <a:t>more to the </a:t>
            </a:r>
            <a:r>
              <a:rPr lang="en-US" sz="1400" b="1" dirty="0">
                <a:latin typeface="+mn-lt"/>
              </a:rPr>
              <a:t>Analysis</a:t>
            </a:r>
            <a:r>
              <a:rPr lang="en-US" sz="1400" dirty="0">
                <a:latin typeface="+mn-lt"/>
              </a:rPr>
              <a:t> and </a:t>
            </a:r>
            <a:r>
              <a:rPr lang="en-US" sz="1400" b="1" dirty="0">
                <a:latin typeface="+mn-lt"/>
              </a:rPr>
              <a:t>Requirements</a:t>
            </a:r>
            <a:r>
              <a:rPr lang="en-US" sz="1400" dirty="0">
                <a:latin typeface="+mn-lt"/>
              </a:rPr>
              <a:t> phases of the </a:t>
            </a:r>
          </a:p>
          <a:p>
            <a:r>
              <a:rPr lang="en-US" sz="1400" dirty="0">
                <a:latin typeface="+mn-lt"/>
              </a:rPr>
              <a:t>Software Life cycle.</a:t>
            </a:r>
          </a:p>
        </p:txBody>
      </p:sp>
      <p:cxnSp>
        <p:nvCxnSpPr>
          <p:cNvPr id="6" name="Straight Connector 5">
            <a:extLst>
              <a:ext uri="{FF2B5EF4-FFF2-40B4-BE49-F238E27FC236}">
                <a16:creationId xmlns:a16="http://schemas.microsoft.com/office/drawing/2014/main" id="{EDD57630-80A9-4948-82BE-7AD500382EAA}"/>
              </a:ext>
            </a:extLst>
          </p:cNvPr>
          <p:cNvCxnSpPr>
            <a:cxnSpLocks/>
            <a:endCxn id="3" idx="1"/>
          </p:cNvCxnSpPr>
          <p:nvPr/>
        </p:nvCxnSpPr>
        <p:spPr>
          <a:xfrm>
            <a:off x="3276600" y="3200400"/>
            <a:ext cx="1068755" cy="444044"/>
          </a:xfrm>
          <a:prstGeom prst="line">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ectangle 3">
            <a:extLst>
              <a:ext uri="{FF2B5EF4-FFF2-40B4-BE49-F238E27FC236}">
                <a16:creationId xmlns:a16="http://schemas.microsoft.com/office/drawing/2014/main" id="{C0173382-3A19-41D0-BDF4-CD8980B8B65E}"/>
              </a:ext>
            </a:extLst>
          </p:cNvPr>
          <p:cNvSpPr>
            <a:spLocks noGrp="1" noChangeArrowheads="1"/>
          </p:cNvSpPr>
          <p:nvPr>
            <p:ph type="title"/>
          </p:nvPr>
        </p:nvSpPr>
        <p:spPr>
          <a:xfrm>
            <a:off x="533400" y="502663"/>
            <a:ext cx="8077200" cy="1143000"/>
          </a:xfrm>
        </p:spPr>
        <p:txBody>
          <a:bodyPr/>
          <a:lstStyle/>
          <a:p>
            <a:r>
              <a:rPr lang="en-US" altLang="en-US" dirty="0"/>
              <a:t>Process Activity Flows</a:t>
            </a:r>
          </a:p>
        </p:txBody>
      </p:sp>
    </p:spTree>
    <p:extLst>
      <p:ext uri="{BB962C8B-B14F-4D97-AF65-F5344CB8AC3E}">
        <p14:creationId xmlns:p14="http://schemas.microsoft.com/office/powerpoint/2010/main" val="156952903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4">
            <a:extLst>
              <a:ext uri="{FF2B5EF4-FFF2-40B4-BE49-F238E27FC236}">
                <a16:creationId xmlns:a16="http://schemas.microsoft.com/office/drawing/2014/main" id="{CDF7B667-A654-CE45-8009-96A573D64913}"/>
              </a:ext>
            </a:extLst>
          </p:cNvPr>
          <p:cNvSpPr>
            <a:spLocks noGrp="1" noChangeArrowheads="1"/>
          </p:cNvSpPr>
          <p:nvPr>
            <p:ph type="body" idx="1"/>
          </p:nvPr>
        </p:nvSpPr>
        <p:spPr>
          <a:xfrm>
            <a:off x="628650" y="2078851"/>
            <a:ext cx="7886700" cy="3411122"/>
          </a:xfrm>
        </p:spPr>
        <p:txBody>
          <a:bodyPr/>
          <a:lstStyle/>
          <a:p>
            <a:r>
              <a:rPr lang="en-US" altLang="en-US" sz="2400" dirty="0"/>
              <a:t>There are five key activities applicable to all software projects:</a:t>
            </a:r>
            <a:br>
              <a:rPr lang="en-US" altLang="en-US" sz="2400" dirty="0"/>
            </a:br>
            <a:endParaRPr lang="en-US" altLang="en-US" sz="700" dirty="0"/>
          </a:p>
          <a:p>
            <a:pPr lvl="1"/>
            <a:r>
              <a:rPr lang="en-US" altLang="en-US" sz="2000" dirty="0"/>
              <a:t>Communication</a:t>
            </a:r>
            <a:br>
              <a:rPr lang="en-US" altLang="en-US" sz="2000" dirty="0"/>
            </a:br>
            <a:endParaRPr lang="en-US" altLang="en-US" sz="700" dirty="0"/>
          </a:p>
          <a:p>
            <a:pPr lvl="1"/>
            <a:r>
              <a:rPr lang="en-US" altLang="en-US" sz="2000" b="1" dirty="0"/>
              <a:t>Planning</a:t>
            </a:r>
            <a:br>
              <a:rPr lang="en-US" altLang="en-US" sz="2000" dirty="0"/>
            </a:br>
            <a:endParaRPr lang="en-US" altLang="en-US" sz="700" dirty="0"/>
          </a:p>
          <a:p>
            <a:pPr lvl="1"/>
            <a:r>
              <a:rPr lang="en-US" altLang="en-US" sz="2000" dirty="0"/>
              <a:t>Modeling</a:t>
            </a:r>
            <a:br>
              <a:rPr lang="en-US" altLang="en-US" sz="2000" dirty="0"/>
            </a:br>
            <a:endParaRPr lang="en-US" altLang="en-US" sz="700" dirty="0"/>
          </a:p>
          <a:p>
            <a:pPr lvl="1"/>
            <a:r>
              <a:rPr lang="en-US" altLang="en-US" sz="2000" dirty="0"/>
              <a:t>Construction</a:t>
            </a:r>
            <a:br>
              <a:rPr lang="en-US" altLang="en-US" sz="2000" dirty="0"/>
            </a:br>
            <a:endParaRPr lang="en-US" altLang="en-US" sz="700" dirty="0"/>
          </a:p>
          <a:p>
            <a:pPr lvl="1"/>
            <a:r>
              <a:rPr lang="en-US" altLang="en-US" sz="2000" dirty="0"/>
              <a:t>Deployment</a:t>
            </a:r>
          </a:p>
          <a:p>
            <a:pPr marL="457200" lvl="1" indent="0">
              <a:buNone/>
            </a:pPr>
            <a:r>
              <a:rPr lang="en-US" altLang="en-US" sz="2000" dirty="0"/>
              <a:t>     (i.e. Release)</a:t>
            </a:r>
          </a:p>
          <a:p>
            <a:pPr marL="457200" lvl="1" indent="0">
              <a:buNone/>
            </a:pPr>
            <a:endParaRPr lang="en-US" altLang="en-US" dirty="0"/>
          </a:p>
        </p:txBody>
      </p:sp>
      <p:sp>
        <p:nvSpPr>
          <p:cNvPr id="5" name="Slide Number Placeholder 4">
            <a:extLst>
              <a:ext uri="{FF2B5EF4-FFF2-40B4-BE49-F238E27FC236}">
                <a16:creationId xmlns:a16="http://schemas.microsoft.com/office/drawing/2014/main" id="{48994467-ECE4-B94B-9449-E8453A15CAE5}"/>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6FF040D3-C089-464E-AF10-9E6925671B73}" type="slidenum">
              <a:rPr lang="en-US" altLang="en-US" sz="750">
                <a:solidFill>
                  <a:schemeClr val="bg1"/>
                </a:solidFill>
                <a:latin typeface="Helvetica" pitchFamily="2" charset="0"/>
              </a:rPr>
              <a:pPr/>
              <a:t>24</a:t>
            </a:fld>
            <a:endParaRPr lang="en-US" altLang="en-US" sz="750" dirty="0">
              <a:solidFill>
                <a:schemeClr val="bg1"/>
              </a:solidFill>
              <a:latin typeface="Helvetica" pitchFamily="2" charset="0"/>
            </a:endParaRPr>
          </a:p>
        </p:txBody>
      </p:sp>
      <p:sp>
        <p:nvSpPr>
          <p:cNvPr id="3" name="TextBox 2">
            <a:extLst>
              <a:ext uri="{FF2B5EF4-FFF2-40B4-BE49-F238E27FC236}">
                <a16:creationId xmlns:a16="http://schemas.microsoft.com/office/drawing/2014/main" id="{69743A3C-C1C6-3F48-8AF2-424382ABE5C2}"/>
              </a:ext>
            </a:extLst>
          </p:cNvPr>
          <p:cNvSpPr txBox="1"/>
          <p:nvPr/>
        </p:nvSpPr>
        <p:spPr>
          <a:xfrm>
            <a:off x="4375937" y="3091914"/>
            <a:ext cx="4354525" cy="1815882"/>
          </a:xfrm>
          <a:prstGeom prst="rect">
            <a:avLst/>
          </a:prstGeom>
          <a:noFill/>
          <a:ln>
            <a:solidFill>
              <a:schemeClr val="tx1"/>
            </a:solidFill>
          </a:ln>
        </p:spPr>
        <p:txBody>
          <a:bodyPr wrap="none" rtlCol="0">
            <a:spAutoFit/>
          </a:bodyPr>
          <a:lstStyle/>
          <a:p>
            <a:r>
              <a:rPr lang="en-US" sz="1400" dirty="0">
                <a:latin typeface="+mn-lt"/>
              </a:rPr>
              <a:t>Software projects are complex journeys and so planning</a:t>
            </a:r>
            <a:br>
              <a:rPr lang="en-US" sz="1400" dirty="0">
                <a:latin typeface="+mn-lt"/>
              </a:rPr>
            </a:br>
            <a:r>
              <a:rPr lang="en-US" sz="1400" dirty="0">
                <a:latin typeface="+mn-lt"/>
              </a:rPr>
              <a:t>is required to create a “map” to guide the team along</a:t>
            </a:r>
            <a:br>
              <a:rPr lang="en-US" sz="1400" dirty="0">
                <a:latin typeface="+mn-lt"/>
              </a:rPr>
            </a:br>
            <a:r>
              <a:rPr lang="en-US" sz="1400" dirty="0">
                <a:latin typeface="+mn-lt"/>
              </a:rPr>
              <a:t>this journey.  This plan describes the technical tasks to be</a:t>
            </a:r>
            <a:br>
              <a:rPr lang="en-US" sz="1400" dirty="0">
                <a:latin typeface="+mn-lt"/>
              </a:rPr>
            </a:br>
            <a:r>
              <a:rPr lang="en-US" sz="1400" dirty="0">
                <a:latin typeface="+mn-lt"/>
              </a:rPr>
              <a:t>conducted, the risks that are likely, the resources that</a:t>
            </a:r>
            <a:br>
              <a:rPr lang="en-US" sz="1400" dirty="0">
                <a:latin typeface="+mn-lt"/>
              </a:rPr>
            </a:br>
            <a:r>
              <a:rPr lang="en-US" sz="1400" dirty="0">
                <a:latin typeface="+mn-lt"/>
              </a:rPr>
              <a:t>will be required, the work products to be produced,</a:t>
            </a:r>
            <a:br>
              <a:rPr lang="en-US" sz="1400" dirty="0">
                <a:latin typeface="+mn-lt"/>
              </a:rPr>
            </a:br>
            <a:r>
              <a:rPr lang="en-US" sz="1400" dirty="0">
                <a:latin typeface="+mn-lt"/>
              </a:rPr>
              <a:t>and a work schedule. </a:t>
            </a:r>
            <a:r>
              <a:rPr lang="en-US" sz="1400" dirty="0"/>
              <a:t>Relates to the </a:t>
            </a:r>
            <a:r>
              <a:rPr lang="en-US" sz="1400" b="1" dirty="0"/>
              <a:t>Analysis</a:t>
            </a:r>
            <a:r>
              <a:rPr lang="en-US" sz="1400" dirty="0"/>
              <a:t>, </a:t>
            </a:r>
          </a:p>
          <a:p>
            <a:r>
              <a:rPr lang="en-US" sz="1400" b="1" dirty="0"/>
              <a:t>Requirements</a:t>
            </a:r>
            <a:r>
              <a:rPr lang="en-US" sz="1400" dirty="0"/>
              <a:t>, and </a:t>
            </a:r>
            <a:r>
              <a:rPr lang="en-US" sz="1400" b="1" dirty="0"/>
              <a:t>Design</a:t>
            </a:r>
            <a:r>
              <a:rPr lang="en-US" sz="1400" dirty="0"/>
              <a:t> phases of the </a:t>
            </a:r>
          </a:p>
          <a:p>
            <a:r>
              <a:rPr lang="en-US" sz="1400" dirty="0"/>
              <a:t>Software Life cycle.</a:t>
            </a:r>
          </a:p>
        </p:txBody>
      </p:sp>
      <p:cxnSp>
        <p:nvCxnSpPr>
          <p:cNvPr id="6" name="Straight Connector 5">
            <a:extLst>
              <a:ext uri="{FF2B5EF4-FFF2-40B4-BE49-F238E27FC236}">
                <a16:creationId xmlns:a16="http://schemas.microsoft.com/office/drawing/2014/main" id="{EDD57630-80A9-4948-82BE-7AD500382EAA}"/>
              </a:ext>
            </a:extLst>
          </p:cNvPr>
          <p:cNvCxnSpPr>
            <a:cxnSpLocks/>
            <a:endCxn id="3" idx="1"/>
          </p:cNvCxnSpPr>
          <p:nvPr/>
        </p:nvCxnSpPr>
        <p:spPr>
          <a:xfrm>
            <a:off x="2514600" y="3657600"/>
            <a:ext cx="1861337" cy="342255"/>
          </a:xfrm>
          <a:prstGeom prst="line">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4D7A8D34-F787-4658-8262-BD322806576A}"/>
              </a:ext>
            </a:extLst>
          </p:cNvPr>
          <p:cNvSpPr>
            <a:spLocks noGrp="1" noChangeArrowheads="1"/>
          </p:cNvSpPr>
          <p:nvPr>
            <p:ph type="title"/>
          </p:nvPr>
        </p:nvSpPr>
        <p:spPr>
          <a:xfrm>
            <a:off x="533400" y="502663"/>
            <a:ext cx="8077200" cy="1143000"/>
          </a:xfrm>
        </p:spPr>
        <p:txBody>
          <a:bodyPr/>
          <a:lstStyle/>
          <a:p>
            <a:r>
              <a:rPr lang="en-US" altLang="en-US" dirty="0"/>
              <a:t>Process Activity Flows</a:t>
            </a:r>
          </a:p>
        </p:txBody>
      </p:sp>
    </p:spTree>
    <p:extLst>
      <p:ext uri="{BB962C8B-B14F-4D97-AF65-F5344CB8AC3E}">
        <p14:creationId xmlns:p14="http://schemas.microsoft.com/office/powerpoint/2010/main" val="84940326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4">
            <a:extLst>
              <a:ext uri="{FF2B5EF4-FFF2-40B4-BE49-F238E27FC236}">
                <a16:creationId xmlns:a16="http://schemas.microsoft.com/office/drawing/2014/main" id="{CDF7B667-A654-CE45-8009-96A573D64913}"/>
              </a:ext>
            </a:extLst>
          </p:cNvPr>
          <p:cNvSpPr>
            <a:spLocks noGrp="1" noChangeArrowheads="1"/>
          </p:cNvSpPr>
          <p:nvPr>
            <p:ph type="body" idx="1"/>
          </p:nvPr>
        </p:nvSpPr>
        <p:spPr>
          <a:xfrm>
            <a:off x="628650" y="2078851"/>
            <a:ext cx="7886700" cy="3411122"/>
          </a:xfrm>
        </p:spPr>
        <p:txBody>
          <a:bodyPr/>
          <a:lstStyle/>
          <a:p>
            <a:r>
              <a:rPr lang="en-US" altLang="en-US" sz="2400" dirty="0"/>
              <a:t>There are five key activities applicable to all software projects:</a:t>
            </a:r>
            <a:br>
              <a:rPr lang="en-US" altLang="en-US" sz="2400" dirty="0"/>
            </a:br>
            <a:endParaRPr lang="en-US" altLang="en-US" sz="700" dirty="0"/>
          </a:p>
          <a:p>
            <a:pPr lvl="1"/>
            <a:r>
              <a:rPr lang="en-US" altLang="en-US" sz="2000" dirty="0"/>
              <a:t>Communication</a:t>
            </a:r>
            <a:br>
              <a:rPr lang="en-US" altLang="en-US" sz="2000" dirty="0"/>
            </a:br>
            <a:endParaRPr lang="en-US" altLang="en-US" sz="700" dirty="0"/>
          </a:p>
          <a:p>
            <a:pPr lvl="1"/>
            <a:r>
              <a:rPr lang="en-US" altLang="en-US" sz="2000" dirty="0"/>
              <a:t>Planning</a:t>
            </a:r>
            <a:br>
              <a:rPr lang="en-US" altLang="en-US" sz="2000" dirty="0"/>
            </a:br>
            <a:endParaRPr lang="en-US" altLang="en-US" sz="700" dirty="0"/>
          </a:p>
          <a:p>
            <a:pPr lvl="1"/>
            <a:r>
              <a:rPr lang="en-US" altLang="en-US" sz="2000" b="1" dirty="0"/>
              <a:t>Modeling</a:t>
            </a:r>
            <a:br>
              <a:rPr lang="en-US" altLang="en-US" sz="2000" dirty="0"/>
            </a:br>
            <a:endParaRPr lang="en-US" altLang="en-US" sz="700" dirty="0"/>
          </a:p>
          <a:p>
            <a:pPr lvl="1"/>
            <a:r>
              <a:rPr lang="en-US" altLang="en-US" sz="2000" dirty="0"/>
              <a:t>Construction</a:t>
            </a:r>
            <a:br>
              <a:rPr lang="en-US" altLang="en-US" sz="2000" dirty="0"/>
            </a:br>
            <a:endParaRPr lang="en-US" altLang="en-US" sz="700" dirty="0"/>
          </a:p>
          <a:p>
            <a:pPr lvl="1"/>
            <a:r>
              <a:rPr lang="en-US" altLang="en-US" sz="2000" dirty="0"/>
              <a:t>Deployment</a:t>
            </a:r>
          </a:p>
          <a:p>
            <a:pPr marL="457200" lvl="1" indent="0">
              <a:buNone/>
            </a:pPr>
            <a:r>
              <a:rPr lang="en-US" altLang="en-US" sz="2000" b="1" dirty="0"/>
              <a:t>    </a:t>
            </a:r>
            <a:r>
              <a:rPr lang="en-US" altLang="en-US" sz="2000" dirty="0"/>
              <a:t>(i.e. Release)</a:t>
            </a:r>
          </a:p>
          <a:p>
            <a:pPr marL="457200" lvl="1" indent="0">
              <a:buNone/>
            </a:pPr>
            <a:endParaRPr lang="en-US" altLang="en-US" sz="2000" dirty="0"/>
          </a:p>
        </p:txBody>
      </p:sp>
      <p:sp>
        <p:nvSpPr>
          <p:cNvPr id="5" name="Slide Number Placeholder 4">
            <a:extLst>
              <a:ext uri="{FF2B5EF4-FFF2-40B4-BE49-F238E27FC236}">
                <a16:creationId xmlns:a16="http://schemas.microsoft.com/office/drawing/2014/main" id="{48994467-ECE4-B94B-9449-E8453A15CAE5}"/>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6FF040D3-C089-464E-AF10-9E6925671B73}" type="slidenum">
              <a:rPr lang="en-US" altLang="en-US" sz="750">
                <a:solidFill>
                  <a:schemeClr val="bg1"/>
                </a:solidFill>
                <a:latin typeface="Helvetica" pitchFamily="2" charset="0"/>
              </a:rPr>
              <a:pPr/>
              <a:t>25</a:t>
            </a:fld>
            <a:endParaRPr lang="en-US" altLang="en-US" sz="750" dirty="0">
              <a:solidFill>
                <a:schemeClr val="bg1"/>
              </a:solidFill>
              <a:latin typeface="Helvetica" pitchFamily="2" charset="0"/>
            </a:endParaRPr>
          </a:p>
        </p:txBody>
      </p:sp>
      <p:sp>
        <p:nvSpPr>
          <p:cNvPr id="3" name="TextBox 2">
            <a:extLst>
              <a:ext uri="{FF2B5EF4-FFF2-40B4-BE49-F238E27FC236}">
                <a16:creationId xmlns:a16="http://schemas.microsoft.com/office/drawing/2014/main" id="{69743A3C-C1C6-3F48-8AF2-424382ABE5C2}"/>
              </a:ext>
            </a:extLst>
          </p:cNvPr>
          <p:cNvSpPr txBox="1"/>
          <p:nvPr/>
        </p:nvSpPr>
        <p:spPr>
          <a:xfrm>
            <a:off x="3941343" y="2743200"/>
            <a:ext cx="4267002" cy="1600438"/>
          </a:xfrm>
          <a:prstGeom prst="rect">
            <a:avLst/>
          </a:prstGeom>
          <a:noFill/>
          <a:ln>
            <a:solidFill>
              <a:schemeClr val="tx1"/>
            </a:solidFill>
          </a:ln>
        </p:spPr>
        <p:txBody>
          <a:bodyPr wrap="none" rtlCol="0">
            <a:spAutoFit/>
          </a:bodyPr>
          <a:lstStyle/>
          <a:p>
            <a:r>
              <a:rPr lang="en-US" sz="1400" dirty="0">
                <a:latin typeface="+mn-lt"/>
              </a:rPr>
              <a:t>To better understand the problem and how it is going</a:t>
            </a:r>
            <a:br>
              <a:rPr lang="en-US" sz="1400" dirty="0">
                <a:latin typeface="+mn-lt"/>
              </a:rPr>
            </a:br>
            <a:r>
              <a:rPr lang="en-US" sz="1400" dirty="0">
                <a:latin typeface="+mn-lt"/>
              </a:rPr>
              <a:t>to be solved, a software engineer creates models of</a:t>
            </a:r>
            <a:br>
              <a:rPr lang="en-US" sz="1400" dirty="0">
                <a:latin typeface="+mn-lt"/>
              </a:rPr>
            </a:br>
            <a:r>
              <a:rPr lang="en-US" sz="1400" dirty="0">
                <a:latin typeface="+mn-lt"/>
              </a:rPr>
              <a:t>the software’s requirements and the design that will</a:t>
            </a:r>
            <a:br>
              <a:rPr lang="en-US" sz="1400" dirty="0">
                <a:latin typeface="+mn-lt"/>
              </a:rPr>
            </a:br>
            <a:r>
              <a:rPr lang="en-US" sz="1400" dirty="0">
                <a:latin typeface="+mn-lt"/>
              </a:rPr>
              <a:t>achieve those requirements. </a:t>
            </a:r>
            <a:r>
              <a:rPr lang="en-US" sz="1400" dirty="0"/>
              <a:t>Relates to the </a:t>
            </a:r>
          </a:p>
          <a:p>
            <a:r>
              <a:rPr lang="en-US" sz="1400" b="1" dirty="0"/>
              <a:t>Requirements</a:t>
            </a:r>
            <a:r>
              <a:rPr lang="en-US" sz="1400" dirty="0"/>
              <a:t>, </a:t>
            </a:r>
            <a:r>
              <a:rPr lang="en-US" sz="1400" b="1" dirty="0"/>
              <a:t>Design</a:t>
            </a:r>
            <a:r>
              <a:rPr lang="en-US" sz="1400" dirty="0"/>
              <a:t> and </a:t>
            </a:r>
            <a:r>
              <a:rPr lang="en-US" sz="1400" b="1" dirty="0"/>
              <a:t>Testing</a:t>
            </a:r>
            <a:r>
              <a:rPr lang="en-US" sz="1400" dirty="0"/>
              <a:t> phases of the </a:t>
            </a:r>
          </a:p>
          <a:p>
            <a:r>
              <a:rPr lang="en-US" sz="1400" dirty="0"/>
              <a:t>Software Life cycle.</a:t>
            </a:r>
          </a:p>
          <a:p>
            <a:endParaRPr lang="en-US" sz="1400" dirty="0">
              <a:latin typeface="+mn-lt"/>
            </a:endParaRPr>
          </a:p>
        </p:txBody>
      </p:sp>
      <p:cxnSp>
        <p:nvCxnSpPr>
          <p:cNvPr id="6" name="Straight Connector 5">
            <a:extLst>
              <a:ext uri="{FF2B5EF4-FFF2-40B4-BE49-F238E27FC236}">
                <a16:creationId xmlns:a16="http://schemas.microsoft.com/office/drawing/2014/main" id="{EDD57630-80A9-4948-82BE-7AD500382EAA}"/>
              </a:ext>
            </a:extLst>
          </p:cNvPr>
          <p:cNvCxnSpPr>
            <a:cxnSpLocks/>
          </p:cNvCxnSpPr>
          <p:nvPr/>
        </p:nvCxnSpPr>
        <p:spPr>
          <a:xfrm flipV="1">
            <a:off x="2590800" y="3220254"/>
            <a:ext cx="1350543" cy="803304"/>
          </a:xfrm>
          <a:prstGeom prst="line">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BFCA97C-3B36-44CC-BA00-246EE7991CB0}"/>
              </a:ext>
            </a:extLst>
          </p:cNvPr>
          <p:cNvSpPr>
            <a:spLocks noGrp="1" noChangeArrowheads="1"/>
          </p:cNvSpPr>
          <p:nvPr>
            <p:ph type="title"/>
          </p:nvPr>
        </p:nvSpPr>
        <p:spPr>
          <a:xfrm>
            <a:off x="533400" y="502663"/>
            <a:ext cx="8077200" cy="1143000"/>
          </a:xfrm>
        </p:spPr>
        <p:txBody>
          <a:bodyPr/>
          <a:lstStyle/>
          <a:p>
            <a:r>
              <a:rPr lang="en-US" altLang="en-US" dirty="0"/>
              <a:t>Process Activity Flows</a:t>
            </a:r>
          </a:p>
        </p:txBody>
      </p:sp>
    </p:spTree>
    <p:extLst>
      <p:ext uri="{BB962C8B-B14F-4D97-AF65-F5344CB8AC3E}">
        <p14:creationId xmlns:p14="http://schemas.microsoft.com/office/powerpoint/2010/main" val="37577731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4">
            <a:extLst>
              <a:ext uri="{FF2B5EF4-FFF2-40B4-BE49-F238E27FC236}">
                <a16:creationId xmlns:a16="http://schemas.microsoft.com/office/drawing/2014/main" id="{CDF7B667-A654-CE45-8009-96A573D64913}"/>
              </a:ext>
            </a:extLst>
          </p:cNvPr>
          <p:cNvSpPr>
            <a:spLocks noGrp="1" noChangeArrowheads="1"/>
          </p:cNvSpPr>
          <p:nvPr>
            <p:ph type="body" idx="1"/>
          </p:nvPr>
        </p:nvSpPr>
        <p:spPr>
          <a:xfrm>
            <a:off x="628650" y="2078851"/>
            <a:ext cx="7886700" cy="3411122"/>
          </a:xfrm>
        </p:spPr>
        <p:txBody>
          <a:bodyPr/>
          <a:lstStyle/>
          <a:p>
            <a:r>
              <a:rPr lang="en-US" altLang="en-US" sz="2400" dirty="0"/>
              <a:t>There are five key activities applicable to all software projects:</a:t>
            </a:r>
            <a:br>
              <a:rPr lang="en-US" altLang="en-US" sz="2400" dirty="0"/>
            </a:br>
            <a:endParaRPr lang="en-US" altLang="en-US" sz="700" dirty="0"/>
          </a:p>
          <a:p>
            <a:pPr lvl="1"/>
            <a:r>
              <a:rPr lang="en-US" altLang="en-US" sz="2000" dirty="0"/>
              <a:t>Communication</a:t>
            </a:r>
            <a:br>
              <a:rPr lang="en-US" altLang="en-US" sz="2000" dirty="0"/>
            </a:br>
            <a:endParaRPr lang="en-US" altLang="en-US" sz="700" dirty="0"/>
          </a:p>
          <a:p>
            <a:pPr lvl="1"/>
            <a:r>
              <a:rPr lang="en-US" altLang="en-US" sz="2000" dirty="0"/>
              <a:t>Planning</a:t>
            </a:r>
            <a:br>
              <a:rPr lang="en-US" altLang="en-US" sz="2000" dirty="0"/>
            </a:br>
            <a:endParaRPr lang="en-US" altLang="en-US" sz="700" dirty="0"/>
          </a:p>
          <a:p>
            <a:pPr lvl="1"/>
            <a:r>
              <a:rPr lang="en-US" altLang="en-US" sz="2000" dirty="0"/>
              <a:t>Modeling</a:t>
            </a:r>
            <a:br>
              <a:rPr lang="en-US" altLang="en-US" sz="2000" dirty="0"/>
            </a:br>
            <a:endParaRPr lang="en-US" altLang="en-US" sz="700" dirty="0"/>
          </a:p>
          <a:p>
            <a:pPr lvl="1"/>
            <a:r>
              <a:rPr lang="en-US" altLang="en-US" sz="2000" b="1" dirty="0"/>
              <a:t>Construction</a:t>
            </a:r>
            <a:br>
              <a:rPr lang="en-US" altLang="en-US" sz="2000" dirty="0"/>
            </a:br>
            <a:endParaRPr lang="en-US" altLang="en-US" sz="700" dirty="0"/>
          </a:p>
          <a:p>
            <a:pPr lvl="1"/>
            <a:r>
              <a:rPr lang="en-US" altLang="en-US" sz="2000" dirty="0"/>
              <a:t>Deployment</a:t>
            </a:r>
          </a:p>
          <a:p>
            <a:pPr marL="457200" lvl="1" indent="0">
              <a:buNone/>
            </a:pPr>
            <a:r>
              <a:rPr lang="en-US" altLang="en-US" sz="2000" b="1" dirty="0"/>
              <a:t>    </a:t>
            </a:r>
            <a:r>
              <a:rPr lang="en-US" altLang="en-US" sz="2000" dirty="0"/>
              <a:t>(i.e. Release)</a:t>
            </a:r>
          </a:p>
          <a:p>
            <a:pPr marL="457200" lvl="1" indent="0">
              <a:buNone/>
            </a:pPr>
            <a:endParaRPr lang="en-US" altLang="en-US" sz="2000" dirty="0"/>
          </a:p>
        </p:txBody>
      </p:sp>
      <p:sp>
        <p:nvSpPr>
          <p:cNvPr id="5" name="Slide Number Placeholder 4">
            <a:extLst>
              <a:ext uri="{FF2B5EF4-FFF2-40B4-BE49-F238E27FC236}">
                <a16:creationId xmlns:a16="http://schemas.microsoft.com/office/drawing/2014/main" id="{48994467-ECE4-B94B-9449-E8453A15CAE5}"/>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6FF040D3-C089-464E-AF10-9E6925671B73}" type="slidenum">
              <a:rPr lang="en-US" altLang="en-US" sz="750">
                <a:solidFill>
                  <a:schemeClr val="bg1"/>
                </a:solidFill>
                <a:latin typeface="Helvetica" pitchFamily="2" charset="0"/>
              </a:rPr>
              <a:pPr/>
              <a:t>26</a:t>
            </a:fld>
            <a:endParaRPr lang="en-US" altLang="en-US" sz="750" dirty="0">
              <a:solidFill>
                <a:schemeClr val="bg1"/>
              </a:solidFill>
              <a:latin typeface="Helvetica" pitchFamily="2" charset="0"/>
            </a:endParaRPr>
          </a:p>
        </p:txBody>
      </p:sp>
      <p:sp>
        <p:nvSpPr>
          <p:cNvPr id="3" name="TextBox 2">
            <a:extLst>
              <a:ext uri="{FF2B5EF4-FFF2-40B4-BE49-F238E27FC236}">
                <a16:creationId xmlns:a16="http://schemas.microsoft.com/office/drawing/2014/main" id="{69743A3C-C1C6-3F48-8AF2-424382ABE5C2}"/>
              </a:ext>
            </a:extLst>
          </p:cNvPr>
          <p:cNvSpPr txBox="1"/>
          <p:nvPr/>
        </p:nvSpPr>
        <p:spPr>
          <a:xfrm>
            <a:off x="4394768" y="3200400"/>
            <a:ext cx="4179477" cy="1384995"/>
          </a:xfrm>
          <a:prstGeom prst="rect">
            <a:avLst/>
          </a:prstGeom>
          <a:noFill/>
          <a:ln>
            <a:solidFill>
              <a:schemeClr val="tx1"/>
            </a:solidFill>
          </a:ln>
        </p:spPr>
        <p:txBody>
          <a:bodyPr wrap="none" rtlCol="0">
            <a:spAutoFit/>
          </a:bodyPr>
          <a:lstStyle/>
          <a:p>
            <a:r>
              <a:rPr lang="en-US" sz="1400" dirty="0">
                <a:latin typeface="+mn-lt"/>
              </a:rPr>
              <a:t>What is designed must be built.  Construction entails</a:t>
            </a:r>
            <a:br>
              <a:rPr lang="en-US" sz="1400" dirty="0">
                <a:latin typeface="+mn-lt"/>
              </a:rPr>
            </a:br>
            <a:r>
              <a:rPr lang="en-US" sz="1400" dirty="0">
                <a:latin typeface="+mn-lt"/>
              </a:rPr>
              <a:t>both code generation (either manual or automated)</a:t>
            </a:r>
            <a:br>
              <a:rPr lang="en-US" sz="1400" dirty="0">
                <a:latin typeface="+mn-lt"/>
              </a:rPr>
            </a:br>
            <a:r>
              <a:rPr lang="en-US" sz="1400" dirty="0">
                <a:latin typeface="+mn-lt"/>
              </a:rPr>
              <a:t>as well as the testing required to uncover errors in </a:t>
            </a:r>
            <a:br>
              <a:rPr lang="en-US" sz="1400" dirty="0">
                <a:latin typeface="+mn-lt"/>
              </a:rPr>
            </a:br>
            <a:r>
              <a:rPr lang="en-US" sz="1400" dirty="0">
                <a:latin typeface="+mn-lt"/>
              </a:rPr>
              <a:t>the code. </a:t>
            </a:r>
            <a:r>
              <a:rPr lang="en-US" sz="1400" dirty="0"/>
              <a:t>Relates to the </a:t>
            </a:r>
            <a:r>
              <a:rPr lang="en-US" sz="1400" b="1" dirty="0"/>
              <a:t>Design, Implementation</a:t>
            </a:r>
            <a:r>
              <a:rPr lang="en-US" sz="1400" dirty="0"/>
              <a:t>, </a:t>
            </a:r>
          </a:p>
          <a:p>
            <a:r>
              <a:rPr lang="en-US" sz="1400" dirty="0"/>
              <a:t>and </a:t>
            </a:r>
            <a:r>
              <a:rPr lang="en-US" sz="1400" b="1" dirty="0"/>
              <a:t>Testing </a:t>
            </a:r>
            <a:r>
              <a:rPr lang="en-US" sz="1400" dirty="0"/>
              <a:t>phases of the Software Life cycle.</a:t>
            </a:r>
          </a:p>
          <a:p>
            <a:endParaRPr lang="en-US" sz="1400" dirty="0">
              <a:latin typeface="+mn-lt"/>
            </a:endParaRPr>
          </a:p>
        </p:txBody>
      </p:sp>
      <p:cxnSp>
        <p:nvCxnSpPr>
          <p:cNvPr id="6" name="Straight Connector 5">
            <a:extLst>
              <a:ext uri="{FF2B5EF4-FFF2-40B4-BE49-F238E27FC236}">
                <a16:creationId xmlns:a16="http://schemas.microsoft.com/office/drawing/2014/main" id="{EDD57630-80A9-4948-82BE-7AD500382EAA}"/>
              </a:ext>
            </a:extLst>
          </p:cNvPr>
          <p:cNvCxnSpPr>
            <a:cxnSpLocks/>
            <a:endCxn id="3" idx="1"/>
          </p:cNvCxnSpPr>
          <p:nvPr/>
        </p:nvCxnSpPr>
        <p:spPr>
          <a:xfrm flipV="1">
            <a:off x="3048000" y="3892898"/>
            <a:ext cx="1346768" cy="679105"/>
          </a:xfrm>
          <a:prstGeom prst="line">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5F33233C-569C-4184-A3D3-0039097C6B92}"/>
              </a:ext>
            </a:extLst>
          </p:cNvPr>
          <p:cNvSpPr>
            <a:spLocks noGrp="1" noChangeArrowheads="1"/>
          </p:cNvSpPr>
          <p:nvPr>
            <p:ph type="title"/>
          </p:nvPr>
        </p:nvSpPr>
        <p:spPr>
          <a:xfrm>
            <a:off x="533400" y="502663"/>
            <a:ext cx="8077200" cy="1143000"/>
          </a:xfrm>
        </p:spPr>
        <p:txBody>
          <a:bodyPr/>
          <a:lstStyle/>
          <a:p>
            <a:r>
              <a:rPr lang="en-US" altLang="en-US" dirty="0"/>
              <a:t>Process Activity Flows</a:t>
            </a:r>
          </a:p>
        </p:txBody>
      </p:sp>
    </p:spTree>
    <p:extLst>
      <p:ext uri="{BB962C8B-B14F-4D97-AF65-F5344CB8AC3E}">
        <p14:creationId xmlns:p14="http://schemas.microsoft.com/office/powerpoint/2010/main" val="173361680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4">
            <a:extLst>
              <a:ext uri="{FF2B5EF4-FFF2-40B4-BE49-F238E27FC236}">
                <a16:creationId xmlns:a16="http://schemas.microsoft.com/office/drawing/2014/main" id="{CDF7B667-A654-CE45-8009-96A573D64913}"/>
              </a:ext>
            </a:extLst>
          </p:cNvPr>
          <p:cNvSpPr>
            <a:spLocks noGrp="1" noChangeArrowheads="1"/>
          </p:cNvSpPr>
          <p:nvPr>
            <p:ph type="body" idx="1"/>
          </p:nvPr>
        </p:nvSpPr>
        <p:spPr>
          <a:xfrm>
            <a:off x="628650" y="2078851"/>
            <a:ext cx="7886700" cy="3411122"/>
          </a:xfrm>
        </p:spPr>
        <p:txBody>
          <a:bodyPr/>
          <a:lstStyle/>
          <a:p>
            <a:r>
              <a:rPr lang="en-US" altLang="en-US" sz="2400" dirty="0"/>
              <a:t>There are five key activities applicable to all software projects:</a:t>
            </a:r>
            <a:br>
              <a:rPr lang="en-US" altLang="en-US" sz="2400" dirty="0"/>
            </a:br>
            <a:endParaRPr lang="en-US" altLang="en-US" sz="700" dirty="0"/>
          </a:p>
          <a:p>
            <a:pPr lvl="1"/>
            <a:r>
              <a:rPr lang="en-US" altLang="en-US" sz="2000" dirty="0"/>
              <a:t>Communication</a:t>
            </a:r>
            <a:br>
              <a:rPr lang="en-US" altLang="en-US" sz="2000" dirty="0"/>
            </a:br>
            <a:endParaRPr lang="en-US" altLang="en-US" sz="700" dirty="0"/>
          </a:p>
          <a:p>
            <a:pPr lvl="1"/>
            <a:r>
              <a:rPr lang="en-US" altLang="en-US" sz="2000" dirty="0"/>
              <a:t>Planning</a:t>
            </a:r>
            <a:br>
              <a:rPr lang="en-US" altLang="en-US" sz="2000" dirty="0"/>
            </a:br>
            <a:endParaRPr lang="en-US" altLang="en-US" sz="700" dirty="0"/>
          </a:p>
          <a:p>
            <a:pPr lvl="1"/>
            <a:r>
              <a:rPr lang="en-US" altLang="en-US" sz="2000" dirty="0"/>
              <a:t>Modeling</a:t>
            </a:r>
            <a:br>
              <a:rPr lang="en-US" altLang="en-US" sz="2000" dirty="0"/>
            </a:br>
            <a:endParaRPr lang="en-US" altLang="en-US" sz="700" dirty="0"/>
          </a:p>
          <a:p>
            <a:pPr lvl="1"/>
            <a:r>
              <a:rPr lang="en-US" altLang="en-US" sz="2000" dirty="0"/>
              <a:t>Construction</a:t>
            </a:r>
            <a:br>
              <a:rPr lang="en-US" altLang="en-US" sz="2000" dirty="0"/>
            </a:br>
            <a:endParaRPr lang="en-US" altLang="en-US" sz="700" dirty="0"/>
          </a:p>
          <a:p>
            <a:pPr lvl="1"/>
            <a:r>
              <a:rPr lang="en-US" altLang="en-US" sz="2000" b="1" dirty="0"/>
              <a:t>Deployment</a:t>
            </a:r>
          </a:p>
          <a:p>
            <a:pPr marL="457200" lvl="1" indent="0">
              <a:buNone/>
            </a:pPr>
            <a:r>
              <a:rPr lang="en-US" altLang="en-US" sz="2000" b="1" dirty="0"/>
              <a:t>    (i.e. Release)</a:t>
            </a:r>
          </a:p>
        </p:txBody>
      </p:sp>
      <p:sp>
        <p:nvSpPr>
          <p:cNvPr id="5" name="Slide Number Placeholder 4">
            <a:extLst>
              <a:ext uri="{FF2B5EF4-FFF2-40B4-BE49-F238E27FC236}">
                <a16:creationId xmlns:a16="http://schemas.microsoft.com/office/drawing/2014/main" id="{48994467-ECE4-B94B-9449-E8453A15CAE5}"/>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6FF040D3-C089-464E-AF10-9E6925671B73}" type="slidenum">
              <a:rPr lang="en-US" altLang="en-US" sz="750">
                <a:solidFill>
                  <a:schemeClr val="bg1"/>
                </a:solidFill>
                <a:latin typeface="Helvetica" pitchFamily="2" charset="0"/>
              </a:rPr>
              <a:pPr/>
              <a:t>27</a:t>
            </a:fld>
            <a:endParaRPr lang="en-US" altLang="en-US" sz="750" dirty="0">
              <a:solidFill>
                <a:schemeClr val="bg1"/>
              </a:solidFill>
              <a:latin typeface="Helvetica" pitchFamily="2" charset="0"/>
            </a:endParaRPr>
          </a:p>
        </p:txBody>
      </p:sp>
      <p:sp>
        <p:nvSpPr>
          <p:cNvPr id="3" name="TextBox 2">
            <a:extLst>
              <a:ext uri="{FF2B5EF4-FFF2-40B4-BE49-F238E27FC236}">
                <a16:creationId xmlns:a16="http://schemas.microsoft.com/office/drawing/2014/main" id="{69743A3C-C1C6-3F48-8AF2-424382ABE5C2}"/>
              </a:ext>
            </a:extLst>
          </p:cNvPr>
          <p:cNvSpPr txBox="1"/>
          <p:nvPr/>
        </p:nvSpPr>
        <p:spPr>
          <a:xfrm>
            <a:off x="4114800" y="3694093"/>
            <a:ext cx="4445961" cy="1600438"/>
          </a:xfrm>
          <a:prstGeom prst="rect">
            <a:avLst/>
          </a:prstGeom>
          <a:noFill/>
          <a:ln>
            <a:solidFill>
              <a:schemeClr val="tx1"/>
            </a:solidFill>
          </a:ln>
        </p:spPr>
        <p:txBody>
          <a:bodyPr wrap="none" rtlCol="0">
            <a:spAutoFit/>
          </a:bodyPr>
          <a:lstStyle/>
          <a:p>
            <a:r>
              <a:rPr lang="en-US" sz="1400" dirty="0">
                <a:latin typeface="+mn-lt"/>
              </a:rPr>
              <a:t>The software is delivered to the customer who</a:t>
            </a:r>
            <a:br>
              <a:rPr lang="en-US" sz="1400" dirty="0">
                <a:latin typeface="+mn-lt"/>
              </a:rPr>
            </a:br>
            <a:r>
              <a:rPr lang="en-US" sz="1400" dirty="0">
                <a:latin typeface="+mn-lt"/>
              </a:rPr>
              <a:t>evaluates the delivered product, provides feedback</a:t>
            </a:r>
            <a:br>
              <a:rPr lang="en-US" sz="1400" dirty="0">
                <a:latin typeface="+mn-lt"/>
              </a:rPr>
            </a:br>
            <a:r>
              <a:rPr lang="en-US" sz="1400" dirty="0">
                <a:latin typeface="+mn-lt"/>
              </a:rPr>
              <a:t>based on the evaluation, and (assuming everything</a:t>
            </a:r>
            <a:br>
              <a:rPr lang="en-US" sz="1400" dirty="0">
                <a:latin typeface="+mn-lt"/>
              </a:rPr>
            </a:br>
            <a:r>
              <a:rPr lang="en-US" sz="1400" dirty="0">
                <a:latin typeface="+mn-lt"/>
              </a:rPr>
              <a:t>is acceptable) puts the software into use. </a:t>
            </a:r>
            <a:r>
              <a:rPr lang="en-US" sz="1400" dirty="0"/>
              <a:t>Relates mostly </a:t>
            </a:r>
          </a:p>
          <a:p>
            <a:r>
              <a:rPr lang="en-US" sz="1400" dirty="0"/>
              <a:t>to the </a:t>
            </a:r>
            <a:r>
              <a:rPr lang="en-US" sz="1400" b="1" dirty="0"/>
              <a:t>Requirements</a:t>
            </a:r>
            <a:r>
              <a:rPr lang="en-US" sz="1400" dirty="0"/>
              <a:t> and </a:t>
            </a:r>
            <a:r>
              <a:rPr lang="en-US" sz="1400" b="1" dirty="0"/>
              <a:t>Testing</a:t>
            </a:r>
            <a:r>
              <a:rPr lang="en-US" sz="1400" dirty="0"/>
              <a:t> phases of the </a:t>
            </a:r>
          </a:p>
          <a:p>
            <a:r>
              <a:rPr lang="en-US" sz="1400" dirty="0"/>
              <a:t>Software Life cycle.</a:t>
            </a:r>
          </a:p>
          <a:p>
            <a:endParaRPr lang="en-US" sz="1400" dirty="0">
              <a:latin typeface="+mn-lt"/>
            </a:endParaRPr>
          </a:p>
        </p:txBody>
      </p:sp>
      <p:cxnSp>
        <p:nvCxnSpPr>
          <p:cNvPr id="6" name="Straight Connector 5">
            <a:extLst>
              <a:ext uri="{FF2B5EF4-FFF2-40B4-BE49-F238E27FC236}">
                <a16:creationId xmlns:a16="http://schemas.microsoft.com/office/drawing/2014/main" id="{EDD57630-80A9-4948-82BE-7AD500382EAA}"/>
              </a:ext>
            </a:extLst>
          </p:cNvPr>
          <p:cNvCxnSpPr>
            <a:cxnSpLocks/>
            <a:endCxn id="3" idx="1"/>
          </p:cNvCxnSpPr>
          <p:nvPr/>
        </p:nvCxnSpPr>
        <p:spPr>
          <a:xfrm flipV="1">
            <a:off x="2819400" y="4494312"/>
            <a:ext cx="1295400" cy="515279"/>
          </a:xfrm>
          <a:prstGeom prst="line">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Rectangle 3">
            <a:extLst>
              <a:ext uri="{FF2B5EF4-FFF2-40B4-BE49-F238E27FC236}">
                <a16:creationId xmlns:a16="http://schemas.microsoft.com/office/drawing/2014/main" id="{B408D8DF-BF1B-453F-ACF1-91BF5C803395}"/>
              </a:ext>
            </a:extLst>
          </p:cNvPr>
          <p:cNvSpPr>
            <a:spLocks noGrp="1" noChangeArrowheads="1"/>
          </p:cNvSpPr>
          <p:nvPr>
            <p:ph type="title"/>
          </p:nvPr>
        </p:nvSpPr>
        <p:spPr>
          <a:xfrm>
            <a:off x="533400" y="502663"/>
            <a:ext cx="8077200" cy="1143000"/>
          </a:xfrm>
        </p:spPr>
        <p:txBody>
          <a:bodyPr/>
          <a:lstStyle/>
          <a:p>
            <a:r>
              <a:rPr lang="en-US" altLang="en-US" dirty="0"/>
              <a:t>Process Activity Flows</a:t>
            </a:r>
          </a:p>
        </p:txBody>
      </p:sp>
    </p:spTree>
    <p:extLst>
      <p:ext uri="{BB962C8B-B14F-4D97-AF65-F5344CB8AC3E}">
        <p14:creationId xmlns:p14="http://schemas.microsoft.com/office/powerpoint/2010/main" val="7785773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F16B21EE-A47F-8946-A18D-B4E8817402CE}"/>
              </a:ext>
            </a:extLst>
          </p:cNvPr>
          <p:cNvSpPr>
            <a:spLocks noGrp="1" noChangeArrowheads="1"/>
          </p:cNvSpPr>
          <p:nvPr>
            <p:ph type="title"/>
          </p:nvPr>
        </p:nvSpPr>
        <p:spPr/>
        <p:txBody>
          <a:bodyPr/>
          <a:lstStyle/>
          <a:p>
            <a:r>
              <a:rPr lang="en-US" altLang="en-US" dirty="0"/>
              <a:t>Linear Process Activity Flow</a:t>
            </a:r>
          </a:p>
        </p:txBody>
      </p:sp>
      <p:sp>
        <p:nvSpPr>
          <p:cNvPr id="7" name="Slide Number Placeholder 6">
            <a:extLst>
              <a:ext uri="{FF2B5EF4-FFF2-40B4-BE49-F238E27FC236}">
                <a16:creationId xmlns:a16="http://schemas.microsoft.com/office/drawing/2014/main" id="{BBA81F1A-E030-5C4A-9841-11BA84BF423E}"/>
              </a:ext>
            </a:extLst>
          </p:cNvPr>
          <p:cNvSpPr>
            <a:spLocks noGrp="1"/>
          </p:cNvSpPr>
          <p:nvPr>
            <p:ph type="sldNum" sz="quarter" idx="10"/>
          </p:nvPr>
        </p:nvSpPr>
        <p:spPr/>
        <p:txBody>
          <a:bodyPr/>
          <a:lstStyle/>
          <a:p>
            <a:pPr>
              <a:defRPr/>
            </a:pPr>
            <a:fld id="{3E8ADE4A-FE7A-EF46-81C0-DB169D7260F5}" type="slidenum">
              <a:rPr lang="en-US" altLang="x-none" smtClean="0"/>
              <a:pPr>
                <a:defRPr/>
              </a:pPr>
              <a:t>28</a:t>
            </a:fld>
            <a:endParaRPr lang="en-US" altLang="x-none"/>
          </a:p>
        </p:txBody>
      </p:sp>
      <p:pic>
        <p:nvPicPr>
          <p:cNvPr id="3" name="Picture 2">
            <a:extLst>
              <a:ext uri="{FF2B5EF4-FFF2-40B4-BE49-F238E27FC236}">
                <a16:creationId xmlns:a16="http://schemas.microsoft.com/office/drawing/2014/main" id="{9C36A7E8-083B-F04F-BD8C-2E695CEF76E6}"/>
              </a:ext>
            </a:extLst>
          </p:cNvPr>
          <p:cNvPicPr>
            <a:picLocks noChangeAspect="1"/>
          </p:cNvPicPr>
          <p:nvPr/>
        </p:nvPicPr>
        <p:blipFill rotWithShape="1">
          <a:blip r:embed="rId2"/>
          <a:srcRect b="91892"/>
          <a:stretch/>
        </p:blipFill>
        <p:spPr>
          <a:xfrm>
            <a:off x="953598" y="3104964"/>
            <a:ext cx="7431044" cy="648072"/>
          </a:xfrm>
          <a:prstGeom prst="rect">
            <a:avLst/>
          </a:prstGeom>
        </p:spPr>
      </p:pic>
      <p:sp>
        <p:nvSpPr>
          <p:cNvPr id="4" name="TextBox 3">
            <a:extLst>
              <a:ext uri="{FF2B5EF4-FFF2-40B4-BE49-F238E27FC236}">
                <a16:creationId xmlns:a16="http://schemas.microsoft.com/office/drawing/2014/main" id="{E0514D85-6E51-674E-AC04-1801C0526AD2}"/>
              </a:ext>
            </a:extLst>
          </p:cNvPr>
          <p:cNvSpPr txBox="1"/>
          <p:nvPr/>
        </p:nvSpPr>
        <p:spPr>
          <a:xfrm>
            <a:off x="1510945" y="4239090"/>
            <a:ext cx="6302495" cy="738664"/>
          </a:xfrm>
          <a:prstGeom prst="rect">
            <a:avLst/>
          </a:prstGeom>
          <a:noFill/>
        </p:spPr>
        <p:txBody>
          <a:bodyPr wrap="none" rtlCol="0">
            <a:spAutoFit/>
          </a:bodyPr>
          <a:lstStyle/>
          <a:p>
            <a:r>
              <a:rPr lang="en-US" sz="2100" dirty="0">
                <a:latin typeface="+mn-lt"/>
              </a:rPr>
              <a:t>Each of the process activities are executed in sequence. </a:t>
            </a:r>
          </a:p>
          <a:p>
            <a:r>
              <a:rPr lang="en-US" sz="2100" dirty="0">
                <a:latin typeface="+mn-lt"/>
              </a:rPr>
              <a:t>Fits very well with the waterfall model.</a:t>
            </a:r>
          </a:p>
        </p:txBody>
      </p:sp>
    </p:spTree>
    <p:extLst>
      <p:ext uri="{BB962C8B-B14F-4D97-AF65-F5344CB8AC3E}">
        <p14:creationId xmlns:p14="http://schemas.microsoft.com/office/powerpoint/2010/main" val="308717290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F16B21EE-A47F-8946-A18D-B4E8817402CE}"/>
              </a:ext>
            </a:extLst>
          </p:cNvPr>
          <p:cNvSpPr>
            <a:spLocks noGrp="1" noChangeArrowheads="1"/>
          </p:cNvSpPr>
          <p:nvPr>
            <p:ph type="title"/>
          </p:nvPr>
        </p:nvSpPr>
        <p:spPr/>
        <p:txBody>
          <a:bodyPr/>
          <a:lstStyle/>
          <a:p>
            <a:r>
              <a:rPr lang="en-US" altLang="en-US" dirty="0"/>
              <a:t>Iterative Process Activity Flow</a:t>
            </a:r>
          </a:p>
        </p:txBody>
      </p:sp>
      <p:sp>
        <p:nvSpPr>
          <p:cNvPr id="7" name="Slide Number Placeholder 6">
            <a:extLst>
              <a:ext uri="{FF2B5EF4-FFF2-40B4-BE49-F238E27FC236}">
                <a16:creationId xmlns:a16="http://schemas.microsoft.com/office/drawing/2014/main" id="{BBA81F1A-E030-5C4A-9841-11BA84BF423E}"/>
              </a:ext>
            </a:extLst>
          </p:cNvPr>
          <p:cNvSpPr>
            <a:spLocks noGrp="1"/>
          </p:cNvSpPr>
          <p:nvPr>
            <p:ph type="sldNum" sz="quarter" idx="10"/>
          </p:nvPr>
        </p:nvSpPr>
        <p:spPr/>
        <p:txBody>
          <a:bodyPr/>
          <a:lstStyle/>
          <a:p>
            <a:pPr>
              <a:defRPr/>
            </a:pPr>
            <a:fld id="{3E8ADE4A-FE7A-EF46-81C0-DB169D7260F5}" type="slidenum">
              <a:rPr lang="en-US" altLang="x-none" smtClean="0"/>
              <a:pPr>
                <a:defRPr/>
              </a:pPr>
              <a:t>29</a:t>
            </a:fld>
            <a:endParaRPr lang="en-US" altLang="x-none"/>
          </a:p>
        </p:txBody>
      </p:sp>
      <p:pic>
        <p:nvPicPr>
          <p:cNvPr id="3" name="Picture 2">
            <a:extLst>
              <a:ext uri="{FF2B5EF4-FFF2-40B4-BE49-F238E27FC236}">
                <a16:creationId xmlns:a16="http://schemas.microsoft.com/office/drawing/2014/main" id="{9C36A7E8-083B-F04F-BD8C-2E695CEF76E6}"/>
              </a:ext>
            </a:extLst>
          </p:cNvPr>
          <p:cNvPicPr>
            <a:picLocks noChangeAspect="1"/>
          </p:cNvPicPr>
          <p:nvPr/>
        </p:nvPicPr>
        <p:blipFill rotWithShape="1">
          <a:blip r:embed="rId2"/>
          <a:srcRect t="13250" b="71634"/>
          <a:stretch/>
        </p:blipFill>
        <p:spPr>
          <a:xfrm>
            <a:off x="918494" y="2726922"/>
            <a:ext cx="7307012" cy="1188132"/>
          </a:xfrm>
          <a:prstGeom prst="rect">
            <a:avLst/>
          </a:prstGeom>
        </p:spPr>
      </p:pic>
      <p:sp>
        <p:nvSpPr>
          <p:cNvPr id="5" name="TextBox 4">
            <a:extLst>
              <a:ext uri="{FF2B5EF4-FFF2-40B4-BE49-F238E27FC236}">
                <a16:creationId xmlns:a16="http://schemas.microsoft.com/office/drawing/2014/main" id="{254DC327-BB62-674E-8B83-5C198CC0AF44}"/>
              </a:ext>
            </a:extLst>
          </p:cNvPr>
          <p:cNvSpPr txBox="1"/>
          <p:nvPr/>
        </p:nvSpPr>
        <p:spPr>
          <a:xfrm>
            <a:off x="1797268" y="4239090"/>
            <a:ext cx="6818470" cy="1061829"/>
          </a:xfrm>
          <a:prstGeom prst="rect">
            <a:avLst/>
          </a:prstGeom>
          <a:noFill/>
        </p:spPr>
        <p:txBody>
          <a:bodyPr wrap="none" rtlCol="0">
            <a:spAutoFit/>
          </a:bodyPr>
          <a:lstStyle/>
          <a:p>
            <a:r>
              <a:rPr lang="en-US" sz="2100" dirty="0">
                <a:latin typeface="+mn-lt"/>
              </a:rPr>
              <a:t>One or more of the activities are repeated before</a:t>
            </a:r>
            <a:br>
              <a:rPr lang="en-US" sz="2100" dirty="0">
                <a:latin typeface="+mn-lt"/>
              </a:rPr>
            </a:br>
            <a:r>
              <a:rPr lang="en-US" sz="2100" dirty="0">
                <a:latin typeface="+mn-lt"/>
              </a:rPr>
              <a:t>proceeding to the next.</a:t>
            </a:r>
          </a:p>
          <a:p>
            <a:r>
              <a:rPr lang="en-US" sz="2100" dirty="0">
                <a:latin typeface="+mn-lt"/>
              </a:rPr>
              <a:t>Fits well with the Spiral model and the Unified Process model</a:t>
            </a:r>
          </a:p>
        </p:txBody>
      </p:sp>
    </p:spTree>
    <p:extLst>
      <p:ext uri="{BB962C8B-B14F-4D97-AF65-F5344CB8AC3E}">
        <p14:creationId xmlns:p14="http://schemas.microsoft.com/office/powerpoint/2010/main" val="9713661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6</a:t>
            </a:r>
          </a:p>
        </p:txBody>
      </p:sp>
      <p:sp>
        <p:nvSpPr>
          <p:cNvPr id="3" name="Text Placeholder 2"/>
          <p:cNvSpPr>
            <a:spLocks noGrp="1"/>
          </p:cNvSpPr>
          <p:nvPr>
            <p:ph type="body" idx="1"/>
          </p:nvPr>
        </p:nvSpPr>
        <p:spPr/>
        <p:txBody>
          <a:bodyPr/>
          <a:lstStyle/>
          <a:p>
            <a:r>
              <a:rPr lang="en-US" dirty="0"/>
              <a:t>Software Process Modeling Concepts</a:t>
            </a:r>
          </a:p>
        </p:txBody>
      </p:sp>
      <p:sp>
        <p:nvSpPr>
          <p:cNvPr id="6" name="Text Placeholder 2">
            <a:extLst>
              <a:ext uri="{FF2B5EF4-FFF2-40B4-BE49-F238E27FC236}">
                <a16:creationId xmlns:a16="http://schemas.microsoft.com/office/drawing/2014/main" id="{3928042D-ED1A-4C77-9AAA-C80A0050BE11}"/>
              </a:ext>
            </a:extLst>
          </p:cNvPr>
          <p:cNvSpPr txBox="1">
            <a:spLocks/>
          </p:cNvSpPr>
          <p:nvPr/>
        </p:nvSpPr>
        <p:spPr>
          <a:xfrm>
            <a:off x="680545" y="3733800"/>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p>
          <a:p>
            <a:r>
              <a:rPr lang="en-US" sz="2000" i="1" dirty="0"/>
              <a:t>You can mass-produce hardware; you cannot mass-produce software; you cannot mass-produce the human mind.</a:t>
            </a:r>
          </a:p>
          <a:p>
            <a:r>
              <a:rPr lang="en-US" sz="2000" dirty="0"/>
              <a:t>— Michio Kaku</a:t>
            </a:r>
          </a:p>
        </p:txBody>
      </p:sp>
    </p:spTree>
    <p:extLst>
      <p:ext uri="{BB962C8B-B14F-4D97-AF65-F5344CB8AC3E}">
        <p14:creationId xmlns:p14="http://schemas.microsoft.com/office/powerpoint/2010/main" val="178400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F16B21EE-A47F-8946-A18D-B4E8817402CE}"/>
              </a:ext>
            </a:extLst>
          </p:cNvPr>
          <p:cNvSpPr>
            <a:spLocks noGrp="1" noChangeArrowheads="1"/>
          </p:cNvSpPr>
          <p:nvPr>
            <p:ph type="title"/>
          </p:nvPr>
        </p:nvSpPr>
        <p:spPr>
          <a:xfrm>
            <a:off x="533400" y="609600"/>
            <a:ext cx="7924800" cy="1143000"/>
          </a:xfrm>
        </p:spPr>
        <p:txBody>
          <a:bodyPr/>
          <a:lstStyle/>
          <a:p>
            <a:r>
              <a:rPr lang="en-US" altLang="en-US" dirty="0"/>
              <a:t>Evolutionary Process Activity Flow</a:t>
            </a:r>
          </a:p>
        </p:txBody>
      </p:sp>
      <p:sp>
        <p:nvSpPr>
          <p:cNvPr id="7" name="Slide Number Placeholder 6">
            <a:extLst>
              <a:ext uri="{FF2B5EF4-FFF2-40B4-BE49-F238E27FC236}">
                <a16:creationId xmlns:a16="http://schemas.microsoft.com/office/drawing/2014/main" id="{BBA81F1A-E030-5C4A-9841-11BA84BF423E}"/>
              </a:ext>
            </a:extLst>
          </p:cNvPr>
          <p:cNvSpPr>
            <a:spLocks noGrp="1"/>
          </p:cNvSpPr>
          <p:nvPr>
            <p:ph type="sldNum" sz="quarter" idx="10"/>
          </p:nvPr>
        </p:nvSpPr>
        <p:spPr/>
        <p:txBody>
          <a:bodyPr/>
          <a:lstStyle/>
          <a:p>
            <a:pPr>
              <a:defRPr/>
            </a:pPr>
            <a:fld id="{3E8ADE4A-FE7A-EF46-81C0-DB169D7260F5}" type="slidenum">
              <a:rPr lang="en-US" altLang="x-none" smtClean="0"/>
              <a:pPr>
                <a:defRPr/>
              </a:pPr>
              <a:t>30</a:t>
            </a:fld>
            <a:endParaRPr lang="en-US" altLang="x-none"/>
          </a:p>
        </p:txBody>
      </p:sp>
      <p:pic>
        <p:nvPicPr>
          <p:cNvPr id="3" name="Picture 2">
            <a:extLst>
              <a:ext uri="{FF2B5EF4-FFF2-40B4-BE49-F238E27FC236}">
                <a16:creationId xmlns:a16="http://schemas.microsoft.com/office/drawing/2014/main" id="{9C36A7E8-083B-F04F-BD8C-2E695CEF76E6}"/>
              </a:ext>
            </a:extLst>
          </p:cNvPr>
          <p:cNvPicPr>
            <a:picLocks noChangeAspect="1"/>
          </p:cNvPicPr>
          <p:nvPr/>
        </p:nvPicPr>
        <p:blipFill rotWithShape="1">
          <a:blip r:embed="rId2"/>
          <a:srcRect t="33201" b="38945"/>
          <a:stretch/>
        </p:blipFill>
        <p:spPr>
          <a:xfrm>
            <a:off x="953598" y="2173825"/>
            <a:ext cx="6694170" cy="2005812"/>
          </a:xfrm>
          <a:prstGeom prst="rect">
            <a:avLst/>
          </a:prstGeom>
        </p:spPr>
      </p:pic>
      <p:sp>
        <p:nvSpPr>
          <p:cNvPr id="5" name="TextBox 4">
            <a:extLst>
              <a:ext uri="{FF2B5EF4-FFF2-40B4-BE49-F238E27FC236}">
                <a16:creationId xmlns:a16="http://schemas.microsoft.com/office/drawing/2014/main" id="{FAFEE42D-3346-B244-8214-47E8730FB298}"/>
              </a:ext>
            </a:extLst>
          </p:cNvPr>
          <p:cNvSpPr txBox="1"/>
          <p:nvPr/>
        </p:nvSpPr>
        <p:spPr>
          <a:xfrm>
            <a:off x="1397175" y="4595336"/>
            <a:ext cx="6588599" cy="1061829"/>
          </a:xfrm>
          <a:prstGeom prst="rect">
            <a:avLst/>
          </a:prstGeom>
          <a:noFill/>
        </p:spPr>
        <p:txBody>
          <a:bodyPr wrap="none" rtlCol="0">
            <a:spAutoFit/>
          </a:bodyPr>
          <a:lstStyle/>
          <a:p>
            <a:r>
              <a:rPr lang="en-US" sz="2100" dirty="0">
                <a:latin typeface="+mn-lt"/>
              </a:rPr>
              <a:t>Activities are executed in a “circular” manner, with each</a:t>
            </a:r>
            <a:br>
              <a:rPr lang="en-US" sz="2100" dirty="0">
                <a:latin typeface="+mn-lt"/>
              </a:rPr>
            </a:br>
            <a:r>
              <a:rPr lang="en-US" sz="2100" dirty="0">
                <a:latin typeface="+mn-lt"/>
              </a:rPr>
              <a:t>circuit leading to a more complete version of the software.</a:t>
            </a:r>
          </a:p>
          <a:p>
            <a:r>
              <a:rPr lang="en-US" sz="2100" dirty="0">
                <a:latin typeface="+mn-lt"/>
              </a:rPr>
              <a:t>Fits well with the SCRUM or Extreme Programming model</a:t>
            </a:r>
          </a:p>
        </p:txBody>
      </p:sp>
    </p:spTree>
    <p:extLst>
      <p:ext uri="{BB962C8B-B14F-4D97-AF65-F5344CB8AC3E}">
        <p14:creationId xmlns:p14="http://schemas.microsoft.com/office/powerpoint/2010/main" val="131285454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F16B21EE-A47F-8946-A18D-B4E8817402CE}"/>
              </a:ext>
            </a:extLst>
          </p:cNvPr>
          <p:cNvSpPr>
            <a:spLocks noGrp="1" noChangeArrowheads="1"/>
          </p:cNvSpPr>
          <p:nvPr>
            <p:ph type="title"/>
          </p:nvPr>
        </p:nvSpPr>
        <p:spPr/>
        <p:txBody>
          <a:bodyPr/>
          <a:lstStyle/>
          <a:p>
            <a:r>
              <a:rPr lang="en-US" altLang="en-US" dirty="0"/>
              <a:t>Parallel Process Activity Flow</a:t>
            </a:r>
          </a:p>
        </p:txBody>
      </p:sp>
      <p:sp>
        <p:nvSpPr>
          <p:cNvPr id="7" name="Slide Number Placeholder 6">
            <a:extLst>
              <a:ext uri="{FF2B5EF4-FFF2-40B4-BE49-F238E27FC236}">
                <a16:creationId xmlns:a16="http://schemas.microsoft.com/office/drawing/2014/main" id="{BBA81F1A-E030-5C4A-9841-11BA84BF423E}"/>
              </a:ext>
            </a:extLst>
          </p:cNvPr>
          <p:cNvSpPr>
            <a:spLocks noGrp="1"/>
          </p:cNvSpPr>
          <p:nvPr>
            <p:ph type="sldNum" sz="quarter" idx="10"/>
          </p:nvPr>
        </p:nvSpPr>
        <p:spPr/>
        <p:txBody>
          <a:bodyPr/>
          <a:lstStyle/>
          <a:p>
            <a:pPr>
              <a:defRPr/>
            </a:pPr>
            <a:fld id="{3E8ADE4A-FE7A-EF46-81C0-DB169D7260F5}" type="slidenum">
              <a:rPr lang="en-US" altLang="x-none" smtClean="0"/>
              <a:pPr>
                <a:defRPr/>
              </a:pPr>
              <a:t>31</a:t>
            </a:fld>
            <a:endParaRPr lang="en-US" altLang="x-none"/>
          </a:p>
        </p:txBody>
      </p:sp>
      <p:pic>
        <p:nvPicPr>
          <p:cNvPr id="3" name="Picture 2">
            <a:extLst>
              <a:ext uri="{FF2B5EF4-FFF2-40B4-BE49-F238E27FC236}">
                <a16:creationId xmlns:a16="http://schemas.microsoft.com/office/drawing/2014/main" id="{9C36A7E8-083B-F04F-BD8C-2E695CEF76E6}"/>
              </a:ext>
            </a:extLst>
          </p:cNvPr>
          <p:cNvPicPr>
            <a:picLocks noChangeAspect="1"/>
          </p:cNvPicPr>
          <p:nvPr/>
        </p:nvPicPr>
        <p:blipFill rotWithShape="1">
          <a:blip r:embed="rId2"/>
          <a:srcRect t="65750" b="2973"/>
          <a:stretch/>
        </p:blipFill>
        <p:spPr>
          <a:xfrm>
            <a:off x="1713626" y="2079267"/>
            <a:ext cx="5778642" cy="1944216"/>
          </a:xfrm>
          <a:prstGeom prst="rect">
            <a:avLst/>
          </a:prstGeom>
        </p:spPr>
      </p:pic>
      <p:sp>
        <p:nvSpPr>
          <p:cNvPr id="5" name="TextBox 4">
            <a:extLst>
              <a:ext uri="{FF2B5EF4-FFF2-40B4-BE49-F238E27FC236}">
                <a16:creationId xmlns:a16="http://schemas.microsoft.com/office/drawing/2014/main" id="{8743DFD4-B23E-E140-9BE7-B166898F4266}"/>
              </a:ext>
            </a:extLst>
          </p:cNvPr>
          <p:cNvSpPr txBox="1"/>
          <p:nvPr/>
        </p:nvSpPr>
        <p:spPr>
          <a:xfrm>
            <a:off x="714351" y="4077072"/>
            <a:ext cx="7777194" cy="1384995"/>
          </a:xfrm>
          <a:prstGeom prst="rect">
            <a:avLst/>
          </a:prstGeom>
          <a:noFill/>
        </p:spPr>
        <p:txBody>
          <a:bodyPr wrap="none" rtlCol="0">
            <a:spAutoFit/>
          </a:bodyPr>
          <a:lstStyle/>
          <a:p>
            <a:r>
              <a:rPr lang="en-US" sz="2100" dirty="0">
                <a:latin typeface="+mn-lt"/>
              </a:rPr>
              <a:t>One or more activities are executed in parallel with other activities</a:t>
            </a:r>
            <a:br>
              <a:rPr lang="en-US" sz="2100" dirty="0">
                <a:latin typeface="+mn-lt"/>
              </a:rPr>
            </a:br>
            <a:r>
              <a:rPr lang="en-US" sz="2100" dirty="0">
                <a:latin typeface="+mn-lt"/>
              </a:rPr>
              <a:t>(for example, modeling for one aspect might be executed at the same</a:t>
            </a:r>
            <a:br>
              <a:rPr lang="en-US" sz="2100" dirty="0">
                <a:latin typeface="+mn-lt"/>
              </a:rPr>
            </a:br>
            <a:r>
              <a:rPr lang="en-US" sz="2100" dirty="0">
                <a:latin typeface="+mn-lt"/>
              </a:rPr>
              <a:t>time that another aspect is under construction).</a:t>
            </a:r>
          </a:p>
          <a:p>
            <a:r>
              <a:rPr lang="en-US" sz="2100" dirty="0">
                <a:latin typeface="+mn-lt"/>
              </a:rPr>
              <a:t>Fits well with the Unified Process model.</a:t>
            </a:r>
          </a:p>
        </p:txBody>
      </p:sp>
      <p:cxnSp>
        <p:nvCxnSpPr>
          <p:cNvPr id="4" name="Straight Connector 3">
            <a:extLst>
              <a:ext uri="{FF2B5EF4-FFF2-40B4-BE49-F238E27FC236}">
                <a16:creationId xmlns:a16="http://schemas.microsoft.com/office/drawing/2014/main" id="{E509CC7D-6E51-4C10-BA8F-51DECA292CB2}"/>
              </a:ext>
            </a:extLst>
          </p:cNvPr>
          <p:cNvCxnSpPr>
            <a:cxnSpLocks/>
          </p:cNvCxnSpPr>
          <p:nvPr/>
        </p:nvCxnSpPr>
        <p:spPr>
          <a:xfrm>
            <a:off x="3276600" y="1600200"/>
            <a:ext cx="0" cy="2423283"/>
          </a:xfrm>
          <a:prstGeom prst="line">
            <a:avLst/>
          </a:prstGeom>
          <a:ln w="19050">
            <a:solidFill>
              <a:srgbClr val="FF0000"/>
            </a:solidFill>
            <a:prstDash val="lgDash"/>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A4A0338-3AA3-455B-AA6B-84B2DEB79D35}"/>
              </a:ext>
            </a:extLst>
          </p:cNvPr>
          <p:cNvCxnSpPr>
            <a:cxnSpLocks/>
          </p:cNvCxnSpPr>
          <p:nvPr/>
        </p:nvCxnSpPr>
        <p:spPr>
          <a:xfrm>
            <a:off x="4114800" y="1600200"/>
            <a:ext cx="0" cy="2423283"/>
          </a:xfrm>
          <a:prstGeom prst="line">
            <a:avLst/>
          </a:prstGeom>
          <a:ln w="19050">
            <a:solidFill>
              <a:srgbClr val="FF0000"/>
            </a:solidFill>
            <a:prstDash val="lgDash"/>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EFF35FF-92FD-400C-8F7B-2228D6B82B32}"/>
              </a:ext>
            </a:extLst>
          </p:cNvPr>
          <p:cNvCxnSpPr>
            <a:cxnSpLocks/>
          </p:cNvCxnSpPr>
          <p:nvPr/>
        </p:nvCxnSpPr>
        <p:spPr>
          <a:xfrm>
            <a:off x="4876800" y="1600200"/>
            <a:ext cx="0" cy="2423283"/>
          </a:xfrm>
          <a:prstGeom prst="line">
            <a:avLst/>
          </a:prstGeom>
          <a:ln w="19050">
            <a:solidFill>
              <a:srgbClr val="FF0000"/>
            </a:solidFill>
            <a:prstDash val="lgDash"/>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4B513F7-735B-4A60-A33A-F1C8D698AEAB}"/>
              </a:ext>
            </a:extLst>
          </p:cNvPr>
          <p:cNvCxnSpPr>
            <a:cxnSpLocks/>
          </p:cNvCxnSpPr>
          <p:nvPr/>
        </p:nvCxnSpPr>
        <p:spPr>
          <a:xfrm>
            <a:off x="5638800" y="1600200"/>
            <a:ext cx="0" cy="2423283"/>
          </a:xfrm>
          <a:prstGeom prst="line">
            <a:avLst/>
          </a:prstGeom>
          <a:ln w="19050">
            <a:solidFill>
              <a:srgbClr val="FF0000"/>
            </a:solidFill>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11461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0D3A-46A2-4BA7-B4CD-9989C95EA636}"/>
              </a:ext>
            </a:extLst>
          </p:cNvPr>
          <p:cNvSpPr>
            <a:spLocks noGrp="1"/>
          </p:cNvSpPr>
          <p:nvPr>
            <p:ph type="title"/>
          </p:nvPr>
        </p:nvSpPr>
        <p:spPr>
          <a:xfrm>
            <a:off x="685800" y="381000"/>
            <a:ext cx="7772400" cy="1143000"/>
          </a:xfrm>
        </p:spPr>
        <p:txBody>
          <a:bodyPr/>
          <a:lstStyle/>
          <a:p>
            <a:r>
              <a:rPr lang="en-CA" dirty="0"/>
              <a:t>Umbrella Activity Flows </a:t>
            </a:r>
          </a:p>
        </p:txBody>
      </p:sp>
      <p:sp>
        <p:nvSpPr>
          <p:cNvPr id="3" name="Content Placeholder 2">
            <a:extLst>
              <a:ext uri="{FF2B5EF4-FFF2-40B4-BE49-F238E27FC236}">
                <a16:creationId xmlns:a16="http://schemas.microsoft.com/office/drawing/2014/main" id="{DDFC5546-4BC1-4745-ACD8-6B84DB6A4DDC}"/>
              </a:ext>
            </a:extLst>
          </p:cNvPr>
          <p:cNvSpPr>
            <a:spLocks noGrp="1"/>
          </p:cNvSpPr>
          <p:nvPr>
            <p:ph idx="1"/>
          </p:nvPr>
        </p:nvSpPr>
        <p:spPr>
          <a:xfrm>
            <a:off x="457200" y="1905000"/>
            <a:ext cx="8839199" cy="4114800"/>
          </a:xfrm>
        </p:spPr>
        <p:txBody>
          <a:bodyPr/>
          <a:lstStyle/>
          <a:p>
            <a:r>
              <a:rPr lang="en-US" sz="2000" dirty="0"/>
              <a:t>Software project tracking and control. </a:t>
            </a:r>
          </a:p>
          <a:p>
            <a:r>
              <a:rPr lang="en-US" sz="2000" dirty="0"/>
              <a:t>Risk management. </a:t>
            </a:r>
          </a:p>
          <a:p>
            <a:r>
              <a:rPr lang="en-US" sz="2000" dirty="0"/>
              <a:t>Software quality assurance. </a:t>
            </a:r>
          </a:p>
          <a:p>
            <a:r>
              <a:rPr lang="en-US" sz="2000" dirty="0"/>
              <a:t>Technical reviews. </a:t>
            </a:r>
          </a:p>
          <a:p>
            <a:r>
              <a:rPr lang="en-US" sz="2000" dirty="0"/>
              <a:t>Measurement.</a:t>
            </a:r>
          </a:p>
          <a:p>
            <a:r>
              <a:rPr lang="en-US" sz="2000" dirty="0"/>
              <a:t>Software configuration management. </a:t>
            </a:r>
          </a:p>
          <a:p>
            <a:r>
              <a:rPr lang="en-US" sz="2000" dirty="0"/>
              <a:t>Reusability management. </a:t>
            </a:r>
          </a:p>
          <a:p>
            <a:r>
              <a:rPr lang="en-US" sz="2000" dirty="0"/>
              <a:t>Work product preparation and production. </a:t>
            </a:r>
          </a:p>
          <a:p>
            <a:endParaRPr lang="en-US" sz="2000" dirty="0"/>
          </a:p>
        </p:txBody>
      </p:sp>
    </p:spTree>
    <p:extLst>
      <p:ext uri="{BB962C8B-B14F-4D97-AF65-F5344CB8AC3E}">
        <p14:creationId xmlns:p14="http://schemas.microsoft.com/office/powerpoint/2010/main" val="281983814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282CE3-95BF-4E39-B870-193C7B8017E7}"/>
              </a:ext>
            </a:extLst>
          </p:cNvPr>
          <p:cNvSpPr>
            <a:spLocks noGrp="1"/>
          </p:cNvSpPr>
          <p:nvPr>
            <p:ph idx="1"/>
          </p:nvPr>
        </p:nvSpPr>
        <p:spPr/>
        <p:txBody>
          <a:bodyPr/>
          <a:lstStyle/>
          <a:p>
            <a:pPr marL="0" indent="0" algn="ctr">
              <a:buNone/>
            </a:pPr>
            <a:endParaRPr lang="en-CA" b="1" dirty="0"/>
          </a:p>
          <a:p>
            <a:pPr marL="0" indent="0" algn="ctr">
              <a:buNone/>
            </a:pPr>
            <a:endParaRPr lang="en-CA" b="1" dirty="0"/>
          </a:p>
          <a:p>
            <a:pPr marL="0" indent="0" algn="ctr">
              <a:buNone/>
            </a:pPr>
            <a:r>
              <a:rPr lang="en-CA" b="1" dirty="0"/>
              <a:t>Facet 3: Process Model Used</a:t>
            </a:r>
          </a:p>
          <a:p>
            <a:pPr marL="0" indent="0" algn="ctr">
              <a:buNone/>
            </a:pPr>
            <a:r>
              <a:rPr lang="en-CA" b="1" dirty="0"/>
              <a:t>(i.e. how the Software Life Cycle unfolds during software development)</a:t>
            </a:r>
          </a:p>
          <a:p>
            <a:pPr marL="0" indent="0">
              <a:buNone/>
            </a:pPr>
            <a:endParaRPr lang="en-CA" dirty="0"/>
          </a:p>
        </p:txBody>
      </p:sp>
    </p:spTree>
    <p:extLst>
      <p:ext uri="{BB962C8B-B14F-4D97-AF65-F5344CB8AC3E}">
        <p14:creationId xmlns:p14="http://schemas.microsoft.com/office/powerpoint/2010/main" val="175811352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9EEA-947A-49E4-81E4-78F51352AF02}"/>
              </a:ext>
            </a:extLst>
          </p:cNvPr>
          <p:cNvSpPr>
            <a:spLocks noGrp="1"/>
          </p:cNvSpPr>
          <p:nvPr>
            <p:ph type="title"/>
          </p:nvPr>
        </p:nvSpPr>
        <p:spPr/>
        <p:txBody>
          <a:bodyPr/>
          <a:lstStyle/>
          <a:p>
            <a:r>
              <a:rPr lang="en-CA" dirty="0"/>
              <a:t>Process Models</a:t>
            </a:r>
          </a:p>
        </p:txBody>
      </p:sp>
      <p:sp>
        <p:nvSpPr>
          <p:cNvPr id="3" name="Content Placeholder 2">
            <a:extLst>
              <a:ext uri="{FF2B5EF4-FFF2-40B4-BE49-F238E27FC236}">
                <a16:creationId xmlns:a16="http://schemas.microsoft.com/office/drawing/2014/main" id="{786711EC-2B81-43BE-8FE2-12670FD03909}"/>
              </a:ext>
            </a:extLst>
          </p:cNvPr>
          <p:cNvSpPr>
            <a:spLocks noGrp="1"/>
          </p:cNvSpPr>
          <p:nvPr>
            <p:ph idx="1"/>
          </p:nvPr>
        </p:nvSpPr>
        <p:spPr/>
        <p:txBody>
          <a:bodyPr/>
          <a:lstStyle/>
          <a:p>
            <a:r>
              <a:rPr lang="en-CA" sz="1800" dirty="0"/>
              <a:t>A specific Process Model defines the particular process to be followed. We will see more examples of detailed process  models next week. Examples are:</a:t>
            </a:r>
          </a:p>
          <a:p>
            <a:endParaRPr lang="en-CA" sz="1800" dirty="0"/>
          </a:p>
          <a:p>
            <a:pPr lvl="1"/>
            <a:r>
              <a:rPr lang="en-CA" sz="2000" dirty="0"/>
              <a:t>The </a:t>
            </a:r>
            <a:r>
              <a:rPr lang="en-CA" sz="2000" i="1" dirty="0"/>
              <a:t>Modern</a:t>
            </a:r>
            <a:r>
              <a:rPr lang="en-CA" sz="2000" dirty="0"/>
              <a:t> Process Models</a:t>
            </a:r>
          </a:p>
          <a:p>
            <a:pPr lvl="2"/>
            <a:r>
              <a:rPr lang="en-CA" sz="1600" dirty="0"/>
              <a:t>The Unified Process Model (UP)</a:t>
            </a:r>
          </a:p>
          <a:p>
            <a:pPr lvl="2"/>
            <a:r>
              <a:rPr lang="en-CA" sz="1600" dirty="0"/>
              <a:t>The Extreme Programming Process Model (XP)</a:t>
            </a:r>
          </a:p>
          <a:p>
            <a:pPr lvl="2"/>
            <a:r>
              <a:rPr lang="en-CA" sz="1600" dirty="0"/>
              <a:t>The Scrum Process Model</a:t>
            </a:r>
            <a:endParaRPr lang="en-CA" sz="2000" dirty="0"/>
          </a:p>
          <a:p>
            <a:pPr lvl="1"/>
            <a:r>
              <a:rPr lang="en-CA" sz="2000" dirty="0"/>
              <a:t>The </a:t>
            </a:r>
            <a:r>
              <a:rPr lang="en-CA" sz="2000" i="1" dirty="0"/>
              <a:t>Legacy</a:t>
            </a:r>
            <a:r>
              <a:rPr lang="en-CA" sz="2000" dirty="0"/>
              <a:t> Process Models (or prescriptive models) </a:t>
            </a:r>
          </a:p>
          <a:p>
            <a:pPr lvl="2"/>
            <a:r>
              <a:rPr lang="en-CA" sz="1600" dirty="0"/>
              <a:t>The Waterfall Process Model</a:t>
            </a:r>
          </a:p>
          <a:p>
            <a:pPr lvl="2"/>
            <a:r>
              <a:rPr lang="en-CA" sz="1600" dirty="0"/>
              <a:t>The Spiral Process Model</a:t>
            </a:r>
          </a:p>
          <a:p>
            <a:pPr lvl="1"/>
            <a:endParaRPr lang="en-CA" sz="1600" dirty="0"/>
          </a:p>
          <a:p>
            <a:r>
              <a:rPr lang="en-CA" sz="1800" dirty="0"/>
              <a:t>For example the Waterfall Process model is </a:t>
            </a:r>
            <a:r>
              <a:rPr lang="en-CA" sz="1800" i="1" dirty="0"/>
              <a:t>Linear</a:t>
            </a:r>
            <a:r>
              <a:rPr lang="en-CA" sz="1800" dirty="0"/>
              <a:t> (with respect to flow), the  Spiral Process model is </a:t>
            </a:r>
            <a:r>
              <a:rPr lang="en-CA" sz="1800" i="1" dirty="0"/>
              <a:t>Iterative</a:t>
            </a:r>
            <a:r>
              <a:rPr lang="en-CA" sz="1800" dirty="0"/>
              <a:t>, the Scrum Process model can be thought of as </a:t>
            </a:r>
            <a:r>
              <a:rPr lang="en-CA" sz="1800" i="1" dirty="0"/>
              <a:t>Evolutionary</a:t>
            </a:r>
            <a:r>
              <a:rPr lang="en-CA" sz="1800" dirty="0"/>
              <a:t>, while the Unified Process as </a:t>
            </a:r>
            <a:r>
              <a:rPr lang="en-CA" sz="1800" i="1" dirty="0"/>
              <a:t>Parallel</a:t>
            </a:r>
            <a:r>
              <a:rPr lang="en-CA" sz="1800" dirty="0"/>
              <a:t>.</a:t>
            </a:r>
          </a:p>
          <a:p>
            <a:pPr lvl="1"/>
            <a:endParaRPr lang="en-CA" dirty="0"/>
          </a:p>
          <a:p>
            <a:pPr lvl="1"/>
            <a:endParaRPr lang="en-CA" dirty="0"/>
          </a:p>
        </p:txBody>
      </p:sp>
    </p:spTree>
    <p:extLst>
      <p:ext uri="{BB962C8B-B14F-4D97-AF65-F5344CB8AC3E}">
        <p14:creationId xmlns:p14="http://schemas.microsoft.com/office/powerpoint/2010/main" val="327271644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282CE3-95BF-4E39-B870-193C7B8017E7}"/>
              </a:ext>
            </a:extLst>
          </p:cNvPr>
          <p:cNvSpPr>
            <a:spLocks noGrp="1"/>
          </p:cNvSpPr>
          <p:nvPr>
            <p:ph idx="1"/>
          </p:nvPr>
        </p:nvSpPr>
        <p:spPr/>
        <p:txBody>
          <a:bodyPr/>
          <a:lstStyle/>
          <a:p>
            <a:pPr marL="0" indent="0" algn="ctr">
              <a:buNone/>
            </a:pPr>
            <a:endParaRPr lang="en-CA" b="1" dirty="0"/>
          </a:p>
          <a:p>
            <a:pPr marL="0" indent="0" algn="ctr">
              <a:buNone/>
            </a:pPr>
            <a:endParaRPr lang="en-CA" b="1" dirty="0"/>
          </a:p>
          <a:p>
            <a:pPr marL="0" indent="0" algn="ctr">
              <a:buNone/>
            </a:pPr>
            <a:r>
              <a:rPr lang="en-CA" b="1" dirty="0"/>
              <a:t>An Outline of Legacy (Prescriptive Process Models)</a:t>
            </a:r>
          </a:p>
          <a:p>
            <a:pPr marL="0" indent="0">
              <a:buNone/>
            </a:pPr>
            <a:endParaRPr lang="en-CA" dirty="0"/>
          </a:p>
        </p:txBody>
      </p:sp>
    </p:spTree>
    <p:extLst>
      <p:ext uri="{BB962C8B-B14F-4D97-AF65-F5344CB8AC3E}">
        <p14:creationId xmlns:p14="http://schemas.microsoft.com/office/powerpoint/2010/main" val="41446005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B2E321D-328F-4C37-A511-9FFB4B5468ED}"/>
              </a:ext>
            </a:extLst>
          </p:cNvPr>
          <p:cNvSpPr>
            <a:spLocks noGrp="1"/>
          </p:cNvSpPr>
          <p:nvPr>
            <p:ph type="sldNum" sz="quarter" idx="12"/>
          </p:nvPr>
        </p:nvSpPr>
        <p:spPr/>
        <p:txBody>
          <a:bodyPr/>
          <a:lstStyle/>
          <a:p>
            <a:fld id="{EA7C54D0-F5B6-49D0-BAAA-29317F919247}" type="slidenum">
              <a:rPr lang="en-CA" altLang="en-US"/>
              <a:pPr/>
              <a:t>36</a:t>
            </a:fld>
            <a:endParaRPr lang="en-CA" altLang="en-US"/>
          </a:p>
        </p:txBody>
      </p:sp>
      <p:sp>
        <p:nvSpPr>
          <p:cNvPr id="8194" name="Rectangle 2">
            <a:extLst>
              <a:ext uri="{FF2B5EF4-FFF2-40B4-BE49-F238E27FC236}">
                <a16:creationId xmlns:a16="http://schemas.microsoft.com/office/drawing/2014/main" id="{CB51BF01-BB4B-45D9-92E3-921F5CCB3AA6}"/>
              </a:ext>
            </a:extLst>
          </p:cNvPr>
          <p:cNvSpPr>
            <a:spLocks noGrp="1" noChangeArrowheads="1"/>
          </p:cNvSpPr>
          <p:nvPr>
            <p:ph type="title"/>
          </p:nvPr>
        </p:nvSpPr>
        <p:spPr/>
        <p:txBody>
          <a:bodyPr/>
          <a:lstStyle/>
          <a:p>
            <a:r>
              <a:rPr lang="en-US" altLang="en-US"/>
              <a:t>Waterfall Model</a:t>
            </a:r>
            <a:br>
              <a:rPr lang="en-US" altLang="en-US"/>
            </a:br>
            <a:endParaRPr lang="en-US" altLang="en-US"/>
          </a:p>
        </p:txBody>
      </p:sp>
      <p:sp>
        <p:nvSpPr>
          <p:cNvPr id="8195" name="Rectangle 3">
            <a:extLst>
              <a:ext uri="{FF2B5EF4-FFF2-40B4-BE49-F238E27FC236}">
                <a16:creationId xmlns:a16="http://schemas.microsoft.com/office/drawing/2014/main" id="{4D6A4F6E-0623-42C9-A1AA-81FC21D2B168}"/>
              </a:ext>
            </a:extLst>
          </p:cNvPr>
          <p:cNvSpPr>
            <a:spLocks noGrp="1" noChangeArrowheads="1"/>
          </p:cNvSpPr>
          <p:nvPr>
            <p:ph type="body" idx="1"/>
          </p:nvPr>
        </p:nvSpPr>
        <p:spPr>
          <a:xfrm>
            <a:off x="685800" y="1981200"/>
            <a:ext cx="4648200" cy="4114800"/>
          </a:xfrm>
        </p:spPr>
        <p:txBody>
          <a:bodyPr/>
          <a:lstStyle/>
          <a:p>
            <a:pPr>
              <a:lnSpc>
                <a:spcPct val="90000"/>
              </a:lnSpc>
            </a:pPr>
            <a:r>
              <a:rPr lang="en-US" altLang="en-US" sz="1800"/>
              <a:t>Characterized by</a:t>
            </a:r>
          </a:p>
          <a:p>
            <a:pPr lvl="1">
              <a:lnSpc>
                <a:spcPct val="90000"/>
              </a:lnSpc>
            </a:pPr>
            <a:r>
              <a:rPr lang="en-US" altLang="en-US" sz="1600"/>
              <a:t>Sequential steps (phases)</a:t>
            </a:r>
          </a:p>
          <a:p>
            <a:pPr lvl="1">
              <a:lnSpc>
                <a:spcPct val="90000"/>
              </a:lnSpc>
            </a:pPr>
            <a:r>
              <a:rPr lang="en-US" altLang="en-US" sz="1600"/>
              <a:t>Feedback loops (between two phases in development)</a:t>
            </a:r>
          </a:p>
          <a:p>
            <a:pPr lvl="1">
              <a:lnSpc>
                <a:spcPct val="90000"/>
              </a:lnSpc>
            </a:pPr>
            <a:r>
              <a:rPr lang="en-US" altLang="en-US" sz="1600"/>
              <a:t>Documentation-driven</a:t>
            </a:r>
          </a:p>
          <a:p>
            <a:pPr>
              <a:lnSpc>
                <a:spcPct val="90000"/>
              </a:lnSpc>
            </a:pPr>
            <a:r>
              <a:rPr lang="en-US" altLang="en-US" sz="1800"/>
              <a:t>Advantages </a:t>
            </a:r>
          </a:p>
          <a:p>
            <a:pPr lvl="1">
              <a:lnSpc>
                <a:spcPct val="90000"/>
              </a:lnSpc>
            </a:pPr>
            <a:r>
              <a:rPr lang="en-US" altLang="en-US" sz="1600"/>
              <a:t>Documentation</a:t>
            </a:r>
          </a:p>
          <a:p>
            <a:pPr lvl="1">
              <a:lnSpc>
                <a:spcPct val="90000"/>
              </a:lnSpc>
            </a:pPr>
            <a:r>
              <a:rPr lang="en-US" altLang="en-US" sz="1600"/>
              <a:t>Maintenance easier </a:t>
            </a:r>
          </a:p>
          <a:p>
            <a:pPr>
              <a:lnSpc>
                <a:spcPct val="90000"/>
              </a:lnSpc>
            </a:pPr>
            <a:r>
              <a:rPr lang="en-US" altLang="en-US" sz="1800"/>
              <a:t>Disadvantages</a:t>
            </a:r>
          </a:p>
          <a:p>
            <a:pPr lvl="1">
              <a:lnSpc>
                <a:spcPct val="90000"/>
              </a:lnSpc>
            </a:pPr>
            <a:r>
              <a:rPr lang="en-US" altLang="en-US" sz="1600"/>
              <a:t>Complete and frozen specification document up-front often not feasible in practice</a:t>
            </a:r>
          </a:p>
          <a:p>
            <a:pPr lvl="1">
              <a:lnSpc>
                <a:spcPct val="90000"/>
              </a:lnSpc>
            </a:pPr>
            <a:r>
              <a:rPr lang="en-US" altLang="en-US" sz="1600"/>
              <a:t>Customer involvement in the first phase only</a:t>
            </a:r>
          </a:p>
          <a:p>
            <a:pPr lvl="1">
              <a:lnSpc>
                <a:spcPct val="90000"/>
              </a:lnSpc>
            </a:pPr>
            <a:r>
              <a:rPr lang="en-US" altLang="en-US" sz="1600"/>
              <a:t>Sequential and complete execution of phases often not desirable</a:t>
            </a:r>
          </a:p>
          <a:p>
            <a:pPr lvl="1">
              <a:lnSpc>
                <a:spcPct val="90000"/>
              </a:lnSpc>
            </a:pPr>
            <a:r>
              <a:rPr lang="en-US" altLang="en-US" sz="1600"/>
              <a:t>Process difficult to control</a:t>
            </a:r>
          </a:p>
          <a:p>
            <a:pPr lvl="1">
              <a:lnSpc>
                <a:spcPct val="90000"/>
              </a:lnSpc>
            </a:pPr>
            <a:r>
              <a:rPr lang="en-US" altLang="en-US" sz="1600"/>
              <a:t>The product becomes available very late in the process</a:t>
            </a:r>
          </a:p>
        </p:txBody>
      </p:sp>
      <p:graphicFrame>
        <p:nvGraphicFramePr>
          <p:cNvPr id="8196" name="Object 4">
            <a:extLst>
              <a:ext uri="{FF2B5EF4-FFF2-40B4-BE49-F238E27FC236}">
                <a16:creationId xmlns:a16="http://schemas.microsoft.com/office/drawing/2014/main" id="{4D9E1086-FF0C-4FAE-869B-882D2CB07D12}"/>
              </a:ext>
            </a:extLst>
          </p:cNvPr>
          <p:cNvGraphicFramePr>
            <a:graphicFrameLocks noChangeAspect="1"/>
          </p:cNvGraphicFramePr>
          <p:nvPr/>
        </p:nvGraphicFramePr>
        <p:xfrm>
          <a:off x="5257800" y="1295400"/>
          <a:ext cx="3883025" cy="5562600"/>
        </p:xfrm>
        <a:graphic>
          <a:graphicData uri="http://schemas.openxmlformats.org/presentationml/2006/ole">
            <mc:AlternateContent xmlns:mc="http://schemas.openxmlformats.org/markup-compatibility/2006">
              <mc:Choice xmlns:v="urn:schemas-microsoft-com:vml" Requires="v">
                <p:oleObj spid="_x0000_s1034" name="Photo Editor Photo" r:id="rId3" imgW="5200000" imgH="7447619" progId="MSPhotoEd.3">
                  <p:embed/>
                </p:oleObj>
              </mc:Choice>
              <mc:Fallback>
                <p:oleObj name="Photo Editor Photo" r:id="rId3" imgW="5200000" imgH="7447619" progId="MSPhotoEd.3">
                  <p:embed/>
                  <p:pic>
                    <p:nvPicPr>
                      <p:cNvPr id="8196" name="Object 4">
                        <a:extLst>
                          <a:ext uri="{FF2B5EF4-FFF2-40B4-BE49-F238E27FC236}">
                            <a16:creationId xmlns:a16="http://schemas.microsoft.com/office/drawing/2014/main" id="{4D9E1086-FF0C-4FAE-869B-882D2CB07D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295400"/>
                        <a:ext cx="388302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25C3B65-EC05-40C2-ADB3-103D898E4169}"/>
              </a:ext>
            </a:extLst>
          </p:cNvPr>
          <p:cNvSpPr>
            <a:spLocks noGrp="1"/>
          </p:cNvSpPr>
          <p:nvPr>
            <p:ph type="sldNum" sz="quarter" idx="12"/>
          </p:nvPr>
        </p:nvSpPr>
        <p:spPr/>
        <p:txBody>
          <a:bodyPr/>
          <a:lstStyle/>
          <a:p>
            <a:fld id="{6E57F1E2-011C-4040-A441-01C8BC10E148}" type="slidenum">
              <a:rPr lang="en-CA" altLang="en-US"/>
              <a:pPr/>
              <a:t>37</a:t>
            </a:fld>
            <a:endParaRPr lang="en-CA" altLang="en-US"/>
          </a:p>
        </p:txBody>
      </p:sp>
      <p:sp>
        <p:nvSpPr>
          <p:cNvPr id="9218" name="Rectangle 2">
            <a:extLst>
              <a:ext uri="{FF2B5EF4-FFF2-40B4-BE49-F238E27FC236}">
                <a16:creationId xmlns:a16="http://schemas.microsoft.com/office/drawing/2014/main" id="{2C832CAD-AAFF-4F10-BB88-35F0B364493A}"/>
              </a:ext>
            </a:extLst>
          </p:cNvPr>
          <p:cNvSpPr>
            <a:spLocks noGrp="1" noChangeArrowheads="1"/>
          </p:cNvSpPr>
          <p:nvPr>
            <p:ph type="title"/>
          </p:nvPr>
        </p:nvSpPr>
        <p:spPr/>
        <p:txBody>
          <a:bodyPr/>
          <a:lstStyle/>
          <a:p>
            <a:r>
              <a:rPr lang="en-US" altLang="en-US"/>
              <a:t>Rapid Prototyping Model</a:t>
            </a:r>
            <a:br>
              <a:rPr lang="en-US" altLang="en-US"/>
            </a:br>
            <a:endParaRPr lang="en-US" altLang="en-US"/>
          </a:p>
        </p:txBody>
      </p:sp>
      <p:sp>
        <p:nvSpPr>
          <p:cNvPr id="9219" name="Rectangle 3">
            <a:extLst>
              <a:ext uri="{FF2B5EF4-FFF2-40B4-BE49-F238E27FC236}">
                <a16:creationId xmlns:a16="http://schemas.microsoft.com/office/drawing/2014/main" id="{35A525E8-6888-4B90-BC9E-C598082B0B1E}"/>
              </a:ext>
            </a:extLst>
          </p:cNvPr>
          <p:cNvSpPr>
            <a:spLocks noGrp="1" noChangeArrowheads="1"/>
          </p:cNvSpPr>
          <p:nvPr>
            <p:ph type="body" idx="1"/>
          </p:nvPr>
        </p:nvSpPr>
        <p:spPr>
          <a:xfrm>
            <a:off x="685800" y="1981200"/>
            <a:ext cx="4724400" cy="1028700"/>
          </a:xfrm>
        </p:spPr>
        <p:txBody>
          <a:bodyPr/>
          <a:lstStyle/>
          <a:p>
            <a:pPr>
              <a:lnSpc>
                <a:spcPct val="90000"/>
              </a:lnSpc>
            </a:pPr>
            <a:r>
              <a:rPr lang="en-US" altLang="en-US" sz="2000" dirty="0"/>
              <a:t>Rapid prototyping phase followed by waterfall</a:t>
            </a:r>
          </a:p>
          <a:p>
            <a:pPr lvl="1">
              <a:lnSpc>
                <a:spcPct val="90000"/>
              </a:lnSpc>
            </a:pPr>
            <a:r>
              <a:rPr lang="en-US" altLang="en-US" sz="1800" dirty="0"/>
              <a:t>Do not turn the rapid prototype into the product</a:t>
            </a:r>
          </a:p>
          <a:p>
            <a:pPr lvl="1">
              <a:lnSpc>
                <a:spcPct val="90000"/>
              </a:lnSpc>
            </a:pPr>
            <a:r>
              <a:rPr lang="en-US" altLang="en-US" sz="1800" dirty="0"/>
              <a:t>Rapid prototyping may replace the specification phase—never the design phase</a:t>
            </a:r>
          </a:p>
          <a:p>
            <a:pPr lvl="1">
              <a:lnSpc>
                <a:spcPct val="90000"/>
              </a:lnSpc>
            </a:pPr>
            <a:endParaRPr lang="en-US" altLang="en-US" sz="1800" dirty="0"/>
          </a:p>
          <a:p>
            <a:pPr>
              <a:lnSpc>
                <a:spcPct val="90000"/>
              </a:lnSpc>
            </a:pPr>
            <a:r>
              <a:rPr lang="en-US" altLang="en-US" sz="2000" dirty="0"/>
              <a:t>Comparison:</a:t>
            </a:r>
          </a:p>
          <a:p>
            <a:pPr lvl="1">
              <a:lnSpc>
                <a:spcPct val="90000"/>
              </a:lnSpc>
            </a:pPr>
            <a:r>
              <a:rPr lang="en-US" altLang="en-US" sz="1800" dirty="0"/>
              <a:t>Waterfall model—try to get it right the first time</a:t>
            </a:r>
          </a:p>
          <a:p>
            <a:pPr lvl="1">
              <a:lnSpc>
                <a:spcPct val="90000"/>
              </a:lnSpc>
            </a:pPr>
            <a:r>
              <a:rPr lang="en-US" altLang="en-US" sz="1800" dirty="0"/>
              <a:t>Rapid prototyping—frequent change, then discard</a:t>
            </a:r>
          </a:p>
        </p:txBody>
      </p:sp>
      <p:graphicFrame>
        <p:nvGraphicFramePr>
          <p:cNvPr id="9220" name="Object 4">
            <a:extLst>
              <a:ext uri="{FF2B5EF4-FFF2-40B4-BE49-F238E27FC236}">
                <a16:creationId xmlns:a16="http://schemas.microsoft.com/office/drawing/2014/main" id="{867CC24B-DC19-49D1-9D66-EC97525C4453}"/>
              </a:ext>
            </a:extLst>
          </p:cNvPr>
          <p:cNvGraphicFramePr>
            <a:graphicFrameLocks noChangeAspect="1"/>
          </p:cNvGraphicFramePr>
          <p:nvPr/>
        </p:nvGraphicFramePr>
        <p:xfrm>
          <a:off x="5338763" y="1412875"/>
          <a:ext cx="3805237" cy="5368925"/>
        </p:xfrm>
        <a:graphic>
          <a:graphicData uri="http://schemas.openxmlformats.org/presentationml/2006/ole">
            <mc:AlternateContent xmlns:mc="http://schemas.openxmlformats.org/markup-compatibility/2006">
              <mc:Choice xmlns:v="urn:schemas-microsoft-com:vml" Requires="v">
                <p:oleObj spid="_x0000_s2058" name="Photo Editor Photo" r:id="rId3" imgW="5401429" imgH="7621064" progId="MSPhotoEd.3">
                  <p:embed/>
                </p:oleObj>
              </mc:Choice>
              <mc:Fallback>
                <p:oleObj name="Photo Editor Photo" r:id="rId3" imgW="5401429" imgH="7621064" progId="MSPhotoEd.3">
                  <p:embed/>
                  <p:pic>
                    <p:nvPicPr>
                      <p:cNvPr id="9220" name="Object 4">
                        <a:extLst>
                          <a:ext uri="{FF2B5EF4-FFF2-40B4-BE49-F238E27FC236}">
                            <a16:creationId xmlns:a16="http://schemas.microsoft.com/office/drawing/2014/main" id="{867CC24B-DC19-49D1-9D66-EC97525C44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763" y="1412875"/>
                        <a:ext cx="3805237" cy="536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5D2937D-C26B-49EC-846C-17DFE5D90AA7}"/>
              </a:ext>
            </a:extLst>
          </p:cNvPr>
          <p:cNvSpPr>
            <a:spLocks noGrp="1"/>
          </p:cNvSpPr>
          <p:nvPr>
            <p:ph type="sldNum" sz="quarter" idx="12"/>
          </p:nvPr>
        </p:nvSpPr>
        <p:spPr/>
        <p:txBody>
          <a:bodyPr/>
          <a:lstStyle/>
          <a:p>
            <a:fld id="{D2511760-AD6D-4D07-80DC-3A31543C7D8B}" type="slidenum">
              <a:rPr lang="en-CA" altLang="en-US"/>
              <a:pPr/>
              <a:t>38</a:t>
            </a:fld>
            <a:endParaRPr lang="en-CA" altLang="en-US"/>
          </a:p>
        </p:txBody>
      </p:sp>
      <p:sp>
        <p:nvSpPr>
          <p:cNvPr id="10242" name="Rectangle 2">
            <a:extLst>
              <a:ext uri="{FF2B5EF4-FFF2-40B4-BE49-F238E27FC236}">
                <a16:creationId xmlns:a16="http://schemas.microsoft.com/office/drawing/2014/main" id="{D1F4BF5D-09CE-4752-9AB3-31A9A9413F57}"/>
              </a:ext>
            </a:extLst>
          </p:cNvPr>
          <p:cNvSpPr>
            <a:spLocks noGrp="1" noChangeArrowheads="1"/>
          </p:cNvSpPr>
          <p:nvPr>
            <p:ph type="title"/>
          </p:nvPr>
        </p:nvSpPr>
        <p:spPr/>
        <p:txBody>
          <a:bodyPr/>
          <a:lstStyle/>
          <a:p>
            <a:r>
              <a:rPr lang="en-US" altLang="en-US" dirty="0"/>
              <a:t>Advantages and Disadvantages of Rapid Prototyping Model </a:t>
            </a:r>
          </a:p>
        </p:txBody>
      </p:sp>
      <p:sp>
        <p:nvSpPr>
          <p:cNvPr id="10243" name="Rectangle 3">
            <a:extLst>
              <a:ext uri="{FF2B5EF4-FFF2-40B4-BE49-F238E27FC236}">
                <a16:creationId xmlns:a16="http://schemas.microsoft.com/office/drawing/2014/main" id="{B99849A2-836B-4DE8-961D-7E55419F3B6D}"/>
              </a:ext>
            </a:extLst>
          </p:cNvPr>
          <p:cNvSpPr>
            <a:spLocks noGrp="1" noChangeArrowheads="1"/>
          </p:cNvSpPr>
          <p:nvPr>
            <p:ph type="body" idx="1"/>
          </p:nvPr>
        </p:nvSpPr>
        <p:spPr>
          <a:xfrm>
            <a:off x="685800" y="1981200"/>
            <a:ext cx="7286625" cy="2760663"/>
          </a:xfrm>
        </p:spPr>
        <p:txBody>
          <a:bodyPr/>
          <a:lstStyle/>
          <a:p>
            <a:pPr>
              <a:lnSpc>
                <a:spcPct val="90000"/>
              </a:lnSpc>
            </a:pPr>
            <a:r>
              <a:rPr lang="en-US" altLang="en-US" sz="2000" dirty="0"/>
              <a:t>Advantages</a:t>
            </a:r>
          </a:p>
          <a:p>
            <a:pPr lvl="1">
              <a:lnSpc>
                <a:spcPct val="90000"/>
              </a:lnSpc>
            </a:pPr>
            <a:r>
              <a:rPr lang="en-US" altLang="en-US" sz="1800" dirty="0"/>
              <a:t>Requirements better specified and validated</a:t>
            </a:r>
          </a:p>
          <a:p>
            <a:pPr lvl="1">
              <a:lnSpc>
                <a:spcPct val="90000"/>
              </a:lnSpc>
            </a:pPr>
            <a:r>
              <a:rPr lang="en-US" altLang="en-US" sz="1800" dirty="0"/>
              <a:t>Early feasibility analysis</a:t>
            </a:r>
          </a:p>
          <a:p>
            <a:pPr lvl="1">
              <a:lnSpc>
                <a:spcPct val="90000"/>
              </a:lnSpc>
            </a:pPr>
            <a:r>
              <a:rPr lang="en-US" altLang="en-US" sz="1800" dirty="0"/>
              <a:t>Strong involvement of the customer in the prototyping phase</a:t>
            </a:r>
          </a:p>
          <a:p>
            <a:pPr lvl="1">
              <a:lnSpc>
                <a:spcPct val="90000"/>
              </a:lnSpc>
            </a:pPr>
            <a:endParaRPr lang="en-US" altLang="en-US" sz="1800" dirty="0"/>
          </a:p>
          <a:p>
            <a:pPr>
              <a:lnSpc>
                <a:spcPct val="90000"/>
              </a:lnSpc>
            </a:pPr>
            <a:r>
              <a:rPr lang="en-US" altLang="en-US" sz="2000" dirty="0"/>
              <a:t>Disadvantage</a:t>
            </a:r>
          </a:p>
          <a:p>
            <a:pPr lvl="1">
              <a:lnSpc>
                <a:spcPct val="90000"/>
              </a:lnSpc>
            </a:pPr>
            <a:r>
              <a:rPr lang="en-US" altLang="en-US" sz="1800" dirty="0"/>
              <a:t>Higher development effort</a:t>
            </a:r>
          </a:p>
          <a:p>
            <a:pPr lvl="1">
              <a:lnSpc>
                <a:spcPct val="90000"/>
              </a:lnSpc>
            </a:pPr>
            <a:r>
              <a:rPr lang="en-US" altLang="en-US" sz="1800" dirty="0"/>
              <a:t>Danger that due to schedule slip, the prototype becomes part of the product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8D7848C-E011-4305-988D-601A9D57DE9F}"/>
              </a:ext>
            </a:extLst>
          </p:cNvPr>
          <p:cNvSpPr>
            <a:spLocks noGrp="1"/>
          </p:cNvSpPr>
          <p:nvPr>
            <p:ph type="sldNum" sz="quarter" idx="12"/>
          </p:nvPr>
        </p:nvSpPr>
        <p:spPr/>
        <p:txBody>
          <a:bodyPr/>
          <a:lstStyle/>
          <a:p>
            <a:fld id="{3E5254D9-2A61-494B-BA9F-D071FB9F021F}" type="slidenum">
              <a:rPr lang="en-CA" altLang="en-US"/>
              <a:pPr/>
              <a:t>39</a:t>
            </a:fld>
            <a:endParaRPr lang="en-CA" altLang="en-US"/>
          </a:p>
        </p:txBody>
      </p:sp>
      <p:sp>
        <p:nvSpPr>
          <p:cNvPr id="41986" name="Rectangle 2">
            <a:extLst>
              <a:ext uri="{FF2B5EF4-FFF2-40B4-BE49-F238E27FC236}">
                <a16:creationId xmlns:a16="http://schemas.microsoft.com/office/drawing/2014/main" id="{92BEC493-2D66-4542-A3F3-B1330E67B18A}"/>
              </a:ext>
            </a:extLst>
          </p:cNvPr>
          <p:cNvSpPr>
            <a:spLocks noGrp="1" noChangeArrowheads="1"/>
          </p:cNvSpPr>
          <p:nvPr>
            <p:ph type="title"/>
          </p:nvPr>
        </p:nvSpPr>
        <p:spPr/>
        <p:txBody>
          <a:bodyPr/>
          <a:lstStyle/>
          <a:p>
            <a:r>
              <a:rPr lang="en-CA" altLang="en-US"/>
              <a:t>Spiral model</a:t>
            </a:r>
          </a:p>
        </p:txBody>
      </p:sp>
      <p:sp>
        <p:nvSpPr>
          <p:cNvPr id="41987" name="Rectangle 3">
            <a:extLst>
              <a:ext uri="{FF2B5EF4-FFF2-40B4-BE49-F238E27FC236}">
                <a16:creationId xmlns:a16="http://schemas.microsoft.com/office/drawing/2014/main" id="{98529594-26A9-4D4F-B933-9EA6471859C9}"/>
              </a:ext>
            </a:extLst>
          </p:cNvPr>
          <p:cNvSpPr>
            <a:spLocks noGrp="1" noChangeArrowheads="1"/>
          </p:cNvSpPr>
          <p:nvPr>
            <p:ph type="body" idx="1"/>
          </p:nvPr>
        </p:nvSpPr>
        <p:spPr/>
        <p:txBody>
          <a:bodyPr/>
          <a:lstStyle/>
          <a:p>
            <a:pPr>
              <a:lnSpc>
                <a:spcPct val="90000"/>
              </a:lnSpc>
            </a:pPr>
            <a:r>
              <a:rPr lang="en-US" altLang="en-US" sz="2000" dirty="0"/>
              <a:t>Waterfall model plus risk analysis preceding each phase and evaluation following each phase</a:t>
            </a:r>
          </a:p>
          <a:p>
            <a:pPr>
              <a:lnSpc>
                <a:spcPct val="90000"/>
              </a:lnSpc>
            </a:pPr>
            <a:endParaRPr lang="en-US" altLang="en-US" sz="2000" dirty="0"/>
          </a:p>
          <a:p>
            <a:pPr>
              <a:lnSpc>
                <a:spcPct val="90000"/>
              </a:lnSpc>
            </a:pPr>
            <a:r>
              <a:rPr lang="en-CA" altLang="en-US" sz="2000" dirty="0"/>
              <a:t>Prototyping for high-risk specifications</a:t>
            </a:r>
          </a:p>
          <a:p>
            <a:pPr>
              <a:lnSpc>
                <a:spcPct val="90000"/>
              </a:lnSpc>
            </a:pPr>
            <a:endParaRPr lang="en-US" altLang="en-US" sz="2000" dirty="0"/>
          </a:p>
          <a:p>
            <a:pPr>
              <a:lnSpc>
                <a:spcPct val="90000"/>
              </a:lnSpc>
            </a:pPr>
            <a:r>
              <a:rPr lang="en-US" altLang="en-US" sz="2000" dirty="0"/>
              <a:t>Radial dimension: cumulative cost to date</a:t>
            </a:r>
          </a:p>
          <a:p>
            <a:pPr>
              <a:lnSpc>
                <a:spcPct val="90000"/>
              </a:lnSpc>
            </a:pPr>
            <a:endParaRPr lang="en-US" altLang="en-US" sz="2000" dirty="0"/>
          </a:p>
          <a:p>
            <a:pPr>
              <a:lnSpc>
                <a:spcPct val="90000"/>
              </a:lnSpc>
            </a:pPr>
            <a:r>
              <a:rPr lang="en-US" altLang="en-US" sz="2000" dirty="0"/>
              <a:t>Angular dimension: progress through the spiral</a:t>
            </a:r>
          </a:p>
          <a:p>
            <a:pPr>
              <a:lnSpc>
                <a:spcPct val="90000"/>
              </a:lnSpc>
            </a:pPr>
            <a:endParaRPr lang="en-US" altLang="en-US" sz="2000" dirty="0"/>
          </a:p>
          <a:p>
            <a:pPr>
              <a:lnSpc>
                <a:spcPct val="90000"/>
              </a:lnSpc>
            </a:pPr>
            <a:r>
              <a:rPr lang="en-US" altLang="en-US" sz="2000" dirty="0"/>
              <a:t>If all risks cannot be resolved, the project is immediately terminated</a:t>
            </a:r>
          </a:p>
          <a:p>
            <a:pPr>
              <a:lnSpc>
                <a:spcPct val="90000"/>
              </a:lnSpc>
            </a:pPr>
            <a:endParaRPr lang="en-US" altLang="en-US" sz="2000" dirty="0"/>
          </a:p>
          <a:p>
            <a:pPr>
              <a:lnSpc>
                <a:spcPct val="90000"/>
              </a:lnSpc>
            </a:pPr>
            <a:r>
              <a:rPr lang="en-CA" altLang="en-US" sz="2000" dirty="0"/>
              <a:t>Appropriate only for big projects (high management overhead)</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p>
          <a:p>
            <a:pPr>
              <a:buFont typeface="+mj-lt"/>
              <a:buAutoNum type="arabicPeriod"/>
            </a:pPr>
            <a:r>
              <a:rPr lang="en-CA" altLang="en-US" sz="1800" dirty="0"/>
              <a:t>To understand what a software process is (slides 4-6)</a:t>
            </a:r>
          </a:p>
          <a:p>
            <a:pPr>
              <a:buFont typeface="+mj-lt"/>
              <a:buAutoNum type="arabicPeriod"/>
            </a:pPr>
            <a:endParaRPr lang="en-CA" altLang="en-US" sz="1800" dirty="0"/>
          </a:p>
          <a:p>
            <a:pPr>
              <a:buFont typeface="+mj-lt"/>
              <a:buAutoNum type="arabicPeriod"/>
            </a:pPr>
            <a:r>
              <a:rPr lang="en-CA" altLang="en-US" sz="1800" dirty="0"/>
              <a:t>To understand the foundational guiding principles behind applying a software process (slides 7-11)</a:t>
            </a:r>
          </a:p>
          <a:p>
            <a:pPr>
              <a:buFont typeface="+mj-lt"/>
              <a:buAutoNum type="arabicPeriod"/>
            </a:pPr>
            <a:endParaRPr lang="en-CA" altLang="en-US" sz="1800" dirty="0"/>
          </a:p>
          <a:p>
            <a:pPr marL="457200" indent="-457200">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39FFCDA-951D-4A11-9D57-04666F1B0249}"/>
              </a:ext>
            </a:extLst>
          </p:cNvPr>
          <p:cNvSpPr>
            <a:spLocks noGrp="1"/>
          </p:cNvSpPr>
          <p:nvPr>
            <p:ph type="sldNum" sz="quarter" idx="12"/>
          </p:nvPr>
        </p:nvSpPr>
        <p:spPr/>
        <p:txBody>
          <a:bodyPr/>
          <a:lstStyle/>
          <a:p>
            <a:fld id="{53ECD7BF-F0F7-43F8-89E0-C13699E919EB}" type="slidenum">
              <a:rPr lang="en-CA" altLang="en-US"/>
              <a:pPr/>
              <a:t>40</a:t>
            </a:fld>
            <a:endParaRPr lang="en-CA" altLang="en-US"/>
          </a:p>
        </p:txBody>
      </p:sp>
      <p:sp>
        <p:nvSpPr>
          <p:cNvPr id="47106" name="Rectangle 2">
            <a:extLst>
              <a:ext uri="{FF2B5EF4-FFF2-40B4-BE49-F238E27FC236}">
                <a16:creationId xmlns:a16="http://schemas.microsoft.com/office/drawing/2014/main" id="{A7098313-F83F-4699-A48C-6BC18D0370D2}"/>
              </a:ext>
            </a:extLst>
          </p:cNvPr>
          <p:cNvSpPr>
            <a:spLocks noGrp="1" noChangeArrowheads="1"/>
          </p:cNvSpPr>
          <p:nvPr>
            <p:ph type="title"/>
          </p:nvPr>
        </p:nvSpPr>
        <p:spPr>
          <a:xfrm>
            <a:off x="381000" y="263525"/>
            <a:ext cx="8475663" cy="1108075"/>
          </a:xfrm>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r>
              <a:rPr lang="en-CA" altLang="en-US"/>
              <a:t>Spiral model</a:t>
            </a:r>
          </a:p>
        </p:txBody>
      </p:sp>
      <p:pic>
        <p:nvPicPr>
          <p:cNvPr id="47107" name="Picture 3">
            <a:extLst>
              <a:ext uri="{FF2B5EF4-FFF2-40B4-BE49-F238E27FC236}">
                <a16:creationId xmlns:a16="http://schemas.microsoft.com/office/drawing/2014/main" id="{3907686B-B5F7-461D-9950-BC0A4412809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8" y="1568450"/>
            <a:ext cx="8110537" cy="484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3BE05DF1-EA13-4F10-A6A9-C6A784036E3C}"/>
              </a:ext>
            </a:extLst>
          </p:cNvPr>
          <p:cNvSpPr>
            <a:spLocks noGrp="1"/>
          </p:cNvSpPr>
          <p:nvPr>
            <p:ph type="sldNum" sz="quarter" idx="12"/>
          </p:nvPr>
        </p:nvSpPr>
        <p:spPr/>
        <p:txBody>
          <a:bodyPr/>
          <a:lstStyle/>
          <a:p>
            <a:fld id="{EE21DADA-A2F8-4622-B666-DB4B4FB6232C}" type="slidenum">
              <a:rPr lang="en-CA" altLang="en-US"/>
              <a:pPr/>
              <a:t>41</a:t>
            </a:fld>
            <a:endParaRPr lang="en-CA" altLang="en-US"/>
          </a:p>
        </p:txBody>
      </p:sp>
      <p:sp>
        <p:nvSpPr>
          <p:cNvPr id="45058" name="Rectangle 2">
            <a:extLst>
              <a:ext uri="{FF2B5EF4-FFF2-40B4-BE49-F238E27FC236}">
                <a16:creationId xmlns:a16="http://schemas.microsoft.com/office/drawing/2014/main" id="{516D257A-9EEB-4008-A54F-2D218CEAD252}"/>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r>
              <a:rPr lang="en-CA" altLang="en-US"/>
              <a:t>Hybrid process models</a:t>
            </a:r>
          </a:p>
        </p:txBody>
      </p:sp>
      <p:sp>
        <p:nvSpPr>
          <p:cNvPr id="45059" name="Rectangle 3">
            <a:extLst>
              <a:ext uri="{FF2B5EF4-FFF2-40B4-BE49-F238E27FC236}">
                <a16:creationId xmlns:a16="http://schemas.microsoft.com/office/drawing/2014/main" id="{662BC833-1C60-48A7-AC9A-B7DE3E6F1C95}"/>
              </a:ext>
            </a:extLst>
          </p:cNvPr>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a:r>
              <a:rPr lang="en-CA" altLang="en-US" sz="2000" dirty="0"/>
              <a:t>Large systems are usually made up of several sub-systems</a:t>
            </a:r>
          </a:p>
          <a:p>
            <a:pPr marL="465138" indent="-465138"/>
            <a:r>
              <a:rPr lang="en-CA" altLang="en-US" sz="2000" dirty="0"/>
              <a:t>The same process model need not be used for all subsystems</a:t>
            </a:r>
          </a:p>
          <a:p>
            <a:pPr marL="465138" indent="-465138"/>
            <a:r>
              <a:rPr lang="en-CA" altLang="en-US" sz="2000" dirty="0"/>
              <a:t>Prototyping for high-risk specifications</a:t>
            </a:r>
          </a:p>
          <a:p>
            <a:pPr marL="465138" indent="-465138"/>
            <a:r>
              <a:rPr lang="en-CA" altLang="en-US" sz="2000" dirty="0"/>
              <a:t>Waterfall model for well-understood developments</a:t>
            </a:r>
          </a:p>
          <a:p>
            <a:pPr marL="465138" indent="-465138"/>
            <a:r>
              <a:rPr lang="en-CA" altLang="en-US" sz="2000" dirty="0"/>
              <a:t>Taylor the process to a problem</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F7F3219-837E-4852-8625-F620E82D1FE2}"/>
              </a:ext>
            </a:extLst>
          </p:cNvPr>
          <p:cNvSpPr>
            <a:spLocks noGrp="1"/>
          </p:cNvSpPr>
          <p:nvPr>
            <p:ph type="sldNum" sz="quarter" idx="12"/>
          </p:nvPr>
        </p:nvSpPr>
        <p:spPr/>
        <p:txBody>
          <a:bodyPr/>
          <a:lstStyle/>
          <a:p>
            <a:fld id="{AC14660C-1762-4E2D-BDB6-36BCC0774FB3}" type="slidenum">
              <a:rPr lang="en-CA" altLang="en-US"/>
              <a:pPr/>
              <a:t>42</a:t>
            </a:fld>
            <a:endParaRPr lang="en-CA" altLang="en-US"/>
          </a:p>
        </p:txBody>
      </p:sp>
      <p:sp>
        <p:nvSpPr>
          <p:cNvPr id="43010" name="Rectangle 2">
            <a:extLst>
              <a:ext uri="{FF2B5EF4-FFF2-40B4-BE49-F238E27FC236}">
                <a16:creationId xmlns:a16="http://schemas.microsoft.com/office/drawing/2014/main" id="{348314E6-B4CD-476D-87EF-31E2BAD96F2F}"/>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nchor="b"/>
          <a:lstStyle/>
          <a:p>
            <a:r>
              <a:rPr lang="en-CA" altLang="en-US" dirty="0"/>
              <a:t>Process Model Risk Problems</a:t>
            </a:r>
          </a:p>
        </p:txBody>
      </p:sp>
      <p:sp>
        <p:nvSpPr>
          <p:cNvPr id="43011" name="Rectangle 3">
            <a:extLst>
              <a:ext uri="{FF2B5EF4-FFF2-40B4-BE49-F238E27FC236}">
                <a16:creationId xmlns:a16="http://schemas.microsoft.com/office/drawing/2014/main" id="{A2558D41-19A8-4036-AA13-5DB28166361C}"/>
              </a:ext>
            </a:extLst>
          </p:cNvPr>
          <p:cNvSpPr>
            <a:spLocks noGrp="1" noChangeArrowheads="1"/>
          </p:cNvSpPr>
          <p:nvPr>
            <p:ph type="body" idx="1"/>
          </p:nvPr>
        </p:nvSpPr>
        <p:spPr>
          <a:xfrm>
            <a:off x="675409" y="1784350"/>
            <a:ext cx="7772400" cy="4572000"/>
          </a:xfrm>
          <a:noFill/>
          <a:ln/>
          <a:extLst>
            <a:ext uri="{91240B29-F687-4F45-9708-019B960494DF}">
              <a14:hiddenLine xmlns:a14="http://schemas.microsoft.com/office/drawing/2010/main" w="12700">
                <a:solidFill>
                  <a:schemeClr val="tx1"/>
                </a:solidFill>
                <a:miter lim="800000"/>
                <a:headEnd/>
                <a:tailEnd/>
              </a14:hiddenLine>
            </a:ext>
          </a:extLst>
        </p:spPr>
        <p:txBody>
          <a:bodyPr lIns="90841" tIns="44623" rIns="90841" bIns="44623"/>
          <a:lstStyle/>
          <a:p>
            <a:pPr marL="465138" indent="-465138">
              <a:lnSpc>
                <a:spcPct val="90000"/>
              </a:lnSpc>
            </a:pPr>
            <a:r>
              <a:rPr lang="en-CA" altLang="en-US" sz="2000" dirty="0"/>
              <a:t>Waterfall</a:t>
            </a:r>
          </a:p>
          <a:p>
            <a:pPr marL="1035050" lvl="1" indent="-455613">
              <a:lnSpc>
                <a:spcPct val="90000"/>
              </a:lnSpc>
            </a:pPr>
            <a:r>
              <a:rPr lang="en-CA" altLang="en-US" sz="1800" dirty="0"/>
              <a:t>High risk for new systems because of specification and design problems</a:t>
            </a:r>
          </a:p>
          <a:p>
            <a:pPr marL="1035050" lvl="1" indent="-455613">
              <a:lnSpc>
                <a:spcPct val="90000"/>
              </a:lnSpc>
            </a:pPr>
            <a:r>
              <a:rPr lang="en-CA" altLang="en-US" sz="1800" dirty="0"/>
              <a:t>Low risk for well-understood developments using familiar technology</a:t>
            </a:r>
          </a:p>
          <a:p>
            <a:pPr marL="1035050" lvl="1" indent="-455613">
              <a:lnSpc>
                <a:spcPct val="90000"/>
              </a:lnSpc>
            </a:pPr>
            <a:endParaRPr lang="en-CA" altLang="en-US" sz="1800" dirty="0"/>
          </a:p>
          <a:p>
            <a:pPr marL="465138" indent="-465138">
              <a:lnSpc>
                <a:spcPct val="90000"/>
              </a:lnSpc>
            </a:pPr>
            <a:r>
              <a:rPr lang="en-CA" altLang="en-US" sz="2000" dirty="0"/>
              <a:t>Prototyping</a:t>
            </a:r>
          </a:p>
          <a:p>
            <a:pPr marL="1035050" lvl="1" indent="-455613">
              <a:lnSpc>
                <a:spcPct val="90000"/>
              </a:lnSpc>
            </a:pPr>
            <a:r>
              <a:rPr lang="en-CA" altLang="en-US" sz="1800" dirty="0"/>
              <a:t>Low risk for new applications because specification and program stay in step</a:t>
            </a:r>
          </a:p>
          <a:p>
            <a:pPr marL="1035050" lvl="1" indent="-455613">
              <a:lnSpc>
                <a:spcPct val="90000"/>
              </a:lnSpc>
            </a:pPr>
            <a:r>
              <a:rPr lang="en-CA" altLang="en-US" sz="1800" dirty="0"/>
              <a:t>High risk because of additional resources required</a:t>
            </a:r>
          </a:p>
          <a:p>
            <a:pPr marL="1035050" lvl="1" indent="-455613">
              <a:lnSpc>
                <a:spcPct val="90000"/>
              </a:lnSpc>
            </a:pPr>
            <a:endParaRPr lang="en-CA" altLang="en-US" sz="1800" dirty="0"/>
          </a:p>
          <a:p>
            <a:pPr marL="465138" indent="-465138">
              <a:lnSpc>
                <a:spcPct val="90000"/>
              </a:lnSpc>
            </a:pPr>
            <a:r>
              <a:rPr lang="en-CA" altLang="en-US" sz="2000" dirty="0"/>
              <a:t>Evolutionary and Spiral</a:t>
            </a:r>
          </a:p>
          <a:p>
            <a:pPr marL="1035050" lvl="1" indent="-455613">
              <a:lnSpc>
                <a:spcPct val="90000"/>
              </a:lnSpc>
            </a:pPr>
            <a:r>
              <a:rPr lang="en-CA" altLang="en-US" sz="1800" dirty="0"/>
              <a:t>Middle ground between waterfall and prototyping</a:t>
            </a:r>
          </a:p>
          <a:p>
            <a:pPr marL="579437" lvl="1" indent="0">
              <a:lnSpc>
                <a:spcPct val="90000"/>
              </a:lnSpc>
              <a:buNone/>
            </a:pPr>
            <a:endParaRPr lang="en-CA" altLang="en-US" sz="1800" dirty="0"/>
          </a:p>
          <a:p>
            <a:pPr marL="465138" indent="-465138">
              <a:lnSpc>
                <a:spcPct val="90000"/>
              </a:lnSpc>
            </a:pPr>
            <a:r>
              <a:rPr lang="en-CA" altLang="en-US" sz="2000" dirty="0"/>
              <a:t>Modern Software Engineering practices advocate the use of Agile Processes. Prescriptive models do not constitute the first choice anymore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7570-D6CB-429D-BF14-C1172877F073}"/>
              </a:ext>
            </a:extLst>
          </p:cNvPr>
          <p:cNvSpPr>
            <a:spLocks noGrp="1"/>
          </p:cNvSpPr>
          <p:nvPr>
            <p:ph type="title"/>
          </p:nvPr>
        </p:nvSpPr>
        <p:spPr/>
        <p:txBody>
          <a:bodyPr/>
          <a:lstStyle/>
          <a:p>
            <a:r>
              <a:rPr lang="en-CA" dirty="0"/>
              <a:t>Software Engineering:</a:t>
            </a:r>
            <a:br>
              <a:rPr lang="en-CA" dirty="0"/>
            </a:br>
            <a:r>
              <a:rPr lang="en-CA" dirty="0"/>
              <a:t>A Process-centric Discipline</a:t>
            </a:r>
          </a:p>
        </p:txBody>
      </p:sp>
      <p:sp>
        <p:nvSpPr>
          <p:cNvPr id="3" name="Content Placeholder 2">
            <a:extLst>
              <a:ext uri="{FF2B5EF4-FFF2-40B4-BE49-F238E27FC236}">
                <a16:creationId xmlns:a16="http://schemas.microsoft.com/office/drawing/2014/main" id="{C45017FF-66B4-48CA-8C39-CCF02357FFDD}"/>
              </a:ext>
            </a:extLst>
          </p:cNvPr>
          <p:cNvSpPr>
            <a:spLocks noGrp="1"/>
          </p:cNvSpPr>
          <p:nvPr>
            <p:ph idx="1"/>
          </p:nvPr>
        </p:nvSpPr>
        <p:spPr>
          <a:xfrm>
            <a:off x="685800" y="2819400"/>
            <a:ext cx="7772400" cy="4114800"/>
          </a:xfrm>
        </p:spPr>
        <p:txBody>
          <a:bodyPr/>
          <a:lstStyle/>
          <a:p>
            <a:r>
              <a:rPr lang="en-CA" sz="2000" dirty="0"/>
              <a:t>Specifying, developing, testing, and maintaining software systems of high quality is an engineering activity</a:t>
            </a:r>
          </a:p>
          <a:p>
            <a:endParaRPr lang="en-CA" sz="2000" dirty="0"/>
          </a:p>
          <a:p>
            <a:r>
              <a:rPr lang="en-CA" sz="2000" dirty="0"/>
              <a:t>It requires the application of a </a:t>
            </a:r>
            <a:r>
              <a:rPr lang="en-CA" sz="2000" b="1" dirty="0"/>
              <a:t>process</a:t>
            </a:r>
            <a:r>
              <a:rPr lang="en-CA" sz="2000" dirty="0"/>
              <a:t>, and the use of </a:t>
            </a:r>
            <a:r>
              <a:rPr lang="en-CA" sz="2000" i="1" dirty="0"/>
              <a:t>methods</a:t>
            </a:r>
            <a:r>
              <a:rPr lang="en-CA" sz="2000" dirty="0"/>
              <a:t>, </a:t>
            </a:r>
            <a:r>
              <a:rPr lang="en-CA" sz="2000" i="1" dirty="0"/>
              <a:t>techniques</a:t>
            </a:r>
            <a:r>
              <a:rPr lang="en-CA" sz="2000" dirty="0"/>
              <a:t> and </a:t>
            </a:r>
            <a:r>
              <a:rPr lang="en-CA" sz="2000" i="1" dirty="0"/>
              <a:t>tools</a:t>
            </a:r>
            <a:r>
              <a:rPr lang="en-CA" sz="2000" dirty="0"/>
              <a:t>      </a:t>
            </a:r>
          </a:p>
        </p:txBody>
      </p:sp>
    </p:spTree>
    <p:extLst>
      <p:ext uri="{BB962C8B-B14F-4D97-AF65-F5344CB8AC3E}">
        <p14:creationId xmlns:p14="http://schemas.microsoft.com/office/powerpoint/2010/main" val="54283470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EEF478D7-0F7F-4578-80B1-3F1F97249F67}" type="slidenum">
              <a:rPr lang="en-CA" altLang="en-US"/>
              <a:pPr/>
              <a:t>6</a:t>
            </a:fld>
            <a:endParaRPr lang="en-CA" altLang="en-US"/>
          </a:p>
        </p:txBody>
      </p:sp>
      <p:grpSp>
        <p:nvGrpSpPr>
          <p:cNvPr id="208898" name="Group 2"/>
          <p:cNvGrpSpPr>
            <a:grpSpLocks/>
          </p:cNvGrpSpPr>
          <p:nvPr/>
        </p:nvGrpSpPr>
        <p:grpSpPr bwMode="auto">
          <a:xfrm>
            <a:off x="914400" y="4876800"/>
            <a:ext cx="7346950" cy="1225550"/>
            <a:chOff x="652" y="2527"/>
            <a:chExt cx="4628" cy="772"/>
          </a:xfrm>
        </p:grpSpPr>
        <p:sp>
          <p:nvSpPr>
            <p:cNvPr id="208899" name="Rectangle 3"/>
            <p:cNvSpPr>
              <a:spLocks noChangeArrowheads="1"/>
            </p:cNvSpPr>
            <p:nvPr/>
          </p:nvSpPr>
          <p:spPr bwMode="auto">
            <a:xfrm>
              <a:off x="652" y="2681"/>
              <a:ext cx="1060"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1pPr>
              <a:lvl2pPr marL="571500" indent="-285750">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2pPr>
              <a:lvl3pPr marL="1143000" indent="-285750">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3pPr>
              <a:lvl4pPr marL="1714500" indent="-285750">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4pPr>
              <a:lvl5pPr marL="2057400" indent="-228600">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5pPr>
              <a:lvl6pPr marL="2514600" indent="-228600" fontAlgn="base">
                <a:spcBef>
                  <a:spcPct val="0"/>
                </a:spcBef>
                <a:spcAft>
                  <a:spcPct val="0"/>
                </a:spcAft>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6pPr>
              <a:lvl7pPr marL="2971800" indent="-228600" fontAlgn="base">
                <a:spcBef>
                  <a:spcPct val="0"/>
                </a:spcBef>
                <a:spcAft>
                  <a:spcPct val="0"/>
                </a:spcAft>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7pPr>
              <a:lvl8pPr marL="3429000" indent="-228600" fontAlgn="base">
                <a:spcBef>
                  <a:spcPct val="0"/>
                </a:spcBef>
                <a:spcAft>
                  <a:spcPct val="0"/>
                </a:spcAft>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8pPr>
              <a:lvl9pPr marL="3886200" indent="-228600" fontAlgn="base">
                <a:spcBef>
                  <a:spcPct val="0"/>
                </a:spcBef>
                <a:spcAft>
                  <a:spcPct val="0"/>
                </a:spcAft>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9pPr>
            </a:lstStyle>
            <a:p>
              <a:pPr eaLnBrk="0" hangingPunct="0">
                <a:lnSpc>
                  <a:spcPts val="2000"/>
                </a:lnSpc>
                <a:spcBef>
                  <a:spcPts val="900"/>
                </a:spcBef>
              </a:pPr>
              <a:r>
                <a:rPr lang="en-US" altLang="en-US" sz="1800"/>
                <a:t>New or changed</a:t>
              </a:r>
            </a:p>
            <a:p>
              <a:pPr eaLnBrk="0" hangingPunct="0">
                <a:lnSpc>
                  <a:spcPts val="2000"/>
                </a:lnSpc>
                <a:spcBef>
                  <a:spcPts val="900"/>
                </a:spcBef>
              </a:pPr>
              <a:r>
                <a:rPr lang="en-US" altLang="en-US" sz="1800"/>
                <a:t>requirements</a:t>
              </a:r>
            </a:p>
          </p:txBody>
        </p:sp>
        <p:sp>
          <p:nvSpPr>
            <p:cNvPr id="208900" name="Rectangle 4"/>
            <p:cNvSpPr>
              <a:spLocks noChangeArrowheads="1"/>
            </p:cNvSpPr>
            <p:nvPr/>
          </p:nvSpPr>
          <p:spPr bwMode="auto">
            <a:xfrm>
              <a:off x="4072" y="2681"/>
              <a:ext cx="1096"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1pPr>
              <a:lvl2pPr marL="571500" indent="-285750">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2pPr>
              <a:lvl3pPr marL="1143000" indent="-285750">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3pPr>
              <a:lvl4pPr marL="1714500" indent="-285750">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4pPr>
              <a:lvl5pPr marL="2057400" indent="-228600">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5pPr>
              <a:lvl6pPr marL="2514600" indent="-228600" fontAlgn="base">
                <a:spcBef>
                  <a:spcPct val="0"/>
                </a:spcBef>
                <a:spcAft>
                  <a:spcPct val="0"/>
                </a:spcAft>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6pPr>
              <a:lvl7pPr marL="2971800" indent="-228600" fontAlgn="base">
                <a:spcBef>
                  <a:spcPct val="0"/>
                </a:spcBef>
                <a:spcAft>
                  <a:spcPct val="0"/>
                </a:spcAft>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7pPr>
              <a:lvl8pPr marL="3429000" indent="-228600" fontAlgn="base">
                <a:spcBef>
                  <a:spcPct val="0"/>
                </a:spcBef>
                <a:spcAft>
                  <a:spcPct val="0"/>
                </a:spcAft>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8pPr>
              <a:lvl9pPr marL="3886200" indent="-228600" fontAlgn="base">
                <a:spcBef>
                  <a:spcPct val="0"/>
                </a:spcBef>
                <a:spcAft>
                  <a:spcPct val="0"/>
                </a:spcAft>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9pPr>
            </a:lstStyle>
            <a:p>
              <a:pPr eaLnBrk="0" hangingPunct="0">
                <a:lnSpc>
                  <a:spcPts val="2000"/>
                </a:lnSpc>
                <a:spcBef>
                  <a:spcPts val="900"/>
                </a:spcBef>
              </a:pPr>
              <a:r>
                <a:rPr lang="en-US" altLang="en-US" sz="1800"/>
                <a:t>New or changed </a:t>
              </a:r>
            </a:p>
            <a:p>
              <a:pPr eaLnBrk="0" hangingPunct="0">
                <a:lnSpc>
                  <a:spcPts val="2000"/>
                </a:lnSpc>
                <a:spcBef>
                  <a:spcPts val="900"/>
                </a:spcBef>
              </a:pPr>
              <a:r>
                <a:rPr lang="en-US" altLang="en-US" sz="1800"/>
                <a:t>system</a:t>
              </a:r>
            </a:p>
          </p:txBody>
        </p:sp>
        <p:sp>
          <p:nvSpPr>
            <p:cNvPr id="208901" name="Rectangle 5"/>
            <p:cNvSpPr>
              <a:spLocks noChangeArrowheads="1"/>
            </p:cNvSpPr>
            <p:nvPr/>
          </p:nvSpPr>
          <p:spPr bwMode="auto">
            <a:xfrm>
              <a:off x="1924" y="2527"/>
              <a:ext cx="2080" cy="77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08902" name="Rectangle 6"/>
            <p:cNvSpPr>
              <a:spLocks noChangeArrowheads="1"/>
            </p:cNvSpPr>
            <p:nvPr/>
          </p:nvSpPr>
          <p:spPr bwMode="auto">
            <a:xfrm>
              <a:off x="2013" y="2688"/>
              <a:ext cx="1902"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1pPr>
              <a:lvl2pPr marL="571500" indent="-285750">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2pPr>
              <a:lvl3pPr marL="1143000" indent="-285750">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3pPr>
              <a:lvl4pPr marL="1714500" indent="-285750">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4pPr>
              <a:lvl5pPr marL="2057400" indent="-228600">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5pPr>
              <a:lvl6pPr marL="2514600" indent="-228600" fontAlgn="base">
                <a:spcBef>
                  <a:spcPct val="0"/>
                </a:spcBef>
                <a:spcAft>
                  <a:spcPct val="0"/>
                </a:spcAft>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6pPr>
              <a:lvl7pPr marL="2971800" indent="-228600" fontAlgn="base">
                <a:spcBef>
                  <a:spcPct val="0"/>
                </a:spcBef>
                <a:spcAft>
                  <a:spcPct val="0"/>
                </a:spcAft>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7pPr>
              <a:lvl8pPr marL="3429000" indent="-228600" fontAlgn="base">
                <a:spcBef>
                  <a:spcPct val="0"/>
                </a:spcBef>
                <a:spcAft>
                  <a:spcPct val="0"/>
                </a:spcAft>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8pPr>
              <a:lvl9pPr marL="3886200" indent="-228600" fontAlgn="base">
                <a:spcBef>
                  <a:spcPct val="0"/>
                </a:spcBef>
                <a:spcAft>
                  <a:spcPct val="0"/>
                </a:spcAft>
                <a:tabLst>
                  <a:tab pos="285750" algn="l"/>
                  <a:tab pos="571500" algn="l"/>
                  <a:tab pos="857250" algn="l"/>
                  <a:tab pos="1143000" algn="l"/>
                  <a:tab pos="1428750" algn="l"/>
                  <a:tab pos="1714500" algn="l"/>
                  <a:tab pos="2000250" algn="l"/>
                  <a:tab pos="2286000" algn="l"/>
                </a:tabLst>
                <a:defRPr sz="2400">
                  <a:solidFill>
                    <a:schemeClr val="tx1"/>
                  </a:solidFill>
                  <a:latin typeface="Times New Roman" pitchFamily="18" charset="0"/>
                </a:defRPr>
              </a:lvl9pPr>
            </a:lstStyle>
            <a:p>
              <a:pPr algn="ctr" eaLnBrk="0" hangingPunct="0">
                <a:lnSpc>
                  <a:spcPts val="2000"/>
                </a:lnSpc>
                <a:spcBef>
                  <a:spcPts val="900"/>
                </a:spcBef>
              </a:pPr>
              <a:r>
                <a:rPr lang="en-US" altLang="en-US" b="1"/>
                <a:t>Software Engineering</a:t>
              </a:r>
            </a:p>
            <a:p>
              <a:pPr algn="ctr" eaLnBrk="0" hangingPunct="0">
                <a:lnSpc>
                  <a:spcPts val="2000"/>
                </a:lnSpc>
                <a:spcBef>
                  <a:spcPts val="900"/>
                </a:spcBef>
              </a:pPr>
              <a:r>
                <a:rPr lang="en-US" altLang="en-US" b="1"/>
                <a:t>Process</a:t>
              </a:r>
            </a:p>
          </p:txBody>
        </p:sp>
        <p:sp>
          <p:nvSpPr>
            <p:cNvPr id="208903" name="Line 7"/>
            <p:cNvSpPr>
              <a:spLocks noChangeShapeType="1"/>
            </p:cNvSpPr>
            <p:nvPr/>
          </p:nvSpPr>
          <p:spPr bwMode="auto">
            <a:xfrm>
              <a:off x="662" y="2906"/>
              <a:ext cx="1248" cy="0"/>
            </a:xfrm>
            <a:prstGeom prst="line">
              <a:avLst/>
            </a:prstGeom>
            <a:noFill/>
            <a:ln w="28575">
              <a:solidFill>
                <a:schemeClr val="accent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08904" name="Line 8"/>
            <p:cNvSpPr>
              <a:spLocks noChangeShapeType="1"/>
            </p:cNvSpPr>
            <p:nvPr/>
          </p:nvSpPr>
          <p:spPr bwMode="auto">
            <a:xfrm>
              <a:off x="4032" y="2906"/>
              <a:ext cx="1248" cy="0"/>
            </a:xfrm>
            <a:prstGeom prst="line">
              <a:avLst/>
            </a:prstGeom>
            <a:noFill/>
            <a:ln w="28575">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208905" name="Rectangle 9"/>
          <p:cNvSpPr>
            <a:spLocks noGrp="1" noChangeArrowheads="1"/>
          </p:cNvSpPr>
          <p:nvPr>
            <p:ph type="title"/>
          </p:nvPr>
        </p:nvSpPr>
        <p:spPr/>
        <p:txBody>
          <a:bodyPr/>
          <a:lstStyle/>
          <a:p>
            <a:r>
              <a:rPr lang="en-US" altLang="en-US"/>
              <a:t>What Is a Software Engineering Process? </a:t>
            </a:r>
          </a:p>
        </p:txBody>
      </p:sp>
      <p:sp>
        <p:nvSpPr>
          <p:cNvPr id="208906" name="Rectangle 10"/>
          <p:cNvSpPr>
            <a:spLocks noGrp="1" noChangeArrowheads="1"/>
          </p:cNvSpPr>
          <p:nvPr>
            <p:ph type="body" idx="1"/>
          </p:nvPr>
        </p:nvSpPr>
        <p:spPr>
          <a:xfrm>
            <a:off x="685800" y="2209800"/>
            <a:ext cx="7772400" cy="3835400"/>
          </a:xfrm>
        </p:spPr>
        <p:txBody>
          <a:bodyPr/>
          <a:lstStyle/>
          <a:p>
            <a:pPr>
              <a:buFontTx/>
              <a:buNone/>
            </a:pPr>
            <a:r>
              <a:rPr lang="en-US" altLang="en-US" sz="2400"/>
              <a:t>	A process defines </a:t>
            </a:r>
            <a:r>
              <a:rPr lang="en-US" altLang="en-US" sz="2400" b="1">
                <a:solidFill>
                  <a:schemeClr val="tx2"/>
                </a:solidFill>
              </a:rPr>
              <a:t>Who</a:t>
            </a:r>
            <a:r>
              <a:rPr lang="en-US" altLang="en-US" sz="2400"/>
              <a:t> is doing </a:t>
            </a:r>
            <a:r>
              <a:rPr lang="en-US" altLang="en-US" sz="2400" b="1">
                <a:solidFill>
                  <a:schemeClr val="tx2"/>
                </a:solidFill>
              </a:rPr>
              <a:t>What</a:t>
            </a:r>
            <a:r>
              <a:rPr lang="en-US" altLang="en-US" sz="2400"/>
              <a:t>, </a:t>
            </a:r>
            <a:r>
              <a:rPr lang="en-US" altLang="en-US" sz="2400" b="1">
                <a:solidFill>
                  <a:schemeClr val="tx2"/>
                </a:solidFill>
              </a:rPr>
              <a:t>When</a:t>
            </a:r>
            <a:r>
              <a:rPr lang="en-US" altLang="en-US" sz="2400"/>
              <a:t> and </a:t>
            </a:r>
            <a:r>
              <a:rPr lang="en-US" altLang="en-US" sz="2400" b="1">
                <a:solidFill>
                  <a:schemeClr val="tx2"/>
                </a:solidFill>
              </a:rPr>
              <a:t>How </a:t>
            </a:r>
            <a:r>
              <a:rPr lang="en-US" altLang="en-US" sz="2400"/>
              <a:t>in the development of a software system</a:t>
            </a:r>
          </a:p>
          <a:p>
            <a:pPr lvl="1"/>
            <a:r>
              <a:rPr lang="en-CA" altLang="en-US" sz="2000"/>
              <a:t>Roles and workflows</a:t>
            </a:r>
          </a:p>
          <a:p>
            <a:pPr lvl="1"/>
            <a:r>
              <a:rPr lang="en-CA" altLang="en-US" sz="2000"/>
              <a:t>Workproducts</a:t>
            </a:r>
          </a:p>
          <a:p>
            <a:pPr lvl="1"/>
            <a:r>
              <a:rPr lang="en-CA" altLang="en-US" sz="2000"/>
              <a:t>Milestones</a:t>
            </a:r>
          </a:p>
          <a:p>
            <a:pPr lvl="1"/>
            <a:r>
              <a:rPr lang="en-CA" altLang="en-US" sz="2000"/>
              <a:t>Guideline</a:t>
            </a:r>
          </a:p>
          <a:p>
            <a:pPr lvl="1"/>
            <a:r>
              <a:rPr lang="en-CA" altLang="en-US" sz="2000"/>
              <a:t>…</a:t>
            </a:r>
            <a:endParaRPr lang="en-US" altLang="en-US" sz="2000"/>
          </a:p>
        </p:txBody>
      </p:sp>
    </p:spTree>
    <p:extLst>
      <p:ext uri="{BB962C8B-B14F-4D97-AF65-F5344CB8AC3E}">
        <p14:creationId xmlns:p14="http://schemas.microsoft.com/office/powerpoint/2010/main" val="31495615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B818256C-2A7E-4B61-9B20-7F451317AA8E}" type="slidenum">
              <a:rPr lang="en-CA" altLang="en-US"/>
              <a:pPr/>
              <a:t>7</a:t>
            </a:fld>
            <a:endParaRPr lang="en-CA" altLang="en-US"/>
          </a:p>
        </p:txBody>
      </p:sp>
      <p:sp>
        <p:nvSpPr>
          <p:cNvPr id="214018" name="Rectangle 2"/>
          <p:cNvSpPr>
            <a:spLocks noGrp="1" noChangeArrowheads="1"/>
          </p:cNvSpPr>
          <p:nvPr>
            <p:ph type="title"/>
          </p:nvPr>
        </p:nvSpPr>
        <p:spPr/>
        <p:txBody>
          <a:bodyPr/>
          <a:lstStyle/>
          <a:p>
            <a:r>
              <a:rPr lang="en-CA" altLang="en-US"/>
              <a:t>Lightweight vs. Heavyweight Processes</a:t>
            </a:r>
          </a:p>
        </p:txBody>
      </p:sp>
      <p:sp>
        <p:nvSpPr>
          <p:cNvPr id="214019" name="Text Box 3"/>
          <p:cNvSpPr txBox="1">
            <a:spLocks noChangeArrowheads="1"/>
          </p:cNvSpPr>
          <p:nvPr/>
        </p:nvSpPr>
        <p:spPr bwMode="auto">
          <a:xfrm>
            <a:off x="441325" y="4495800"/>
            <a:ext cx="221246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200" dirty="0"/>
              <a:t>Document driven</a:t>
            </a:r>
          </a:p>
          <a:p>
            <a:r>
              <a:rPr lang="en-CA" altLang="en-US" sz="1200" dirty="0"/>
              <a:t>Elaborate workflow definitions</a:t>
            </a:r>
          </a:p>
          <a:p>
            <a:r>
              <a:rPr lang="en-CA" altLang="en-US" sz="1200" dirty="0"/>
              <a:t>Many different roles</a:t>
            </a:r>
          </a:p>
          <a:p>
            <a:r>
              <a:rPr lang="en-CA" altLang="en-US" sz="1200" dirty="0"/>
              <a:t>Many checkpoints</a:t>
            </a:r>
          </a:p>
          <a:p>
            <a:r>
              <a:rPr lang="en-CA" altLang="en-US" sz="1200" dirty="0"/>
              <a:t>High management overhead</a:t>
            </a:r>
          </a:p>
          <a:p>
            <a:r>
              <a:rPr lang="en-CA" altLang="en-US" sz="1200" dirty="0"/>
              <a:t>Highly bureaucratic</a:t>
            </a:r>
          </a:p>
        </p:txBody>
      </p:sp>
      <p:sp>
        <p:nvSpPr>
          <p:cNvPr id="214020" name="Text Box 4"/>
          <p:cNvSpPr txBox="1">
            <a:spLocks noChangeArrowheads="1"/>
          </p:cNvSpPr>
          <p:nvPr/>
        </p:nvSpPr>
        <p:spPr bwMode="auto">
          <a:xfrm>
            <a:off x="6324600" y="4495800"/>
            <a:ext cx="283603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200" dirty="0"/>
              <a:t>Focus on working code</a:t>
            </a:r>
          </a:p>
          <a:p>
            <a:r>
              <a:rPr lang="en-CA" altLang="en-US" sz="1200" dirty="0"/>
              <a:t>rather than documentation</a:t>
            </a:r>
          </a:p>
          <a:p>
            <a:r>
              <a:rPr lang="en-CA" altLang="en-US" sz="1200" dirty="0"/>
              <a:t>Focus on direct communication</a:t>
            </a:r>
          </a:p>
          <a:p>
            <a:r>
              <a:rPr lang="en-CA" altLang="en-US" sz="1200" dirty="0"/>
              <a:t>(between developers and</a:t>
            </a:r>
          </a:p>
          <a:p>
            <a:r>
              <a:rPr lang="en-CA" altLang="en-US" sz="1200" dirty="0"/>
              <a:t>between developers and the customer)</a:t>
            </a:r>
          </a:p>
          <a:p>
            <a:r>
              <a:rPr lang="en-CA" altLang="en-US" sz="1200" dirty="0"/>
              <a:t>Low management overhead</a:t>
            </a:r>
          </a:p>
        </p:txBody>
      </p:sp>
      <p:sp>
        <p:nvSpPr>
          <p:cNvPr id="214021" name="Line 5"/>
          <p:cNvSpPr>
            <a:spLocks noChangeShapeType="1"/>
          </p:cNvSpPr>
          <p:nvPr/>
        </p:nvSpPr>
        <p:spPr bwMode="auto">
          <a:xfrm>
            <a:off x="457200" y="4419600"/>
            <a:ext cx="8153400" cy="0"/>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4022" name="Text Box 6"/>
          <p:cNvSpPr txBox="1">
            <a:spLocks noChangeArrowheads="1"/>
          </p:cNvSpPr>
          <p:nvPr/>
        </p:nvSpPr>
        <p:spPr bwMode="auto">
          <a:xfrm>
            <a:off x="441325" y="2651125"/>
            <a:ext cx="1720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b="1"/>
              <a:t>Heavyweight</a:t>
            </a:r>
            <a:endParaRPr lang="en-CA" altLang="en-US" sz="2000"/>
          </a:p>
          <a:p>
            <a:r>
              <a:rPr lang="en-CA" altLang="en-US" sz="2000"/>
              <a:t>e.g., V-Process</a:t>
            </a:r>
          </a:p>
        </p:txBody>
      </p:sp>
      <p:sp>
        <p:nvSpPr>
          <p:cNvPr id="214023" name="Text Box 7"/>
          <p:cNvSpPr txBox="1">
            <a:spLocks noChangeArrowheads="1"/>
          </p:cNvSpPr>
          <p:nvPr/>
        </p:nvSpPr>
        <p:spPr bwMode="auto">
          <a:xfrm>
            <a:off x="3200400" y="2651125"/>
            <a:ext cx="16859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b="1"/>
              <a:t>Customizable</a:t>
            </a:r>
          </a:p>
          <a:p>
            <a:r>
              <a:rPr lang="en-CA" altLang="en-US" sz="2000" b="1"/>
              <a:t>Framework</a:t>
            </a:r>
          </a:p>
          <a:p>
            <a:r>
              <a:rPr lang="en-CA" altLang="en-US" sz="2000"/>
              <a:t>e.g., Rational</a:t>
            </a:r>
          </a:p>
          <a:p>
            <a:r>
              <a:rPr lang="en-CA" altLang="en-US" sz="2000"/>
              <a:t>Unified</a:t>
            </a:r>
          </a:p>
          <a:p>
            <a:r>
              <a:rPr lang="en-CA" altLang="en-US" sz="2000"/>
              <a:t>Process (RUP)</a:t>
            </a:r>
          </a:p>
        </p:txBody>
      </p:sp>
      <p:sp>
        <p:nvSpPr>
          <p:cNvPr id="214024" name="Text Box 8"/>
          <p:cNvSpPr txBox="1">
            <a:spLocks noChangeArrowheads="1"/>
          </p:cNvSpPr>
          <p:nvPr/>
        </p:nvSpPr>
        <p:spPr bwMode="auto">
          <a:xfrm>
            <a:off x="6243638" y="2651125"/>
            <a:ext cx="22907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b="1"/>
              <a:t>Agile (Lightweight)</a:t>
            </a:r>
          </a:p>
          <a:p>
            <a:r>
              <a:rPr lang="en-CA" altLang="en-US" sz="2000"/>
              <a:t>e.g., eXtreme</a:t>
            </a:r>
          </a:p>
          <a:p>
            <a:r>
              <a:rPr lang="en-CA" altLang="en-US" sz="2000"/>
              <a:t>Programming (XP)</a:t>
            </a:r>
          </a:p>
        </p:txBody>
      </p:sp>
      <p:sp>
        <p:nvSpPr>
          <p:cNvPr id="214025" name="Line 9"/>
          <p:cNvSpPr>
            <a:spLocks noChangeShapeType="1"/>
          </p:cNvSpPr>
          <p:nvPr/>
        </p:nvSpPr>
        <p:spPr bwMode="auto">
          <a:xfrm>
            <a:off x="4876800" y="3657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4026" name="Line 10"/>
          <p:cNvSpPr>
            <a:spLocks noChangeShapeType="1"/>
          </p:cNvSpPr>
          <p:nvPr/>
        </p:nvSpPr>
        <p:spPr bwMode="auto">
          <a:xfrm flipH="1">
            <a:off x="2438400" y="36576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411254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C5AD3A97-9952-CD43-A839-25B597325371}"/>
              </a:ext>
            </a:extLst>
          </p:cNvPr>
          <p:cNvSpPr>
            <a:spLocks noGrp="1" noChangeArrowheads="1"/>
          </p:cNvSpPr>
          <p:nvPr>
            <p:ph type="title"/>
          </p:nvPr>
        </p:nvSpPr>
        <p:spPr/>
        <p:txBody>
          <a:bodyPr/>
          <a:lstStyle/>
          <a:p>
            <a:r>
              <a:rPr lang="en-US" altLang="en-US" dirty="0"/>
              <a:t>Principles that Guide Process</a:t>
            </a:r>
          </a:p>
        </p:txBody>
      </p:sp>
      <p:sp>
        <p:nvSpPr>
          <p:cNvPr id="5125" name="Rectangle 3">
            <a:extLst>
              <a:ext uri="{FF2B5EF4-FFF2-40B4-BE49-F238E27FC236}">
                <a16:creationId xmlns:a16="http://schemas.microsoft.com/office/drawing/2014/main" id="{039BF567-776A-874C-B112-C2E958D5BEF0}"/>
              </a:ext>
            </a:extLst>
          </p:cNvPr>
          <p:cNvSpPr>
            <a:spLocks noGrp="1" noChangeArrowheads="1"/>
          </p:cNvSpPr>
          <p:nvPr>
            <p:ph type="body" idx="1"/>
          </p:nvPr>
        </p:nvSpPr>
        <p:spPr>
          <a:xfrm>
            <a:off x="628650" y="2226469"/>
            <a:ext cx="7993800" cy="3263504"/>
          </a:xfrm>
        </p:spPr>
        <p:txBody>
          <a:bodyPr/>
          <a:lstStyle/>
          <a:p>
            <a:r>
              <a:rPr lang="en-US" altLang="en-US" sz="2000" b="1" dirty="0"/>
              <a:t>Principle #1</a:t>
            </a:r>
            <a:r>
              <a:rPr lang="en-US" altLang="en-US" sz="2000" dirty="0"/>
              <a:t>. Be agile. Whether the process model you choose is prescriptive or agile, the basic tenets of agile development should govern your approach (we will talk more on </a:t>
            </a:r>
            <a:r>
              <a:rPr lang="en-US" altLang="en-US" sz="2000" i="1" dirty="0"/>
              <a:t>agility </a:t>
            </a:r>
            <a:r>
              <a:rPr lang="en-US" altLang="en-US" sz="2000" dirty="0"/>
              <a:t>later). </a:t>
            </a:r>
          </a:p>
          <a:p>
            <a:endParaRPr lang="en-US" altLang="en-US" sz="2000" dirty="0"/>
          </a:p>
          <a:p>
            <a:r>
              <a:rPr lang="en-US" altLang="en-US" sz="2000" b="1" dirty="0"/>
              <a:t>Principle #2</a:t>
            </a:r>
            <a:r>
              <a:rPr lang="en-US" altLang="en-US" sz="2000" dirty="0"/>
              <a:t>. Focus on quality at every step. The exit condition for every process activity, action, and task should focus on the quality of the work product that has been produced. </a:t>
            </a:r>
          </a:p>
          <a:p>
            <a:endParaRPr lang="en-US" altLang="en-US" sz="2000" dirty="0"/>
          </a:p>
          <a:p>
            <a:r>
              <a:rPr lang="en-US" altLang="en-US" sz="2000" b="1" dirty="0"/>
              <a:t>Principle #3</a:t>
            </a:r>
            <a:r>
              <a:rPr lang="en-US" altLang="en-US" sz="2000" dirty="0"/>
              <a:t>. Be ready to adapt. Process is not a religious experience and dogma has no place in it. When necessary, adapt your approach to constraints imposed by the problem, the people, and the project itself.</a:t>
            </a:r>
          </a:p>
        </p:txBody>
      </p:sp>
      <p:sp>
        <p:nvSpPr>
          <p:cNvPr id="7" name="Slide Number Placeholder 6">
            <a:extLst>
              <a:ext uri="{FF2B5EF4-FFF2-40B4-BE49-F238E27FC236}">
                <a16:creationId xmlns:a16="http://schemas.microsoft.com/office/drawing/2014/main" id="{8FF7C256-708B-F644-ADCE-88D832953C6A}"/>
              </a:ext>
            </a:extLst>
          </p:cNvPr>
          <p:cNvSpPr>
            <a:spLocks noGrp="1"/>
          </p:cNvSpPr>
          <p:nvPr>
            <p:ph type="sldNum" sz="quarter" idx="10"/>
          </p:nvPr>
        </p:nvSpPr>
        <p:spPr/>
        <p:txBody>
          <a:bodyPr/>
          <a:lstStyle/>
          <a:p>
            <a:pPr>
              <a:defRPr/>
            </a:pPr>
            <a:fld id="{3E8ADE4A-FE7A-EF46-81C0-DB169D7260F5}" type="slidenum">
              <a:rPr lang="en-US" altLang="x-none" smtClean="0"/>
              <a:pPr>
                <a:defRPr/>
              </a:pPr>
              <a:t>8</a:t>
            </a:fld>
            <a:endParaRPr lang="en-US" altLang="x-none" dirty="0"/>
          </a:p>
        </p:txBody>
      </p:sp>
    </p:spTree>
    <p:extLst>
      <p:ext uri="{BB962C8B-B14F-4D97-AF65-F5344CB8AC3E}">
        <p14:creationId xmlns:p14="http://schemas.microsoft.com/office/powerpoint/2010/main" val="129716419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1F6334B1-AC24-B948-9F47-07E6A95E7026}"/>
              </a:ext>
            </a:extLst>
          </p:cNvPr>
          <p:cNvSpPr>
            <a:spLocks noGrp="1" noChangeArrowheads="1"/>
          </p:cNvSpPr>
          <p:nvPr>
            <p:ph type="title"/>
          </p:nvPr>
        </p:nvSpPr>
        <p:spPr/>
        <p:txBody>
          <a:bodyPr/>
          <a:lstStyle/>
          <a:p>
            <a:r>
              <a:rPr lang="en-US" altLang="en-US" dirty="0"/>
              <a:t>Principles that Guide Process</a:t>
            </a:r>
          </a:p>
        </p:txBody>
      </p:sp>
      <p:sp>
        <p:nvSpPr>
          <p:cNvPr id="6149" name="Rectangle 3">
            <a:extLst>
              <a:ext uri="{FF2B5EF4-FFF2-40B4-BE49-F238E27FC236}">
                <a16:creationId xmlns:a16="http://schemas.microsoft.com/office/drawing/2014/main" id="{8BB9C308-4F8E-C04B-B38D-4A4DB0D2B9C7}"/>
              </a:ext>
            </a:extLst>
          </p:cNvPr>
          <p:cNvSpPr>
            <a:spLocks noGrp="1" noChangeArrowheads="1"/>
          </p:cNvSpPr>
          <p:nvPr>
            <p:ph type="body" idx="1"/>
          </p:nvPr>
        </p:nvSpPr>
        <p:spPr>
          <a:xfrm>
            <a:off x="628650" y="2226469"/>
            <a:ext cx="7939794" cy="3263504"/>
          </a:xfrm>
        </p:spPr>
        <p:txBody>
          <a:bodyPr/>
          <a:lstStyle/>
          <a:p>
            <a:r>
              <a:rPr lang="en-US" altLang="en-US" sz="2000" b="1" dirty="0"/>
              <a:t>Principle #4</a:t>
            </a:r>
            <a:r>
              <a:rPr lang="en-US" altLang="en-US" sz="2000" dirty="0"/>
              <a:t>. Build an effective team. Software engineering process and practice are important, but the bottom line is people. Build a self-organizing team that has mutual trust and respect.</a:t>
            </a:r>
          </a:p>
          <a:p>
            <a:endParaRPr lang="en-US" altLang="en-US" sz="2000" dirty="0"/>
          </a:p>
          <a:p>
            <a:r>
              <a:rPr lang="en-US" altLang="en-US" sz="2000" b="1" dirty="0"/>
              <a:t>Principle #5</a:t>
            </a:r>
            <a:r>
              <a:rPr lang="en-US" altLang="en-US" sz="2000" dirty="0"/>
              <a:t>. Establish mechanisms for communication and coordination. Projects fail because important information falls through the cracks and/or stakeholders fail to coordinate their efforts to create a successful end product. </a:t>
            </a:r>
          </a:p>
          <a:p>
            <a:pPr marL="0" indent="0">
              <a:buNone/>
            </a:pPr>
            <a:r>
              <a:rPr lang="en-US" altLang="en-US" sz="2400" dirty="0"/>
              <a:t> </a:t>
            </a:r>
          </a:p>
        </p:txBody>
      </p:sp>
      <p:sp>
        <p:nvSpPr>
          <p:cNvPr id="7" name="Slide Number Placeholder 6">
            <a:extLst>
              <a:ext uri="{FF2B5EF4-FFF2-40B4-BE49-F238E27FC236}">
                <a16:creationId xmlns:a16="http://schemas.microsoft.com/office/drawing/2014/main" id="{7AB5C765-337E-6649-92C5-6A7963C1AD1F}"/>
              </a:ext>
            </a:extLst>
          </p:cNvPr>
          <p:cNvSpPr>
            <a:spLocks noGrp="1"/>
          </p:cNvSpPr>
          <p:nvPr>
            <p:ph type="sldNum" sz="quarter" idx="10"/>
          </p:nvPr>
        </p:nvSpPr>
        <p:spPr/>
        <p:txBody>
          <a:bodyPr/>
          <a:lstStyle/>
          <a:p>
            <a:pPr>
              <a:defRPr/>
            </a:pPr>
            <a:fld id="{3E8ADE4A-FE7A-EF46-81C0-DB169D7260F5}" type="slidenum">
              <a:rPr lang="en-US" altLang="x-none" smtClean="0"/>
              <a:pPr>
                <a:defRPr/>
              </a:pPr>
              <a:t>9</a:t>
            </a:fld>
            <a:endParaRPr lang="en-US" altLang="x-none" dirty="0"/>
          </a:p>
        </p:txBody>
      </p:sp>
    </p:spTree>
    <p:extLst>
      <p:ext uri="{BB962C8B-B14F-4D97-AF65-F5344CB8AC3E}">
        <p14:creationId xmlns:p14="http://schemas.microsoft.com/office/powerpoint/2010/main" val="3121782278"/>
      </p:ext>
    </p:extLst>
  </p:cSld>
  <p:clrMapOvr>
    <a:masterClrMapping/>
  </p:clrMapOvr>
  <p:transition/>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2240</TotalTime>
  <Words>2406</Words>
  <Application>Microsoft Office PowerPoint</Application>
  <PresentationFormat>On-screen Show (4:3)</PresentationFormat>
  <Paragraphs>401</Paragraphs>
  <Slides>42</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9" baseType="lpstr">
      <vt:lpstr>Arial</vt:lpstr>
      <vt:lpstr>Calibri</vt:lpstr>
      <vt:lpstr>Helvetica</vt:lpstr>
      <vt:lpstr>Segoe UI</vt:lpstr>
      <vt:lpstr>Times New Roman</vt:lpstr>
      <vt:lpstr>Wrox 24-Hour Trainer</vt:lpstr>
      <vt:lpstr>Photo Editor Photo</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6</vt:lpstr>
      <vt:lpstr>Learning Objectives in this Part</vt:lpstr>
      <vt:lpstr>Software Engineering: A Process-centric Discipline</vt:lpstr>
      <vt:lpstr>What Is a Software Engineering Process? </vt:lpstr>
      <vt:lpstr>Lightweight vs. Heavyweight Processes</vt:lpstr>
      <vt:lpstr>Principles that Guide Process</vt:lpstr>
      <vt:lpstr>Principles that Guide Process</vt:lpstr>
      <vt:lpstr>Principles that Guide Process</vt:lpstr>
      <vt:lpstr>Reuse</vt:lpstr>
      <vt:lpstr>Design Patterns and Frameworks </vt:lpstr>
      <vt:lpstr>Your Turn</vt:lpstr>
      <vt:lpstr>Part 7</vt:lpstr>
      <vt:lpstr>Learning Objectives in this Part</vt:lpstr>
      <vt:lpstr>Three Facets to Consider Process</vt:lpstr>
      <vt:lpstr>Process Modeling Facets</vt:lpstr>
      <vt:lpstr>PowerPoint Presentation</vt:lpstr>
      <vt:lpstr>Incremental Development Strategy</vt:lpstr>
      <vt:lpstr>Evolutionary Development Strategy</vt:lpstr>
      <vt:lpstr>PowerPoint Presentation</vt:lpstr>
      <vt:lpstr>Process Activity Flows</vt:lpstr>
      <vt:lpstr>Process Activity Flows</vt:lpstr>
      <vt:lpstr>Process Activity Flows</vt:lpstr>
      <vt:lpstr>Process Activity Flows</vt:lpstr>
      <vt:lpstr>Process Activity Flows</vt:lpstr>
      <vt:lpstr>Process Activity Flows</vt:lpstr>
      <vt:lpstr>Linear Process Activity Flow</vt:lpstr>
      <vt:lpstr>Iterative Process Activity Flow</vt:lpstr>
      <vt:lpstr>Evolutionary Process Activity Flow</vt:lpstr>
      <vt:lpstr>Parallel Process Activity Flow</vt:lpstr>
      <vt:lpstr>Umbrella Activity Flows </vt:lpstr>
      <vt:lpstr>PowerPoint Presentation</vt:lpstr>
      <vt:lpstr>Process Models</vt:lpstr>
      <vt:lpstr>PowerPoint Presentation</vt:lpstr>
      <vt:lpstr>Waterfall Model </vt:lpstr>
      <vt:lpstr>Rapid Prototyping Model </vt:lpstr>
      <vt:lpstr>Advantages and Disadvantages of Rapid Prototyping Model </vt:lpstr>
      <vt:lpstr>Spiral model</vt:lpstr>
      <vt:lpstr>Spiral model</vt:lpstr>
      <vt:lpstr>Hybrid process models</vt:lpstr>
      <vt:lpstr>Process Model Risk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248</cp:revision>
  <dcterms:created xsi:type="dcterms:W3CDTF">2015-03-16T16:55:38Z</dcterms:created>
  <dcterms:modified xsi:type="dcterms:W3CDTF">2020-09-09T16:50:09Z</dcterms:modified>
</cp:coreProperties>
</file>