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530" r:id="rId2"/>
    <p:sldId id="507" r:id="rId3"/>
    <p:sldId id="531" r:id="rId4"/>
    <p:sldId id="516" r:id="rId5"/>
    <p:sldId id="349" r:id="rId6"/>
    <p:sldId id="368" r:id="rId7"/>
    <p:sldId id="350" r:id="rId8"/>
    <p:sldId id="373" r:id="rId9"/>
    <p:sldId id="355" r:id="rId10"/>
    <p:sldId id="359" r:id="rId11"/>
    <p:sldId id="384" r:id="rId12"/>
    <p:sldId id="360" r:id="rId13"/>
    <p:sldId id="361" r:id="rId14"/>
    <p:sldId id="362" r:id="rId15"/>
    <p:sldId id="363" r:id="rId16"/>
    <p:sldId id="364" r:id="rId17"/>
    <p:sldId id="365" r:id="rId18"/>
    <p:sldId id="366" r:id="rId19"/>
    <p:sldId id="367" r:id="rId20"/>
    <p:sldId id="371" r:id="rId21"/>
    <p:sldId id="372" r:id="rId22"/>
    <p:sldId id="506" r:id="rId23"/>
    <p:sldId id="534" r:id="rId24"/>
    <p:sldId id="533" r:id="rId25"/>
    <p:sldId id="309" r:id="rId26"/>
    <p:sldId id="311" r:id="rId27"/>
    <p:sldId id="312" r:id="rId28"/>
    <p:sldId id="313" r:id="rId29"/>
    <p:sldId id="314" r:id="rId30"/>
    <p:sldId id="287" r:id="rId31"/>
    <p:sldId id="532" r:id="rId32"/>
    <p:sldId id="393" r:id="rId33"/>
    <p:sldId id="394" r:id="rId34"/>
    <p:sldId id="395" r:id="rId35"/>
    <p:sldId id="396" r:id="rId36"/>
    <p:sldId id="397" r:id="rId37"/>
    <p:sldId id="398" r:id="rId38"/>
    <p:sldId id="400" r:id="rId39"/>
    <p:sldId id="401" r:id="rId40"/>
    <p:sldId id="319" r:id="rId41"/>
    <p:sldId id="517"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52"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image" Target="../media/image6.e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DB267-15B9-4473-98B6-877107E45BBF}" type="slidenum">
              <a:rPr lang="en-US" altLang="en-US"/>
              <a:pPr/>
              <a:t>15</a:t>
            </a:fld>
            <a:endParaRPr lang="en-US" alt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7203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E7DD7E-1FB9-4781-9D66-483007AB4CA1}" type="slidenum">
              <a:rPr lang="en-US" altLang="en-US"/>
              <a:pPr/>
              <a:t>16</a:t>
            </a:fld>
            <a:endParaRPr lang="en-US" altLang="en-US"/>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0337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6C0E5-61EC-48B1-B058-AE9EDF0A42DD}" type="slidenum">
              <a:rPr lang="en-US" altLang="en-US"/>
              <a:pPr/>
              <a:t>17</a:t>
            </a:fld>
            <a:endParaRPr lang="en-US" alt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14831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0110F2-50CC-48F5-9613-D85F1C1B9F2A}" type="slidenum">
              <a:rPr lang="en-US" altLang="en-US"/>
              <a:pPr/>
              <a:t>18</a:t>
            </a:fld>
            <a:endParaRPr lang="en-US" alt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6470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B8EA9D-F310-49A8-858E-955187CB364E}" type="slidenum">
              <a:rPr lang="en-US" altLang="en-US"/>
              <a:pPr/>
              <a:t>19</a:t>
            </a:fld>
            <a:endParaRPr lang="en-US" altLang="en-US"/>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87044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E5AB4-16F4-441D-868B-04E9860476F5}" type="slidenum">
              <a:rPr lang="en-US" altLang="en-US"/>
              <a:pPr/>
              <a:t>20</a:t>
            </a:fld>
            <a:endParaRPr lang="en-US" alt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A917DA-907F-4283-9484-A49EDF863D00}" type="slidenum">
              <a:rPr lang="en-US" altLang="en-US"/>
              <a:pPr/>
              <a:t>21</a:t>
            </a:fld>
            <a:endParaRPr lang="en-US" alt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22</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23</a:t>
            </a:fld>
            <a:endParaRPr lang="en-US"/>
          </a:p>
        </p:txBody>
      </p:sp>
    </p:spTree>
    <p:extLst>
      <p:ext uri="{BB962C8B-B14F-4D97-AF65-F5344CB8AC3E}">
        <p14:creationId xmlns:p14="http://schemas.microsoft.com/office/powerpoint/2010/main" val="2834129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24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97606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41</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C12ACA-29B0-45D0-A2A5-7DB981458D9D}" type="slidenum">
              <a:rPr lang="en-US" altLang="en-US"/>
              <a:pPr/>
              <a:t>6</a:t>
            </a:fld>
            <a:endParaRPr lang="en-US" alt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5348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5D5AA-A41E-4E11-8DCF-9EDDED3D59CF}" type="slidenum">
              <a:rPr lang="en-US" altLang="en-US"/>
              <a:pPr/>
              <a:t>8</a:t>
            </a:fld>
            <a:endParaRPr lang="en-US" alt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43199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7923CA-BAE5-45A2-A8F5-9FFB0E1C294D}" type="slidenum">
              <a:rPr lang="en-US" altLang="en-US"/>
              <a:pPr/>
              <a:t>9</a:t>
            </a:fld>
            <a:endParaRPr lang="en-US" alt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E89D6-0B8E-4956-92F7-A680D097C2D1}" type="slidenum">
              <a:rPr lang="en-US" altLang="en-US"/>
              <a:pPr/>
              <a:t>10</a:t>
            </a:fld>
            <a:endParaRPr lang="en-US" altLang="en-US"/>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69623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C2B18E-804B-4E00-AFD7-50BF171D9482}" type="slidenum">
              <a:rPr lang="en-US" altLang="en-US"/>
              <a:pPr/>
              <a:t>12</a:t>
            </a:fld>
            <a:endParaRPr lang="en-US" altLang="en-US"/>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1943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5ABFF-ECC1-48DA-BD2E-7B67A0BD971E}" type="slidenum">
              <a:rPr lang="en-US" altLang="en-US"/>
              <a:pPr/>
              <a:t>13</a:t>
            </a:fld>
            <a:endParaRPr lang="en-US" alt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710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E5CAE-C484-4679-8A15-B2462699A584}" type="slidenum">
              <a:rPr lang="en-US" altLang="en-US"/>
              <a:pPr/>
              <a:t>14</a:t>
            </a:fld>
            <a:endParaRPr lang="en-US" alt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50372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Text Placeholder 2"/>
          <p:cNvSpPr>
            <a:spLocks noGrp="1"/>
          </p:cNvSpPr>
          <p:nvPr>
            <p:ph type="body" sz="half" idx="1"/>
          </p:nvPr>
        </p:nvSpPr>
        <p:spPr>
          <a:xfrm>
            <a:off x="685800" y="198120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lipArt Placeholder 3"/>
          <p:cNvSpPr>
            <a:spLocks noGrp="1"/>
          </p:cNvSpPr>
          <p:nvPr>
            <p:ph type="clipArt" sz="half" idx="2"/>
          </p:nvPr>
        </p:nvSpPr>
        <p:spPr>
          <a:xfrm>
            <a:off x="4648200" y="1981200"/>
            <a:ext cx="3810000" cy="4114800"/>
          </a:xfrm>
          <a:prstGeom prst="rect">
            <a:avLst/>
          </a:prstGeom>
        </p:spPr>
        <p:txBody>
          <a:bodyPr/>
          <a:lstStyle/>
          <a:p>
            <a:endParaRPr lang="en-CA"/>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19FF92F0-7D24-4B07-8F53-670C93546871}" type="slidenum">
              <a:rPr lang="en-US" altLang="en-US"/>
              <a:pPr/>
              <a:t>‹#›</a:t>
            </a:fld>
            <a:endParaRPr lang="en-US" altLang="en-US"/>
          </a:p>
        </p:txBody>
      </p:sp>
    </p:spTree>
    <p:extLst>
      <p:ext uri="{BB962C8B-B14F-4D97-AF65-F5344CB8AC3E}">
        <p14:creationId xmlns:p14="http://schemas.microsoft.com/office/powerpoint/2010/main" val="570840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5"/>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CS2212B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6.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7.xml"/><Relationship Id="rId7" Type="http://schemas.openxmlformats.org/officeDocument/2006/relationships/image" Target="../media/image7.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9.wmf"/><Relationship Id="rId5" Type="http://schemas.openxmlformats.org/officeDocument/2006/relationships/image" Target="../media/image6.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8.xml"/><Relationship Id="rId7" Type="http://schemas.openxmlformats.org/officeDocument/2006/relationships/image" Target="../media/image11.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3.wmf"/><Relationship Id="rId5" Type="http://schemas.openxmlformats.org/officeDocument/2006/relationships/image" Target="../media/image10.e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14.e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www.uml-diagrams.org/"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hyperlink" Target="https://creately.com/blog/diagrams/use-case-diagram-relationships/" TargetMode="External"/><Relationship Id="rId5" Type="http://schemas.openxmlformats.org/officeDocument/2006/relationships/hyperlink" Target="http://www.agilemodeling.com/artifacts/useCaseDiagram.htm" TargetMode="External"/><Relationship Id="rId4" Type="http://schemas.openxmlformats.org/officeDocument/2006/relationships/hyperlink" Target="https://www.uml-diagrams.org/use-case-diagrams.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image" Target="../media/image29.emf"/><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image" Target="../media/image30.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s://www.tutorialspoint.com/uml/uml_use_case_diagram.htm"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hyperlink" Target="http://www.math-cs.gordon.edu/courses/cs211/ATMExample/" TargetMode="External"/><Relationship Id="rId4" Type="http://schemas.openxmlformats.org/officeDocument/2006/relationships/hyperlink" Target="http://elearning.uml.ac.a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8</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Requirements Modeling</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2"/>
          </p:nvPr>
        </p:nvSpPr>
        <p:spPr/>
        <p:txBody>
          <a:bodyPr/>
          <a:lstStyle/>
          <a:p>
            <a:fld id="{3FD43493-78BD-4850-ADEA-A93C9C3729B5}" type="slidenum">
              <a:rPr lang="en-US" altLang="en-US"/>
              <a:pPr/>
              <a:t>10</a:t>
            </a:fld>
            <a:endParaRPr lang="en-US" altLang="en-US"/>
          </a:p>
        </p:txBody>
      </p:sp>
      <p:sp>
        <p:nvSpPr>
          <p:cNvPr id="163842" name="Rectangle 2"/>
          <p:cNvSpPr>
            <a:spLocks noGrp="1" noChangeArrowheads="1"/>
          </p:cNvSpPr>
          <p:nvPr>
            <p:ph type="title"/>
          </p:nvPr>
        </p:nvSpPr>
        <p:spPr/>
        <p:txBody>
          <a:bodyPr/>
          <a:lstStyle/>
          <a:p>
            <a:r>
              <a:rPr lang="en-CA" altLang="en-US" sz="3600" dirty="0"/>
              <a:t>Relationship of Use Case Models with other UML Models</a:t>
            </a:r>
            <a:endParaRPr lang="en-US" altLang="en-US" dirty="0"/>
          </a:p>
        </p:txBody>
      </p:sp>
      <p:sp>
        <p:nvSpPr>
          <p:cNvPr id="163843" name="Line 3"/>
          <p:cNvSpPr>
            <a:spLocks noChangeShapeType="1"/>
          </p:cNvSpPr>
          <p:nvPr/>
        </p:nvSpPr>
        <p:spPr bwMode="auto">
          <a:xfrm flipH="1">
            <a:off x="2049463" y="3178175"/>
            <a:ext cx="1717675" cy="1169988"/>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44" name="Line 4"/>
          <p:cNvSpPr>
            <a:spLocks noChangeShapeType="1"/>
          </p:cNvSpPr>
          <p:nvPr/>
        </p:nvSpPr>
        <p:spPr bwMode="auto">
          <a:xfrm>
            <a:off x="5619750" y="3197225"/>
            <a:ext cx="1924050" cy="1057275"/>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45" name="Rectangle 5"/>
          <p:cNvSpPr>
            <a:spLocks noChangeArrowheads="1"/>
          </p:cNvSpPr>
          <p:nvPr/>
        </p:nvSpPr>
        <p:spPr bwMode="auto">
          <a:xfrm>
            <a:off x="6630988" y="3473450"/>
            <a:ext cx="940962" cy="24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737" tIns="31749" rIns="58737" bIns="31749">
            <a:spAutoFit/>
          </a:bodyPr>
          <a:lstStyle>
            <a:lvl1pPr defTabSz="387350">
              <a:defRPr sz="2400">
                <a:solidFill>
                  <a:schemeClr val="tx1"/>
                </a:solidFill>
                <a:latin typeface="Times New Roman" pitchFamily="18" charset="0"/>
              </a:defRPr>
            </a:lvl1pPr>
            <a:lvl2pPr marL="298450" defTabSz="387350">
              <a:defRPr sz="2400">
                <a:solidFill>
                  <a:schemeClr val="tx1"/>
                </a:solidFill>
                <a:latin typeface="Times New Roman" pitchFamily="18" charset="0"/>
              </a:defRPr>
            </a:lvl2pPr>
            <a:lvl3pPr marL="595313" defTabSz="387350">
              <a:defRPr sz="2400">
                <a:solidFill>
                  <a:schemeClr val="tx1"/>
                </a:solidFill>
                <a:latin typeface="Times New Roman" pitchFamily="18" charset="0"/>
              </a:defRPr>
            </a:lvl3pPr>
            <a:lvl4pPr marL="892175" defTabSz="387350">
              <a:defRPr sz="2400">
                <a:solidFill>
                  <a:schemeClr val="tx1"/>
                </a:solidFill>
                <a:latin typeface="Times New Roman" pitchFamily="18" charset="0"/>
              </a:defRPr>
            </a:lvl4pPr>
            <a:lvl5pPr marL="1189038" defTabSz="387350">
              <a:defRPr sz="2400">
                <a:solidFill>
                  <a:schemeClr val="tx1"/>
                </a:solidFill>
                <a:latin typeface="Times New Roman" pitchFamily="18" charset="0"/>
              </a:defRPr>
            </a:lvl5pPr>
            <a:lvl6pPr marL="1646238" defTabSz="387350" eaLnBrk="0" fontAlgn="base" hangingPunct="0">
              <a:spcBef>
                <a:spcPct val="0"/>
              </a:spcBef>
              <a:spcAft>
                <a:spcPct val="0"/>
              </a:spcAft>
              <a:defRPr sz="2400">
                <a:solidFill>
                  <a:schemeClr val="tx1"/>
                </a:solidFill>
                <a:latin typeface="Times New Roman" pitchFamily="18" charset="0"/>
              </a:defRPr>
            </a:lvl6pPr>
            <a:lvl7pPr marL="2103438" defTabSz="387350" eaLnBrk="0" fontAlgn="base" hangingPunct="0">
              <a:spcBef>
                <a:spcPct val="0"/>
              </a:spcBef>
              <a:spcAft>
                <a:spcPct val="0"/>
              </a:spcAft>
              <a:defRPr sz="2400">
                <a:solidFill>
                  <a:schemeClr val="tx1"/>
                </a:solidFill>
                <a:latin typeface="Times New Roman" pitchFamily="18" charset="0"/>
              </a:defRPr>
            </a:lvl7pPr>
            <a:lvl8pPr marL="2560638" defTabSz="387350" eaLnBrk="0" fontAlgn="base" hangingPunct="0">
              <a:spcBef>
                <a:spcPct val="0"/>
              </a:spcBef>
              <a:spcAft>
                <a:spcPct val="0"/>
              </a:spcAft>
              <a:defRPr sz="2400">
                <a:solidFill>
                  <a:schemeClr val="tx1"/>
                </a:solidFill>
                <a:latin typeface="Times New Roman" pitchFamily="18" charset="0"/>
              </a:defRPr>
            </a:lvl8pPr>
            <a:lvl9pPr marL="3017838" defTabSz="387350" eaLnBrk="0" fontAlgn="base" hangingPunct="0">
              <a:spcBef>
                <a:spcPct val="0"/>
              </a:spcBef>
              <a:spcAft>
                <a:spcPct val="0"/>
              </a:spcAft>
              <a:defRPr sz="2400">
                <a:solidFill>
                  <a:schemeClr val="tx1"/>
                </a:solidFill>
                <a:latin typeface="Times New Roman" pitchFamily="18" charset="0"/>
              </a:defRPr>
            </a:lvl9pPr>
          </a:lstStyle>
          <a:p>
            <a:r>
              <a:rPr lang="en-CA" altLang="en-US" sz="1200" dirty="0"/>
              <a:t>Is verified by</a:t>
            </a:r>
            <a:endParaRPr lang="en-US" altLang="en-US" sz="1200" dirty="0"/>
          </a:p>
        </p:txBody>
      </p:sp>
      <p:sp>
        <p:nvSpPr>
          <p:cNvPr id="163846" name="Rectangle 6"/>
          <p:cNvSpPr>
            <a:spLocks noChangeArrowheads="1"/>
          </p:cNvSpPr>
          <p:nvPr/>
        </p:nvSpPr>
        <p:spPr bwMode="auto">
          <a:xfrm>
            <a:off x="1662113" y="3556000"/>
            <a:ext cx="1009891" cy="24878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737" tIns="31749" rIns="58737" bIns="31749">
            <a:spAutoFit/>
          </a:bodyPr>
          <a:lstStyle>
            <a:lvl1pPr defTabSz="387350">
              <a:defRPr sz="2400">
                <a:solidFill>
                  <a:schemeClr val="tx1"/>
                </a:solidFill>
                <a:latin typeface="Times New Roman" pitchFamily="18" charset="0"/>
              </a:defRPr>
            </a:lvl1pPr>
            <a:lvl2pPr marL="298450" defTabSz="387350">
              <a:defRPr sz="2400">
                <a:solidFill>
                  <a:schemeClr val="tx1"/>
                </a:solidFill>
                <a:latin typeface="Times New Roman" pitchFamily="18" charset="0"/>
              </a:defRPr>
            </a:lvl2pPr>
            <a:lvl3pPr marL="595313" defTabSz="387350">
              <a:defRPr sz="2400">
                <a:solidFill>
                  <a:schemeClr val="tx1"/>
                </a:solidFill>
                <a:latin typeface="Times New Roman" pitchFamily="18" charset="0"/>
              </a:defRPr>
            </a:lvl3pPr>
            <a:lvl4pPr marL="892175" defTabSz="387350">
              <a:defRPr sz="2400">
                <a:solidFill>
                  <a:schemeClr val="tx1"/>
                </a:solidFill>
                <a:latin typeface="Times New Roman" pitchFamily="18" charset="0"/>
              </a:defRPr>
            </a:lvl4pPr>
            <a:lvl5pPr marL="1189038" defTabSz="387350">
              <a:defRPr sz="2400">
                <a:solidFill>
                  <a:schemeClr val="tx1"/>
                </a:solidFill>
                <a:latin typeface="Times New Roman" pitchFamily="18" charset="0"/>
              </a:defRPr>
            </a:lvl5pPr>
            <a:lvl6pPr marL="1646238" defTabSz="387350" eaLnBrk="0" fontAlgn="base" hangingPunct="0">
              <a:spcBef>
                <a:spcPct val="0"/>
              </a:spcBef>
              <a:spcAft>
                <a:spcPct val="0"/>
              </a:spcAft>
              <a:defRPr sz="2400">
                <a:solidFill>
                  <a:schemeClr val="tx1"/>
                </a:solidFill>
                <a:latin typeface="Times New Roman" pitchFamily="18" charset="0"/>
              </a:defRPr>
            </a:lvl6pPr>
            <a:lvl7pPr marL="2103438" defTabSz="387350" eaLnBrk="0" fontAlgn="base" hangingPunct="0">
              <a:spcBef>
                <a:spcPct val="0"/>
              </a:spcBef>
              <a:spcAft>
                <a:spcPct val="0"/>
              </a:spcAft>
              <a:defRPr sz="2400">
                <a:solidFill>
                  <a:schemeClr val="tx1"/>
                </a:solidFill>
                <a:latin typeface="Times New Roman" pitchFamily="18" charset="0"/>
              </a:defRPr>
            </a:lvl7pPr>
            <a:lvl8pPr marL="2560638" defTabSz="387350" eaLnBrk="0" fontAlgn="base" hangingPunct="0">
              <a:spcBef>
                <a:spcPct val="0"/>
              </a:spcBef>
              <a:spcAft>
                <a:spcPct val="0"/>
              </a:spcAft>
              <a:defRPr sz="2400">
                <a:solidFill>
                  <a:schemeClr val="tx1"/>
                </a:solidFill>
                <a:latin typeface="Times New Roman" pitchFamily="18" charset="0"/>
              </a:defRPr>
            </a:lvl8pPr>
            <a:lvl9pPr marL="3017838" defTabSz="387350" eaLnBrk="0" fontAlgn="base" hangingPunct="0">
              <a:spcBef>
                <a:spcPct val="0"/>
              </a:spcBef>
              <a:spcAft>
                <a:spcPct val="0"/>
              </a:spcAft>
              <a:defRPr sz="2400">
                <a:solidFill>
                  <a:schemeClr val="tx1"/>
                </a:solidFill>
                <a:latin typeface="Times New Roman" pitchFamily="18" charset="0"/>
              </a:defRPr>
            </a:lvl9pPr>
          </a:lstStyle>
          <a:p>
            <a:r>
              <a:rPr lang="en-CA" altLang="en-US" sz="1200" dirty="0"/>
              <a:t>Is achieved by</a:t>
            </a:r>
            <a:endParaRPr lang="en-US" altLang="en-US" sz="1200" dirty="0"/>
          </a:p>
        </p:txBody>
      </p:sp>
      <p:sp>
        <p:nvSpPr>
          <p:cNvPr id="163847" name="Line 7"/>
          <p:cNvSpPr>
            <a:spLocks noChangeShapeType="1"/>
          </p:cNvSpPr>
          <p:nvPr/>
        </p:nvSpPr>
        <p:spPr bwMode="auto">
          <a:xfrm>
            <a:off x="1838325" y="5037138"/>
            <a:ext cx="1716088" cy="0"/>
          </a:xfrm>
          <a:prstGeom prst="line">
            <a:avLst/>
          </a:prstGeom>
          <a:noFill/>
          <a:ln w="127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48" name="Line 8"/>
          <p:cNvSpPr>
            <a:spLocks noChangeShapeType="1"/>
          </p:cNvSpPr>
          <p:nvPr/>
        </p:nvSpPr>
        <p:spPr bwMode="auto">
          <a:xfrm>
            <a:off x="5572125" y="5037138"/>
            <a:ext cx="1608138" cy="0"/>
          </a:xfrm>
          <a:prstGeom prst="line">
            <a:avLst/>
          </a:prstGeom>
          <a:noFill/>
          <a:ln w="127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49" name="Line 9"/>
          <p:cNvSpPr>
            <a:spLocks noChangeShapeType="1"/>
          </p:cNvSpPr>
          <p:nvPr/>
        </p:nvSpPr>
        <p:spPr bwMode="auto">
          <a:xfrm>
            <a:off x="4624388" y="3178175"/>
            <a:ext cx="0" cy="1071563"/>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3850" name="Rectangle 10"/>
          <p:cNvSpPr>
            <a:spLocks noChangeArrowheads="1"/>
          </p:cNvSpPr>
          <p:nvPr/>
        </p:nvSpPr>
        <p:spPr bwMode="auto">
          <a:xfrm>
            <a:off x="4724400" y="3657600"/>
            <a:ext cx="1267975" cy="24878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737" tIns="31749" rIns="58737" bIns="31749">
            <a:spAutoFit/>
          </a:bodyPr>
          <a:lstStyle>
            <a:lvl1pPr defTabSz="387350">
              <a:defRPr sz="2400">
                <a:solidFill>
                  <a:schemeClr val="tx1"/>
                </a:solidFill>
                <a:latin typeface="Times New Roman" pitchFamily="18" charset="0"/>
              </a:defRPr>
            </a:lvl1pPr>
            <a:lvl2pPr marL="298450" defTabSz="387350">
              <a:defRPr sz="2400">
                <a:solidFill>
                  <a:schemeClr val="tx1"/>
                </a:solidFill>
                <a:latin typeface="Times New Roman" pitchFamily="18" charset="0"/>
              </a:defRPr>
            </a:lvl2pPr>
            <a:lvl3pPr marL="595313" defTabSz="387350">
              <a:defRPr sz="2400">
                <a:solidFill>
                  <a:schemeClr val="tx1"/>
                </a:solidFill>
                <a:latin typeface="Times New Roman" pitchFamily="18" charset="0"/>
              </a:defRPr>
            </a:lvl3pPr>
            <a:lvl4pPr marL="892175" defTabSz="387350">
              <a:defRPr sz="2400">
                <a:solidFill>
                  <a:schemeClr val="tx1"/>
                </a:solidFill>
                <a:latin typeface="Times New Roman" pitchFamily="18" charset="0"/>
              </a:defRPr>
            </a:lvl4pPr>
            <a:lvl5pPr marL="1189038" defTabSz="387350">
              <a:defRPr sz="2400">
                <a:solidFill>
                  <a:schemeClr val="tx1"/>
                </a:solidFill>
                <a:latin typeface="Times New Roman" pitchFamily="18" charset="0"/>
              </a:defRPr>
            </a:lvl5pPr>
            <a:lvl6pPr marL="1646238" defTabSz="387350" eaLnBrk="0" fontAlgn="base" hangingPunct="0">
              <a:spcBef>
                <a:spcPct val="0"/>
              </a:spcBef>
              <a:spcAft>
                <a:spcPct val="0"/>
              </a:spcAft>
              <a:defRPr sz="2400">
                <a:solidFill>
                  <a:schemeClr val="tx1"/>
                </a:solidFill>
                <a:latin typeface="Times New Roman" pitchFamily="18" charset="0"/>
              </a:defRPr>
            </a:lvl6pPr>
            <a:lvl7pPr marL="2103438" defTabSz="387350" eaLnBrk="0" fontAlgn="base" hangingPunct="0">
              <a:spcBef>
                <a:spcPct val="0"/>
              </a:spcBef>
              <a:spcAft>
                <a:spcPct val="0"/>
              </a:spcAft>
              <a:defRPr sz="2400">
                <a:solidFill>
                  <a:schemeClr val="tx1"/>
                </a:solidFill>
                <a:latin typeface="Times New Roman" pitchFamily="18" charset="0"/>
              </a:defRPr>
            </a:lvl7pPr>
            <a:lvl8pPr marL="2560638" defTabSz="387350" eaLnBrk="0" fontAlgn="base" hangingPunct="0">
              <a:spcBef>
                <a:spcPct val="0"/>
              </a:spcBef>
              <a:spcAft>
                <a:spcPct val="0"/>
              </a:spcAft>
              <a:defRPr sz="2400">
                <a:solidFill>
                  <a:schemeClr val="tx1"/>
                </a:solidFill>
                <a:latin typeface="Times New Roman" pitchFamily="18" charset="0"/>
              </a:defRPr>
            </a:lvl8pPr>
            <a:lvl9pPr marL="3017838" defTabSz="387350" eaLnBrk="0" fontAlgn="base" hangingPunct="0">
              <a:spcBef>
                <a:spcPct val="0"/>
              </a:spcBef>
              <a:spcAft>
                <a:spcPct val="0"/>
              </a:spcAft>
              <a:defRPr sz="2400">
                <a:solidFill>
                  <a:schemeClr val="tx1"/>
                </a:solidFill>
                <a:latin typeface="Times New Roman" pitchFamily="18" charset="0"/>
              </a:defRPr>
            </a:lvl9pPr>
          </a:lstStyle>
          <a:p>
            <a:r>
              <a:rPr lang="en-CA" altLang="en-US" sz="1200" dirty="0"/>
              <a:t>Is implemented by</a:t>
            </a:r>
            <a:endParaRPr lang="en-US" altLang="en-US" sz="1200" dirty="0"/>
          </a:p>
        </p:txBody>
      </p:sp>
      <p:grpSp>
        <p:nvGrpSpPr>
          <p:cNvPr id="163851" name="Group 11"/>
          <p:cNvGrpSpPr>
            <a:grpSpLocks/>
          </p:cNvGrpSpPr>
          <p:nvPr/>
        </p:nvGrpSpPr>
        <p:grpSpPr bwMode="auto">
          <a:xfrm>
            <a:off x="3590925" y="4389438"/>
            <a:ext cx="2200275" cy="2108200"/>
            <a:chOff x="2454" y="2400"/>
            <a:chExt cx="1386" cy="1328"/>
          </a:xfrm>
        </p:grpSpPr>
        <p:sp>
          <p:nvSpPr>
            <p:cNvPr id="163852" name="Rectangle 12"/>
            <p:cNvSpPr>
              <a:spLocks noChangeArrowheads="1"/>
            </p:cNvSpPr>
            <p:nvPr/>
          </p:nvSpPr>
          <p:spPr bwMode="auto">
            <a:xfrm>
              <a:off x="2578" y="3552"/>
              <a:ext cx="118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737" tIns="31749" rIns="58737" bIns="31749">
              <a:spAutoFit/>
            </a:bodyPr>
            <a:lstStyle>
              <a:lvl1pPr defTabSz="387350">
                <a:defRPr sz="2400">
                  <a:solidFill>
                    <a:schemeClr val="tx1"/>
                  </a:solidFill>
                  <a:latin typeface="Times New Roman" pitchFamily="18" charset="0"/>
                </a:defRPr>
              </a:lvl1pPr>
              <a:lvl2pPr marL="298450" defTabSz="387350">
                <a:defRPr sz="2400">
                  <a:solidFill>
                    <a:schemeClr val="tx1"/>
                  </a:solidFill>
                  <a:latin typeface="Times New Roman" pitchFamily="18" charset="0"/>
                </a:defRPr>
              </a:lvl2pPr>
              <a:lvl3pPr marL="595313" defTabSz="387350">
                <a:defRPr sz="2400">
                  <a:solidFill>
                    <a:schemeClr val="tx1"/>
                  </a:solidFill>
                  <a:latin typeface="Times New Roman" pitchFamily="18" charset="0"/>
                </a:defRPr>
              </a:lvl3pPr>
              <a:lvl4pPr marL="892175" defTabSz="387350">
                <a:defRPr sz="2400">
                  <a:solidFill>
                    <a:schemeClr val="tx1"/>
                  </a:solidFill>
                  <a:latin typeface="Times New Roman" pitchFamily="18" charset="0"/>
                </a:defRPr>
              </a:lvl4pPr>
              <a:lvl5pPr marL="1189038" defTabSz="387350">
                <a:defRPr sz="2400">
                  <a:solidFill>
                    <a:schemeClr val="tx1"/>
                  </a:solidFill>
                  <a:latin typeface="Times New Roman" pitchFamily="18" charset="0"/>
                </a:defRPr>
              </a:lvl5pPr>
              <a:lvl6pPr marL="1646238" defTabSz="387350" eaLnBrk="0" fontAlgn="base" hangingPunct="0">
                <a:spcBef>
                  <a:spcPct val="0"/>
                </a:spcBef>
                <a:spcAft>
                  <a:spcPct val="0"/>
                </a:spcAft>
                <a:defRPr sz="2400">
                  <a:solidFill>
                    <a:schemeClr val="tx1"/>
                  </a:solidFill>
                  <a:latin typeface="Times New Roman" pitchFamily="18" charset="0"/>
                </a:defRPr>
              </a:lvl6pPr>
              <a:lvl7pPr marL="2103438" defTabSz="387350" eaLnBrk="0" fontAlgn="base" hangingPunct="0">
                <a:spcBef>
                  <a:spcPct val="0"/>
                </a:spcBef>
                <a:spcAft>
                  <a:spcPct val="0"/>
                </a:spcAft>
                <a:defRPr sz="2400">
                  <a:solidFill>
                    <a:schemeClr val="tx1"/>
                  </a:solidFill>
                  <a:latin typeface="Times New Roman" pitchFamily="18" charset="0"/>
                </a:defRPr>
              </a:lvl7pPr>
              <a:lvl8pPr marL="2560638" defTabSz="387350" eaLnBrk="0" fontAlgn="base" hangingPunct="0">
                <a:spcBef>
                  <a:spcPct val="0"/>
                </a:spcBef>
                <a:spcAft>
                  <a:spcPct val="0"/>
                </a:spcAft>
                <a:defRPr sz="2400">
                  <a:solidFill>
                    <a:schemeClr val="tx1"/>
                  </a:solidFill>
                  <a:latin typeface="Times New Roman" pitchFamily="18" charset="0"/>
                </a:defRPr>
              </a:lvl8pPr>
              <a:lvl9pPr marL="3017838" defTabSz="387350" eaLnBrk="0" fontAlgn="base" hangingPunct="0">
                <a:spcBef>
                  <a:spcPct val="0"/>
                </a:spcBef>
                <a:spcAft>
                  <a:spcPct val="0"/>
                </a:spcAft>
                <a:defRPr sz="2400">
                  <a:solidFill>
                    <a:schemeClr val="tx1"/>
                  </a:solidFill>
                  <a:latin typeface="Times New Roman" pitchFamily="18" charset="0"/>
                </a:defRPr>
              </a:lvl9pPr>
            </a:lstStyle>
            <a:p>
              <a:pPr algn="ctr"/>
              <a:r>
                <a:rPr lang="en-CA" altLang="en-US" sz="1400" b="1" dirty="0"/>
                <a:t>Implementation Model</a:t>
              </a:r>
              <a:endParaRPr lang="en-US" altLang="en-US" sz="1400" b="1" dirty="0"/>
            </a:p>
          </p:txBody>
        </p:sp>
        <p:graphicFrame>
          <p:nvGraphicFramePr>
            <p:cNvPr id="163853" name="Object 13"/>
            <p:cNvGraphicFramePr>
              <a:graphicFrameLocks/>
            </p:cNvGraphicFramePr>
            <p:nvPr/>
          </p:nvGraphicFramePr>
          <p:xfrm>
            <a:off x="2454" y="2400"/>
            <a:ext cx="1386" cy="1061"/>
          </p:xfrm>
          <a:graphic>
            <a:graphicData uri="http://schemas.openxmlformats.org/presentationml/2006/ole">
              <mc:AlternateContent xmlns:mc="http://schemas.openxmlformats.org/markup-compatibility/2006">
                <mc:Choice xmlns:v="urn:schemas-microsoft-com:vml" Requires="v">
                  <p:oleObj spid="_x0000_s33938" name="CorelDRAW 6.0" r:id="rId4" imgW="741240" imgH="475920" progId="CorelDRAW.Graphic.6">
                    <p:embed/>
                  </p:oleObj>
                </mc:Choice>
                <mc:Fallback>
                  <p:oleObj name="CorelDRAW 6.0" r:id="rId4" imgW="741240" imgH="475920" progId="CorelDRAW.Graphic.6">
                    <p:embed/>
                    <p:pic>
                      <p:nvPicPr>
                        <p:cNvPr id="163853" name="Object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 y="2400"/>
                          <a:ext cx="1386" cy="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63854" name="Group 14"/>
          <p:cNvGrpSpPr>
            <a:grpSpLocks/>
          </p:cNvGrpSpPr>
          <p:nvPr/>
        </p:nvGrpSpPr>
        <p:grpSpPr bwMode="auto">
          <a:xfrm>
            <a:off x="6934200" y="4389438"/>
            <a:ext cx="2151063" cy="2108200"/>
            <a:chOff x="4405" y="2400"/>
            <a:chExt cx="1355" cy="1328"/>
          </a:xfrm>
        </p:grpSpPr>
        <p:sp>
          <p:nvSpPr>
            <p:cNvPr id="163855" name="Rectangle 15"/>
            <p:cNvSpPr>
              <a:spLocks noChangeArrowheads="1"/>
            </p:cNvSpPr>
            <p:nvPr/>
          </p:nvSpPr>
          <p:spPr bwMode="auto">
            <a:xfrm>
              <a:off x="4871" y="3552"/>
              <a:ext cx="609"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737" tIns="31749" rIns="58737" bIns="31749">
              <a:spAutoFit/>
            </a:bodyPr>
            <a:lstStyle>
              <a:lvl1pPr defTabSz="387350">
                <a:defRPr sz="2400">
                  <a:solidFill>
                    <a:schemeClr val="tx1"/>
                  </a:solidFill>
                  <a:latin typeface="Times New Roman" pitchFamily="18" charset="0"/>
                </a:defRPr>
              </a:lvl1pPr>
              <a:lvl2pPr marL="298450" defTabSz="387350">
                <a:defRPr sz="2400">
                  <a:solidFill>
                    <a:schemeClr val="tx1"/>
                  </a:solidFill>
                  <a:latin typeface="Times New Roman" pitchFamily="18" charset="0"/>
                </a:defRPr>
              </a:lvl2pPr>
              <a:lvl3pPr marL="595313" defTabSz="387350">
                <a:defRPr sz="2400">
                  <a:solidFill>
                    <a:schemeClr val="tx1"/>
                  </a:solidFill>
                  <a:latin typeface="Times New Roman" pitchFamily="18" charset="0"/>
                </a:defRPr>
              </a:lvl3pPr>
              <a:lvl4pPr marL="892175" defTabSz="387350">
                <a:defRPr sz="2400">
                  <a:solidFill>
                    <a:schemeClr val="tx1"/>
                  </a:solidFill>
                  <a:latin typeface="Times New Roman" pitchFamily="18" charset="0"/>
                </a:defRPr>
              </a:lvl4pPr>
              <a:lvl5pPr marL="1189038" defTabSz="387350">
                <a:defRPr sz="2400">
                  <a:solidFill>
                    <a:schemeClr val="tx1"/>
                  </a:solidFill>
                  <a:latin typeface="Times New Roman" pitchFamily="18" charset="0"/>
                </a:defRPr>
              </a:lvl5pPr>
              <a:lvl6pPr marL="1646238" defTabSz="387350" eaLnBrk="0" fontAlgn="base" hangingPunct="0">
                <a:spcBef>
                  <a:spcPct val="0"/>
                </a:spcBef>
                <a:spcAft>
                  <a:spcPct val="0"/>
                </a:spcAft>
                <a:defRPr sz="2400">
                  <a:solidFill>
                    <a:schemeClr val="tx1"/>
                  </a:solidFill>
                  <a:latin typeface="Times New Roman" pitchFamily="18" charset="0"/>
                </a:defRPr>
              </a:lvl6pPr>
              <a:lvl7pPr marL="2103438" defTabSz="387350" eaLnBrk="0" fontAlgn="base" hangingPunct="0">
                <a:spcBef>
                  <a:spcPct val="0"/>
                </a:spcBef>
                <a:spcAft>
                  <a:spcPct val="0"/>
                </a:spcAft>
                <a:defRPr sz="2400">
                  <a:solidFill>
                    <a:schemeClr val="tx1"/>
                  </a:solidFill>
                  <a:latin typeface="Times New Roman" pitchFamily="18" charset="0"/>
                </a:defRPr>
              </a:lvl7pPr>
              <a:lvl8pPr marL="2560638" defTabSz="387350" eaLnBrk="0" fontAlgn="base" hangingPunct="0">
                <a:spcBef>
                  <a:spcPct val="0"/>
                </a:spcBef>
                <a:spcAft>
                  <a:spcPct val="0"/>
                </a:spcAft>
                <a:defRPr sz="2400">
                  <a:solidFill>
                    <a:schemeClr val="tx1"/>
                  </a:solidFill>
                  <a:latin typeface="Times New Roman" pitchFamily="18" charset="0"/>
                </a:defRPr>
              </a:lvl8pPr>
              <a:lvl9pPr marL="3017838" defTabSz="387350" eaLnBrk="0" fontAlgn="base" hangingPunct="0">
                <a:spcBef>
                  <a:spcPct val="0"/>
                </a:spcBef>
                <a:spcAft>
                  <a:spcPct val="0"/>
                </a:spcAft>
                <a:defRPr sz="2400">
                  <a:solidFill>
                    <a:schemeClr val="tx1"/>
                  </a:solidFill>
                  <a:latin typeface="Times New Roman" pitchFamily="18" charset="0"/>
                </a:defRPr>
              </a:lvl9pPr>
            </a:lstStyle>
            <a:p>
              <a:pPr algn="ctr"/>
              <a:r>
                <a:rPr lang="en-CA" altLang="en-US" sz="1400" b="1" dirty="0"/>
                <a:t>Test Model</a:t>
              </a:r>
              <a:endParaRPr lang="en-US" altLang="en-US" sz="1400" b="1" dirty="0"/>
            </a:p>
          </p:txBody>
        </p:sp>
        <p:graphicFrame>
          <p:nvGraphicFramePr>
            <p:cNvPr id="163856" name="Object 16"/>
            <p:cNvGraphicFramePr>
              <a:graphicFrameLocks/>
            </p:cNvGraphicFramePr>
            <p:nvPr/>
          </p:nvGraphicFramePr>
          <p:xfrm>
            <a:off x="4405" y="2400"/>
            <a:ext cx="1355" cy="1069"/>
          </p:xfrm>
          <a:graphic>
            <a:graphicData uri="http://schemas.openxmlformats.org/presentationml/2006/ole">
              <mc:AlternateContent xmlns:mc="http://schemas.openxmlformats.org/markup-compatibility/2006">
                <mc:Choice xmlns:v="urn:schemas-microsoft-com:vml" Requires="v">
                  <p:oleObj spid="_x0000_s33939" name="CorelDRAW 6.0" r:id="rId6" imgW="691920" imgH="563400" progId="CorelDRAW.Graphic.6">
                    <p:embed/>
                  </p:oleObj>
                </mc:Choice>
                <mc:Fallback>
                  <p:oleObj name="CorelDRAW 6.0" r:id="rId6" imgW="691920" imgH="563400" progId="CorelDRAW.Graphic.6">
                    <p:embed/>
                    <p:pic>
                      <p:nvPicPr>
                        <p:cNvPr id="163856" name="Object 1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5" y="2400"/>
                          <a:ext cx="1355" cy="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3857" name="Rectangle 17"/>
          <p:cNvSpPr>
            <a:spLocks noChangeArrowheads="1"/>
          </p:cNvSpPr>
          <p:nvPr/>
        </p:nvSpPr>
        <p:spPr bwMode="auto">
          <a:xfrm>
            <a:off x="2354263" y="2008188"/>
            <a:ext cx="1174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737" tIns="31749" rIns="58737" bIns="31749">
            <a:spAutoFit/>
          </a:bodyPr>
          <a:lstStyle>
            <a:lvl1pPr defTabSz="387350">
              <a:defRPr sz="2400">
                <a:solidFill>
                  <a:schemeClr val="tx1"/>
                </a:solidFill>
                <a:latin typeface="Times New Roman" pitchFamily="18" charset="0"/>
              </a:defRPr>
            </a:lvl1pPr>
            <a:lvl2pPr marL="298450" defTabSz="387350">
              <a:defRPr sz="2400">
                <a:solidFill>
                  <a:schemeClr val="tx1"/>
                </a:solidFill>
                <a:latin typeface="Times New Roman" pitchFamily="18" charset="0"/>
              </a:defRPr>
            </a:lvl2pPr>
            <a:lvl3pPr marL="595313" defTabSz="387350">
              <a:defRPr sz="2400">
                <a:solidFill>
                  <a:schemeClr val="tx1"/>
                </a:solidFill>
                <a:latin typeface="Times New Roman" pitchFamily="18" charset="0"/>
              </a:defRPr>
            </a:lvl3pPr>
            <a:lvl4pPr marL="892175" defTabSz="387350">
              <a:defRPr sz="2400">
                <a:solidFill>
                  <a:schemeClr val="tx1"/>
                </a:solidFill>
                <a:latin typeface="Times New Roman" pitchFamily="18" charset="0"/>
              </a:defRPr>
            </a:lvl4pPr>
            <a:lvl5pPr marL="1189038" defTabSz="387350">
              <a:defRPr sz="2400">
                <a:solidFill>
                  <a:schemeClr val="tx1"/>
                </a:solidFill>
                <a:latin typeface="Times New Roman" pitchFamily="18" charset="0"/>
              </a:defRPr>
            </a:lvl5pPr>
            <a:lvl6pPr marL="1646238" defTabSz="387350" eaLnBrk="0" fontAlgn="base" hangingPunct="0">
              <a:spcBef>
                <a:spcPct val="0"/>
              </a:spcBef>
              <a:spcAft>
                <a:spcPct val="0"/>
              </a:spcAft>
              <a:defRPr sz="2400">
                <a:solidFill>
                  <a:schemeClr val="tx1"/>
                </a:solidFill>
                <a:latin typeface="Times New Roman" pitchFamily="18" charset="0"/>
              </a:defRPr>
            </a:lvl6pPr>
            <a:lvl7pPr marL="2103438" defTabSz="387350" eaLnBrk="0" fontAlgn="base" hangingPunct="0">
              <a:spcBef>
                <a:spcPct val="0"/>
              </a:spcBef>
              <a:spcAft>
                <a:spcPct val="0"/>
              </a:spcAft>
              <a:defRPr sz="2400">
                <a:solidFill>
                  <a:schemeClr val="tx1"/>
                </a:solidFill>
                <a:latin typeface="Times New Roman" pitchFamily="18" charset="0"/>
              </a:defRPr>
            </a:lvl7pPr>
            <a:lvl8pPr marL="2560638" defTabSz="387350" eaLnBrk="0" fontAlgn="base" hangingPunct="0">
              <a:spcBef>
                <a:spcPct val="0"/>
              </a:spcBef>
              <a:spcAft>
                <a:spcPct val="0"/>
              </a:spcAft>
              <a:defRPr sz="2400">
                <a:solidFill>
                  <a:schemeClr val="tx1"/>
                </a:solidFill>
                <a:latin typeface="Times New Roman" pitchFamily="18" charset="0"/>
              </a:defRPr>
            </a:lvl8pPr>
            <a:lvl9pPr marL="3017838" defTabSz="387350" eaLnBrk="0" fontAlgn="base" hangingPunct="0">
              <a:spcBef>
                <a:spcPct val="0"/>
              </a:spcBef>
              <a:spcAft>
                <a:spcPct val="0"/>
              </a:spcAft>
              <a:defRPr sz="2400">
                <a:solidFill>
                  <a:schemeClr val="tx1"/>
                </a:solidFill>
                <a:latin typeface="Times New Roman" pitchFamily="18" charset="0"/>
              </a:defRPr>
            </a:lvl9pPr>
          </a:lstStyle>
          <a:p>
            <a:pPr algn="ctr"/>
            <a:endParaRPr lang="en-CA" altLang="en-US" sz="1400" b="1"/>
          </a:p>
        </p:txBody>
      </p:sp>
      <p:grpSp>
        <p:nvGrpSpPr>
          <p:cNvPr id="163858" name="Group 18"/>
          <p:cNvGrpSpPr>
            <a:grpSpLocks/>
          </p:cNvGrpSpPr>
          <p:nvPr/>
        </p:nvGrpSpPr>
        <p:grpSpPr bwMode="auto">
          <a:xfrm>
            <a:off x="238125" y="4389438"/>
            <a:ext cx="2082800" cy="2108200"/>
            <a:chOff x="224" y="2400"/>
            <a:chExt cx="1312" cy="1328"/>
          </a:xfrm>
        </p:grpSpPr>
        <p:graphicFrame>
          <p:nvGraphicFramePr>
            <p:cNvPr id="163859" name="Object 19"/>
            <p:cNvGraphicFramePr>
              <a:graphicFrameLocks/>
            </p:cNvGraphicFramePr>
            <p:nvPr/>
          </p:nvGraphicFramePr>
          <p:xfrm>
            <a:off x="224" y="2400"/>
            <a:ext cx="1312" cy="1008"/>
          </p:xfrm>
          <a:graphic>
            <a:graphicData uri="http://schemas.openxmlformats.org/presentationml/2006/ole">
              <mc:AlternateContent xmlns:mc="http://schemas.openxmlformats.org/markup-compatibility/2006">
                <mc:Choice xmlns:v="urn:schemas-microsoft-com:vml" Requires="v">
                  <p:oleObj spid="_x0000_s33940" name="CorelDRAW 6.0" r:id="rId8" imgW="674640" imgH="483840" progId="CorelDRAW.Graphic.6">
                    <p:embed/>
                  </p:oleObj>
                </mc:Choice>
                <mc:Fallback>
                  <p:oleObj name="CorelDRAW 6.0" r:id="rId8" imgW="674640" imgH="483840" progId="CorelDRAW.Graphic.6">
                    <p:embed/>
                    <p:pic>
                      <p:nvPicPr>
                        <p:cNvPr id="163859" name="Object 1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 y="2400"/>
                          <a:ext cx="131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60" name="Rectangle 20"/>
            <p:cNvSpPr>
              <a:spLocks noChangeArrowheads="1"/>
            </p:cNvSpPr>
            <p:nvPr/>
          </p:nvSpPr>
          <p:spPr bwMode="auto">
            <a:xfrm>
              <a:off x="463" y="3552"/>
              <a:ext cx="73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737" tIns="31749" rIns="58737" bIns="31749">
              <a:spAutoFit/>
            </a:bodyPr>
            <a:lstStyle>
              <a:lvl1pPr defTabSz="387350">
                <a:defRPr sz="2400">
                  <a:solidFill>
                    <a:schemeClr val="tx1"/>
                  </a:solidFill>
                  <a:latin typeface="Times New Roman" pitchFamily="18" charset="0"/>
                </a:defRPr>
              </a:lvl1pPr>
              <a:lvl2pPr marL="298450" defTabSz="387350">
                <a:defRPr sz="2400">
                  <a:solidFill>
                    <a:schemeClr val="tx1"/>
                  </a:solidFill>
                  <a:latin typeface="Times New Roman" pitchFamily="18" charset="0"/>
                </a:defRPr>
              </a:lvl2pPr>
              <a:lvl3pPr marL="595313" defTabSz="387350">
                <a:defRPr sz="2400">
                  <a:solidFill>
                    <a:schemeClr val="tx1"/>
                  </a:solidFill>
                  <a:latin typeface="Times New Roman" pitchFamily="18" charset="0"/>
                </a:defRPr>
              </a:lvl3pPr>
              <a:lvl4pPr marL="892175" defTabSz="387350">
                <a:defRPr sz="2400">
                  <a:solidFill>
                    <a:schemeClr val="tx1"/>
                  </a:solidFill>
                  <a:latin typeface="Times New Roman" pitchFamily="18" charset="0"/>
                </a:defRPr>
              </a:lvl4pPr>
              <a:lvl5pPr marL="1189038" defTabSz="387350">
                <a:defRPr sz="2400">
                  <a:solidFill>
                    <a:schemeClr val="tx1"/>
                  </a:solidFill>
                  <a:latin typeface="Times New Roman" pitchFamily="18" charset="0"/>
                </a:defRPr>
              </a:lvl5pPr>
              <a:lvl6pPr marL="1646238" defTabSz="387350" eaLnBrk="0" fontAlgn="base" hangingPunct="0">
                <a:spcBef>
                  <a:spcPct val="0"/>
                </a:spcBef>
                <a:spcAft>
                  <a:spcPct val="0"/>
                </a:spcAft>
                <a:defRPr sz="2400">
                  <a:solidFill>
                    <a:schemeClr val="tx1"/>
                  </a:solidFill>
                  <a:latin typeface="Times New Roman" pitchFamily="18" charset="0"/>
                </a:defRPr>
              </a:lvl6pPr>
              <a:lvl7pPr marL="2103438" defTabSz="387350" eaLnBrk="0" fontAlgn="base" hangingPunct="0">
                <a:spcBef>
                  <a:spcPct val="0"/>
                </a:spcBef>
                <a:spcAft>
                  <a:spcPct val="0"/>
                </a:spcAft>
                <a:defRPr sz="2400">
                  <a:solidFill>
                    <a:schemeClr val="tx1"/>
                  </a:solidFill>
                  <a:latin typeface="Times New Roman" pitchFamily="18" charset="0"/>
                </a:defRPr>
              </a:lvl7pPr>
              <a:lvl8pPr marL="2560638" defTabSz="387350" eaLnBrk="0" fontAlgn="base" hangingPunct="0">
                <a:spcBef>
                  <a:spcPct val="0"/>
                </a:spcBef>
                <a:spcAft>
                  <a:spcPct val="0"/>
                </a:spcAft>
                <a:defRPr sz="2400">
                  <a:solidFill>
                    <a:schemeClr val="tx1"/>
                  </a:solidFill>
                  <a:latin typeface="Times New Roman" pitchFamily="18" charset="0"/>
                </a:defRPr>
              </a:lvl8pPr>
              <a:lvl9pPr marL="3017838" defTabSz="387350" eaLnBrk="0" fontAlgn="base" hangingPunct="0">
                <a:spcBef>
                  <a:spcPct val="0"/>
                </a:spcBef>
                <a:spcAft>
                  <a:spcPct val="0"/>
                </a:spcAft>
                <a:defRPr sz="2400">
                  <a:solidFill>
                    <a:schemeClr val="tx1"/>
                  </a:solidFill>
                  <a:latin typeface="Times New Roman" pitchFamily="18" charset="0"/>
                </a:defRPr>
              </a:lvl9pPr>
            </a:lstStyle>
            <a:p>
              <a:pPr algn="ctr"/>
              <a:r>
                <a:rPr lang="en-CA" altLang="en-US" sz="1400" b="1" dirty="0"/>
                <a:t>Design Model</a:t>
              </a:r>
              <a:endParaRPr lang="en-US" altLang="en-US" sz="1400" b="1" dirty="0"/>
            </a:p>
          </p:txBody>
        </p:sp>
      </p:grpSp>
      <p:grpSp>
        <p:nvGrpSpPr>
          <p:cNvPr id="163861" name="Group 21"/>
          <p:cNvGrpSpPr>
            <a:grpSpLocks/>
          </p:cNvGrpSpPr>
          <p:nvPr/>
        </p:nvGrpSpPr>
        <p:grpSpPr bwMode="auto">
          <a:xfrm>
            <a:off x="3352800" y="1905000"/>
            <a:ext cx="3886200" cy="1238250"/>
            <a:chOff x="2208" y="672"/>
            <a:chExt cx="2448" cy="780"/>
          </a:xfrm>
        </p:grpSpPr>
        <p:graphicFrame>
          <p:nvGraphicFramePr>
            <p:cNvPr id="163862" name="Object 22"/>
            <p:cNvGraphicFramePr>
              <a:graphicFrameLocks/>
            </p:cNvGraphicFramePr>
            <p:nvPr/>
          </p:nvGraphicFramePr>
          <p:xfrm>
            <a:off x="2208" y="672"/>
            <a:ext cx="1542" cy="780"/>
          </p:xfrm>
          <a:graphic>
            <a:graphicData uri="http://schemas.openxmlformats.org/presentationml/2006/ole">
              <mc:AlternateContent xmlns:mc="http://schemas.openxmlformats.org/markup-compatibility/2006">
                <mc:Choice xmlns:v="urn:schemas-microsoft-com:vml" Requires="v">
                  <p:oleObj spid="_x0000_s33941" name="CorelDRAW 6.0" r:id="rId10" imgW="852480" imgH="433080" progId="CorelDRAW.Graphic.6">
                    <p:embed/>
                  </p:oleObj>
                </mc:Choice>
                <mc:Fallback>
                  <p:oleObj name="CorelDRAW 6.0" r:id="rId10" imgW="852480" imgH="433080" progId="CorelDRAW.Graphic.6">
                    <p:embed/>
                    <p:pic>
                      <p:nvPicPr>
                        <p:cNvPr id="163862" name="Object 2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8" y="672"/>
                          <a:ext cx="1542" cy="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63" name="Text Box 23"/>
            <p:cNvSpPr txBox="1">
              <a:spLocks noChangeArrowheads="1"/>
            </p:cNvSpPr>
            <p:nvPr/>
          </p:nvSpPr>
          <p:spPr bwMode="auto">
            <a:xfrm>
              <a:off x="3552" y="966"/>
              <a:ext cx="110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CA" altLang="en-US" sz="1400" b="1" dirty="0"/>
                <a:t>Use Case Model</a:t>
              </a:r>
              <a:endParaRPr lang="en-US" altLang="en-US" sz="1400" b="1" dirty="0"/>
            </a:p>
          </p:txBody>
        </p:sp>
      </p:grpSp>
    </p:spTree>
    <p:extLst>
      <p:ext uri="{BB962C8B-B14F-4D97-AF65-F5344CB8AC3E}">
        <p14:creationId xmlns:p14="http://schemas.microsoft.com/office/powerpoint/2010/main" val="42427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5DEAC3B-B896-4958-BB3B-D2616BAB3400}" type="slidenum">
              <a:rPr lang="en-US" altLang="en-US"/>
              <a:pPr/>
              <a:t>11</a:t>
            </a:fld>
            <a:endParaRPr lang="en-US" altLang="en-US"/>
          </a:p>
        </p:txBody>
      </p:sp>
      <p:sp>
        <p:nvSpPr>
          <p:cNvPr id="256002" name="Rectangle 2"/>
          <p:cNvSpPr>
            <a:spLocks noGrp="1" noChangeArrowheads="1"/>
          </p:cNvSpPr>
          <p:nvPr>
            <p:ph type="title"/>
          </p:nvPr>
        </p:nvSpPr>
        <p:spPr/>
        <p:txBody>
          <a:bodyPr/>
          <a:lstStyle/>
          <a:p>
            <a:r>
              <a:rPr lang="en-CA" altLang="en-US" dirty="0"/>
              <a:t>Use Case Diagrams</a:t>
            </a:r>
            <a:endParaRPr lang="en-US" altLang="en-US" dirty="0"/>
          </a:p>
        </p:txBody>
      </p:sp>
      <p:sp>
        <p:nvSpPr>
          <p:cNvPr id="256003" name="Rectangle 3"/>
          <p:cNvSpPr>
            <a:spLocks noGrp="1" noChangeArrowheads="1"/>
          </p:cNvSpPr>
          <p:nvPr>
            <p:ph type="body" idx="1"/>
          </p:nvPr>
        </p:nvSpPr>
        <p:spPr>
          <a:xfrm>
            <a:off x="678873" y="1659082"/>
            <a:ext cx="7772400" cy="4572000"/>
          </a:xfrm>
        </p:spPr>
        <p:txBody>
          <a:bodyPr/>
          <a:lstStyle/>
          <a:p>
            <a:pPr lvl="1">
              <a:lnSpc>
                <a:spcPct val="80000"/>
              </a:lnSpc>
            </a:pPr>
            <a:endParaRPr lang="el-GR" altLang="en-US" sz="1800" dirty="0"/>
          </a:p>
          <a:p>
            <a:pPr>
              <a:lnSpc>
                <a:spcPct val="80000"/>
              </a:lnSpc>
            </a:pPr>
            <a:r>
              <a:rPr lang="en-CA" altLang="en-US" sz="2000" dirty="0"/>
              <a:t>We will discuss now UML </a:t>
            </a:r>
            <a:r>
              <a:rPr lang="en-CA" altLang="en-US" sz="2000" b="1" dirty="0"/>
              <a:t>Use Case diagrams</a:t>
            </a:r>
            <a:r>
              <a:rPr lang="en-CA" altLang="en-US" sz="2000" dirty="0"/>
              <a:t>. A Use Case diagram is </a:t>
            </a:r>
            <a:r>
              <a:rPr lang="en-US" altLang="en-US" sz="2000" dirty="0"/>
              <a:t>a representation of a user's interaction with the system that shows the relationship between the user and the different processes (i.e. other use cases) required to implement a use case. In general there is one Use Case diagram for each use case provided by the user. </a:t>
            </a:r>
          </a:p>
          <a:p>
            <a:pPr marL="0" indent="0">
              <a:lnSpc>
                <a:spcPct val="80000"/>
              </a:lnSpc>
              <a:buNone/>
            </a:pPr>
            <a:endParaRPr lang="en-US" altLang="en-US" sz="2000" dirty="0"/>
          </a:p>
          <a:p>
            <a:pPr>
              <a:lnSpc>
                <a:spcPct val="80000"/>
              </a:lnSpc>
            </a:pPr>
            <a:r>
              <a:rPr lang="en-US" altLang="en-US" sz="2000" dirty="0"/>
              <a:t>Use case diagrams attempt to mimic the real world and provide a view for the stakeholder to understand how actors interact with the system’s processes for a given use case.</a:t>
            </a:r>
          </a:p>
          <a:p>
            <a:pPr>
              <a:lnSpc>
                <a:spcPct val="80000"/>
              </a:lnSpc>
            </a:pPr>
            <a:endParaRPr lang="en-US" altLang="en-US" sz="2000" dirty="0"/>
          </a:p>
          <a:p>
            <a:pPr>
              <a:lnSpc>
                <a:spcPct val="80000"/>
              </a:lnSpc>
            </a:pPr>
            <a:r>
              <a:rPr lang="en-US" altLang="en-US" sz="2000" dirty="0"/>
              <a:t>Additional diagrams and documentation can be used to provide a complete view of system requirements. We will discuss these diagrams later in the class. These diagrams include:</a:t>
            </a:r>
          </a:p>
          <a:p>
            <a:pPr lvl="1">
              <a:lnSpc>
                <a:spcPct val="80000"/>
              </a:lnSpc>
            </a:pPr>
            <a:r>
              <a:rPr lang="en-US" altLang="en-US" sz="1600" dirty="0"/>
              <a:t>Sequence Diagrams</a:t>
            </a:r>
          </a:p>
          <a:p>
            <a:pPr lvl="1">
              <a:lnSpc>
                <a:spcPct val="80000"/>
              </a:lnSpc>
            </a:pPr>
            <a:r>
              <a:rPr lang="en-US" altLang="en-US" sz="1600" dirty="0"/>
              <a:t>Activity Diagrams</a:t>
            </a:r>
          </a:p>
          <a:p>
            <a:pPr lvl="1">
              <a:lnSpc>
                <a:spcPct val="80000"/>
              </a:lnSpc>
            </a:pPr>
            <a:r>
              <a:rPr lang="en-US" altLang="en-US" sz="1600" dirty="0"/>
              <a:t>Domain Model</a:t>
            </a:r>
            <a:endParaRPr lang="en-CA" altLang="en-US" sz="1600" dirty="0"/>
          </a:p>
          <a:p>
            <a:pPr marL="0" indent="0">
              <a:lnSpc>
                <a:spcPct val="80000"/>
              </a:lnSpc>
              <a:buNone/>
            </a:pPr>
            <a:endParaRPr lang="en-US" altLang="en-US" sz="2000" dirty="0"/>
          </a:p>
          <a:p>
            <a:pPr marL="0" indent="0">
              <a:lnSpc>
                <a:spcPct val="80000"/>
              </a:lnSpc>
              <a:buNone/>
            </a:pPr>
            <a:endParaRPr lang="en-US" altLang="en-US" sz="2000" dirty="0"/>
          </a:p>
        </p:txBody>
      </p:sp>
    </p:spTree>
    <p:extLst>
      <p:ext uri="{BB962C8B-B14F-4D97-AF65-F5344CB8AC3E}">
        <p14:creationId xmlns:p14="http://schemas.microsoft.com/office/powerpoint/2010/main" val="415702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0761B8BF-102B-4864-9AD4-B0514970F254}" type="slidenum">
              <a:rPr lang="en-US" altLang="en-US"/>
              <a:pPr/>
              <a:t>12</a:t>
            </a:fld>
            <a:endParaRPr lang="en-US" altLang="en-US"/>
          </a:p>
        </p:txBody>
      </p:sp>
      <p:sp>
        <p:nvSpPr>
          <p:cNvPr id="165890" name="Rectangle 2"/>
          <p:cNvSpPr>
            <a:spLocks noGrp="1" noChangeArrowheads="1"/>
          </p:cNvSpPr>
          <p:nvPr>
            <p:ph type="title"/>
          </p:nvPr>
        </p:nvSpPr>
        <p:spPr/>
        <p:txBody>
          <a:bodyPr/>
          <a:lstStyle/>
          <a:p>
            <a:r>
              <a:rPr lang="en-CA" altLang="en-US" sz="3200" dirty="0"/>
              <a:t>Structural Elements of Use Case Diagrams</a:t>
            </a:r>
            <a:r>
              <a:rPr lang="el-GR" altLang="en-US" sz="3200" dirty="0"/>
              <a:t> (1)</a:t>
            </a:r>
            <a:endParaRPr lang="en-US" altLang="en-US" dirty="0"/>
          </a:p>
        </p:txBody>
      </p:sp>
      <p:graphicFrame>
        <p:nvGraphicFramePr>
          <p:cNvPr id="165891" name="Object 3"/>
          <p:cNvGraphicFramePr>
            <a:graphicFrameLocks noChangeAspect="1"/>
          </p:cNvGraphicFramePr>
          <p:nvPr/>
        </p:nvGraphicFramePr>
        <p:xfrm>
          <a:off x="762000" y="1762125"/>
          <a:ext cx="7781925" cy="4705350"/>
        </p:xfrm>
        <a:graphic>
          <a:graphicData uri="http://schemas.openxmlformats.org/presentationml/2006/ole">
            <mc:AlternateContent xmlns:mc="http://schemas.openxmlformats.org/markup-compatibility/2006">
              <mc:Choice xmlns:v="urn:schemas-microsoft-com:vml" Requires="v">
                <p:oleObj spid="_x0000_s34962" name="Document" r:id="rId4" imgW="7432968" imgH="4486656" progId="Word.Document.8">
                  <p:embed/>
                </p:oleObj>
              </mc:Choice>
              <mc:Fallback>
                <p:oleObj name="Document" r:id="rId4" imgW="7432968" imgH="4486656" progId="Word.Document.8">
                  <p:embed/>
                  <p:pic>
                    <p:nvPicPr>
                      <p:cNvPr id="165891" name="Object 3"/>
                      <p:cNvPicPr>
                        <a:picLocks noChangeAspect="1" noChangeArrowheads="1"/>
                      </p:cNvPicPr>
                      <p:nvPr/>
                    </p:nvPicPr>
                    <p:blipFill>
                      <a:blip r:embed="rId5"/>
                      <a:srcRect/>
                      <a:stretch>
                        <a:fillRect/>
                      </a:stretch>
                    </p:blipFill>
                    <p:spPr bwMode="auto">
                      <a:xfrm>
                        <a:off x="762000" y="1762125"/>
                        <a:ext cx="7781925" cy="47053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2" name="Object 4"/>
          <p:cNvGraphicFramePr>
            <a:graphicFrameLocks noChangeAspect="1"/>
          </p:cNvGraphicFramePr>
          <p:nvPr/>
        </p:nvGraphicFramePr>
        <p:xfrm>
          <a:off x="7072313" y="2819400"/>
          <a:ext cx="1081087" cy="552450"/>
        </p:xfrm>
        <a:graphic>
          <a:graphicData uri="http://schemas.openxmlformats.org/presentationml/2006/ole">
            <mc:AlternateContent xmlns:mc="http://schemas.openxmlformats.org/markup-compatibility/2006">
              <mc:Choice xmlns:v="urn:schemas-microsoft-com:vml" Requires="v">
                <p:oleObj spid="_x0000_s34963" name="Visio" r:id="rId6" imgW="1175004" imgH="656742" progId="Visio.Drawing.6">
                  <p:embed/>
                </p:oleObj>
              </mc:Choice>
              <mc:Fallback>
                <p:oleObj name="Visio" r:id="rId6" imgW="1175004" imgH="656742" progId="Visio.Drawing.6">
                  <p:embed/>
                  <p:pic>
                    <p:nvPicPr>
                      <p:cNvPr id="16589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2313" y="2819400"/>
                        <a:ext cx="1081087" cy="5524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3" name="Object 5"/>
          <p:cNvGraphicFramePr>
            <a:graphicFrameLocks noChangeAspect="1"/>
          </p:cNvGraphicFramePr>
          <p:nvPr/>
        </p:nvGraphicFramePr>
        <p:xfrm>
          <a:off x="7296150" y="3581400"/>
          <a:ext cx="542925" cy="914400"/>
        </p:xfrm>
        <a:graphic>
          <a:graphicData uri="http://schemas.openxmlformats.org/presentationml/2006/ole">
            <mc:AlternateContent xmlns:mc="http://schemas.openxmlformats.org/markup-compatibility/2006">
              <mc:Choice xmlns:v="urn:schemas-microsoft-com:vml" Requires="v">
                <p:oleObj spid="_x0000_s34964" name="VISIO" r:id="rId8" imgW="613080" imgH="1032120" progId="Visio.Drawing.5">
                  <p:embed/>
                </p:oleObj>
              </mc:Choice>
              <mc:Fallback>
                <p:oleObj name="VISIO" r:id="rId8" imgW="613080" imgH="1032120" progId="Visio.Drawing.5">
                  <p:embed/>
                  <p:pic>
                    <p:nvPicPr>
                      <p:cNvPr id="165893"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6150" y="3581400"/>
                        <a:ext cx="542925" cy="914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5894" name="Object 6"/>
          <p:cNvGraphicFramePr>
            <a:graphicFrameLocks noChangeAspect="1"/>
          </p:cNvGraphicFramePr>
          <p:nvPr/>
        </p:nvGraphicFramePr>
        <p:xfrm>
          <a:off x="7348538" y="5029200"/>
          <a:ext cx="500062" cy="685800"/>
        </p:xfrm>
        <a:graphic>
          <a:graphicData uri="http://schemas.openxmlformats.org/presentationml/2006/ole">
            <mc:AlternateContent xmlns:mc="http://schemas.openxmlformats.org/markup-compatibility/2006">
              <mc:Choice xmlns:v="urn:schemas-microsoft-com:vml" Requires="v">
                <p:oleObj spid="_x0000_s34965" name="VISIO" r:id="rId10" imgW="1007280" imgH="1383480" progId="Visio.Drawing.5">
                  <p:embed/>
                </p:oleObj>
              </mc:Choice>
              <mc:Fallback>
                <p:oleObj name="VISIO" r:id="rId10" imgW="1007280" imgH="1383480" progId="Visio.Drawing.5">
                  <p:embed/>
                  <p:pic>
                    <p:nvPicPr>
                      <p:cNvPr id="165894"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48538" y="5029200"/>
                        <a:ext cx="5000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975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DA4E6DBC-4E92-43A1-956C-A706F5187DC6}" type="slidenum">
              <a:rPr lang="en-US" altLang="en-US"/>
              <a:pPr/>
              <a:t>13</a:t>
            </a:fld>
            <a:endParaRPr lang="en-US" altLang="en-US"/>
          </a:p>
        </p:txBody>
      </p:sp>
      <p:sp>
        <p:nvSpPr>
          <p:cNvPr id="166914" name="Rectangle 2"/>
          <p:cNvSpPr>
            <a:spLocks noGrp="1" noChangeArrowheads="1"/>
          </p:cNvSpPr>
          <p:nvPr>
            <p:ph type="title"/>
          </p:nvPr>
        </p:nvSpPr>
        <p:spPr/>
        <p:txBody>
          <a:bodyPr/>
          <a:lstStyle/>
          <a:p>
            <a:r>
              <a:rPr lang="en-CA" altLang="en-US" sz="3200" dirty="0"/>
              <a:t>Structural Elements of Use Case Diagrams</a:t>
            </a:r>
            <a:r>
              <a:rPr lang="el-GR" altLang="en-US" sz="3200" dirty="0"/>
              <a:t> (2)</a:t>
            </a:r>
            <a:endParaRPr lang="en-US" altLang="en-US" sz="3200" dirty="0"/>
          </a:p>
        </p:txBody>
      </p:sp>
      <p:graphicFrame>
        <p:nvGraphicFramePr>
          <p:cNvPr id="166915" name="Object 3"/>
          <p:cNvGraphicFramePr>
            <a:graphicFrameLocks noChangeAspect="1"/>
          </p:cNvGraphicFramePr>
          <p:nvPr/>
        </p:nvGraphicFramePr>
        <p:xfrm>
          <a:off x="828675" y="1978025"/>
          <a:ext cx="7475538" cy="4741863"/>
        </p:xfrm>
        <a:graphic>
          <a:graphicData uri="http://schemas.openxmlformats.org/presentationml/2006/ole">
            <mc:AlternateContent xmlns:mc="http://schemas.openxmlformats.org/markup-compatibility/2006">
              <mc:Choice xmlns:v="urn:schemas-microsoft-com:vml" Requires="v">
                <p:oleObj spid="_x0000_s35986" name="Document" r:id="rId4" imgW="8494305" imgH="5369159" progId="Word.Document.8">
                  <p:embed/>
                </p:oleObj>
              </mc:Choice>
              <mc:Fallback>
                <p:oleObj name="Document" r:id="rId4" imgW="8494305" imgH="5369159" progId="Word.Document.8">
                  <p:embed/>
                  <p:pic>
                    <p:nvPicPr>
                      <p:cNvPr id="166915" name="Object 3"/>
                      <p:cNvPicPr>
                        <a:picLocks noChangeAspect="1" noChangeArrowheads="1"/>
                      </p:cNvPicPr>
                      <p:nvPr/>
                    </p:nvPicPr>
                    <p:blipFill>
                      <a:blip r:embed="rId5"/>
                      <a:srcRect b="26048"/>
                      <a:stretch>
                        <a:fillRect/>
                      </a:stretch>
                    </p:blipFill>
                    <p:spPr bwMode="auto">
                      <a:xfrm>
                        <a:off x="828675" y="1978025"/>
                        <a:ext cx="7475538" cy="47418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16" name="Object 4"/>
          <p:cNvGraphicFramePr>
            <a:graphicFrameLocks noChangeAspect="1"/>
          </p:cNvGraphicFramePr>
          <p:nvPr/>
        </p:nvGraphicFramePr>
        <p:xfrm>
          <a:off x="6858000" y="3998913"/>
          <a:ext cx="1039813" cy="344487"/>
        </p:xfrm>
        <a:graphic>
          <a:graphicData uri="http://schemas.openxmlformats.org/presentationml/2006/ole">
            <mc:AlternateContent xmlns:mc="http://schemas.openxmlformats.org/markup-compatibility/2006">
              <mc:Choice xmlns:v="urn:schemas-microsoft-com:vml" Requires="v">
                <p:oleObj spid="_x0000_s35987" name="VISIO" r:id="rId6" imgW="1039680" imgH="345600" progId="Visio.Drawing.5">
                  <p:embed/>
                </p:oleObj>
              </mc:Choice>
              <mc:Fallback>
                <p:oleObj name="VISIO" r:id="rId6" imgW="1039680" imgH="345600" progId="Visio.Drawing.5">
                  <p:embed/>
                  <p:pic>
                    <p:nvPicPr>
                      <p:cNvPr id="16691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3998913"/>
                        <a:ext cx="1039813" cy="3444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6917" name="Object 5"/>
          <p:cNvGraphicFramePr>
            <a:graphicFrameLocks noChangeAspect="1"/>
          </p:cNvGraphicFramePr>
          <p:nvPr/>
        </p:nvGraphicFramePr>
        <p:xfrm>
          <a:off x="6858000" y="2971800"/>
          <a:ext cx="925513" cy="482600"/>
        </p:xfrm>
        <a:graphic>
          <a:graphicData uri="http://schemas.openxmlformats.org/presentationml/2006/ole">
            <mc:AlternateContent xmlns:mc="http://schemas.openxmlformats.org/markup-compatibility/2006">
              <mc:Choice xmlns:v="urn:schemas-microsoft-com:vml" Requires="v">
                <p:oleObj spid="_x0000_s35988" name="VISIO" r:id="rId8" imgW="926640" imgH="483840" progId="Visio.Drawing.5">
                  <p:embed/>
                </p:oleObj>
              </mc:Choice>
              <mc:Fallback>
                <p:oleObj name="VISIO" r:id="rId8" imgW="926640" imgH="483840" progId="Visio.Drawing.5">
                  <p:embed/>
                  <p:pic>
                    <p:nvPicPr>
                      <p:cNvPr id="166917"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0" y="2971800"/>
                        <a:ext cx="925513" cy="482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6918" name="Object 6"/>
          <p:cNvGraphicFramePr>
            <a:graphicFrameLocks noChangeAspect="1"/>
          </p:cNvGraphicFramePr>
          <p:nvPr/>
        </p:nvGraphicFramePr>
        <p:xfrm>
          <a:off x="6934200" y="5370513"/>
          <a:ext cx="1038225" cy="344487"/>
        </p:xfrm>
        <a:graphic>
          <a:graphicData uri="http://schemas.openxmlformats.org/presentationml/2006/ole">
            <mc:AlternateContent xmlns:mc="http://schemas.openxmlformats.org/markup-compatibility/2006">
              <mc:Choice xmlns:v="urn:schemas-microsoft-com:vml" Requires="v">
                <p:oleObj spid="_x0000_s35989" name="VISIO" r:id="rId10" imgW="1039320" imgH="345240" progId="Visio.Drawing.5">
                  <p:embed/>
                </p:oleObj>
              </mc:Choice>
              <mc:Fallback>
                <p:oleObj name="VISIO" r:id="rId10" imgW="1039320" imgH="345240" progId="Visio.Drawing.5">
                  <p:embed/>
                  <p:pic>
                    <p:nvPicPr>
                      <p:cNvPr id="166918"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34200" y="5370513"/>
                        <a:ext cx="1038225" cy="3444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19" name="Text Box 7"/>
          <p:cNvSpPr txBox="1">
            <a:spLocks noChangeArrowheads="1"/>
          </p:cNvSpPr>
          <p:nvPr/>
        </p:nvSpPr>
        <p:spPr bwMode="auto">
          <a:xfrm>
            <a:off x="6858000" y="5141913"/>
            <a:ext cx="1206500" cy="3365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charset="0"/>
              </a:rPr>
              <a:t>&lt;&lt;</a:t>
            </a:r>
            <a:r>
              <a:rPr lang="en-US" altLang="en-US" sz="1600">
                <a:latin typeface="Arial" charset="0"/>
              </a:rPr>
              <a:t>extend</a:t>
            </a:r>
            <a:r>
              <a:rPr lang="en-US" altLang="en-US" sz="1400">
                <a:latin typeface="Arial" charset="0"/>
              </a:rPr>
              <a:t>&gt;&gt;</a:t>
            </a:r>
            <a:endParaRPr lang="en-US" altLang="en-US" sz="2000" b="1">
              <a:solidFill>
                <a:schemeClr val="tx2"/>
              </a:solidFill>
              <a:latin typeface="Arial" charset="0"/>
            </a:endParaRPr>
          </a:p>
        </p:txBody>
      </p:sp>
    </p:spTree>
    <p:extLst>
      <p:ext uri="{BB962C8B-B14F-4D97-AF65-F5344CB8AC3E}">
        <p14:creationId xmlns:p14="http://schemas.microsoft.com/office/powerpoint/2010/main" val="62989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561B7820-72EB-4CC0-B286-E1BCC5569066}" type="slidenum">
              <a:rPr lang="en-US" altLang="en-US"/>
              <a:pPr/>
              <a:t>14</a:t>
            </a:fld>
            <a:endParaRPr lang="en-US" altLang="en-US"/>
          </a:p>
        </p:txBody>
      </p:sp>
      <p:sp>
        <p:nvSpPr>
          <p:cNvPr id="167938" name="Rectangle 2"/>
          <p:cNvSpPr>
            <a:spLocks noGrp="1" noChangeArrowheads="1"/>
          </p:cNvSpPr>
          <p:nvPr>
            <p:ph type="title"/>
          </p:nvPr>
        </p:nvSpPr>
        <p:spPr/>
        <p:txBody>
          <a:bodyPr/>
          <a:lstStyle/>
          <a:p>
            <a:r>
              <a:rPr lang="en-CA" altLang="en-US" sz="3200" dirty="0"/>
              <a:t>Structural Elements of Use Case Diagrams</a:t>
            </a:r>
            <a:r>
              <a:rPr lang="el-GR" altLang="en-US" sz="3200" dirty="0"/>
              <a:t> (3)</a:t>
            </a:r>
            <a:endParaRPr lang="en-US" altLang="en-US" sz="3200" dirty="0"/>
          </a:p>
        </p:txBody>
      </p:sp>
      <p:graphicFrame>
        <p:nvGraphicFramePr>
          <p:cNvPr id="167939" name="Object 3"/>
          <p:cNvGraphicFramePr>
            <a:graphicFrameLocks noChangeAspect="1"/>
          </p:cNvGraphicFramePr>
          <p:nvPr/>
        </p:nvGraphicFramePr>
        <p:xfrm>
          <a:off x="695325" y="2124075"/>
          <a:ext cx="7781925" cy="1971675"/>
        </p:xfrm>
        <a:graphic>
          <a:graphicData uri="http://schemas.openxmlformats.org/presentationml/2006/ole">
            <mc:AlternateContent xmlns:mc="http://schemas.openxmlformats.org/markup-compatibility/2006">
              <mc:Choice xmlns:v="urn:schemas-microsoft-com:vml" Requires="v">
                <p:oleObj spid="_x0000_s36938" name="Document" r:id="rId4" imgW="8431894" imgH="2141113" progId="Word.Document.8">
                  <p:embed/>
                </p:oleObj>
              </mc:Choice>
              <mc:Fallback>
                <p:oleObj name="Document" r:id="rId4" imgW="8431894" imgH="2141113" progId="Word.Document.8">
                  <p:embed/>
                  <p:pic>
                    <p:nvPicPr>
                      <p:cNvPr id="167939" name="Object 3"/>
                      <p:cNvPicPr>
                        <a:picLocks noChangeAspect="1" noChangeArrowheads="1"/>
                      </p:cNvPicPr>
                      <p:nvPr/>
                    </p:nvPicPr>
                    <p:blipFill>
                      <a:blip r:embed="rId5"/>
                      <a:srcRect b="61"/>
                      <a:stretch>
                        <a:fillRect/>
                      </a:stretch>
                    </p:blipFill>
                    <p:spPr bwMode="auto">
                      <a:xfrm>
                        <a:off x="695325" y="2124075"/>
                        <a:ext cx="7781925" cy="19716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0" name="Object 4"/>
          <p:cNvGraphicFramePr>
            <a:graphicFrameLocks noChangeAspect="1"/>
          </p:cNvGraphicFramePr>
          <p:nvPr/>
        </p:nvGraphicFramePr>
        <p:xfrm>
          <a:off x="7038975" y="3048000"/>
          <a:ext cx="1038225" cy="344488"/>
        </p:xfrm>
        <a:graphic>
          <a:graphicData uri="http://schemas.openxmlformats.org/presentationml/2006/ole">
            <mc:AlternateContent xmlns:mc="http://schemas.openxmlformats.org/markup-compatibility/2006">
              <mc:Choice xmlns:v="urn:schemas-microsoft-com:vml" Requires="v">
                <p:oleObj spid="_x0000_s36939" name="VISIO" r:id="rId6" imgW="1039320" imgH="345240" progId="Visio.Drawing.5">
                  <p:embed/>
                </p:oleObj>
              </mc:Choice>
              <mc:Fallback>
                <p:oleObj name="VISIO" r:id="rId6" imgW="1039320" imgH="345240" progId="Visio.Drawing.5">
                  <p:embed/>
                  <p:pic>
                    <p:nvPicPr>
                      <p:cNvPr id="16794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8975" y="3048000"/>
                        <a:ext cx="1038225" cy="3444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1" name="Text Box 5"/>
          <p:cNvSpPr txBox="1">
            <a:spLocks noChangeArrowheads="1"/>
          </p:cNvSpPr>
          <p:nvPr/>
        </p:nvSpPr>
        <p:spPr bwMode="auto">
          <a:xfrm>
            <a:off x="6934200" y="2743200"/>
            <a:ext cx="1238250" cy="3365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charset="0"/>
              </a:rPr>
              <a:t>&lt;&lt;</a:t>
            </a:r>
            <a:r>
              <a:rPr lang="en-US" altLang="en-US" sz="1600">
                <a:latin typeface="Arial" charset="0"/>
              </a:rPr>
              <a:t>include</a:t>
            </a:r>
            <a:r>
              <a:rPr lang="en-US" altLang="en-US" sz="1400">
                <a:latin typeface="Arial" charset="0"/>
              </a:rPr>
              <a:t>&gt;&gt;</a:t>
            </a:r>
            <a:endParaRPr lang="en-US" altLang="en-US" sz="2000" b="1">
              <a:solidFill>
                <a:schemeClr val="tx2"/>
              </a:solidFill>
              <a:latin typeface="Arial" charset="0"/>
            </a:endParaRPr>
          </a:p>
        </p:txBody>
      </p:sp>
    </p:spTree>
    <p:extLst>
      <p:ext uri="{BB962C8B-B14F-4D97-AF65-F5344CB8AC3E}">
        <p14:creationId xmlns:p14="http://schemas.microsoft.com/office/powerpoint/2010/main" val="3480557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p:txBody>
          <a:bodyPr/>
          <a:lstStyle/>
          <a:p>
            <a:fld id="{754C5511-2454-47C1-9BA1-2AED0DAE7C35}" type="slidenum">
              <a:rPr lang="en-US" altLang="en-US"/>
              <a:pPr/>
              <a:t>15</a:t>
            </a:fld>
            <a:endParaRPr lang="en-US" altLang="en-US"/>
          </a:p>
        </p:txBody>
      </p:sp>
      <p:pic>
        <p:nvPicPr>
          <p:cNvPr id="168962" name="Picture 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654175"/>
            <a:ext cx="5194300" cy="4619625"/>
          </a:xfrm>
          <a:prstGeom prst="rect">
            <a:avLst/>
          </a:prstGeom>
          <a:solidFill>
            <a:srgbClr val="FFFFFF"/>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963" name="Rectangle 3"/>
          <p:cNvSpPr>
            <a:spLocks noGrp="1" noChangeArrowheads="1"/>
          </p:cNvSpPr>
          <p:nvPr>
            <p:ph type="title"/>
          </p:nvPr>
        </p:nvSpPr>
        <p:spPr/>
        <p:txBody>
          <a:bodyPr/>
          <a:lstStyle/>
          <a:p>
            <a:r>
              <a:rPr lang="en-CA" altLang="en-US" sz="4000" dirty="0"/>
              <a:t>Use Case Diagram Example</a:t>
            </a:r>
            <a:endParaRPr lang="en-US" altLang="en-US" dirty="0"/>
          </a:p>
        </p:txBody>
      </p:sp>
      <p:grpSp>
        <p:nvGrpSpPr>
          <p:cNvPr id="168965" name="Group 5"/>
          <p:cNvGrpSpPr>
            <a:grpSpLocks/>
          </p:cNvGrpSpPr>
          <p:nvPr/>
        </p:nvGrpSpPr>
        <p:grpSpPr bwMode="auto">
          <a:xfrm>
            <a:off x="7148513" y="3959225"/>
            <a:ext cx="546100" cy="952500"/>
            <a:chOff x="4896" y="1488"/>
            <a:chExt cx="344" cy="600"/>
          </a:xfrm>
        </p:grpSpPr>
        <p:sp>
          <p:nvSpPr>
            <p:cNvPr id="168966" name="Oval 6"/>
            <p:cNvSpPr>
              <a:spLocks noChangeArrowheads="1"/>
            </p:cNvSpPr>
            <p:nvPr/>
          </p:nvSpPr>
          <p:spPr bwMode="auto">
            <a:xfrm>
              <a:off x="5040" y="1488"/>
              <a:ext cx="96" cy="9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67" name="Line 7"/>
            <p:cNvSpPr>
              <a:spLocks noChangeShapeType="1"/>
            </p:cNvSpPr>
            <p:nvPr/>
          </p:nvSpPr>
          <p:spPr bwMode="auto">
            <a:xfrm>
              <a:off x="5088" y="158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68" name="Line 8"/>
            <p:cNvSpPr>
              <a:spLocks noChangeShapeType="1"/>
            </p:cNvSpPr>
            <p:nvPr/>
          </p:nvSpPr>
          <p:spPr bwMode="auto">
            <a:xfrm flipH="1">
              <a:off x="4896" y="1896"/>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69" name="Line 9"/>
            <p:cNvSpPr>
              <a:spLocks noChangeShapeType="1"/>
            </p:cNvSpPr>
            <p:nvPr/>
          </p:nvSpPr>
          <p:spPr bwMode="auto">
            <a:xfrm>
              <a:off x="5088" y="1896"/>
              <a:ext cx="15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70" name="Line 10"/>
            <p:cNvSpPr>
              <a:spLocks noChangeShapeType="1"/>
            </p:cNvSpPr>
            <p:nvPr/>
          </p:nvSpPr>
          <p:spPr bwMode="auto">
            <a:xfrm>
              <a:off x="4944" y="168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68971" name="Text Box 11"/>
          <p:cNvSpPr txBox="1">
            <a:spLocks noChangeArrowheads="1"/>
          </p:cNvSpPr>
          <p:nvPr/>
        </p:nvSpPr>
        <p:spPr bwMode="auto">
          <a:xfrm>
            <a:off x="7116763" y="49911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Tahoma" pitchFamily="34" charset="0"/>
              </a:rPr>
              <a:t>Billing</a:t>
            </a:r>
          </a:p>
          <a:p>
            <a:r>
              <a:rPr lang="en-US" altLang="en-US" sz="1200" b="1">
                <a:latin typeface="Tahoma" pitchFamily="34" charset="0"/>
              </a:rPr>
              <a:t>System</a:t>
            </a:r>
          </a:p>
        </p:txBody>
      </p:sp>
      <p:sp>
        <p:nvSpPr>
          <p:cNvPr id="168972" name="Line 12"/>
          <p:cNvSpPr>
            <a:spLocks noChangeShapeType="1"/>
          </p:cNvSpPr>
          <p:nvPr/>
        </p:nvSpPr>
        <p:spPr bwMode="auto">
          <a:xfrm>
            <a:off x="4138613" y="4752975"/>
            <a:ext cx="2932112" cy="357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73" name="Line 13"/>
          <p:cNvSpPr>
            <a:spLocks noChangeShapeType="1"/>
          </p:cNvSpPr>
          <p:nvPr/>
        </p:nvSpPr>
        <p:spPr bwMode="auto">
          <a:xfrm>
            <a:off x="4375150" y="3505200"/>
            <a:ext cx="2968625"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68974" name="Text Box 14"/>
          <p:cNvSpPr txBox="1">
            <a:spLocks noChangeArrowheads="1"/>
          </p:cNvSpPr>
          <p:nvPr/>
        </p:nvSpPr>
        <p:spPr bwMode="auto">
          <a:xfrm>
            <a:off x="6781800" y="1811338"/>
            <a:ext cx="245451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800" dirty="0"/>
              <a:t>An entity can play the </a:t>
            </a:r>
          </a:p>
          <a:p>
            <a:r>
              <a:rPr lang="en-CA" altLang="en-US" sz="1800" dirty="0"/>
              <a:t>role of one or more </a:t>
            </a:r>
          </a:p>
          <a:p>
            <a:r>
              <a:rPr lang="en-CA" altLang="en-US" sz="1800" dirty="0"/>
              <a:t>agents at the sam</a:t>
            </a:r>
            <a:r>
              <a:rPr lang="en-CA" altLang="en-US" dirty="0"/>
              <a:t>e </a:t>
            </a:r>
          </a:p>
          <a:p>
            <a:r>
              <a:rPr lang="en-CA" altLang="en-US" dirty="0"/>
              <a:t>time</a:t>
            </a:r>
            <a:endParaRPr lang="el-GR" altLang="en-US" sz="1800" dirty="0"/>
          </a:p>
        </p:txBody>
      </p:sp>
    </p:spTree>
    <p:extLst>
      <p:ext uri="{BB962C8B-B14F-4D97-AF65-F5344CB8AC3E}">
        <p14:creationId xmlns:p14="http://schemas.microsoft.com/office/powerpoint/2010/main" val="1724688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13CA92-C7DB-40C6-B3B8-399D7F3BE546}" type="slidenum">
              <a:rPr lang="en-US" altLang="en-US"/>
              <a:pPr/>
              <a:t>16</a:t>
            </a:fld>
            <a:endParaRPr lang="en-US" altLang="en-US"/>
          </a:p>
        </p:txBody>
      </p:sp>
      <p:sp>
        <p:nvSpPr>
          <p:cNvPr id="169986" name="Rectangle 2"/>
          <p:cNvSpPr>
            <a:spLocks noGrp="1" noChangeArrowheads="1"/>
          </p:cNvSpPr>
          <p:nvPr>
            <p:ph type="title"/>
          </p:nvPr>
        </p:nvSpPr>
        <p:spPr/>
        <p:txBody>
          <a:bodyPr/>
          <a:lstStyle/>
          <a:p>
            <a:r>
              <a:rPr lang="en-CA" altLang="en-US" sz="4000" dirty="0"/>
              <a:t>Use Case Diagram Example</a:t>
            </a:r>
            <a:r>
              <a:rPr lang="el-GR" altLang="en-US" sz="4000" dirty="0"/>
              <a:t> </a:t>
            </a:r>
            <a:endParaRPr lang="en-US" altLang="en-US" dirty="0"/>
          </a:p>
        </p:txBody>
      </p:sp>
      <p:pic>
        <p:nvPicPr>
          <p:cNvPr id="169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7543800" cy="423068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1400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D5C561C-1694-4CA6-8FE6-B069A595CB2B}" type="slidenum">
              <a:rPr lang="en-US" altLang="en-US"/>
              <a:pPr/>
              <a:t>17</a:t>
            </a:fld>
            <a:endParaRPr lang="en-US" altLang="en-US"/>
          </a:p>
        </p:txBody>
      </p:sp>
      <p:sp>
        <p:nvSpPr>
          <p:cNvPr id="171010" name="Rectangle 2"/>
          <p:cNvSpPr>
            <a:spLocks noGrp="1" noChangeArrowheads="1"/>
          </p:cNvSpPr>
          <p:nvPr>
            <p:ph type="title"/>
          </p:nvPr>
        </p:nvSpPr>
        <p:spPr/>
        <p:txBody>
          <a:bodyPr/>
          <a:lstStyle/>
          <a:p>
            <a:r>
              <a:rPr lang="en-CA" altLang="en-US" sz="4000" dirty="0"/>
              <a:t>Use Case Diagram Example</a:t>
            </a:r>
            <a:endParaRPr lang="en-US" altLang="en-US" dirty="0"/>
          </a:p>
        </p:txBody>
      </p:sp>
      <p:pic>
        <p:nvPicPr>
          <p:cNvPr id="171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120900"/>
            <a:ext cx="5181600" cy="43561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080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12"/>
          </p:nvPr>
        </p:nvSpPr>
        <p:spPr/>
        <p:txBody>
          <a:bodyPr/>
          <a:lstStyle/>
          <a:p>
            <a:fld id="{3332F5DA-C7AE-4C49-9A3C-963315432EA5}" type="slidenum">
              <a:rPr lang="en-US" altLang="en-US"/>
              <a:pPr/>
              <a:t>18</a:t>
            </a:fld>
            <a:endParaRPr lang="en-US" altLang="en-US"/>
          </a:p>
        </p:txBody>
      </p:sp>
      <p:sp>
        <p:nvSpPr>
          <p:cNvPr id="172034" name="Rectangle 2"/>
          <p:cNvSpPr>
            <a:spLocks noGrp="1" noChangeArrowheads="1"/>
          </p:cNvSpPr>
          <p:nvPr>
            <p:ph type="title"/>
          </p:nvPr>
        </p:nvSpPr>
        <p:spPr>
          <a:xfrm>
            <a:off x="304800" y="381000"/>
            <a:ext cx="8534400" cy="1143000"/>
          </a:xfrm>
        </p:spPr>
        <p:txBody>
          <a:bodyPr/>
          <a:lstStyle/>
          <a:p>
            <a:r>
              <a:rPr lang="en-CA" altLang="en-US" sz="3200" dirty="0"/>
              <a:t>&lt;&lt;include&gt;&gt;, &lt;&lt;extend&gt;&gt; </a:t>
            </a:r>
            <a:r>
              <a:rPr lang="en-CA" altLang="en-US" sz="3200" dirty="0" err="1"/>
              <a:t>Stereoptypes</a:t>
            </a:r>
            <a:endParaRPr lang="en-US" altLang="en-US" sz="2800" dirty="0"/>
          </a:p>
        </p:txBody>
      </p:sp>
      <p:sp>
        <p:nvSpPr>
          <p:cNvPr id="172035" name="Oval 3"/>
          <p:cNvSpPr>
            <a:spLocks noChangeArrowheads="1"/>
          </p:cNvSpPr>
          <p:nvPr/>
        </p:nvSpPr>
        <p:spPr bwMode="auto">
          <a:xfrm>
            <a:off x="228600" y="1752600"/>
            <a:ext cx="2895600" cy="1219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36" name="Oval 4"/>
          <p:cNvSpPr>
            <a:spLocks noChangeArrowheads="1"/>
          </p:cNvSpPr>
          <p:nvPr/>
        </p:nvSpPr>
        <p:spPr bwMode="auto">
          <a:xfrm>
            <a:off x="533400" y="3657600"/>
            <a:ext cx="1981200" cy="1219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37" name="Oval 5"/>
          <p:cNvSpPr>
            <a:spLocks noChangeArrowheads="1"/>
          </p:cNvSpPr>
          <p:nvPr/>
        </p:nvSpPr>
        <p:spPr bwMode="auto">
          <a:xfrm>
            <a:off x="3048000" y="5105400"/>
            <a:ext cx="1981200" cy="1219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38" name="Oval 6"/>
          <p:cNvSpPr>
            <a:spLocks noChangeArrowheads="1"/>
          </p:cNvSpPr>
          <p:nvPr/>
        </p:nvSpPr>
        <p:spPr bwMode="auto">
          <a:xfrm>
            <a:off x="5715000" y="1676400"/>
            <a:ext cx="1981200" cy="1219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39" name="Oval 7"/>
          <p:cNvSpPr>
            <a:spLocks noChangeArrowheads="1"/>
          </p:cNvSpPr>
          <p:nvPr/>
        </p:nvSpPr>
        <p:spPr bwMode="auto">
          <a:xfrm>
            <a:off x="6705600" y="3352800"/>
            <a:ext cx="1981200" cy="1219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40" name="Oval 8"/>
          <p:cNvSpPr>
            <a:spLocks noChangeArrowheads="1"/>
          </p:cNvSpPr>
          <p:nvPr/>
        </p:nvSpPr>
        <p:spPr bwMode="auto">
          <a:xfrm>
            <a:off x="6246813" y="5311775"/>
            <a:ext cx="1981200" cy="1219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41" name="Line 9"/>
          <p:cNvSpPr>
            <a:spLocks noChangeShapeType="1"/>
          </p:cNvSpPr>
          <p:nvPr/>
        </p:nvSpPr>
        <p:spPr bwMode="auto">
          <a:xfrm flipH="1">
            <a:off x="3124200" y="2286000"/>
            <a:ext cx="2590800" cy="0"/>
          </a:xfrm>
          <a:prstGeom prst="line">
            <a:avLst/>
          </a:prstGeom>
          <a:noFill/>
          <a:ln w="381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2042" name="Line 10"/>
          <p:cNvSpPr>
            <a:spLocks noChangeShapeType="1"/>
          </p:cNvSpPr>
          <p:nvPr/>
        </p:nvSpPr>
        <p:spPr bwMode="auto">
          <a:xfrm>
            <a:off x="2819400" y="2819400"/>
            <a:ext cx="1066800" cy="2286000"/>
          </a:xfrm>
          <a:prstGeom prst="line">
            <a:avLst/>
          </a:prstGeom>
          <a:noFill/>
          <a:ln w="381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2043" name="Line 11"/>
          <p:cNvSpPr>
            <a:spLocks noChangeShapeType="1"/>
          </p:cNvSpPr>
          <p:nvPr/>
        </p:nvSpPr>
        <p:spPr bwMode="auto">
          <a:xfrm>
            <a:off x="1676400" y="4876800"/>
            <a:ext cx="1447800" cy="685800"/>
          </a:xfrm>
          <a:prstGeom prst="line">
            <a:avLst/>
          </a:prstGeom>
          <a:noFill/>
          <a:ln w="381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2044" name="AutoShape 12"/>
          <p:cNvSpPr>
            <a:spLocks noChangeArrowheads="1"/>
          </p:cNvSpPr>
          <p:nvPr/>
        </p:nvSpPr>
        <p:spPr bwMode="auto">
          <a:xfrm>
            <a:off x="4876800" y="5029200"/>
            <a:ext cx="304800" cy="304800"/>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45" name="AutoShape 13"/>
          <p:cNvSpPr>
            <a:spLocks noChangeArrowheads="1"/>
          </p:cNvSpPr>
          <p:nvPr/>
        </p:nvSpPr>
        <p:spPr bwMode="auto">
          <a:xfrm rot="-4878873">
            <a:off x="5105400" y="5638800"/>
            <a:ext cx="304800" cy="304800"/>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2046" name="Line 14"/>
          <p:cNvSpPr>
            <a:spLocks noChangeShapeType="1"/>
          </p:cNvSpPr>
          <p:nvPr/>
        </p:nvSpPr>
        <p:spPr bwMode="auto">
          <a:xfrm flipV="1">
            <a:off x="5108864" y="4370388"/>
            <a:ext cx="18288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2047" name="Line 15"/>
          <p:cNvSpPr>
            <a:spLocks noChangeShapeType="1"/>
          </p:cNvSpPr>
          <p:nvPr/>
        </p:nvSpPr>
        <p:spPr bwMode="auto">
          <a:xfrm>
            <a:off x="5381625" y="5830888"/>
            <a:ext cx="855663" cy="157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2048" name="Text Box 16"/>
          <p:cNvSpPr txBox="1">
            <a:spLocks noChangeArrowheads="1"/>
          </p:cNvSpPr>
          <p:nvPr/>
        </p:nvSpPr>
        <p:spPr bwMode="auto">
          <a:xfrm>
            <a:off x="5927725" y="1793875"/>
            <a:ext cx="1581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t>Place</a:t>
            </a:r>
          </a:p>
          <a:p>
            <a:pPr eaLnBrk="1" hangingPunct="1"/>
            <a:r>
              <a:rPr lang="en-US" altLang="en-US" sz="2400" b="1"/>
              <a:t>rush order</a:t>
            </a:r>
          </a:p>
        </p:txBody>
      </p:sp>
      <p:sp>
        <p:nvSpPr>
          <p:cNvPr id="172049" name="Text Box 17"/>
          <p:cNvSpPr txBox="1">
            <a:spLocks noChangeArrowheads="1"/>
          </p:cNvSpPr>
          <p:nvPr/>
        </p:nvSpPr>
        <p:spPr bwMode="auto">
          <a:xfrm>
            <a:off x="914400" y="1828800"/>
            <a:ext cx="1981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t>Place order</a:t>
            </a:r>
            <a:endParaRPr lang="en-US" altLang="en-US" sz="2400"/>
          </a:p>
          <a:p>
            <a:pPr eaLnBrk="1" hangingPunct="1"/>
            <a:r>
              <a:rPr lang="en-US" altLang="en-US" sz="2000" b="1"/>
              <a:t>Extension points</a:t>
            </a:r>
            <a:endParaRPr lang="en-US" altLang="en-US" sz="2000"/>
          </a:p>
          <a:p>
            <a:pPr eaLnBrk="1" hangingPunct="1"/>
            <a:r>
              <a:rPr lang="en-US" altLang="en-US" sz="2000"/>
              <a:t>set priority</a:t>
            </a:r>
            <a:endParaRPr lang="en-US" altLang="en-US" sz="2400"/>
          </a:p>
        </p:txBody>
      </p:sp>
      <p:sp>
        <p:nvSpPr>
          <p:cNvPr id="172050" name="Text Box 18"/>
          <p:cNvSpPr txBox="1">
            <a:spLocks noChangeArrowheads="1"/>
          </p:cNvSpPr>
          <p:nvPr/>
        </p:nvSpPr>
        <p:spPr bwMode="auto">
          <a:xfrm>
            <a:off x="579438" y="4040188"/>
            <a:ext cx="1782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t>Track order</a:t>
            </a:r>
          </a:p>
        </p:txBody>
      </p:sp>
      <p:sp>
        <p:nvSpPr>
          <p:cNvPr id="172051" name="Text Box 19"/>
          <p:cNvSpPr txBox="1">
            <a:spLocks noChangeArrowheads="1"/>
          </p:cNvSpPr>
          <p:nvPr/>
        </p:nvSpPr>
        <p:spPr bwMode="auto">
          <a:xfrm>
            <a:off x="3033713" y="5437188"/>
            <a:ext cx="191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t>Validate user</a:t>
            </a:r>
          </a:p>
        </p:txBody>
      </p:sp>
      <p:sp>
        <p:nvSpPr>
          <p:cNvPr id="172052" name="Text Box 20"/>
          <p:cNvSpPr txBox="1">
            <a:spLocks noChangeArrowheads="1"/>
          </p:cNvSpPr>
          <p:nvPr/>
        </p:nvSpPr>
        <p:spPr bwMode="auto">
          <a:xfrm>
            <a:off x="7010400" y="3581400"/>
            <a:ext cx="1422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t>Check </a:t>
            </a:r>
          </a:p>
          <a:p>
            <a:pPr eaLnBrk="1" hangingPunct="1"/>
            <a:r>
              <a:rPr lang="en-US" altLang="en-US" sz="2400" b="1"/>
              <a:t>password</a:t>
            </a:r>
          </a:p>
        </p:txBody>
      </p:sp>
      <p:sp>
        <p:nvSpPr>
          <p:cNvPr id="172053" name="Text Box 21"/>
          <p:cNvSpPr txBox="1">
            <a:spLocks noChangeArrowheads="1"/>
          </p:cNvSpPr>
          <p:nvPr/>
        </p:nvSpPr>
        <p:spPr bwMode="auto">
          <a:xfrm>
            <a:off x="6343650" y="5681663"/>
            <a:ext cx="178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t>Retinal scan</a:t>
            </a:r>
          </a:p>
        </p:txBody>
      </p:sp>
      <p:sp>
        <p:nvSpPr>
          <p:cNvPr id="172054" name="Text Box 22"/>
          <p:cNvSpPr txBox="1">
            <a:spLocks noChangeArrowheads="1"/>
          </p:cNvSpPr>
          <p:nvPr/>
        </p:nvSpPr>
        <p:spPr bwMode="auto">
          <a:xfrm>
            <a:off x="3581400" y="1447800"/>
            <a:ext cx="171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t>&lt;&lt;extend&gt;&gt;</a:t>
            </a:r>
          </a:p>
          <a:p>
            <a:pPr eaLnBrk="1" hangingPunct="1"/>
            <a:r>
              <a:rPr lang="en-US" altLang="en-US" sz="2400"/>
              <a:t>(set priority)</a:t>
            </a:r>
          </a:p>
        </p:txBody>
      </p:sp>
      <p:sp>
        <p:nvSpPr>
          <p:cNvPr id="172055" name="Text Box 23"/>
          <p:cNvSpPr txBox="1">
            <a:spLocks noChangeArrowheads="1"/>
          </p:cNvSpPr>
          <p:nvPr/>
        </p:nvSpPr>
        <p:spPr bwMode="auto">
          <a:xfrm>
            <a:off x="3032125" y="2936875"/>
            <a:ext cx="176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t>&lt;&lt;include&gt;&gt;</a:t>
            </a:r>
          </a:p>
        </p:txBody>
      </p:sp>
      <p:sp>
        <p:nvSpPr>
          <p:cNvPr id="172056" name="Text Box 24"/>
          <p:cNvSpPr txBox="1">
            <a:spLocks noChangeArrowheads="1"/>
          </p:cNvSpPr>
          <p:nvPr/>
        </p:nvSpPr>
        <p:spPr bwMode="auto">
          <a:xfrm>
            <a:off x="669925" y="5222875"/>
            <a:ext cx="176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t>&lt;&lt;include&gt;&gt;</a:t>
            </a:r>
          </a:p>
        </p:txBody>
      </p:sp>
      <p:sp>
        <p:nvSpPr>
          <p:cNvPr id="172057" name="Text Box 25"/>
          <p:cNvSpPr txBox="1">
            <a:spLocks noChangeArrowheads="1"/>
          </p:cNvSpPr>
          <p:nvPr/>
        </p:nvSpPr>
        <p:spPr bwMode="auto">
          <a:xfrm>
            <a:off x="1050925" y="24796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CA" altLang="en-US" sz="2400"/>
          </a:p>
        </p:txBody>
      </p:sp>
      <p:sp>
        <p:nvSpPr>
          <p:cNvPr id="2" name="TextBox 1">
            <a:extLst>
              <a:ext uri="{FF2B5EF4-FFF2-40B4-BE49-F238E27FC236}">
                <a16:creationId xmlns:a16="http://schemas.microsoft.com/office/drawing/2014/main" id="{F9E94D39-1650-4752-9CCD-A4BC5B093663}"/>
              </a:ext>
            </a:extLst>
          </p:cNvPr>
          <p:cNvSpPr txBox="1"/>
          <p:nvPr/>
        </p:nvSpPr>
        <p:spPr>
          <a:xfrm>
            <a:off x="4865231" y="3694668"/>
            <a:ext cx="1620957" cy="369332"/>
          </a:xfrm>
          <a:prstGeom prst="rect">
            <a:avLst/>
          </a:prstGeom>
          <a:noFill/>
        </p:spPr>
        <p:txBody>
          <a:bodyPr wrap="none" rtlCol="0">
            <a:spAutoFit/>
          </a:bodyPr>
          <a:lstStyle/>
          <a:p>
            <a:r>
              <a:rPr lang="en-CA" i="1" dirty="0"/>
              <a:t>Subtyping link</a:t>
            </a:r>
          </a:p>
        </p:txBody>
      </p:sp>
      <p:cxnSp>
        <p:nvCxnSpPr>
          <p:cNvPr id="4" name="Connector: Curved 3">
            <a:extLst>
              <a:ext uri="{FF2B5EF4-FFF2-40B4-BE49-F238E27FC236}">
                <a16:creationId xmlns:a16="http://schemas.microsoft.com/office/drawing/2014/main" id="{0F737E04-3F38-4593-BB95-CBC7BD6952FA}"/>
              </a:ext>
            </a:extLst>
          </p:cNvPr>
          <p:cNvCxnSpPr>
            <a:cxnSpLocks/>
            <a:stCxn id="2" idx="2"/>
          </p:cNvCxnSpPr>
          <p:nvPr/>
        </p:nvCxnSpPr>
        <p:spPr>
          <a:xfrm rot="16200000" flipH="1">
            <a:off x="5535834" y="4203875"/>
            <a:ext cx="649290" cy="36953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482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6"/>
          <p:cNvSpPr>
            <a:spLocks noGrp="1"/>
          </p:cNvSpPr>
          <p:nvPr>
            <p:ph type="sldNum" sz="quarter" idx="12"/>
          </p:nvPr>
        </p:nvSpPr>
        <p:spPr/>
        <p:txBody>
          <a:bodyPr/>
          <a:lstStyle/>
          <a:p>
            <a:fld id="{0E045892-C693-472E-93D7-B176ADF3205B}" type="slidenum">
              <a:rPr lang="en-US" altLang="en-US"/>
              <a:pPr/>
              <a:t>19</a:t>
            </a:fld>
            <a:endParaRPr lang="en-US" altLang="en-US"/>
          </a:p>
        </p:txBody>
      </p:sp>
      <p:sp>
        <p:nvSpPr>
          <p:cNvPr id="173058" name="Rectangle 2"/>
          <p:cNvSpPr>
            <a:spLocks noGrp="1" noChangeArrowheads="1"/>
          </p:cNvSpPr>
          <p:nvPr>
            <p:ph type="title"/>
          </p:nvPr>
        </p:nvSpPr>
        <p:spPr/>
        <p:txBody>
          <a:bodyPr/>
          <a:lstStyle/>
          <a:p>
            <a:r>
              <a:rPr lang="en-CA" altLang="en-US" sz="3600" i="1" dirty="0"/>
              <a:t>Use Case Model</a:t>
            </a:r>
            <a:r>
              <a:rPr lang="el-GR" altLang="en-US" sz="3600" dirty="0"/>
              <a:t> =</a:t>
            </a:r>
            <a:r>
              <a:rPr lang="en-US" altLang="en-US" sz="3600" dirty="0"/>
              <a:t> </a:t>
            </a:r>
            <a:r>
              <a:rPr lang="en-CA" altLang="en-US" sz="3600" dirty="0"/>
              <a:t>Use Case Diagrams</a:t>
            </a:r>
            <a:r>
              <a:rPr lang="en-US" altLang="en-US" sz="3600" dirty="0"/>
              <a:t> </a:t>
            </a:r>
            <a:r>
              <a:rPr lang="en-CA" altLang="en-US" sz="3600" dirty="0"/>
              <a:t>+</a:t>
            </a:r>
            <a:r>
              <a:rPr lang="el-GR" altLang="en-US" sz="3600" dirty="0"/>
              <a:t> </a:t>
            </a:r>
            <a:r>
              <a:rPr lang="en-CA" altLang="en-US" sz="3600" dirty="0"/>
              <a:t>Use Case Descriptions</a:t>
            </a:r>
            <a:endParaRPr lang="en-US" altLang="en-US" dirty="0"/>
          </a:p>
        </p:txBody>
      </p:sp>
      <p:sp>
        <p:nvSpPr>
          <p:cNvPr id="173059" name="Rectangle 3"/>
          <p:cNvSpPr>
            <a:spLocks noGrp="1" noChangeArrowheads="1"/>
          </p:cNvSpPr>
          <p:nvPr>
            <p:ph type="body" sz="half" idx="1"/>
          </p:nvPr>
        </p:nvSpPr>
        <p:spPr>
          <a:xfrm>
            <a:off x="152400" y="2362200"/>
            <a:ext cx="4191000" cy="4114800"/>
          </a:xfrm>
        </p:spPr>
        <p:txBody>
          <a:bodyPr/>
          <a:lstStyle/>
          <a:p>
            <a:r>
              <a:rPr lang="en-CA" altLang="en-US" sz="2000" dirty="0"/>
              <a:t>Mnemonic name for the use case</a:t>
            </a:r>
            <a:endParaRPr lang="en-US" altLang="en-US" sz="2000" dirty="0"/>
          </a:p>
          <a:p>
            <a:r>
              <a:rPr lang="en-CA" altLang="en-US" sz="2000" dirty="0"/>
              <a:t>Use case outline</a:t>
            </a:r>
            <a:endParaRPr lang="en-US" altLang="en-US" sz="2000" dirty="0"/>
          </a:p>
          <a:p>
            <a:r>
              <a:rPr lang="en-CA" altLang="en-US" sz="2000" dirty="0"/>
              <a:t>Events/steps for the use case</a:t>
            </a:r>
            <a:endParaRPr lang="en-US" altLang="en-US" sz="2000" dirty="0"/>
          </a:p>
          <a:p>
            <a:r>
              <a:rPr lang="en-CA" altLang="en-US" sz="2000" dirty="0"/>
              <a:t>Pre-conditions</a:t>
            </a:r>
            <a:endParaRPr lang="en-US" altLang="en-US" sz="2000" dirty="0"/>
          </a:p>
          <a:p>
            <a:r>
              <a:rPr lang="en-CA" altLang="en-US" sz="2000" dirty="0"/>
              <a:t>Post-conditions</a:t>
            </a:r>
            <a:endParaRPr lang="en-US" altLang="en-US" sz="2000" dirty="0"/>
          </a:p>
          <a:p>
            <a:r>
              <a:rPr lang="en-CA" altLang="en-US" sz="2000" i="1" dirty="0"/>
              <a:t>Use Case Descriptions (structured text)</a:t>
            </a:r>
            <a:endParaRPr lang="en-US" altLang="en-US" sz="2000" i="1" dirty="0"/>
          </a:p>
          <a:p>
            <a:r>
              <a:rPr lang="en-CA" altLang="en-US" sz="2000" dirty="0"/>
              <a:t>Use case diagrams</a:t>
            </a:r>
            <a:endParaRPr lang="en-US" altLang="en-US" sz="2000" dirty="0"/>
          </a:p>
          <a:p>
            <a:r>
              <a:rPr lang="en-CA" altLang="en-US" sz="2000" dirty="0"/>
              <a:t>Other special requirements</a:t>
            </a:r>
            <a:endParaRPr lang="en-US" altLang="en-US" sz="2000" dirty="0"/>
          </a:p>
        </p:txBody>
      </p:sp>
      <p:sp>
        <p:nvSpPr>
          <p:cNvPr id="173061" name="Rectangle 5"/>
          <p:cNvSpPr>
            <a:spLocks noChangeArrowheads="1"/>
          </p:cNvSpPr>
          <p:nvPr/>
        </p:nvSpPr>
        <p:spPr bwMode="auto">
          <a:xfrm>
            <a:off x="4343400" y="1828800"/>
            <a:ext cx="4495800" cy="4953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73062" name="Group 6"/>
          <p:cNvGrpSpPr>
            <a:grpSpLocks/>
          </p:cNvGrpSpPr>
          <p:nvPr/>
        </p:nvGrpSpPr>
        <p:grpSpPr bwMode="auto">
          <a:xfrm>
            <a:off x="5449888" y="4495800"/>
            <a:ext cx="1054100" cy="1600200"/>
            <a:chOff x="365" y="2533"/>
            <a:chExt cx="754" cy="1008"/>
          </a:xfrm>
        </p:grpSpPr>
        <p:sp>
          <p:nvSpPr>
            <p:cNvPr id="173063" name="Oval 7"/>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64" name="Rectangle 8"/>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65" name="Line 9"/>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66" name="Line 10"/>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67" name="Line 11"/>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68" name="Line 12"/>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69" name="Line 13"/>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0" name="Line 14"/>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1" name="Line 15"/>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2" name="Line 16"/>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3" name="Line 17"/>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4" name="Line 18"/>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5" name="Line 19"/>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6" name="Line 20"/>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7" name="Line 21"/>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8" name="Line 22"/>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79" name="Line 23"/>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80" name="Line 24"/>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81" name="Line 25"/>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73082" name="Text Box 26"/>
          <p:cNvSpPr txBox="1">
            <a:spLocks noChangeArrowheads="1"/>
          </p:cNvSpPr>
          <p:nvPr/>
        </p:nvSpPr>
        <p:spPr bwMode="auto">
          <a:xfrm>
            <a:off x="5562600" y="6248400"/>
            <a:ext cx="2531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dirty="0"/>
              <a:t>Use Case Descriptions</a:t>
            </a:r>
            <a:endParaRPr lang="en-US" altLang="en-US" sz="1800" dirty="0"/>
          </a:p>
        </p:txBody>
      </p:sp>
      <p:grpSp>
        <p:nvGrpSpPr>
          <p:cNvPr id="173083" name="Group 27"/>
          <p:cNvGrpSpPr>
            <a:grpSpLocks/>
          </p:cNvGrpSpPr>
          <p:nvPr/>
        </p:nvGrpSpPr>
        <p:grpSpPr bwMode="auto">
          <a:xfrm>
            <a:off x="6591300" y="4495800"/>
            <a:ext cx="1054100" cy="1600200"/>
            <a:chOff x="365" y="2533"/>
            <a:chExt cx="754" cy="1008"/>
          </a:xfrm>
        </p:grpSpPr>
        <p:sp>
          <p:nvSpPr>
            <p:cNvPr id="173084" name="Oval 28"/>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85" name="Rectangle 29"/>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86" name="Line 30"/>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87" name="Line 31"/>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88" name="Line 32"/>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89" name="Line 33"/>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0" name="Line 34"/>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1" name="Line 35"/>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2" name="Line 36"/>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3" name="Line 37"/>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4" name="Line 38"/>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5" name="Line 39"/>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6" name="Line 40"/>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7" name="Line 41"/>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8" name="Line 42"/>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099" name="Line 43"/>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00" name="Line 44"/>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01" name="Line 45"/>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02" name="Line 46"/>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73103" name="Text Box 47"/>
          <p:cNvSpPr txBox="1">
            <a:spLocks noChangeArrowheads="1"/>
          </p:cNvSpPr>
          <p:nvPr/>
        </p:nvSpPr>
        <p:spPr bwMode="auto">
          <a:xfrm>
            <a:off x="6591300" y="5410200"/>
            <a:ext cx="4032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t>...</a:t>
            </a:r>
          </a:p>
        </p:txBody>
      </p:sp>
      <p:grpSp>
        <p:nvGrpSpPr>
          <p:cNvPr id="173104" name="Group 48"/>
          <p:cNvGrpSpPr>
            <a:grpSpLocks/>
          </p:cNvGrpSpPr>
          <p:nvPr/>
        </p:nvGrpSpPr>
        <p:grpSpPr bwMode="auto">
          <a:xfrm>
            <a:off x="4813300" y="2590800"/>
            <a:ext cx="617538" cy="801688"/>
            <a:chOff x="7654" y="3380"/>
            <a:chExt cx="554" cy="754"/>
          </a:xfrm>
        </p:grpSpPr>
        <p:sp>
          <p:nvSpPr>
            <p:cNvPr id="173105" name="Oval 49"/>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73106" name="Line 50"/>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73107" name="Line 51"/>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73108" name="Freeform 52"/>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sp>
        <p:nvSpPr>
          <p:cNvPr id="173109" name="Oval 53"/>
          <p:cNvSpPr>
            <a:spLocks noChangeArrowheads="1"/>
          </p:cNvSpPr>
          <p:nvPr/>
        </p:nvSpPr>
        <p:spPr bwMode="auto">
          <a:xfrm>
            <a:off x="6154738" y="2438400"/>
            <a:ext cx="873125" cy="45720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10" name="Oval 54"/>
          <p:cNvSpPr>
            <a:spLocks noChangeArrowheads="1"/>
          </p:cNvSpPr>
          <p:nvPr/>
        </p:nvSpPr>
        <p:spPr bwMode="auto">
          <a:xfrm>
            <a:off x="5684838" y="3352800"/>
            <a:ext cx="873125" cy="45720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11" name="Line 55"/>
          <p:cNvSpPr>
            <a:spLocks noChangeShapeType="1"/>
          </p:cNvSpPr>
          <p:nvPr/>
        </p:nvSpPr>
        <p:spPr bwMode="auto">
          <a:xfrm flipV="1">
            <a:off x="5551488" y="2667000"/>
            <a:ext cx="603250" cy="30480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12" name="Oval 56"/>
          <p:cNvSpPr>
            <a:spLocks noChangeArrowheads="1"/>
          </p:cNvSpPr>
          <p:nvPr/>
        </p:nvSpPr>
        <p:spPr bwMode="auto">
          <a:xfrm>
            <a:off x="6616700" y="3362325"/>
            <a:ext cx="871538" cy="45720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13" name="Line 57"/>
          <p:cNvSpPr>
            <a:spLocks noChangeShapeType="1"/>
          </p:cNvSpPr>
          <p:nvPr/>
        </p:nvSpPr>
        <p:spPr bwMode="auto">
          <a:xfrm flipH="1" flipV="1">
            <a:off x="6643688" y="2913063"/>
            <a:ext cx="401637" cy="438150"/>
          </a:xfrm>
          <a:prstGeom prst="line">
            <a:avLst/>
          </a:prstGeom>
          <a:noFill/>
          <a:ln w="2857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14" name="Line 58"/>
          <p:cNvSpPr>
            <a:spLocks noChangeShapeType="1"/>
          </p:cNvSpPr>
          <p:nvPr/>
        </p:nvSpPr>
        <p:spPr bwMode="auto">
          <a:xfrm>
            <a:off x="5551488" y="3124200"/>
            <a:ext cx="536575" cy="22860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73115" name="Group 59"/>
          <p:cNvGrpSpPr>
            <a:grpSpLocks/>
          </p:cNvGrpSpPr>
          <p:nvPr/>
        </p:nvGrpSpPr>
        <p:grpSpPr bwMode="auto">
          <a:xfrm>
            <a:off x="7766050" y="2667000"/>
            <a:ext cx="617538" cy="801688"/>
            <a:chOff x="7654" y="3380"/>
            <a:chExt cx="554" cy="754"/>
          </a:xfrm>
        </p:grpSpPr>
        <p:sp>
          <p:nvSpPr>
            <p:cNvPr id="173116" name="Oval 60"/>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73117" name="Line 61"/>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73118" name="Line 62"/>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73119" name="Freeform 63"/>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sp>
        <p:nvSpPr>
          <p:cNvPr id="173120" name="Line 64"/>
          <p:cNvSpPr>
            <a:spLocks noChangeShapeType="1"/>
          </p:cNvSpPr>
          <p:nvPr/>
        </p:nvSpPr>
        <p:spPr bwMode="auto">
          <a:xfrm flipV="1">
            <a:off x="7362825" y="3200400"/>
            <a:ext cx="469900" cy="22860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21" name="Text Box 65"/>
          <p:cNvSpPr txBox="1">
            <a:spLocks noChangeArrowheads="1"/>
          </p:cNvSpPr>
          <p:nvPr/>
        </p:nvSpPr>
        <p:spPr bwMode="auto">
          <a:xfrm>
            <a:off x="4410075" y="1828800"/>
            <a:ext cx="220662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CA" altLang="en-US" sz="2000" b="1" dirty="0">
                <a:solidFill>
                  <a:schemeClr val="tx2"/>
                </a:solidFill>
              </a:rPr>
              <a:t>Use Case Model</a:t>
            </a:r>
            <a:endParaRPr lang="en-US" altLang="en-US" sz="2000" b="1" dirty="0">
              <a:solidFill>
                <a:schemeClr val="tx2"/>
              </a:solidFill>
            </a:endParaRPr>
          </a:p>
        </p:txBody>
      </p:sp>
      <p:sp>
        <p:nvSpPr>
          <p:cNvPr id="173122" name="Text Box 66"/>
          <p:cNvSpPr txBox="1">
            <a:spLocks noChangeArrowheads="1"/>
          </p:cNvSpPr>
          <p:nvPr/>
        </p:nvSpPr>
        <p:spPr bwMode="auto">
          <a:xfrm>
            <a:off x="4495800" y="3429000"/>
            <a:ext cx="8064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CA" altLang="en-US" sz="1400" dirty="0"/>
              <a:t>Actors</a:t>
            </a:r>
            <a:endParaRPr lang="en-US" altLang="en-US" sz="1400" dirty="0"/>
          </a:p>
        </p:txBody>
      </p:sp>
      <p:sp>
        <p:nvSpPr>
          <p:cNvPr id="173123" name="Text Box 67"/>
          <p:cNvSpPr txBox="1">
            <a:spLocks noChangeArrowheads="1"/>
          </p:cNvSpPr>
          <p:nvPr/>
        </p:nvSpPr>
        <p:spPr bwMode="auto">
          <a:xfrm>
            <a:off x="5449888" y="3810000"/>
            <a:ext cx="160258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CA" altLang="en-US" sz="1400" dirty="0"/>
              <a:t>Use Case / Operation</a:t>
            </a:r>
            <a:endParaRPr lang="en-US" altLang="en-US" sz="1400" dirty="0"/>
          </a:p>
        </p:txBody>
      </p:sp>
      <p:sp>
        <p:nvSpPr>
          <p:cNvPr id="173124" name="AutoShape 68"/>
          <p:cNvSpPr>
            <a:spLocks noChangeArrowheads="1"/>
          </p:cNvSpPr>
          <p:nvPr/>
        </p:nvSpPr>
        <p:spPr bwMode="auto">
          <a:xfrm>
            <a:off x="4495800" y="4292600"/>
            <a:ext cx="3962400" cy="2362200"/>
          </a:xfrm>
          <a:prstGeom prst="roundRect">
            <a:avLst>
              <a:gd name="adj" fmla="val 16667"/>
            </a:avLst>
          </a:prstGeom>
          <a:noFill/>
          <a:ln w="28575">
            <a:solidFill>
              <a:schemeClr val="tx2"/>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3125" name="AutoShape 69"/>
          <p:cNvSpPr>
            <a:spLocks noChangeArrowheads="1"/>
          </p:cNvSpPr>
          <p:nvPr/>
        </p:nvSpPr>
        <p:spPr bwMode="auto">
          <a:xfrm>
            <a:off x="5562600" y="3225800"/>
            <a:ext cx="1066800" cy="685800"/>
          </a:xfrm>
          <a:prstGeom prst="roundRect">
            <a:avLst>
              <a:gd name="adj" fmla="val 16667"/>
            </a:avLst>
          </a:prstGeom>
          <a:noFill/>
          <a:ln w="28575">
            <a:solidFill>
              <a:schemeClr val="tx2"/>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107171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E7C1F66-6645-4BAE-A207-292E4A2FF975}" type="slidenum">
              <a:rPr lang="en-US" altLang="en-US"/>
              <a:pPr/>
              <a:t>20</a:t>
            </a:fld>
            <a:endParaRPr lang="en-US" altLang="en-US"/>
          </a:p>
        </p:txBody>
      </p:sp>
      <p:sp>
        <p:nvSpPr>
          <p:cNvPr id="256005" name="Rectangle 5"/>
          <p:cNvSpPr>
            <a:spLocks noGrp="1" noChangeArrowheads="1"/>
          </p:cNvSpPr>
          <p:nvPr>
            <p:ph type="title"/>
          </p:nvPr>
        </p:nvSpPr>
        <p:spPr/>
        <p:txBody>
          <a:bodyPr/>
          <a:lstStyle/>
          <a:p>
            <a:r>
              <a:rPr lang="en-CA" altLang="en-US" sz="4000" dirty="0"/>
              <a:t>Use Case Diagram Example</a:t>
            </a:r>
            <a:endParaRPr lang="en-US" altLang="en-US" sz="4000" dirty="0"/>
          </a:p>
        </p:txBody>
      </p:sp>
      <p:pic>
        <p:nvPicPr>
          <p:cNvPr id="256004" name="Picture 4" descr="UseCas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57400" y="1981200"/>
            <a:ext cx="4821238"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07" name="Text Box 7"/>
          <p:cNvSpPr txBox="1">
            <a:spLocks noChangeArrowheads="1"/>
          </p:cNvSpPr>
          <p:nvPr/>
        </p:nvSpPr>
        <p:spPr bwMode="auto">
          <a:xfrm>
            <a:off x="228600" y="6513513"/>
            <a:ext cx="49545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http://www.math-cs.gordon.edu/local/courses/cs211/ATMExample/Intro.html</a:t>
            </a:r>
          </a:p>
        </p:txBody>
      </p:sp>
    </p:spTree>
    <p:extLst>
      <p:ext uri="{BB962C8B-B14F-4D97-AF65-F5344CB8AC3E}">
        <p14:creationId xmlns:p14="http://schemas.microsoft.com/office/powerpoint/2010/main" val="303199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D1861F80-9971-49B9-BEC8-3C0E876F123C}" type="slidenum">
              <a:rPr lang="en-US" altLang="en-US"/>
              <a:pPr/>
              <a:t>21</a:t>
            </a:fld>
            <a:endParaRPr lang="en-US" altLang="en-US"/>
          </a:p>
        </p:txBody>
      </p:sp>
      <p:sp>
        <p:nvSpPr>
          <p:cNvPr id="258053" name="Rectangle 5"/>
          <p:cNvSpPr>
            <a:spLocks noGrp="1" noChangeArrowheads="1"/>
          </p:cNvSpPr>
          <p:nvPr>
            <p:ph type="title"/>
          </p:nvPr>
        </p:nvSpPr>
        <p:spPr/>
        <p:txBody>
          <a:bodyPr/>
          <a:lstStyle/>
          <a:p>
            <a:r>
              <a:rPr lang="en-CA" altLang="en-US" sz="4000" dirty="0"/>
              <a:t>Use Case Diagram Example</a:t>
            </a:r>
            <a:r>
              <a:rPr lang="el-GR" altLang="en-US" sz="4000" dirty="0"/>
              <a:t> </a:t>
            </a:r>
            <a:endParaRPr lang="en-US" altLang="en-US" sz="4000" dirty="0"/>
          </a:p>
        </p:txBody>
      </p:sp>
      <p:pic>
        <p:nvPicPr>
          <p:cNvPr id="258052" name="Picture 4" descr="camer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57400" y="1583459"/>
            <a:ext cx="4809076" cy="4800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8055" name="Text Box 7"/>
          <p:cNvSpPr txBox="1">
            <a:spLocks noChangeArrowheads="1"/>
          </p:cNvSpPr>
          <p:nvPr/>
        </p:nvSpPr>
        <p:spPr bwMode="auto">
          <a:xfrm>
            <a:off x="441325" y="6513513"/>
            <a:ext cx="38592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http://www.andrew.cmu.edu/course/90-754/umlucdfaq.html</a:t>
            </a:r>
          </a:p>
        </p:txBody>
      </p:sp>
    </p:spTree>
    <p:extLst>
      <p:ext uri="{BB962C8B-B14F-4D97-AF65-F5344CB8AC3E}">
        <p14:creationId xmlns:p14="http://schemas.microsoft.com/office/powerpoint/2010/main" val="3756849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02673" y="990600"/>
            <a:ext cx="7897091" cy="4114800"/>
          </a:xfrm>
        </p:spPr>
        <p:txBody>
          <a:bodyPr/>
          <a:lstStyle/>
          <a:p>
            <a:endParaRPr lang="en-US" altLang="en-US" sz="1800" dirty="0"/>
          </a:p>
          <a:p>
            <a:r>
              <a:rPr lang="en-US" altLang="en-US" sz="1800" dirty="0"/>
              <a:t>What is a use case model and what is it composed of? Explain.</a:t>
            </a:r>
          </a:p>
          <a:p>
            <a:endParaRPr lang="en-US" altLang="en-US" sz="1800" dirty="0"/>
          </a:p>
          <a:p>
            <a:r>
              <a:rPr lang="en-US" altLang="en-US" sz="1800" dirty="0"/>
              <a:t>What use case diagrams are used for? </a:t>
            </a:r>
          </a:p>
          <a:p>
            <a:endParaRPr lang="en-US" altLang="en-US" sz="1800" dirty="0"/>
          </a:p>
          <a:p>
            <a:r>
              <a:rPr lang="en-US" altLang="en-US" sz="1800" dirty="0"/>
              <a:t>What is a use case description and what is a use case diagram?</a:t>
            </a:r>
          </a:p>
          <a:p>
            <a:endParaRPr lang="en-US" altLang="en-US" sz="1800" dirty="0"/>
          </a:p>
          <a:p>
            <a:r>
              <a:rPr lang="en-US" altLang="en-US" sz="1800" dirty="0"/>
              <a:t>What is the difference between the &lt;&lt;extends&gt;&gt; and the &lt;&lt;includes&gt;&gt; stereotype in use case diagrams?</a:t>
            </a:r>
          </a:p>
          <a:p>
            <a:endParaRPr lang="en-US" altLang="en-US" sz="1800" dirty="0"/>
          </a:p>
          <a:p>
            <a:r>
              <a:rPr lang="en-US" altLang="en-US" sz="1800" dirty="0"/>
              <a:t>What is the difference between the use of the &lt;&lt;extends&gt;&gt;  stereotype and the use of subtyping? </a:t>
            </a:r>
          </a:p>
          <a:p>
            <a:r>
              <a:rPr lang="en-US" altLang="en-US" sz="1800" dirty="0"/>
              <a:t>Check-out the content of the following sites:</a:t>
            </a:r>
          </a:p>
          <a:p>
            <a:pPr lvl="1"/>
            <a:r>
              <a:rPr lang="en-CA" sz="1800" dirty="0">
                <a:hlinkClick r:id="rId3"/>
              </a:rPr>
              <a:t>https://www.uml-diagrams.org/</a:t>
            </a:r>
            <a:endParaRPr lang="en-CA" sz="1800" dirty="0"/>
          </a:p>
          <a:p>
            <a:pPr lvl="1"/>
            <a:r>
              <a:rPr lang="en-CA" sz="1800" dirty="0">
                <a:hlinkClick r:id="rId4"/>
              </a:rPr>
              <a:t>https://www.uml-diagrams.org/use-case-diagrams.html</a:t>
            </a:r>
            <a:r>
              <a:rPr lang="en-CA" sz="1800" dirty="0"/>
              <a:t> (Also check-out the individual menu tabs on this use case diagrams page)</a:t>
            </a:r>
          </a:p>
          <a:p>
            <a:pPr lvl="1"/>
            <a:r>
              <a:rPr lang="en-CA" sz="1800" dirty="0">
                <a:hlinkClick r:id="rId5"/>
              </a:rPr>
              <a:t>http://www.agilemodeling.com/artifacts/useCaseDiagram.htm</a:t>
            </a:r>
            <a:r>
              <a:rPr lang="en-CA" sz="1800" dirty="0"/>
              <a:t> </a:t>
            </a:r>
          </a:p>
          <a:p>
            <a:pPr lvl="1"/>
            <a:r>
              <a:rPr lang="en-CA" sz="1800" dirty="0">
                <a:hlinkClick r:id="rId6"/>
              </a:rPr>
              <a:t>https://creately.com/blog/diagrams/use-case-diagram-relationships/</a:t>
            </a:r>
            <a:endParaRPr lang="en-CA" sz="1800" dirty="0"/>
          </a:p>
          <a:p>
            <a:pPr lvl="1"/>
            <a:endParaRPr lang="en-CA" sz="2000" dirty="0"/>
          </a:p>
          <a:p>
            <a:pPr lvl="1"/>
            <a:endParaRPr lang="en-CA" sz="2000" dirty="0"/>
          </a:p>
          <a:p>
            <a:pPr lvl="1"/>
            <a:endParaRPr lang="en-CA" sz="2000" dirty="0"/>
          </a:p>
          <a:p>
            <a:pPr marL="457200" lvl="1" indent="0">
              <a:buNone/>
            </a:pPr>
            <a:endParaRPr lang="en-CA" sz="20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22</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16 - Examples</a:t>
            </a:r>
          </a:p>
        </p:txBody>
      </p:sp>
      <p:sp>
        <p:nvSpPr>
          <p:cNvPr id="3" name="Text Placeholder 2"/>
          <p:cNvSpPr>
            <a:spLocks noGrp="1"/>
          </p:cNvSpPr>
          <p:nvPr>
            <p:ph type="body" idx="1"/>
          </p:nvPr>
        </p:nvSpPr>
        <p:spPr/>
        <p:txBody>
          <a:bodyPr/>
          <a:lstStyle/>
          <a:p>
            <a:r>
              <a:rPr lang="en-US" dirty="0"/>
              <a:t>UML Use Case Descriptions and Use Case Diagrams</a:t>
            </a:r>
          </a:p>
        </p:txBody>
      </p:sp>
      <p:sp>
        <p:nvSpPr>
          <p:cNvPr id="6" name="Text Placeholder 2">
            <a:extLst>
              <a:ext uri="{FF2B5EF4-FFF2-40B4-BE49-F238E27FC236}">
                <a16:creationId xmlns:a16="http://schemas.microsoft.com/office/drawing/2014/main" id="{A3AFA41B-7FED-4A98-994D-F0B97CA02B10}"/>
              </a:ext>
            </a:extLst>
          </p:cNvPr>
          <p:cNvSpPr txBox="1">
            <a:spLocks/>
          </p:cNvSpPr>
          <p:nvPr/>
        </p:nvSpPr>
        <p:spPr>
          <a:xfrm>
            <a:off x="680545" y="4062413"/>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Adding more software engineers to an already late software project makes it even later</a:t>
            </a:r>
            <a:r>
              <a:rPr lang="en-US" sz="2000" dirty="0"/>
              <a:t>.</a:t>
            </a:r>
          </a:p>
          <a:p>
            <a:r>
              <a:rPr lang="en-US" sz="2000" dirty="0"/>
              <a:t>- Fred Brooks</a:t>
            </a:r>
          </a:p>
        </p:txBody>
      </p:sp>
    </p:spTree>
    <p:extLst>
      <p:ext uri="{BB962C8B-B14F-4D97-AF65-F5344CB8AC3E}">
        <p14:creationId xmlns:p14="http://schemas.microsoft.com/office/powerpoint/2010/main" val="4106058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24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8229600" cy="5181600"/>
          </a:xfrm>
        </p:spPr>
        <p:txBody>
          <a:bodyPr/>
          <a:lstStyle/>
          <a:p>
            <a:pPr marL="0" indent="0" algn="ctr">
              <a:lnSpc>
                <a:spcPct val="80000"/>
              </a:lnSpc>
              <a:buNone/>
            </a:pPr>
            <a:r>
              <a:rPr lang="el-GR" altLang="en-US" sz="2800" dirty="0"/>
              <a:t>   </a:t>
            </a:r>
          </a:p>
          <a:p>
            <a:pPr>
              <a:buFont typeface="+mj-lt"/>
              <a:buAutoNum type="arabicPeriod"/>
            </a:pPr>
            <a:endParaRPr lang="en-CA" altLang="en-US" sz="1800" dirty="0"/>
          </a:p>
          <a:p>
            <a:pPr>
              <a:buFont typeface="+mj-lt"/>
              <a:buAutoNum type="arabicPeriod"/>
            </a:pPr>
            <a:r>
              <a:rPr lang="en-CA" altLang="en-US" sz="1800" dirty="0"/>
              <a:t>To delve into examples of Use Case Descriptions and Use Case Diagrams</a:t>
            </a:r>
          </a:p>
          <a:p>
            <a:pPr>
              <a:buFont typeface="+mj-lt"/>
              <a:buAutoNum type="arabicPeriod"/>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2692366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12D8E7EF-9B91-274E-B83B-0724AE30C007}"/>
              </a:ext>
            </a:extLst>
          </p:cNvPr>
          <p:cNvSpPr>
            <a:spLocks noGrp="1" noChangeArrowheads="1"/>
          </p:cNvSpPr>
          <p:nvPr>
            <p:ph type="title"/>
          </p:nvPr>
        </p:nvSpPr>
        <p:spPr/>
        <p:txBody>
          <a:bodyPr/>
          <a:lstStyle/>
          <a:p>
            <a:r>
              <a:rPr lang="en-US" altLang="en-US" dirty="0"/>
              <a:t>Example Use Case</a:t>
            </a:r>
            <a:br>
              <a:rPr lang="en-US" altLang="en-US" dirty="0"/>
            </a:br>
            <a:r>
              <a:rPr lang="en-US" altLang="en-US" dirty="0"/>
              <a:t>(Home Alarm System)</a:t>
            </a:r>
          </a:p>
        </p:txBody>
      </p:sp>
      <p:sp>
        <p:nvSpPr>
          <p:cNvPr id="7" name="Slide Number Placeholder 6">
            <a:extLst>
              <a:ext uri="{FF2B5EF4-FFF2-40B4-BE49-F238E27FC236}">
                <a16:creationId xmlns:a16="http://schemas.microsoft.com/office/drawing/2014/main" id="{DA673EC6-FC2F-4046-B01D-84F1C533DE9D}"/>
              </a:ext>
            </a:extLst>
          </p:cNvPr>
          <p:cNvSpPr>
            <a:spLocks noGrp="1"/>
          </p:cNvSpPr>
          <p:nvPr>
            <p:ph type="sldNum" sz="quarter" idx="10"/>
          </p:nvPr>
        </p:nvSpPr>
        <p:spPr/>
        <p:txBody>
          <a:bodyPr/>
          <a:lstStyle/>
          <a:p>
            <a:pPr>
              <a:defRPr/>
            </a:pPr>
            <a:fld id="{3E8ADE4A-FE7A-EF46-81C0-DB169D7260F5}" type="slidenum">
              <a:rPr lang="en-US" altLang="x-none" smtClean="0"/>
              <a:pPr>
                <a:defRPr/>
              </a:pPr>
              <a:t>25</a:t>
            </a:fld>
            <a:endParaRPr lang="en-US" altLang="x-none"/>
          </a:p>
        </p:txBody>
      </p:sp>
      <p:pic>
        <p:nvPicPr>
          <p:cNvPr id="4" name="Picture 3">
            <a:extLst>
              <a:ext uri="{FF2B5EF4-FFF2-40B4-BE49-F238E27FC236}">
                <a16:creationId xmlns:a16="http://schemas.microsoft.com/office/drawing/2014/main" id="{500D02F4-294B-F249-8CF1-200B5F77CB58}"/>
              </a:ext>
            </a:extLst>
          </p:cNvPr>
          <p:cNvPicPr>
            <a:picLocks noChangeAspect="1"/>
          </p:cNvPicPr>
          <p:nvPr/>
        </p:nvPicPr>
        <p:blipFill>
          <a:blip r:embed="rId2"/>
          <a:stretch>
            <a:fillRect/>
          </a:stretch>
        </p:blipFill>
        <p:spPr>
          <a:xfrm>
            <a:off x="2181225" y="2895600"/>
            <a:ext cx="4781550" cy="2428875"/>
          </a:xfrm>
          <a:prstGeom prst="rect">
            <a:avLst/>
          </a:prstGeom>
        </p:spPr>
      </p:pic>
    </p:spTree>
    <p:extLst>
      <p:ext uri="{BB962C8B-B14F-4D97-AF65-F5344CB8AC3E}">
        <p14:creationId xmlns:p14="http://schemas.microsoft.com/office/powerpoint/2010/main" val="905205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12D8E7EF-9B91-274E-B83B-0724AE30C007}"/>
              </a:ext>
            </a:extLst>
          </p:cNvPr>
          <p:cNvSpPr>
            <a:spLocks noGrp="1" noChangeArrowheads="1"/>
          </p:cNvSpPr>
          <p:nvPr>
            <p:ph type="title"/>
          </p:nvPr>
        </p:nvSpPr>
        <p:spPr/>
        <p:txBody>
          <a:bodyPr/>
          <a:lstStyle/>
          <a:p>
            <a:r>
              <a:rPr lang="en-US" altLang="en-US" dirty="0"/>
              <a:t>Example Use Case Description </a:t>
            </a:r>
          </a:p>
        </p:txBody>
      </p:sp>
      <p:sp>
        <p:nvSpPr>
          <p:cNvPr id="7" name="Slide Number Placeholder 6">
            <a:extLst>
              <a:ext uri="{FF2B5EF4-FFF2-40B4-BE49-F238E27FC236}">
                <a16:creationId xmlns:a16="http://schemas.microsoft.com/office/drawing/2014/main" id="{DA673EC6-FC2F-4046-B01D-84F1C533DE9D}"/>
              </a:ext>
            </a:extLst>
          </p:cNvPr>
          <p:cNvSpPr>
            <a:spLocks noGrp="1"/>
          </p:cNvSpPr>
          <p:nvPr>
            <p:ph type="sldNum" sz="quarter" idx="10"/>
          </p:nvPr>
        </p:nvSpPr>
        <p:spPr/>
        <p:txBody>
          <a:bodyPr/>
          <a:lstStyle/>
          <a:p>
            <a:pPr>
              <a:defRPr/>
            </a:pPr>
            <a:fld id="{3E8ADE4A-FE7A-EF46-81C0-DB169D7260F5}" type="slidenum">
              <a:rPr lang="en-US" altLang="x-none" smtClean="0"/>
              <a:pPr>
                <a:defRPr/>
              </a:pPr>
              <a:t>26</a:t>
            </a:fld>
            <a:endParaRPr lang="en-US" altLang="x-none"/>
          </a:p>
        </p:txBody>
      </p:sp>
      <p:graphicFrame>
        <p:nvGraphicFramePr>
          <p:cNvPr id="2" name="Table 1">
            <a:extLst>
              <a:ext uri="{FF2B5EF4-FFF2-40B4-BE49-F238E27FC236}">
                <a16:creationId xmlns:a16="http://schemas.microsoft.com/office/drawing/2014/main" id="{229DF768-9F31-CB45-ACB9-B170B20ABE1B}"/>
              </a:ext>
            </a:extLst>
          </p:cNvPr>
          <p:cNvGraphicFramePr>
            <a:graphicFrameLocks noGrp="1"/>
          </p:cNvGraphicFramePr>
          <p:nvPr/>
        </p:nvGraphicFramePr>
        <p:xfrm>
          <a:off x="1524000" y="2430780"/>
          <a:ext cx="6096000" cy="2049780"/>
        </p:xfrm>
        <a:graphic>
          <a:graphicData uri="http://schemas.openxmlformats.org/drawingml/2006/table">
            <a:tbl>
              <a:tblPr bandRow="1">
                <a:tableStyleId>{5C22544A-7EE6-4342-B048-85BDC9FD1C3A}</a:tableStyleId>
              </a:tblPr>
              <a:tblGrid>
                <a:gridCol w="1697850">
                  <a:extLst>
                    <a:ext uri="{9D8B030D-6E8A-4147-A177-3AD203B41FA5}">
                      <a16:colId xmlns:a16="http://schemas.microsoft.com/office/drawing/2014/main" val="3415530272"/>
                    </a:ext>
                  </a:extLst>
                </a:gridCol>
                <a:gridCol w="4398150">
                  <a:extLst>
                    <a:ext uri="{9D8B030D-6E8A-4147-A177-3AD203B41FA5}">
                      <a16:colId xmlns:a16="http://schemas.microsoft.com/office/drawing/2014/main" val="3462321055"/>
                    </a:ext>
                  </a:extLst>
                </a:gridCol>
              </a:tblGrid>
              <a:tr h="278130">
                <a:tc>
                  <a:txBody>
                    <a:bodyPr/>
                    <a:lstStyle/>
                    <a:p>
                      <a:r>
                        <a:rPr lang="en-US" sz="1400" b="1" dirty="0"/>
                        <a:t>Use case:</a:t>
                      </a:r>
                    </a:p>
                  </a:txBody>
                  <a:tcPr marL="68580" marR="68580" marT="34290" marB="34290"/>
                </a:tc>
                <a:tc>
                  <a:txBody>
                    <a:bodyPr/>
                    <a:lstStyle/>
                    <a:p>
                      <a:r>
                        <a:rPr lang="en-US" sz="1400" dirty="0"/>
                        <a:t>Initiate Monitoring</a:t>
                      </a:r>
                    </a:p>
                  </a:txBody>
                  <a:tcPr marL="68580" marR="68580" marT="34290" marB="34290"/>
                </a:tc>
                <a:extLst>
                  <a:ext uri="{0D108BD9-81ED-4DB2-BD59-A6C34878D82A}">
                    <a16:rowId xmlns:a16="http://schemas.microsoft.com/office/drawing/2014/main" val="1303203835"/>
                  </a:ext>
                </a:extLst>
              </a:tr>
              <a:tr h="278130">
                <a:tc>
                  <a:txBody>
                    <a:bodyPr/>
                    <a:lstStyle/>
                    <a:p>
                      <a:r>
                        <a:rPr lang="en-US" sz="1400" b="1" dirty="0"/>
                        <a:t>Primary actor:</a:t>
                      </a:r>
                    </a:p>
                  </a:txBody>
                  <a:tcPr marL="68580" marR="68580" marT="34290" marB="34290"/>
                </a:tc>
                <a:tc>
                  <a:txBody>
                    <a:bodyPr/>
                    <a:lstStyle/>
                    <a:p>
                      <a:r>
                        <a:rPr lang="en-US" sz="1400" dirty="0"/>
                        <a:t>Homeowner</a:t>
                      </a:r>
                    </a:p>
                  </a:txBody>
                  <a:tcPr marL="68580" marR="68580" marT="34290" marB="34290"/>
                </a:tc>
                <a:extLst>
                  <a:ext uri="{0D108BD9-81ED-4DB2-BD59-A6C34878D82A}">
                    <a16:rowId xmlns:a16="http://schemas.microsoft.com/office/drawing/2014/main" val="1988684172"/>
                  </a:ext>
                </a:extLst>
              </a:tr>
              <a:tr h="480060">
                <a:tc>
                  <a:txBody>
                    <a:bodyPr/>
                    <a:lstStyle/>
                    <a:p>
                      <a:r>
                        <a:rPr lang="en-US" sz="1400" b="1" dirty="0"/>
                        <a:t>Goal in context:</a:t>
                      </a:r>
                    </a:p>
                  </a:txBody>
                  <a:tcPr marL="68580" marR="68580" marT="34290" marB="34290"/>
                </a:tc>
                <a:tc>
                  <a:txBody>
                    <a:bodyPr/>
                    <a:lstStyle/>
                    <a:p>
                      <a:r>
                        <a:rPr lang="en-US" sz="1400" dirty="0"/>
                        <a:t>To set the system to monitor sensors when the homeowner leaves the house or remains inside</a:t>
                      </a:r>
                    </a:p>
                  </a:txBody>
                  <a:tcPr marL="68580" marR="68580" marT="34290" marB="34290"/>
                </a:tc>
                <a:extLst>
                  <a:ext uri="{0D108BD9-81ED-4DB2-BD59-A6C34878D82A}">
                    <a16:rowId xmlns:a16="http://schemas.microsoft.com/office/drawing/2014/main" val="3386121877"/>
                  </a:ext>
                </a:extLst>
              </a:tr>
              <a:tr h="480060">
                <a:tc>
                  <a:txBody>
                    <a:bodyPr/>
                    <a:lstStyle/>
                    <a:p>
                      <a:r>
                        <a:rPr lang="en-US" sz="1400" b="1" dirty="0"/>
                        <a:t>Preconditions:</a:t>
                      </a:r>
                    </a:p>
                  </a:txBody>
                  <a:tcPr marL="68580" marR="68580" marT="34290" marB="34290"/>
                </a:tc>
                <a:tc>
                  <a:txBody>
                    <a:bodyPr/>
                    <a:lstStyle/>
                    <a:p>
                      <a:r>
                        <a:rPr lang="en-US" sz="1400" dirty="0"/>
                        <a:t>System has been programmed for a password and to recognize various sensors</a:t>
                      </a:r>
                    </a:p>
                  </a:txBody>
                  <a:tcPr marL="68580" marR="68580" marT="34290" marB="34290"/>
                </a:tc>
                <a:extLst>
                  <a:ext uri="{0D108BD9-81ED-4DB2-BD59-A6C34878D82A}">
                    <a16:rowId xmlns:a16="http://schemas.microsoft.com/office/drawing/2014/main" val="102594779"/>
                  </a:ext>
                </a:extLst>
              </a:tr>
              <a:tr h="480060">
                <a:tc>
                  <a:txBody>
                    <a:bodyPr/>
                    <a:lstStyle/>
                    <a:p>
                      <a:r>
                        <a:rPr lang="en-US" sz="1400" b="1" dirty="0"/>
                        <a:t>Trigger:</a:t>
                      </a:r>
                    </a:p>
                  </a:txBody>
                  <a:tcPr marL="68580" marR="68580" marT="34290" marB="34290"/>
                </a:tc>
                <a:tc>
                  <a:txBody>
                    <a:bodyPr/>
                    <a:lstStyle/>
                    <a:p>
                      <a:r>
                        <a:rPr lang="en-US" sz="1400" dirty="0"/>
                        <a:t>The homeowner decides to “set” the system, that is, to turn on alarm functions</a:t>
                      </a:r>
                    </a:p>
                  </a:txBody>
                  <a:tcPr marL="68580" marR="68580" marT="34290" marB="34290"/>
                </a:tc>
                <a:extLst>
                  <a:ext uri="{0D108BD9-81ED-4DB2-BD59-A6C34878D82A}">
                    <a16:rowId xmlns:a16="http://schemas.microsoft.com/office/drawing/2014/main" val="1343032634"/>
                  </a:ext>
                </a:extLst>
              </a:tr>
            </a:tbl>
          </a:graphicData>
        </a:graphic>
      </p:graphicFrame>
    </p:spTree>
    <p:extLst>
      <p:ext uri="{BB962C8B-B14F-4D97-AF65-F5344CB8AC3E}">
        <p14:creationId xmlns:p14="http://schemas.microsoft.com/office/powerpoint/2010/main" val="3665351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12D8E7EF-9B91-274E-B83B-0724AE30C007}"/>
              </a:ext>
            </a:extLst>
          </p:cNvPr>
          <p:cNvSpPr>
            <a:spLocks noGrp="1" noChangeArrowheads="1"/>
          </p:cNvSpPr>
          <p:nvPr>
            <p:ph type="title"/>
          </p:nvPr>
        </p:nvSpPr>
        <p:spPr/>
        <p:txBody>
          <a:bodyPr/>
          <a:lstStyle/>
          <a:p>
            <a:r>
              <a:rPr lang="en-US" altLang="en-US" dirty="0"/>
              <a:t>Example Use Case Description </a:t>
            </a:r>
          </a:p>
        </p:txBody>
      </p:sp>
      <p:sp>
        <p:nvSpPr>
          <p:cNvPr id="7" name="Slide Number Placeholder 6">
            <a:extLst>
              <a:ext uri="{FF2B5EF4-FFF2-40B4-BE49-F238E27FC236}">
                <a16:creationId xmlns:a16="http://schemas.microsoft.com/office/drawing/2014/main" id="{DA673EC6-FC2F-4046-B01D-84F1C533DE9D}"/>
              </a:ext>
            </a:extLst>
          </p:cNvPr>
          <p:cNvSpPr>
            <a:spLocks noGrp="1"/>
          </p:cNvSpPr>
          <p:nvPr>
            <p:ph type="sldNum" sz="quarter" idx="10"/>
          </p:nvPr>
        </p:nvSpPr>
        <p:spPr/>
        <p:txBody>
          <a:bodyPr/>
          <a:lstStyle/>
          <a:p>
            <a:pPr>
              <a:defRPr/>
            </a:pPr>
            <a:fld id="{3E8ADE4A-FE7A-EF46-81C0-DB169D7260F5}" type="slidenum">
              <a:rPr lang="en-US" altLang="x-none" smtClean="0"/>
              <a:pPr>
                <a:defRPr/>
              </a:pPr>
              <a:t>27</a:t>
            </a:fld>
            <a:endParaRPr lang="en-US" altLang="x-none"/>
          </a:p>
        </p:txBody>
      </p:sp>
      <p:graphicFrame>
        <p:nvGraphicFramePr>
          <p:cNvPr id="2" name="Table 1">
            <a:extLst>
              <a:ext uri="{FF2B5EF4-FFF2-40B4-BE49-F238E27FC236}">
                <a16:creationId xmlns:a16="http://schemas.microsoft.com/office/drawing/2014/main" id="{229DF768-9F31-CB45-ACB9-B170B20ABE1B}"/>
              </a:ext>
            </a:extLst>
          </p:cNvPr>
          <p:cNvGraphicFramePr>
            <a:graphicFrameLocks noGrp="1"/>
          </p:cNvGraphicFramePr>
          <p:nvPr/>
        </p:nvGraphicFramePr>
        <p:xfrm>
          <a:off x="628650" y="2228850"/>
          <a:ext cx="7886701" cy="3124200"/>
        </p:xfrm>
        <a:graphic>
          <a:graphicData uri="http://schemas.openxmlformats.org/drawingml/2006/table">
            <a:tbl>
              <a:tblPr bandRow="1">
                <a:tableStyleId>{5C22544A-7EE6-4342-B048-85BDC9FD1C3A}</a:tableStyleId>
              </a:tblPr>
              <a:tblGrid>
                <a:gridCol w="7886701">
                  <a:extLst>
                    <a:ext uri="{9D8B030D-6E8A-4147-A177-3AD203B41FA5}">
                      <a16:colId xmlns:a16="http://schemas.microsoft.com/office/drawing/2014/main" val="3415530272"/>
                    </a:ext>
                  </a:extLst>
                </a:gridCol>
              </a:tblGrid>
              <a:tr h="1097280">
                <a:tc>
                  <a:txBody>
                    <a:bodyPr/>
                    <a:lstStyle/>
                    <a:p>
                      <a:r>
                        <a:rPr lang="en-US" sz="1400" b="1" dirty="0"/>
                        <a:t>Scenario:</a:t>
                      </a:r>
                    </a:p>
                    <a:p>
                      <a:pPr marL="342900" indent="-342900">
                        <a:buFont typeface="+mj-lt"/>
                        <a:buAutoNum type="arabicPeriod"/>
                      </a:pPr>
                      <a:r>
                        <a:rPr lang="en-US" sz="1400" b="0" dirty="0"/>
                        <a:t>Homeowner observes control panel</a:t>
                      </a:r>
                    </a:p>
                    <a:p>
                      <a:pPr marL="342900" indent="-342900">
                        <a:buFont typeface="+mj-lt"/>
                        <a:buAutoNum type="arabicPeriod"/>
                      </a:pPr>
                      <a:r>
                        <a:rPr lang="en-US" sz="1400" b="0" dirty="0"/>
                        <a:t>Homeowner enters password</a:t>
                      </a:r>
                    </a:p>
                    <a:p>
                      <a:pPr marL="342900" indent="-342900">
                        <a:buFont typeface="+mj-lt"/>
                        <a:buAutoNum type="arabicPeriod"/>
                      </a:pPr>
                      <a:r>
                        <a:rPr lang="en-US" sz="1400" b="0" dirty="0"/>
                        <a:t>Homeowner selects “stay” or “away”</a:t>
                      </a:r>
                    </a:p>
                    <a:p>
                      <a:pPr marL="342900" indent="-342900">
                        <a:buFont typeface="+mj-lt"/>
                        <a:buAutoNum type="arabicPeriod"/>
                      </a:pPr>
                      <a:r>
                        <a:rPr lang="en-US" sz="1400" b="0" dirty="0"/>
                        <a:t>Homeowner observes alarm light to indicate that </a:t>
                      </a:r>
                      <a:r>
                        <a:rPr lang="en-US" sz="1400" b="0" dirty="0" err="1"/>
                        <a:t>SafeHome</a:t>
                      </a:r>
                      <a:r>
                        <a:rPr lang="en-US" sz="1400" b="0" dirty="0"/>
                        <a:t> has been armed</a:t>
                      </a:r>
                    </a:p>
                  </a:txBody>
                  <a:tcPr marL="68580" marR="68580" marT="34290" marB="34290"/>
                </a:tc>
                <a:extLst>
                  <a:ext uri="{0D108BD9-81ED-4DB2-BD59-A6C34878D82A}">
                    <a16:rowId xmlns:a16="http://schemas.microsoft.com/office/drawing/2014/main" val="1303203835"/>
                  </a:ext>
                </a:extLst>
              </a:tr>
              <a:tr h="1303020">
                <a:tc>
                  <a:txBody>
                    <a:bodyPr/>
                    <a:lstStyle/>
                    <a:p>
                      <a:r>
                        <a:rPr lang="en-US" sz="1400" b="1" dirty="0"/>
                        <a:t>Exceptions:</a:t>
                      </a:r>
                    </a:p>
                    <a:p>
                      <a:pPr marL="342900" indent="-342900">
                        <a:buFont typeface="+mj-lt"/>
                        <a:buAutoNum type="arabicPeriod"/>
                      </a:pPr>
                      <a:r>
                        <a:rPr lang="en-US" sz="1400" b="0" dirty="0"/>
                        <a:t>Control panel is not ready.  Homeowner checks all sensors to determine which are open and closes them.</a:t>
                      </a:r>
                    </a:p>
                    <a:p>
                      <a:pPr marL="342900" indent="-342900">
                        <a:buFont typeface="+mj-lt"/>
                        <a:buAutoNum type="arabicPeriod"/>
                      </a:pPr>
                      <a:r>
                        <a:rPr lang="en-US" sz="1400" b="0" dirty="0"/>
                        <a:t>Password is incorrect (control panel beeps once).  Homeowner reenters correct password.</a:t>
                      </a:r>
                    </a:p>
                    <a:p>
                      <a:pPr marL="342900" indent="-342900">
                        <a:buFont typeface="+mj-lt"/>
                        <a:buAutoNum type="arabicPeriod"/>
                      </a:pPr>
                      <a:r>
                        <a:rPr lang="en-US" sz="1400" b="0" dirty="0"/>
                        <a:t>Password not recognized.  Monitoring and response subsystem must be contacted to reprogram password.</a:t>
                      </a:r>
                    </a:p>
                    <a:p>
                      <a:pPr marL="342900" indent="-342900">
                        <a:buFont typeface="+mj-lt"/>
                        <a:buAutoNum type="arabicPeriod"/>
                      </a:pPr>
                      <a:r>
                        <a:rPr lang="en-US" sz="1400" b="0" dirty="0"/>
                        <a:t>“Stay” is selected.  Control panel beeps twice and a “stay” light is lit.  Perimeter sensors are activated.</a:t>
                      </a:r>
                    </a:p>
                    <a:p>
                      <a:pPr marL="342900" indent="-342900">
                        <a:buFont typeface="+mj-lt"/>
                        <a:buAutoNum type="arabicPeriod"/>
                      </a:pPr>
                      <a:r>
                        <a:rPr lang="en-US" sz="1400" b="0" dirty="0"/>
                        <a:t>“Away” is selected.  Control panel beeps three times and and “away” light is lit.  All sensors are activated.</a:t>
                      </a:r>
                    </a:p>
                  </a:txBody>
                  <a:tcPr marL="68580" marR="68580" marT="34290" marB="34290"/>
                </a:tc>
                <a:extLst>
                  <a:ext uri="{0D108BD9-81ED-4DB2-BD59-A6C34878D82A}">
                    <a16:rowId xmlns:a16="http://schemas.microsoft.com/office/drawing/2014/main" val="1988684172"/>
                  </a:ext>
                </a:extLst>
              </a:tr>
            </a:tbl>
          </a:graphicData>
        </a:graphic>
      </p:graphicFrame>
    </p:spTree>
    <p:extLst>
      <p:ext uri="{BB962C8B-B14F-4D97-AF65-F5344CB8AC3E}">
        <p14:creationId xmlns:p14="http://schemas.microsoft.com/office/powerpoint/2010/main" val="3410551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12D8E7EF-9B91-274E-B83B-0724AE30C007}"/>
              </a:ext>
            </a:extLst>
          </p:cNvPr>
          <p:cNvSpPr>
            <a:spLocks noGrp="1" noChangeArrowheads="1"/>
          </p:cNvSpPr>
          <p:nvPr>
            <p:ph type="title"/>
          </p:nvPr>
        </p:nvSpPr>
        <p:spPr/>
        <p:txBody>
          <a:bodyPr/>
          <a:lstStyle/>
          <a:p>
            <a:r>
              <a:rPr lang="en-US" altLang="en-US" dirty="0"/>
              <a:t>Example Use Case Description </a:t>
            </a:r>
          </a:p>
        </p:txBody>
      </p:sp>
      <p:sp>
        <p:nvSpPr>
          <p:cNvPr id="7" name="Slide Number Placeholder 6">
            <a:extLst>
              <a:ext uri="{FF2B5EF4-FFF2-40B4-BE49-F238E27FC236}">
                <a16:creationId xmlns:a16="http://schemas.microsoft.com/office/drawing/2014/main" id="{DA673EC6-FC2F-4046-B01D-84F1C533DE9D}"/>
              </a:ext>
            </a:extLst>
          </p:cNvPr>
          <p:cNvSpPr>
            <a:spLocks noGrp="1"/>
          </p:cNvSpPr>
          <p:nvPr>
            <p:ph type="sldNum" sz="quarter" idx="10"/>
          </p:nvPr>
        </p:nvSpPr>
        <p:spPr/>
        <p:txBody>
          <a:bodyPr/>
          <a:lstStyle/>
          <a:p>
            <a:pPr>
              <a:defRPr/>
            </a:pPr>
            <a:fld id="{3E8ADE4A-FE7A-EF46-81C0-DB169D7260F5}" type="slidenum">
              <a:rPr lang="en-US" altLang="x-none" smtClean="0"/>
              <a:pPr>
                <a:defRPr/>
              </a:pPr>
              <a:t>28</a:t>
            </a:fld>
            <a:endParaRPr lang="en-US" altLang="x-none"/>
          </a:p>
        </p:txBody>
      </p:sp>
      <p:graphicFrame>
        <p:nvGraphicFramePr>
          <p:cNvPr id="2" name="Table 1">
            <a:extLst>
              <a:ext uri="{FF2B5EF4-FFF2-40B4-BE49-F238E27FC236}">
                <a16:creationId xmlns:a16="http://schemas.microsoft.com/office/drawing/2014/main" id="{229DF768-9F31-CB45-ACB9-B170B20ABE1B}"/>
              </a:ext>
            </a:extLst>
          </p:cNvPr>
          <p:cNvGraphicFramePr>
            <a:graphicFrameLocks noGrp="1"/>
          </p:cNvGraphicFramePr>
          <p:nvPr/>
        </p:nvGraphicFramePr>
        <p:xfrm>
          <a:off x="1524000" y="2493645"/>
          <a:ext cx="6096000" cy="1905000"/>
        </p:xfrm>
        <a:graphic>
          <a:graphicData uri="http://schemas.openxmlformats.org/drawingml/2006/table">
            <a:tbl>
              <a:tblPr bandRow="1">
                <a:tableStyleId>{5C22544A-7EE6-4342-B048-85BDC9FD1C3A}</a:tableStyleId>
              </a:tblPr>
              <a:tblGrid>
                <a:gridCol w="1697850">
                  <a:extLst>
                    <a:ext uri="{9D8B030D-6E8A-4147-A177-3AD203B41FA5}">
                      <a16:colId xmlns:a16="http://schemas.microsoft.com/office/drawing/2014/main" val="3415530272"/>
                    </a:ext>
                  </a:extLst>
                </a:gridCol>
                <a:gridCol w="4398150">
                  <a:extLst>
                    <a:ext uri="{9D8B030D-6E8A-4147-A177-3AD203B41FA5}">
                      <a16:colId xmlns:a16="http://schemas.microsoft.com/office/drawing/2014/main" val="3462321055"/>
                    </a:ext>
                  </a:extLst>
                </a:gridCol>
              </a:tblGrid>
              <a:tr h="278130">
                <a:tc>
                  <a:txBody>
                    <a:bodyPr/>
                    <a:lstStyle/>
                    <a:p>
                      <a:r>
                        <a:rPr lang="en-US" sz="1400" b="1" dirty="0"/>
                        <a:t>Priority:</a:t>
                      </a:r>
                    </a:p>
                  </a:txBody>
                  <a:tcPr marL="68580" marR="68580" marT="34290" marB="34290"/>
                </a:tc>
                <a:tc>
                  <a:txBody>
                    <a:bodyPr/>
                    <a:lstStyle/>
                    <a:p>
                      <a:r>
                        <a:rPr lang="en-US" sz="1400" dirty="0"/>
                        <a:t>Essential, must be implemented</a:t>
                      </a:r>
                    </a:p>
                  </a:txBody>
                  <a:tcPr marL="68580" marR="68580" marT="34290" marB="34290"/>
                </a:tc>
                <a:extLst>
                  <a:ext uri="{0D108BD9-81ED-4DB2-BD59-A6C34878D82A}">
                    <a16:rowId xmlns:a16="http://schemas.microsoft.com/office/drawing/2014/main" val="1303203835"/>
                  </a:ext>
                </a:extLst>
              </a:tr>
              <a:tr h="278130">
                <a:tc>
                  <a:txBody>
                    <a:bodyPr/>
                    <a:lstStyle/>
                    <a:p>
                      <a:r>
                        <a:rPr lang="en-US" sz="1400" b="1" dirty="0"/>
                        <a:t>When available:</a:t>
                      </a:r>
                    </a:p>
                  </a:txBody>
                  <a:tcPr marL="68580" marR="68580" marT="34290" marB="34290"/>
                </a:tc>
                <a:tc>
                  <a:txBody>
                    <a:bodyPr/>
                    <a:lstStyle/>
                    <a:p>
                      <a:r>
                        <a:rPr lang="en-US" sz="1400" dirty="0"/>
                        <a:t>First increment</a:t>
                      </a:r>
                    </a:p>
                  </a:txBody>
                  <a:tcPr marL="68580" marR="68580" marT="34290" marB="34290"/>
                </a:tc>
                <a:extLst>
                  <a:ext uri="{0D108BD9-81ED-4DB2-BD59-A6C34878D82A}">
                    <a16:rowId xmlns:a16="http://schemas.microsoft.com/office/drawing/2014/main" val="1988684172"/>
                  </a:ext>
                </a:extLst>
              </a:tr>
              <a:tr h="278130">
                <a:tc>
                  <a:txBody>
                    <a:bodyPr/>
                    <a:lstStyle/>
                    <a:p>
                      <a:r>
                        <a:rPr lang="en-US" sz="1400" b="1" dirty="0"/>
                        <a:t>Frequency of use:</a:t>
                      </a:r>
                    </a:p>
                  </a:txBody>
                  <a:tcPr marL="68580" marR="68580" marT="34290" marB="34290"/>
                </a:tc>
                <a:tc>
                  <a:txBody>
                    <a:bodyPr/>
                    <a:lstStyle/>
                    <a:p>
                      <a:r>
                        <a:rPr lang="en-US" sz="1400" dirty="0"/>
                        <a:t>Multiple times per day</a:t>
                      </a:r>
                    </a:p>
                  </a:txBody>
                  <a:tcPr marL="68580" marR="68580" marT="34290" marB="34290"/>
                </a:tc>
                <a:extLst>
                  <a:ext uri="{0D108BD9-81ED-4DB2-BD59-A6C34878D82A}">
                    <a16:rowId xmlns:a16="http://schemas.microsoft.com/office/drawing/2014/main" val="3386121877"/>
                  </a:ext>
                </a:extLst>
              </a:tr>
              <a:tr h="278130">
                <a:tc>
                  <a:txBody>
                    <a:bodyPr/>
                    <a:lstStyle/>
                    <a:p>
                      <a:r>
                        <a:rPr lang="en-US" sz="1400" b="1" dirty="0"/>
                        <a:t>Channel to actor:</a:t>
                      </a:r>
                    </a:p>
                  </a:txBody>
                  <a:tcPr marL="68580" marR="68580" marT="34290" marB="34290"/>
                </a:tc>
                <a:tc>
                  <a:txBody>
                    <a:bodyPr/>
                    <a:lstStyle/>
                    <a:p>
                      <a:r>
                        <a:rPr lang="en-US" sz="1400" dirty="0"/>
                        <a:t>Via control panel interface</a:t>
                      </a:r>
                    </a:p>
                  </a:txBody>
                  <a:tcPr marL="68580" marR="68580" marT="34290" marB="34290"/>
                </a:tc>
                <a:extLst>
                  <a:ext uri="{0D108BD9-81ED-4DB2-BD59-A6C34878D82A}">
                    <a16:rowId xmlns:a16="http://schemas.microsoft.com/office/drawing/2014/main" val="102594779"/>
                  </a:ext>
                </a:extLst>
              </a:tr>
              <a:tr h="278130">
                <a:tc>
                  <a:txBody>
                    <a:bodyPr/>
                    <a:lstStyle/>
                    <a:p>
                      <a:r>
                        <a:rPr lang="en-US" sz="1400" b="1" dirty="0"/>
                        <a:t>Secondary actors:</a:t>
                      </a:r>
                    </a:p>
                  </a:txBody>
                  <a:tcPr marL="68580" marR="68580" marT="34290" marB="34290"/>
                </a:tc>
                <a:tc>
                  <a:txBody>
                    <a:bodyPr/>
                    <a:lstStyle/>
                    <a:p>
                      <a:r>
                        <a:rPr lang="en-US" sz="1400" dirty="0"/>
                        <a:t>System administrator, sensors</a:t>
                      </a:r>
                    </a:p>
                  </a:txBody>
                  <a:tcPr marL="68580" marR="68580" marT="34290" marB="34290"/>
                </a:tc>
                <a:extLst>
                  <a:ext uri="{0D108BD9-81ED-4DB2-BD59-A6C34878D82A}">
                    <a16:rowId xmlns:a16="http://schemas.microsoft.com/office/drawing/2014/main" val="1343032634"/>
                  </a:ext>
                </a:extLst>
              </a:tr>
              <a:tr h="480060">
                <a:tc>
                  <a:txBody>
                    <a:bodyPr/>
                    <a:lstStyle/>
                    <a:p>
                      <a:r>
                        <a:rPr lang="en-US" sz="1400" b="1" dirty="0"/>
                        <a:t>Channels to secondary actors:</a:t>
                      </a:r>
                    </a:p>
                  </a:txBody>
                  <a:tcPr marL="68580" marR="68580" marT="34290" marB="34290"/>
                </a:tc>
                <a:tc>
                  <a:txBody>
                    <a:bodyPr/>
                    <a:lstStyle/>
                    <a:p>
                      <a:r>
                        <a:rPr lang="en-US" sz="1400" dirty="0"/>
                        <a:t>System administrator:  phone line</a:t>
                      </a:r>
                      <a:br>
                        <a:rPr lang="en-US" sz="1400" dirty="0"/>
                      </a:br>
                      <a:r>
                        <a:rPr lang="en-US" sz="1400" dirty="0"/>
                        <a:t>Sensors:  hardwired and radio frequency interfaces</a:t>
                      </a:r>
                    </a:p>
                  </a:txBody>
                  <a:tcPr marL="68580" marR="68580" marT="34290" marB="34290"/>
                </a:tc>
                <a:extLst>
                  <a:ext uri="{0D108BD9-81ED-4DB2-BD59-A6C34878D82A}">
                    <a16:rowId xmlns:a16="http://schemas.microsoft.com/office/drawing/2014/main" val="3668384369"/>
                  </a:ext>
                </a:extLst>
              </a:tr>
            </a:tbl>
          </a:graphicData>
        </a:graphic>
      </p:graphicFrame>
    </p:spTree>
    <p:extLst>
      <p:ext uri="{BB962C8B-B14F-4D97-AF65-F5344CB8AC3E}">
        <p14:creationId xmlns:p14="http://schemas.microsoft.com/office/powerpoint/2010/main" val="3396862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12D8E7EF-9B91-274E-B83B-0724AE30C007}"/>
              </a:ext>
            </a:extLst>
          </p:cNvPr>
          <p:cNvSpPr>
            <a:spLocks noGrp="1" noChangeArrowheads="1"/>
          </p:cNvSpPr>
          <p:nvPr>
            <p:ph type="title"/>
          </p:nvPr>
        </p:nvSpPr>
        <p:spPr/>
        <p:txBody>
          <a:bodyPr/>
          <a:lstStyle/>
          <a:p>
            <a:r>
              <a:rPr lang="en-US" altLang="en-US" dirty="0"/>
              <a:t>Example Use Case Description </a:t>
            </a:r>
          </a:p>
        </p:txBody>
      </p:sp>
      <p:sp>
        <p:nvSpPr>
          <p:cNvPr id="7" name="Slide Number Placeholder 6">
            <a:extLst>
              <a:ext uri="{FF2B5EF4-FFF2-40B4-BE49-F238E27FC236}">
                <a16:creationId xmlns:a16="http://schemas.microsoft.com/office/drawing/2014/main" id="{DA673EC6-FC2F-4046-B01D-84F1C533DE9D}"/>
              </a:ext>
            </a:extLst>
          </p:cNvPr>
          <p:cNvSpPr>
            <a:spLocks noGrp="1"/>
          </p:cNvSpPr>
          <p:nvPr>
            <p:ph type="sldNum" sz="quarter" idx="10"/>
          </p:nvPr>
        </p:nvSpPr>
        <p:spPr/>
        <p:txBody>
          <a:bodyPr/>
          <a:lstStyle/>
          <a:p>
            <a:pPr>
              <a:defRPr/>
            </a:pPr>
            <a:fld id="{3E8ADE4A-FE7A-EF46-81C0-DB169D7260F5}" type="slidenum">
              <a:rPr lang="en-US" altLang="x-none" smtClean="0"/>
              <a:pPr>
                <a:defRPr/>
              </a:pPr>
              <a:t>29</a:t>
            </a:fld>
            <a:endParaRPr lang="en-US" altLang="x-none"/>
          </a:p>
        </p:txBody>
      </p:sp>
      <p:graphicFrame>
        <p:nvGraphicFramePr>
          <p:cNvPr id="2" name="Table 1">
            <a:extLst>
              <a:ext uri="{FF2B5EF4-FFF2-40B4-BE49-F238E27FC236}">
                <a16:creationId xmlns:a16="http://schemas.microsoft.com/office/drawing/2014/main" id="{229DF768-9F31-CB45-ACB9-B170B20ABE1B}"/>
              </a:ext>
            </a:extLst>
          </p:cNvPr>
          <p:cNvGraphicFramePr>
            <a:graphicFrameLocks noGrp="1"/>
          </p:cNvGraphicFramePr>
          <p:nvPr/>
        </p:nvGraphicFramePr>
        <p:xfrm>
          <a:off x="1250175" y="2674620"/>
          <a:ext cx="6643651" cy="1775460"/>
        </p:xfrm>
        <a:graphic>
          <a:graphicData uri="http://schemas.openxmlformats.org/drawingml/2006/table">
            <a:tbl>
              <a:tblPr bandRow="1">
                <a:tableStyleId>{5C22544A-7EE6-4342-B048-85BDC9FD1C3A}</a:tableStyleId>
              </a:tblPr>
              <a:tblGrid>
                <a:gridCol w="6643651">
                  <a:extLst>
                    <a:ext uri="{9D8B030D-6E8A-4147-A177-3AD203B41FA5}">
                      <a16:colId xmlns:a16="http://schemas.microsoft.com/office/drawing/2014/main" val="3415530272"/>
                    </a:ext>
                  </a:extLst>
                </a:gridCol>
              </a:tblGrid>
              <a:tr h="1508760">
                <a:tc>
                  <a:txBody>
                    <a:bodyPr/>
                    <a:lstStyle/>
                    <a:p>
                      <a:r>
                        <a:rPr lang="en-US" sz="1400" b="1" dirty="0"/>
                        <a:t>Open Issues:</a:t>
                      </a:r>
                    </a:p>
                    <a:p>
                      <a:pPr marL="342900" indent="-342900">
                        <a:buFont typeface="+mj-lt"/>
                        <a:buAutoNum type="arabicPeriod"/>
                      </a:pPr>
                      <a:r>
                        <a:rPr lang="en-US" sz="1400" b="0" dirty="0"/>
                        <a:t>Should there be a way to activate the system without the use of a password or with an abbreviated password?</a:t>
                      </a:r>
                    </a:p>
                    <a:p>
                      <a:pPr marL="342900" indent="-342900">
                        <a:buFont typeface="+mj-lt"/>
                        <a:buAutoNum type="arabicPeriod"/>
                      </a:pPr>
                      <a:r>
                        <a:rPr lang="en-US" sz="1400" b="0" dirty="0"/>
                        <a:t>Should the control panel display additional text messages?  What about voice messages?</a:t>
                      </a:r>
                    </a:p>
                    <a:p>
                      <a:pPr marL="342900" indent="-342900">
                        <a:buFont typeface="+mj-lt"/>
                        <a:buAutoNum type="arabicPeriod"/>
                      </a:pPr>
                      <a:r>
                        <a:rPr lang="en-US" sz="1400" b="0" dirty="0"/>
                        <a:t>How much time does the homeowner have to enter the password from the time the first key is pressed?</a:t>
                      </a:r>
                    </a:p>
                    <a:p>
                      <a:pPr marL="342900" indent="-342900">
                        <a:buFont typeface="+mj-lt"/>
                        <a:buAutoNum type="arabicPeriod"/>
                      </a:pPr>
                      <a:r>
                        <a:rPr lang="en-US" sz="1400" b="0" dirty="0"/>
                        <a:t>Is there a way to deactivate the system before it actually activates?</a:t>
                      </a:r>
                    </a:p>
                  </a:txBody>
                  <a:tcPr marL="68580" marR="68580" marT="34290" marB="34290"/>
                </a:tc>
                <a:extLst>
                  <a:ext uri="{0D108BD9-81ED-4DB2-BD59-A6C34878D82A}">
                    <a16:rowId xmlns:a16="http://schemas.microsoft.com/office/drawing/2014/main" val="1303203835"/>
                  </a:ext>
                </a:extLst>
              </a:tr>
            </a:tbl>
          </a:graphicData>
        </a:graphic>
      </p:graphicFrame>
    </p:spTree>
    <p:extLst>
      <p:ext uri="{BB962C8B-B14F-4D97-AF65-F5344CB8AC3E}">
        <p14:creationId xmlns:p14="http://schemas.microsoft.com/office/powerpoint/2010/main" val="339916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16</a:t>
            </a:r>
          </a:p>
        </p:txBody>
      </p:sp>
      <p:sp>
        <p:nvSpPr>
          <p:cNvPr id="3" name="Text Placeholder 2"/>
          <p:cNvSpPr>
            <a:spLocks noGrp="1"/>
          </p:cNvSpPr>
          <p:nvPr>
            <p:ph type="body" idx="1"/>
          </p:nvPr>
        </p:nvSpPr>
        <p:spPr/>
        <p:txBody>
          <a:bodyPr/>
          <a:lstStyle/>
          <a:p>
            <a:r>
              <a:rPr lang="en-US" dirty="0"/>
              <a:t>UML Use Case Descriptions and Use Case Diagrams</a:t>
            </a:r>
          </a:p>
        </p:txBody>
      </p:sp>
      <p:sp>
        <p:nvSpPr>
          <p:cNvPr id="6" name="Text Placeholder 2">
            <a:extLst>
              <a:ext uri="{FF2B5EF4-FFF2-40B4-BE49-F238E27FC236}">
                <a16:creationId xmlns:a16="http://schemas.microsoft.com/office/drawing/2014/main" id="{A3AFA41B-7FED-4A98-994D-F0B97CA02B10}"/>
              </a:ext>
            </a:extLst>
          </p:cNvPr>
          <p:cNvSpPr txBox="1">
            <a:spLocks/>
          </p:cNvSpPr>
          <p:nvPr/>
        </p:nvSpPr>
        <p:spPr>
          <a:xfrm>
            <a:off x="680545" y="4062413"/>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Adding more software engineers to an already late software project makes it even later</a:t>
            </a:r>
            <a:r>
              <a:rPr lang="en-US" sz="2000" dirty="0"/>
              <a:t>.</a:t>
            </a:r>
          </a:p>
          <a:p>
            <a:r>
              <a:rPr lang="en-US" sz="2000" dirty="0"/>
              <a:t>- Fred Brooks</a:t>
            </a:r>
          </a:p>
        </p:txBody>
      </p:sp>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a:extLst>
              <a:ext uri="{FF2B5EF4-FFF2-40B4-BE49-F238E27FC236}">
                <a16:creationId xmlns:a16="http://schemas.microsoft.com/office/drawing/2014/main" id="{18E1E072-41A5-F041-A979-0BD85B33E40D}"/>
              </a:ext>
            </a:extLst>
          </p:cNvPr>
          <p:cNvSpPr>
            <a:spLocks noGrp="1" noChangeArrowheads="1"/>
          </p:cNvSpPr>
          <p:nvPr>
            <p:ph type="title"/>
          </p:nvPr>
        </p:nvSpPr>
        <p:spPr/>
        <p:txBody>
          <a:bodyPr/>
          <a:lstStyle/>
          <a:p>
            <a:r>
              <a:rPr lang="en-US" altLang="en-US" dirty="0"/>
              <a:t>Example (top Level) Use Case Diagram for Home Alarm System</a:t>
            </a:r>
          </a:p>
        </p:txBody>
      </p:sp>
      <p:sp>
        <p:nvSpPr>
          <p:cNvPr id="7" name="Slide Number Placeholder 6">
            <a:extLst>
              <a:ext uri="{FF2B5EF4-FFF2-40B4-BE49-F238E27FC236}">
                <a16:creationId xmlns:a16="http://schemas.microsoft.com/office/drawing/2014/main" id="{DD990743-4864-E641-9F0B-273E8BD275A8}"/>
              </a:ext>
            </a:extLst>
          </p:cNvPr>
          <p:cNvSpPr>
            <a:spLocks noGrp="1"/>
          </p:cNvSpPr>
          <p:nvPr>
            <p:ph type="sldNum" sz="quarter" idx="10"/>
          </p:nvPr>
        </p:nvSpPr>
        <p:spPr/>
        <p:txBody>
          <a:bodyPr/>
          <a:lstStyle/>
          <a:p>
            <a:pPr>
              <a:defRPr/>
            </a:pPr>
            <a:fld id="{3E8ADE4A-FE7A-EF46-81C0-DB169D7260F5}" type="slidenum">
              <a:rPr lang="en-US" altLang="x-none" smtClean="0"/>
              <a:pPr>
                <a:defRPr/>
              </a:pPr>
              <a:t>30</a:t>
            </a:fld>
            <a:endParaRPr lang="en-US" altLang="x-none"/>
          </a:p>
        </p:txBody>
      </p:sp>
      <p:pic>
        <p:nvPicPr>
          <p:cNvPr id="3" name="Picture 2">
            <a:extLst>
              <a:ext uri="{FF2B5EF4-FFF2-40B4-BE49-F238E27FC236}">
                <a16:creationId xmlns:a16="http://schemas.microsoft.com/office/drawing/2014/main" id="{0B9655B6-DE73-C840-BDBF-EFDC93FF81E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112012" y="2179441"/>
            <a:ext cx="3060188" cy="4176909"/>
          </a:xfrm>
          <a:prstGeom prst="rect">
            <a:avLst/>
          </a:prstGeom>
        </p:spPr>
      </p:pic>
    </p:spTree>
    <p:extLst>
      <p:ext uri="{BB962C8B-B14F-4D97-AF65-F5344CB8AC3E}">
        <p14:creationId xmlns:p14="http://schemas.microsoft.com/office/powerpoint/2010/main" val="2785838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A0CDD-A00C-46C8-8A04-B0F353AA0D91}"/>
              </a:ext>
            </a:extLst>
          </p:cNvPr>
          <p:cNvSpPr>
            <a:spLocks noGrp="1"/>
          </p:cNvSpPr>
          <p:nvPr>
            <p:ph idx="1"/>
          </p:nvPr>
        </p:nvSpPr>
        <p:spPr/>
        <p:txBody>
          <a:bodyPr/>
          <a:lstStyle/>
          <a:p>
            <a:pPr marL="0" indent="0" algn="ctr">
              <a:buNone/>
            </a:pPr>
            <a:endParaRPr lang="en-CA" sz="3600" dirty="0"/>
          </a:p>
          <a:p>
            <a:pPr marL="0" indent="0" algn="ctr">
              <a:buNone/>
            </a:pPr>
            <a:endParaRPr lang="en-CA" sz="3600" dirty="0"/>
          </a:p>
          <a:p>
            <a:pPr marL="0" indent="0" algn="ctr">
              <a:buNone/>
            </a:pPr>
            <a:r>
              <a:rPr lang="en-CA" sz="3600" dirty="0"/>
              <a:t>More Examples</a:t>
            </a:r>
          </a:p>
        </p:txBody>
      </p:sp>
    </p:spTree>
    <p:extLst>
      <p:ext uri="{BB962C8B-B14F-4D97-AF65-F5344CB8AC3E}">
        <p14:creationId xmlns:p14="http://schemas.microsoft.com/office/powerpoint/2010/main" val="2938529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t>Review Example 1 Use Case Diagram</a:t>
            </a:r>
          </a:p>
        </p:txBody>
      </p:sp>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828800"/>
            <a:ext cx="9678902"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a:extLst>
              <a:ext uri="{FF2B5EF4-FFF2-40B4-BE49-F238E27FC236}">
                <a16:creationId xmlns:a16="http://schemas.microsoft.com/office/drawing/2014/main" id="{2A83194B-11D6-4973-B1C4-34B1D5DFFC70}"/>
              </a:ext>
            </a:extLst>
          </p:cNvPr>
          <p:cNvSpPr/>
          <p:nvPr/>
        </p:nvSpPr>
        <p:spPr>
          <a:xfrm>
            <a:off x="1143000" y="2497570"/>
            <a:ext cx="3581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52AF8F0-EFC6-4E76-9A88-D3B4F17AD9B2}"/>
              </a:ext>
            </a:extLst>
          </p:cNvPr>
          <p:cNvSpPr txBox="1"/>
          <p:nvPr/>
        </p:nvSpPr>
        <p:spPr>
          <a:xfrm>
            <a:off x="188251" y="6570610"/>
            <a:ext cx="1909497" cy="276999"/>
          </a:xfrm>
          <a:prstGeom prst="rect">
            <a:avLst/>
          </a:prstGeom>
          <a:noFill/>
        </p:spPr>
        <p:txBody>
          <a:bodyPr wrap="none" rtlCol="0">
            <a:spAutoFit/>
          </a:bodyPr>
          <a:lstStyle/>
          <a:p>
            <a:r>
              <a:rPr lang="en-CA" sz="1200" dirty="0">
                <a:hlinkClick r:id="rId3"/>
              </a:rPr>
              <a:t>http://elearning.uml.ac.at/</a:t>
            </a:r>
            <a:endParaRPr lang="en-CA" sz="1200" dirty="0"/>
          </a:p>
        </p:txBody>
      </p:sp>
    </p:spTree>
    <p:extLst>
      <p:ext uri="{BB962C8B-B14F-4D97-AF65-F5344CB8AC3E}">
        <p14:creationId xmlns:p14="http://schemas.microsoft.com/office/powerpoint/2010/main" val="488640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t>Review Example 2 Use Case Diagram</a:t>
            </a:r>
          </a:p>
        </p:txBody>
      </p:sp>
      <p:pic>
        <p:nvPicPr>
          <p:cNvPr id="348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2133600"/>
            <a:ext cx="8763000" cy="292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a:extLst>
              <a:ext uri="{FF2B5EF4-FFF2-40B4-BE49-F238E27FC236}">
                <a16:creationId xmlns:a16="http://schemas.microsoft.com/office/drawing/2014/main" id="{8D7BF4D8-3578-455E-8233-2A5EF224FAB4}"/>
              </a:ext>
            </a:extLst>
          </p:cNvPr>
          <p:cNvSpPr/>
          <p:nvPr/>
        </p:nvSpPr>
        <p:spPr>
          <a:xfrm>
            <a:off x="325580" y="3060351"/>
            <a:ext cx="1198419"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01A90DD4-B20C-4469-91C2-4716A3CC172B}"/>
              </a:ext>
            </a:extLst>
          </p:cNvPr>
          <p:cNvSpPr txBox="1"/>
          <p:nvPr/>
        </p:nvSpPr>
        <p:spPr>
          <a:xfrm>
            <a:off x="188251" y="6570610"/>
            <a:ext cx="1909497" cy="276999"/>
          </a:xfrm>
          <a:prstGeom prst="rect">
            <a:avLst/>
          </a:prstGeom>
          <a:noFill/>
        </p:spPr>
        <p:txBody>
          <a:bodyPr wrap="none" rtlCol="0">
            <a:spAutoFit/>
          </a:bodyPr>
          <a:lstStyle/>
          <a:p>
            <a:r>
              <a:rPr lang="en-CA" sz="1200" dirty="0">
                <a:hlinkClick r:id="rId3"/>
              </a:rPr>
              <a:t>http://elearning.uml.ac.at/</a:t>
            </a:r>
            <a:endParaRPr lang="en-CA" sz="1200" dirty="0"/>
          </a:p>
        </p:txBody>
      </p:sp>
    </p:spTree>
    <p:extLst>
      <p:ext uri="{BB962C8B-B14F-4D97-AF65-F5344CB8AC3E}">
        <p14:creationId xmlns:p14="http://schemas.microsoft.com/office/powerpoint/2010/main" val="448253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t>Review Example 3 Use Case Diagram</a:t>
            </a:r>
          </a:p>
        </p:txBody>
      </p:sp>
      <p:pic>
        <p:nvPicPr>
          <p:cNvPr id="358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579" y="2324100"/>
            <a:ext cx="8327846"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a:extLst>
              <a:ext uri="{FF2B5EF4-FFF2-40B4-BE49-F238E27FC236}">
                <a16:creationId xmlns:a16="http://schemas.microsoft.com/office/drawing/2014/main" id="{FB3977DE-96F7-4573-BDE8-D8A8D5448BCB}"/>
              </a:ext>
            </a:extLst>
          </p:cNvPr>
          <p:cNvSpPr/>
          <p:nvPr/>
        </p:nvSpPr>
        <p:spPr>
          <a:xfrm>
            <a:off x="1066800" y="2971800"/>
            <a:ext cx="1143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37F9A83B-1926-4B9B-BDDF-53A849A0BFA4}"/>
              </a:ext>
            </a:extLst>
          </p:cNvPr>
          <p:cNvSpPr txBox="1"/>
          <p:nvPr/>
        </p:nvSpPr>
        <p:spPr>
          <a:xfrm>
            <a:off x="188251" y="6570610"/>
            <a:ext cx="1909497" cy="276999"/>
          </a:xfrm>
          <a:prstGeom prst="rect">
            <a:avLst/>
          </a:prstGeom>
          <a:noFill/>
        </p:spPr>
        <p:txBody>
          <a:bodyPr wrap="none" rtlCol="0">
            <a:spAutoFit/>
          </a:bodyPr>
          <a:lstStyle/>
          <a:p>
            <a:r>
              <a:rPr lang="en-CA" sz="1200" dirty="0">
                <a:hlinkClick r:id="rId3"/>
              </a:rPr>
              <a:t>http://elearning.uml.ac.at/</a:t>
            </a:r>
            <a:endParaRPr lang="en-CA" sz="1200" dirty="0"/>
          </a:p>
        </p:txBody>
      </p:sp>
    </p:spTree>
    <p:extLst>
      <p:ext uri="{BB962C8B-B14F-4D97-AF65-F5344CB8AC3E}">
        <p14:creationId xmlns:p14="http://schemas.microsoft.com/office/powerpoint/2010/main" val="297706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t>Review Example 4 Use Case Diagram</a:t>
            </a:r>
          </a:p>
        </p:txBody>
      </p:sp>
      <p:pic>
        <p:nvPicPr>
          <p:cNvPr id="368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057400"/>
            <a:ext cx="8118341" cy="251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a:extLst>
              <a:ext uri="{FF2B5EF4-FFF2-40B4-BE49-F238E27FC236}">
                <a16:creationId xmlns:a16="http://schemas.microsoft.com/office/drawing/2014/main" id="{8EA59A31-3E8C-4F97-AA60-0A644DEBB851}"/>
              </a:ext>
            </a:extLst>
          </p:cNvPr>
          <p:cNvSpPr/>
          <p:nvPr/>
        </p:nvSpPr>
        <p:spPr>
          <a:xfrm>
            <a:off x="1066800" y="3315494"/>
            <a:ext cx="1219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0FBB025-11F1-4B1D-BFC3-32854B9EF6A9}"/>
              </a:ext>
            </a:extLst>
          </p:cNvPr>
          <p:cNvSpPr txBox="1"/>
          <p:nvPr/>
        </p:nvSpPr>
        <p:spPr>
          <a:xfrm>
            <a:off x="188251" y="6570610"/>
            <a:ext cx="1909497" cy="276999"/>
          </a:xfrm>
          <a:prstGeom prst="rect">
            <a:avLst/>
          </a:prstGeom>
          <a:noFill/>
        </p:spPr>
        <p:txBody>
          <a:bodyPr wrap="none" rtlCol="0">
            <a:spAutoFit/>
          </a:bodyPr>
          <a:lstStyle/>
          <a:p>
            <a:r>
              <a:rPr lang="en-CA" sz="1200" dirty="0">
                <a:hlinkClick r:id="rId3"/>
              </a:rPr>
              <a:t>http://elearning.uml.ac.at/</a:t>
            </a:r>
            <a:endParaRPr lang="en-CA" sz="1200" dirty="0"/>
          </a:p>
        </p:txBody>
      </p:sp>
    </p:spTree>
    <p:extLst>
      <p:ext uri="{BB962C8B-B14F-4D97-AF65-F5344CB8AC3E}">
        <p14:creationId xmlns:p14="http://schemas.microsoft.com/office/powerpoint/2010/main" val="2277733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t>Review Example 5 Use Case Diagram</a:t>
            </a:r>
          </a:p>
        </p:txBody>
      </p:sp>
      <p:pic>
        <p:nvPicPr>
          <p:cNvPr id="378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057400"/>
            <a:ext cx="7894792"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a:extLst>
              <a:ext uri="{FF2B5EF4-FFF2-40B4-BE49-F238E27FC236}">
                <a16:creationId xmlns:a16="http://schemas.microsoft.com/office/drawing/2014/main" id="{EC26326D-54F5-4CB8-9C23-D6EF57416586}"/>
              </a:ext>
            </a:extLst>
          </p:cNvPr>
          <p:cNvSpPr/>
          <p:nvPr/>
        </p:nvSpPr>
        <p:spPr>
          <a:xfrm>
            <a:off x="533400" y="3200400"/>
            <a:ext cx="1143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01B224E0-AE20-494B-A5E7-AB05FD1C1D84}"/>
              </a:ext>
            </a:extLst>
          </p:cNvPr>
          <p:cNvSpPr txBox="1"/>
          <p:nvPr/>
        </p:nvSpPr>
        <p:spPr>
          <a:xfrm>
            <a:off x="188251" y="6570610"/>
            <a:ext cx="1909497" cy="276999"/>
          </a:xfrm>
          <a:prstGeom prst="rect">
            <a:avLst/>
          </a:prstGeom>
          <a:noFill/>
        </p:spPr>
        <p:txBody>
          <a:bodyPr wrap="none" rtlCol="0">
            <a:spAutoFit/>
          </a:bodyPr>
          <a:lstStyle/>
          <a:p>
            <a:r>
              <a:rPr lang="en-CA" sz="1200" dirty="0">
                <a:hlinkClick r:id="rId3"/>
              </a:rPr>
              <a:t>http://elearning.uml.ac.at/</a:t>
            </a:r>
            <a:endParaRPr lang="en-CA" sz="1200" dirty="0"/>
          </a:p>
        </p:txBody>
      </p:sp>
    </p:spTree>
    <p:extLst>
      <p:ext uri="{BB962C8B-B14F-4D97-AF65-F5344CB8AC3E}">
        <p14:creationId xmlns:p14="http://schemas.microsoft.com/office/powerpoint/2010/main" val="856948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t>Review Example 6 Use Case Diagram</a:t>
            </a:r>
          </a:p>
        </p:txBody>
      </p:sp>
      <p:pic>
        <p:nvPicPr>
          <p:cNvPr id="389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057400"/>
            <a:ext cx="8363574" cy="287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a:extLst>
              <a:ext uri="{FF2B5EF4-FFF2-40B4-BE49-F238E27FC236}">
                <a16:creationId xmlns:a16="http://schemas.microsoft.com/office/drawing/2014/main" id="{7B15BEB1-F4E0-4A73-B0EF-26BF6C621CB3}"/>
              </a:ext>
            </a:extLst>
          </p:cNvPr>
          <p:cNvSpPr/>
          <p:nvPr/>
        </p:nvSpPr>
        <p:spPr>
          <a:xfrm>
            <a:off x="1219200" y="3657600"/>
            <a:ext cx="1905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C0A7D662-DEE1-4122-8CA6-AF46CFFDB29F}"/>
              </a:ext>
            </a:extLst>
          </p:cNvPr>
          <p:cNvSpPr txBox="1"/>
          <p:nvPr/>
        </p:nvSpPr>
        <p:spPr>
          <a:xfrm>
            <a:off x="188251" y="6570610"/>
            <a:ext cx="1909497" cy="276999"/>
          </a:xfrm>
          <a:prstGeom prst="rect">
            <a:avLst/>
          </a:prstGeom>
          <a:noFill/>
        </p:spPr>
        <p:txBody>
          <a:bodyPr wrap="none" rtlCol="0">
            <a:spAutoFit/>
          </a:bodyPr>
          <a:lstStyle/>
          <a:p>
            <a:r>
              <a:rPr lang="en-CA" sz="1200" dirty="0">
                <a:hlinkClick r:id="rId3"/>
              </a:rPr>
              <a:t>http://elearning.uml.ac.at/</a:t>
            </a:r>
            <a:endParaRPr lang="en-CA" sz="1200" dirty="0"/>
          </a:p>
        </p:txBody>
      </p:sp>
    </p:spTree>
    <p:extLst>
      <p:ext uri="{BB962C8B-B14F-4D97-AF65-F5344CB8AC3E}">
        <p14:creationId xmlns:p14="http://schemas.microsoft.com/office/powerpoint/2010/main" val="174084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t>Review Example 7 Use Case Diagram</a:t>
            </a:r>
          </a:p>
        </p:txBody>
      </p:sp>
      <p:pic>
        <p:nvPicPr>
          <p:cNvPr id="409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133600"/>
            <a:ext cx="8373606"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a:extLst>
              <a:ext uri="{FF2B5EF4-FFF2-40B4-BE49-F238E27FC236}">
                <a16:creationId xmlns:a16="http://schemas.microsoft.com/office/drawing/2014/main" id="{21FAD445-AB9B-4328-AB86-3EE3954E4F92}"/>
              </a:ext>
            </a:extLst>
          </p:cNvPr>
          <p:cNvSpPr/>
          <p:nvPr/>
        </p:nvSpPr>
        <p:spPr>
          <a:xfrm>
            <a:off x="4800600" y="2667000"/>
            <a:ext cx="6858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98EE3D27-DBA9-4C80-BC7D-0F177E1C7F95}"/>
              </a:ext>
            </a:extLst>
          </p:cNvPr>
          <p:cNvSpPr txBox="1"/>
          <p:nvPr/>
        </p:nvSpPr>
        <p:spPr>
          <a:xfrm>
            <a:off x="188251" y="6570610"/>
            <a:ext cx="1909497" cy="276999"/>
          </a:xfrm>
          <a:prstGeom prst="rect">
            <a:avLst/>
          </a:prstGeom>
          <a:noFill/>
        </p:spPr>
        <p:txBody>
          <a:bodyPr wrap="none" rtlCol="0">
            <a:spAutoFit/>
          </a:bodyPr>
          <a:lstStyle/>
          <a:p>
            <a:r>
              <a:rPr lang="en-CA" sz="1200" dirty="0">
                <a:hlinkClick r:id="rId3"/>
              </a:rPr>
              <a:t>http://elearning.uml.ac.at/</a:t>
            </a:r>
            <a:endParaRPr lang="en-CA" sz="1200" dirty="0"/>
          </a:p>
        </p:txBody>
      </p:sp>
    </p:spTree>
    <p:extLst>
      <p:ext uri="{BB962C8B-B14F-4D97-AF65-F5344CB8AC3E}">
        <p14:creationId xmlns:p14="http://schemas.microsoft.com/office/powerpoint/2010/main" val="1147709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t>Review Example 8 Use Case Diagram</a:t>
            </a:r>
          </a:p>
        </p:txBody>
      </p:sp>
      <p:pic>
        <p:nvPicPr>
          <p:cNvPr id="419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567" y="2133600"/>
            <a:ext cx="887185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a:extLst>
              <a:ext uri="{FF2B5EF4-FFF2-40B4-BE49-F238E27FC236}">
                <a16:creationId xmlns:a16="http://schemas.microsoft.com/office/drawing/2014/main" id="{D67C7C5B-4838-4B75-B76D-72D2411DF6B4}"/>
              </a:ext>
            </a:extLst>
          </p:cNvPr>
          <p:cNvSpPr/>
          <p:nvPr/>
        </p:nvSpPr>
        <p:spPr>
          <a:xfrm>
            <a:off x="5029200" y="2667000"/>
            <a:ext cx="6858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85CF689A-2EA6-43AE-BB3F-AD43AEAE70E3}"/>
              </a:ext>
            </a:extLst>
          </p:cNvPr>
          <p:cNvSpPr txBox="1"/>
          <p:nvPr/>
        </p:nvSpPr>
        <p:spPr>
          <a:xfrm>
            <a:off x="188251" y="6570610"/>
            <a:ext cx="1909497" cy="276999"/>
          </a:xfrm>
          <a:prstGeom prst="rect">
            <a:avLst/>
          </a:prstGeom>
          <a:noFill/>
        </p:spPr>
        <p:txBody>
          <a:bodyPr wrap="none" rtlCol="0">
            <a:spAutoFit/>
          </a:bodyPr>
          <a:lstStyle/>
          <a:p>
            <a:r>
              <a:rPr lang="en-CA" sz="1200" dirty="0">
                <a:hlinkClick r:id="rId3"/>
              </a:rPr>
              <a:t>http://elearning.uml.ac.at/</a:t>
            </a:r>
            <a:endParaRPr lang="en-CA" sz="1200" dirty="0"/>
          </a:p>
        </p:txBody>
      </p:sp>
    </p:spTree>
    <p:extLst>
      <p:ext uri="{BB962C8B-B14F-4D97-AF65-F5344CB8AC3E}">
        <p14:creationId xmlns:p14="http://schemas.microsoft.com/office/powerpoint/2010/main" val="99581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8229600" cy="5181600"/>
          </a:xfrm>
        </p:spPr>
        <p:txBody>
          <a:bodyPr/>
          <a:lstStyle/>
          <a:p>
            <a:pPr marL="0" indent="0" algn="ctr">
              <a:lnSpc>
                <a:spcPct val="80000"/>
              </a:lnSpc>
              <a:buNone/>
            </a:pPr>
            <a:r>
              <a:rPr lang="el-GR" altLang="en-US" sz="2800" dirty="0"/>
              <a:t>   </a:t>
            </a:r>
          </a:p>
          <a:p>
            <a:pPr>
              <a:buFont typeface="+mj-lt"/>
              <a:buAutoNum type="arabicPeriod"/>
            </a:pPr>
            <a:r>
              <a:rPr lang="en-CA" altLang="en-US" sz="1800" dirty="0"/>
              <a:t>To understand the concept of a Use Case Model</a:t>
            </a:r>
          </a:p>
          <a:p>
            <a:pPr>
              <a:buFont typeface="+mj-lt"/>
              <a:buAutoNum type="arabicPeriod"/>
            </a:pPr>
            <a:endParaRPr lang="en-CA" altLang="en-US" sz="1800" dirty="0"/>
          </a:p>
          <a:p>
            <a:pPr>
              <a:buFont typeface="+mj-lt"/>
              <a:buAutoNum type="arabicPeriod"/>
            </a:pPr>
            <a:r>
              <a:rPr lang="en-CA" altLang="en-US" sz="1800" dirty="0"/>
              <a:t>To learn the notation and semantics of UML Use Case Diagrams</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12D8E7EF-9B91-274E-B83B-0724AE30C007}"/>
              </a:ext>
            </a:extLst>
          </p:cNvPr>
          <p:cNvSpPr>
            <a:spLocks noGrp="1" noChangeArrowheads="1"/>
          </p:cNvSpPr>
          <p:nvPr>
            <p:ph type="title"/>
          </p:nvPr>
        </p:nvSpPr>
        <p:spPr/>
        <p:txBody>
          <a:bodyPr/>
          <a:lstStyle/>
          <a:p>
            <a:r>
              <a:rPr lang="en-US" altLang="en-US" dirty="0"/>
              <a:t>Final Thoughts on Use Case Diagrams</a:t>
            </a:r>
          </a:p>
        </p:txBody>
      </p:sp>
      <p:sp>
        <p:nvSpPr>
          <p:cNvPr id="11269" name="Rectangle 3">
            <a:extLst>
              <a:ext uri="{FF2B5EF4-FFF2-40B4-BE49-F238E27FC236}">
                <a16:creationId xmlns:a16="http://schemas.microsoft.com/office/drawing/2014/main" id="{4BC2C1DD-ADC4-2249-AC85-928690EA25D9}"/>
              </a:ext>
            </a:extLst>
          </p:cNvPr>
          <p:cNvSpPr>
            <a:spLocks noGrp="1" noChangeArrowheads="1"/>
          </p:cNvSpPr>
          <p:nvPr>
            <p:ph type="body" idx="1"/>
          </p:nvPr>
        </p:nvSpPr>
        <p:spPr>
          <a:xfrm>
            <a:off x="628650" y="2125267"/>
            <a:ext cx="7993800" cy="3364706"/>
          </a:xfrm>
        </p:spPr>
        <p:txBody>
          <a:bodyPr/>
          <a:lstStyle/>
          <a:p>
            <a:r>
              <a:rPr lang="en-US" altLang="en-US" sz="2000" dirty="0"/>
              <a:t>Use case diagrams are helpful in ensuring that you have covered all of the functionality of the system as you get to see the system as a whole</a:t>
            </a:r>
          </a:p>
          <a:p>
            <a:endParaRPr lang="en-US" altLang="en-US" sz="2000" dirty="0"/>
          </a:p>
          <a:p>
            <a:r>
              <a:rPr lang="en-US" altLang="en-US" sz="2000" dirty="0"/>
              <a:t>Note that none of the details of use cases are included in the diagrams, however, and such details need to be stored separately</a:t>
            </a:r>
          </a:p>
          <a:p>
            <a:endParaRPr lang="en-US" altLang="en-US" sz="2000" dirty="0"/>
          </a:p>
          <a:p>
            <a:r>
              <a:rPr lang="en-US" altLang="en-US" sz="2000" dirty="0"/>
              <a:t>These details are still important to the software development process, and are often considered to be more important that the overall use case diagram</a:t>
            </a:r>
          </a:p>
          <a:p>
            <a:endParaRPr lang="en-US" altLang="en-US" sz="2400" dirty="0"/>
          </a:p>
          <a:p>
            <a:endParaRPr lang="en-US" altLang="en-US" dirty="0"/>
          </a:p>
        </p:txBody>
      </p:sp>
      <p:sp>
        <p:nvSpPr>
          <p:cNvPr id="7" name="Slide Number Placeholder 6">
            <a:extLst>
              <a:ext uri="{FF2B5EF4-FFF2-40B4-BE49-F238E27FC236}">
                <a16:creationId xmlns:a16="http://schemas.microsoft.com/office/drawing/2014/main" id="{DA673EC6-FC2F-4046-B01D-84F1C533DE9D}"/>
              </a:ext>
            </a:extLst>
          </p:cNvPr>
          <p:cNvSpPr>
            <a:spLocks noGrp="1"/>
          </p:cNvSpPr>
          <p:nvPr>
            <p:ph type="sldNum" sz="quarter" idx="10"/>
          </p:nvPr>
        </p:nvSpPr>
        <p:spPr/>
        <p:txBody>
          <a:bodyPr/>
          <a:lstStyle/>
          <a:p>
            <a:pPr>
              <a:defRPr/>
            </a:pPr>
            <a:fld id="{3E8ADE4A-FE7A-EF46-81C0-DB169D7260F5}" type="slidenum">
              <a:rPr lang="en-US" altLang="x-none" smtClean="0"/>
              <a:pPr>
                <a:defRPr/>
              </a:pPr>
              <a:t>40</a:t>
            </a:fld>
            <a:endParaRPr lang="en-US" altLang="x-none"/>
          </a:p>
        </p:txBody>
      </p:sp>
    </p:spTree>
    <p:extLst>
      <p:ext uri="{BB962C8B-B14F-4D97-AF65-F5344CB8AC3E}">
        <p14:creationId xmlns:p14="http://schemas.microsoft.com/office/powerpoint/2010/main" val="4269602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585354" y="2286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256309" y="904009"/>
            <a:ext cx="8430491" cy="4114800"/>
          </a:xfrm>
        </p:spPr>
        <p:txBody>
          <a:bodyPr/>
          <a:lstStyle/>
          <a:p>
            <a:r>
              <a:rPr lang="en-US" altLang="en-US" sz="1800" dirty="0"/>
              <a:t>Provide a more detailed use case diagram for the Home Alarm System Use case presented in slides 22-26 and use the &lt;include&gt;&gt; or &lt;&lt;extend&gt;&gt; stereotypes.</a:t>
            </a:r>
          </a:p>
          <a:p>
            <a:endParaRPr lang="en-US" altLang="en-US" sz="1600" dirty="0"/>
          </a:p>
          <a:p>
            <a:r>
              <a:rPr lang="en-US" altLang="en-US" sz="1600" dirty="0"/>
              <a:t>What a link between an actor and an activity means in a use case diagram?</a:t>
            </a:r>
          </a:p>
          <a:p>
            <a:endParaRPr lang="en-US" altLang="en-US" sz="1600" dirty="0"/>
          </a:p>
          <a:p>
            <a:r>
              <a:rPr lang="en-US" altLang="en-US" sz="1600" dirty="0"/>
              <a:t>What a subtyping (generalization/specialization) link means between two actors in a use case diagram?</a:t>
            </a:r>
          </a:p>
          <a:p>
            <a:endParaRPr lang="en-US" altLang="en-US" sz="1600" dirty="0"/>
          </a:p>
          <a:p>
            <a:r>
              <a:rPr lang="en-US" altLang="en-US" sz="1600" dirty="0"/>
              <a:t>What a subtyping (generalization/specialization) link means between two activities in a use case diagram?</a:t>
            </a:r>
          </a:p>
          <a:p>
            <a:endParaRPr lang="en-US" altLang="en-US" sz="1600" dirty="0"/>
          </a:p>
          <a:p>
            <a:r>
              <a:rPr lang="en-US" altLang="en-US" sz="1600" dirty="0"/>
              <a:t>What is the difference between the &lt;&lt;include&gt;&gt; stereotype and a generalization/specialization link between two activities in a use case diagram.</a:t>
            </a:r>
          </a:p>
          <a:p>
            <a:endParaRPr lang="en-US" altLang="en-US" sz="1600" dirty="0"/>
          </a:p>
          <a:p>
            <a:r>
              <a:rPr lang="en-US" altLang="en-US" sz="1600" dirty="0"/>
              <a:t>What is the difference between the &lt;&lt;extends&gt;&gt; stereotype and a generalization/specialization link between two activities in a use case diagram.</a:t>
            </a:r>
          </a:p>
          <a:p>
            <a:pPr marL="0" indent="0">
              <a:buNone/>
            </a:pPr>
            <a:endParaRPr lang="en-US" altLang="en-US" sz="1600" dirty="0"/>
          </a:p>
          <a:p>
            <a:r>
              <a:rPr lang="en-US" altLang="en-US" sz="1600" dirty="0"/>
              <a:t>Check-out the content of the following sites:</a:t>
            </a:r>
          </a:p>
          <a:p>
            <a:pPr lvl="1"/>
            <a:r>
              <a:rPr lang="en-CA" sz="1600" dirty="0">
                <a:hlinkClick r:id="rId3"/>
              </a:rPr>
              <a:t>https://www.tutorialspoint.com/uml/uml_use_case_diagram.htm</a:t>
            </a:r>
            <a:r>
              <a:rPr lang="en-CA" sz="1600" dirty="0"/>
              <a:t> </a:t>
            </a:r>
          </a:p>
          <a:p>
            <a:pPr lvl="1"/>
            <a:r>
              <a:rPr lang="en-CA" sz="1600" dirty="0">
                <a:hlinkClick r:id="rId4"/>
              </a:rPr>
              <a:t>http://elearning.uml.ac.at/</a:t>
            </a:r>
            <a:r>
              <a:rPr lang="en-CA" sz="1600" dirty="0"/>
              <a:t> </a:t>
            </a:r>
          </a:p>
          <a:p>
            <a:pPr lvl="1"/>
            <a:r>
              <a:rPr lang="en-CA" sz="1600" dirty="0">
                <a:hlinkClick r:id="rId5"/>
              </a:rPr>
              <a:t>http://www.math-cs.gordon.edu/courses/cs211/ATMExample/</a:t>
            </a:r>
            <a:r>
              <a:rPr lang="en-CA" sz="1600" dirty="0"/>
              <a:t> </a:t>
            </a:r>
          </a:p>
          <a:p>
            <a:pPr lvl="1"/>
            <a:endParaRPr lang="en-CA" sz="20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41</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176469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2C3543C-4502-4DF5-B533-B64F5A0E8FC8}" type="slidenum">
              <a:rPr lang="en-US" altLang="en-US"/>
              <a:pPr/>
              <a:t>5</a:t>
            </a:fld>
            <a:endParaRPr lang="en-US" altLang="en-US"/>
          </a:p>
        </p:txBody>
      </p:sp>
      <p:sp>
        <p:nvSpPr>
          <p:cNvPr id="252930" name="Rectangle 2"/>
          <p:cNvSpPr>
            <a:spLocks noGrp="1" noChangeArrowheads="1"/>
          </p:cNvSpPr>
          <p:nvPr>
            <p:ph type="title"/>
          </p:nvPr>
        </p:nvSpPr>
        <p:spPr/>
        <p:txBody>
          <a:bodyPr/>
          <a:lstStyle/>
          <a:p>
            <a:r>
              <a:rPr lang="en-CA" altLang="en-US" dirty="0"/>
              <a:t>Use Cases</a:t>
            </a:r>
            <a:endParaRPr lang="en-US" altLang="en-US" dirty="0"/>
          </a:p>
        </p:txBody>
      </p:sp>
      <p:sp>
        <p:nvSpPr>
          <p:cNvPr id="252931" name="Rectangle 3"/>
          <p:cNvSpPr>
            <a:spLocks noGrp="1" noChangeArrowheads="1"/>
          </p:cNvSpPr>
          <p:nvPr>
            <p:ph type="body" idx="1"/>
          </p:nvPr>
        </p:nvSpPr>
        <p:spPr>
          <a:xfrm>
            <a:off x="685800" y="1981200"/>
            <a:ext cx="7772400" cy="4876800"/>
          </a:xfrm>
        </p:spPr>
        <p:txBody>
          <a:bodyPr/>
          <a:lstStyle/>
          <a:p>
            <a:pPr>
              <a:lnSpc>
                <a:spcPct val="80000"/>
              </a:lnSpc>
            </a:pPr>
            <a:r>
              <a:rPr lang="en-CA" altLang="en-US" sz="2400" dirty="0"/>
              <a:t>Use Case</a:t>
            </a:r>
          </a:p>
          <a:p>
            <a:pPr lvl="1">
              <a:lnSpc>
                <a:spcPct val="80000"/>
              </a:lnSpc>
            </a:pPr>
            <a:r>
              <a:rPr lang="en-CA" altLang="en-US" sz="2000" dirty="0"/>
              <a:t>It is a result of factoring / amalgamating several related usage scenarios</a:t>
            </a:r>
          </a:p>
          <a:p>
            <a:pPr lvl="1">
              <a:lnSpc>
                <a:spcPct val="80000"/>
              </a:lnSpc>
            </a:pPr>
            <a:r>
              <a:rPr lang="en-CA" altLang="en-US" sz="2000" dirty="0"/>
              <a:t>A use case defines and describes the interaction between</a:t>
            </a:r>
            <a:endParaRPr lang="el-GR" altLang="en-US" sz="2000" dirty="0"/>
          </a:p>
          <a:p>
            <a:pPr lvl="2">
              <a:lnSpc>
                <a:spcPct val="80000"/>
              </a:lnSpc>
            </a:pPr>
            <a:r>
              <a:rPr lang="en-CA" altLang="en-US" sz="1800" dirty="0"/>
              <a:t>Actors (i.e. system users, stakeholders)</a:t>
            </a:r>
            <a:r>
              <a:rPr lang="el-GR" altLang="en-US" sz="1800" dirty="0"/>
              <a:t> </a:t>
            </a:r>
          </a:p>
          <a:p>
            <a:pPr lvl="2">
              <a:lnSpc>
                <a:spcPct val="80000"/>
              </a:lnSpc>
            </a:pPr>
            <a:r>
              <a:rPr lang="en-CA" altLang="en-US" sz="1800" dirty="0"/>
              <a:t>Specific parts of the application </a:t>
            </a:r>
            <a:r>
              <a:rPr lang="el-GR" altLang="en-US" sz="1800" dirty="0"/>
              <a:t> (</a:t>
            </a:r>
            <a:r>
              <a:rPr lang="en-CA" altLang="en-US" sz="1800" dirty="0"/>
              <a:t>i.e. system services</a:t>
            </a:r>
            <a:r>
              <a:rPr lang="el-GR" altLang="en-US" sz="1800" dirty="0"/>
              <a:t>)</a:t>
            </a:r>
          </a:p>
          <a:p>
            <a:pPr lvl="2">
              <a:lnSpc>
                <a:spcPct val="80000"/>
              </a:lnSpc>
            </a:pPr>
            <a:endParaRPr lang="el-GR" altLang="en-US" sz="1800" dirty="0"/>
          </a:p>
          <a:p>
            <a:pPr lvl="1">
              <a:lnSpc>
                <a:spcPct val="80000"/>
              </a:lnSpc>
            </a:pPr>
            <a:r>
              <a:rPr lang="en-CA" altLang="en-US" sz="2000" dirty="0"/>
              <a:t>That is a use case defines in a systematic and methodical way the functionality described by a collection of related scenarios</a:t>
            </a:r>
            <a:endParaRPr lang="el-GR" altLang="en-US" sz="2000" dirty="0"/>
          </a:p>
          <a:p>
            <a:pPr lvl="1">
              <a:lnSpc>
                <a:spcPct val="80000"/>
              </a:lnSpc>
            </a:pPr>
            <a:endParaRPr lang="el-GR" altLang="en-US" sz="2000" dirty="0"/>
          </a:p>
          <a:p>
            <a:pPr lvl="1">
              <a:lnSpc>
                <a:spcPct val="80000"/>
              </a:lnSpc>
            </a:pPr>
            <a:r>
              <a:rPr lang="en-CA" altLang="en-US" sz="2000" dirty="0"/>
              <a:t>Many use cases finally cover the whole breadth of the desired system behavior and functionality</a:t>
            </a:r>
          </a:p>
          <a:p>
            <a:pPr lvl="1">
              <a:lnSpc>
                <a:spcPct val="80000"/>
              </a:lnSpc>
            </a:pPr>
            <a:endParaRPr lang="el-GR" altLang="en-US" sz="2000" dirty="0"/>
          </a:p>
          <a:p>
            <a:pPr lvl="1">
              <a:lnSpc>
                <a:spcPct val="80000"/>
              </a:lnSpc>
            </a:pPr>
            <a:r>
              <a:rPr lang="en-CA" altLang="en-US" sz="2000" dirty="0"/>
              <a:t>To compile use cases we consider normal scenarios (i.e. specify vanilla behavior), and pathological scenarios (i.e. specify extreme, alternative, or non-standard system behavior and state)</a:t>
            </a:r>
            <a:endParaRPr lang="el-GR" altLang="en-US" sz="2000" dirty="0"/>
          </a:p>
        </p:txBody>
      </p:sp>
    </p:spTree>
    <p:extLst>
      <p:ext uri="{BB962C8B-B14F-4D97-AF65-F5344CB8AC3E}">
        <p14:creationId xmlns:p14="http://schemas.microsoft.com/office/powerpoint/2010/main" val="280207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6"/>
          <p:cNvSpPr>
            <a:spLocks noGrp="1"/>
          </p:cNvSpPr>
          <p:nvPr>
            <p:ph type="sldNum" sz="quarter" idx="12"/>
          </p:nvPr>
        </p:nvSpPr>
        <p:spPr/>
        <p:txBody>
          <a:bodyPr/>
          <a:lstStyle/>
          <a:p>
            <a:fld id="{E752B265-F394-4680-AF90-554636FC4E39}" type="slidenum">
              <a:rPr lang="en-US" altLang="en-US"/>
              <a:pPr/>
              <a:t>6</a:t>
            </a:fld>
            <a:endParaRPr lang="en-US" altLang="en-US"/>
          </a:p>
        </p:txBody>
      </p:sp>
      <p:sp>
        <p:nvSpPr>
          <p:cNvPr id="174082" name="Rectangle 2"/>
          <p:cNvSpPr>
            <a:spLocks noGrp="1" noChangeArrowheads="1"/>
          </p:cNvSpPr>
          <p:nvPr>
            <p:ph type="title"/>
          </p:nvPr>
        </p:nvSpPr>
        <p:spPr>
          <a:xfrm>
            <a:off x="304800" y="609600"/>
            <a:ext cx="8459788" cy="1143000"/>
          </a:xfrm>
        </p:spPr>
        <p:txBody>
          <a:bodyPr/>
          <a:lstStyle/>
          <a:p>
            <a:r>
              <a:rPr lang="en-CA" altLang="en-US" sz="4000" dirty="0"/>
              <a:t>Flow of Events in a Use Case Description</a:t>
            </a:r>
            <a:endParaRPr lang="en-US" altLang="en-US" sz="4000" dirty="0"/>
          </a:p>
        </p:txBody>
      </p:sp>
      <p:sp>
        <p:nvSpPr>
          <p:cNvPr id="174083" name="Rectangle 3"/>
          <p:cNvSpPr>
            <a:spLocks noGrp="1" noChangeArrowheads="1"/>
          </p:cNvSpPr>
          <p:nvPr>
            <p:ph type="body" sz="half" idx="1"/>
          </p:nvPr>
        </p:nvSpPr>
        <p:spPr>
          <a:xfrm>
            <a:off x="457200" y="1981200"/>
            <a:ext cx="4038600" cy="4114800"/>
          </a:xfrm>
        </p:spPr>
        <p:txBody>
          <a:bodyPr/>
          <a:lstStyle/>
          <a:p>
            <a:r>
              <a:rPr lang="en-CA" altLang="en-US" sz="2400" dirty="0"/>
              <a:t>The normal execution path (everything goes well)</a:t>
            </a:r>
            <a:r>
              <a:rPr lang="en-US" altLang="en-US" sz="2400" dirty="0"/>
              <a:t> </a:t>
            </a:r>
            <a:br>
              <a:rPr lang="en-US" altLang="en-US" sz="2400" dirty="0"/>
            </a:br>
            <a:r>
              <a:rPr lang="en-US" altLang="en-US" sz="2400" dirty="0"/>
              <a:t>(</a:t>
            </a:r>
            <a:r>
              <a:rPr lang="en-US" altLang="en-US" sz="2400" dirty="0">
                <a:solidFill>
                  <a:srgbClr val="33CC33"/>
                </a:solidFill>
              </a:rPr>
              <a:t>“Happy Path”</a:t>
            </a:r>
            <a:r>
              <a:rPr lang="en-US" altLang="en-US" sz="2400" dirty="0"/>
              <a:t>)</a:t>
            </a:r>
          </a:p>
          <a:p>
            <a:r>
              <a:rPr lang="en-CA" altLang="en-US" sz="2400" dirty="0"/>
              <a:t>One or more alternative paths</a:t>
            </a:r>
            <a:r>
              <a:rPr lang="el-GR" altLang="en-US" sz="2400" dirty="0"/>
              <a:t> </a:t>
            </a:r>
          </a:p>
          <a:p>
            <a:pPr lvl="1"/>
            <a:r>
              <a:rPr lang="en-CA" altLang="en-US" sz="2000" dirty="0">
                <a:solidFill>
                  <a:srgbClr val="00B050"/>
                </a:solidFill>
              </a:rPr>
              <a:t>Normal cases</a:t>
            </a:r>
            <a:endParaRPr lang="en-US" altLang="en-US" sz="2000" dirty="0">
              <a:solidFill>
                <a:srgbClr val="00B050"/>
              </a:solidFill>
            </a:endParaRPr>
          </a:p>
          <a:p>
            <a:pPr lvl="1"/>
            <a:r>
              <a:rPr lang="en-CA" altLang="en-US" sz="2000" dirty="0">
                <a:solidFill>
                  <a:schemeClr val="tx2"/>
                </a:solidFill>
              </a:rPr>
              <a:t>Odd cases </a:t>
            </a:r>
          </a:p>
          <a:p>
            <a:pPr lvl="1"/>
            <a:r>
              <a:rPr lang="en-CA" altLang="en-US" sz="2000" dirty="0">
                <a:solidFill>
                  <a:schemeClr val="accent2"/>
                </a:solidFill>
              </a:rPr>
              <a:t>Extreme cases</a:t>
            </a:r>
            <a:endParaRPr lang="en-US" altLang="en-US" sz="2000" dirty="0">
              <a:solidFill>
                <a:schemeClr val="accent2"/>
              </a:solidFill>
            </a:endParaRPr>
          </a:p>
          <a:p>
            <a:pPr lvl="1"/>
            <a:r>
              <a:rPr lang="en-CA" altLang="en-US" sz="2000" dirty="0">
                <a:solidFill>
                  <a:srgbClr val="FF0000"/>
                </a:solidFill>
              </a:rPr>
              <a:t>Pathological cases</a:t>
            </a:r>
            <a:r>
              <a:rPr lang="el-GR" altLang="en-US" sz="2400" dirty="0">
                <a:solidFill>
                  <a:srgbClr val="FF0000"/>
                </a:solidFill>
              </a:rPr>
              <a:t> </a:t>
            </a:r>
            <a:endParaRPr lang="en-US" altLang="en-US" dirty="0"/>
          </a:p>
        </p:txBody>
      </p:sp>
      <p:sp>
        <p:nvSpPr>
          <p:cNvPr id="174084" name="Line 4"/>
          <p:cNvSpPr>
            <a:spLocks noChangeShapeType="1"/>
          </p:cNvSpPr>
          <p:nvPr/>
        </p:nvSpPr>
        <p:spPr bwMode="auto">
          <a:xfrm>
            <a:off x="7543800" y="2895600"/>
            <a:ext cx="0" cy="2590800"/>
          </a:xfrm>
          <a:prstGeom prst="line">
            <a:avLst/>
          </a:prstGeom>
          <a:noFill/>
          <a:ln w="76200">
            <a:solidFill>
              <a:srgbClr val="00FF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74085" name="Group 5"/>
          <p:cNvGrpSpPr>
            <a:grpSpLocks/>
          </p:cNvGrpSpPr>
          <p:nvPr/>
        </p:nvGrpSpPr>
        <p:grpSpPr bwMode="auto">
          <a:xfrm>
            <a:off x="7543800" y="3430588"/>
            <a:ext cx="534988" cy="533400"/>
            <a:chOff x="4176" y="1537"/>
            <a:chExt cx="337" cy="336"/>
          </a:xfrm>
        </p:grpSpPr>
        <p:sp>
          <p:nvSpPr>
            <p:cNvPr id="174086" name="Arc 6"/>
            <p:cNvSpPr>
              <a:spLocks/>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87" name="Arc 7"/>
            <p:cNvSpPr>
              <a:spLocks/>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74088" name="Group 8"/>
          <p:cNvGrpSpPr>
            <a:grpSpLocks/>
          </p:cNvGrpSpPr>
          <p:nvPr/>
        </p:nvGrpSpPr>
        <p:grpSpPr bwMode="auto">
          <a:xfrm>
            <a:off x="6934200" y="3125788"/>
            <a:ext cx="534988" cy="682625"/>
            <a:chOff x="3792" y="1345"/>
            <a:chExt cx="337" cy="430"/>
          </a:xfrm>
        </p:grpSpPr>
        <p:sp>
          <p:nvSpPr>
            <p:cNvPr id="174089" name="Arc 9"/>
            <p:cNvSpPr>
              <a:spLocks/>
            </p:cNvSpPr>
            <p:nvPr/>
          </p:nvSpPr>
          <p:spPr bwMode="auto">
            <a:xfrm rot="10800000">
              <a:off x="3792" y="1556"/>
              <a:ext cx="336" cy="2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90" name="Arc 10"/>
            <p:cNvSpPr>
              <a:spLocks/>
            </p:cNvSpPr>
            <p:nvPr/>
          </p:nvSpPr>
          <p:spPr bwMode="auto">
            <a:xfrm>
              <a:off x="3793" y="1345"/>
              <a:ext cx="336" cy="218"/>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74091" name="Group 11"/>
          <p:cNvGrpSpPr>
            <a:grpSpLocks/>
          </p:cNvGrpSpPr>
          <p:nvPr/>
        </p:nvGrpSpPr>
        <p:grpSpPr bwMode="auto">
          <a:xfrm>
            <a:off x="8077200" y="3735388"/>
            <a:ext cx="838200" cy="760412"/>
            <a:chOff x="4512" y="1729"/>
            <a:chExt cx="528" cy="479"/>
          </a:xfrm>
        </p:grpSpPr>
        <p:sp>
          <p:nvSpPr>
            <p:cNvPr id="174092" name="Arc 12"/>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93" name="Line 13"/>
            <p:cNvSpPr>
              <a:spLocks noChangeShapeType="1"/>
            </p:cNvSpPr>
            <p:nvPr/>
          </p:nvSpPr>
          <p:spPr bwMode="auto">
            <a:xfrm>
              <a:off x="4800" y="2112"/>
              <a:ext cx="240"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94" name="Line 14"/>
            <p:cNvSpPr>
              <a:spLocks noChangeShapeType="1"/>
            </p:cNvSpPr>
            <p:nvPr/>
          </p:nvSpPr>
          <p:spPr bwMode="auto">
            <a:xfrm>
              <a:off x="4848" y="2160"/>
              <a:ext cx="144"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95" name="Line 15"/>
            <p:cNvSpPr>
              <a:spLocks noChangeShapeType="1"/>
            </p:cNvSpPr>
            <p:nvPr/>
          </p:nvSpPr>
          <p:spPr bwMode="auto">
            <a:xfrm>
              <a:off x="4896" y="2208"/>
              <a:ext cx="48"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74096" name="Group 16"/>
          <p:cNvGrpSpPr>
            <a:grpSpLocks/>
          </p:cNvGrpSpPr>
          <p:nvPr/>
        </p:nvGrpSpPr>
        <p:grpSpPr bwMode="auto">
          <a:xfrm>
            <a:off x="6629400" y="4116388"/>
            <a:ext cx="839788" cy="760412"/>
            <a:chOff x="3600" y="1969"/>
            <a:chExt cx="529" cy="479"/>
          </a:xfrm>
        </p:grpSpPr>
        <p:sp>
          <p:nvSpPr>
            <p:cNvPr id="174097" name="Arc 17"/>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98" name="Line 18"/>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099" name="Line 19"/>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100" name="Line 20"/>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174101" name="Group 21"/>
          <p:cNvGrpSpPr>
            <a:grpSpLocks/>
          </p:cNvGrpSpPr>
          <p:nvPr/>
        </p:nvGrpSpPr>
        <p:grpSpPr bwMode="auto">
          <a:xfrm>
            <a:off x="6096000" y="3430588"/>
            <a:ext cx="839788" cy="760412"/>
            <a:chOff x="3264" y="1537"/>
            <a:chExt cx="529" cy="479"/>
          </a:xfrm>
        </p:grpSpPr>
        <p:sp>
          <p:nvSpPr>
            <p:cNvPr id="174102" name="Arc 22"/>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103" name="Line 23"/>
            <p:cNvSpPr>
              <a:spLocks noChangeShapeType="1"/>
            </p:cNvSpPr>
            <p:nvPr/>
          </p:nvSpPr>
          <p:spPr bwMode="auto">
            <a:xfrm flipH="1">
              <a:off x="3264" y="1920"/>
              <a:ext cx="240"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104" name="Line 24"/>
            <p:cNvSpPr>
              <a:spLocks noChangeShapeType="1"/>
            </p:cNvSpPr>
            <p:nvPr/>
          </p:nvSpPr>
          <p:spPr bwMode="auto">
            <a:xfrm flipH="1">
              <a:off x="3312" y="1968"/>
              <a:ext cx="144"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74105" name="Line 25"/>
            <p:cNvSpPr>
              <a:spLocks noChangeShapeType="1"/>
            </p:cNvSpPr>
            <p:nvPr/>
          </p:nvSpPr>
          <p:spPr bwMode="auto">
            <a:xfrm flipH="1">
              <a:off x="3360" y="2016"/>
              <a:ext cx="48"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74106" name="Text Box 26"/>
          <p:cNvSpPr txBox="1">
            <a:spLocks noChangeArrowheads="1"/>
          </p:cNvSpPr>
          <p:nvPr/>
        </p:nvSpPr>
        <p:spPr bwMode="auto">
          <a:xfrm>
            <a:off x="3962400" y="2819400"/>
            <a:ext cx="2819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b="1">
                <a:solidFill>
                  <a:srgbClr val="00FF00"/>
                </a:solidFill>
              </a:rPr>
              <a:t>“Happy Path”</a:t>
            </a:r>
          </a:p>
        </p:txBody>
      </p:sp>
      <p:sp>
        <p:nvSpPr>
          <p:cNvPr id="174107" name="Line 27"/>
          <p:cNvSpPr>
            <a:spLocks noChangeShapeType="1"/>
          </p:cNvSpPr>
          <p:nvPr/>
        </p:nvSpPr>
        <p:spPr bwMode="auto">
          <a:xfrm flipH="1">
            <a:off x="6248400" y="2971800"/>
            <a:ext cx="1295400" cy="0"/>
          </a:xfrm>
          <a:prstGeom prst="line">
            <a:avLst/>
          </a:prstGeom>
          <a:noFill/>
          <a:ln w="38100">
            <a:solidFill>
              <a:srgbClr val="00FF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276803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11CE8EF-9D8C-44A9-8C23-37AD05C34F6F}" type="slidenum">
              <a:rPr lang="en-US" altLang="en-US"/>
              <a:pPr/>
              <a:t>7</a:t>
            </a:fld>
            <a:endParaRPr lang="en-US" altLang="en-US"/>
          </a:p>
        </p:txBody>
      </p:sp>
      <p:sp>
        <p:nvSpPr>
          <p:cNvPr id="257026" name="Rectangle 2"/>
          <p:cNvSpPr>
            <a:spLocks noGrp="1" noChangeArrowheads="1"/>
          </p:cNvSpPr>
          <p:nvPr>
            <p:ph type="title"/>
          </p:nvPr>
        </p:nvSpPr>
        <p:spPr/>
        <p:txBody>
          <a:bodyPr/>
          <a:lstStyle/>
          <a:p>
            <a:r>
              <a:rPr lang="en-CA" altLang="en-US" sz="4000" dirty="0"/>
              <a:t>Use Case Example</a:t>
            </a:r>
            <a:r>
              <a:rPr lang="en-US" altLang="en-US" sz="4000" dirty="0"/>
              <a:t>: </a:t>
            </a:r>
            <a:r>
              <a:rPr lang="en-CA" altLang="en-US" sz="4000" dirty="0"/>
              <a:t>Change of Airline Ticket Reservation</a:t>
            </a:r>
            <a:endParaRPr lang="en-US" altLang="en-US" dirty="0"/>
          </a:p>
        </p:txBody>
      </p:sp>
      <p:sp>
        <p:nvSpPr>
          <p:cNvPr id="257027" name="Rectangle 3"/>
          <p:cNvSpPr>
            <a:spLocks noGrp="1" noChangeArrowheads="1"/>
          </p:cNvSpPr>
          <p:nvPr>
            <p:ph type="body" idx="1"/>
          </p:nvPr>
        </p:nvSpPr>
        <p:spPr/>
        <p:txBody>
          <a:bodyPr/>
          <a:lstStyle/>
          <a:p>
            <a:pPr>
              <a:lnSpc>
                <a:spcPct val="80000"/>
              </a:lnSpc>
            </a:pPr>
            <a:r>
              <a:rPr lang="en-CA" altLang="en-US" sz="1800" b="1" dirty="0"/>
              <a:t>Actors</a:t>
            </a:r>
            <a:r>
              <a:rPr lang="en-US" altLang="en-US" sz="1800" dirty="0"/>
              <a:t>: traveler, airline data base, airline reservation system</a:t>
            </a:r>
          </a:p>
          <a:p>
            <a:pPr>
              <a:lnSpc>
                <a:spcPct val="80000"/>
              </a:lnSpc>
            </a:pPr>
            <a:r>
              <a:rPr lang="en-CA" altLang="en-US" sz="1800" b="1" dirty="0"/>
              <a:t>Preconditions</a:t>
            </a:r>
            <a:r>
              <a:rPr lang="en-US" altLang="en-US" sz="1800" dirty="0"/>
              <a:t>:</a:t>
            </a:r>
          </a:p>
          <a:p>
            <a:pPr lvl="1">
              <a:lnSpc>
                <a:spcPct val="80000"/>
              </a:lnSpc>
            </a:pPr>
            <a:r>
              <a:rPr lang="en-CA" altLang="en-US" sz="1600" dirty="0"/>
              <a:t>The traveler has already logged-in in the system and has selected the “change booking” option</a:t>
            </a:r>
            <a:r>
              <a:rPr lang="el-GR" altLang="en-US" sz="1600" dirty="0"/>
              <a:t> </a:t>
            </a:r>
            <a:endParaRPr lang="en-US" altLang="en-US" sz="1600" dirty="0"/>
          </a:p>
          <a:p>
            <a:pPr>
              <a:lnSpc>
                <a:spcPct val="80000"/>
              </a:lnSpc>
            </a:pPr>
            <a:r>
              <a:rPr lang="en-CA" altLang="en-US" sz="1800" b="1" dirty="0"/>
              <a:t>Base use case route</a:t>
            </a:r>
            <a:r>
              <a:rPr lang="en-CA" altLang="en-US" sz="1800" dirty="0"/>
              <a:t>:</a:t>
            </a:r>
            <a:r>
              <a:rPr lang="en-US" altLang="en-US" sz="1800" dirty="0"/>
              <a:t>	</a:t>
            </a:r>
          </a:p>
          <a:p>
            <a:pPr lvl="1">
              <a:lnSpc>
                <a:spcPct val="80000"/>
              </a:lnSpc>
            </a:pPr>
            <a:r>
              <a:rPr lang="en-CA" altLang="en-US" sz="1600" dirty="0"/>
              <a:t>The system retrieves information related to bookings of the user from its data base</a:t>
            </a:r>
            <a:endParaRPr lang="el-GR" altLang="en-US" sz="1600" dirty="0"/>
          </a:p>
          <a:p>
            <a:pPr lvl="1">
              <a:lnSpc>
                <a:spcPct val="80000"/>
              </a:lnSpc>
            </a:pPr>
            <a:r>
              <a:rPr lang="en-CA" altLang="en-US" sz="1600" dirty="0"/>
              <a:t>The system prompts the user to select a specific flight; The traveler selects a specific flight</a:t>
            </a:r>
            <a:r>
              <a:rPr lang="el-GR" altLang="en-US" sz="1600" dirty="0"/>
              <a:t>  </a:t>
            </a:r>
          </a:p>
          <a:p>
            <a:pPr lvl="1">
              <a:lnSpc>
                <a:spcPct val="80000"/>
              </a:lnSpc>
            </a:pPr>
            <a:r>
              <a:rPr lang="en-CA" altLang="en-US" sz="1600" dirty="0"/>
              <a:t>The system prompts the traveler to select a new departure time/date; the traveler provides the required information</a:t>
            </a:r>
            <a:r>
              <a:rPr lang="el-GR" altLang="en-US" sz="1600" dirty="0"/>
              <a:t> </a:t>
            </a:r>
            <a:endParaRPr lang="en-US" altLang="en-US" sz="1600" dirty="0"/>
          </a:p>
          <a:p>
            <a:pPr lvl="1">
              <a:lnSpc>
                <a:spcPct val="80000"/>
              </a:lnSpc>
            </a:pPr>
            <a:r>
              <a:rPr lang="en-CA" altLang="en-US" sz="1600" dirty="0"/>
              <a:t>If the flight has seats available</a:t>
            </a:r>
            <a:r>
              <a:rPr lang="el-GR" altLang="en-US" sz="1600" dirty="0"/>
              <a:t> ...</a:t>
            </a:r>
            <a:endParaRPr lang="en-US" altLang="en-US" sz="1600" dirty="0"/>
          </a:p>
          <a:p>
            <a:pPr lvl="1">
              <a:lnSpc>
                <a:spcPct val="80000"/>
              </a:lnSpc>
            </a:pPr>
            <a:r>
              <a:rPr lang="en-US" altLang="en-US" sz="1600" dirty="0"/>
              <a:t>…</a:t>
            </a:r>
          </a:p>
          <a:p>
            <a:pPr lvl="1">
              <a:lnSpc>
                <a:spcPct val="80000"/>
              </a:lnSpc>
            </a:pPr>
            <a:r>
              <a:rPr lang="en-CA" altLang="en-US" sz="1600" dirty="0"/>
              <a:t>The system confirms the changes provides a summary of the changes</a:t>
            </a:r>
            <a:r>
              <a:rPr lang="en-US" altLang="en-US" sz="1600" dirty="0"/>
              <a:t>.</a:t>
            </a:r>
          </a:p>
          <a:p>
            <a:pPr>
              <a:lnSpc>
                <a:spcPct val="80000"/>
              </a:lnSpc>
            </a:pPr>
            <a:r>
              <a:rPr lang="en-CA" altLang="en-US" sz="1800" b="1" dirty="0"/>
              <a:t>Alternative use case route</a:t>
            </a:r>
            <a:r>
              <a:rPr lang="en-CA" altLang="en-US" sz="1800" dirty="0"/>
              <a:t>:</a:t>
            </a:r>
            <a:endParaRPr lang="en-US" altLang="en-US" sz="1800" dirty="0"/>
          </a:p>
          <a:p>
            <a:pPr lvl="1">
              <a:lnSpc>
                <a:spcPct val="80000"/>
              </a:lnSpc>
            </a:pPr>
            <a:r>
              <a:rPr lang="en-US" altLang="en-US" sz="1600" dirty="0"/>
              <a:t> If the flight does not have seats available then … </a:t>
            </a:r>
          </a:p>
        </p:txBody>
      </p:sp>
    </p:spTree>
    <p:extLst>
      <p:ext uri="{BB962C8B-B14F-4D97-AF65-F5344CB8AC3E}">
        <p14:creationId xmlns:p14="http://schemas.microsoft.com/office/powerpoint/2010/main" val="64548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3D6D490-BBFB-4204-99ED-DA74AF3B3BC1}" type="slidenum">
              <a:rPr lang="en-US" altLang="en-US"/>
              <a:pPr/>
              <a:t>8</a:t>
            </a:fld>
            <a:endParaRPr lang="en-US" altLang="en-US"/>
          </a:p>
        </p:txBody>
      </p:sp>
      <p:sp>
        <p:nvSpPr>
          <p:cNvPr id="266242" name="Rectangle 2"/>
          <p:cNvSpPr>
            <a:spLocks noGrp="1" noChangeArrowheads="1"/>
          </p:cNvSpPr>
          <p:nvPr>
            <p:ph type="title"/>
          </p:nvPr>
        </p:nvSpPr>
        <p:spPr>
          <a:xfrm>
            <a:off x="685800" y="304800"/>
            <a:ext cx="7772400" cy="1143000"/>
          </a:xfrm>
        </p:spPr>
        <p:txBody>
          <a:bodyPr/>
          <a:lstStyle/>
          <a:p>
            <a:r>
              <a:rPr lang="en-CA" altLang="en-US" sz="4000" dirty="0"/>
              <a:t>Steps for Functional Requirements Modeling </a:t>
            </a:r>
            <a:endParaRPr lang="en-US" altLang="en-US" sz="4000" dirty="0"/>
          </a:p>
        </p:txBody>
      </p:sp>
      <p:sp>
        <p:nvSpPr>
          <p:cNvPr id="266243" name="Rectangle 3"/>
          <p:cNvSpPr>
            <a:spLocks noGrp="1" noChangeArrowheads="1"/>
          </p:cNvSpPr>
          <p:nvPr>
            <p:ph type="body" idx="1"/>
          </p:nvPr>
        </p:nvSpPr>
        <p:spPr>
          <a:xfrm>
            <a:off x="685800" y="1600200"/>
            <a:ext cx="7772400" cy="5257800"/>
          </a:xfrm>
        </p:spPr>
        <p:txBody>
          <a:bodyPr/>
          <a:lstStyle/>
          <a:p>
            <a:pPr>
              <a:lnSpc>
                <a:spcPct val="80000"/>
              </a:lnSpc>
            </a:pPr>
            <a:r>
              <a:rPr lang="en-CA" altLang="en-US" sz="1800" dirty="0"/>
              <a:t>Steps: </a:t>
            </a:r>
            <a:endParaRPr lang="el-GR" altLang="en-US" sz="1800" dirty="0"/>
          </a:p>
          <a:p>
            <a:pPr marL="762000" lvl="1" indent="-304800">
              <a:lnSpc>
                <a:spcPct val="80000"/>
              </a:lnSpc>
              <a:buFontTx/>
              <a:buAutoNum type="arabicPeriod"/>
            </a:pPr>
            <a:r>
              <a:rPr lang="en-CA" altLang="en-US" sz="1600" dirty="0"/>
              <a:t>Initial idea </a:t>
            </a:r>
          </a:p>
          <a:p>
            <a:pPr marL="762000" lvl="1" indent="-304800">
              <a:lnSpc>
                <a:spcPct val="80000"/>
              </a:lnSpc>
              <a:buFontTx/>
              <a:buAutoNum type="arabicPeriod"/>
            </a:pPr>
            <a:r>
              <a:rPr lang="en-CA" altLang="en-US" sz="1600" dirty="0"/>
              <a:t>Repeat steps 3-5 until all functional requirements have been specified </a:t>
            </a:r>
            <a:r>
              <a:rPr lang="el-GR" altLang="en-US" sz="1600" dirty="0"/>
              <a:t>3-5 </a:t>
            </a:r>
          </a:p>
          <a:p>
            <a:pPr marL="1181100" lvl="2" indent="-266700">
              <a:lnSpc>
                <a:spcPct val="80000"/>
              </a:lnSpc>
              <a:buFontTx/>
              <a:buNone/>
            </a:pPr>
            <a:r>
              <a:rPr lang="el-GR" altLang="en-US" sz="1400" dirty="0"/>
              <a:t>3. </a:t>
            </a:r>
            <a:r>
              <a:rPr lang="en-CA" altLang="en-US" sz="1400" dirty="0"/>
              <a:t>Determine and define scenarios</a:t>
            </a:r>
            <a:endParaRPr lang="el-GR" altLang="en-US" sz="1400" dirty="0"/>
          </a:p>
          <a:p>
            <a:pPr marL="1181100" lvl="2" indent="-266700">
              <a:lnSpc>
                <a:spcPct val="80000"/>
              </a:lnSpc>
              <a:buFontTx/>
              <a:buNone/>
            </a:pPr>
            <a:r>
              <a:rPr lang="el-GR" altLang="en-US" sz="1400" dirty="0"/>
              <a:t>4. </a:t>
            </a:r>
            <a:r>
              <a:rPr lang="en-CA" altLang="en-US" sz="1400" dirty="0"/>
              <a:t>Group scenarios in use cases</a:t>
            </a:r>
            <a:endParaRPr lang="el-GR" altLang="en-US" sz="1400" dirty="0"/>
          </a:p>
          <a:p>
            <a:pPr marL="1181100" lvl="2" indent="-266700">
              <a:lnSpc>
                <a:spcPct val="80000"/>
              </a:lnSpc>
              <a:buFontTx/>
              <a:buNone/>
            </a:pPr>
            <a:r>
              <a:rPr lang="el-GR" altLang="en-US" sz="1400" dirty="0"/>
              <a:t>5. </a:t>
            </a:r>
            <a:r>
              <a:rPr lang="en-CA" altLang="en-US" sz="1400" dirty="0"/>
              <a:t>Factor, unify, simplify related use cases</a:t>
            </a:r>
            <a:endParaRPr lang="el-GR" altLang="en-US" sz="1400" dirty="0"/>
          </a:p>
          <a:p>
            <a:pPr marL="762000" lvl="1" indent="-304800">
              <a:lnSpc>
                <a:spcPct val="80000"/>
              </a:lnSpc>
              <a:buFontTx/>
              <a:buNone/>
            </a:pPr>
            <a:r>
              <a:rPr lang="el-GR" altLang="en-US" sz="1600" dirty="0"/>
              <a:t>6. </a:t>
            </a:r>
            <a:r>
              <a:rPr lang="en-CA" altLang="en-US" sz="1600" dirty="0"/>
              <a:t>Describe each use case as structured text (the use case description with its process steps). Include happy path, alternative paths, pathological paths</a:t>
            </a:r>
            <a:endParaRPr lang="el-GR" altLang="en-US" sz="1600" dirty="0"/>
          </a:p>
          <a:p>
            <a:pPr marL="762000" lvl="1" indent="-304800">
              <a:lnSpc>
                <a:spcPct val="80000"/>
              </a:lnSpc>
              <a:buFontTx/>
              <a:buNone/>
            </a:pPr>
            <a:r>
              <a:rPr lang="el-GR" altLang="en-US" sz="1600" dirty="0"/>
              <a:t>7. </a:t>
            </a:r>
            <a:r>
              <a:rPr lang="en-CA" altLang="en-US" sz="1600" dirty="0"/>
              <a:t>Complete a use case diagram for the use case (you may need additional use case diagrams for the alternative or pathological use case paths)</a:t>
            </a:r>
            <a:endParaRPr lang="el-GR" altLang="en-US" sz="1600" dirty="0"/>
          </a:p>
          <a:p>
            <a:pPr marL="762000" lvl="1" indent="-304800">
              <a:lnSpc>
                <a:spcPct val="80000"/>
              </a:lnSpc>
              <a:buFontTx/>
              <a:buNone/>
            </a:pPr>
            <a:endParaRPr lang="el-GR" altLang="en-US" sz="1600" dirty="0"/>
          </a:p>
          <a:p>
            <a:pPr>
              <a:lnSpc>
                <a:spcPct val="80000"/>
              </a:lnSpc>
            </a:pPr>
            <a:r>
              <a:rPr lang="en-CA" altLang="en-US" sz="1800" b="1" dirty="0"/>
              <a:t>Use Case Model</a:t>
            </a:r>
            <a:r>
              <a:rPr lang="el-GR" altLang="en-US" sz="1800" b="1" dirty="0"/>
              <a:t> </a:t>
            </a:r>
            <a:r>
              <a:rPr lang="el-GR" altLang="en-US" sz="1800" dirty="0"/>
              <a:t>= </a:t>
            </a:r>
            <a:r>
              <a:rPr lang="en-CA" altLang="en-US" sz="1800" b="1" dirty="0"/>
              <a:t>Use Case Description  </a:t>
            </a:r>
            <a:r>
              <a:rPr lang="en-CA" altLang="en-US" sz="1800" dirty="0"/>
              <a:t>+ Use Case </a:t>
            </a:r>
            <a:r>
              <a:rPr lang="en-CA" altLang="en-US" sz="1800" b="1" dirty="0"/>
              <a:t>Diagram</a:t>
            </a:r>
            <a:r>
              <a:rPr lang="en-CA" altLang="en-US" sz="1800" dirty="0"/>
              <a:t>. We have one use case model for each functional requirement presented by the user</a:t>
            </a:r>
            <a:endParaRPr lang="el-GR" altLang="en-US" sz="1800" dirty="0"/>
          </a:p>
          <a:p>
            <a:pPr>
              <a:lnSpc>
                <a:spcPct val="80000"/>
              </a:lnSpc>
            </a:pPr>
            <a:endParaRPr lang="el-GR" altLang="en-US" sz="1800" dirty="0"/>
          </a:p>
          <a:p>
            <a:pPr>
              <a:lnSpc>
                <a:spcPct val="80000"/>
              </a:lnSpc>
            </a:pPr>
            <a:r>
              <a:rPr lang="en-CA" altLang="en-US" sz="1800" b="1" dirty="0"/>
              <a:t>Functional Requirements Specification </a:t>
            </a:r>
            <a:r>
              <a:rPr lang="en-CA" altLang="en-US" sz="1800" dirty="0"/>
              <a:t>= </a:t>
            </a:r>
            <a:r>
              <a:rPr lang="en-CA" altLang="en-US" sz="1800" b="1" dirty="0"/>
              <a:t>Use Case Models </a:t>
            </a:r>
            <a:r>
              <a:rPr lang="en-CA" altLang="en-US" sz="1800" dirty="0"/>
              <a:t>(one for each use case) + </a:t>
            </a:r>
            <a:r>
              <a:rPr lang="en-CA" altLang="en-US" sz="1800" b="1" dirty="0"/>
              <a:t>Sequence Diagrams </a:t>
            </a:r>
            <a:r>
              <a:rPr lang="en-CA" altLang="en-US" sz="1800" dirty="0"/>
              <a:t>(one for each Use Case) + </a:t>
            </a:r>
            <a:r>
              <a:rPr lang="en-CA" altLang="en-US" sz="1800" b="1" dirty="0"/>
              <a:t>Communication Diagrams</a:t>
            </a:r>
            <a:r>
              <a:rPr lang="en-CA" altLang="en-US" sz="1800" dirty="0"/>
              <a:t> (one for each use case) + </a:t>
            </a:r>
            <a:r>
              <a:rPr lang="en-CA" altLang="en-US" sz="1800" b="1" dirty="0"/>
              <a:t>Supporting material</a:t>
            </a:r>
          </a:p>
          <a:p>
            <a:pPr>
              <a:lnSpc>
                <a:spcPct val="80000"/>
              </a:lnSpc>
            </a:pPr>
            <a:endParaRPr lang="el-GR" altLang="en-US" sz="1800" dirty="0"/>
          </a:p>
          <a:p>
            <a:pPr>
              <a:lnSpc>
                <a:spcPct val="80000"/>
              </a:lnSpc>
            </a:pPr>
            <a:r>
              <a:rPr lang="en-CA" altLang="en-US" sz="1800" dirty="0"/>
              <a:t>Requirements Specifications = Functional Requirements Specification  + Non-functional Requirements Specification + Supporting material</a:t>
            </a:r>
            <a:endParaRPr lang="en-US" altLang="en-US" sz="1800" dirty="0"/>
          </a:p>
        </p:txBody>
      </p:sp>
    </p:spTree>
    <p:extLst>
      <p:ext uri="{BB962C8B-B14F-4D97-AF65-F5344CB8AC3E}">
        <p14:creationId xmlns:p14="http://schemas.microsoft.com/office/powerpoint/2010/main" val="186784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4BCFFD0F-1658-45F2-BD52-0666616683D5}" type="slidenum">
              <a:rPr lang="en-US" altLang="en-US"/>
              <a:pPr/>
              <a:t>9</a:t>
            </a:fld>
            <a:endParaRPr lang="en-US" altLang="en-US"/>
          </a:p>
        </p:txBody>
      </p:sp>
      <p:sp>
        <p:nvSpPr>
          <p:cNvPr id="157698" name="Rectangle 2"/>
          <p:cNvSpPr>
            <a:spLocks noGrp="1" noChangeArrowheads="1"/>
          </p:cNvSpPr>
          <p:nvPr>
            <p:ph type="title"/>
          </p:nvPr>
        </p:nvSpPr>
        <p:spPr>
          <a:xfrm>
            <a:off x="615751" y="381000"/>
            <a:ext cx="7772400" cy="1143000"/>
          </a:xfrm>
        </p:spPr>
        <p:txBody>
          <a:bodyPr/>
          <a:lstStyle/>
          <a:p>
            <a:r>
              <a:rPr lang="en-CA" altLang="en-US" sz="4000" dirty="0"/>
              <a:t>Modeling with UML</a:t>
            </a:r>
            <a:endParaRPr lang="en-US" altLang="en-US" sz="4000" dirty="0"/>
          </a:p>
        </p:txBody>
      </p:sp>
      <p:graphicFrame>
        <p:nvGraphicFramePr>
          <p:cNvPr id="157789" name="Group 93"/>
          <p:cNvGraphicFramePr>
            <a:graphicFrameLocks noGrp="1"/>
          </p:cNvGraphicFramePr>
          <p:nvPr>
            <p:extLst>
              <p:ext uri="{D42A27DB-BD31-4B8C-83A1-F6EECF244321}">
                <p14:modId xmlns:p14="http://schemas.microsoft.com/office/powerpoint/2010/main" val="2657079876"/>
              </p:ext>
            </p:extLst>
          </p:nvPr>
        </p:nvGraphicFramePr>
        <p:xfrm>
          <a:off x="2086849" y="1960712"/>
          <a:ext cx="6096000" cy="4071747"/>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Requirements Modeling</a:t>
                      </a:r>
                      <a:r>
                        <a:rPr kumimoji="0" lang="el-GR" altLang="en-US" sz="1600" b="0" i="0" u="none" strike="noStrike" cap="none" normalizeH="0" baseline="0" dirty="0">
                          <a:ln>
                            <a:noFill/>
                          </a:ln>
                          <a:solidFill>
                            <a:schemeClr val="tx1"/>
                          </a:solidFill>
                          <a:effectLst/>
                          <a:latin typeface="Times New Roman" pitchFamily="18" charset="0"/>
                        </a:rPr>
                        <a:t> </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Scenarios, Use Case Diagrams</a:t>
                      </a:r>
                      <a:endParaRPr kumimoji="0" lang="el-GR"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5794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Static Modeling</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Class Diagrams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Object Diagrams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Component Diagrams</a:t>
                      </a:r>
                      <a:r>
                        <a:rPr kumimoji="0" lang="el-GR" altLang="en-US" sz="1600" b="0" i="0" u="none" strike="noStrike" cap="none" normalizeH="0" baseline="0" dirty="0">
                          <a:ln>
                            <a:noFill/>
                          </a:ln>
                          <a:solidFill>
                            <a:schemeClr val="tx1"/>
                          </a:solidFill>
                          <a:effectLst/>
                          <a:latin typeface="Times New Roman" pitchFamily="18" charset="0"/>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Deployment Diagrams</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1"/>
                  </a:ext>
                </a:extLst>
              </a:tr>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Dynamic Modeling</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Sequence Diagrams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Collaboration Diagrams – Communication Diagrams </a:t>
                      </a:r>
                      <a:r>
                        <a:rPr kumimoji="0" lang="el-GR" altLang="en-US" sz="1600" b="0" i="0" u="none" strike="noStrike" cap="none" normalizeH="0" baseline="0" dirty="0">
                          <a:ln>
                            <a:noFill/>
                          </a:ln>
                          <a:solidFill>
                            <a:schemeClr val="tx1"/>
                          </a:solidFill>
                          <a:effectLst/>
                          <a:latin typeface="Times New Roman" pitchFamily="18" charset="0"/>
                        </a:rPr>
                        <a:t>στη </a:t>
                      </a:r>
                      <a:r>
                        <a:rPr kumimoji="0" lang="en-CA" altLang="en-US" sz="1600" b="0" i="0" u="none" strike="noStrike" cap="none" normalizeH="0" baseline="0" dirty="0">
                          <a:ln>
                            <a:noFill/>
                          </a:ln>
                          <a:solidFill>
                            <a:schemeClr val="tx1"/>
                          </a:solidFill>
                          <a:effectLst/>
                          <a:latin typeface="Times New Roman" pitchFamily="18" charset="0"/>
                        </a:rPr>
                        <a:t>UML</a:t>
                      </a:r>
                      <a:r>
                        <a:rPr kumimoji="0" lang="el-GR" altLang="en-US" sz="1600" b="0" i="0" u="none" strike="noStrike" cap="none" normalizeH="0" baseline="0" dirty="0">
                          <a:ln>
                            <a:noFill/>
                          </a:ln>
                          <a:solidFill>
                            <a:schemeClr val="tx1"/>
                          </a:solidFill>
                          <a:effectLst/>
                          <a:latin typeface="Times New Roman" pitchFamily="18" charset="0"/>
                        </a:rPr>
                        <a:t> 2</a:t>
                      </a:r>
                      <a:r>
                        <a:rPr kumimoji="0" lang="en-CA" altLang="en-US" sz="1600" b="0" i="0" u="none" strike="noStrike" cap="none" normalizeH="0" baseline="0" dirty="0">
                          <a:ln>
                            <a:noFill/>
                          </a:ln>
                          <a:solidFill>
                            <a:schemeClr val="tx1"/>
                          </a:solidFill>
                          <a:effectLst/>
                          <a:latin typeface="Times New Roman" pitchFamily="18" charset="0"/>
                        </a:rPr>
                        <a:t>.0</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Modeling the behavior of specific objects/classes</a:t>
                      </a:r>
                      <a:r>
                        <a:rPr kumimoji="0" lang="el-GR" altLang="en-US" sz="1600" b="0" i="0" u="none" strike="noStrike" cap="none" normalizeH="0" baseline="0" dirty="0">
                          <a:ln>
                            <a:noFill/>
                          </a:ln>
                          <a:solidFill>
                            <a:schemeClr val="tx1"/>
                          </a:solidFill>
                          <a:effectLst/>
                          <a:latin typeface="Times New Roman" pitchFamily="18" charset="0"/>
                        </a:rPr>
                        <a:t> </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State Diagrams</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Modeling the execution of system process steps</a:t>
                      </a:r>
                      <a:r>
                        <a:rPr kumimoji="0" lang="el-GR" altLang="en-US" sz="1600" b="0" i="0" u="none" strike="noStrike" cap="none" normalizeH="0" baseline="0" dirty="0">
                          <a:ln>
                            <a:noFill/>
                          </a:ln>
                          <a:solidFill>
                            <a:schemeClr val="tx1"/>
                          </a:solidFill>
                          <a:effectLst/>
                          <a:latin typeface="Times New Roman" pitchFamily="18" charset="0"/>
                        </a:rPr>
                        <a:t> </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itchFamily="18" charset="0"/>
                        </a:rPr>
                        <a:t>Activity Diagrams</a:t>
                      </a:r>
                      <a:endParaRPr kumimoji="0" lang="en-US" altLang="en-US" sz="1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
        <p:nvSpPr>
          <p:cNvPr id="157773" name="Text Box 77"/>
          <p:cNvSpPr txBox="1">
            <a:spLocks noChangeArrowheads="1"/>
          </p:cNvSpPr>
          <p:nvPr/>
        </p:nvSpPr>
        <p:spPr bwMode="auto">
          <a:xfrm>
            <a:off x="-4763" y="2657602"/>
            <a:ext cx="160992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400" dirty="0"/>
              <a:t>Modeling system</a:t>
            </a:r>
          </a:p>
          <a:p>
            <a:r>
              <a:rPr lang="en-CA" altLang="en-US" sz="1400" dirty="0"/>
              <a:t>operation – user’s</a:t>
            </a:r>
          </a:p>
          <a:p>
            <a:r>
              <a:rPr lang="en-CA" altLang="en-US" sz="1400" dirty="0"/>
              <a:t>view</a:t>
            </a:r>
            <a:endParaRPr lang="el-GR" altLang="en-US" sz="1400" dirty="0"/>
          </a:p>
        </p:txBody>
      </p:sp>
      <p:sp>
        <p:nvSpPr>
          <p:cNvPr id="157774" name="Line 78"/>
          <p:cNvSpPr>
            <a:spLocks noChangeShapeType="1"/>
          </p:cNvSpPr>
          <p:nvPr/>
        </p:nvSpPr>
        <p:spPr bwMode="auto">
          <a:xfrm flipV="1">
            <a:off x="1549969" y="2276475"/>
            <a:ext cx="381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75" name="Text Box 79"/>
          <p:cNvSpPr txBox="1">
            <a:spLocks noChangeArrowheads="1"/>
          </p:cNvSpPr>
          <p:nvPr/>
        </p:nvSpPr>
        <p:spPr bwMode="auto">
          <a:xfrm>
            <a:off x="160338" y="3754565"/>
            <a:ext cx="91082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400" dirty="0"/>
              <a:t>System </a:t>
            </a:r>
          </a:p>
          <a:p>
            <a:r>
              <a:rPr lang="en-CA" altLang="en-US" sz="1400" dirty="0"/>
              <a:t>Structure</a:t>
            </a:r>
          </a:p>
          <a:p>
            <a:r>
              <a:rPr lang="en-CA" altLang="en-US" sz="1400" dirty="0"/>
              <a:t>Modeling</a:t>
            </a:r>
            <a:endParaRPr lang="el-GR" altLang="en-US" sz="1400" dirty="0"/>
          </a:p>
        </p:txBody>
      </p:sp>
      <p:sp>
        <p:nvSpPr>
          <p:cNvPr id="157776" name="Line 80"/>
          <p:cNvSpPr>
            <a:spLocks noChangeShapeType="1"/>
          </p:cNvSpPr>
          <p:nvPr/>
        </p:nvSpPr>
        <p:spPr bwMode="auto">
          <a:xfrm flipV="1">
            <a:off x="990600" y="3396266"/>
            <a:ext cx="685800" cy="6456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77" name="Text Box 81"/>
          <p:cNvSpPr txBox="1">
            <a:spLocks noChangeArrowheads="1"/>
          </p:cNvSpPr>
          <p:nvPr/>
        </p:nvSpPr>
        <p:spPr bwMode="auto">
          <a:xfrm>
            <a:off x="73025" y="5032502"/>
            <a:ext cx="16674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400" dirty="0"/>
              <a:t>System</a:t>
            </a:r>
          </a:p>
          <a:p>
            <a:r>
              <a:rPr lang="en-CA" altLang="en-US" sz="1400" dirty="0"/>
              <a:t>Behavior Modeling</a:t>
            </a:r>
            <a:endParaRPr lang="en-US" altLang="en-US" sz="1400" dirty="0"/>
          </a:p>
        </p:txBody>
      </p:sp>
      <p:sp>
        <p:nvSpPr>
          <p:cNvPr id="157778" name="Line 82"/>
          <p:cNvSpPr>
            <a:spLocks noChangeShapeType="1"/>
          </p:cNvSpPr>
          <p:nvPr/>
        </p:nvSpPr>
        <p:spPr bwMode="auto">
          <a:xfrm flipV="1">
            <a:off x="1219200" y="4346702"/>
            <a:ext cx="685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79" name="Line 83"/>
          <p:cNvSpPr>
            <a:spLocks noChangeShapeType="1"/>
          </p:cNvSpPr>
          <p:nvPr/>
        </p:nvSpPr>
        <p:spPr bwMode="auto">
          <a:xfrm flipV="1">
            <a:off x="1333500" y="4880102"/>
            <a:ext cx="5715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80" name="Line 84"/>
          <p:cNvSpPr>
            <a:spLocks noChangeShapeType="1"/>
          </p:cNvSpPr>
          <p:nvPr/>
        </p:nvSpPr>
        <p:spPr bwMode="auto">
          <a:xfrm>
            <a:off x="1504949" y="5294113"/>
            <a:ext cx="40005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 name="Oval 1">
            <a:extLst>
              <a:ext uri="{FF2B5EF4-FFF2-40B4-BE49-F238E27FC236}">
                <a16:creationId xmlns:a16="http://schemas.microsoft.com/office/drawing/2014/main" id="{1D4C9582-F458-4B42-B163-221E5E64C7BE}"/>
              </a:ext>
            </a:extLst>
          </p:cNvPr>
          <p:cNvSpPr/>
          <p:nvPr/>
        </p:nvSpPr>
        <p:spPr>
          <a:xfrm>
            <a:off x="4953000" y="1752600"/>
            <a:ext cx="2971800" cy="905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E6C3953D-2683-4103-9334-A8DA9DEB1163}"/>
              </a:ext>
            </a:extLst>
          </p:cNvPr>
          <p:cNvSpPr/>
          <p:nvPr/>
        </p:nvSpPr>
        <p:spPr>
          <a:xfrm>
            <a:off x="4648200" y="3754564"/>
            <a:ext cx="2971800" cy="6556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a:extLst>
              <a:ext uri="{FF2B5EF4-FFF2-40B4-BE49-F238E27FC236}">
                <a16:creationId xmlns:a16="http://schemas.microsoft.com/office/drawing/2014/main" id="{71761AF5-405D-40C7-AD38-45BC6CBB4E1E}"/>
              </a:ext>
            </a:extLst>
          </p:cNvPr>
          <p:cNvSpPr/>
          <p:nvPr/>
        </p:nvSpPr>
        <p:spPr>
          <a:xfrm>
            <a:off x="4953000" y="5391569"/>
            <a:ext cx="2286000" cy="6556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20012095"/>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1300</TotalTime>
  <Words>2069</Words>
  <Application>Microsoft Office PowerPoint</Application>
  <PresentationFormat>On-screen Show (4:3)</PresentationFormat>
  <Paragraphs>324</Paragraphs>
  <Slides>41</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41</vt:i4>
      </vt:variant>
    </vt:vector>
  </HeadingPairs>
  <TitlesOfParts>
    <vt:vector size="52" baseType="lpstr">
      <vt:lpstr>Arial</vt:lpstr>
      <vt:lpstr>Calibri</vt:lpstr>
      <vt:lpstr>Helvetica</vt:lpstr>
      <vt:lpstr>Segoe UI</vt:lpstr>
      <vt:lpstr>Tahoma</vt:lpstr>
      <vt:lpstr>Times New Roman</vt:lpstr>
      <vt:lpstr>Wrox 24-Hour Trainer</vt:lpstr>
      <vt:lpstr>CorelDRAW 6.0</vt:lpstr>
      <vt:lpstr>Document</vt:lpstr>
      <vt:lpstr>Visio</vt:lpstr>
      <vt:lpstr>VISIO</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16</vt:lpstr>
      <vt:lpstr>Learning Objectives in this Part</vt:lpstr>
      <vt:lpstr>Use Cases</vt:lpstr>
      <vt:lpstr>Flow of Events in a Use Case Description</vt:lpstr>
      <vt:lpstr>Use Case Example: Change of Airline Ticket Reservation</vt:lpstr>
      <vt:lpstr>Steps for Functional Requirements Modeling </vt:lpstr>
      <vt:lpstr>Modeling with UML</vt:lpstr>
      <vt:lpstr>Relationship of Use Case Models with other UML Models</vt:lpstr>
      <vt:lpstr>Use Case Diagrams</vt:lpstr>
      <vt:lpstr>Structural Elements of Use Case Diagrams (1)</vt:lpstr>
      <vt:lpstr>Structural Elements of Use Case Diagrams (2)</vt:lpstr>
      <vt:lpstr>Structural Elements of Use Case Diagrams (3)</vt:lpstr>
      <vt:lpstr>Use Case Diagram Example</vt:lpstr>
      <vt:lpstr>Use Case Diagram Example </vt:lpstr>
      <vt:lpstr>Use Case Diagram Example</vt:lpstr>
      <vt:lpstr>&lt;&lt;include&gt;&gt;, &lt;&lt;extend&gt;&gt; Stereoptypes</vt:lpstr>
      <vt:lpstr>Use Case Model = Use Case Diagrams + Use Case Descriptions</vt:lpstr>
      <vt:lpstr>Use Case Diagram Example</vt:lpstr>
      <vt:lpstr>Use Case Diagram Example </vt:lpstr>
      <vt:lpstr>Your Turn</vt:lpstr>
      <vt:lpstr>Part 16 - Examples</vt:lpstr>
      <vt:lpstr>Learning Objectives in this Part</vt:lpstr>
      <vt:lpstr>Example Use Case (Home Alarm System)</vt:lpstr>
      <vt:lpstr>Example Use Case Description </vt:lpstr>
      <vt:lpstr>Example Use Case Description </vt:lpstr>
      <vt:lpstr>Example Use Case Description </vt:lpstr>
      <vt:lpstr>Example Use Case Description </vt:lpstr>
      <vt:lpstr>Example (top Level) Use Case Diagram for Home Alarm System</vt:lpstr>
      <vt:lpstr>PowerPoint Presentation</vt:lpstr>
      <vt:lpstr>Review Example 1 Use Case Diagram</vt:lpstr>
      <vt:lpstr>Review Example 2 Use Case Diagram</vt:lpstr>
      <vt:lpstr>Review Example 3 Use Case Diagram</vt:lpstr>
      <vt:lpstr>Review Example 4 Use Case Diagram</vt:lpstr>
      <vt:lpstr>Review Example 5 Use Case Diagram</vt:lpstr>
      <vt:lpstr>Review Example 6 Use Case Diagram</vt:lpstr>
      <vt:lpstr>Review Example 7 Use Case Diagram</vt:lpstr>
      <vt:lpstr>Review Example 8 Use Case Diagram</vt:lpstr>
      <vt:lpstr>Final Thoughts on Use Case Diagrams</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199</cp:revision>
  <dcterms:created xsi:type="dcterms:W3CDTF">2015-03-16T16:55:38Z</dcterms:created>
  <dcterms:modified xsi:type="dcterms:W3CDTF">2020-09-07T22:36:04Z</dcterms:modified>
</cp:coreProperties>
</file>